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56" r:id="rId1"/>
  </p:sldMasterIdLst>
  <p:notesMasterIdLst>
    <p:notesMasterId r:id="rId27"/>
  </p:notesMasterIdLst>
  <p:handoutMasterIdLst>
    <p:handoutMasterId r:id="rId28"/>
  </p:handoutMasterIdLst>
  <p:sldIdLst>
    <p:sldId id="755" r:id="rId2"/>
    <p:sldId id="736" r:id="rId3"/>
    <p:sldId id="698" r:id="rId4"/>
    <p:sldId id="639" r:id="rId5"/>
    <p:sldId id="719" r:id="rId6"/>
    <p:sldId id="580" r:id="rId7"/>
    <p:sldId id="581" r:id="rId8"/>
    <p:sldId id="582" r:id="rId9"/>
    <p:sldId id="756" r:id="rId10"/>
    <p:sldId id="757" r:id="rId11"/>
    <p:sldId id="758" r:id="rId12"/>
    <p:sldId id="760" r:id="rId13"/>
    <p:sldId id="585" r:id="rId14"/>
    <p:sldId id="718" r:id="rId15"/>
    <p:sldId id="762" r:id="rId16"/>
    <p:sldId id="335" r:id="rId17"/>
    <p:sldId id="737" r:id="rId18"/>
    <p:sldId id="763" r:id="rId19"/>
    <p:sldId id="353" r:id="rId20"/>
    <p:sldId id="642" r:id="rId21"/>
    <p:sldId id="738" r:id="rId22"/>
    <p:sldId id="766" r:id="rId23"/>
    <p:sldId id="494" r:id="rId24"/>
    <p:sldId id="764" r:id="rId25"/>
    <p:sldId id="765" r:id="rId26"/>
  </p:sldIdLst>
  <p:sldSz cx="9144000" cy="6858000" type="screen4x3"/>
  <p:notesSz cx="6858000" cy="9945688"/>
  <p:embeddedFontLst>
    <p:embeddedFont>
      <p:font typeface="Kristen ITC" pitchFamily="66" charset="0"/>
      <p:regular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Wingdings 2" pitchFamily="18" charset="2"/>
      <p:regular r:id="rId34"/>
    </p:embeddedFont>
    <p:embeddedFont>
      <p:font typeface="Comic Sans MS" pitchFamily="66" charset="0"/>
      <p:regular r:id="rId35"/>
      <p:bold r:id="rId36"/>
    </p:embeddedFont>
  </p:embeddedFontLst>
  <p:defaultTextStyle>
    <a:defPPr>
      <a:defRPr lang="sv-SE"/>
    </a:defPPr>
    <a:lvl1pPr marL="0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3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9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13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17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21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25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30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33" algn="l" defTabSz="9142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000000"/>
    <a:srgbClr val="FF0000"/>
    <a:srgbClr val="054F7A"/>
    <a:srgbClr val="E15A03"/>
    <a:srgbClr val="DB6003"/>
    <a:srgbClr val="EF6803"/>
    <a:srgbClr val="996633"/>
    <a:srgbClr val="FE8637"/>
    <a:srgbClr val="99FFC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Format med tema 2 - dekorfärg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E171933-4619-4E11-9A3F-F7608DF75F80}" styleName="Mellanmörkt format 1 - Dekorfärg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75DCB02-9BB8-47FD-8907-85C794F793BA}" styleName="Format med tema 1 - dekorfärg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Ljust format 1 - Dekorfärg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just format 2 - Dekorfärg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just format 3 - Dekorfärg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Format med tema 2 - dekorfärg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just format 3 - Dekorfärg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just format 2 - Dekorfärg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FD4443E-F989-4FC4-A0C8-D5A2AF1F390B}" styleName="Mörkt format 1 - Dekorfärg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Mörkt forma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9631B5-78F2-41C9-869B-9F39066F8104}" styleName="Mellanmörkt format 3 - Dekorfärg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59" autoAdjust="0"/>
    <p:restoredTop sz="83272" autoAdjust="0"/>
  </p:normalViewPr>
  <p:slideViewPr>
    <p:cSldViewPr snapToGrid="0">
      <p:cViewPr varScale="1">
        <p:scale>
          <a:sx n="84" d="100"/>
          <a:sy n="84" d="100"/>
        </p:scale>
        <p:origin x="-144" y="-90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 snapToGrid="0" showGuides="1">
      <p:cViewPr varScale="1">
        <p:scale>
          <a:sx n="73" d="100"/>
          <a:sy n="73" d="100"/>
        </p:scale>
        <p:origin x="-2136" y="-108"/>
      </p:cViewPr>
      <p:guideLst>
        <p:guide orient="horz" pos="3133"/>
        <p:guide pos="2160"/>
      </p:guideLst>
    </p:cSldViewPr>
  </p:notesViewPr>
  <p:gridSpacing cx="90012" cy="90012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/>
          <p:cNvSpPr>
            <a:spLocks noGrp="1"/>
          </p:cNvSpPr>
          <p:nvPr>
            <p:ph type="ftr" sz="quarter" idx="2"/>
          </p:nvPr>
        </p:nvSpPr>
        <p:spPr>
          <a:xfrm>
            <a:off x="0" y="9446102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3"/>
          </p:nvPr>
        </p:nvSpPr>
        <p:spPr>
          <a:xfrm>
            <a:off x="3885010" y="9446102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6C999-61A9-47F1-89BF-68FCD7A9B4F1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latshållare för datum 7"/>
          <p:cNvSpPr>
            <a:spLocks noGrp="1"/>
          </p:cNvSpPr>
          <p:nvPr>
            <p:ph type="dt" sz="quarter" idx="1"/>
          </p:nvPr>
        </p:nvSpPr>
        <p:spPr>
          <a:xfrm>
            <a:off x="388501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BA878-5CE4-4434-B575-4E6BFCFBEE92}" type="datetimeFigureOut">
              <a:rPr lang="sv-SE" smtClean="0"/>
              <a:pPr/>
              <a:t>2011-10-07</a:t>
            </a:fld>
            <a:endParaRPr lang="sv-SE" dirty="0"/>
          </a:p>
        </p:txBody>
      </p:sp>
      <p:sp>
        <p:nvSpPr>
          <p:cNvPr id="9" name="Platshållare för sidhuvud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9544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objekt 7"/>
          <p:cNvSpPr>
            <a:spLocks noGrp="1" noRot="1" noChangeAspect="1"/>
          </p:cNvSpPr>
          <p:nvPr>
            <p:ph type="sldImg" idx="2"/>
          </p:nvPr>
        </p:nvSpPr>
        <p:spPr>
          <a:xfrm>
            <a:off x="1867595" y="380364"/>
            <a:ext cx="2854356" cy="214076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9" name="Platshållare för anteckningar 8"/>
          <p:cNvSpPr>
            <a:spLocks noGrp="1"/>
          </p:cNvSpPr>
          <p:nvPr>
            <p:ph type="body" sz="quarter" idx="3"/>
          </p:nvPr>
        </p:nvSpPr>
        <p:spPr>
          <a:xfrm>
            <a:off x="378823" y="2730137"/>
            <a:ext cx="6178732" cy="681881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5"/>
          </p:nvPr>
        </p:nvSpPr>
        <p:spPr>
          <a:xfrm>
            <a:off x="3886200" y="9588137"/>
            <a:ext cx="2971800" cy="3575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7C89C4-FABC-4BB5-9A7C-AF6EC2D17898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07292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09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103" algn="l" defTabSz="914209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209" algn="l" defTabSz="914209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313" algn="l" defTabSz="914209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417" algn="l" defTabSz="914209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521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625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9730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6833" algn="l" defTabSz="91420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763713" y="628650"/>
            <a:ext cx="2974975" cy="2232025"/>
          </a:xfrm>
          <a:prstGeom prst="rect">
            <a:avLst/>
          </a:prstGeo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698863" y="3300350"/>
            <a:ext cx="5486400" cy="447556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sv-SE" sz="1200" i="0" strike="noStrik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/>
          <a:lstStyle/>
          <a:p>
            <a:fld id="{E3B136D8-B493-42BC-B798-A019C776AC18}" type="slidenum">
              <a:rPr lang="sv-SE" smtClean="0"/>
              <a:pPr/>
              <a:t>1</a:t>
            </a:fld>
            <a:endParaRPr lang="sv-SE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840FEF-297F-47BA-9132-3C941CF3218B}" type="slidenum">
              <a:rPr lang="sv-SE" smtClean="0"/>
              <a:pPr/>
              <a:t>10</a:t>
            </a:fld>
            <a:endParaRPr lang="sv-SE" dirty="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09763" y="615950"/>
            <a:ext cx="3036887" cy="2278063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3116661"/>
            <a:ext cx="5861050" cy="6083101"/>
          </a:xfrm>
          <a:noFill/>
          <a:ln/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sv-SE" b="0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840FEF-297F-47BA-9132-3C941CF3218B}" type="slidenum">
              <a:rPr lang="sv-SE" smtClean="0"/>
              <a:pPr/>
              <a:t>11</a:t>
            </a:fld>
            <a:endParaRPr lang="sv-SE" dirty="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09763" y="615950"/>
            <a:ext cx="3036887" cy="2278063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3116661"/>
            <a:ext cx="5861050" cy="6083101"/>
          </a:xfrm>
          <a:noFill/>
          <a:ln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v-SE" b="0" dirty="0" smtClean="0"/>
              <a:t>"avkomma" översätt ibland "säd". Enda gången</a:t>
            </a:r>
            <a:r>
              <a:rPr lang="sv-SE" b="0" baseline="0" dirty="0" smtClean="0"/>
              <a:t> det talas om en kvinnas säd i Bibeln</a:t>
            </a:r>
            <a:r>
              <a:rPr lang="sv-SE" b="0" baseline="0" dirty="0" smtClean="0"/>
              <a:t>.</a:t>
            </a:r>
            <a:endParaRPr lang="sv-SE" b="0" i="0" strike="sngStrike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  <a:noFill/>
        </p:spPr>
        <p:txBody>
          <a:bodyPr/>
          <a:lstStyle/>
          <a:p>
            <a:fld id="{49F4C419-FF4D-4464-931F-34F1B58769BC}" type="slidenum">
              <a:rPr lang="sv-SE" smtClean="0"/>
              <a:pPr/>
              <a:t>12</a:t>
            </a:fld>
            <a:endParaRPr lang="sv-SE" dirty="0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63763" y="369888"/>
            <a:ext cx="2519362" cy="1890712"/>
          </a:xfrm>
          <a:prstGeom prst="rect">
            <a:avLst/>
          </a:prstGeo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0476" y="2476582"/>
            <a:ext cx="5861050" cy="6083101"/>
          </a:xfrm>
          <a:prstGeom prst="rect">
            <a:avLst/>
          </a:prstGeom>
          <a:noFill/>
          <a:ln/>
        </p:spPr>
        <p:txBody>
          <a:bodyPr/>
          <a:lstStyle/>
          <a:p>
            <a:pPr marL="0" indent="0" eaLnBrk="1" hangingPunct="1"/>
            <a:r>
              <a:rPr lang="sv-SE" b="0" i="1" dirty="0" smtClean="0"/>
              <a:t>ÖK:</a:t>
            </a:r>
          </a:p>
          <a:p>
            <a:pPr marL="0" indent="0" eaLnBrk="1" hangingPunct="1"/>
            <a:r>
              <a:rPr lang="sv-SE" i="0" dirty="0" smtClean="0"/>
              <a:t>Jesus såg floden som en verklig händelse i Luk 17:26-27: </a:t>
            </a:r>
            <a:r>
              <a:rPr lang="sv-SE" i="1" dirty="0" smtClean="0"/>
              <a:t>"Som det var på Noas tid, så skall det vara under Människosonens dagar. Folk åt och</a:t>
            </a:r>
            <a:r>
              <a:rPr lang="sv-SE" i="1" baseline="0" dirty="0" smtClean="0"/>
              <a:t> </a:t>
            </a:r>
            <a:r>
              <a:rPr lang="sv-SE" i="1" dirty="0" smtClean="0"/>
              <a:t>drack, gifte sig och blev bortgifta, ända till den dag då Noa gick in i arken och floden kom och gjorde slut på dem alla."</a:t>
            </a:r>
            <a:endParaRPr lang="sv-SE" i="0" dirty="0" smtClean="0"/>
          </a:p>
          <a:p>
            <a:pPr marL="0" indent="0" eaLnBrk="1" hangingPunct="1"/>
            <a:endParaRPr lang="sv-SE" i="0" dirty="0" smtClean="0"/>
          </a:p>
          <a:p>
            <a:pPr marL="0" indent="0" eaLnBrk="1" hangingPunct="1"/>
            <a:r>
              <a:rPr lang="sv-SE" i="0" dirty="0" smtClean="0"/>
              <a:t>Floden var inte</a:t>
            </a:r>
            <a:r>
              <a:rPr lang="sv-SE" i="0" baseline="0" dirty="0" smtClean="0"/>
              <a:t> bara lokal. Då skulle alla lokala översvämningar bevisa att Gud inte håller sitt löfte i 1 Mos 9:11: </a:t>
            </a:r>
            <a:r>
              <a:rPr lang="sv-SE" i="1" baseline="0" dirty="0" smtClean="0"/>
              <a:t>"</a:t>
            </a:r>
            <a:r>
              <a:rPr lang="sv-SE" i="1" dirty="0" smtClean="0">
                <a:effectLst/>
              </a:rPr>
              <a:t>Jag skall upprätta mitt förbund med er: Aldrig mer skall allt liv utrotas genom flodens vatten. Aldrig mer skall en flod komma och fördärva jorden."</a:t>
            </a:r>
            <a:endParaRPr lang="sv-SE" i="1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  <a:noFill/>
        </p:spPr>
        <p:txBody>
          <a:bodyPr/>
          <a:lstStyle/>
          <a:p>
            <a:fld id="{4327AB77-B694-494B-98E0-7377F14675D0}" type="slidenum">
              <a:rPr lang="sv-SE" smtClean="0"/>
              <a:pPr/>
              <a:t>13</a:t>
            </a:fld>
            <a:endParaRPr lang="sv-SE" dirty="0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51050" y="525463"/>
            <a:ext cx="2501900" cy="1878012"/>
          </a:xfrm>
          <a:prstGeom prst="rect">
            <a:avLst/>
          </a:prstGeo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167" y="2594147"/>
            <a:ext cx="5861050" cy="6083101"/>
          </a:xfrm>
          <a:prstGeom prst="rect">
            <a:avLst/>
          </a:prstGeom>
          <a:noFill/>
          <a:ln/>
        </p:spPr>
        <p:txBody>
          <a:bodyPr/>
          <a:lstStyle/>
          <a:p>
            <a:pPr marL="228600" indent="-228600" eaLnBrk="1" hangingPunct="1"/>
            <a:r>
              <a:rPr lang="sv-SE" b="0" dirty="0" smtClean="0"/>
              <a:t>Vi</a:t>
            </a:r>
            <a:r>
              <a:rPr lang="sv-SE" b="0" baseline="0" dirty="0" smtClean="0"/>
              <a:t> har förgulligat Bibelns historiska redogörelse och gjort dem till sagor.</a:t>
            </a:r>
            <a:endParaRPr lang="sv-SE" b="0" dirty="0" smtClean="0"/>
          </a:p>
          <a:p>
            <a:pPr marL="228600" indent="-228600" eaLnBrk="1" hangingPunct="1"/>
            <a:endParaRPr lang="sv-SE" b="0" dirty="0" smtClean="0"/>
          </a:p>
          <a:p>
            <a:pPr marL="228600" indent="-228600" eaLnBrk="1" hangingPunct="1"/>
            <a:r>
              <a:rPr lang="sv-SE" b="0" dirty="0" smtClean="0"/>
              <a:t>Måtten uttryckt i alnar och båten</a:t>
            </a:r>
            <a:r>
              <a:rPr lang="sv-SE" b="0" baseline="0" dirty="0" smtClean="0"/>
              <a:t> var c:a </a:t>
            </a:r>
            <a:r>
              <a:rPr lang="sv-SE" b="0" dirty="0" smtClean="0"/>
              <a:t>137*23*14 meter. </a:t>
            </a:r>
          </a:p>
          <a:p>
            <a:pPr marL="228600" indent="-228600" eaLnBrk="1" hangingPunct="1"/>
            <a:endParaRPr lang="sv-SE" b="0" dirty="0" smtClean="0"/>
          </a:p>
          <a:p>
            <a:pPr marL="228600" indent="-228600" eaLnBrk="1" hangingPunct="1"/>
            <a:r>
              <a:rPr lang="sv-SE" b="0" dirty="0" smtClean="0"/>
              <a:t>Proportionerna är (enligt moderna beräkningar) optimerade för maximal stabilitet och minimal virkesåtgång.</a:t>
            </a:r>
          </a:p>
          <a:p>
            <a:pPr marL="228600" indent="-228600" eaLnBrk="1" hangingPunct="1"/>
            <a:endParaRPr lang="sv-SE" b="0" dirty="0" smtClean="0"/>
          </a:p>
          <a:p>
            <a:pPr marL="228600" indent="-228600" eaLnBrk="1" hangingPunct="1"/>
            <a:r>
              <a:rPr lang="sv-SE" b="0" dirty="0" smtClean="0"/>
              <a:t>Djuren fick plats:</a:t>
            </a:r>
          </a:p>
          <a:p>
            <a:pPr marL="228600" indent="-228600" eaLnBrk="1" hangingPunct="1">
              <a:buFont typeface="Arial" pitchFamily="34" charset="0"/>
              <a:buChar char="•"/>
            </a:pPr>
            <a:r>
              <a:rPr lang="sv-SE" b="0" dirty="0" smtClean="0"/>
              <a:t>Noa hade med sig djur "efter</a:t>
            </a:r>
            <a:r>
              <a:rPr lang="sv-SE" b="0" baseline="0" dirty="0" smtClean="0"/>
              <a:t> deras slag", inte arter.</a:t>
            </a:r>
          </a:p>
          <a:p>
            <a:pPr marL="228600" indent="-228600" eaLnBrk="1" hangingPunct="1">
              <a:buFont typeface="Arial" pitchFamily="34" charset="0"/>
              <a:buChar char="•"/>
            </a:pPr>
            <a:r>
              <a:rPr lang="sv-SE" b="0" baseline="0" dirty="0" smtClean="0"/>
              <a:t>Beräkningar visar att det var mellan 2000 och 35.000 djur, vilket inte är några problem.</a:t>
            </a:r>
          </a:p>
          <a:p>
            <a:pPr marL="228600" indent="-228600" eaLnBrk="1" hangingPunct="1">
              <a:buFont typeface="Arial" pitchFamily="34" charset="0"/>
              <a:buChar char="•"/>
            </a:pPr>
            <a:r>
              <a:rPr lang="sv-SE" b="0" baseline="0" dirty="0" smtClean="0"/>
              <a:t>Gott om plats även för foder och färskvatten</a:t>
            </a:r>
          </a:p>
          <a:p>
            <a:pPr marL="228600" marR="0" indent="-22860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v-SE" b="0" dirty="0" smtClean="0"/>
              <a:t>Mindre och/eller yngre djuren av varje slag (t.ex. var många dinos</a:t>
            </a:r>
            <a:r>
              <a:rPr lang="sv-SE" b="0" baseline="0" dirty="0" smtClean="0"/>
              <a:t> </a:t>
            </a:r>
            <a:r>
              <a:rPr lang="sv-SE" b="0" dirty="0" smtClean="0"/>
              <a:t>som får och getter i storlek och växte</a:t>
            </a:r>
            <a:r>
              <a:rPr lang="sv-SE" b="0" baseline="0" dirty="0" smtClean="0"/>
              <a:t> hela livet beroende på föda</a:t>
            </a:r>
            <a:r>
              <a:rPr lang="sv-SE" b="0" dirty="0" smtClean="0"/>
              <a:t>).</a:t>
            </a:r>
            <a:endParaRPr lang="sv-SE" b="0" i="0" strike="sngStrike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  <a:noFill/>
        </p:spPr>
        <p:txBody>
          <a:bodyPr/>
          <a:lstStyle/>
          <a:p>
            <a:fld id="{4A7070D2-2EA2-46AD-9898-2E23B20CF14B}" type="slidenum">
              <a:rPr lang="sv-SE" smtClean="0"/>
              <a:pPr/>
              <a:t>14</a:t>
            </a:fld>
            <a:endParaRPr lang="sv-SE" dirty="0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98663" y="434975"/>
            <a:ext cx="2463800" cy="1847850"/>
          </a:xfrm>
          <a:prstGeom prst="rect">
            <a:avLst/>
          </a:prstGeo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602" y="2450456"/>
            <a:ext cx="5861050" cy="6083101"/>
          </a:xfrm>
          <a:prstGeom prst="rect">
            <a:avLst/>
          </a:prstGeom>
          <a:noFill/>
          <a:ln/>
        </p:spPr>
        <p:txBody>
          <a:bodyPr/>
          <a:lstStyle/>
          <a:p>
            <a:pPr eaLnBrk="1" hangingPunct="1"/>
            <a:r>
              <a:rPr lang="sv-SE" b="0" dirty="0" smtClean="0"/>
              <a:t>Korssiktning (crossbedding) bildas genom att sandvågor bildas i snabbt strömmande (90-155cm/sek) och djupt vatten.</a:t>
            </a:r>
          </a:p>
          <a:p>
            <a:pPr eaLnBrk="1" hangingPunct="1"/>
            <a:endParaRPr lang="sv-SE" b="0" dirty="0" smtClean="0"/>
          </a:p>
          <a:p>
            <a:pPr eaLnBrk="1" hangingPunct="1"/>
            <a:r>
              <a:rPr lang="sv-SE" b="0" dirty="0" smtClean="0"/>
              <a:t>Fotspåren</a:t>
            </a:r>
            <a:r>
              <a:rPr lang="sv-SE" b="0" baseline="0" dirty="0" smtClean="0"/>
              <a:t> från </a:t>
            </a:r>
            <a:r>
              <a:rPr lang="sv-SE" b="0" dirty="0" smtClean="0"/>
              <a:t>Coconono Sandstone, Grand </a:t>
            </a:r>
            <a:r>
              <a:rPr lang="sv-SE" b="0" dirty="0" smtClean="0"/>
              <a:t>Canyon:</a:t>
            </a:r>
            <a:endParaRPr lang="sv-SE" b="0" dirty="0" smtClean="0"/>
          </a:p>
          <a:p>
            <a:pPr marL="171450" indent="-171450" eaLnBrk="1" hangingPunct="1">
              <a:buFont typeface="Arial" pitchFamily="34" charset="0"/>
              <a:buChar char="•"/>
            </a:pPr>
            <a:r>
              <a:rPr lang="sv-SE" b="0" dirty="0" smtClean="0"/>
              <a:t>Rör sig uppåt crossbedsluttningarna</a:t>
            </a:r>
          </a:p>
          <a:p>
            <a:pPr marL="171450" indent="-171450" eaLnBrk="1" hangingPunct="1">
              <a:buFont typeface="Arial" pitchFamily="34" charset="0"/>
              <a:buChar char="•"/>
            </a:pPr>
            <a:r>
              <a:rPr lang="sv-SE" b="0" dirty="0" smtClean="0"/>
              <a:t>Tårna pekar i annan riktning än fotspåren</a:t>
            </a:r>
          </a:p>
          <a:p>
            <a:pPr marL="171450" indent="-171450" eaLnBrk="1" hangingPunct="1">
              <a:buFont typeface="Arial" pitchFamily="34" charset="0"/>
              <a:buChar char="•"/>
            </a:pPr>
            <a:r>
              <a:rPr lang="sv-SE" b="0" dirty="0" smtClean="0"/>
              <a:t>Börjar och slutar abrupt (simmade iväg?)</a:t>
            </a:r>
            <a:endParaRPr lang="sv-SE" b="0" i="0" strike="sngStrike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  <a:noFill/>
        </p:spPr>
        <p:txBody>
          <a:bodyPr/>
          <a:lstStyle/>
          <a:p>
            <a:fld id="{4327AB77-B694-494B-98E0-7377F14675D0}" type="slidenum">
              <a:rPr lang="sv-SE" smtClean="0"/>
              <a:pPr/>
              <a:t>15</a:t>
            </a:fld>
            <a:endParaRPr lang="sv-SE" dirty="0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20925" y="487363"/>
            <a:ext cx="2414588" cy="1811337"/>
          </a:xfrm>
          <a:prstGeom prst="rect">
            <a:avLst/>
          </a:prstGeo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7412" y="2750902"/>
            <a:ext cx="5861050" cy="6083101"/>
          </a:xfrm>
          <a:prstGeom prst="rect">
            <a:avLst/>
          </a:prstGeom>
          <a:noFill/>
          <a:ln/>
        </p:spPr>
        <p:txBody>
          <a:bodyPr/>
          <a:lstStyle/>
          <a:p>
            <a:pPr marL="228600" indent="-228600" eaLnBrk="1" hangingPunct="1"/>
            <a:r>
              <a:rPr lang="sv-SE" b="0" i="0" dirty="0" smtClean="0">
                <a:solidFill>
                  <a:srgbClr val="000000"/>
                </a:solidFill>
              </a:rPr>
              <a:t>Man kan inte</a:t>
            </a:r>
            <a:r>
              <a:rPr lang="sv-SE" b="0" i="0" baseline="0" dirty="0" smtClean="0">
                <a:solidFill>
                  <a:srgbClr val="000000"/>
                </a:solidFill>
              </a:rPr>
              <a:t> samtidigt anklaga Gud för att sända syndafloden och inte göra något åt ondskan i världen.</a:t>
            </a:r>
            <a:endParaRPr lang="sv-SE" b="0" i="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  <a:noFill/>
        </p:spPr>
        <p:txBody>
          <a:bodyPr/>
          <a:lstStyle/>
          <a:p>
            <a:fld id="{FDBD6183-216E-45B5-8E51-67C800084967}" type="slidenum">
              <a:rPr lang="sv-SE" smtClean="0"/>
              <a:pPr/>
              <a:t>16</a:t>
            </a:fld>
            <a:endParaRPr lang="sv-SE" dirty="0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08238" y="487363"/>
            <a:ext cx="2327275" cy="1746250"/>
          </a:xfrm>
          <a:prstGeom prst="rect">
            <a:avLst/>
          </a:prstGeo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5162" y="2319828"/>
            <a:ext cx="5861050" cy="6083101"/>
          </a:xfrm>
          <a:prstGeom prst="rect">
            <a:avLst/>
          </a:prstGeom>
          <a:noFill/>
          <a:ln/>
        </p:spPr>
        <p:txBody>
          <a:bodyPr/>
          <a:lstStyle/>
          <a:p>
            <a:pPr rtl="0" eaLnBrk="1" fontAlgn="t" latinLnBrk="0" hangingPunct="1"/>
            <a:r>
              <a:rPr lang="sv-SE" b="0" dirty="0" smtClean="0"/>
              <a:t>C:a 270 flodberättelser från nästan hela världen finns dokumenterade.</a:t>
            </a:r>
          </a:p>
          <a:p>
            <a:pPr rtl="0" eaLnBrk="1" fontAlgn="t" latinLnBrk="0" hangingPunct="1"/>
            <a:endParaRPr lang="sv-SE" b="0" dirty="0" smtClean="0"/>
          </a:p>
          <a:p>
            <a:pPr rtl="0" eaLnBrk="1" fontAlgn="t" latinLnBrk="0" hangingPunct="1"/>
            <a:r>
              <a:rPr lang="sv-SE" b="0" i="1" dirty="0" smtClean="0"/>
              <a:t>ÖK:</a:t>
            </a:r>
          </a:p>
          <a:p>
            <a:pPr rtl="0" eaLnBrk="1" fontAlgn="t" latinLnBrk="0" hangingPunct="1"/>
            <a:r>
              <a:rPr lang="sv-SE" b="0" dirty="0" smtClean="0"/>
              <a:t>Många gemensamma drag trots oberoende:</a:t>
            </a:r>
          </a:p>
          <a:p>
            <a:pPr marL="228600" indent="-228600" eaLnBrk="1" hangingPunct="1"/>
            <a:r>
              <a:rPr lang="sv-SE" b="0" dirty="0" smtClean="0"/>
              <a:t>Förstörelse genom vatten		95% (och inte andra orsaker som eld, ras, jättar, hagel…)</a:t>
            </a:r>
          </a:p>
          <a:p>
            <a:pPr marL="228600" indent="-228600" eaLnBrk="1" hangingPunct="1"/>
            <a:r>
              <a:rPr lang="sv-SE" b="0" dirty="0" smtClean="0"/>
              <a:t>Världsvid katastrof		95%</a:t>
            </a:r>
          </a:p>
          <a:p>
            <a:pPr marL="228600" indent="-228600" eaLnBrk="1" hangingPunct="1"/>
            <a:r>
              <a:rPr lang="sv-SE" b="0" dirty="0" smtClean="0"/>
              <a:t>En familj räddades		88%</a:t>
            </a:r>
          </a:p>
          <a:p>
            <a:pPr marL="228600" indent="-228600" eaLnBrk="1" hangingPunct="1"/>
            <a:r>
              <a:rPr lang="sv-SE" b="0" dirty="0" smtClean="0"/>
              <a:t>Räddningen var en båt		70%</a:t>
            </a:r>
          </a:p>
          <a:p>
            <a:pPr marL="228600" indent="-228600" eaLnBrk="1" hangingPunct="1"/>
            <a:r>
              <a:rPr lang="sv-SE" b="0" dirty="0" smtClean="0"/>
              <a:t>Djur räddades		67%</a:t>
            </a:r>
          </a:p>
          <a:p>
            <a:pPr marL="228600" indent="-228600" eaLnBrk="1" hangingPunct="1"/>
            <a:r>
              <a:rPr lang="sv-SE" b="0" dirty="0" smtClean="0"/>
              <a:t>Flod pga ondska		66%</a:t>
            </a:r>
          </a:p>
          <a:p>
            <a:pPr marL="228600" indent="-228600" eaLnBrk="1" hangingPunct="1"/>
            <a:r>
              <a:rPr lang="sv-SE" b="0" u="sng" dirty="0" smtClean="0"/>
              <a:t>Men även</a:t>
            </a:r>
          </a:p>
          <a:p>
            <a:pPr marL="228600" indent="-228600" eaLnBrk="1" hangingPunct="1"/>
            <a:r>
              <a:rPr lang="sv-SE" b="0" dirty="0" smtClean="0"/>
              <a:t>Strandade på ett berg</a:t>
            </a:r>
          </a:p>
          <a:p>
            <a:pPr marL="228600" indent="-228600" eaLnBrk="1" hangingPunct="1"/>
            <a:r>
              <a:rPr lang="sv-SE" b="0" dirty="0" smtClean="0"/>
              <a:t>Exakt 8 personer		9%</a:t>
            </a:r>
          </a:p>
          <a:p>
            <a:pPr marL="228600" indent="-228600" eaLnBrk="1" hangingPunct="1"/>
            <a:r>
              <a:rPr lang="sv-SE" b="0" dirty="0" smtClean="0"/>
              <a:t>Regnbåge efteråt		7%</a:t>
            </a:r>
          </a:p>
          <a:p>
            <a:pPr rtl="0" eaLnBrk="1" fontAlgn="t" latinLnBrk="0" hangingPunct="1"/>
            <a:r>
              <a:rPr lang="sv-SE" b="0" dirty="0" smtClean="0"/>
              <a:t>Fåglar sändes ut</a:t>
            </a:r>
            <a:endParaRPr lang="sv-SE" sz="1100" b="0" i="0" u="none" strike="noStrike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  <a:noFill/>
        </p:spPr>
        <p:txBody>
          <a:bodyPr/>
          <a:lstStyle/>
          <a:p>
            <a:fld id="{FBAA04B4-0B0C-4FD5-AAAA-06BF68902578}" type="slidenum">
              <a:rPr lang="sv-SE" smtClean="0"/>
              <a:pPr/>
              <a:t>17</a:t>
            </a:fld>
            <a:endParaRPr lang="sv-SE" dirty="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93925" y="500063"/>
            <a:ext cx="2516188" cy="1887537"/>
          </a:xfrm>
          <a:prstGeom prst="rect">
            <a:avLst/>
          </a:prstGeo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784" y="2711714"/>
            <a:ext cx="6121581" cy="6667418"/>
          </a:xfrm>
          <a:prstGeom prst="rect">
            <a:avLst/>
          </a:prstGeom>
          <a:noFill/>
          <a:ln/>
        </p:spPr>
        <p:txBody>
          <a:bodyPr/>
          <a:lstStyle/>
          <a:p>
            <a:pPr eaLnBrk="1" hangingPunct="1"/>
            <a:r>
              <a:rPr lang="sv-SE" b="0" dirty="0" smtClean="0"/>
              <a:t>Jobs bok är en av de äldsta i Bibeln.</a:t>
            </a:r>
          </a:p>
          <a:p>
            <a:pPr eaLnBrk="1" hangingPunct="1"/>
            <a:endParaRPr lang="sv-SE" b="0" dirty="0" smtClean="0"/>
          </a:p>
          <a:p>
            <a:pPr eaLnBrk="1" hangingPunct="1"/>
            <a:r>
              <a:rPr lang="sv-SE" b="0" dirty="0" smtClean="0"/>
              <a:t>Bibelhandböcker brukar</a:t>
            </a:r>
            <a:r>
              <a:rPr lang="sv-SE" b="0" baseline="0" dirty="0" smtClean="0"/>
              <a:t> säga att det är en </a:t>
            </a:r>
            <a:r>
              <a:rPr lang="sv-SE" b="0" dirty="0" smtClean="0"/>
              <a:t>elefant/flodhäst.</a:t>
            </a:r>
          </a:p>
          <a:p>
            <a:pPr eaLnBrk="1" hangingPunct="1"/>
            <a:r>
              <a:rPr lang="sv-SE" b="0" dirty="0" smtClean="0"/>
              <a:t>"Ceder"-beskrivningen av svansen stämmer dock bättre </a:t>
            </a:r>
            <a:r>
              <a:rPr lang="sv-SE" b="0" baseline="0" dirty="0" smtClean="0"/>
              <a:t>för en dinosaurie (Sauropod, dit bildens Brachiosaurus hör)</a:t>
            </a:r>
            <a:endParaRPr lang="sv-SE" b="0" dirty="0" smtClean="0"/>
          </a:p>
          <a:p>
            <a:pPr eaLnBrk="1" hangingPunct="1"/>
            <a:r>
              <a:rPr lang="sv-SE" b="0" dirty="0" smtClean="0"/>
              <a:t>Dessa hade även stora muskelknippen</a:t>
            </a:r>
            <a:r>
              <a:rPr lang="sv-SE" b="0" baseline="0" dirty="0" smtClean="0"/>
              <a:t> </a:t>
            </a:r>
            <a:r>
              <a:rPr lang="sv-SE" b="0" dirty="0" smtClean="0"/>
              <a:t>synbara på kroppens utsida</a:t>
            </a:r>
            <a:r>
              <a:rPr lang="sv-SE" b="0" baseline="0" dirty="0" smtClean="0"/>
              <a:t> ("sammanvävda senor i låren")</a:t>
            </a:r>
            <a:endParaRPr lang="sv-SE" b="0" dirty="0" smtClean="0"/>
          </a:p>
          <a:p>
            <a:pPr eaLnBrk="1" hangingPunct="1"/>
            <a:endParaRPr lang="sv-SE" b="0" dirty="0" smtClean="0"/>
          </a:p>
          <a:p>
            <a:pPr eaLnBrk="1" hangingPunct="1"/>
            <a:r>
              <a:rPr lang="sv-SE" b="0" i="1" dirty="0" smtClean="0"/>
              <a:t>ÖK:</a:t>
            </a:r>
          </a:p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dirty="0" smtClean="0"/>
              <a:t>Jobs bok talar</a:t>
            </a:r>
            <a:r>
              <a:rPr lang="sv-SE" b="0" baseline="0" dirty="0" smtClean="0"/>
              <a:t> mest av bibelböckerna om snö, is och frost och kan vara skrivet i slutet av istiden.</a:t>
            </a:r>
          </a:p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="0" dirty="0" smtClean="0"/>
          </a:p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dirty="0" smtClean="0"/>
              <a:t>Leviatan</a:t>
            </a:r>
            <a:r>
              <a:rPr lang="sv-SE" b="0" baseline="0" dirty="0" smtClean="0"/>
              <a:t> </a:t>
            </a:r>
            <a:r>
              <a:rPr lang="sv-SE" b="0" dirty="0" smtClean="0"/>
              <a:t>kan ha varit</a:t>
            </a:r>
            <a:r>
              <a:rPr lang="sv-SE" b="0" baseline="0" dirty="0" smtClean="0"/>
              <a:t> en Sarcosuchus imperator</a:t>
            </a:r>
            <a:r>
              <a:rPr lang="sv-SE" b="0" baseline="0" dirty="0" smtClean="0"/>
              <a:t>.</a:t>
            </a:r>
            <a:endParaRPr lang="sv-SE" b="0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CC2C95-3235-4BB9-AC27-AE238CC5CF58}" type="slidenum">
              <a:rPr lang="sv-SE" smtClean="0"/>
              <a:pPr/>
              <a:t>18</a:t>
            </a:fld>
            <a:endParaRPr lang="sv-SE" dirty="0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09763" y="615950"/>
            <a:ext cx="3036887" cy="2278063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3116661"/>
            <a:ext cx="5861050" cy="6083101"/>
          </a:xfrm>
          <a:noFill/>
          <a:ln/>
        </p:spPr>
        <p:txBody>
          <a:bodyPr/>
          <a:lstStyle/>
          <a:p>
            <a:pPr eaLnBrk="1" hangingPunct="1"/>
            <a:r>
              <a:rPr lang="sv-SE" b="0" dirty="0" smtClean="0"/>
              <a:t>Man har hittat blodceller och blodkärl</a:t>
            </a:r>
            <a:r>
              <a:rPr lang="sv-SE" b="0" baseline="0" dirty="0" smtClean="0"/>
              <a:t> i dino-ben.</a:t>
            </a:r>
          </a:p>
          <a:p>
            <a:pPr eaLnBrk="1" hangingPunct="1"/>
            <a:endParaRPr lang="sv-SE" b="0" baseline="0" dirty="0" smtClean="0"/>
          </a:p>
          <a:p>
            <a:pPr eaLnBrk="1" hangingPunct="1"/>
            <a:r>
              <a:rPr lang="sv-SE" b="0" i="1" baseline="0" dirty="0" smtClean="0"/>
              <a:t>ÖK:</a:t>
            </a:r>
          </a:p>
          <a:p>
            <a:pPr eaLnBrk="1" hangingPunct="1"/>
            <a:r>
              <a:rPr lang="sv-SE" b="0" baseline="0" dirty="0" smtClean="0"/>
              <a:t>Nile Mosaic är (diskutabelt) från 100 BC till 200 AD</a:t>
            </a:r>
            <a:r>
              <a:rPr lang="sv-SE" b="0" baseline="0" dirty="0" smtClean="0"/>
              <a:t>.</a:t>
            </a:r>
            <a:endParaRPr lang="sv-SE" b="0" i="0" strike="sngStrike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  <a:noFill/>
        </p:spPr>
        <p:txBody>
          <a:bodyPr/>
          <a:lstStyle/>
          <a:p>
            <a:fld id="{3B6267F0-1F86-44D9-A0E7-F0C53635A266}" type="slidenum">
              <a:rPr lang="sv-SE" smtClean="0"/>
              <a:pPr/>
              <a:t>19</a:t>
            </a:fld>
            <a:endParaRPr lang="sv-SE" dirty="0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51075" y="512763"/>
            <a:ext cx="2381250" cy="1785937"/>
          </a:xfrm>
          <a:prstGeom prst="rect">
            <a:avLst/>
          </a:prstGeo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2097" y="2659462"/>
            <a:ext cx="6043205" cy="6083101"/>
          </a:xfrm>
          <a:prstGeom prst="rect">
            <a:avLst/>
          </a:prstGeom>
          <a:noFill/>
          <a:ln/>
        </p:spPr>
        <p:txBody>
          <a:bodyPr/>
          <a:lstStyle/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dirty="0" smtClean="0"/>
              <a:t>Rörelserna både</a:t>
            </a:r>
            <a:r>
              <a:rPr lang="sv-SE" b="0" baseline="0" dirty="0" smtClean="0"/>
              <a:t> </a:t>
            </a:r>
            <a:r>
              <a:rPr lang="sv-SE" b="0" dirty="0" smtClean="0"/>
              <a:t>horisontala (kontinentaldrift) och vertikala (bergsbildning).</a:t>
            </a:r>
          </a:p>
          <a:p>
            <a:pPr eaLnBrk="1" hangingPunct="1"/>
            <a:r>
              <a:rPr lang="sv-SE" b="0" dirty="0" smtClean="0"/>
              <a:t>Berg och djuphavsgravar bildas då kontinentalplattorna stöter på varandra och bucklar sig.</a:t>
            </a:r>
          </a:p>
          <a:p>
            <a:pPr eaLnBrk="1" hangingPunct="1"/>
            <a:endParaRPr lang="sv-SE" b="0" dirty="0" smtClean="0"/>
          </a:p>
          <a:p>
            <a:pPr eaLnBrk="1" hangingPunct="1"/>
            <a:r>
              <a:rPr lang="sv-SE" b="0" dirty="0" smtClean="0"/>
              <a:t>Vattnet försvinner alltså genom att höjdskillnaderna blir större.</a:t>
            </a:r>
          </a:p>
          <a:p>
            <a:pPr eaLnBrk="1" hangingPunct="1"/>
            <a:r>
              <a:rPr lang="sv-SE" b="0" dirty="0" smtClean="0"/>
              <a:t>(Dagens vatten skulle ge en 2440 meter djup ocean om inga höjdskillnader fanns.)</a:t>
            </a:r>
          </a:p>
          <a:p>
            <a:pPr eaLnBrk="1" hangingPunct="1"/>
            <a:endParaRPr lang="sv-SE" b="0" dirty="0" smtClean="0"/>
          </a:p>
          <a:p>
            <a:pPr eaLnBrk="1" hangingPunct="1"/>
            <a:r>
              <a:rPr lang="sv-SE" b="0" dirty="0" smtClean="0"/>
              <a:t>Det finns marina fossil på</a:t>
            </a:r>
            <a:r>
              <a:rPr lang="sv-SE" b="0" baseline="0" dirty="0" smtClean="0"/>
              <a:t> toppen av Mount Everest</a:t>
            </a:r>
            <a:endParaRPr lang="sv-SE" b="0" i="1" strike="sngStrike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128838" y="406400"/>
            <a:ext cx="2492375" cy="1870075"/>
          </a:xfrm>
          <a:prstGeom prst="rect">
            <a:avLst/>
          </a:prstGeo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685800" y="2647208"/>
            <a:ext cx="5486400" cy="447556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sv-SE" b="0" i="0" strike="noStrike" dirty="0" smtClean="0"/>
              <a:t>Många menar att meningen med livet är att föröka sig.</a:t>
            </a:r>
          </a:p>
          <a:p>
            <a:r>
              <a:rPr lang="sv-SE" b="0" i="0" strike="noStrike" dirty="0" smtClean="0"/>
              <a:t>Men</a:t>
            </a:r>
            <a:r>
              <a:rPr lang="sv-SE" b="0" i="0" strike="noStrike" baseline="0" dirty="0" smtClean="0"/>
              <a:t> något med enda syfte att bevara sig själv har inget existensberättigande (jmf skylten).</a:t>
            </a:r>
          </a:p>
          <a:p>
            <a:r>
              <a:rPr lang="sv-SE" b="0" i="0" strike="noStrike" baseline="0" dirty="0" smtClean="0"/>
              <a:t>Det måste vara ett externt syfte.</a:t>
            </a:r>
            <a:endParaRPr lang="sv-SE" b="0" i="0" strike="sngStrik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/>
          <a:lstStyle/>
          <a:p>
            <a:fld id="{E3B136D8-B493-42BC-B798-A019C776AC18}" type="slidenum">
              <a:rPr lang="sv-SE" smtClean="0"/>
              <a:pPr/>
              <a:t>2</a:t>
            </a:fld>
            <a:endParaRPr lang="sv-SE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  <a:noFill/>
        </p:spPr>
        <p:txBody>
          <a:bodyPr/>
          <a:lstStyle/>
          <a:p>
            <a:fld id="{7C87A5A7-345D-419E-9988-E33AA0CE1673}" type="slidenum">
              <a:rPr lang="sv-SE" smtClean="0"/>
              <a:pPr/>
              <a:t>20</a:t>
            </a:fld>
            <a:endParaRPr lang="sv-SE" dirty="0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76450" y="382588"/>
            <a:ext cx="2528888" cy="1897062"/>
          </a:xfrm>
          <a:prstGeom prst="rect">
            <a:avLst/>
          </a:prstGeo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7413" y="2620274"/>
            <a:ext cx="5861050" cy="6083101"/>
          </a:xfrm>
          <a:prstGeom prst="rect">
            <a:avLst/>
          </a:prstGeom>
          <a:noFill/>
          <a:ln/>
        </p:spPr>
        <p:txBody>
          <a:bodyPr/>
          <a:lstStyle/>
          <a:p>
            <a:pPr eaLnBrk="1" hangingPunct="1"/>
            <a:r>
              <a:rPr lang="sv-SE" b="0" dirty="0" smtClean="0"/>
              <a:t>Ararat:</a:t>
            </a:r>
          </a:p>
          <a:p>
            <a:pPr marL="171450" indent="-171450" eaLnBrk="1" hangingPunct="1">
              <a:buFont typeface="Arial" pitchFamily="34" charset="0"/>
              <a:buChar char="•"/>
            </a:pPr>
            <a:r>
              <a:rPr lang="sv-SE" b="0" dirty="0" smtClean="0"/>
              <a:t>NO Turkiet</a:t>
            </a:r>
          </a:p>
          <a:p>
            <a:pPr marL="171450" indent="-171450" eaLnBrk="1" hangingPunct="1">
              <a:buFont typeface="Arial" pitchFamily="34" charset="0"/>
              <a:buChar char="•"/>
            </a:pPr>
            <a:r>
              <a:rPr lang="sv-SE" b="0" dirty="0" smtClean="0"/>
              <a:t>5100 meter högt</a:t>
            </a:r>
          </a:p>
          <a:p>
            <a:pPr marL="171450" indent="-171450" eaLnBrk="1" hangingPunct="1">
              <a:buFont typeface="Arial" pitchFamily="34" charset="0"/>
              <a:buChar char="•"/>
            </a:pPr>
            <a:r>
              <a:rPr lang="sv-SE" b="0" dirty="0" smtClean="0"/>
              <a:t>Två</a:t>
            </a:r>
            <a:r>
              <a:rPr lang="sv-SE" b="0" baseline="0" dirty="0" smtClean="0"/>
              <a:t> toppar</a:t>
            </a:r>
          </a:p>
          <a:p>
            <a:pPr marL="171450" indent="-171450" eaLnBrk="1" hangingPunct="1">
              <a:buFont typeface="Arial" pitchFamily="34" charset="0"/>
              <a:buChar char="•"/>
            </a:pPr>
            <a:r>
              <a:rPr lang="sv-SE" b="0" baseline="0" dirty="0" smtClean="0"/>
              <a:t>Geografiskt </a:t>
            </a:r>
            <a:r>
              <a:rPr lang="sv-SE" b="0" baseline="0" dirty="0" smtClean="0"/>
              <a:t>verklig plats</a:t>
            </a:r>
          </a:p>
          <a:p>
            <a:pPr marL="0" indent="0" eaLnBrk="1" hangingPunct="1">
              <a:buFont typeface="Arial" pitchFamily="34" charset="0"/>
              <a:buNone/>
            </a:pPr>
            <a:endParaRPr lang="sv-SE" b="0" baseline="0" dirty="0" smtClean="0"/>
          </a:p>
          <a:p>
            <a:pPr marL="0" indent="0" eaLnBrk="1" hangingPunct="1">
              <a:buFont typeface="Arial" pitchFamily="34" charset="0"/>
              <a:buNone/>
            </a:pPr>
            <a:r>
              <a:rPr lang="sv-SE" b="0" baseline="0" dirty="0" smtClean="0"/>
              <a:t>Om syndafloden bara varit mytologisk hade uttryck typ "gudarnas boning" använts</a:t>
            </a:r>
            <a:r>
              <a:rPr lang="sv-SE" b="0" baseline="0" dirty="0" smtClean="0"/>
              <a:t>.</a:t>
            </a:r>
            <a:endParaRPr lang="sv-SE" b="0" i="0" strike="sngStrike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  <a:noFill/>
        </p:spPr>
        <p:txBody>
          <a:bodyPr/>
          <a:lstStyle/>
          <a:p>
            <a:fld id="{FB9D34D1-1AD1-4E64-B735-387C5BCCD277}" type="slidenum">
              <a:rPr lang="sv-SE" smtClean="0"/>
              <a:pPr/>
              <a:t>21</a:t>
            </a:fld>
            <a:endParaRPr lang="sv-SE" dirty="0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51050" y="355600"/>
            <a:ext cx="2501900" cy="1878013"/>
          </a:xfrm>
          <a:prstGeom prst="rect">
            <a:avLst/>
          </a:prstGeo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596" y="2528832"/>
            <a:ext cx="6160770" cy="6327784"/>
          </a:xfrm>
          <a:prstGeom prst="rect">
            <a:avLst/>
          </a:prstGeom>
          <a:noFill/>
          <a:ln/>
        </p:spPr>
        <p:txBody>
          <a:bodyPr/>
          <a:lstStyle/>
          <a:p>
            <a:pPr eaLnBrk="1" hangingPunct="1"/>
            <a:r>
              <a:rPr lang="sv-SE" b="0" i="0" dirty="0" smtClean="0"/>
              <a:t>Miljö-</a:t>
            </a:r>
            <a:r>
              <a:rPr lang="sv-SE" b="0" i="0" baseline="0" dirty="0" smtClean="0"/>
              <a:t> och klimatförändringar gör att växtligheten minskar dramatiskt</a:t>
            </a:r>
          </a:p>
          <a:p>
            <a:pPr eaLnBrk="1" hangingPunct="1"/>
            <a:r>
              <a:rPr lang="sv-SE" b="0" i="0" baseline="0" dirty="0" smtClean="0"/>
              <a:t>Djuren får för lita att äta och utvecklar rovdjursdrift</a:t>
            </a:r>
          </a:p>
          <a:p>
            <a:pPr eaLnBrk="1" hangingPunct="1"/>
            <a:r>
              <a:rPr lang="sv-SE" b="0" i="0" dirty="0" smtClean="0"/>
              <a:t>Människan</a:t>
            </a:r>
            <a:r>
              <a:rPr lang="sv-SE" b="0" i="0" baseline="0" dirty="0" smtClean="0"/>
              <a:t> får börja äta kött.</a:t>
            </a:r>
          </a:p>
          <a:p>
            <a:pPr eaLnBrk="1" hangingPunct="1"/>
            <a:endParaRPr lang="sv-SE" b="0" i="0" baseline="0" dirty="0" smtClean="0"/>
          </a:p>
          <a:p>
            <a:pPr eaLnBrk="1" hangingPunct="1"/>
            <a:r>
              <a:rPr lang="sv-SE" b="0" i="0" baseline="0" dirty="0" smtClean="0"/>
              <a:t>Rovdjur:</a:t>
            </a:r>
          </a:p>
          <a:p>
            <a:pPr marL="171450" indent="-171450" eaLnBrk="1" hangingPunct="1">
              <a:buFont typeface="Arial" pitchFamily="34" charset="0"/>
              <a:buChar char="•"/>
            </a:pPr>
            <a:r>
              <a:rPr lang="sv-SE" b="0" i="0" baseline="0" dirty="0" smtClean="0"/>
              <a:t>Skillnaden mellan växt- och köttätare är inte distinkt</a:t>
            </a:r>
          </a:p>
          <a:p>
            <a:pPr marL="171450" indent="-171450" eaLnBrk="1" hangingPunct="1">
              <a:buFont typeface="Arial" pitchFamily="34" charset="0"/>
              <a:buChar char="•"/>
            </a:pPr>
            <a:r>
              <a:rPr lang="sv-SE" b="0" i="0" baseline="0" dirty="0" smtClean="0"/>
              <a:t>Vassa tänder används till att skära i växtmassa med (jmf Pandan)</a:t>
            </a:r>
          </a:p>
          <a:p>
            <a:pPr marL="171450" indent="-171450" eaLnBrk="1" hangingPunct="1">
              <a:buFont typeface="Arial" pitchFamily="34" charset="0"/>
              <a:buChar char="•"/>
            </a:pPr>
            <a:r>
              <a:rPr lang="sv-SE" b="0" i="0" baseline="0" dirty="0" smtClean="0"/>
              <a:t>Rovdjur kan bli växtätare om de inte kan fälla byte, och växtätare kan ge sig på varandra i brist på mat</a:t>
            </a:r>
            <a:r>
              <a:rPr lang="sv-SE" b="0" i="0" baseline="0" dirty="0" smtClean="0"/>
              <a:t>.</a:t>
            </a:r>
            <a:endParaRPr lang="sv-SE" b="0" i="0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  <a:noFill/>
        </p:spPr>
        <p:txBody>
          <a:bodyPr/>
          <a:lstStyle/>
          <a:p>
            <a:fld id="{C409AB10-1514-48FB-8B5A-7A9626DF5B10}" type="slidenum">
              <a:rPr lang="sv-SE" smtClean="0"/>
              <a:pPr/>
              <a:t>22</a:t>
            </a:fld>
            <a:endParaRPr lang="sv-SE" dirty="0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98700" y="539750"/>
            <a:ext cx="2214563" cy="1662113"/>
          </a:xfrm>
          <a:prstGeom prst="rect">
            <a:avLst/>
          </a:prstGeo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1287" y="2502708"/>
            <a:ext cx="5861050" cy="6083101"/>
          </a:xfrm>
          <a:prstGeom prst="rect">
            <a:avLst/>
          </a:prstGeom>
          <a:noFill/>
          <a:ln/>
        </p:spPr>
        <p:txBody>
          <a:bodyPr/>
          <a:lstStyle/>
          <a:p>
            <a:pPr eaLnBrk="1" hangingPunct="1"/>
            <a:r>
              <a:rPr lang="sv-SE" b="0" dirty="0" smtClean="0"/>
              <a:t>Jorden har ungefär 6.400 språk, dialekter oräknade:</a:t>
            </a:r>
          </a:p>
          <a:p>
            <a:pPr marL="171450" indent="-171450" eaLnBrk="1" hangingPunct="1">
              <a:buFont typeface="Arial" pitchFamily="34" charset="0"/>
              <a:buChar char="•"/>
            </a:pPr>
            <a:r>
              <a:rPr lang="sv-SE" b="0" dirty="0" smtClean="0"/>
              <a:t>Indelade i ett antal språkfamiljer som saknar släktskap</a:t>
            </a:r>
          </a:p>
          <a:p>
            <a:pPr marL="171450" indent="-171450" eaLnBrk="1" hangingPunct="1">
              <a:buFont typeface="Arial" pitchFamily="34" charset="0"/>
              <a:buChar char="•"/>
            </a:pPr>
            <a:r>
              <a:rPr lang="sv-SE" b="0" dirty="0" smtClean="0"/>
              <a:t>Inom familjen kan man spåra släktskapet</a:t>
            </a:r>
          </a:p>
          <a:p>
            <a:pPr marL="171450" indent="-171450" eaLnBrk="1" hangingPunct="1">
              <a:buFont typeface="Arial" pitchFamily="34" charset="0"/>
              <a:buChar char="•"/>
            </a:pPr>
            <a:r>
              <a:rPr lang="sv-SE" b="0" dirty="0" smtClean="0"/>
              <a:t>Detta mönster är det förväntade om språken bildades vid</a:t>
            </a:r>
            <a:r>
              <a:rPr lang="sv-SE" b="0" baseline="0" dirty="0" smtClean="0"/>
              <a:t> </a:t>
            </a:r>
            <a:r>
              <a:rPr lang="sv-SE" b="0" dirty="0" smtClean="0"/>
              <a:t>Babels torn.</a:t>
            </a:r>
          </a:p>
          <a:p>
            <a:pPr eaLnBrk="1" hangingPunct="1"/>
            <a:endParaRPr lang="sv-SE" b="0" dirty="0" smtClean="0"/>
          </a:p>
          <a:p>
            <a:pPr eaLnBrk="1" hangingPunct="1"/>
            <a:r>
              <a:rPr lang="sv-SE" b="0" dirty="0" smtClean="0"/>
              <a:t>Språkförbistring ungefär</a:t>
            </a:r>
            <a:r>
              <a:rPr lang="sv-SE" b="0" baseline="0" dirty="0" smtClean="0"/>
              <a:t> </a:t>
            </a:r>
            <a:r>
              <a:rPr lang="sv-SE" b="0" dirty="0" smtClean="0"/>
              <a:t>samtidig med</a:t>
            </a:r>
            <a:r>
              <a:rPr lang="sv-SE" b="0" baseline="0" dirty="0" smtClean="0"/>
              <a:t> uppdykandet av flodkulturerna</a:t>
            </a:r>
            <a:r>
              <a:rPr lang="sv-SE" b="0" dirty="0" smtClean="0"/>
              <a:t> (Egypten, Mesopotamien, Indien, Kina)</a:t>
            </a:r>
          </a:p>
          <a:p>
            <a:pPr eaLnBrk="1" hangingPunct="1"/>
            <a:endParaRPr lang="sv-SE" b="0" dirty="0" smtClean="0"/>
          </a:p>
          <a:p>
            <a:pPr eaLnBrk="1" hangingPunct="1"/>
            <a:r>
              <a:rPr lang="sv-SE" b="0" dirty="0" smtClean="0"/>
              <a:t>”Primitiva” språk är ofta komplexa med många fler grammatiska former än idag.</a:t>
            </a:r>
          </a:p>
          <a:p>
            <a:pPr eaLnBrk="1" hangingPunct="1"/>
            <a:endParaRPr lang="sv-SE" b="0" dirty="0" smtClean="0"/>
          </a:p>
          <a:p>
            <a:pPr eaLnBrk="1" hangingPunct="1"/>
            <a:r>
              <a:rPr lang="sv-SE" b="0" dirty="0" smtClean="0"/>
              <a:t>Folkgrupperna som spreds innehöll bara en del av genpoolen, vilket ledde till olika utseende i olika delar av världen.</a:t>
            </a:r>
            <a:endParaRPr lang="sv-SE" b="0" i="0" strike="sngStrike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  <a:noFill/>
        </p:spPr>
        <p:txBody>
          <a:bodyPr/>
          <a:lstStyle/>
          <a:p>
            <a:fld id="{FB9D34D1-1AD1-4E64-B735-387C5BCCD277}" type="slidenum">
              <a:rPr lang="sv-SE" smtClean="0"/>
              <a:pPr/>
              <a:t>23</a:t>
            </a:fld>
            <a:endParaRPr lang="sv-SE" dirty="0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36788" y="630238"/>
            <a:ext cx="2330450" cy="1747837"/>
          </a:xfrm>
          <a:prstGeom prst="rect">
            <a:avLst/>
          </a:prstGeo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3116662"/>
            <a:ext cx="5861050" cy="6083101"/>
          </a:xfrm>
          <a:prstGeom prst="rect">
            <a:avLst/>
          </a:prstGeom>
          <a:noFill/>
          <a:ln/>
        </p:spPr>
        <p:txBody>
          <a:bodyPr/>
          <a:lstStyle/>
          <a:p>
            <a:pPr eaLnBrk="1" hangingPunct="1"/>
            <a:endParaRPr lang="sv-SE" i="0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09AB10-1514-48FB-8B5A-7A9626DF5B10}" type="slidenum">
              <a:rPr lang="sv-SE" smtClean="0"/>
              <a:pPr/>
              <a:t>24</a:t>
            </a:fld>
            <a:endParaRPr lang="sv-SE" dirty="0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09763" y="615950"/>
            <a:ext cx="3036887" cy="2278063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3116661"/>
            <a:ext cx="5861050" cy="6083101"/>
          </a:xfrm>
          <a:noFill/>
          <a:ln/>
        </p:spPr>
        <p:txBody>
          <a:bodyPr/>
          <a:lstStyle/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i="0" strike="noStrike" dirty="0" smtClean="0"/>
              <a:t>Lag</a:t>
            </a:r>
            <a:r>
              <a:rPr lang="sv-SE" b="0" i="0" strike="noStrike" baseline="0" dirty="0" smtClean="0"/>
              <a:t> - Evangelium</a:t>
            </a:r>
          </a:p>
          <a:p>
            <a:pPr marL="0" marR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i="0" strike="noStrike" baseline="0" dirty="0" smtClean="0"/>
              <a:t>Sanning - Nåd</a:t>
            </a:r>
            <a:endParaRPr lang="sv-SE" b="0" i="0" strike="sngStrike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42975" y="746125"/>
            <a:ext cx="4972050" cy="372903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b="0" dirty="0" smtClean="0"/>
              <a:t>Om död inte är ett resultat av synd, så finns synden</a:t>
            </a:r>
            <a:r>
              <a:rPr lang="sv-SE" b="0" baseline="0" dirty="0" smtClean="0"/>
              <a:t> bara i </a:t>
            </a:r>
            <a:r>
              <a:rPr lang="sv-SE" b="0" baseline="0" dirty="0" smtClean="0"/>
              <a:t>fantasin.</a:t>
            </a:r>
            <a:endParaRPr lang="sv-SE" b="0" baseline="0" dirty="0" smtClean="0"/>
          </a:p>
          <a:p>
            <a:r>
              <a:rPr lang="sv-SE" b="0" baseline="0" dirty="0" smtClean="0"/>
              <a:t>Om synden är fantasi, så är Guds lösning på syndens problem bara i fantasin</a:t>
            </a:r>
            <a:r>
              <a:rPr lang="sv-SE" b="0" baseline="0" dirty="0" smtClean="0"/>
              <a:t>.</a:t>
            </a:r>
            <a:endParaRPr lang="sv-SE" b="0" baseline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136D8-B493-42BC-B798-A019C776AC18}" type="slidenum">
              <a:rPr lang="sv-SE" smtClean="0"/>
              <a:pPr/>
              <a:t>25</a:t>
            </a:fld>
            <a:endParaRPr lang="sv-SE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038350" y="406400"/>
            <a:ext cx="2987675" cy="2241550"/>
          </a:xfrm>
          <a:prstGeom prst="rect">
            <a:avLst/>
          </a:prstGeo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698862" y="2973779"/>
            <a:ext cx="5486400" cy="447556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sv-SE" b="0" dirty="0" smtClean="0"/>
              <a:t>Kärlek</a:t>
            </a:r>
            <a:r>
              <a:rPr lang="sv-SE" b="0" baseline="0" dirty="0" smtClean="0"/>
              <a:t> är inte en abstrakt skyldighet eller rituell övning, utan hela förklaringen till varför vi är här</a:t>
            </a:r>
            <a:endParaRPr lang="sv-SE" b="0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/>
          <a:lstStyle/>
          <a:p>
            <a:fld id="{E3B136D8-B493-42BC-B798-A019C776AC18}" type="slidenum">
              <a:rPr lang="sv-SE" smtClean="0"/>
              <a:pPr/>
              <a:t>3</a:t>
            </a:fld>
            <a:endParaRPr lang="sv-SE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  <a:noFill/>
        </p:spPr>
        <p:txBody>
          <a:bodyPr/>
          <a:lstStyle/>
          <a:p>
            <a:fld id="{FE43803C-58B4-4EB9-8534-8F3355118328}" type="slidenum">
              <a:rPr lang="sv-SE" smtClean="0"/>
              <a:pPr/>
              <a:t>4</a:t>
            </a:fld>
            <a:endParaRPr lang="sv-SE" dirty="0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63750" y="512763"/>
            <a:ext cx="2803525" cy="2103437"/>
          </a:xfrm>
          <a:prstGeom prst="rect">
            <a:avLst/>
          </a:prstGeo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3116662"/>
            <a:ext cx="5861050" cy="6083101"/>
          </a:xfrm>
          <a:prstGeom prst="rect">
            <a:avLst/>
          </a:prstGeom>
          <a:noFill/>
          <a:ln/>
        </p:spPr>
        <p:txBody>
          <a:bodyPr/>
          <a:lstStyle/>
          <a:p>
            <a:pPr eaLnBrk="1" hangingPunct="1"/>
            <a:endParaRPr lang="sv-SE" i="0" strike="noStrike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  <a:noFill/>
        </p:spPr>
        <p:txBody>
          <a:bodyPr/>
          <a:lstStyle/>
          <a:p>
            <a:fld id="{FE43803C-58B4-4EB9-8534-8F3355118328}" type="slidenum">
              <a:rPr lang="sv-SE" smtClean="0"/>
              <a:pPr/>
              <a:t>5</a:t>
            </a:fld>
            <a:endParaRPr lang="sv-SE" dirty="0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90775" y="265113"/>
            <a:ext cx="2005013" cy="1504950"/>
          </a:xfrm>
          <a:prstGeom prst="rect">
            <a:avLst/>
          </a:prstGeo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1652" y="1810376"/>
            <a:ext cx="6565720" cy="7986767"/>
          </a:xfrm>
          <a:prstGeom prst="rect">
            <a:avLst/>
          </a:prstGeom>
          <a:noFill/>
          <a:ln/>
        </p:spPr>
        <p:txBody>
          <a:bodyPr/>
          <a:lstStyle/>
          <a:p>
            <a:pPr marL="0" lvl="0" indent="0" eaLnBrk="1" hangingPunct="1">
              <a:buFont typeface="Arial" pitchFamily="34" charset="0"/>
              <a:buNone/>
            </a:pPr>
            <a:r>
              <a:rPr lang="sv-SE" sz="1600" b="0" i="0" baseline="0" dirty="0" smtClean="0"/>
              <a:t>2 Mos 20:</a:t>
            </a:r>
          </a:p>
          <a:p>
            <a:pPr marL="171450" lvl="0" indent="-171450" eaLnBrk="1" hangingPunct="1">
              <a:buFont typeface="Arial" pitchFamily="34" charset="0"/>
              <a:buChar char="•"/>
            </a:pPr>
            <a:r>
              <a:rPr lang="sv-SE" sz="1600" b="0" i="0" baseline="0" dirty="0" smtClean="0"/>
              <a:t>Dagarnas längd bokstavligen skrivna i sten</a:t>
            </a:r>
          </a:p>
          <a:p>
            <a:pPr marL="171450" lvl="0" indent="-171450" eaLnBrk="1" hangingPunct="1">
              <a:buFont typeface="Arial" pitchFamily="34" charset="0"/>
              <a:buChar char="•"/>
            </a:pPr>
            <a:r>
              <a:rPr lang="sv-SE" sz="1600" b="0" i="1" baseline="0" dirty="0" smtClean="0"/>
              <a:t>Yom</a:t>
            </a:r>
            <a:r>
              <a:rPr lang="sv-SE" sz="1600" b="0" i="0" baseline="0" dirty="0" smtClean="0"/>
              <a:t> används både för arbetsveckan och för skapelsen</a:t>
            </a:r>
          </a:p>
          <a:p>
            <a:pPr marL="171450" marR="0" lvl="0" indent="-17145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v-SE" sz="1600" b="0" i="1" baseline="0" dirty="0" smtClean="0"/>
              <a:t>Yom</a:t>
            </a:r>
            <a:r>
              <a:rPr lang="sv-SE" sz="1600" b="0" i="0" baseline="0" dirty="0" smtClean="0"/>
              <a:t> är det enda ord som kan betyda en bokstavlig dag. Bibeln har många andra ord för obestämd tid.</a:t>
            </a:r>
          </a:p>
          <a:p>
            <a:pPr marL="171450" marR="0" lvl="0" indent="-17145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v-SE" sz="1600" b="0" i="0" baseline="0" dirty="0" smtClean="0"/>
              <a:t>Gud gjorde himlen och jorden och </a:t>
            </a:r>
            <a:r>
              <a:rPr lang="sv-SE" sz="1600" b="0" i="1" baseline="0" dirty="0" smtClean="0"/>
              <a:t>allt</a:t>
            </a:r>
            <a:r>
              <a:rPr lang="sv-SE" sz="1600" b="0" i="0" baseline="0" dirty="0" smtClean="0"/>
              <a:t> som är i dem på sex dagar. Gapteorin och "pågående skapelse" utesluts.</a:t>
            </a:r>
          </a:p>
          <a:p>
            <a:pPr marL="171450" marR="0" lvl="0" indent="-17145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sv-SE" sz="900" b="0" i="0" baseline="0" dirty="0" smtClean="0"/>
          </a:p>
          <a:p>
            <a:pPr marL="0" indent="0" eaLnBrk="1" hangingPunct="1">
              <a:buFont typeface="Arial" pitchFamily="34" charset="0"/>
              <a:buNone/>
            </a:pPr>
            <a:r>
              <a:rPr lang="sv-SE" sz="1600" b="0" i="0" baseline="0" dirty="0" smtClean="0"/>
              <a:t>Andra tycker att 6 dagar är för </a:t>
            </a:r>
            <a:r>
              <a:rPr lang="sv-SE" sz="1600" b="0" i="0" u="none" baseline="0" dirty="0" smtClean="0"/>
              <a:t>lång tid (om Gud är allsmäktig kan han knäppa med fingrarna)</a:t>
            </a:r>
          </a:p>
          <a:p>
            <a:pPr marL="0" indent="0" eaLnBrk="1" hangingPunct="1">
              <a:buFont typeface="Arial" pitchFamily="34" charset="0"/>
              <a:buNone/>
            </a:pPr>
            <a:r>
              <a:rPr lang="sv-SE" sz="1600" b="0" i="0" u="none" baseline="0" dirty="0" smtClean="0"/>
              <a:t>Referensramen har stor betydelse</a:t>
            </a:r>
          </a:p>
          <a:p>
            <a:pPr marL="0" indent="0" eaLnBrk="1" hangingPunct="1">
              <a:buFont typeface="Arial" pitchFamily="34" charset="0"/>
              <a:buNone/>
            </a:pPr>
            <a:endParaRPr lang="sv-SE" sz="900" b="0" i="0" dirty="0" smtClean="0"/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v-SE" sz="1600" b="0" i="0" baseline="0" dirty="0" smtClean="0"/>
              <a:t>Åldersfrågan akademisk. Men den har en följeslagare: </a:t>
            </a:r>
            <a:r>
              <a:rPr lang="sv-SE" sz="1600" b="0" i="1" baseline="0" dirty="0" smtClean="0"/>
              <a:t>Dödens inträde</a:t>
            </a:r>
            <a:r>
              <a:rPr lang="sv-SE" sz="1600" b="0" i="0" baseline="0" dirty="0" smtClean="0"/>
              <a:t>. </a:t>
            </a:r>
            <a:endParaRPr lang="sv-SE" sz="1600" b="0" i="0" dirty="0" smtClean="0"/>
          </a:p>
          <a:p>
            <a:pPr marL="171450" marR="0" lvl="0" indent="-17145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sv-SE" sz="1200" b="0" i="0" baseline="0" dirty="0" smtClean="0"/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v-SE" sz="1400" b="0" i="1" baseline="0" dirty="0" smtClean="0"/>
              <a:t>ÖK:</a:t>
            </a:r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v-SE" sz="1400" b="0" dirty="0" smtClean="0"/>
              <a:t>2 Mos 31:18: </a:t>
            </a:r>
            <a:r>
              <a:rPr lang="sv-SE" sz="1400" b="0" i="1" dirty="0" smtClean="0"/>
              <a:t>"När Gud hade talat färdigt med Mose på Sinai berg, gav han honom vittnesbördets två tavlor, tavlor av sten, skrivna med Guds finger."</a:t>
            </a:r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sv-SE" sz="500" b="0" i="1" baseline="0" dirty="0" smtClean="0"/>
          </a:p>
          <a:p>
            <a:pPr marL="0" marR="0" lvl="0" indent="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v-SE" sz="1400" b="0" i="0" dirty="0" smtClean="0"/>
              <a:t>Skilj mellan jordens och universums</a:t>
            </a:r>
            <a:r>
              <a:rPr lang="sv-SE" sz="1400" b="0" i="0" baseline="0" dirty="0" smtClean="0"/>
              <a:t> </a:t>
            </a:r>
            <a:r>
              <a:rPr lang="sv-SE" sz="1400" b="0" i="0" baseline="0" dirty="0" smtClean="0"/>
              <a:t>ålder.</a:t>
            </a:r>
            <a:endParaRPr lang="sv-SE" sz="1400" b="0" i="0" baseline="0" dirty="0" smtClean="0"/>
          </a:p>
          <a:p>
            <a:pPr marL="628553" lvl="1" indent="-171450" eaLnBrk="1" hangingPunct="1">
              <a:buFont typeface="Arial" pitchFamily="34" charset="0"/>
              <a:buChar char="•"/>
            </a:pPr>
            <a:endParaRPr lang="sv-SE" sz="500" b="0" i="0" baseline="0" dirty="0" smtClean="0"/>
          </a:p>
          <a:p>
            <a:pPr lvl="0" eaLnBrk="1" hangingPunct="1">
              <a:buFont typeface="Arial" pitchFamily="34" charset="0"/>
              <a:buNone/>
            </a:pPr>
            <a:r>
              <a:rPr lang="sv-SE" sz="1400" b="0" i="0" baseline="0" dirty="0" smtClean="0"/>
              <a:t>Övriga argument att dagarna är bokstavliga:</a:t>
            </a:r>
          </a:p>
          <a:p>
            <a:pPr marL="171450" lvl="0" indent="-171450" eaLnBrk="1" hangingPunct="1">
              <a:buFont typeface="Arial" pitchFamily="34" charset="0"/>
              <a:buChar char="•"/>
            </a:pPr>
            <a:r>
              <a:rPr lang="sv-SE" sz="1400" b="0" i="1" baseline="0" dirty="0" smtClean="0"/>
              <a:t>Yom</a:t>
            </a:r>
            <a:r>
              <a:rPr lang="sv-SE" sz="1400" b="0" i="0" baseline="0" dirty="0" smtClean="0"/>
              <a:t> i skapelseberättelsen:</a:t>
            </a:r>
          </a:p>
          <a:p>
            <a:pPr marL="274638" lvl="1" indent="-171450" eaLnBrk="1" hangingPunct="1">
              <a:buFont typeface="Arial" pitchFamily="34" charset="0"/>
              <a:buChar char="•"/>
            </a:pPr>
            <a:r>
              <a:rPr lang="sv-SE" sz="1400" b="0" i="1" baseline="0" dirty="0" smtClean="0"/>
              <a:t>Yom</a:t>
            </a:r>
            <a:r>
              <a:rPr lang="sv-SE" sz="1400" b="0" i="0" baseline="0" dirty="0" smtClean="0"/>
              <a:t> definieras i Gen 1:5: "Gud kallade ljuset dag</a:t>
            </a:r>
            <a:r>
              <a:rPr lang="sv-SE" sz="1400" b="0" i="0" baseline="0" dirty="0" smtClean="0"/>
              <a:t>…" och i </a:t>
            </a:r>
            <a:r>
              <a:rPr lang="sv-SE" sz="1400" b="0" i="0" baseline="0" dirty="0" smtClean="0"/>
              <a:t>Gen 1:14: "…ljus som skiljer dagen från natten! …utmärker särskilda tider, dagar och år."</a:t>
            </a:r>
          </a:p>
          <a:p>
            <a:pPr marL="274638" lvl="1" indent="-171450" eaLnBrk="1" hangingPunct="1">
              <a:buFont typeface="Arial" pitchFamily="34" charset="0"/>
              <a:buChar char="•"/>
            </a:pPr>
            <a:r>
              <a:rPr lang="sv-SE" sz="1400" b="0" i="1" baseline="0" dirty="0" smtClean="0"/>
              <a:t>Yom</a:t>
            </a:r>
            <a:r>
              <a:rPr lang="sv-SE" sz="1400" b="0" i="0" baseline="0" dirty="0" smtClean="0"/>
              <a:t> med ordningstal eller med "morgon </a:t>
            </a:r>
            <a:r>
              <a:rPr lang="sv-SE" sz="1400" b="0" i="0" baseline="0" dirty="0" smtClean="0"/>
              <a:t>och </a:t>
            </a:r>
            <a:r>
              <a:rPr lang="sv-SE" sz="1400" b="0" i="0" baseline="0" dirty="0" smtClean="0"/>
              <a:t>kväll" är alltid en bokstavlig dag.</a:t>
            </a:r>
          </a:p>
          <a:p>
            <a:pPr marL="274638" lvl="1" indent="-171450" eaLnBrk="1" hangingPunct="1">
              <a:buFont typeface="Arial" pitchFamily="34" charset="0"/>
              <a:buChar char="•"/>
            </a:pPr>
            <a:r>
              <a:rPr lang="sv-SE" sz="1400" b="0" i="0" baseline="0" dirty="0" smtClean="0"/>
              <a:t>På fjärde dagen skapas solen med </a:t>
            </a:r>
            <a:r>
              <a:rPr lang="sv-SE" sz="1400" b="0" i="1" baseline="0" dirty="0" smtClean="0"/>
              <a:t>syfte</a:t>
            </a:r>
            <a:r>
              <a:rPr lang="sv-SE" sz="1400" b="0" i="0" baseline="0" dirty="0" smtClean="0"/>
              <a:t> att hålla reda på tiden, bokstavliga dagar och år.</a:t>
            </a:r>
          </a:p>
          <a:p>
            <a:pPr marL="171450" marR="0" lvl="0" indent="-171450" algn="l" defTabSz="914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v-SE" sz="1400" b="0" i="0" baseline="0" dirty="0" smtClean="0"/>
              <a:t>Människan kan inte vara gammal pga Bibelns genealogier</a:t>
            </a:r>
            <a:r>
              <a:rPr lang="sv-SE" sz="1400" b="0" i="0" baseline="0" dirty="0" smtClean="0"/>
              <a:t>. Då </a:t>
            </a:r>
            <a:r>
              <a:rPr lang="sv-SE" sz="1400" b="0" i="0" baseline="0" dirty="0" smtClean="0"/>
              <a:t>kan inte heller jorden vara gammal eftersom Jesus sa i Mark 10:6: "</a:t>
            </a:r>
            <a:r>
              <a:rPr lang="sv-SE" sz="1400" b="0" i="1" baseline="0" dirty="0" smtClean="0"/>
              <a:t>Men från skapelsens början ("från begynnelsen" i Matt 19:4) gjorde Gud dem till man och kvinna."</a:t>
            </a:r>
            <a:endParaRPr lang="sv-SE" sz="1400" b="0" i="0" baseline="0" dirty="0" smtClean="0"/>
          </a:p>
          <a:p>
            <a:pPr marL="171450" lvl="0" indent="-171450" eaLnBrk="1" hangingPunct="1">
              <a:buFont typeface="Arial" pitchFamily="34" charset="0"/>
              <a:buChar char="•"/>
            </a:pPr>
            <a:r>
              <a:rPr lang="sv-SE" sz="1400" b="0" i="0" baseline="0" dirty="0" smtClean="0"/>
              <a:t>Vetenskapliga dateringsmetoder</a:t>
            </a:r>
            <a:endParaRPr lang="sv-SE" sz="1400" b="0" i="0" baseline="0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  <a:noFill/>
        </p:spPr>
        <p:txBody>
          <a:bodyPr/>
          <a:lstStyle/>
          <a:p>
            <a:fld id="{53FAC33E-455B-488A-B6A4-C4506C1A5E14}" type="slidenum">
              <a:rPr lang="sv-SE" smtClean="0"/>
              <a:pPr/>
              <a:t>6</a:t>
            </a:fld>
            <a:endParaRPr lang="sv-SE" dirty="0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3788" y="304800"/>
            <a:ext cx="2346325" cy="1758950"/>
          </a:xfrm>
          <a:prstGeom prst="rect">
            <a:avLst/>
          </a:prstGeo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3539" y="2359017"/>
            <a:ext cx="5861050" cy="6083101"/>
          </a:xfrm>
          <a:prstGeom prst="rect">
            <a:avLst/>
          </a:prstGeom>
          <a:noFill/>
          <a:ln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v-SE" b="0" dirty="0" smtClean="0"/>
              <a:t>Översättningen ”efter sina arter” är felaktig, eftersom det inte är vad biologerna menar med ”art” idag.</a:t>
            </a:r>
          </a:p>
          <a:p>
            <a:pPr eaLnBrk="1" hangingPunct="1">
              <a:lnSpc>
                <a:spcPct val="90000"/>
              </a:lnSpc>
            </a:pPr>
            <a:endParaRPr lang="sv-SE" b="0" dirty="0" smtClean="0"/>
          </a:p>
          <a:p>
            <a:pPr eaLnBrk="1" hangingPunct="1">
              <a:lnSpc>
                <a:spcPct val="90000"/>
              </a:lnSpc>
            </a:pPr>
            <a:r>
              <a:rPr lang="sv-SE" b="0" i="1" dirty="0" smtClean="0"/>
              <a:t>ÖK:</a:t>
            </a:r>
          </a:p>
          <a:p>
            <a:pPr eaLnBrk="1" hangingPunct="1">
              <a:lnSpc>
                <a:spcPct val="90000"/>
              </a:lnSpc>
            </a:pPr>
            <a:r>
              <a:rPr lang="sv-SE" b="0" dirty="0" smtClean="0"/>
              <a:t>Hebreiska </a:t>
            </a:r>
            <a:r>
              <a:rPr lang="sv-SE" b="0" i="1" dirty="0" smtClean="0"/>
              <a:t>bara</a:t>
            </a:r>
            <a:r>
              <a:rPr lang="sv-SE" b="0" dirty="0" smtClean="0"/>
              <a:t> finns bara på tre ställen: Gud skapar materian, högre djuren, människan</a:t>
            </a:r>
          </a:p>
          <a:p>
            <a:pPr eaLnBrk="1" hangingPunct="1">
              <a:lnSpc>
                <a:spcPct val="90000"/>
              </a:lnSpc>
            </a:pPr>
            <a:endParaRPr lang="sv-SE" b="0" dirty="0" smtClean="0"/>
          </a:p>
          <a:p>
            <a:pPr eaLnBrk="1" hangingPunct="1">
              <a:lnSpc>
                <a:spcPct val="90000"/>
              </a:lnSpc>
            </a:pPr>
            <a:r>
              <a:rPr lang="sv-SE" b="0" dirty="0" smtClean="0"/>
              <a:t>Insekter nämns inte i skapelseberättelsen</a:t>
            </a:r>
          </a:p>
          <a:p>
            <a:pPr eaLnBrk="1" hangingPunct="1">
              <a:lnSpc>
                <a:spcPct val="90000"/>
              </a:lnSpc>
            </a:pPr>
            <a:r>
              <a:rPr lang="sv-SE" b="0" dirty="0" smtClean="0"/>
              <a:t>Hebreiskt ord för ”levande själ” eller ”liv” (1 Mos 1:30) används aldrig om insekter </a:t>
            </a:r>
            <a:r>
              <a:rPr lang="sv-SE" b="0" dirty="0" smtClean="0"/>
              <a:t>eller andra </a:t>
            </a:r>
            <a:r>
              <a:rPr lang="sv-SE" b="0" dirty="0" smtClean="0"/>
              <a:t>lägre djur</a:t>
            </a:r>
          </a:p>
          <a:p>
            <a:pPr eaLnBrk="1" hangingPunct="1">
              <a:lnSpc>
                <a:spcPct val="90000"/>
              </a:lnSpc>
            </a:pPr>
            <a:r>
              <a:rPr lang="sv-SE" b="0" dirty="0" smtClean="0"/>
              <a:t>Alltså kan ”död” ha funnits bland insekter, maskar, bakterier, havets lägre djur och kanske fisk.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  <a:noFill/>
        </p:spPr>
        <p:txBody>
          <a:bodyPr/>
          <a:lstStyle/>
          <a:p>
            <a:fld id="{07C861C5-BBA5-4536-9AC5-5366BA4AAE88}" type="slidenum">
              <a:rPr lang="sv-SE" smtClean="0"/>
              <a:pPr/>
              <a:t>7</a:t>
            </a:fld>
            <a:endParaRPr lang="sv-SE" dirty="0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51050" y="473075"/>
            <a:ext cx="2332038" cy="1751013"/>
          </a:xfrm>
          <a:prstGeom prst="rect">
            <a:avLst/>
          </a:prstGeo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9036" y="2372079"/>
            <a:ext cx="5861050" cy="6083101"/>
          </a:xfrm>
          <a:prstGeom prst="rect">
            <a:avLst/>
          </a:prstGeom>
          <a:noFill/>
          <a:ln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i="0" dirty="0" smtClean="0">
                <a:solidFill>
                  <a:srgbClr val="000000"/>
                </a:solidFill>
              </a:rPr>
              <a:t>Guds</a:t>
            </a:r>
            <a:r>
              <a:rPr lang="sv-SE" b="0" i="0" baseline="0" dirty="0" smtClean="0">
                <a:solidFill>
                  <a:srgbClr val="000000"/>
                </a:solidFill>
              </a:rPr>
              <a:t> avbild:</a:t>
            </a:r>
          </a:p>
          <a:p>
            <a: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v-SE" b="0" i="0" baseline="0" dirty="0" smtClean="0">
                <a:solidFill>
                  <a:srgbClr val="000000"/>
                </a:solidFill>
              </a:rPr>
              <a:t>Alla människor samma värde</a:t>
            </a:r>
          </a:p>
          <a:p>
            <a: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v-SE" b="0" i="0" baseline="0" dirty="0" smtClean="0">
                <a:solidFill>
                  <a:srgbClr val="000000"/>
                </a:solidFill>
              </a:rPr>
              <a:t>Människor unikt värde ift djur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sv-SE" b="0" i="0" baseline="0" dirty="0" smtClean="0">
              <a:solidFill>
                <a:srgbClr val="00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v-SE" b="0" i="0" baseline="0" dirty="0" smtClean="0">
                <a:solidFill>
                  <a:srgbClr val="000000"/>
                </a:solidFill>
              </a:rPr>
              <a:t>Den kristne kan bekämpa:</a:t>
            </a:r>
          </a:p>
          <a:p>
            <a: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v-SE" b="0" i="0" baseline="0" dirty="0" smtClean="0">
                <a:solidFill>
                  <a:srgbClr val="000000"/>
                </a:solidFill>
              </a:rPr>
              <a:t>Rasism</a:t>
            </a:r>
          </a:p>
          <a:p>
            <a: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v-SE" b="0" i="0" baseline="0" dirty="0" smtClean="0">
                <a:solidFill>
                  <a:srgbClr val="000000"/>
                </a:solidFill>
              </a:rPr>
              <a:t>Militant djurrättsaktivism (skilj på djurskydd)</a:t>
            </a:r>
            <a:endParaRPr lang="sv-SE" b="0" i="0" dirty="0" smtClean="0">
              <a:solidFill>
                <a:srgbClr val="00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="0" i="0" dirty="0" smtClean="0">
              <a:solidFill>
                <a:srgbClr val="00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i="1" dirty="0" smtClean="0">
                <a:solidFill>
                  <a:srgbClr val="000000"/>
                </a:solidFill>
              </a:rPr>
              <a:t>ÖK: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i="0" dirty="0" smtClean="0">
                <a:solidFill>
                  <a:srgbClr val="000000"/>
                </a:solidFill>
              </a:rPr>
              <a:t>Övriga</a:t>
            </a:r>
            <a:r>
              <a:rPr lang="sv-SE" b="0" i="0" baseline="0" dirty="0" smtClean="0">
                <a:solidFill>
                  <a:srgbClr val="000000"/>
                </a:solidFill>
              </a:rPr>
              <a:t> fakta som gör m</a:t>
            </a:r>
            <a:r>
              <a:rPr lang="sv-SE" b="0" i="0" dirty="0" smtClean="0">
                <a:solidFill>
                  <a:srgbClr val="000000"/>
                </a:solidFill>
              </a:rPr>
              <a:t>änniskan unik:</a:t>
            </a:r>
          </a:p>
          <a:p>
            <a: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v-SE" b="0" i="0" dirty="0" smtClean="0">
                <a:solidFill>
                  <a:srgbClr val="000000"/>
                </a:solidFill>
              </a:rPr>
              <a:t>Skapades av hela Treenigheten ("Låt oss göra…")</a:t>
            </a:r>
          </a:p>
          <a:p>
            <a: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sv-SE" b="0" i="0" baseline="0" dirty="0" smtClean="0">
                <a:solidFill>
                  <a:srgbClr val="000000"/>
                </a:solidFill>
              </a:rPr>
              <a:t>Människan skapades sist.</a:t>
            </a:r>
            <a:endParaRPr lang="sv-SE" b="0" i="0" dirty="0" smtClean="0">
              <a:solidFill>
                <a:srgbClr val="00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="0" i="0" dirty="0" smtClean="0">
              <a:solidFill>
                <a:srgbClr val="00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i="1" dirty="0" smtClean="0">
                <a:solidFill>
                  <a:srgbClr val="000000"/>
                </a:solidFill>
              </a:rPr>
              <a:t>"… Han [HERREN] som har berett den [jorden] har inte skapat den till att vara öde utan format den till att bebos…" </a:t>
            </a:r>
            <a:r>
              <a:rPr lang="sv-SE" b="0" dirty="0" smtClean="0">
                <a:solidFill>
                  <a:srgbClr val="000000"/>
                </a:solidFill>
              </a:rPr>
              <a:t>(Jes 45:18)</a:t>
            </a:r>
            <a:endParaRPr lang="sv-SE" b="0" i="0" strike="sngStrike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  <a:noFill/>
        </p:spPr>
        <p:txBody>
          <a:bodyPr/>
          <a:lstStyle/>
          <a:p>
            <a:fld id="{5EA7615D-BE9E-4F06-B22F-38A92CB32E49}" type="slidenum">
              <a:rPr lang="sv-SE" smtClean="0"/>
              <a:pPr/>
              <a:t>8</a:t>
            </a:fld>
            <a:endParaRPr lang="sv-SE" dirty="0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46275" y="395288"/>
            <a:ext cx="2581275" cy="1936750"/>
          </a:xfrm>
          <a:prstGeom prst="rect">
            <a:avLst/>
          </a:prstGeo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2554959"/>
            <a:ext cx="5861050" cy="6083101"/>
          </a:xfrm>
          <a:prstGeom prst="rect">
            <a:avLst/>
          </a:prstGeom>
          <a:noFill/>
          <a:ln/>
        </p:spPr>
        <p:txBody>
          <a:bodyPr/>
          <a:lstStyle/>
          <a:p>
            <a:pPr marL="0" marR="0" indent="0" algn="l" defTabSz="9142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/>
              <a:t>"</a:t>
            </a:r>
            <a:r>
              <a:rPr lang="sv-SE" b="1" dirty="0" smtClean="0"/>
              <a:t>Fullbordades</a:t>
            </a:r>
            <a:r>
              <a:rPr lang="sv-SE" baseline="0" dirty="0" smtClean="0"/>
              <a:t>" utesluter evolutionism och "progressiv skapelse".</a:t>
            </a:r>
            <a:endParaRPr lang="sv-SE" dirty="0" smtClean="0"/>
          </a:p>
          <a:p>
            <a:pPr eaLnBrk="1" hangingPunct="1">
              <a:lnSpc>
                <a:spcPct val="90000"/>
              </a:lnSpc>
            </a:pPr>
            <a:endParaRPr lang="sv-SE" dirty="0" smtClean="0"/>
          </a:p>
          <a:p>
            <a:pPr eaLnBrk="1" hangingPunct="1">
              <a:lnSpc>
                <a:spcPct val="90000"/>
              </a:lnSpc>
            </a:pPr>
            <a:r>
              <a:rPr lang="sv-SE" dirty="0" smtClean="0"/>
              <a:t>Grunden för </a:t>
            </a:r>
            <a:r>
              <a:rPr lang="sv-SE" b="1" dirty="0" smtClean="0"/>
              <a:t>sjudagarsveckan</a:t>
            </a:r>
            <a:r>
              <a:rPr lang="sv-SE" dirty="0" smtClean="0"/>
              <a:t> och vilodagen. (Andra tidsperioder har astronomiska orsaker.)</a:t>
            </a:r>
          </a:p>
          <a:p>
            <a:pPr eaLnBrk="1" hangingPunct="1">
              <a:lnSpc>
                <a:spcPct val="90000"/>
              </a:lnSpc>
            </a:pPr>
            <a:endParaRPr lang="sv-SE" dirty="0" smtClean="0"/>
          </a:p>
          <a:p>
            <a:pPr eaLnBrk="1" hangingPunct="1">
              <a:lnSpc>
                <a:spcPct val="90000"/>
              </a:lnSpc>
            </a:pPr>
            <a:r>
              <a:rPr lang="sv-SE" b="1" dirty="0" smtClean="0"/>
              <a:t>Möjlighet</a:t>
            </a:r>
            <a:r>
              <a:rPr lang="sv-SE" dirty="0" smtClean="0"/>
              <a:t>:</a:t>
            </a:r>
          </a:p>
          <a:p>
            <a:pPr marL="171450" indent="-17145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sv-SE" dirty="0" smtClean="0"/>
              <a:t>Gud</a:t>
            </a:r>
            <a:r>
              <a:rPr lang="sv-SE" baseline="0" dirty="0" smtClean="0"/>
              <a:t> </a:t>
            </a:r>
            <a:r>
              <a:rPr lang="sv-SE" b="1" baseline="0" dirty="0" smtClean="0"/>
              <a:t>arbetade</a:t>
            </a:r>
            <a:r>
              <a:rPr lang="sv-SE" baseline="0" dirty="0" smtClean="0"/>
              <a:t> genom mirakel (under) i sex dagar</a:t>
            </a:r>
          </a:p>
          <a:p>
            <a:pPr marL="171450" indent="-17145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sv-SE" baseline="0" dirty="0" smtClean="0"/>
              <a:t>"Vilade" betyder att Han lät </a:t>
            </a:r>
            <a:r>
              <a:rPr lang="sv-SE" b="1" baseline="0" dirty="0" smtClean="0"/>
              <a:t>naturlagarna</a:t>
            </a:r>
            <a:r>
              <a:rPr lang="sv-SE" baseline="0" dirty="0" smtClean="0"/>
              <a:t> ta över dag 7</a:t>
            </a:r>
          </a:p>
          <a:p>
            <a:pPr marL="171450" indent="-17145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sv-SE" b="1" baseline="0" dirty="0" smtClean="0"/>
              <a:t>Underverk</a:t>
            </a:r>
            <a:r>
              <a:rPr lang="sv-SE" baseline="0" dirty="0" smtClean="0"/>
              <a:t> fortfarande möjliga, men inte vanliga.</a:t>
            </a:r>
            <a:br>
              <a:rPr lang="sv-SE" baseline="0" dirty="0" smtClean="0"/>
            </a:br>
            <a:r>
              <a:rPr lang="sv-SE" i="1" baseline="0" dirty="0" smtClean="0"/>
              <a:t>Gud har inte gjort sig till slav under sina egna lagar.</a:t>
            </a:r>
            <a:endParaRPr lang="sv-SE" i="1" dirty="0" smtClean="0"/>
          </a:p>
          <a:p>
            <a:pPr eaLnBrk="1" hangingPunct="1">
              <a:lnSpc>
                <a:spcPct val="90000"/>
              </a:lnSpc>
            </a:pPr>
            <a:endParaRPr lang="sv-SE" dirty="0" smtClean="0"/>
          </a:p>
          <a:p>
            <a:pPr eaLnBrk="1" hangingPunct="1">
              <a:lnSpc>
                <a:spcPct val="90000"/>
              </a:lnSpc>
            </a:pPr>
            <a:r>
              <a:rPr lang="sv-SE" dirty="0" smtClean="0"/>
              <a:t>”Mycket gott” - död fanns inte i skapelsen.</a:t>
            </a:r>
          </a:p>
          <a:p>
            <a:pPr eaLnBrk="1" hangingPunct="1">
              <a:lnSpc>
                <a:spcPct val="90000"/>
              </a:lnSpc>
            </a:pPr>
            <a:endParaRPr lang="sv-SE" dirty="0" smtClean="0"/>
          </a:p>
          <a:p>
            <a:pPr eaLnBrk="1" hangingPunct="1">
              <a:lnSpc>
                <a:spcPct val="90000"/>
              </a:lnSpc>
            </a:pPr>
            <a:r>
              <a:rPr lang="sv-SE" b="1" i="1" dirty="0" smtClean="0"/>
              <a:t>ÖK:</a:t>
            </a:r>
          </a:p>
          <a:p>
            <a:pPr eaLnBrk="1" hangingPunct="1">
              <a:lnSpc>
                <a:spcPct val="90000"/>
              </a:lnSpc>
            </a:pPr>
            <a:r>
              <a:rPr lang="sv-SE" dirty="0" smtClean="0"/>
              <a:t>"Mycket gott" =&gt; Inte</a:t>
            </a:r>
            <a:r>
              <a:rPr lang="sv-SE" baseline="0" dirty="0" smtClean="0"/>
              <a:t> "perfekt" eftersom all design är en kompromiss mellan motverkande syften.</a:t>
            </a:r>
            <a:endParaRPr lang="sv-SE" i="0" strike="sngStrike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840FEF-297F-47BA-9132-3C941CF3218B}" type="slidenum">
              <a:rPr lang="sv-SE" smtClean="0"/>
              <a:pPr/>
              <a:t>9</a:t>
            </a:fld>
            <a:endParaRPr lang="sv-SE" dirty="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27288" y="269875"/>
            <a:ext cx="2111375" cy="1584325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2566" y="2091051"/>
            <a:ext cx="6145942" cy="7559576"/>
          </a:xfrm>
          <a:noFill/>
          <a:ln/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sv-SE" sz="2000" b="0" dirty="0" smtClean="0"/>
              <a:t>Död</a:t>
            </a:r>
            <a:r>
              <a:rPr lang="sv-SE" sz="2000" b="0" baseline="0" dirty="0" smtClean="0"/>
              <a:t> finns ännu inte i skapelsen, men Gud varnar för den</a:t>
            </a:r>
            <a:r>
              <a:rPr lang="sv-SE" sz="2000" b="0" baseline="0" dirty="0" smtClean="0"/>
              <a:t>. Gud </a:t>
            </a:r>
            <a:r>
              <a:rPr lang="sv-SE" sz="2000" b="0" baseline="0" dirty="0" smtClean="0"/>
              <a:t>sätter spelreglerna.</a:t>
            </a:r>
          </a:p>
          <a:p>
            <a:pPr eaLnBrk="1" hangingPunct="1">
              <a:lnSpc>
                <a:spcPct val="80000"/>
              </a:lnSpc>
            </a:pPr>
            <a:endParaRPr lang="sv-SE" sz="2000" b="0" dirty="0" smtClean="0"/>
          </a:p>
          <a:p>
            <a:pPr eaLnBrk="1" hangingPunct="1">
              <a:lnSpc>
                <a:spcPct val="80000"/>
              </a:lnSpc>
            </a:pPr>
            <a:r>
              <a:rPr lang="sv-SE" sz="2000" b="0" dirty="0" smtClean="0"/>
              <a:t>Ormen</a:t>
            </a:r>
            <a:r>
              <a:rPr lang="sv-SE" sz="2000" b="0" baseline="0" dirty="0" smtClean="0"/>
              <a:t> ifrågasätter Guds Ord</a:t>
            </a:r>
            <a:r>
              <a:rPr lang="sv-SE" sz="2000" b="0" baseline="0" dirty="0" smtClean="0"/>
              <a:t>. Samma </a:t>
            </a:r>
            <a:r>
              <a:rPr lang="sv-SE" sz="2000" b="0" baseline="0" dirty="0" smtClean="0"/>
              <a:t>taktik än idag: "</a:t>
            </a:r>
            <a:r>
              <a:rPr lang="sv-SE" sz="2000" b="0" i="1" baseline="0" dirty="0" smtClean="0"/>
              <a:t>Skulle Bibeln ha något att säga till den moderna människan?"</a:t>
            </a:r>
            <a:endParaRPr lang="sv-SE" sz="2000" b="0" i="1" dirty="0" smtClean="0"/>
          </a:p>
          <a:p>
            <a:pPr eaLnBrk="1" hangingPunct="1">
              <a:lnSpc>
                <a:spcPct val="80000"/>
              </a:lnSpc>
            </a:pPr>
            <a:endParaRPr lang="sv-SE" sz="2000" b="0" dirty="0" smtClean="0"/>
          </a:p>
          <a:p>
            <a:pPr eaLnBrk="1" hangingPunct="1">
              <a:lnSpc>
                <a:spcPct val="80000"/>
              </a:lnSpc>
            </a:pPr>
            <a:r>
              <a:rPr lang="sv-SE" sz="2000" b="0" dirty="0" smtClean="0"/>
              <a:t>De två kardinallögnerna.</a:t>
            </a:r>
          </a:p>
          <a:p>
            <a:pPr marL="171450" indent="-171450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sv-SE" sz="2000" b="0" dirty="0" smtClean="0"/>
              <a:t>"Ni</a:t>
            </a:r>
            <a:r>
              <a:rPr lang="sv-SE" sz="2000" b="0" baseline="0" dirty="0" smtClean="0"/>
              <a:t> ska inte dö" finns i själavandring och reinkarnation</a:t>
            </a:r>
          </a:p>
          <a:p>
            <a:pPr marL="171450" indent="-171450"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sv-SE" sz="2000" b="0" baseline="0" dirty="0" smtClean="0"/>
              <a:t>"Bli som Gud" finns mycket i New age ("kosmisk gudom" och "kraften kommer inifrån</a:t>
            </a:r>
            <a:r>
              <a:rPr lang="sv-SE" sz="2000" b="0" baseline="0" dirty="0" smtClean="0"/>
              <a:t>")</a:t>
            </a:r>
            <a:endParaRPr lang="sv-SE" sz="2000" b="0" dirty="0" smtClean="0"/>
          </a:p>
          <a:p>
            <a:pPr eaLnBrk="1" hangingPunct="1">
              <a:lnSpc>
                <a:spcPct val="80000"/>
              </a:lnSpc>
            </a:pPr>
            <a:endParaRPr lang="sv-SE" sz="2000" b="0" dirty="0" smtClean="0"/>
          </a:p>
          <a:p>
            <a:pPr eaLnBrk="1" hangingPunct="1">
              <a:lnSpc>
                <a:spcPct val="80000"/>
              </a:lnSpc>
            </a:pPr>
            <a:r>
              <a:rPr lang="sv-SE" sz="2000" b="0" dirty="0" smtClean="0"/>
              <a:t>Världshistoriens största katastrof.</a:t>
            </a:r>
          </a:p>
          <a:p>
            <a:pPr eaLnBrk="1" hangingPunct="1">
              <a:lnSpc>
                <a:spcPct val="80000"/>
              </a:lnSpc>
            </a:pPr>
            <a:r>
              <a:rPr lang="sv-SE" sz="2000" b="0" dirty="0" smtClean="0"/>
              <a:t>Världen</a:t>
            </a:r>
            <a:r>
              <a:rPr lang="sv-SE" sz="2000" b="0" baseline="0" dirty="0" smtClean="0"/>
              <a:t> inte alls som Gud avsåg efter detta.</a:t>
            </a:r>
          </a:p>
          <a:p>
            <a:pPr eaLnBrk="1" hangingPunct="1">
              <a:lnSpc>
                <a:spcPct val="80000"/>
              </a:lnSpc>
            </a:pPr>
            <a:r>
              <a:rPr lang="sv-SE" sz="2000" b="0" baseline="0" dirty="0" smtClean="0"/>
              <a:t>Döden kom in i skapelsen liksom ondska, lidande, naturkatastrofer…</a:t>
            </a:r>
          </a:p>
          <a:p>
            <a:pPr marL="0" marR="0" indent="0" algn="l" defTabSz="91420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000" b="0" dirty="0" smtClean="0"/>
              <a:t>Hela skapelsen kom ”under förgängelsen” (Rom 8:20)</a:t>
            </a:r>
          </a:p>
          <a:p>
            <a:pPr eaLnBrk="1" hangingPunct="1">
              <a:lnSpc>
                <a:spcPct val="80000"/>
              </a:lnSpc>
            </a:pPr>
            <a:endParaRPr lang="sv-SE" sz="2000" b="0" dirty="0" smtClean="0"/>
          </a:p>
          <a:p>
            <a:pPr marL="0" indent="0"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sv-SE" sz="2000" b="0" i="1" dirty="0" smtClean="0"/>
              <a:t>ÖK:</a:t>
            </a:r>
          </a:p>
          <a:p>
            <a:pPr eaLnBrk="1" hangingPunct="1">
              <a:lnSpc>
                <a:spcPct val="80000"/>
              </a:lnSpc>
            </a:pPr>
            <a:r>
              <a:rPr lang="sv-SE" sz="2000" b="0" dirty="0" smtClean="0"/>
              <a:t>Det var inte bara den andliga döden som introducerades vid syndafallet. Då skulle inte straffet vara fysisk död i </a:t>
            </a:r>
            <a:r>
              <a:rPr lang="sv-SE" sz="2000" b="0" baseline="0" dirty="0" smtClean="0"/>
              <a:t>Gen 3:19: </a:t>
            </a:r>
            <a:r>
              <a:rPr lang="sv-SE" sz="2000" b="0" i="1" baseline="0" dirty="0" smtClean="0"/>
              <a:t>"</a:t>
            </a:r>
            <a:r>
              <a:rPr lang="sv-SE" sz="2000" b="0" i="1" dirty="0" smtClean="0"/>
              <a:t>I ditt anletes svett skall du äta ditt bröd till dess du vänder åter till jorden, ty av den har du tagits. Jord är du, och jord skall du åter bli."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lang="sv-SE" sz="4000" b="0" kern="1200" cap="none" spc="0" baseline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Kristen ITC" pitchFamily="66" charset="0"/>
                <a:ea typeface="+mj-ea"/>
                <a:cs typeface="+mj-cs"/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Rektangel 2"/>
          <p:cNvSpPr/>
          <p:nvPr userDrawn="1"/>
        </p:nvSpPr>
        <p:spPr>
          <a:xfrm>
            <a:off x="242049" y="188569"/>
            <a:ext cx="8641977" cy="647220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dirty="0" smtClean="0"/>
              <a:t>     </a:t>
            </a:r>
            <a:endParaRPr lang="sv-SE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/>
          <p:cNvSpPr/>
          <p:nvPr userDrawn="1"/>
        </p:nvSpPr>
        <p:spPr>
          <a:xfrm>
            <a:off x="0" y="-24"/>
            <a:ext cx="9144000" cy="857232"/>
          </a:xfrm>
          <a:prstGeom prst="rect">
            <a:avLst/>
          </a:prstGeom>
          <a:gradFill flip="none" rotWithShape="1">
            <a:gsLst>
              <a:gs pos="100000">
                <a:srgbClr val="066094"/>
              </a:gs>
              <a:gs pos="60000">
                <a:srgbClr val="066094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2" rIns="91421" bIns="45712" rtlCol="0" anchor="ctr"/>
          <a:lstStyle/>
          <a:p>
            <a:pPr algn="ctr"/>
            <a:endParaRPr lang="sv-SE" dirty="0"/>
          </a:p>
        </p:txBody>
      </p:sp>
      <p:sp>
        <p:nvSpPr>
          <p:cNvPr id="9" name="Platshållare för rubrik 8"/>
          <p:cNvSpPr>
            <a:spLocks noGrp="1"/>
          </p:cNvSpPr>
          <p:nvPr>
            <p:ph type="title"/>
          </p:nvPr>
        </p:nvSpPr>
        <p:spPr>
          <a:xfrm>
            <a:off x="7" y="0"/>
            <a:ext cx="6643703" cy="857232"/>
          </a:xfrm>
          <a:prstGeom prst="rect">
            <a:avLst/>
          </a:prstGeom>
        </p:spPr>
        <p:txBody>
          <a:bodyPr vert="horz" lIns="323932" tIns="45712" rIns="0" bIns="0" anchor="ctr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kumimoji="0" lang="sv-SE" dirty="0" smtClean="0"/>
              <a:t>Rubrik</a:t>
            </a:r>
            <a:endParaRPr kumimoji="0" lang="en-US" dirty="0"/>
          </a:p>
        </p:txBody>
      </p:sp>
      <p:pic>
        <p:nvPicPr>
          <p:cNvPr id="5" name="Bildobjekt 4" descr="Ny-logga-kopia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383573" y="133927"/>
            <a:ext cx="1452785" cy="307990"/>
          </a:xfrm>
          <a:prstGeom prst="rect">
            <a:avLst/>
          </a:prstGeom>
        </p:spPr>
      </p:pic>
      <p:sp>
        <p:nvSpPr>
          <p:cNvPr id="2" name="textruta 1"/>
          <p:cNvSpPr txBox="1"/>
          <p:nvPr userDrawn="1"/>
        </p:nvSpPr>
        <p:spPr>
          <a:xfrm>
            <a:off x="7473413" y="474785"/>
            <a:ext cx="1273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/>
              <a:t>gardeborn.se</a:t>
            </a:r>
            <a:endParaRPr lang="sv-SE" sz="1400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8" r:id="rId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lang="en-US" sz="3600" b="1" kern="1200" cap="none" spc="99" baseline="0" dirty="0">
          <a:ln w="11430"/>
          <a:gradFill>
            <a:gsLst>
              <a:gs pos="0">
                <a:schemeClr val="accent2">
                  <a:tint val="70000"/>
                  <a:satMod val="245000"/>
                </a:schemeClr>
              </a:gs>
              <a:gs pos="75000">
                <a:schemeClr val="accent2">
                  <a:tint val="90000"/>
                  <a:shade val="60000"/>
                  <a:satMod val="240000"/>
                </a:schemeClr>
              </a:gs>
              <a:gs pos="100000">
                <a:schemeClr val="accent2">
                  <a:tint val="100000"/>
                  <a:shade val="50000"/>
                  <a:satMod val="240000"/>
                </a:schemeClr>
              </a:gs>
            </a:gsLst>
            <a:lin ang="5400000"/>
          </a:gradFill>
          <a:effectLst>
            <a:outerShdw blurRad="50800" dist="39000" dir="5460000" algn="tl">
              <a:srgbClr val="000000">
                <a:alpha val="38000"/>
              </a:srgbClr>
            </a:outerShdw>
          </a:effectLst>
          <a:latin typeface="Kristen ITC" pitchFamily="66" charset="0"/>
          <a:ea typeface="+mj-ea"/>
          <a:cs typeface="+mj-cs"/>
        </a:defRPr>
      </a:lvl1pPr>
    </p:titleStyle>
    <p:bodyStyle>
      <a:lvl1pPr marL="274262" indent="-274262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946" indent="-246836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9" indent="-246836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471" indent="-210268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732" indent="-210268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6995" indent="-210268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9838" indent="-182843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100" indent="-182843" algn="l" rtl="0" eaLnBrk="1" latinLnBrk="0" hangingPunct="1">
        <a:spcBef>
          <a:spcPct val="20000"/>
        </a:spcBef>
        <a:buClr>
          <a:schemeClr val="tx2"/>
        </a:buClr>
        <a:buChar char="•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363" indent="-182843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1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3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gif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jpg"/><Relationship Id="rId7" Type="http://schemas.openxmlformats.org/officeDocument/2006/relationships/image" Target="../media/image8.gif"/><Relationship Id="rId12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11" Type="http://schemas.openxmlformats.org/officeDocument/2006/relationships/image" Target="../media/image12.gif"/><Relationship Id="rId5" Type="http://schemas.openxmlformats.org/officeDocument/2006/relationships/image" Target="../media/image6.gif"/><Relationship Id="rId10" Type="http://schemas.openxmlformats.org/officeDocument/2006/relationships/image" Target="../media/image11.gif"/><Relationship Id="rId4" Type="http://schemas.openxmlformats.org/officeDocument/2006/relationships/image" Target="../media/image5.gif"/><Relationship Id="rId9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emf"/><Relationship Id="rId5" Type="http://schemas.openxmlformats.org/officeDocument/2006/relationships/image" Target="../media/image69.jpeg"/><Relationship Id="rId4" Type="http://schemas.openxmlformats.org/officeDocument/2006/relationships/image" Target="../media/image68.png"/><Relationship Id="rId9" Type="http://schemas.openxmlformats.org/officeDocument/2006/relationships/image" Target="../media/image7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image" Target="../media/image23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 smtClean="0"/>
              <a:t>Innehåll</a:t>
            </a:r>
            <a:endParaRPr lang="sv-SE" sz="4000" dirty="0"/>
          </a:p>
        </p:txBody>
      </p:sp>
      <p:sp>
        <p:nvSpPr>
          <p:cNvPr id="10" name="textruta 9"/>
          <p:cNvSpPr txBox="1"/>
          <p:nvPr/>
        </p:nvSpPr>
        <p:spPr>
          <a:xfrm>
            <a:off x="463120" y="945937"/>
            <a:ext cx="6883605" cy="55399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14350" indent="-514350">
              <a:spcAft>
                <a:spcPts val="1200"/>
              </a:spcAft>
              <a:buAutoNum type="arabicPeriod"/>
              <a:tabLst>
                <a:tab pos="4310063" algn="l"/>
              </a:tabLst>
            </a:pPr>
            <a:r>
              <a:rPr lang="sv-SE" sz="3200" dirty="0" smtClean="0">
                <a:solidFill>
                  <a:schemeClr val="accent6">
                    <a:lumMod val="75000"/>
                  </a:schemeClr>
                </a:solidFill>
              </a:rPr>
              <a:t>Kunskapen om livet</a:t>
            </a:r>
            <a:br>
              <a:rPr lang="sv-SE" sz="32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v-SE" sz="3200" dirty="0" smtClean="0">
                <a:solidFill>
                  <a:schemeClr val="accent6">
                    <a:lumMod val="75000"/>
                  </a:schemeClr>
                </a:solidFill>
              </a:rPr>
              <a:t>Tro &amp; Vetande</a:t>
            </a:r>
          </a:p>
          <a:p>
            <a:pPr marL="452438" indent="-452438">
              <a:spcAft>
                <a:spcPts val="1200"/>
              </a:spcAft>
              <a:tabLst>
                <a:tab pos="4310063" algn="l"/>
              </a:tabLst>
            </a:pPr>
            <a:r>
              <a:rPr lang="sv-SE" sz="3200" dirty="0" smtClean="0">
                <a:solidFill>
                  <a:schemeClr val="accent6">
                    <a:lumMod val="75000"/>
                  </a:schemeClr>
                </a:solidFill>
              </a:rPr>
              <a:t>2. Strukturen på livet</a:t>
            </a:r>
            <a:br>
              <a:rPr lang="sv-SE" sz="32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v-SE" sz="3200" dirty="0" smtClean="0">
                <a:solidFill>
                  <a:schemeClr val="accent6">
                    <a:lumMod val="75000"/>
                  </a:schemeClr>
                </a:solidFill>
              </a:rPr>
              <a:t>Klassificering &amp; Fossil</a:t>
            </a:r>
          </a:p>
          <a:p>
            <a:pPr marL="452438" indent="-452438">
              <a:spcAft>
                <a:spcPts val="1200"/>
              </a:spcAft>
              <a:tabLst>
                <a:tab pos="4310063" algn="l"/>
              </a:tabLst>
            </a:pPr>
            <a:r>
              <a:rPr lang="sv-SE" sz="3200" dirty="0" smtClean="0">
                <a:solidFill>
                  <a:schemeClr val="accent6">
                    <a:lumMod val="75000"/>
                  </a:schemeClr>
                </a:solidFill>
              </a:rPr>
              <a:t>3. Omgivningen för livet</a:t>
            </a:r>
            <a:br>
              <a:rPr lang="sv-SE" sz="32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v-SE" sz="3200" dirty="0" smtClean="0">
                <a:solidFill>
                  <a:schemeClr val="accent6">
                    <a:lumMod val="75000"/>
                  </a:schemeClr>
                </a:solidFill>
              </a:rPr>
              <a:t>Universum &amp; Jorden</a:t>
            </a:r>
          </a:p>
          <a:p>
            <a:pPr marL="452438" indent="-452438">
              <a:spcAft>
                <a:spcPts val="1200"/>
              </a:spcAft>
              <a:tabLst>
                <a:tab pos="4310063" algn="l"/>
              </a:tabLst>
            </a:pPr>
            <a:r>
              <a:rPr lang="sv-SE" sz="3200" dirty="0" smtClean="0">
                <a:solidFill>
                  <a:schemeClr val="accent6">
                    <a:lumMod val="75000"/>
                  </a:schemeClr>
                </a:solidFill>
              </a:rPr>
              <a:t>4. Konstruktionen av livet</a:t>
            </a:r>
            <a:br>
              <a:rPr lang="sv-SE" sz="32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sv-SE" sz="3200" dirty="0" smtClean="0">
                <a:solidFill>
                  <a:schemeClr val="accent6">
                    <a:lumMod val="75000"/>
                  </a:schemeClr>
                </a:solidFill>
              </a:rPr>
              <a:t>Celler &amp; Information</a:t>
            </a:r>
          </a:p>
          <a:p>
            <a:pPr marL="452438" indent="-452438">
              <a:spcAft>
                <a:spcPts val="1200"/>
              </a:spcAft>
              <a:tabLst>
                <a:tab pos="4310063" algn="l"/>
              </a:tabLst>
            </a:pPr>
            <a:r>
              <a:rPr lang="sv-SE" sz="3200" dirty="0" smtClean="0">
                <a:solidFill>
                  <a:schemeClr val="accent4"/>
                </a:solidFill>
              </a:rPr>
              <a:t>5. Meningen med livet</a:t>
            </a:r>
            <a:br>
              <a:rPr lang="sv-SE" sz="3200" dirty="0" smtClean="0">
                <a:solidFill>
                  <a:schemeClr val="accent4"/>
                </a:solidFill>
              </a:rPr>
            </a:br>
            <a:r>
              <a:rPr lang="sv-SE" sz="3200" dirty="0" smtClean="0">
                <a:solidFill>
                  <a:schemeClr val="accent3"/>
                </a:solidFill>
              </a:rPr>
              <a:t>Bibeln &amp; Kristus</a:t>
            </a:r>
            <a:endParaRPr lang="sv-SE" sz="3200" dirty="0">
              <a:solidFill>
                <a:schemeClr val="accent3"/>
              </a:solidFill>
            </a:endParaRPr>
          </a:p>
        </p:txBody>
      </p:sp>
      <p:pic>
        <p:nvPicPr>
          <p:cNvPr id="1047" name="Picture 23" descr="C:\Users\andgar\AppData\Local\Microsoft\Windows\Temporary Internet Files\Content.IE5\4PGX57SL\MP900427596[1]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77230" y="1435175"/>
            <a:ext cx="2920621" cy="35053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50000" endPos="28000" dist="1016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962719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Syndens följder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/>
          <a:srcRect t="4815" b="7724"/>
          <a:stretch/>
        </p:blipFill>
        <p:spPr bwMode="auto">
          <a:xfrm>
            <a:off x="-1" y="2849526"/>
            <a:ext cx="9144001" cy="400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ktangel 9"/>
          <p:cNvSpPr/>
          <p:nvPr/>
        </p:nvSpPr>
        <p:spPr>
          <a:xfrm>
            <a:off x="80562" y="950889"/>
            <a:ext cx="8967744" cy="184665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sv-SE" sz="2400" dirty="0">
                <a:solidFill>
                  <a:schemeClr val="accent4"/>
                </a:solidFill>
              </a:rPr>
              <a:t>HERREN Gud kallade på mannen och sade till honom: ”Var är du?” Han svarade: ”Jag hörde ljudet av dig i lustgården och blev </a:t>
            </a:r>
            <a:r>
              <a:rPr lang="sv-SE" sz="2400" dirty="0">
                <a:solidFill>
                  <a:schemeClr val="accent3"/>
                </a:solidFill>
              </a:rPr>
              <a:t>förskräckt</a:t>
            </a:r>
            <a:r>
              <a:rPr lang="sv-SE" sz="2400" dirty="0">
                <a:solidFill>
                  <a:schemeClr val="accent4"/>
                </a:solidFill>
              </a:rPr>
              <a:t> eftersom jag är </a:t>
            </a:r>
            <a:r>
              <a:rPr lang="sv-SE" sz="2400" dirty="0">
                <a:solidFill>
                  <a:schemeClr val="accent3"/>
                </a:solidFill>
              </a:rPr>
              <a:t>naken</a:t>
            </a:r>
            <a:r>
              <a:rPr lang="sv-SE" sz="2400" dirty="0">
                <a:solidFill>
                  <a:schemeClr val="accent4"/>
                </a:solidFill>
              </a:rPr>
              <a:t>. Därför </a:t>
            </a:r>
            <a:r>
              <a:rPr lang="sv-SE" sz="2400" dirty="0">
                <a:solidFill>
                  <a:schemeClr val="accent3"/>
                </a:solidFill>
              </a:rPr>
              <a:t>gömde</a:t>
            </a:r>
            <a:r>
              <a:rPr lang="sv-SE" sz="2400" dirty="0">
                <a:solidFill>
                  <a:schemeClr val="accent4"/>
                </a:solidFill>
              </a:rPr>
              <a:t> jag mig… Kvinnan som du har satt vid min sida, </a:t>
            </a:r>
            <a:r>
              <a:rPr lang="sv-SE" sz="2400" dirty="0">
                <a:solidFill>
                  <a:schemeClr val="accent3"/>
                </a:solidFill>
              </a:rPr>
              <a:t>hon gav mig </a:t>
            </a:r>
            <a:r>
              <a:rPr lang="sv-SE" sz="2400" dirty="0">
                <a:solidFill>
                  <a:schemeClr val="accent4"/>
                </a:solidFill>
              </a:rPr>
              <a:t>av trädet, och jag åt</a:t>
            </a:r>
            <a:r>
              <a:rPr lang="sv-SE" sz="2400" dirty="0" smtClean="0">
                <a:solidFill>
                  <a:schemeClr val="accent4"/>
                </a:solidFill>
              </a:rPr>
              <a:t>.”  </a:t>
            </a:r>
            <a:r>
              <a:rPr lang="sv-SE" dirty="0" smtClean="0">
                <a:solidFill>
                  <a:schemeClr val="accent4"/>
                </a:solidFill>
              </a:rPr>
              <a:t>(1 Mos 3:9-12)</a:t>
            </a:r>
            <a:endParaRPr lang="sv-SE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5198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Protoevangeliet</a:t>
            </a:r>
          </a:p>
        </p:txBody>
      </p:sp>
      <p:sp>
        <p:nvSpPr>
          <p:cNvPr id="11" name="Rektangel 10"/>
          <p:cNvSpPr/>
          <p:nvPr/>
        </p:nvSpPr>
        <p:spPr>
          <a:xfrm>
            <a:off x="96823" y="946647"/>
            <a:ext cx="869826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 smtClean="0">
                <a:solidFill>
                  <a:schemeClr val="accent4"/>
                </a:solidFill>
              </a:rPr>
              <a:t>Då sade HERREN Gud till ormen: ”… Jag skall sätta fiend-skap mellan dig och kvinnan och mellan din avkomma och </a:t>
            </a:r>
            <a:r>
              <a:rPr lang="sv-SE" sz="2400" dirty="0" smtClean="0">
                <a:solidFill>
                  <a:schemeClr val="accent3"/>
                </a:solidFill>
              </a:rPr>
              <a:t>hennes avkomma</a:t>
            </a:r>
            <a:r>
              <a:rPr lang="sv-SE" sz="2400" dirty="0" smtClean="0">
                <a:solidFill>
                  <a:schemeClr val="accent4"/>
                </a:solidFill>
              </a:rPr>
              <a:t>.</a:t>
            </a:r>
            <a:r>
              <a:rPr lang="sv-SE" sz="2400" dirty="0" smtClean="0">
                <a:solidFill>
                  <a:srgbClr val="FFFF00"/>
                </a:solidFill>
              </a:rPr>
              <a:t> </a:t>
            </a:r>
            <a:r>
              <a:rPr lang="sv-SE" sz="2400" dirty="0" smtClean="0">
                <a:solidFill>
                  <a:schemeClr val="accent3"/>
                </a:solidFill>
              </a:rPr>
              <a:t>Han </a:t>
            </a:r>
            <a:r>
              <a:rPr lang="sv-SE" sz="2400" dirty="0" smtClean="0">
                <a:solidFill>
                  <a:schemeClr val="accent4"/>
                </a:solidFill>
              </a:rPr>
              <a:t>skall krossa </a:t>
            </a:r>
            <a:r>
              <a:rPr lang="sv-SE" sz="2400" dirty="0" smtClean="0">
                <a:solidFill>
                  <a:schemeClr val="accent3"/>
                </a:solidFill>
              </a:rPr>
              <a:t>ditt huvud </a:t>
            </a:r>
            <a:r>
              <a:rPr lang="sv-SE" sz="2400" dirty="0" smtClean="0">
                <a:solidFill>
                  <a:schemeClr val="accent4"/>
                </a:solidFill>
              </a:rPr>
              <a:t>och du skall</a:t>
            </a:r>
          </a:p>
          <a:p>
            <a:pPr algn="r"/>
            <a:r>
              <a:rPr lang="sv-SE" sz="2400" dirty="0" smtClean="0">
                <a:solidFill>
                  <a:schemeClr val="accent3"/>
                </a:solidFill>
              </a:rPr>
              <a:t>hugga honom </a:t>
            </a:r>
            <a:r>
              <a:rPr lang="sv-SE" sz="2400" dirty="0" smtClean="0">
                <a:solidFill>
                  <a:schemeClr val="accent4"/>
                </a:solidFill>
              </a:rPr>
              <a:t>i hälen.”</a:t>
            </a:r>
          </a:p>
          <a:p>
            <a:pPr algn="r"/>
            <a:r>
              <a:rPr lang="sv-SE" sz="1600" dirty="0" smtClean="0">
                <a:solidFill>
                  <a:schemeClr val="accent4"/>
                </a:solidFill>
              </a:rPr>
              <a:t>(1 Mos 3:14-15)</a:t>
            </a:r>
            <a:endParaRPr lang="sv-SE" dirty="0">
              <a:solidFill>
                <a:schemeClr val="accent4"/>
              </a:solidFill>
            </a:endParaRPr>
          </a:p>
        </p:txBody>
      </p:sp>
      <p:sp>
        <p:nvSpPr>
          <p:cNvPr id="4" name="Rundad rektangulär 3"/>
          <p:cNvSpPr/>
          <p:nvPr/>
        </p:nvSpPr>
        <p:spPr>
          <a:xfrm>
            <a:off x="2416739" y="2993851"/>
            <a:ext cx="1251857" cy="566057"/>
          </a:xfrm>
          <a:prstGeom prst="wedgeRoundRectCallout">
            <a:avLst>
              <a:gd name="adj1" fmla="val -5501"/>
              <a:gd name="adj2" fmla="val -217864"/>
              <a:gd name="adj3" fmla="val 16667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>
                <a:solidFill>
                  <a:schemeClr val="bg1"/>
                </a:solidFill>
              </a:rPr>
              <a:t>Jesus</a:t>
            </a:r>
          </a:p>
        </p:txBody>
      </p:sp>
      <p:sp>
        <p:nvSpPr>
          <p:cNvPr id="5" name="Rundad rektangulär 4"/>
          <p:cNvSpPr/>
          <p:nvPr/>
        </p:nvSpPr>
        <p:spPr>
          <a:xfrm>
            <a:off x="813173" y="2993851"/>
            <a:ext cx="1251857" cy="566057"/>
          </a:xfrm>
          <a:prstGeom prst="wedgeRoundRectCallout">
            <a:avLst>
              <a:gd name="adj1" fmla="val -2571"/>
              <a:gd name="adj2" fmla="val -218270"/>
              <a:gd name="adj3" fmla="val 16667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>
                <a:solidFill>
                  <a:schemeClr val="bg1"/>
                </a:solidFill>
              </a:rPr>
              <a:t>Jungfru-</a:t>
            </a:r>
          </a:p>
          <a:p>
            <a:pPr algn="ctr"/>
            <a:r>
              <a:rPr lang="sv-SE" sz="1600" dirty="0">
                <a:solidFill>
                  <a:schemeClr val="bg1"/>
                </a:solidFill>
              </a:rPr>
              <a:t>födelsen</a:t>
            </a:r>
          </a:p>
        </p:txBody>
      </p:sp>
      <p:sp>
        <p:nvSpPr>
          <p:cNvPr id="6" name="Rundad rektangulär 5"/>
          <p:cNvSpPr/>
          <p:nvPr/>
        </p:nvSpPr>
        <p:spPr>
          <a:xfrm>
            <a:off x="6213438" y="2993851"/>
            <a:ext cx="1251857" cy="566057"/>
          </a:xfrm>
          <a:prstGeom prst="wedgeRoundRectCallout">
            <a:avLst>
              <a:gd name="adj1" fmla="val 1911"/>
              <a:gd name="adj2" fmla="val -144484"/>
              <a:gd name="adj3" fmla="val 16667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>
                <a:solidFill>
                  <a:schemeClr val="bg1"/>
                </a:solidFill>
              </a:rPr>
              <a:t>Kors-fästelsen</a:t>
            </a:r>
          </a:p>
        </p:txBody>
      </p:sp>
      <p:sp>
        <p:nvSpPr>
          <p:cNvPr id="7" name="Rundad rektangulär 6"/>
          <p:cNvSpPr/>
          <p:nvPr/>
        </p:nvSpPr>
        <p:spPr>
          <a:xfrm>
            <a:off x="4658001" y="2993851"/>
            <a:ext cx="1251857" cy="566057"/>
          </a:xfrm>
          <a:prstGeom prst="wedgeRoundRectCallout">
            <a:avLst>
              <a:gd name="adj1" fmla="val -514"/>
              <a:gd name="adj2" fmla="val -211487"/>
              <a:gd name="adj3" fmla="val 16667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 dirty="0" smtClean="0">
                <a:solidFill>
                  <a:schemeClr val="bg1"/>
                </a:solidFill>
              </a:rPr>
              <a:t>Ormens</a:t>
            </a:r>
          </a:p>
          <a:p>
            <a:pPr algn="ctr"/>
            <a:r>
              <a:rPr lang="sv-SE" sz="1600" dirty="0" smtClean="0">
                <a:solidFill>
                  <a:schemeClr val="bg1"/>
                </a:solidFill>
              </a:rPr>
              <a:t>makt</a:t>
            </a:r>
            <a:endParaRPr lang="sv-SE" sz="1600" dirty="0">
              <a:solidFill>
                <a:schemeClr val="bg1"/>
              </a:solidFill>
            </a:endParaRPr>
          </a:p>
        </p:txBody>
      </p:sp>
      <p:pic>
        <p:nvPicPr>
          <p:cNvPr id="12" name="Bildobjekt 11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1"/>
          <a:stretch/>
        </p:blipFill>
        <p:spPr>
          <a:xfrm>
            <a:off x="5819547" y="3784741"/>
            <a:ext cx="2854863" cy="282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099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40660"/>
            <a:ext cx="9144000" cy="6017341"/>
          </a:xfrm>
          <a:prstGeom prst="rect">
            <a:avLst/>
          </a:prstGeom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/>
          <a:lstStyle/>
          <a:p>
            <a:r>
              <a:rPr lang="sv-SE" sz="3600" dirty="0" smtClean="0"/>
              <a:t>Syndafloden</a:t>
            </a:r>
            <a:endParaRPr lang="sv-SE" sz="3600" dirty="0"/>
          </a:p>
        </p:txBody>
      </p:sp>
      <p:sp>
        <p:nvSpPr>
          <p:cNvPr id="9" name="Rektangel 8"/>
          <p:cNvSpPr/>
          <p:nvPr/>
        </p:nvSpPr>
        <p:spPr>
          <a:xfrm>
            <a:off x="0" y="3643145"/>
            <a:ext cx="9144000" cy="1538883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lIns="144000" tIns="0" rIns="108000" bIns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2000" dirty="0" smtClean="0">
                <a:solidFill>
                  <a:schemeClr val="accent4"/>
                </a:solidFill>
              </a:rPr>
              <a:t>Det år då Noa var sexhundra år… bröt alla det stora </a:t>
            </a:r>
            <a:r>
              <a:rPr lang="sv-SE" sz="2000" dirty="0" smtClean="0">
                <a:solidFill>
                  <a:schemeClr val="accent3"/>
                </a:solidFill>
              </a:rPr>
              <a:t>djupets källor </a:t>
            </a:r>
            <a:r>
              <a:rPr lang="sv-SE" sz="2000" dirty="0" smtClean="0">
                <a:solidFill>
                  <a:schemeClr val="accent4"/>
                </a:solidFill>
              </a:rPr>
              <a:t>fram, </a:t>
            </a:r>
            <a:r>
              <a:rPr lang="sv-SE" sz="2000" dirty="0" smtClean="0">
                <a:solidFill>
                  <a:schemeClr val="accent3"/>
                </a:solidFill>
              </a:rPr>
              <a:t>himlens fönster </a:t>
            </a:r>
            <a:r>
              <a:rPr lang="sv-SE" sz="2000" dirty="0" smtClean="0">
                <a:solidFill>
                  <a:schemeClr val="accent4"/>
                </a:solidFill>
              </a:rPr>
              <a:t>öppnades, och det regnade över jorden i fyrtio dagar och fyrtio nätter. </a:t>
            </a:r>
            <a:r>
              <a:rPr lang="sv-SE" sz="2000" spc="99" dirty="0">
                <a:solidFill>
                  <a:schemeClr val="accent4"/>
                </a:solidFill>
                <a:latin typeface="Comic Sans MS" pitchFamily="66" charset="0"/>
              </a:rPr>
              <a:t>Just den dagen gick Noa in i arken tillsammans med sina söner Sem, Ham och Jafet, sin hustru och sina tre sonhustrur. De hade med sig alla djur </a:t>
            </a:r>
            <a:r>
              <a:rPr lang="sv-SE" sz="2000" spc="99" dirty="0">
                <a:solidFill>
                  <a:schemeClr val="accent3"/>
                </a:solidFill>
                <a:latin typeface="Comic Sans MS" pitchFamily="66" charset="0"/>
              </a:rPr>
              <a:t>efter deras slag</a:t>
            </a:r>
            <a:r>
              <a:rPr lang="sv-SE" sz="2000" spc="99" dirty="0" smtClean="0">
                <a:solidFill>
                  <a:schemeClr val="accent4"/>
                </a:solidFill>
                <a:latin typeface="Comic Sans MS" pitchFamily="66" charset="0"/>
              </a:rPr>
              <a:t>…</a:t>
            </a:r>
            <a:endParaRPr lang="sv-SE" sz="2000" dirty="0">
              <a:solidFill>
                <a:schemeClr val="accent4"/>
              </a:solidFill>
            </a:endParaRPr>
          </a:p>
        </p:txBody>
      </p:sp>
      <p:sp>
        <p:nvSpPr>
          <p:cNvPr id="14" name="Rektangel 13"/>
          <p:cNvSpPr/>
          <p:nvPr/>
        </p:nvSpPr>
        <p:spPr>
          <a:xfrm>
            <a:off x="0" y="5546704"/>
            <a:ext cx="9144000" cy="688256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lIns="144000" tIns="36000" rIns="108000" bIns="36000">
            <a:spAutoFit/>
          </a:bodyPr>
          <a:lstStyle/>
          <a:p>
            <a:pPr>
              <a:spcAft>
                <a:spcPts val="600"/>
              </a:spcAft>
            </a:pPr>
            <a:r>
              <a:rPr lang="sv-SE" sz="2000" spc="99" dirty="0" smtClean="0">
                <a:solidFill>
                  <a:schemeClr val="accent4"/>
                </a:solidFill>
                <a:latin typeface="Comic Sans MS" pitchFamily="66" charset="0"/>
              </a:rPr>
              <a:t>Floden </a:t>
            </a:r>
            <a:r>
              <a:rPr lang="sv-SE" sz="2000" spc="99" dirty="0">
                <a:solidFill>
                  <a:schemeClr val="accent4"/>
                </a:solidFill>
                <a:latin typeface="Comic Sans MS" pitchFamily="66" charset="0"/>
              </a:rPr>
              <a:t>kom över jorden… Ja, vattnet bredde ut sig mer och mer över jorden, till dess det täckte </a:t>
            </a:r>
            <a:r>
              <a:rPr lang="sv-SE" sz="2000" spc="99" dirty="0">
                <a:solidFill>
                  <a:schemeClr val="accent3"/>
                </a:solidFill>
                <a:latin typeface="Comic Sans MS" pitchFamily="66" charset="0"/>
              </a:rPr>
              <a:t>alla</a:t>
            </a:r>
            <a:r>
              <a:rPr lang="sv-SE" sz="2000" spc="99" dirty="0">
                <a:solidFill>
                  <a:schemeClr val="accent4"/>
                </a:solidFill>
                <a:latin typeface="Comic Sans MS" pitchFamily="66" charset="0"/>
              </a:rPr>
              <a:t> höga berg under hela himlen</a:t>
            </a:r>
            <a:r>
              <a:rPr lang="sv-SE" sz="2000" spc="99" dirty="0" smtClean="0">
                <a:solidFill>
                  <a:schemeClr val="accent4"/>
                </a:solidFill>
                <a:latin typeface="Comic Sans MS" pitchFamily="66" charset="0"/>
              </a:rPr>
              <a:t>.</a:t>
            </a:r>
            <a:endParaRPr lang="sv-SE" sz="2000" dirty="0">
              <a:solidFill>
                <a:schemeClr val="accent4"/>
              </a:solidFill>
            </a:endParaRPr>
          </a:p>
        </p:txBody>
      </p:sp>
      <p:sp>
        <p:nvSpPr>
          <p:cNvPr id="15" name="Rektangel 14"/>
          <p:cNvSpPr/>
          <p:nvPr/>
        </p:nvSpPr>
        <p:spPr>
          <a:xfrm>
            <a:off x="0" y="2662916"/>
            <a:ext cx="9144000" cy="615553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lIns="144000" tIns="0" rIns="108000" bIns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2000" dirty="0" smtClean="0">
                <a:solidFill>
                  <a:schemeClr val="accent4"/>
                </a:solidFill>
              </a:rPr>
              <a:t>…Gör dig en </a:t>
            </a:r>
            <a:r>
              <a:rPr lang="sv-SE" sz="2000" dirty="0" smtClean="0">
                <a:solidFill>
                  <a:schemeClr val="accent3"/>
                </a:solidFill>
              </a:rPr>
              <a:t>ark</a:t>
            </a:r>
            <a:r>
              <a:rPr lang="sv-SE" sz="2000" dirty="0" smtClean="0">
                <a:solidFill>
                  <a:schemeClr val="accent4"/>
                </a:solidFill>
              </a:rPr>
              <a:t> av goferträ… Av allt levande, av alla varelser, skall du föra in ett par i arken för att de skall </a:t>
            </a:r>
            <a:r>
              <a:rPr lang="sv-SE" sz="2000" dirty="0" smtClean="0">
                <a:solidFill>
                  <a:schemeClr val="accent3"/>
                </a:solidFill>
              </a:rPr>
              <a:t>överleva</a:t>
            </a:r>
            <a:r>
              <a:rPr lang="sv-SE" sz="2000" dirty="0" smtClean="0">
                <a:solidFill>
                  <a:schemeClr val="accent4"/>
                </a:solidFill>
              </a:rPr>
              <a:t> tillsammans med dig…"</a:t>
            </a:r>
          </a:p>
        </p:txBody>
      </p:sp>
      <p:sp>
        <p:nvSpPr>
          <p:cNvPr id="16" name="Rektangel 15"/>
          <p:cNvSpPr/>
          <p:nvPr/>
        </p:nvSpPr>
        <p:spPr>
          <a:xfrm>
            <a:off x="0" y="1067134"/>
            <a:ext cx="9144000" cy="1231106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lIns="144000" tIns="0" rIns="108000" bIns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2000" dirty="0" smtClean="0">
                <a:solidFill>
                  <a:schemeClr val="accent4"/>
                </a:solidFill>
              </a:rPr>
              <a:t>Och HERREN såg att människornas ondska var </a:t>
            </a:r>
            <a:r>
              <a:rPr lang="sv-SE" sz="2000" dirty="0" smtClean="0">
                <a:solidFill>
                  <a:schemeClr val="accent3"/>
                </a:solidFill>
              </a:rPr>
              <a:t>stor</a:t>
            </a:r>
            <a:r>
              <a:rPr lang="sv-SE" sz="2000" dirty="0" smtClean="0">
                <a:solidFill>
                  <a:schemeClr val="accent4"/>
                </a:solidFill>
              </a:rPr>
              <a:t> på jorden och att deras hjärtans </a:t>
            </a:r>
            <a:r>
              <a:rPr lang="sv-SE" sz="2000" dirty="0" smtClean="0">
                <a:solidFill>
                  <a:schemeClr val="accent3"/>
                </a:solidFill>
              </a:rPr>
              <a:t>alla</a:t>
            </a:r>
            <a:r>
              <a:rPr lang="sv-SE" sz="2000" dirty="0" smtClean="0">
                <a:solidFill>
                  <a:schemeClr val="accent4"/>
                </a:solidFill>
              </a:rPr>
              <a:t> tankar och avsikter </a:t>
            </a:r>
            <a:r>
              <a:rPr lang="sv-SE" sz="2000" dirty="0" smtClean="0">
                <a:solidFill>
                  <a:schemeClr val="accent3"/>
                </a:solidFill>
              </a:rPr>
              <a:t>ständigt</a:t>
            </a:r>
            <a:r>
              <a:rPr lang="sv-SE" sz="2000" dirty="0" smtClean="0">
                <a:solidFill>
                  <a:schemeClr val="accent4"/>
                </a:solidFill>
              </a:rPr>
              <a:t> var </a:t>
            </a:r>
            <a:r>
              <a:rPr lang="sv-SE" sz="2000" dirty="0" smtClean="0">
                <a:solidFill>
                  <a:schemeClr val="accent3"/>
                </a:solidFill>
              </a:rPr>
              <a:t>alltigenom</a:t>
            </a:r>
            <a:r>
              <a:rPr lang="sv-SE" sz="2000" dirty="0" smtClean="0">
                <a:solidFill>
                  <a:schemeClr val="accent4"/>
                </a:solidFill>
              </a:rPr>
              <a:t> onda… Då sade Gud till Noa: "Jag har beslutat att förgöra alla levande varelser, ty för deras skull är jorden full av våld…</a:t>
            </a:r>
            <a:endParaRPr lang="sv-SE" sz="2000" dirty="0">
              <a:solidFill>
                <a:schemeClr val="accent4"/>
              </a:solidFill>
            </a:endParaRPr>
          </a:p>
        </p:txBody>
      </p:sp>
      <p:sp>
        <p:nvSpPr>
          <p:cNvPr id="17" name="Rektangel 16"/>
          <p:cNvSpPr/>
          <p:nvPr/>
        </p:nvSpPr>
        <p:spPr>
          <a:xfrm>
            <a:off x="6800045" y="6453948"/>
            <a:ext cx="2215166" cy="307777"/>
          </a:xfrm>
          <a:prstGeom prst="rect">
            <a:avLst/>
          </a:prstGeom>
          <a:solidFill>
            <a:srgbClr val="000000">
              <a:alpha val="40000"/>
            </a:srgbClr>
          </a:solidFill>
        </p:spPr>
        <p:txBody>
          <a:bodyPr wrap="square" lIns="7200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2000" spc="99" dirty="0">
                <a:solidFill>
                  <a:schemeClr val="accent4"/>
                </a:solidFill>
                <a:latin typeface="Comic Sans MS" pitchFamily="66" charset="0"/>
              </a:rPr>
              <a:t>1 Mos 6:5-7:19</a:t>
            </a:r>
          </a:p>
        </p:txBody>
      </p:sp>
    </p:spTree>
    <p:extLst>
      <p:ext uri="{BB962C8B-B14F-4D97-AF65-F5344CB8AC3E}">
        <p14:creationId xmlns:p14="http://schemas.microsoft.com/office/powerpoint/2010/main" val="24215944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screen"/>
          <a:srcRect t="25266" b="7939"/>
          <a:stretch>
            <a:fillRect/>
          </a:stretch>
        </p:blipFill>
        <p:spPr bwMode="auto">
          <a:xfrm>
            <a:off x="0" y="2784274"/>
            <a:ext cx="9144000" cy="4073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Noas Ark</a:t>
            </a:r>
            <a:endParaRPr lang="sv-SE" dirty="0"/>
          </a:p>
        </p:txBody>
      </p:sp>
      <p:pic>
        <p:nvPicPr>
          <p:cNvPr id="205827" name="Picture 3" descr="noahs-ark-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5527" y="1495428"/>
            <a:ext cx="7138988" cy="48133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056" name="Picture 9" descr="tabort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5801" y="950688"/>
            <a:ext cx="2728229" cy="2128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6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94509" y="886938"/>
            <a:ext cx="21336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Ellips 1"/>
          <p:cNvSpPr/>
          <p:nvPr/>
        </p:nvSpPr>
        <p:spPr>
          <a:xfrm>
            <a:off x="3371852" y="4286252"/>
            <a:ext cx="1291589" cy="1291591"/>
          </a:xfrm>
          <a:prstGeom prst="ellips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1" tIns="45712" rIns="91421" bIns="45712"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392091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22222E-6 C 0.00556 0.01944 0.01198 0.04051 0.01077 0.05717 C 0.00886 0.07569 0.00278 0.09282 -0.00312 0.11088 C -0.00868 0.1287 -0.01892 0.13842 -0.02916 0.14953 C -0.03906 0.15972 -0.05086 0.16967 -0.06666 0.17153 C -0.08073 0.17453 -0.0993 0.17083 -0.11771 0.16389 C -0.13489 0.15764 -0.1533 0.14606 -0.17031 0.13264 C -0.18715 0.11875 -0.20312 0.10324 -0.21632 0.08588 C -0.23055 0.06782 -0.24166 0.04722 -0.24826 0.02639 C -0.25555 0.00602 -0.26024 -0.01482 -0.25833 -0.03264 C -0.25816 -0.05093 -0.25191 -0.06968 -0.24444 -0.08218 C -0.23854 -0.09607 -0.22882 -0.10996 -0.21493 -0.11597 C -0.20208 -0.12084 -0.18489 -0.11806 -0.16666 -0.10718 C -0.14878 -0.09422 -0.13541 -0.07408 -0.12968 -0.05509 C -0.12517 -0.03797 -0.12569 -0.01875 -0.13298 -0.00209 C -0.14132 0.01273 -0.15052 0.025 -0.16371 0.03032 C -0.17691 0.03495 -0.17673 0.03842 -0.21163 0.02708 C -0.24444 0.01944 -0.26545 -0.00926 -0.28038 -0.02269 C -0.29496 -0.03704 -0.30416 -0.05394 -0.3158 -0.07292 C -0.32847 -0.09445 -0.33559 -0.11783 -0.33975 -0.13634 C -0.34375 -0.15486 -0.34114 -0.17037 -0.33576 -0.19445 C -0.32882 -0.21621 -0.32378 -0.22523 -0.3158 -0.23912 C -0.30781 -0.25324 -0.30017 -0.26667 -0.29236 -0.28079 " pathEditMode="relative" rAng="2227616" ptsTypes="fffffffffffffffffffffff">
                                      <p:cBhvr>
                                        <p:cTn id="6" dur="1000" fill="hold"/>
                                        <p:tgtEl>
                                          <p:spTgt spid="2058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00" y="-26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250" fill="hold"/>
                                        <p:tgtEl>
                                          <p:spTgt spid="205827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6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 t="14779" r="8193" b="10522"/>
          <a:stretch>
            <a:fillRect/>
          </a:stretch>
        </p:blipFill>
        <p:spPr bwMode="auto">
          <a:xfrm>
            <a:off x="3" y="870335"/>
            <a:ext cx="9144071" cy="5987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 dirty="0" smtClean="0"/>
              <a:t>Korssiktning &amp; Fossila fotspår</a:t>
            </a:r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>
            <a:lum bright="-10000"/>
          </a:blip>
          <a:srcRect/>
          <a:stretch>
            <a:fillRect/>
          </a:stretch>
        </p:blipFill>
        <p:spPr bwMode="auto">
          <a:xfrm>
            <a:off x="231777" y="4676778"/>
            <a:ext cx="3484563" cy="1993900"/>
          </a:xfrm>
          <a:prstGeom prst="roundRect">
            <a:avLst>
              <a:gd name="adj" fmla="val 9101"/>
            </a:avLst>
          </a:prstGeom>
          <a:ln>
            <a:noFill/>
          </a:ln>
          <a:effectLst>
            <a:outerShdw blurRad="50800" dist="114300" dir="2700000" algn="tl" rotWithShape="0">
              <a:prstClr val="black">
                <a:alpha val="57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203200" h="203200"/>
            <a:contourClr>
              <a:srgbClr val="969696"/>
            </a:contourClr>
          </a:sp3d>
        </p:spPr>
      </p:pic>
      <p:pic>
        <p:nvPicPr>
          <p:cNvPr id="9" name="Bildobjekt 8" descr="Namnlöst-5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31779" y="1045030"/>
            <a:ext cx="2207079" cy="3395504"/>
          </a:xfrm>
          <a:prstGeom prst="roundRect">
            <a:avLst>
              <a:gd name="adj" fmla="val 9101"/>
            </a:avLst>
          </a:prstGeom>
          <a:ln>
            <a:noFill/>
          </a:ln>
          <a:effectLst>
            <a:outerShdw blurRad="50800" dist="114300" dir="2700000" algn="tl" rotWithShape="0">
              <a:prstClr val="black">
                <a:alpha val="57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203200" h="2032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954527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Tuffa frågor…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4380" y="2846389"/>
            <a:ext cx="6109621" cy="400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ruta 2"/>
          <p:cNvSpPr txBox="1"/>
          <p:nvPr/>
        </p:nvSpPr>
        <p:spPr>
          <a:xfrm>
            <a:off x="6375748" y="1094350"/>
            <a:ext cx="2640572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sv-SE" sz="2000" dirty="0" smtClean="0">
                <a:solidFill>
                  <a:schemeClr val="accent4"/>
                </a:solidFill>
              </a:rPr>
              <a:t>Om Gud skulle rensa bort ondskan ur världen skulle Han rensa bort människorna!</a:t>
            </a:r>
            <a:endParaRPr lang="sv-SE" sz="2000" dirty="0">
              <a:solidFill>
                <a:schemeClr val="accent4"/>
              </a:solidFill>
            </a:endParaRPr>
          </a:p>
        </p:txBody>
      </p:sp>
      <p:pic>
        <p:nvPicPr>
          <p:cNvPr id="3075" name="Picture 3" descr="C:\Users\Anders\AppData\Local\Microsoft\Windows\Temporary Internet Files\Content.IE5\WFEG1CR7\MP900182834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809568"/>
            <a:ext cx="2698955" cy="4048433"/>
          </a:xfrm>
          <a:prstGeom prst="rect">
            <a:avLst/>
          </a:prstGeom>
          <a:noFill/>
          <a:effectLst>
            <a:softEdge rad="38100"/>
          </a:effectLst>
          <a:extLst/>
        </p:spPr>
      </p:pic>
      <p:sp>
        <p:nvSpPr>
          <p:cNvPr id="10" name="Rektangulär 9"/>
          <p:cNvSpPr/>
          <p:nvPr/>
        </p:nvSpPr>
        <p:spPr>
          <a:xfrm>
            <a:off x="253552" y="1077238"/>
            <a:ext cx="2239128" cy="1149113"/>
          </a:xfrm>
          <a:prstGeom prst="wedgeRectCallout">
            <a:avLst>
              <a:gd name="adj1" fmla="val -273"/>
              <a:gd name="adj2" fmla="val 134978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2000" dirty="0" smtClean="0"/>
              <a:t>Varför gör inte Gud något åt ondskan i världen?</a:t>
            </a:r>
            <a:endParaRPr lang="sv-SE" sz="2000" dirty="0"/>
          </a:p>
        </p:txBody>
      </p:sp>
      <p:sp>
        <p:nvSpPr>
          <p:cNvPr id="13" name="Rektangulär 12"/>
          <p:cNvSpPr/>
          <p:nvPr/>
        </p:nvSpPr>
        <p:spPr>
          <a:xfrm>
            <a:off x="2829747" y="2036642"/>
            <a:ext cx="1892566" cy="1413018"/>
          </a:xfrm>
          <a:prstGeom prst="wedgeRectCallout">
            <a:avLst>
              <a:gd name="adj1" fmla="val -84956"/>
              <a:gd name="adj2" fmla="val 38235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sv-SE" sz="2000" dirty="0" smtClean="0"/>
              <a:t>Hur kan Gud vara så grym att Han sände syndafloden?</a:t>
            </a:r>
            <a:endParaRPr lang="sv-SE" sz="2000" dirty="0"/>
          </a:p>
        </p:txBody>
      </p:sp>
      <p:sp>
        <p:nvSpPr>
          <p:cNvPr id="15" name="V-form 14"/>
          <p:cNvSpPr/>
          <p:nvPr/>
        </p:nvSpPr>
        <p:spPr>
          <a:xfrm rot="589498">
            <a:off x="2347221" y="1118555"/>
            <a:ext cx="3894399" cy="1611586"/>
          </a:xfrm>
          <a:prstGeom prst="leftArrow">
            <a:avLst>
              <a:gd name="adj1" fmla="val 100000"/>
              <a:gd name="adj2" fmla="val 29667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36000" tIns="36000" rIns="36000" bIns="36000" anchor="ctr">
            <a:spAutoFit/>
          </a:bodyPr>
          <a:lstStyle/>
          <a:p>
            <a:r>
              <a:rPr lang="sv-SE" sz="2000" dirty="0" smtClean="0">
                <a:solidFill>
                  <a:schemeClr val="bg1"/>
                </a:solidFill>
              </a:rPr>
              <a:t>Nej, han har tålamod med er, eftersom han inte vill att någon skall gå förlorad utan att alla skall få tid att omvända sig. (2 Pet 3:9)</a:t>
            </a:r>
          </a:p>
        </p:txBody>
      </p:sp>
    </p:spTree>
    <p:extLst>
      <p:ext uri="{BB962C8B-B14F-4D97-AF65-F5344CB8AC3E}">
        <p14:creationId xmlns:p14="http://schemas.microsoft.com/office/powerpoint/2010/main" val="25227718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  <p:bldP spid="15" grpId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 descr="Namnlöst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157" y="1740807"/>
            <a:ext cx="4800600" cy="4051300"/>
          </a:xfrm>
          <a:prstGeom prst="rect">
            <a:avLst/>
          </a:prstGeom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”Skepp” på kinesiska</a:t>
            </a:r>
            <a:endParaRPr lang="sv-SE" dirty="0"/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7311075" y="4183426"/>
            <a:ext cx="1460618" cy="144653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21" tIns="45712" rIns="91421" bIns="45712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sv-SE" sz="3200" b="1" dirty="0">
                <a:ln/>
                <a:solidFill>
                  <a:schemeClr val="accent3"/>
                </a:solidFill>
                <a:latin typeface="Comic Sans MS" pitchFamily="66" charset="0"/>
              </a:rPr>
              <a:t>Mun</a:t>
            </a:r>
          </a:p>
          <a:p>
            <a:pPr algn="ctr"/>
            <a:r>
              <a:rPr lang="sv-SE" sz="2400" b="1" dirty="0">
                <a:ln/>
                <a:solidFill>
                  <a:schemeClr val="accent3"/>
                </a:solidFill>
                <a:latin typeface="Comic Sans MS" pitchFamily="66" charset="0"/>
              </a:rPr>
              <a:t>eller</a:t>
            </a:r>
          </a:p>
          <a:p>
            <a:pPr algn="ctr"/>
            <a:r>
              <a:rPr lang="sv-SE" sz="3200" b="1" dirty="0">
                <a:ln/>
                <a:solidFill>
                  <a:schemeClr val="accent3"/>
                </a:solidFill>
                <a:latin typeface="Comic Sans MS" pitchFamily="66" charset="0"/>
              </a:rPr>
              <a:t>Person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7445229" y="1913828"/>
            <a:ext cx="1099943" cy="58475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21" tIns="45712" rIns="91421" bIns="45712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sv-SE" sz="3200" b="1" dirty="0">
                <a:ln/>
                <a:solidFill>
                  <a:schemeClr val="accent3"/>
                </a:solidFill>
                <a:latin typeface="Comic Sans MS" pitchFamily="66" charset="0"/>
              </a:rPr>
              <a:t>Åtta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236754" y="1645060"/>
            <a:ext cx="2015257" cy="58475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21" tIns="45712" rIns="91421" bIns="45712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sv-SE" sz="3200" b="1" dirty="0">
                <a:ln/>
                <a:solidFill>
                  <a:schemeClr val="accent3"/>
                </a:solidFill>
                <a:latin typeface="Comic Sans MS" pitchFamily="66" charset="0"/>
              </a:rPr>
              <a:t>Behållare</a:t>
            </a:r>
          </a:p>
        </p:txBody>
      </p:sp>
      <p:sp>
        <p:nvSpPr>
          <p:cNvPr id="11272" name="Line 8"/>
          <p:cNvSpPr>
            <a:spLocks noChangeShapeType="1"/>
          </p:cNvSpPr>
          <p:nvPr/>
        </p:nvSpPr>
        <p:spPr bwMode="auto">
          <a:xfrm>
            <a:off x="1220111" y="2234975"/>
            <a:ext cx="1584325" cy="1119189"/>
          </a:xfrm>
          <a:prstGeom prst="line">
            <a:avLst/>
          </a:prstGeom>
          <a:noFill/>
          <a:ln w="69850">
            <a:solidFill>
              <a:srgbClr val="99FFCC"/>
            </a:solidFill>
            <a:round/>
            <a:headEnd w="lg" len="lg"/>
            <a:tailEnd type="triangle" w="med" len="lg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1421" tIns="45712" rIns="91421" bIns="45712"/>
          <a:lstStyle/>
          <a:p>
            <a:endParaRPr lang="sv-SE" spc="99" dirty="0"/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 flipH="1">
            <a:off x="6266999" y="2209124"/>
            <a:ext cx="1144588" cy="608013"/>
          </a:xfrm>
          <a:prstGeom prst="line">
            <a:avLst/>
          </a:prstGeom>
          <a:noFill/>
          <a:ln w="69850">
            <a:solidFill>
              <a:srgbClr val="99FFCC"/>
            </a:solidFill>
            <a:round/>
            <a:headEnd w="lg" len="lg"/>
            <a:tailEnd type="triangle" w="med" len="lg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1421" tIns="45712" rIns="91421" bIns="45712"/>
          <a:lstStyle/>
          <a:p>
            <a:endParaRPr lang="sv-SE" spc="99" dirty="0"/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 flipH="1" flipV="1">
            <a:off x="6554791" y="4762731"/>
            <a:ext cx="890588" cy="117475"/>
          </a:xfrm>
          <a:prstGeom prst="line">
            <a:avLst/>
          </a:prstGeom>
          <a:noFill/>
          <a:ln w="69850">
            <a:solidFill>
              <a:srgbClr val="99FFCC"/>
            </a:solidFill>
            <a:round/>
            <a:headEnd w="lg" len="lg"/>
            <a:tailEnd type="triangle" w="med" len="lg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1421" tIns="45712" rIns="91421" bIns="45712"/>
          <a:lstStyle/>
          <a:p>
            <a:endParaRPr lang="sv-SE" spc="99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  <p:bldP spid="11270" grpId="0"/>
      <p:bldP spid="11271" grpId="0"/>
      <p:bldP spid="11272" grpId="0" animBg="1"/>
      <p:bldP spid="11273" grpId="0" animBg="1"/>
      <p:bldP spid="1127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Behemot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38098" y="911401"/>
            <a:ext cx="4787903" cy="5683574"/>
          </a:xfrm>
          <a:prstGeom prst="rect">
            <a:avLst/>
          </a:prstGeom>
          <a:solidFill>
            <a:srgbClr val="000000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square" lIns="216000" tIns="0" rIns="0" bIns="0">
            <a:noAutofit/>
          </a:bodyPr>
          <a:lstStyle/>
          <a:p>
            <a:pPr>
              <a:spcAft>
                <a:spcPts val="600"/>
              </a:spcAft>
            </a:pPr>
            <a:r>
              <a:rPr lang="sv-SE" sz="2800" spc="99" dirty="0">
                <a:solidFill>
                  <a:srgbClr val="FFFF00"/>
                </a:solidFill>
                <a:latin typeface="Comic Sans MS" pitchFamily="66" charset="0"/>
              </a:rPr>
              <a:t>Se Behemot, som jag skapat liksom dig. Han </a:t>
            </a:r>
            <a:r>
              <a:rPr lang="sv-SE" sz="2800" spc="99" dirty="0">
                <a:solidFill>
                  <a:srgbClr val="A1E2A9"/>
                </a:solidFill>
                <a:latin typeface="Comic Sans MS" pitchFamily="66" charset="0"/>
              </a:rPr>
              <a:t>lever av gräs </a:t>
            </a:r>
            <a:r>
              <a:rPr lang="sv-SE" sz="2800" spc="99" dirty="0">
                <a:solidFill>
                  <a:srgbClr val="FFFF00"/>
                </a:solidFill>
                <a:latin typeface="Comic Sans MS" pitchFamily="66" charset="0"/>
              </a:rPr>
              <a:t>som en oxe. Se kraften i hans länder och styrkan i hans buks </a:t>
            </a:r>
            <a:r>
              <a:rPr lang="sv-SE" sz="2800" spc="99" dirty="0" smtClean="0">
                <a:solidFill>
                  <a:srgbClr val="FFFF00"/>
                </a:solidFill>
                <a:latin typeface="Comic Sans MS" pitchFamily="66" charset="0"/>
              </a:rPr>
              <a:t>muskler. Han </a:t>
            </a:r>
            <a:r>
              <a:rPr lang="sv-SE" sz="2800" spc="99" dirty="0">
                <a:solidFill>
                  <a:srgbClr val="FFFF00"/>
                </a:solidFill>
                <a:latin typeface="Comic Sans MS" pitchFamily="66" charset="0"/>
              </a:rPr>
              <a:t>bär sin </a:t>
            </a:r>
            <a:r>
              <a:rPr lang="sv-SE" sz="2800" spc="99" dirty="0">
                <a:solidFill>
                  <a:srgbClr val="A1E2A9"/>
                </a:solidFill>
                <a:latin typeface="Comic Sans MS" pitchFamily="66" charset="0"/>
              </a:rPr>
              <a:t>svans så styv som en ceder</a:t>
            </a:r>
            <a:r>
              <a:rPr lang="sv-SE" sz="2800" spc="99" dirty="0">
                <a:solidFill>
                  <a:srgbClr val="FFFF00"/>
                </a:solidFill>
                <a:latin typeface="Comic Sans MS" pitchFamily="66" charset="0"/>
              </a:rPr>
              <a:t>, senorna i hans lår är väl </a:t>
            </a:r>
            <a:r>
              <a:rPr lang="sv-SE" sz="2800" spc="99" dirty="0" smtClean="0">
                <a:solidFill>
                  <a:srgbClr val="A1E2A9"/>
                </a:solidFill>
                <a:latin typeface="Comic Sans MS" pitchFamily="66" charset="0"/>
              </a:rPr>
              <a:t>sammanvävda</a:t>
            </a:r>
            <a:r>
              <a:rPr lang="sv-SE" sz="2800" spc="99" dirty="0">
                <a:solidFill>
                  <a:srgbClr val="FFFF00"/>
                </a:solidFill>
                <a:latin typeface="Comic Sans MS" pitchFamily="66" charset="0"/>
              </a:rPr>
              <a:t>. Hans benpipor är som rör av koppar, benen liknar </a:t>
            </a:r>
            <a:r>
              <a:rPr lang="sv-SE" sz="2800" spc="99" dirty="0" smtClean="0">
                <a:solidFill>
                  <a:srgbClr val="FFFF00"/>
                </a:solidFill>
                <a:latin typeface="Comic Sans MS" pitchFamily="66" charset="0"/>
              </a:rPr>
              <a:t>järnstänger.</a:t>
            </a:r>
          </a:p>
          <a:p>
            <a:pPr>
              <a:spcAft>
                <a:spcPts val="600"/>
              </a:spcAft>
            </a:pPr>
            <a:r>
              <a:rPr lang="sv-SE" sz="2800" spc="99" dirty="0" smtClean="0">
                <a:solidFill>
                  <a:srgbClr val="FFFF00"/>
                </a:solidFill>
                <a:latin typeface="Comic Sans MS" pitchFamily="66" charset="0"/>
              </a:rPr>
              <a:t>(</a:t>
            </a:r>
            <a:r>
              <a:rPr lang="sv-SE" sz="2800" spc="99" dirty="0">
                <a:solidFill>
                  <a:srgbClr val="FFFF00"/>
                </a:solidFill>
                <a:latin typeface="Comic Sans MS" pitchFamily="66" charset="0"/>
              </a:rPr>
              <a:t>Job 40: </a:t>
            </a:r>
            <a:r>
              <a:rPr lang="sv-SE" sz="2800" spc="99" dirty="0" smtClean="0">
                <a:solidFill>
                  <a:srgbClr val="FFFF00"/>
                </a:solidFill>
                <a:latin typeface="Comic Sans MS" pitchFamily="66" charset="0"/>
              </a:rPr>
              <a:t>10-13)</a:t>
            </a:r>
            <a:endParaRPr lang="sv-SE" sz="2800" spc="99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2" y="855602"/>
            <a:ext cx="4013199" cy="6002399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7648924" y="6478684"/>
            <a:ext cx="14442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smtClean="0"/>
              <a:t>Tanaka Juuyoh</a:t>
            </a:r>
            <a:endParaRPr lang="sv-SE" sz="1400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22676" y="1095532"/>
            <a:ext cx="2360067" cy="2854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1" name="Picture 7" descr="http://farm4.static.flickr.com/3208/2456785580_f38494c583_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4374" y="4229101"/>
            <a:ext cx="3578369" cy="2046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04816"/>
            <a:ext cx="7861209" cy="4432300"/>
          </a:xfrm>
          <a:prstGeom prst="rect">
            <a:avLst/>
          </a:prstGeom>
          <a:ln w="95250">
            <a:solidFill>
              <a:schemeClr val="tx1"/>
            </a:solidFill>
          </a:ln>
          <a:effectLst/>
          <a:scene3d>
            <a:camera prst="perspectiveContrastingLeftFacing" fov="3600000">
              <a:rot lat="299987" lon="1800003" rev="21599974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4407527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Dinos och människor samtida?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6632774" y="3051158"/>
            <a:ext cx="1984812" cy="584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1" tIns="45712" rIns="91421" bIns="45712">
            <a:spAutoFit/>
          </a:bodyPr>
          <a:lstStyle/>
          <a:p>
            <a:r>
              <a:rPr lang="sv-SE" spc="99" dirty="0" smtClean="0">
                <a:solidFill>
                  <a:schemeClr val="accent4"/>
                </a:solidFill>
                <a:latin typeface="Comic Sans MS" pitchFamily="66" charset="0"/>
              </a:rPr>
              <a:t>Hällristningar</a:t>
            </a:r>
          </a:p>
          <a:p>
            <a:r>
              <a:rPr lang="sv-SE" sz="1400" spc="99" dirty="0" smtClean="0">
                <a:solidFill>
                  <a:schemeClr val="accent4"/>
                </a:solidFill>
                <a:latin typeface="Comic Sans MS" pitchFamily="66" charset="0"/>
              </a:rPr>
              <a:t>(ex. Grand Canyon)</a:t>
            </a:r>
            <a:endParaRPr lang="sv-SE" sz="1400" spc="99" dirty="0">
              <a:solidFill>
                <a:schemeClr val="accent4"/>
              </a:solidFill>
              <a:latin typeface="Comic Sans MS" pitchFamily="66" charset="0"/>
            </a:endParaRPr>
          </a:p>
        </p:txBody>
      </p:sp>
      <p:pic>
        <p:nvPicPr>
          <p:cNvPr id="8" name="Bildobjekt 7" descr="Dinosaurie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670874" y="3683016"/>
            <a:ext cx="1984812" cy="267765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sp>
        <p:nvSpPr>
          <p:cNvPr id="2" name="textruta 1"/>
          <p:cNvSpPr txBox="1"/>
          <p:nvPr/>
        </p:nvSpPr>
        <p:spPr>
          <a:xfrm>
            <a:off x="4520657" y="4061521"/>
            <a:ext cx="1470569" cy="2677656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66700" indent="-266700">
              <a:buFont typeface="+mj-lt"/>
              <a:buAutoNum type="arabicPeriod"/>
            </a:pPr>
            <a:r>
              <a:rPr lang="sv-SE" sz="1400" dirty="0" smtClean="0">
                <a:solidFill>
                  <a:schemeClr val="accent4"/>
                </a:solidFill>
              </a:rPr>
              <a:t>Råttans år</a:t>
            </a:r>
          </a:p>
          <a:p>
            <a:pPr marL="266700" indent="-266700">
              <a:buFont typeface="+mj-lt"/>
              <a:buAutoNum type="arabicPeriod"/>
            </a:pPr>
            <a:r>
              <a:rPr lang="sv-SE" sz="1400" dirty="0" smtClean="0">
                <a:solidFill>
                  <a:schemeClr val="accent4"/>
                </a:solidFill>
              </a:rPr>
              <a:t>Oxens år</a:t>
            </a:r>
          </a:p>
          <a:p>
            <a:pPr marL="266700" indent="-266700">
              <a:buFont typeface="+mj-lt"/>
              <a:buAutoNum type="arabicPeriod"/>
            </a:pPr>
            <a:r>
              <a:rPr lang="sv-SE" sz="1400" dirty="0" smtClean="0">
                <a:solidFill>
                  <a:schemeClr val="accent4"/>
                </a:solidFill>
              </a:rPr>
              <a:t>Tigerns år</a:t>
            </a:r>
          </a:p>
          <a:p>
            <a:pPr marL="266700" indent="-266700">
              <a:buFont typeface="+mj-lt"/>
              <a:buAutoNum type="arabicPeriod"/>
            </a:pPr>
            <a:r>
              <a:rPr lang="sv-SE" sz="1400" dirty="0" smtClean="0">
                <a:solidFill>
                  <a:schemeClr val="accent4"/>
                </a:solidFill>
              </a:rPr>
              <a:t>Kaninens år</a:t>
            </a:r>
          </a:p>
          <a:p>
            <a:pPr marL="266700" indent="-266700">
              <a:buFont typeface="+mj-lt"/>
              <a:buAutoNum type="arabicPeriod"/>
            </a:pPr>
            <a:r>
              <a:rPr lang="sv-SE" sz="1400" b="1" dirty="0" smtClean="0">
                <a:solidFill>
                  <a:schemeClr val="accent3"/>
                </a:solidFill>
              </a:rPr>
              <a:t>Drakens år</a:t>
            </a:r>
          </a:p>
          <a:p>
            <a:pPr marL="266700" indent="-266700">
              <a:buFont typeface="+mj-lt"/>
              <a:buAutoNum type="arabicPeriod"/>
            </a:pPr>
            <a:r>
              <a:rPr lang="sv-SE" sz="1400" dirty="0" smtClean="0">
                <a:solidFill>
                  <a:schemeClr val="accent4"/>
                </a:solidFill>
              </a:rPr>
              <a:t>Ormens år</a:t>
            </a:r>
          </a:p>
          <a:p>
            <a:pPr marL="266700" indent="-266700">
              <a:buFont typeface="+mj-lt"/>
              <a:buAutoNum type="arabicPeriod"/>
            </a:pPr>
            <a:r>
              <a:rPr lang="sv-SE" sz="1400" dirty="0" smtClean="0">
                <a:solidFill>
                  <a:schemeClr val="accent4"/>
                </a:solidFill>
              </a:rPr>
              <a:t>Hästens år</a:t>
            </a:r>
          </a:p>
          <a:p>
            <a:pPr marL="266700" indent="-266700">
              <a:buFont typeface="+mj-lt"/>
              <a:buAutoNum type="arabicPeriod"/>
            </a:pPr>
            <a:r>
              <a:rPr lang="sv-SE" sz="1400" dirty="0" smtClean="0">
                <a:solidFill>
                  <a:schemeClr val="accent4"/>
                </a:solidFill>
              </a:rPr>
              <a:t>Fårets år</a:t>
            </a:r>
          </a:p>
          <a:p>
            <a:pPr marL="266700" indent="-266700">
              <a:buFont typeface="+mj-lt"/>
              <a:buAutoNum type="arabicPeriod"/>
            </a:pPr>
            <a:r>
              <a:rPr lang="sv-SE" sz="1400" dirty="0" smtClean="0">
                <a:solidFill>
                  <a:schemeClr val="accent4"/>
                </a:solidFill>
              </a:rPr>
              <a:t>Apans år</a:t>
            </a:r>
          </a:p>
          <a:p>
            <a:pPr marL="266700" indent="-266700">
              <a:buFont typeface="+mj-lt"/>
              <a:buAutoNum type="arabicPeriod"/>
            </a:pPr>
            <a:r>
              <a:rPr lang="sv-SE" sz="1400" dirty="0" smtClean="0">
                <a:solidFill>
                  <a:schemeClr val="accent4"/>
                </a:solidFill>
              </a:rPr>
              <a:t>Tuppens år</a:t>
            </a:r>
          </a:p>
          <a:p>
            <a:pPr marL="266700" indent="-266700">
              <a:buFont typeface="+mj-lt"/>
              <a:buAutoNum type="arabicPeriod"/>
            </a:pPr>
            <a:r>
              <a:rPr lang="sv-SE" sz="1400" dirty="0" smtClean="0">
                <a:solidFill>
                  <a:schemeClr val="accent4"/>
                </a:solidFill>
              </a:rPr>
              <a:t>Hundens år</a:t>
            </a:r>
          </a:p>
          <a:p>
            <a:pPr marL="266700" indent="-266700">
              <a:buFont typeface="+mj-lt"/>
              <a:buAutoNum type="arabicPeriod"/>
            </a:pPr>
            <a:r>
              <a:rPr lang="sv-SE" sz="1400" dirty="0" smtClean="0">
                <a:solidFill>
                  <a:schemeClr val="accent4"/>
                </a:solidFill>
              </a:rPr>
              <a:t>Björnens år</a:t>
            </a:r>
            <a:endParaRPr lang="sv-SE" sz="1400" dirty="0">
              <a:solidFill>
                <a:schemeClr val="accent4"/>
              </a:solidFill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2386941" y="-628080"/>
            <a:ext cx="5574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http://www.prophecyandtruth.com/evolve3.htm</a:t>
            </a: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6243" y="1012269"/>
            <a:ext cx="1915492" cy="196667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6447" y="1585907"/>
            <a:ext cx="2641896" cy="1892837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7" name="textruta 6"/>
          <p:cNvSpPr txBox="1"/>
          <p:nvPr/>
        </p:nvSpPr>
        <p:spPr>
          <a:xfrm>
            <a:off x="2699771" y="971976"/>
            <a:ext cx="29204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chemeClr val="accent4"/>
                </a:solidFill>
              </a:rPr>
              <a:t>Kulturföremål</a:t>
            </a:r>
          </a:p>
          <a:p>
            <a:r>
              <a:rPr lang="sv-SE" sz="1400" dirty="0" smtClean="0">
                <a:solidFill>
                  <a:schemeClr val="accent4"/>
                </a:solidFill>
              </a:rPr>
              <a:t>(ex. Nile Mosaic of Palestrina)</a:t>
            </a:r>
            <a:endParaRPr lang="sv-SE" sz="1400" dirty="0">
              <a:solidFill>
                <a:schemeClr val="accent4"/>
              </a:solidFill>
            </a:endParaRPr>
          </a:p>
        </p:txBody>
      </p:sp>
      <p:pic>
        <p:nvPicPr>
          <p:cNvPr id="12" name="Bildobjekt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93" y="4110709"/>
            <a:ext cx="2758873" cy="1864577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9" name="textruta 18"/>
          <p:cNvSpPr txBox="1"/>
          <p:nvPr/>
        </p:nvSpPr>
        <p:spPr>
          <a:xfrm>
            <a:off x="470568" y="6037313"/>
            <a:ext cx="3129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chemeClr val="accent4"/>
                </a:solidFill>
              </a:rPr>
              <a:t>Påstådda observationer</a:t>
            </a:r>
          </a:p>
          <a:p>
            <a:r>
              <a:rPr lang="sv-SE" sz="1400" dirty="0" smtClean="0">
                <a:solidFill>
                  <a:schemeClr val="accent4"/>
                </a:solidFill>
              </a:rPr>
              <a:t>(Mokele-mbembe</a:t>
            </a:r>
            <a:r>
              <a:rPr lang="sv-SE" sz="1400" dirty="0">
                <a:solidFill>
                  <a:schemeClr val="accent4"/>
                </a:solidFill>
              </a:rPr>
              <a:t> </a:t>
            </a:r>
            <a:r>
              <a:rPr lang="sv-SE" sz="1400" dirty="0" smtClean="0">
                <a:solidFill>
                  <a:schemeClr val="accent4"/>
                </a:solidFill>
              </a:rPr>
              <a:t>vid Kongofloden)</a:t>
            </a:r>
            <a:endParaRPr lang="sv-SE" sz="1400" dirty="0">
              <a:solidFill>
                <a:schemeClr val="accent4"/>
              </a:solidFill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123505" y="3007520"/>
            <a:ext cx="2096177" cy="800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1" tIns="45712" rIns="91421" bIns="45712">
            <a:spAutoFit/>
          </a:bodyPr>
          <a:lstStyle/>
          <a:p>
            <a:r>
              <a:rPr lang="sv-SE" spc="99" dirty="0" smtClean="0">
                <a:solidFill>
                  <a:schemeClr val="accent4"/>
                </a:solidFill>
                <a:latin typeface="Comic Sans MS" pitchFamily="66" charset="0"/>
              </a:rPr>
              <a:t>Draklegender</a:t>
            </a:r>
            <a:br>
              <a:rPr lang="sv-SE" spc="99" dirty="0" smtClean="0">
                <a:solidFill>
                  <a:schemeClr val="accent4"/>
                </a:solidFill>
                <a:latin typeface="Comic Sans MS" pitchFamily="66" charset="0"/>
              </a:rPr>
            </a:br>
            <a:r>
              <a:rPr lang="sv-SE" sz="1400" spc="99" dirty="0" smtClean="0">
                <a:solidFill>
                  <a:schemeClr val="accent4"/>
                </a:solidFill>
                <a:latin typeface="Comic Sans MS" pitchFamily="66" charset="0"/>
              </a:rPr>
              <a:t>(ex. S:t Göran och</a:t>
            </a:r>
            <a:br>
              <a:rPr lang="sv-SE" sz="1400" spc="99" dirty="0" smtClean="0">
                <a:solidFill>
                  <a:schemeClr val="accent4"/>
                </a:solidFill>
                <a:latin typeface="Comic Sans MS" pitchFamily="66" charset="0"/>
              </a:rPr>
            </a:br>
            <a:r>
              <a:rPr lang="sv-SE" sz="1400" spc="99" dirty="0" smtClean="0">
                <a:solidFill>
                  <a:schemeClr val="accent4"/>
                </a:solidFill>
                <a:latin typeface="Comic Sans MS" pitchFamily="66" charset="0"/>
              </a:rPr>
              <a:t>Draken, Gamla stan)</a:t>
            </a:r>
            <a:endParaRPr lang="sv-SE" sz="1600" spc="99" dirty="0">
              <a:solidFill>
                <a:schemeClr val="accent4"/>
              </a:solidFill>
              <a:latin typeface="Comic Sans MS" pitchFamily="66" charset="0"/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 rot="16200000">
            <a:off x="3024717" y="5158278"/>
            <a:ext cx="2525781" cy="36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1" tIns="45712" rIns="91421" bIns="45712">
            <a:spAutoFit/>
          </a:bodyPr>
          <a:lstStyle/>
          <a:p>
            <a:pPr algn="r"/>
            <a:r>
              <a:rPr lang="sv-SE" spc="99" dirty="0" smtClean="0">
                <a:solidFill>
                  <a:schemeClr val="accent4"/>
                </a:solidFill>
                <a:latin typeface="Comic Sans MS" pitchFamily="66" charset="0"/>
              </a:rPr>
              <a:t>Kinesiska kalendern</a:t>
            </a:r>
            <a:endParaRPr lang="sv-SE" sz="1400" spc="99" dirty="0">
              <a:solidFill>
                <a:schemeClr val="accent4"/>
              </a:solidFill>
              <a:latin typeface="Comic Sans MS" pitchFamily="66" charset="0"/>
            </a:endParaRP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32701" y="1115819"/>
            <a:ext cx="1640100" cy="166259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5980075" y="1067932"/>
            <a:ext cx="1312900" cy="1138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1" tIns="45712" rIns="91421" bIns="45712">
            <a:spAutoFit/>
          </a:bodyPr>
          <a:lstStyle/>
          <a:p>
            <a:pPr algn="r"/>
            <a:r>
              <a:rPr lang="sv-SE" spc="99" dirty="0" smtClean="0">
                <a:solidFill>
                  <a:schemeClr val="accent4"/>
                </a:solidFill>
                <a:latin typeface="Comic Sans MS" pitchFamily="66" charset="0"/>
              </a:rPr>
              <a:t>Mjuk  vävnad</a:t>
            </a:r>
          </a:p>
          <a:p>
            <a:pPr algn="r"/>
            <a:r>
              <a:rPr lang="sv-SE" spc="99" dirty="0" smtClean="0">
                <a:solidFill>
                  <a:schemeClr val="accent4"/>
                </a:solidFill>
                <a:latin typeface="Comic Sans MS" pitchFamily="66" charset="0"/>
              </a:rPr>
              <a:t>i fossil</a:t>
            </a:r>
          </a:p>
          <a:p>
            <a:pPr algn="r"/>
            <a:r>
              <a:rPr lang="sv-SE" sz="1400" spc="99" dirty="0" smtClean="0">
                <a:solidFill>
                  <a:schemeClr val="accent4"/>
                </a:solidFill>
                <a:latin typeface="Comic Sans MS" pitchFamily="66" charset="0"/>
              </a:rPr>
              <a:t>(ex. T.rex)</a:t>
            </a:r>
            <a:endParaRPr lang="sv-SE" sz="1400" spc="99" dirty="0">
              <a:solidFill>
                <a:schemeClr val="accent4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1333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  <p:bldP spid="2" grpId="0" animBg="1"/>
      <p:bldP spid="7" grpId="0"/>
      <p:bldP spid="19" grpId="0"/>
      <p:bldP spid="22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Bergen bildas</a:t>
            </a: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28"/>
          <a:stretch/>
        </p:blipFill>
        <p:spPr>
          <a:xfrm>
            <a:off x="0" y="845804"/>
            <a:ext cx="9144000" cy="6012196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3812501" y="925321"/>
            <a:ext cx="5288969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sv-SE" sz="2800" dirty="0" smtClean="0">
                <a:solidFill>
                  <a:schemeClr val="bg1"/>
                </a:solidFill>
              </a:rPr>
              <a:t>Berg </a:t>
            </a:r>
            <a:r>
              <a:rPr lang="sv-SE" sz="2800" dirty="0">
                <a:solidFill>
                  <a:schemeClr val="bg1"/>
                </a:solidFill>
              </a:rPr>
              <a:t>höjde sig och dalar sänkte sig på den plats där du hade bestämt för </a:t>
            </a:r>
            <a:r>
              <a:rPr lang="sv-SE" sz="2800" dirty="0" smtClean="0">
                <a:solidFill>
                  <a:schemeClr val="bg1"/>
                </a:solidFill>
              </a:rPr>
              <a:t>dem</a:t>
            </a:r>
            <a:r>
              <a:rPr lang="sv-SE" sz="2800" dirty="0" smtClean="0">
                <a:solidFill>
                  <a:schemeClr val="bg1"/>
                </a:solidFill>
              </a:rPr>
              <a:t>.  (</a:t>
            </a:r>
            <a:r>
              <a:rPr lang="sv-SE" sz="2800" dirty="0" smtClean="0">
                <a:solidFill>
                  <a:schemeClr val="bg1"/>
                </a:solidFill>
              </a:rPr>
              <a:t>Ps 104:8)</a:t>
            </a:r>
            <a:endParaRPr lang="sv-SE" sz="2800" dirty="0">
              <a:solidFill>
                <a:schemeClr val="bg1"/>
              </a:solidFill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6156261" y="6465082"/>
            <a:ext cx="2953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Flickr.com: Mike Boehmer</a:t>
            </a:r>
            <a:endParaRPr lang="sv-SE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objekt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146" y="868664"/>
            <a:ext cx="3852985" cy="5779477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Meningen med livet</a:t>
            </a:r>
            <a:endParaRPr lang="sv-SE" dirty="0"/>
          </a:p>
        </p:txBody>
      </p:sp>
      <p:grpSp>
        <p:nvGrpSpPr>
          <p:cNvPr id="25" name="Grupp 24"/>
          <p:cNvGrpSpPr/>
          <p:nvPr/>
        </p:nvGrpSpPr>
        <p:grpSpPr>
          <a:xfrm>
            <a:off x="119386" y="1222846"/>
            <a:ext cx="4846279" cy="3962822"/>
            <a:chOff x="599492" y="577765"/>
            <a:chExt cx="4846279" cy="3962822"/>
          </a:xfrm>
        </p:grpSpPr>
        <p:grpSp>
          <p:nvGrpSpPr>
            <p:cNvPr id="23" name="Grupp 22"/>
            <p:cNvGrpSpPr/>
            <p:nvPr/>
          </p:nvGrpSpPr>
          <p:grpSpPr>
            <a:xfrm>
              <a:off x="653727" y="823972"/>
              <a:ext cx="1430694" cy="1405461"/>
              <a:chOff x="758890" y="812114"/>
              <a:chExt cx="1430694" cy="1405461"/>
            </a:xfrm>
          </p:grpSpPr>
          <p:sp>
            <p:nvSpPr>
              <p:cNvPr id="41" name="Tankebubbla 40"/>
              <p:cNvSpPr/>
              <p:nvPr/>
            </p:nvSpPr>
            <p:spPr>
              <a:xfrm>
                <a:off x="758890" y="1206759"/>
                <a:ext cx="1430694" cy="1010816"/>
              </a:xfrm>
              <a:prstGeom prst="cloudCallout">
                <a:avLst>
                  <a:gd name="adj1" fmla="val 81436"/>
                  <a:gd name="adj2" fmla="val 64713"/>
                </a:avLst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pic>
            <p:nvPicPr>
              <p:cNvPr id="10" name="Bildobjekt 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28" t="4106" r="25437" b="15547"/>
              <a:stretch/>
            </p:blipFill>
            <p:spPr>
              <a:xfrm>
                <a:off x="908725" y="812114"/>
                <a:ext cx="793742" cy="1326128"/>
              </a:xfrm>
              <a:prstGeom prst="rect">
                <a:avLst/>
              </a:prstGeom>
            </p:spPr>
          </p:pic>
        </p:grpSp>
        <p:grpSp>
          <p:nvGrpSpPr>
            <p:cNvPr id="22" name="Grupp 21"/>
            <p:cNvGrpSpPr/>
            <p:nvPr/>
          </p:nvGrpSpPr>
          <p:grpSpPr>
            <a:xfrm>
              <a:off x="1788368" y="685981"/>
              <a:ext cx="1430694" cy="1096166"/>
              <a:chOff x="911290" y="1273809"/>
              <a:chExt cx="1430694" cy="1096166"/>
            </a:xfrm>
          </p:grpSpPr>
          <p:sp>
            <p:nvSpPr>
              <p:cNvPr id="42" name="Tankebubbla 41"/>
              <p:cNvSpPr/>
              <p:nvPr/>
            </p:nvSpPr>
            <p:spPr>
              <a:xfrm>
                <a:off x="911290" y="1359159"/>
                <a:ext cx="1430694" cy="1010816"/>
              </a:xfrm>
              <a:prstGeom prst="cloudCallout">
                <a:avLst>
                  <a:gd name="adj1" fmla="val 24778"/>
                  <a:gd name="adj2" fmla="val 89039"/>
                </a:avLst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pic>
            <p:nvPicPr>
              <p:cNvPr id="13" name="Bildobjekt 1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082" b="12141"/>
              <a:stretch/>
            </p:blipFill>
            <p:spPr>
              <a:xfrm>
                <a:off x="1032745" y="1273809"/>
                <a:ext cx="1131677" cy="979831"/>
              </a:xfrm>
              <a:prstGeom prst="rect">
                <a:avLst/>
              </a:prstGeom>
            </p:spPr>
          </p:pic>
        </p:grpSp>
        <p:grpSp>
          <p:nvGrpSpPr>
            <p:cNvPr id="24" name="Grupp 23"/>
            <p:cNvGrpSpPr/>
            <p:nvPr/>
          </p:nvGrpSpPr>
          <p:grpSpPr>
            <a:xfrm>
              <a:off x="599492" y="2140432"/>
              <a:ext cx="1430694" cy="1428332"/>
              <a:chOff x="606490" y="636843"/>
              <a:chExt cx="1430694" cy="1428332"/>
            </a:xfrm>
          </p:grpSpPr>
          <p:sp>
            <p:nvSpPr>
              <p:cNvPr id="18" name="Tankebubbla 17"/>
              <p:cNvSpPr/>
              <p:nvPr/>
            </p:nvSpPr>
            <p:spPr>
              <a:xfrm>
                <a:off x="606490" y="1054359"/>
                <a:ext cx="1430694" cy="1010816"/>
              </a:xfrm>
              <a:prstGeom prst="cloudCallout">
                <a:avLst>
                  <a:gd name="adj1" fmla="val 86422"/>
                  <a:gd name="adj2" fmla="val -37403"/>
                </a:avLst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pic>
            <p:nvPicPr>
              <p:cNvPr id="14" name="Bildobjekt 1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5" t="7532" r="12060" b="7199"/>
              <a:stretch/>
            </p:blipFill>
            <p:spPr>
              <a:xfrm>
                <a:off x="862146" y="636843"/>
                <a:ext cx="1100972" cy="1402720"/>
              </a:xfrm>
              <a:prstGeom prst="rect">
                <a:avLst/>
              </a:prstGeom>
            </p:spPr>
          </p:pic>
        </p:grpSp>
        <p:grpSp>
          <p:nvGrpSpPr>
            <p:cNvPr id="20" name="Grupp 19"/>
            <p:cNvGrpSpPr/>
            <p:nvPr/>
          </p:nvGrpSpPr>
          <p:grpSpPr>
            <a:xfrm>
              <a:off x="4015077" y="2203343"/>
              <a:ext cx="1430694" cy="1609801"/>
              <a:chOff x="674914" y="2632551"/>
              <a:chExt cx="1430694" cy="1609801"/>
            </a:xfrm>
          </p:grpSpPr>
          <p:sp>
            <p:nvSpPr>
              <p:cNvPr id="44" name="Tankebubbla 43"/>
              <p:cNvSpPr/>
              <p:nvPr/>
            </p:nvSpPr>
            <p:spPr>
              <a:xfrm>
                <a:off x="674914" y="3100874"/>
                <a:ext cx="1430694" cy="1010816"/>
              </a:xfrm>
              <a:prstGeom prst="cloudCallout">
                <a:avLst>
                  <a:gd name="adj1" fmla="val -86611"/>
                  <a:gd name="adj2" fmla="val -40496"/>
                </a:avLst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pic>
            <p:nvPicPr>
              <p:cNvPr id="16" name="Bildobjekt 15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2" t="2108" r="33059"/>
              <a:stretch/>
            </p:blipFill>
            <p:spPr>
              <a:xfrm rot="2615778">
                <a:off x="1117643" y="2632551"/>
                <a:ext cx="836352" cy="1609801"/>
              </a:xfrm>
              <a:prstGeom prst="rect">
                <a:avLst/>
              </a:prstGeom>
            </p:spPr>
          </p:pic>
        </p:grpSp>
        <p:pic>
          <p:nvPicPr>
            <p:cNvPr id="6" name="Bildobjekt 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4" r="2558" b="2494"/>
            <a:stretch/>
          </p:blipFill>
          <p:spPr>
            <a:xfrm>
              <a:off x="1989674" y="2264820"/>
              <a:ext cx="1712635" cy="2275767"/>
            </a:xfrm>
            <a:prstGeom prst="rect">
              <a:avLst/>
            </a:prstGeom>
          </p:spPr>
        </p:pic>
        <p:grpSp>
          <p:nvGrpSpPr>
            <p:cNvPr id="21" name="Grupp 20"/>
            <p:cNvGrpSpPr/>
            <p:nvPr/>
          </p:nvGrpSpPr>
          <p:grpSpPr>
            <a:xfrm>
              <a:off x="3076840" y="577765"/>
              <a:ext cx="1437040" cy="1304409"/>
              <a:chOff x="917385" y="2947933"/>
              <a:chExt cx="1437040" cy="1304409"/>
            </a:xfrm>
          </p:grpSpPr>
          <p:sp>
            <p:nvSpPr>
              <p:cNvPr id="43" name="Tankebubbla 42"/>
              <p:cNvSpPr/>
              <p:nvPr/>
            </p:nvSpPr>
            <p:spPr>
              <a:xfrm>
                <a:off x="923731" y="3219061"/>
                <a:ext cx="1430694" cy="1010816"/>
              </a:xfrm>
              <a:prstGeom prst="cloudCallout">
                <a:avLst>
                  <a:gd name="adj1" fmla="val -42681"/>
                  <a:gd name="adj2" fmla="val 87346"/>
                </a:avLst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pic>
            <p:nvPicPr>
              <p:cNvPr id="9" name="Bildobjekt 8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12" t="12157" r="3937" b="3405"/>
              <a:stretch/>
            </p:blipFill>
            <p:spPr>
              <a:xfrm rot="19760131">
                <a:off x="917385" y="2947933"/>
                <a:ext cx="1075673" cy="1304409"/>
              </a:xfrm>
              <a:prstGeom prst="rect">
                <a:avLst/>
              </a:prstGeom>
            </p:spPr>
          </p:pic>
        </p:grpSp>
        <p:grpSp>
          <p:nvGrpSpPr>
            <p:cNvPr id="19" name="Grupp 18"/>
            <p:cNvGrpSpPr/>
            <p:nvPr/>
          </p:nvGrpSpPr>
          <p:grpSpPr>
            <a:xfrm>
              <a:off x="3801253" y="1631325"/>
              <a:ext cx="1430694" cy="1174468"/>
              <a:chOff x="1676401" y="2828365"/>
              <a:chExt cx="1430694" cy="1174468"/>
            </a:xfrm>
          </p:grpSpPr>
          <p:sp>
            <p:nvSpPr>
              <p:cNvPr id="45" name="Tankebubbla 44"/>
              <p:cNvSpPr/>
              <p:nvPr/>
            </p:nvSpPr>
            <p:spPr>
              <a:xfrm>
                <a:off x="1676401" y="2992017"/>
                <a:ext cx="1430694" cy="1010816"/>
              </a:xfrm>
              <a:prstGeom prst="cloudCallout">
                <a:avLst>
                  <a:gd name="adj1" fmla="val -79433"/>
                  <a:gd name="adj2" fmla="val 11789"/>
                </a:avLst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pic>
            <p:nvPicPr>
              <p:cNvPr id="15" name="Bildobjekt 1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1603" y="2828365"/>
                <a:ext cx="802231" cy="1024824"/>
              </a:xfrm>
              <a:prstGeom prst="rect">
                <a:avLst/>
              </a:prstGeom>
            </p:spPr>
          </p:pic>
        </p:grpSp>
      </p:grpSp>
      <p:sp>
        <p:nvSpPr>
          <p:cNvPr id="26" name="textruta 25"/>
          <p:cNvSpPr txBox="1"/>
          <p:nvPr/>
        </p:nvSpPr>
        <p:spPr>
          <a:xfrm>
            <a:off x="243067" y="902661"/>
            <a:ext cx="400590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sv-SE" sz="2800" dirty="0" smtClean="0">
                <a:solidFill>
                  <a:schemeClr val="accent4"/>
                </a:solidFill>
              </a:rPr>
              <a:t>Meningen </a:t>
            </a:r>
            <a:r>
              <a:rPr lang="sv-SE" sz="2800" i="1" dirty="0" smtClean="0">
                <a:solidFill>
                  <a:schemeClr val="accent3"/>
                </a:solidFill>
              </a:rPr>
              <a:t>för</a:t>
            </a:r>
            <a:r>
              <a:rPr lang="sv-SE" sz="2800" dirty="0" smtClean="0">
                <a:solidFill>
                  <a:schemeClr val="accent3"/>
                </a:solidFill>
              </a:rPr>
              <a:t> </a:t>
            </a:r>
            <a:r>
              <a:rPr lang="sv-SE" sz="2800" dirty="0" smtClean="0">
                <a:solidFill>
                  <a:schemeClr val="accent4"/>
                </a:solidFill>
              </a:rPr>
              <a:t>människan</a:t>
            </a:r>
            <a:endParaRPr lang="sv-SE" sz="2800" dirty="0">
              <a:solidFill>
                <a:schemeClr val="accent4"/>
              </a:solidFill>
            </a:endParaRPr>
          </a:p>
        </p:txBody>
      </p:sp>
      <p:sp>
        <p:nvSpPr>
          <p:cNvPr id="56" name="textruta 55"/>
          <p:cNvSpPr txBox="1"/>
          <p:nvPr/>
        </p:nvSpPr>
        <p:spPr>
          <a:xfrm>
            <a:off x="4809615" y="902661"/>
            <a:ext cx="414857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sv-SE" sz="2800" dirty="0" smtClean="0">
                <a:solidFill>
                  <a:schemeClr val="accent4"/>
                </a:solidFill>
              </a:rPr>
              <a:t>Meningen </a:t>
            </a:r>
            <a:r>
              <a:rPr lang="sv-SE" sz="2800" i="1" dirty="0" smtClean="0">
                <a:solidFill>
                  <a:schemeClr val="accent3"/>
                </a:solidFill>
              </a:rPr>
              <a:t>med</a:t>
            </a:r>
            <a:r>
              <a:rPr lang="sv-SE" sz="2800" dirty="0" smtClean="0">
                <a:solidFill>
                  <a:schemeClr val="accent3"/>
                </a:solidFill>
              </a:rPr>
              <a:t> </a:t>
            </a:r>
            <a:r>
              <a:rPr lang="sv-SE" sz="2800" dirty="0" smtClean="0">
                <a:solidFill>
                  <a:schemeClr val="accent4"/>
                </a:solidFill>
              </a:rPr>
              <a:t>människan</a:t>
            </a:r>
            <a:endParaRPr lang="sv-SE" sz="2800" dirty="0">
              <a:solidFill>
                <a:schemeClr val="accent4"/>
              </a:solidFill>
            </a:endParaRPr>
          </a:p>
        </p:txBody>
      </p:sp>
      <p:pic>
        <p:nvPicPr>
          <p:cNvPr id="53" name="Bildobjekt 5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r="2558" b="2494"/>
          <a:stretch/>
        </p:blipFill>
        <p:spPr>
          <a:xfrm>
            <a:off x="6235887" y="2909902"/>
            <a:ext cx="1712635" cy="2275767"/>
          </a:xfrm>
          <a:prstGeom prst="rect">
            <a:avLst/>
          </a:prstGeom>
        </p:spPr>
      </p:pic>
      <p:sp>
        <p:nvSpPr>
          <p:cNvPr id="69" name="textruta 68"/>
          <p:cNvSpPr txBox="1"/>
          <p:nvPr/>
        </p:nvSpPr>
        <p:spPr>
          <a:xfrm>
            <a:off x="1243289" y="5387690"/>
            <a:ext cx="1716816" cy="12926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sv-SE" sz="2800" dirty="0" smtClean="0">
                <a:solidFill>
                  <a:schemeClr val="accent3"/>
                </a:solidFill>
              </a:rPr>
              <a:t>Kan finnas</a:t>
            </a:r>
          </a:p>
          <a:p>
            <a:pPr algn="ctr"/>
            <a:r>
              <a:rPr lang="sv-SE" sz="2800" dirty="0" smtClean="0">
                <a:solidFill>
                  <a:schemeClr val="accent3"/>
                </a:solidFill>
              </a:rPr>
              <a:t>för</a:t>
            </a:r>
          </a:p>
          <a:p>
            <a:pPr algn="ctr"/>
            <a:r>
              <a:rPr lang="sv-SE" sz="2800" dirty="0" smtClean="0">
                <a:solidFill>
                  <a:schemeClr val="accent3"/>
                </a:solidFill>
              </a:rPr>
              <a:t>ateisten</a:t>
            </a:r>
            <a:endParaRPr lang="sv-SE" sz="2800" dirty="0">
              <a:solidFill>
                <a:schemeClr val="accent4"/>
              </a:solidFill>
            </a:endParaRPr>
          </a:p>
        </p:txBody>
      </p:sp>
      <p:sp>
        <p:nvSpPr>
          <p:cNvPr id="70" name="textruta 69"/>
          <p:cNvSpPr txBox="1"/>
          <p:nvPr/>
        </p:nvSpPr>
        <p:spPr>
          <a:xfrm>
            <a:off x="6312382" y="5387690"/>
            <a:ext cx="1543692" cy="12926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sv-SE" sz="2800" dirty="0" smtClean="0">
                <a:solidFill>
                  <a:schemeClr val="accent3"/>
                </a:solidFill>
              </a:rPr>
              <a:t>Ateisten</a:t>
            </a:r>
          </a:p>
          <a:p>
            <a:pPr algn="ctr"/>
            <a:r>
              <a:rPr lang="sv-SE" sz="2800" dirty="0" smtClean="0">
                <a:solidFill>
                  <a:schemeClr val="accent3"/>
                </a:solidFill>
              </a:rPr>
              <a:t>vet inte</a:t>
            </a:r>
          </a:p>
          <a:p>
            <a:pPr algn="ctr"/>
            <a:r>
              <a:rPr lang="sv-SE" sz="2800" dirty="0" smtClean="0">
                <a:solidFill>
                  <a:schemeClr val="accent3"/>
                </a:solidFill>
              </a:rPr>
              <a:t>om denna</a:t>
            </a:r>
            <a:endParaRPr lang="sv-SE" sz="2800" dirty="0">
              <a:solidFill>
                <a:schemeClr val="accent4"/>
              </a:solidFill>
            </a:endParaRPr>
          </a:p>
        </p:txBody>
      </p:sp>
      <p:pic>
        <p:nvPicPr>
          <p:cNvPr id="72" name="Bildobjekt 7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3452" y="2237592"/>
            <a:ext cx="4567840" cy="3825365"/>
          </a:xfrm>
          <a:prstGeom prst="rect">
            <a:avLst/>
          </a:prstGeom>
        </p:spPr>
      </p:pic>
      <p:pic>
        <p:nvPicPr>
          <p:cNvPr id="29" name="Bildobjekt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315" y="4312914"/>
            <a:ext cx="2056636" cy="254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0928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69" grpId="1"/>
      <p:bldP spid="70" grpId="0"/>
      <p:bldP spid="7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Arken strandar</a:t>
            </a:r>
          </a:p>
        </p:txBody>
      </p:sp>
      <p:pic>
        <p:nvPicPr>
          <p:cNvPr id="8" name="Bildobjekt 7" descr="Araratberg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60411" y="979632"/>
            <a:ext cx="5314951" cy="5314950"/>
          </a:xfrm>
          <a:prstGeom prst="roundRect">
            <a:avLst>
              <a:gd name="adj" fmla="val 558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26637" y="1217689"/>
            <a:ext cx="2628799" cy="4759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 anchorCtr="0"/>
          <a:lstStyle/>
          <a:p>
            <a:pPr algn="ctr"/>
            <a:r>
              <a:rPr lang="sv-SE" sz="3000" spc="99" dirty="0">
                <a:solidFill>
                  <a:schemeClr val="accent4"/>
                </a:solidFill>
                <a:latin typeface="Comic Sans MS" pitchFamily="66" charset="0"/>
              </a:rPr>
              <a:t>Den sjuttonde dagen i sjunde månaden stannade </a:t>
            </a:r>
            <a:r>
              <a:rPr lang="sv-SE" sz="3000" spc="99" dirty="0" smtClean="0">
                <a:solidFill>
                  <a:schemeClr val="accent4"/>
                </a:solidFill>
                <a:latin typeface="Comic Sans MS" pitchFamily="66" charset="0"/>
              </a:rPr>
              <a:t>arken på </a:t>
            </a:r>
            <a:r>
              <a:rPr lang="sv-SE" sz="3000" spc="99" dirty="0" smtClean="0">
                <a:solidFill>
                  <a:schemeClr val="accent3"/>
                </a:solidFill>
                <a:latin typeface="Comic Sans MS" pitchFamily="66" charset="0"/>
              </a:rPr>
              <a:t>Ararats-bergen</a:t>
            </a:r>
          </a:p>
          <a:p>
            <a:pPr algn="ctr"/>
            <a:endParaRPr lang="sv-SE" sz="1200" spc="99" dirty="0">
              <a:solidFill>
                <a:schemeClr val="accent4"/>
              </a:solidFill>
              <a:latin typeface="Comic Sans MS" pitchFamily="66" charset="0"/>
            </a:endParaRPr>
          </a:p>
          <a:p>
            <a:pPr algn="ctr"/>
            <a:r>
              <a:rPr lang="sv-SE" sz="3000" spc="99" dirty="0" smtClean="0">
                <a:solidFill>
                  <a:schemeClr val="accent4"/>
                </a:solidFill>
                <a:latin typeface="Comic Sans MS" pitchFamily="66" charset="0"/>
              </a:rPr>
              <a:t>(1 Mos 8:4)</a:t>
            </a: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2154" y="1616640"/>
            <a:ext cx="1747831" cy="1767469"/>
          </a:xfrm>
          <a:prstGeom prst="rect">
            <a:avLst/>
          </a:prstGeom>
          <a:effectLst>
            <a:outerShdw blurRad="76200" dist="1447800" dir="7200000" sx="159000" sy="159000" algn="tr" rotWithShape="0">
              <a:prstClr val="black">
                <a:alpha val="6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19613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6"/>
            <a:ext cx="9144000" cy="6105525"/>
          </a:xfrm>
          <a:prstGeom prst="rect">
            <a:avLst/>
          </a:prstGeom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Guds förbund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7023516" y="6532176"/>
            <a:ext cx="200375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sv-SE" dirty="0" smtClean="0"/>
              <a:t>www.flickr: Lithfin</a:t>
            </a:r>
            <a:endParaRPr lang="sv-SE" dirty="0"/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63750" y="855699"/>
            <a:ext cx="8098508" cy="55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1" tIns="45712" rIns="91421" bIns="45712">
            <a:spAutoFit/>
          </a:bodyPr>
          <a:lstStyle/>
          <a:p>
            <a:r>
              <a:rPr lang="sv-SE" sz="3000" spc="99" dirty="0">
                <a:solidFill>
                  <a:srgbClr val="FFFF00"/>
                </a:solidFill>
                <a:latin typeface="Comic Sans MS" pitchFamily="66" charset="0"/>
              </a:rPr>
              <a:t>Detta är tecknet på det förbund </a:t>
            </a:r>
            <a:r>
              <a:rPr lang="sv-SE" sz="3000" spc="99" dirty="0" smtClean="0">
                <a:solidFill>
                  <a:srgbClr val="FFFF00"/>
                </a:solidFill>
                <a:latin typeface="Comic Sans MS" pitchFamily="66" charset="0"/>
              </a:rPr>
              <a:t>som jag </a:t>
            </a:r>
            <a:r>
              <a:rPr lang="sv-SE" sz="3000" spc="99" dirty="0">
                <a:solidFill>
                  <a:srgbClr val="FFFF00"/>
                </a:solidFill>
                <a:latin typeface="Comic Sans MS" pitchFamily="66" charset="0"/>
              </a:rPr>
              <a:t>för all framtid sluter med er och </a:t>
            </a:r>
            <a:r>
              <a:rPr lang="sv-SE" sz="3000" spc="99" dirty="0" smtClean="0">
                <a:solidFill>
                  <a:srgbClr val="FFFF00"/>
                </a:solidFill>
                <a:latin typeface="Comic Sans MS" pitchFamily="66" charset="0"/>
              </a:rPr>
              <a:t>med</a:t>
            </a:r>
            <a:br>
              <a:rPr lang="sv-SE" sz="3000" spc="99" dirty="0" smtClean="0">
                <a:solidFill>
                  <a:srgbClr val="FFFF00"/>
                </a:solidFill>
                <a:latin typeface="Comic Sans MS" pitchFamily="66" charset="0"/>
              </a:rPr>
            </a:br>
            <a:r>
              <a:rPr lang="sv-SE" sz="3000" spc="99" dirty="0" smtClean="0">
                <a:solidFill>
                  <a:srgbClr val="FFFF00"/>
                </a:solidFill>
                <a:latin typeface="Comic Sans MS" pitchFamily="66" charset="0"/>
              </a:rPr>
              <a:t>alla </a:t>
            </a:r>
            <a:r>
              <a:rPr lang="sv-SE" sz="3000" spc="99" dirty="0">
                <a:solidFill>
                  <a:srgbClr val="FFFF00"/>
                </a:solidFill>
                <a:latin typeface="Comic Sans MS" pitchFamily="66" charset="0"/>
              </a:rPr>
              <a:t>levande varelser hos er: </a:t>
            </a:r>
            <a:r>
              <a:rPr lang="sv-SE" sz="3000" spc="99" dirty="0" smtClean="0">
                <a:solidFill>
                  <a:srgbClr val="FFFF00"/>
                </a:solidFill>
                <a:latin typeface="Comic Sans MS" pitchFamily="66" charset="0"/>
              </a:rPr>
              <a:t>Min</a:t>
            </a:r>
            <a:br>
              <a:rPr lang="sv-SE" sz="3000" spc="99" dirty="0" smtClean="0">
                <a:solidFill>
                  <a:srgbClr val="FFFF00"/>
                </a:solidFill>
                <a:latin typeface="Comic Sans MS" pitchFamily="66" charset="0"/>
              </a:rPr>
            </a:br>
            <a:r>
              <a:rPr lang="sv-SE" sz="3000" spc="99" dirty="0" smtClean="0">
                <a:solidFill>
                  <a:srgbClr val="99FFCC"/>
                </a:solidFill>
                <a:latin typeface="Comic Sans MS" pitchFamily="66" charset="0"/>
              </a:rPr>
              <a:t>regnbåge </a:t>
            </a:r>
            <a:r>
              <a:rPr lang="sv-SE" sz="3000" spc="99" dirty="0">
                <a:solidFill>
                  <a:srgbClr val="FFFF00"/>
                </a:solidFill>
                <a:latin typeface="Comic Sans MS" pitchFamily="66" charset="0"/>
              </a:rPr>
              <a:t>sätter jag i skyn…”</a:t>
            </a:r>
          </a:p>
          <a:p>
            <a:endParaRPr lang="sv-SE" sz="1200" spc="99" dirty="0">
              <a:solidFill>
                <a:srgbClr val="FFFF00"/>
              </a:solidFill>
              <a:latin typeface="Comic Sans MS" pitchFamily="66" charset="0"/>
            </a:endParaRPr>
          </a:p>
          <a:p>
            <a:r>
              <a:rPr lang="sv-SE" sz="3000" spc="99" dirty="0">
                <a:solidFill>
                  <a:srgbClr val="FFFF00"/>
                </a:solidFill>
                <a:latin typeface="Comic Sans MS" pitchFamily="66" charset="0"/>
              </a:rPr>
              <a:t>Allt som rör sig och </a:t>
            </a:r>
            <a:r>
              <a:rPr lang="sv-SE" sz="3000" spc="99" dirty="0" smtClean="0">
                <a:solidFill>
                  <a:srgbClr val="FFFF00"/>
                </a:solidFill>
                <a:latin typeface="Comic Sans MS" pitchFamily="66" charset="0"/>
              </a:rPr>
              <a:t>har liv </a:t>
            </a:r>
          </a:p>
          <a:p>
            <a:r>
              <a:rPr lang="sv-SE" sz="3000" spc="99" dirty="0" smtClean="0">
                <a:solidFill>
                  <a:srgbClr val="FFFF00"/>
                </a:solidFill>
                <a:latin typeface="Comic Sans MS" pitchFamily="66" charset="0"/>
              </a:rPr>
              <a:t>skall </a:t>
            </a:r>
            <a:r>
              <a:rPr lang="sv-SE" sz="3000" spc="99" dirty="0">
                <a:solidFill>
                  <a:srgbClr val="FFFF00"/>
                </a:solidFill>
                <a:latin typeface="Comic Sans MS" pitchFamily="66" charset="0"/>
              </a:rPr>
              <a:t>ni ha till </a:t>
            </a:r>
            <a:r>
              <a:rPr lang="sv-SE" sz="3000" spc="99" dirty="0">
                <a:solidFill>
                  <a:srgbClr val="99FFCC"/>
                </a:solidFill>
                <a:latin typeface="Comic Sans MS" pitchFamily="66" charset="0"/>
              </a:rPr>
              <a:t>föda</a:t>
            </a:r>
            <a:r>
              <a:rPr lang="sv-SE" sz="3000" spc="99" dirty="0">
                <a:solidFill>
                  <a:srgbClr val="FFFF00"/>
                </a:solidFill>
                <a:latin typeface="Comic Sans MS" pitchFamily="66" charset="0"/>
              </a:rPr>
              <a:t>. </a:t>
            </a:r>
            <a:r>
              <a:rPr lang="sv-SE" sz="3000" spc="99" dirty="0" smtClean="0">
                <a:solidFill>
                  <a:srgbClr val="FFFF00"/>
                </a:solidFill>
                <a:latin typeface="Comic Sans MS" pitchFamily="66" charset="0"/>
              </a:rPr>
              <a:t>Så </a:t>
            </a:r>
          </a:p>
          <a:p>
            <a:r>
              <a:rPr lang="sv-SE" sz="3000" spc="99" dirty="0" smtClean="0">
                <a:solidFill>
                  <a:srgbClr val="FFFF00"/>
                </a:solidFill>
                <a:latin typeface="Comic Sans MS" pitchFamily="66" charset="0"/>
              </a:rPr>
              <a:t>som </a:t>
            </a:r>
            <a:r>
              <a:rPr lang="sv-SE" sz="3000" spc="99" dirty="0">
                <a:solidFill>
                  <a:srgbClr val="FFFF00"/>
                </a:solidFill>
                <a:latin typeface="Comic Sans MS" pitchFamily="66" charset="0"/>
              </a:rPr>
              <a:t>jag har gett </a:t>
            </a:r>
            <a:r>
              <a:rPr lang="sv-SE" sz="3000" spc="99" dirty="0" smtClean="0">
                <a:solidFill>
                  <a:srgbClr val="FFFF00"/>
                </a:solidFill>
                <a:latin typeface="Comic Sans MS" pitchFamily="66" charset="0"/>
              </a:rPr>
              <a:t>er </a:t>
            </a:r>
          </a:p>
          <a:p>
            <a:r>
              <a:rPr lang="sv-SE" sz="3000" spc="99" dirty="0" smtClean="0">
                <a:solidFill>
                  <a:srgbClr val="FFFF00"/>
                </a:solidFill>
                <a:latin typeface="Comic Sans MS" pitchFamily="66" charset="0"/>
              </a:rPr>
              <a:t>de gröna örterna </a:t>
            </a:r>
          </a:p>
          <a:p>
            <a:r>
              <a:rPr lang="sv-SE" sz="3000" spc="99" dirty="0" smtClean="0">
                <a:solidFill>
                  <a:srgbClr val="FFFF00"/>
                </a:solidFill>
                <a:latin typeface="Comic Sans MS" pitchFamily="66" charset="0"/>
              </a:rPr>
              <a:t>ger </a:t>
            </a:r>
            <a:r>
              <a:rPr lang="sv-SE" sz="3000" spc="99" dirty="0">
                <a:solidFill>
                  <a:srgbClr val="FFFF00"/>
                </a:solidFill>
                <a:latin typeface="Comic Sans MS" pitchFamily="66" charset="0"/>
              </a:rPr>
              <a:t>jag er </a:t>
            </a:r>
            <a:r>
              <a:rPr lang="sv-SE" sz="3000" spc="99" dirty="0" smtClean="0">
                <a:solidFill>
                  <a:srgbClr val="FFFF00"/>
                </a:solidFill>
                <a:latin typeface="Comic Sans MS" pitchFamily="66" charset="0"/>
              </a:rPr>
              <a:t>nu</a:t>
            </a:r>
          </a:p>
          <a:p>
            <a:r>
              <a:rPr lang="sv-SE" sz="3000" spc="99" dirty="0" smtClean="0">
                <a:solidFill>
                  <a:srgbClr val="FFFF00"/>
                </a:solidFill>
                <a:latin typeface="Comic Sans MS" pitchFamily="66" charset="0"/>
              </a:rPr>
              <a:t>allt detta</a:t>
            </a:r>
            <a:r>
              <a:rPr lang="sv-SE" sz="3000" spc="99" dirty="0">
                <a:solidFill>
                  <a:srgbClr val="FFFF00"/>
                </a:solidFill>
                <a:latin typeface="Comic Sans MS" pitchFamily="66" charset="0"/>
              </a:rPr>
              <a:t>.</a:t>
            </a:r>
          </a:p>
          <a:p>
            <a:endParaRPr lang="sv-SE" sz="1200" spc="99" dirty="0">
              <a:solidFill>
                <a:srgbClr val="FFFF00"/>
              </a:solidFill>
              <a:latin typeface="Comic Sans MS" pitchFamily="66" charset="0"/>
            </a:endParaRPr>
          </a:p>
          <a:p>
            <a:r>
              <a:rPr lang="sv-SE" sz="3000" spc="99" dirty="0">
                <a:solidFill>
                  <a:srgbClr val="FFFF00"/>
                </a:solidFill>
                <a:latin typeface="Comic Sans MS" pitchFamily="66" charset="0"/>
              </a:rPr>
              <a:t>(1 Mos 9:3+12-13)</a:t>
            </a:r>
          </a:p>
        </p:txBody>
      </p:sp>
    </p:spTree>
    <p:extLst>
      <p:ext uri="{BB962C8B-B14F-4D97-AF65-F5344CB8AC3E}">
        <p14:creationId xmlns:p14="http://schemas.microsoft.com/office/powerpoint/2010/main" val="30754784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Babels torn.jpg"/>
          <p:cNvPicPr>
            <a:picLocks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9528" y="869003"/>
            <a:ext cx="9134475" cy="5989000"/>
          </a:xfrm>
          <a:prstGeom prst="rect">
            <a:avLst/>
          </a:prstGeom>
        </p:spPr>
      </p:pic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Babels torn</a:t>
            </a:r>
          </a:p>
        </p:txBody>
      </p:sp>
      <p:sp>
        <p:nvSpPr>
          <p:cNvPr id="9" name="Likbent triangel 8"/>
          <p:cNvSpPr/>
          <p:nvPr/>
        </p:nvSpPr>
        <p:spPr>
          <a:xfrm>
            <a:off x="3650292" y="586093"/>
            <a:ext cx="1910092" cy="1398851"/>
          </a:xfrm>
          <a:prstGeom prst="triangl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v-SE" sz="3200" dirty="0"/>
              <a:t>GUD</a:t>
            </a:r>
          </a:p>
        </p:txBody>
      </p:sp>
      <p:pic>
        <p:nvPicPr>
          <p:cNvPr id="10" name="Bildobjekt 9" descr="Namnlöst-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7547" y="3096335"/>
            <a:ext cx="2582475" cy="2465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ektangulär 12"/>
          <p:cNvSpPr/>
          <p:nvPr/>
        </p:nvSpPr>
        <p:spPr>
          <a:xfrm>
            <a:off x="5989283" y="1170983"/>
            <a:ext cx="2578989" cy="1718976"/>
          </a:xfrm>
          <a:prstGeom prst="wedgeRectCallout">
            <a:avLst>
              <a:gd name="adj1" fmla="val -83559"/>
              <a:gd name="adj2" fmla="val -23850"/>
            </a:avLst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sv-SE" sz="2000" dirty="0">
                <a:solidFill>
                  <a:schemeClr val="bg1"/>
                </a:solidFill>
              </a:rPr>
              <a:t>Låt oss stiga ner och förbistra deras språk, så att den ene inte förstår vad den andre säger</a:t>
            </a:r>
            <a:r>
              <a:rPr lang="sv-SE" sz="2000" dirty="0" smtClean="0">
                <a:solidFill>
                  <a:schemeClr val="bg1"/>
                </a:solidFill>
              </a:rPr>
              <a:t>.</a:t>
            </a:r>
            <a:endParaRPr lang="sv-SE" sz="2000" dirty="0">
              <a:solidFill>
                <a:schemeClr val="bg1"/>
              </a:solidFill>
            </a:endParaRPr>
          </a:p>
        </p:txBody>
      </p:sp>
      <p:sp>
        <p:nvSpPr>
          <p:cNvPr id="14" name="Rektangel 13"/>
          <p:cNvSpPr/>
          <p:nvPr/>
        </p:nvSpPr>
        <p:spPr>
          <a:xfrm>
            <a:off x="576264" y="5772458"/>
            <a:ext cx="8127470" cy="68825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72000" tIns="36000" rIns="72000" bIns="36000">
            <a:spAutoFit/>
          </a:bodyPr>
          <a:lstStyle/>
          <a:p>
            <a:pPr algn="ctr"/>
            <a:r>
              <a:rPr lang="sv-SE" sz="2000" dirty="0" smtClean="0">
                <a:solidFill>
                  <a:schemeClr val="bg1"/>
                </a:solidFill>
              </a:rPr>
              <a:t>Så </a:t>
            </a:r>
            <a:r>
              <a:rPr lang="sv-SE" sz="2000" u="sng" dirty="0" smtClean="0">
                <a:solidFill>
                  <a:schemeClr val="bg1"/>
                </a:solidFill>
              </a:rPr>
              <a:t>spred HERREN ut dem</a:t>
            </a:r>
            <a:r>
              <a:rPr lang="sv-SE" sz="2000" dirty="0" smtClean="0">
                <a:solidFill>
                  <a:schemeClr val="bg1"/>
                </a:solidFill>
              </a:rPr>
              <a:t> därifrån över hela jorden, och de måste upphöra att bygga på staden.</a:t>
            </a:r>
            <a:endParaRPr lang="sv-SE" sz="2000" dirty="0">
              <a:solidFill>
                <a:schemeClr val="bg1"/>
              </a:solidFill>
            </a:endParaRPr>
          </a:p>
        </p:txBody>
      </p:sp>
      <p:sp>
        <p:nvSpPr>
          <p:cNvPr id="16" name="Rektangulär 15"/>
          <p:cNvSpPr/>
          <p:nvPr/>
        </p:nvSpPr>
        <p:spPr>
          <a:xfrm>
            <a:off x="579623" y="3160889"/>
            <a:ext cx="3382777" cy="1919111"/>
          </a:xfrm>
          <a:prstGeom prst="wedgeRectCallout">
            <a:avLst>
              <a:gd name="adj1" fmla="val 80752"/>
              <a:gd name="adj2" fmla="val -13132"/>
            </a:avLst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sv-SE" sz="2000" dirty="0">
                <a:solidFill>
                  <a:schemeClr val="bg1"/>
                </a:solidFill>
              </a:rPr>
              <a:t>Kom, så bygger vi oss en stad och ett torn som har spetsen uppe i himlen</a:t>
            </a:r>
            <a:r>
              <a:rPr lang="sv-SE" sz="2000" dirty="0" smtClean="0">
                <a:solidFill>
                  <a:schemeClr val="bg1"/>
                </a:solidFill>
              </a:rPr>
              <a:t>. </a:t>
            </a:r>
            <a:r>
              <a:rPr lang="sv-SE" sz="2000" dirty="0">
                <a:solidFill>
                  <a:schemeClr val="bg1"/>
                </a:solidFill>
              </a:rPr>
              <a:t>Låt oss </a:t>
            </a:r>
            <a:r>
              <a:rPr lang="sv-SE" sz="2000" dirty="0" smtClean="0">
                <a:solidFill>
                  <a:schemeClr val="bg1"/>
                </a:solidFill>
              </a:rPr>
              <a:t>göra oss </a:t>
            </a:r>
            <a:r>
              <a:rPr lang="sv-SE" sz="2000" dirty="0">
                <a:solidFill>
                  <a:schemeClr val="bg1"/>
                </a:solidFill>
              </a:rPr>
              <a:t>ett namn,</a:t>
            </a:r>
            <a:br>
              <a:rPr lang="sv-SE" sz="2000" dirty="0">
                <a:solidFill>
                  <a:schemeClr val="bg1"/>
                </a:solidFill>
              </a:rPr>
            </a:br>
            <a:r>
              <a:rPr lang="sv-SE" sz="2000" u="sng" dirty="0">
                <a:solidFill>
                  <a:schemeClr val="bg1"/>
                </a:solidFill>
              </a:rPr>
              <a:t>så att vi inte sprids </a:t>
            </a:r>
            <a:r>
              <a:rPr lang="sv-SE" sz="2000" dirty="0">
                <a:solidFill>
                  <a:schemeClr val="bg1"/>
                </a:solidFill>
              </a:rPr>
              <a:t>ut över hela jorden</a:t>
            </a:r>
            <a:r>
              <a:rPr lang="sv-SE" sz="2000" dirty="0" smtClean="0">
                <a:solidFill>
                  <a:schemeClr val="bg1"/>
                </a:solidFill>
              </a:rPr>
              <a:t>.</a:t>
            </a:r>
            <a:endParaRPr lang="sv-SE" sz="2000" dirty="0">
              <a:solidFill>
                <a:schemeClr val="bg1"/>
              </a:solidFill>
            </a:endParaRPr>
          </a:p>
        </p:txBody>
      </p:sp>
      <p:sp>
        <p:nvSpPr>
          <p:cNvPr id="17" name="Rektangulär 16"/>
          <p:cNvSpPr/>
          <p:nvPr/>
        </p:nvSpPr>
        <p:spPr>
          <a:xfrm>
            <a:off x="579625" y="1170983"/>
            <a:ext cx="2626422" cy="1252754"/>
          </a:xfrm>
          <a:prstGeom prst="wedgeRectCallout">
            <a:avLst>
              <a:gd name="adj1" fmla="val 85114"/>
              <a:gd name="adj2" fmla="val -18333"/>
            </a:avLst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sv-SE" sz="2000" dirty="0">
                <a:solidFill>
                  <a:schemeClr val="bg1"/>
                </a:solidFill>
              </a:rPr>
              <a:t>Var fruktsamma, föröka er och </a:t>
            </a:r>
            <a:r>
              <a:rPr lang="sv-SE" sz="2000" u="sng" dirty="0">
                <a:solidFill>
                  <a:schemeClr val="bg1"/>
                </a:solidFill>
              </a:rPr>
              <a:t>uppfyll jorden</a:t>
            </a:r>
            <a:endParaRPr lang="sv-S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964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Envisa löften…</a:t>
            </a:r>
          </a:p>
        </p:txBody>
      </p:sp>
      <p:sp>
        <p:nvSpPr>
          <p:cNvPr id="6" name="Rektangel 5"/>
          <p:cNvSpPr/>
          <p:nvPr/>
        </p:nvSpPr>
        <p:spPr>
          <a:xfrm>
            <a:off x="4568053" y="1256194"/>
            <a:ext cx="4140485" cy="5009047"/>
          </a:xfrm>
          <a:prstGeom prst="rect">
            <a:avLst/>
          </a:prstGeom>
        </p:spPr>
        <p:txBody>
          <a:bodyPr wrap="square" lIns="91421" tIns="45712" rIns="91421" bIns="45712">
            <a:spAutoFit/>
          </a:bodyPr>
          <a:lstStyle/>
          <a:p>
            <a:pPr algn="ctr">
              <a:lnSpc>
                <a:spcPts val="4100"/>
              </a:lnSpc>
            </a:pPr>
            <a:r>
              <a:rPr lang="sv-SE" sz="2800" dirty="0">
                <a:solidFill>
                  <a:srgbClr val="FFFF00"/>
                </a:solidFill>
              </a:rPr>
              <a:t>Jag skall </a:t>
            </a:r>
            <a:r>
              <a:rPr lang="sv-SE" sz="2800" dirty="0">
                <a:solidFill>
                  <a:srgbClr val="99FFCC"/>
                </a:solidFill>
              </a:rPr>
              <a:t>välsigna </a:t>
            </a:r>
            <a:r>
              <a:rPr lang="sv-SE" sz="2800" dirty="0">
                <a:solidFill>
                  <a:srgbClr val="FFFF00"/>
                </a:solidFill>
              </a:rPr>
              <a:t>dig och göra ditt namn stort, och du skall bli en </a:t>
            </a:r>
            <a:r>
              <a:rPr lang="sv-SE" sz="2800" dirty="0">
                <a:solidFill>
                  <a:srgbClr val="99FFCC"/>
                </a:solidFill>
              </a:rPr>
              <a:t>välsignelse</a:t>
            </a:r>
            <a:r>
              <a:rPr lang="sv-SE" sz="2800" dirty="0">
                <a:solidFill>
                  <a:srgbClr val="FFFF00"/>
                </a:solidFill>
              </a:rPr>
              <a:t>. Jag skall </a:t>
            </a:r>
            <a:r>
              <a:rPr lang="sv-SE" sz="2800" dirty="0">
                <a:solidFill>
                  <a:srgbClr val="99FFCC"/>
                </a:solidFill>
              </a:rPr>
              <a:t>välsigna </a:t>
            </a:r>
            <a:r>
              <a:rPr lang="sv-SE" sz="2800" dirty="0">
                <a:solidFill>
                  <a:srgbClr val="FFFF00"/>
                </a:solidFill>
              </a:rPr>
              <a:t>dem som </a:t>
            </a:r>
            <a:r>
              <a:rPr lang="sv-SE" sz="2800" dirty="0">
                <a:solidFill>
                  <a:srgbClr val="99FFCC"/>
                </a:solidFill>
              </a:rPr>
              <a:t>välsignar </a:t>
            </a:r>
            <a:r>
              <a:rPr lang="sv-SE" sz="2800" dirty="0" smtClean="0">
                <a:solidFill>
                  <a:srgbClr val="FFFF00"/>
                </a:solidFill>
              </a:rPr>
              <a:t>dig… I </a:t>
            </a:r>
            <a:r>
              <a:rPr lang="sv-SE" sz="2800" dirty="0">
                <a:solidFill>
                  <a:srgbClr val="FFFF00"/>
                </a:solidFill>
              </a:rPr>
              <a:t>dig skall alla släkter på jorden bli </a:t>
            </a:r>
            <a:r>
              <a:rPr lang="sv-SE" sz="2800" dirty="0">
                <a:solidFill>
                  <a:srgbClr val="99FFCC"/>
                </a:solidFill>
              </a:rPr>
              <a:t>välsignade</a:t>
            </a:r>
            <a:r>
              <a:rPr lang="sv-SE" sz="2800" dirty="0" smtClean="0">
                <a:solidFill>
                  <a:srgbClr val="FFFF00"/>
                </a:solidFill>
              </a:rPr>
              <a:t>.”</a:t>
            </a:r>
          </a:p>
          <a:p>
            <a:pPr algn="ctr"/>
            <a:endParaRPr lang="sv-SE" sz="1100" dirty="0">
              <a:solidFill>
                <a:srgbClr val="FFFF00"/>
              </a:solidFill>
            </a:endParaRPr>
          </a:p>
          <a:p>
            <a:pPr algn="ctr">
              <a:lnSpc>
                <a:spcPts val="4100"/>
              </a:lnSpc>
            </a:pPr>
            <a:r>
              <a:rPr lang="sv-SE" sz="2800" dirty="0" smtClean="0">
                <a:solidFill>
                  <a:srgbClr val="FFFF00"/>
                </a:solidFill>
              </a:rPr>
              <a:t>(1 Mos 12:1-3)</a:t>
            </a:r>
            <a:endParaRPr lang="sv-SE" sz="2800" dirty="0">
              <a:solidFill>
                <a:srgbClr val="FFFF00"/>
              </a:solidFill>
            </a:endParaRPr>
          </a:p>
        </p:txBody>
      </p:sp>
      <p:pic>
        <p:nvPicPr>
          <p:cNvPr id="312324" name="Picture 4" descr="http://www-lu.hive.no/plansjer/gamle_testamentet/abraham_kanaa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193" y="809023"/>
            <a:ext cx="3573107" cy="5601085"/>
          </a:xfrm>
          <a:prstGeom prst="ellipse">
            <a:avLst/>
          </a:prstGeom>
          <a:ln w="85725" cap="rnd">
            <a:solidFill>
              <a:srgbClr val="055683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3000000"/>
            </a:lightRig>
          </a:scene3d>
          <a:sp3d contourW="7620">
            <a:bevelT w="558800" h="558800" prst="coolSlant"/>
            <a:contourClr>
              <a:srgbClr val="333333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 dirty="0" smtClean="0"/>
              <a:t>Ett dilemma med en genial lösning</a:t>
            </a:r>
            <a:endParaRPr lang="sv-SE" sz="3600" dirty="0"/>
          </a:p>
        </p:txBody>
      </p:sp>
      <p:grpSp>
        <p:nvGrpSpPr>
          <p:cNvPr id="2" name="Grupp 36"/>
          <p:cNvGrpSpPr/>
          <p:nvPr/>
        </p:nvGrpSpPr>
        <p:grpSpPr>
          <a:xfrm>
            <a:off x="131378" y="1133920"/>
            <a:ext cx="8890703" cy="2187911"/>
            <a:chOff x="195216" y="997737"/>
            <a:chExt cx="8890702" cy="2187910"/>
          </a:xfrm>
        </p:grpSpPr>
        <p:grpSp>
          <p:nvGrpSpPr>
            <p:cNvPr id="3" name="Grupp 31"/>
            <p:cNvGrpSpPr/>
            <p:nvPr/>
          </p:nvGrpSpPr>
          <p:grpSpPr>
            <a:xfrm>
              <a:off x="436134" y="997737"/>
              <a:ext cx="8314503" cy="940067"/>
              <a:chOff x="436134" y="1376413"/>
              <a:chExt cx="8314503" cy="940067"/>
            </a:xfrm>
          </p:grpSpPr>
          <p:sp>
            <p:nvSpPr>
              <p:cNvPr id="17" name="Vänster-höger 16"/>
              <p:cNvSpPr/>
              <p:nvPr/>
            </p:nvSpPr>
            <p:spPr>
              <a:xfrm>
                <a:off x="2027371" y="1376413"/>
                <a:ext cx="5180699" cy="940067"/>
              </a:xfrm>
              <a:prstGeom prst="leftRightArrow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v-SE" dirty="0">
                    <a:solidFill>
                      <a:schemeClr val="bg1"/>
                    </a:solidFill>
                  </a:rPr>
                  <a:t>Guds helighet                      </a:t>
                </a:r>
                <a:r>
                  <a:rPr lang="sv-SE" dirty="0" smtClean="0">
                    <a:solidFill>
                      <a:schemeClr val="bg1"/>
                    </a:solidFill>
                  </a:rPr>
                  <a:t>Guds </a:t>
                </a:r>
                <a:r>
                  <a:rPr lang="sv-SE" dirty="0">
                    <a:solidFill>
                      <a:schemeClr val="bg1"/>
                    </a:solidFill>
                  </a:rPr>
                  <a:t>kärlek</a:t>
                </a:r>
              </a:p>
            </p:txBody>
          </p:sp>
          <p:sp>
            <p:nvSpPr>
              <p:cNvPr id="18" name="Ellips 17"/>
              <p:cNvSpPr/>
              <p:nvPr/>
            </p:nvSpPr>
            <p:spPr>
              <a:xfrm>
                <a:off x="436134" y="1501930"/>
                <a:ext cx="1427420" cy="664143"/>
              </a:xfrm>
              <a:prstGeom prst="ellipse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v-SE" dirty="0">
                    <a:solidFill>
                      <a:schemeClr val="bg1"/>
                    </a:solidFill>
                  </a:rPr>
                  <a:t>Alla</a:t>
                </a:r>
              </a:p>
              <a:p>
                <a:pPr algn="ctr"/>
                <a:r>
                  <a:rPr lang="sv-SE" dirty="0">
                    <a:solidFill>
                      <a:schemeClr val="bg1"/>
                    </a:solidFill>
                  </a:rPr>
                  <a:t>dör</a:t>
                </a:r>
              </a:p>
            </p:txBody>
          </p:sp>
          <p:sp>
            <p:nvSpPr>
              <p:cNvPr id="19" name="Ellips 18"/>
              <p:cNvSpPr/>
              <p:nvPr/>
            </p:nvSpPr>
            <p:spPr>
              <a:xfrm>
                <a:off x="7323217" y="1507230"/>
                <a:ext cx="1427420" cy="664143"/>
              </a:xfrm>
              <a:prstGeom prst="ellipse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sv-SE" dirty="0">
                    <a:solidFill>
                      <a:schemeClr val="bg1"/>
                    </a:solidFill>
                  </a:rPr>
                  <a:t>Alla räddas</a:t>
                </a:r>
              </a:p>
            </p:txBody>
          </p:sp>
        </p:grpSp>
        <p:sp>
          <p:nvSpPr>
            <p:cNvPr id="20" name="Rektangel 19"/>
            <p:cNvSpPr/>
            <p:nvPr/>
          </p:nvSpPr>
          <p:spPr>
            <a:xfrm>
              <a:off x="195216" y="1985318"/>
              <a:ext cx="262706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 smtClean="0">
                  <a:solidFill>
                    <a:schemeClr val="accent4"/>
                  </a:solidFill>
                </a:rPr>
                <a:t>… så kom döden över alla människor, eftersom alla hade syndat.</a:t>
              </a:r>
              <a:r>
                <a:rPr lang="sv-SE" sz="1400" dirty="0" smtClean="0">
                  <a:solidFill>
                    <a:schemeClr val="accent4"/>
                  </a:solidFill>
                </a:rPr>
                <a:t> (Rom 5:12)</a:t>
              </a:r>
            </a:p>
          </p:txBody>
        </p:sp>
        <p:sp>
          <p:nvSpPr>
            <p:cNvPr id="21" name="Rektangel 20"/>
            <p:cNvSpPr/>
            <p:nvPr/>
          </p:nvSpPr>
          <p:spPr>
            <a:xfrm>
              <a:off x="5992198" y="1985318"/>
              <a:ext cx="309372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>
                  <a:solidFill>
                    <a:schemeClr val="accent4"/>
                  </a:solidFill>
                </a:rPr>
                <a:t>Så är det inte heller er himmelske Faders vilja att någon enda av dessa små skall gå förlorad. </a:t>
              </a:r>
              <a:r>
                <a:rPr lang="sv-SE" sz="1400" dirty="0">
                  <a:solidFill>
                    <a:schemeClr val="accent4"/>
                  </a:solidFill>
                </a:rPr>
                <a:t>(Matt 18:14)</a:t>
              </a:r>
              <a:endParaRPr lang="sv-SE" dirty="0">
                <a:solidFill>
                  <a:schemeClr val="accent4"/>
                </a:solidFill>
              </a:endParaRPr>
            </a:p>
          </p:txBody>
        </p:sp>
        <p:sp>
          <p:nvSpPr>
            <p:cNvPr id="36" name="Blixt 35"/>
            <p:cNvSpPr/>
            <p:nvPr/>
          </p:nvSpPr>
          <p:spPr>
            <a:xfrm>
              <a:off x="4189354" y="1013988"/>
              <a:ext cx="932507" cy="896293"/>
            </a:xfrm>
            <a:prstGeom prst="lightningBolt">
              <a:avLst/>
            </a:prstGeom>
            <a:solidFill>
              <a:srgbClr val="FF000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2000" dirty="0"/>
            </a:p>
          </p:txBody>
        </p:sp>
      </p:grpSp>
      <p:sp>
        <p:nvSpPr>
          <p:cNvPr id="33" name="Rektangel 32"/>
          <p:cNvSpPr/>
          <p:nvPr/>
        </p:nvSpPr>
        <p:spPr>
          <a:xfrm>
            <a:off x="1491123" y="6151047"/>
            <a:ext cx="61617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solidFill>
                  <a:schemeClr val="accent4"/>
                </a:solidFill>
              </a:rPr>
              <a:t>Men Gud bevisar sin </a:t>
            </a:r>
            <a:r>
              <a:rPr lang="sv-SE" dirty="0">
                <a:solidFill>
                  <a:schemeClr val="accent3"/>
                </a:solidFill>
              </a:rPr>
              <a:t>kärlek</a:t>
            </a:r>
            <a:r>
              <a:rPr lang="sv-SE" dirty="0">
                <a:solidFill>
                  <a:schemeClr val="accent4"/>
                </a:solidFill>
              </a:rPr>
              <a:t> till oss genom att Kristus </a:t>
            </a:r>
            <a:r>
              <a:rPr lang="sv-SE" dirty="0">
                <a:solidFill>
                  <a:schemeClr val="accent3"/>
                </a:solidFill>
              </a:rPr>
              <a:t>dog</a:t>
            </a:r>
            <a:r>
              <a:rPr lang="sv-SE" dirty="0">
                <a:solidFill>
                  <a:schemeClr val="accent4"/>
                </a:solidFill>
              </a:rPr>
              <a:t> i vårt ställe, medan vi ännu var syndare. </a:t>
            </a:r>
            <a:r>
              <a:rPr lang="sv-SE" sz="1400" dirty="0">
                <a:solidFill>
                  <a:schemeClr val="accent4"/>
                </a:solidFill>
              </a:rPr>
              <a:t>(Rom 5:8)</a:t>
            </a:r>
          </a:p>
        </p:txBody>
      </p:sp>
      <p:grpSp>
        <p:nvGrpSpPr>
          <p:cNvPr id="15" name="Grupp 14"/>
          <p:cNvGrpSpPr/>
          <p:nvPr/>
        </p:nvGrpSpPr>
        <p:grpSpPr>
          <a:xfrm>
            <a:off x="1945379" y="2784008"/>
            <a:ext cx="5267268" cy="3044841"/>
            <a:chOff x="1782540" y="2863030"/>
            <a:chExt cx="5267268" cy="3044841"/>
          </a:xfrm>
        </p:grpSpPr>
        <p:grpSp>
          <p:nvGrpSpPr>
            <p:cNvPr id="14" name="Grupp 13"/>
            <p:cNvGrpSpPr/>
            <p:nvPr/>
          </p:nvGrpSpPr>
          <p:grpSpPr>
            <a:xfrm>
              <a:off x="1782540" y="3498590"/>
              <a:ext cx="1803410" cy="2168432"/>
              <a:chOff x="1782540" y="3498590"/>
              <a:chExt cx="1803410" cy="2168432"/>
            </a:xfrm>
          </p:grpSpPr>
          <p:sp>
            <p:nvSpPr>
              <p:cNvPr id="24" name="Högerböjd 23"/>
              <p:cNvSpPr/>
              <p:nvPr/>
            </p:nvSpPr>
            <p:spPr>
              <a:xfrm>
                <a:off x="1782540" y="3498590"/>
                <a:ext cx="1803410" cy="2168432"/>
              </a:xfrm>
              <a:prstGeom prst="curvedRightArrow">
                <a:avLst>
                  <a:gd name="adj1" fmla="val 23808"/>
                  <a:gd name="adj2" fmla="val 41826"/>
                  <a:gd name="adj3" fmla="val 25477"/>
                </a:avLst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textruta 28"/>
              <p:cNvSpPr txBox="1"/>
              <p:nvPr/>
            </p:nvSpPr>
            <p:spPr>
              <a:xfrm rot="1191938">
                <a:off x="1990467" y="4936551"/>
                <a:ext cx="1329210" cy="377592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CurveUp">
                  <a:avLst>
                    <a:gd name="adj" fmla="val 32341"/>
                  </a:avLst>
                </a:prstTxWarp>
                <a:spAutoFit/>
              </a:bodyPr>
              <a:lstStyle/>
              <a:p>
                <a:r>
                  <a:rPr lang="sv-SE" sz="1600" dirty="0">
                    <a:solidFill>
                      <a:schemeClr val="bg1"/>
                    </a:solidFill>
                  </a:rPr>
                  <a:t>Guds helighet</a:t>
                </a:r>
              </a:p>
            </p:txBody>
          </p:sp>
        </p:grpSp>
        <p:pic>
          <p:nvPicPr>
            <p:cNvPr id="386051" name="Picture 3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3585950" y="2863030"/>
              <a:ext cx="1663366" cy="1179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reflection blurRad="6350" stA="50000" endA="300" endPos="38500" dist="50800" dir="5400000" sy="-100000" algn="bl" rotWithShape="0"/>
            </a:effec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92338" y="4675142"/>
              <a:ext cx="1655417" cy="1232729"/>
            </a:xfrm>
            <a:prstGeom prst="rect">
              <a:avLst/>
            </a:prstGeom>
            <a:noFill/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" name="Grupp 12"/>
            <p:cNvGrpSpPr/>
            <p:nvPr/>
          </p:nvGrpSpPr>
          <p:grpSpPr>
            <a:xfrm>
              <a:off x="5246398" y="3498590"/>
              <a:ext cx="1803410" cy="2168432"/>
              <a:chOff x="6657523" y="3878417"/>
              <a:chExt cx="1803410" cy="2168432"/>
            </a:xfrm>
          </p:grpSpPr>
          <p:sp>
            <p:nvSpPr>
              <p:cNvPr id="28" name="Högerböjd 27"/>
              <p:cNvSpPr/>
              <p:nvPr/>
            </p:nvSpPr>
            <p:spPr>
              <a:xfrm flipH="1">
                <a:off x="6657523" y="3878417"/>
                <a:ext cx="1803410" cy="2168432"/>
              </a:xfrm>
              <a:prstGeom prst="curvedRightArrow">
                <a:avLst>
                  <a:gd name="adj1" fmla="val 23808"/>
                  <a:gd name="adj2" fmla="val 41826"/>
                  <a:gd name="adj3" fmla="val 25477"/>
                </a:avLst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ruta 29"/>
              <p:cNvSpPr txBox="1"/>
              <p:nvPr/>
            </p:nvSpPr>
            <p:spPr>
              <a:xfrm rot="20504899">
                <a:off x="6928489" y="5336774"/>
                <a:ext cx="1329210" cy="307777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CurveDown">
                  <a:avLst>
                    <a:gd name="adj" fmla="val 35693"/>
                  </a:avLst>
                </a:prstTxWarp>
                <a:spAutoFit/>
              </a:bodyPr>
              <a:lstStyle/>
              <a:p>
                <a:r>
                  <a:rPr lang="sv-SE" sz="1600" dirty="0">
                    <a:solidFill>
                      <a:schemeClr val="bg1"/>
                    </a:solidFill>
                  </a:rPr>
                  <a:t>Guds kärlek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378762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emhörning 19"/>
          <p:cNvSpPr/>
          <p:nvPr/>
        </p:nvSpPr>
        <p:spPr>
          <a:xfrm>
            <a:off x="361649" y="5722997"/>
            <a:ext cx="8511704" cy="512134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421" tIns="45712" rIns="91421" bIns="45712" rtlCol="0" anchor="ctr"/>
          <a:lstStyle/>
          <a:p>
            <a:r>
              <a:rPr lang="sv-SE" sz="1600" dirty="0">
                <a:solidFill>
                  <a:schemeClr val="bg1"/>
                </a:solidFill>
              </a:rPr>
              <a:t>     </a:t>
            </a:r>
          </a:p>
        </p:txBody>
      </p:sp>
      <p:sp>
        <p:nvSpPr>
          <p:cNvPr id="28" name="Rektangel 27"/>
          <p:cNvSpPr/>
          <p:nvPr/>
        </p:nvSpPr>
        <p:spPr>
          <a:xfrm>
            <a:off x="360221" y="1018201"/>
            <a:ext cx="8303492" cy="338538"/>
          </a:xfrm>
          <a:prstGeom prst="rect">
            <a:avLst/>
          </a:prstGeom>
        </p:spPr>
        <p:txBody>
          <a:bodyPr wrap="square" lIns="91421" tIns="45712" rIns="91421" bIns="45712">
            <a:spAutoFit/>
          </a:bodyPr>
          <a:lstStyle/>
          <a:p>
            <a:r>
              <a:rPr lang="sv-SE" sz="1600" dirty="0">
                <a:solidFill>
                  <a:schemeClr val="accent4"/>
                </a:solidFill>
              </a:rPr>
              <a:t>     </a:t>
            </a:r>
            <a:r>
              <a:rPr lang="sv-SE" sz="1600" dirty="0" smtClean="0">
                <a:solidFill>
                  <a:schemeClr val="accent4"/>
                </a:solidFill>
              </a:rPr>
              <a:t>Rom </a:t>
            </a:r>
            <a:r>
              <a:rPr lang="sv-SE" sz="1600" dirty="0">
                <a:solidFill>
                  <a:schemeClr val="accent4"/>
                </a:solidFill>
              </a:rPr>
              <a:t>6:23:     Ty syndens lön</a:t>
            </a:r>
            <a:r>
              <a:rPr lang="sv-SE" sz="1600" dirty="0" smtClean="0">
                <a:solidFill>
                  <a:schemeClr val="accent4"/>
                </a:solidFill>
              </a:rPr>
              <a:t>……… </a:t>
            </a:r>
            <a:r>
              <a:rPr lang="sv-SE" sz="1600" dirty="0">
                <a:solidFill>
                  <a:schemeClr val="accent4"/>
                </a:solidFill>
              </a:rPr>
              <a:t>är döden</a:t>
            </a:r>
            <a:r>
              <a:rPr lang="sv-SE" sz="1600" dirty="0" smtClean="0">
                <a:solidFill>
                  <a:schemeClr val="accent4"/>
                </a:solidFill>
              </a:rPr>
              <a:t>……… </a:t>
            </a:r>
            <a:r>
              <a:rPr lang="sv-SE" sz="1600" dirty="0">
                <a:solidFill>
                  <a:schemeClr val="accent4"/>
                </a:solidFill>
              </a:rPr>
              <a:t>men Guds gåva</a:t>
            </a:r>
            <a:r>
              <a:rPr lang="sv-SE" sz="1600" dirty="0" smtClean="0">
                <a:solidFill>
                  <a:schemeClr val="accent4"/>
                </a:solidFill>
              </a:rPr>
              <a:t>……… </a:t>
            </a:r>
            <a:r>
              <a:rPr lang="sv-SE" sz="1600" dirty="0">
                <a:solidFill>
                  <a:schemeClr val="accent4"/>
                </a:solidFill>
              </a:rPr>
              <a:t>är evigt liv</a:t>
            </a:r>
          </a:p>
        </p:txBody>
      </p:sp>
      <p:sp>
        <p:nvSpPr>
          <p:cNvPr id="59" name="textruta 58"/>
          <p:cNvSpPr txBox="1"/>
          <p:nvPr/>
        </p:nvSpPr>
        <p:spPr>
          <a:xfrm>
            <a:off x="311550" y="3454283"/>
            <a:ext cx="2045714" cy="400093"/>
          </a:xfrm>
          <a:prstGeom prst="rect">
            <a:avLst/>
          </a:prstGeom>
          <a:noFill/>
        </p:spPr>
        <p:txBody>
          <a:bodyPr wrap="none" lIns="91421" tIns="45712" rIns="91421" bIns="45712" rtlCol="0">
            <a:spAutoFit/>
          </a:bodyPr>
          <a:lstStyle/>
          <a:p>
            <a:r>
              <a:rPr lang="sv-SE" sz="2000" dirty="0" smtClean="0">
                <a:solidFill>
                  <a:srgbClr val="FFFF00"/>
                </a:solidFill>
              </a:rPr>
              <a:t>Bibelns historia</a:t>
            </a:r>
            <a:endParaRPr lang="sv-SE" sz="2000" dirty="0">
              <a:solidFill>
                <a:srgbClr val="FFFF00"/>
              </a:solidFill>
            </a:endParaRPr>
          </a:p>
        </p:txBody>
      </p:sp>
      <p:sp>
        <p:nvSpPr>
          <p:cNvPr id="60" name="textruta 59"/>
          <p:cNvSpPr txBox="1"/>
          <p:nvPr/>
        </p:nvSpPr>
        <p:spPr>
          <a:xfrm>
            <a:off x="311546" y="6241043"/>
            <a:ext cx="2674092" cy="400093"/>
          </a:xfrm>
          <a:prstGeom prst="rect">
            <a:avLst/>
          </a:prstGeom>
          <a:noFill/>
        </p:spPr>
        <p:txBody>
          <a:bodyPr wrap="none" lIns="91421" tIns="45712" rIns="91421" bIns="45712" rtlCol="0">
            <a:spAutoFit/>
          </a:bodyPr>
          <a:lstStyle/>
          <a:p>
            <a:r>
              <a:rPr lang="sv-SE" sz="2000" dirty="0" smtClean="0">
                <a:solidFill>
                  <a:srgbClr val="66CCFF"/>
                </a:solidFill>
              </a:rPr>
              <a:t>Evolutionens historia</a:t>
            </a:r>
            <a:endParaRPr lang="sv-SE" sz="2000" dirty="0">
              <a:solidFill>
                <a:srgbClr val="66CCFF"/>
              </a:solidFill>
            </a:endParaRPr>
          </a:p>
        </p:txBody>
      </p:sp>
      <p:sp>
        <p:nvSpPr>
          <p:cNvPr id="26" name="Rubrik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Två helt olika världsbilder</a:t>
            </a:r>
            <a:endParaRPr lang="sv-SE" dirty="0"/>
          </a:p>
        </p:txBody>
      </p:sp>
      <p:sp>
        <p:nvSpPr>
          <p:cNvPr id="32" name="Femhörning 31"/>
          <p:cNvSpPr/>
          <p:nvPr/>
        </p:nvSpPr>
        <p:spPr>
          <a:xfrm>
            <a:off x="361649" y="2946273"/>
            <a:ext cx="8511704" cy="512134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21" tIns="45712" rIns="91421" bIns="45712" rtlCol="0" anchor="ctr"/>
          <a:lstStyle/>
          <a:p>
            <a:r>
              <a:rPr lang="sv-SE" sz="1600" dirty="0">
                <a:solidFill>
                  <a:schemeClr val="bg1"/>
                </a:solidFill>
              </a:rPr>
              <a:t>     Människans           Synda-               Lidande                 För-                Framtida</a:t>
            </a:r>
          </a:p>
          <a:p>
            <a:r>
              <a:rPr lang="sv-SE" sz="1600" dirty="0">
                <a:solidFill>
                  <a:schemeClr val="bg1"/>
                </a:solidFill>
              </a:rPr>
              <a:t>        skapelse               fall                  och död               soning                   hopp</a:t>
            </a:r>
          </a:p>
        </p:txBody>
      </p:sp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350292" y="1375714"/>
            <a:ext cx="955499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7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507448" y="1375552"/>
            <a:ext cx="990473" cy="144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Bildobjekt 40" descr="Adam och Eva halvenkel kopiera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61654" y="1374561"/>
            <a:ext cx="1876044" cy="1441157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18385" y="1375714"/>
            <a:ext cx="1976471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Bildobjekt 44" descr="Namnlöst-5.gif"/>
          <p:cNvPicPr>
            <a:picLocks noChangeAspect="1"/>
          </p:cNvPicPr>
          <p:nvPr/>
        </p:nvPicPr>
        <p:blipFill>
          <a:blip r:embed="rId7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30" t="12428" r="5393"/>
          <a:stretch>
            <a:fillRect/>
          </a:stretch>
        </p:blipFill>
        <p:spPr>
          <a:xfrm>
            <a:off x="361653" y="4146643"/>
            <a:ext cx="1938763" cy="1440000"/>
          </a:xfrm>
          <a:prstGeom prst="rect">
            <a:avLst/>
          </a:prstGeom>
        </p:spPr>
      </p:pic>
      <p:sp>
        <p:nvSpPr>
          <p:cNvPr id="46" name="Femhörning 45"/>
          <p:cNvSpPr/>
          <p:nvPr/>
        </p:nvSpPr>
        <p:spPr>
          <a:xfrm>
            <a:off x="361649" y="5722997"/>
            <a:ext cx="8511704" cy="512134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21" tIns="45712" rIns="91421" bIns="45712" rtlCol="0" anchor="ctr"/>
          <a:lstStyle/>
          <a:p>
            <a:r>
              <a:rPr lang="sv-SE" sz="1600" dirty="0">
                <a:solidFill>
                  <a:schemeClr val="bg1"/>
                </a:solidFill>
              </a:rPr>
              <a:t>     Människans           Påhittad           Människan           Påhittad                Inget              </a:t>
            </a:r>
          </a:p>
          <a:p>
            <a:r>
              <a:rPr lang="sv-SE" sz="1600" dirty="0">
                <a:solidFill>
                  <a:schemeClr val="bg1"/>
                </a:solidFill>
              </a:rPr>
              <a:t>     förhistoria            religion             utvecklas             religion                 hopp</a:t>
            </a: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6610515" y="1375714"/>
            <a:ext cx="1988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346661" y="1375714"/>
            <a:ext cx="955499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7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506669" y="1375552"/>
            <a:ext cx="990473" cy="144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Bildobjekt 52" descr="Kunskapens-träd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6642" y="4289663"/>
            <a:ext cx="1216036" cy="1211739"/>
          </a:xfrm>
          <a:prstGeom prst="rect">
            <a:avLst/>
          </a:prstGeom>
        </p:spPr>
      </p:pic>
      <p:pic>
        <p:nvPicPr>
          <p:cNvPr id="56" name="Bildobjekt 55" descr="Kunskapens-träd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5473" y="4289663"/>
            <a:ext cx="1216036" cy="1211739"/>
          </a:xfrm>
          <a:prstGeom prst="rect">
            <a:avLst/>
          </a:prstGeom>
        </p:spPr>
      </p:pic>
      <p:pic>
        <p:nvPicPr>
          <p:cNvPr id="48" name="Bildobjekt 47" descr="Adam och Eva halvenkel kopiera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69231" y="1374561"/>
            <a:ext cx="1876044" cy="1441157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06898" y="1375714"/>
            <a:ext cx="1976471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64061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51145E-6 L 0.00139 0.40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20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51145E-6 L 0.34427 0.4041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" y="2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51145E-6 L 0.00087 0.4041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51145E-6 L 0.35347 0.4041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" y="2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275" y="4216858"/>
            <a:ext cx="4109419" cy="2533562"/>
          </a:xfrm>
          <a:prstGeom prst="rect">
            <a:avLst/>
          </a:prstGeom>
          <a:effectLst/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Skapelsens syfte</a:t>
            </a:r>
            <a:endParaRPr lang="sv-SE" dirty="0"/>
          </a:p>
        </p:txBody>
      </p:sp>
      <p:sp>
        <p:nvSpPr>
          <p:cNvPr id="37" name="textruta 36"/>
          <p:cNvSpPr txBox="1"/>
          <p:nvPr/>
        </p:nvSpPr>
        <p:spPr>
          <a:xfrm>
            <a:off x="242805" y="897086"/>
            <a:ext cx="8696800" cy="59093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2800" dirty="0" smtClean="0">
                <a:solidFill>
                  <a:srgbClr val="FFFF00"/>
                </a:solidFill>
              </a:rPr>
              <a:t>Kärlek inom Treenigheten</a:t>
            </a:r>
            <a:br>
              <a:rPr lang="sv-SE" sz="2800" dirty="0" smtClean="0">
                <a:solidFill>
                  <a:srgbClr val="FFFF00"/>
                </a:solidFill>
              </a:rPr>
            </a:br>
            <a:r>
              <a:rPr lang="sv-SE" sz="2800" dirty="0" smtClean="0">
                <a:solidFill>
                  <a:srgbClr val="99FFCC"/>
                </a:solidFill>
              </a:rPr>
              <a:t>Jesus säger: "… eftersom du (Fadern) </a:t>
            </a:r>
            <a:r>
              <a:rPr lang="sv-SE" sz="2800" dirty="0">
                <a:solidFill>
                  <a:srgbClr val="99FFCC"/>
                </a:solidFill>
              </a:rPr>
              <a:t>har älskat mig innan världens grund var lagd</a:t>
            </a:r>
            <a:r>
              <a:rPr lang="sv-SE" sz="2800" dirty="0" smtClean="0">
                <a:solidFill>
                  <a:srgbClr val="99FFCC"/>
                </a:solidFill>
              </a:rPr>
              <a:t>." (</a:t>
            </a:r>
            <a:r>
              <a:rPr lang="sv-SE" sz="2800" dirty="0">
                <a:solidFill>
                  <a:srgbClr val="99FFCC"/>
                </a:solidFill>
              </a:rPr>
              <a:t>Joh </a:t>
            </a:r>
            <a:r>
              <a:rPr lang="sv-SE" sz="2800" dirty="0" smtClean="0">
                <a:solidFill>
                  <a:srgbClr val="99FFCC"/>
                </a:solidFill>
              </a:rPr>
              <a:t>17:24)</a:t>
            </a:r>
          </a:p>
          <a:p>
            <a:endParaRPr lang="sv-SE" sz="1600" dirty="0">
              <a:solidFill>
                <a:srgbClr val="99FFCC"/>
              </a:solidFill>
            </a:endParaRPr>
          </a:p>
          <a:p>
            <a:r>
              <a:rPr lang="sv-SE" sz="2800" dirty="0" smtClean="0">
                <a:solidFill>
                  <a:srgbClr val="FFFF00"/>
                </a:solidFill>
              </a:rPr>
              <a:t>Gud ville sprida kärleken och önskar vårt gensvar</a:t>
            </a:r>
            <a:br>
              <a:rPr lang="sv-SE" sz="2800" dirty="0" smtClean="0">
                <a:solidFill>
                  <a:srgbClr val="FFFF00"/>
                </a:solidFill>
              </a:rPr>
            </a:br>
            <a:r>
              <a:rPr lang="sv-SE" sz="2800" dirty="0" smtClean="0">
                <a:solidFill>
                  <a:srgbClr val="99FFCC"/>
                </a:solidFill>
              </a:rPr>
              <a:t>"Du skall älska Herren din Gud av hela ditt hjärta… Du skall älska din nästa som dig själv.” </a:t>
            </a:r>
            <a:br>
              <a:rPr lang="sv-SE" sz="2800" dirty="0" smtClean="0">
                <a:solidFill>
                  <a:srgbClr val="99FFCC"/>
                </a:solidFill>
              </a:rPr>
            </a:br>
            <a:r>
              <a:rPr lang="sv-SE" sz="2800" dirty="0" smtClean="0">
                <a:solidFill>
                  <a:srgbClr val="99FFCC"/>
                </a:solidFill>
              </a:rPr>
              <a:t>(</a:t>
            </a:r>
            <a:r>
              <a:rPr lang="sv-SE" sz="2800" dirty="0">
                <a:solidFill>
                  <a:srgbClr val="99FFCC"/>
                </a:solidFill>
              </a:rPr>
              <a:t>Matt </a:t>
            </a:r>
            <a:r>
              <a:rPr lang="sv-SE" sz="2800" dirty="0" smtClean="0">
                <a:solidFill>
                  <a:srgbClr val="99FFCC"/>
                </a:solidFill>
              </a:rPr>
              <a:t>22:37-39)</a:t>
            </a:r>
          </a:p>
          <a:p>
            <a:endParaRPr lang="sv-SE" sz="1600" u="sng" dirty="0">
              <a:solidFill>
                <a:srgbClr val="99FFCC"/>
              </a:solidFill>
            </a:endParaRPr>
          </a:p>
          <a:p>
            <a:r>
              <a:rPr lang="sv-SE" sz="2800" u="sng" dirty="0" smtClean="0">
                <a:solidFill>
                  <a:srgbClr val="FFFF00"/>
                </a:solidFill>
              </a:rPr>
              <a:t>Detta innebär dock en risk</a:t>
            </a:r>
            <a:endParaRPr lang="sv-SE" sz="2800" dirty="0" smtClean="0">
              <a:solidFill>
                <a:srgbClr val="FFFF00"/>
              </a:solidFill>
            </a:endParaRPr>
          </a:p>
          <a:p>
            <a:r>
              <a:rPr lang="sv-SE" sz="2800" dirty="0" smtClean="0">
                <a:solidFill>
                  <a:srgbClr val="FFFF00"/>
                </a:solidFill>
              </a:rPr>
              <a:t>Kärlek kräver fri vilja. </a:t>
            </a:r>
            <a:r>
              <a:rPr lang="sv-SE" sz="2800" i="1" dirty="0" smtClean="0">
                <a:solidFill>
                  <a:srgbClr val="FFFF00"/>
                </a:solidFill>
              </a:rPr>
              <a:t>Påtvingad</a:t>
            </a:r>
            <a:r>
              <a:rPr lang="sv-SE" sz="2800" dirty="0">
                <a:solidFill>
                  <a:srgbClr val="FFFF00"/>
                </a:solidFill>
              </a:rPr>
              <a:t/>
            </a:r>
            <a:br>
              <a:rPr lang="sv-SE" sz="2800" dirty="0">
                <a:solidFill>
                  <a:srgbClr val="FFFF00"/>
                </a:solidFill>
              </a:rPr>
            </a:br>
            <a:r>
              <a:rPr lang="sv-SE" sz="2800" dirty="0" smtClean="0">
                <a:solidFill>
                  <a:srgbClr val="FFFF00"/>
                </a:solidFill>
              </a:rPr>
              <a:t>kärlek är </a:t>
            </a:r>
            <a:r>
              <a:rPr lang="sv-SE" sz="2800" i="1" dirty="0" smtClean="0">
                <a:solidFill>
                  <a:srgbClr val="FFFF00"/>
                </a:solidFill>
              </a:rPr>
              <a:t>meningslös</a:t>
            </a:r>
            <a:r>
              <a:rPr lang="sv-SE" sz="2800" dirty="0" smtClean="0">
                <a:solidFill>
                  <a:srgbClr val="FFFF00"/>
                </a:solidFill>
              </a:rPr>
              <a:t> kärlek</a:t>
            </a:r>
          </a:p>
          <a:p>
            <a:endParaRPr lang="sv-SE" sz="1600" dirty="0">
              <a:solidFill>
                <a:srgbClr val="FFFF00"/>
              </a:solidFill>
            </a:endParaRPr>
          </a:p>
          <a:p>
            <a:r>
              <a:rPr lang="sv-SE" sz="2800" dirty="0" smtClean="0">
                <a:solidFill>
                  <a:srgbClr val="FFFF00"/>
                </a:solidFill>
              </a:rPr>
              <a:t>Därför måste vi ha frihet</a:t>
            </a:r>
            <a:br>
              <a:rPr lang="sv-SE" sz="2800" dirty="0" smtClean="0">
                <a:solidFill>
                  <a:srgbClr val="FFFF00"/>
                </a:solidFill>
              </a:rPr>
            </a:br>
            <a:r>
              <a:rPr lang="sv-SE" sz="2800" dirty="0" smtClean="0">
                <a:solidFill>
                  <a:srgbClr val="FFFF00"/>
                </a:solidFill>
              </a:rPr>
              <a:t>att låta bli att älska…</a:t>
            </a:r>
            <a:endParaRPr lang="sv-SE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9231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Namnlöst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1695" y="2580538"/>
            <a:ext cx="3400613" cy="3828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045679" y="1294744"/>
            <a:ext cx="5052645" cy="15696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21" tIns="45712" rIns="91421" bIns="45712">
            <a:spAutoFit/>
          </a:bodyPr>
          <a:lstStyle/>
          <a:p>
            <a:pPr algn="ctr"/>
            <a:r>
              <a:rPr lang="sv-SE" sz="3200" dirty="0">
                <a:solidFill>
                  <a:srgbClr val="FFFF00"/>
                </a:solidFill>
              </a:rPr>
              <a:t>I begynnelsen skapade Gud himmel och jord.</a:t>
            </a:r>
          </a:p>
          <a:p>
            <a:pPr algn="ctr"/>
            <a:r>
              <a:rPr lang="sv-SE" sz="3200" spc="99" dirty="0">
                <a:solidFill>
                  <a:srgbClr val="FFFF00"/>
                </a:solidFill>
                <a:latin typeface="Comic Sans MS" pitchFamily="66" charset="0"/>
              </a:rPr>
              <a:t>(1 Mos 1:1)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De sex skapelsedagarna</a:t>
            </a:r>
          </a:p>
        </p:txBody>
      </p:sp>
      <p:pic>
        <p:nvPicPr>
          <p:cNvPr id="21" name="Bildobjekt 20" descr="Namnlöst-2 kopia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1959" y="1443557"/>
            <a:ext cx="2579460" cy="1804797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27000" h="127000"/>
          </a:sp3d>
        </p:spPr>
      </p:pic>
      <p:pic>
        <p:nvPicPr>
          <p:cNvPr id="22" name="Bildobjekt 21" descr="Namnlöst-2 kopia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3927" y="1808576"/>
            <a:ext cx="2579460" cy="1804797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27000" h="127000"/>
          </a:sp3d>
        </p:spPr>
      </p:pic>
      <p:pic>
        <p:nvPicPr>
          <p:cNvPr id="23" name="Bildobjekt 22" descr="Namnlöst-2 kopia 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8124" y="3641063"/>
            <a:ext cx="2620664" cy="1831105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27000" h="127000"/>
          </a:sp3d>
        </p:spPr>
      </p:pic>
      <p:pic>
        <p:nvPicPr>
          <p:cNvPr id="24" name="Bildobjekt 23" descr="Namnlöst-2 kopia 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60087" y="3984854"/>
            <a:ext cx="2579460" cy="1804797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27000" h="127000"/>
          </a:sp3d>
        </p:spPr>
      </p:pic>
      <p:pic>
        <p:nvPicPr>
          <p:cNvPr id="25" name="Bildobjekt 24" descr="Namnlöst-2 kopia 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12666" y="4372361"/>
            <a:ext cx="2579460" cy="1804797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27000" h="127000"/>
          </a:sp3d>
        </p:spPr>
      </p:pic>
      <p:pic>
        <p:nvPicPr>
          <p:cNvPr id="26" name="Bildobjekt 25" descr="Namnlöst-2 kopia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9995" y="1078538"/>
            <a:ext cx="2579460" cy="1804797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/>
          </a:scene3d>
          <a:sp3d prstMaterial="dkEdge">
            <a:bevelT w="127000" h="127000"/>
          </a:sp3d>
        </p:spPr>
      </p:pic>
    </p:spTree>
    <p:extLst>
      <p:ext uri="{BB962C8B-B14F-4D97-AF65-F5344CB8AC3E}">
        <p14:creationId xmlns:p14="http://schemas.microsoft.com/office/powerpoint/2010/main" val="29956068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 dirty="0" smtClean="0"/>
              <a:t>Dagarnas längd skrivna i sten…</a:t>
            </a:r>
          </a:p>
        </p:txBody>
      </p:sp>
      <p:pic>
        <p:nvPicPr>
          <p:cNvPr id="1029" name="Picture 5" descr="C:\Users\Anders\AppData\Local\Microsoft\Windows\Temporary Internet Files\Content.IE5\QRIL443A\MC900022934[1]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9139" y="986932"/>
            <a:ext cx="3070611" cy="5372893"/>
          </a:xfrm>
          <a:prstGeom prst="rect">
            <a:avLst/>
          </a:prstGeom>
          <a:noFill/>
        </p:spPr>
      </p:pic>
      <p:sp>
        <p:nvSpPr>
          <p:cNvPr id="32" name="Rundad rektangulär 31"/>
          <p:cNvSpPr/>
          <p:nvPr/>
        </p:nvSpPr>
        <p:spPr>
          <a:xfrm>
            <a:off x="492370" y="1008184"/>
            <a:ext cx="4747847" cy="3950678"/>
          </a:xfrm>
          <a:prstGeom prst="wedgeRoundRectCallout">
            <a:avLst>
              <a:gd name="adj1" fmla="val 73133"/>
              <a:gd name="adj2" fmla="val -21131"/>
              <a:gd name="adj3" fmla="val 16667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21" tIns="45712" rIns="91421" bIns="45712" rtlCol="0" anchor="ctr"/>
          <a:lstStyle/>
          <a:p>
            <a:r>
              <a:rPr lang="sv-SE" sz="3000" dirty="0">
                <a:solidFill>
                  <a:schemeClr val="bg1"/>
                </a:solidFill>
              </a:rPr>
              <a:t>Sex </a:t>
            </a:r>
            <a:r>
              <a:rPr lang="sv-SE" sz="3000" dirty="0">
                <a:solidFill>
                  <a:srgbClr val="E15A03"/>
                </a:solidFill>
              </a:rPr>
              <a:t>dagar (</a:t>
            </a:r>
            <a:r>
              <a:rPr lang="sv-SE" sz="3000" i="1" dirty="0">
                <a:solidFill>
                  <a:srgbClr val="C00000"/>
                </a:solidFill>
              </a:rPr>
              <a:t>       </a:t>
            </a:r>
            <a:r>
              <a:rPr lang="sv-SE" sz="3000" dirty="0">
                <a:solidFill>
                  <a:srgbClr val="E15A03"/>
                </a:solidFill>
              </a:rPr>
              <a:t>)</a:t>
            </a:r>
            <a:r>
              <a:rPr lang="sv-SE" sz="3000" dirty="0">
                <a:solidFill>
                  <a:srgbClr val="C00000"/>
                </a:solidFill>
              </a:rPr>
              <a:t> </a:t>
            </a:r>
            <a:r>
              <a:rPr lang="sv-SE" sz="3000" dirty="0">
                <a:solidFill>
                  <a:schemeClr val="bg1"/>
                </a:solidFill>
              </a:rPr>
              <a:t>skall du arbeta och uträtta alla dina sysslor…</a:t>
            </a:r>
            <a:br>
              <a:rPr lang="sv-SE" sz="3000" dirty="0">
                <a:solidFill>
                  <a:schemeClr val="bg1"/>
                </a:solidFill>
              </a:rPr>
            </a:br>
            <a:r>
              <a:rPr lang="sv-SE" sz="3000" dirty="0">
                <a:solidFill>
                  <a:schemeClr val="bg1"/>
                </a:solidFill>
              </a:rPr>
              <a:t>Ty på sex </a:t>
            </a:r>
            <a:r>
              <a:rPr lang="sv-SE" sz="3000" dirty="0">
                <a:solidFill>
                  <a:srgbClr val="E15A03"/>
                </a:solidFill>
              </a:rPr>
              <a:t>dagar (</a:t>
            </a:r>
            <a:r>
              <a:rPr lang="sv-SE" sz="3000" dirty="0">
                <a:solidFill>
                  <a:srgbClr val="C00000"/>
                </a:solidFill>
              </a:rPr>
              <a:t>       </a:t>
            </a:r>
            <a:r>
              <a:rPr lang="sv-SE" sz="3000" dirty="0">
                <a:solidFill>
                  <a:srgbClr val="E15A03"/>
                </a:solidFill>
              </a:rPr>
              <a:t>)</a:t>
            </a:r>
            <a:r>
              <a:rPr lang="sv-SE" sz="3000" dirty="0">
                <a:solidFill>
                  <a:srgbClr val="C00000"/>
                </a:solidFill>
              </a:rPr>
              <a:t> </a:t>
            </a:r>
            <a:r>
              <a:rPr lang="sv-SE" sz="3000" dirty="0">
                <a:solidFill>
                  <a:schemeClr val="bg1"/>
                </a:solidFill>
              </a:rPr>
              <a:t>gjorde HERREN himlen och jorden och havet och </a:t>
            </a:r>
            <a:r>
              <a:rPr lang="sv-SE" sz="3000" dirty="0">
                <a:solidFill>
                  <a:schemeClr val="accent3"/>
                </a:solidFill>
              </a:rPr>
              <a:t>allt</a:t>
            </a:r>
            <a:r>
              <a:rPr lang="sv-SE" sz="3000" dirty="0">
                <a:solidFill>
                  <a:schemeClr val="bg1"/>
                </a:solidFill>
              </a:rPr>
              <a:t> som är i </a:t>
            </a:r>
            <a:r>
              <a:rPr lang="sv-SE" sz="3000" dirty="0" smtClean="0">
                <a:solidFill>
                  <a:schemeClr val="bg1"/>
                </a:solidFill>
              </a:rPr>
              <a:t>dem…</a:t>
            </a:r>
            <a:r>
              <a:rPr lang="sv-SE" sz="3000" dirty="0">
                <a:solidFill>
                  <a:schemeClr val="bg1"/>
                </a:solidFill>
              </a:rPr>
              <a:t/>
            </a:r>
            <a:br>
              <a:rPr lang="sv-SE" sz="3000" dirty="0">
                <a:solidFill>
                  <a:schemeClr val="bg1"/>
                </a:solidFill>
              </a:rPr>
            </a:br>
            <a:r>
              <a:rPr lang="sv-SE" sz="3000" dirty="0">
                <a:solidFill>
                  <a:schemeClr val="bg1"/>
                </a:solidFill>
              </a:rPr>
              <a:t>(2 Mos 20:9-11)</a:t>
            </a:r>
          </a:p>
        </p:txBody>
      </p:sp>
      <p:pic>
        <p:nvPicPr>
          <p:cNvPr id="1034" name="Picture 10" descr="C:\Users\Anders\AppData\Local\Microsoft\Windows\Temporary Internet Files\Content.IE5\ZHXV6MKW\MC900331409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648" y="5363641"/>
            <a:ext cx="1686768" cy="1353073"/>
          </a:xfrm>
          <a:prstGeom prst="rect">
            <a:avLst/>
          </a:prstGeom>
          <a:noFill/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634" y="1225972"/>
            <a:ext cx="781447" cy="433754"/>
          </a:xfrm>
          <a:prstGeom prst="rect">
            <a:avLst/>
          </a:prstGeom>
          <a:noFill/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154" y="2602524"/>
            <a:ext cx="781447" cy="43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069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Efter deras slag…</a:t>
            </a:r>
            <a:endParaRPr lang="sv-SE" dirty="0"/>
          </a:p>
        </p:txBody>
      </p:sp>
      <p:pic>
        <p:nvPicPr>
          <p:cNvPr id="11" name="Bildobjekt 10" descr="Livets struktur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14859" y="1524270"/>
            <a:ext cx="4733588" cy="410770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5245128" y="1257639"/>
            <a:ext cx="3736312" cy="517064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sv-SE" sz="2400" spc="99" dirty="0">
                <a:solidFill>
                  <a:srgbClr val="FFFF00"/>
                </a:solidFill>
                <a:latin typeface="Comic Sans MS" pitchFamily="66" charset="0"/>
              </a:rPr>
              <a:t>Och Gud skapade de stora </a:t>
            </a:r>
            <a:r>
              <a:rPr lang="sv-SE" sz="2400" i="1" spc="99" dirty="0" smtClean="0">
                <a:solidFill>
                  <a:srgbClr val="FFFF00"/>
                </a:solidFill>
                <a:latin typeface="Comic Sans MS" pitchFamily="66" charset="0"/>
              </a:rPr>
              <a:t>havsdjuren</a:t>
            </a:r>
            <a:r>
              <a:rPr lang="sv-SE" sz="2400" spc="99" dirty="0" smtClean="0">
                <a:solidFill>
                  <a:srgbClr val="FFFF00"/>
                </a:solidFill>
                <a:latin typeface="Comic Sans MS" pitchFamily="66" charset="0"/>
              </a:rPr>
              <a:t>…</a:t>
            </a:r>
            <a:br>
              <a:rPr lang="sv-SE" sz="2400" spc="99" dirty="0" smtClean="0">
                <a:solidFill>
                  <a:srgbClr val="FFFF00"/>
                </a:solidFill>
                <a:latin typeface="Comic Sans MS" pitchFamily="66" charset="0"/>
              </a:rPr>
            </a:br>
            <a:r>
              <a:rPr lang="sv-SE" sz="2400" spc="99" dirty="0" smtClean="0">
                <a:solidFill>
                  <a:srgbClr val="FFFF00"/>
                </a:solidFill>
                <a:latin typeface="Comic Sans MS" pitchFamily="66" charset="0"/>
              </a:rPr>
              <a:t>alla </a:t>
            </a:r>
            <a:r>
              <a:rPr lang="sv-SE" sz="2400" spc="99" dirty="0">
                <a:solidFill>
                  <a:srgbClr val="99FFCC"/>
                </a:solidFill>
                <a:latin typeface="Comic Sans MS" pitchFamily="66" charset="0"/>
              </a:rPr>
              <a:t>efter deras slag</a:t>
            </a:r>
            <a:r>
              <a:rPr lang="sv-SE" sz="2400" spc="99" dirty="0">
                <a:solidFill>
                  <a:srgbClr val="FFFF00"/>
                </a:solidFill>
                <a:latin typeface="Comic Sans MS" pitchFamily="66" charset="0"/>
              </a:rPr>
              <a:t>, likaså alla bevingade </a:t>
            </a:r>
            <a:r>
              <a:rPr lang="sv-SE" sz="2400" i="1" spc="99" dirty="0">
                <a:solidFill>
                  <a:srgbClr val="FFFF00"/>
                </a:solidFill>
                <a:latin typeface="Comic Sans MS" pitchFamily="66" charset="0"/>
              </a:rPr>
              <a:t>fåglar</a:t>
            </a:r>
            <a:r>
              <a:rPr lang="sv-SE" sz="2400" spc="99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sv-SE" sz="2400" spc="99" dirty="0">
                <a:solidFill>
                  <a:srgbClr val="99FFCC"/>
                </a:solidFill>
                <a:latin typeface="Comic Sans MS" pitchFamily="66" charset="0"/>
              </a:rPr>
              <a:t>efter deras slag</a:t>
            </a:r>
            <a:r>
              <a:rPr lang="sv-SE" sz="2400" spc="99" dirty="0">
                <a:solidFill>
                  <a:srgbClr val="FFFF00"/>
                </a:solidFill>
                <a:latin typeface="Comic Sans MS" pitchFamily="66" charset="0"/>
              </a:rPr>
              <a:t>… </a:t>
            </a:r>
            <a:r>
              <a:rPr lang="sv-SE" sz="2400" spc="99" dirty="0" smtClean="0">
                <a:solidFill>
                  <a:srgbClr val="FFFF00"/>
                </a:solidFill>
                <a:latin typeface="Comic Sans MS" pitchFamily="66" charset="0"/>
              </a:rPr>
              <a:t>(</a:t>
            </a:r>
            <a:r>
              <a:rPr lang="sv-SE" sz="2400" spc="99" dirty="0">
                <a:solidFill>
                  <a:srgbClr val="FFFF00"/>
                </a:solidFill>
                <a:latin typeface="Comic Sans MS" pitchFamily="66" charset="0"/>
              </a:rPr>
              <a:t>1 Mos </a:t>
            </a:r>
            <a:r>
              <a:rPr lang="sv-SE" sz="2400" spc="99" dirty="0" smtClean="0">
                <a:solidFill>
                  <a:srgbClr val="FFFF00"/>
                </a:solidFill>
                <a:latin typeface="Comic Sans MS" pitchFamily="66" charset="0"/>
              </a:rPr>
              <a:t>1:21)</a:t>
            </a:r>
          </a:p>
          <a:p>
            <a:endParaRPr lang="sv-SE" sz="2400" spc="99" dirty="0">
              <a:solidFill>
                <a:srgbClr val="FFFF00"/>
              </a:solidFill>
              <a:latin typeface="Comic Sans MS" pitchFamily="66" charset="0"/>
            </a:endParaRPr>
          </a:p>
          <a:p>
            <a:r>
              <a:rPr lang="sv-SE" sz="2400" spc="99" dirty="0" smtClean="0">
                <a:solidFill>
                  <a:srgbClr val="FFFF00"/>
                </a:solidFill>
                <a:latin typeface="Comic Sans MS" pitchFamily="66" charset="0"/>
              </a:rPr>
              <a:t>Gud </a:t>
            </a:r>
            <a:r>
              <a:rPr lang="sv-SE" sz="2400" spc="99" dirty="0">
                <a:solidFill>
                  <a:srgbClr val="FFFF00"/>
                </a:solidFill>
                <a:latin typeface="Comic Sans MS" pitchFamily="66" charset="0"/>
              </a:rPr>
              <a:t>gjorde jordens </a:t>
            </a:r>
            <a:r>
              <a:rPr lang="sv-SE" sz="2400" i="1" spc="99" dirty="0">
                <a:solidFill>
                  <a:srgbClr val="FFFF00"/>
                </a:solidFill>
                <a:latin typeface="Comic Sans MS" pitchFamily="66" charset="0"/>
              </a:rPr>
              <a:t>vilda djur </a:t>
            </a:r>
            <a:r>
              <a:rPr lang="sv-SE" sz="2400" spc="99" dirty="0">
                <a:solidFill>
                  <a:srgbClr val="99FFCC"/>
                </a:solidFill>
                <a:latin typeface="Comic Sans MS" pitchFamily="66" charset="0"/>
              </a:rPr>
              <a:t>efter deras slag</a:t>
            </a:r>
            <a:r>
              <a:rPr lang="sv-SE" sz="2400" spc="99" dirty="0">
                <a:solidFill>
                  <a:srgbClr val="FFFF00"/>
                </a:solidFill>
                <a:latin typeface="Comic Sans MS" pitchFamily="66" charset="0"/>
              </a:rPr>
              <a:t>, </a:t>
            </a:r>
            <a:r>
              <a:rPr lang="sv-SE" sz="2400" i="1" spc="99" dirty="0">
                <a:solidFill>
                  <a:srgbClr val="FFFF00"/>
                </a:solidFill>
                <a:latin typeface="Comic Sans MS" pitchFamily="66" charset="0"/>
              </a:rPr>
              <a:t>boskapsdjuren</a:t>
            </a:r>
            <a:r>
              <a:rPr lang="sv-SE" sz="2400" spc="99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sv-SE" sz="2400" spc="99" dirty="0">
                <a:solidFill>
                  <a:srgbClr val="99FFCC"/>
                </a:solidFill>
                <a:latin typeface="Comic Sans MS" pitchFamily="66" charset="0"/>
              </a:rPr>
              <a:t>efter deras slag </a:t>
            </a:r>
            <a:r>
              <a:rPr lang="sv-SE" sz="2400" spc="99" dirty="0">
                <a:solidFill>
                  <a:srgbClr val="FFFF00"/>
                </a:solidFill>
                <a:latin typeface="Comic Sans MS" pitchFamily="66" charset="0"/>
              </a:rPr>
              <a:t>och alla </a:t>
            </a:r>
            <a:r>
              <a:rPr lang="sv-SE" sz="2400" i="1" spc="99" dirty="0">
                <a:solidFill>
                  <a:srgbClr val="FFFF00"/>
                </a:solidFill>
                <a:latin typeface="Comic Sans MS" pitchFamily="66" charset="0"/>
              </a:rPr>
              <a:t>kräldjur</a:t>
            </a:r>
            <a:r>
              <a:rPr lang="sv-SE" sz="2400" spc="99" dirty="0">
                <a:solidFill>
                  <a:srgbClr val="FFFF00"/>
                </a:solidFill>
                <a:latin typeface="Comic Sans MS" pitchFamily="66" charset="0"/>
              </a:rPr>
              <a:t> på marken </a:t>
            </a:r>
            <a:r>
              <a:rPr lang="sv-SE" sz="2400" spc="99" dirty="0">
                <a:solidFill>
                  <a:srgbClr val="99FFCC"/>
                </a:solidFill>
                <a:latin typeface="Comic Sans MS" pitchFamily="66" charset="0"/>
              </a:rPr>
              <a:t>efter deras slag</a:t>
            </a:r>
            <a:r>
              <a:rPr lang="sv-SE" sz="2400" spc="99" dirty="0" smtClean="0">
                <a:solidFill>
                  <a:srgbClr val="FFFF00"/>
                </a:solidFill>
                <a:latin typeface="Comic Sans MS" pitchFamily="66" charset="0"/>
              </a:rPr>
              <a:t>.</a:t>
            </a:r>
            <a:br>
              <a:rPr lang="sv-SE" sz="2400" spc="99" dirty="0" smtClean="0">
                <a:solidFill>
                  <a:srgbClr val="FFFF00"/>
                </a:solidFill>
                <a:latin typeface="Comic Sans MS" pitchFamily="66" charset="0"/>
              </a:rPr>
            </a:br>
            <a:r>
              <a:rPr lang="sv-SE" sz="2400" spc="99" dirty="0" smtClean="0">
                <a:solidFill>
                  <a:srgbClr val="FFFF00"/>
                </a:solidFill>
                <a:latin typeface="Comic Sans MS" pitchFamily="66" charset="0"/>
              </a:rPr>
              <a:t>(</a:t>
            </a:r>
            <a:r>
              <a:rPr lang="sv-SE" sz="2400" spc="99" dirty="0">
                <a:solidFill>
                  <a:srgbClr val="FFFF00"/>
                </a:solidFill>
                <a:latin typeface="Comic Sans MS" pitchFamily="66" charset="0"/>
              </a:rPr>
              <a:t>1 Mos 1:25) </a:t>
            </a:r>
          </a:p>
        </p:txBody>
      </p:sp>
      <p:pic>
        <p:nvPicPr>
          <p:cNvPr id="15" name="Picture 7" descr="Bild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1934" y="288216"/>
            <a:ext cx="1808311" cy="1529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 descr="Bild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129768" y="5261010"/>
            <a:ext cx="2283819" cy="1527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Namnlöst-1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47641" y="584025"/>
            <a:ext cx="1640561" cy="177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3476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Människan är unik</a:t>
            </a:r>
            <a:endParaRPr lang="sv-S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73" r="2707"/>
          <a:stretch/>
        </p:blipFill>
        <p:spPr bwMode="auto">
          <a:xfrm flipH="1">
            <a:off x="-1" y="890412"/>
            <a:ext cx="4998720" cy="5967589"/>
          </a:xfrm>
          <a:prstGeom prst="rect">
            <a:avLst/>
          </a:prstGeom>
          <a:noFill/>
          <a:ln w="63500" cap="sq" cmpd="sng">
            <a:noFill/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ektangel 14"/>
          <p:cNvSpPr/>
          <p:nvPr/>
        </p:nvSpPr>
        <p:spPr>
          <a:xfrm>
            <a:off x="5135853" y="1463501"/>
            <a:ext cx="4008147" cy="522177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sv-SE" sz="2400" dirty="0" smtClean="0">
                <a:solidFill>
                  <a:srgbClr val="FFFF00"/>
                </a:solidFill>
              </a:rPr>
              <a:t>Gud sade: "Låt oss göra människor till vår </a:t>
            </a:r>
            <a:r>
              <a:rPr lang="sv-SE" sz="2400" dirty="0" smtClean="0">
                <a:solidFill>
                  <a:srgbClr val="99FFCC"/>
                </a:solidFill>
              </a:rPr>
              <a:t>avbild</a:t>
            </a:r>
            <a:r>
              <a:rPr lang="sv-SE" sz="2400" dirty="0" smtClean="0">
                <a:solidFill>
                  <a:srgbClr val="FFFF00"/>
                </a:solidFill>
              </a:rPr>
              <a:t>,</a:t>
            </a:r>
            <a:br>
              <a:rPr lang="sv-SE" sz="2400" dirty="0" smtClean="0">
                <a:solidFill>
                  <a:srgbClr val="FFFF00"/>
                </a:solidFill>
              </a:rPr>
            </a:br>
            <a:r>
              <a:rPr lang="sv-SE" sz="2400" dirty="0" smtClean="0">
                <a:solidFill>
                  <a:srgbClr val="FFFF00"/>
                </a:solidFill>
              </a:rPr>
              <a:t>till att vara lika oss</a:t>
            </a:r>
            <a:r>
              <a:rPr lang="sv-SE" sz="2400" dirty="0" smtClean="0">
                <a:solidFill>
                  <a:srgbClr val="FFFF00"/>
                </a:solidFill>
              </a:rPr>
              <a:t>."</a:t>
            </a:r>
          </a:p>
          <a:p>
            <a:endParaRPr lang="sv-SE" sz="2400" dirty="0">
              <a:solidFill>
                <a:srgbClr val="FFFF00"/>
              </a:solidFill>
            </a:endParaRPr>
          </a:p>
          <a:p>
            <a:r>
              <a:rPr lang="sv-SE" sz="2400" dirty="0" smtClean="0">
                <a:solidFill>
                  <a:srgbClr val="FFFF00"/>
                </a:solidFill>
              </a:rPr>
              <a:t>Gud</a:t>
            </a:r>
            <a:r>
              <a:rPr lang="sv-SE" sz="2400" dirty="0" smtClean="0">
                <a:solidFill>
                  <a:srgbClr val="FFFF00"/>
                </a:solidFill>
              </a:rPr>
              <a:t>… sade till dem: "… uppfyll jorden! Lägg den under er och </a:t>
            </a:r>
            <a:r>
              <a:rPr lang="sv-SE" sz="2400" dirty="0" smtClean="0">
                <a:solidFill>
                  <a:srgbClr val="99FFCC"/>
                </a:solidFill>
              </a:rPr>
              <a:t>råd </a:t>
            </a:r>
            <a:r>
              <a:rPr lang="sv-SE" sz="2400" dirty="0" smtClean="0">
                <a:solidFill>
                  <a:srgbClr val="FFFF00"/>
                </a:solidFill>
              </a:rPr>
              <a:t>över… alla djur som rör sig på jorden</a:t>
            </a:r>
            <a:r>
              <a:rPr lang="sv-SE" sz="2400" dirty="0" smtClean="0">
                <a:solidFill>
                  <a:srgbClr val="FFFF00"/>
                </a:solidFill>
              </a:rPr>
              <a:t>!"</a:t>
            </a:r>
          </a:p>
          <a:p>
            <a:endParaRPr lang="sv-SE" sz="2400" dirty="0" smtClean="0">
              <a:solidFill>
                <a:srgbClr val="FFFF00"/>
              </a:solidFill>
            </a:endParaRPr>
          </a:p>
          <a:p>
            <a:r>
              <a:rPr lang="sv-SE" sz="2400" dirty="0" smtClean="0">
                <a:solidFill>
                  <a:srgbClr val="FFFF00"/>
                </a:solidFill>
              </a:rPr>
              <a:t>"</a:t>
            </a:r>
            <a:r>
              <a:rPr lang="sv-SE" sz="2400" spc="99" dirty="0">
                <a:solidFill>
                  <a:srgbClr val="FFFF00"/>
                </a:solidFill>
                <a:latin typeface="Comic Sans MS" pitchFamily="66" charset="0"/>
              </a:rPr>
              <a:t>Se, jag ger er alla </a:t>
            </a:r>
            <a:r>
              <a:rPr lang="sv-SE" sz="2400" spc="99" dirty="0">
                <a:solidFill>
                  <a:srgbClr val="99FFCC"/>
                </a:solidFill>
                <a:latin typeface="Comic Sans MS" pitchFamily="66" charset="0"/>
              </a:rPr>
              <a:t>fröbärande örter </a:t>
            </a:r>
            <a:r>
              <a:rPr lang="sv-SE" sz="2400" spc="99" dirty="0">
                <a:solidFill>
                  <a:srgbClr val="FFFF00"/>
                </a:solidFill>
                <a:latin typeface="Comic Sans MS" pitchFamily="66" charset="0"/>
              </a:rPr>
              <a:t>på hela jorden... Men åt alla </a:t>
            </a:r>
            <a:r>
              <a:rPr lang="sv-SE" sz="2400" spc="99" dirty="0" smtClean="0">
                <a:solidFill>
                  <a:srgbClr val="FFFF00"/>
                </a:solidFill>
                <a:latin typeface="Comic Sans MS" pitchFamily="66" charset="0"/>
              </a:rPr>
              <a:t>djur… </a:t>
            </a:r>
            <a:r>
              <a:rPr lang="sv-SE" sz="2400" spc="99" dirty="0">
                <a:solidFill>
                  <a:srgbClr val="FFFF00"/>
                </a:solidFill>
                <a:latin typeface="Comic Sans MS" pitchFamily="66" charset="0"/>
              </a:rPr>
              <a:t>ger jag alla </a:t>
            </a:r>
            <a:r>
              <a:rPr lang="sv-SE" sz="2400" spc="99" dirty="0">
                <a:solidFill>
                  <a:srgbClr val="99FFCC"/>
                </a:solidFill>
                <a:latin typeface="Comic Sans MS" pitchFamily="66" charset="0"/>
              </a:rPr>
              <a:t>gröna örter</a:t>
            </a:r>
            <a:r>
              <a:rPr lang="sv-SE" sz="2400" spc="99" dirty="0">
                <a:solidFill>
                  <a:srgbClr val="FFFF00"/>
                </a:solidFill>
                <a:latin typeface="Comic Sans MS" pitchFamily="66" charset="0"/>
              </a:rPr>
              <a:t> till föda</a:t>
            </a:r>
            <a:r>
              <a:rPr lang="sv-SE" sz="2400" spc="99" dirty="0" smtClean="0">
                <a:solidFill>
                  <a:srgbClr val="FFFF00"/>
                </a:solidFill>
                <a:latin typeface="Comic Sans MS" pitchFamily="66" charset="0"/>
              </a:rPr>
              <a:t>.</a:t>
            </a:r>
            <a:r>
              <a:rPr lang="sv-SE" sz="2400" dirty="0" smtClean="0">
                <a:solidFill>
                  <a:srgbClr val="FFFF00"/>
                </a:solidFill>
              </a:rPr>
              <a:t>"</a:t>
            </a:r>
          </a:p>
        </p:txBody>
      </p:sp>
      <p:sp>
        <p:nvSpPr>
          <p:cNvPr id="4" name="Rektangel 3"/>
          <p:cNvSpPr/>
          <p:nvPr/>
        </p:nvSpPr>
        <p:spPr>
          <a:xfrm>
            <a:off x="5135854" y="996142"/>
            <a:ext cx="357774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sv-SE" sz="2400" dirty="0">
                <a:solidFill>
                  <a:srgbClr val="FFFF00"/>
                </a:solidFill>
              </a:rPr>
              <a:t>Från 1 Mos 1:26-30:</a:t>
            </a:r>
          </a:p>
        </p:txBody>
      </p:sp>
    </p:spTree>
    <p:extLst>
      <p:ext uri="{BB962C8B-B14F-4D97-AF65-F5344CB8AC3E}">
        <p14:creationId xmlns:p14="http://schemas.microsoft.com/office/powerpoint/2010/main" val="5432573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Sjunde dagen: Gud vilar</a:t>
            </a:r>
            <a:endParaRPr lang="sv-SE" dirty="0"/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4571287" y="1147631"/>
            <a:ext cx="4145993" cy="5354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noAutofit/>
          </a:bodyPr>
          <a:lstStyle/>
          <a:p>
            <a:pPr algn="ctr"/>
            <a:r>
              <a:rPr lang="sv-SE" sz="2400" spc="99" dirty="0">
                <a:solidFill>
                  <a:srgbClr val="FFFF00"/>
                </a:solidFill>
                <a:latin typeface="Comic Sans MS" pitchFamily="66" charset="0"/>
              </a:rPr>
              <a:t>Så </a:t>
            </a:r>
            <a:r>
              <a:rPr lang="sv-SE" sz="2400" spc="99" dirty="0">
                <a:solidFill>
                  <a:srgbClr val="99FFCC"/>
                </a:solidFill>
                <a:latin typeface="Comic Sans MS" pitchFamily="66" charset="0"/>
              </a:rPr>
              <a:t>fullbordades </a:t>
            </a:r>
            <a:r>
              <a:rPr lang="sv-SE" sz="2400" spc="99" dirty="0" smtClean="0">
                <a:solidFill>
                  <a:srgbClr val="FFFF00"/>
                </a:solidFill>
                <a:latin typeface="Comic Sans MS" pitchFamily="66" charset="0"/>
              </a:rPr>
              <a:t>himlen </a:t>
            </a:r>
            <a:r>
              <a:rPr lang="sv-SE" sz="2400" spc="99" dirty="0">
                <a:solidFill>
                  <a:srgbClr val="FFFF00"/>
                </a:solidFill>
                <a:latin typeface="Comic Sans MS" pitchFamily="66" charset="0"/>
              </a:rPr>
              <a:t>och </a:t>
            </a:r>
            <a:r>
              <a:rPr lang="sv-SE" sz="2400" spc="99" dirty="0" smtClean="0">
                <a:solidFill>
                  <a:srgbClr val="FFFF00"/>
                </a:solidFill>
                <a:latin typeface="Comic Sans MS" pitchFamily="66" charset="0"/>
              </a:rPr>
              <a:t>jorden med hela sin </a:t>
            </a:r>
            <a:r>
              <a:rPr lang="sv-SE" sz="2400" spc="99" dirty="0" smtClean="0">
                <a:solidFill>
                  <a:srgbClr val="FFFF00"/>
                </a:solidFill>
                <a:latin typeface="Comic Sans MS" pitchFamily="66" charset="0"/>
              </a:rPr>
              <a:t>härskara.</a:t>
            </a:r>
          </a:p>
          <a:p>
            <a:pPr algn="ctr"/>
            <a:endParaRPr lang="sv-SE" sz="2400" spc="99" dirty="0">
              <a:solidFill>
                <a:srgbClr val="FFFF00"/>
              </a:solidFill>
              <a:latin typeface="Comic Sans MS" pitchFamily="66" charset="0"/>
            </a:endParaRPr>
          </a:p>
          <a:p>
            <a:pPr algn="ctr"/>
            <a:r>
              <a:rPr lang="sv-SE" sz="2400" spc="99" dirty="0" smtClean="0">
                <a:solidFill>
                  <a:srgbClr val="FFFF00"/>
                </a:solidFill>
                <a:latin typeface="Comic Sans MS" pitchFamily="66" charset="0"/>
              </a:rPr>
              <a:t>Gud </a:t>
            </a:r>
            <a:r>
              <a:rPr lang="sv-SE" sz="2400" spc="99" dirty="0">
                <a:solidFill>
                  <a:srgbClr val="FFFF00"/>
                </a:solidFill>
                <a:latin typeface="Comic Sans MS" pitchFamily="66" charset="0"/>
              </a:rPr>
              <a:t>välsignade den </a:t>
            </a:r>
            <a:r>
              <a:rPr lang="sv-SE" sz="2400" spc="99" dirty="0" smtClean="0">
                <a:solidFill>
                  <a:srgbClr val="FFFF00"/>
                </a:solidFill>
                <a:latin typeface="Comic Sans MS" pitchFamily="66" charset="0"/>
              </a:rPr>
              <a:t>sjun-de </a:t>
            </a:r>
            <a:r>
              <a:rPr lang="sv-SE" sz="2400" spc="99" dirty="0">
                <a:solidFill>
                  <a:srgbClr val="FFFF00"/>
                </a:solidFill>
                <a:latin typeface="Comic Sans MS" pitchFamily="66" charset="0"/>
              </a:rPr>
              <a:t>dagen och </a:t>
            </a:r>
            <a:r>
              <a:rPr lang="sv-SE" sz="2400" spc="99" dirty="0" smtClean="0">
                <a:solidFill>
                  <a:srgbClr val="FFFF00"/>
                </a:solidFill>
                <a:latin typeface="Comic Sans MS" pitchFamily="66" charset="0"/>
              </a:rPr>
              <a:t>helgade </a:t>
            </a:r>
            <a:r>
              <a:rPr lang="sv-SE" sz="2400" spc="99" dirty="0">
                <a:solidFill>
                  <a:srgbClr val="FFFF00"/>
                </a:solidFill>
                <a:latin typeface="Comic Sans MS" pitchFamily="66" charset="0"/>
              </a:rPr>
              <a:t>den, ty </a:t>
            </a:r>
            <a:r>
              <a:rPr lang="sv-SE" sz="2400" spc="99" dirty="0">
                <a:solidFill>
                  <a:srgbClr val="99FFCC"/>
                </a:solidFill>
                <a:latin typeface="Comic Sans MS" pitchFamily="66" charset="0"/>
              </a:rPr>
              <a:t>på den dagen </a:t>
            </a:r>
            <a:r>
              <a:rPr lang="sv-SE" sz="2400" spc="99" dirty="0" smtClean="0">
                <a:solidFill>
                  <a:srgbClr val="99FFCC"/>
                </a:solidFill>
                <a:latin typeface="Comic Sans MS" pitchFamily="66" charset="0"/>
              </a:rPr>
              <a:t>vilade </a:t>
            </a:r>
            <a:r>
              <a:rPr lang="sv-SE" sz="2400" spc="99" dirty="0">
                <a:solidFill>
                  <a:srgbClr val="99FFCC"/>
                </a:solidFill>
                <a:latin typeface="Comic Sans MS" pitchFamily="66" charset="0"/>
              </a:rPr>
              <a:t>han </a:t>
            </a:r>
            <a:r>
              <a:rPr lang="sv-SE" sz="2400" spc="99" dirty="0">
                <a:solidFill>
                  <a:srgbClr val="FFFF00"/>
                </a:solidFill>
                <a:latin typeface="Comic Sans MS" pitchFamily="66" charset="0"/>
              </a:rPr>
              <a:t>från allt sitt verk</a:t>
            </a:r>
            <a:r>
              <a:rPr lang="sv-SE" sz="2400" spc="99" dirty="0" smtClean="0">
                <a:solidFill>
                  <a:srgbClr val="FFFF00"/>
                </a:solidFill>
                <a:latin typeface="Comic Sans MS" pitchFamily="66" charset="0"/>
              </a:rPr>
              <a:t>...</a:t>
            </a:r>
          </a:p>
          <a:p>
            <a:pPr algn="ctr"/>
            <a:endParaRPr lang="sv-SE" sz="2400" spc="99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algn="ctr"/>
            <a:r>
              <a:rPr lang="sv-SE" sz="2400" spc="99" dirty="0" smtClean="0">
                <a:solidFill>
                  <a:srgbClr val="FFFF00"/>
                </a:solidFill>
                <a:latin typeface="Comic Sans MS" pitchFamily="66" charset="0"/>
              </a:rPr>
              <a:t>Gud </a:t>
            </a:r>
            <a:r>
              <a:rPr lang="sv-SE" sz="2400" spc="99" dirty="0">
                <a:solidFill>
                  <a:srgbClr val="FFFF00"/>
                </a:solidFill>
                <a:latin typeface="Comic Sans MS" pitchFamily="66" charset="0"/>
              </a:rPr>
              <a:t>såg på allt som han hade gjort, och se, det var </a:t>
            </a:r>
            <a:r>
              <a:rPr lang="sv-SE" sz="2400" spc="99" dirty="0" smtClean="0">
                <a:solidFill>
                  <a:srgbClr val="99FFCC"/>
                </a:solidFill>
                <a:latin typeface="Comic Sans MS" pitchFamily="66" charset="0"/>
              </a:rPr>
              <a:t>mycket gott</a:t>
            </a:r>
            <a:r>
              <a:rPr lang="sv-SE" sz="2400" spc="99" dirty="0" smtClean="0">
                <a:solidFill>
                  <a:srgbClr val="FFFF00"/>
                </a:solidFill>
                <a:latin typeface="Comic Sans MS" pitchFamily="66" charset="0"/>
              </a:rPr>
              <a:t>.</a:t>
            </a:r>
            <a:endParaRPr lang="sv-SE" sz="1100" spc="99" dirty="0">
              <a:solidFill>
                <a:srgbClr val="FFFF00"/>
              </a:solidFill>
              <a:latin typeface="Comic Sans MS" pitchFamily="66" charset="0"/>
            </a:endParaRPr>
          </a:p>
          <a:p>
            <a:pPr algn="ctr"/>
            <a:endParaRPr lang="sv-SE" sz="2400" spc="99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algn="ctr"/>
            <a:r>
              <a:rPr lang="sv-SE" sz="2400" spc="99" dirty="0" smtClean="0">
                <a:solidFill>
                  <a:srgbClr val="FFFF00"/>
                </a:solidFill>
                <a:latin typeface="Comic Sans MS" pitchFamily="66" charset="0"/>
              </a:rPr>
              <a:t>(</a:t>
            </a:r>
            <a:r>
              <a:rPr lang="sv-SE" sz="2400" spc="99" dirty="0">
                <a:solidFill>
                  <a:srgbClr val="FFFF00"/>
                </a:solidFill>
                <a:latin typeface="Comic Sans MS" pitchFamily="66" charset="0"/>
              </a:rPr>
              <a:t>1 Mos 2:1-3 &amp; 1:31)</a:t>
            </a:r>
          </a:p>
          <a:p>
            <a:pPr algn="ctr"/>
            <a:endParaRPr lang="sv-SE" sz="2400" spc="99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8" name="Bildobjekt 7" descr="Skönhet.jpg"/>
          <p:cNvPicPr>
            <a:picLocks noChangeAspect="1"/>
          </p:cNvPicPr>
          <p:nvPr/>
        </p:nvPicPr>
        <p:blipFill rotWithShape="1">
          <a:blip r:embed="rId3"/>
          <a:srcRect r="13274"/>
          <a:stretch/>
        </p:blipFill>
        <p:spPr>
          <a:xfrm>
            <a:off x="4" y="873466"/>
            <a:ext cx="4167961" cy="598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009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objekt 24" descr="Namnlöst-2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865919" y="872403"/>
            <a:ext cx="4278084" cy="4413820"/>
          </a:xfrm>
          <a:prstGeom prst="rect">
            <a:avLst/>
          </a:prstGeom>
        </p:spPr>
      </p:pic>
      <p:pic>
        <p:nvPicPr>
          <p:cNvPr id="1037" name="Picture 5" descr="Gewitter0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979717"/>
            <a:ext cx="4938899" cy="3374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Syndafallet</a:t>
            </a:r>
            <a:endParaRPr lang="sv-SE" dirty="0"/>
          </a:p>
        </p:txBody>
      </p:sp>
      <p:pic>
        <p:nvPicPr>
          <p:cNvPr id="1038" name="Picture 6" descr="eclair0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7893921">
            <a:off x="3211033" y="-773391"/>
            <a:ext cx="2530096" cy="8802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Text Box 7"/>
          <p:cNvSpPr txBox="1">
            <a:spLocks noChangeArrowheads="1"/>
          </p:cNvSpPr>
          <p:nvPr/>
        </p:nvSpPr>
        <p:spPr bwMode="auto">
          <a:xfrm>
            <a:off x="4854186" y="5599128"/>
            <a:ext cx="4084983" cy="923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1" tIns="45712" rIns="91421" bIns="45712">
            <a:spAutoFit/>
          </a:bodyPr>
          <a:lstStyle/>
          <a:p>
            <a:r>
              <a:rPr lang="sv-SE" spc="99" dirty="0">
                <a:solidFill>
                  <a:schemeClr val="accent4"/>
                </a:solidFill>
                <a:latin typeface="Comic Sans MS" pitchFamily="66" charset="0"/>
              </a:rPr>
              <a:t>Och kvinnan…tog av frukten och åt. Hon gav också till sin man…och han åt.</a:t>
            </a:r>
          </a:p>
        </p:txBody>
      </p:sp>
      <p:sp>
        <p:nvSpPr>
          <p:cNvPr id="1034" name="Text Box 12"/>
          <p:cNvSpPr txBox="1">
            <a:spLocks noChangeArrowheads="1"/>
          </p:cNvSpPr>
          <p:nvPr/>
        </p:nvSpPr>
        <p:spPr bwMode="auto">
          <a:xfrm>
            <a:off x="4854182" y="3363049"/>
            <a:ext cx="4059239" cy="203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1" tIns="45712" rIns="91421" bIns="45712">
            <a:spAutoFit/>
          </a:bodyPr>
          <a:lstStyle/>
          <a:p>
            <a:r>
              <a:rPr lang="sv-SE" spc="99" dirty="0">
                <a:solidFill>
                  <a:schemeClr val="accent4"/>
                </a:solidFill>
                <a:latin typeface="Comic Sans MS" pitchFamily="66" charset="0"/>
              </a:rPr>
              <a:t>Då sade ormen till kvinnan: ”</a:t>
            </a:r>
            <a:r>
              <a:rPr lang="sv-SE" spc="99" dirty="0">
                <a:solidFill>
                  <a:schemeClr val="accent3"/>
                </a:solidFill>
                <a:latin typeface="Comic Sans MS" pitchFamily="66" charset="0"/>
              </a:rPr>
              <a:t>Skulle Gud ha sagt </a:t>
            </a:r>
            <a:r>
              <a:rPr lang="sv-SE" spc="99" dirty="0">
                <a:solidFill>
                  <a:schemeClr val="accent4"/>
                </a:solidFill>
                <a:latin typeface="Comic Sans MS" pitchFamily="66" charset="0"/>
              </a:rPr>
              <a:t>att ni inte skall äta av något träd i lustgården?...</a:t>
            </a:r>
            <a:r>
              <a:rPr lang="sv-SE" spc="99" dirty="0">
                <a:solidFill>
                  <a:schemeClr val="accent3"/>
                </a:solidFill>
                <a:latin typeface="Comic Sans MS" pitchFamily="66" charset="0"/>
              </a:rPr>
              <a:t>Ni skall visst inte dö!</a:t>
            </a:r>
            <a:r>
              <a:rPr lang="sv-SE" spc="99" dirty="0">
                <a:solidFill>
                  <a:schemeClr val="accent4"/>
                </a:solidFill>
                <a:latin typeface="Comic Sans MS" pitchFamily="66" charset="0"/>
              </a:rPr>
              <a:t> Men Gud vet att den dag ni äter av den skall era ögon öppnas, så att </a:t>
            </a:r>
            <a:r>
              <a:rPr lang="sv-SE" spc="99" dirty="0">
                <a:solidFill>
                  <a:schemeClr val="accent3"/>
                </a:solidFill>
                <a:latin typeface="Comic Sans MS" pitchFamily="66" charset="0"/>
              </a:rPr>
              <a:t>ni blir som Gud</a:t>
            </a:r>
            <a:r>
              <a:rPr lang="sv-SE" spc="99" dirty="0">
                <a:solidFill>
                  <a:schemeClr val="accent4"/>
                </a:solidFill>
                <a:latin typeface="Comic Sans MS" pitchFamily="66" charset="0"/>
              </a:rPr>
              <a:t>...”</a:t>
            </a:r>
          </a:p>
        </p:txBody>
      </p:sp>
      <p:sp>
        <p:nvSpPr>
          <p:cNvPr id="1032" name="Text Box 14"/>
          <p:cNvSpPr txBox="1">
            <a:spLocks noChangeArrowheads="1"/>
          </p:cNvSpPr>
          <p:nvPr/>
        </p:nvSpPr>
        <p:spPr bwMode="auto">
          <a:xfrm>
            <a:off x="4854182" y="1126975"/>
            <a:ext cx="4059239" cy="203130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21" tIns="45712" rIns="91421" bIns="45712">
            <a:spAutoFit/>
          </a:bodyPr>
          <a:lstStyle/>
          <a:p>
            <a:r>
              <a:rPr lang="sv-SE" spc="99" dirty="0">
                <a:solidFill>
                  <a:schemeClr val="accent4"/>
                </a:solidFill>
                <a:latin typeface="Comic Sans MS" pitchFamily="66" charset="0"/>
              </a:rPr>
              <a:t>Och HERREN Gud gav mannen denna befallning: ”Du kan fritt äta av alla träd i lustgården, men av trädet med kunskap om gott och ont skall du inte äta, ty den dag du äter av det </a:t>
            </a:r>
            <a:r>
              <a:rPr lang="sv-SE" spc="99" dirty="0">
                <a:solidFill>
                  <a:schemeClr val="accent3"/>
                </a:solidFill>
                <a:latin typeface="Comic Sans MS" pitchFamily="66" charset="0"/>
              </a:rPr>
              <a:t>skall du döden dö</a:t>
            </a:r>
            <a:r>
              <a:rPr lang="sv-SE" spc="99" dirty="0">
                <a:solidFill>
                  <a:schemeClr val="accent4"/>
                </a:solidFill>
                <a:latin typeface="Comic Sans MS" pitchFamily="66" charset="0"/>
              </a:rPr>
              <a:t>.”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76651"/>
            <a:ext cx="4638675" cy="3181350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7583705" y="6642556"/>
            <a:ext cx="1559273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sv-SE" sz="1400" spc="99" dirty="0">
                <a:solidFill>
                  <a:schemeClr val="accent4"/>
                </a:solidFill>
                <a:latin typeface="Comic Sans MS" pitchFamily="66" charset="0"/>
              </a:rPr>
              <a:t>(1 Mos 2:16-3:6)</a:t>
            </a:r>
          </a:p>
        </p:txBody>
      </p:sp>
    </p:spTree>
    <p:extLst>
      <p:ext uri="{BB962C8B-B14F-4D97-AF65-F5344CB8AC3E}">
        <p14:creationId xmlns:p14="http://schemas.microsoft.com/office/powerpoint/2010/main" val="42464138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6" grpId="0"/>
      <p:bldP spid="103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öde">
  <a:themeElements>
    <a:clrScheme name="Genesis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99FFCC"/>
      </a:accent3>
      <a:accent4>
        <a:srgbClr val="FFFF00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Skapelseföredrag">
      <a:majorFont>
        <a:latin typeface="Kristen ITC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wrap="square" lIns="0" tIns="0" rIns="0" bIns="0">
        <a:spAutoFit/>
      </a:bodyPr>
      <a:lstStyle>
        <a:defPPr>
          <a:defRPr sz="3200" dirty="0" smtClean="0">
            <a:solidFill>
              <a:schemeClr val="accent4"/>
            </a:solidFill>
          </a:defRPr>
        </a:defPPr>
      </a:lstStyle>
    </a:spDef>
    <a:lnDef>
      <a:spPr>
        <a:ln w="38100">
          <a:solidFill>
            <a:srgbClr val="FFFF00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Genesis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99FFCC"/>
      </a:accent3>
      <a:accent4>
        <a:srgbClr val="FFFF00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Formgivningsmall- snöig väg</Template>
  <TotalTime>0</TotalTime>
  <Words>2548</Words>
  <Application>Microsoft Office PowerPoint</Application>
  <PresentationFormat>Bildspel på skärmen (4:3)</PresentationFormat>
  <Paragraphs>351</Paragraphs>
  <Slides>25</Slides>
  <Notes>25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25</vt:i4>
      </vt:variant>
    </vt:vector>
  </HeadingPairs>
  <TitlesOfParts>
    <vt:vector size="32" baseType="lpstr">
      <vt:lpstr>Arial</vt:lpstr>
      <vt:lpstr>Kristen ITC</vt:lpstr>
      <vt:lpstr>Calibri</vt:lpstr>
      <vt:lpstr>Wingdings 2</vt:lpstr>
      <vt:lpstr>Times New Roman</vt:lpstr>
      <vt:lpstr>Comic Sans MS</vt:lpstr>
      <vt:lpstr>Flöde</vt:lpstr>
      <vt:lpstr>Innehåll</vt:lpstr>
      <vt:lpstr>Meningen med livet</vt:lpstr>
      <vt:lpstr>Skapelsens syfte</vt:lpstr>
      <vt:lpstr>De sex skapelsedagarna</vt:lpstr>
      <vt:lpstr>Dagarnas längd skrivna i sten…</vt:lpstr>
      <vt:lpstr>Efter deras slag…</vt:lpstr>
      <vt:lpstr>Människan är unik</vt:lpstr>
      <vt:lpstr>Sjunde dagen: Gud vilar</vt:lpstr>
      <vt:lpstr>Syndafallet</vt:lpstr>
      <vt:lpstr>Syndens följder</vt:lpstr>
      <vt:lpstr>Protoevangeliet</vt:lpstr>
      <vt:lpstr>Syndafloden</vt:lpstr>
      <vt:lpstr>Noas Ark</vt:lpstr>
      <vt:lpstr>Korssiktning &amp; Fossila fotspår</vt:lpstr>
      <vt:lpstr>Tuffa frågor…</vt:lpstr>
      <vt:lpstr>”Skepp” på kinesiska</vt:lpstr>
      <vt:lpstr>Behemot</vt:lpstr>
      <vt:lpstr>Dinos och människor samtida?</vt:lpstr>
      <vt:lpstr>Bergen bildas</vt:lpstr>
      <vt:lpstr>Arken strandar</vt:lpstr>
      <vt:lpstr>Guds förbund</vt:lpstr>
      <vt:lpstr>Babels torn</vt:lpstr>
      <vt:lpstr>Envisa löften…</vt:lpstr>
      <vt:lpstr>Ett dilemma med en genial lösning</vt:lpstr>
      <vt:lpstr>Två helt olika världsbilder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2011-10-07T09:25:47Z</dcterms:created>
  <dcterms:modified xsi:type="dcterms:W3CDTF">2011-10-07T23:00:23Z</dcterms:modified>
</cp:coreProperties>
</file>