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65" r:id="rId1"/>
  </p:sldMasterIdLst>
  <p:notesMasterIdLst>
    <p:notesMasterId r:id="rId14"/>
  </p:notesMasterIdLst>
  <p:handoutMasterIdLst>
    <p:handoutMasterId r:id="rId15"/>
  </p:handoutMasterIdLst>
  <p:sldIdLst>
    <p:sldId id="1317" r:id="rId2"/>
    <p:sldId id="1330" r:id="rId3"/>
    <p:sldId id="1340" r:id="rId4"/>
    <p:sldId id="305" r:id="rId5"/>
    <p:sldId id="1320" r:id="rId6"/>
    <p:sldId id="307" r:id="rId7"/>
    <p:sldId id="1327" r:id="rId8"/>
    <p:sldId id="1328" r:id="rId9"/>
    <p:sldId id="1339" r:id="rId10"/>
    <p:sldId id="1335" r:id="rId11"/>
    <p:sldId id="1342" r:id="rId12"/>
    <p:sldId id="1336" r:id="rId13"/>
  </p:sldIdLst>
  <p:sldSz cx="12192000" cy="6858000"/>
  <p:notesSz cx="6858000" cy="9945688"/>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Maiandra GD" panose="020E0502030308020204" pitchFamily="34" charset="0"/>
      <p:regular r:id="rId21"/>
    </p:embeddedFont>
  </p:embeddedFontLst>
  <p:defaultTex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1935" userDrawn="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28415"/>
    <a:srgbClr val="D60093"/>
    <a:srgbClr val="FEF0FA"/>
    <a:srgbClr val="FF8181"/>
    <a:srgbClr val="0097CF"/>
    <a:srgbClr val="F2CC99"/>
    <a:srgbClr val="7C2900"/>
    <a:srgbClr val="993300"/>
    <a:srgbClr val="CC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2" autoAdjust="0"/>
    <p:restoredTop sz="93512" autoAdjust="0"/>
  </p:normalViewPr>
  <p:slideViewPr>
    <p:cSldViewPr snapToGrid="0">
      <p:cViewPr varScale="1">
        <p:scale>
          <a:sx n="119" d="100"/>
          <a:sy n="119" d="100"/>
        </p:scale>
        <p:origin x="330" y="126"/>
      </p:cViewPr>
      <p:guideLst>
        <p:guide orient="horz" pos="3952"/>
        <p:guide pos="1935"/>
      </p:guideLst>
    </p:cSldViewPr>
  </p:slideViewPr>
  <p:outlineViewPr>
    <p:cViewPr>
      <p:scale>
        <a:sx n="33" d="100"/>
        <a:sy n="33" d="100"/>
      </p:scale>
      <p:origin x="0" y="17106"/>
    </p:cViewPr>
  </p:outlineViewPr>
  <p:notesTextViewPr>
    <p:cViewPr>
      <p:scale>
        <a:sx n="125" d="100"/>
        <a:sy n="125" d="100"/>
      </p:scale>
      <p:origin x="0" y="0"/>
    </p:cViewPr>
  </p:notesTextViewPr>
  <p:sorterViewPr>
    <p:cViewPr>
      <p:scale>
        <a:sx n="90" d="100"/>
        <a:sy n="90" d="100"/>
      </p:scale>
      <p:origin x="0" y="-4884"/>
    </p:cViewPr>
  </p:sorterViewPr>
  <p:notesViewPr>
    <p:cSldViewPr snapToGrid="0" showGuides="1">
      <p:cViewPr varScale="1">
        <p:scale>
          <a:sx n="89" d="100"/>
          <a:sy n="89" d="100"/>
        </p:scale>
        <p:origin x="3714"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sidfot 5"/>
          <p:cNvSpPr>
            <a:spLocks noGrp="1"/>
          </p:cNvSpPr>
          <p:nvPr>
            <p:ph type="ftr" sz="quarter" idx="2"/>
          </p:nvPr>
        </p:nvSpPr>
        <p:spPr>
          <a:xfrm>
            <a:off x="0" y="9446102"/>
            <a:ext cx="2971800" cy="497284"/>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3"/>
          </p:nvPr>
        </p:nvSpPr>
        <p:spPr>
          <a:xfrm>
            <a:off x="3885010" y="9446102"/>
            <a:ext cx="2971800" cy="497284"/>
          </a:xfrm>
          <a:prstGeom prst="rect">
            <a:avLst/>
          </a:prstGeom>
        </p:spPr>
        <p:txBody>
          <a:bodyPr vert="horz" lIns="91440" tIns="45720" rIns="91440" bIns="45720" rtlCol="0" anchor="b"/>
          <a:lstStyle>
            <a:lvl1pPr algn="r">
              <a:defRPr sz="1200"/>
            </a:lvl1pPr>
          </a:lstStyle>
          <a:p>
            <a:fld id="{8E76C999-61A9-47F1-89BF-68FCD7A9B4F1}" type="slidenum">
              <a:rPr lang="sv-SE" smtClean="0"/>
              <a:pPr/>
              <a:t>‹#›</a:t>
            </a:fld>
            <a:endParaRPr lang="sv-SE" dirty="0"/>
          </a:p>
        </p:txBody>
      </p:sp>
      <p:sp>
        <p:nvSpPr>
          <p:cNvPr id="8" name="Platshållare för datum 7"/>
          <p:cNvSpPr>
            <a:spLocks noGrp="1"/>
          </p:cNvSpPr>
          <p:nvPr>
            <p:ph type="dt" sz="quarter" idx="1"/>
          </p:nvPr>
        </p:nvSpPr>
        <p:spPr>
          <a:xfrm>
            <a:off x="3885010" y="0"/>
            <a:ext cx="2971800" cy="497284"/>
          </a:xfrm>
          <a:prstGeom prst="rect">
            <a:avLst/>
          </a:prstGeom>
        </p:spPr>
        <p:txBody>
          <a:bodyPr vert="horz" lIns="91440" tIns="45720" rIns="91440" bIns="45720" rtlCol="0"/>
          <a:lstStyle>
            <a:lvl1pPr algn="r">
              <a:defRPr sz="1200"/>
            </a:lvl1pPr>
          </a:lstStyle>
          <a:p>
            <a:fld id="{08BBA878-5CE4-4434-B575-4E6BFCFBEE92}" type="datetimeFigureOut">
              <a:rPr lang="sv-SE" smtClean="0"/>
              <a:pPr/>
              <a:t>2021-02-26</a:t>
            </a:fld>
            <a:endParaRPr lang="sv-SE" dirty="0"/>
          </a:p>
        </p:txBody>
      </p:sp>
      <p:sp>
        <p:nvSpPr>
          <p:cNvPr id="9" name="Platshållare för sidhuvud 8"/>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sv-SE" dirty="0"/>
          </a:p>
        </p:txBody>
      </p:sp>
    </p:spTree>
    <p:extLst>
      <p:ext uri="{BB962C8B-B14F-4D97-AF65-F5344CB8AC3E}">
        <p14:creationId xmlns:p14="http://schemas.microsoft.com/office/powerpoint/2010/main" val="39954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atin typeface="Times New Roman" pitchFamily="18" charset="0"/>
              </a:defRPr>
            </a:lvl1pPr>
          </a:lstStyle>
          <a:p>
            <a:endParaRPr lang="sv-SE" dirty="0"/>
          </a:p>
        </p:txBody>
      </p:sp>
      <p:sp>
        <p:nvSpPr>
          <p:cNvPr id="3" name="Platshållare fö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atin typeface="Times New Roman" pitchFamily="18" charset="0"/>
              </a:defRPr>
            </a:lvl1pPr>
          </a:lstStyle>
          <a:p>
            <a:fld id="{05F8E691-E9E0-4B68-81B8-84F9635A7F9F}" type="datetimeFigureOut">
              <a:rPr lang="sv-SE" smtClean="0"/>
              <a:pPr/>
              <a:t>2021-02-26</a:t>
            </a:fld>
            <a:endParaRPr lang="sv-SE" dirty="0"/>
          </a:p>
        </p:txBody>
      </p:sp>
      <p:sp>
        <p:nvSpPr>
          <p:cNvPr id="4" name="Platshållare för bildobjekt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atin typeface="Times New Roman" pitchFamily="18" charset="0"/>
              </a:defRPr>
            </a:lvl1pPr>
          </a:lstStyle>
          <a:p>
            <a:endParaRPr lang="sv-SE" dirty="0"/>
          </a:p>
        </p:txBody>
      </p:sp>
      <p:sp>
        <p:nvSpPr>
          <p:cNvPr id="7" name="Platshållare för bild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atin typeface="Times New Roman" pitchFamily="18" charset="0"/>
              </a:defRPr>
            </a:lvl1pPr>
          </a:lstStyle>
          <a:p>
            <a:fld id="{E3B136D8-B493-42BC-B798-A019C776AC18}" type="slidenum">
              <a:rPr lang="sv-SE" smtClean="0"/>
              <a:pPr/>
              <a:t>‹#›</a:t>
            </a:fld>
            <a:endParaRPr lang="sv-SE" dirty="0"/>
          </a:p>
        </p:txBody>
      </p:sp>
    </p:spTree>
    <p:extLst>
      <p:ext uri="{BB962C8B-B14F-4D97-AF65-F5344CB8AC3E}">
        <p14:creationId xmlns:p14="http://schemas.microsoft.com/office/powerpoint/2010/main" val="707292277"/>
      </p:ext>
    </p:extLst>
  </p:cSld>
  <p:clrMap bg1="lt1" tx1="dk1" bg2="lt2" tx2="dk2" accent1="accent1" accent2="accent2" accent3="accent3" accent4="accent4" accent5="accent5" accent6="accent6" hlink="hlink" folHlink="folHlink"/>
  <p:notesStyle>
    <a:lvl1pPr marL="0" algn="l" defTabSz="914209" rtl="0" eaLnBrk="1" latinLnBrk="0" hangingPunct="1">
      <a:defRPr sz="2800" kern="1200">
        <a:solidFill>
          <a:schemeClr val="tx1"/>
        </a:solidFill>
        <a:latin typeface="Times New Roman" pitchFamily="18" charset="0"/>
        <a:ea typeface="+mn-ea"/>
        <a:cs typeface="+mn-cs"/>
      </a:defRPr>
    </a:lvl1pPr>
    <a:lvl2pPr marL="457103" algn="l" defTabSz="914209" rtl="0" eaLnBrk="1" latinLnBrk="0" hangingPunct="1">
      <a:defRPr sz="2800" kern="1200">
        <a:solidFill>
          <a:schemeClr val="tx1"/>
        </a:solidFill>
        <a:latin typeface="Times New Roman" pitchFamily="18" charset="0"/>
        <a:ea typeface="+mn-ea"/>
        <a:cs typeface="+mn-cs"/>
      </a:defRPr>
    </a:lvl2pPr>
    <a:lvl3pPr marL="914209" algn="l" defTabSz="914209" rtl="0" eaLnBrk="1" latinLnBrk="0" hangingPunct="1">
      <a:defRPr sz="2800" kern="1200">
        <a:solidFill>
          <a:schemeClr val="tx1"/>
        </a:solidFill>
        <a:latin typeface="Times New Roman" pitchFamily="18" charset="0"/>
        <a:ea typeface="+mn-ea"/>
        <a:cs typeface="+mn-cs"/>
      </a:defRPr>
    </a:lvl3pPr>
    <a:lvl4pPr marL="1371313" algn="l" defTabSz="914209" rtl="0" eaLnBrk="1" latinLnBrk="0" hangingPunct="1">
      <a:defRPr sz="2800" kern="1200">
        <a:solidFill>
          <a:schemeClr val="tx1"/>
        </a:solidFill>
        <a:latin typeface="Times New Roman" pitchFamily="18" charset="0"/>
        <a:ea typeface="+mn-ea"/>
        <a:cs typeface="+mn-cs"/>
      </a:defRPr>
    </a:lvl4pPr>
    <a:lvl5pPr marL="1828417" algn="l" defTabSz="914209" rtl="0" eaLnBrk="1" latinLnBrk="0" hangingPunct="1">
      <a:defRPr sz="2800" kern="1200">
        <a:solidFill>
          <a:schemeClr val="tx1"/>
        </a:solidFill>
        <a:latin typeface="Times New Roman" pitchFamily="18" charset="0"/>
        <a:ea typeface="+mn-ea"/>
        <a:cs typeface="+mn-cs"/>
      </a:defRPr>
    </a:lvl5pPr>
    <a:lvl6pPr marL="2285521" algn="l" defTabSz="914209" rtl="0" eaLnBrk="1" latinLnBrk="0" hangingPunct="1">
      <a:defRPr sz="1100" kern="1200">
        <a:solidFill>
          <a:schemeClr val="tx1"/>
        </a:solidFill>
        <a:latin typeface="+mn-lt"/>
        <a:ea typeface="+mn-ea"/>
        <a:cs typeface="+mn-cs"/>
      </a:defRPr>
    </a:lvl6pPr>
    <a:lvl7pPr marL="2742625" algn="l" defTabSz="914209" rtl="0" eaLnBrk="1" latinLnBrk="0" hangingPunct="1">
      <a:defRPr sz="1100" kern="1200">
        <a:solidFill>
          <a:schemeClr val="tx1"/>
        </a:solidFill>
        <a:latin typeface="+mn-lt"/>
        <a:ea typeface="+mn-ea"/>
        <a:cs typeface="+mn-cs"/>
      </a:defRPr>
    </a:lvl7pPr>
    <a:lvl8pPr marL="3199730" algn="l" defTabSz="914209" rtl="0" eaLnBrk="1" latinLnBrk="0" hangingPunct="1">
      <a:defRPr sz="1100" kern="1200">
        <a:solidFill>
          <a:schemeClr val="tx1"/>
        </a:solidFill>
        <a:latin typeface="+mn-lt"/>
        <a:ea typeface="+mn-ea"/>
        <a:cs typeface="+mn-cs"/>
      </a:defRPr>
    </a:lvl8pPr>
    <a:lvl9pPr marL="3656833" algn="l" defTabSz="9142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a:bodyPr>
          <a:lstStyle/>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sv-SE" b="0" i="0" baseline="0"/>
              <a:t>VO: Tidigare har jag försökt visa att vi kan förvänta oss en biblisk historia på 6000 + 1000 år.</a:t>
            </a:r>
            <a:br>
              <a:rPr lang="sv-SE" b="0" i="0" baseline="0"/>
            </a:br>
            <a:r>
              <a:rPr lang="sv-SE" b="0" i="0" baseline="0"/>
              <a:t>Kallas kiliasm eller millennialism.</a:t>
            </a:r>
          </a:p>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sv-SE" b="0" i="0" baseline="0"/>
              <a:t>Ska nu visa att de 7000 åren finns i Bibeln genom att summera tidsuppgifter.</a:t>
            </a:r>
          </a:p>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endParaRPr lang="sv-SE" b="0" i="0" baseline="0"/>
          </a:p>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sv-SE" b="0" i="0" baseline="0"/>
              <a:t>VO: Detaljerat. Hoppa över om du inte vill kolla själv att det stämmer.</a:t>
            </a:r>
          </a:p>
        </p:txBody>
      </p:sp>
      <p:sp>
        <p:nvSpPr>
          <p:cNvPr id="4" name="Platshållare för bildnummer 3"/>
          <p:cNvSpPr>
            <a:spLocks noGrp="1"/>
          </p:cNvSpPr>
          <p:nvPr>
            <p:ph type="sldNum" sz="quarter" idx="10"/>
          </p:nvPr>
        </p:nvSpPr>
        <p:spPr/>
        <p:txBody>
          <a:bodyPr/>
          <a:lstStyle/>
          <a:p>
            <a:pPr marL="0" marR="0" lvl="0" indent="0" algn="r" defTabSz="914209" rtl="0" eaLnBrk="1" fontAlgn="auto" latinLnBrk="0" hangingPunct="1">
              <a:lnSpc>
                <a:spcPct val="100000"/>
              </a:lnSpc>
              <a:spcBef>
                <a:spcPts val="0"/>
              </a:spcBef>
              <a:spcAft>
                <a:spcPts val="0"/>
              </a:spcAft>
              <a:buClrTx/>
              <a:buSzTx/>
              <a:buFontTx/>
              <a:buNone/>
              <a:tabLst/>
              <a:defRPr/>
            </a:pPr>
            <a:fld id="{E3B136D8-B493-42BC-B798-A019C776AC18}"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209"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431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fontScale="40000" lnSpcReduction="20000"/>
          </a:bodyPr>
          <a:lstStyle/>
          <a:p>
            <a:r>
              <a:rPr lang="sv-SE"/>
              <a:t>VO: Bibeln säger inte att det ska finnas symmetrier i tiderna.</a:t>
            </a:r>
          </a:p>
          <a:p>
            <a:r>
              <a:rPr lang="sv-SE"/>
              <a:t>Nej, med det finns det!</a:t>
            </a:r>
          </a:p>
          <a:p>
            <a:endParaRPr lang="sv-SE"/>
          </a:p>
          <a:p>
            <a:pPr marL="0" lvl="0" indent="0">
              <a:buFont typeface="Arial" panose="020B0604020202020204" pitchFamily="34" charset="0"/>
              <a:buNone/>
            </a:pPr>
            <a:r>
              <a:rPr lang="sv-SE" b="1" i="0"/>
              <a:t>Bubbla 430 år:</a:t>
            </a:r>
          </a:p>
          <a:p>
            <a:pPr marL="288000" lvl="0" indent="-180000">
              <a:buFont typeface="Arial" pitchFamily="34" charset="0"/>
              <a:buChar char="•"/>
            </a:pPr>
            <a:r>
              <a:rPr lang="sv-SE" sz="2800" i="0">
                <a:latin typeface="Calibri" pitchFamily="34" charset="0"/>
              </a:rPr>
              <a:t>Från GT: </a:t>
            </a:r>
            <a:r>
              <a:rPr lang="sv-SE" sz="2800" i="1">
                <a:latin typeface="Calibri" pitchFamily="34" charset="0"/>
              </a:rPr>
              <a:t>Israels barns vistelse, vilka bodde i Egypten, var </a:t>
            </a:r>
            <a:r>
              <a:rPr lang="sv-SE" sz="2800" b="1" i="1">
                <a:latin typeface="Calibri" pitchFamily="34" charset="0"/>
              </a:rPr>
              <a:t>430 år</a:t>
            </a:r>
            <a:r>
              <a:rPr lang="sv-SE" sz="2800" i="1">
                <a:latin typeface="Calibri" pitchFamily="34" charset="0"/>
              </a:rPr>
              <a:t>. </a:t>
            </a:r>
            <a:r>
              <a:rPr lang="sv-SE" sz="2800">
                <a:latin typeface="Calibri" pitchFamily="34" charset="0"/>
              </a:rPr>
              <a:t>(Ex 12:40, KJV, där kommentaren om Egypten är redaktionell) </a:t>
            </a:r>
            <a:r>
              <a:rPr lang="sv-SE" sz="2800" i="1">
                <a:latin typeface="Calibri" pitchFamily="34" charset="0"/>
              </a:rPr>
              <a:t>Och det hände att just den dag då de </a:t>
            </a:r>
            <a:r>
              <a:rPr lang="sv-SE" sz="2800" b="1" i="1">
                <a:latin typeface="Calibri" pitchFamily="34" charset="0"/>
              </a:rPr>
              <a:t>430 åren </a:t>
            </a:r>
            <a:r>
              <a:rPr lang="sv-SE" sz="2800" i="1">
                <a:latin typeface="Calibri" pitchFamily="34" charset="0"/>
              </a:rPr>
              <a:t>hade gått drog alla HERRENS härskaror ut ur Egyptens land.</a:t>
            </a:r>
            <a:r>
              <a:rPr lang="sv-SE" sz="2800">
                <a:latin typeface="Calibri" pitchFamily="34" charset="0"/>
              </a:rPr>
              <a:t>  (Ex 12:41)</a:t>
            </a:r>
            <a:br>
              <a:rPr lang="sv-SE" sz="2800">
                <a:latin typeface="Calibri" pitchFamily="34" charset="0"/>
              </a:rPr>
            </a:br>
            <a:r>
              <a:rPr lang="sv-SE" i="0"/>
              <a:t>”Israel” </a:t>
            </a:r>
            <a:r>
              <a:rPr lang="sv-SE" i="0" baseline="0"/>
              <a:t>inkluderar, enl judisk tradition, alla som fanns i Abrahams ”sköte” då löftet gavs. Jämför:</a:t>
            </a:r>
          </a:p>
          <a:p>
            <a:pPr marL="576000" lvl="0" indent="-180000">
              <a:buFont typeface="Arial" pitchFamily="34" charset="0"/>
              <a:buChar char="•"/>
            </a:pPr>
            <a:r>
              <a:rPr lang="sv-SE" i="0" baseline="0"/>
              <a:t>Melkisedek i Gen 14:18-20 och Heb 7:4-9. (TEp256)</a:t>
            </a:r>
          </a:p>
          <a:p>
            <a:pPr marL="576000" lvl="0" indent="-180000">
              <a:buFont typeface="Arial" pitchFamily="34" charset="0"/>
              <a:buChar char="•"/>
            </a:pPr>
            <a:r>
              <a:rPr lang="sv-SE" i="0" baseline="0"/>
              <a:t>Rom 4:17: </a:t>
            </a:r>
            <a:r>
              <a:rPr lang="sv-SE" i="1"/>
              <a:t>Till fader för många folk har jag satt dig [Abraham], och det är han inför Gud som han trodde på, honom som gör de döda levande och </a:t>
            </a:r>
            <a:r>
              <a:rPr lang="sv-SE" b="1" i="1"/>
              <a:t>kallar på det som inte är, som om det vore till</a:t>
            </a:r>
            <a:r>
              <a:rPr lang="sv-SE" i="1"/>
              <a:t>. </a:t>
            </a:r>
            <a:endParaRPr lang="sv-SE" i="0" baseline="0"/>
          </a:p>
          <a:p>
            <a:pPr marL="288000" lvl="1" indent="-180000">
              <a:buFont typeface="Arial" pitchFamily="34" charset="0"/>
              <a:buChar char="•"/>
            </a:pPr>
            <a:r>
              <a:rPr lang="sv-SE" i="0" baseline="0"/>
              <a:t>Abrahams löfte gavs i Ur, inte då han lämnade Haran (som många kommentatorer felaktigt antagit). (TEp257)</a:t>
            </a:r>
          </a:p>
          <a:p>
            <a:pPr marL="576000" lvl="0" indent="-180000">
              <a:buFont typeface="Arial" pitchFamily="34" charset="0"/>
              <a:buChar char="•"/>
            </a:pPr>
            <a:r>
              <a:rPr lang="sv-SE" i="0" baseline="0"/>
              <a:t>Annars diffar åren: Isak föddes då Abraham var 100 år enl Gen 21:5. Abraham lämnade Haran när han var 75 år enl Gen 12:4. Diff är 25 år, medan skillnaden mellan 430 och 400 år är 30 år.</a:t>
            </a:r>
          </a:p>
          <a:p>
            <a:pPr marL="576000" lvl="0" indent="-180000">
              <a:buFont typeface="Arial" pitchFamily="34" charset="0"/>
              <a:buChar char="•"/>
            </a:pPr>
            <a:r>
              <a:rPr lang="sv-SE" i="0" baseline="0"/>
              <a:t>Gen 11:31-12:4 ska läsas: </a:t>
            </a:r>
            <a:r>
              <a:rPr lang="sv-SE" i="1" baseline="0"/>
              <a:t>… Herren </a:t>
            </a:r>
            <a:r>
              <a:rPr lang="sv-SE" b="1" i="1" baseline="0"/>
              <a:t>hade</a:t>
            </a:r>
            <a:r>
              <a:rPr lang="sv-SE" i="1" baseline="0"/>
              <a:t> sagt till Abram:…</a:t>
            </a:r>
          </a:p>
          <a:p>
            <a:pPr marL="576000" lvl="0" indent="-180000">
              <a:buFont typeface="Arial" pitchFamily="34" charset="0"/>
              <a:buChar char="•"/>
            </a:pPr>
            <a:r>
              <a:rPr lang="sv-SE" i="0" baseline="0"/>
              <a:t>Intentionen att lämna Ur var inte att gå till Haran utan till Kanaan. Troligen fick man stanna i Haran pga Teras död.</a:t>
            </a:r>
          </a:p>
          <a:p>
            <a:pPr marL="576000" lvl="0" indent="-180000">
              <a:buFont typeface="Arial" pitchFamily="34" charset="0"/>
              <a:buChar char="•"/>
            </a:pPr>
            <a:r>
              <a:rPr lang="sv-SE" i="0" baseline="0"/>
              <a:t>Apg: 7:2-4 visar detta tydligt: </a:t>
            </a:r>
            <a:r>
              <a:rPr lang="sv-SE" i="1"/>
              <a:t>Härlighetens Gud uppenbarade sig för vår fader Abraham </a:t>
            </a:r>
            <a:r>
              <a:rPr lang="sv-SE" b="1" i="1"/>
              <a:t>i Mesopotamien</a:t>
            </a:r>
            <a:r>
              <a:rPr lang="sv-SE" i="1"/>
              <a:t>, innan denne bosatte sig i Haran, och sade till honom: Lämna ditt land… och din släkt och gå till det land som jag skall visa dig. Då lämnade Abraham kaldeernas land och bosatte sig i Haran. Och sedan hans far hade dött, lät Gud honom flytta därifrån till det land där ni nu bor.</a:t>
            </a:r>
          </a:p>
          <a:p>
            <a:pPr marL="576000" lvl="0" indent="-180000">
              <a:buFont typeface="Arial" pitchFamily="34" charset="0"/>
              <a:buChar char="•"/>
            </a:pPr>
            <a:r>
              <a:rPr lang="sv-SE" i="0" baseline="0"/>
              <a:t>Bekräftas av gamla judiska och kristna skrifter (TEp60)</a:t>
            </a:r>
            <a:endParaRPr lang="sv-SE"/>
          </a:p>
        </p:txBody>
      </p:sp>
      <p:sp>
        <p:nvSpPr>
          <p:cNvPr id="4" name="Platshållare för bildnummer 3"/>
          <p:cNvSpPr>
            <a:spLocks noGrp="1"/>
          </p:cNvSpPr>
          <p:nvPr>
            <p:ph type="sldNum" sz="quarter" idx="10"/>
          </p:nvPr>
        </p:nvSpPr>
        <p:spPr/>
        <p:txBody>
          <a:bodyPr/>
          <a:lstStyle/>
          <a:p>
            <a:fld id="{E3B136D8-B493-42BC-B798-A019C776AC18}" type="slidenum">
              <a:rPr lang="sv-SE" smtClean="0"/>
              <a:pPr/>
              <a:t>10</a:t>
            </a:fld>
            <a:endParaRPr lang="sv-SE" dirty="0"/>
          </a:p>
        </p:txBody>
      </p:sp>
    </p:spTree>
    <p:extLst>
      <p:ext uri="{BB962C8B-B14F-4D97-AF65-F5344CB8AC3E}">
        <p14:creationId xmlns:p14="http://schemas.microsoft.com/office/powerpoint/2010/main" val="118820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a:bodyPr>
          <a:lstStyle/>
          <a:p>
            <a:pPr marL="0" lvl="0" indent="0">
              <a:buFont typeface="Arial" panose="020B0604020202020204" pitchFamily="34" charset="0"/>
              <a:buNone/>
            </a:pPr>
            <a:r>
              <a:rPr lang="sv-SE">
                <a:latin typeface="Calibri" panose="020F0502020204030204" pitchFamily="34" charset="0"/>
                <a:ea typeface="Times New Roman" panose="02020603050405020304" pitchFamily="18" charset="0"/>
                <a:cs typeface="Calibri" panose="020F0502020204030204" pitchFamily="34" charset="0"/>
              </a:rPr>
              <a:t>VO: Mörkblått är Jubelår</a:t>
            </a:r>
          </a:p>
          <a:p>
            <a:pPr marL="0" lvl="0" indent="0">
              <a:buFont typeface="Arial" panose="020B0604020202020204" pitchFamily="34" charset="0"/>
              <a:buNone/>
            </a:pPr>
            <a:r>
              <a:rPr lang="sv-SE">
                <a:latin typeface="Calibri" panose="020F0502020204030204" pitchFamily="34" charset="0"/>
                <a:ea typeface="Times New Roman" panose="02020603050405020304" pitchFamily="18" charset="0"/>
                <a:cs typeface="Calibri" panose="020F0502020204030204" pitchFamily="34" charset="0"/>
              </a:rPr>
              <a:t>Ceris är kritisk linje</a:t>
            </a:r>
          </a:p>
          <a:p>
            <a:pPr marL="0" lvl="0" indent="0">
              <a:buFont typeface="Arial" panose="020B0604020202020204" pitchFamily="34" charset="0"/>
              <a:buNone/>
            </a:pPr>
            <a:r>
              <a:rPr lang="sv-SE">
                <a:latin typeface="Calibri" panose="020F0502020204030204" pitchFamily="34" charset="0"/>
                <a:ea typeface="Times New Roman" panose="02020603050405020304" pitchFamily="18" charset="0"/>
                <a:cs typeface="Calibri" panose="020F0502020204030204" pitchFamily="34" charset="0"/>
              </a:rPr>
              <a:t>De viktigaste bibelställen finns också med.</a:t>
            </a:r>
          </a:p>
        </p:txBody>
      </p:sp>
      <p:sp>
        <p:nvSpPr>
          <p:cNvPr id="4" name="Platshållare för bildnummer 3"/>
          <p:cNvSpPr>
            <a:spLocks noGrp="1"/>
          </p:cNvSpPr>
          <p:nvPr>
            <p:ph type="sldNum" sz="quarter" idx="10"/>
          </p:nvPr>
        </p:nvSpPr>
        <p:spPr/>
        <p:txBody>
          <a:bodyPr/>
          <a:lstStyle/>
          <a:p>
            <a:fld id="{E3B136D8-B493-42BC-B798-A019C776AC18}" type="slidenum">
              <a:rPr lang="sv-SE" smtClean="0"/>
              <a:pPr/>
              <a:t>11</a:t>
            </a:fld>
            <a:endParaRPr lang="sv-SE" dirty="0"/>
          </a:p>
        </p:txBody>
      </p:sp>
    </p:spTree>
    <p:extLst>
      <p:ext uri="{BB962C8B-B14F-4D97-AF65-F5344CB8AC3E}">
        <p14:creationId xmlns:p14="http://schemas.microsoft.com/office/powerpoint/2010/main" val="36106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a:bodyPr>
          <a:lstStyle/>
          <a:p>
            <a:pPr marL="0" lvl="0" indent="0">
              <a:buFont typeface="Arial" panose="020B0604020202020204" pitchFamily="34" charset="0"/>
              <a:buNone/>
            </a:pPr>
            <a:endParaRPr lang="sv-SE"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E3B136D8-B493-42BC-B798-A019C776AC18}" type="slidenum">
              <a:rPr lang="sv-SE" smtClean="0"/>
              <a:pPr/>
              <a:t>12</a:t>
            </a:fld>
            <a:endParaRPr lang="sv-SE" dirty="0"/>
          </a:p>
        </p:txBody>
      </p:sp>
    </p:spTree>
    <p:extLst>
      <p:ext uri="{BB962C8B-B14F-4D97-AF65-F5344CB8AC3E}">
        <p14:creationId xmlns:p14="http://schemas.microsoft.com/office/powerpoint/2010/main" val="328315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a:bodyPr>
          <a:lstStyle/>
          <a:p>
            <a:pPr marL="0" marR="0" lvl="0" indent="0" algn="l" defTabSz="914209" rtl="0" eaLnBrk="1" fontAlgn="auto" latinLnBrk="0" hangingPunct="1">
              <a:lnSpc>
                <a:spcPct val="100000"/>
              </a:lnSpc>
              <a:spcBef>
                <a:spcPts val="0"/>
              </a:spcBef>
              <a:spcAft>
                <a:spcPts val="0"/>
              </a:spcAft>
              <a:buClrTx/>
              <a:buSzTx/>
              <a:buFont typeface="Arial" panose="020B0604020202020204" pitchFamily="34" charset="0"/>
              <a:buNone/>
              <a:tabLst/>
              <a:defRPr/>
            </a:pPr>
            <a:r>
              <a:rPr lang="sv-SE" noProof="0"/>
              <a:t>VO: Skillnad mellan kritisk linje och parallella bevis</a:t>
            </a:r>
          </a:p>
          <a:p>
            <a:pPr marL="0" marR="0" lvl="0" indent="0" algn="l" defTabSz="9142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noProof="0"/>
          </a:p>
          <a:p>
            <a:pPr marL="0" marR="0" lvl="0" indent="0" algn="l" defTabSz="914209" rtl="0" eaLnBrk="1" fontAlgn="auto" latinLnBrk="0" hangingPunct="1">
              <a:lnSpc>
                <a:spcPct val="100000"/>
              </a:lnSpc>
              <a:spcBef>
                <a:spcPts val="0"/>
              </a:spcBef>
              <a:spcAft>
                <a:spcPts val="0"/>
              </a:spcAft>
              <a:buClrTx/>
              <a:buSzTx/>
              <a:buFont typeface="Arial" panose="020B0604020202020204" pitchFamily="34" charset="0"/>
              <a:buNone/>
              <a:tabLst/>
              <a:defRPr/>
            </a:pPr>
            <a:r>
              <a:rPr lang="sv-SE" noProof="0"/>
              <a:t>VO: Pilarna pekar i slutet av perioderna till korsfästelsen men inte därefter. Förklara.</a:t>
            </a:r>
          </a:p>
        </p:txBody>
      </p:sp>
      <p:sp>
        <p:nvSpPr>
          <p:cNvPr id="4" name="Platshållare för bildnummer 3"/>
          <p:cNvSpPr>
            <a:spLocks noGrp="1"/>
          </p:cNvSpPr>
          <p:nvPr>
            <p:ph type="sldNum" sz="quarter" idx="10"/>
          </p:nvPr>
        </p:nvSpPr>
        <p:spPr/>
        <p:txBody>
          <a:bodyPr/>
          <a:lstStyle/>
          <a:p>
            <a:fld id="{E3B136D8-B493-42BC-B798-A019C776AC18}" type="slidenum">
              <a:rPr lang="sv-SE" smtClean="0"/>
              <a:pPr/>
              <a:t>2</a:t>
            </a:fld>
            <a:endParaRPr lang="sv-SE" dirty="0"/>
          </a:p>
        </p:txBody>
      </p:sp>
    </p:spTree>
    <p:extLst>
      <p:ext uri="{BB962C8B-B14F-4D97-AF65-F5344CB8AC3E}">
        <p14:creationId xmlns:p14="http://schemas.microsoft.com/office/powerpoint/2010/main" val="285688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itchFamily="34" charset="0"/>
              <a:buNone/>
            </a:pPr>
            <a:r>
              <a:rPr lang="sv-SE" i="0"/>
              <a:t>VO: Uträkningen är statistisk, men eftersom den stämmer exakt från Abraham och framåt finns det anledning att tro att Gud ordnat det exakt även före Abraham.</a:t>
            </a:r>
          </a:p>
        </p:txBody>
      </p:sp>
      <p:sp>
        <p:nvSpPr>
          <p:cNvPr id="4" name="Platshållare för bildnummer 3"/>
          <p:cNvSpPr>
            <a:spLocks noGrp="1"/>
          </p:cNvSpPr>
          <p:nvPr>
            <p:ph type="sldNum" sz="quarter" idx="10"/>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69661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25000" lnSpcReduction="20000"/>
          </a:bodyPr>
          <a:lstStyle/>
          <a:p>
            <a:r>
              <a:rPr lang="sv-SE" noProof="0"/>
              <a:t>VO: Vitala </a:t>
            </a:r>
            <a:r>
              <a:rPr lang="sv-SE" noProof="0" dirty="0"/>
              <a:t>händelser på </a:t>
            </a:r>
            <a:r>
              <a:rPr lang="sv-SE" noProof="0"/>
              <a:t>jubelår!</a:t>
            </a:r>
          </a:p>
          <a:p>
            <a:endParaRPr lang="sv-SE" noProof="0"/>
          </a:p>
          <a:p>
            <a:r>
              <a:rPr lang="sv-SE" noProof="0"/>
              <a:t>VO: Jubelårskalendern synkas efter 10 år i Kanaan då Israel börjar bruka landet enligt jubelårscykeln. ”</a:t>
            </a:r>
            <a:r>
              <a:rPr lang="sv-SE" i="1"/>
              <a:t>Herren</a:t>
            </a:r>
            <a:r>
              <a:rPr lang="sv-SE" sz="2800" b="0" i="1" u="none" strike="noStrike" kern="1200">
                <a:solidFill>
                  <a:schemeClr val="tx1"/>
                </a:solidFill>
                <a:effectLst/>
                <a:latin typeface="Times New Roman" pitchFamily="18" charset="0"/>
                <a:ea typeface="+mn-ea"/>
                <a:cs typeface="+mn-cs"/>
              </a:rPr>
              <a:t> talade till Mose på Sinai berg. Han sade: Säg till Israels barn: </a:t>
            </a:r>
            <a:r>
              <a:rPr lang="sv-SE" sz="2800" b="0" i="1" u="sng" strike="noStrike" kern="1200">
                <a:solidFill>
                  <a:schemeClr val="tx1"/>
                </a:solidFill>
                <a:effectLst/>
                <a:latin typeface="Times New Roman" pitchFamily="18" charset="0"/>
                <a:ea typeface="+mn-ea"/>
                <a:cs typeface="+mn-cs"/>
              </a:rPr>
              <a:t>När ni kommer in i det land</a:t>
            </a:r>
            <a:r>
              <a:rPr lang="sv-SE" sz="2800" b="0" i="1" u="none" strike="noStrike" kern="1200">
                <a:solidFill>
                  <a:schemeClr val="tx1"/>
                </a:solidFill>
                <a:effectLst/>
                <a:latin typeface="Times New Roman" pitchFamily="18" charset="0"/>
                <a:ea typeface="+mn-ea"/>
                <a:cs typeface="+mn-cs"/>
              </a:rPr>
              <a:t>…” </a:t>
            </a:r>
            <a:r>
              <a:rPr lang="sv-SE" sz="2800" b="0" i="0" u="none" strike="noStrike" kern="1200">
                <a:solidFill>
                  <a:schemeClr val="tx1"/>
                </a:solidFill>
                <a:effectLst/>
                <a:latin typeface="Times New Roman" pitchFamily="18" charset="0"/>
                <a:ea typeface="+mn-ea"/>
                <a:cs typeface="+mn-cs"/>
              </a:rPr>
              <a:t>Sedan beskrivs jubelårskalendern. (Hittills har jubelåren räknats från skapelsen </a:t>
            </a:r>
            <a:r>
              <a:rPr lang="sv-SE" sz="2800" b="0" i="1" u="sng" strike="noStrike" kern="1200">
                <a:solidFill>
                  <a:schemeClr val="tx1"/>
                </a:solidFill>
                <a:effectLst/>
                <a:latin typeface="Times New Roman" pitchFamily="18" charset="0"/>
                <a:ea typeface="+mn-ea"/>
                <a:cs typeface="+mn-cs"/>
              </a:rPr>
              <a:t>framåt</a:t>
            </a:r>
            <a:r>
              <a:rPr lang="sv-SE" sz="2800" b="0" i="0" u="none" strike="noStrike" kern="1200">
                <a:solidFill>
                  <a:schemeClr val="tx1"/>
                </a:solidFill>
                <a:effectLst/>
                <a:latin typeface="Times New Roman" pitchFamily="18" charset="0"/>
                <a:ea typeface="+mn-ea"/>
                <a:cs typeface="+mn-cs"/>
              </a:rPr>
              <a:t> i tiden. Nu kan vi räkna 450 år </a:t>
            </a:r>
            <a:r>
              <a:rPr lang="sv-SE" sz="2800" b="0" i="1" u="sng" strike="noStrike" kern="1200">
                <a:solidFill>
                  <a:schemeClr val="tx1"/>
                </a:solidFill>
                <a:effectLst/>
                <a:latin typeface="Times New Roman" pitchFamily="18" charset="0"/>
                <a:ea typeface="+mn-ea"/>
                <a:cs typeface="+mn-cs"/>
              </a:rPr>
              <a:t>bakåt</a:t>
            </a:r>
            <a:r>
              <a:rPr lang="sv-SE" sz="2800" b="0" i="0" u="none" strike="noStrike" kern="1200">
                <a:solidFill>
                  <a:schemeClr val="tx1"/>
                </a:solidFill>
                <a:effectLst/>
                <a:latin typeface="Times New Roman" pitchFamily="18" charset="0"/>
                <a:ea typeface="+mn-ea"/>
                <a:cs typeface="+mn-cs"/>
              </a:rPr>
              <a:t> i tiden och se att det är jubelår =&gt; Synkning)</a:t>
            </a:r>
          </a:p>
          <a:p>
            <a:endParaRPr lang="sv-SE" sz="2800" b="0" i="0" u="none" strike="noStrike" kern="1200">
              <a:solidFill>
                <a:schemeClr val="tx1"/>
              </a:solidFill>
              <a:effectLst/>
              <a:latin typeface="Times New Roman" pitchFamily="18" charset="0"/>
              <a:ea typeface="+mn-ea"/>
              <a:cs typeface="+mn-cs"/>
            </a:endParaRPr>
          </a:p>
          <a:p>
            <a:pPr marL="0" marR="0" lvl="1" indent="0" algn="l" defTabSz="914209" rtl="0" eaLnBrk="1" fontAlgn="auto" latinLnBrk="0" hangingPunct="1">
              <a:lnSpc>
                <a:spcPct val="100000"/>
              </a:lnSpc>
              <a:spcBef>
                <a:spcPts val="0"/>
              </a:spcBef>
              <a:spcAft>
                <a:spcPts val="0"/>
              </a:spcAft>
              <a:buClrTx/>
              <a:buSzTx/>
              <a:buFont typeface="Arial" pitchFamily="34" charset="0"/>
              <a:buNone/>
              <a:tabLst/>
              <a:defRPr/>
            </a:pPr>
            <a:r>
              <a:rPr lang="sv-SE" i="0" baseline="0"/>
              <a:t>Till skillnad från vanliga år (som började på Rosh Hashana, 1 Tisri) börjar jubelåret 10 Tisri: </a:t>
            </a:r>
            <a:r>
              <a:rPr lang="sv-SE" i="1"/>
              <a:t>Då skall du i sjunde månaden </a:t>
            </a:r>
            <a:r>
              <a:rPr lang="sv-SE" b="1" i="1"/>
              <a:t>på tionde dagen </a:t>
            </a:r>
            <a:r>
              <a:rPr lang="sv-SE" i="1"/>
              <a:t>i månaden låta hornet ljuda med kraftig ton.</a:t>
            </a:r>
            <a:r>
              <a:rPr lang="sv-SE"/>
              <a:t> (Lev 25:9)</a:t>
            </a:r>
            <a:endParaRPr lang="sv-SE" baseline="0"/>
          </a:p>
          <a:p>
            <a:r>
              <a:rPr lang="sv-SE" baseline="0"/>
              <a:t>Två kalendrar används med 6 månaders förskjutning: (TEp231)</a:t>
            </a:r>
          </a:p>
          <a:p>
            <a:pPr marL="457200" indent="-457200">
              <a:buFont typeface="Arial" pitchFamily="34" charset="0"/>
              <a:buChar char="•"/>
            </a:pPr>
            <a:r>
              <a:rPr lang="sv-SE" b="1" baseline="0"/>
              <a:t>Civila kalendern </a:t>
            </a:r>
            <a:r>
              <a:rPr lang="sv-SE" baseline="0"/>
              <a:t>användes tidigt och startar vid Rosh Hashana (nyår), Tishri 1, på hösten. För sådd och skörd, sabbats-/jubelårsberäkningar och försoningsdagen på Tishri 10.</a:t>
            </a:r>
          </a:p>
          <a:p>
            <a:pPr marL="457200" indent="-457200">
              <a:buFont typeface="Arial" pitchFamily="34" charset="0"/>
              <a:buChar char="•"/>
            </a:pPr>
            <a:r>
              <a:rPr lang="sv-SE" b="1" baseline="0"/>
              <a:t>Festivalkalendern</a:t>
            </a:r>
            <a:r>
              <a:rPr lang="sv-SE" baseline="0"/>
              <a:t> började användas vid uttåget och börjar på våren (Nisan). För festivaler.</a:t>
            </a:r>
          </a:p>
          <a:p>
            <a:endParaRPr lang="sv-SE" noProof="0" dirty="0"/>
          </a:p>
          <a:p>
            <a:pPr marL="0" indent="0">
              <a:buNone/>
            </a:pPr>
            <a:r>
              <a:rPr lang="sv-SE" b="1" i="0" dirty="0"/>
              <a:t>Bubbla 400 år:</a:t>
            </a:r>
          </a:p>
          <a:p>
            <a:pPr marL="0" indent="0">
              <a:buNone/>
            </a:pPr>
            <a:r>
              <a:rPr lang="sv-SE" i="0"/>
              <a:t>Apg 7:6 citerar Gen 15:13 där judarna var främlingar redan i Kanaans land:</a:t>
            </a:r>
            <a:endParaRPr lang="sv-SE" i="0" baseline="0"/>
          </a:p>
          <a:p>
            <a:pPr marL="288000" indent="-180000">
              <a:buFont typeface="Arial" pitchFamily="34" charset="0"/>
              <a:buChar char="•"/>
            </a:pPr>
            <a:r>
              <a:rPr lang="sv-SE" i="0" baseline="0"/>
              <a:t>Gen 28:1-4: </a:t>
            </a:r>
            <a:r>
              <a:rPr lang="sv-SE" i="1"/>
              <a:t>Då kallade Isak till sig Jakob och välsignade honom och sade till honom: ”… Han skall ge Abrahams välsignelse åt dig och dina efterkommande, så att du får inta det land som Gud har gett åt Abraham, </a:t>
            </a:r>
            <a:r>
              <a:rPr lang="sv-SE" b="1" i="1"/>
              <a:t>det land där du nu bor som främling</a:t>
            </a:r>
            <a:r>
              <a:rPr lang="sv-SE"/>
              <a:t>.</a:t>
            </a:r>
          </a:p>
          <a:p>
            <a:pPr marL="288000" indent="-180000">
              <a:buFont typeface="Arial" pitchFamily="34" charset="0"/>
              <a:buChar char="•"/>
            </a:pPr>
            <a:r>
              <a:rPr lang="sv-SE"/>
              <a:t>Heb </a:t>
            </a:r>
            <a:r>
              <a:rPr lang="sv-SE" dirty="0"/>
              <a:t>11:9: </a:t>
            </a:r>
            <a:r>
              <a:rPr lang="sv-SE" i="1" dirty="0"/>
              <a:t>I tron levde han som </a:t>
            </a:r>
            <a:r>
              <a:rPr lang="sv-SE" b="1" i="1" dirty="0"/>
              <a:t>främling i det utlovade landet</a:t>
            </a:r>
            <a:r>
              <a:rPr lang="sv-SE" i="1" dirty="0"/>
              <a:t>. Han bodde i tält tillsammans med Isak och Jakob, som var medarvingar till samma löfte.</a:t>
            </a:r>
          </a:p>
          <a:p>
            <a:pPr marL="288000" indent="-180000">
              <a:buFont typeface="Arial" pitchFamily="34" charset="0"/>
              <a:buChar char="•"/>
            </a:pPr>
            <a:r>
              <a:rPr lang="sv-SE" i="0" dirty="0"/>
              <a:t>Heb 11:13:</a:t>
            </a:r>
            <a:r>
              <a:rPr lang="sv-SE" i="1" dirty="0"/>
              <a:t> I tron dog alla dessa utan att ha fått det som var utlovat. Men de såg det i fjärran och hälsade det och bekände sig vara </a:t>
            </a:r>
            <a:r>
              <a:rPr lang="sv-SE" b="1" i="1" dirty="0"/>
              <a:t>gäster och främlingar </a:t>
            </a:r>
            <a:r>
              <a:rPr lang="sv-SE" i="1" dirty="0"/>
              <a:t>på jorden.</a:t>
            </a:r>
          </a:p>
          <a:p>
            <a:pPr marL="288000" indent="-180000">
              <a:buFont typeface="Arial" pitchFamily="34" charset="0"/>
              <a:buChar char="•"/>
            </a:pPr>
            <a:r>
              <a:rPr lang="sv-SE" i="0" dirty="0"/>
              <a:t>Gen 21:34:</a:t>
            </a:r>
            <a:r>
              <a:rPr lang="sv-SE" i="1" baseline="0" dirty="0"/>
              <a:t> </a:t>
            </a:r>
            <a:r>
              <a:rPr lang="sv-SE" i="1" dirty="0"/>
              <a:t>Sedan bodde Abraham som främling i filisteernas land en lång tid.</a:t>
            </a:r>
          </a:p>
          <a:p>
            <a:pPr marL="288000" indent="-180000">
              <a:buFont typeface="Arial" pitchFamily="34" charset="0"/>
              <a:buChar char="•"/>
            </a:pPr>
            <a:r>
              <a:rPr lang="sv-SE" i="0" baseline="0" dirty="0"/>
              <a:t>Tiden i Egypten måste varit kortare än 400 år (TEp251):</a:t>
            </a:r>
            <a:endParaRPr lang="sv-SE" i="0" dirty="0"/>
          </a:p>
          <a:p>
            <a:pPr marL="576000" lvl="1" indent="-180000">
              <a:buFont typeface="Arial" pitchFamily="34" charset="0"/>
              <a:buChar char="•"/>
            </a:pPr>
            <a:r>
              <a:rPr lang="sv-SE" i="0" dirty="0"/>
              <a:t>Abraham levde i Mesopotamien då han fick löftet enligt</a:t>
            </a:r>
            <a:r>
              <a:rPr lang="sv-SE" i="0" baseline="0" dirty="0"/>
              <a:t> Apg 7:1: </a:t>
            </a:r>
            <a:r>
              <a:rPr lang="sv-SE" i="1" dirty="0"/>
              <a:t>Härlighetens Gud uppenbarade sig för vår fader Abraham </a:t>
            </a:r>
            <a:r>
              <a:rPr lang="sv-SE" b="1" i="1" dirty="0"/>
              <a:t>i Mesopotamien</a:t>
            </a:r>
            <a:r>
              <a:rPr lang="sv-SE" i="1" dirty="0"/>
              <a:t>, innan denne bosatte sig i Haran.</a:t>
            </a:r>
          </a:p>
          <a:p>
            <a:pPr marL="576000" lvl="1" indent="-180000">
              <a:buFont typeface="Arial" pitchFamily="34" charset="0"/>
              <a:buChar char="•"/>
            </a:pPr>
            <a:r>
              <a:rPr lang="sv-SE" i="0" dirty="0"/>
              <a:t>Abraham levde </a:t>
            </a:r>
            <a:r>
              <a:rPr lang="sv-SE" b="1" i="0" dirty="0"/>
              <a:t>30 år </a:t>
            </a:r>
            <a:r>
              <a:rPr lang="sv-SE" i="0" dirty="0"/>
              <a:t>från löftet till Isak </a:t>
            </a:r>
            <a:r>
              <a:rPr lang="sv-SE" sz="4400" b="0" i="0" u="none" dirty="0"/>
              <a:t>(430</a:t>
            </a:r>
            <a:r>
              <a:rPr lang="sv-SE" sz="4400" b="0" i="0" u="none" baseline="0" dirty="0"/>
              <a:t> år mellan löfte och lag enl Gal 3:16-17 och 400 år mellan Isak och lag enl Gen 15:13</a:t>
            </a:r>
            <a:r>
              <a:rPr lang="sv-SE" sz="4400" b="0" i="0" u="none" dirty="0"/>
              <a:t>) (TEp256)</a:t>
            </a:r>
          </a:p>
          <a:p>
            <a:pPr marL="576000" lvl="1" indent="-180000">
              <a:buFont typeface="Arial" pitchFamily="34" charset="0"/>
              <a:buChar char="•"/>
            </a:pPr>
            <a:r>
              <a:rPr lang="sv-SE" i="0" dirty="0"/>
              <a:t>Isak levde </a:t>
            </a:r>
            <a:r>
              <a:rPr lang="sv-SE" b="1" i="0" dirty="0"/>
              <a:t>60 år </a:t>
            </a:r>
            <a:r>
              <a:rPr lang="sv-SE" i="0" dirty="0"/>
              <a:t>innan Jakob föddes enl Gen 25:25: </a:t>
            </a:r>
            <a:r>
              <a:rPr lang="sv-SE" i="1" dirty="0"/>
              <a:t>Isak var sextio år när de föddes.</a:t>
            </a:r>
          </a:p>
          <a:p>
            <a:pPr marL="576000" lvl="1" indent="-180000">
              <a:buFont typeface="Arial" pitchFamily="34" charset="0"/>
              <a:buChar char="•"/>
            </a:pPr>
            <a:r>
              <a:rPr lang="sv-SE" i="0" dirty="0"/>
              <a:t>Jakob</a:t>
            </a:r>
            <a:r>
              <a:rPr lang="sv-SE" i="0" baseline="0" dirty="0"/>
              <a:t> var </a:t>
            </a:r>
            <a:r>
              <a:rPr lang="sv-SE" b="1" i="0" baseline="0" dirty="0"/>
              <a:t>130 år</a:t>
            </a:r>
            <a:r>
              <a:rPr lang="sv-SE" i="0" baseline="0" dirty="0"/>
              <a:t> då Israeliterna kom till Egypten enl Gen 47:9: </a:t>
            </a:r>
            <a:r>
              <a:rPr lang="sv-SE" i="1" dirty="0"/>
              <a:t>Jakob svarade farao: "Min vandringstid har varat i etthundratrettio år…”</a:t>
            </a:r>
          </a:p>
          <a:p>
            <a:pPr marL="576000" lvl="1" indent="-180000">
              <a:buFont typeface="Arial" pitchFamily="34" charset="0"/>
              <a:buChar char="•"/>
            </a:pPr>
            <a:r>
              <a:rPr lang="sv-SE" i="0" dirty="0"/>
              <a:t>Totalt</a:t>
            </a:r>
            <a:r>
              <a:rPr lang="sv-SE" i="0" baseline="0" dirty="0"/>
              <a:t> 220 år mellan löfte och början av Egypten. Om man lägger till de 400 åren får man 620 år mellan löfte och lag (samma år som uttåget) vilket står i motsats till Gal 3:17: V</a:t>
            </a:r>
            <a:r>
              <a:rPr lang="sv-SE" i="1" dirty="0"/>
              <a:t>ad jag menar är detta: ett testamente som Gud själv i förväg har gett laga kraft, kan inte upphävas av </a:t>
            </a:r>
            <a:r>
              <a:rPr lang="sv-SE" b="1" i="1" dirty="0"/>
              <a:t>lagen som gavs fyrahundratrettio år senare</a:t>
            </a:r>
            <a:r>
              <a:rPr lang="sv-SE" i="1" dirty="0"/>
              <a:t>, så att </a:t>
            </a:r>
            <a:r>
              <a:rPr lang="sv-SE" b="1" i="1" dirty="0"/>
              <a:t>löftet</a:t>
            </a:r>
            <a:r>
              <a:rPr lang="sv-SE" i="1" dirty="0"/>
              <a:t> skulle sättas ur kraft.</a:t>
            </a:r>
          </a:p>
          <a:p>
            <a:pPr marL="576000" lvl="1" indent="-180000">
              <a:buFont typeface="Arial" pitchFamily="34" charset="0"/>
              <a:buChar char="•"/>
            </a:pPr>
            <a:r>
              <a:rPr lang="sv-SE" i="0" dirty="0"/>
              <a:t>En generationsberäkning visar också att man</a:t>
            </a:r>
            <a:r>
              <a:rPr lang="sv-SE" i="0" baseline="0" dirty="0"/>
              <a:t> var kortare än 400 år i Egypten, eftersom Gen 15:16 säger: </a:t>
            </a:r>
            <a:r>
              <a:rPr lang="sv-SE" i="1" dirty="0"/>
              <a:t>I fjärde släktledet skall de återvända hit.</a:t>
            </a:r>
          </a:p>
          <a:p>
            <a:endParaRPr lang="sv-SE" noProof="0" dirty="0"/>
          </a:p>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sv-SE" b="1" i="0" dirty="0"/>
              <a:t>Bubbla 20 år:</a:t>
            </a:r>
          </a:p>
          <a:p>
            <a:pPr marL="288000" marR="0" lvl="0" indent="-180000" algn="l" defTabSz="914209" rtl="0" eaLnBrk="1" fontAlgn="auto" latinLnBrk="0" hangingPunct="1">
              <a:lnSpc>
                <a:spcPct val="100000"/>
              </a:lnSpc>
              <a:spcBef>
                <a:spcPts val="0"/>
              </a:spcBef>
              <a:spcAft>
                <a:spcPts val="0"/>
              </a:spcAft>
              <a:buClrTx/>
              <a:buSzTx/>
              <a:buFont typeface="Arial" pitchFamily="34" charset="0"/>
              <a:buChar char="•"/>
              <a:tabLst/>
              <a:defRPr/>
            </a:pPr>
            <a:r>
              <a:rPr lang="sv-SE" b="0" i="0" dirty="0"/>
              <a:t>Även 1 </a:t>
            </a:r>
            <a:r>
              <a:rPr lang="sv-SE" b="0" i="0"/>
              <a:t>Kung 9:10:</a:t>
            </a:r>
            <a:r>
              <a:rPr lang="sv-SE"/>
              <a:t> </a:t>
            </a:r>
            <a:r>
              <a:rPr lang="sv-SE" sz="2800">
                <a:solidFill>
                  <a:srgbClr val="C00000"/>
                </a:solidFill>
              </a:rPr>
              <a:t>Sedan Salomo i </a:t>
            </a:r>
            <a:r>
              <a:rPr lang="sv-SE" sz="2800" b="1" i="1">
                <a:solidFill>
                  <a:srgbClr val="C00000"/>
                </a:solidFill>
              </a:rPr>
              <a:t>20 år</a:t>
            </a:r>
            <a:r>
              <a:rPr lang="sv-SE" sz="2800" i="1">
                <a:solidFill>
                  <a:srgbClr val="C00000"/>
                </a:solidFill>
              </a:rPr>
              <a:t> </a:t>
            </a:r>
            <a:r>
              <a:rPr lang="sv-SE" sz="2800">
                <a:solidFill>
                  <a:srgbClr val="C00000"/>
                </a:solidFill>
              </a:rPr>
              <a:t>hade byggt på de två husen, Herrens hus och kungapalatset</a:t>
            </a:r>
            <a:r>
              <a:rPr lang="en-US" sz="2800">
                <a:solidFill>
                  <a:srgbClr val="C00000"/>
                </a:solidFill>
                <a:cs typeface="Arial" panose="020B0604020202020204" pitchFamily="34" charset="0"/>
              </a:rPr>
              <a:t>.</a:t>
            </a:r>
            <a:endParaRPr lang="sv-SE" sz="2800" b="0" i="0" u="none" strike="noStrike" kern="1200">
              <a:solidFill>
                <a:schemeClr val="tx1"/>
              </a:solidFill>
              <a:effectLst/>
              <a:latin typeface="Times New Roman" pitchFamily="18" charset="0"/>
              <a:ea typeface="+mn-ea"/>
              <a:cs typeface="+mn-cs"/>
            </a:endParaRPr>
          </a:p>
        </p:txBody>
      </p:sp>
      <p:sp>
        <p:nvSpPr>
          <p:cNvPr id="4" name="Platshållare för bildnummer 3"/>
          <p:cNvSpPr>
            <a:spLocks noGrp="1"/>
          </p:cNvSpPr>
          <p:nvPr>
            <p:ph type="sldNum" sz="quarter" idx="10"/>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408215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noProof="0">
                <a:latin typeface="Calibri" panose="020F0502020204030204" pitchFamily="34" charset="0"/>
                <a:cs typeface="Arial" panose="020B0604020202020204" pitchFamily="34" charset="0"/>
              </a:rPr>
              <a:t>Guds varning finns även i 2 Krön 7:11-20.</a:t>
            </a:r>
          </a:p>
          <a:p>
            <a:endParaRPr lang="sv-SE" sz="1200" noProof="0">
              <a:latin typeface="Calibri" panose="020F0502020204030204" pitchFamily="34" charset="0"/>
              <a:cs typeface="Arial" panose="020B0604020202020204" pitchFamily="34" charset="0"/>
            </a:endParaRPr>
          </a:p>
          <a:p>
            <a:pPr marL="0" indent="0">
              <a:buFont typeface="Arial" pitchFamily="34" charset="0"/>
              <a:buNone/>
            </a:pPr>
            <a:r>
              <a:rPr lang="sv-SE" sz="1200" b="1" i="0" baseline="0"/>
              <a:t>Bubbla 70 år</a:t>
            </a:r>
            <a:r>
              <a:rPr lang="sv-SE" sz="1200" i="0" baseline="0"/>
              <a:t>:</a:t>
            </a:r>
          </a:p>
          <a:p>
            <a:pPr marL="0" indent="0">
              <a:buFont typeface="Arial" pitchFamily="34" charset="0"/>
              <a:buNone/>
            </a:pPr>
            <a:r>
              <a:rPr lang="sv-SE" sz="1200" i="0" baseline="0"/>
              <a:t>Även Jer 25:12, 29:10, Dan 9:2.</a:t>
            </a:r>
          </a:p>
          <a:p>
            <a:pPr marL="0" indent="0">
              <a:buFont typeface="Arial" pitchFamily="34" charset="0"/>
              <a:buNone/>
            </a:pPr>
            <a:r>
              <a:rPr lang="sv-SE" sz="1200" i="0" baseline="0"/>
              <a:t>Fångenskapens 70 år ska räknas från Jerusalems förstöring och ingenting annat:</a:t>
            </a:r>
          </a:p>
          <a:p>
            <a:pPr marL="288000" marR="0" indent="-180000" algn="l" defTabSz="914209" rtl="0" eaLnBrk="1" fontAlgn="auto" latinLnBrk="0" hangingPunct="1">
              <a:lnSpc>
                <a:spcPct val="100000"/>
              </a:lnSpc>
              <a:spcBef>
                <a:spcPts val="0"/>
              </a:spcBef>
              <a:spcAft>
                <a:spcPts val="0"/>
              </a:spcAft>
              <a:buClrTx/>
              <a:buSzTx/>
              <a:buFont typeface="Arial" pitchFamily="34" charset="0"/>
              <a:buChar char="•"/>
              <a:tabLst/>
              <a:defRPr/>
            </a:pPr>
            <a:r>
              <a:rPr lang="sv-SE" sz="1200" baseline="0"/>
              <a:t>Dan 9:2: </a:t>
            </a:r>
            <a:r>
              <a:rPr lang="sv-SE" sz="1200" i="1"/>
              <a:t>i hans första regeringsår kom jag, Daniel, att i skrifterna lägga märke till det antal år som enligt Herrens ord till profeten Jeremia skulle fullbordas angående </a:t>
            </a:r>
            <a:r>
              <a:rPr lang="sv-SE" sz="1200" b="1" i="1"/>
              <a:t>Jerusalems ödeläggelse</a:t>
            </a:r>
            <a:r>
              <a:rPr lang="sv-SE" sz="1200" i="1"/>
              <a:t>, nämligen </a:t>
            </a:r>
            <a:r>
              <a:rPr lang="sv-SE" sz="1200" b="1" i="1"/>
              <a:t>sjuttio år</a:t>
            </a:r>
            <a:r>
              <a:rPr lang="sv-SE" sz="1200" i="1"/>
              <a:t>.</a:t>
            </a:r>
            <a:r>
              <a:rPr lang="sv-SE" sz="1200" i="0"/>
              <a:t> (TEp284)</a:t>
            </a:r>
          </a:p>
          <a:p>
            <a:pPr marL="288000" marR="0" indent="-180000" algn="l" defTabSz="914209" rtl="0" eaLnBrk="1" fontAlgn="auto" latinLnBrk="0" hangingPunct="1">
              <a:lnSpc>
                <a:spcPct val="100000"/>
              </a:lnSpc>
              <a:spcBef>
                <a:spcPts val="0"/>
              </a:spcBef>
              <a:spcAft>
                <a:spcPts val="0"/>
              </a:spcAft>
              <a:buClrTx/>
              <a:buSzTx/>
              <a:buFont typeface="Arial" pitchFamily="34" charset="0"/>
              <a:buChar char="•"/>
              <a:tabLst/>
              <a:defRPr/>
            </a:pPr>
            <a:r>
              <a:rPr lang="sv-SE" sz="1200" i="0"/>
              <a:t>2 Krön 36:20-21 </a:t>
            </a:r>
            <a:r>
              <a:rPr lang="sv-SE" sz="1200" i="0" baseline="0"/>
              <a:t>handlar om Jerusalems förstöring</a:t>
            </a:r>
          </a:p>
          <a:p>
            <a:pPr marL="288000" marR="0" indent="-180000" algn="l" defTabSz="914209" rtl="0" eaLnBrk="1" fontAlgn="auto" latinLnBrk="0" hangingPunct="1">
              <a:lnSpc>
                <a:spcPct val="100000"/>
              </a:lnSpc>
              <a:spcBef>
                <a:spcPts val="0"/>
              </a:spcBef>
              <a:spcAft>
                <a:spcPts val="0"/>
              </a:spcAft>
              <a:buClrTx/>
              <a:buSzTx/>
              <a:buFont typeface="Arial" pitchFamily="34" charset="0"/>
              <a:buChar char="•"/>
              <a:tabLst/>
              <a:defRPr/>
            </a:pPr>
            <a:r>
              <a:rPr lang="sv-SE" sz="1200"/>
              <a:t>Jer 25:8-11: Därför säger HERREN Sebaot så: Eftersom ni inte har lyssnat till mina ord… jag skall sända efter min tjänare Nebukadressar, kungen i Babel… </a:t>
            </a:r>
            <a:r>
              <a:rPr lang="sv-SE" sz="1200" b="1"/>
              <a:t>Hela detta land skall ödeläggas </a:t>
            </a:r>
            <a:r>
              <a:rPr lang="sv-SE" sz="1200"/>
              <a:t>och förstöras, och dessa länder skall tjäna Babels kung i sjuttio år.</a:t>
            </a:r>
            <a:endParaRPr lang="sv-SE" sz="1200" kern="1200" baseline="0" noProof="0">
              <a:solidFill>
                <a:schemeClr val="tx1"/>
              </a:solidFill>
              <a:latin typeface="Times New Roman" pitchFamily="18" charset="0"/>
              <a:ea typeface="+mn-ea"/>
              <a:cs typeface="+mn-cs"/>
            </a:endParaRPr>
          </a:p>
        </p:txBody>
      </p:sp>
      <p:sp>
        <p:nvSpPr>
          <p:cNvPr id="4" name="Platshållare för bildnummer 3"/>
          <p:cNvSpPr>
            <a:spLocks noGrp="1"/>
          </p:cNvSpPr>
          <p:nvPr>
            <p:ph type="sldNum" sz="quarter" idx="10"/>
          </p:nvPr>
        </p:nvSpPr>
        <p:spPr/>
        <p:txBody>
          <a:bodyPr/>
          <a:lstStyle/>
          <a:p>
            <a:fld id="{1881FDE7-0D24-46EB-823F-0CBCBB932403}" type="slidenum">
              <a:rPr lang="sv-SE" smtClean="0"/>
              <a:t>5</a:t>
            </a:fld>
            <a:endParaRPr lang="sv-SE" dirty="0"/>
          </a:p>
        </p:txBody>
      </p:sp>
    </p:spTree>
    <p:extLst>
      <p:ext uri="{BB962C8B-B14F-4D97-AF65-F5344CB8AC3E}">
        <p14:creationId xmlns:p14="http://schemas.microsoft.com/office/powerpoint/2010/main" val="88042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32500" lnSpcReduction="20000"/>
          </a:bodyPr>
          <a:lstStyle/>
          <a:p>
            <a:r>
              <a:rPr lang="sv-SE" noProof="0"/>
              <a:t>VO: Förklara varför pilarna börjar peka i början på perioderna från Jesu korsfästelse och framåt.</a:t>
            </a:r>
          </a:p>
          <a:p>
            <a:endParaRPr lang="sv-SE" noProof="0"/>
          </a:p>
          <a:p>
            <a:r>
              <a:rPr lang="sv-SE" noProof="0"/>
              <a:t>Bakgrund</a:t>
            </a:r>
            <a:r>
              <a:rPr lang="sv-SE" baseline="0" noProof="0"/>
              <a:t> </a:t>
            </a:r>
            <a:r>
              <a:rPr lang="sv-SE" baseline="0" noProof="0" dirty="0"/>
              <a:t>till Daniel:</a:t>
            </a:r>
          </a:p>
          <a:p>
            <a:pPr marL="171450" indent="-171450">
              <a:buFont typeface="Arial" panose="020B0604020202020204" pitchFamily="34" charset="0"/>
              <a:buChar char="•"/>
            </a:pPr>
            <a:r>
              <a:rPr lang="sv-SE" baseline="0" noProof="0" dirty="0"/>
              <a:t>Till Babylonien som ung man</a:t>
            </a:r>
          </a:p>
          <a:p>
            <a:pPr marL="171450" indent="-171450">
              <a:buFont typeface="Arial" panose="020B0604020202020204" pitchFamily="34" charset="0"/>
              <a:buChar char="•"/>
            </a:pPr>
            <a:r>
              <a:rPr lang="sv-SE" baseline="0" noProof="0" dirty="0"/>
              <a:t>Dan 9:2: </a:t>
            </a:r>
            <a:r>
              <a:rPr lang="sv-SE" i="1" baseline="0" noProof="0" dirty="0"/>
              <a:t>… </a:t>
            </a:r>
            <a:r>
              <a:rPr lang="sv-SE" i="1" dirty="0">
                <a:effectLst/>
              </a:rPr>
              <a:t>kom jag, Daniel, att </a:t>
            </a:r>
            <a:r>
              <a:rPr lang="sv-SE" i="1" u="none" dirty="0">
                <a:effectLst/>
              </a:rPr>
              <a:t>i skrifterna </a:t>
            </a:r>
            <a:r>
              <a:rPr lang="sv-SE" i="1" dirty="0">
                <a:effectLst/>
              </a:rPr>
              <a:t>lägga märke till det antal år som enligt </a:t>
            </a:r>
            <a:r>
              <a:rPr lang="sv-SE" i="1" u="sng" cap="small" dirty="0">
                <a:effectLst/>
              </a:rPr>
              <a:t>Herrens</a:t>
            </a:r>
            <a:r>
              <a:rPr lang="sv-SE" i="1" u="sng" dirty="0">
                <a:effectLst/>
              </a:rPr>
              <a:t> ord till profeten Jeremia </a:t>
            </a:r>
            <a:r>
              <a:rPr lang="sv-SE" i="1" dirty="0">
                <a:effectLst/>
              </a:rPr>
              <a:t>skulle fullbordas </a:t>
            </a:r>
            <a:r>
              <a:rPr lang="sv-SE" i="1" u="sng" dirty="0">
                <a:effectLst/>
              </a:rPr>
              <a:t>för Jerusalems ödeläggelse</a:t>
            </a:r>
            <a:r>
              <a:rPr lang="sv-SE" i="1" dirty="0">
                <a:effectLst/>
              </a:rPr>
              <a:t>, nämligen sjuttio år</a:t>
            </a:r>
          </a:p>
          <a:p>
            <a:pPr marL="171450" indent="-171450">
              <a:buFont typeface="Arial" panose="020B0604020202020204" pitchFamily="34" charset="0"/>
              <a:buChar char="•"/>
            </a:pPr>
            <a:r>
              <a:rPr lang="sv-SE" i="0" dirty="0">
                <a:effectLst/>
              </a:rPr>
              <a:t>Bekände sina och sitt folks synder</a:t>
            </a:r>
            <a:r>
              <a:rPr lang="sv-SE" i="0" baseline="0" dirty="0">
                <a:effectLst/>
              </a:rPr>
              <a:t> enlig krav </a:t>
            </a:r>
            <a:r>
              <a:rPr lang="sv-SE" i="0" baseline="0">
                <a:effectLst/>
              </a:rPr>
              <a:t>från Moselagen.</a:t>
            </a:r>
            <a:endParaRPr lang="sv-SE" i="0" baseline="0" dirty="0">
              <a:effectLst/>
            </a:endParaRPr>
          </a:p>
          <a:p>
            <a:pPr marL="171450" indent="-171450">
              <a:buFont typeface="Arial" panose="020B0604020202020204" pitchFamily="34" charset="0"/>
              <a:buChar char="•"/>
            </a:pPr>
            <a:r>
              <a:rPr lang="sv-SE" i="0" baseline="0" dirty="0">
                <a:effectLst/>
              </a:rPr>
              <a:t>Tajming: Dan 9:21: </a:t>
            </a:r>
            <a:r>
              <a:rPr lang="sv-SE" i="1" u="sng" dirty="0">
                <a:effectLst/>
              </a:rPr>
              <a:t>Medan jag ännu talade</a:t>
            </a:r>
            <a:r>
              <a:rPr lang="sv-SE" i="1" dirty="0">
                <a:effectLst/>
              </a:rPr>
              <a:t> i min bön kom Gabriel till mig </a:t>
            </a:r>
            <a:r>
              <a:rPr lang="sv-SE" i="1" u="sng" dirty="0">
                <a:effectLst/>
              </a:rPr>
              <a:t>i flygande hast</a:t>
            </a:r>
            <a:r>
              <a:rPr lang="sv-SE" i="1" dirty="0">
                <a:effectLst/>
              </a:rPr>
              <a:t>.</a:t>
            </a:r>
          </a:p>
          <a:p>
            <a:pPr marL="171450" indent="-171450">
              <a:buFont typeface="Arial" panose="020B0604020202020204" pitchFamily="34" charset="0"/>
              <a:buChar char="•"/>
            </a:pPr>
            <a:endParaRPr lang="sv-SE" i="0" dirty="0">
              <a:effectLst/>
            </a:endParaRPr>
          </a:p>
          <a:p>
            <a:pPr marL="0" indent="0">
              <a:buFont typeface="Arial" panose="020B0604020202020204" pitchFamily="34" charset="0"/>
              <a:buNone/>
            </a:pPr>
            <a:r>
              <a:rPr lang="sv-SE" b="1" i="0" spc="0" baseline="0"/>
              <a:t>Daniels </a:t>
            </a:r>
            <a:r>
              <a:rPr lang="sv-SE" b="1" i="0" spc="0" baseline="0" dirty="0"/>
              <a:t>årsveckor:</a:t>
            </a:r>
          </a:p>
          <a:p>
            <a:pPr marL="288000" indent="-180000">
              <a:buFont typeface="Arial" pitchFamily="34" charset="0"/>
              <a:buChar char="•"/>
            </a:pPr>
            <a:r>
              <a:rPr lang="sv-SE" i="0" spc="0" baseline="0" dirty="0"/>
              <a:t>Hebreiska ordet för ”veckor” i Daniels profetia är ”sjuor” och betecknar en sabbatscykel, dvs 7 år. (TEp293)</a:t>
            </a:r>
          </a:p>
          <a:p>
            <a:pPr marL="288000" indent="-180000">
              <a:buFont typeface="Arial" pitchFamily="34" charset="0"/>
              <a:buChar char="•"/>
            </a:pPr>
            <a:r>
              <a:rPr lang="sv-SE" i="0" spc="0" baseline="0" dirty="0"/>
              <a:t>Årsveckorna börjar och slutar vid nyårsdagen (Rosh Hashana), Tishri 1, på hösten. (TEp314)</a:t>
            </a:r>
          </a:p>
          <a:p>
            <a:pPr marL="0" indent="0">
              <a:buFont typeface="Arial" panose="020B0604020202020204" pitchFamily="34" charset="0"/>
              <a:buNone/>
            </a:pPr>
            <a:endParaRPr lang="sv-SE" i="0" spc="0" baseline="0" dirty="0"/>
          </a:p>
          <a:p>
            <a:pPr marL="0" indent="0">
              <a:buFont typeface="Arial" panose="020B0604020202020204" pitchFamily="34" charset="0"/>
              <a:buNone/>
            </a:pPr>
            <a:r>
              <a:rPr lang="sv-SE" b="1" i="0" spc="0" baseline="0"/>
              <a:t>Bubbla 50+442 </a:t>
            </a:r>
            <a:r>
              <a:rPr lang="sv-SE" b="1" i="0" spc="0" baseline="0" dirty="0"/>
              <a:t>år:</a:t>
            </a:r>
          </a:p>
          <a:p>
            <a:pPr marL="0" indent="0">
              <a:buFont typeface="Arial" panose="020B0604020202020204" pitchFamily="34" charset="0"/>
              <a:buNone/>
            </a:pPr>
            <a:r>
              <a:rPr lang="sv-SE" i="0" spc="0" baseline="0" dirty="0"/>
              <a:t>En del menar att Koresh påbud bara inkluderar återbyggnaden av templet och inte hela Jerusalem, och att de 70 veckorna därför börjar någon annanstans. Men de ställen som bara talar om templet är ett utdrag ur Koresh påbud och inte hela innehållet. (TEp295):</a:t>
            </a:r>
          </a:p>
          <a:p>
            <a:pPr marL="288000" indent="-180000">
              <a:buFont typeface="Arial" pitchFamily="34" charset="0"/>
              <a:buChar char="•"/>
            </a:pPr>
            <a:r>
              <a:rPr lang="sv-SE" i="0" spc="0" baseline="0" dirty="0"/>
              <a:t>Esra 1:2-4: </a:t>
            </a:r>
            <a:r>
              <a:rPr lang="sv-SE" i="1" spc="0" dirty="0"/>
              <a:t>Så säger Koresh, kungen i Persien: HERREN, himmelens Gud, har givit mig alla riken på jorden, och han har befallt mig att bygga </a:t>
            </a:r>
            <a:r>
              <a:rPr lang="sv-SE" b="1" i="1" spc="0" dirty="0"/>
              <a:t>ett hus </a:t>
            </a:r>
            <a:r>
              <a:rPr lang="sv-SE" i="1" spc="0" dirty="0"/>
              <a:t>åt honom i Jerusalem i Juda.</a:t>
            </a:r>
            <a:r>
              <a:rPr lang="sv-SE" i="0" spc="0" dirty="0"/>
              <a:t> (Även 2 </a:t>
            </a:r>
            <a:r>
              <a:rPr lang="sv-SE" spc="0" dirty="0"/>
              <a:t>Krön</a:t>
            </a:r>
            <a:r>
              <a:rPr lang="sv-SE" spc="0" baseline="0" dirty="0"/>
              <a:t> 36:23)</a:t>
            </a:r>
            <a:endParaRPr lang="sv-SE" i="1" spc="0" dirty="0"/>
          </a:p>
          <a:p>
            <a:pPr marL="288000" indent="-180000">
              <a:buFont typeface="Arial" pitchFamily="34" charset="0"/>
              <a:buChar char="•"/>
            </a:pPr>
            <a:r>
              <a:rPr lang="sv-SE" i="0" spc="0" baseline="0" dirty="0"/>
              <a:t>Jes 44:24-28: </a:t>
            </a:r>
            <a:r>
              <a:rPr lang="sv-SE" i="1" spc="0" dirty="0"/>
              <a:t>Så säger HERREN, din återlösare… Jag är den som säger om Koresh: "Han är min herde, han skall fullborda allt det jag vill. </a:t>
            </a:r>
            <a:r>
              <a:rPr lang="sv-SE" b="1" i="1" spc="0" dirty="0"/>
              <a:t>Han skall säga om Jerusalem: Det skall bli uppbyggt</a:t>
            </a:r>
            <a:r>
              <a:rPr lang="sv-SE" i="1" spc="0" dirty="0"/>
              <a:t>, och till templet: Din grund skall bli lagd på nytt.”</a:t>
            </a:r>
          </a:p>
          <a:p>
            <a:pPr marL="288000" indent="-180000">
              <a:buFont typeface="Arial" pitchFamily="34" charset="0"/>
              <a:buChar char="•"/>
            </a:pPr>
            <a:r>
              <a:rPr lang="sv-SE" i="0" spc="0" baseline="0" dirty="0"/>
              <a:t>Neh 2:7-8 (som gäller återgåendet till ett påbud som redan var givet av Koresh, men försenat genom opposition): </a:t>
            </a:r>
            <a:r>
              <a:rPr lang="sv-SE" i="1" spc="0" dirty="0"/>
              <a:t>Jag sade till honom: "Om konungen finner för gott, så må man ge mig… ett brev till Asaf… så att han låter mig få virke till att bygga upp portarna till borgen som hör till templet, och </a:t>
            </a:r>
            <a:r>
              <a:rPr lang="sv-SE" b="1" i="1" spc="0" dirty="0"/>
              <a:t>virke till stadsmuren </a:t>
            </a:r>
            <a:r>
              <a:rPr lang="sv-SE" i="1" spc="0" dirty="0"/>
              <a:t>och till det hus där jag själv skall bo.”</a:t>
            </a:r>
          </a:p>
          <a:p>
            <a:pPr marL="288000" indent="-180000">
              <a:buFont typeface="Arial" pitchFamily="34" charset="0"/>
              <a:buChar char="•"/>
            </a:pPr>
            <a:r>
              <a:rPr lang="sv-SE" i="0" spc="0" dirty="0"/>
              <a:t>Esra 9:9: </a:t>
            </a:r>
            <a:r>
              <a:rPr lang="sv-SE" i="1" spc="0" dirty="0"/>
              <a:t>… Men i vårt slaveri har vår Gud inte övergett oss utan låtit oss finna nåd inför Persiens kungar så att de gav oss mod och kraft till att återupprätta vår Guds hus och bygga upp dess ruiner och han har gett oss en skyddad plats </a:t>
            </a:r>
            <a:r>
              <a:rPr lang="sv-SE" b="1" i="1" spc="0" dirty="0"/>
              <a:t>[en mur]</a:t>
            </a:r>
            <a:r>
              <a:rPr lang="sv-SE" i="1" spc="0" dirty="0"/>
              <a:t> i Juda och </a:t>
            </a:r>
            <a:r>
              <a:rPr lang="sv-SE" i="1" spc="0"/>
              <a:t>Jerusalem.</a:t>
            </a:r>
            <a:endParaRPr lang="sv-SE" i="1" spc="0" dirty="0"/>
          </a:p>
        </p:txBody>
      </p:sp>
      <p:sp>
        <p:nvSpPr>
          <p:cNvPr id="4" name="Platshållare för bildnummer 3"/>
          <p:cNvSpPr>
            <a:spLocks noGrp="1"/>
          </p:cNvSpPr>
          <p:nvPr>
            <p:ph type="sldNum" sz="quarter" idx="10"/>
          </p:nvPr>
        </p:nvSpPr>
        <p:spPr/>
        <p:txBody>
          <a:bodyPr/>
          <a:lstStyle/>
          <a:p>
            <a:fld id="{1E3176EC-C84D-4117-AB1D-1C19FDABD098}" type="slidenum">
              <a:rPr lang="sv-SE" smtClean="0"/>
              <a:t>6</a:t>
            </a:fld>
            <a:endParaRPr lang="sv-SE" dirty="0"/>
          </a:p>
        </p:txBody>
      </p:sp>
    </p:spTree>
    <p:extLst>
      <p:ext uri="{BB962C8B-B14F-4D97-AF65-F5344CB8AC3E}">
        <p14:creationId xmlns:p14="http://schemas.microsoft.com/office/powerpoint/2010/main" val="12996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0000" lnSpcReduction="20000"/>
          </a:bodyPr>
          <a:lstStyle/>
          <a:p>
            <a:pPr marL="0" indent="0">
              <a:buFont typeface="Arial" panose="020B0604020202020204" pitchFamily="34" charset="0"/>
              <a:buNone/>
            </a:pPr>
            <a:r>
              <a:rPr lang="sv-SE" b="1" i="0" spc="0"/>
              <a:t>Bubbla</a:t>
            </a:r>
            <a:r>
              <a:rPr lang="sv-SE" b="1" i="0" spc="0" baseline="0"/>
              <a:t> 2000 år:</a:t>
            </a:r>
          </a:p>
          <a:p>
            <a:pPr marL="288000" indent="-180000">
              <a:buFont typeface="Arial" pitchFamily="34" charset="0"/>
              <a:buChar char="•"/>
            </a:pPr>
            <a:r>
              <a:rPr lang="sv-SE" u="none" strike="noStrike" spc="0">
                <a:solidFill>
                  <a:srgbClr val="FF0000"/>
                </a:solidFill>
              </a:rPr>
              <a:t>Gapet är nödvändigt</a:t>
            </a:r>
            <a:r>
              <a:rPr lang="sv-SE" u="none" strike="noStrike" spc="0" baseline="0">
                <a:solidFill>
                  <a:srgbClr val="FF0000"/>
                </a:solidFill>
              </a:rPr>
              <a:t> eftersom slutprofetiorna inte kan uppfyllas så länge inte judarna finns som nation.</a:t>
            </a:r>
            <a:endParaRPr lang="sv-SE" u="none" strike="noStrike" spc="0">
              <a:solidFill>
                <a:srgbClr val="FF0000"/>
              </a:solidFill>
            </a:endParaRPr>
          </a:p>
          <a:p>
            <a:pPr marL="288000" indent="-180000">
              <a:buFont typeface="Arial" pitchFamily="34" charset="0"/>
              <a:buChar char="•"/>
            </a:pPr>
            <a:r>
              <a:rPr lang="sv-SE" u="none" strike="noStrike" spc="0">
                <a:solidFill>
                  <a:srgbClr val="FF0000"/>
                </a:solidFill>
              </a:rPr>
              <a:t>Eftersom </a:t>
            </a:r>
            <a:r>
              <a:rPr lang="sv-SE" u="none" strike="noStrike" spc="0" baseline="0">
                <a:solidFill>
                  <a:srgbClr val="FF0000"/>
                </a:solidFill>
              </a:rPr>
              <a:t>69:e veckan (62:a i texten ska ökas med de 7 första) slutar vid korsfästelsen och 70:e börjar efter helgedomens förstörelse, måste det finnas ett gap på minst 40 år. ”Sedan” finns dock inte i grundtexten i Dan 9:27. (TEp294</a:t>
            </a:r>
            <a:r>
              <a:rPr lang="sv-SE" i="0" u="none" strike="noStrike" spc="0" baseline="0">
                <a:solidFill>
                  <a:srgbClr val="FF0000"/>
                </a:solidFill>
              </a:rPr>
              <a:t>)</a:t>
            </a:r>
          </a:p>
          <a:p>
            <a:pPr marL="288000" indent="-180000">
              <a:buFont typeface="Arial" pitchFamily="34" charset="0"/>
              <a:buChar char="•"/>
            </a:pPr>
            <a:r>
              <a:rPr lang="sv-SE" i="0" u="none" strike="noStrike" spc="0" baseline="0">
                <a:solidFill>
                  <a:srgbClr val="FF0000"/>
                </a:solidFill>
              </a:rPr>
              <a:t>Dan 9:24 pekar på sex faktorer som ska uppfyllas under de sjuttio veckorna. Efter 2000 år är dessa ännu inte uppfyllda, vilket nödvändiggör gapet.</a:t>
            </a:r>
          </a:p>
          <a:p>
            <a:pPr marL="288000" indent="-180000">
              <a:buFont typeface="Arial" pitchFamily="34" charset="0"/>
              <a:buChar char="•"/>
            </a:pPr>
            <a:r>
              <a:rPr lang="sv-SE" i="0" u="none" strike="noStrike" spc="0" baseline="0">
                <a:solidFill>
                  <a:srgbClr val="FF0000"/>
                </a:solidFill>
              </a:rPr>
              <a:t>Dan 9:27 talar om ett förbund som ska stadfästas efter 69:e veckan. Detta har ännu inte skett, vilket nödvändiggör gapet.</a:t>
            </a:r>
          </a:p>
          <a:p>
            <a:pPr marL="288000" indent="-180000">
              <a:buFont typeface="Arial" pitchFamily="34" charset="0"/>
              <a:buChar char="•"/>
            </a:pPr>
            <a:r>
              <a:rPr lang="sv-SE" b="0" i="0" spc="0" baseline="0"/>
              <a:t>”Dag” betyder ofta ett millennium, speciellt vad gäller profetior. Två 24-timmarsdagar vore absurt i detta sammanhang. (TEp312)</a:t>
            </a:r>
          </a:p>
          <a:p>
            <a:pPr marL="288000" indent="-180000">
              <a:buFont typeface="Arial" pitchFamily="34" charset="0"/>
              <a:buChar char="•"/>
            </a:pPr>
            <a:r>
              <a:rPr lang="sv-SE" b="0" i="0" spc="0" baseline="0"/>
              <a:t>Joh 8:21: </a:t>
            </a:r>
            <a:r>
              <a:rPr lang="sv-SE" i="1" spc="0"/>
              <a:t>Än en gång sade Jesus till dem: </a:t>
            </a:r>
            <a:r>
              <a:rPr lang="sv-SE" b="0" i="1" spc="0"/>
              <a:t>"</a:t>
            </a:r>
            <a:r>
              <a:rPr lang="sv-SE" b="1" i="1" spc="0"/>
              <a:t>Jag går bort</a:t>
            </a:r>
            <a:r>
              <a:rPr lang="sv-SE" i="1" spc="0"/>
              <a:t>,… Dit jag går kan ni inte komma." </a:t>
            </a:r>
            <a:r>
              <a:rPr lang="sv-SE" i="0" spc="0" baseline="0"/>
              <a:t> (citat ut Hos 5:15) Detta sade han under höstfestivalerna 3993 AM, dvs ett halvår innan korsfästelsen. Detta </a:t>
            </a:r>
            <a:r>
              <a:rPr lang="sv-SE" i="1" spc="0" baseline="0"/>
              <a:t>jag går bort</a:t>
            </a:r>
            <a:r>
              <a:rPr lang="sv-SE" i="0" spc="0" baseline="0"/>
              <a:t> är detsamma som Hoseas </a:t>
            </a:r>
            <a:r>
              <a:rPr lang="sv-SE" i="1" spc="0" baseline="0"/>
              <a:t>jag vill gå min väg</a:t>
            </a:r>
            <a:r>
              <a:rPr lang="sv-SE" i="0" spc="0" baseline="0"/>
              <a:t>, vilket Jesus gör 6 månader senare på påsken 3993 AM. 69:e årsveckan slutar, och gapet börjar, därför vid Rosh Hashanah 3993 AM. Jämför Dan 9:</a:t>
            </a:r>
            <a:r>
              <a:rPr lang="sv-SE" spc="0"/>
              <a:t>26: </a:t>
            </a:r>
            <a:r>
              <a:rPr lang="sv-SE" i="1" spc="0"/>
              <a:t>Men </a:t>
            </a:r>
            <a:r>
              <a:rPr lang="sv-SE" b="1" i="1" spc="0"/>
              <a:t>efter</a:t>
            </a:r>
            <a:r>
              <a:rPr lang="sv-SE" i="1" spc="0"/>
              <a:t>  </a:t>
            </a:r>
            <a:r>
              <a:rPr lang="sv-SE" b="1" i="1" spc="0"/>
              <a:t>[dvs 6 månader senare]</a:t>
            </a:r>
            <a:r>
              <a:rPr lang="sv-SE" i="1" spc="0"/>
              <a:t> de sextiotvå veckorna skall den Smorde förgöras.</a:t>
            </a:r>
            <a:r>
              <a:rPr lang="sv-SE" i="0" spc="0"/>
              <a:t> (TEp312)</a:t>
            </a:r>
          </a:p>
          <a:p>
            <a:pPr marL="288000" indent="-180000">
              <a:buFont typeface="Arial" pitchFamily="34" charset="0"/>
              <a:buChar char="•"/>
            </a:pPr>
            <a:r>
              <a:rPr lang="sv-SE" i="0" spc="0"/>
              <a:t>Bibeln behandlar Judar och hedningar ömsesidigt uteslutande. 2000-årsperioden innebar</a:t>
            </a:r>
            <a:r>
              <a:rPr lang="sv-SE" i="0" spc="0" baseline="0"/>
              <a:t> nationell blindhet för Israel: Luk 19:</a:t>
            </a:r>
            <a:r>
              <a:rPr lang="sv-SE" i="1"/>
              <a:t>42 … "Tänk om du i dag hade förstått, också du, vad som ger dig verklig frid. Men nu är det </a:t>
            </a:r>
            <a:r>
              <a:rPr lang="sv-SE" b="1" i="1"/>
              <a:t>dolt för dina ögon</a:t>
            </a:r>
            <a:r>
              <a:rPr lang="sv-SE" i="1"/>
              <a:t>.</a:t>
            </a:r>
            <a:r>
              <a:rPr lang="sv-SE"/>
              <a:t> Rom 11:25 … </a:t>
            </a:r>
            <a:r>
              <a:rPr lang="sv-SE" b="1" i="1"/>
              <a:t>förstockelse</a:t>
            </a:r>
            <a:r>
              <a:rPr lang="sv-SE" i="1"/>
              <a:t> har kommit över en del av Israel och så skall det förbli, </a:t>
            </a:r>
            <a:r>
              <a:rPr lang="sv-SE" b="1" i="1"/>
              <a:t>till dess att hedningarna</a:t>
            </a:r>
            <a:r>
              <a:rPr lang="sv-SE" i="1"/>
              <a:t> i fullt antal har kommit in.</a:t>
            </a:r>
          </a:p>
          <a:p>
            <a:pPr marL="0" indent="0">
              <a:buFont typeface="Arial" panose="020B0604020202020204" pitchFamily="34" charset="0"/>
              <a:buNone/>
            </a:pPr>
            <a:endParaRPr lang="sv-SE" b="1" i="0" spc="0"/>
          </a:p>
          <a:p>
            <a:pPr marL="0" indent="0">
              <a:buFont typeface="Arial" panose="020B0604020202020204" pitchFamily="34" charset="0"/>
              <a:buNone/>
            </a:pPr>
            <a:r>
              <a:rPr lang="sv-SE" b="1" i="0" spc="0"/>
              <a:t>Bubbla 40 år:</a:t>
            </a:r>
          </a:p>
          <a:p>
            <a:pPr marL="457200" marR="0" lvl="0" indent="-457200" algn="l" defTabSz="9142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a:latin typeface="Calibri" pitchFamily="34" charset="0"/>
              </a:rPr>
              <a:t>Jona var tre dagar i Nineve</a:t>
            </a:r>
            <a:r>
              <a:rPr lang="sv-SE" sz="2800" baseline="0">
                <a:latin typeface="Calibri" pitchFamily="34" charset="0"/>
              </a:rPr>
              <a:t> (Jon 3:3) och det var därför Jesus sa att Jona tecken innebar tre dagar och tre nätter.</a:t>
            </a:r>
          </a:p>
          <a:p>
            <a:pPr marL="457200" marR="0" indent="-457200" algn="l" defTabSz="9142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a:latin typeface="Calibri" pitchFamily="34" charset="0"/>
              </a:rPr>
              <a:t>Talmud beskriver dessutom</a:t>
            </a:r>
            <a:r>
              <a:rPr lang="sv-SE" sz="2800" baseline="0">
                <a:latin typeface="Calibri" pitchFamily="34" charset="0"/>
              </a:rPr>
              <a:t> </a:t>
            </a:r>
            <a:r>
              <a:rPr lang="sv-SE" sz="2800">
                <a:latin typeface="Calibri" pitchFamily="34" charset="0"/>
              </a:rPr>
              <a:t>att speciella omen fanns under </a:t>
            </a:r>
            <a:r>
              <a:rPr lang="sv-SE" sz="2800" b="1">
                <a:latin typeface="Calibri" pitchFamily="34" charset="0"/>
              </a:rPr>
              <a:t>40 år</a:t>
            </a:r>
            <a:r>
              <a:rPr lang="sv-SE" sz="2800">
                <a:latin typeface="Calibri" pitchFamily="34" charset="0"/>
              </a:rPr>
              <a:t> i templet före dess förstörelse, vilka borde börjat då förlåten klövs i två vid korsfästelsen.</a:t>
            </a:r>
            <a:endParaRPr lang="sv-SE" b="0" i="0" spc="0"/>
          </a:p>
        </p:txBody>
      </p:sp>
      <p:sp>
        <p:nvSpPr>
          <p:cNvPr id="4" name="Platshållare för bildnummer 3"/>
          <p:cNvSpPr>
            <a:spLocks noGrp="1"/>
          </p:cNvSpPr>
          <p:nvPr>
            <p:ph type="sldNum" sz="quarter" idx="10"/>
          </p:nvPr>
        </p:nvSpPr>
        <p:spPr/>
        <p:txBody>
          <a:bodyPr/>
          <a:lstStyle/>
          <a:p>
            <a:fld id="{1E3176EC-C84D-4117-AB1D-1C19FDABD098}" type="slidenum">
              <a:rPr lang="sv-SE" smtClean="0"/>
              <a:t>7</a:t>
            </a:fld>
            <a:endParaRPr lang="sv-SE" dirty="0"/>
          </a:p>
        </p:txBody>
      </p:sp>
    </p:spTree>
    <p:extLst>
      <p:ext uri="{BB962C8B-B14F-4D97-AF65-F5344CB8AC3E}">
        <p14:creationId xmlns:p14="http://schemas.microsoft.com/office/powerpoint/2010/main" val="215413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200" b="1"/>
              <a:t>Bubbla 7 år:</a:t>
            </a:r>
          </a:p>
          <a:p>
            <a:pPr marL="180000" indent="-180000">
              <a:lnSpc>
                <a:spcPct val="100000"/>
              </a:lnSpc>
              <a:spcBef>
                <a:spcPts val="0"/>
              </a:spcBef>
              <a:spcAft>
                <a:spcPts val="0"/>
              </a:spcAft>
              <a:buFont typeface="Arial" pitchFamily="34" charset="0"/>
              <a:buChar char="•"/>
            </a:pPr>
            <a:r>
              <a:rPr lang="sv-SE" sz="1200"/>
              <a:t>Den som ska stadfästa förbundet</a:t>
            </a:r>
            <a:r>
              <a:rPr lang="sv-SE" sz="1200" baseline="0"/>
              <a:t> i Dan 9:27 kan rent textmässigt vara antingen Messias eller Antikrist. Trolilgen Messias utifrån Upp 11:1-3, där </a:t>
            </a:r>
            <a:r>
              <a:rPr lang="sv-SE" sz="1200" i="1" baseline="0"/>
              <a:t>mäta templet, altaret och de tillbedjande</a:t>
            </a:r>
            <a:r>
              <a:rPr lang="sv-SE" sz="1200" baseline="0"/>
              <a:t> syftar på mosaiska offertjänsten. (TEp324).</a:t>
            </a:r>
          </a:p>
          <a:p>
            <a:pPr marL="0" indent="0">
              <a:buFont typeface="Arial" pitchFamily="34" charset="0"/>
              <a:buNone/>
            </a:pPr>
            <a:endParaRPr lang="sv-SE" sz="1200" baseline="0"/>
          </a:p>
          <a:p>
            <a:pPr marL="0" indent="0">
              <a:buFont typeface="Arial" pitchFamily="34" charset="0"/>
              <a:buNone/>
            </a:pPr>
            <a:r>
              <a:rPr lang="sv-SE" sz="1200" b="1" baseline="0"/>
              <a:t>Återkomsten</a:t>
            </a:r>
          </a:p>
          <a:p>
            <a:pPr marL="180000" indent="-180000">
              <a:lnSpc>
                <a:spcPct val="100000"/>
              </a:lnSpc>
              <a:spcBef>
                <a:spcPts val="0"/>
              </a:spcBef>
              <a:spcAft>
                <a:spcPts val="0"/>
              </a:spcAft>
              <a:buFont typeface="Arial" panose="020B0604020202020204" pitchFamily="34" charset="0"/>
              <a:buChar char="•"/>
            </a:pPr>
            <a:r>
              <a:rPr lang="sv-SE" sz="2800" b="0" i="1" u="none" strike="noStrike" kern="1200" baseline="0">
                <a:solidFill>
                  <a:schemeClr val="tx1"/>
                </a:solidFill>
                <a:latin typeface="Times New Roman" pitchFamily="18" charset="0"/>
                <a:ea typeface="+mn-ea"/>
                <a:cs typeface="+mn-cs"/>
              </a:rPr>
              <a:t>På den dagen ska Herren </a:t>
            </a:r>
            <a:r>
              <a:rPr lang="sv-SE" sz="2800" b="0" i="1" u="sng" strike="noStrike" kern="1200" baseline="0">
                <a:solidFill>
                  <a:schemeClr val="tx1"/>
                </a:solidFill>
                <a:latin typeface="Times New Roman" pitchFamily="18" charset="0"/>
                <a:ea typeface="+mn-ea"/>
                <a:cs typeface="+mn-cs"/>
              </a:rPr>
              <a:t>för andra gången </a:t>
            </a:r>
            <a:r>
              <a:rPr lang="sv-SE" sz="2800" b="0" i="1" u="none" strike="noStrike" kern="1200" baseline="0">
                <a:solidFill>
                  <a:schemeClr val="tx1"/>
                </a:solidFill>
                <a:latin typeface="Times New Roman" pitchFamily="18" charset="0"/>
                <a:ea typeface="+mn-ea"/>
                <a:cs typeface="+mn-cs"/>
              </a:rPr>
              <a:t>räcka ut handen för att friköpa en rest av sitt folk.</a:t>
            </a:r>
            <a:r>
              <a:rPr lang="sv-SE" sz="2800" b="0" i="0" u="none" strike="noStrike" kern="1200" baseline="0">
                <a:solidFill>
                  <a:schemeClr val="tx1"/>
                </a:solidFill>
                <a:latin typeface="Times New Roman" pitchFamily="18" charset="0"/>
                <a:ea typeface="+mn-ea"/>
                <a:cs typeface="+mn-cs"/>
              </a:rPr>
              <a:t> (Jes 11:11)</a:t>
            </a:r>
          </a:p>
          <a:p>
            <a:pPr marL="180000" marR="0" lvl="0" indent="-180000" algn="l" defTabSz="9142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i="1">
                <a:solidFill>
                  <a:srgbClr val="C00000"/>
                </a:solidFill>
              </a:rPr>
              <a:t>Basunen ska ljuda och de döda ska uppstå odödliga.</a:t>
            </a:r>
            <a:r>
              <a:rPr lang="sv-SE" sz="2800">
                <a:solidFill>
                  <a:srgbClr val="C00000"/>
                </a:solidFill>
              </a:rPr>
              <a:t> </a:t>
            </a:r>
            <a:r>
              <a:rPr lang="sv-SE"/>
              <a:t>(1 Kor 15:52)</a:t>
            </a:r>
          </a:p>
          <a:p>
            <a:pPr marL="180000" marR="0" lvl="0" indent="-180000" algn="l" defTabSz="9142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800"/>
          </a:p>
          <a:p>
            <a:pPr marL="0" marR="0" lvl="0" indent="0" algn="l" defTabSz="914209"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b="1"/>
              <a:t>Sista jubelåret</a:t>
            </a:r>
          </a:p>
          <a:p>
            <a:pPr marL="180000" marR="0" lvl="0" indent="-180000" algn="l" defTabSz="9142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b="0" i="1">
                <a:solidFill>
                  <a:srgbClr val="C00000"/>
                </a:solidFill>
              </a:rPr>
              <a:t>För hämndens dag var i mitt hjärta och året för min återlösning hade kommit.</a:t>
            </a:r>
            <a:r>
              <a:rPr lang="sv-SE">
                <a:solidFill>
                  <a:srgbClr val="C00000"/>
                </a:solidFill>
              </a:rPr>
              <a:t> </a:t>
            </a:r>
            <a:r>
              <a:rPr lang="sv-SE">
                <a:solidFill>
                  <a:prstClr val="black"/>
                </a:solidFill>
              </a:rPr>
              <a:t>(Jes 63:4)</a:t>
            </a:r>
          </a:p>
        </p:txBody>
      </p:sp>
      <p:sp>
        <p:nvSpPr>
          <p:cNvPr id="4" name="Platshållare för bildnummer 3"/>
          <p:cNvSpPr>
            <a:spLocks noGrp="1"/>
          </p:cNvSpPr>
          <p:nvPr>
            <p:ph type="sldNum" sz="quarter" idx="10"/>
          </p:nvPr>
        </p:nvSpPr>
        <p:spPr/>
        <p:txBody>
          <a:bodyPr/>
          <a:lstStyle/>
          <a:p>
            <a:fld id="{1E3176EC-C84D-4117-AB1D-1C19FDABD098}" type="slidenum">
              <a:rPr lang="sv-SE" smtClean="0"/>
              <a:t>8</a:t>
            </a:fld>
            <a:endParaRPr lang="sv-SE" dirty="0"/>
          </a:p>
        </p:txBody>
      </p:sp>
    </p:spTree>
    <p:extLst>
      <p:ext uri="{BB962C8B-B14F-4D97-AF65-F5344CB8AC3E}">
        <p14:creationId xmlns:p14="http://schemas.microsoft.com/office/powerpoint/2010/main" val="57698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VO: Detaljerade bild</a:t>
            </a:r>
          </a:p>
          <a:p>
            <a:endParaRPr lang="sv-SE"/>
          </a:p>
          <a:p>
            <a:r>
              <a:rPr lang="sv-SE" strike="sngStrike"/>
              <a:t>Gratisbild från pixabay</a:t>
            </a:r>
            <a:endParaRPr lang="sv-SE" strike="sngStrike" dirty="0"/>
          </a:p>
        </p:txBody>
      </p:sp>
      <p:sp>
        <p:nvSpPr>
          <p:cNvPr id="4" name="Platshållare för bildnummer 3"/>
          <p:cNvSpPr>
            <a:spLocks noGrp="1"/>
          </p:cNvSpPr>
          <p:nvPr>
            <p:ph type="sldNum" sz="quarter" idx="10"/>
          </p:nvPr>
        </p:nvSpPr>
        <p:spPr/>
        <p:txBody>
          <a:bodyPr/>
          <a:lstStyle/>
          <a:p>
            <a:fld id="{1881FDE7-0D24-46EB-823F-0CBCBB932403}" type="slidenum">
              <a:rPr lang="sv-SE" smtClean="0"/>
              <a:t>9</a:t>
            </a:fld>
            <a:endParaRPr lang="sv-SE" dirty="0"/>
          </a:p>
        </p:txBody>
      </p:sp>
    </p:spTree>
    <p:extLst>
      <p:ext uri="{BB962C8B-B14F-4D97-AF65-F5344CB8AC3E}">
        <p14:creationId xmlns:p14="http://schemas.microsoft.com/office/powerpoint/2010/main" val="166779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2E0B495-6B85-4D58-92AF-EE0887EC8EB4}"/>
              </a:ext>
            </a:extLst>
          </p:cNvPr>
          <p:cNvSpPr txBox="1">
            <a:spLocks/>
          </p:cNvSpPr>
          <p:nvPr userDrawn="1"/>
        </p:nvSpPr>
        <p:spPr>
          <a:xfrm>
            <a:off x="0" y="0"/>
            <a:ext cx="12192000" cy="683999"/>
          </a:xfrm>
          <a:prstGeom prst="rect">
            <a:avLst/>
          </a:prstGeom>
          <a:gradFill>
            <a:gsLst>
              <a:gs pos="30000">
                <a:schemeClr val="accent6">
                  <a:lumMod val="75000"/>
                </a:schemeClr>
              </a:gs>
              <a:gs pos="1000">
                <a:schemeClr val="accent6">
                  <a:lumMod val="75000"/>
                </a:schemeClr>
              </a:gs>
              <a:gs pos="100000">
                <a:srgbClr val="FEF0FA"/>
              </a:gs>
            </a:gsLst>
            <a:lin ang="0" scaled="0"/>
          </a:gradFill>
        </p:spPr>
        <p:txBody>
          <a:bodyPr lIns="216000" anchor="ctr"/>
          <a:lstStyle>
            <a:lvl1pPr algn="l" defTabSz="914400"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endParaRPr lang="sv-SE"/>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0" y="1"/>
            <a:ext cx="12192000" cy="683999"/>
          </a:xfrm>
          <a:prstGeom prst="rect">
            <a:avLst/>
          </a:prstGeom>
          <a:noFill/>
        </p:spPr>
        <p:txBody>
          <a:bodyPr lIns="216000" anchor="ctr"/>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endParaRPr lang="sv-SE" dirty="0"/>
          </a:p>
        </p:txBody>
      </p:sp>
      <p:sp>
        <p:nvSpPr>
          <p:cNvPr id="5" name="textruta 4">
            <a:extLst>
              <a:ext uri="{FF2B5EF4-FFF2-40B4-BE49-F238E27FC236}">
                <a16:creationId xmlns:a16="http://schemas.microsoft.com/office/drawing/2014/main" id="{DE537277-C14E-4001-86CF-1AFD4022F496}"/>
              </a:ext>
            </a:extLst>
          </p:cNvPr>
          <p:cNvSpPr txBox="1"/>
          <p:nvPr userDrawn="1"/>
        </p:nvSpPr>
        <p:spPr>
          <a:xfrm>
            <a:off x="9831533" y="49611"/>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dirty="0"/>
              <a:t>Anders Gärdeborn</a:t>
            </a:r>
            <a:endParaRPr lang="LID4096" dirty="0"/>
          </a:p>
        </p:txBody>
      </p:sp>
    </p:spTree>
    <p:extLst>
      <p:ext uri="{BB962C8B-B14F-4D97-AF65-F5344CB8AC3E}">
        <p14:creationId xmlns:p14="http://schemas.microsoft.com/office/powerpoint/2010/main" val="35628447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151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594648"/>
      </p:ext>
    </p:extLst>
  </p:cSld>
  <p:clrMap bg1="lt1" tx1="dk1" bg2="lt2" tx2="dk2" accent1="accent1" accent2="accent2" accent3="accent3" accent4="accent4" accent5="accent5" accent6="accent6" hlink="hlink" folHlink="folHlink"/>
  <p:sldLayoutIdLst>
    <p:sldLayoutId id="2147483666" r:id="rId1"/>
    <p:sldLayoutId id="2147483667"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40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000.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0.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ktangel 1"/>
          <p:cNvSpPr/>
          <p:nvPr/>
        </p:nvSpPr>
        <p:spPr>
          <a:xfrm>
            <a:off x="0" y="390104"/>
            <a:ext cx="7455806" cy="2647135"/>
          </a:xfrm>
          <a:prstGeom prst="rect">
            <a:avLst/>
          </a:prstGeom>
          <a:solidFill>
            <a:schemeClr val="tx1"/>
          </a:solidFill>
          <a:ln>
            <a:noFill/>
          </a:ln>
          <a:effectLst>
            <a:softEdge rad="0"/>
          </a:effectLst>
          <a:scene3d>
            <a:camera prst="orthographicFront">
              <a:rot lat="0" lon="0" rev="0"/>
            </a:camera>
            <a:lightRig rig="threePt" dir="t"/>
          </a:scene3d>
        </p:spPr>
        <p:txBody>
          <a:bodyPr wrap="square" lIns="216000" tIns="45720" rIns="216000" bIns="45720">
            <a:spAutoFit/>
          </a:bodyPr>
          <a:lstStyle/>
          <a:p>
            <a:pPr marL="0" marR="0" lvl="0" indent="0" algn="ctr" defTabSz="914400" rtl="0" eaLnBrk="1" fontAlgn="auto" latinLnBrk="0" hangingPunct="1">
              <a:lnSpc>
                <a:spcPts val="9800"/>
              </a:lnSpc>
              <a:spcBef>
                <a:spcPts val="0"/>
              </a:spcBef>
              <a:spcAft>
                <a:spcPts val="0"/>
              </a:spcAft>
              <a:buClrTx/>
              <a:buSzTx/>
              <a:buFontTx/>
              <a:buNone/>
              <a:tabLst/>
              <a:defRPr/>
            </a:pPr>
            <a:r>
              <a:rPr kumimoji="0" lang="sv-SE" sz="10500" b="1" i="0" u="none" strike="noStrike" kern="1200" cap="none" spc="50" normalizeH="0" baseline="0" noProof="0">
                <a:ln w="9525" cmpd="sng">
                  <a:noFill/>
                  <a:prstDash val="solid"/>
                </a:ln>
                <a:solidFill>
                  <a:prstClr val="black"/>
                </a:solidFill>
                <a:effectLst>
                  <a:glow rad="114300">
                    <a:srgbClr val="FFFF00"/>
                  </a:glow>
                </a:effectLst>
                <a:uLnTx/>
                <a:uFillTx/>
                <a:latin typeface="Calibri"/>
                <a:ea typeface="+mn-ea"/>
                <a:cs typeface="+mn-cs"/>
              </a:rPr>
              <a:t>Bibelns</a:t>
            </a:r>
            <a:br>
              <a:rPr kumimoji="0" lang="sv-SE" sz="10500" b="1" i="0" u="none" strike="noStrike" kern="1200" cap="none" spc="50" normalizeH="0" baseline="0" noProof="0">
                <a:ln w="9525" cmpd="sng">
                  <a:noFill/>
                  <a:prstDash val="solid"/>
                </a:ln>
                <a:solidFill>
                  <a:prstClr val="black"/>
                </a:solidFill>
                <a:effectLst>
                  <a:glow rad="114300">
                    <a:srgbClr val="FFFF00"/>
                  </a:glow>
                </a:effectLst>
                <a:uLnTx/>
                <a:uFillTx/>
                <a:latin typeface="Calibri"/>
                <a:ea typeface="+mn-ea"/>
                <a:cs typeface="+mn-cs"/>
              </a:rPr>
            </a:br>
            <a:r>
              <a:rPr kumimoji="0" lang="sv-SE" sz="10500" b="1" i="0" u="none" strike="noStrike" kern="1200" cap="none" spc="50" normalizeH="0" baseline="0" noProof="0">
                <a:ln w="9525" cmpd="sng">
                  <a:noFill/>
                  <a:prstDash val="solid"/>
                </a:ln>
                <a:solidFill>
                  <a:prstClr val="black"/>
                </a:solidFill>
                <a:effectLst>
                  <a:glow rad="114300">
                    <a:srgbClr val="FFFF00"/>
                  </a:glow>
                </a:effectLst>
                <a:uLnTx/>
                <a:uFillTx/>
                <a:latin typeface="Calibri"/>
                <a:ea typeface="+mn-ea"/>
                <a:cs typeface="+mn-cs"/>
              </a:rPr>
              <a:t>kronologi</a:t>
            </a:r>
            <a:endParaRPr kumimoji="0" lang="sv-SE" sz="10500" b="1" i="0" u="none" strike="noStrike" kern="1200" cap="none" spc="50" normalizeH="0" baseline="0" noProof="0" dirty="0">
              <a:ln w="9525" cmpd="sng">
                <a:noFill/>
                <a:prstDash val="solid"/>
              </a:ln>
              <a:solidFill>
                <a:prstClr val="black"/>
              </a:solidFill>
              <a:effectLst>
                <a:glow rad="114300">
                  <a:srgbClr val="FFFF00"/>
                </a:glow>
              </a:effectLst>
              <a:uLnTx/>
              <a:uFillTx/>
              <a:latin typeface="Calibri"/>
              <a:ea typeface="+mn-ea"/>
              <a:cs typeface="+mn-cs"/>
            </a:endParaRPr>
          </a:p>
        </p:txBody>
      </p:sp>
      <p:sp>
        <p:nvSpPr>
          <p:cNvPr id="5" name="Rektangel 4"/>
          <p:cNvSpPr/>
          <p:nvPr/>
        </p:nvSpPr>
        <p:spPr>
          <a:xfrm>
            <a:off x="0" y="3380616"/>
            <a:ext cx="7455806" cy="1446550"/>
          </a:xfrm>
          <a:prstGeom prst="rect">
            <a:avLst/>
          </a:prstGeom>
          <a:noFill/>
        </p:spPr>
        <p:txBody>
          <a:bodyPr wrap="square" lIns="216000" tIns="45720" rIns="21600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w="9525">
                  <a:noFill/>
                  <a:prstDash val="solid"/>
                </a:ln>
                <a:solidFill>
                  <a:prstClr val="white"/>
                </a:solidFill>
                <a:effectLst/>
                <a:uLnTx/>
                <a:uFillTx/>
                <a:latin typeface="Calibri"/>
                <a:ea typeface="+mn-ea"/>
                <a:cs typeface="+mn-cs"/>
              </a:rPr>
              <a:t>En studie </a:t>
            </a:r>
            <a:r>
              <a:rPr kumimoji="0" lang="sv-SE" sz="4400" b="1" i="0" u="none" strike="noStrike" kern="1200" cap="none" spc="0" normalizeH="0" baseline="0" noProof="0">
                <a:ln w="9525">
                  <a:noFill/>
                  <a:prstDash val="solid"/>
                </a:ln>
                <a:solidFill>
                  <a:prstClr val="white"/>
                </a:solidFill>
                <a:effectLst/>
                <a:uLnTx/>
                <a:uFillTx/>
                <a:latin typeface="Calibri"/>
                <a:ea typeface="+mn-ea"/>
                <a:cs typeface="+mn-cs"/>
              </a:rPr>
              <a:t>i Guds precision</a:t>
            </a:r>
            <a:br>
              <a:rPr kumimoji="0" lang="sv-SE" sz="4400" b="1" i="0" u="none" strike="noStrike" kern="1200" cap="none" spc="0" normalizeH="0" baseline="0" noProof="0">
                <a:ln w="9525">
                  <a:noFill/>
                  <a:prstDash val="solid"/>
                </a:ln>
                <a:solidFill>
                  <a:prstClr val="white"/>
                </a:solidFill>
                <a:effectLst/>
                <a:uLnTx/>
                <a:uFillTx/>
                <a:latin typeface="Calibri"/>
                <a:ea typeface="+mn-ea"/>
                <a:cs typeface="+mn-cs"/>
              </a:rPr>
            </a:br>
            <a:r>
              <a:rPr kumimoji="0" lang="sv-SE" sz="4400" b="1" i="0" u="none" strike="noStrike" kern="1200" cap="none" spc="0" normalizeH="0" baseline="0" noProof="0">
                <a:ln w="9525">
                  <a:noFill/>
                  <a:prstDash val="solid"/>
                </a:ln>
                <a:solidFill>
                  <a:prstClr val="white"/>
                </a:solidFill>
                <a:effectLst/>
                <a:uLnTx/>
                <a:uFillTx/>
                <a:latin typeface="Calibri"/>
                <a:ea typeface="+mn-ea"/>
                <a:cs typeface="+mn-cs"/>
              </a:rPr>
              <a:t>och noggrannhet</a:t>
            </a:r>
            <a:endParaRPr kumimoji="0" lang="sv-SE" sz="4400" b="1" i="0" u="none" strike="noStrike" kern="1200" cap="none" spc="0" normalizeH="0" baseline="0" noProof="0" dirty="0">
              <a:ln w="9525">
                <a:noFill/>
                <a:prstDash val="solid"/>
              </a:ln>
              <a:solidFill>
                <a:prstClr val="white"/>
              </a:solidFill>
              <a:effectLst/>
              <a:uLnTx/>
              <a:uFillTx/>
              <a:latin typeface="Calibri"/>
              <a:ea typeface="+mn-ea"/>
              <a:cs typeface="+mn-cs"/>
            </a:endParaRPr>
          </a:p>
        </p:txBody>
      </p:sp>
      <p:sp>
        <p:nvSpPr>
          <p:cNvPr id="10" name="Rektangel 9">
            <a:extLst>
              <a:ext uri="{FF2B5EF4-FFF2-40B4-BE49-F238E27FC236}">
                <a16:creationId xmlns:a16="http://schemas.microsoft.com/office/drawing/2014/main" id="{0ECB545F-90E8-4466-9EA9-334D789D84F3}"/>
              </a:ext>
            </a:extLst>
          </p:cNvPr>
          <p:cNvSpPr/>
          <p:nvPr/>
        </p:nvSpPr>
        <p:spPr>
          <a:xfrm>
            <a:off x="1492121" y="5406191"/>
            <a:ext cx="9207759" cy="1200329"/>
          </a:xfrm>
          <a:prstGeom prst="rect">
            <a:avLst/>
          </a:prstGeom>
          <a:noFill/>
        </p:spPr>
        <p:txBody>
          <a:bodyPr wrap="square" lIns="216000" tIns="45720" rIns="216000" bIns="45720">
            <a:spAutoFit/>
          </a:bodyPr>
          <a:lstStyle/>
          <a:p>
            <a:pPr lvl="0" algn="ctr" defTabSz="914400">
              <a:defRPr/>
            </a:pPr>
            <a:r>
              <a:rPr lang="sv-SE" sz="7200" b="1">
                <a:ln w="9525">
                  <a:noFill/>
                  <a:prstDash val="solid"/>
                </a:ln>
                <a:solidFill>
                  <a:srgbClr val="FFFF00"/>
                </a:solidFill>
              </a:rPr>
              <a:t>3. De 6000 + 1000 åren</a:t>
            </a:r>
            <a:endParaRPr kumimoji="0" lang="sv-SE" sz="7200" b="0" i="0" u="none" strike="noStrike" kern="1200" cap="none" spc="0" normalizeH="0" baseline="0" noProof="0" dirty="0">
              <a:ln w="9525">
                <a:solidFill>
                  <a:prstClr val="white"/>
                </a:solidFill>
                <a:prstDash val="solid"/>
              </a:ln>
              <a:solidFill>
                <a:srgbClr val="FFFF00"/>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10562B81-5DBE-4C3D-B655-3574DD1C1C64}"/>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5569" y="5751045"/>
            <a:ext cx="1140173" cy="930976"/>
          </a:xfrm>
          <a:prstGeom prst="rect">
            <a:avLst/>
          </a:prstGeom>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DEC09C1D-0ED0-4934-A254-528CDA5BD804}"/>
              </a:ext>
            </a:extLst>
          </p:cNvPr>
          <p:cNvSpPr/>
          <p:nvPr/>
        </p:nvSpPr>
        <p:spPr>
          <a:xfrm>
            <a:off x="7631976" y="4687628"/>
            <a:ext cx="4280392" cy="646331"/>
          </a:xfrm>
          <a:prstGeom prst="rect">
            <a:avLst/>
          </a:prstGeom>
          <a:noFill/>
        </p:spPr>
        <p:txBody>
          <a:bodyPr wrap="square" lIns="216000" tIns="45720" rIns="21600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i="0" u="none" strike="noStrike" kern="1200" cap="none" spc="0" normalizeH="0" baseline="0" noProof="0">
                <a:ln w="9525">
                  <a:noFill/>
                  <a:prstDash val="solid"/>
                </a:ln>
                <a:effectLst/>
                <a:uLnTx/>
                <a:uFillTx/>
                <a:latin typeface="Calibri"/>
                <a:ea typeface="+mn-ea"/>
                <a:cs typeface="+mn-cs"/>
              </a:rPr>
              <a:t>Anders Gärdeborn</a:t>
            </a:r>
            <a:endParaRPr kumimoji="0" lang="sv-SE" sz="3600" i="0" u="none" strike="noStrike" kern="1200" cap="none" spc="0" normalizeH="0" baseline="0" noProof="0" dirty="0">
              <a:ln w="9525">
                <a:noFill/>
                <a:prstDash val="solid"/>
              </a:ln>
              <a:effectLst/>
              <a:uLnTx/>
              <a:uFillTx/>
              <a:latin typeface="Calibri"/>
              <a:ea typeface="+mn-ea"/>
              <a:cs typeface="+mn-cs"/>
            </a:endParaRPr>
          </a:p>
        </p:txBody>
      </p:sp>
      <p:grpSp>
        <p:nvGrpSpPr>
          <p:cNvPr id="7" name="Grupp 6">
            <a:extLst>
              <a:ext uri="{FF2B5EF4-FFF2-40B4-BE49-F238E27FC236}">
                <a16:creationId xmlns:a16="http://schemas.microsoft.com/office/drawing/2014/main" id="{D84CCB03-6723-4B86-B9FF-A1C7DB25BED1}"/>
              </a:ext>
            </a:extLst>
          </p:cNvPr>
          <p:cNvGrpSpPr/>
          <p:nvPr/>
        </p:nvGrpSpPr>
        <p:grpSpPr>
          <a:xfrm>
            <a:off x="7516697" y="630943"/>
            <a:ext cx="4080294" cy="4485736"/>
            <a:chOff x="7327227" y="721703"/>
            <a:chExt cx="4080294" cy="4485736"/>
          </a:xfrm>
        </p:grpSpPr>
        <p:sp>
          <p:nvSpPr>
            <p:cNvPr id="8" name="Rektangel 7">
              <a:extLst>
                <a:ext uri="{FF2B5EF4-FFF2-40B4-BE49-F238E27FC236}">
                  <a16:creationId xmlns:a16="http://schemas.microsoft.com/office/drawing/2014/main" id="{D5764CD1-EEC0-4DAD-AACC-9003ECE19F31}"/>
                </a:ext>
              </a:extLst>
            </p:cNvPr>
            <p:cNvSpPr/>
            <p:nvPr/>
          </p:nvSpPr>
          <p:spPr>
            <a:xfrm>
              <a:off x="7327227" y="721703"/>
              <a:ext cx="4080294" cy="4485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dirty="0">
                  <a:solidFill>
                    <a:schemeClr val="tx1"/>
                  </a:solidFill>
                </a:rPr>
                <a:t>Filmklipp</a:t>
              </a:r>
            </a:p>
            <a:p>
              <a:pPr algn="ctr"/>
              <a:r>
                <a:rPr lang="sv-SE" dirty="0">
                  <a:solidFill>
                    <a:schemeClr val="tx1"/>
                  </a:solidFill>
                </a:rPr>
                <a:t>föreläsare</a:t>
              </a:r>
              <a:endParaRPr lang="LID4096" dirty="0">
                <a:solidFill>
                  <a:schemeClr val="tx1"/>
                </a:solidFill>
              </a:endParaRPr>
            </a:p>
          </p:txBody>
        </p:sp>
        <p:sp>
          <p:nvSpPr>
            <p:cNvPr id="11" name="textruta 5">
              <a:extLst>
                <a:ext uri="{FF2B5EF4-FFF2-40B4-BE49-F238E27FC236}">
                  <a16:creationId xmlns:a16="http://schemas.microsoft.com/office/drawing/2014/main" id="{8B3D1108-F93C-4BE5-AF1C-2876568DFE46}"/>
                </a:ext>
              </a:extLst>
            </p:cNvPr>
            <p:cNvSpPr txBox="1"/>
            <p:nvPr/>
          </p:nvSpPr>
          <p:spPr>
            <a:xfrm>
              <a:off x="8315580" y="4681234"/>
              <a:ext cx="2103589" cy="400110"/>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dirty="0"/>
                <a:t>Anders Gärdeborn</a:t>
              </a:r>
              <a:endParaRPr lang="LID4096" sz="2000" dirty="0"/>
            </a:p>
          </p:txBody>
        </p:sp>
      </p:grpSp>
      <p:sp>
        <p:nvSpPr>
          <p:cNvPr id="12" name="textruta 4">
            <a:extLst>
              <a:ext uri="{FF2B5EF4-FFF2-40B4-BE49-F238E27FC236}">
                <a16:creationId xmlns:a16="http://schemas.microsoft.com/office/drawing/2014/main" id="{2D5B4B4C-4457-4339-B52C-79D5CB615CA7}"/>
              </a:ext>
            </a:extLst>
          </p:cNvPr>
          <p:cNvSpPr txBox="1"/>
          <p:nvPr/>
        </p:nvSpPr>
        <p:spPr>
          <a:xfrm>
            <a:off x="9781713" y="66425"/>
            <a:ext cx="2345066" cy="307777"/>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solidFill>
                  <a:schemeClr val="bg1"/>
                </a:solidFill>
              </a:rPr>
              <a:t>Bibelkanalen</a:t>
            </a:r>
            <a:r>
              <a:rPr lang="sv-SE" dirty="0">
                <a:solidFill>
                  <a:schemeClr val="bg1"/>
                </a:solidFill>
              </a:rPr>
              <a:t> </a:t>
            </a:r>
            <a:r>
              <a:rPr lang="sv-SE" sz="1400" dirty="0">
                <a:solidFill>
                  <a:schemeClr val="bg1"/>
                </a:solidFill>
              </a:rPr>
              <a:t>(YouTube)</a:t>
            </a:r>
            <a:endParaRPr lang="LID4096" dirty="0">
              <a:solidFill>
                <a:schemeClr val="bg1"/>
              </a:solidFill>
            </a:endParaRPr>
          </a:p>
        </p:txBody>
      </p:sp>
    </p:spTree>
    <p:extLst>
      <p:ext uri="{BB962C8B-B14F-4D97-AF65-F5344CB8AC3E}">
        <p14:creationId xmlns:p14="http://schemas.microsoft.com/office/powerpoint/2010/main" val="929798430"/>
      </p:ext>
    </p:extLst>
  </p:cSld>
  <p:clrMapOvr>
    <a:masterClrMapping/>
  </p:clrMapOvr>
  <p:transition advTm="4482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FD175-E4BD-46E0-88FB-D3D323F20967}"/>
              </a:ext>
            </a:extLst>
          </p:cNvPr>
          <p:cNvSpPr>
            <a:spLocks noGrp="1"/>
          </p:cNvSpPr>
          <p:nvPr>
            <p:ph type="title"/>
          </p:nvPr>
        </p:nvSpPr>
        <p:spPr/>
        <p:txBody>
          <a:bodyPr/>
          <a:lstStyle/>
          <a:p>
            <a:r>
              <a:rPr lang="sv-SE"/>
              <a:t>Symmetrier i kronologin</a:t>
            </a:r>
            <a:endParaRPr lang="sv-SE" dirty="0"/>
          </a:p>
        </p:txBody>
      </p:sp>
      <p:grpSp>
        <p:nvGrpSpPr>
          <p:cNvPr id="3" name="Grupp 2">
            <a:extLst>
              <a:ext uri="{FF2B5EF4-FFF2-40B4-BE49-F238E27FC236}">
                <a16:creationId xmlns:a16="http://schemas.microsoft.com/office/drawing/2014/main" id="{D6CF2AC5-F183-4BA2-B755-833B2EAFBEE9}"/>
              </a:ext>
            </a:extLst>
          </p:cNvPr>
          <p:cNvGrpSpPr/>
          <p:nvPr/>
        </p:nvGrpSpPr>
        <p:grpSpPr>
          <a:xfrm>
            <a:off x="1284814" y="3326792"/>
            <a:ext cx="1134275" cy="2880000"/>
            <a:chOff x="1284814" y="3326792"/>
            <a:chExt cx="1134275" cy="2880000"/>
          </a:xfrm>
        </p:grpSpPr>
        <p:sp>
          <p:nvSpPr>
            <p:cNvPr id="205" name="textruta 204">
              <a:extLst>
                <a:ext uri="{FF2B5EF4-FFF2-40B4-BE49-F238E27FC236}">
                  <a16:creationId xmlns:a16="http://schemas.microsoft.com/office/drawing/2014/main" id="{44593AB9-0BA5-449B-9CFB-47B657E56F34}"/>
                </a:ext>
              </a:extLst>
            </p:cNvPr>
            <p:cNvSpPr txBox="1"/>
            <p:nvPr/>
          </p:nvSpPr>
          <p:spPr>
            <a:xfrm rot="16200000">
              <a:off x="886852" y="4617036"/>
              <a:ext cx="980589" cy="184666"/>
            </a:xfrm>
            <a:prstGeom prst="rect">
              <a:avLst/>
            </a:prstGeom>
            <a:noFill/>
            <a:ln>
              <a:noFill/>
            </a:ln>
          </p:spPr>
          <p:txBody>
            <a:bodyPr wrap="none" lIns="0" tIns="0" rIns="0" bIns="0" rtlCol="0">
              <a:spAutoFit/>
            </a:bodyPr>
            <a:lstStyle/>
            <a:p>
              <a:r>
                <a:rPr lang="sv-SE" sz="1200" dirty="0">
                  <a:latin typeface="Calibri" pitchFamily="34" charset="0"/>
                  <a:sym typeface="Wingdings"/>
                </a:rPr>
                <a:t>Abrahams löfte</a:t>
              </a:r>
            </a:p>
          </p:txBody>
        </p:sp>
        <p:sp>
          <p:nvSpPr>
            <p:cNvPr id="206" name="textruta 205">
              <a:extLst>
                <a:ext uri="{FF2B5EF4-FFF2-40B4-BE49-F238E27FC236}">
                  <a16:creationId xmlns:a16="http://schemas.microsoft.com/office/drawing/2014/main" id="{82597ADE-9524-40F4-9912-EE5D7DA071B7}"/>
                </a:ext>
              </a:extLst>
            </p:cNvPr>
            <p:cNvSpPr txBox="1"/>
            <p:nvPr/>
          </p:nvSpPr>
          <p:spPr>
            <a:xfrm rot="16200000">
              <a:off x="1867303" y="4741642"/>
              <a:ext cx="918906" cy="184666"/>
            </a:xfrm>
            <a:prstGeom prst="rect">
              <a:avLst/>
            </a:prstGeom>
            <a:noFill/>
            <a:ln>
              <a:noFill/>
            </a:ln>
          </p:spPr>
          <p:txBody>
            <a:bodyPr wrap="none" lIns="0" tIns="0" rIns="0" bIns="0" rtlCol="0">
              <a:spAutoFit/>
            </a:bodyPr>
            <a:lstStyle/>
            <a:p>
              <a:r>
                <a:rPr lang="sv-SE" sz="1200">
                  <a:latin typeface="Calibri" pitchFamily="34" charset="0"/>
                  <a:sym typeface="Wingdings"/>
                </a:rPr>
                <a:t>Uttåget/Lagen</a:t>
              </a:r>
            </a:p>
          </p:txBody>
        </p:sp>
        <p:cxnSp>
          <p:nvCxnSpPr>
            <p:cNvPr id="217" name="Rak 200">
              <a:extLst>
                <a:ext uri="{FF2B5EF4-FFF2-40B4-BE49-F238E27FC236}">
                  <a16:creationId xmlns:a16="http://schemas.microsoft.com/office/drawing/2014/main" id="{2E638538-BABE-47B1-BFDD-50489A59C85D}"/>
                </a:ext>
              </a:extLst>
            </p:cNvPr>
            <p:cNvCxnSpPr/>
            <p:nvPr/>
          </p:nvCxnSpPr>
          <p:spPr>
            <a:xfrm flipV="1">
              <a:off x="2407186" y="3326792"/>
              <a:ext cx="0" cy="28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Rak 211">
              <a:extLst>
                <a:ext uri="{FF2B5EF4-FFF2-40B4-BE49-F238E27FC236}">
                  <a16:creationId xmlns:a16="http://schemas.microsoft.com/office/drawing/2014/main" id="{6F3A8787-C0B5-497B-B536-39A9E24782BD}"/>
                </a:ext>
              </a:extLst>
            </p:cNvPr>
            <p:cNvCxnSpPr/>
            <p:nvPr/>
          </p:nvCxnSpPr>
          <p:spPr>
            <a:xfrm flipV="1">
              <a:off x="1446610" y="3326792"/>
              <a:ext cx="0" cy="2304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1" name="Grupp 230">
            <a:extLst>
              <a:ext uri="{FF2B5EF4-FFF2-40B4-BE49-F238E27FC236}">
                <a16:creationId xmlns:a16="http://schemas.microsoft.com/office/drawing/2014/main" id="{BF92B234-9852-4A2C-8285-FA252C6ECC96}"/>
              </a:ext>
            </a:extLst>
          </p:cNvPr>
          <p:cNvGrpSpPr/>
          <p:nvPr/>
        </p:nvGrpSpPr>
        <p:grpSpPr>
          <a:xfrm>
            <a:off x="808718" y="3326792"/>
            <a:ext cx="8810633" cy="2880000"/>
            <a:chOff x="808718" y="3326792"/>
            <a:chExt cx="8810633" cy="2880000"/>
          </a:xfrm>
        </p:grpSpPr>
        <p:grpSp>
          <p:nvGrpSpPr>
            <p:cNvPr id="230" name="Grupp 229">
              <a:extLst>
                <a:ext uri="{FF2B5EF4-FFF2-40B4-BE49-F238E27FC236}">
                  <a16:creationId xmlns:a16="http://schemas.microsoft.com/office/drawing/2014/main" id="{5EA7749A-85BC-427E-8B14-674AE284175B}"/>
                </a:ext>
              </a:extLst>
            </p:cNvPr>
            <p:cNvGrpSpPr/>
            <p:nvPr/>
          </p:nvGrpSpPr>
          <p:grpSpPr>
            <a:xfrm>
              <a:off x="808718" y="3326792"/>
              <a:ext cx="184666" cy="2880000"/>
              <a:chOff x="808718" y="3326792"/>
              <a:chExt cx="184666" cy="2880000"/>
            </a:xfrm>
          </p:grpSpPr>
          <p:sp>
            <p:nvSpPr>
              <p:cNvPr id="204" name="textruta 203">
                <a:extLst>
                  <a:ext uri="{FF2B5EF4-FFF2-40B4-BE49-F238E27FC236}">
                    <a16:creationId xmlns:a16="http://schemas.microsoft.com/office/drawing/2014/main" id="{32564D60-359F-407D-92B3-C3F8F102457A}"/>
                  </a:ext>
                </a:extLst>
              </p:cNvPr>
              <p:cNvSpPr txBox="1"/>
              <p:nvPr/>
            </p:nvSpPr>
            <p:spPr>
              <a:xfrm rot="16200000">
                <a:off x="453460" y="4574332"/>
                <a:ext cx="895181" cy="184666"/>
              </a:xfrm>
              <a:prstGeom prst="rect">
                <a:avLst/>
              </a:prstGeom>
              <a:noFill/>
              <a:ln>
                <a:noFill/>
              </a:ln>
            </p:spPr>
            <p:txBody>
              <a:bodyPr wrap="none" lIns="0" tIns="0" rIns="0" bIns="0" rtlCol="0">
                <a:spAutoFit/>
              </a:bodyPr>
              <a:lstStyle/>
              <a:p>
                <a:r>
                  <a:rPr lang="sv-SE" sz="1200" dirty="0">
                    <a:latin typeface="Calibri" pitchFamily="34" charset="0"/>
                    <a:sym typeface="Wingdings"/>
                  </a:rPr>
                  <a:t>Abraham föds</a:t>
                </a:r>
              </a:p>
            </p:txBody>
          </p:sp>
          <p:cxnSp>
            <p:nvCxnSpPr>
              <p:cNvPr id="216" name="Rak 199">
                <a:extLst>
                  <a:ext uri="{FF2B5EF4-FFF2-40B4-BE49-F238E27FC236}">
                    <a16:creationId xmlns:a16="http://schemas.microsoft.com/office/drawing/2014/main" id="{0BACE22F-C741-4DA8-965F-A2E0CA000A8B}"/>
                  </a:ext>
                </a:extLst>
              </p:cNvPr>
              <p:cNvCxnSpPr/>
              <p:nvPr/>
            </p:nvCxnSpPr>
            <p:spPr>
              <a:xfrm flipV="1">
                <a:off x="982595" y="3326792"/>
                <a:ext cx="0" cy="28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8" name="Grupp 237">
              <a:extLst>
                <a:ext uri="{FF2B5EF4-FFF2-40B4-BE49-F238E27FC236}">
                  <a16:creationId xmlns:a16="http://schemas.microsoft.com/office/drawing/2014/main" id="{23F705BA-519A-405D-808D-00B63929DC2E}"/>
                </a:ext>
              </a:extLst>
            </p:cNvPr>
            <p:cNvGrpSpPr/>
            <p:nvPr/>
          </p:nvGrpSpPr>
          <p:grpSpPr>
            <a:xfrm>
              <a:off x="3672767" y="3326792"/>
              <a:ext cx="184666" cy="2880000"/>
              <a:chOff x="3672767" y="3127292"/>
              <a:chExt cx="184666" cy="2880000"/>
            </a:xfrm>
          </p:grpSpPr>
          <p:sp>
            <p:nvSpPr>
              <p:cNvPr id="207" name="textruta 206">
                <a:extLst>
                  <a:ext uri="{FF2B5EF4-FFF2-40B4-BE49-F238E27FC236}">
                    <a16:creationId xmlns:a16="http://schemas.microsoft.com/office/drawing/2014/main" id="{184D1EDF-EF19-45BF-98EA-0CB78EF06085}"/>
                  </a:ext>
                </a:extLst>
              </p:cNvPr>
              <p:cNvSpPr txBox="1"/>
              <p:nvPr/>
            </p:nvSpPr>
            <p:spPr>
              <a:xfrm rot="16200000">
                <a:off x="3246304" y="4446038"/>
                <a:ext cx="1037592" cy="184666"/>
              </a:xfrm>
              <a:prstGeom prst="rect">
                <a:avLst/>
              </a:prstGeom>
              <a:noFill/>
              <a:ln>
                <a:noFill/>
              </a:ln>
            </p:spPr>
            <p:txBody>
              <a:bodyPr wrap="none" lIns="0" tIns="0" rIns="0" bIns="0" rtlCol="0">
                <a:spAutoFit/>
              </a:bodyPr>
              <a:lstStyle/>
              <a:p>
                <a:r>
                  <a:rPr lang="sv-SE" sz="1200">
                    <a:latin typeface="Calibri" pitchFamily="34" charset="0"/>
                    <a:sym typeface="Wingdings"/>
                  </a:rPr>
                  <a:t>Varning för dom</a:t>
                </a:r>
              </a:p>
            </p:txBody>
          </p:sp>
          <p:cxnSp>
            <p:nvCxnSpPr>
              <p:cNvPr id="218" name="Rak 201">
                <a:extLst>
                  <a:ext uri="{FF2B5EF4-FFF2-40B4-BE49-F238E27FC236}">
                    <a16:creationId xmlns:a16="http://schemas.microsoft.com/office/drawing/2014/main" id="{0D06409B-EBE2-4B69-BD08-5CEEE3F10E82}"/>
                  </a:ext>
                </a:extLst>
              </p:cNvPr>
              <p:cNvCxnSpPr/>
              <p:nvPr/>
            </p:nvCxnSpPr>
            <p:spPr>
              <a:xfrm flipV="1">
                <a:off x="3850205" y="3127292"/>
                <a:ext cx="0" cy="28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2" name="Grupp 241">
              <a:extLst>
                <a:ext uri="{FF2B5EF4-FFF2-40B4-BE49-F238E27FC236}">
                  <a16:creationId xmlns:a16="http://schemas.microsoft.com/office/drawing/2014/main" id="{78547A7B-52BC-4EDA-A85B-AFFD4AD990B2}"/>
                </a:ext>
              </a:extLst>
            </p:cNvPr>
            <p:cNvGrpSpPr/>
            <p:nvPr/>
          </p:nvGrpSpPr>
          <p:grpSpPr>
            <a:xfrm>
              <a:off x="9434685" y="3326792"/>
              <a:ext cx="184666" cy="2880000"/>
              <a:chOff x="9434685" y="3127292"/>
              <a:chExt cx="184666" cy="2880000"/>
            </a:xfrm>
          </p:grpSpPr>
          <p:sp>
            <p:nvSpPr>
              <p:cNvPr id="212" name="textruta 211">
                <a:extLst>
                  <a:ext uri="{FF2B5EF4-FFF2-40B4-BE49-F238E27FC236}">
                    <a16:creationId xmlns:a16="http://schemas.microsoft.com/office/drawing/2014/main" id="{CC80596B-827F-4AC6-A8BD-9373EC9B6D13}"/>
                  </a:ext>
                </a:extLst>
              </p:cNvPr>
              <p:cNvSpPr txBox="1"/>
              <p:nvPr/>
            </p:nvSpPr>
            <p:spPr>
              <a:xfrm rot="16200000">
                <a:off x="9027746" y="4581961"/>
                <a:ext cx="998543" cy="184666"/>
              </a:xfrm>
              <a:prstGeom prst="rect">
                <a:avLst/>
              </a:prstGeom>
              <a:noFill/>
              <a:ln>
                <a:noFill/>
              </a:ln>
            </p:spPr>
            <p:txBody>
              <a:bodyPr wrap="none" lIns="0" tIns="0" rIns="0" bIns="0" rtlCol="0">
                <a:spAutoFit/>
              </a:bodyPr>
              <a:lstStyle/>
              <a:p>
                <a:r>
                  <a:rPr lang="sv-SE" sz="1200">
                    <a:latin typeface="Calibri" pitchFamily="34" charset="0"/>
                    <a:sym typeface="Wingdings"/>
                  </a:rPr>
                  <a:t>Guds rike börjar</a:t>
                </a:r>
                <a:endParaRPr lang="sv-SE" sz="1200" dirty="0">
                  <a:latin typeface="Calibri" pitchFamily="34" charset="0"/>
                  <a:sym typeface="Wingdings"/>
                </a:endParaRPr>
              </a:p>
            </p:txBody>
          </p:sp>
          <p:cxnSp>
            <p:nvCxnSpPr>
              <p:cNvPr id="220" name="Rak 210">
                <a:extLst>
                  <a:ext uri="{FF2B5EF4-FFF2-40B4-BE49-F238E27FC236}">
                    <a16:creationId xmlns:a16="http://schemas.microsoft.com/office/drawing/2014/main" id="{4D7D6030-8D9B-47CB-A566-3C019B6CA1C8}"/>
                  </a:ext>
                </a:extLst>
              </p:cNvPr>
              <p:cNvCxnSpPr/>
              <p:nvPr/>
            </p:nvCxnSpPr>
            <p:spPr>
              <a:xfrm flipV="1">
                <a:off x="9605162" y="3127292"/>
                <a:ext cx="0" cy="28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8" name="Grupp 227">
              <a:extLst>
                <a:ext uri="{FF2B5EF4-FFF2-40B4-BE49-F238E27FC236}">
                  <a16:creationId xmlns:a16="http://schemas.microsoft.com/office/drawing/2014/main" id="{1AB572DB-C090-4473-BE22-5C182E714A6F}"/>
                </a:ext>
              </a:extLst>
            </p:cNvPr>
            <p:cNvGrpSpPr/>
            <p:nvPr/>
          </p:nvGrpSpPr>
          <p:grpSpPr>
            <a:xfrm>
              <a:off x="5117782" y="3326792"/>
              <a:ext cx="184666" cy="2880000"/>
              <a:chOff x="5117782" y="3326792"/>
              <a:chExt cx="184666" cy="2880000"/>
            </a:xfrm>
          </p:grpSpPr>
          <p:sp>
            <p:nvSpPr>
              <p:cNvPr id="209" name="textruta 208">
                <a:extLst>
                  <a:ext uri="{FF2B5EF4-FFF2-40B4-BE49-F238E27FC236}">
                    <a16:creationId xmlns:a16="http://schemas.microsoft.com/office/drawing/2014/main" id="{58DAD748-50C7-4714-B2F2-6C39AA5271AB}"/>
                  </a:ext>
                </a:extLst>
              </p:cNvPr>
              <p:cNvSpPr txBox="1"/>
              <p:nvPr/>
            </p:nvSpPr>
            <p:spPr>
              <a:xfrm rot="16200000">
                <a:off x="4621267" y="4715589"/>
                <a:ext cx="1177695" cy="184666"/>
              </a:xfrm>
              <a:prstGeom prst="rect">
                <a:avLst/>
              </a:prstGeom>
              <a:noFill/>
              <a:ln>
                <a:noFill/>
              </a:ln>
            </p:spPr>
            <p:txBody>
              <a:bodyPr wrap="none" lIns="0" tIns="0" rIns="0" bIns="0" rtlCol="0">
                <a:spAutoFit/>
              </a:bodyPr>
              <a:lstStyle/>
              <a:p>
                <a:r>
                  <a:rPr lang="sv-SE" sz="1200">
                    <a:latin typeface="Calibri" pitchFamily="34" charset="0"/>
                    <a:sym typeface="Wingdings"/>
                  </a:rPr>
                  <a:t>Hemkomst 1:a exil</a:t>
                </a:r>
                <a:endParaRPr lang="sv-SE" sz="1200" dirty="0">
                  <a:latin typeface="Calibri" pitchFamily="34" charset="0"/>
                  <a:sym typeface="Wingdings"/>
                </a:endParaRPr>
              </a:p>
            </p:txBody>
          </p:sp>
          <p:cxnSp>
            <p:nvCxnSpPr>
              <p:cNvPr id="219" name="Rak 208">
                <a:extLst>
                  <a:ext uri="{FF2B5EF4-FFF2-40B4-BE49-F238E27FC236}">
                    <a16:creationId xmlns:a16="http://schemas.microsoft.com/office/drawing/2014/main" id="{03323A1D-BC4D-4B35-9B03-8A247CA05B41}"/>
                  </a:ext>
                </a:extLst>
              </p:cNvPr>
              <p:cNvCxnSpPr/>
              <p:nvPr/>
            </p:nvCxnSpPr>
            <p:spPr>
              <a:xfrm flipV="1">
                <a:off x="5289425" y="3326792"/>
                <a:ext cx="0" cy="28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9" name="Grupp 228">
              <a:extLst>
                <a:ext uri="{FF2B5EF4-FFF2-40B4-BE49-F238E27FC236}">
                  <a16:creationId xmlns:a16="http://schemas.microsoft.com/office/drawing/2014/main" id="{CC2BD168-7C18-44D7-866D-5BB5493A6B75}"/>
                </a:ext>
              </a:extLst>
            </p:cNvPr>
            <p:cNvGrpSpPr/>
            <p:nvPr/>
          </p:nvGrpSpPr>
          <p:grpSpPr>
            <a:xfrm>
              <a:off x="4403104" y="3326792"/>
              <a:ext cx="184666" cy="2304000"/>
              <a:chOff x="4403104" y="3326792"/>
              <a:chExt cx="184666" cy="2304000"/>
            </a:xfrm>
          </p:grpSpPr>
          <p:sp>
            <p:nvSpPr>
              <p:cNvPr id="208" name="textruta 207">
                <a:extLst>
                  <a:ext uri="{FF2B5EF4-FFF2-40B4-BE49-F238E27FC236}">
                    <a16:creationId xmlns:a16="http://schemas.microsoft.com/office/drawing/2014/main" id="{A9F6056E-3089-474A-9103-686B90224D0D}"/>
                  </a:ext>
                </a:extLst>
              </p:cNvPr>
              <p:cNvSpPr txBox="1"/>
              <p:nvPr/>
            </p:nvSpPr>
            <p:spPr>
              <a:xfrm rot="16200000">
                <a:off x="3896330" y="4725848"/>
                <a:ext cx="1198213" cy="184666"/>
              </a:xfrm>
              <a:prstGeom prst="rect">
                <a:avLst/>
              </a:prstGeom>
              <a:noFill/>
              <a:ln>
                <a:noFill/>
              </a:ln>
            </p:spPr>
            <p:txBody>
              <a:bodyPr wrap="none" lIns="0" tIns="0" rIns="0" bIns="0" rtlCol="0">
                <a:spAutoFit/>
              </a:bodyPr>
              <a:lstStyle/>
              <a:p>
                <a:r>
                  <a:rPr lang="sv-SE" sz="1200">
                    <a:latin typeface="Calibri" pitchFamily="34" charset="0"/>
                    <a:sym typeface="Wingdings"/>
                  </a:rPr>
                  <a:t>Exekvering av dom</a:t>
                </a:r>
                <a:endParaRPr lang="sv-SE" sz="1200" dirty="0">
                  <a:latin typeface="Calibri" pitchFamily="34" charset="0"/>
                  <a:sym typeface="Wingdings"/>
                </a:endParaRPr>
              </a:p>
            </p:txBody>
          </p:sp>
          <p:cxnSp>
            <p:nvCxnSpPr>
              <p:cNvPr id="222" name="Rak 212">
                <a:extLst>
                  <a:ext uri="{FF2B5EF4-FFF2-40B4-BE49-F238E27FC236}">
                    <a16:creationId xmlns:a16="http://schemas.microsoft.com/office/drawing/2014/main" id="{909F92A3-E50F-49F4-A464-9BC1E076AC20}"/>
                  </a:ext>
                </a:extLst>
              </p:cNvPr>
              <p:cNvCxnSpPr/>
              <p:nvPr/>
            </p:nvCxnSpPr>
            <p:spPr>
              <a:xfrm flipV="1">
                <a:off x="4572229" y="3326792"/>
                <a:ext cx="0" cy="2304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7" name="Grupp 226">
              <a:extLst>
                <a:ext uri="{FF2B5EF4-FFF2-40B4-BE49-F238E27FC236}">
                  <a16:creationId xmlns:a16="http://schemas.microsoft.com/office/drawing/2014/main" id="{23772FF1-51FA-44F6-A844-0D65C8C108C7}"/>
                </a:ext>
              </a:extLst>
            </p:cNvPr>
            <p:cNvGrpSpPr/>
            <p:nvPr/>
          </p:nvGrpSpPr>
          <p:grpSpPr>
            <a:xfrm>
              <a:off x="989354" y="5964433"/>
              <a:ext cx="8599940" cy="184666"/>
              <a:chOff x="989354" y="5964433"/>
              <a:chExt cx="8599940" cy="184666"/>
            </a:xfrm>
          </p:grpSpPr>
          <p:grpSp>
            <p:nvGrpSpPr>
              <p:cNvPr id="241" name="Grupp 240">
                <a:extLst>
                  <a:ext uri="{FF2B5EF4-FFF2-40B4-BE49-F238E27FC236}">
                    <a16:creationId xmlns:a16="http://schemas.microsoft.com/office/drawing/2014/main" id="{FCBAB932-678C-47D6-AC58-6947F3D16B9D}"/>
                  </a:ext>
                </a:extLst>
              </p:cNvPr>
              <p:cNvGrpSpPr/>
              <p:nvPr/>
            </p:nvGrpSpPr>
            <p:grpSpPr>
              <a:xfrm>
                <a:off x="5302448" y="5964433"/>
                <a:ext cx="4286846" cy="184666"/>
                <a:chOff x="5302448" y="5764933"/>
                <a:chExt cx="4286846" cy="184666"/>
              </a:xfrm>
            </p:grpSpPr>
            <p:cxnSp>
              <p:nvCxnSpPr>
                <p:cNvPr id="210" name="Rak pil 190">
                  <a:extLst>
                    <a:ext uri="{FF2B5EF4-FFF2-40B4-BE49-F238E27FC236}">
                      <a16:creationId xmlns:a16="http://schemas.microsoft.com/office/drawing/2014/main" id="{0034DB60-EDF0-453F-B1F2-4BC93AEC3747}"/>
                    </a:ext>
                  </a:extLst>
                </p:cNvPr>
                <p:cNvCxnSpPr>
                  <a:cxnSpLocks/>
                </p:cNvCxnSpPr>
                <p:nvPr/>
              </p:nvCxnSpPr>
              <p:spPr>
                <a:xfrm>
                  <a:off x="5302448" y="5942358"/>
                  <a:ext cx="4286846"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11" name="textruta 210">
                  <a:extLst>
                    <a:ext uri="{FF2B5EF4-FFF2-40B4-BE49-F238E27FC236}">
                      <a16:creationId xmlns:a16="http://schemas.microsoft.com/office/drawing/2014/main" id="{1746DADF-F35B-48C5-BC8E-3F53920F3DB2}"/>
                    </a:ext>
                  </a:extLst>
                </p:cNvPr>
                <p:cNvSpPr txBox="1"/>
                <p:nvPr/>
              </p:nvSpPr>
              <p:spPr>
                <a:xfrm>
                  <a:off x="6842061" y="5764933"/>
                  <a:ext cx="1183337" cy="184666"/>
                </a:xfrm>
                <a:prstGeom prst="rect">
                  <a:avLst/>
                </a:prstGeom>
                <a:noFill/>
                <a:ln>
                  <a:noFill/>
                </a:ln>
              </p:spPr>
              <p:txBody>
                <a:bodyPr wrap="none" lIns="0" tIns="0" rIns="0" bIns="0" rtlCol="0">
                  <a:spAutoFit/>
                </a:bodyPr>
                <a:lstStyle/>
                <a:p>
                  <a:r>
                    <a:rPr lang="sv-SE" sz="1200" b="1">
                      <a:latin typeface="Calibri" pitchFamily="34" charset="0"/>
                      <a:sym typeface="Wingdings"/>
                    </a:rPr>
                    <a:t>500 år (exkl gapet)</a:t>
                  </a:r>
                </a:p>
              </p:txBody>
            </p:sp>
          </p:grpSp>
          <p:grpSp>
            <p:nvGrpSpPr>
              <p:cNvPr id="226" name="Grupp 225">
                <a:extLst>
                  <a:ext uri="{FF2B5EF4-FFF2-40B4-BE49-F238E27FC236}">
                    <a16:creationId xmlns:a16="http://schemas.microsoft.com/office/drawing/2014/main" id="{45EEA5C7-28D4-4A91-AAB3-1BDE0D069DC8}"/>
                  </a:ext>
                </a:extLst>
              </p:cNvPr>
              <p:cNvGrpSpPr/>
              <p:nvPr/>
            </p:nvGrpSpPr>
            <p:grpSpPr>
              <a:xfrm>
                <a:off x="989354" y="5964433"/>
                <a:ext cx="1408075" cy="184666"/>
                <a:chOff x="989354" y="5964433"/>
                <a:chExt cx="1408075" cy="184666"/>
              </a:xfrm>
            </p:grpSpPr>
            <p:cxnSp>
              <p:nvCxnSpPr>
                <p:cNvPr id="175" name="Rak pil 142">
                  <a:extLst>
                    <a:ext uri="{FF2B5EF4-FFF2-40B4-BE49-F238E27FC236}">
                      <a16:creationId xmlns:a16="http://schemas.microsoft.com/office/drawing/2014/main" id="{070CB655-8775-40B6-8BBB-BA299B0A6EC5}"/>
                    </a:ext>
                  </a:extLst>
                </p:cNvPr>
                <p:cNvCxnSpPr>
                  <a:cxnSpLocks/>
                </p:cNvCxnSpPr>
                <p:nvPr/>
              </p:nvCxnSpPr>
              <p:spPr>
                <a:xfrm>
                  <a:off x="989354" y="6141858"/>
                  <a:ext cx="1408075"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88" name="textruta 187">
                  <a:extLst>
                    <a:ext uri="{FF2B5EF4-FFF2-40B4-BE49-F238E27FC236}">
                      <a16:creationId xmlns:a16="http://schemas.microsoft.com/office/drawing/2014/main" id="{83B74689-7F15-4EE9-9438-572CE3F4E9F2}"/>
                    </a:ext>
                  </a:extLst>
                </p:cNvPr>
                <p:cNvSpPr txBox="1"/>
                <p:nvPr/>
              </p:nvSpPr>
              <p:spPr>
                <a:xfrm>
                  <a:off x="1493016" y="5964433"/>
                  <a:ext cx="400751" cy="184666"/>
                </a:xfrm>
                <a:prstGeom prst="rect">
                  <a:avLst/>
                </a:prstGeom>
                <a:noFill/>
                <a:ln>
                  <a:noFill/>
                </a:ln>
              </p:spPr>
              <p:txBody>
                <a:bodyPr wrap="none" lIns="0" tIns="0" rIns="0" bIns="0" rtlCol="0">
                  <a:spAutoFit/>
                </a:bodyPr>
                <a:lstStyle/>
                <a:p>
                  <a:r>
                    <a:rPr lang="sv-SE" sz="1200" b="1" dirty="0">
                      <a:latin typeface="Calibri" pitchFamily="34" charset="0"/>
                      <a:sym typeface="Wingdings"/>
                    </a:rPr>
                    <a:t>500 år</a:t>
                  </a:r>
                </a:p>
              </p:txBody>
            </p:sp>
          </p:grpSp>
          <p:grpSp>
            <p:nvGrpSpPr>
              <p:cNvPr id="30" name="Grupp 29">
                <a:extLst>
                  <a:ext uri="{FF2B5EF4-FFF2-40B4-BE49-F238E27FC236}">
                    <a16:creationId xmlns:a16="http://schemas.microsoft.com/office/drawing/2014/main" id="{3515DDCA-0DDC-4C00-BF1B-90AADA0A5C55}"/>
                  </a:ext>
                </a:extLst>
              </p:cNvPr>
              <p:cNvGrpSpPr/>
              <p:nvPr/>
            </p:nvGrpSpPr>
            <p:grpSpPr>
              <a:xfrm>
                <a:off x="3868686" y="5964433"/>
                <a:ext cx="1404962" cy="184666"/>
                <a:chOff x="3868686" y="5964433"/>
                <a:chExt cx="1404962" cy="184666"/>
              </a:xfrm>
            </p:grpSpPr>
            <p:cxnSp>
              <p:nvCxnSpPr>
                <p:cNvPr id="187" name="Rak pil 145">
                  <a:extLst>
                    <a:ext uri="{FF2B5EF4-FFF2-40B4-BE49-F238E27FC236}">
                      <a16:creationId xmlns:a16="http://schemas.microsoft.com/office/drawing/2014/main" id="{44E739A0-B2DB-412D-89D4-7853004FD521}"/>
                    </a:ext>
                  </a:extLst>
                </p:cNvPr>
                <p:cNvCxnSpPr>
                  <a:cxnSpLocks/>
                </p:cNvCxnSpPr>
                <p:nvPr/>
              </p:nvCxnSpPr>
              <p:spPr>
                <a:xfrm>
                  <a:off x="3868686" y="6141858"/>
                  <a:ext cx="1404962"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0" name="textruta 189">
                  <a:extLst>
                    <a:ext uri="{FF2B5EF4-FFF2-40B4-BE49-F238E27FC236}">
                      <a16:creationId xmlns:a16="http://schemas.microsoft.com/office/drawing/2014/main" id="{3C174E80-CA28-427D-BDED-4CFD8E72EAEC}"/>
                    </a:ext>
                  </a:extLst>
                </p:cNvPr>
                <p:cNvSpPr txBox="1"/>
                <p:nvPr/>
              </p:nvSpPr>
              <p:spPr>
                <a:xfrm>
                  <a:off x="4365944" y="5964433"/>
                  <a:ext cx="400751" cy="184666"/>
                </a:xfrm>
                <a:prstGeom prst="rect">
                  <a:avLst/>
                </a:prstGeom>
                <a:noFill/>
                <a:ln>
                  <a:noFill/>
                </a:ln>
              </p:spPr>
              <p:txBody>
                <a:bodyPr wrap="none" lIns="0" tIns="0" rIns="0" bIns="0" rtlCol="0">
                  <a:spAutoFit/>
                </a:bodyPr>
                <a:lstStyle/>
                <a:p>
                  <a:r>
                    <a:rPr lang="sv-SE" sz="1200" b="1">
                      <a:latin typeface="Calibri" pitchFamily="34" charset="0"/>
                      <a:sym typeface="Wingdings"/>
                    </a:rPr>
                    <a:t>500 år</a:t>
                  </a:r>
                </a:p>
              </p:txBody>
            </p:sp>
          </p:grpSp>
          <p:grpSp>
            <p:nvGrpSpPr>
              <p:cNvPr id="31" name="Grupp 30">
                <a:extLst>
                  <a:ext uri="{FF2B5EF4-FFF2-40B4-BE49-F238E27FC236}">
                    <a16:creationId xmlns:a16="http://schemas.microsoft.com/office/drawing/2014/main" id="{EAD31ACC-D6BD-49D5-A35B-1328FBAC2C0E}"/>
                  </a:ext>
                </a:extLst>
              </p:cNvPr>
              <p:cNvGrpSpPr/>
              <p:nvPr/>
            </p:nvGrpSpPr>
            <p:grpSpPr>
              <a:xfrm>
                <a:off x="2414313" y="5964433"/>
                <a:ext cx="1409540" cy="184666"/>
                <a:chOff x="2414313" y="5964433"/>
                <a:chExt cx="1409540" cy="184666"/>
              </a:xfrm>
            </p:grpSpPr>
            <p:cxnSp>
              <p:nvCxnSpPr>
                <p:cNvPr id="179" name="Rak pil 143">
                  <a:extLst>
                    <a:ext uri="{FF2B5EF4-FFF2-40B4-BE49-F238E27FC236}">
                      <a16:creationId xmlns:a16="http://schemas.microsoft.com/office/drawing/2014/main" id="{A6CFAF7D-D8FB-4E1B-8D35-B84253E639AC}"/>
                    </a:ext>
                  </a:extLst>
                </p:cNvPr>
                <p:cNvCxnSpPr>
                  <a:cxnSpLocks/>
                </p:cNvCxnSpPr>
                <p:nvPr/>
              </p:nvCxnSpPr>
              <p:spPr>
                <a:xfrm>
                  <a:off x="2414313" y="6141858"/>
                  <a:ext cx="1409540"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89" name="textruta 188">
                  <a:extLst>
                    <a:ext uri="{FF2B5EF4-FFF2-40B4-BE49-F238E27FC236}">
                      <a16:creationId xmlns:a16="http://schemas.microsoft.com/office/drawing/2014/main" id="{A52C65C0-D050-47E8-A286-E3EA465DF086}"/>
                    </a:ext>
                  </a:extLst>
                </p:cNvPr>
                <p:cNvSpPr txBox="1"/>
                <p:nvPr/>
              </p:nvSpPr>
              <p:spPr>
                <a:xfrm>
                  <a:off x="2918708" y="5964433"/>
                  <a:ext cx="400751" cy="184666"/>
                </a:xfrm>
                <a:prstGeom prst="rect">
                  <a:avLst/>
                </a:prstGeom>
                <a:noFill/>
                <a:ln>
                  <a:noFill/>
                </a:ln>
              </p:spPr>
              <p:txBody>
                <a:bodyPr wrap="none" lIns="0" tIns="0" rIns="0" bIns="0" rtlCol="0">
                  <a:spAutoFit/>
                </a:bodyPr>
                <a:lstStyle/>
                <a:p>
                  <a:r>
                    <a:rPr lang="sv-SE" sz="1200" b="1">
                      <a:latin typeface="Calibri" pitchFamily="34" charset="0"/>
                      <a:sym typeface="Wingdings"/>
                    </a:rPr>
                    <a:t>500 år</a:t>
                  </a:r>
                </a:p>
              </p:txBody>
            </p:sp>
          </p:grpSp>
        </p:grpSp>
      </p:grpSp>
      <p:grpSp>
        <p:nvGrpSpPr>
          <p:cNvPr id="233" name="Grupp 232">
            <a:extLst>
              <a:ext uri="{FF2B5EF4-FFF2-40B4-BE49-F238E27FC236}">
                <a16:creationId xmlns:a16="http://schemas.microsoft.com/office/drawing/2014/main" id="{461F5C7C-BCDD-4ACC-9F0F-F3D9C84AA5FE}"/>
              </a:ext>
            </a:extLst>
          </p:cNvPr>
          <p:cNvGrpSpPr/>
          <p:nvPr/>
        </p:nvGrpSpPr>
        <p:grpSpPr>
          <a:xfrm>
            <a:off x="992529" y="5358503"/>
            <a:ext cx="4280948" cy="554848"/>
            <a:chOff x="992529" y="5358503"/>
            <a:chExt cx="4280948" cy="554848"/>
          </a:xfrm>
        </p:grpSpPr>
        <p:grpSp>
          <p:nvGrpSpPr>
            <p:cNvPr id="27" name="Grupp 26">
              <a:extLst>
                <a:ext uri="{FF2B5EF4-FFF2-40B4-BE49-F238E27FC236}">
                  <a16:creationId xmlns:a16="http://schemas.microsoft.com/office/drawing/2014/main" id="{FA867870-9759-4657-838B-4C69AAAD7762}"/>
                </a:ext>
              </a:extLst>
            </p:cNvPr>
            <p:cNvGrpSpPr/>
            <p:nvPr/>
          </p:nvGrpSpPr>
          <p:grpSpPr>
            <a:xfrm>
              <a:off x="992529" y="5358503"/>
              <a:ext cx="432000" cy="184666"/>
              <a:chOff x="992529" y="5358503"/>
              <a:chExt cx="432000" cy="184666"/>
            </a:xfrm>
          </p:grpSpPr>
          <p:cxnSp>
            <p:nvCxnSpPr>
              <p:cNvPr id="200" name="Rak pil 162">
                <a:extLst>
                  <a:ext uri="{FF2B5EF4-FFF2-40B4-BE49-F238E27FC236}">
                    <a16:creationId xmlns:a16="http://schemas.microsoft.com/office/drawing/2014/main" id="{A6A3BC5F-981D-4CFA-9D34-91FD609CF2F6}"/>
                  </a:ext>
                </a:extLst>
              </p:cNvPr>
              <p:cNvCxnSpPr/>
              <p:nvPr/>
            </p:nvCxnSpPr>
            <p:spPr>
              <a:xfrm>
                <a:off x="992529" y="5535878"/>
                <a:ext cx="432000"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02" name="textruta 201">
                <a:extLst>
                  <a:ext uri="{FF2B5EF4-FFF2-40B4-BE49-F238E27FC236}">
                    <a16:creationId xmlns:a16="http://schemas.microsoft.com/office/drawing/2014/main" id="{5C6229A5-1096-4D7C-BDB7-04F3D9005899}"/>
                  </a:ext>
                </a:extLst>
              </p:cNvPr>
              <p:cNvSpPr txBox="1"/>
              <p:nvPr/>
            </p:nvSpPr>
            <p:spPr>
              <a:xfrm>
                <a:off x="1058530" y="5358503"/>
                <a:ext cx="322204" cy="184666"/>
              </a:xfrm>
              <a:prstGeom prst="rect">
                <a:avLst/>
              </a:prstGeom>
              <a:noFill/>
              <a:ln>
                <a:noFill/>
              </a:ln>
            </p:spPr>
            <p:txBody>
              <a:bodyPr wrap="none" lIns="0" tIns="0" rIns="0" bIns="0" rtlCol="0">
                <a:spAutoFit/>
              </a:bodyPr>
              <a:lstStyle/>
              <a:p>
                <a:r>
                  <a:rPr lang="sv-SE" sz="1200" b="1" dirty="0">
                    <a:latin typeface="Calibri" pitchFamily="34" charset="0"/>
                    <a:sym typeface="Wingdings"/>
                  </a:rPr>
                  <a:t>70 år</a:t>
                </a:r>
              </a:p>
            </p:txBody>
          </p:sp>
        </p:grpSp>
        <p:grpSp>
          <p:nvGrpSpPr>
            <p:cNvPr id="26" name="Grupp 25">
              <a:extLst>
                <a:ext uri="{FF2B5EF4-FFF2-40B4-BE49-F238E27FC236}">
                  <a16:creationId xmlns:a16="http://schemas.microsoft.com/office/drawing/2014/main" id="{6C99013D-8599-443B-BDBD-678B2DABF985}"/>
                </a:ext>
              </a:extLst>
            </p:cNvPr>
            <p:cNvGrpSpPr/>
            <p:nvPr/>
          </p:nvGrpSpPr>
          <p:grpSpPr>
            <a:xfrm>
              <a:off x="1457506" y="5358503"/>
              <a:ext cx="936000" cy="554848"/>
              <a:chOff x="1457506" y="5358503"/>
              <a:chExt cx="936000" cy="554848"/>
            </a:xfrm>
          </p:grpSpPr>
          <p:sp>
            <p:nvSpPr>
              <p:cNvPr id="191" name="textruta 190">
                <a:extLst>
                  <a:ext uri="{FF2B5EF4-FFF2-40B4-BE49-F238E27FC236}">
                    <a16:creationId xmlns:a16="http://schemas.microsoft.com/office/drawing/2014/main" id="{0173BE3D-AA5C-4FE4-8E9B-6B77F310F172}"/>
                  </a:ext>
                </a:extLst>
              </p:cNvPr>
              <p:cNvSpPr txBox="1"/>
              <p:nvPr/>
            </p:nvSpPr>
            <p:spPr>
              <a:xfrm>
                <a:off x="1725130" y="5358503"/>
                <a:ext cx="400752" cy="184666"/>
              </a:xfrm>
              <a:prstGeom prst="rect">
                <a:avLst/>
              </a:prstGeom>
              <a:noFill/>
              <a:ln>
                <a:noFill/>
              </a:ln>
            </p:spPr>
            <p:txBody>
              <a:bodyPr wrap="none" lIns="0" tIns="0" rIns="0" bIns="0" rtlCol="0">
                <a:spAutoFit/>
              </a:bodyPr>
              <a:lstStyle/>
              <a:p>
                <a:pPr algn="ctr"/>
                <a:r>
                  <a:rPr lang="sv-SE" sz="1200" b="1">
                    <a:latin typeface="Calibri" pitchFamily="34" charset="0"/>
                    <a:sym typeface="Wingdings"/>
                  </a:rPr>
                  <a:t>430 år</a:t>
                </a:r>
                <a:endParaRPr lang="sv-SE" sz="1200" b="1" dirty="0">
                  <a:latin typeface="Calibri" pitchFamily="34" charset="0"/>
                  <a:sym typeface="Wingdings"/>
                </a:endParaRPr>
              </a:p>
            </p:txBody>
          </p:sp>
          <p:cxnSp>
            <p:nvCxnSpPr>
              <p:cNvPr id="193" name="Rak pil 157">
                <a:extLst>
                  <a:ext uri="{FF2B5EF4-FFF2-40B4-BE49-F238E27FC236}">
                    <a16:creationId xmlns:a16="http://schemas.microsoft.com/office/drawing/2014/main" id="{486C8233-F170-47AA-9DA5-9B3BD09E3881}"/>
                  </a:ext>
                </a:extLst>
              </p:cNvPr>
              <p:cNvCxnSpPr>
                <a:cxnSpLocks/>
              </p:cNvCxnSpPr>
              <p:nvPr/>
            </p:nvCxnSpPr>
            <p:spPr>
              <a:xfrm>
                <a:off x="1457506" y="5535878"/>
                <a:ext cx="936000"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13" name="textruta 212">
                <a:extLst>
                  <a:ext uri="{FF2B5EF4-FFF2-40B4-BE49-F238E27FC236}">
                    <a16:creationId xmlns:a16="http://schemas.microsoft.com/office/drawing/2014/main" id="{E5DCAA1D-0059-4414-BA0E-A1BD65156E06}"/>
                  </a:ext>
                </a:extLst>
              </p:cNvPr>
              <p:cNvSpPr txBox="1"/>
              <p:nvPr/>
            </p:nvSpPr>
            <p:spPr>
              <a:xfrm>
                <a:off x="1678451" y="5544019"/>
                <a:ext cx="494110" cy="369332"/>
              </a:xfrm>
              <a:prstGeom prst="rect">
                <a:avLst/>
              </a:prstGeom>
              <a:noFill/>
              <a:ln>
                <a:noFill/>
              </a:ln>
            </p:spPr>
            <p:txBody>
              <a:bodyPr wrap="none" lIns="0" tIns="0" rIns="0" bIns="0" rtlCol="0">
                <a:spAutoFit/>
              </a:bodyPr>
              <a:lstStyle/>
              <a:p>
                <a:pPr algn="ctr"/>
                <a:r>
                  <a:rPr lang="sv-SE" sz="1200">
                    <a:latin typeface="Calibri" pitchFamily="34" charset="0"/>
                    <a:sym typeface="Wingdings"/>
                  </a:rPr>
                  <a:t>fördröjt</a:t>
                </a:r>
                <a:endParaRPr lang="sv-SE" sz="1200" dirty="0">
                  <a:latin typeface="Calibri" pitchFamily="34" charset="0"/>
                  <a:sym typeface="Wingdings"/>
                </a:endParaRPr>
              </a:p>
              <a:p>
                <a:pPr algn="ctr"/>
                <a:r>
                  <a:rPr lang="sv-SE" sz="1200" dirty="0">
                    <a:latin typeface="Calibri" pitchFamily="34" charset="0"/>
                    <a:sym typeface="Wingdings"/>
                  </a:rPr>
                  <a:t>löfte</a:t>
                </a:r>
              </a:p>
            </p:txBody>
          </p:sp>
        </p:grpSp>
        <p:grpSp>
          <p:nvGrpSpPr>
            <p:cNvPr id="29" name="Grupp 28">
              <a:extLst>
                <a:ext uri="{FF2B5EF4-FFF2-40B4-BE49-F238E27FC236}">
                  <a16:creationId xmlns:a16="http://schemas.microsoft.com/office/drawing/2014/main" id="{F6B7ED74-ADEE-435D-853E-E50221112DD7}"/>
                </a:ext>
              </a:extLst>
            </p:cNvPr>
            <p:cNvGrpSpPr/>
            <p:nvPr/>
          </p:nvGrpSpPr>
          <p:grpSpPr>
            <a:xfrm>
              <a:off x="4580377" y="5358503"/>
              <a:ext cx="693100" cy="184666"/>
              <a:chOff x="4580377" y="5358503"/>
              <a:chExt cx="693100" cy="184666"/>
            </a:xfrm>
          </p:grpSpPr>
          <p:cxnSp>
            <p:nvCxnSpPr>
              <p:cNvPr id="201" name="Rak pil 163">
                <a:extLst>
                  <a:ext uri="{FF2B5EF4-FFF2-40B4-BE49-F238E27FC236}">
                    <a16:creationId xmlns:a16="http://schemas.microsoft.com/office/drawing/2014/main" id="{49166B54-083C-4B01-AE78-8139F9B22972}"/>
                  </a:ext>
                </a:extLst>
              </p:cNvPr>
              <p:cNvCxnSpPr>
                <a:cxnSpLocks/>
              </p:cNvCxnSpPr>
              <p:nvPr/>
            </p:nvCxnSpPr>
            <p:spPr>
              <a:xfrm>
                <a:off x="4580377" y="5535878"/>
                <a:ext cx="693100"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03" name="textruta 202">
                <a:extLst>
                  <a:ext uri="{FF2B5EF4-FFF2-40B4-BE49-F238E27FC236}">
                    <a16:creationId xmlns:a16="http://schemas.microsoft.com/office/drawing/2014/main" id="{8B939A2E-0F58-40E8-ABB9-5D890890E633}"/>
                  </a:ext>
                </a:extLst>
              </p:cNvPr>
              <p:cNvSpPr txBox="1"/>
              <p:nvPr/>
            </p:nvSpPr>
            <p:spPr>
              <a:xfrm>
                <a:off x="4765825" y="5358503"/>
                <a:ext cx="322204" cy="184666"/>
              </a:xfrm>
              <a:prstGeom prst="rect">
                <a:avLst/>
              </a:prstGeom>
              <a:noFill/>
              <a:ln>
                <a:noFill/>
              </a:ln>
            </p:spPr>
            <p:txBody>
              <a:bodyPr wrap="none" lIns="0" tIns="0" rIns="0" bIns="0" rtlCol="0">
                <a:spAutoFit/>
              </a:bodyPr>
              <a:lstStyle/>
              <a:p>
                <a:r>
                  <a:rPr lang="sv-SE" sz="1200" b="1" dirty="0">
                    <a:latin typeface="Calibri" pitchFamily="34" charset="0"/>
                    <a:sym typeface="Wingdings"/>
                  </a:rPr>
                  <a:t>70 år</a:t>
                </a:r>
              </a:p>
            </p:txBody>
          </p:sp>
        </p:grpSp>
        <p:grpSp>
          <p:nvGrpSpPr>
            <p:cNvPr id="28" name="Grupp 27">
              <a:extLst>
                <a:ext uri="{FF2B5EF4-FFF2-40B4-BE49-F238E27FC236}">
                  <a16:creationId xmlns:a16="http://schemas.microsoft.com/office/drawing/2014/main" id="{F1D378DB-1AA5-416B-B1CC-49E621E00418}"/>
                </a:ext>
              </a:extLst>
            </p:cNvPr>
            <p:cNvGrpSpPr/>
            <p:nvPr/>
          </p:nvGrpSpPr>
          <p:grpSpPr>
            <a:xfrm>
              <a:off x="3864578" y="5358503"/>
              <a:ext cx="690271" cy="554848"/>
              <a:chOff x="3864578" y="5358503"/>
              <a:chExt cx="690271" cy="554848"/>
            </a:xfrm>
          </p:grpSpPr>
          <p:sp>
            <p:nvSpPr>
              <p:cNvPr id="192" name="textruta 191">
                <a:extLst>
                  <a:ext uri="{FF2B5EF4-FFF2-40B4-BE49-F238E27FC236}">
                    <a16:creationId xmlns:a16="http://schemas.microsoft.com/office/drawing/2014/main" id="{46867D5D-8FDB-4713-A2CB-4D250AA72D8A}"/>
                  </a:ext>
                </a:extLst>
              </p:cNvPr>
              <p:cNvSpPr txBox="1"/>
              <p:nvPr/>
            </p:nvSpPr>
            <p:spPr>
              <a:xfrm>
                <a:off x="4009337" y="5358503"/>
                <a:ext cx="400752" cy="184666"/>
              </a:xfrm>
              <a:prstGeom prst="rect">
                <a:avLst/>
              </a:prstGeom>
              <a:noFill/>
              <a:ln>
                <a:noFill/>
              </a:ln>
            </p:spPr>
            <p:txBody>
              <a:bodyPr wrap="none" lIns="0" tIns="0" rIns="0" bIns="0" rtlCol="0">
                <a:spAutoFit/>
              </a:bodyPr>
              <a:lstStyle/>
              <a:p>
                <a:pPr algn="ctr"/>
                <a:r>
                  <a:rPr lang="sv-SE" sz="1200" b="1">
                    <a:latin typeface="Calibri" pitchFamily="34" charset="0"/>
                    <a:sym typeface="Wingdings"/>
                  </a:rPr>
                  <a:t>430 år</a:t>
                </a:r>
                <a:endParaRPr lang="sv-SE" sz="1200" b="1" dirty="0">
                  <a:latin typeface="Calibri" pitchFamily="34" charset="0"/>
                  <a:sym typeface="Wingdings"/>
                </a:endParaRPr>
              </a:p>
            </p:txBody>
          </p:sp>
          <p:cxnSp>
            <p:nvCxnSpPr>
              <p:cNvPr id="194" name="Rak pil 158">
                <a:extLst>
                  <a:ext uri="{FF2B5EF4-FFF2-40B4-BE49-F238E27FC236}">
                    <a16:creationId xmlns:a16="http://schemas.microsoft.com/office/drawing/2014/main" id="{A3839D66-6400-4958-B448-67D4A5ED8A1C}"/>
                  </a:ext>
                </a:extLst>
              </p:cNvPr>
              <p:cNvCxnSpPr>
                <a:cxnSpLocks/>
              </p:cNvCxnSpPr>
              <p:nvPr/>
            </p:nvCxnSpPr>
            <p:spPr>
              <a:xfrm>
                <a:off x="3864578" y="5535878"/>
                <a:ext cx="690271"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14" name="textruta 213">
                <a:extLst>
                  <a:ext uri="{FF2B5EF4-FFF2-40B4-BE49-F238E27FC236}">
                    <a16:creationId xmlns:a16="http://schemas.microsoft.com/office/drawing/2014/main" id="{5F07180D-3F45-4BBA-B468-0B31946BC1D1}"/>
                  </a:ext>
                </a:extLst>
              </p:cNvPr>
              <p:cNvSpPr txBox="1"/>
              <p:nvPr/>
            </p:nvSpPr>
            <p:spPr>
              <a:xfrm>
                <a:off x="3947430" y="5544019"/>
                <a:ext cx="524567" cy="369332"/>
              </a:xfrm>
              <a:prstGeom prst="rect">
                <a:avLst/>
              </a:prstGeom>
              <a:noFill/>
              <a:ln>
                <a:noFill/>
              </a:ln>
            </p:spPr>
            <p:txBody>
              <a:bodyPr wrap="none" lIns="0" tIns="0" rIns="0" bIns="0" rtlCol="0">
                <a:spAutoFit/>
              </a:bodyPr>
              <a:lstStyle/>
              <a:p>
                <a:pPr algn="ctr"/>
                <a:r>
                  <a:rPr lang="sv-SE" sz="1200">
                    <a:latin typeface="Calibri" pitchFamily="34" charset="0"/>
                    <a:sym typeface="Wingdings"/>
                  </a:rPr>
                  <a:t>fördröjd</a:t>
                </a:r>
                <a:endParaRPr lang="sv-SE" sz="1200" dirty="0">
                  <a:latin typeface="Calibri" pitchFamily="34" charset="0"/>
                  <a:sym typeface="Wingdings"/>
                </a:endParaRPr>
              </a:p>
              <a:p>
                <a:pPr algn="ctr"/>
                <a:r>
                  <a:rPr lang="sv-SE" sz="1200" dirty="0">
                    <a:latin typeface="Calibri" pitchFamily="34" charset="0"/>
                    <a:sym typeface="Wingdings"/>
                  </a:rPr>
                  <a:t>dom</a:t>
                </a:r>
              </a:p>
            </p:txBody>
          </p:sp>
        </p:grpSp>
        <p:grpSp>
          <p:nvGrpSpPr>
            <p:cNvPr id="25" name="Grupp 24">
              <a:extLst>
                <a:ext uri="{FF2B5EF4-FFF2-40B4-BE49-F238E27FC236}">
                  <a16:creationId xmlns:a16="http://schemas.microsoft.com/office/drawing/2014/main" id="{A0EE881B-26F1-4B18-A390-646C94FF0FA3}"/>
                </a:ext>
              </a:extLst>
            </p:cNvPr>
            <p:cNvGrpSpPr/>
            <p:nvPr/>
          </p:nvGrpSpPr>
          <p:grpSpPr>
            <a:xfrm>
              <a:off x="2427013" y="5358503"/>
              <a:ext cx="1409540" cy="554848"/>
              <a:chOff x="2427013" y="5358503"/>
              <a:chExt cx="1409540" cy="554848"/>
            </a:xfrm>
          </p:grpSpPr>
          <p:sp>
            <p:nvSpPr>
              <p:cNvPr id="199" name="textruta 198">
                <a:extLst>
                  <a:ext uri="{FF2B5EF4-FFF2-40B4-BE49-F238E27FC236}">
                    <a16:creationId xmlns:a16="http://schemas.microsoft.com/office/drawing/2014/main" id="{05733CCB-F780-4B58-9E19-F1B4B8D4BD7C}"/>
                  </a:ext>
                </a:extLst>
              </p:cNvPr>
              <p:cNvSpPr txBox="1"/>
              <p:nvPr/>
            </p:nvSpPr>
            <p:spPr>
              <a:xfrm>
                <a:off x="2931407" y="5358503"/>
                <a:ext cx="400752" cy="184666"/>
              </a:xfrm>
              <a:prstGeom prst="rect">
                <a:avLst/>
              </a:prstGeom>
              <a:noFill/>
              <a:ln>
                <a:noFill/>
              </a:ln>
            </p:spPr>
            <p:txBody>
              <a:bodyPr wrap="none" lIns="0" tIns="0" rIns="0" bIns="0" rtlCol="0">
                <a:spAutoFit/>
              </a:bodyPr>
              <a:lstStyle/>
              <a:p>
                <a:pPr algn="ctr"/>
                <a:r>
                  <a:rPr lang="sv-SE" sz="1200" b="1">
                    <a:latin typeface="Calibri" pitchFamily="34" charset="0"/>
                    <a:sym typeface="Wingdings"/>
                  </a:rPr>
                  <a:t>500 år</a:t>
                </a:r>
                <a:endParaRPr lang="sv-SE" sz="1200" b="1" dirty="0">
                  <a:latin typeface="Calibri" pitchFamily="34" charset="0"/>
                  <a:sym typeface="Wingdings"/>
                </a:endParaRPr>
              </a:p>
            </p:txBody>
          </p:sp>
          <p:sp>
            <p:nvSpPr>
              <p:cNvPr id="215" name="textruta 214">
                <a:extLst>
                  <a:ext uri="{FF2B5EF4-FFF2-40B4-BE49-F238E27FC236}">
                    <a16:creationId xmlns:a16="http://schemas.microsoft.com/office/drawing/2014/main" id="{F25065EC-B469-40CF-9C68-5448D859926E}"/>
                  </a:ext>
                </a:extLst>
              </p:cNvPr>
              <p:cNvSpPr txBox="1"/>
              <p:nvPr/>
            </p:nvSpPr>
            <p:spPr>
              <a:xfrm>
                <a:off x="2894369" y="5544019"/>
                <a:ext cx="474829" cy="369332"/>
              </a:xfrm>
              <a:prstGeom prst="rect">
                <a:avLst/>
              </a:prstGeom>
              <a:noFill/>
              <a:ln>
                <a:noFill/>
              </a:ln>
            </p:spPr>
            <p:txBody>
              <a:bodyPr wrap="square" lIns="0" tIns="0" rIns="0" bIns="0" rtlCol="0">
                <a:spAutoFit/>
              </a:bodyPr>
              <a:lstStyle/>
              <a:p>
                <a:pPr algn="ctr"/>
                <a:r>
                  <a:rPr lang="sv-SE" sz="1200">
                    <a:latin typeface="Calibri" pitchFamily="34" charset="0"/>
                    <a:sym typeface="Wingdings"/>
                  </a:rPr>
                  <a:t>uppfyllt</a:t>
                </a:r>
              </a:p>
              <a:p>
                <a:pPr algn="ctr"/>
                <a:r>
                  <a:rPr lang="sv-SE" sz="1200">
                    <a:latin typeface="Calibri" pitchFamily="34" charset="0"/>
                    <a:sym typeface="Wingdings"/>
                  </a:rPr>
                  <a:t>löfte</a:t>
                </a:r>
                <a:endParaRPr lang="sv-SE" sz="1200" dirty="0">
                  <a:latin typeface="Calibri" pitchFamily="34" charset="0"/>
                  <a:sym typeface="Wingdings"/>
                </a:endParaRPr>
              </a:p>
            </p:txBody>
          </p:sp>
          <p:cxnSp>
            <p:nvCxnSpPr>
              <p:cNvPr id="223" name="Rak pil 215">
                <a:extLst>
                  <a:ext uri="{FF2B5EF4-FFF2-40B4-BE49-F238E27FC236}">
                    <a16:creationId xmlns:a16="http://schemas.microsoft.com/office/drawing/2014/main" id="{35C10762-8303-4BEA-A13F-63535F203F4F}"/>
                  </a:ext>
                </a:extLst>
              </p:cNvPr>
              <p:cNvCxnSpPr>
                <a:cxnSpLocks/>
              </p:cNvCxnSpPr>
              <p:nvPr/>
            </p:nvCxnSpPr>
            <p:spPr>
              <a:xfrm>
                <a:off x="2427013" y="5535878"/>
                <a:ext cx="1409540" cy="0"/>
              </a:xfrm>
              <a:prstGeom prst="straightConnector1">
                <a:avLst/>
              </a:prstGeom>
              <a:ln w="22225">
                <a:solidFill>
                  <a:schemeClr val="accent3">
                    <a:lumMod val="75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grpSp>
      </p:grpSp>
      <p:sp>
        <p:nvSpPr>
          <p:cNvPr id="224" name="M1">
            <a:extLst>
              <a:ext uri="{FF2B5EF4-FFF2-40B4-BE49-F238E27FC236}">
                <a16:creationId xmlns:a16="http://schemas.microsoft.com/office/drawing/2014/main" id="{69D8E41C-6EC6-465D-A9DE-F5FE56680AE3}"/>
              </a:ext>
            </a:extLst>
          </p:cNvPr>
          <p:cNvSpPr>
            <a:spLocks/>
          </p:cNvSpPr>
          <p:nvPr/>
        </p:nvSpPr>
        <p:spPr>
          <a:xfrm>
            <a:off x="6755331" y="3985295"/>
            <a:ext cx="1394443"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r>
              <a:rPr lang="sv-SE" sz="1200">
                <a:solidFill>
                  <a:schemeClr val="bg1"/>
                </a:solidFill>
              </a:rPr>
              <a:t>Gap i årsveckor</a:t>
            </a:r>
            <a:endParaRPr lang="sv-SE" sz="1200" dirty="0">
              <a:solidFill>
                <a:schemeClr val="bg1"/>
              </a:solidFill>
            </a:endParaRPr>
          </a:p>
        </p:txBody>
      </p:sp>
      <p:grpSp>
        <p:nvGrpSpPr>
          <p:cNvPr id="232" name="Grupp 231">
            <a:extLst>
              <a:ext uri="{FF2B5EF4-FFF2-40B4-BE49-F238E27FC236}">
                <a16:creationId xmlns:a16="http://schemas.microsoft.com/office/drawing/2014/main" id="{13CED899-8945-4CD9-8CC8-A1BCB0C0DCBC}"/>
              </a:ext>
            </a:extLst>
          </p:cNvPr>
          <p:cNvGrpSpPr/>
          <p:nvPr/>
        </p:nvGrpSpPr>
        <p:grpSpPr>
          <a:xfrm>
            <a:off x="1461963" y="3985295"/>
            <a:ext cx="925563" cy="324000"/>
            <a:chOff x="1461963" y="3819248"/>
            <a:chExt cx="925563" cy="324000"/>
          </a:xfrm>
        </p:grpSpPr>
        <p:sp>
          <p:nvSpPr>
            <p:cNvPr id="183" name="M1">
              <a:extLst>
                <a:ext uri="{FF2B5EF4-FFF2-40B4-BE49-F238E27FC236}">
                  <a16:creationId xmlns:a16="http://schemas.microsoft.com/office/drawing/2014/main" id="{59676AFC-0265-4F1B-AEBC-12AA8D746B2B}"/>
                </a:ext>
              </a:extLst>
            </p:cNvPr>
            <p:cNvSpPr>
              <a:spLocks/>
            </p:cNvSpPr>
            <p:nvPr/>
          </p:nvSpPr>
          <p:spPr>
            <a:xfrm>
              <a:off x="2235645" y="3819248"/>
              <a:ext cx="151881"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endParaRPr lang="sv-SE" sz="1200" dirty="0">
                <a:solidFill>
                  <a:schemeClr val="bg1"/>
                </a:solidFill>
              </a:endParaRPr>
            </a:p>
          </p:txBody>
        </p:sp>
        <p:sp>
          <p:nvSpPr>
            <p:cNvPr id="184" name="M1">
              <a:extLst>
                <a:ext uri="{FF2B5EF4-FFF2-40B4-BE49-F238E27FC236}">
                  <a16:creationId xmlns:a16="http://schemas.microsoft.com/office/drawing/2014/main" id="{ECA93DB7-6623-4818-A992-F8283121DB0D}"/>
                </a:ext>
              </a:extLst>
            </p:cNvPr>
            <p:cNvSpPr>
              <a:spLocks/>
            </p:cNvSpPr>
            <p:nvPr/>
          </p:nvSpPr>
          <p:spPr>
            <a:xfrm>
              <a:off x="1461963" y="3819248"/>
              <a:ext cx="890715"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r>
                <a:rPr lang="sv-SE" sz="1200">
                  <a:solidFill>
                    <a:schemeClr val="bg1"/>
                  </a:solidFill>
                </a:rPr>
                <a:t>430 </a:t>
              </a:r>
              <a:r>
                <a:rPr lang="sv-SE" sz="1200" dirty="0">
                  <a:solidFill>
                    <a:schemeClr val="bg1"/>
                  </a:solidFill>
                </a:rPr>
                <a:t>år</a:t>
              </a:r>
            </a:p>
          </p:txBody>
        </p:sp>
      </p:grpSp>
      <p:grpSp>
        <p:nvGrpSpPr>
          <p:cNvPr id="143" name="Grupp 142">
            <a:extLst>
              <a:ext uri="{FF2B5EF4-FFF2-40B4-BE49-F238E27FC236}">
                <a16:creationId xmlns:a16="http://schemas.microsoft.com/office/drawing/2014/main" id="{E446F118-BED6-4E2E-A135-C2CEFC38E77A}"/>
              </a:ext>
            </a:extLst>
          </p:cNvPr>
          <p:cNvGrpSpPr/>
          <p:nvPr/>
        </p:nvGrpSpPr>
        <p:grpSpPr>
          <a:xfrm>
            <a:off x="204159" y="1179517"/>
            <a:ext cx="10894537" cy="2918332"/>
            <a:chOff x="194463" y="1046808"/>
            <a:chExt cx="10894537" cy="2918332"/>
          </a:xfrm>
        </p:grpSpPr>
        <p:grpSp>
          <p:nvGrpSpPr>
            <p:cNvPr id="173" name="Grupp 172">
              <a:extLst>
                <a:ext uri="{FF2B5EF4-FFF2-40B4-BE49-F238E27FC236}">
                  <a16:creationId xmlns:a16="http://schemas.microsoft.com/office/drawing/2014/main" id="{E8AFE61C-04C4-4ED6-A5EF-B89899D99F78}"/>
                </a:ext>
              </a:extLst>
            </p:cNvPr>
            <p:cNvGrpSpPr/>
            <p:nvPr/>
          </p:nvGrpSpPr>
          <p:grpSpPr>
            <a:xfrm>
              <a:off x="528614" y="1046808"/>
              <a:ext cx="10560386" cy="1620000"/>
              <a:chOff x="1214405" y="672303"/>
              <a:chExt cx="10560386" cy="1620000"/>
            </a:xfrm>
          </p:grpSpPr>
          <p:sp>
            <p:nvSpPr>
              <p:cNvPr id="40" name="Vänster 138">
                <a:extLst>
                  <a:ext uri="{FF2B5EF4-FFF2-40B4-BE49-F238E27FC236}">
                    <a16:creationId xmlns:a16="http://schemas.microsoft.com/office/drawing/2014/main" id="{1666A94F-5BC0-4DE0-865E-3675F749E30B}"/>
                  </a:ext>
                </a:extLst>
              </p:cNvPr>
              <p:cNvSpPr/>
              <p:nvPr/>
            </p:nvSpPr>
            <p:spPr>
              <a:xfrm rot="18403419">
                <a:off x="63840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Skapelse &amp;</a:t>
                </a:r>
              </a:p>
              <a:p>
                <a:pPr algn="ctr">
                  <a:lnSpc>
                    <a:spcPts val="1200"/>
                  </a:lnSpc>
                </a:pPr>
                <a:r>
                  <a:rPr lang="sv-SE" sz="1200" dirty="0">
                    <a:solidFill>
                      <a:schemeClr val="tx1"/>
                    </a:solidFill>
                  </a:rPr>
                  <a:t>Syndafall</a:t>
                </a:r>
              </a:p>
            </p:txBody>
          </p:sp>
          <p:sp>
            <p:nvSpPr>
              <p:cNvPr id="41" name="Vänster 139">
                <a:extLst>
                  <a:ext uri="{FF2B5EF4-FFF2-40B4-BE49-F238E27FC236}">
                    <a16:creationId xmlns:a16="http://schemas.microsoft.com/office/drawing/2014/main" id="{A60D95BD-D4EF-47BC-B5B3-EE62B7BCD3DC}"/>
                  </a:ext>
                </a:extLst>
              </p:cNvPr>
              <p:cNvSpPr/>
              <p:nvPr/>
            </p:nvSpPr>
            <p:spPr>
              <a:xfrm rot="18403419">
                <a:off x="132158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Abrahams födelse</a:t>
                </a:r>
              </a:p>
            </p:txBody>
          </p:sp>
          <p:sp>
            <p:nvSpPr>
              <p:cNvPr id="42" name="Vänster 140">
                <a:extLst>
                  <a:ext uri="{FF2B5EF4-FFF2-40B4-BE49-F238E27FC236}">
                    <a16:creationId xmlns:a16="http://schemas.microsoft.com/office/drawing/2014/main" id="{1952D6CD-EA46-49DA-9927-AE8163F4A93A}"/>
                  </a:ext>
                </a:extLst>
              </p:cNvPr>
              <p:cNvSpPr/>
              <p:nvPr/>
            </p:nvSpPr>
            <p:spPr>
              <a:xfrm rot="18403419">
                <a:off x="204246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Isaks födelse</a:t>
                </a:r>
              </a:p>
            </p:txBody>
          </p:sp>
          <p:sp>
            <p:nvSpPr>
              <p:cNvPr id="43" name="Vänster 142">
                <a:extLst>
                  <a:ext uri="{FF2B5EF4-FFF2-40B4-BE49-F238E27FC236}">
                    <a16:creationId xmlns:a16="http://schemas.microsoft.com/office/drawing/2014/main" id="{0DB74850-3246-45F1-9F2F-8A2EB5948FBA}"/>
                  </a:ext>
                </a:extLst>
              </p:cNvPr>
              <p:cNvSpPr/>
              <p:nvPr/>
            </p:nvSpPr>
            <p:spPr>
              <a:xfrm rot="18403419">
                <a:off x="856814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a:t>
                </a:r>
                <a:r>
                  <a:rPr lang="sv-SE" sz="1200">
                    <a:solidFill>
                      <a:schemeClr val="tx1"/>
                    </a:solidFill>
                  </a:rPr>
                  <a:t>från exil</a:t>
                </a:r>
                <a:endParaRPr lang="sv-SE" sz="1200" dirty="0">
                  <a:solidFill>
                    <a:schemeClr val="tx1"/>
                  </a:solidFill>
                </a:endParaRPr>
              </a:p>
            </p:txBody>
          </p:sp>
          <p:sp>
            <p:nvSpPr>
              <p:cNvPr id="44" name="Vänster 143">
                <a:extLst>
                  <a:ext uri="{FF2B5EF4-FFF2-40B4-BE49-F238E27FC236}">
                    <a16:creationId xmlns:a16="http://schemas.microsoft.com/office/drawing/2014/main" id="{C840E0C1-A21D-4476-9B1D-18CCCF7447AB}"/>
                  </a:ext>
                </a:extLst>
              </p:cNvPr>
              <p:cNvSpPr/>
              <p:nvPr/>
            </p:nvSpPr>
            <p:spPr>
              <a:xfrm rot="18403419">
                <a:off x="9289025"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Jesu återkomst</a:t>
                </a:r>
              </a:p>
            </p:txBody>
          </p:sp>
          <p:sp>
            <p:nvSpPr>
              <p:cNvPr id="45" name="Vänster 145">
                <a:extLst>
                  <a:ext uri="{FF2B5EF4-FFF2-40B4-BE49-F238E27FC236}">
                    <a16:creationId xmlns:a16="http://schemas.microsoft.com/office/drawing/2014/main" id="{E87CD55F-8641-4B95-8747-475B0D440EFA}"/>
                  </a:ext>
                </a:extLst>
              </p:cNvPr>
              <p:cNvSpPr/>
              <p:nvPr/>
            </p:nvSpPr>
            <p:spPr>
              <a:xfrm rot="18403419">
                <a:off x="10730791"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Den slutliga domen</a:t>
                </a:r>
              </a:p>
            </p:txBody>
          </p:sp>
          <p:sp>
            <p:nvSpPr>
              <p:cNvPr id="46" name="Vänster 146">
                <a:extLst>
                  <a:ext uri="{FF2B5EF4-FFF2-40B4-BE49-F238E27FC236}">
                    <a16:creationId xmlns:a16="http://schemas.microsoft.com/office/drawing/2014/main" id="{EAB97A73-3870-472E-B7C5-300AABB219B7}"/>
                  </a:ext>
                </a:extLst>
              </p:cNvPr>
              <p:cNvSpPr/>
              <p:nvPr/>
            </p:nvSpPr>
            <p:spPr>
              <a:xfrm rot="18403419">
                <a:off x="276335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Uttåget (Exodus) </a:t>
                </a:r>
                <a:br>
                  <a:rPr lang="sv-SE" sz="1200" dirty="0">
                    <a:solidFill>
                      <a:schemeClr val="bg1"/>
                    </a:solidFill>
                  </a:rPr>
                </a:br>
                <a:r>
                  <a:rPr lang="sv-SE" sz="1200" dirty="0">
                    <a:solidFill>
                      <a:schemeClr val="bg1"/>
                    </a:solidFill>
                  </a:rPr>
                  <a:t>&amp; Moselagen</a:t>
                </a:r>
              </a:p>
            </p:txBody>
          </p:sp>
          <p:sp>
            <p:nvSpPr>
              <p:cNvPr id="47" name="Vänster 147">
                <a:extLst>
                  <a:ext uri="{FF2B5EF4-FFF2-40B4-BE49-F238E27FC236}">
                    <a16:creationId xmlns:a16="http://schemas.microsoft.com/office/drawing/2014/main" id="{36DDE87E-7A6A-40D4-A9E0-09B8DDBF3D8B}"/>
                  </a:ext>
                </a:extLst>
              </p:cNvPr>
              <p:cNvSpPr/>
              <p:nvPr/>
            </p:nvSpPr>
            <p:spPr>
              <a:xfrm rot="18403419">
                <a:off x="348423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br>
                  <a:rPr lang="sv-SE" sz="1200" dirty="0">
                    <a:solidFill>
                      <a:schemeClr val="tx1"/>
                    </a:solidFill>
                  </a:rPr>
                </a:br>
                <a:r>
                  <a:rPr lang="sv-SE" sz="1200" dirty="0">
                    <a:solidFill>
                      <a:schemeClr val="tx1"/>
                    </a:solidFill>
                  </a:rPr>
                  <a:t>började uppföras</a:t>
                </a:r>
              </a:p>
            </p:txBody>
          </p:sp>
          <p:sp>
            <p:nvSpPr>
              <p:cNvPr id="48" name="Vänster 148">
                <a:extLst>
                  <a:ext uri="{FF2B5EF4-FFF2-40B4-BE49-F238E27FC236}">
                    <a16:creationId xmlns:a16="http://schemas.microsoft.com/office/drawing/2014/main" id="{C955F697-D579-4F8C-8856-2E95F31026CD}"/>
                  </a:ext>
                </a:extLst>
              </p:cNvPr>
              <p:cNvSpPr/>
              <p:nvPr/>
            </p:nvSpPr>
            <p:spPr>
              <a:xfrm rot="18403419">
                <a:off x="420512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sp>
            <p:nvSpPr>
              <p:cNvPr id="49" name="Vänster 149">
                <a:extLst>
                  <a:ext uri="{FF2B5EF4-FFF2-40B4-BE49-F238E27FC236}">
                    <a16:creationId xmlns:a16="http://schemas.microsoft.com/office/drawing/2014/main" id="{D5F90340-5F3C-422C-9DC3-F11697AAF84A}"/>
                  </a:ext>
                </a:extLst>
              </p:cNvPr>
              <p:cNvSpPr/>
              <p:nvPr/>
            </p:nvSpPr>
            <p:spPr>
              <a:xfrm rot="18403419">
                <a:off x="564689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a:solidFill>
                      <a:schemeClr val="bg1"/>
                    </a:solidFill>
                  </a:rPr>
                  <a:t>Koresh påbud</a:t>
                </a:r>
                <a:endParaRPr lang="sv-SE" sz="1200" dirty="0">
                  <a:solidFill>
                    <a:schemeClr val="bg1"/>
                  </a:solidFill>
                </a:endParaRPr>
              </a:p>
            </p:txBody>
          </p:sp>
          <p:sp>
            <p:nvSpPr>
              <p:cNvPr id="50" name="Vänster 150">
                <a:extLst>
                  <a:ext uri="{FF2B5EF4-FFF2-40B4-BE49-F238E27FC236}">
                    <a16:creationId xmlns:a16="http://schemas.microsoft.com/office/drawing/2014/main" id="{01FFBD13-7CED-440F-B46C-34F11C7F8932}"/>
                  </a:ext>
                </a:extLst>
              </p:cNvPr>
              <p:cNvSpPr/>
              <p:nvPr/>
            </p:nvSpPr>
            <p:spPr>
              <a:xfrm rot="18403419">
                <a:off x="712637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51" name="Vänster 151">
                <a:extLst>
                  <a:ext uri="{FF2B5EF4-FFF2-40B4-BE49-F238E27FC236}">
                    <a16:creationId xmlns:a16="http://schemas.microsoft.com/office/drawing/2014/main" id="{F588F115-8724-4001-B49D-EA65630479F8}"/>
                  </a:ext>
                </a:extLst>
              </p:cNvPr>
              <p:cNvSpPr/>
              <p:nvPr/>
            </p:nvSpPr>
            <p:spPr>
              <a:xfrm rot="18403419">
                <a:off x="492600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p>
              <a:p>
                <a:pPr algn="ctr">
                  <a:lnSpc>
                    <a:spcPts val="1200"/>
                  </a:lnSpc>
                </a:pPr>
                <a:r>
                  <a:rPr lang="sv-SE" sz="1200" dirty="0">
                    <a:solidFill>
                      <a:schemeClr val="tx1"/>
                    </a:solidFill>
                  </a:rPr>
                  <a:t>förstört</a:t>
                </a:r>
              </a:p>
            </p:txBody>
          </p:sp>
          <p:sp>
            <p:nvSpPr>
              <p:cNvPr id="52" name="Vänster 152">
                <a:extLst>
                  <a:ext uri="{FF2B5EF4-FFF2-40B4-BE49-F238E27FC236}">
                    <a16:creationId xmlns:a16="http://schemas.microsoft.com/office/drawing/2014/main" id="{7ED3275D-AD5B-4B00-A4E9-258BC6AE39F4}"/>
                  </a:ext>
                </a:extLst>
              </p:cNvPr>
              <p:cNvSpPr/>
              <p:nvPr/>
            </p:nvSpPr>
            <p:spPr>
              <a:xfrm rot="18403419">
                <a:off x="636777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53" name="Vänster 153">
                <a:extLst>
                  <a:ext uri="{FF2B5EF4-FFF2-40B4-BE49-F238E27FC236}">
                    <a16:creationId xmlns:a16="http://schemas.microsoft.com/office/drawing/2014/main" id="{F3BC5B8E-BA7E-4FD0-8E15-4A9AE1C4E56E}"/>
                  </a:ext>
                </a:extLst>
              </p:cNvPr>
              <p:cNvSpPr/>
              <p:nvPr/>
            </p:nvSpPr>
            <p:spPr>
              <a:xfrm rot="18403419">
                <a:off x="784725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54" name="Vänster 154">
                <a:extLst>
                  <a:ext uri="{FF2B5EF4-FFF2-40B4-BE49-F238E27FC236}">
                    <a16:creationId xmlns:a16="http://schemas.microsoft.com/office/drawing/2014/main" id="{60882B24-82E2-474D-92DD-70D1C67984E3}"/>
                  </a:ext>
                </a:extLst>
              </p:cNvPr>
              <p:cNvSpPr/>
              <p:nvPr/>
            </p:nvSpPr>
            <p:spPr>
              <a:xfrm rot="18403419">
                <a:off x="1000991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Guds riket börjar</a:t>
                </a:r>
              </a:p>
            </p:txBody>
          </p:sp>
        </p:grpSp>
        <p:grpSp>
          <p:nvGrpSpPr>
            <p:cNvPr id="172" name="Grupp 171">
              <a:extLst>
                <a:ext uri="{FF2B5EF4-FFF2-40B4-BE49-F238E27FC236}">
                  <a16:creationId xmlns:a16="http://schemas.microsoft.com/office/drawing/2014/main" id="{C5E24E2A-E820-476B-B830-58CA084BACDE}"/>
                </a:ext>
              </a:extLst>
            </p:cNvPr>
            <p:cNvGrpSpPr/>
            <p:nvPr/>
          </p:nvGrpSpPr>
          <p:grpSpPr>
            <a:xfrm>
              <a:off x="269623" y="2522022"/>
              <a:ext cx="10654856" cy="612000"/>
              <a:chOff x="955414" y="2147517"/>
              <a:chExt cx="10654856" cy="612000"/>
            </a:xfrm>
          </p:grpSpPr>
          <p:sp>
            <p:nvSpPr>
              <p:cNvPr id="62" name="M1">
                <a:extLst>
                  <a:ext uri="{FF2B5EF4-FFF2-40B4-BE49-F238E27FC236}">
                    <a16:creationId xmlns:a16="http://schemas.microsoft.com/office/drawing/2014/main" id="{883ECA63-47E7-43EF-8768-AAB953638C4E}"/>
                  </a:ext>
                </a:extLst>
              </p:cNvPr>
              <p:cNvSpPr>
                <a:spLocks/>
              </p:cNvSpPr>
              <p:nvPr/>
            </p:nvSpPr>
            <p:spPr>
              <a:xfrm>
                <a:off x="671647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64" name="M1">
                <a:extLst>
                  <a:ext uri="{FF2B5EF4-FFF2-40B4-BE49-F238E27FC236}">
                    <a16:creationId xmlns:a16="http://schemas.microsoft.com/office/drawing/2014/main" id="{439D4F70-BF55-4146-B926-EEFA8C98825E}"/>
                  </a:ext>
                </a:extLst>
              </p:cNvPr>
              <p:cNvSpPr>
                <a:spLocks/>
              </p:cNvSpPr>
              <p:nvPr/>
            </p:nvSpPr>
            <p:spPr>
              <a:xfrm>
                <a:off x="8873229"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sp>
            <p:nvSpPr>
              <p:cNvPr id="65" name="M1">
                <a:extLst>
                  <a:ext uri="{FF2B5EF4-FFF2-40B4-BE49-F238E27FC236}">
                    <a16:creationId xmlns:a16="http://schemas.microsoft.com/office/drawing/2014/main" id="{EB09C6BC-C3FD-4F2A-924F-B3206DEF6046}"/>
                  </a:ext>
                </a:extLst>
              </p:cNvPr>
              <p:cNvSpPr>
                <a:spLocks/>
              </p:cNvSpPr>
              <p:nvPr/>
            </p:nvSpPr>
            <p:spPr>
              <a:xfrm>
                <a:off x="10313921"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Guds</a:t>
                </a:r>
              </a:p>
              <a:p>
                <a:pPr algn="ctr">
                  <a:lnSpc>
                    <a:spcPts val="1300"/>
                  </a:lnSpc>
                </a:pPr>
                <a:r>
                  <a:rPr lang="sv-SE" sz="1200" dirty="0">
                    <a:solidFill>
                      <a:schemeClr val="tx1"/>
                    </a:solidFill>
                  </a:rPr>
                  <a:t>rike</a:t>
                </a:r>
              </a:p>
            </p:txBody>
          </p:sp>
          <p:sp>
            <p:nvSpPr>
              <p:cNvPr id="66" name="M1">
                <a:extLst>
                  <a:ext uri="{FF2B5EF4-FFF2-40B4-BE49-F238E27FC236}">
                    <a16:creationId xmlns:a16="http://schemas.microsoft.com/office/drawing/2014/main" id="{6DD5B587-ADE3-43E3-A2CD-6544EEBDB3CC}"/>
                  </a:ext>
                </a:extLst>
              </p:cNvPr>
              <p:cNvSpPr>
                <a:spLocks/>
              </p:cNvSpPr>
              <p:nvPr/>
            </p:nvSpPr>
            <p:spPr>
              <a:xfrm>
                <a:off x="11034270" y="2147517"/>
                <a:ext cx="576000" cy="612000"/>
              </a:xfrm>
              <a:prstGeom prst="rightArrow">
                <a:avLst>
                  <a:gd name="adj1" fmla="val 100000"/>
                  <a:gd name="adj2" fmla="val 23932"/>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Evig-het</a:t>
                </a:r>
              </a:p>
            </p:txBody>
          </p:sp>
          <p:sp>
            <p:nvSpPr>
              <p:cNvPr id="67" name="M1">
                <a:extLst>
                  <a:ext uri="{FF2B5EF4-FFF2-40B4-BE49-F238E27FC236}">
                    <a16:creationId xmlns:a16="http://schemas.microsoft.com/office/drawing/2014/main" id="{782BE3BD-399F-441A-AD69-4DA0DF64F051}"/>
                  </a:ext>
                </a:extLst>
              </p:cNvPr>
              <p:cNvSpPr>
                <a:spLocks/>
              </p:cNvSpPr>
              <p:nvPr/>
            </p:nvSpPr>
            <p:spPr>
              <a:xfrm>
                <a:off x="9593575" y="2147517"/>
                <a:ext cx="68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bg1"/>
                    </a:solidFill>
                  </a:rPr>
                  <a:t>Vedergäll-ningens</a:t>
                </a:r>
                <a:br>
                  <a:rPr lang="sv-SE" sz="1200" dirty="0">
                    <a:solidFill>
                      <a:schemeClr val="bg1"/>
                    </a:solidFill>
                  </a:rPr>
                </a:br>
                <a:r>
                  <a:rPr lang="sv-SE" sz="1200" dirty="0">
                    <a:solidFill>
                      <a:schemeClr val="bg1"/>
                    </a:solidFill>
                  </a:rPr>
                  <a:t>år</a:t>
                </a:r>
              </a:p>
            </p:txBody>
          </p:sp>
          <p:grpSp>
            <p:nvGrpSpPr>
              <p:cNvPr id="162" name="Grupp 161">
                <a:extLst>
                  <a:ext uri="{FF2B5EF4-FFF2-40B4-BE49-F238E27FC236}">
                    <a16:creationId xmlns:a16="http://schemas.microsoft.com/office/drawing/2014/main" id="{9D556AED-3CB0-459D-919E-7BB0A6273645}"/>
                  </a:ext>
                </a:extLst>
              </p:cNvPr>
              <p:cNvGrpSpPr/>
              <p:nvPr/>
            </p:nvGrpSpPr>
            <p:grpSpPr>
              <a:xfrm>
                <a:off x="955414" y="2147517"/>
                <a:ext cx="683715" cy="612000"/>
                <a:chOff x="955414" y="2147517"/>
                <a:chExt cx="683715" cy="612000"/>
              </a:xfrm>
            </p:grpSpPr>
            <p:sp>
              <p:nvSpPr>
                <p:cNvPr id="61" name="M1">
                  <a:extLst>
                    <a:ext uri="{FF2B5EF4-FFF2-40B4-BE49-F238E27FC236}">
                      <a16:creationId xmlns:a16="http://schemas.microsoft.com/office/drawing/2014/main" id="{BF0BFD20-C75C-4B84-BC5C-6104AC32D427}"/>
                    </a:ext>
                  </a:extLst>
                </p:cNvPr>
                <p:cNvSpPr>
                  <a:spLocks/>
                </p:cNvSpPr>
                <p:nvPr/>
              </p:nvSpPr>
              <p:spPr>
                <a:xfrm>
                  <a:off x="1495129"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8" name="M1">
                  <a:extLst>
                    <a:ext uri="{FF2B5EF4-FFF2-40B4-BE49-F238E27FC236}">
                      <a16:creationId xmlns:a16="http://schemas.microsoft.com/office/drawing/2014/main" id="{D32F50FD-6F61-40F8-AA3B-D44F0A3EA540}"/>
                    </a:ext>
                  </a:extLst>
                </p:cNvPr>
                <p:cNvSpPr>
                  <a:spLocks/>
                </p:cNvSpPr>
                <p:nvPr/>
              </p:nvSpPr>
              <p:spPr>
                <a:xfrm>
                  <a:off x="955414"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Före</a:t>
                  </a:r>
                </a:p>
                <a:p>
                  <a:pPr algn="ctr">
                    <a:lnSpc>
                      <a:spcPts val="1300"/>
                    </a:lnSpc>
                  </a:pPr>
                  <a:r>
                    <a:rPr lang="sv-SE" sz="1200" dirty="0">
                      <a:solidFill>
                        <a:schemeClr val="tx1"/>
                      </a:solidFill>
                    </a:rPr>
                    <a:t>Abraham</a:t>
                  </a:r>
                </a:p>
              </p:txBody>
            </p:sp>
          </p:grpSp>
          <p:grpSp>
            <p:nvGrpSpPr>
              <p:cNvPr id="164" name="Grupp 163">
                <a:extLst>
                  <a:ext uri="{FF2B5EF4-FFF2-40B4-BE49-F238E27FC236}">
                    <a16:creationId xmlns:a16="http://schemas.microsoft.com/office/drawing/2014/main" id="{C6555080-8A9E-4651-BB2C-CDAA159530D1}"/>
                  </a:ext>
                </a:extLst>
              </p:cNvPr>
              <p:cNvGrpSpPr/>
              <p:nvPr/>
            </p:nvGrpSpPr>
            <p:grpSpPr>
              <a:xfrm>
                <a:off x="2395536" y="2147517"/>
                <a:ext cx="683715" cy="612000"/>
                <a:chOff x="2408880" y="2147517"/>
                <a:chExt cx="683715" cy="612000"/>
              </a:xfrm>
            </p:grpSpPr>
            <p:sp>
              <p:nvSpPr>
                <p:cNvPr id="59" name="M1">
                  <a:extLst>
                    <a:ext uri="{FF2B5EF4-FFF2-40B4-BE49-F238E27FC236}">
                      <a16:creationId xmlns:a16="http://schemas.microsoft.com/office/drawing/2014/main" id="{5B27ECBD-ECAD-4036-958E-B4A448A70FC0}"/>
                    </a:ext>
                  </a:extLst>
                </p:cNvPr>
                <p:cNvSpPr>
                  <a:spLocks/>
                </p:cNvSpPr>
                <p:nvPr/>
              </p:nvSpPr>
              <p:spPr>
                <a:xfrm>
                  <a:off x="294859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9" name="M1">
                  <a:extLst>
                    <a:ext uri="{FF2B5EF4-FFF2-40B4-BE49-F238E27FC236}">
                      <a16:creationId xmlns:a16="http://schemas.microsoft.com/office/drawing/2014/main" id="{B4FCA7D9-D19E-4DCF-8328-8F84748336E1}"/>
                    </a:ext>
                  </a:extLst>
                </p:cNvPr>
                <p:cNvSpPr>
                  <a:spLocks/>
                </p:cNvSpPr>
                <p:nvPr/>
              </p:nvSpPr>
              <p:spPr>
                <a:xfrm>
                  <a:off x="240888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Främ-</a:t>
                  </a:r>
                  <a:br>
                    <a:rPr lang="sv-SE" sz="1200" dirty="0">
                      <a:solidFill>
                        <a:schemeClr val="tx1"/>
                      </a:solidFill>
                    </a:rPr>
                  </a:br>
                  <a:r>
                    <a:rPr lang="sv-SE" sz="1200" dirty="0">
                      <a:solidFill>
                        <a:schemeClr val="tx1"/>
                      </a:solidFill>
                    </a:rPr>
                    <a:t>lingar</a:t>
                  </a:r>
                </a:p>
              </p:txBody>
            </p:sp>
          </p:grpSp>
          <p:sp>
            <p:nvSpPr>
              <p:cNvPr id="70" name="M1">
                <a:extLst>
                  <a:ext uri="{FF2B5EF4-FFF2-40B4-BE49-F238E27FC236}">
                    <a16:creationId xmlns:a16="http://schemas.microsoft.com/office/drawing/2014/main" id="{2765C04B-21D1-41EE-B905-ED076109F999}"/>
                  </a:ext>
                </a:extLst>
              </p:cNvPr>
              <p:cNvSpPr>
                <a:spLocks/>
              </p:cNvSpPr>
              <p:nvPr/>
            </p:nvSpPr>
            <p:spPr>
              <a:xfrm>
                <a:off x="4556004"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sp>
            <p:nvSpPr>
              <p:cNvPr id="71" name="M1">
                <a:extLst>
                  <a:ext uri="{FF2B5EF4-FFF2-40B4-BE49-F238E27FC236}">
                    <a16:creationId xmlns:a16="http://schemas.microsoft.com/office/drawing/2014/main" id="{4EAE3EF3-0F1E-4B92-A418-FF47B32AE13D}"/>
                  </a:ext>
                </a:extLst>
              </p:cNvPr>
              <p:cNvSpPr>
                <a:spLocks/>
              </p:cNvSpPr>
              <p:nvPr/>
            </p:nvSpPr>
            <p:spPr>
              <a:xfrm>
                <a:off x="311559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Öken, Domare</a:t>
                </a:r>
                <a:br>
                  <a:rPr lang="sv-SE" sz="1200" dirty="0">
                    <a:solidFill>
                      <a:schemeClr val="tx1"/>
                    </a:solidFill>
                  </a:rPr>
                </a:br>
                <a:r>
                  <a:rPr lang="sv-SE" sz="1200" dirty="0">
                    <a:solidFill>
                      <a:schemeClr val="tx1"/>
                    </a:solidFill>
                  </a:rPr>
                  <a:t>&amp; David</a:t>
                </a:r>
              </a:p>
            </p:txBody>
          </p:sp>
          <p:grpSp>
            <p:nvGrpSpPr>
              <p:cNvPr id="161" name="Grupp 160">
                <a:extLst>
                  <a:ext uri="{FF2B5EF4-FFF2-40B4-BE49-F238E27FC236}">
                    <a16:creationId xmlns:a16="http://schemas.microsoft.com/office/drawing/2014/main" id="{574D6012-A09A-4368-B9D6-E2A059004FE9}"/>
                  </a:ext>
                </a:extLst>
              </p:cNvPr>
              <p:cNvGrpSpPr/>
              <p:nvPr/>
            </p:nvGrpSpPr>
            <p:grpSpPr>
              <a:xfrm>
                <a:off x="7436818" y="2147517"/>
                <a:ext cx="1400065" cy="612000"/>
                <a:chOff x="7453942" y="2147517"/>
                <a:chExt cx="1400065" cy="612000"/>
              </a:xfrm>
            </p:grpSpPr>
            <p:sp>
              <p:nvSpPr>
                <p:cNvPr id="63" name="M1">
                  <a:extLst>
                    <a:ext uri="{FF2B5EF4-FFF2-40B4-BE49-F238E27FC236}">
                      <a16:creationId xmlns:a16="http://schemas.microsoft.com/office/drawing/2014/main" id="{7FDAA10F-F00F-40F4-9187-27FD489A0387}"/>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72" name="M1">
                  <a:extLst>
                    <a:ext uri="{FF2B5EF4-FFF2-40B4-BE49-F238E27FC236}">
                      <a16:creationId xmlns:a16="http://schemas.microsoft.com/office/drawing/2014/main" id="{8D2F8DC7-43A2-4542-9A28-6F68C7F81088}"/>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163" name="Grupp 162">
                <a:extLst>
                  <a:ext uri="{FF2B5EF4-FFF2-40B4-BE49-F238E27FC236}">
                    <a16:creationId xmlns:a16="http://schemas.microsoft.com/office/drawing/2014/main" id="{50F6D50E-E56B-4CE1-B6DD-814613A39C9E}"/>
                  </a:ext>
                </a:extLst>
              </p:cNvPr>
              <p:cNvGrpSpPr/>
              <p:nvPr/>
            </p:nvGrpSpPr>
            <p:grpSpPr>
              <a:xfrm>
                <a:off x="1675475" y="2147517"/>
                <a:ext cx="683715" cy="612000"/>
                <a:chOff x="1678890" y="2147517"/>
                <a:chExt cx="683715" cy="612000"/>
              </a:xfrm>
            </p:grpSpPr>
            <p:sp>
              <p:nvSpPr>
                <p:cNvPr id="60" name="M1">
                  <a:extLst>
                    <a:ext uri="{FF2B5EF4-FFF2-40B4-BE49-F238E27FC236}">
                      <a16:creationId xmlns:a16="http://schemas.microsoft.com/office/drawing/2014/main" id="{93B6393B-A09C-452B-8C97-FC62DDF9A236}"/>
                    </a:ext>
                  </a:extLst>
                </p:cNvPr>
                <p:cNvSpPr>
                  <a:spLocks/>
                </p:cNvSpPr>
                <p:nvPr/>
              </p:nvSpPr>
              <p:spPr>
                <a:xfrm>
                  <a:off x="221860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3" name="M1">
                  <a:extLst>
                    <a:ext uri="{FF2B5EF4-FFF2-40B4-BE49-F238E27FC236}">
                      <a16:creationId xmlns:a16="http://schemas.microsoft.com/office/drawing/2014/main" id="{8ED6D6A2-A5B4-4356-A7DA-3C7463A99CCB}"/>
                    </a:ext>
                  </a:extLst>
                </p:cNvPr>
                <p:cNvSpPr>
                  <a:spLocks/>
                </p:cNvSpPr>
                <p:nvPr/>
              </p:nvSpPr>
              <p:spPr>
                <a:xfrm>
                  <a:off x="167889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Abraham</a:t>
                  </a:r>
                </a:p>
              </p:txBody>
            </p:sp>
          </p:grpSp>
          <p:grpSp>
            <p:nvGrpSpPr>
              <p:cNvPr id="165" name="Grupp 164">
                <a:extLst>
                  <a:ext uri="{FF2B5EF4-FFF2-40B4-BE49-F238E27FC236}">
                    <a16:creationId xmlns:a16="http://schemas.microsoft.com/office/drawing/2014/main" id="{A8DDD84C-F7CD-45FB-8D65-102491EA3B87}"/>
                  </a:ext>
                </a:extLst>
              </p:cNvPr>
              <p:cNvGrpSpPr/>
              <p:nvPr/>
            </p:nvGrpSpPr>
            <p:grpSpPr>
              <a:xfrm>
                <a:off x="3835943" y="2147517"/>
                <a:ext cx="683715" cy="612000"/>
                <a:chOff x="3850827" y="2147517"/>
                <a:chExt cx="683715" cy="612000"/>
              </a:xfrm>
            </p:grpSpPr>
            <p:sp>
              <p:nvSpPr>
                <p:cNvPr id="58" name="M1">
                  <a:extLst>
                    <a:ext uri="{FF2B5EF4-FFF2-40B4-BE49-F238E27FC236}">
                      <a16:creationId xmlns:a16="http://schemas.microsoft.com/office/drawing/2014/main" id="{079412BD-8B5E-48AA-85B0-6F5F92CF7613}"/>
                    </a:ext>
                  </a:extLst>
                </p:cNvPr>
                <p:cNvSpPr>
                  <a:spLocks/>
                </p:cNvSpPr>
                <p:nvPr/>
              </p:nvSpPr>
              <p:spPr>
                <a:xfrm>
                  <a:off x="4390542"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4" name="M1">
                  <a:extLst>
                    <a:ext uri="{FF2B5EF4-FFF2-40B4-BE49-F238E27FC236}">
                      <a16:creationId xmlns:a16="http://schemas.microsoft.com/office/drawing/2014/main" id="{00DA245D-6676-4935-BA20-2B865939AB6C}"/>
                    </a:ext>
                  </a:extLst>
                </p:cNvPr>
                <p:cNvSpPr>
                  <a:spLocks/>
                </p:cNvSpPr>
                <p:nvPr/>
              </p:nvSpPr>
              <p:spPr>
                <a:xfrm>
                  <a:off x="3850827"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nvGrpSpPr>
              <p:cNvPr id="166" name="Grupp 165">
                <a:extLst>
                  <a:ext uri="{FF2B5EF4-FFF2-40B4-BE49-F238E27FC236}">
                    <a16:creationId xmlns:a16="http://schemas.microsoft.com/office/drawing/2014/main" id="{4F969DF6-A85E-4C0D-B1D4-250624BFDCE6}"/>
                  </a:ext>
                </a:extLst>
              </p:cNvPr>
              <p:cNvGrpSpPr/>
              <p:nvPr/>
            </p:nvGrpSpPr>
            <p:grpSpPr>
              <a:xfrm>
                <a:off x="5276350" y="2147517"/>
                <a:ext cx="683715" cy="612000"/>
                <a:chOff x="5288136" y="2147517"/>
                <a:chExt cx="683715" cy="612000"/>
              </a:xfrm>
            </p:grpSpPr>
            <p:sp>
              <p:nvSpPr>
                <p:cNvPr id="141" name="M1">
                  <a:extLst>
                    <a:ext uri="{FF2B5EF4-FFF2-40B4-BE49-F238E27FC236}">
                      <a16:creationId xmlns:a16="http://schemas.microsoft.com/office/drawing/2014/main" id="{EC6F9CD7-3623-455C-9A55-0612DB37148C}"/>
                    </a:ext>
                  </a:extLst>
                </p:cNvPr>
                <p:cNvSpPr>
                  <a:spLocks/>
                </p:cNvSpPr>
                <p:nvPr/>
              </p:nvSpPr>
              <p:spPr>
                <a:xfrm>
                  <a:off x="5827851"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5" name="M1">
                  <a:extLst>
                    <a:ext uri="{FF2B5EF4-FFF2-40B4-BE49-F238E27FC236}">
                      <a16:creationId xmlns:a16="http://schemas.microsoft.com/office/drawing/2014/main" id="{D3802D76-C1AF-40E6-B50F-D9A2500C14C1}"/>
                    </a:ext>
                  </a:extLst>
                </p:cNvPr>
                <p:cNvSpPr>
                  <a:spLocks/>
                </p:cNvSpPr>
                <p:nvPr/>
              </p:nvSpPr>
              <p:spPr>
                <a:xfrm>
                  <a:off x="5288136"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1:a exilen:</a:t>
                  </a:r>
                </a:p>
                <a:p>
                  <a:pPr algn="ctr">
                    <a:lnSpc>
                      <a:spcPts val="1300"/>
                    </a:lnSpc>
                  </a:pPr>
                  <a:r>
                    <a:rPr lang="sv-SE" sz="1200" dirty="0">
                      <a:solidFill>
                        <a:schemeClr val="tx1"/>
                      </a:solidFill>
                    </a:rPr>
                    <a:t>Baby-lonien</a:t>
                  </a:r>
                </a:p>
              </p:txBody>
            </p:sp>
          </p:grpSp>
          <p:grpSp>
            <p:nvGrpSpPr>
              <p:cNvPr id="167" name="Grupp 166">
                <a:extLst>
                  <a:ext uri="{FF2B5EF4-FFF2-40B4-BE49-F238E27FC236}">
                    <a16:creationId xmlns:a16="http://schemas.microsoft.com/office/drawing/2014/main" id="{EAD94178-A482-4D67-8117-EA3BA520A94F}"/>
                  </a:ext>
                </a:extLst>
              </p:cNvPr>
              <p:cNvGrpSpPr/>
              <p:nvPr/>
            </p:nvGrpSpPr>
            <p:grpSpPr>
              <a:xfrm>
                <a:off x="5996411" y="2147517"/>
                <a:ext cx="683715" cy="612000"/>
                <a:chOff x="6015942" y="2147517"/>
                <a:chExt cx="683715" cy="612000"/>
              </a:xfrm>
            </p:grpSpPr>
            <p:sp>
              <p:nvSpPr>
                <p:cNvPr id="56" name="M1">
                  <a:extLst>
                    <a:ext uri="{FF2B5EF4-FFF2-40B4-BE49-F238E27FC236}">
                      <a16:creationId xmlns:a16="http://schemas.microsoft.com/office/drawing/2014/main" id="{5FC2DACA-DBEB-4B6A-A382-CCB27A4089D4}"/>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6" name="M1">
                  <a:extLst>
                    <a:ext uri="{FF2B5EF4-FFF2-40B4-BE49-F238E27FC236}">
                      <a16:creationId xmlns:a16="http://schemas.microsoft.com/office/drawing/2014/main" id="{835C106C-811F-4FA5-8695-A0B9C2A3C388}"/>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grpSp>
          <p:nvGrpSpPr>
            <p:cNvPr id="160" name="Grupp 159">
              <a:extLst>
                <a:ext uri="{FF2B5EF4-FFF2-40B4-BE49-F238E27FC236}">
                  <a16:creationId xmlns:a16="http://schemas.microsoft.com/office/drawing/2014/main" id="{CB921A4B-9C07-4A2B-8818-88C914B79E4A}"/>
                </a:ext>
              </a:extLst>
            </p:cNvPr>
            <p:cNvGrpSpPr/>
            <p:nvPr/>
          </p:nvGrpSpPr>
          <p:grpSpPr>
            <a:xfrm>
              <a:off x="194463" y="3302244"/>
              <a:ext cx="10856117" cy="184666"/>
              <a:chOff x="880254" y="2927739"/>
              <a:chExt cx="10856117" cy="184666"/>
            </a:xfrm>
          </p:grpSpPr>
          <p:cxnSp>
            <p:nvCxnSpPr>
              <p:cNvPr id="113" name="Rak pil 199">
                <a:extLst>
                  <a:ext uri="{FF2B5EF4-FFF2-40B4-BE49-F238E27FC236}">
                    <a16:creationId xmlns:a16="http://schemas.microsoft.com/office/drawing/2014/main" id="{84555888-C5EC-469B-91FE-B79C04DF43E0}"/>
                  </a:ext>
                </a:extLst>
              </p:cNvPr>
              <p:cNvCxnSpPr>
                <a:cxnSpLocks/>
              </p:cNvCxnSpPr>
              <p:nvPr/>
            </p:nvCxnSpPr>
            <p:spPr>
              <a:xfrm>
                <a:off x="880254" y="3023351"/>
                <a:ext cx="108561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ruta 113">
                <a:extLst>
                  <a:ext uri="{FF2B5EF4-FFF2-40B4-BE49-F238E27FC236}">
                    <a16:creationId xmlns:a16="http://schemas.microsoft.com/office/drawing/2014/main" id="{C9371494-9DBB-42B8-94AC-2751D9072A36}"/>
                  </a:ext>
                </a:extLst>
              </p:cNvPr>
              <p:cNvSpPr txBox="1"/>
              <p:nvPr/>
            </p:nvSpPr>
            <p:spPr>
              <a:xfrm>
                <a:off x="1677733" y="2927739"/>
                <a:ext cx="341452" cy="184666"/>
              </a:xfrm>
              <a:prstGeom prst="rect">
                <a:avLst/>
              </a:prstGeom>
              <a:solidFill>
                <a:schemeClr val="bg1"/>
              </a:solidFill>
            </p:spPr>
            <p:txBody>
              <a:bodyPr wrap="none" lIns="13500" tIns="0" rIns="13500" bIns="0" rtlCol="0">
                <a:spAutoFit/>
              </a:bodyPr>
              <a:lstStyle/>
              <a:p>
                <a:r>
                  <a:rPr lang="sv-SE" sz="1200" b="1" dirty="0"/>
                  <a:t>2000</a:t>
                </a:r>
              </a:p>
            </p:txBody>
          </p:sp>
          <p:sp>
            <p:nvSpPr>
              <p:cNvPr id="115" name="textruta 114">
                <a:extLst>
                  <a:ext uri="{FF2B5EF4-FFF2-40B4-BE49-F238E27FC236}">
                    <a16:creationId xmlns:a16="http://schemas.microsoft.com/office/drawing/2014/main" id="{D36A1A63-8A91-4965-AA1C-0F715C235D63}"/>
                  </a:ext>
                </a:extLst>
              </p:cNvPr>
              <p:cNvSpPr txBox="1"/>
              <p:nvPr/>
            </p:nvSpPr>
            <p:spPr>
              <a:xfrm>
                <a:off x="11034801" y="2927739"/>
                <a:ext cx="341452" cy="184666"/>
              </a:xfrm>
              <a:prstGeom prst="rect">
                <a:avLst/>
              </a:prstGeom>
              <a:solidFill>
                <a:schemeClr val="bg1"/>
              </a:solidFill>
            </p:spPr>
            <p:txBody>
              <a:bodyPr wrap="none" lIns="13500" tIns="0" rIns="13500" bIns="0" rtlCol="0">
                <a:spAutoFit/>
              </a:bodyPr>
              <a:lstStyle/>
              <a:p>
                <a:r>
                  <a:rPr lang="sv-SE" sz="1200" b="1" dirty="0"/>
                  <a:t>7000</a:t>
                </a:r>
              </a:p>
            </p:txBody>
          </p:sp>
          <p:sp>
            <p:nvSpPr>
              <p:cNvPr id="116" name="textruta 115">
                <a:extLst>
                  <a:ext uri="{FF2B5EF4-FFF2-40B4-BE49-F238E27FC236}">
                    <a16:creationId xmlns:a16="http://schemas.microsoft.com/office/drawing/2014/main" id="{3325B028-7865-48DE-A445-6128D8C3B79F}"/>
                  </a:ext>
                </a:extLst>
              </p:cNvPr>
              <p:cNvSpPr txBox="1"/>
              <p:nvPr/>
            </p:nvSpPr>
            <p:spPr>
              <a:xfrm>
                <a:off x="10315021" y="2927739"/>
                <a:ext cx="341452" cy="184666"/>
              </a:xfrm>
              <a:prstGeom prst="rect">
                <a:avLst/>
              </a:prstGeom>
              <a:solidFill>
                <a:schemeClr val="bg1"/>
              </a:solidFill>
            </p:spPr>
            <p:txBody>
              <a:bodyPr wrap="none" lIns="13500" tIns="0" rIns="13500" bIns="0" rtlCol="0">
                <a:spAutoFit/>
              </a:bodyPr>
              <a:lstStyle/>
              <a:p>
                <a:r>
                  <a:rPr lang="sv-SE" sz="1200" b="1" dirty="0"/>
                  <a:t>6000</a:t>
                </a:r>
              </a:p>
            </p:txBody>
          </p:sp>
          <p:sp>
            <p:nvSpPr>
              <p:cNvPr id="117" name="textruta 116">
                <a:extLst>
                  <a:ext uri="{FF2B5EF4-FFF2-40B4-BE49-F238E27FC236}">
                    <a16:creationId xmlns:a16="http://schemas.microsoft.com/office/drawing/2014/main" id="{4028608C-3866-451C-BD6F-9BC72B066693}"/>
                  </a:ext>
                </a:extLst>
              </p:cNvPr>
              <p:cNvSpPr txBox="1"/>
              <p:nvPr/>
            </p:nvSpPr>
            <p:spPr>
              <a:xfrm>
                <a:off x="9595247" y="2927739"/>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118" name="textruta 117">
                <a:extLst>
                  <a:ext uri="{FF2B5EF4-FFF2-40B4-BE49-F238E27FC236}">
                    <a16:creationId xmlns:a16="http://schemas.microsoft.com/office/drawing/2014/main" id="{E4A33098-D369-44A5-9B51-E83244ED9B0E}"/>
                  </a:ext>
                </a:extLst>
              </p:cNvPr>
              <p:cNvSpPr txBox="1"/>
              <p:nvPr/>
            </p:nvSpPr>
            <p:spPr>
              <a:xfrm>
                <a:off x="8875473" y="2927739"/>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119" name="textruta 118">
                <a:extLst>
                  <a:ext uri="{FF2B5EF4-FFF2-40B4-BE49-F238E27FC236}">
                    <a16:creationId xmlns:a16="http://schemas.microsoft.com/office/drawing/2014/main" id="{99313A88-6165-4153-A161-7CD716B6A43A}"/>
                  </a:ext>
                </a:extLst>
              </p:cNvPr>
              <p:cNvSpPr txBox="1"/>
              <p:nvPr/>
            </p:nvSpPr>
            <p:spPr>
              <a:xfrm>
                <a:off x="8155699" y="2927739"/>
                <a:ext cx="341452" cy="184666"/>
              </a:xfrm>
              <a:prstGeom prst="rect">
                <a:avLst/>
              </a:prstGeom>
              <a:solidFill>
                <a:schemeClr val="bg1"/>
              </a:solidFill>
            </p:spPr>
            <p:txBody>
              <a:bodyPr wrap="none" lIns="13500" tIns="0" rIns="13500" bIns="0" rtlCol="0">
                <a:spAutoFit/>
              </a:bodyPr>
              <a:lstStyle/>
              <a:p>
                <a:r>
                  <a:rPr lang="sv-SE" sz="1200" b="1" dirty="0"/>
                  <a:t>4032</a:t>
                </a:r>
              </a:p>
            </p:txBody>
          </p:sp>
          <p:sp>
            <p:nvSpPr>
              <p:cNvPr id="120" name="textruta 119">
                <a:extLst>
                  <a:ext uri="{FF2B5EF4-FFF2-40B4-BE49-F238E27FC236}">
                    <a16:creationId xmlns:a16="http://schemas.microsoft.com/office/drawing/2014/main" id="{76249E7E-D01E-484C-8811-C01FDDF08570}"/>
                  </a:ext>
                </a:extLst>
              </p:cNvPr>
              <p:cNvSpPr txBox="1"/>
              <p:nvPr/>
            </p:nvSpPr>
            <p:spPr>
              <a:xfrm>
                <a:off x="7435925" y="2927739"/>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121" name="textruta 120">
                <a:extLst>
                  <a:ext uri="{FF2B5EF4-FFF2-40B4-BE49-F238E27FC236}">
                    <a16:creationId xmlns:a16="http://schemas.microsoft.com/office/drawing/2014/main" id="{BE0A1596-68B4-48E9-8841-14BE3B161D64}"/>
                  </a:ext>
                </a:extLst>
              </p:cNvPr>
              <p:cNvSpPr txBox="1"/>
              <p:nvPr/>
            </p:nvSpPr>
            <p:spPr>
              <a:xfrm>
                <a:off x="6716151" y="2927739"/>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122" name="textruta 121">
                <a:extLst>
                  <a:ext uri="{FF2B5EF4-FFF2-40B4-BE49-F238E27FC236}">
                    <a16:creationId xmlns:a16="http://schemas.microsoft.com/office/drawing/2014/main" id="{6C22061D-3BB0-4B31-96E8-C1A59D40D0E0}"/>
                  </a:ext>
                </a:extLst>
              </p:cNvPr>
              <p:cNvSpPr txBox="1"/>
              <p:nvPr/>
            </p:nvSpPr>
            <p:spPr>
              <a:xfrm>
                <a:off x="5996377" y="2927739"/>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123" name="textruta 122">
                <a:extLst>
                  <a:ext uri="{FF2B5EF4-FFF2-40B4-BE49-F238E27FC236}">
                    <a16:creationId xmlns:a16="http://schemas.microsoft.com/office/drawing/2014/main" id="{26F8792E-C506-45DC-9043-7B14337D057E}"/>
                  </a:ext>
                </a:extLst>
              </p:cNvPr>
              <p:cNvSpPr txBox="1"/>
              <p:nvPr/>
            </p:nvSpPr>
            <p:spPr>
              <a:xfrm>
                <a:off x="5276603" y="2927739"/>
                <a:ext cx="341452" cy="184666"/>
              </a:xfrm>
              <a:prstGeom prst="rect">
                <a:avLst/>
              </a:prstGeom>
              <a:solidFill>
                <a:schemeClr val="bg1"/>
              </a:solidFill>
            </p:spPr>
            <p:txBody>
              <a:bodyPr wrap="none" lIns="13500" tIns="0" rIns="13500" bIns="0" rtlCol="0">
                <a:spAutoFit/>
              </a:bodyPr>
              <a:lstStyle/>
              <a:p>
                <a:r>
                  <a:rPr lang="sv-SE" sz="1200" b="1" dirty="0"/>
                  <a:t>3430</a:t>
                </a:r>
              </a:p>
            </p:txBody>
          </p:sp>
          <p:sp>
            <p:nvSpPr>
              <p:cNvPr id="124" name="textruta 123">
                <a:extLst>
                  <a:ext uri="{FF2B5EF4-FFF2-40B4-BE49-F238E27FC236}">
                    <a16:creationId xmlns:a16="http://schemas.microsoft.com/office/drawing/2014/main" id="{85DD7B32-9EBC-460D-998C-8EBF5ED56B01}"/>
                  </a:ext>
                </a:extLst>
              </p:cNvPr>
              <p:cNvSpPr txBox="1"/>
              <p:nvPr/>
            </p:nvSpPr>
            <p:spPr>
              <a:xfrm>
                <a:off x="4556829" y="2927739"/>
                <a:ext cx="341452" cy="184666"/>
              </a:xfrm>
              <a:prstGeom prst="rect">
                <a:avLst/>
              </a:prstGeom>
              <a:solidFill>
                <a:schemeClr val="bg1"/>
              </a:solidFill>
            </p:spPr>
            <p:txBody>
              <a:bodyPr wrap="none" lIns="13500" tIns="0" rIns="13500" bIns="0" rtlCol="0">
                <a:spAutoFit/>
              </a:bodyPr>
              <a:lstStyle/>
              <a:p>
                <a:r>
                  <a:rPr lang="sv-SE" sz="1200" b="1" dirty="0"/>
                  <a:t>3000</a:t>
                </a:r>
              </a:p>
            </p:txBody>
          </p:sp>
          <p:sp>
            <p:nvSpPr>
              <p:cNvPr id="125" name="textruta 124">
                <a:extLst>
                  <a:ext uri="{FF2B5EF4-FFF2-40B4-BE49-F238E27FC236}">
                    <a16:creationId xmlns:a16="http://schemas.microsoft.com/office/drawing/2014/main" id="{50AB10DE-96C2-4BD6-AAF3-3D96ADA33EC6}"/>
                  </a:ext>
                </a:extLst>
              </p:cNvPr>
              <p:cNvSpPr txBox="1"/>
              <p:nvPr/>
            </p:nvSpPr>
            <p:spPr>
              <a:xfrm>
                <a:off x="3837055" y="2927739"/>
                <a:ext cx="341452" cy="184666"/>
              </a:xfrm>
              <a:prstGeom prst="rect">
                <a:avLst/>
              </a:prstGeom>
              <a:solidFill>
                <a:schemeClr val="bg1"/>
              </a:solidFill>
            </p:spPr>
            <p:txBody>
              <a:bodyPr wrap="none" lIns="13500" tIns="0" rIns="13500" bIns="0" rtlCol="0">
                <a:spAutoFit/>
              </a:bodyPr>
              <a:lstStyle/>
              <a:p>
                <a:r>
                  <a:rPr lang="sv-SE" sz="1200" b="1" dirty="0"/>
                  <a:t>2980</a:t>
                </a:r>
              </a:p>
            </p:txBody>
          </p:sp>
          <p:sp>
            <p:nvSpPr>
              <p:cNvPr id="126" name="textruta 125">
                <a:extLst>
                  <a:ext uri="{FF2B5EF4-FFF2-40B4-BE49-F238E27FC236}">
                    <a16:creationId xmlns:a16="http://schemas.microsoft.com/office/drawing/2014/main" id="{A6D4A5C7-34CE-4AA2-B8AC-BAFBC40F9837}"/>
                  </a:ext>
                </a:extLst>
              </p:cNvPr>
              <p:cNvSpPr txBox="1"/>
              <p:nvPr/>
            </p:nvSpPr>
            <p:spPr>
              <a:xfrm>
                <a:off x="2397507" y="2927739"/>
                <a:ext cx="341452" cy="184666"/>
              </a:xfrm>
              <a:prstGeom prst="rect">
                <a:avLst/>
              </a:prstGeom>
              <a:solidFill>
                <a:schemeClr val="bg1"/>
              </a:solidFill>
            </p:spPr>
            <p:txBody>
              <a:bodyPr wrap="none" lIns="13500" tIns="0" rIns="13500" bIns="0" rtlCol="0">
                <a:spAutoFit/>
              </a:bodyPr>
              <a:lstStyle/>
              <a:p>
                <a:r>
                  <a:rPr lang="sv-SE" sz="1200" b="1" dirty="0"/>
                  <a:t>2100</a:t>
                </a:r>
              </a:p>
            </p:txBody>
          </p:sp>
          <p:sp>
            <p:nvSpPr>
              <p:cNvPr id="127" name="textruta 126">
                <a:extLst>
                  <a:ext uri="{FF2B5EF4-FFF2-40B4-BE49-F238E27FC236}">
                    <a16:creationId xmlns:a16="http://schemas.microsoft.com/office/drawing/2014/main" id="{2B95E2A3-3832-4624-96E1-F2D871F80459}"/>
                  </a:ext>
                </a:extLst>
              </p:cNvPr>
              <p:cNvSpPr txBox="1"/>
              <p:nvPr/>
            </p:nvSpPr>
            <p:spPr>
              <a:xfrm>
                <a:off x="957959" y="2927739"/>
                <a:ext cx="341452" cy="184666"/>
              </a:xfrm>
              <a:prstGeom prst="rect">
                <a:avLst/>
              </a:prstGeom>
              <a:solidFill>
                <a:schemeClr val="bg1"/>
              </a:solidFill>
            </p:spPr>
            <p:txBody>
              <a:bodyPr wrap="none" lIns="13500" tIns="0" rIns="13500" bIns="0" rtlCol="0">
                <a:spAutoFit/>
              </a:bodyPr>
              <a:lstStyle/>
              <a:p>
                <a:r>
                  <a:rPr lang="sv-SE" sz="1200" b="1" dirty="0"/>
                  <a:t>0000</a:t>
                </a:r>
              </a:p>
            </p:txBody>
          </p:sp>
          <p:sp>
            <p:nvSpPr>
              <p:cNvPr id="128" name="textruta 127">
                <a:extLst>
                  <a:ext uri="{FF2B5EF4-FFF2-40B4-BE49-F238E27FC236}">
                    <a16:creationId xmlns:a16="http://schemas.microsoft.com/office/drawing/2014/main" id="{1DA2AEE7-8F73-4C25-B47D-418028B71389}"/>
                  </a:ext>
                </a:extLst>
              </p:cNvPr>
              <p:cNvSpPr txBox="1"/>
              <p:nvPr/>
            </p:nvSpPr>
            <p:spPr>
              <a:xfrm>
                <a:off x="3117281" y="2927739"/>
                <a:ext cx="341452" cy="184666"/>
              </a:xfrm>
              <a:prstGeom prst="rect">
                <a:avLst/>
              </a:prstGeom>
              <a:solidFill>
                <a:schemeClr val="bg1"/>
              </a:solidFill>
            </p:spPr>
            <p:txBody>
              <a:bodyPr wrap="none" lIns="13500" tIns="0" rIns="13500" bIns="0" rtlCol="0">
                <a:spAutoFit/>
              </a:bodyPr>
              <a:lstStyle/>
              <a:p>
                <a:r>
                  <a:rPr lang="sv-SE" sz="1200" b="1" dirty="0"/>
                  <a:t>2500</a:t>
                </a:r>
              </a:p>
            </p:txBody>
          </p:sp>
        </p:grpSp>
        <p:grpSp>
          <p:nvGrpSpPr>
            <p:cNvPr id="171" name="Grupp 170">
              <a:extLst>
                <a:ext uri="{FF2B5EF4-FFF2-40B4-BE49-F238E27FC236}">
                  <a16:creationId xmlns:a16="http://schemas.microsoft.com/office/drawing/2014/main" id="{49048512-52A6-405D-BE16-8CADF59F6952}"/>
                </a:ext>
              </a:extLst>
            </p:cNvPr>
            <p:cNvGrpSpPr/>
            <p:nvPr/>
          </p:nvGrpSpPr>
          <p:grpSpPr>
            <a:xfrm>
              <a:off x="276002" y="3641140"/>
              <a:ext cx="10638899" cy="324000"/>
              <a:chOff x="961793" y="3266635"/>
              <a:chExt cx="10638899" cy="324000"/>
            </a:xfrm>
          </p:grpSpPr>
          <p:sp>
            <p:nvSpPr>
              <p:cNvPr id="10" name="M1">
                <a:extLst>
                  <a:ext uri="{FF2B5EF4-FFF2-40B4-BE49-F238E27FC236}">
                    <a16:creationId xmlns:a16="http://schemas.microsoft.com/office/drawing/2014/main" id="{FE75162F-082F-40BD-9C2A-39773FB38F24}"/>
                  </a:ext>
                </a:extLst>
              </p:cNvPr>
              <p:cNvSpPr>
                <a:spLocks/>
              </p:cNvSpPr>
              <p:nvPr/>
            </p:nvSpPr>
            <p:spPr>
              <a:xfrm>
                <a:off x="67127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11" name="M1">
                <a:extLst>
                  <a:ext uri="{FF2B5EF4-FFF2-40B4-BE49-F238E27FC236}">
                    <a16:creationId xmlns:a16="http://schemas.microsoft.com/office/drawing/2014/main" id="{B71DE286-E4B6-4314-BC4E-273D89E50A45}"/>
                  </a:ext>
                </a:extLst>
              </p:cNvPr>
              <p:cNvSpPr>
                <a:spLocks/>
              </p:cNvSpPr>
              <p:nvPr/>
            </p:nvSpPr>
            <p:spPr>
              <a:xfrm>
                <a:off x="886142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12" name="M1">
                <a:extLst>
                  <a:ext uri="{FF2B5EF4-FFF2-40B4-BE49-F238E27FC236}">
                    <a16:creationId xmlns:a16="http://schemas.microsoft.com/office/drawing/2014/main" id="{CA870D57-A5A7-4F67-B630-686914E3269A}"/>
                  </a:ext>
                </a:extLst>
              </p:cNvPr>
              <p:cNvSpPr>
                <a:spLocks/>
              </p:cNvSpPr>
              <p:nvPr/>
            </p:nvSpPr>
            <p:spPr>
              <a:xfrm>
                <a:off x="1029960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1000 år</a:t>
                </a:r>
              </a:p>
            </p:txBody>
          </p:sp>
          <mc:AlternateContent xmlns:mc="http://schemas.openxmlformats.org/markup-compatibility/2006" xmlns:a14="http://schemas.microsoft.com/office/drawing/2010/main">
            <mc:Choice Requires="a14">
              <p:sp>
                <p:nvSpPr>
                  <p:cNvPr id="13" name="M1">
                    <a:extLst>
                      <a:ext uri="{FF2B5EF4-FFF2-40B4-BE49-F238E27FC236}">
                        <a16:creationId xmlns:a16="http://schemas.microsoft.com/office/drawing/2014/main" id="{66E6F118-B0D6-4369-B1D9-EC9EC19449F7}"/>
                      </a:ext>
                    </a:extLst>
                  </p:cNvPr>
                  <p:cNvSpPr>
                    <a:spLocks/>
                  </p:cNvSpPr>
                  <p:nvPr/>
                </p:nvSpPr>
                <p:spPr>
                  <a:xfrm>
                    <a:off x="11024692" y="3266635"/>
                    <a:ext cx="576000" cy="324000"/>
                  </a:xfrm>
                  <a:prstGeom prst="rightArrow">
                    <a:avLst>
                      <a:gd name="adj1" fmla="val 100000"/>
                      <a:gd name="adj2" fmla="val 23932"/>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14:m>
                      <m:oMath xmlns:m="http://schemas.openxmlformats.org/officeDocument/2006/math">
                        <m:r>
                          <a:rPr lang="sv-SE" sz="1200" i="1">
                            <a:solidFill>
                              <a:schemeClr val="bg1"/>
                            </a:solidFill>
                            <a:latin typeface="Cambria Math" panose="02040503050406030204" pitchFamily="18" charset="0"/>
                            <a:ea typeface="Cambria Math" panose="02040503050406030204" pitchFamily="18" charset="0"/>
                          </a:rPr>
                          <m:t>∞</m:t>
                        </m:r>
                      </m:oMath>
                    </a14:m>
                    <a:r>
                      <a:rPr lang="sv-SE" sz="1200" dirty="0">
                        <a:solidFill>
                          <a:schemeClr val="bg1"/>
                        </a:solidFill>
                        <a:cs typeface="Arial" panose="020B0604020202020204" pitchFamily="34" charset="0"/>
                      </a:rPr>
                      <a:t> år</a:t>
                    </a:r>
                  </a:p>
                </p:txBody>
              </p:sp>
            </mc:Choice>
            <mc:Fallback xmlns="">
              <p:sp>
                <p:nvSpPr>
                  <p:cNvPr id="13" name="M1">
                    <a:extLst>
                      <a:ext uri="{FF2B5EF4-FFF2-40B4-BE49-F238E27FC236}">
                        <a16:creationId xmlns:a16="http://schemas.microsoft.com/office/drawing/2014/main" id="{66E6F118-B0D6-4369-B1D9-EC9EC19449F7}"/>
                      </a:ext>
                    </a:extLst>
                  </p:cNvPr>
                  <p:cNvSpPr>
                    <a:spLocks noRot="1" noChangeAspect="1" noMove="1" noResize="1" noEditPoints="1" noAdjustHandles="1" noChangeArrowheads="1" noChangeShapeType="1" noTextEdit="1"/>
                  </p:cNvSpPr>
                  <p:nvPr/>
                </p:nvSpPr>
                <p:spPr>
                  <a:xfrm>
                    <a:off x="11024692" y="3266635"/>
                    <a:ext cx="576000" cy="324000"/>
                  </a:xfrm>
                  <a:prstGeom prst="rightArrow">
                    <a:avLst>
                      <a:gd name="adj1" fmla="val 100000"/>
                      <a:gd name="adj2" fmla="val 23932"/>
                    </a:avLst>
                  </a:prstGeom>
                  <a:blipFill>
                    <a:blip r:embed="rId6"/>
                    <a:stretch>
                      <a:fillRect b="-5556"/>
                    </a:stretch>
                  </a:blipFill>
                  <a:ln w="6350">
                    <a:noFill/>
                  </a:ln>
                  <a:effectLst/>
                </p:spPr>
                <p:txBody>
                  <a:bodyPr/>
                  <a:lstStyle/>
                  <a:p>
                    <a:r>
                      <a:rPr lang="sv-SE">
                        <a:noFill/>
                      </a:rPr>
                      <a:t> </a:t>
                    </a:r>
                  </a:p>
                </p:txBody>
              </p:sp>
            </mc:Fallback>
          </mc:AlternateContent>
          <p:sp>
            <p:nvSpPr>
              <p:cNvPr id="14" name="M1">
                <a:extLst>
                  <a:ext uri="{FF2B5EF4-FFF2-40B4-BE49-F238E27FC236}">
                    <a16:creationId xmlns:a16="http://schemas.microsoft.com/office/drawing/2014/main" id="{2999F567-1A42-4949-8FCD-B0072DC497B3}"/>
                  </a:ext>
                </a:extLst>
              </p:cNvPr>
              <p:cNvSpPr>
                <a:spLocks/>
              </p:cNvSpPr>
              <p:nvPr/>
            </p:nvSpPr>
            <p:spPr>
              <a:xfrm>
                <a:off x="9580510" y="326663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154" name="Grupp 153">
                <a:extLst>
                  <a:ext uri="{FF2B5EF4-FFF2-40B4-BE49-F238E27FC236}">
                    <a16:creationId xmlns:a16="http://schemas.microsoft.com/office/drawing/2014/main" id="{DE461752-5354-42BE-A772-DC2179AD8048}"/>
                  </a:ext>
                </a:extLst>
              </p:cNvPr>
              <p:cNvGrpSpPr/>
              <p:nvPr/>
            </p:nvGrpSpPr>
            <p:grpSpPr>
              <a:xfrm>
                <a:off x="961793" y="3266635"/>
                <a:ext cx="677336" cy="324000"/>
                <a:chOff x="961793" y="3266635"/>
                <a:chExt cx="677336" cy="324000"/>
              </a:xfrm>
            </p:grpSpPr>
            <p:sp>
              <p:nvSpPr>
                <p:cNvPr id="9" name="M1">
                  <a:extLst>
                    <a:ext uri="{FF2B5EF4-FFF2-40B4-BE49-F238E27FC236}">
                      <a16:creationId xmlns:a16="http://schemas.microsoft.com/office/drawing/2014/main" id="{E3A90A1C-FD45-40C4-B3CA-818B8DC02B74}"/>
                    </a:ext>
                  </a:extLst>
                </p:cNvPr>
                <p:cNvSpPr>
                  <a:spLocks/>
                </p:cNvSpPr>
                <p:nvPr/>
              </p:nvSpPr>
              <p:spPr>
                <a:xfrm>
                  <a:off x="1495129"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5" name="M1">
                  <a:extLst>
                    <a:ext uri="{FF2B5EF4-FFF2-40B4-BE49-F238E27FC236}">
                      <a16:creationId xmlns:a16="http://schemas.microsoft.com/office/drawing/2014/main" id="{D85F1A12-2BA8-480C-B963-27388885043C}"/>
                    </a:ext>
                  </a:extLst>
                </p:cNvPr>
                <p:cNvSpPr>
                  <a:spLocks/>
                </p:cNvSpPr>
                <p:nvPr/>
              </p:nvSpPr>
              <p:spPr>
                <a:xfrm>
                  <a:off x="96179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grpSp>
            <p:nvGrpSpPr>
              <p:cNvPr id="156" name="Grupp 155">
                <a:extLst>
                  <a:ext uri="{FF2B5EF4-FFF2-40B4-BE49-F238E27FC236}">
                    <a16:creationId xmlns:a16="http://schemas.microsoft.com/office/drawing/2014/main" id="{D59F1D69-4061-4784-B053-70D88277A93D}"/>
                  </a:ext>
                </a:extLst>
              </p:cNvPr>
              <p:cNvGrpSpPr/>
              <p:nvPr/>
            </p:nvGrpSpPr>
            <p:grpSpPr>
              <a:xfrm>
                <a:off x="2383474" y="3266635"/>
                <a:ext cx="681333" cy="324000"/>
                <a:chOff x="2411262" y="3266635"/>
                <a:chExt cx="681333" cy="324000"/>
              </a:xfrm>
            </p:grpSpPr>
            <p:sp>
              <p:nvSpPr>
                <p:cNvPr id="7" name="M1">
                  <a:extLst>
                    <a:ext uri="{FF2B5EF4-FFF2-40B4-BE49-F238E27FC236}">
                      <a16:creationId xmlns:a16="http://schemas.microsoft.com/office/drawing/2014/main" id="{AC78D85B-2FAA-4332-8572-9443EA86AE32}"/>
                    </a:ext>
                  </a:extLst>
                </p:cNvPr>
                <p:cNvSpPr>
                  <a:spLocks/>
                </p:cNvSpPr>
                <p:nvPr/>
              </p:nvSpPr>
              <p:spPr>
                <a:xfrm>
                  <a:off x="294859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6" name="M1">
                  <a:extLst>
                    <a:ext uri="{FF2B5EF4-FFF2-40B4-BE49-F238E27FC236}">
                      <a16:creationId xmlns:a16="http://schemas.microsoft.com/office/drawing/2014/main" id="{FFEB296C-7145-4D5D-B7AF-78744DA6B8F4}"/>
                    </a:ext>
                  </a:extLst>
                </p:cNvPr>
                <p:cNvSpPr>
                  <a:spLocks/>
                </p:cNvSpPr>
                <p:nvPr/>
              </p:nvSpPr>
              <p:spPr>
                <a:xfrm>
                  <a:off x="241126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400 år</a:t>
                  </a:r>
                </a:p>
              </p:txBody>
            </p:sp>
          </p:grpSp>
          <p:sp>
            <p:nvSpPr>
              <p:cNvPr id="17" name="M1">
                <a:extLst>
                  <a:ext uri="{FF2B5EF4-FFF2-40B4-BE49-F238E27FC236}">
                    <a16:creationId xmlns:a16="http://schemas.microsoft.com/office/drawing/2014/main" id="{F5738CBC-D17B-413F-85FB-ACBD5A23C4BC}"/>
                  </a:ext>
                </a:extLst>
              </p:cNvPr>
              <p:cNvSpPr>
                <a:spLocks/>
              </p:cNvSpPr>
              <p:nvPr/>
            </p:nvSpPr>
            <p:spPr>
              <a:xfrm>
                <a:off x="4544734"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430 år</a:t>
                </a:r>
              </a:p>
            </p:txBody>
          </p:sp>
          <p:grpSp>
            <p:nvGrpSpPr>
              <p:cNvPr id="157" name="Grupp 156">
                <a:extLst>
                  <a:ext uri="{FF2B5EF4-FFF2-40B4-BE49-F238E27FC236}">
                    <a16:creationId xmlns:a16="http://schemas.microsoft.com/office/drawing/2014/main" id="{8D27E7DB-6C7B-445A-B185-9250823BDAAD}"/>
                  </a:ext>
                </a:extLst>
              </p:cNvPr>
              <p:cNvGrpSpPr/>
              <p:nvPr/>
            </p:nvGrpSpPr>
            <p:grpSpPr>
              <a:xfrm>
                <a:off x="3818987" y="3266635"/>
                <a:ext cx="690657" cy="324000"/>
                <a:chOff x="3843885" y="3266635"/>
                <a:chExt cx="690657" cy="324000"/>
              </a:xfrm>
            </p:grpSpPr>
            <p:sp>
              <p:nvSpPr>
                <p:cNvPr id="6" name="M1">
                  <a:extLst>
                    <a:ext uri="{FF2B5EF4-FFF2-40B4-BE49-F238E27FC236}">
                      <a16:creationId xmlns:a16="http://schemas.microsoft.com/office/drawing/2014/main" id="{2D83565F-BF6E-4AA4-AC75-97A88ADC701E}"/>
                    </a:ext>
                  </a:extLst>
                </p:cNvPr>
                <p:cNvSpPr>
                  <a:spLocks/>
                </p:cNvSpPr>
                <p:nvPr/>
              </p:nvSpPr>
              <p:spPr>
                <a:xfrm>
                  <a:off x="4390542"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 name="M1">
                  <a:extLst>
                    <a:ext uri="{FF2B5EF4-FFF2-40B4-BE49-F238E27FC236}">
                      <a16:creationId xmlns:a16="http://schemas.microsoft.com/office/drawing/2014/main" id="{496F74FF-CEB5-4C62-89A1-5CBB9B41138F}"/>
                    </a:ext>
                  </a:extLst>
                </p:cNvPr>
                <p:cNvSpPr>
                  <a:spLocks/>
                </p:cNvSpPr>
                <p:nvPr/>
              </p:nvSpPr>
              <p:spPr>
                <a:xfrm>
                  <a:off x="3843885"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 år</a:t>
                  </a:r>
                </a:p>
              </p:txBody>
            </p:sp>
          </p:grpSp>
          <p:grpSp>
            <p:nvGrpSpPr>
              <p:cNvPr id="158" name="Grupp 157">
                <a:extLst>
                  <a:ext uri="{FF2B5EF4-FFF2-40B4-BE49-F238E27FC236}">
                    <a16:creationId xmlns:a16="http://schemas.microsoft.com/office/drawing/2014/main" id="{BE10E283-6AE4-4AD0-A933-9AD1C1F7EE87}"/>
                  </a:ext>
                </a:extLst>
              </p:cNvPr>
              <p:cNvGrpSpPr/>
              <p:nvPr/>
            </p:nvGrpSpPr>
            <p:grpSpPr>
              <a:xfrm>
                <a:off x="5263824" y="3266635"/>
                <a:ext cx="685919" cy="324000"/>
                <a:chOff x="5285932" y="3266635"/>
                <a:chExt cx="685919" cy="324000"/>
              </a:xfrm>
            </p:grpSpPr>
            <p:sp>
              <p:nvSpPr>
                <p:cNvPr id="5" name="M1">
                  <a:extLst>
                    <a:ext uri="{FF2B5EF4-FFF2-40B4-BE49-F238E27FC236}">
                      <a16:creationId xmlns:a16="http://schemas.microsoft.com/office/drawing/2014/main" id="{E278B01F-CBE1-4428-A750-392DC126CA94}"/>
                    </a:ext>
                  </a:extLst>
                </p:cNvPr>
                <p:cNvSpPr>
                  <a:spLocks/>
                </p:cNvSpPr>
                <p:nvPr/>
              </p:nvSpPr>
              <p:spPr>
                <a:xfrm>
                  <a:off x="5827851"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9" name="M1">
                  <a:extLst>
                    <a:ext uri="{FF2B5EF4-FFF2-40B4-BE49-F238E27FC236}">
                      <a16:creationId xmlns:a16="http://schemas.microsoft.com/office/drawing/2014/main" id="{EA6C2B68-AB09-4D5B-BA07-0D7CAE5214B2}"/>
                    </a:ext>
                  </a:extLst>
                </p:cNvPr>
                <p:cNvSpPr>
                  <a:spLocks/>
                </p:cNvSpPr>
                <p:nvPr/>
              </p:nvSpPr>
              <p:spPr>
                <a:xfrm>
                  <a:off x="528593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70 år</a:t>
                  </a:r>
                </a:p>
              </p:txBody>
            </p:sp>
          </p:grpSp>
          <p:grpSp>
            <p:nvGrpSpPr>
              <p:cNvPr id="159" name="Grupp 158">
                <a:extLst>
                  <a:ext uri="{FF2B5EF4-FFF2-40B4-BE49-F238E27FC236}">
                    <a16:creationId xmlns:a16="http://schemas.microsoft.com/office/drawing/2014/main" id="{88EA9F9F-2CA4-4D69-B0EA-37BBFB7976F2}"/>
                  </a:ext>
                </a:extLst>
              </p:cNvPr>
              <p:cNvGrpSpPr/>
              <p:nvPr/>
            </p:nvGrpSpPr>
            <p:grpSpPr>
              <a:xfrm>
                <a:off x="5984833" y="3266635"/>
                <a:ext cx="692874" cy="324000"/>
                <a:chOff x="6006783" y="3266635"/>
                <a:chExt cx="692874" cy="324000"/>
              </a:xfrm>
            </p:grpSpPr>
            <p:sp>
              <p:nvSpPr>
                <p:cNvPr id="4" name="M1">
                  <a:extLst>
                    <a:ext uri="{FF2B5EF4-FFF2-40B4-BE49-F238E27FC236}">
                      <a16:creationId xmlns:a16="http://schemas.microsoft.com/office/drawing/2014/main" id="{C42D09B4-25D2-49B0-B132-D39AD9575402}"/>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0" name="M1">
                  <a:extLst>
                    <a:ext uri="{FF2B5EF4-FFF2-40B4-BE49-F238E27FC236}">
                      <a16:creationId xmlns:a16="http://schemas.microsoft.com/office/drawing/2014/main" id="{F333AFC1-C320-41E5-894D-ED6E3C1AF8BD}"/>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grpSp>
            <p:nvGrpSpPr>
              <p:cNvPr id="155" name="Grupp 154">
                <a:extLst>
                  <a:ext uri="{FF2B5EF4-FFF2-40B4-BE49-F238E27FC236}">
                    <a16:creationId xmlns:a16="http://schemas.microsoft.com/office/drawing/2014/main" id="{40F7C7FD-614B-43FB-B431-E0E9CFCCD96D}"/>
                  </a:ext>
                </a:extLst>
              </p:cNvPr>
              <p:cNvGrpSpPr/>
              <p:nvPr/>
            </p:nvGrpSpPr>
            <p:grpSpPr>
              <a:xfrm>
                <a:off x="1674219" y="3266635"/>
                <a:ext cx="674165" cy="324000"/>
                <a:chOff x="1688440" y="3266635"/>
                <a:chExt cx="674165" cy="324000"/>
              </a:xfrm>
            </p:grpSpPr>
            <p:sp>
              <p:nvSpPr>
                <p:cNvPr id="8" name="M1">
                  <a:extLst>
                    <a:ext uri="{FF2B5EF4-FFF2-40B4-BE49-F238E27FC236}">
                      <a16:creationId xmlns:a16="http://schemas.microsoft.com/office/drawing/2014/main" id="{AB3F6367-C34E-43DE-B1E4-28D3B7C60550}"/>
                    </a:ext>
                  </a:extLst>
                </p:cNvPr>
                <p:cNvSpPr>
                  <a:spLocks/>
                </p:cNvSpPr>
                <p:nvPr/>
              </p:nvSpPr>
              <p:spPr>
                <a:xfrm>
                  <a:off x="221860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1" name="M1">
                  <a:extLst>
                    <a:ext uri="{FF2B5EF4-FFF2-40B4-BE49-F238E27FC236}">
                      <a16:creationId xmlns:a16="http://schemas.microsoft.com/office/drawing/2014/main" id="{D488B049-338A-4C7D-B306-468350E3E2AE}"/>
                    </a:ext>
                  </a:extLst>
                </p:cNvPr>
                <p:cNvSpPr>
                  <a:spLocks/>
                </p:cNvSpPr>
                <p:nvPr/>
              </p:nvSpPr>
              <p:spPr>
                <a:xfrm>
                  <a:off x="1688440"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 år</a:t>
                  </a:r>
                </a:p>
              </p:txBody>
            </p:sp>
          </p:grpSp>
          <p:sp>
            <p:nvSpPr>
              <p:cNvPr id="22" name="M1">
                <a:extLst>
                  <a:ext uri="{FF2B5EF4-FFF2-40B4-BE49-F238E27FC236}">
                    <a16:creationId xmlns:a16="http://schemas.microsoft.com/office/drawing/2014/main" id="{D049B742-F30E-4406-B9E8-80C49500D9C7}"/>
                  </a:ext>
                </a:extLst>
              </p:cNvPr>
              <p:cNvSpPr>
                <a:spLocks/>
              </p:cNvSpPr>
              <p:nvPr/>
            </p:nvSpPr>
            <p:spPr>
              <a:xfrm>
                <a:off x="30998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480 år</a:t>
                </a:r>
              </a:p>
            </p:txBody>
          </p:sp>
          <p:sp>
            <p:nvSpPr>
              <p:cNvPr id="23" name="M1">
                <a:extLst>
                  <a:ext uri="{FF2B5EF4-FFF2-40B4-BE49-F238E27FC236}">
                    <a16:creationId xmlns:a16="http://schemas.microsoft.com/office/drawing/2014/main" id="{7512CC9D-11B4-4DA6-A638-832789F18119}"/>
                  </a:ext>
                </a:extLst>
              </p:cNvPr>
              <p:cNvSpPr>
                <a:spLocks/>
              </p:cNvSpPr>
              <p:nvPr/>
            </p:nvSpPr>
            <p:spPr>
              <a:xfrm>
                <a:off x="7431887" y="3266635"/>
                <a:ext cx="1394443"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grpSp>
      <p:sp>
        <p:nvSpPr>
          <p:cNvPr id="225" name="Pil: vänster 224">
            <a:extLst>
              <a:ext uri="{FF2B5EF4-FFF2-40B4-BE49-F238E27FC236}">
                <a16:creationId xmlns:a16="http://schemas.microsoft.com/office/drawing/2014/main" id="{F4CAA9F7-260A-468B-AC77-6BA6B3C88C3B}"/>
              </a:ext>
            </a:extLst>
          </p:cNvPr>
          <p:cNvSpPr/>
          <p:nvPr/>
        </p:nvSpPr>
        <p:spPr>
          <a:xfrm rot="522691">
            <a:off x="2365578" y="3413057"/>
            <a:ext cx="5276439" cy="2408042"/>
          </a:xfrm>
          <a:prstGeom prst="leftArrow">
            <a:avLst>
              <a:gd name="adj1" fmla="val 71199"/>
              <a:gd name="adj2" fmla="val 35242"/>
            </a:avLst>
          </a:prstGeom>
          <a:solidFill>
            <a:schemeClr val="tx2">
              <a:lumMod val="20000"/>
              <a:lumOff val="80000"/>
            </a:schemeClr>
          </a:solidFill>
          <a:ln>
            <a:solidFill>
              <a:schemeClr val="tx1">
                <a:lumMod val="65000"/>
                <a:lumOff val="35000"/>
              </a:schemeClr>
            </a:solidFill>
          </a:ln>
        </p:spPr>
        <p:txBody>
          <a:bodyPr wrap="square" lIns="216000" rIns="108000" anchor="ctr">
            <a:spAutoFit/>
          </a:bodyPr>
          <a:lstStyle/>
          <a:p>
            <a:pPr>
              <a:lnSpc>
                <a:spcPct val="107000"/>
              </a:lnSpc>
              <a:spcAft>
                <a:spcPts val="800"/>
              </a:spcAft>
            </a:pPr>
            <a:r>
              <a:rPr lang="sv-SE"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Nu gavs löftena till Abraham och hans avkomma… ett testamente som Gud själv i förväg gjort giltigt kan inte upphävas av </a:t>
            </a:r>
            <a:r>
              <a:rPr lang="sv-SE" sz="2000" i="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lagen</a:t>
            </a:r>
            <a:r>
              <a:rPr lang="sv-SE"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som kom </a:t>
            </a:r>
            <a:r>
              <a:rPr lang="sv-SE" sz="2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430 år</a:t>
            </a:r>
            <a:r>
              <a:rPr lang="sv-SE"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senare, så att </a:t>
            </a:r>
            <a:r>
              <a:rPr lang="sv-SE" sz="2000" i="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löftet</a:t>
            </a:r>
            <a:r>
              <a:rPr lang="sv-SE"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skulle bli ogiltigt. </a:t>
            </a:r>
            <a:r>
              <a:rPr lang="sv-SE" sz="1600" dirty="0">
                <a:latin typeface="Calibri" panose="020F0502020204030204" pitchFamily="34" charset="0"/>
                <a:ea typeface="Times New Roman" panose="02020603050405020304" pitchFamily="18" charset="0"/>
                <a:cs typeface="Calibri" panose="020F0502020204030204" pitchFamily="34" charset="0"/>
              </a:rPr>
              <a:t>(Gal 3:16-17)</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34796671"/>
      </p:ext>
    </p:extLst>
  </p:cSld>
  <p:clrMapOvr>
    <a:masterClrMapping/>
  </p:clrMapOvr>
  <p:transition advTm="3447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Effect transition="in" filter="fade">
                                      <p:cBhvr>
                                        <p:cTn id="18" dur="500"/>
                                        <p:tgtEl>
                                          <p:spTgt spid="231"/>
                                        </p:tgtEl>
                                      </p:cBhvr>
                                    </p:animEffect>
                                  </p:childTnLst>
                                </p:cTn>
                              </p:par>
                              <p:par>
                                <p:cTn id="19" presetID="10" presetClass="exit" presetSubtype="0" fill="hold" grpId="1" nodeType="withEffect">
                                  <p:stCondLst>
                                    <p:cond delay="0"/>
                                  </p:stCondLst>
                                  <p:childTnLst>
                                    <p:animEffect transition="out" filter="fade">
                                      <p:cBhvr>
                                        <p:cTn id="20" dur="500"/>
                                        <p:tgtEl>
                                          <p:spTgt spid="225"/>
                                        </p:tgtEl>
                                      </p:cBhvr>
                                    </p:animEffect>
                                    <p:set>
                                      <p:cBhvr>
                                        <p:cTn id="21" dur="1" fill="hold">
                                          <p:stCondLst>
                                            <p:cond delay="499"/>
                                          </p:stCondLst>
                                        </p:cTn>
                                        <p:tgtEl>
                                          <p:spTgt spid="2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3"/>
                                        </p:tgtEl>
                                        <p:attrNameLst>
                                          <p:attrName>style.visibility</p:attrName>
                                        </p:attrNameLst>
                                      </p:cBhvr>
                                      <p:to>
                                        <p:strVal val="visible"/>
                                      </p:to>
                                    </p:set>
                                    <p:animEffect transition="in" filter="fade">
                                      <p:cBhvr>
                                        <p:cTn id="2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FD175-E4BD-46E0-88FB-D3D323F20967}"/>
              </a:ext>
            </a:extLst>
          </p:cNvPr>
          <p:cNvSpPr>
            <a:spLocks noGrp="1"/>
          </p:cNvSpPr>
          <p:nvPr>
            <p:ph type="title"/>
          </p:nvPr>
        </p:nvSpPr>
        <p:spPr/>
        <p:txBody>
          <a:bodyPr/>
          <a:lstStyle/>
          <a:p>
            <a:r>
              <a:rPr lang="sv-SE"/>
              <a:t>Sammanfattning</a:t>
            </a:r>
            <a:endParaRPr lang="sv-SE" dirty="0"/>
          </a:p>
        </p:txBody>
      </p:sp>
      <p:grpSp>
        <p:nvGrpSpPr>
          <p:cNvPr id="172" name="Grupp 171">
            <a:extLst>
              <a:ext uri="{FF2B5EF4-FFF2-40B4-BE49-F238E27FC236}">
                <a16:creationId xmlns:a16="http://schemas.microsoft.com/office/drawing/2014/main" id="{C5E24E2A-E820-476B-B830-58CA084BACDE}"/>
              </a:ext>
            </a:extLst>
          </p:cNvPr>
          <p:cNvGrpSpPr/>
          <p:nvPr/>
        </p:nvGrpSpPr>
        <p:grpSpPr>
          <a:xfrm>
            <a:off x="113119" y="2412693"/>
            <a:ext cx="11497151" cy="612000"/>
            <a:chOff x="113119" y="2147517"/>
            <a:chExt cx="11497151" cy="612000"/>
          </a:xfrm>
        </p:grpSpPr>
        <p:sp>
          <p:nvSpPr>
            <p:cNvPr id="62" name="M1">
              <a:extLst>
                <a:ext uri="{FF2B5EF4-FFF2-40B4-BE49-F238E27FC236}">
                  <a16:creationId xmlns:a16="http://schemas.microsoft.com/office/drawing/2014/main" id="{883ECA63-47E7-43EF-8768-AAB953638C4E}"/>
                </a:ext>
              </a:extLst>
            </p:cNvPr>
            <p:cNvSpPr>
              <a:spLocks/>
            </p:cNvSpPr>
            <p:nvPr/>
          </p:nvSpPr>
          <p:spPr>
            <a:xfrm>
              <a:off x="671647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64" name="M1">
              <a:extLst>
                <a:ext uri="{FF2B5EF4-FFF2-40B4-BE49-F238E27FC236}">
                  <a16:creationId xmlns:a16="http://schemas.microsoft.com/office/drawing/2014/main" id="{439D4F70-BF55-4146-B926-EEFA8C98825E}"/>
                </a:ext>
              </a:extLst>
            </p:cNvPr>
            <p:cNvSpPr>
              <a:spLocks/>
            </p:cNvSpPr>
            <p:nvPr/>
          </p:nvSpPr>
          <p:spPr>
            <a:xfrm>
              <a:off x="8873229"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sp>
          <p:nvSpPr>
            <p:cNvPr id="65" name="M1">
              <a:extLst>
                <a:ext uri="{FF2B5EF4-FFF2-40B4-BE49-F238E27FC236}">
                  <a16:creationId xmlns:a16="http://schemas.microsoft.com/office/drawing/2014/main" id="{EB09C6BC-C3FD-4F2A-924F-B3206DEF6046}"/>
                </a:ext>
              </a:extLst>
            </p:cNvPr>
            <p:cNvSpPr>
              <a:spLocks/>
            </p:cNvSpPr>
            <p:nvPr/>
          </p:nvSpPr>
          <p:spPr>
            <a:xfrm>
              <a:off x="10313921"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Guds</a:t>
              </a:r>
            </a:p>
            <a:p>
              <a:pPr algn="ctr">
                <a:lnSpc>
                  <a:spcPts val="1300"/>
                </a:lnSpc>
              </a:pPr>
              <a:r>
                <a:rPr lang="sv-SE" sz="1200" dirty="0">
                  <a:solidFill>
                    <a:schemeClr val="tx1"/>
                  </a:solidFill>
                </a:rPr>
                <a:t>rike</a:t>
              </a:r>
            </a:p>
          </p:txBody>
        </p:sp>
        <p:sp>
          <p:nvSpPr>
            <p:cNvPr id="66" name="M1">
              <a:extLst>
                <a:ext uri="{FF2B5EF4-FFF2-40B4-BE49-F238E27FC236}">
                  <a16:creationId xmlns:a16="http://schemas.microsoft.com/office/drawing/2014/main" id="{6DD5B587-ADE3-43E3-A2CD-6544EEBDB3CC}"/>
                </a:ext>
              </a:extLst>
            </p:cNvPr>
            <p:cNvSpPr>
              <a:spLocks/>
            </p:cNvSpPr>
            <p:nvPr/>
          </p:nvSpPr>
          <p:spPr>
            <a:xfrm>
              <a:off x="11034270" y="2147517"/>
              <a:ext cx="576000" cy="612000"/>
            </a:xfrm>
            <a:prstGeom prst="rightArrow">
              <a:avLst>
                <a:gd name="adj1" fmla="val 100000"/>
                <a:gd name="adj2" fmla="val 23932"/>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Evig-het</a:t>
              </a:r>
            </a:p>
          </p:txBody>
        </p:sp>
        <p:sp>
          <p:nvSpPr>
            <p:cNvPr id="67" name="M1">
              <a:extLst>
                <a:ext uri="{FF2B5EF4-FFF2-40B4-BE49-F238E27FC236}">
                  <a16:creationId xmlns:a16="http://schemas.microsoft.com/office/drawing/2014/main" id="{782BE3BD-399F-441A-AD69-4DA0DF64F051}"/>
                </a:ext>
              </a:extLst>
            </p:cNvPr>
            <p:cNvSpPr>
              <a:spLocks/>
            </p:cNvSpPr>
            <p:nvPr/>
          </p:nvSpPr>
          <p:spPr>
            <a:xfrm>
              <a:off x="9593575" y="2147517"/>
              <a:ext cx="68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bg1"/>
                  </a:solidFill>
                </a:rPr>
                <a:t>Vedergäll-ningens</a:t>
              </a:r>
              <a:br>
                <a:rPr lang="sv-SE" sz="1200" dirty="0">
                  <a:solidFill>
                    <a:schemeClr val="bg1"/>
                  </a:solidFill>
                </a:rPr>
              </a:br>
              <a:r>
                <a:rPr lang="sv-SE" sz="1200" dirty="0">
                  <a:solidFill>
                    <a:schemeClr val="bg1"/>
                  </a:solidFill>
                </a:rPr>
                <a:t>år</a:t>
              </a:r>
            </a:p>
          </p:txBody>
        </p:sp>
        <p:grpSp>
          <p:nvGrpSpPr>
            <p:cNvPr id="162" name="Grupp 161">
              <a:extLst>
                <a:ext uri="{FF2B5EF4-FFF2-40B4-BE49-F238E27FC236}">
                  <a16:creationId xmlns:a16="http://schemas.microsoft.com/office/drawing/2014/main" id="{9D556AED-3CB0-459D-919E-7BB0A6273645}"/>
                </a:ext>
              </a:extLst>
            </p:cNvPr>
            <p:cNvGrpSpPr/>
            <p:nvPr/>
          </p:nvGrpSpPr>
          <p:grpSpPr>
            <a:xfrm>
              <a:off x="955414" y="2147517"/>
              <a:ext cx="683715" cy="612000"/>
              <a:chOff x="955414" y="2147517"/>
              <a:chExt cx="683715" cy="612000"/>
            </a:xfrm>
          </p:grpSpPr>
          <p:sp>
            <p:nvSpPr>
              <p:cNvPr id="61" name="M1">
                <a:extLst>
                  <a:ext uri="{FF2B5EF4-FFF2-40B4-BE49-F238E27FC236}">
                    <a16:creationId xmlns:a16="http://schemas.microsoft.com/office/drawing/2014/main" id="{BF0BFD20-C75C-4B84-BC5C-6104AC32D427}"/>
                  </a:ext>
                </a:extLst>
              </p:cNvPr>
              <p:cNvSpPr>
                <a:spLocks/>
              </p:cNvSpPr>
              <p:nvPr/>
            </p:nvSpPr>
            <p:spPr>
              <a:xfrm>
                <a:off x="1495129"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8" name="M1">
                <a:extLst>
                  <a:ext uri="{FF2B5EF4-FFF2-40B4-BE49-F238E27FC236}">
                    <a16:creationId xmlns:a16="http://schemas.microsoft.com/office/drawing/2014/main" id="{D32F50FD-6F61-40F8-AA3B-D44F0A3EA540}"/>
                  </a:ext>
                </a:extLst>
              </p:cNvPr>
              <p:cNvSpPr>
                <a:spLocks/>
              </p:cNvSpPr>
              <p:nvPr/>
            </p:nvSpPr>
            <p:spPr>
              <a:xfrm>
                <a:off x="955414"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Före</a:t>
                </a:r>
              </a:p>
              <a:p>
                <a:pPr algn="ctr">
                  <a:lnSpc>
                    <a:spcPts val="1300"/>
                  </a:lnSpc>
                </a:pPr>
                <a:r>
                  <a:rPr lang="sv-SE" sz="1200" dirty="0">
                    <a:solidFill>
                      <a:schemeClr val="tx1"/>
                    </a:solidFill>
                  </a:rPr>
                  <a:t>Abraham</a:t>
                </a:r>
              </a:p>
            </p:txBody>
          </p:sp>
        </p:grpSp>
        <p:grpSp>
          <p:nvGrpSpPr>
            <p:cNvPr id="164" name="Grupp 163">
              <a:extLst>
                <a:ext uri="{FF2B5EF4-FFF2-40B4-BE49-F238E27FC236}">
                  <a16:creationId xmlns:a16="http://schemas.microsoft.com/office/drawing/2014/main" id="{C6555080-8A9E-4651-BB2C-CDAA159530D1}"/>
                </a:ext>
              </a:extLst>
            </p:cNvPr>
            <p:cNvGrpSpPr/>
            <p:nvPr/>
          </p:nvGrpSpPr>
          <p:grpSpPr>
            <a:xfrm>
              <a:off x="2395536" y="2147517"/>
              <a:ext cx="683715" cy="612000"/>
              <a:chOff x="2408880" y="2147517"/>
              <a:chExt cx="683715" cy="612000"/>
            </a:xfrm>
          </p:grpSpPr>
          <p:sp>
            <p:nvSpPr>
              <p:cNvPr id="59" name="M1">
                <a:extLst>
                  <a:ext uri="{FF2B5EF4-FFF2-40B4-BE49-F238E27FC236}">
                    <a16:creationId xmlns:a16="http://schemas.microsoft.com/office/drawing/2014/main" id="{5B27ECBD-ECAD-4036-958E-B4A448A70FC0}"/>
                  </a:ext>
                </a:extLst>
              </p:cNvPr>
              <p:cNvSpPr>
                <a:spLocks/>
              </p:cNvSpPr>
              <p:nvPr/>
            </p:nvSpPr>
            <p:spPr>
              <a:xfrm>
                <a:off x="294859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9" name="M1">
                <a:extLst>
                  <a:ext uri="{FF2B5EF4-FFF2-40B4-BE49-F238E27FC236}">
                    <a16:creationId xmlns:a16="http://schemas.microsoft.com/office/drawing/2014/main" id="{B4FCA7D9-D19E-4DCF-8328-8F84748336E1}"/>
                  </a:ext>
                </a:extLst>
              </p:cNvPr>
              <p:cNvSpPr>
                <a:spLocks/>
              </p:cNvSpPr>
              <p:nvPr/>
            </p:nvSpPr>
            <p:spPr>
              <a:xfrm>
                <a:off x="240888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Främ-</a:t>
                </a:r>
                <a:br>
                  <a:rPr lang="sv-SE" sz="1200" dirty="0">
                    <a:solidFill>
                      <a:schemeClr val="tx1"/>
                    </a:solidFill>
                  </a:rPr>
                </a:br>
                <a:r>
                  <a:rPr lang="sv-SE" sz="1200" dirty="0">
                    <a:solidFill>
                      <a:schemeClr val="tx1"/>
                    </a:solidFill>
                  </a:rPr>
                  <a:t>lingar</a:t>
                </a:r>
              </a:p>
            </p:txBody>
          </p:sp>
        </p:grpSp>
        <p:sp>
          <p:nvSpPr>
            <p:cNvPr id="70" name="M1">
              <a:extLst>
                <a:ext uri="{FF2B5EF4-FFF2-40B4-BE49-F238E27FC236}">
                  <a16:creationId xmlns:a16="http://schemas.microsoft.com/office/drawing/2014/main" id="{2765C04B-21D1-41EE-B905-ED076109F999}"/>
                </a:ext>
              </a:extLst>
            </p:cNvPr>
            <p:cNvSpPr>
              <a:spLocks/>
            </p:cNvSpPr>
            <p:nvPr/>
          </p:nvSpPr>
          <p:spPr>
            <a:xfrm>
              <a:off x="4556004"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sp>
          <p:nvSpPr>
            <p:cNvPr id="71" name="M1">
              <a:extLst>
                <a:ext uri="{FF2B5EF4-FFF2-40B4-BE49-F238E27FC236}">
                  <a16:creationId xmlns:a16="http://schemas.microsoft.com/office/drawing/2014/main" id="{4EAE3EF3-0F1E-4B92-A418-FF47B32AE13D}"/>
                </a:ext>
              </a:extLst>
            </p:cNvPr>
            <p:cNvSpPr>
              <a:spLocks/>
            </p:cNvSpPr>
            <p:nvPr/>
          </p:nvSpPr>
          <p:spPr>
            <a:xfrm>
              <a:off x="311559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Öken, Domare</a:t>
              </a:r>
              <a:br>
                <a:rPr lang="sv-SE" sz="1200" dirty="0">
                  <a:solidFill>
                    <a:schemeClr val="tx1"/>
                  </a:solidFill>
                </a:rPr>
              </a:br>
              <a:r>
                <a:rPr lang="sv-SE" sz="1200" dirty="0">
                  <a:solidFill>
                    <a:schemeClr val="tx1"/>
                  </a:solidFill>
                </a:rPr>
                <a:t>&amp; David</a:t>
              </a:r>
            </a:p>
          </p:txBody>
        </p:sp>
        <p:grpSp>
          <p:nvGrpSpPr>
            <p:cNvPr id="161" name="Grupp 160">
              <a:extLst>
                <a:ext uri="{FF2B5EF4-FFF2-40B4-BE49-F238E27FC236}">
                  <a16:creationId xmlns:a16="http://schemas.microsoft.com/office/drawing/2014/main" id="{574D6012-A09A-4368-B9D6-E2A059004FE9}"/>
                </a:ext>
              </a:extLst>
            </p:cNvPr>
            <p:cNvGrpSpPr/>
            <p:nvPr/>
          </p:nvGrpSpPr>
          <p:grpSpPr>
            <a:xfrm>
              <a:off x="7436818" y="2147517"/>
              <a:ext cx="1400065" cy="612000"/>
              <a:chOff x="7453942" y="2147517"/>
              <a:chExt cx="1400065" cy="612000"/>
            </a:xfrm>
          </p:grpSpPr>
          <p:sp>
            <p:nvSpPr>
              <p:cNvPr id="63" name="M1">
                <a:extLst>
                  <a:ext uri="{FF2B5EF4-FFF2-40B4-BE49-F238E27FC236}">
                    <a16:creationId xmlns:a16="http://schemas.microsoft.com/office/drawing/2014/main" id="{7FDAA10F-F00F-40F4-9187-27FD489A0387}"/>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72" name="M1">
                <a:extLst>
                  <a:ext uri="{FF2B5EF4-FFF2-40B4-BE49-F238E27FC236}">
                    <a16:creationId xmlns:a16="http://schemas.microsoft.com/office/drawing/2014/main" id="{8D2F8DC7-43A2-4542-9A28-6F68C7F81088}"/>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163" name="Grupp 162">
              <a:extLst>
                <a:ext uri="{FF2B5EF4-FFF2-40B4-BE49-F238E27FC236}">
                  <a16:creationId xmlns:a16="http://schemas.microsoft.com/office/drawing/2014/main" id="{50F6D50E-E56B-4CE1-B6DD-814613A39C9E}"/>
                </a:ext>
              </a:extLst>
            </p:cNvPr>
            <p:cNvGrpSpPr/>
            <p:nvPr/>
          </p:nvGrpSpPr>
          <p:grpSpPr>
            <a:xfrm>
              <a:off x="1675475" y="2147517"/>
              <a:ext cx="683715" cy="612000"/>
              <a:chOff x="1678890" y="2147517"/>
              <a:chExt cx="683715" cy="612000"/>
            </a:xfrm>
          </p:grpSpPr>
          <p:sp>
            <p:nvSpPr>
              <p:cNvPr id="60" name="M1">
                <a:extLst>
                  <a:ext uri="{FF2B5EF4-FFF2-40B4-BE49-F238E27FC236}">
                    <a16:creationId xmlns:a16="http://schemas.microsoft.com/office/drawing/2014/main" id="{93B6393B-A09C-452B-8C97-FC62DDF9A236}"/>
                  </a:ext>
                </a:extLst>
              </p:cNvPr>
              <p:cNvSpPr>
                <a:spLocks/>
              </p:cNvSpPr>
              <p:nvPr/>
            </p:nvSpPr>
            <p:spPr>
              <a:xfrm>
                <a:off x="221860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3" name="M1">
                <a:extLst>
                  <a:ext uri="{FF2B5EF4-FFF2-40B4-BE49-F238E27FC236}">
                    <a16:creationId xmlns:a16="http://schemas.microsoft.com/office/drawing/2014/main" id="{8ED6D6A2-A5B4-4356-A7DA-3C7463A99CCB}"/>
                  </a:ext>
                </a:extLst>
              </p:cNvPr>
              <p:cNvSpPr>
                <a:spLocks/>
              </p:cNvSpPr>
              <p:nvPr/>
            </p:nvSpPr>
            <p:spPr>
              <a:xfrm>
                <a:off x="167889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Abraham</a:t>
                </a:r>
              </a:p>
            </p:txBody>
          </p:sp>
        </p:grpSp>
        <p:grpSp>
          <p:nvGrpSpPr>
            <p:cNvPr id="165" name="Grupp 164">
              <a:extLst>
                <a:ext uri="{FF2B5EF4-FFF2-40B4-BE49-F238E27FC236}">
                  <a16:creationId xmlns:a16="http://schemas.microsoft.com/office/drawing/2014/main" id="{A8DDD84C-F7CD-45FB-8D65-102491EA3B87}"/>
                </a:ext>
              </a:extLst>
            </p:cNvPr>
            <p:cNvGrpSpPr/>
            <p:nvPr/>
          </p:nvGrpSpPr>
          <p:grpSpPr>
            <a:xfrm>
              <a:off x="3835943" y="2147517"/>
              <a:ext cx="683715" cy="612000"/>
              <a:chOff x="3850827" y="2147517"/>
              <a:chExt cx="683715" cy="612000"/>
            </a:xfrm>
          </p:grpSpPr>
          <p:sp>
            <p:nvSpPr>
              <p:cNvPr id="58" name="M1">
                <a:extLst>
                  <a:ext uri="{FF2B5EF4-FFF2-40B4-BE49-F238E27FC236}">
                    <a16:creationId xmlns:a16="http://schemas.microsoft.com/office/drawing/2014/main" id="{079412BD-8B5E-48AA-85B0-6F5F92CF7613}"/>
                  </a:ext>
                </a:extLst>
              </p:cNvPr>
              <p:cNvSpPr>
                <a:spLocks/>
              </p:cNvSpPr>
              <p:nvPr/>
            </p:nvSpPr>
            <p:spPr>
              <a:xfrm>
                <a:off x="4390542"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4" name="M1">
                <a:extLst>
                  <a:ext uri="{FF2B5EF4-FFF2-40B4-BE49-F238E27FC236}">
                    <a16:creationId xmlns:a16="http://schemas.microsoft.com/office/drawing/2014/main" id="{00DA245D-6676-4935-BA20-2B865939AB6C}"/>
                  </a:ext>
                </a:extLst>
              </p:cNvPr>
              <p:cNvSpPr>
                <a:spLocks/>
              </p:cNvSpPr>
              <p:nvPr/>
            </p:nvSpPr>
            <p:spPr>
              <a:xfrm>
                <a:off x="3850827"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nvGrpSpPr>
            <p:cNvPr id="166" name="Grupp 165">
              <a:extLst>
                <a:ext uri="{FF2B5EF4-FFF2-40B4-BE49-F238E27FC236}">
                  <a16:creationId xmlns:a16="http://schemas.microsoft.com/office/drawing/2014/main" id="{4F969DF6-A85E-4C0D-B1D4-250624BFDCE6}"/>
                </a:ext>
              </a:extLst>
            </p:cNvPr>
            <p:cNvGrpSpPr/>
            <p:nvPr/>
          </p:nvGrpSpPr>
          <p:grpSpPr>
            <a:xfrm>
              <a:off x="5276350" y="2147517"/>
              <a:ext cx="683715" cy="612000"/>
              <a:chOff x="5288136" y="2147517"/>
              <a:chExt cx="683715" cy="612000"/>
            </a:xfrm>
          </p:grpSpPr>
          <p:sp>
            <p:nvSpPr>
              <p:cNvPr id="141" name="M1">
                <a:extLst>
                  <a:ext uri="{FF2B5EF4-FFF2-40B4-BE49-F238E27FC236}">
                    <a16:creationId xmlns:a16="http://schemas.microsoft.com/office/drawing/2014/main" id="{EC6F9CD7-3623-455C-9A55-0612DB37148C}"/>
                  </a:ext>
                </a:extLst>
              </p:cNvPr>
              <p:cNvSpPr>
                <a:spLocks/>
              </p:cNvSpPr>
              <p:nvPr/>
            </p:nvSpPr>
            <p:spPr>
              <a:xfrm>
                <a:off x="5827851"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5" name="M1">
                <a:extLst>
                  <a:ext uri="{FF2B5EF4-FFF2-40B4-BE49-F238E27FC236}">
                    <a16:creationId xmlns:a16="http://schemas.microsoft.com/office/drawing/2014/main" id="{D3802D76-C1AF-40E6-B50F-D9A2500C14C1}"/>
                  </a:ext>
                </a:extLst>
              </p:cNvPr>
              <p:cNvSpPr>
                <a:spLocks/>
              </p:cNvSpPr>
              <p:nvPr/>
            </p:nvSpPr>
            <p:spPr>
              <a:xfrm>
                <a:off x="5288136"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1:a exilen:</a:t>
                </a:r>
              </a:p>
              <a:p>
                <a:pPr algn="ctr">
                  <a:lnSpc>
                    <a:spcPts val="1300"/>
                  </a:lnSpc>
                </a:pPr>
                <a:r>
                  <a:rPr lang="sv-SE" sz="1200" dirty="0">
                    <a:solidFill>
                      <a:schemeClr val="tx1"/>
                    </a:solidFill>
                  </a:rPr>
                  <a:t>Baby-lonien</a:t>
                </a:r>
              </a:p>
            </p:txBody>
          </p:sp>
        </p:grpSp>
        <p:grpSp>
          <p:nvGrpSpPr>
            <p:cNvPr id="167" name="Grupp 166">
              <a:extLst>
                <a:ext uri="{FF2B5EF4-FFF2-40B4-BE49-F238E27FC236}">
                  <a16:creationId xmlns:a16="http://schemas.microsoft.com/office/drawing/2014/main" id="{EAD94178-A482-4D67-8117-EA3BA520A94F}"/>
                </a:ext>
              </a:extLst>
            </p:cNvPr>
            <p:cNvGrpSpPr/>
            <p:nvPr/>
          </p:nvGrpSpPr>
          <p:grpSpPr>
            <a:xfrm>
              <a:off x="5996411" y="2147517"/>
              <a:ext cx="683715" cy="612000"/>
              <a:chOff x="6015942" y="2147517"/>
              <a:chExt cx="683715" cy="612000"/>
            </a:xfrm>
          </p:grpSpPr>
          <p:sp>
            <p:nvSpPr>
              <p:cNvPr id="56" name="M1">
                <a:extLst>
                  <a:ext uri="{FF2B5EF4-FFF2-40B4-BE49-F238E27FC236}">
                    <a16:creationId xmlns:a16="http://schemas.microsoft.com/office/drawing/2014/main" id="{5FC2DACA-DBEB-4B6A-A382-CCB27A4089D4}"/>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6" name="M1">
                <a:extLst>
                  <a:ext uri="{FF2B5EF4-FFF2-40B4-BE49-F238E27FC236}">
                    <a16:creationId xmlns:a16="http://schemas.microsoft.com/office/drawing/2014/main" id="{835C106C-811F-4FA5-8695-A0B9C2A3C388}"/>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78" name="Höger 7">
              <a:extLst>
                <a:ext uri="{FF2B5EF4-FFF2-40B4-BE49-F238E27FC236}">
                  <a16:creationId xmlns:a16="http://schemas.microsoft.com/office/drawing/2014/main" id="{6B9F78D2-7B24-4A08-8839-ADFEE51850BB}"/>
                </a:ext>
              </a:extLst>
            </p:cNvPr>
            <p:cNvSpPr/>
            <p:nvPr/>
          </p:nvSpPr>
          <p:spPr>
            <a:xfrm>
              <a:off x="113119" y="2258659"/>
              <a:ext cx="720000" cy="360000"/>
            </a:xfrm>
            <a:prstGeom prst="rightArrow">
              <a:avLst>
                <a:gd name="adj1" fmla="val 100000"/>
                <a:gd name="adj2" fmla="val 25000"/>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300"/>
                </a:lnSpc>
              </a:pPr>
              <a:r>
                <a:rPr lang="en-US" sz="1200" dirty="0">
                  <a:solidFill>
                    <a:schemeClr val="tx1"/>
                  </a:solidFill>
                </a:rPr>
                <a:t>Perioder</a:t>
              </a:r>
            </a:p>
          </p:txBody>
        </p:sp>
      </p:grpSp>
      <p:grpSp>
        <p:nvGrpSpPr>
          <p:cNvPr id="196" name="Grupp 195">
            <a:extLst>
              <a:ext uri="{FF2B5EF4-FFF2-40B4-BE49-F238E27FC236}">
                <a16:creationId xmlns:a16="http://schemas.microsoft.com/office/drawing/2014/main" id="{412112AC-446C-4E01-916A-0CAF1AABD8CC}"/>
              </a:ext>
            </a:extLst>
          </p:cNvPr>
          <p:cNvGrpSpPr/>
          <p:nvPr/>
        </p:nvGrpSpPr>
        <p:grpSpPr>
          <a:xfrm>
            <a:off x="527119" y="3816693"/>
            <a:ext cx="11220269" cy="1378158"/>
            <a:chOff x="527119" y="3798405"/>
            <a:chExt cx="11220269" cy="1378158"/>
          </a:xfrm>
        </p:grpSpPr>
        <p:cxnSp>
          <p:nvCxnSpPr>
            <p:cNvPr id="77" name="Rak 260">
              <a:extLst>
                <a:ext uri="{FF2B5EF4-FFF2-40B4-BE49-F238E27FC236}">
                  <a16:creationId xmlns:a16="http://schemas.microsoft.com/office/drawing/2014/main" id="{915181C9-B5C2-490F-BA7A-EE21F4342110}"/>
                </a:ext>
              </a:extLst>
            </p:cNvPr>
            <p:cNvCxnSpPr>
              <a:cxnSpLocks/>
              <a:stCxn id="15" idx="2"/>
              <a:endCxn id="90" idx="0"/>
            </p:cNvCxnSpPr>
            <p:nvPr/>
          </p:nvCxnSpPr>
          <p:spPr>
            <a:xfrm flipH="1">
              <a:off x="527119" y="3837523"/>
              <a:ext cx="758674"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Rak 194">
              <a:extLst>
                <a:ext uri="{FF2B5EF4-FFF2-40B4-BE49-F238E27FC236}">
                  <a16:creationId xmlns:a16="http://schemas.microsoft.com/office/drawing/2014/main" id="{6E3EC5A2-0CB0-4AD3-AC5E-A1D8670419CD}"/>
                </a:ext>
              </a:extLst>
            </p:cNvPr>
            <p:cNvCxnSpPr>
              <a:cxnSpLocks/>
              <a:stCxn id="22" idx="2"/>
              <a:endCxn id="91" idx="0"/>
            </p:cNvCxnSpPr>
            <p:nvPr/>
          </p:nvCxnSpPr>
          <p:spPr>
            <a:xfrm flipH="1">
              <a:off x="3193951" y="3837523"/>
              <a:ext cx="247946" cy="1339039"/>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Rak 258">
              <a:extLst>
                <a:ext uri="{FF2B5EF4-FFF2-40B4-BE49-F238E27FC236}">
                  <a16:creationId xmlns:a16="http://schemas.microsoft.com/office/drawing/2014/main" id="{8732DDF4-9D25-4630-A745-62BE2F9CABC1}"/>
                </a:ext>
              </a:extLst>
            </p:cNvPr>
            <p:cNvCxnSpPr>
              <a:cxnSpLocks/>
              <a:stCxn id="16" idx="2"/>
              <a:endCxn id="95" idx="0"/>
            </p:cNvCxnSpPr>
            <p:nvPr/>
          </p:nvCxnSpPr>
          <p:spPr>
            <a:xfrm flipH="1">
              <a:off x="2173007" y="3837523"/>
              <a:ext cx="534467" cy="1339039"/>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Rak 259">
              <a:extLst>
                <a:ext uri="{FF2B5EF4-FFF2-40B4-BE49-F238E27FC236}">
                  <a16:creationId xmlns:a16="http://schemas.microsoft.com/office/drawing/2014/main" id="{91C73E9F-1409-44BD-9CCC-8A5D7B022CBF}"/>
                </a:ext>
              </a:extLst>
            </p:cNvPr>
            <p:cNvCxnSpPr>
              <a:cxnSpLocks/>
              <a:stCxn id="21" idx="2"/>
              <a:endCxn id="83" idx="0"/>
            </p:cNvCxnSpPr>
            <p:nvPr/>
          </p:nvCxnSpPr>
          <p:spPr>
            <a:xfrm flipH="1">
              <a:off x="1332063" y="3837523"/>
              <a:ext cx="666156"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Rak 261">
              <a:extLst>
                <a:ext uri="{FF2B5EF4-FFF2-40B4-BE49-F238E27FC236}">
                  <a16:creationId xmlns:a16="http://schemas.microsoft.com/office/drawing/2014/main" id="{430DC3AC-0040-4F05-807F-9951CAC579B1}"/>
                </a:ext>
              </a:extLst>
            </p:cNvPr>
            <p:cNvCxnSpPr>
              <a:cxnSpLocks/>
              <a:stCxn id="18" idx="2"/>
              <a:endCxn id="88" idx="0"/>
            </p:cNvCxnSpPr>
            <p:nvPr/>
          </p:nvCxnSpPr>
          <p:spPr>
            <a:xfrm flipH="1">
              <a:off x="4088895" y="3837523"/>
              <a:ext cx="54092"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Rak 262">
              <a:extLst>
                <a:ext uri="{FF2B5EF4-FFF2-40B4-BE49-F238E27FC236}">
                  <a16:creationId xmlns:a16="http://schemas.microsoft.com/office/drawing/2014/main" id="{DF0401CC-8E1E-4DAE-8350-309BF7657601}"/>
                </a:ext>
              </a:extLst>
            </p:cNvPr>
            <p:cNvCxnSpPr>
              <a:cxnSpLocks/>
              <a:stCxn id="17" idx="2"/>
              <a:endCxn id="84" idx="0"/>
            </p:cNvCxnSpPr>
            <p:nvPr/>
          </p:nvCxnSpPr>
          <p:spPr>
            <a:xfrm>
              <a:off x="4886734" y="3837523"/>
              <a:ext cx="61105"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Rak 264">
              <a:extLst>
                <a:ext uri="{FF2B5EF4-FFF2-40B4-BE49-F238E27FC236}">
                  <a16:creationId xmlns:a16="http://schemas.microsoft.com/office/drawing/2014/main" id="{5A2F0E50-6109-41D3-87B0-0ADA257465CA}"/>
                </a:ext>
              </a:extLst>
            </p:cNvPr>
            <p:cNvCxnSpPr>
              <a:cxnSpLocks/>
              <a:stCxn id="19" idx="2"/>
              <a:endCxn id="93" idx="0"/>
            </p:cNvCxnSpPr>
            <p:nvPr/>
          </p:nvCxnSpPr>
          <p:spPr>
            <a:xfrm>
              <a:off x="5587824" y="3837523"/>
              <a:ext cx="236959"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Rak 265">
              <a:extLst>
                <a:ext uri="{FF2B5EF4-FFF2-40B4-BE49-F238E27FC236}">
                  <a16:creationId xmlns:a16="http://schemas.microsoft.com/office/drawing/2014/main" id="{CBCE8081-CB12-4B42-952A-5E31035BDB1F}"/>
                </a:ext>
              </a:extLst>
            </p:cNvPr>
            <p:cNvCxnSpPr>
              <a:cxnSpLocks/>
              <a:stCxn id="30" idx="2"/>
              <a:endCxn id="96" idx="0"/>
            </p:cNvCxnSpPr>
            <p:nvPr/>
          </p:nvCxnSpPr>
          <p:spPr>
            <a:xfrm flipH="1">
              <a:off x="6845727" y="4289679"/>
              <a:ext cx="209070" cy="886884"/>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Rak 266">
              <a:extLst>
                <a:ext uri="{FF2B5EF4-FFF2-40B4-BE49-F238E27FC236}">
                  <a16:creationId xmlns:a16="http://schemas.microsoft.com/office/drawing/2014/main" id="{CBEDEA96-A399-43F7-A11E-CA7227637F52}"/>
                </a:ext>
              </a:extLst>
            </p:cNvPr>
            <p:cNvCxnSpPr>
              <a:cxnSpLocks/>
              <a:stCxn id="28" idx="2"/>
              <a:endCxn id="96" idx="0"/>
            </p:cNvCxnSpPr>
            <p:nvPr/>
          </p:nvCxnSpPr>
          <p:spPr>
            <a:xfrm>
              <a:off x="6308833" y="4289679"/>
              <a:ext cx="536894" cy="886884"/>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Rak 267">
              <a:extLst>
                <a:ext uri="{FF2B5EF4-FFF2-40B4-BE49-F238E27FC236}">
                  <a16:creationId xmlns:a16="http://schemas.microsoft.com/office/drawing/2014/main" id="{B146313C-C8FC-4813-85DA-759BBD6E4A66}"/>
                </a:ext>
              </a:extLst>
            </p:cNvPr>
            <p:cNvCxnSpPr>
              <a:cxnSpLocks/>
              <a:endCxn id="94" idx="0"/>
            </p:cNvCxnSpPr>
            <p:nvPr/>
          </p:nvCxnSpPr>
          <p:spPr>
            <a:xfrm>
              <a:off x="7445741" y="4322670"/>
              <a:ext cx="420930" cy="853893"/>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Rak 269">
              <a:extLst>
                <a:ext uri="{FF2B5EF4-FFF2-40B4-BE49-F238E27FC236}">
                  <a16:creationId xmlns:a16="http://schemas.microsoft.com/office/drawing/2014/main" id="{057914FF-8A47-4C40-A704-98614273173B}"/>
                </a:ext>
              </a:extLst>
            </p:cNvPr>
            <p:cNvCxnSpPr>
              <a:cxnSpLocks/>
              <a:stCxn id="23" idx="2"/>
              <a:endCxn id="87" idx="0"/>
            </p:cNvCxnSpPr>
            <p:nvPr/>
          </p:nvCxnSpPr>
          <p:spPr>
            <a:xfrm>
              <a:off x="8129109" y="3837523"/>
              <a:ext cx="560506"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Rak 270">
              <a:extLst>
                <a:ext uri="{FF2B5EF4-FFF2-40B4-BE49-F238E27FC236}">
                  <a16:creationId xmlns:a16="http://schemas.microsoft.com/office/drawing/2014/main" id="{0C2DBD7D-65F3-4038-A826-43F528A691B7}"/>
                </a:ext>
              </a:extLst>
            </p:cNvPr>
            <p:cNvCxnSpPr>
              <a:cxnSpLocks/>
              <a:stCxn id="27" idx="2"/>
              <a:endCxn id="92" idx="0"/>
            </p:cNvCxnSpPr>
            <p:nvPr/>
          </p:nvCxnSpPr>
          <p:spPr>
            <a:xfrm>
              <a:off x="9203420" y="4289679"/>
              <a:ext cx="291139" cy="886884"/>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Rak 271">
              <a:extLst>
                <a:ext uri="{FF2B5EF4-FFF2-40B4-BE49-F238E27FC236}">
                  <a16:creationId xmlns:a16="http://schemas.microsoft.com/office/drawing/2014/main" id="{2225EDEE-3A0B-475B-AC97-60E0E4639EFD}"/>
                </a:ext>
              </a:extLst>
            </p:cNvPr>
            <p:cNvCxnSpPr>
              <a:cxnSpLocks/>
              <a:stCxn id="26" idx="2"/>
              <a:endCxn id="89" idx="0"/>
            </p:cNvCxnSpPr>
            <p:nvPr/>
          </p:nvCxnSpPr>
          <p:spPr>
            <a:xfrm>
              <a:off x="9922510" y="4289679"/>
              <a:ext cx="340993" cy="886883"/>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Rak 272">
              <a:extLst>
                <a:ext uri="{FF2B5EF4-FFF2-40B4-BE49-F238E27FC236}">
                  <a16:creationId xmlns:a16="http://schemas.microsoft.com/office/drawing/2014/main" id="{D7EFF854-834D-4F3D-A34E-B4B3A4B5E29F}"/>
                </a:ext>
              </a:extLst>
            </p:cNvPr>
            <p:cNvCxnSpPr>
              <a:cxnSpLocks/>
              <a:stCxn id="12" idx="2"/>
              <a:endCxn id="86" idx="0"/>
            </p:cNvCxnSpPr>
            <p:nvPr/>
          </p:nvCxnSpPr>
          <p:spPr>
            <a:xfrm>
              <a:off x="10641600" y="3837523"/>
              <a:ext cx="390847" cy="1339040"/>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Rak 273">
              <a:extLst>
                <a:ext uri="{FF2B5EF4-FFF2-40B4-BE49-F238E27FC236}">
                  <a16:creationId xmlns:a16="http://schemas.microsoft.com/office/drawing/2014/main" id="{107DD450-0EA8-4E04-A1C1-A01164010A83}"/>
                </a:ext>
              </a:extLst>
            </p:cNvPr>
            <p:cNvCxnSpPr>
              <a:cxnSpLocks/>
              <a:endCxn id="85" idx="0"/>
            </p:cNvCxnSpPr>
            <p:nvPr/>
          </p:nvCxnSpPr>
          <p:spPr>
            <a:xfrm>
              <a:off x="11312692" y="3798405"/>
              <a:ext cx="434696" cy="1378158"/>
            </a:xfrm>
            <a:prstGeom prst="line">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7" name="Grupp 196">
            <a:extLst>
              <a:ext uri="{FF2B5EF4-FFF2-40B4-BE49-F238E27FC236}">
                <a16:creationId xmlns:a16="http://schemas.microsoft.com/office/drawing/2014/main" id="{D4A4A038-754E-4D2D-8461-83DD3679AE92}"/>
              </a:ext>
            </a:extLst>
          </p:cNvPr>
          <p:cNvGrpSpPr/>
          <p:nvPr/>
        </p:nvGrpSpPr>
        <p:grpSpPr>
          <a:xfrm>
            <a:off x="113119" y="3946263"/>
            <a:ext cx="10151391" cy="361704"/>
            <a:chOff x="113119" y="3681087"/>
            <a:chExt cx="10151391" cy="361704"/>
          </a:xfrm>
        </p:grpSpPr>
        <p:grpSp>
          <p:nvGrpSpPr>
            <p:cNvPr id="168" name="Grupp 167">
              <a:extLst>
                <a:ext uri="{FF2B5EF4-FFF2-40B4-BE49-F238E27FC236}">
                  <a16:creationId xmlns:a16="http://schemas.microsoft.com/office/drawing/2014/main" id="{FA908A86-884E-4002-8F07-40E244D82E5F}"/>
                </a:ext>
              </a:extLst>
            </p:cNvPr>
            <p:cNvGrpSpPr/>
            <p:nvPr/>
          </p:nvGrpSpPr>
          <p:grpSpPr>
            <a:xfrm>
              <a:off x="5984833" y="3718791"/>
              <a:ext cx="692874" cy="324000"/>
              <a:chOff x="5984833" y="3747072"/>
              <a:chExt cx="692874" cy="324000"/>
            </a:xfrm>
          </p:grpSpPr>
          <p:sp>
            <p:nvSpPr>
              <p:cNvPr id="25" name="M1">
                <a:extLst>
                  <a:ext uri="{FF2B5EF4-FFF2-40B4-BE49-F238E27FC236}">
                    <a16:creationId xmlns:a16="http://schemas.microsoft.com/office/drawing/2014/main" id="{8AD05E09-D503-4C55-9820-04171D8CD793}"/>
                  </a:ext>
                </a:extLst>
              </p:cNvPr>
              <p:cNvSpPr>
                <a:spLocks/>
              </p:cNvSpPr>
              <p:nvPr/>
            </p:nvSpPr>
            <p:spPr>
              <a:xfrm>
                <a:off x="6558574" y="3747072"/>
                <a:ext cx="119133"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18000" rIns="0" bIns="0" rtlCol="0" anchor="ctr"/>
              <a:lstStyle/>
              <a:p>
                <a:pPr algn="ctr">
                  <a:lnSpc>
                    <a:spcPts val="1200"/>
                  </a:lnSpc>
                </a:pPr>
                <a:endParaRPr lang="sv-SE" sz="1200" dirty="0">
                  <a:solidFill>
                    <a:schemeClr val="tx1"/>
                  </a:solidFill>
                </a:endParaRPr>
              </a:p>
            </p:txBody>
          </p:sp>
          <p:sp>
            <p:nvSpPr>
              <p:cNvPr id="28" name="M1">
                <a:extLst>
                  <a:ext uri="{FF2B5EF4-FFF2-40B4-BE49-F238E27FC236}">
                    <a16:creationId xmlns:a16="http://schemas.microsoft.com/office/drawing/2014/main" id="{DF4DD47B-D690-4F44-8434-6ED1A7C94685}"/>
                  </a:ext>
                </a:extLst>
              </p:cNvPr>
              <p:cNvSpPr>
                <a:spLocks/>
              </p:cNvSpPr>
              <p:nvPr/>
            </p:nvSpPr>
            <p:spPr>
              <a:xfrm>
                <a:off x="5984833" y="3747072"/>
                <a:ext cx="648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7 första DÅV</a:t>
                </a:r>
              </a:p>
            </p:txBody>
          </p:sp>
        </p:grpSp>
        <p:grpSp>
          <p:nvGrpSpPr>
            <p:cNvPr id="170" name="Grupp 169">
              <a:extLst>
                <a:ext uri="{FF2B5EF4-FFF2-40B4-BE49-F238E27FC236}">
                  <a16:creationId xmlns:a16="http://schemas.microsoft.com/office/drawing/2014/main" id="{77B26568-4B8E-4D20-A961-DC8E7D5A1BD5}"/>
                </a:ext>
              </a:extLst>
            </p:cNvPr>
            <p:cNvGrpSpPr/>
            <p:nvPr/>
          </p:nvGrpSpPr>
          <p:grpSpPr>
            <a:xfrm>
              <a:off x="113119" y="3681087"/>
              <a:ext cx="10151391" cy="361704"/>
              <a:chOff x="113119" y="3681087"/>
              <a:chExt cx="10151391" cy="361704"/>
            </a:xfrm>
          </p:grpSpPr>
          <p:sp>
            <p:nvSpPr>
              <p:cNvPr id="26" name="M1">
                <a:extLst>
                  <a:ext uri="{FF2B5EF4-FFF2-40B4-BE49-F238E27FC236}">
                    <a16:creationId xmlns:a16="http://schemas.microsoft.com/office/drawing/2014/main" id="{A3102989-83FE-4DB8-B5D1-4793539F358B}"/>
                  </a:ext>
                </a:extLst>
              </p:cNvPr>
              <p:cNvSpPr>
                <a:spLocks/>
              </p:cNvSpPr>
              <p:nvPr/>
            </p:nvSpPr>
            <p:spPr>
              <a:xfrm>
                <a:off x="9580510" y="3718791"/>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bg1"/>
                    </a:solidFill>
                  </a:rPr>
                  <a:t>Sista</a:t>
                </a:r>
              </a:p>
              <a:p>
                <a:pPr algn="ctr">
                  <a:lnSpc>
                    <a:spcPts val="1200"/>
                  </a:lnSpc>
                </a:pPr>
                <a:r>
                  <a:rPr lang="sv-SE" sz="1200" dirty="0">
                    <a:solidFill>
                      <a:schemeClr val="bg1"/>
                    </a:solidFill>
                  </a:rPr>
                  <a:t>Jubelåret</a:t>
                </a:r>
              </a:p>
            </p:txBody>
          </p:sp>
          <p:sp>
            <p:nvSpPr>
              <p:cNvPr id="27" name="M1">
                <a:extLst>
                  <a:ext uri="{FF2B5EF4-FFF2-40B4-BE49-F238E27FC236}">
                    <a16:creationId xmlns:a16="http://schemas.microsoft.com/office/drawing/2014/main" id="{27687808-1C26-41B7-B31B-705E6140A4CA}"/>
                  </a:ext>
                </a:extLst>
              </p:cNvPr>
              <p:cNvSpPr>
                <a:spLocks/>
              </p:cNvSpPr>
              <p:nvPr/>
            </p:nvSpPr>
            <p:spPr>
              <a:xfrm>
                <a:off x="8861420"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Sista</a:t>
                </a:r>
              </a:p>
              <a:p>
                <a:pPr algn="ctr">
                  <a:lnSpc>
                    <a:spcPts val="1200"/>
                  </a:lnSpc>
                </a:pPr>
                <a:r>
                  <a:rPr lang="sv-SE" sz="1200" dirty="0">
                    <a:solidFill>
                      <a:schemeClr val="tx1"/>
                    </a:solidFill>
                  </a:rPr>
                  <a:t>DÅV</a:t>
                </a:r>
              </a:p>
            </p:txBody>
          </p:sp>
          <p:grpSp>
            <p:nvGrpSpPr>
              <p:cNvPr id="169" name="Grupp 168">
                <a:extLst>
                  <a:ext uri="{FF2B5EF4-FFF2-40B4-BE49-F238E27FC236}">
                    <a16:creationId xmlns:a16="http://schemas.microsoft.com/office/drawing/2014/main" id="{A2F43547-5042-48EB-9B5D-DE5B09875D4C}"/>
                  </a:ext>
                </a:extLst>
              </p:cNvPr>
              <p:cNvGrpSpPr/>
              <p:nvPr/>
            </p:nvGrpSpPr>
            <p:grpSpPr>
              <a:xfrm>
                <a:off x="6712797" y="3718791"/>
                <a:ext cx="684000" cy="324000"/>
                <a:chOff x="6712797" y="3718791"/>
                <a:chExt cx="684000" cy="324000"/>
              </a:xfrm>
            </p:grpSpPr>
            <p:sp>
              <p:nvSpPr>
                <p:cNvPr id="30" name="M1">
                  <a:extLst>
                    <a:ext uri="{FF2B5EF4-FFF2-40B4-BE49-F238E27FC236}">
                      <a16:creationId xmlns:a16="http://schemas.microsoft.com/office/drawing/2014/main" id="{F7B88C7F-B897-47D4-B5B2-18E9F218C834}"/>
                    </a:ext>
                  </a:extLst>
                </p:cNvPr>
                <p:cNvSpPr>
                  <a:spLocks/>
                </p:cNvSpPr>
                <p:nvPr/>
              </p:nvSpPr>
              <p:spPr>
                <a:xfrm>
                  <a:off x="6712797"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endParaRPr lang="en-US" sz="1200" dirty="0">
                    <a:solidFill>
                      <a:schemeClr val="tx1"/>
                    </a:solidFill>
                  </a:endParaRPr>
                </a:p>
              </p:txBody>
            </p:sp>
            <p:cxnSp>
              <p:nvCxnSpPr>
                <p:cNvPr id="31" name="Rak 249">
                  <a:extLst>
                    <a:ext uri="{FF2B5EF4-FFF2-40B4-BE49-F238E27FC236}">
                      <a16:creationId xmlns:a16="http://schemas.microsoft.com/office/drawing/2014/main" id="{5E251ABA-71C1-4E63-81F7-E51991A2EDB3}"/>
                    </a:ext>
                  </a:extLst>
                </p:cNvPr>
                <p:cNvCxnSpPr/>
                <p:nvPr/>
              </p:nvCxnSpPr>
              <p:spPr>
                <a:xfrm>
                  <a:off x="734645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Rak 263">
                  <a:extLst>
                    <a:ext uri="{FF2B5EF4-FFF2-40B4-BE49-F238E27FC236}">
                      <a16:creationId xmlns:a16="http://schemas.microsoft.com/office/drawing/2014/main" id="{787BA407-1771-4181-B11A-567D0F6365F2}"/>
                    </a:ext>
                  </a:extLst>
                </p:cNvPr>
                <p:cNvCxnSpPr/>
                <p:nvPr/>
              </p:nvCxnSpPr>
              <p:spPr>
                <a:xfrm>
                  <a:off x="6932499"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Rak 268">
                  <a:extLst>
                    <a:ext uri="{FF2B5EF4-FFF2-40B4-BE49-F238E27FC236}">
                      <a16:creationId xmlns:a16="http://schemas.microsoft.com/office/drawing/2014/main" id="{2510DCF0-F9F2-4FA1-9B91-F654E782E8DC}"/>
                    </a:ext>
                  </a:extLst>
                </p:cNvPr>
                <p:cNvCxnSpPr/>
                <p:nvPr/>
              </p:nvCxnSpPr>
              <p:spPr>
                <a:xfrm>
                  <a:off x="7098081"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Rak 274">
                  <a:extLst>
                    <a:ext uri="{FF2B5EF4-FFF2-40B4-BE49-F238E27FC236}">
                      <a16:creationId xmlns:a16="http://schemas.microsoft.com/office/drawing/2014/main" id="{1826021E-1FD8-4316-A627-9412F414A520}"/>
                    </a:ext>
                  </a:extLst>
                </p:cNvPr>
                <p:cNvCxnSpPr/>
                <p:nvPr/>
              </p:nvCxnSpPr>
              <p:spPr>
                <a:xfrm>
                  <a:off x="7180872"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Rak 275">
                  <a:extLst>
                    <a:ext uri="{FF2B5EF4-FFF2-40B4-BE49-F238E27FC236}">
                      <a16:creationId xmlns:a16="http://schemas.microsoft.com/office/drawing/2014/main" id="{1D378832-9294-49A0-8946-495CEEF07CA3}"/>
                    </a:ext>
                  </a:extLst>
                </p:cNvPr>
                <p:cNvCxnSpPr/>
                <p:nvPr/>
              </p:nvCxnSpPr>
              <p:spPr>
                <a:xfrm>
                  <a:off x="7015290"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Rak 276">
                  <a:extLst>
                    <a:ext uri="{FF2B5EF4-FFF2-40B4-BE49-F238E27FC236}">
                      <a16:creationId xmlns:a16="http://schemas.microsoft.com/office/drawing/2014/main" id="{3895FA71-C5DF-435E-BD98-5C91D53D315A}"/>
                    </a:ext>
                  </a:extLst>
                </p:cNvPr>
                <p:cNvCxnSpPr/>
                <p:nvPr/>
              </p:nvCxnSpPr>
              <p:spPr>
                <a:xfrm>
                  <a:off x="7263663"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Rak 277">
                  <a:extLst>
                    <a:ext uri="{FF2B5EF4-FFF2-40B4-BE49-F238E27FC236}">
                      <a16:creationId xmlns:a16="http://schemas.microsoft.com/office/drawing/2014/main" id="{094C5018-84B4-4B77-85D4-816A74D6BF33}"/>
                    </a:ext>
                  </a:extLst>
                </p:cNvPr>
                <p:cNvCxnSpPr/>
                <p:nvPr/>
              </p:nvCxnSpPr>
              <p:spPr>
                <a:xfrm>
                  <a:off x="6849708"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Rak 278">
                  <a:extLst>
                    <a:ext uri="{FF2B5EF4-FFF2-40B4-BE49-F238E27FC236}">
                      <a16:creationId xmlns:a16="http://schemas.microsoft.com/office/drawing/2014/main" id="{1502DE72-D8C1-4C39-89C1-DE6B6F4C1A66}"/>
                    </a:ext>
                  </a:extLst>
                </p:cNvPr>
                <p:cNvCxnSpPr/>
                <p:nvPr/>
              </p:nvCxnSpPr>
              <p:spPr>
                <a:xfrm>
                  <a:off x="676691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M1">
                  <a:extLst>
                    <a:ext uri="{FF2B5EF4-FFF2-40B4-BE49-F238E27FC236}">
                      <a16:creationId xmlns:a16="http://schemas.microsoft.com/office/drawing/2014/main" id="{DF147E30-17C5-462E-8E03-4C4395692889}"/>
                    </a:ext>
                  </a:extLst>
                </p:cNvPr>
                <p:cNvSpPr>
                  <a:spLocks/>
                </p:cNvSpPr>
                <p:nvPr/>
              </p:nvSpPr>
              <p:spPr>
                <a:xfrm>
                  <a:off x="6891758" y="3760775"/>
                  <a:ext cx="252000" cy="252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wrap="none" lIns="0" tIns="18000" rIns="0" bIns="0" rtlCol="0" anchor="ctr"/>
                <a:lstStyle/>
                <a:p>
                  <a:pPr algn="ctr">
                    <a:lnSpc>
                      <a:spcPts val="1200"/>
                    </a:lnSpc>
                  </a:pPr>
                  <a:r>
                    <a:rPr lang="en-US" sz="1200" dirty="0">
                      <a:solidFill>
                        <a:schemeClr val="tx1"/>
                      </a:solidFill>
                    </a:rPr>
                    <a:t>62</a:t>
                  </a:r>
                </a:p>
                <a:p>
                  <a:pPr algn="ctr">
                    <a:lnSpc>
                      <a:spcPts val="1200"/>
                    </a:lnSpc>
                  </a:pPr>
                  <a:r>
                    <a:rPr lang="en-US" sz="1200" dirty="0">
                      <a:solidFill>
                        <a:schemeClr val="tx1"/>
                      </a:solidFill>
                    </a:rPr>
                    <a:t>DÅV</a:t>
                  </a:r>
                </a:p>
              </p:txBody>
            </p:sp>
          </p:grpSp>
          <p:sp>
            <p:nvSpPr>
              <p:cNvPr id="110" name="M1">
                <a:extLst>
                  <a:ext uri="{FF2B5EF4-FFF2-40B4-BE49-F238E27FC236}">
                    <a16:creationId xmlns:a16="http://schemas.microsoft.com/office/drawing/2014/main" id="{72022C32-B13F-4E67-938C-411E97588458}"/>
                  </a:ext>
                </a:extLst>
              </p:cNvPr>
              <p:cNvSpPr>
                <a:spLocks/>
              </p:cNvSpPr>
              <p:nvPr/>
            </p:nvSpPr>
            <p:spPr>
              <a:xfrm>
                <a:off x="7448544" y="3796476"/>
                <a:ext cx="1360161" cy="166712"/>
              </a:xfrm>
              <a:prstGeom prst="rect">
                <a:avLst/>
              </a:prstGeom>
              <a:solidFill>
                <a:schemeClr val="bg1"/>
              </a:solidFill>
              <a:ln w="6350">
                <a:noFill/>
              </a:ln>
              <a:effectLst/>
            </p:spPr>
            <p:style>
              <a:lnRef idx="1">
                <a:schemeClr val="accent6"/>
              </a:lnRef>
              <a:fillRef idx="2">
                <a:schemeClr val="accent6"/>
              </a:fillRef>
              <a:effectRef idx="1">
                <a:schemeClr val="accent6"/>
              </a:effectRef>
              <a:fontRef idx="minor">
                <a:schemeClr val="dk1"/>
              </a:fontRef>
            </p:style>
            <p:txBody>
              <a:bodyPr wrap="square" lIns="0" tIns="0" rIns="0" bIns="0" rtlCol="0" anchor="ctr">
                <a:spAutoFit/>
              </a:bodyPr>
              <a:lstStyle/>
              <a:p>
                <a:pPr algn="ctr">
                  <a:lnSpc>
                    <a:spcPts val="1300"/>
                  </a:lnSpc>
                </a:pPr>
                <a:r>
                  <a:rPr lang="sv-SE" sz="1200" dirty="0">
                    <a:solidFill>
                      <a:schemeClr val="accent2">
                        <a:lumMod val="50000"/>
                      </a:schemeClr>
                    </a:solidFill>
                    <a:sym typeface="Wingdings" panose="05000000000000000000" pitchFamily="2" charset="2"/>
                  </a:rPr>
                  <a:t> Tidslucka</a:t>
                </a:r>
                <a:r>
                  <a:rPr lang="sv-SE" sz="1200" dirty="0">
                    <a:solidFill>
                      <a:schemeClr val="accent2">
                        <a:lumMod val="50000"/>
                      </a:schemeClr>
                    </a:solidFill>
                  </a:rPr>
                  <a:t> i DÅV </a:t>
                </a:r>
                <a:r>
                  <a:rPr lang="sv-SE" sz="1200" dirty="0">
                    <a:solidFill>
                      <a:schemeClr val="accent2">
                        <a:lumMod val="50000"/>
                      </a:schemeClr>
                    </a:solidFill>
                    <a:sym typeface="Wingdings" panose="05000000000000000000" pitchFamily="2" charset="2"/>
                  </a:rPr>
                  <a:t></a:t>
                </a:r>
                <a:endParaRPr lang="sv-SE" sz="1200" dirty="0">
                  <a:solidFill>
                    <a:schemeClr val="accent2">
                      <a:lumMod val="50000"/>
                    </a:schemeClr>
                  </a:solidFill>
                </a:endParaRPr>
              </a:p>
            </p:txBody>
          </p:sp>
          <p:sp>
            <p:nvSpPr>
              <p:cNvPr id="111" name="Höger 284">
                <a:extLst>
                  <a:ext uri="{FF2B5EF4-FFF2-40B4-BE49-F238E27FC236}">
                    <a16:creationId xmlns:a16="http://schemas.microsoft.com/office/drawing/2014/main" id="{DDE6162F-FAE5-4D7D-B90D-824221864E71}"/>
                  </a:ext>
                </a:extLst>
              </p:cNvPr>
              <p:cNvSpPr/>
              <p:nvPr/>
            </p:nvSpPr>
            <p:spPr>
              <a:xfrm>
                <a:off x="113119" y="3681087"/>
                <a:ext cx="720000" cy="360000"/>
              </a:xfrm>
              <a:prstGeom prst="rightArrow">
                <a:avLst>
                  <a:gd name="adj1" fmla="val 100000"/>
                  <a:gd name="adj2" fmla="val 25000"/>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000"/>
                  </a:lnSpc>
                </a:pPr>
                <a:r>
                  <a:rPr lang="sv-SE" sz="1200" dirty="0">
                    <a:solidFill>
                      <a:schemeClr val="tx1"/>
                    </a:solidFill>
                  </a:rPr>
                  <a:t>Daniels</a:t>
                </a:r>
                <a:br>
                  <a:rPr lang="sv-SE" sz="1200" dirty="0">
                    <a:solidFill>
                      <a:schemeClr val="tx1"/>
                    </a:solidFill>
                  </a:rPr>
                </a:br>
                <a:r>
                  <a:rPr lang="sv-SE" sz="1200" dirty="0">
                    <a:solidFill>
                      <a:schemeClr val="tx1"/>
                    </a:solidFill>
                  </a:rPr>
                  <a:t>årsveckor</a:t>
                </a:r>
              </a:p>
            </p:txBody>
          </p:sp>
        </p:grpSp>
      </p:grpSp>
      <p:grpSp>
        <p:nvGrpSpPr>
          <p:cNvPr id="112" name="Grupp 111">
            <a:extLst>
              <a:ext uri="{FF2B5EF4-FFF2-40B4-BE49-F238E27FC236}">
                <a16:creationId xmlns:a16="http://schemas.microsoft.com/office/drawing/2014/main" id="{81CB5CE3-FF7B-4B99-A411-FB5A911F0108}"/>
              </a:ext>
            </a:extLst>
          </p:cNvPr>
          <p:cNvGrpSpPr/>
          <p:nvPr/>
        </p:nvGrpSpPr>
        <p:grpSpPr>
          <a:xfrm>
            <a:off x="1719688" y="3024693"/>
            <a:ext cx="7107171" cy="2089613"/>
            <a:chOff x="1719688" y="3024693"/>
            <a:chExt cx="7107171" cy="2089613"/>
          </a:xfrm>
        </p:grpSpPr>
        <p:grpSp>
          <p:nvGrpSpPr>
            <p:cNvPr id="24" name="Grupp 23">
              <a:extLst>
                <a:ext uri="{FF2B5EF4-FFF2-40B4-BE49-F238E27FC236}">
                  <a16:creationId xmlns:a16="http://schemas.microsoft.com/office/drawing/2014/main" id="{652AF67F-5A7B-49F6-8DB5-CC69F830F6E4}"/>
                </a:ext>
              </a:extLst>
            </p:cNvPr>
            <p:cNvGrpSpPr/>
            <p:nvPr/>
          </p:nvGrpSpPr>
          <p:grpSpPr>
            <a:xfrm>
              <a:off x="2522344" y="4156064"/>
              <a:ext cx="690657" cy="324000"/>
              <a:chOff x="3082067" y="3983967"/>
              <a:chExt cx="690657" cy="324000"/>
            </a:xfrm>
          </p:grpSpPr>
          <p:sp>
            <p:nvSpPr>
              <p:cNvPr id="185" name="M1">
                <a:extLst>
                  <a:ext uri="{FF2B5EF4-FFF2-40B4-BE49-F238E27FC236}">
                    <a16:creationId xmlns:a16="http://schemas.microsoft.com/office/drawing/2014/main" id="{F8B8A709-5769-4921-8ACD-47D9CAD26B2F}"/>
                  </a:ext>
                </a:extLst>
              </p:cNvPr>
              <p:cNvSpPr>
                <a:spLocks/>
              </p:cNvSpPr>
              <p:nvPr/>
            </p:nvSpPr>
            <p:spPr>
              <a:xfrm>
                <a:off x="362872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endParaRPr lang="sv-SE" sz="1200" dirty="0">
                  <a:solidFill>
                    <a:schemeClr val="bg1"/>
                  </a:solidFill>
                </a:endParaRPr>
              </a:p>
            </p:txBody>
          </p:sp>
          <p:sp>
            <p:nvSpPr>
              <p:cNvPr id="186" name="M1">
                <a:extLst>
                  <a:ext uri="{FF2B5EF4-FFF2-40B4-BE49-F238E27FC236}">
                    <a16:creationId xmlns:a16="http://schemas.microsoft.com/office/drawing/2014/main" id="{D9CDD64D-BAF1-46C6-B0A1-F2C886D4A854}"/>
                  </a:ext>
                </a:extLst>
              </p:cNvPr>
              <p:cNvSpPr>
                <a:spLocks/>
              </p:cNvSpPr>
              <p:nvPr/>
            </p:nvSpPr>
            <p:spPr>
              <a:xfrm>
                <a:off x="3082067" y="3983967"/>
                <a:ext cx="648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r>
                  <a:rPr lang="sv-SE" sz="1200">
                    <a:solidFill>
                      <a:schemeClr val="bg1"/>
                    </a:solidFill>
                  </a:rPr>
                  <a:t>450 </a:t>
                </a:r>
                <a:r>
                  <a:rPr lang="sv-SE" sz="1200" dirty="0">
                    <a:solidFill>
                      <a:schemeClr val="bg1"/>
                    </a:solidFill>
                  </a:rPr>
                  <a:t>år</a:t>
                </a:r>
              </a:p>
            </p:txBody>
          </p:sp>
        </p:grpSp>
        <p:grpSp>
          <p:nvGrpSpPr>
            <p:cNvPr id="3" name="Grupp 2">
              <a:extLst>
                <a:ext uri="{FF2B5EF4-FFF2-40B4-BE49-F238E27FC236}">
                  <a16:creationId xmlns:a16="http://schemas.microsoft.com/office/drawing/2014/main" id="{6533BD6F-70E4-4637-B246-C18C697A1982}"/>
                </a:ext>
              </a:extLst>
            </p:cNvPr>
            <p:cNvGrpSpPr/>
            <p:nvPr/>
          </p:nvGrpSpPr>
          <p:grpSpPr>
            <a:xfrm>
              <a:off x="4550129" y="3983967"/>
              <a:ext cx="1400065" cy="324000"/>
              <a:chOff x="4550129" y="3983967"/>
              <a:chExt cx="1400065" cy="324000"/>
            </a:xfrm>
          </p:grpSpPr>
          <p:sp>
            <p:nvSpPr>
              <p:cNvPr id="178" name="M1">
                <a:extLst>
                  <a:ext uri="{FF2B5EF4-FFF2-40B4-BE49-F238E27FC236}">
                    <a16:creationId xmlns:a16="http://schemas.microsoft.com/office/drawing/2014/main" id="{E5DB9447-65C3-42D0-83C3-BFDD3ADE6828}"/>
                  </a:ext>
                </a:extLst>
              </p:cNvPr>
              <p:cNvSpPr>
                <a:spLocks/>
              </p:cNvSpPr>
              <p:nvPr/>
            </p:nvSpPr>
            <p:spPr>
              <a:xfrm>
                <a:off x="580619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77" name="M1">
                <a:extLst>
                  <a:ext uri="{FF2B5EF4-FFF2-40B4-BE49-F238E27FC236}">
                    <a16:creationId xmlns:a16="http://schemas.microsoft.com/office/drawing/2014/main" id="{84CA55AC-02E0-4A66-A9D0-A4556B9BADF7}"/>
                  </a:ext>
                </a:extLst>
              </p:cNvPr>
              <p:cNvSpPr>
                <a:spLocks/>
              </p:cNvSpPr>
              <p:nvPr/>
            </p:nvSpPr>
            <p:spPr>
              <a:xfrm>
                <a:off x="4550129" y="3983967"/>
                <a:ext cx="1361696"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500 </a:t>
                </a:r>
                <a:r>
                  <a:rPr lang="sv-SE" sz="1200" dirty="0">
                    <a:solidFill>
                      <a:schemeClr val="bg1"/>
                    </a:solidFill>
                  </a:rPr>
                  <a:t>år</a:t>
                </a:r>
              </a:p>
            </p:txBody>
          </p:sp>
        </p:grpSp>
        <p:cxnSp>
          <p:nvCxnSpPr>
            <p:cNvPr id="150" name="Rak pil 132">
              <a:extLst>
                <a:ext uri="{FF2B5EF4-FFF2-40B4-BE49-F238E27FC236}">
                  <a16:creationId xmlns:a16="http://schemas.microsoft.com/office/drawing/2014/main" id="{5B4702D7-CB8D-4784-9EE7-2D04F6DDA8D8}"/>
                </a:ext>
              </a:extLst>
            </p:cNvPr>
            <p:cNvCxnSpPr/>
            <p:nvPr/>
          </p:nvCxnSpPr>
          <p:spPr>
            <a:xfrm flipV="1">
              <a:off x="3213001" y="3024693"/>
              <a:ext cx="0" cy="1584000"/>
            </a:xfrm>
            <a:prstGeom prst="straightConnector1">
              <a:avLst/>
            </a:prstGeom>
            <a:ln w="6350">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1" name="Rak pil 133">
              <a:extLst>
                <a:ext uri="{FF2B5EF4-FFF2-40B4-BE49-F238E27FC236}">
                  <a16:creationId xmlns:a16="http://schemas.microsoft.com/office/drawing/2014/main" id="{93AA7147-9936-4928-AEF3-4E590520FCEA}"/>
                </a:ext>
              </a:extLst>
            </p:cNvPr>
            <p:cNvCxnSpPr/>
            <p:nvPr/>
          </p:nvCxnSpPr>
          <p:spPr>
            <a:xfrm flipV="1">
              <a:off x="2166049" y="3024693"/>
              <a:ext cx="0" cy="1584000"/>
            </a:xfrm>
            <a:prstGeom prst="straightConnector1">
              <a:avLst/>
            </a:prstGeom>
            <a:ln w="6350">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76" name="textruta 175">
              <a:extLst>
                <a:ext uri="{FF2B5EF4-FFF2-40B4-BE49-F238E27FC236}">
                  <a16:creationId xmlns:a16="http://schemas.microsoft.com/office/drawing/2014/main" id="{4E254567-4513-4C77-AD71-6B160DD2E931}"/>
                </a:ext>
              </a:extLst>
            </p:cNvPr>
            <p:cNvSpPr txBox="1"/>
            <p:nvPr/>
          </p:nvSpPr>
          <p:spPr>
            <a:xfrm>
              <a:off x="2766045" y="4650461"/>
              <a:ext cx="899987" cy="463845"/>
            </a:xfrm>
            <a:prstGeom prst="rect">
              <a:avLst/>
            </a:prstGeom>
            <a:solidFill>
              <a:schemeClr val="bg1"/>
            </a:solidFill>
          </p:spPr>
          <p:txBody>
            <a:bodyPr wrap="square" lIns="13500" tIns="0" rIns="13500" bIns="0" rtlCol="0">
              <a:spAutoFit/>
            </a:bodyPr>
            <a:lstStyle/>
            <a:p>
              <a:pPr algn="ctr">
                <a:lnSpc>
                  <a:spcPts val="1200"/>
                </a:lnSpc>
              </a:pPr>
              <a:r>
                <a:rPr lang="en-US" sz="1200" b="1" dirty="0">
                  <a:solidFill>
                    <a:schemeClr val="accent5"/>
                  </a:solidFill>
                </a:rPr>
                <a:t>AM 2550</a:t>
              </a:r>
            </a:p>
            <a:p>
              <a:pPr algn="ctr">
                <a:lnSpc>
                  <a:spcPts val="1200"/>
                </a:lnSpc>
              </a:pPr>
              <a:r>
                <a:rPr lang="en-US" sz="1200">
                  <a:solidFill>
                    <a:schemeClr val="tx1">
                      <a:lumMod val="75000"/>
                      <a:lumOff val="25000"/>
                    </a:schemeClr>
                  </a:solidFill>
                </a:rPr>
                <a:t>Erövringen</a:t>
              </a:r>
            </a:p>
            <a:p>
              <a:pPr algn="ctr">
                <a:lnSpc>
                  <a:spcPts val="1200"/>
                </a:lnSpc>
              </a:pPr>
              <a:r>
                <a:rPr lang="en-US" sz="1200">
                  <a:solidFill>
                    <a:schemeClr val="tx1">
                      <a:lumMod val="75000"/>
                      <a:lumOff val="25000"/>
                    </a:schemeClr>
                  </a:solidFill>
                </a:rPr>
                <a:t>klar</a:t>
              </a:r>
              <a:endParaRPr lang="en-US" sz="1200" dirty="0">
                <a:solidFill>
                  <a:schemeClr val="tx1">
                    <a:lumMod val="75000"/>
                    <a:lumOff val="25000"/>
                  </a:schemeClr>
                </a:solidFill>
              </a:endParaRPr>
            </a:p>
          </p:txBody>
        </p:sp>
        <p:sp>
          <p:nvSpPr>
            <p:cNvPr id="182" name="textruta 181">
              <a:extLst>
                <a:ext uri="{FF2B5EF4-FFF2-40B4-BE49-F238E27FC236}">
                  <a16:creationId xmlns:a16="http://schemas.microsoft.com/office/drawing/2014/main" id="{97521EB6-0CFA-45B4-AB11-E69610A28141}"/>
                </a:ext>
              </a:extLst>
            </p:cNvPr>
            <p:cNvSpPr txBox="1"/>
            <p:nvPr/>
          </p:nvSpPr>
          <p:spPr>
            <a:xfrm>
              <a:off x="1719688" y="4650461"/>
              <a:ext cx="899987" cy="463845"/>
            </a:xfrm>
            <a:prstGeom prst="rect">
              <a:avLst/>
            </a:prstGeom>
            <a:solidFill>
              <a:schemeClr val="bg1"/>
            </a:solidFill>
          </p:spPr>
          <p:txBody>
            <a:bodyPr wrap="square" lIns="13500" tIns="0" rIns="13500" bIns="0" rtlCol="0">
              <a:spAutoFit/>
            </a:bodyPr>
            <a:lstStyle/>
            <a:p>
              <a:pPr algn="ctr">
                <a:lnSpc>
                  <a:spcPts val="1200"/>
                </a:lnSpc>
              </a:pPr>
              <a:r>
                <a:rPr lang="en-US" sz="1200" b="1">
                  <a:solidFill>
                    <a:schemeClr val="tx1">
                      <a:lumMod val="75000"/>
                      <a:lumOff val="25000"/>
                    </a:schemeClr>
                  </a:solidFill>
                </a:rPr>
                <a:t>AM 2070</a:t>
              </a:r>
              <a:endParaRPr lang="en-US" sz="1200" b="1" dirty="0">
                <a:solidFill>
                  <a:schemeClr val="tx1">
                    <a:lumMod val="75000"/>
                    <a:lumOff val="25000"/>
                  </a:schemeClr>
                </a:solidFill>
              </a:endParaRPr>
            </a:p>
            <a:p>
              <a:pPr algn="ctr">
                <a:lnSpc>
                  <a:spcPts val="1200"/>
                </a:lnSpc>
              </a:pPr>
              <a:r>
                <a:rPr lang="en-US" sz="1200">
                  <a:solidFill>
                    <a:schemeClr val="tx1">
                      <a:lumMod val="75000"/>
                      <a:lumOff val="25000"/>
                    </a:schemeClr>
                  </a:solidFill>
                </a:rPr>
                <a:t>Abrahams</a:t>
              </a:r>
            </a:p>
            <a:p>
              <a:pPr algn="ctr">
                <a:lnSpc>
                  <a:spcPts val="1200"/>
                </a:lnSpc>
              </a:pPr>
              <a:r>
                <a:rPr lang="en-US" sz="1200">
                  <a:solidFill>
                    <a:schemeClr val="tx1">
                      <a:lumMod val="75000"/>
                      <a:lumOff val="25000"/>
                    </a:schemeClr>
                  </a:solidFill>
                </a:rPr>
                <a:t>löfte</a:t>
              </a:r>
              <a:endParaRPr lang="en-US" sz="1200" dirty="0">
                <a:solidFill>
                  <a:schemeClr val="tx1">
                    <a:lumMod val="75000"/>
                    <a:lumOff val="25000"/>
                  </a:schemeClr>
                </a:solidFill>
              </a:endParaRPr>
            </a:p>
          </p:txBody>
        </p:sp>
        <p:grpSp>
          <p:nvGrpSpPr>
            <p:cNvPr id="29" name="Grupp 28">
              <a:extLst>
                <a:ext uri="{FF2B5EF4-FFF2-40B4-BE49-F238E27FC236}">
                  <a16:creationId xmlns:a16="http://schemas.microsoft.com/office/drawing/2014/main" id="{4F84DFBE-285A-4CB3-A41D-BCC63AC1E00B}"/>
                </a:ext>
              </a:extLst>
            </p:cNvPr>
            <p:cNvGrpSpPr/>
            <p:nvPr/>
          </p:nvGrpSpPr>
          <p:grpSpPr>
            <a:xfrm>
              <a:off x="2166049" y="3983967"/>
              <a:ext cx="690657" cy="324000"/>
              <a:chOff x="2231524" y="3983967"/>
              <a:chExt cx="690657" cy="324000"/>
            </a:xfrm>
          </p:grpSpPr>
          <p:sp>
            <p:nvSpPr>
              <p:cNvPr id="183" name="M1">
                <a:extLst>
                  <a:ext uri="{FF2B5EF4-FFF2-40B4-BE49-F238E27FC236}">
                    <a16:creationId xmlns:a16="http://schemas.microsoft.com/office/drawing/2014/main" id="{59676AFC-0265-4F1B-AEBC-12AA8D746B2B}"/>
                  </a:ext>
                </a:extLst>
              </p:cNvPr>
              <p:cNvSpPr>
                <a:spLocks/>
              </p:cNvSpPr>
              <p:nvPr/>
            </p:nvSpPr>
            <p:spPr>
              <a:xfrm>
                <a:off x="2778181" y="3983967"/>
                <a:ext cx="144000" cy="324000"/>
              </a:xfrm>
              <a:prstGeom prst="rect">
                <a:avLst/>
              </a:prstGeom>
              <a:solidFill>
                <a:schemeClr val="accent5"/>
              </a:solidFill>
              <a:ln w="6350">
                <a:solidFill>
                  <a:schemeClr val="tx1"/>
                </a:solid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4" name="M1">
                <a:extLst>
                  <a:ext uri="{FF2B5EF4-FFF2-40B4-BE49-F238E27FC236}">
                    <a16:creationId xmlns:a16="http://schemas.microsoft.com/office/drawing/2014/main" id="{ECA93DB7-6623-4818-A992-F8283121DB0D}"/>
                  </a:ext>
                </a:extLst>
              </p:cNvPr>
              <p:cNvSpPr>
                <a:spLocks/>
              </p:cNvSpPr>
              <p:nvPr/>
            </p:nvSpPr>
            <p:spPr>
              <a:xfrm>
                <a:off x="2231524" y="3983967"/>
                <a:ext cx="648000" cy="324000"/>
              </a:xfrm>
              <a:prstGeom prst="rect">
                <a:avLst/>
              </a:prstGeom>
              <a:solidFill>
                <a:schemeClr val="tx2">
                  <a:lumMod val="75000"/>
                </a:schemeClr>
              </a:solidFill>
              <a:ln w="6350">
                <a:solidFill>
                  <a:schemeClr val="tx1"/>
                </a:solid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430 </a:t>
                </a:r>
                <a:r>
                  <a:rPr lang="sv-SE" sz="1200" dirty="0">
                    <a:solidFill>
                      <a:schemeClr val="bg1"/>
                    </a:solidFill>
                  </a:rPr>
                  <a:t>år</a:t>
                </a:r>
              </a:p>
            </p:txBody>
          </p:sp>
        </p:grpSp>
        <p:grpSp>
          <p:nvGrpSpPr>
            <p:cNvPr id="82" name="Grupp 81">
              <a:extLst>
                <a:ext uri="{FF2B5EF4-FFF2-40B4-BE49-F238E27FC236}">
                  <a16:creationId xmlns:a16="http://schemas.microsoft.com/office/drawing/2014/main" id="{8E25CB69-89B9-4CE9-84A8-0626565BBB41}"/>
                </a:ext>
              </a:extLst>
            </p:cNvPr>
            <p:cNvGrpSpPr/>
            <p:nvPr/>
          </p:nvGrpSpPr>
          <p:grpSpPr>
            <a:xfrm>
              <a:off x="7434367" y="3983967"/>
              <a:ext cx="1392492" cy="324000"/>
              <a:chOff x="7434367" y="3983967"/>
              <a:chExt cx="1392492" cy="324000"/>
            </a:xfrm>
          </p:grpSpPr>
          <p:sp>
            <p:nvSpPr>
              <p:cNvPr id="57" name="Rektangel 56">
                <a:extLst>
                  <a:ext uri="{FF2B5EF4-FFF2-40B4-BE49-F238E27FC236}">
                    <a16:creationId xmlns:a16="http://schemas.microsoft.com/office/drawing/2014/main" id="{F42A2BF6-C901-46F6-A1B1-54151DF60149}"/>
                  </a:ext>
                </a:extLst>
              </p:cNvPr>
              <p:cNvSpPr/>
              <p:nvPr/>
            </p:nvSpPr>
            <p:spPr>
              <a:xfrm>
                <a:off x="7854279" y="4016958"/>
                <a:ext cx="560506" cy="25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M1">
                <a:extLst>
                  <a:ext uri="{FF2B5EF4-FFF2-40B4-BE49-F238E27FC236}">
                    <a16:creationId xmlns:a16="http://schemas.microsoft.com/office/drawing/2014/main" id="{852BCCD7-B075-4A86-8AB6-DA459C990B07}"/>
                  </a:ext>
                </a:extLst>
              </p:cNvPr>
              <p:cNvSpPr>
                <a:spLocks/>
              </p:cNvSpPr>
              <p:nvPr/>
            </p:nvSpPr>
            <p:spPr>
              <a:xfrm>
                <a:off x="7434367"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40 </a:t>
                </a:r>
                <a:r>
                  <a:rPr lang="sv-SE" sz="1200" dirty="0">
                    <a:solidFill>
                      <a:schemeClr val="bg1"/>
                    </a:solidFill>
                  </a:rPr>
                  <a:t>år</a:t>
                </a:r>
              </a:p>
            </p:txBody>
          </p:sp>
          <p:sp>
            <p:nvSpPr>
              <p:cNvPr id="181" name="M1">
                <a:extLst>
                  <a:ext uri="{FF2B5EF4-FFF2-40B4-BE49-F238E27FC236}">
                    <a16:creationId xmlns:a16="http://schemas.microsoft.com/office/drawing/2014/main" id="{E17E2B06-4394-45A9-8414-70F4D2CD5EF7}"/>
                  </a:ext>
                </a:extLst>
              </p:cNvPr>
              <p:cNvSpPr>
                <a:spLocks/>
              </p:cNvSpPr>
              <p:nvPr/>
            </p:nvSpPr>
            <p:spPr>
              <a:xfrm>
                <a:off x="8142859"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1960 </a:t>
                </a:r>
                <a:r>
                  <a:rPr lang="sv-SE" sz="1200" dirty="0">
                    <a:solidFill>
                      <a:schemeClr val="bg1"/>
                    </a:solidFill>
                  </a:rPr>
                  <a:t>år</a:t>
                </a:r>
              </a:p>
            </p:txBody>
          </p:sp>
        </p:grpSp>
      </p:grpSp>
      <p:grpSp>
        <p:nvGrpSpPr>
          <p:cNvPr id="195" name="Grupp 194">
            <a:extLst>
              <a:ext uri="{FF2B5EF4-FFF2-40B4-BE49-F238E27FC236}">
                <a16:creationId xmlns:a16="http://schemas.microsoft.com/office/drawing/2014/main" id="{E646E1C9-FA12-426C-B494-5CA3541DF6FC}"/>
              </a:ext>
            </a:extLst>
          </p:cNvPr>
          <p:cNvGrpSpPr/>
          <p:nvPr/>
        </p:nvGrpSpPr>
        <p:grpSpPr>
          <a:xfrm>
            <a:off x="113119" y="5194850"/>
            <a:ext cx="11958269" cy="1440001"/>
            <a:chOff x="113119" y="4734468"/>
            <a:chExt cx="11958269" cy="1440001"/>
          </a:xfrm>
        </p:grpSpPr>
        <p:sp>
          <p:nvSpPr>
            <p:cNvPr id="83" name="Rektangel 82">
              <a:extLst>
                <a:ext uri="{FF2B5EF4-FFF2-40B4-BE49-F238E27FC236}">
                  <a16:creationId xmlns:a16="http://schemas.microsoft.com/office/drawing/2014/main" id="{B49F72DD-0681-4CD3-93CC-FCC2242B5484}"/>
                </a:ext>
              </a:extLst>
            </p:cNvPr>
            <p:cNvSpPr/>
            <p:nvPr/>
          </p:nvSpPr>
          <p:spPr>
            <a:xfrm>
              <a:off x="1008063" y="4734469"/>
              <a:ext cx="64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36000" rIns="13500" bIns="36000" rtlCol="0" anchor="t">
              <a:noAutofit/>
            </a:bodyPr>
            <a:lstStyle/>
            <a:p>
              <a:pPr>
                <a:lnSpc>
                  <a:spcPts val="1200"/>
                </a:lnSpc>
              </a:pPr>
              <a:r>
                <a:rPr lang="sv-SE" sz="1200" dirty="0">
                  <a:solidFill>
                    <a:srgbClr val="C00000"/>
                  </a:solidFill>
                </a:rPr>
                <a:t>Abraham var </a:t>
              </a:r>
              <a:r>
                <a:rPr lang="sv-SE" sz="1200" b="1" i="1" dirty="0">
                  <a:solidFill>
                    <a:srgbClr val="C00000"/>
                  </a:solidFill>
                </a:rPr>
                <a:t>100 år</a:t>
              </a:r>
              <a:r>
                <a:rPr lang="sv-SE" sz="1200" dirty="0">
                  <a:solidFill>
                    <a:srgbClr val="C00000"/>
                  </a:solidFill>
                </a:rPr>
                <a:t> när hans son Isak föddes. </a:t>
              </a:r>
              <a:r>
                <a:rPr lang="sv-SE" sz="1200" dirty="0">
                  <a:solidFill>
                    <a:schemeClr val="tx1"/>
                  </a:solidFill>
                  <a:ea typeface="Calibri" panose="020F0502020204030204" pitchFamily="34" charset="0"/>
                  <a:cs typeface="Arial" panose="020B0604020202020204" pitchFamily="34" charset="0"/>
                </a:rPr>
                <a:t>(1 Mos 21:5)</a:t>
              </a:r>
              <a:endParaRPr lang="sv-SE" sz="1200" dirty="0">
                <a:ea typeface="Calibri" panose="020F0502020204030204" pitchFamily="34" charset="0"/>
                <a:cs typeface="Arial" panose="020B0604020202020204" pitchFamily="34" charset="0"/>
              </a:endParaRPr>
            </a:p>
          </p:txBody>
        </p:sp>
        <p:sp>
          <p:nvSpPr>
            <p:cNvPr id="84" name="Rektangel 83">
              <a:extLst>
                <a:ext uri="{FF2B5EF4-FFF2-40B4-BE49-F238E27FC236}">
                  <a16:creationId xmlns:a16="http://schemas.microsoft.com/office/drawing/2014/main" id="{FB4CF486-F804-4125-9136-1169992F6E34}"/>
                </a:ext>
              </a:extLst>
            </p:cNvPr>
            <p:cNvSpPr/>
            <p:nvPr/>
          </p:nvSpPr>
          <p:spPr>
            <a:xfrm>
              <a:off x="4479839" y="4734469"/>
              <a:ext cx="936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36000" rIns="13500" bIns="36000" rtlCol="0" anchor="t">
              <a:noAutofit/>
            </a:bodyPr>
            <a:lstStyle/>
            <a:p>
              <a:pPr>
                <a:lnSpc>
                  <a:spcPts val="1200"/>
                </a:lnSpc>
              </a:pPr>
              <a:r>
                <a:rPr lang="sv-SE" sz="1200" dirty="0">
                  <a:solidFill>
                    <a:schemeClr val="tx1"/>
                  </a:solidFill>
                </a:rPr>
                <a:t>Hesekiel skulle bära Israels miss-gärning i </a:t>
              </a:r>
              <a:r>
                <a:rPr lang="sv-SE" sz="1200" b="1" i="1" dirty="0">
                  <a:solidFill>
                    <a:schemeClr val="tx1"/>
                  </a:solidFill>
                </a:rPr>
                <a:t>390 dagar </a:t>
              </a:r>
              <a:r>
                <a:rPr lang="sv-SE" sz="1200" dirty="0">
                  <a:solidFill>
                    <a:schemeClr val="tx1"/>
                  </a:solidFill>
                </a:rPr>
                <a:t>och Judas i </a:t>
              </a:r>
              <a:r>
                <a:rPr lang="sv-SE" sz="1200" b="1" i="1" dirty="0">
                  <a:solidFill>
                    <a:schemeClr val="tx1"/>
                  </a:solidFill>
                </a:rPr>
                <a:t>40 dagar</a:t>
              </a:r>
              <a:r>
                <a:rPr lang="sv-SE" sz="1200" dirty="0">
                  <a:solidFill>
                    <a:schemeClr val="tx1"/>
                  </a:solidFill>
                </a:rPr>
                <a:t>, </a:t>
              </a:r>
              <a:r>
                <a:rPr lang="sv-SE" sz="1200" dirty="0">
                  <a:solidFill>
                    <a:srgbClr val="C00000"/>
                  </a:solidFill>
                </a:rPr>
                <a:t>en dag för varje år</a:t>
              </a:r>
              <a:r>
                <a:rPr lang="sv-SE" sz="1200" dirty="0">
                  <a:solidFill>
                    <a:schemeClr val="tx1"/>
                  </a:solidFill>
                </a:rPr>
                <a:t>. (Hes 4:4-7) </a:t>
              </a:r>
            </a:p>
          </p:txBody>
        </p:sp>
        <p:sp>
          <p:nvSpPr>
            <p:cNvPr id="85" name="Rektangel 84">
              <a:extLst>
                <a:ext uri="{FF2B5EF4-FFF2-40B4-BE49-F238E27FC236}">
                  <a16:creationId xmlns:a16="http://schemas.microsoft.com/office/drawing/2014/main" id="{9C98312F-59B3-4EC2-87A2-E3F533E19C2A}"/>
                </a:ext>
              </a:extLst>
            </p:cNvPr>
            <p:cNvSpPr/>
            <p:nvPr/>
          </p:nvSpPr>
          <p:spPr>
            <a:xfrm>
              <a:off x="11423388" y="4734469"/>
              <a:ext cx="64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De ska regera… </a:t>
              </a:r>
              <a:br>
                <a:rPr lang="sv-SE" sz="1200" dirty="0">
                  <a:solidFill>
                    <a:srgbClr val="C00000"/>
                  </a:solidFill>
                </a:rPr>
              </a:br>
              <a:r>
                <a:rPr lang="sv-SE" sz="1200" dirty="0">
                  <a:solidFill>
                    <a:srgbClr val="C00000"/>
                  </a:solidFill>
                </a:rPr>
                <a:t>i evig-heters </a:t>
              </a:r>
              <a:r>
                <a:rPr lang="sv-SE" sz="1200" b="1" i="1" dirty="0">
                  <a:solidFill>
                    <a:srgbClr val="C00000"/>
                  </a:solidFill>
                </a:rPr>
                <a:t>evighet</a:t>
              </a:r>
              <a:r>
                <a:rPr lang="sv-SE" sz="1200" dirty="0">
                  <a:solidFill>
                    <a:srgbClr val="C00000"/>
                  </a:solidFill>
                </a:rPr>
                <a:t>. </a:t>
              </a:r>
              <a:r>
                <a:rPr lang="sv-SE" sz="1200" dirty="0">
                  <a:solidFill>
                    <a:schemeClr val="tx1"/>
                  </a:solidFill>
                </a:rPr>
                <a:t>(Upp 22:5)</a:t>
              </a:r>
            </a:p>
          </p:txBody>
        </p:sp>
        <p:sp>
          <p:nvSpPr>
            <p:cNvPr id="86" name="Rektangel 85">
              <a:extLst>
                <a:ext uri="{FF2B5EF4-FFF2-40B4-BE49-F238E27FC236}">
                  <a16:creationId xmlns:a16="http://schemas.microsoft.com/office/drawing/2014/main" id="{12AF8771-E88B-4631-950C-A3DB7997036B}"/>
                </a:ext>
              </a:extLst>
            </p:cNvPr>
            <p:cNvSpPr/>
            <p:nvPr/>
          </p:nvSpPr>
          <p:spPr>
            <a:xfrm>
              <a:off x="10708447" y="4734469"/>
              <a:ext cx="64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De levde och regerade med Kristus i </a:t>
              </a:r>
              <a:r>
                <a:rPr lang="sv-SE" sz="1200" b="1" i="1" dirty="0">
                  <a:solidFill>
                    <a:srgbClr val="C00000"/>
                  </a:solidFill>
                </a:rPr>
                <a:t>1000 år</a:t>
              </a:r>
              <a:r>
                <a:rPr lang="sv-SE" sz="1200" dirty="0">
                  <a:solidFill>
                    <a:srgbClr val="C00000"/>
                  </a:solidFill>
                </a:rPr>
                <a:t>.</a:t>
              </a:r>
              <a:r>
                <a:rPr lang="sv-SE" sz="1200" dirty="0">
                  <a:solidFill>
                    <a:srgbClr val="C00000"/>
                  </a:solidFill>
                  <a:ea typeface="Calibri" panose="020F0502020204030204" pitchFamily="34" charset="0"/>
                  <a:cs typeface="Arial" panose="020B0604020202020204" pitchFamily="34" charset="0"/>
                </a:rPr>
                <a:t>.</a:t>
              </a:r>
              <a:br>
                <a:rPr lang="sv-SE" sz="1200" dirty="0">
                  <a:solidFill>
                    <a:schemeClr val="tx1"/>
                  </a:solidFill>
                  <a:ea typeface="Calibri" panose="020F0502020204030204" pitchFamily="34" charset="0"/>
                  <a:cs typeface="Arial" panose="020B0604020202020204" pitchFamily="34" charset="0"/>
                </a:rPr>
              </a:br>
              <a:r>
                <a:rPr lang="sv-SE" sz="1200" dirty="0">
                  <a:solidFill>
                    <a:schemeClr val="tx1"/>
                  </a:solidFill>
                  <a:ea typeface="Calibri" panose="020F0502020204030204" pitchFamily="34" charset="0"/>
                  <a:cs typeface="Arial" panose="020B0604020202020204" pitchFamily="34" charset="0"/>
                </a:rPr>
                <a:t>(Upp 20:4)</a:t>
              </a:r>
            </a:p>
          </p:txBody>
        </p:sp>
        <p:sp>
          <p:nvSpPr>
            <p:cNvPr id="87" name="Rektangel 86">
              <a:extLst>
                <a:ext uri="{FF2B5EF4-FFF2-40B4-BE49-F238E27FC236}">
                  <a16:creationId xmlns:a16="http://schemas.microsoft.com/office/drawing/2014/main" id="{4F10348A-354C-4406-82E6-5C62EDB5B8E8}"/>
                </a:ext>
              </a:extLst>
            </p:cNvPr>
            <p:cNvSpPr/>
            <p:nvPr/>
          </p:nvSpPr>
          <p:spPr>
            <a:xfrm>
              <a:off x="8275615" y="4734469"/>
              <a:ext cx="82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b="1" i="1" u="sng" dirty="0">
                  <a:solidFill>
                    <a:srgbClr val="C00000"/>
                  </a:solidFill>
                </a:rPr>
                <a:t>Efter</a:t>
              </a:r>
              <a:r>
                <a:rPr lang="sv-SE" sz="1200" b="1" i="1" dirty="0">
                  <a:solidFill>
                    <a:srgbClr val="C00000"/>
                  </a:solidFill>
                </a:rPr>
                <a:t> 2 dagar </a:t>
              </a:r>
              <a:r>
                <a:rPr lang="sv-SE" sz="1200" dirty="0">
                  <a:solidFill>
                    <a:srgbClr val="C00000"/>
                  </a:solidFill>
                </a:rPr>
                <a:t>gör han oss levande igen, på tredje dagen låter han oss uppstå.</a:t>
              </a:r>
              <a:r>
                <a:rPr lang="sv-SE" sz="1200" dirty="0">
                  <a:solidFill>
                    <a:schemeClr val="tx1"/>
                  </a:solidFill>
                </a:rPr>
                <a:t> (Hos 6:2)</a:t>
              </a:r>
            </a:p>
          </p:txBody>
        </p:sp>
        <p:sp>
          <p:nvSpPr>
            <p:cNvPr id="88" name="Rektangel 87">
              <a:extLst>
                <a:ext uri="{FF2B5EF4-FFF2-40B4-BE49-F238E27FC236}">
                  <a16:creationId xmlns:a16="http://schemas.microsoft.com/office/drawing/2014/main" id="{0A02FA34-D129-4EF0-BBE5-B6C4FD268826}"/>
                </a:ext>
              </a:extLst>
            </p:cNvPr>
            <p:cNvSpPr/>
            <p:nvPr/>
          </p:nvSpPr>
          <p:spPr>
            <a:xfrm>
              <a:off x="3764895" y="4734469"/>
              <a:ext cx="64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Sedan Salomo i </a:t>
              </a:r>
              <a:r>
                <a:rPr lang="sv-SE" sz="1200" b="1" i="1" dirty="0">
                  <a:solidFill>
                    <a:srgbClr val="C00000"/>
                  </a:solidFill>
                </a:rPr>
                <a:t>20 år</a:t>
              </a:r>
              <a:r>
                <a:rPr lang="sv-SE" sz="1200" dirty="0">
                  <a:solidFill>
                    <a:srgbClr val="C00000"/>
                  </a:solidFill>
                </a:rPr>
                <a:t> hade byggt på de två husen…</a:t>
              </a:r>
              <a:br>
                <a:rPr lang="sv-SE" sz="1200" dirty="0">
                  <a:solidFill>
                    <a:srgbClr val="C00000"/>
                  </a:solidFill>
                  <a:ea typeface="Calibri" panose="020F0502020204030204" pitchFamily="34" charset="0"/>
                  <a:cs typeface="Arial" panose="020B0604020202020204" pitchFamily="34" charset="0"/>
                </a:rPr>
              </a:br>
              <a:r>
                <a:rPr lang="sv-SE" sz="1200" dirty="0">
                  <a:solidFill>
                    <a:schemeClr val="tx1"/>
                  </a:solidFill>
                  <a:ea typeface="Calibri" panose="020F0502020204030204" pitchFamily="34" charset="0"/>
                  <a:cs typeface="Arial" panose="020B0604020202020204" pitchFamily="34" charset="0"/>
                </a:rPr>
                <a:t>(1 Kung 9:10)</a:t>
              </a:r>
            </a:p>
          </p:txBody>
        </p:sp>
        <p:sp>
          <p:nvSpPr>
            <p:cNvPr id="89" name="Rektangel 88">
              <a:extLst>
                <a:ext uri="{FF2B5EF4-FFF2-40B4-BE49-F238E27FC236}">
                  <a16:creationId xmlns:a16="http://schemas.microsoft.com/office/drawing/2014/main" id="{A8EF9105-7B0B-4D25-B4D7-1B37CB8FB450}"/>
                </a:ext>
              </a:extLst>
            </p:cNvPr>
            <p:cNvSpPr/>
            <p:nvPr/>
          </p:nvSpPr>
          <p:spPr>
            <a:xfrm>
              <a:off x="9885503" y="4734468"/>
              <a:ext cx="756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Dagen kommer </a:t>
              </a:r>
            </a:p>
            <a:p>
              <a:pPr>
                <a:lnSpc>
                  <a:spcPts val="1200"/>
                </a:lnSpc>
              </a:pPr>
              <a:r>
                <a:rPr lang="sv-SE" sz="1200" dirty="0">
                  <a:solidFill>
                    <a:srgbClr val="C00000"/>
                  </a:solidFill>
                </a:rPr>
                <a:t>för </a:t>
              </a:r>
              <a:r>
                <a:rPr lang="sv-SE" sz="1200" cap="small" dirty="0">
                  <a:solidFill>
                    <a:srgbClr val="C00000"/>
                  </a:solidFill>
                </a:rPr>
                <a:t>Herrens</a:t>
              </a:r>
              <a:r>
                <a:rPr lang="sv-SE" sz="1200" dirty="0">
                  <a:solidFill>
                    <a:srgbClr val="C00000"/>
                  </a:solidFill>
                </a:rPr>
                <a:t> hämnd, </a:t>
              </a:r>
              <a:r>
                <a:rPr lang="sv-SE" sz="1200" b="1" i="1" dirty="0">
                  <a:solidFill>
                    <a:srgbClr val="C00000"/>
                  </a:solidFill>
                </a:rPr>
                <a:t>ett vedergäll-ningens år</a:t>
              </a:r>
              <a:r>
                <a:rPr lang="sv-SE" sz="1200" dirty="0">
                  <a:solidFill>
                    <a:srgbClr val="C00000"/>
                  </a:solidFill>
                </a:rPr>
                <a:t>. </a:t>
              </a:r>
              <a:r>
                <a:rPr lang="sv-SE" sz="1200" dirty="0">
                  <a:solidFill>
                    <a:schemeClr val="tx1"/>
                  </a:solidFill>
                  <a:ea typeface="Calibri" panose="020F0502020204030204" pitchFamily="34" charset="0"/>
                  <a:cs typeface="Arial" panose="020B0604020202020204" pitchFamily="34" charset="0"/>
                </a:rPr>
                <a:t>(Jes 34:8)</a:t>
              </a:r>
            </a:p>
          </p:txBody>
        </p:sp>
        <p:sp>
          <p:nvSpPr>
            <p:cNvPr id="90" name="Rektangel 89">
              <a:extLst>
                <a:ext uri="{FF2B5EF4-FFF2-40B4-BE49-F238E27FC236}">
                  <a16:creationId xmlns:a16="http://schemas.microsoft.com/office/drawing/2014/main" id="{BB5ACBC2-2800-4703-A564-8C32B35A6F63}"/>
                </a:ext>
              </a:extLst>
            </p:cNvPr>
            <p:cNvSpPr/>
            <p:nvPr/>
          </p:nvSpPr>
          <p:spPr>
            <a:xfrm>
              <a:off x="113119" y="4734469"/>
              <a:ext cx="82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36000" rIns="13500" bIns="36000" rtlCol="0" anchor="t">
              <a:noAutofit/>
            </a:bodyPr>
            <a:lstStyle/>
            <a:p>
              <a:pPr>
                <a:lnSpc>
                  <a:spcPts val="1200"/>
                </a:lnSpc>
              </a:pPr>
              <a:r>
                <a:rPr lang="sv-SE" sz="1200" dirty="0">
                  <a:solidFill>
                    <a:schemeClr val="tx1"/>
                  </a:solidFill>
                </a:rPr>
                <a:t>Genealogier från Adam till Abraham med 1/2 år subtraherat per genera-tion. (1 Mos 5 &amp; 11)</a:t>
              </a:r>
            </a:p>
          </p:txBody>
        </p:sp>
        <p:sp>
          <p:nvSpPr>
            <p:cNvPr id="91" name="Rektangel 90">
              <a:extLst>
                <a:ext uri="{FF2B5EF4-FFF2-40B4-BE49-F238E27FC236}">
                  <a16:creationId xmlns:a16="http://schemas.microsoft.com/office/drawing/2014/main" id="{28B95F7D-BDBF-45AE-83F6-C964A785E953}"/>
                </a:ext>
              </a:extLst>
            </p:cNvPr>
            <p:cNvSpPr/>
            <p:nvPr/>
          </p:nvSpPr>
          <p:spPr>
            <a:xfrm>
              <a:off x="2689951" y="4734468"/>
              <a:ext cx="100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I det </a:t>
              </a:r>
              <a:r>
                <a:rPr lang="sv-SE" sz="1200" b="1" i="1" dirty="0">
                  <a:solidFill>
                    <a:srgbClr val="C00000"/>
                  </a:solidFill>
                </a:rPr>
                <a:t>480:e året</a:t>
              </a:r>
              <a:r>
                <a:rPr lang="sv-SE" sz="1200" dirty="0">
                  <a:solidFill>
                    <a:srgbClr val="C00000"/>
                  </a:solidFill>
                </a:rPr>
                <a:t> efter det att Israels barn drog ut ur Egypten… började [Salomo] bygga </a:t>
              </a:r>
              <a:r>
                <a:rPr lang="sv-SE" sz="1200" cap="small" dirty="0">
                  <a:solidFill>
                    <a:srgbClr val="C00000"/>
                  </a:solidFill>
                </a:rPr>
                <a:t>Herrens</a:t>
              </a:r>
              <a:r>
                <a:rPr lang="sv-SE" sz="1200" dirty="0">
                  <a:solidFill>
                    <a:srgbClr val="C00000"/>
                  </a:solidFill>
                </a:rPr>
                <a:t> hus.</a:t>
              </a:r>
              <a:br>
                <a:rPr lang="sv-SE" sz="1200" dirty="0">
                  <a:solidFill>
                    <a:srgbClr val="C00000"/>
                  </a:solidFill>
                </a:rPr>
              </a:br>
              <a:r>
                <a:rPr lang="sv-SE" sz="1200" dirty="0">
                  <a:solidFill>
                    <a:schemeClr val="tx1"/>
                  </a:solidFill>
                  <a:ea typeface="Calibri" panose="020F0502020204030204" pitchFamily="34" charset="0"/>
                  <a:cs typeface="Arial" panose="020B0604020202020204" pitchFamily="34" charset="0"/>
                </a:rPr>
                <a:t>(1 Kung 6:1)</a:t>
              </a:r>
            </a:p>
          </p:txBody>
        </p:sp>
        <p:sp>
          <p:nvSpPr>
            <p:cNvPr id="92" name="Rektangel 91">
              <a:extLst>
                <a:ext uri="{FF2B5EF4-FFF2-40B4-BE49-F238E27FC236}">
                  <a16:creationId xmlns:a16="http://schemas.microsoft.com/office/drawing/2014/main" id="{76D4CD48-D85C-4825-BC73-BAC31F0F33BB}"/>
                </a:ext>
              </a:extLst>
            </p:cNvPr>
            <p:cNvSpPr/>
            <p:nvPr/>
          </p:nvSpPr>
          <p:spPr>
            <a:xfrm>
              <a:off x="9170559" y="4734469"/>
              <a:ext cx="648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Han ska stadfästa ett förbund… under</a:t>
              </a:r>
              <a:br>
                <a:rPr lang="sv-SE" sz="1200" dirty="0">
                  <a:solidFill>
                    <a:srgbClr val="C00000"/>
                  </a:solidFill>
                </a:rPr>
              </a:br>
              <a:r>
                <a:rPr lang="sv-SE" sz="1200" b="1" i="1" dirty="0">
                  <a:solidFill>
                    <a:srgbClr val="C00000"/>
                  </a:solidFill>
                </a:rPr>
                <a:t>1 vecka</a:t>
              </a:r>
              <a:r>
                <a:rPr lang="sv-SE" sz="1200" dirty="0">
                  <a:solidFill>
                    <a:srgbClr val="C00000"/>
                  </a:solidFill>
                </a:rPr>
                <a:t>… </a:t>
              </a:r>
              <a:r>
                <a:rPr lang="sv-SE" sz="1200" dirty="0">
                  <a:solidFill>
                    <a:schemeClr val="tx1"/>
                  </a:solidFill>
                </a:rPr>
                <a:t>(Dan 9:27)</a:t>
              </a:r>
            </a:p>
          </p:txBody>
        </p:sp>
        <p:sp>
          <p:nvSpPr>
            <p:cNvPr id="93" name="Rektangel 92">
              <a:extLst>
                <a:ext uri="{FF2B5EF4-FFF2-40B4-BE49-F238E27FC236}">
                  <a16:creationId xmlns:a16="http://schemas.microsoft.com/office/drawing/2014/main" id="{420439B6-AB3B-4E16-AA98-2E4A722AEDF1}"/>
                </a:ext>
              </a:extLst>
            </p:cNvPr>
            <p:cNvSpPr/>
            <p:nvPr/>
          </p:nvSpPr>
          <p:spPr>
            <a:xfrm>
              <a:off x="5482783" y="4734469"/>
              <a:ext cx="684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36000" rIns="13500" bIns="36000" rtlCol="0" anchor="t">
              <a:noAutofit/>
            </a:bodyPr>
            <a:lstStyle/>
            <a:p>
              <a:pPr>
                <a:lnSpc>
                  <a:spcPts val="1200"/>
                </a:lnSpc>
              </a:pPr>
              <a:r>
                <a:rPr lang="sv-SE" sz="1200" dirty="0">
                  <a:solidFill>
                    <a:srgbClr val="C00000"/>
                  </a:solidFill>
                </a:rPr>
                <a:t>Hela detta land ska ödeläggas… och… tjäna Babels kung i </a:t>
              </a:r>
              <a:r>
                <a:rPr lang="sv-SE" sz="1200" b="1" i="1" dirty="0">
                  <a:solidFill>
                    <a:srgbClr val="C00000"/>
                  </a:solidFill>
                </a:rPr>
                <a:t>70 år</a:t>
              </a:r>
              <a:r>
                <a:rPr lang="sv-SE" sz="1200" dirty="0">
                  <a:solidFill>
                    <a:srgbClr val="C00000"/>
                  </a:solidFill>
                  <a:ea typeface="Calibri" panose="020F0502020204030204" pitchFamily="34" charset="0"/>
                  <a:cs typeface="Arial" panose="020B0604020202020204" pitchFamily="34" charset="0"/>
                </a:rPr>
                <a:t>. </a:t>
              </a:r>
              <a:r>
                <a:rPr lang="sv-SE" sz="1200" dirty="0">
                  <a:solidFill>
                    <a:schemeClr val="tx1"/>
                  </a:solidFill>
                  <a:ea typeface="Calibri" panose="020F0502020204030204" pitchFamily="34" charset="0"/>
                  <a:cs typeface="Arial" panose="020B0604020202020204" pitchFamily="34" charset="0"/>
                </a:rPr>
                <a:t>(Jer 25:11)</a:t>
              </a:r>
            </a:p>
          </p:txBody>
        </p:sp>
        <p:sp>
          <p:nvSpPr>
            <p:cNvPr id="94" name="Rektangel 93">
              <a:extLst>
                <a:ext uri="{FF2B5EF4-FFF2-40B4-BE49-F238E27FC236}">
                  <a16:creationId xmlns:a16="http://schemas.microsoft.com/office/drawing/2014/main" id="{568164E4-FA53-477A-A3A1-F08B524D2C6F}"/>
                </a:ext>
              </a:extLst>
            </p:cNvPr>
            <p:cNvSpPr/>
            <p:nvPr/>
          </p:nvSpPr>
          <p:spPr>
            <a:xfrm>
              <a:off x="7524671" y="4734469"/>
              <a:ext cx="684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b="1" i="1" u="sng" dirty="0">
                  <a:solidFill>
                    <a:srgbClr val="C00000"/>
                  </a:solidFill>
                </a:rPr>
                <a:t>Efter</a:t>
              </a:r>
              <a:r>
                <a:rPr lang="sv-SE" sz="1200" b="1" i="1" dirty="0">
                  <a:solidFill>
                    <a:srgbClr val="C00000"/>
                  </a:solidFill>
                </a:rPr>
                <a:t> de 62 veck-orna</a:t>
              </a:r>
              <a:r>
                <a:rPr lang="sv-SE" sz="1200" dirty="0">
                  <a:solidFill>
                    <a:srgbClr val="C00000"/>
                  </a:solidFill>
                </a:rPr>
                <a:t> ska den Smorde förgöras</a:t>
              </a:r>
              <a:r>
                <a:rPr lang="sv-SE" altLang="sv-SE" sz="1200" dirty="0">
                  <a:solidFill>
                    <a:srgbClr val="C00000"/>
                  </a:solidFill>
                </a:rPr>
                <a:t>… </a:t>
              </a:r>
              <a:r>
                <a:rPr lang="sv-SE" altLang="sv-SE" sz="1200" dirty="0">
                  <a:solidFill>
                    <a:schemeClr val="tx1"/>
                  </a:solidFill>
                </a:rPr>
                <a:t>(Dan 9:26)</a:t>
              </a:r>
              <a:endParaRPr lang="sv-SE" sz="1200" dirty="0">
                <a:solidFill>
                  <a:schemeClr val="tx1"/>
                </a:solidFill>
              </a:endParaRPr>
            </a:p>
          </p:txBody>
        </p:sp>
        <p:sp>
          <p:nvSpPr>
            <p:cNvPr id="95" name="Rektangel 94">
              <a:extLst>
                <a:ext uri="{FF2B5EF4-FFF2-40B4-BE49-F238E27FC236}">
                  <a16:creationId xmlns:a16="http://schemas.microsoft.com/office/drawing/2014/main" id="{94244B15-C96E-4D53-AA34-9CAE50DE431F}"/>
                </a:ext>
              </a:extLst>
            </p:cNvPr>
            <p:cNvSpPr/>
            <p:nvPr/>
          </p:nvSpPr>
          <p:spPr>
            <a:xfrm>
              <a:off x="1723007" y="4734468"/>
              <a:ext cx="900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ea typeface="Calibri" panose="020F0502020204030204" pitchFamily="34" charset="0"/>
                  <a:cs typeface="Arial" panose="020B0604020202020204" pitchFamily="34" charset="0"/>
                </a:rPr>
                <a:t>[Abrahams]</a:t>
              </a:r>
              <a:r>
                <a:rPr lang="sv-SE" sz="1200" dirty="0">
                  <a:solidFill>
                    <a:srgbClr val="C00000"/>
                  </a:solidFill>
                </a:rPr>
                <a:t> efterkom-mande ska bo som främ-lingar i ett land som inte är deras…</a:t>
              </a:r>
              <a:br>
                <a:rPr lang="sv-SE" sz="1200" dirty="0">
                  <a:solidFill>
                    <a:srgbClr val="C00000"/>
                  </a:solidFill>
                </a:rPr>
              </a:br>
              <a:r>
                <a:rPr lang="sv-SE" sz="1200" dirty="0">
                  <a:solidFill>
                    <a:srgbClr val="C00000"/>
                  </a:solidFill>
                </a:rPr>
                <a:t>i </a:t>
              </a:r>
              <a:r>
                <a:rPr lang="sv-SE" sz="1200" b="1" i="1" dirty="0">
                  <a:solidFill>
                    <a:srgbClr val="C00000"/>
                  </a:solidFill>
                </a:rPr>
                <a:t>400 år</a:t>
              </a:r>
              <a:r>
                <a:rPr lang="sv-SE" sz="1200" dirty="0">
                  <a:solidFill>
                    <a:srgbClr val="C00000"/>
                  </a:solidFill>
                </a:rPr>
                <a:t>.</a:t>
              </a:r>
              <a:br>
                <a:rPr lang="sv-SE" sz="1200" dirty="0">
                  <a:solidFill>
                    <a:srgbClr val="C00000"/>
                  </a:solidFill>
                </a:rPr>
              </a:br>
              <a:r>
                <a:rPr lang="sv-SE" sz="1200" dirty="0">
                  <a:solidFill>
                    <a:schemeClr val="tx1"/>
                  </a:solidFill>
                  <a:ea typeface="Calibri" panose="020F0502020204030204" pitchFamily="34" charset="0"/>
                  <a:cs typeface="Arial" panose="020B0604020202020204" pitchFamily="34" charset="0"/>
                </a:rPr>
                <a:t>(Apg 7:6)</a:t>
              </a:r>
            </a:p>
          </p:txBody>
        </p:sp>
        <p:sp>
          <p:nvSpPr>
            <p:cNvPr id="96" name="Rektangel 95">
              <a:extLst>
                <a:ext uri="{FF2B5EF4-FFF2-40B4-BE49-F238E27FC236}">
                  <a16:creationId xmlns:a16="http://schemas.microsoft.com/office/drawing/2014/main" id="{95E0CC89-11BD-4D27-A264-363CA83E1529}"/>
                </a:ext>
              </a:extLst>
            </p:cNvPr>
            <p:cNvSpPr/>
            <p:nvPr/>
          </p:nvSpPr>
          <p:spPr>
            <a:xfrm>
              <a:off x="6233727" y="4734469"/>
              <a:ext cx="1224000" cy="1440000"/>
            </a:xfrm>
            <a:prstGeom prst="rect">
              <a:avLst/>
            </a:prstGeom>
            <a:solidFill>
              <a:schemeClr val="tx2">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6000" rIns="13500" bIns="36000" numCol="1" spcCol="0" rtlCol="0" fromWordArt="0" anchor="t" anchorCtr="0" forceAA="0" compatLnSpc="1">
              <a:prstTxWarp prst="textNoShape">
                <a:avLst/>
              </a:prstTxWarp>
              <a:noAutofit/>
            </a:bodyPr>
            <a:lstStyle/>
            <a:p>
              <a:pPr>
                <a:lnSpc>
                  <a:spcPts val="1200"/>
                </a:lnSpc>
              </a:pPr>
              <a:r>
                <a:rPr lang="sv-SE" sz="1200" dirty="0">
                  <a:solidFill>
                    <a:srgbClr val="C00000"/>
                  </a:solidFill>
                </a:rPr>
                <a:t>Från det att ordet gått ut om att Jerusalem ska återställas… till dess att den Smorde Fursten kommer, ska det gå </a:t>
              </a:r>
              <a:r>
                <a:rPr lang="sv-SE" sz="1200" b="1" i="1" dirty="0">
                  <a:solidFill>
                    <a:srgbClr val="C00000"/>
                  </a:solidFill>
                </a:rPr>
                <a:t>7 veckor och 62 veckor</a:t>
              </a:r>
              <a:r>
                <a:rPr lang="sv-SE" sz="1200" dirty="0">
                  <a:solidFill>
                    <a:srgbClr val="C00000"/>
                  </a:solidFill>
                </a:rPr>
                <a:t>.</a:t>
              </a:r>
              <a:r>
                <a:rPr lang="sv-SE" altLang="sv-SE" sz="1200" dirty="0">
                  <a:solidFill>
                    <a:srgbClr val="C00000"/>
                  </a:solidFill>
                </a:rPr>
                <a:t> </a:t>
              </a:r>
              <a:r>
                <a:rPr lang="sv-SE" altLang="sv-SE" sz="1200" dirty="0">
                  <a:solidFill>
                    <a:schemeClr val="tx1"/>
                  </a:solidFill>
                </a:rPr>
                <a:t>(Dan 9:25)</a:t>
              </a:r>
              <a:endParaRPr lang="sv-SE" sz="1200" dirty="0">
                <a:solidFill>
                  <a:schemeClr val="tx1"/>
                </a:solidFill>
              </a:endParaRPr>
            </a:p>
          </p:txBody>
        </p:sp>
      </p:grpSp>
      <p:grpSp>
        <p:nvGrpSpPr>
          <p:cNvPr id="171" name="Grupp 170">
            <a:extLst>
              <a:ext uri="{FF2B5EF4-FFF2-40B4-BE49-F238E27FC236}">
                <a16:creationId xmlns:a16="http://schemas.microsoft.com/office/drawing/2014/main" id="{49048512-52A6-405D-BE16-8CADF59F6952}"/>
              </a:ext>
            </a:extLst>
          </p:cNvPr>
          <p:cNvGrpSpPr/>
          <p:nvPr/>
        </p:nvGrpSpPr>
        <p:grpSpPr>
          <a:xfrm>
            <a:off x="113119" y="3525597"/>
            <a:ext cx="11487573" cy="360000"/>
            <a:chOff x="113119" y="3260421"/>
            <a:chExt cx="11487573" cy="360000"/>
          </a:xfrm>
        </p:grpSpPr>
        <p:sp>
          <p:nvSpPr>
            <p:cNvPr id="10" name="M1">
              <a:extLst>
                <a:ext uri="{FF2B5EF4-FFF2-40B4-BE49-F238E27FC236}">
                  <a16:creationId xmlns:a16="http://schemas.microsoft.com/office/drawing/2014/main" id="{FE75162F-082F-40BD-9C2A-39773FB38F24}"/>
                </a:ext>
              </a:extLst>
            </p:cNvPr>
            <p:cNvSpPr>
              <a:spLocks/>
            </p:cNvSpPr>
            <p:nvPr/>
          </p:nvSpPr>
          <p:spPr>
            <a:xfrm>
              <a:off x="67127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11" name="M1">
              <a:extLst>
                <a:ext uri="{FF2B5EF4-FFF2-40B4-BE49-F238E27FC236}">
                  <a16:creationId xmlns:a16="http://schemas.microsoft.com/office/drawing/2014/main" id="{B71DE286-E4B6-4314-BC4E-273D89E50A45}"/>
                </a:ext>
              </a:extLst>
            </p:cNvPr>
            <p:cNvSpPr>
              <a:spLocks/>
            </p:cNvSpPr>
            <p:nvPr/>
          </p:nvSpPr>
          <p:spPr>
            <a:xfrm>
              <a:off x="886142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12" name="M1">
              <a:extLst>
                <a:ext uri="{FF2B5EF4-FFF2-40B4-BE49-F238E27FC236}">
                  <a16:creationId xmlns:a16="http://schemas.microsoft.com/office/drawing/2014/main" id="{CA870D57-A5A7-4F67-B630-686914E3269A}"/>
                </a:ext>
              </a:extLst>
            </p:cNvPr>
            <p:cNvSpPr>
              <a:spLocks/>
            </p:cNvSpPr>
            <p:nvPr/>
          </p:nvSpPr>
          <p:spPr>
            <a:xfrm>
              <a:off x="1029960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1000 år</a:t>
              </a:r>
            </a:p>
          </p:txBody>
        </p:sp>
        <mc:AlternateContent xmlns:mc="http://schemas.openxmlformats.org/markup-compatibility/2006" xmlns:a14="http://schemas.microsoft.com/office/drawing/2010/main">
          <mc:Choice Requires="a14">
            <p:sp>
              <p:nvSpPr>
                <p:cNvPr id="13" name="M1">
                  <a:extLst>
                    <a:ext uri="{FF2B5EF4-FFF2-40B4-BE49-F238E27FC236}">
                      <a16:creationId xmlns:a16="http://schemas.microsoft.com/office/drawing/2014/main" id="{66E6F118-B0D6-4369-B1D9-EC9EC19449F7}"/>
                    </a:ext>
                  </a:extLst>
                </p:cNvPr>
                <p:cNvSpPr>
                  <a:spLocks/>
                </p:cNvSpPr>
                <p:nvPr/>
              </p:nvSpPr>
              <p:spPr>
                <a:xfrm>
                  <a:off x="11024692" y="3266635"/>
                  <a:ext cx="576000" cy="324000"/>
                </a:xfrm>
                <a:prstGeom prst="rightArrow">
                  <a:avLst>
                    <a:gd name="adj1" fmla="val 100000"/>
                    <a:gd name="adj2" fmla="val 23932"/>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14:m>
                    <m:oMath xmlns:m="http://schemas.openxmlformats.org/officeDocument/2006/math">
                      <m:r>
                        <a:rPr lang="sv-SE" sz="1200" i="1">
                          <a:solidFill>
                            <a:schemeClr val="bg1"/>
                          </a:solidFill>
                          <a:latin typeface="Cambria Math" panose="02040503050406030204" pitchFamily="18" charset="0"/>
                          <a:ea typeface="Cambria Math" panose="02040503050406030204" pitchFamily="18" charset="0"/>
                        </a:rPr>
                        <m:t>∞</m:t>
                      </m:r>
                    </m:oMath>
                  </a14:m>
                  <a:r>
                    <a:rPr lang="sv-SE" sz="1200" dirty="0">
                      <a:solidFill>
                        <a:schemeClr val="bg1"/>
                      </a:solidFill>
                      <a:cs typeface="Arial" panose="020B0604020202020204" pitchFamily="34" charset="0"/>
                    </a:rPr>
                    <a:t> år</a:t>
                  </a:r>
                </a:p>
              </p:txBody>
            </p:sp>
          </mc:Choice>
          <mc:Fallback xmlns="">
            <p:sp>
              <p:nvSpPr>
                <p:cNvPr id="13" name="M1">
                  <a:extLst>
                    <a:ext uri="{FF2B5EF4-FFF2-40B4-BE49-F238E27FC236}">
                      <a16:creationId xmlns:a16="http://schemas.microsoft.com/office/drawing/2014/main" id="{66E6F118-B0D6-4369-B1D9-EC9EC19449F7}"/>
                    </a:ext>
                  </a:extLst>
                </p:cNvPr>
                <p:cNvSpPr>
                  <a:spLocks noRot="1" noChangeAspect="1" noMove="1" noResize="1" noEditPoints="1" noAdjustHandles="1" noChangeArrowheads="1" noChangeShapeType="1" noTextEdit="1"/>
                </p:cNvSpPr>
                <p:nvPr/>
              </p:nvSpPr>
              <p:spPr>
                <a:xfrm>
                  <a:off x="11024692" y="3266635"/>
                  <a:ext cx="576000" cy="324000"/>
                </a:xfrm>
                <a:prstGeom prst="rightArrow">
                  <a:avLst>
                    <a:gd name="adj1" fmla="val 100000"/>
                    <a:gd name="adj2" fmla="val 23932"/>
                  </a:avLst>
                </a:prstGeom>
                <a:blipFill>
                  <a:blip r:embed="rId7"/>
                  <a:stretch>
                    <a:fillRect b="-5556"/>
                  </a:stretch>
                </a:blipFill>
                <a:ln w="6350">
                  <a:noFill/>
                </a:ln>
                <a:effectLst/>
              </p:spPr>
              <p:txBody>
                <a:bodyPr/>
                <a:lstStyle/>
                <a:p>
                  <a:r>
                    <a:rPr lang="sv-SE">
                      <a:noFill/>
                    </a:rPr>
                    <a:t> </a:t>
                  </a:r>
                </a:p>
              </p:txBody>
            </p:sp>
          </mc:Fallback>
        </mc:AlternateContent>
        <p:sp>
          <p:nvSpPr>
            <p:cNvPr id="14" name="M1">
              <a:extLst>
                <a:ext uri="{FF2B5EF4-FFF2-40B4-BE49-F238E27FC236}">
                  <a16:creationId xmlns:a16="http://schemas.microsoft.com/office/drawing/2014/main" id="{2999F567-1A42-4949-8FCD-B0072DC497B3}"/>
                </a:ext>
              </a:extLst>
            </p:cNvPr>
            <p:cNvSpPr>
              <a:spLocks/>
            </p:cNvSpPr>
            <p:nvPr/>
          </p:nvSpPr>
          <p:spPr>
            <a:xfrm>
              <a:off x="9580510" y="326663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154" name="Grupp 153">
              <a:extLst>
                <a:ext uri="{FF2B5EF4-FFF2-40B4-BE49-F238E27FC236}">
                  <a16:creationId xmlns:a16="http://schemas.microsoft.com/office/drawing/2014/main" id="{DE461752-5354-42BE-A772-DC2179AD8048}"/>
                </a:ext>
              </a:extLst>
            </p:cNvPr>
            <p:cNvGrpSpPr/>
            <p:nvPr/>
          </p:nvGrpSpPr>
          <p:grpSpPr>
            <a:xfrm>
              <a:off x="961793" y="3266635"/>
              <a:ext cx="677336" cy="324000"/>
              <a:chOff x="961793" y="3266635"/>
              <a:chExt cx="677336" cy="324000"/>
            </a:xfrm>
          </p:grpSpPr>
          <p:sp>
            <p:nvSpPr>
              <p:cNvPr id="9" name="M1">
                <a:extLst>
                  <a:ext uri="{FF2B5EF4-FFF2-40B4-BE49-F238E27FC236}">
                    <a16:creationId xmlns:a16="http://schemas.microsoft.com/office/drawing/2014/main" id="{E3A90A1C-FD45-40C4-B3CA-818B8DC02B74}"/>
                  </a:ext>
                </a:extLst>
              </p:cNvPr>
              <p:cNvSpPr>
                <a:spLocks/>
              </p:cNvSpPr>
              <p:nvPr/>
            </p:nvSpPr>
            <p:spPr>
              <a:xfrm>
                <a:off x="1495129"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5" name="M1">
                <a:extLst>
                  <a:ext uri="{FF2B5EF4-FFF2-40B4-BE49-F238E27FC236}">
                    <a16:creationId xmlns:a16="http://schemas.microsoft.com/office/drawing/2014/main" id="{D85F1A12-2BA8-480C-B963-27388885043C}"/>
                  </a:ext>
                </a:extLst>
              </p:cNvPr>
              <p:cNvSpPr>
                <a:spLocks/>
              </p:cNvSpPr>
              <p:nvPr/>
            </p:nvSpPr>
            <p:spPr>
              <a:xfrm>
                <a:off x="96179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grpSp>
          <p:nvGrpSpPr>
            <p:cNvPr id="156" name="Grupp 155">
              <a:extLst>
                <a:ext uri="{FF2B5EF4-FFF2-40B4-BE49-F238E27FC236}">
                  <a16:creationId xmlns:a16="http://schemas.microsoft.com/office/drawing/2014/main" id="{D59F1D69-4061-4784-B053-70D88277A93D}"/>
                </a:ext>
              </a:extLst>
            </p:cNvPr>
            <p:cNvGrpSpPr/>
            <p:nvPr/>
          </p:nvGrpSpPr>
          <p:grpSpPr>
            <a:xfrm>
              <a:off x="2383474" y="3266635"/>
              <a:ext cx="681333" cy="324000"/>
              <a:chOff x="2411262" y="3266635"/>
              <a:chExt cx="681333" cy="324000"/>
            </a:xfrm>
          </p:grpSpPr>
          <p:sp>
            <p:nvSpPr>
              <p:cNvPr id="7" name="M1">
                <a:extLst>
                  <a:ext uri="{FF2B5EF4-FFF2-40B4-BE49-F238E27FC236}">
                    <a16:creationId xmlns:a16="http://schemas.microsoft.com/office/drawing/2014/main" id="{AC78D85B-2FAA-4332-8572-9443EA86AE32}"/>
                  </a:ext>
                </a:extLst>
              </p:cNvPr>
              <p:cNvSpPr>
                <a:spLocks/>
              </p:cNvSpPr>
              <p:nvPr/>
            </p:nvSpPr>
            <p:spPr>
              <a:xfrm>
                <a:off x="294859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6" name="M1">
                <a:extLst>
                  <a:ext uri="{FF2B5EF4-FFF2-40B4-BE49-F238E27FC236}">
                    <a16:creationId xmlns:a16="http://schemas.microsoft.com/office/drawing/2014/main" id="{FFEB296C-7145-4D5D-B7AF-78744DA6B8F4}"/>
                  </a:ext>
                </a:extLst>
              </p:cNvPr>
              <p:cNvSpPr>
                <a:spLocks/>
              </p:cNvSpPr>
              <p:nvPr/>
            </p:nvSpPr>
            <p:spPr>
              <a:xfrm>
                <a:off x="241126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400 år</a:t>
                </a:r>
              </a:p>
            </p:txBody>
          </p:sp>
        </p:grpSp>
        <p:sp>
          <p:nvSpPr>
            <p:cNvPr id="17" name="M1">
              <a:extLst>
                <a:ext uri="{FF2B5EF4-FFF2-40B4-BE49-F238E27FC236}">
                  <a16:creationId xmlns:a16="http://schemas.microsoft.com/office/drawing/2014/main" id="{F5738CBC-D17B-413F-85FB-ACBD5A23C4BC}"/>
                </a:ext>
              </a:extLst>
            </p:cNvPr>
            <p:cNvSpPr>
              <a:spLocks/>
            </p:cNvSpPr>
            <p:nvPr/>
          </p:nvSpPr>
          <p:spPr>
            <a:xfrm>
              <a:off x="4544734"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430 år</a:t>
              </a:r>
            </a:p>
          </p:txBody>
        </p:sp>
        <p:grpSp>
          <p:nvGrpSpPr>
            <p:cNvPr id="157" name="Grupp 156">
              <a:extLst>
                <a:ext uri="{FF2B5EF4-FFF2-40B4-BE49-F238E27FC236}">
                  <a16:creationId xmlns:a16="http://schemas.microsoft.com/office/drawing/2014/main" id="{8D27E7DB-6C7B-445A-B185-9250823BDAAD}"/>
                </a:ext>
              </a:extLst>
            </p:cNvPr>
            <p:cNvGrpSpPr/>
            <p:nvPr/>
          </p:nvGrpSpPr>
          <p:grpSpPr>
            <a:xfrm>
              <a:off x="3818987" y="3266635"/>
              <a:ext cx="690657" cy="324000"/>
              <a:chOff x="3843885" y="3266635"/>
              <a:chExt cx="690657" cy="324000"/>
            </a:xfrm>
          </p:grpSpPr>
          <p:sp>
            <p:nvSpPr>
              <p:cNvPr id="6" name="M1">
                <a:extLst>
                  <a:ext uri="{FF2B5EF4-FFF2-40B4-BE49-F238E27FC236}">
                    <a16:creationId xmlns:a16="http://schemas.microsoft.com/office/drawing/2014/main" id="{2D83565F-BF6E-4AA4-AC75-97A88ADC701E}"/>
                  </a:ext>
                </a:extLst>
              </p:cNvPr>
              <p:cNvSpPr>
                <a:spLocks/>
              </p:cNvSpPr>
              <p:nvPr/>
            </p:nvSpPr>
            <p:spPr>
              <a:xfrm>
                <a:off x="4390542"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 name="M1">
                <a:extLst>
                  <a:ext uri="{FF2B5EF4-FFF2-40B4-BE49-F238E27FC236}">
                    <a16:creationId xmlns:a16="http://schemas.microsoft.com/office/drawing/2014/main" id="{496F74FF-CEB5-4C62-89A1-5CBB9B41138F}"/>
                  </a:ext>
                </a:extLst>
              </p:cNvPr>
              <p:cNvSpPr>
                <a:spLocks/>
              </p:cNvSpPr>
              <p:nvPr/>
            </p:nvSpPr>
            <p:spPr>
              <a:xfrm>
                <a:off x="3843885"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 år</a:t>
                </a:r>
              </a:p>
            </p:txBody>
          </p:sp>
        </p:grpSp>
        <p:grpSp>
          <p:nvGrpSpPr>
            <p:cNvPr id="158" name="Grupp 157">
              <a:extLst>
                <a:ext uri="{FF2B5EF4-FFF2-40B4-BE49-F238E27FC236}">
                  <a16:creationId xmlns:a16="http://schemas.microsoft.com/office/drawing/2014/main" id="{BE10E283-6AE4-4AD0-A933-9AD1C1F7EE87}"/>
                </a:ext>
              </a:extLst>
            </p:cNvPr>
            <p:cNvGrpSpPr/>
            <p:nvPr/>
          </p:nvGrpSpPr>
          <p:grpSpPr>
            <a:xfrm>
              <a:off x="5263824" y="3266635"/>
              <a:ext cx="685919" cy="324000"/>
              <a:chOff x="5285932" y="3266635"/>
              <a:chExt cx="685919" cy="324000"/>
            </a:xfrm>
          </p:grpSpPr>
          <p:sp>
            <p:nvSpPr>
              <p:cNvPr id="5" name="M1">
                <a:extLst>
                  <a:ext uri="{FF2B5EF4-FFF2-40B4-BE49-F238E27FC236}">
                    <a16:creationId xmlns:a16="http://schemas.microsoft.com/office/drawing/2014/main" id="{E278B01F-CBE1-4428-A750-392DC126CA94}"/>
                  </a:ext>
                </a:extLst>
              </p:cNvPr>
              <p:cNvSpPr>
                <a:spLocks/>
              </p:cNvSpPr>
              <p:nvPr/>
            </p:nvSpPr>
            <p:spPr>
              <a:xfrm>
                <a:off x="5827851"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9" name="M1">
                <a:extLst>
                  <a:ext uri="{FF2B5EF4-FFF2-40B4-BE49-F238E27FC236}">
                    <a16:creationId xmlns:a16="http://schemas.microsoft.com/office/drawing/2014/main" id="{EA6C2B68-AB09-4D5B-BA07-0D7CAE5214B2}"/>
                  </a:ext>
                </a:extLst>
              </p:cNvPr>
              <p:cNvSpPr>
                <a:spLocks/>
              </p:cNvSpPr>
              <p:nvPr/>
            </p:nvSpPr>
            <p:spPr>
              <a:xfrm>
                <a:off x="528593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70 år</a:t>
                </a:r>
              </a:p>
            </p:txBody>
          </p:sp>
        </p:grpSp>
        <p:grpSp>
          <p:nvGrpSpPr>
            <p:cNvPr id="159" name="Grupp 158">
              <a:extLst>
                <a:ext uri="{FF2B5EF4-FFF2-40B4-BE49-F238E27FC236}">
                  <a16:creationId xmlns:a16="http://schemas.microsoft.com/office/drawing/2014/main" id="{88EA9F9F-2CA4-4D69-B0EA-37BBFB7976F2}"/>
                </a:ext>
              </a:extLst>
            </p:cNvPr>
            <p:cNvGrpSpPr/>
            <p:nvPr/>
          </p:nvGrpSpPr>
          <p:grpSpPr>
            <a:xfrm>
              <a:off x="5984833" y="3266635"/>
              <a:ext cx="692874" cy="324000"/>
              <a:chOff x="6006783" y="3266635"/>
              <a:chExt cx="692874" cy="324000"/>
            </a:xfrm>
          </p:grpSpPr>
          <p:sp>
            <p:nvSpPr>
              <p:cNvPr id="4" name="M1">
                <a:extLst>
                  <a:ext uri="{FF2B5EF4-FFF2-40B4-BE49-F238E27FC236}">
                    <a16:creationId xmlns:a16="http://schemas.microsoft.com/office/drawing/2014/main" id="{C42D09B4-25D2-49B0-B132-D39AD9575402}"/>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0" name="M1">
                <a:extLst>
                  <a:ext uri="{FF2B5EF4-FFF2-40B4-BE49-F238E27FC236}">
                    <a16:creationId xmlns:a16="http://schemas.microsoft.com/office/drawing/2014/main" id="{F333AFC1-C320-41E5-894D-ED6E3C1AF8BD}"/>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grpSp>
          <p:nvGrpSpPr>
            <p:cNvPr id="155" name="Grupp 154">
              <a:extLst>
                <a:ext uri="{FF2B5EF4-FFF2-40B4-BE49-F238E27FC236}">
                  <a16:creationId xmlns:a16="http://schemas.microsoft.com/office/drawing/2014/main" id="{40F7C7FD-614B-43FB-B431-E0E9CFCCD96D}"/>
                </a:ext>
              </a:extLst>
            </p:cNvPr>
            <p:cNvGrpSpPr/>
            <p:nvPr/>
          </p:nvGrpSpPr>
          <p:grpSpPr>
            <a:xfrm>
              <a:off x="1674219" y="3266635"/>
              <a:ext cx="674165" cy="324000"/>
              <a:chOff x="1688440" y="3266635"/>
              <a:chExt cx="674165" cy="324000"/>
            </a:xfrm>
          </p:grpSpPr>
          <p:sp>
            <p:nvSpPr>
              <p:cNvPr id="8" name="M1">
                <a:extLst>
                  <a:ext uri="{FF2B5EF4-FFF2-40B4-BE49-F238E27FC236}">
                    <a16:creationId xmlns:a16="http://schemas.microsoft.com/office/drawing/2014/main" id="{AB3F6367-C34E-43DE-B1E4-28D3B7C60550}"/>
                  </a:ext>
                </a:extLst>
              </p:cNvPr>
              <p:cNvSpPr>
                <a:spLocks/>
              </p:cNvSpPr>
              <p:nvPr/>
            </p:nvSpPr>
            <p:spPr>
              <a:xfrm>
                <a:off x="221860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1" name="M1">
                <a:extLst>
                  <a:ext uri="{FF2B5EF4-FFF2-40B4-BE49-F238E27FC236}">
                    <a16:creationId xmlns:a16="http://schemas.microsoft.com/office/drawing/2014/main" id="{D488B049-338A-4C7D-B306-468350E3E2AE}"/>
                  </a:ext>
                </a:extLst>
              </p:cNvPr>
              <p:cNvSpPr>
                <a:spLocks/>
              </p:cNvSpPr>
              <p:nvPr/>
            </p:nvSpPr>
            <p:spPr>
              <a:xfrm>
                <a:off x="1688440"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 år</a:t>
                </a:r>
              </a:p>
            </p:txBody>
          </p:sp>
        </p:grpSp>
        <p:sp>
          <p:nvSpPr>
            <p:cNvPr id="22" name="M1">
              <a:extLst>
                <a:ext uri="{FF2B5EF4-FFF2-40B4-BE49-F238E27FC236}">
                  <a16:creationId xmlns:a16="http://schemas.microsoft.com/office/drawing/2014/main" id="{D049B742-F30E-4406-B9E8-80C49500D9C7}"/>
                </a:ext>
              </a:extLst>
            </p:cNvPr>
            <p:cNvSpPr>
              <a:spLocks/>
            </p:cNvSpPr>
            <p:nvPr/>
          </p:nvSpPr>
          <p:spPr>
            <a:xfrm>
              <a:off x="30998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480 år</a:t>
              </a:r>
            </a:p>
          </p:txBody>
        </p:sp>
        <p:sp>
          <p:nvSpPr>
            <p:cNvPr id="23" name="M1">
              <a:extLst>
                <a:ext uri="{FF2B5EF4-FFF2-40B4-BE49-F238E27FC236}">
                  <a16:creationId xmlns:a16="http://schemas.microsoft.com/office/drawing/2014/main" id="{7512CC9D-11B4-4DA6-A638-832789F18119}"/>
                </a:ext>
              </a:extLst>
            </p:cNvPr>
            <p:cNvSpPr>
              <a:spLocks/>
            </p:cNvSpPr>
            <p:nvPr/>
          </p:nvSpPr>
          <p:spPr>
            <a:xfrm>
              <a:off x="7431887" y="3266635"/>
              <a:ext cx="1394443"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sp>
          <p:nvSpPr>
            <p:cNvPr id="80" name="Höger 122">
              <a:extLst>
                <a:ext uri="{FF2B5EF4-FFF2-40B4-BE49-F238E27FC236}">
                  <a16:creationId xmlns:a16="http://schemas.microsoft.com/office/drawing/2014/main" id="{88D8EBE8-BC45-4448-A28A-B78902309E0E}"/>
                </a:ext>
              </a:extLst>
            </p:cNvPr>
            <p:cNvSpPr/>
            <p:nvPr/>
          </p:nvSpPr>
          <p:spPr>
            <a:xfrm>
              <a:off x="113119" y="3260421"/>
              <a:ext cx="720000" cy="360000"/>
            </a:xfrm>
            <a:prstGeom prst="rightArrow">
              <a:avLst>
                <a:gd name="adj1" fmla="val 100000"/>
                <a:gd name="adj2" fmla="val 25000"/>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000"/>
                </a:lnSpc>
              </a:pPr>
              <a:r>
                <a:rPr lang="sv-SE" sz="1200" dirty="0">
                  <a:solidFill>
                    <a:schemeClr val="bg1"/>
                  </a:solidFill>
                </a:rPr>
                <a:t>Kritisk</a:t>
              </a:r>
            </a:p>
            <a:p>
              <a:pPr>
                <a:lnSpc>
                  <a:spcPts val="1000"/>
                </a:lnSpc>
              </a:pPr>
              <a:r>
                <a:rPr lang="sv-SE" sz="1200" dirty="0">
                  <a:solidFill>
                    <a:schemeClr val="bg1"/>
                  </a:solidFill>
                </a:rPr>
                <a:t>linje</a:t>
              </a:r>
            </a:p>
          </p:txBody>
        </p:sp>
      </p:grpSp>
      <p:grpSp>
        <p:nvGrpSpPr>
          <p:cNvPr id="198" name="Grupp 197">
            <a:extLst>
              <a:ext uri="{FF2B5EF4-FFF2-40B4-BE49-F238E27FC236}">
                <a16:creationId xmlns:a16="http://schemas.microsoft.com/office/drawing/2014/main" id="{5EC7EA64-EA40-4925-AFDB-4A1F2E173F86}"/>
              </a:ext>
            </a:extLst>
          </p:cNvPr>
          <p:cNvGrpSpPr/>
          <p:nvPr/>
        </p:nvGrpSpPr>
        <p:grpSpPr>
          <a:xfrm>
            <a:off x="113119" y="3104931"/>
            <a:ext cx="11623252" cy="360000"/>
            <a:chOff x="113119" y="2839755"/>
            <a:chExt cx="11623252" cy="360000"/>
          </a:xfrm>
        </p:grpSpPr>
        <p:sp>
          <p:nvSpPr>
            <p:cNvPr id="79" name="Höger 144">
              <a:extLst>
                <a:ext uri="{FF2B5EF4-FFF2-40B4-BE49-F238E27FC236}">
                  <a16:creationId xmlns:a16="http://schemas.microsoft.com/office/drawing/2014/main" id="{21381670-3E98-4013-9ED9-30E0F2861115}"/>
                </a:ext>
              </a:extLst>
            </p:cNvPr>
            <p:cNvSpPr/>
            <p:nvPr/>
          </p:nvSpPr>
          <p:spPr>
            <a:xfrm>
              <a:off x="113119" y="2839755"/>
              <a:ext cx="720000" cy="360000"/>
            </a:xfrm>
            <a:prstGeom prst="rightArrow">
              <a:avLst>
                <a:gd name="adj1" fmla="val 100000"/>
                <a:gd name="adj2" fmla="val 25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000"/>
                </a:lnSpc>
              </a:pPr>
              <a:r>
                <a:rPr lang="en-US" sz="1200" dirty="0">
                  <a:solidFill>
                    <a:schemeClr val="bg1"/>
                  </a:solidFill>
                </a:rPr>
                <a:t>Anno Mundi</a:t>
              </a:r>
            </a:p>
          </p:txBody>
        </p:sp>
        <p:grpSp>
          <p:nvGrpSpPr>
            <p:cNvPr id="160" name="Grupp 159">
              <a:extLst>
                <a:ext uri="{FF2B5EF4-FFF2-40B4-BE49-F238E27FC236}">
                  <a16:creationId xmlns:a16="http://schemas.microsoft.com/office/drawing/2014/main" id="{CB921A4B-9C07-4A2B-8818-88C914B79E4A}"/>
                </a:ext>
              </a:extLst>
            </p:cNvPr>
            <p:cNvGrpSpPr/>
            <p:nvPr/>
          </p:nvGrpSpPr>
          <p:grpSpPr>
            <a:xfrm>
              <a:off x="880254" y="2927739"/>
              <a:ext cx="10856117" cy="184666"/>
              <a:chOff x="880254" y="2927739"/>
              <a:chExt cx="10856117" cy="184666"/>
            </a:xfrm>
          </p:grpSpPr>
          <p:cxnSp>
            <p:nvCxnSpPr>
              <p:cNvPr id="113" name="Rak pil 199">
                <a:extLst>
                  <a:ext uri="{FF2B5EF4-FFF2-40B4-BE49-F238E27FC236}">
                    <a16:creationId xmlns:a16="http://schemas.microsoft.com/office/drawing/2014/main" id="{84555888-C5EC-469B-91FE-B79C04DF43E0}"/>
                  </a:ext>
                </a:extLst>
              </p:cNvPr>
              <p:cNvCxnSpPr>
                <a:cxnSpLocks/>
              </p:cNvCxnSpPr>
              <p:nvPr/>
            </p:nvCxnSpPr>
            <p:spPr>
              <a:xfrm>
                <a:off x="880254" y="3023351"/>
                <a:ext cx="108561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ruta 113">
                <a:extLst>
                  <a:ext uri="{FF2B5EF4-FFF2-40B4-BE49-F238E27FC236}">
                    <a16:creationId xmlns:a16="http://schemas.microsoft.com/office/drawing/2014/main" id="{C9371494-9DBB-42B8-94AC-2751D9072A36}"/>
                  </a:ext>
                </a:extLst>
              </p:cNvPr>
              <p:cNvSpPr txBox="1"/>
              <p:nvPr/>
            </p:nvSpPr>
            <p:spPr>
              <a:xfrm>
                <a:off x="1677733" y="2927739"/>
                <a:ext cx="341452" cy="184666"/>
              </a:xfrm>
              <a:prstGeom prst="rect">
                <a:avLst/>
              </a:prstGeom>
              <a:solidFill>
                <a:schemeClr val="bg1"/>
              </a:solidFill>
            </p:spPr>
            <p:txBody>
              <a:bodyPr wrap="none" lIns="13500" tIns="0" rIns="13500" bIns="0" rtlCol="0">
                <a:spAutoFit/>
              </a:bodyPr>
              <a:lstStyle/>
              <a:p>
                <a:r>
                  <a:rPr lang="sv-SE" sz="1200" b="1" dirty="0"/>
                  <a:t>2000</a:t>
                </a:r>
              </a:p>
            </p:txBody>
          </p:sp>
          <p:sp>
            <p:nvSpPr>
              <p:cNvPr id="115" name="textruta 114">
                <a:extLst>
                  <a:ext uri="{FF2B5EF4-FFF2-40B4-BE49-F238E27FC236}">
                    <a16:creationId xmlns:a16="http://schemas.microsoft.com/office/drawing/2014/main" id="{D36A1A63-8A91-4965-AA1C-0F715C235D63}"/>
                  </a:ext>
                </a:extLst>
              </p:cNvPr>
              <p:cNvSpPr txBox="1"/>
              <p:nvPr/>
            </p:nvSpPr>
            <p:spPr>
              <a:xfrm>
                <a:off x="11034801" y="2927739"/>
                <a:ext cx="341452" cy="184666"/>
              </a:xfrm>
              <a:prstGeom prst="rect">
                <a:avLst/>
              </a:prstGeom>
              <a:solidFill>
                <a:schemeClr val="bg1"/>
              </a:solidFill>
            </p:spPr>
            <p:txBody>
              <a:bodyPr wrap="none" lIns="13500" tIns="0" rIns="13500" bIns="0" rtlCol="0">
                <a:spAutoFit/>
              </a:bodyPr>
              <a:lstStyle/>
              <a:p>
                <a:r>
                  <a:rPr lang="sv-SE" sz="1200" b="1" dirty="0"/>
                  <a:t>7000</a:t>
                </a:r>
              </a:p>
            </p:txBody>
          </p:sp>
          <p:sp>
            <p:nvSpPr>
              <p:cNvPr id="116" name="textruta 115">
                <a:extLst>
                  <a:ext uri="{FF2B5EF4-FFF2-40B4-BE49-F238E27FC236}">
                    <a16:creationId xmlns:a16="http://schemas.microsoft.com/office/drawing/2014/main" id="{3325B028-7865-48DE-A445-6128D8C3B79F}"/>
                  </a:ext>
                </a:extLst>
              </p:cNvPr>
              <p:cNvSpPr txBox="1"/>
              <p:nvPr/>
            </p:nvSpPr>
            <p:spPr>
              <a:xfrm>
                <a:off x="10315021" y="2927739"/>
                <a:ext cx="341452" cy="184666"/>
              </a:xfrm>
              <a:prstGeom prst="rect">
                <a:avLst/>
              </a:prstGeom>
              <a:solidFill>
                <a:schemeClr val="bg1"/>
              </a:solidFill>
            </p:spPr>
            <p:txBody>
              <a:bodyPr wrap="none" lIns="13500" tIns="0" rIns="13500" bIns="0" rtlCol="0">
                <a:spAutoFit/>
              </a:bodyPr>
              <a:lstStyle/>
              <a:p>
                <a:r>
                  <a:rPr lang="sv-SE" sz="1200" b="1" dirty="0"/>
                  <a:t>6000</a:t>
                </a:r>
              </a:p>
            </p:txBody>
          </p:sp>
          <p:sp>
            <p:nvSpPr>
              <p:cNvPr id="117" name="textruta 116">
                <a:extLst>
                  <a:ext uri="{FF2B5EF4-FFF2-40B4-BE49-F238E27FC236}">
                    <a16:creationId xmlns:a16="http://schemas.microsoft.com/office/drawing/2014/main" id="{4028608C-3866-451C-BD6F-9BC72B066693}"/>
                  </a:ext>
                </a:extLst>
              </p:cNvPr>
              <p:cNvSpPr txBox="1"/>
              <p:nvPr/>
            </p:nvSpPr>
            <p:spPr>
              <a:xfrm>
                <a:off x="9595247" y="2927739"/>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118" name="textruta 117">
                <a:extLst>
                  <a:ext uri="{FF2B5EF4-FFF2-40B4-BE49-F238E27FC236}">
                    <a16:creationId xmlns:a16="http://schemas.microsoft.com/office/drawing/2014/main" id="{E4A33098-D369-44A5-9B51-E83244ED9B0E}"/>
                  </a:ext>
                </a:extLst>
              </p:cNvPr>
              <p:cNvSpPr txBox="1"/>
              <p:nvPr/>
            </p:nvSpPr>
            <p:spPr>
              <a:xfrm>
                <a:off x="8875473" y="2927739"/>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119" name="textruta 118">
                <a:extLst>
                  <a:ext uri="{FF2B5EF4-FFF2-40B4-BE49-F238E27FC236}">
                    <a16:creationId xmlns:a16="http://schemas.microsoft.com/office/drawing/2014/main" id="{99313A88-6165-4153-A161-7CD716B6A43A}"/>
                  </a:ext>
                </a:extLst>
              </p:cNvPr>
              <p:cNvSpPr txBox="1"/>
              <p:nvPr/>
            </p:nvSpPr>
            <p:spPr>
              <a:xfrm>
                <a:off x="8155699" y="2927739"/>
                <a:ext cx="341452" cy="184666"/>
              </a:xfrm>
              <a:prstGeom prst="rect">
                <a:avLst/>
              </a:prstGeom>
              <a:solidFill>
                <a:schemeClr val="bg1"/>
              </a:solidFill>
            </p:spPr>
            <p:txBody>
              <a:bodyPr wrap="none" lIns="13500" tIns="0" rIns="13500" bIns="0" rtlCol="0">
                <a:spAutoFit/>
              </a:bodyPr>
              <a:lstStyle/>
              <a:p>
                <a:r>
                  <a:rPr lang="sv-SE" sz="1200" b="1" dirty="0"/>
                  <a:t>4032</a:t>
                </a:r>
              </a:p>
            </p:txBody>
          </p:sp>
          <p:sp>
            <p:nvSpPr>
              <p:cNvPr id="120" name="textruta 119">
                <a:extLst>
                  <a:ext uri="{FF2B5EF4-FFF2-40B4-BE49-F238E27FC236}">
                    <a16:creationId xmlns:a16="http://schemas.microsoft.com/office/drawing/2014/main" id="{76249E7E-D01E-484C-8811-C01FDDF08570}"/>
                  </a:ext>
                </a:extLst>
              </p:cNvPr>
              <p:cNvSpPr txBox="1"/>
              <p:nvPr/>
            </p:nvSpPr>
            <p:spPr>
              <a:xfrm>
                <a:off x="7435925" y="2927739"/>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121" name="textruta 120">
                <a:extLst>
                  <a:ext uri="{FF2B5EF4-FFF2-40B4-BE49-F238E27FC236}">
                    <a16:creationId xmlns:a16="http://schemas.microsoft.com/office/drawing/2014/main" id="{BE0A1596-68B4-48E9-8841-14BE3B161D64}"/>
                  </a:ext>
                </a:extLst>
              </p:cNvPr>
              <p:cNvSpPr txBox="1"/>
              <p:nvPr/>
            </p:nvSpPr>
            <p:spPr>
              <a:xfrm>
                <a:off x="6716151" y="2927739"/>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122" name="textruta 121">
                <a:extLst>
                  <a:ext uri="{FF2B5EF4-FFF2-40B4-BE49-F238E27FC236}">
                    <a16:creationId xmlns:a16="http://schemas.microsoft.com/office/drawing/2014/main" id="{6C22061D-3BB0-4B31-96E8-C1A59D40D0E0}"/>
                  </a:ext>
                </a:extLst>
              </p:cNvPr>
              <p:cNvSpPr txBox="1"/>
              <p:nvPr/>
            </p:nvSpPr>
            <p:spPr>
              <a:xfrm>
                <a:off x="5996377" y="2927739"/>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123" name="textruta 122">
                <a:extLst>
                  <a:ext uri="{FF2B5EF4-FFF2-40B4-BE49-F238E27FC236}">
                    <a16:creationId xmlns:a16="http://schemas.microsoft.com/office/drawing/2014/main" id="{26F8792E-C506-45DC-9043-7B14337D057E}"/>
                  </a:ext>
                </a:extLst>
              </p:cNvPr>
              <p:cNvSpPr txBox="1"/>
              <p:nvPr/>
            </p:nvSpPr>
            <p:spPr>
              <a:xfrm>
                <a:off x="5276603" y="2927739"/>
                <a:ext cx="341452" cy="184666"/>
              </a:xfrm>
              <a:prstGeom prst="rect">
                <a:avLst/>
              </a:prstGeom>
              <a:solidFill>
                <a:schemeClr val="bg1"/>
              </a:solidFill>
            </p:spPr>
            <p:txBody>
              <a:bodyPr wrap="none" lIns="13500" tIns="0" rIns="13500" bIns="0" rtlCol="0">
                <a:spAutoFit/>
              </a:bodyPr>
              <a:lstStyle/>
              <a:p>
                <a:r>
                  <a:rPr lang="sv-SE" sz="1200" b="1" dirty="0"/>
                  <a:t>3430</a:t>
                </a:r>
              </a:p>
            </p:txBody>
          </p:sp>
          <p:sp>
            <p:nvSpPr>
              <p:cNvPr id="124" name="textruta 123">
                <a:extLst>
                  <a:ext uri="{FF2B5EF4-FFF2-40B4-BE49-F238E27FC236}">
                    <a16:creationId xmlns:a16="http://schemas.microsoft.com/office/drawing/2014/main" id="{85DD7B32-9EBC-460D-998C-8EBF5ED56B01}"/>
                  </a:ext>
                </a:extLst>
              </p:cNvPr>
              <p:cNvSpPr txBox="1"/>
              <p:nvPr/>
            </p:nvSpPr>
            <p:spPr>
              <a:xfrm>
                <a:off x="4556829" y="2927739"/>
                <a:ext cx="341452" cy="184666"/>
              </a:xfrm>
              <a:prstGeom prst="rect">
                <a:avLst/>
              </a:prstGeom>
              <a:solidFill>
                <a:schemeClr val="bg1"/>
              </a:solidFill>
            </p:spPr>
            <p:txBody>
              <a:bodyPr wrap="none" lIns="13500" tIns="0" rIns="13500" bIns="0" rtlCol="0">
                <a:spAutoFit/>
              </a:bodyPr>
              <a:lstStyle/>
              <a:p>
                <a:r>
                  <a:rPr lang="sv-SE" sz="1200" b="1" dirty="0"/>
                  <a:t>3000</a:t>
                </a:r>
              </a:p>
            </p:txBody>
          </p:sp>
          <p:sp>
            <p:nvSpPr>
              <p:cNvPr id="125" name="textruta 124">
                <a:extLst>
                  <a:ext uri="{FF2B5EF4-FFF2-40B4-BE49-F238E27FC236}">
                    <a16:creationId xmlns:a16="http://schemas.microsoft.com/office/drawing/2014/main" id="{50AB10DE-96C2-4BD6-AAF3-3D96ADA33EC6}"/>
                  </a:ext>
                </a:extLst>
              </p:cNvPr>
              <p:cNvSpPr txBox="1"/>
              <p:nvPr/>
            </p:nvSpPr>
            <p:spPr>
              <a:xfrm>
                <a:off x="3837055" y="2927739"/>
                <a:ext cx="341452" cy="184666"/>
              </a:xfrm>
              <a:prstGeom prst="rect">
                <a:avLst/>
              </a:prstGeom>
              <a:solidFill>
                <a:schemeClr val="bg1"/>
              </a:solidFill>
            </p:spPr>
            <p:txBody>
              <a:bodyPr wrap="none" lIns="13500" tIns="0" rIns="13500" bIns="0" rtlCol="0">
                <a:spAutoFit/>
              </a:bodyPr>
              <a:lstStyle/>
              <a:p>
                <a:r>
                  <a:rPr lang="sv-SE" sz="1200" b="1" dirty="0"/>
                  <a:t>2980</a:t>
                </a:r>
              </a:p>
            </p:txBody>
          </p:sp>
          <p:sp>
            <p:nvSpPr>
              <p:cNvPr id="126" name="textruta 125">
                <a:extLst>
                  <a:ext uri="{FF2B5EF4-FFF2-40B4-BE49-F238E27FC236}">
                    <a16:creationId xmlns:a16="http://schemas.microsoft.com/office/drawing/2014/main" id="{A6D4A5C7-34CE-4AA2-B8AC-BAFBC40F9837}"/>
                  </a:ext>
                </a:extLst>
              </p:cNvPr>
              <p:cNvSpPr txBox="1"/>
              <p:nvPr/>
            </p:nvSpPr>
            <p:spPr>
              <a:xfrm>
                <a:off x="2397507" y="2927739"/>
                <a:ext cx="341452" cy="184666"/>
              </a:xfrm>
              <a:prstGeom prst="rect">
                <a:avLst/>
              </a:prstGeom>
              <a:solidFill>
                <a:schemeClr val="bg1"/>
              </a:solidFill>
            </p:spPr>
            <p:txBody>
              <a:bodyPr wrap="none" lIns="13500" tIns="0" rIns="13500" bIns="0" rtlCol="0">
                <a:spAutoFit/>
              </a:bodyPr>
              <a:lstStyle/>
              <a:p>
                <a:r>
                  <a:rPr lang="sv-SE" sz="1200" b="1" dirty="0"/>
                  <a:t>2100</a:t>
                </a:r>
              </a:p>
            </p:txBody>
          </p:sp>
          <p:sp>
            <p:nvSpPr>
              <p:cNvPr id="127" name="textruta 126">
                <a:extLst>
                  <a:ext uri="{FF2B5EF4-FFF2-40B4-BE49-F238E27FC236}">
                    <a16:creationId xmlns:a16="http://schemas.microsoft.com/office/drawing/2014/main" id="{2B95E2A3-3832-4624-96E1-F2D871F80459}"/>
                  </a:ext>
                </a:extLst>
              </p:cNvPr>
              <p:cNvSpPr txBox="1"/>
              <p:nvPr/>
            </p:nvSpPr>
            <p:spPr>
              <a:xfrm>
                <a:off x="957959" y="2927739"/>
                <a:ext cx="341452" cy="184666"/>
              </a:xfrm>
              <a:prstGeom prst="rect">
                <a:avLst/>
              </a:prstGeom>
              <a:solidFill>
                <a:schemeClr val="bg1"/>
              </a:solidFill>
            </p:spPr>
            <p:txBody>
              <a:bodyPr wrap="none" lIns="13500" tIns="0" rIns="13500" bIns="0" rtlCol="0">
                <a:spAutoFit/>
              </a:bodyPr>
              <a:lstStyle/>
              <a:p>
                <a:r>
                  <a:rPr lang="sv-SE" sz="1200" b="1" dirty="0"/>
                  <a:t>0000</a:t>
                </a:r>
              </a:p>
            </p:txBody>
          </p:sp>
          <p:sp>
            <p:nvSpPr>
              <p:cNvPr id="128" name="textruta 127">
                <a:extLst>
                  <a:ext uri="{FF2B5EF4-FFF2-40B4-BE49-F238E27FC236}">
                    <a16:creationId xmlns:a16="http://schemas.microsoft.com/office/drawing/2014/main" id="{1DA2AEE7-8F73-4C25-B47D-418028B71389}"/>
                  </a:ext>
                </a:extLst>
              </p:cNvPr>
              <p:cNvSpPr txBox="1"/>
              <p:nvPr/>
            </p:nvSpPr>
            <p:spPr>
              <a:xfrm>
                <a:off x="3117281" y="2927739"/>
                <a:ext cx="341452" cy="184666"/>
              </a:xfrm>
              <a:prstGeom prst="rect">
                <a:avLst/>
              </a:prstGeom>
              <a:solidFill>
                <a:schemeClr val="bg1"/>
              </a:solidFill>
            </p:spPr>
            <p:txBody>
              <a:bodyPr wrap="none" lIns="13500" tIns="0" rIns="13500" bIns="0" rtlCol="0">
                <a:spAutoFit/>
              </a:bodyPr>
              <a:lstStyle/>
              <a:p>
                <a:r>
                  <a:rPr lang="sv-SE" sz="1200" b="1" dirty="0"/>
                  <a:t>2500</a:t>
                </a:r>
              </a:p>
            </p:txBody>
          </p:sp>
        </p:grpSp>
      </p:grpSp>
      <p:sp>
        <p:nvSpPr>
          <p:cNvPr id="179" name="textruta 178">
            <a:extLst>
              <a:ext uri="{FF2B5EF4-FFF2-40B4-BE49-F238E27FC236}">
                <a16:creationId xmlns:a16="http://schemas.microsoft.com/office/drawing/2014/main" id="{4B3637CE-DC30-4270-B894-8FB3C637FEC8}"/>
              </a:ext>
            </a:extLst>
          </p:cNvPr>
          <p:cNvSpPr txBox="1"/>
          <p:nvPr/>
        </p:nvSpPr>
        <p:spPr>
          <a:xfrm>
            <a:off x="3810821" y="2764179"/>
            <a:ext cx="4092784" cy="3895487"/>
          </a:xfrm>
          <a:prstGeom prst="roundRect">
            <a:avLst>
              <a:gd name="adj" fmla="val 5602"/>
            </a:avLst>
          </a:prstGeom>
          <a:solidFill>
            <a:schemeClr val="accent6">
              <a:lumMod val="75000"/>
            </a:schemeClr>
          </a:solidFill>
          <a:ln w="19050">
            <a:noFill/>
          </a:ln>
          <a:effectLst>
            <a:glow rad="228600">
              <a:schemeClr val="accent6">
                <a:lumMod val="75000"/>
              </a:schemeClr>
            </a:glow>
          </a:effectLst>
          <a:scene3d>
            <a:camera prst="orthographicFront"/>
            <a:lightRig rig="threePt" dir="t"/>
          </a:scene3d>
          <a:sp3d>
            <a:bevelT/>
          </a:sp3d>
        </p:spPr>
        <p:txBody>
          <a:bodyPr wrap="square" lIns="180000" rIns="36000" rtlCol="0">
            <a:spAutoFit/>
          </a:bodyPr>
          <a:lstStyle/>
          <a:p>
            <a:r>
              <a:rPr lang="sv-SE" sz="2400" dirty="0">
                <a:solidFill>
                  <a:schemeClr val="bg1"/>
                </a:solidFill>
                <a:effectLst>
                  <a:outerShdw blurRad="38100" dist="38100" dir="2700000" algn="tl">
                    <a:srgbClr val="000000">
                      <a:alpha val="43137"/>
                    </a:srgbClr>
                  </a:outerShdw>
                </a:effectLst>
              </a:rPr>
              <a:t>Händelser på jubelår:</a:t>
            </a:r>
          </a:p>
          <a:p>
            <a:pPr marL="449263" indent="-266700">
              <a:buFont typeface="Arial" panose="020B0604020202020204" pitchFamily="34" charset="0"/>
              <a:buChar char="•"/>
            </a:pPr>
            <a:r>
              <a:rPr lang="sv-SE" sz="2400" dirty="0">
                <a:solidFill>
                  <a:schemeClr val="bg1"/>
                </a:solidFill>
              </a:rPr>
              <a:t>Abrahams födelse (40:e)</a:t>
            </a:r>
          </a:p>
          <a:p>
            <a:pPr marL="449263" indent="-266700">
              <a:buFont typeface="Arial" panose="020B0604020202020204" pitchFamily="34" charset="0"/>
              <a:buChar char="•"/>
            </a:pPr>
            <a:r>
              <a:rPr lang="sv-SE" sz="2400" dirty="0">
                <a:solidFill>
                  <a:schemeClr val="bg1"/>
                </a:solidFill>
              </a:rPr>
              <a:t>Isaks födelse (42:</a:t>
            </a:r>
            <a:r>
              <a:rPr lang="sv-SE" sz="2400">
                <a:solidFill>
                  <a:schemeClr val="bg1"/>
                </a:solidFill>
              </a:rPr>
              <a:t>a)</a:t>
            </a:r>
          </a:p>
          <a:p>
            <a:pPr marL="449263" indent="-266700">
              <a:buFont typeface="Arial" panose="020B0604020202020204" pitchFamily="34" charset="0"/>
              <a:buChar char="•"/>
            </a:pPr>
            <a:r>
              <a:rPr lang="sv-SE" sz="2400">
                <a:solidFill>
                  <a:schemeClr val="bg1"/>
                </a:solidFill>
              </a:rPr>
              <a:t>Josefs födelse (45:e)</a:t>
            </a:r>
            <a:endParaRPr lang="sv-SE" sz="2400" dirty="0">
              <a:solidFill>
                <a:schemeClr val="bg1"/>
              </a:solidFill>
            </a:endParaRPr>
          </a:p>
          <a:p>
            <a:pPr marL="449263" indent="-266700">
              <a:buFont typeface="Arial" panose="020B0604020202020204" pitchFamily="34" charset="0"/>
              <a:buChar char="•"/>
            </a:pPr>
            <a:r>
              <a:rPr lang="sv-SE" sz="2400" dirty="0">
                <a:solidFill>
                  <a:schemeClr val="bg1"/>
                </a:solidFill>
              </a:rPr>
              <a:t>Uttåget </a:t>
            </a:r>
            <a:r>
              <a:rPr lang="sv-SE" sz="2400">
                <a:solidFill>
                  <a:schemeClr val="bg1"/>
                </a:solidFill>
              </a:rPr>
              <a:t>ur Egypten (50:e)</a:t>
            </a:r>
          </a:p>
          <a:p>
            <a:pPr marL="449263" indent="-266700">
              <a:buFont typeface="Arial" panose="020B0604020202020204" pitchFamily="34" charset="0"/>
              <a:buChar char="•"/>
            </a:pPr>
            <a:r>
              <a:rPr lang="sv-SE" sz="2400">
                <a:solidFill>
                  <a:schemeClr val="bg1"/>
                </a:solidFill>
              </a:rPr>
              <a:t>Kanaan intaget (51:e)</a:t>
            </a:r>
            <a:endParaRPr lang="sv-SE" sz="2400" dirty="0">
              <a:solidFill>
                <a:schemeClr val="bg1"/>
              </a:solidFill>
            </a:endParaRPr>
          </a:p>
          <a:p>
            <a:pPr marL="449263" indent="-266700">
              <a:buFont typeface="Arial" panose="020B0604020202020204" pitchFamily="34" charset="0"/>
              <a:buChar char="•"/>
            </a:pPr>
            <a:r>
              <a:rPr lang="sv-SE" sz="2400" dirty="0">
                <a:solidFill>
                  <a:schemeClr val="bg1"/>
                </a:solidFill>
              </a:rPr>
              <a:t>Första templet klart (60:e)</a:t>
            </a:r>
          </a:p>
          <a:p>
            <a:pPr marL="449263" indent="-266700">
              <a:buFont typeface="Arial" panose="020B0604020202020204" pitchFamily="34" charset="0"/>
              <a:buChar char="•"/>
            </a:pPr>
            <a:r>
              <a:rPr lang="sv-SE" sz="2400">
                <a:solidFill>
                  <a:schemeClr val="bg1"/>
                </a:solidFill>
              </a:rPr>
              <a:t>Koresh påbud (70:e)</a:t>
            </a:r>
          </a:p>
          <a:p>
            <a:pPr marL="449263" indent="-266700">
              <a:buFont typeface="Arial" panose="020B0604020202020204" pitchFamily="34" charset="0"/>
              <a:buChar char="•"/>
            </a:pPr>
            <a:r>
              <a:rPr lang="sv-SE" sz="2400">
                <a:solidFill>
                  <a:schemeClr val="bg1"/>
                </a:solidFill>
              </a:rPr>
              <a:t>Andra templet klart (71:a)</a:t>
            </a:r>
          </a:p>
          <a:p>
            <a:pPr marL="449263" indent="-266700">
              <a:buFont typeface="Arial" panose="020B0604020202020204" pitchFamily="34" charset="0"/>
              <a:buChar char="•"/>
            </a:pPr>
            <a:r>
              <a:rPr lang="sv-SE" sz="2400">
                <a:solidFill>
                  <a:schemeClr val="bg1"/>
                </a:solidFill>
              </a:rPr>
              <a:t>Jesu </a:t>
            </a:r>
            <a:r>
              <a:rPr lang="sv-SE" sz="2400" dirty="0">
                <a:solidFill>
                  <a:schemeClr val="bg1"/>
                </a:solidFill>
              </a:rPr>
              <a:t>återkomst (120:e)</a:t>
            </a:r>
          </a:p>
        </p:txBody>
      </p:sp>
      <p:sp>
        <p:nvSpPr>
          <p:cNvPr id="187" name="textruta 186">
            <a:extLst>
              <a:ext uri="{FF2B5EF4-FFF2-40B4-BE49-F238E27FC236}">
                <a16:creationId xmlns:a16="http://schemas.microsoft.com/office/drawing/2014/main" id="{F409FF74-4935-46E2-A7D7-F6EF29FFB9ED}"/>
              </a:ext>
            </a:extLst>
          </p:cNvPr>
          <p:cNvSpPr txBox="1"/>
          <p:nvPr/>
        </p:nvSpPr>
        <p:spPr>
          <a:xfrm>
            <a:off x="236534" y="2764179"/>
            <a:ext cx="3140311" cy="2032754"/>
          </a:xfrm>
          <a:prstGeom prst="roundRect">
            <a:avLst>
              <a:gd name="adj" fmla="val 7976"/>
            </a:avLst>
          </a:prstGeom>
          <a:solidFill>
            <a:schemeClr val="accent6">
              <a:lumMod val="75000"/>
            </a:schemeClr>
          </a:solidFill>
          <a:ln w="19050">
            <a:noFill/>
          </a:ln>
          <a:effectLst>
            <a:glow rad="228600">
              <a:schemeClr val="accent6">
                <a:lumMod val="75000"/>
              </a:schemeClr>
            </a:glow>
          </a:effectLst>
          <a:scene3d>
            <a:camera prst="orthographicFront"/>
            <a:lightRig rig="threePt" dir="t"/>
          </a:scene3d>
          <a:sp3d>
            <a:bevelT/>
          </a:sp3d>
        </p:spPr>
        <p:txBody>
          <a:bodyPr wrap="square" lIns="180000" rIns="36000" rtlCol="0">
            <a:spAutoFit/>
          </a:bodyPr>
          <a:lstStyle/>
          <a:p>
            <a:r>
              <a:rPr lang="sv-SE" sz="2400" dirty="0">
                <a:solidFill>
                  <a:schemeClr val="bg1"/>
                </a:solidFill>
                <a:effectLst>
                  <a:outerShdw blurRad="38100" dist="38100" dir="2700000" algn="tl">
                    <a:srgbClr val="000000">
                      <a:alpha val="43137"/>
                    </a:srgbClr>
                  </a:outerShdw>
                </a:effectLst>
              </a:rPr>
              <a:t>Kronologin är</a:t>
            </a:r>
          </a:p>
          <a:p>
            <a:pPr marL="447675" indent="-265113">
              <a:buFont typeface="Arial" panose="020B0604020202020204" pitchFamily="34" charset="0"/>
              <a:buChar char="•"/>
            </a:pPr>
            <a:r>
              <a:rPr lang="sv-SE" sz="2400" dirty="0">
                <a:solidFill>
                  <a:schemeClr val="bg1"/>
                </a:solidFill>
              </a:rPr>
              <a:t>100 % från Bibeln</a:t>
            </a:r>
          </a:p>
          <a:p>
            <a:pPr marL="447675" indent="-265113">
              <a:buFont typeface="Arial" panose="020B0604020202020204" pitchFamily="34" charset="0"/>
              <a:buChar char="•"/>
            </a:pPr>
            <a:r>
              <a:rPr lang="sv-SE" sz="2400" dirty="0">
                <a:solidFill>
                  <a:schemeClr val="bg1"/>
                </a:solidFill>
              </a:rPr>
              <a:t>Komplett</a:t>
            </a:r>
          </a:p>
          <a:p>
            <a:pPr marL="447675" indent="-265113">
              <a:buFont typeface="Arial" panose="020B0604020202020204" pitchFamily="34" charset="0"/>
              <a:buChar char="•"/>
            </a:pPr>
            <a:r>
              <a:rPr lang="sv-SE" sz="2400" dirty="0">
                <a:solidFill>
                  <a:schemeClr val="bg1"/>
                </a:solidFill>
              </a:rPr>
              <a:t>Exakt</a:t>
            </a:r>
          </a:p>
          <a:p>
            <a:pPr marL="447675" indent="-265113">
              <a:buFont typeface="Arial" panose="020B0604020202020204" pitchFamily="34" charset="0"/>
              <a:buChar char="•"/>
            </a:pPr>
            <a:r>
              <a:rPr lang="sv-SE" sz="2400" dirty="0">
                <a:solidFill>
                  <a:schemeClr val="bg1"/>
                </a:solidFill>
              </a:rPr>
              <a:t>Verifierad</a:t>
            </a:r>
          </a:p>
        </p:txBody>
      </p:sp>
      <p:sp>
        <p:nvSpPr>
          <p:cNvPr id="188" name="textruta 187">
            <a:extLst>
              <a:ext uri="{FF2B5EF4-FFF2-40B4-BE49-F238E27FC236}">
                <a16:creationId xmlns:a16="http://schemas.microsoft.com/office/drawing/2014/main" id="{97FD4037-F3E9-4AE2-955E-5CCD1CE378BA}"/>
              </a:ext>
            </a:extLst>
          </p:cNvPr>
          <p:cNvSpPr txBox="1"/>
          <p:nvPr/>
        </p:nvSpPr>
        <p:spPr>
          <a:xfrm>
            <a:off x="8337581" y="2764179"/>
            <a:ext cx="3623124" cy="1281589"/>
          </a:xfrm>
          <a:prstGeom prst="roundRect">
            <a:avLst>
              <a:gd name="adj" fmla="val 11126"/>
            </a:avLst>
          </a:prstGeom>
          <a:solidFill>
            <a:schemeClr val="accent6">
              <a:lumMod val="75000"/>
            </a:schemeClr>
          </a:solidFill>
          <a:ln w="19050">
            <a:noFill/>
          </a:ln>
          <a:effectLst>
            <a:glow rad="228600">
              <a:schemeClr val="accent6">
                <a:lumMod val="75000"/>
              </a:schemeClr>
            </a:glow>
          </a:effectLst>
          <a:scene3d>
            <a:camera prst="orthographicFront"/>
            <a:lightRig rig="threePt" dir="t"/>
          </a:scene3d>
          <a:sp3d>
            <a:bevelT/>
          </a:sp3d>
        </p:spPr>
        <p:txBody>
          <a:bodyPr wrap="square" lIns="180000" rIns="36000" rtlCol="0">
            <a:spAutoFit/>
          </a:bodyPr>
          <a:lstStyle/>
          <a:p>
            <a:r>
              <a:rPr lang="sv-SE" sz="2400">
                <a:solidFill>
                  <a:schemeClr val="bg1"/>
                </a:solidFill>
                <a:effectLst>
                  <a:outerShdw blurRad="38100" dist="38100" dir="2700000" algn="tl">
                    <a:srgbClr val="000000">
                      <a:alpha val="43137"/>
                    </a:srgbClr>
                  </a:outerShdw>
                </a:effectLst>
              </a:rPr>
              <a:t>Speciella jubelår</a:t>
            </a:r>
            <a:endParaRPr lang="sv-SE" sz="2400" dirty="0">
              <a:solidFill>
                <a:schemeClr val="bg1"/>
              </a:solidFill>
              <a:effectLst>
                <a:outerShdw blurRad="38100" dist="38100" dir="2700000" algn="tl">
                  <a:srgbClr val="000000">
                    <a:alpha val="43137"/>
                  </a:srgbClr>
                </a:outerShdw>
              </a:effectLst>
            </a:endParaRPr>
          </a:p>
          <a:p>
            <a:pPr marL="447675" indent="-265113">
              <a:buFont typeface="Arial" panose="020B0604020202020204" pitchFamily="34" charset="0"/>
              <a:buChar char="•"/>
            </a:pPr>
            <a:r>
              <a:rPr lang="sv-SE" sz="2400">
                <a:solidFill>
                  <a:schemeClr val="bg1"/>
                </a:solidFill>
              </a:rPr>
              <a:t>Uttåget det 50:e</a:t>
            </a:r>
          </a:p>
          <a:p>
            <a:pPr marL="447675" indent="-265113">
              <a:buFont typeface="Arial" panose="020B0604020202020204" pitchFamily="34" charset="0"/>
              <a:buChar char="•"/>
            </a:pPr>
            <a:r>
              <a:rPr lang="sv-SE" sz="2400">
                <a:solidFill>
                  <a:schemeClr val="bg1"/>
                </a:solidFill>
              </a:rPr>
              <a:t>Koresh påbud det 70:e</a:t>
            </a:r>
            <a:endParaRPr lang="sv-SE" sz="2400" dirty="0">
              <a:solidFill>
                <a:schemeClr val="bg1"/>
              </a:solidFill>
            </a:endParaRPr>
          </a:p>
        </p:txBody>
      </p:sp>
      <p:grpSp>
        <p:nvGrpSpPr>
          <p:cNvPr id="173" name="Grupp 172">
            <a:extLst>
              <a:ext uri="{FF2B5EF4-FFF2-40B4-BE49-F238E27FC236}">
                <a16:creationId xmlns:a16="http://schemas.microsoft.com/office/drawing/2014/main" id="{E8AFE61C-04C4-4ED6-A5EF-B89899D99F78}"/>
              </a:ext>
            </a:extLst>
          </p:cNvPr>
          <p:cNvGrpSpPr/>
          <p:nvPr/>
        </p:nvGrpSpPr>
        <p:grpSpPr>
          <a:xfrm>
            <a:off x="113119" y="937479"/>
            <a:ext cx="11661672" cy="1620000"/>
            <a:chOff x="113119" y="672303"/>
            <a:chExt cx="11661672" cy="1620000"/>
          </a:xfrm>
        </p:grpSpPr>
        <p:sp>
          <p:nvSpPr>
            <p:cNvPr id="40" name="Vänster 138">
              <a:extLst>
                <a:ext uri="{FF2B5EF4-FFF2-40B4-BE49-F238E27FC236}">
                  <a16:creationId xmlns:a16="http://schemas.microsoft.com/office/drawing/2014/main" id="{1666A94F-5BC0-4DE0-865E-3675F749E30B}"/>
                </a:ext>
              </a:extLst>
            </p:cNvPr>
            <p:cNvSpPr/>
            <p:nvPr/>
          </p:nvSpPr>
          <p:spPr>
            <a:xfrm rot="18403419">
              <a:off x="63840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Skapelse &amp;</a:t>
              </a:r>
            </a:p>
            <a:p>
              <a:pPr algn="ctr">
                <a:lnSpc>
                  <a:spcPts val="1200"/>
                </a:lnSpc>
              </a:pPr>
              <a:r>
                <a:rPr lang="sv-SE" sz="1200" dirty="0">
                  <a:solidFill>
                    <a:schemeClr val="tx1"/>
                  </a:solidFill>
                </a:rPr>
                <a:t>Syndafall</a:t>
              </a:r>
            </a:p>
          </p:txBody>
        </p:sp>
        <p:sp>
          <p:nvSpPr>
            <p:cNvPr id="41" name="Vänster 139">
              <a:extLst>
                <a:ext uri="{FF2B5EF4-FFF2-40B4-BE49-F238E27FC236}">
                  <a16:creationId xmlns:a16="http://schemas.microsoft.com/office/drawing/2014/main" id="{A60D95BD-D4EF-47BC-B5B3-EE62B7BCD3DC}"/>
                </a:ext>
              </a:extLst>
            </p:cNvPr>
            <p:cNvSpPr/>
            <p:nvPr/>
          </p:nvSpPr>
          <p:spPr>
            <a:xfrm rot="18403419">
              <a:off x="132158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Abrahams födelse</a:t>
              </a:r>
            </a:p>
          </p:txBody>
        </p:sp>
        <p:sp>
          <p:nvSpPr>
            <p:cNvPr id="42" name="Vänster 140">
              <a:extLst>
                <a:ext uri="{FF2B5EF4-FFF2-40B4-BE49-F238E27FC236}">
                  <a16:creationId xmlns:a16="http://schemas.microsoft.com/office/drawing/2014/main" id="{1952D6CD-EA46-49DA-9927-AE8163F4A93A}"/>
                </a:ext>
              </a:extLst>
            </p:cNvPr>
            <p:cNvSpPr/>
            <p:nvPr/>
          </p:nvSpPr>
          <p:spPr>
            <a:xfrm rot="18403419">
              <a:off x="204246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Isaks födelse</a:t>
              </a:r>
            </a:p>
          </p:txBody>
        </p:sp>
        <p:sp>
          <p:nvSpPr>
            <p:cNvPr id="43" name="Vänster 142">
              <a:extLst>
                <a:ext uri="{FF2B5EF4-FFF2-40B4-BE49-F238E27FC236}">
                  <a16:creationId xmlns:a16="http://schemas.microsoft.com/office/drawing/2014/main" id="{0DB74850-3246-45F1-9F2F-8A2EB5948FBA}"/>
                </a:ext>
              </a:extLst>
            </p:cNvPr>
            <p:cNvSpPr/>
            <p:nvPr/>
          </p:nvSpPr>
          <p:spPr>
            <a:xfrm rot="18403419">
              <a:off x="856814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från exil &amp;</a:t>
              </a:r>
              <a:br>
                <a:rPr lang="sv-SE" sz="1200" dirty="0">
                  <a:solidFill>
                    <a:schemeClr val="tx1"/>
                  </a:solidFill>
                </a:rPr>
              </a:br>
              <a:r>
                <a:rPr lang="sv-SE" sz="1200" dirty="0">
                  <a:solidFill>
                    <a:schemeClr val="tx1"/>
                  </a:solidFill>
                </a:rPr>
                <a:t>Offertjänst återstartad</a:t>
              </a:r>
            </a:p>
          </p:txBody>
        </p:sp>
        <p:sp>
          <p:nvSpPr>
            <p:cNvPr id="44" name="Vänster 143">
              <a:extLst>
                <a:ext uri="{FF2B5EF4-FFF2-40B4-BE49-F238E27FC236}">
                  <a16:creationId xmlns:a16="http://schemas.microsoft.com/office/drawing/2014/main" id="{C840E0C1-A21D-4476-9B1D-18CCCF7447AB}"/>
                </a:ext>
              </a:extLst>
            </p:cNvPr>
            <p:cNvSpPr/>
            <p:nvPr/>
          </p:nvSpPr>
          <p:spPr>
            <a:xfrm rot="18403419">
              <a:off x="9289025"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Jesu återkomst</a:t>
              </a:r>
            </a:p>
          </p:txBody>
        </p:sp>
        <p:sp>
          <p:nvSpPr>
            <p:cNvPr id="45" name="Vänster 145">
              <a:extLst>
                <a:ext uri="{FF2B5EF4-FFF2-40B4-BE49-F238E27FC236}">
                  <a16:creationId xmlns:a16="http://schemas.microsoft.com/office/drawing/2014/main" id="{E87CD55F-8641-4B95-8747-475B0D440EFA}"/>
                </a:ext>
              </a:extLst>
            </p:cNvPr>
            <p:cNvSpPr/>
            <p:nvPr/>
          </p:nvSpPr>
          <p:spPr>
            <a:xfrm rot="18403419">
              <a:off x="10730791"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Den slutliga domen</a:t>
              </a:r>
            </a:p>
          </p:txBody>
        </p:sp>
        <p:sp>
          <p:nvSpPr>
            <p:cNvPr id="46" name="Vänster 146">
              <a:extLst>
                <a:ext uri="{FF2B5EF4-FFF2-40B4-BE49-F238E27FC236}">
                  <a16:creationId xmlns:a16="http://schemas.microsoft.com/office/drawing/2014/main" id="{EAB97A73-3870-472E-B7C5-300AABB219B7}"/>
                </a:ext>
              </a:extLst>
            </p:cNvPr>
            <p:cNvSpPr/>
            <p:nvPr/>
          </p:nvSpPr>
          <p:spPr>
            <a:xfrm rot="18403419">
              <a:off x="276335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Uttåget (Exodus) </a:t>
              </a:r>
              <a:br>
                <a:rPr lang="sv-SE" sz="1200" dirty="0">
                  <a:solidFill>
                    <a:schemeClr val="bg1"/>
                  </a:solidFill>
                </a:rPr>
              </a:br>
              <a:r>
                <a:rPr lang="sv-SE" sz="1200" dirty="0">
                  <a:solidFill>
                    <a:schemeClr val="bg1"/>
                  </a:solidFill>
                </a:rPr>
                <a:t>&amp; Moselagen</a:t>
              </a:r>
            </a:p>
          </p:txBody>
        </p:sp>
        <p:sp>
          <p:nvSpPr>
            <p:cNvPr id="47" name="Vänster 147">
              <a:extLst>
                <a:ext uri="{FF2B5EF4-FFF2-40B4-BE49-F238E27FC236}">
                  <a16:creationId xmlns:a16="http://schemas.microsoft.com/office/drawing/2014/main" id="{36DDE87E-7A6A-40D4-A9E0-09B8DDBF3D8B}"/>
                </a:ext>
              </a:extLst>
            </p:cNvPr>
            <p:cNvSpPr/>
            <p:nvPr/>
          </p:nvSpPr>
          <p:spPr>
            <a:xfrm rot="18403419">
              <a:off x="348423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br>
                <a:rPr lang="sv-SE" sz="1200" dirty="0">
                  <a:solidFill>
                    <a:schemeClr val="tx1"/>
                  </a:solidFill>
                </a:rPr>
              </a:br>
              <a:r>
                <a:rPr lang="sv-SE" sz="1200" dirty="0">
                  <a:solidFill>
                    <a:schemeClr val="tx1"/>
                  </a:solidFill>
                </a:rPr>
                <a:t>började uppföras</a:t>
              </a:r>
            </a:p>
          </p:txBody>
        </p:sp>
        <p:sp>
          <p:nvSpPr>
            <p:cNvPr id="48" name="Vänster 148">
              <a:extLst>
                <a:ext uri="{FF2B5EF4-FFF2-40B4-BE49-F238E27FC236}">
                  <a16:creationId xmlns:a16="http://schemas.microsoft.com/office/drawing/2014/main" id="{C955F697-D579-4F8C-8856-2E95F31026CD}"/>
                </a:ext>
              </a:extLst>
            </p:cNvPr>
            <p:cNvSpPr/>
            <p:nvPr/>
          </p:nvSpPr>
          <p:spPr>
            <a:xfrm rot="18403419">
              <a:off x="420512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sp>
          <p:nvSpPr>
            <p:cNvPr id="49" name="Vänster 149">
              <a:extLst>
                <a:ext uri="{FF2B5EF4-FFF2-40B4-BE49-F238E27FC236}">
                  <a16:creationId xmlns:a16="http://schemas.microsoft.com/office/drawing/2014/main" id="{D5F90340-5F3C-422C-9DC3-F11697AAF84A}"/>
                </a:ext>
              </a:extLst>
            </p:cNvPr>
            <p:cNvSpPr/>
            <p:nvPr/>
          </p:nvSpPr>
          <p:spPr>
            <a:xfrm rot="18403419">
              <a:off x="564689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Koresh påbud</a:t>
              </a:r>
              <a:br>
                <a:rPr lang="sv-SE" sz="1200" dirty="0">
                  <a:solidFill>
                    <a:schemeClr val="bg1"/>
                  </a:solidFill>
                </a:rPr>
              </a:br>
              <a:r>
                <a:rPr lang="sv-SE" sz="1200" dirty="0">
                  <a:solidFill>
                    <a:schemeClr val="bg1"/>
                  </a:solidFill>
                </a:rPr>
                <a:t>(Året efter: offertjänst)</a:t>
              </a:r>
            </a:p>
          </p:txBody>
        </p:sp>
        <p:sp>
          <p:nvSpPr>
            <p:cNvPr id="50" name="Vänster 150">
              <a:extLst>
                <a:ext uri="{FF2B5EF4-FFF2-40B4-BE49-F238E27FC236}">
                  <a16:creationId xmlns:a16="http://schemas.microsoft.com/office/drawing/2014/main" id="{01FFBD13-7CED-440F-B46C-34F11C7F8932}"/>
                </a:ext>
              </a:extLst>
            </p:cNvPr>
            <p:cNvSpPr/>
            <p:nvPr/>
          </p:nvSpPr>
          <p:spPr>
            <a:xfrm rot="18403419">
              <a:off x="712637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51" name="Vänster 151">
              <a:extLst>
                <a:ext uri="{FF2B5EF4-FFF2-40B4-BE49-F238E27FC236}">
                  <a16:creationId xmlns:a16="http://schemas.microsoft.com/office/drawing/2014/main" id="{F588F115-8724-4001-B49D-EA65630479F8}"/>
                </a:ext>
              </a:extLst>
            </p:cNvPr>
            <p:cNvSpPr/>
            <p:nvPr/>
          </p:nvSpPr>
          <p:spPr>
            <a:xfrm rot="18403419">
              <a:off x="492600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p>
            <a:p>
              <a:pPr algn="ctr">
                <a:lnSpc>
                  <a:spcPts val="1200"/>
                </a:lnSpc>
              </a:pPr>
              <a:r>
                <a:rPr lang="sv-SE" sz="1200" dirty="0">
                  <a:solidFill>
                    <a:schemeClr val="tx1"/>
                  </a:solidFill>
                </a:rPr>
                <a:t>förstört</a:t>
              </a:r>
            </a:p>
          </p:txBody>
        </p:sp>
        <p:sp>
          <p:nvSpPr>
            <p:cNvPr id="52" name="Vänster 152">
              <a:extLst>
                <a:ext uri="{FF2B5EF4-FFF2-40B4-BE49-F238E27FC236}">
                  <a16:creationId xmlns:a16="http://schemas.microsoft.com/office/drawing/2014/main" id="{7ED3275D-AD5B-4B00-A4E9-258BC6AE39F4}"/>
                </a:ext>
              </a:extLst>
            </p:cNvPr>
            <p:cNvSpPr/>
            <p:nvPr/>
          </p:nvSpPr>
          <p:spPr>
            <a:xfrm rot="18403419">
              <a:off x="636777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53" name="Vänster 153">
              <a:extLst>
                <a:ext uri="{FF2B5EF4-FFF2-40B4-BE49-F238E27FC236}">
                  <a16:creationId xmlns:a16="http://schemas.microsoft.com/office/drawing/2014/main" id="{F3BC5B8E-BA7E-4FD0-8E15-4A9AE1C4E56E}"/>
                </a:ext>
              </a:extLst>
            </p:cNvPr>
            <p:cNvSpPr/>
            <p:nvPr/>
          </p:nvSpPr>
          <p:spPr>
            <a:xfrm rot="18403419">
              <a:off x="784725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54" name="Vänster 154">
              <a:extLst>
                <a:ext uri="{FF2B5EF4-FFF2-40B4-BE49-F238E27FC236}">
                  <a16:creationId xmlns:a16="http://schemas.microsoft.com/office/drawing/2014/main" id="{60882B24-82E2-474D-92DD-70D1C67984E3}"/>
                </a:ext>
              </a:extLst>
            </p:cNvPr>
            <p:cNvSpPr/>
            <p:nvPr/>
          </p:nvSpPr>
          <p:spPr>
            <a:xfrm rot="18403419">
              <a:off x="10009910"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Guds riket börjar</a:t>
              </a:r>
            </a:p>
          </p:txBody>
        </p:sp>
        <p:sp>
          <p:nvSpPr>
            <p:cNvPr id="55" name="Höger 155">
              <a:extLst>
                <a:ext uri="{FF2B5EF4-FFF2-40B4-BE49-F238E27FC236}">
                  <a16:creationId xmlns:a16="http://schemas.microsoft.com/office/drawing/2014/main" id="{A26B4ACF-8F1B-42CD-B2E9-57E757DF7E85}"/>
                </a:ext>
              </a:extLst>
            </p:cNvPr>
            <p:cNvSpPr/>
            <p:nvPr/>
          </p:nvSpPr>
          <p:spPr>
            <a:xfrm>
              <a:off x="113119" y="1287242"/>
              <a:ext cx="720000" cy="360000"/>
            </a:xfrm>
            <a:prstGeom prst="rightArrow">
              <a:avLst>
                <a:gd name="adj1" fmla="val 100000"/>
                <a:gd name="adj2" fmla="val 33531"/>
              </a:avLst>
            </a:prstGeom>
            <a:gradFill flip="none" rotWithShape="1">
              <a:gsLst>
                <a:gs pos="0">
                  <a:schemeClr val="accent4"/>
                </a:gs>
                <a:gs pos="32000">
                  <a:schemeClr val="accent4"/>
                </a:gs>
                <a:gs pos="100000">
                  <a:schemeClr val="accent5"/>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000"/>
                </a:lnSpc>
              </a:pPr>
              <a:r>
                <a:rPr lang="sv-SE" sz="1200" dirty="0">
                  <a:solidFill>
                    <a:schemeClr val="tx1"/>
                  </a:solidFill>
                </a:rPr>
                <a:t>Händel-ser</a:t>
              </a:r>
            </a:p>
          </p:txBody>
        </p:sp>
      </p:grpSp>
      <p:sp>
        <p:nvSpPr>
          <p:cNvPr id="189" name="Bubbla röd">
            <a:extLst>
              <a:ext uri="{FF2B5EF4-FFF2-40B4-BE49-F238E27FC236}">
                <a16:creationId xmlns:a16="http://schemas.microsoft.com/office/drawing/2014/main" id="{032702DB-F911-43A0-A246-D68A1A19EE4A}"/>
              </a:ext>
            </a:extLst>
          </p:cNvPr>
          <p:cNvSpPr/>
          <p:nvPr/>
        </p:nvSpPr>
        <p:spPr>
          <a:xfrm>
            <a:off x="998485" y="1327231"/>
            <a:ext cx="10602207" cy="830997"/>
          </a:xfrm>
          <a:prstGeom prst="leftRightArrow">
            <a:avLst>
              <a:gd name="adj1" fmla="val 100000"/>
              <a:gd name="adj2" fmla="val 39417"/>
            </a:avLst>
          </a:prstGeom>
          <a:solidFill>
            <a:schemeClr val="accent6">
              <a:lumMod val="75000"/>
            </a:schemeClr>
          </a:solidFill>
          <a:ln w="19050">
            <a:noFill/>
          </a:ln>
          <a:effectLst>
            <a:glow rad="228600">
              <a:schemeClr val="accent6">
                <a:lumMod val="75000"/>
              </a:schemeClr>
            </a:glow>
          </a:effectLst>
          <a:scene3d>
            <a:camera prst="orthographicFront"/>
            <a:lightRig rig="threePt" dir="t"/>
          </a:scene3d>
          <a:sp3d>
            <a:bevelT/>
          </a:sp3d>
        </p:spPr>
        <p:txBody>
          <a:bodyPr wrap="square" lIns="180000" rIns="36000" rtlCol="0">
            <a:spAutoFit/>
          </a:bodyPr>
          <a:lstStyle/>
          <a:p>
            <a:pPr algn="ctr"/>
            <a:r>
              <a:rPr lang="sv-SE" sz="2400" dirty="0">
                <a:solidFill>
                  <a:schemeClr val="bg1"/>
                </a:solidFill>
                <a:effectLst>
                  <a:outerShdw blurRad="38100" dist="38100" dir="2700000" algn="tl">
                    <a:srgbClr val="000000">
                      <a:alpha val="43137"/>
                    </a:srgbClr>
                  </a:outerShdw>
                </a:effectLst>
              </a:rPr>
              <a:t>”Jag är A och O, den förste och den siste,</a:t>
            </a:r>
          </a:p>
          <a:p>
            <a:pPr algn="ctr"/>
            <a:r>
              <a:rPr lang="sv-SE" sz="2400" dirty="0">
                <a:solidFill>
                  <a:schemeClr val="bg1"/>
                </a:solidFill>
                <a:effectLst>
                  <a:outerShdw blurRad="38100" dist="38100" dir="2700000" algn="tl">
                    <a:srgbClr val="000000">
                      <a:alpha val="43137"/>
                    </a:srgbClr>
                  </a:outerShdw>
                </a:effectLst>
              </a:rPr>
              <a:t>begynnelsen och änden.” (Upp </a:t>
            </a:r>
            <a:r>
              <a:rPr lang="sv-SE" sz="2400">
                <a:solidFill>
                  <a:schemeClr val="bg1"/>
                </a:solidFill>
                <a:effectLst>
                  <a:outerShdw blurRad="38100" dist="38100" dir="2700000" algn="tl">
                    <a:srgbClr val="000000">
                      <a:alpha val="43137"/>
                    </a:srgbClr>
                  </a:outerShdw>
                </a:effectLst>
              </a:rPr>
              <a:t>22:13)</a:t>
            </a:r>
            <a:endParaRPr lang="en-US" sz="2400"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361890476"/>
      </p:ext>
    </p:extLst>
  </p:cSld>
  <p:clrMapOvr>
    <a:masterClrMapping/>
  </p:clrMapOvr>
  <p:transition advTm="3175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5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7" grpId="0" animBg="1"/>
      <p:bldP spid="188" grpId="0" animBg="1"/>
      <p:bldP spid="1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 name="Rak pilkoppling 325">
            <a:extLst>
              <a:ext uri="{FF2B5EF4-FFF2-40B4-BE49-F238E27FC236}">
                <a16:creationId xmlns:a16="http://schemas.microsoft.com/office/drawing/2014/main" id="{FF902051-422C-4371-A531-E4FB49B7D545}"/>
              </a:ext>
            </a:extLst>
          </p:cNvPr>
          <p:cNvCxnSpPr>
            <a:cxnSpLocks/>
            <a:stCxn id="129" idx="3"/>
            <a:endCxn id="213" idx="1"/>
          </p:cNvCxnSpPr>
          <p:nvPr/>
        </p:nvCxnSpPr>
        <p:spPr>
          <a:xfrm>
            <a:off x="1288796" y="1875619"/>
            <a:ext cx="801635" cy="0"/>
          </a:xfrm>
          <a:prstGeom prst="straightConnector1">
            <a:avLst/>
          </a:prstGeom>
          <a:ln w="44450">
            <a:solidFill>
              <a:schemeClr val="accent6">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7" name="Rak pilkoppling 336">
            <a:extLst>
              <a:ext uri="{FF2B5EF4-FFF2-40B4-BE49-F238E27FC236}">
                <a16:creationId xmlns:a16="http://schemas.microsoft.com/office/drawing/2014/main" id="{B98A47C4-1A41-4A33-B5E1-A7B495698E94}"/>
              </a:ext>
            </a:extLst>
          </p:cNvPr>
          <p:cNvCxnSpPr>
            <a:cxnSpLocks/>
          </p:cNvCxnSpPr>
          <p:nvPr/>
        </p:nvCxnSpPr>
        <p:spPr>
          <a:xfrm>
            <a:off x="3294243" y="5177933"/>
            <a:ext cx="7837482" cy="0"/>
          </a:xfrm>
          <a:prstGeom prst="straightConnector1">
            <a:avLst/>
          </a:prstGeom>
          <a:ln w="28575">
            <a:solidFill>
              <a:schemeClr val="bg1">
                <a:lumMod val="6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5" name="Rak pilkoppling 334">
            <a:extLst>
              <a:ext uri="{FF2B5EF4-FFF2-40B4-BE49-F238E27FC236}">
                <a16:creationId xmlns:a16="http://schemas.microsoft.com/office/drawing/2014/main" id="{FD70078F-1443-4646-82E1-D70940781189}"/>
              </a:ext>
            </a:extLst>
          </p:cNvPr>
          <p:cNvCxnSpPr>
            <a:cxnSpLocks/>
          </p:cNvCxnSpPr>
          <p:nvPr/>
        </p:nvCxnSpPr>
        <p:spPr>
          <a:xfrm>
            <a:off x="3226328" y="5534115"/>
            <a:ext cx="902228" cy="0"/>
          </a:xfrm>
          <a:prstGeom prst="straightConnector1">
            <a:avLst/>
          </a:prstGeom>
          <a:ln w="28575">
            <a:solidFill>
              <a:schemeClr val="bg1">
                <a:lumMod val="6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0" name="Rak pilkoppling 319">
            <a:extLst>
              <a:ext uri="{FF2B5EF4-FFF2-40B4-BE49-F238E27FC236}">
                <a16:creationId xmlns:a16="http://schemas.microsoft.com/office/drawing/2014/main" id="{356DC3C8-80D5-4C4D-AC1C-60B7A453C26E}"/>
              </a:ext>
            </a:extLst>
          </p:cNvPr>
          <p:cNvCxnSpPr>
            <a:cxnSpLocks/>
          </p:cNvCxnSpPr>
          <p:nvPr/>
        </p:nvCxnSpPr>
        <p:spPr>
          <a:xfrm flipH="1">
            <a:off x="3302528" y="4648094"/>
            <a:ext cx="1154100" cy="0"/>
          </a:xfrm>
          <a:prstGeom prst="straightConnector1">
            <a:avLst/>
          </a:prstGeom>
          <a:ln w="44450">
            <a:solidFill>
              <a:schemeClr val="accent6">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6" name="Rak pilkoppling 335">
            <a:extLst>
              <a:ext uri="{FF2B5EF4-FFF2-40B4-BE49-F238E27FC236}">
                <a16:creationId xmlns:a16="http://schemas.microsoft.com/office/drawing/2014/main" id="{1B5CF992-6E9F-4E90-99B7-C3508DC96B19}"/>
              </a:ext>
            </a:extLst>
          </p:cNvPr>
          <p:cNvCxnSpPr>
            <a:cxnSpLocks/>
          </p:cNvCxnSpPr>
          <p:nvPr/>
        </p:nvCxnSpPr>
        <p:spPr>
          <a:xfrm>
            <a:off x="7157809" y="4063632"/>
            <a:ext cx="2663151" cy="0"/>
          </a:xfrm>
          <a:prstGeom prst="straightConnector1">
            <a:avLst/>
          </a:prstGeom>
          <a:ln w="28575">
            <a:solidFill>
              <a:schemeClr val="bg1">
                <a:lumMod val="6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7" name="Rak pilkoppling 316">
            <a:extLst>
              <a:ext uri="{FF2B5EF4-FFF2-40B4-BE49-F238E27FC236}">
                <a16:creationId xmlns:a16="http://schemas.microsoft.com/office/drawing/2014/main" id="{1D343C26-C483-4C1C-9DE4-EDD68D770E31}"/>
              </a:ext>
            </a:extLst>
          </p:cNvPr>
          <p:cNvCxnSpPr>
            <a:cxnSpLocks/>
          </p:cNvCxnSpPr>
          <p:nvPr/>
        </p:nvCxnSpPr>
        <p:spPr>
          <a:xfrm flipH="1">
            <a:off x="5283907" y="3394133"/>
            <a:ext cx="1172880" cy="0"/>
          </a:xfrm>
          <a:prstGeom prst="straightConnector1">
            <a:avLst/>
          </a:prstGeom>
          <a:ln w="44450">
            <a:solidFill>
              <a:schemeClr val="accent6">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21" name="Rak pilkoppling 320">
            <a:extLst>
              <a:ext uri="{FF2B5EF4-FFF2-40B4-BE49-F238E27FC236}">
                <a16:creationId xmlns:a16="http://schemas.microsoft.com/office/drawing/2014/main" id="{98768815-EF20-416A-A8FD-E179720AAC76}"/>
              </a:ext>
            </a:extLst>
          </p:cNvPr>
          <p:cNvCxnSpPr>
            <a:cxnSpLocks/>
          </p:cNvCxnSpPr>
          <p:nvPr/>
        </p:nvCxnSpPr>
        <p:spPr>
          <a:xfrm flipH="1">
            <a:off x="7273571" y="3394133"/>
            <a:ext cx="1154738" cy="0"/>
          </a:xfrm>
          <a:prstGeom prst="straightConnector1">
            <a:avLst/>
          </a:prstGeom>
          <a:ln w="44450">
            <a:solidFill>
              <a:schemeClr val="accent6">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2" name="Rak pilkoppling 331">
            <a:extLst>
              <a:ext uri="{FF2B5EF4-FFF2-40B4-BE49-F238E27FC236}">
                <a16:creationId xmlns:a16="http://schemas.microsoft.com/office/drawing/2014/main" id="{CFCF2500-A3C7-4D13-B9F6-D80BBC0CC826}"/>
              </a:ext>
            </a:extLst>
          </p:cNvPr>
          <p:cNvCxnSpPr>
            <a:cxnSpLocks/>
          </p:cNvCxnSpPr>
          <p:nvPr/>
        </p:nvCxnSpPr>
        <p:spPr>
          <a:xfrm>
            <a:off x="9072735" y="1871705"/>
            <a:ext cx="1492441" cy="0"/>
          </a:xfrm>
          <a:prstGeom prst="straightConnector1">
            <a:avLst/>
          </a:prstGeom>
          <a:ln w="28575">
            <a:solidFill>
              <a:schemeClr val="bg1">
                <a:lumMod val="6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9" name="Rak pilkoppling 328">
            <a:extLst>
              <a:ext uri="{FF2B5EF4-FFF2-40B4-BE49-F238E27FC236}">
                <a16:creationId xmlns:a16="http://schemas.microsoft.com/office/drawing/2014/main" id="{4A3D303F-1C8B-4199-A9F8-C1F18D24AD4C}"/>
              </a:ext>
            </a:extLst>
          </p:cNvPr>
          <p:cNvCxnSpPr>
            <a:cxnSpLocks/>
          </p:cNvCxnSpPr>
          <p:nvPr/>
        </p:nvCxnSpPr>
        <p:spPr>
          <a:xfrm>
            <a:off x="2844243" y="1424030"/>
            <a:ext cx="7720933" cy="0"/>
          </a:xfrm>
          <a:prstGeom prst="straightConnector1">
            <a:avLst/>
          </a:prstGeom>
          <a:ln w="28575">
            <a:solidFill>
              <a:schemeClr val="bg1">
                <a:lumMod val="6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2" name="Rak pilkoppling 321">
            <a:extLst>
              <a:ext uri="{FF2B5EF4-FFF2-40B4-BE49-F238E27FC236}">
                <a16:creationId xmlns:a16="http://schemas.microsoft.com/office/drawing/2014/main" id="{BBAAAA9A-C94E-4013-BB77-C70AE1B6FE3F}"/>
              </a:ext>
            </a:extLst>
          </p:cNvPr>
          <p:cNvCxnSpPr>
            <a:cxnSpLocks/>
          </p:cNvCxnSpPr>
          <p:nvPr/>
        </p:nvCxnSpPr>
        <p:spPr>
          <a:xfrm>
            <a:off x="2926681" y="1871703"/>
            <a:ext cx="5436554" cy="0"/>
          </a:xfrm>
          <a:prstGeom prst="straightConnector1">
            <a:avLst/>
          </a:prstGeom>
          <a:ln w="44450">
            <a:solidFill>
              <a:schemeClr val="accent6">
                <a:lumMod val="50000"/>
              </a:schemeClr>
            </a:solidFill>
            <a:tailEnd type="stealth" w="lg" len="med"/>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21BFD175-E4BD-46E0-88FB-D3D323F20967}"/>
              </a:ext>
            </a:extLst>
          </p:cNvPr>
          <p:cNvSpPr>
            <a:spLocks noGrp="1"/>
          </p:cNvSpPr>
          <p:nvPr>
            <p:ph type="title"/>
          </p:nvPr>
        </p:nvSpPr>
        <p:spPr/>
        <p:txBody>
          <a:bodyPr/>
          <a:lstStyle/>
          <a:p>
            <a:r>
              <a:rPr lang="sv-SE"/>
              <a:t>Bevis: Josef föds på ett jubelår</a:t>
            </a:r>
            <a:endParaRPr lang="sv-SE" dirty="0"/>
          </a:p>
        </p:txBody>
      </p:sp>
      <p:sp>
        <p:nvSpPr>
          <p:cNvPr id="191" name="Rektangel 190">
            <a:extLst>
              <a:ext uri="{FF2B5EF4-FFF2-40B4-BE49-F238E27FC236}">
                <a16:creationId xmlns:a16="http://schemas.microsoft.com/office/drawing/2014/main" id="{188883EE-9A49-4F40-A4E2-DDD3840465CE}"/>
              </a:ext>
            </a:extLst>
          </p:cNvPr>
          <p:cNvSpPr/>
          <p:nvPr/>
        </p:nvSpPr>
        <p:spPr>
          <a:xfrm>
            <a:off x="5178252" y="1592689"/>
            <a:ext cx="933412" cy="577081"/>
          </a:xfrm>
          <a:prstGeom prst="rect">
            <a:avLst/>
          </a:prstGeom>
        </p:spPr>
        <p:txBody>
          <a:bodyPr wrap="square" lIns="0" tIns="0" rIns="0" bIns="0">
            <a:spAutoFit/>
          </a:bodyPr>
          <a:lstStyle/>
          <a:p>
            <a:pPr algn="ctr">
              <a:lnSpc>
                <a:spcPts val="2300"/>
              </a:lnSpc>
            </a:pPr>
            <a:r>
              <a:rPr lang="sv-SE">
                <a:solidFill>
                  <a:schemeClr val="accent6">
                    <a:lumMod val="50000"/>
                  </a:schemeClr>
                </a:solidFill>
              </a:rPr>
              <a:t>130 år</a:t>
            </a:r>
          </a:p>
          <a:p>
            <a:pPr algn="ctr">
              <a:lnSpc>
                <a:spcPts val="2300"/>
              </a:lnSpc>
            </a:pPr>
            <a:r>
              <a:rPr lang="sv-SE">
                <a:solidFill>
                  <a:schemeClr val="accent6">
                    <a:lumMod val="50000"/>
                  </a:schemeClr>
                </a:solidFill>
              </a:rPr>
              <a:t>25:26</a:t>
            </a:r>
          </a:p>
        </p:txBody>
      </p:sp>
      <p:sp>
        <p:nvSpPr>
          <p:cNvPr id="204" name="Rektangel 203">
            <a:extLst>
              <a:ext uri="{FF2B5EF4-FFF2-40B4-BE49-F238E27FC236}">
                <a16:creationId xmlns:a16="http://schemas.microsoft.com/office/drawing/2014/main" id="{80B572CB-4135-47FE-925B-B9A0E427567C}"/>
              </a:ext>
            </a:extLst>
          </p:cNvPr>
          <p:cNvSpPr/>
          <p:nvPr/>
        </p:nvSpPr>
        <p:spPr>
          <a:xfrm>
            <a:off x="4383907" y="2929874"/>
            <a:ext cx="900000" cy="21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spcAft>
                <a:spcPts val="600"/>
              </a:spcAft>
            </a:pPr>
            <a:r>
              <a:rPr lang="sv-SE"/>
              <a:t>Egyptens</a:t>
            </a:r>
            <a:br>
              <a:rPr lang="sv-SE"/>
            </a:br>
            <a:r>
              <a:rPr lang="sv-SE"/>
              <a:t>goda år</a:t>
            </a:r>
            <a:br>
              <a:rPr lang="sv-SE"/>
            </a:br>
            <a:r>
              <a:rPr lang="sv-SE"/>
              <a:t>börjar</a:t>
            </a:r>
          </a:p>
          <a:p>
            <a:pPr algn="ctr">
              <a:spcAft>
                <a:spcPts val="600"/>
              </a:spcAft>
            </a:pPr>
            <a:r>
              <a:rPr lang="sv-SE" b="1">
                <a:solidFill>
                  <a:schemeClr val="accent6">
                    <a:lumMod val="50000"/>
                  </a:schemeClr>
                </a:solidFill>
              </a:rPr>
              <a:t>2279</a:t>
            </a:r>
          </a:p>
          <a:p>
            <a:pPr algn="ctr"/>
            <a:r>
              <a:rPr lang="sv-SE"/>
              <a:t>Josef</a:t>
            </a:r>
            <a:br>
              <a:rPr lang="sv-SE"/>
            </a:br>
            <a:r>
              <a:rPr lang="sv-SE"/>
              <a:t>inför</a:t>
            </a:r>
            <a:br>
              <a:rPr lang="sv-SE"/>
            </a:br>
            <a:r>
              <a:rPr lang="sv-SE"/>
              <a:t>farao</a:t>
            </a:r>
          </a:p>
        </p:txBody>
      </p:sp>
      <p:sp>
        <p:nvSpPr>
          <p:cNvPr id="208" name="Rektangel 207">
            <a:extLst>
              <a:ext uri="{FF2B5EF4-FFF2-40B4-BE49-F238E27FC236}">
                <a16:creationId xmlns:a16="http://schemas.microsoft.com/office/drawing/2014/main" id="{DFF04B20-6E71-48FE-BC53-23FA5E40E353}"/>
              </a:ext>
            </a:extLst>
          </p:cNvPr>
          <p:cNvSpPr/>
          <p:nvPr/>
        </p:nvSpPr>
        <p:spPr>
          <a:xfrm>
            <a:off x="4128556" y="5279909"/>
            <a:ext cx="900000" cy="1260000"/>
          </a:xfrm>
          <a:prstGeom prst="rect">
            <a:avLst/>
          </a:prstGeom>
          <a:gradFill>
            <a:gsLst>
              <a:gs pos="0">
                <a:schemeClr val="bg1">
                  <a:lumMod val="85000"/>
                </a:schemeClr>
              </a:gs>
              <a:gs pos="67000">
                <a:schemeClr val="bg1">
                  <a:lumMod val="85000"/>
                </a:schemeClr>
              </a:gs>
              <a:gs pos="100000">
                <a:schemeClr val="bg1">
                  <a:lumMod val="75000"/>
                </a:schemeClr>
              </a:gs>
            </a:gsLst>
          </a:gra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algn="ctr">
              <a:spcAft>
                <a:spcPts val="600"/>
              </a:spcAft>
            </a:pPr>
            <a:r>
              <a:rPr lang="sv-SE">
                <a:solidFill>
                  <a:schemeClr val="tx2">
                    <a:lumMod val="50000"/>
                  </a:schemeClr>
                </a:solidFill>
              </a:rPr>
              <a:t>Josef</a:t>
            </a:r>
            <a:br>
              <a:rPr lang="sv-SE">
                <a:solidFill>
                  <a:schemeClr val="tx2">
                    <a:lumMod val="50000"/>
                  </a:schemeClr>
                </a:solidFill>
              </a:rPr>
            </a:br>
            <a:r>
              <a:rPr lang="sv-SE">
                <a:solidFill>
                  <a:schemeClr val="tx2">
                    <a:lumMod val="50000"/>
                  </a:schemeClr>
                </a:solidFill>
              </a:rPr>
              <a:t>till</a:t>
            </a:r>
            <a:br>
              <a:rPr lang="sv-SE">
                <a:solidFill>
                  <a:schemeClr val="tx2">
                    <a:lumMod val="50000"/>
                  </a:schemeClr>
                </a:solidFill>
              </a:rPr>
            </a:br>
            <a:r>
              <a:rPr lang="sv-SE">
                <a:solidFill>
                  <a:schemeClr val="tx2">
                    <a:lumMod val="50000"/>
                  </a:schemeClr>
                </a:solidFill>
              </a:rPr>
              <a:t>Egypten</a:t>
            </a:r>
          </a:p>
          <a:p>
            <a:pPr algn="ctr">
              <a:spcAft>
                <a:spcPts val="600"/>
              </a:spcAft>
            </a:pPr>
            <a:r>
              <a:rPr lang="sv-SE" b="1">
                <a:solidFill>
                  <a:schemeClr val="tx2">
                    <a:lumMod val="50000"/>
                  </a:schemeClr>
                </a:solidFill>
              </a:rPr>
              <a:t>2266</a:t>
            </a:r>
          </a:p>
        </p:txBody>
      </p:sp>
      <p:sp>
        <p:nvSpPr>
          <p:cNvPr id="129" name="Rektangel 128">
            <a:extLst>
              <a:ext uri="{FF2B5EF4-FFF2-40B4-BE49-F238E27FC236}">
                <a16:creationId xmlns:a16="http://schemas.microsoft.com/office/drawing/2014/main" id="{370A2DD6-6539-41ED-B366-E64F8166350F}"/>
              </a:ext>
            </a:extLst>
          </p:cNvPr>
          <p:cNvSpPr/>
          <p:nvPr/>
        </p:nvSpPr>
        <p:spPr>
          <a:xfrm>
            <a:off x="388796" y="1245619"/>
            <a:ext cx="900000" cy="12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spcAft>
                <a:spcPts val="600"/>
              </a:spcAft>
            </a:pPr>
            <a:r>
              <a:rPr lang="sv-SE"/>
              <a:t>Isak</a:t>
            </a:r>
            <a:br>
              <a:rPr lang="sv-SE"/>
            </a:br>
            <a:r>
              <a:rPr lang="sv-SE"/>
              <a:t>föds</a:t>
            </a:r>
            <a:br>
              <a:rPr lang="sv-SE"/>
            </a:br>
            <a:r>
              <a:rPr lang="sv-SE"/>
              <a:t> </a:t>
            </a:r>
          </a:p>
          <a:p>
            <a:pPr algn="ctr"/>
            <a:r>
              <a:rPr lang="sv-SE" b="1">
                <a:solidFill>
                  <a:schemeClr val="accent6">
                    <a:lumMod val="50000"/>
                  </a:schemeClr>
                </a:solidFill>
              </a:rPr>
              <a:t>2099</a:t>
            </a:r>
          </a:p>
        </p:txBody>
      </p:sp>
      <p:sp>
        <p:nvSpPr>
          <p:cNvPr id="213" name="Rektangel 212">
            <a:extLst>
              <a:ext uri="{FF2B5EF4-FFF2-40B4-BE49-F238E27FC236}">
                <a16:creationId xmlns:a16="http://schemas.microsoft.com/office/drawing/2014/main" id="{51788F20-D46B-4F49-AF77-ADCCE2A10FD5}"/>
              </a:ext>
            </a:extLst>
          </p:cNvPr>
          <p:cNvSpPr/>
          <p:nvPr/>
        </p:nvSpPr>
        <p:spPr>
          <a:xfrm>
            <a:off x="2090431" y="1245619"/>
            <a:ext cx="900000" cy="12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spcAft>
                <a:spcPts val="600"/>
              </a:spcAft>
            </a:pPr>
            <a:r>
              <a:rPr lang="sv-SE"/>
              <a:t>Jakob</a:t>
            </a:r>
            <a:br>
              <a:rPr lang="sv-SE"/>
            </a:br>
            <a:r>
              <a:rPr lang="sv-SE"/>
              <a:t>föds</a:t>
            </a:r>
            <a:br>
              <a:rPr lang="sv-SE"/>
            </a:br>
            <a:r>
              <a:rPr lang="sv-SE"/>
              <a:t> </a:t>
            </a:r>
          </a:p>
          <a:p>
            <a:pPr algn="ctr"/>
            <a:r>
              <a:rPr lang="sv-SE" b="1">
                <a:solidFill>
                  <a:schemeClr val="accent6">
                    <a:lumMod val="50000"/>
                  </a:schemeClr>
                </a:solidFill>
              </a:rPr>
              <a:t>2158,5</a:t>
            </a:r>
          </a:p>
        </p:txBody>
      </p:sp>
      <p:sp>
        <p:nvSpPr>
          <p:cNvPr id="214" name="Rektangel 213">
            <a:extLst>
              <a:ext uri="{FF2B5EF4-FFF2-40B4-BE49-F238E27FC236}">
                <a16:creationId xmlns:a16="http://schemas.microsoft.com/office/drawing/2014/main" id="{85B6A197-D64A-4014-BBA1-75EDBAD8261A}"/>
              </a:ext>
            </a:extLst>
          </p:cNvPr>
          <p:cNvSpPr/>
          <p:nvPr/>
        </p:nvSpPr>
        <p:spPr>
          <a:xfrm>
            <a:off x="10565176" y="1245619"/>
            <a:ext cx="900000" cy="1260000"/>
          </a:xfrm>
          <a:prstGeom prst="rect">
            <a:avLst/>
          </a:prstGeom>
          <a:gradFill>
            <a:gsLst>
              <a:gs pos="0">
                <a:schemeClr val="bg1">
                  <a:lumMod val="85000"/>
                </a:schemeClr>
              </a:gs>
              <a:gs pos="67000">
                <a:schemeClr val="bg1">
                  <a:lumMod val="85000"/>
                </a:schemeClr>
              </a:gs>
              <a:gs pos="100000">
                <a:schemeClr val="bg1">
                  <a:lumMod val="75000"/>
                </a:schemeClr>
              </a:gs>
            </a:gsLst>
          </a:gradFill>
        </p:spPr>
        <p:style>
          <a:lnRef idx="1">
            <a:schemeClr val="dk1"/>
          </a:lnRef>
          <a:fillRef idx="2">
            <a:schemeClr val="dk1"/>
          </a:fillRef>
          <a:effectRef idx="1">
            <a:schemeClr val="dk1"/>
          </a:effectRef>
          <a:fontRef idx="minor">
            <a:schemeClr val="dk1"/>
          </a:fontRef>
        </p:style>
        <p:txBody>
          <a:bodyPr lIns="0" tIns="36000" rIns="0" bIns="0" rtlCol="0" anchor="t"/>
          <a:lstStyle/>
          <a:p>
            <a:pPr algn="ctr">
              <a:spcAft>
                <a:spcPts val="600"/>
              </a:spcAft>
            </a:pPr>
            <a:r>
              <a:rPr lang="sv-SE">
                <a:solidFill>
                  <a:schemeClr val="tx2">
                    <a:lumMod val="50000"/>
                  </a:schemeClr>
                </a:solidFill>
              </a:rPr>
              <a:t>Jakob</a:t>
            </a:r>
            <a:br>
              <a:rPr lang="sv-SE">
                <a:solidFill>
                  <a:schemeClr val="tx2">
                    <a:lumMod val="50000"/>
                  </a:schemeClr>
                </a:solidFill>
              </a:rPr>
            </a:br>
            <a:r>
              <a:rPr lang="sv-SE">
                <a:solidFill>
                  <a:schemeClr val="tx2">
                    <a:lumMod val="50000"/>
                  </a:schemeClr>
                </a:solidFill>
              </a:rPr>
              <a:t>dör</a:t>
            </a:r>
            <a:br>
              <a:rPr lang="sv-SE">
                <a:solidFill>
                  <a:schemeClr val="tx2">
                    <a:lumMod val="50000"/>
                  </a:schemeClr>
                </a:solidFill>
              </a:rPr>
            </a:br>
            <a:r>
              <a:rPr lang="sv-SE">
                <a:solidFill>
                  <a:schemeClr val="tx2">
                    <a:lumMod val="50000"/>
                  </a:schemeClr>
                </a:solidFill>
              </a:rPr>
              <a:t> </a:t>
            </a:r>
          </a:p>
          <a:p>
            <a:pPr algn="ctr"/>
            <a:r>
              <a:rPr lang="sv-SE" b="1">
                <a:solidFill>
                  <a:schemeClr val="tx2">
                    <a:lumMod val="50000"/>
                  </a:schemeClr>
                </a:solidFill>
              </a:rPr>
              <a:t>2305</a:t>
            </a:r>
          </a:p>
        </p:txBody>
      </p:sp>
      <p:sp>
        <p:nvSpPr>
          <p:cNvPr id="215" name="Rektangel 214">
            <a:extLst>
              <a:ext uri="{FF2B5EF4-FFF2-40B4-BE49-F238E27FC236}">
                <a16:creationId xmlns:a16="http://schemas.microsoft.com/office/drawing/2014/main" id="{3CB2B821-5E95-4BDD-8E28-52A3FA9C2A8B}"/>
              </a:ext>
            </a:extLst>
          </p:cNvPr>
          <p:cNvSpPr/>
          <p:nvPr/>
        </p:nvSpPr>
        <p:spPr>
          <a:xfrm>
            <a:off x="9818917" y="3433460"/>
            <a:ext cx="900000" cy="1260000"/>
          </a:xfrm>
          <a:prstGeom prst="rect">
            <a:avLst/>
          </a:prstGeom>
          <a:gradFill>
            <a:gsLst>
              <a:gs pos="0">
                <a:schemeClr val="bg1">
                  <a:lumMod val="85000"/>
                </a:schemeClr>
              </a:gs>
              <a:gs pos="67000">
                <a:schemeClr val="bg1">
                  <a:lumMod val="85000"/>
                </a:schemeClr>
              </a:gs>
              <a:gs pos="100000">
                <a:schemeClr val="bg1">
                  <a:lumMod val="75000"/>
                </a:schemeClr>
              </a:gs>
            </a:gsLst>
          </a:gra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algn="ctr">
              <a:spcAft>
                <a:spcPts val="600"/>
              </a:spcAft>
            </a:pPr>
            <a:r>
              <a:rPr lang="sv-SE">
                <a:solidFill>
                  <a:schemeClr val="tx2">
                    <a:lumMod val="50000"/>
                  </a:schemeClr>
                </a:solidFill>
              </a:rPr>
              <a:t>Egyptens</a:t>
            </a:r>
            <a:br>
              <a:rPr lang="sv-SE">
                <a:solidFill>
                  <a:schemeClr val="tx2">
                    <a:lumMod val="50000"/>
                  </a:schemeClr>
                </a:solidFill>
              </a:rPr>
            </a:br>
            <a:r>
              <a:rPr lang="sv-SE">
                <a:solidFill>
                  <a:schemeClr val="tx2">
                    <a:lumMod val="50000"/>
                  </a:schemeClr>
                </a:solidFill>
              </a:rPr>
              <a:t>hungerår</a:t>
            </a:r>
            <a:br>
              <a:rPr lang="sv-SE">
                <a:solidFill>
                  <a:schemeClr val="tx2">
                    <a:lumMod val="50000"/>
                  </a:schemeClr>
                </a:solidFill>
              </a:rPr>
            </a:br>
            <a:r>
              <a:rPr lang="sv-SE">
                <a:solidFill>
                  <a:schemeClr val="tx2">
                    <a:lumMod val="50000"/>
                  </a:schemeClr>
                </a:solidFill>
              </a:rPr>
              <a:t>slutar </a:t>
            </a:r>
          </a:p>
          <a:p>
            <a:pPr algn="ctr">
              <a:spcAft>
                <a:spcPts val="600"/>
              </a:spcAft>
            </a:pPr>
            <a:r>
              <a:rPr lang="sv-SE" b="1">
                <a:solidFill>
                  <a:schemeClr val="tx2">
                    <a:lumMod val="50000"/>
                  </a:schemeClr>
                </a:solidFill>
              </a:rPr>
              <a:t>2293</a:t>
            </a:r>
          </a:p>
        </p:txBody>
      </p:sp>
      <p:sp>
        <p:nvSpPr>
          <p:cNvPr id="216" name="Rektangel 215">
            <a:extLst>
              <a:ext uri="{FF2B5EF4-FFF2-40B4-BE49-F238E27FC236}">
                <a16:creationId xmlns:a16="http://schemas.microsoft.com/office/drawing/2014/main" id="{8FD0093E-EA90-4A92-B135-CD17FFDFACAB}"/>
              </a:ext>
            </a:extLst>
          </p:cNvPr>
          <p:cNvSpPr/>
          <p:nvPr/>
        </p:nvSpPr>
        <p:spPr>
          <a:xfrm>
            <a:off x="6373571" y="2920978"/>
            <a:ext cx="900000" cy="12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spcAft>
                <a:spcPts val="600"/>
              </a:spcAft>
            </a:pPr>
            <a:r>
              <a:rPr lang="sv-SE"/>
              <a:t>Egyptens</a:t>
            </a:r>
            <a:br>
              <a:rPr lang="sv-SE"/>
            </a:br>
            <a:r>
              <a:rPr lang="sv-SE"/>
              <a:t>hungerår</a:t>
            </a:r>
            <a:br>
              <a:rPr lang="sv-SE"/>
            </a:br>
            <a:r>
              <a:rPr lang="sv-SE"/>
              <a:t>börjar </a:t>
            </a:r>
          </a:p>
          <a:p>
            <a:pPr algn="ctr"/>
            <a:r>
              <a:rPr lang="sv-SE" b="1">
                <a:solidFill>
                  <a:schemeClr val="accent6">
                    <a:lumMod val="50000"/>
                  </a:schemeClr>
                </a:solidFill>
              </a:rPr>
              <a:t>2286</a:t>
            </a:r>
          </a:p>
        </p:txBody>
      </p:sp>
      <p:sp>
        <p:nvSpPr>
          <p:cNvPr id="217" name="Rektangel 216">
            <a:extLst>
              <a:ext uri="{FF2B5EF4-FFF2-40B4-BE49-F238E27FC236}">
                <a16:creationId xmlns:a16="http://schemas.microsoft.com/office/drawing/2014/main" id="{536C6D32-D7DB-4681-A955-29D06D470C64}"/>
              </a:ext>
            </a:extLst>
          </p:cNvPr>
          <p:cNvSpPr/>
          <p:nvPr/>
        </p:nvSpPr>
        <p:spPr>
          <a:xfrm>
            <a:off x="11131725" y="4547935"/>
            <a:ext cx="900000" cy="1260000"/>
          </a:xfrm>
          <a:prstGeom prst="rect">
            <a:avLst/>
          </a:prstGeom>
          <a:gradFill>
            <a:gsLst>
              <a:gs pos="0">
                <a:schemeClr val="bg1">
                  <a:lumMod val="85000"/>
                </a:schemeClr>
              </a:gs>
              <a:gs pos="67000">
                <a:schemeClr val="bg1">
                  <a:lumMod val="85000"/>
                </a:schemeClr>
              </a:gs>
              <a:gs pos="100000">
                <a:schemeClr val="bg1">
                  <a:lumMod val="75000"/>
                </a:schemeClr>
              </a:gs>
            </a:gsLst>
          </a:gra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algn="ctr">
              <a:spcAft>
                <a:spcPts val="600"/>
              </a:spcAft>
            </a:pPr>
            <a:r>
              <a:rPr lang="sv-SE">
                <a:solidFill>
                  <a:schemeClr val="tx2">
                    <a:lumMod val="50000"/>
                  </a:schemeClr>
                </a:solidFill>
              </a:rPr>
              <a:t>Josef</a:t>
            </a:r>
            <a:br>
              <a:rPr lang="sv-SE">
                <a:solidFill>
                  <a:schemeClr val="tx2">
                    <a:lumMod val="50000"/>
                  </a:schemeClr>
                </a:solidFill>
              </a:rPr>
            </a:br>
            <a:r>
              <a:rPr lang="sv-SE">
                <a:solidFill>
                  <a:schemeClr val="tx2">
                    <a:lumMod val="50000"/>
                  </a:schemeClr>
                </a:solidFill>
              </a:rPr>
              <a:t>dör</a:t>
            </a:r>
            <a:br>
              <a:rPr lang="sv-SE">
                <a:solidFill>
                  <a:schemeClr val="tx2">
                    <a:lumMod val="50000"/>
                  </a:schemeClr>
                </a:solidFill>
              </a:rPr>
            </a:br>
            <a:endParaRPr lang="sv-SE">
              <a:solidFill>
                <a:schemeClr val="tx2">
                  <a:lumMod val="50000"/>
                </a:schemeClr>
              </a:solidFill>
            </a:endParaRPr>
          </a:p>
          <a:p>
            <a:pPr algn="ctr">
              <a:spcAft>
                <a:spcPts val="600"/>
              </a:spcAft>
            </a:pPr>
            <a:r>
              <a:rPr lang="sv-SE" b="1">
                <a:solidFill>
                  <a:schemeClr val="tx2">
                    <a:lumMod val="50000"/>
                  </a:schemeClr>
                </a:solidFill>
              </a:rPr>
              <a:t>2359</a:t>
            </a:r>
          </a:p>
        </p:txBody>
      </p:sp>
      <p:sp>
        <p:nvSpPr>
          <p:cNvPr id="218" name="Rektangel 217">
            <a:extLst>
              <a:ext uri="{FF2B5EF4-FFF2-40B4-BE49-F238E27FC236}">
                <a16:creationId xmlns:a16="http://schemas.microsoft.com/office/drawing/2014/main" id="{1A751645-4DF5-4027-8B71-832E47CB7F62}"/>
              </a:ext>
            </a:extLst>
          </p:cNvPr>
          <p:cNvSpPr/>
          <p:nvPr/>
        </p:nvSpPr>
        <p:spPr>
          <a:xfrm>
            <a:off x="2394243" y="4453664"/>
            <a:ext cx="900000" cy="12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r>
              <a:rPr lang="sv-SE">
                <a:solidFill>
                  <a:schemeClr val="tx1"/>
                </a:solidFill>
              </a:rPr>
              <a:t>Josef</a:t>
            </a:r>
            <a:br>
              <a:rPr lang="sv-SE">
                <a:solidFill>
                  <a:schemeClr val="tx1"/>
                </a:solidFill>
              </a:rPr>
            </a:br>
            <a:r>
              <a:rPr lang="sv-SE">
                <a:solidFill>
                  <a:schemeClr val="tx1"/>
                </a:solidFill>
              </a:rPr>
              <a:t>föds</a:t>
            </a:r>
            <a:br>
              <a:rPr lang="sv-SE">
                <a:solidFill>
                  <a:schemeClr val="tx1"/>
                </a:solidFill>
              </a:rPr>
            </a:br>
            <a:r>
              <a:rPr lang="sv-SE" b="1">
                <a:solidFill>
                  <a:schemeClr val="accent6">
                    <a:lumMod val="50000"/>
                  </a:schemeClr>
                </a:solidFill>
              </a:rPr>
              <a:t>JUBELÅR</a:t>
            </a:r>
          </a:p>
          <a:p>
            <a:pPr algn="ctr"/>
            <a:r>
              <a:rPr lang="sv-SE" b="1">
                <a:solidFill>
                  <a:schemeClr val="accent6">
                    <a:lumMod val="50000"/>
                  </a:schemeClr>
                </a:solidFill>
              </a:rPr>
              <a:t>2249,5</a:t>
            </a:r>
          </a:p>
        </p:txBody>
      </p:sp>
      <p:sp>
        <p:nvSpPr>
          <p:cNvPr id="219" name="Rektangel 218">
            <a:extLst>
              <a:ext uri="{FF2B5EF4-FFF2-40B4-BE49-F238E27FC236}">
                <a16:creationId xmlns:a16="http://schemas.microsoft.com/office/drawing/2014/main" id="{82E3DDE4-DFE0-4CFF-BE74-CA3FB422F685}"/>
              </a:ext>
            </a:extLst>
          </p:cNvPr>
          <p:cNvSpPr/>
          <p:nvPr/>
        </p:nvSpPr>
        <p:spPr>
          <a:xfrm>
            <a:off x="8363235" y="1672483"/>
            <a:ext cx="900000" cy="2160000"/>
          </a:xfrm>
          <a:prstGeom prst="rect">
            <a:avLst/>
          </a:prstGeom>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lIns="0" tIns="36000" rIns="0" bIns="0" rtlCol="0" anchor="t"/>
          <a:lstStyle/>
          <a:p>
            <a:pPr algn="ctr">
              <a:spcAft>
                <a:spcPts val="600"/>
              </a:spcAft>
            </a:pPr>
            <a:r>
              <a:rPr lang="sv-SE"/>
              <a:t>Jakob</a:t>
            </a:r>
            <a:br>
              <a:rPr lang="sv-SE"/>
            </a:br>
            <a:r>
              <a:rPr lang="sv-SE"/>
              <a:t>till</a:t>
            </a:r>
            <a:br>
              <a:rPr lang="sv-SE"/>
            </a:br>
            <a:r>
              <a:rPr lang="sv-SE"/>
              <a:t>Egypten</a:t>
            </a:r>
          </a:p>
          <a:p>
            <a:pPr algn="ctr">
              <a:spcAft>
                <a:spcPts val="600"/>
              </a:spcAft>
            </a:pPr>
            <a:r>
              <a:rPr lang="sv-SE" b="1">
                <a:solidFill>
                  <a:schemeClr val="accent6">
                    <a:lumMod val="50000"/>
                  </a:schemeClr>
                </a:solidFill>
              </a:rPr>
              <a:t>2288</a:t>
            </a:r>
          </a:p>
          <a:p>
            <a:pPr algn="ctr"/>
            <a:r>
              <a:rPr lang="sv-SE"/>
              <a:t>Josef</a:t>
            </a:r>
            <a:br>
              <a:rPr lang="sv-SE"/>
            </a:br>
            <a:r>
              <a:rPr lang="sv-SE"/>
              <a:t>ger sig</a:t>
            </a:r>
            <a:br>
              <a:rPr lang="sv-SE"/>
            </a:br>
            <a:r>
              <a:rPr lang="sv-SE"/>
              <a:t>tillkänna</a:t>
            </a:r>
          </a:p>
        </p:txBody>
      </p:sp>
      <p:sp>
        <p:nvSpPr>
          <p:cNvPr id="346" name="Rektangel 345">
            <a:extLst>
              <a:ext uri="{FF2B5EF4-FFF2-40B4-BE49-F238E27FC236}">
                <a16:creationId xmlns:a16="http://schemas.microsoft.com/office/drawing/2014/main" id="{72B9E47C-2EA8-4B1D-9815-9F903DB4AFBC}"/>
              </a:ext>
            </a:extLst>
          </p:cNvPr>
          <p:cNvSpPr/>
          <p:nvPr/>
        </p:nvSpPr>
        <p:spPr>
          <a:xfrm>
            <a:off x="1171723" y="1583163"/>
            <a:ext cx="933412" cy="577081"/>
          </a:xfrm>
          <a:prstGeom prst="rect">
            <a:avLst/>
          </a:prstGeom>
        </p:spPr>
        <p:txBody>
          <a:bodyPr wrap="square" lIns="0" tIns="0" rIns="0" bIns="0">
            <a:spAutoFit/>
          </a:bodyPr>
          <a:lstStyle/>
          <a:p>
            <a:pPr algn="ctr">
              <a:lnSpc>
                <a:spcPts val="2300"/>
              </a:lnSpc>
            </a:pPr>
            <a:r>
              <a:rPr lang="sv-SE">
                <a:solidFill>
                  <a:schemeClr val="accent6">
                    <a:lumMod val="50000"/>
                  </a:schemeClr>
                </a:solidFill>
              </a:rPr>
              <a:t>60 år</a:t>
            </a:r>
          </a:p>
          <a:p>
            <a:pPr algn="ctr">
              <a:lnSpc>
                <a:spcPts val="2300"/>
              </a:lnSpc>
            </a:pPr>
            <a:r>
              <a:rPr lang="sv-SE">
                <a:solidFill>
                  <a:schemeClr val="accent6">
                    <a:lumMod val="50000"/>
                  </a:schemeClr>
                </a:solidFill>
              </a:rPr>
              <a:t>25:26</a:t>
            </a:r>
          </a:p>
        </p:txBody>
      </p:sp>
      <p:sp>
        <p:nvSpPr>
          <p:cNvPr id="347" name="Rektangel 346">
            <a:extLst>
              <a:ext uri="{FF2B5EF4-FFF2-40B4-BE49-F238E27FC236}">
                <a16:creationId xmlns:a16="http://schemas.microsoft.com/office/drawing/2014/main" id="{B69E1046-7E4D-4DDB-8DE5-80F4AE1380D8}"/>
              </a:ext>
            </a:extLst>
          </p:cNvPr>
          <p:cNvSpPr/>
          <p:nvPr/>
        </p:nvSpPr>
        <p:spPr>
          <a:xfrm>
            <a:off x="6238003" y="1136238"/>
            <a:ext cx="933412" cy="577081"/>
          </a:xfrm>
          <a:prstGeom prst="rect">
            <a:avLst/>
          </a:prstGeom>
        </p:spPr>
        <p:txBody>
          <a:bodyPr wrap="square" lIns="0" tIns="0" rIns="0" bIns="0">
            <a:spAutoFit/>
          </a:bodyPr>
          <a:lstStyle/>
          <a:p>
            <a:pPr algn="ctr">
              <a:lnSpc>
                <a:spcPts val="2300"/>
              </a:lnSpc>
            </a:pPr>
            <a:r>
              <a:rPr lang="sv-SE">
                <a:solidFill>
                  <a:schemeClr val="tx2">
                    <a:lumMod val="50000"/>
                  </a:schemeClr>
                </a:solidFill>
              </a:rPr>
              <a:t>147 år</a:t>
            </a:r>
          </a:p>
          <a:p>
            <a:pPr algn="ctr">
              <a:lnSpc>
                <a:spcPts val="2300"/>
              </a:lnSpc>
            </a:pPr>
            <a:r>
              <a:rPr lang="sv-SE">
                <a:solidFill>
                  <a:schemeClr val="tx2">
                    <a:lumMod val="50000"/>
                  </a:schemeClr>
                </a:solidFill>
              </a:rPr>
              <a:t>47:28</a:t>
            </a:r>
          </a:p>
        </p:txBody>
      </p:sp>
      <p:sp>
        <p:nvSpPr>
          <p:cNvPr id="348" name="Rektangel 347">
            <a:extLst>
              <a:ext uri="{FF2B5EF4-FFF2-40B4-BE49-F238E27FC236}">
                <a16:creationId xmlns:a16="http://schemas.microsoft.com/office/drawing/2014/main" id="{2996B325-A4A7-4DAA-BD4E-796FE96709EF}"/>
              </a:ext>
            </a:extLst>
          </p:cNvPr>
          <p:cNvSpPr/>
          <p:nvPr/>
        </p:nvSpPr>
        <p:spPr>
          <a:xfrm>
            <a:off x="9408637" y="1592688"/>
            <a:ext cx="933412" cy="577081"/>
          </a:xfrm>
          <a:prstGeom prst="rect">
            <a:avLst/>
          </a:prstGeom>
        </p:spPr>
        <p:txBody>
          <a:bodyPr wrap="square" lIns="0" tIns="0" rIns="0" bIns="0">
            <a:spAutoFit/>
          </a:bodyPr>
          <a:lstStyle/>
          <a:p>
            <a:pPr algn="ctr">
              <a:lnSpc>
                <a:spcPts val="2300"/>
              </a:lnSpc>
            </a:pPr>
            <a:r>
              <a:rPr lang="sv-SE">
                <a:solidFill>
                  <a:schemeClr val="tx2">
                    <a:lumMod val="50000"/>
                  </a:schemeClr>
                </a:solidFill>
              </a:rPr>
              <a:t>17 år</a:t>
            </a:r>
          </a:p>
          <a:p>
            <a:pPr algn="ctr">
              <a:lnSpc>
                <a:spcPts val="2300"/>
              </a:lnSpc>
            </a:pPr>
            <a:r>
              <a:rPr lang="sv-SE">
                <a:solidFill>
                  <a:schemeClr val="tx2">
                    <a:lumMod val="50000"/>
                  </a:schemeClr>
                </a:solidFill>
              </a:rPr>
              <a:t>47:28</a:t>
            </a:r>
          </a:p>
        </p:txBody>
      </p:sp>
      <p:sp>
        <p:nvSpPr>
          <p:cNvPr id="349" name="Rektangel 348">
            <a:extLst>
              <a:ext uri="{FF2B5EF4-FFF2-40B4-BE49-F238E27FC236}">
                <a16:creationId xmlns:a16="http://schemas.microsoft.com/office/drawing/2014/main" id="{D215ADB8-0244-4B75-A76A-4AEC213F3B9D}"/>
              </a:ext>
            </a:extLst>
          </p:cNvPr>
          <p:cNvSpPr/>
          <p:nvPr/>
        </p:nvSpPr>
        <p:spPr>
          <a:xfrm>
            <a:off x="7371314" y="3105592"/>
            <a:ext cx="933412" cy="577081"/>
          </a:xfrm>
          <a:prstGeom prst="rect">
            <a:avLst/>
          </a:prstGeom>
        </p:spPr>
        <p:txBody>
          <a:bodyPr wrap="square" lIns="0" tIns="0" rIns="0" bIns="0">
            <a:spAutoFit/>
          </a:bodyPr>
          <a:lstStyle/>
          <a:p>
            <a:pPr algn="ctr">
              <a:lnSpc>
                <a:spcPts val="2300"/>
              </a:lnSpc>
            </a:pPr>
            <a:r>
              <a:rPr lang="sv-SE">
                <a:solidFill>
                  <a:schemeClr val="accent6">
                    <a:lumMod val="50000"/>
                  </a:schemeClr>
                </a:solidFill>
              </a:rPr>
              <a:t>2 år</a:t>
            </a:r>
          </a:p>
          <a:p>
            <a:pPr algn="ctr">
              <a:lnSpc>
                <a:spcPts val="2300"/>
              </a:lnSpc>
            </a:pPr>
            <a:r>
              <a:rPr lang="sv-SE">
                <a:solidFill>
                  <a:schemeClr val="accent6">
                    <a:lumMod val="50000"/>
                  </a:schemeClr>
                </a:solidFill>
              </a:rPr>
              <a:t>45:6</a:t>
            </a:r>
          </a:p>
        </p:txBody>
      </p:sp>
      <p:sp>
        <p:nvSpPr>
          <p:cNvPr id="350" name="Rektangel 349">
            <a:extLst>
              <a:ext uri="{FF2B5EF4-FFF2-40B4-BE49-F238E27FC236}">
                <a16:creationId xmlns:a16="http://schemas.microsoft.com/office/drawing/2014/main" id="{1BC8C68C-A2A0-4BA5-8AEE-FD67D4D149B0}"/>
              </a:ext>
            </a:extLst>
          </p:cNvPr>
          <p:cNvSpPr/>
          <p:nvPr/>
        </p:nvSpPr>
        <p:spPr>
          <a:xfrm>
            <a:off x="7514040" y="3784571"/>
            <a:ext cx="933412" cy="577081"/>
          </a:xfrm>
          <a:prstGeom prst="rect">
            <a:avLst/>
          </a:prstGeom>
        </p:spPr>
        <p:txBody>
          <a:bodyPr wrap="square" lIns="0" tIns="0" rIns="0" bIns="0">
            <a:spAutoFit/>
          </a:bodyPr>
          <a:lstStyle/>
          <a:p>
            <a:pPr algn="ctr">
              <a:lnSpc>
                <a:spcPts val="2300"/>
              </a:lnSpc>
            </a:pPr>
            <a:r>
              <a:rPr lang="sv-SE">
                <a:solidFill>
                  <a:schemeClr val="tx2">
                    <a:lumMod val="50000"/>
                  </a:schemeClr>
                </a:solidFill>
              </a:rPr>
              <a:t>7 år</a:t>
            </a:r>
          </a:p>
          <a:p>
            <a:pPr algn="ctr">
              <a:lnSpc>
                <a:spcPts val="2300"/>
              </a:lnSpc>
            </a:pPr>
            <a:r>
              <a:rPr lang="sv-SE">
                <a:solidFill>
                  <a:schemeClr val="tx2">
                    <a:lumMod val="50000"/>
                  </a:schemeClr>
                </a:solidFill>
              </a:rPr>
              <a:t>41:30</a:t>
            </a:r>
          </a:p>
        </p:txBody>
      </p:sp>
      <p:sp>
        <p:nvSpPr>
          <p:cNvPr id="351" name="Rektangel 350">
            <a:extLst>
              <a:ext uri="{FF2B5EF4-FFF2-40B4-BE49-F238E27FC236}">
                <a16:creationId xmlns:a16="http://schemas.microsoft.com/office/drawing/2014/main" id="{4643DEFC-9CAE-4FCE-8BC6-E4FE4FEF6090}"/>
              </a:ext>
            </a:extLst>
          </p:cNvPr>
          <p:cNvSpPr/>
          <p:nvPr/>
        </p:nvSpPr>
        <p:spPr>
          <a:xfrm>
            <a:off x="5410416" y="3106916"/>
            <a:ext cx="933412" cy="577081"/>
          </a:xfrm>
          <a:prstGeom prst="rect">
            <a:avLst/>
          </a:prstGeom>
        </p:spPr>
        <p:txBody>
          <a:bodyPr wrap="square" lIns="0" tIns="0" rIns="0" bIns="0">
            <a:spAutoFit/>
          </a:bodyPr>
          <a:lstStyle/>
          <a:p>
            <a:pPr algn="ctr">
              <a:lnSpc>
                <a:spcPts val="2300"/>
              </a:lnSpc>
            </a:pPr>
            <a:r>
              <a:rPr lang="sv-SE">
                <a:solidFill>
                  <a:schemeClr val="accent6">
                    <a:lumMod val="50000"/>
                  </a:schemeClr>
                </a:solidFill>
              </a:rPr>
              <a:t>7 år</a:t>
            </a:r>
          </a:p>
          <a:p>
            <a:pPr algn="ctr">
              <a:lnSpc>
                <a:spcPts val="2300"/>
              </a:lnSpc>
            </a:pPr>
            <a:r>
              <a:rPr lang="sv-SE">
                <a:solidFill>
                  <a:schemeClr val="accent6">
                    <a:lumMod val="50000"/>
                  </a:schemeClr>
                </a:solidFill>
              </a:rPr>
              <a:t>41:29</a:t>
            </a:r>
          </a:p>
        </p:txBody>
      </p:sp>
      <p:sp>
        <p:nvSpPr>
          <p:cNvPr id="352" name="Rektangel 351">
            <a:extLst>
              <a:ext uri="{FF2B5EF4-FFF2-40B4-BE49-F238E27FC236}">
                <a16:creationId xmlns:a16="http://schemas.microsoft.com/office/drawing/2014/main" id="{AAB66EF2-093F-4AEF-BCC0-AFAC52281856}"/>
              </a:ext>
            </a:extLst>
          </p:cNvPr>
          <p:cNvSpPr/>
          <p:nvPr/>
        </p:nvSpPr>
        <p:spPr>
          <a:xfrm>
            <a:off x="3397155" y="4366473"/>
            <a:ext cx="933412" cy="577081"/>
          </a:xfrm>
          <a:prstGeom prst="rect">
            <a:avLst/>
          </a:prstGeom>
        </p:spPr>
        <p:txBody>
          <a:bodyPr wrap="square" lIns="0" tIns="0" rIns="0" bIns="0">
            <a:spAutoFit/>
          </a:bodyPr>
          <a:lstStyle/>
          <a:p>
            <a:pPr algn="ctr">
              <a:lnSpc>
                <a:spcPts val="2300"/>
              </a:lnSpc>
            </a:pPr>
            <a:r>
              <a:rPr lang="sv-SE">
                <a:solidFill>
                  <a:schemeClr val="accent6">
                    <a:lumMod val="50000"/>
                  </a:schemeClr>
                </a:solidFill>
              </a:rPr>
              <a:t>30 år</a:t>
            </a:r>
          </a:p>
          <a:p>
            <a:pPr algn="ctr">
              <a:lnSpc>
                <a:spcPts val="2300"/>
              </a:lnSpc>
            </a:pPr>
            <a:r>
              <a:rPr lang="sv-SE">
                <a:solidFill>
                  <a:schemeClr val="accent6">
                    <a:lumMod val="50000"/>
                  </a:schemeClr>
                </a:solidFill>
              </a:rPr>
              <a:t>41:46</a:t>
            </a:r>
          </a:p>
        </p:txBody>
      </p:sp>
      <p:sp>
        <p:nvSpPr>
          <p:cNvPr id="354" name="Rektangel 353">
            <a:extLst>
              <a:ext uri="{FF2B5EF4-FFF2-40B4-BE49-F238E27FC236}">
                <a16:creationId xmlns:a16="http://schemas.microsoft.com/office/drawing/2014/main" id="{A5753E70-1C49-46C6-9449-8F228D693013}"/>
              </a:ext>
            </a:extLst>
          </p:cNvPr>
          <p:cNvSpPr/>
          <p:nvPr/>
        </p:nvSpPr>
        <p:spPr>
          <a:xfrm>
            <a:off x="3230484" y="5247027"/>
            <a:ext cx="933412" cy="577081"/>
          </a:xfrm>
          <a:prstGeom prst="rect">
            <a:avLst/>
          </a:prstGeom>
        </p:spPr>
        <p:txBody>
          <a:bodyPr wrap="square" lIns="0" tIns="0" rIns="0" bIns="0">
            <a:spAutoFit/>
          </a:bodyPr>
          <a:lstStyle/>
          <a:p>
            <a:pPr algn="ctr">
              <a:lnSpc>
                <a:spcPts val="2300"/>
              </a:lnSpc>
            </a:pPr>
            <a:r>
              <a:rPr lang="sv-SE">
                <a:solidFill>
                  <a:schemeClr val="tx2">
                    <a:lumMod val="50000"/>
                  </a:schemeClr>
                </a:solidFill>
              </a:rPr>
              <a:t>17 år</a:t>
            </a:r>
          </a:p>
          <a:p>
            <a:pPr algn="ctr">
              <a:lnSpc>
                <a:spcPts val="2300"/>
              </a:lnSpc>
            </a:pPr>
            <a:r>
              <a:rPr lang="sv-SE">
                <a:solidFill>
                  <a:schemeClr val="tx2">
                    <a:lumMod val="50000"/>
                  </a:schemeClr>
                </a:solidFill>
              </a:rPr>
              <a:t>37:2</a:t>
            </a:r>
          </a:p>
        </p:txBody>
      </p:sp>
      <p:sp>
        <p:nvSpPr>
          <p:cNvPr id="355" name="Rektangel 354">
            <a:extLst>
              <a:ext uri="{FF2B5EF4-FFF2-40B4-BE49-F238E27FC236}">
                <a16:creationId xmlns:a16="http://schemas.microsoft.com/office/drawing/2014/main" id="{64ADF9B8-14F2-4A4D-8BC3-62BE4282F024}"/>
              </a:ext>
            </a:extLst>
          </p:cNvPr>
          <p:cNvSpPr/>
          <p:nvPr/>
        </p:nvSpPr>
        <p:spPr>
          <a:xfrm>
            <a:off x="7733935" y="4889385"/>
            <a:ext cx="933412" cy="577081"/>
          </a:xfrm>
          <a:prstGeom prst="rect">
            <a:avLst/>
          </a:prstGeom>
        </p:spPr>
        <p:txBody>
          <a:bodyPr wrap="square" lIns="0" tIns="0" rIns="0" bIns="0">
            <a:spAutoFit/>
          </a:bodyPr>
          <a:lstStyle/>
          <a:p>
            <a:pPr algn="ctr">
              <a:lnSpc>
                <a:spcPts val="2300"/>
              </a:lnSpc>
            </a:pPr>
            <a:r>
              <a:rPr lang="sv-SE">
                <a:solidFill>
                  <a:schemeClr val="tx2">
                    <a:lumMod val="50000"/>
                  </a:schemeClr>
                </a:solidFill>
              </a:rPr>
              <a:t>110 år</a:t>
            </a:r>
          </a:p>
          <a:p>
            <a:pPr algn="ctr">
              <a:lnSpc>
                <a:spcPts val="2300"/>
              </a:lnSpc>
            </a:pPr>
            <a:r>
              <a:rPr lang="sv-SE">
                <a:solidFill>
                  <a:schemeClr val="tx2">
                    <a:lumMod val="50000"/>
                  </a:schemeClr>
                </a:solidFill>
              </a:rPr>
              <a:t>50:26</a:t>
            </a:r>
          </a:p>
        </p:txBody>
      </p:sp>
      <p:sp>
        <p:nvSpPr>
          <p:cNvPr id="4" name="Rektangel 3">
            <a:extLst>
              <a:ext uri="{FF2B5EF4-FFF2-40B4-BE49-F238E27FC236}">
                <a16:creationId xmlns:a16="http://schemas.microsoft.com/office/drawing/2014/main" id="{EF1AC491-2A3A-45E0-814D-25C120DE2236}"/>
              </a:ext>
            </a:extLst>
          </p:cNvPr>
          <p:cNvSpPr/>
          <p:nvPr/>
        </p:nvSpPr>
        <p:spPr>
          <a:xfrm>
            <a:off x="5874581" y="5460107"/>
            <a:ext cx="4636971" cy="1354217"/>
          </a:xfrm>
          <a:prstGeom prst="rect">
            <a:avLst/>
          </a:prstGeom>
          <a:solidFill>
            <a:schemeClr val="tx2">
              <a:lumMod val="20000"/>
              <a:lumOff val="80000"/>
            </a:schemeClr>
          </a:solidFill>
          <a:ln>
            <a:solidFill>
              <a:schemeClr val="tx1">
                <a:lumMod val="65000"/>
                <a:lumOff val="35000"/>
              </a:schemeClr>
            </a:solidFill>
          </a:ln>
        </p:spPr>
        <p:txBody>
          <a:bodyPr wrap="square">
            <a:spAutoFit/>
          </a:bodyPr>
          <a:lstStyle/>
          <a:p>
            <a:pPr>
              <a:spcBef>
                <a:spcPts val="600"/>
              </a:spcBef>
            </a:pPr>
            <a:r>
              <a:rPr lang="sv-SE" i="1"/>
              <a:t>Alla bibelreferenser är från Första Moseboken.</a:t>
            </a:r>
          </a:p>
          <a:p>
            <a:pPr>
              <a:spcBef>
                <a:spcPts val="600"/>
              </a:spcBef>
            </a:pPr>
            <a:r>
              <a:rPr lang="sv-SE" i="1"/>
              <a:t>Alla årtal är uttryckta i AM, år efter skapelsen.</a:t>
            </a:r>
          </a:p>
          <a:p>
            <a:pPr>
              <a:spcBef>
                <a:spcPts val="600"/>
              </a:spcBef>
            </a:pPr>
            <a:r>
              <a:rPr lang="sv-SE" i="1">
                <a:ea typeface="Times New Roman" panose="02020603050405020304" pitchFamily="18" charset="0"/>
                <a:cs typeface="Calibri" panose="020F0502020204030204" pitchFamily="34" charset="0"/>
              </a:rPr>
              <a:t>Ett halvår är bortdraget för mansåldrarna av samma anledning som för förflodspatriarkerna.</a:t>
            </a:r>
            <a:endParaRPr lang="sv-SE" i="1" dirty="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05399115"/>
      </p:ext>
    </p:extLst>
  </p:cSld>
  <p:clrMapOvr>
    <a:masterClrMapping/>
  </p:clrMapOvr>
  <p:transition advTm="1779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FD175-E4BD-46E0-88FB-D3D323F20967}"/>
              </a:ext>
            </a:extLst>
          </p:cNvPr>
          <p:cNvSpPr>
            <a:spLocks noGrp="1"/>
          </p:cNvSpPr>
          <p:nvPr>
            <p:ph type="title"/>
          </p:nvPr>
        </p:nvSpPr>
        <p:spPr/>
        <p:txBody>
          <a:bodyPr/>
          <a:lstStyle/>
          <a:p>
            <a:r>
              <a:rPr lang="sv-SE"/>
              <a:t>Målbilden</a:t>
            </a:r>
            <a:endParaRPr lang="sv-SE" dirty="0"/>
          </a:p>
        </p:txBody>
      </p:sp>
      <p:grpSp>
        <p:nvGrpSpPr>
          <p:cNvPr id="173" name="Grupp 172">
            <a:extLst>
              <a:ext uri="{FF2B5EF4-FFF2-40B4-BE49-F238E27FC236}">
                <a16:creationId xmlns:a16="http://schemas.microsoft.com/office/drawing/2014/main" id="{E8AFE61C-04C4-4ED6-A5EF-B89899D99F78}"/>
              </a:ext>
            </a:extLst>
          </p:cNvPr>
          <p:cNvGrpSpPr/>
          <p:nvPr/>
        </p:nvGrpSpPr>
        <p:grpSpPr>
          <a:xfrm>
            <a:off x="86743" y="1876757"/>
            <a:ext cx="11679256" cy="1620000"/>
            <a:chOff x="113119" y="672303"/>
            <a:chExt cx="11679256" cy="1620000"/>
          </a:xfrm>
        </p:grpSpPr>
        <p:sp>
          <p:nvSpPr>
            <p:cNvPr id="40" name="Vänster 138">
              <a:extLst>
                <a:ext uri="{FF2B5EF4-FFF2-40B4-BE49-F238E27FC236}">
                  <a16:creationId xmlns:a16="http://schemas.microsoft.com/office/drawing/2014/main" id="{1666A94F-5BC0-4DE0-865E-3675F749E30B}"/>
                </a:ext>
              </a:extLst>
            </p:cNvPr>
            <p:cNvSpPr/>
            <p:nvPr/>
          </p:nvSpPr>
          <p:spPr>
            <a:xfrm rot="18403419">
              <a:off x="63840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Skapelse &amp;</a:t>
              </a:r>
            </a:p>
            <a:p>
              <a:pPr algn="ctr">
                <a:lnSpc>
                  <a:spcPts val="1200"/>
                </a:lnSpc>
              </a:pPr>
              <a:r>
                <a:rPr lang="sv-SE" sz="1200" dirty="0">
                  <a:solidFill>
                    <a:schemeClr val="tx1"/>
                  </a:solidFill>
                </a:rPr>
                <a:t>Syndafall</a:t>
              </a:r>
            </a:p>
          </p:txBody>
        </p:sp>
        <p:sp>
          <p:nvSpPr>
            <p:cNvPr id="41" name="Vänster 139">
              <a:extLst>
                <a:ext uri="{FF2B5EF4-FFF2-40B4-BE49-F238E27FC236}">
                  <a16:creationId xmlns:a16="http://schemas.microsoft.com/office/drawing/2014/main" id="{A60D95BD-D4EF-47BC-B5B3-EE62B7BCD3DC}"/>
                </a:ext>
              </a:extLst>
            </p:cNvPr>
            <p:cNvSpPr/>
            <p:nvPr/>
          </p:nvSpPr>
          <p:spPr>
            <a:xfrm rot="18403419">
              <a:off x="132158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Abrahams födelse</a:t>
              </a:r>
            </a:p>
          </p:txBody>
        </p:sp>
        <p:sp>
          <p:nvSpPr>
            <p:cNvPr id="42" name="Vänster 140">
              <a:extLst>
                <a:ext uri="{FF2B5EF4-FFF2-40B4-BE49-F238E27FC236}">
                  <a16:creationId xmlns:a16="http://schemas.microsoft.com/office/drawing/2014/main" id="{1952D6CD-EA46-49DA-9927-AE8163F4A93A}"/>
                </a:ext>
              </a:extLst>
            </p:cNvPr>
            <p:cNvSpPr/>
            <p:nvPr/>
          </p:nvSpPr>
          <p:spPr>
            <a:xfrm rot="18403419">
              <a:off x="204246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Isaks födelse</a:t>
              </a:r>
            </a:p>
          </p:txBody>
        </p:sp>
        <p:sp>
          <p:nvSpPr>
            <p:cNvPr id="43" name="Vänster 142">
              <a:extLst>
                <a:ext uri="{FF2B5EF4-FFF2-40B4-BE49-F238E27FC236}">
                  <a16:creationId xmlns:a16="http://schemas.microsoft.com/office/drawing/2014/main" id="{0DB74850-3246-45F1-9F2F-8A2EB5948FBA}"/>
                </a:ext>
              </a:extLst>
            </p:cNvPr>
            <p:cNvSpPr/>
            <p:nvPr/>
          </p:nvSpPr>
          <p:spPr>
            <a:xfrm rot="18403419">
              <a:off x="858572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a:t>
              </a:r>
              <a:r>
                <a:rPr lang="sv-SE" sz="1200">
                  <a:solidFill>
                    <a:schemeClr val="tx1"/>
                  </a:solidFill>
                </a:rPr>
                <a:t>från exil</a:t>
              </a:r>
              <a:endParaRPr lang="sv-SE" sz="1200" dirty="0">
                <a:solidFill>
                  <a:schemeClr val="tx1"/>
                </a:solidFill>
              </a:endParaRPr>
            </a:p>
          </p:txBody>
        </p:sp>
        <p:sp>
          <p:nvSpPr>
            <p:cNvPr id="44" name="Vänster 143">
              <a:extLst>
                <a:ext uri="{FF2B5EF4-FFF2-40B4-BE49-F238E27FC236}">
                  <a16:creationId xmlns:a16="http://schemas.microsoft.com/office/drawing/2014/main" id="{C840E0C1-A21D-4476-9B1D-18CCCF7447AB}"/>
                </a:ext>
              </a:extLst>
            </p:cNvPr>
            <p:cNvSpPr/>
            <p:nvPr/>
          </p:nvSpPr>
          <p:spPr>
            <a:xfrm rot="18403419">
              <a:off x="9306609"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Jesu återkomst</a:t>
              </a:r>
            </a:p>
          </p:txBody>
        </p:sp>
        <p:sp>
          <p:nvSpPr>
            <p:cNvPr id="45" name="Vänster 145">
              <a:extLst>
                <a:ext uri="{FF2B5EF4-FFF2-40B4-BE49-F238E27FC236}">
                  <a16:creationId xmlns:a16="http://schemas.microsoft.com/office/drawing/2014/main" id="{E87CD55F-8641-4B95-8747-475B0D440EFA}"/>
                </a:ext>
              </a:extLst>
            </p:cNvPr>
            <p:cNvSpPr/>
            <p:nvPr/>
          </p:nvSpPr>
          <p:spPr>
            <a:xfrm rot="18403419">
              <a:off x="1074837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Den slutliga domen</a:t>
              </a:r>
            </a:p>
          </p:txBody>
        </p:sp>
        <p:sp>
          <p:nvSpPr>
            <p:cNvPr id="46" name="Vänster 146">
              <a:extLst>
                <a:ext uri="{FF2B5EF4-FFF2-40B4-BE49-F238E27FC236}">
                  <a16:creationId xmlns:a16="http://schemas.microsoft.com/office/drawing/2014/main" id="{EAB97A73-3870-472E-B7C5-300AABB219B7}"/>
                </a:ext>
              </a:extLst>
            </p:cNvPr>
            <p:cNvSpPr/>
            <p:nvPr/>
          </p:nvSpPr>
          <p:spPr>
            <a:xfrm rot="18403419">
              <a:off x="276335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Uttåget (Exodus) </a:t>
              </a:r>
              <a:br>
                <a:rPr lang="sv-SE" sz="1200" dirty="0">
                  <a:solidFill>
                    <a:schemeClr val="bg1"/>
                  </a:solidFill>
                </a:rPr>
              </a:br>
              <a:r>
                <a:rPr lang="sv-SE" sz="1200" dirty="0">
                  <a:solidFill>
                    <a:schemeClr val="bg1"/>
                  </a:solidFill>
                </a:rPr>
                <a:t>&amp; Moselagen</a:t>
              </a:r>
            </a:p>
          </p:txBody>
        </p:sp>
        <p:sp>
          <p:nvSpPr>
            <p:cNvPr id="47" name="Vänster 147">
              <a:extLst>
                <a:ext uri="{FF2B5EF4-FFF2-40B4-BE49-F238E27FC236}">
                  <a16:creationId xmlns:a16="http://schemas.microsoft.com/office/drawing/2014/main" id="{36DDE87E-7A6A-40D4-A9E0-09B8DDBF3D8B}"/>
                </a:ext>
              </a:extLst>
            </p:cNvPr>
            <p:cNvSpPr/>
            <p:nvPr/>
          </p:nvSpPr>
          <p:spPr>
            <a:xfrm rot="18403419">
              <a:off x="348423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br>
                <a:rPr lang="sv-SE" sz="1200" dirty="0">
                  <a:solidFill>
                    <a:schemeClr val="tx1"/>
                  </a:solidFill>
                </a:rPr>
              </a:br>
              <a:r>
                <a:rPr lang="sv-SE" sz="1200" dirty="0">
                  <a:solidFill>
                    <a:schemeClr val="tx1"/>
                  </a:solidFill>
                </a:rPr>
                <a:t>började uppföras</a:t>
              </a:r>
            </a:p>
          </p:txBody>
        </p:sp>
        <p:sp>
          <p:nvSpPr>
            <p:cNvPr id="48" name="Vänster 148">
              <a:extLst>
                <a:ext uri="{FF2B5EF4-FFF2-40B4-BE49-F238E27FC236}">
                  <a16:creationId xmlns:a16="http://schemas.microsoft.com/office/drawing/2014/main" id="{C955F697-D579-4F8C-8856-2E95F31026CD}"/>
                </a:ext>
              </a:extLst>
            </p:cNvPr>
            <p:cNvSpPr/>
            <p:nvPr/>
          </p:nvSpPr>
          <p:spPr>
            <a:xfrm rot="18403419">
              <a:off x="420512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sp>
          <p:nvSpPr>
            <p:cNvPr id="49" name="Vänster 149">
              <a:extLst>
                <a:ext uri="{FF2B5EF4-FFF2-40B4-BE49-F238E27FC236}">
                  <a16:creationId xmlns:a16="http://schemas.microsoft.com/office/drawing/2014/main" id="{D5F90340-5F3C-422C-9DC3-F11697AAF84A}"/>
                </a:ext>
              </a:extLst>
            </p:cNvPr>
            <p:cNvSpPr/>
            <p:nvPr/>
          </p:nvSpPr>
          <p:spPr>
            <a:xfrm rot="18403419">
              <a:off x="564689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a:solidFill>
                    <a:schemeClr val="bg1"/>
                  </a:solidFill>
                </a:rPr>
                <a:t>Koresh påbud</a:t>
              </a:r>
              <a:endParaRPr lang="sv-SE" sz="1200" dirty="0">
                <a:solidFill>
                  <a:schemeClr val="bg1"/>
                </a:solidFill>
              </a:endParaRPr>
            </a:p>
          </p:txBody>
        </p:sp>
        <p:sp>
          <p:nvSpPr>
            <p:cNvPr id="50" name="Vänster 150">
              <a:extLst>
                <a:ext uri="{FF2B5EF4-FFF2-40B4-BE49-F238E27FC236}">
                  <a16:creationId xmlns:a16="http://schemas.microsoft.com/office/drawing/2014/main" id="{01FFBD13-7CED-440F-B46C-34F11C7F8932}"/>
                </a:ext>
              </a:extLst>
            </p:cNvPr>
            <p:cNvSpPr/>
            <p:nvPr/>
          </p:nvSpPr>
          <p:spPr>
            <a:xfrm rot="18403419">
              <a:off x="714395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51" name="Vänster 151">
              <a:extLst>
                <a:ext uri="{FF2B5EF4-FFF2-40B4-BE49-F238E27FC236}">
                  <a16:creationId xmlns:a16="http://schemas.microsoft.com/office/drawing/2014/main" id="{F588F115-8724-4001-B49D-EA65630479F8}"/>
                </a:ext>
              </a:extLst>
            </p:cNvPr>
            <p:cNvSpPr/>
            <p:nvPr/>
          </p:nvSpPr>
          <p:spPr>
            <a:xfrm rot="18403419">
              <a:off x="492600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p>
            <a:p>
              <a:pPr algn="ctr">
                <a:lnSpc>
                  <a:spcPts val="1200"/>
                </a:lnSpc>
              </a:pPr>
              <a:r>
                <a:rPr lang="sv-SE" sz="1200" dirty="0">
                  <a:solidFill>
                    <a:schemeClr val="tx1"/>
                  </a:solidFill>
                </a:rPr>
                <a:t>förstört</a:t>
              </a:r>
            </a:p>
          </p:txBody>
        </p:sp>
        <p:sp>
          <p:nvSpPr>
            <p:cNvPr id="52" name="Vänster 152">
              <a:extLst>
                <a:ext uri="{FF2B5EF4-FFF2-40B4-BE49-F238E27FC236}">
                  <a16:creationId xmlns:a16="http://schemas.microsoft.com/office/drawing/2014/main" id="{7ED3275D-AD5B-4B00-A4E9-258BC6AE39F4}"/>
                </a:ext>
              </a:extLst>
            </p:cNvPr>
            <p:cNvSpPr/>
            <p:nvPr/>
          </p:nvSpPr>
          <p:spPr>
            <a:xfrm rot="18403419">
              <a:off x="636777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53" name="Vänster 153">
              <a:extLst>
                <a:ext uri="{FF2B5EF4-FFF2-40B4-BE49-F238E27FC236}">
                  <a16:creationId xmlns:a16="http://schemas.microsoft.com/office/drawing/2014/main" id="{F3BC5B8E-BA7E-4FD0-8E15-4A9AE1C4E56E}"/>
                </a:ext>
              </a:extLst>
            </p:cNvPr>
            <p:cNvSpPr/>
            <p:nvPr/>
          </p:nvSpPr>
          <p:spPr>
            <a:xfrm rot="18403419">
              <a:off x="7864839"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54" name="Vänster 154">
              <a:extLst>
                <a:ext uri="{FF2B5EF4-FFF2-40B4-BE49-F238E27FC236}">
                  <a16:creationId xmlns:a16="http://schemas.microsoft.com/office/drawing/2014/main" id="{60882B24-82E2-474D-92DD-70D1C67984E3}"/>
                </a:ext>
              </a:extLst>
            </p:cNvPr>
            <p:cNvSpPr/>
            <p:nvPr/>
          </p:nvSpPr>
          <p:spPr>
            <a:xfrm rot="18403419">
              <a:off x="1002749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Guds riket börjar</a:t>
              </a:r>
            </a:p>
          </p:txBody>
        </p:sp>
        <p:sp>
          <p:nvSpPr>
            <p:cNvPr id="55" name="Höger 155">
              <a:extLst>
                <a:ext uri="{FF2B5EF4-FFF2-40B4-BE49-F238E27FC236}">
                  <a16:creationId xmlns:a16="http://schemas.microsoft.com/office/drawing/2014/main" id="{A26B4ACF-8F1B-42CD-B2E9-57E757DF7E85}"/>
                </a:ext>
              </a:extLst>
            </p:cNvPr>
            <p:cNvSpPr/>
            <p:nvPr/>
          </p:nvSpPr>
          <p:spPr>
            <a:xfrm>
              <a:off x="113119" y="1287242"/>
              <a:ext cx="720000" cy="360000"/>
            </a:xfrm>
            <a:prstGeom prst="rightArrow">
              <a:avLst>
                <a:gd name="adj1" fmla="val 100000"/>
                <a:gd name="adj2" fmla="val 33531"/>
              </a:avLst>
            </a:prstGeom>
            <a:gradFill flip="none" rotWithShape="1">
              <a:gsLst>
                <a:gs pos="0">
                  <a:schemeClr val="accent4"/>
                </a:gs>
                <a:gs pos="32000">
                  <a:schemeClr val="accent4"/>
                </a:gs>
                <a:gs pos="100000">
                  <a:schemeClr val="accent5"/>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sv-SE" sz="1200" dirty="0">
                  <a:solidFill>
                    <a:schemeClr val="tx1"/>
                  </a:solidFill>
                </a:rPr>
                <a:t>Händel-ser</a:t>
              </a:r>
            </a:p>
          </p:txBody>
        </p:sp>
      </p:grpSp>
      <p:grpSp>
        <p:nvGrpSpPr>
          <p:cNvPr id="172" name="Grupp 171">
            <a:extLst>
              <a:ext uri="{FF2B5EF4-FFF2-40B4-BE49-F238E27FC236}">
                <a16:creationId xmlns:a16="http://schemas.microsoft.com/office/drawing/2014/main" id="{C5E24E2A-E820-476B-B830-58CA084BACDE}"/>
              </a:ext>
            </a:extLst>
          </p:cNvPr>
          <p:cNvGrpSpPr/>
          <p:nvPr/>
        </p:nvGrpSpPr>
        <p:grpSpPr>
          <a:xfrm>
            <a:off x="113119" y="3351971"/>
            <a:ext cx="11497151" cy="612000"/>
            <a:chOff x="113119" y="2147517"/>
            <a:chExt cx="11497151" cy="612000"/>
          </a:xfrm>
        </p:grpSpPr>
        <p:sp>
          <p:nvSpPr>
            <p:cNvPr id="62" name="M1">
              <a:extLst>
                <a:ext uri="{FF2B5EF4-FFF2-40B4-BE49-F238E27FC236}">
                  <a16:creationId xmlns:a16="http://schemas.microsoft.com/office/drawing/2014/main" id="{883ECA63-47E7-43EF-8768-AAB953638C4E}"/>
                </a:ext>
              </a:extLst>
            </p:cNvPr>
            <p:cNvSpPr>
              <a:spLocks/>
            </p:cNvSpPr>
            <p:nvPr/>
          </p:nvSpPr>
          <p:spPr>
            <a:xfrm>
              <a:off x="671647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64" name="M1">
              <a:extLst>
                <a:ext uri="{FF2B5EF4-FFF2-40B4-BE49-F238E27FC236}">
                  <a16:creationId xmlns:a16="http://schemas.microsoft.com/office/drawing/2014/main" id="{439D4F70-BF55-4146-B926-EEFA8C98825E}"/>
                </a:ext>
              </a:extLst>
            </p:cNvPr>
            <p:cNvSpPr>
              <a:spLocks/>
            </p:cNvSpPr>
            <p:nvPr/>
          </p:nvSpPr>
          <p:spPr>
            <a:xfrm>
              <a:off x="8873229"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sp>
          <p:nvSpPr>
            <p:cNvPr id="65" name="M1">
              <a:extLst>
                <a:ext uri="{FF2B5EF4-FFF2-40B4-BE49-F238E27FC236}">
                  <a16:creationId xmlns:a16="http://schemas.microsoft.com/office/drawing/2014/main" id="{EB09C6BC-C3FD-4F2A-924F-B3206DEF6046}"/>
                </a:ext>
              </a:extLst>
            </p:cNvPr>
            <p:cNvSpPr>
              <a:spLocks/>
            </p:cNvSpPr>
            <p:nvPr/>
          </p:nvSpPr>
          <p:spPr>
            <a:xfrm>
              <a:off x="10313921"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Guds</a:t>
              </a:r>
            </a:p>
            <a:p>
              <a:pPr algn="ctr">
                <a:lnSpc>
                  <a:spcPts val="1300"/>
                </a:lnSpc>
              </a:pPr>
              <a:r>
                <a:rPr lang="sv-SE" sz="1200" dirty="0">
                  <a:solidFill>
                    <a:schemeClr val="tx1"/>
                  </a:solidFill>
                </a:rPr>
                <a:t>rike</a:t>
              </a:r>
            </a:p>
          </p:txBody>
        </p:sp>
        <p:sp>
          <p:nvSpPr>
            <p:cNvPr id="66" name="M1">
              <a:extLst>
                <a:ext uri="{FF2B5EF4-FFF2-40B4-BE49-F238E27FC236}">
                  <a16:creationId xmlns:a16="http://schemas.microsoft.com/office/drawing/2014/main" id="{6DD5B587-ADE3-43E3-A2CD-6544EEBDB3CC}"/>
                </a:ext>
              </a:extLst>
            </p:cNvPr>
            <p:cNvSpPr>
              <a:spLocks/>
            </p:cNvSpPr>
            <p:nvPr/>
          </p:nvSpPr>
          <p:spPr>
            <a:xfrm>
              <a:off x="11034270" y="2147517"/>
              <a:ext cx="576000" cy="612000"/>
            </a:xfrm>
            <a:prstGeom prst="rightArrow">
              <a:avLst>
                <a:gd name="adj1" fmla="val 100000"/>
                <a:gd name="adj2" fmla="val 23932"/>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Evig-het</a:t>
              </a:r>
            </a:p>
          </p:txBody>
        </p:sp>
        <p:sp>
          <p:nvSpPr>
            <p:cNvPr id="67" name="M1">
              <a:extLst>
                <a:ext uri="{FF2B5EF4-FFF2-40B4-BE49-F238E27FC236}">
                  <a16:creationId xmlns:a16="http://schemas.microsoft.com/office/drawing/2014/main" id="{782BE3BD-399F-441A-AD69-4DA0DF64F051}"/>
                </a:ext>
              </a:extLst>
            </p:cNvPr>
            <p:cNvSpPr>
              <a:spLocks/>
            </p:cNvSpPr>
            <p:nvPr/>
          </p:nvSpPr>
          <p:spPr>
            <a:xfrm>
              <a:off x="9593575" y="2147517"/>
              <a:ext cx="68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bg1"/>
                  </a:solidFill>
                </a:rPr>
                <a:t>Vedergäll-ningens</a:t>
              </a:r>
              <a:br>
                <a:rPr lang="sv-SE" sz="1200" dirty="0">
                  <a:solidFill>
                    <a:schemeClr val="bg1"/>
                  </a:solidFill>
                </a:rPr>
              </a:br>
              <a:r>
                <a:rPr lang="sv-SE" sz="1200" dirty="0">
                  <a:solidFill>
                    <a:schemeClr val="bg1"/>
                  </a:solidFill>
                </a:rPr>
                <a:t>år</a:t>
              </a:r>
            </a:p>
          </p:txBody>
        </p:sp>
        <p:grpSp>
          <p:nvGrpSpPr>
            <p:cNvPr id="162" name="Grupp 161">
              <a:extLst>
                <a:ext uri="{FF2B5EF4-FFF2-40B4-BE49-F238E27FC236}">
                  <a16:creationId xmlns:a16="http://schemas.microsoft.com/office/drawing/2014/main" id="{9D556AED-3CB0-459D-919E-7BB0A6273645}"/>
                </a:ext>
              </a:extLst>
            </p:cNvPr>
            <p:cNvGrpSpPr/>
            <p:nvPr/>
          </p:nvGrpSpPr>
          <p:grpSpPr>
            <a:xfrm>
              <a:off x="955414" y="2147517"/>
              <a:ext cx="683715" cy="612000"/>
              <a:chOff x="955414" y="2147517"/>
              <a:chExt cx="683715" cy="612000"/>
            </a:xfrm>
          </p:grpSpPr>
          <p:sp>
            <p:nvSpPr>
              <p:cNvPr id="61" name="M1">
                <a:extLst>
                  <a:ext uri="{FF2B5EF4-FFF2-40B4-BE49-F238E27FC236}">
                    <a16:creationId xmlns:a16="http://schemas.microsoft.com/office/drawing/2014/main" id="{BF0BFD20-C75C-4B84-BC5C-6104AC32D427}"/>
                  </a:ext>
                </a:extLst>
              </p:cNvPr>
              <p:cNvSpPr>
                <a:spLocks/>
              </p:cNvSpPr>
              <p:nvPr/>
            </p:nvSpPr>
            <p:spPr>
              <a:xfrm>
                <a:off x="1495129"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8" name="M1">
                <a:extLst>
                  <a:ext uri="{FF2B5EF4-FFF2-40B4-BE49-F238E27FC236}">
                    <a16:creationId xmlns:a16="http://schemas.microsoft.com/office/drawing/2014/main" id="{D32F50FD-6F61-40F8-AA3B-D44F0A3EA540}"/>
                  </a:ext>
                </a:extLst>
              </p:cNvPr>
              <p:cNvSpPr>
                <a:spLocks/>
              </p:cNvSpPr>
              <p:nvPr/>
            </p:nvSpPr>
            <p:spPr>
              <a:xfrm>
                <a:off x="955414"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Före</a:t>
                </a:r>
              </a:p>
              <a:p>
                <a:pPr algn="ctr">
                  <a:lnSpc>
                    <a:spcPts val="1300"/>
                  </a:lnSpc>
                </a:pPr>
                <a:r>
                  <a:rPr lang="sv-SE" sz="1200" dirty="0">
                    <a:solidFill>
                      <a:schemeClr val="tx1"/>
                    </a:solidFill>
                  </a:rPr>
                  <a:t>Abraham</a:t>
                </a:r>
              </a:p>
            </p:txBody>
          </p:sp>
        </p:grpSp>
        <p:grpSp>
          <p:nvGrpSpPr>
            <p:cNvPr id="164" name="Grupp 163">
              <a:extLst>
                <a:ext uri="{FF2B5EF4-FFF2-40B4-BE49-F238E27FC236}">
                  <a16:creationId xmlns:a16="http://schemas.microsoft.com/office/drawing/2014/main" id="{C6555080-8A9E-4651-BB2C-CDAA159530D1}"/>
                </a:ext>
              </a:extLst>
            </p:cNvPr>
            <p:cNvGrpSpPr/>
            <p:nvPr/>
          </p:nvGrpSpPr>
          <p:grpSpPr>
            <a:xfrm>
              <a:off x="2395536" y="2147517"/>
              <a:ext cx="683715" cy="612000"/>
              <a:chOff x="2408880" y="2147517"/>
              <a:chExt cx="683715" cy="612000"/>
            </a:xfrm>
          </p:grpSpPr>
          <p:sp>
            <p:nvSpPr>
              <p:cNvPr id="59" name="M1">
                <a:extLst>
                  <a:ext uri="{FF2B5EF4-FFF2-40B4-BE49-F238E27FC236}">
                    <a16:creationId xmlns:a16="http://schemas.microsoft.com/office/drawing/2014/main" id="{5B27ECBD-ECAD-4036-958E-B4A448A70FC0}"/>
                  </a:ext>
                </a:extLst>
              </p:cNvPr>
              <p:cNvSpPr>
                <a:spLocks/>
              </p:cNvSpPr>
              <p:nvPr/>
            </p:nvSpPr>
            <p:spPr>
              <a:xfrm>
                <a:off x="294859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9" name="M1">
                <a:extLst>
                  <a:ext uri="{FF2B5EF4-FFF2-40B4-BE49-F238E27FC236}">
                    <a16:creationId xmlns:a16="http://schemas.microsoft.com/office/drawing/2014/main" id="{B4FCA7D9-D19E-4DCF-8328-8F84748336E1}"/>
                  </a:ext>
                </a:extLst>
              </p:cNvPr>
              <p:cNvSpPr>
                <a:spLocks/>
              </p:cNvSpPr>
              <p:nvPr/>
            </p:nvSpPr>
            <p:spPr>
              <a:xfrm>
                <a:off x="240888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Främ-</a:t>
                </a:r>
                <a:br>
                  <a:rPr lang="sv-SE" sz="1200" dirty="0">
                    <a:solidFill>
                      <a:schemeClr val="tx1"/>
                    </a:solidFill>
                  </a:rPr>
                </a:br>
                <a:r>
                  <a:rPr lang="sv-SE" sz="1200" dirty="0">
                    <a:solidFill>
                      <a:schemeClr val="tx1"/>
                    </a:solidFill>
                  </a:rPr>
                  <a:t>lingar</a:t>
                </a:r>
              </a:p>
            </p:txBody>
          </p:sp>
        </p:grpSp>
        <p:sp>
          <p:nvSpPr>
            <p:cNvPr id="70" name="M1">
              <a:extLst>
                <a:ext uri="{FF2B5EF4-FFF2-40B4-BE49-F238E27FC236}">
                  <a16:creationId xmlns:a16="http://schemas.microsoft.com/office/drawing/2014/main" id="{2765C04B-21D1-41EE-B905-ED076109F999}"/>
                </a:ext>
              </a:extLst>
            </p:cNvPr>
            <p:cNvSpPr>
              <a:spLocks/>
            </p:cNvSpPr>
            <p:nvPr/>
          </p:nvSpPr>
          <p:spPr>
            <a:xfrm>
              <a:off x="4556004"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sp>
          <p:nvSpPr>
            <p:cNvPr id="71" name="M1">
              <a:extLst>
                <a:ext uri="{FF2B5EF4-FFF2-40B4-BE49-F238E27FC236}">
                  <a16:creationId xmlns:a16="http://schemas.microsoft.com/office/drawing/2014/main" id="{4EAE3EF3-0F1E-4B92-A418-FF47B32AE13D}"/>
                </a:ext>
              </a:extLst>
            </p:cNvPr>
            <p:cNvSpPr>
              <a:spLocks/>
            </p:cNvSpPr>
            <p:nvPr/>
          </p:nvSpPr>
          <p:spPr>
            <a:xfrm>
              <a:off x="311559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Öken, Domare</a:t>
              </a:r>
              <a:br>
                <a:rPr lang="sv-SE" sz="1200" dirty="0">
                  <a:solidFill>
                    <a:schemeClr val="tx1"/>
                  </a:solidFill>
                </a:rPr>
              </a:br>
              <a:r>
                <a:rPr lang="sv-SE" sz="1200" dirty="0">
                  <a:solidFill>
                    <a:schemeClr val="tx1"/>
                  </a:solidFill>
                </a:rPr>
                <a:t>&amp; David</a:t>
              </a:r>
            </a:p>
          </p:txBody>
        </p:sp>
        <p:grpSp>
          <p:nvGrpSpPr>
            <p:cNvPr id="161" name="Grupp 160">
              <a:extLst>
                <a:ext uri="{FF2B5EF4-FFF2-40B4-BE49-F238E27FC236}">
                  <a16:creationId xmlns:a16="http://schemas.microsoft.com/office/drawing/2014/main" id="{574D6012-A09A-4368-B9D6-E2A059004FE9}"/>
                </a:ext>
              </a:extLst>
            </p:cNvPr>
            <p:cNvGrpSpPr/>
            <p:nvPr/>
          </p:nvGrpSpPr>
          <p:grpSpPr>
            <a:xfrm>
              <a:off x="7436818" y="2147517"/>
              <a:ext cx="1400065" cy="612000"/>
              <a:chOff x="7453942" y="2147517"/>
              <a:chExt cx="1400065" cy="612000"/>
            </a:xfrm>
          </p:grpSpPr>
          <p:sp>
            <p:nvSpPr>
              <p:cNvPr id="63" name="M1">
                <a:extLst>
                  <a:ext uri="{FF2B5EF4-FFF2-40B4-BE49-F238E27FC236}">
                    <a16:creationId xmlns:a16="http://schemas.microsoft.com/office/drawing/2014/main" id="{7FDAA10F-F00F-40F4-9187-27FD489A0387}"/>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72" name="M1">
                <a:extLst>
                  <a:ext uri="{FF2B5EF4-FFF2-40B4-BE49-F238E27FC236}">
                    <a16:creationId xmlns:a16="http://schemas.microsoft.com/office/drawing/2014/main" id="{8D2F8DC7-43A2-4542-9A28-6F68C7F81088}"/>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163" name="Grupp 162">
              <a:extLst>
                <a:ext uri="{FF2B5EF4-FFF2-40B4-BE49-F238E27FC236}">
                  <a16:creationId xmlns:a16="http://schemas.microsoft.com/office/drawing/2014/main" id="{50F6D50E-E56B-4CE1-B6DD-814613A39C9E}"/>
                </a:ext>
              </a:extLst>
            </p:cNvPr>
            <p:cNvGrpSpPr/>
            <p:nvPr/>
          </p:nvGrpSpPr>
          <p:grpSpPr>
            <a:xfrm>
              <a:off x="1675475" y="2147517"/>
              <a:ext cx="683715" cy="612000"/>
              <a:chOff x="1678890" y="2147517"/>
              <a:chExt cx="683715" cy="612000"/>
            </a:xfrm>
          </p:grpSpPr>
          <p:sp>
            <p:nvSpPr>
              <p:cNvPr id="60" name="M1">
                <a:extLst>
                  <a:ext uri="{FF2B5EF4-FFF2-40B4-BE49-F238E27FC236}">
                    <a16:creationId xmlns:a16="http://schemas.microsoft.com/office/drawing/2014/main" id="{93B6393B-A09C-452B-8C97-FC62DDF9A236}"/>
                  </a:ext>
                </a:extLst>
              </p:cNvPr>
              <p:cNvSpPr>
                <a:spLocks/>
              </p:cNvSpPr>
              <p:nvPr/>
            </p:nvSpPr>
            <p:spPr>
              <a:xfrm>
                <a:off x="221860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3" name="M1">
                <a:extLst>
                  <a:ext uri="{FF2B5EF4-FFF2-40B4-BE49-F238E27FC236}">
                    <a16:creationId xmlns:a16="http://schemas.microsoft.com/office/drawing/2014/main" id="{8ED6D6A2-A5B4-4356-A7DA-3C7463A99CCB}"/>
                  </a:ext>
                </a:extLst>
              </p:cNvPr>
              <p:cNvSpPr>
                <a:spLocks/>
              </p:cNvSpPr>
              <p:nvPr/>
            </p:nvSpPr>
            <p:spPr>
              <a:xfrm>
                <a:off x="167889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Abraham</a:t>
                </a:r>
              </a:p>
            </p:txBody>
          </p:sp>
        </p:grpSp>
        <p:grpSp>
          <p:nvGrpSpPr>
            <p:cNvPr id="165" name="Grupp 164">
              <a:extLst>
                <a:ext uri="{FF2B5EF4-FFF2-40B4-BE49-F238E27FC236}">
                  <a16:creationId xmlns:a16="http://schemas.microsoft.com/office/drawing/2014/main" id="{A8DDD84C-F7CD-45FB-8D65-102491EA3B87}"/>
                </a:ext>
              </a:extLst>
            </p:cNvPr>
            <p:cNvGrpSpPr/>
            <p:nvPr/>
          </p:nvGrpSpPr>
          <p:grpSpPr>
            <a:xfrm>
              <a:off x="3835943" y="2147517"/>
              <a:ext cx="683715" cy="612000"/>
              <a:chOff x="3850827" y="2147517"/>
              <a:chExt cx="683715" cy="612000"/>
            </a:xfrm>
          </p:grpSpPr>
          <p:sp>
            <p:nvSpPr>
              <p:cNvPr id="58" name="M1">
                <a:extLst>
                  <a:ext uri="{FF2B5EF4-FFF2-40B4-BE49-F238E27FC236}">
                    <a16:creationId xmlns:a16="http://schemas.microsoft.com/office/drawing/2014/main" id="{079412BD-8B5E-48AA-85B0-6F5F92CF7613}"/>
                  </a:ext>
                </a:extLst>
              </p:cNvPr>
              <p:cNvSpPr>
                <a:spLocks/>
              </p:cNvSpPr>
              <p:nvPr/>
            </p:nvSpPr>
            <p:spPr>
              <a:xfrm>
                <a:off x="4390542"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4" name="M1">
                <a:extLst>
                  <a:ext uri="{FF2B5EF4-FFF2-40B4-BE49-F238E27FC236}">
                    <a16:creationId xmlns:a16="http://schemas.microsoft.com/office/drawing/2014/main" id="{00DA245D-6676-4935-BA20-2B865939AB6C}"/>
                  </a:ext>
                </a:extLst>
              </p:cNvPr>
              <p:cNvSpPr>
                <a:spLocks/>
              </p:cNvSpPr>
              <p:nvPr/>
            </p:nvSpPr>
            <p:spPr>
              <a:xfrm>
                <a:off x="3850827"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nvGrpSpPr>
            <p:cNvPr id="166" name="Grupp 165">
              <a:extLst>
                <a:ext uri="{FF2B5EF4-FFF2-40B4-BE49-F238E27FC236}">
                  <a16:creationId xmlns:a16="http://schemas.microsoft.com/office/drawing/2014/main" id="{4F969DF6-A85E-4C0D-B1D4-250624BFDCE6}"/>
                </a:ext>
              </a:extLst>
            </p:cNvPr>
            <p:cNvGrpSpPr/>
            <p:nvPr/>
          </p:nvGrpSpPr>
          <p:grpSpPr>
            <a:xfrm>
              <a:off x="5276350" y="2147517"/>
              <a:ext cx="683715" cy="612000"/>
              <a:chOff x="5288136" y="2147517"/>
              <a:chExt cx="683715" cy="612000"/>
            </a:xfrm>
          </p:grpSpPr>
          <p:sp>
            <p:nvSpPr>
              <p:cNvPr id="141" name="M1">
                <a:extLst>
                  <a:ext uri="{FF2B5EF4-FFF2-40B4-BE49-F238E27FC236}">
                    <a16:creationId xmlns:a16="http://schemas.microsoft.com/office/drawing/2014/main" id="{EC6F9CD7-3623-455C-9A55-0612DB37148C}"/>
                  </a:ext>
                </a:extLst>
              </p:cNvPr>
              <p:cNvSpPr>
                <a:spLocks/>
              </p:cNvSpPr>
              <p:nvPr/>
            </p:nvSpPr>
            <p:spPr>
              <a:xfrm>
                <a:off x="5827851"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5" name="M1">
                <a:extLst>
                  <a:ext uri="{FF2B5EF4-FFF2-40B4-BE49-F238E27FC236}">
                    <a16:creationId xmlns:a16="http://schemas.microsoft.com/office/drawing/2014/main" id="{D3802D76-C1AF-40E6-B50F-D9A2500C14C1}"/>
                  </a:ext>
                </a:extLst>
              </p:cNvPr>
              <p:cNvSpPr>
                <a:spLocks/>
              </p:cNvSpPr>
              <p:nvPr/>
            </p:nvSpPr>
            <p:spPr>
              <a:xfrm>
                <a:off x="5288136"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1:a exilen:</a:t>
                </a:r>
              </a:p>
              <a:p>
                <a:pPr algn="ctr">
                  <a:lnSpc>
                    <a:spcPts val="1300"/>
                  </a:lnSpc>
                </a:pPr>
                <a:r>
                  <a:rPr lang="sv-SE" sz="1200" dirty="0">
                    <a:solidFill>
                      <a:schemeClr val="tx1"/>
                    </a:solidFill>
                  </a:rPr>
                  <a:t>Baby-lonien</a:t>
                </a:r>
              </a:p>
            </p:txBody>
          </p:sp>
        </p:grpSp>
        <p:grpSp>
          <p:nvGrpSpPr>
            <p:cNvPr id="167" name="Grupp 166">
              <a:extLst>
                <a:ext uri="{FF2B5EF4-FFF2-40B4-BE49-F238E27FC236}">
                  <a16:creationId xmlns:a16="http://schemas.microsoft.com/office/drawing/2014/main" id="{EAD94178-A482-4D67-8117-EA3BA520A94F}"/>
                </a:ext>
              </a:extLst>
            </p:cNvPr>
            <p:cNvGrpSpPr/>
            <p:nvPr/>
          </p:nvGrpSpPr>
          <p:grpSpPr>
            <a:xfrm>
              <a:off x="5996411" y="2147517"/>
              <a:ext cx="683715" cy="612000"/>
              <a:chOff x="6015942" y="2147517"/>
              <a:chExt cx="683715" cy="612000"/>
            </a:xfrm>
          </p:grpSpPr>
          <p:sp>
            <p:nvSpPr>
              <p:cNvPr id="56" name="M1">
                <a:extLst>
                  <a:ext uri="{FF2B5EF4-FFF2-40B4-BE49-F238E27FC236}">
                    <a16:creationId xmlns:a16="http://schemas.microsoft.com/office/drawing/2014/main" id="{5FC2DACA-DBEB-4B6A-A382-CCB27A4089D4}"/>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6" name="M1">
                <a:extLst>
                  <a:ext uri="{FF2B5EF4-FFF2-40B4-BE49-F238E27FC236}">
                    <a16:creationId xmlns:a16="http://schemas.microsoft.com/office/drawing/2014/main" id="{835C106C-811F-4FA5-8695-A0B9C2A3C388}"/>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78" name="Höger 7">
              <a:extLst>
                <a:ext uri="{FF2B5EF4-FFF2-40B4-BE49-F238E27FC236}">
                  <a16:creationId xmlns:a16="http://schemas.microsoft.com/office/drawing/2014/main" id="{6B9F78D2-7B24-4A08-8839-ADFEE51850BB}"/>
                </a:ext>
              </a:extLst>
            </p:cNvPr>
            <p:cNvSpPr/>
            <p:nvPr/>
          </p:nvSpPr>
          <p:spPr>
            <a:xfrm>
              <a:off x="113119" y="2258659"/>
              <a:ext cx="720000" cy="360000"/>
            </a:xfrm>
            <a:prstGeom prst="rightArrow">
              <a:avLst>
                <a:gd name="adj1" fmla="val 100000"/>
                <a:gd name="adj2" fmla="val 25000"/>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en-US" sz="1200" dirty="0">
                  <a:solidFill>
                    <a:schemeClr val="tx1"/>
                  </a:solidFill>
                </a:rPr>
                <a:t>Perioder</a:t>
              </a:r>
            </a:p>
          </p:txBody>
        </p:sp>
      </p:grpSp>
      <p:grpSp>
        <p:nvGrpSpPr>
          <p:cNvPr id="171" name="Grupp 170">
            <a:extLst>
              <a:ext uri="{FF2B5EF4-FFF2-40B4-BE49-F238E27FC236}">
                <a16:creationId xmlns:a16="http://schemas.microsoft.com/office/drawing/2014/main" id="{49048512-52A6-405D-BE16-8CADF59F6952}"/>
              </a:ext>
            </a:extLst>
          </p:cNvPr>
          <p:cNvGrpSpPr/>
          <p:nvPr/>
        </p:nvGrpSpPr>
        <p:grpSpPr>
          <a:xfrm>
            <a:off x="113119" y="4464875"/>
            <a:ext cx="11487573" cy="360000"/>
            <a:chOff x="113119" y="3260421"/>
            <a:chExt cx="11487573" cy="360000"/>
          </a:xfrm>
        </p:grpSpPr>
        <p:sp>
          <p:nvSpPr>
            <p:cNvPr id="10" name="M1">
              <a:extLst>
                <a:ext uri="{FF2B5EF4-FFF2-40B4-BE49-F238E27FC236}">
                  <a16:creationId xmlns:a16="http://schemas.microsoft.com/office/drawing/2014/main" id="{FE75162F-082F-40BD-9C2A-39773FB38F24}"/>
                </a:ext>
              </a:extLst>
            </p:cNvPr>
            <p:cNvSpPr>
              <a:spLocks/>
            </p:cNvSpPr>
            <p:nvPr/>
          </p:nvSpPr>
          <p:spPr>
            <a:xfrm>
              <a:off x="67127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11" name="M1">
              <a:extLst>
                <a:ext uri="{FF2B5EF4-FFF2-40B4-BE49-F238E27FC236}">
                  <a16:creationId xmlns:a16="http://schemas.microsoft.com/office/drawing/2014/main" id="{B71DE286-E4B6-4314-BC4E-273D89E50A45}"/>
                </a:ext>
              </a:extLst>
            </p:cNvPr>
            <p:cNvSpPr>
              <a:spLocks/>
            </p:cNvSpPr>
            <p:nvPr/>
          </p:nvSpPr>
          <p:spPr>
            <a:xfrm>
              <a:off x="886142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12" name="M1">
              <a:extLst>
                <a:ext uri="{FF2B5EF4-FFF2-40B4-BE49-F238E27FC236}">
                  <a16:creationId xmlns:a16="http://schemas.microsoft.com/office/drawing/2014/main" id="{CA870D57-A5A7-4F67-B630-686914E3269A}"/>
                </a:ext>
              </a:extLst>
            </p:cNvPr>
            <p:cNvSpPr>
              <a:spLocks/>
            </p:cNvSpPr>
            <p:nvPr/>
          </p:nvSpPr>
          <p:spPr>
            <a:xfrm>
              <a:off x="1029960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1000 år</a:t>
              </a:r>
            </a:p>
          </p:txBody>
        </p:sp>
        <mc:AlternateContent xmlns:mc="http://schemas.openxmlformats.org/markup-compatibility/2006" xmlns:a14="http://schemas.microsoft.com/office/drawing/2010/main">
          <mc:Choice Requires="a14">
            <p:sp>
              <p:nvSpPr>
                <p:cNvPr id="13" name="M1">
                  <a:extLst>
                    <a:ext uri="{FF2B5EF4-FFF2-40B4-BE49-F238E27FC236}">
                      <a16:creationId xmlns:a16="http://schemas.microsoft.com/office/drawing/2014/main" id="{66E6F118-B0D6-4369-B1D9-EC9EC19449F7}"/>
                    </a:ext>
                  </a:extLst>
                </p:cNvPr>
                <p:cNvSpPr>
                  <a:spLocks/>
                </p:cNvSpPr>
                <p:nvPr/>
              </p:nvSpPr>
              <p:spPr>
                <a:xfrm>
                  <a:off x="11024692" y="3266635"/>
                  <a:ext cx="576000" cy="324000"/>
                </a:xfrm>
                <a:prstGeom prst="rightArrow">
                  <a:avLst>
                    <a:gd name="adj1" fmla="val 100000"/>
                    <a:gd name="adj2" fmla="val 23932"/>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14:m>
                    <m:oMath xmlns:m="http://schemas.openxmlformats.org/officeDocument/2006/math">
                      <m:r>
                        <a:rPr lang="sv-SE" sz="1200" i="1">
                          <a:solidFill>
                            <a:schemeClr val="bg1"/>
                          </a:solidFill>
                          <a:latin typeface="Cambria Math" panose="02040503050406030204" pitchFamily="18" charset="0"/>
                          <a:ea typeface="Cambria Math" panose="02040503050406030204" pitchFamily="18" charset="0"/>
                        </a:rPr>
                        <m:t>∞</m:t>
                      </m:r>
                    </m:oMath>
                  </a14:m>
                  <a:r>
                    <a:rPr lang="sv-SE" sz="1200" dirty="0">
                      <a:solidFill>
                        <a:schemeClr val="bg1"/>
                      </a:solidFill>
                      <a:cs typeface="Arial" panose="020B0604020202020204" pitchFamily="34" charset="0"/>
                    </a:rPr>
                    <a:t> år</a:t>
                  </a:r>
                </a:p>
              </p:txBody>
            </p:sp>
          </mc:Choice>
          <mc:Fallback xmlns="">
            <p:sp>
              <p:nvSpPr>
                <p:cNvPr id="13" name="M1">
                  <a:extLst>
                    <a:ext uri="{FF2B5EF4-FFF2-40B4-BE49-F238E27FC236}">
                      <a16:creationId xmlns:a16="http://schemas.microsoft.com/office/drawing/2014/main" id="{66E6F118-B0D6-4369-B1D9-EC9EC19449F7}"/>
                    </a:ext>
                  </a:extLst>
                </p:cNvPr>
                <p:cNvSpPr>
                  <a:spLocks noRot="1" noChangeAspect="1" noMove="1" noResize="1" noEditPoints="1" noAdjustHandles="1" noChangeArrowheads="1" noChangeShapeType="1" noTextEdit="1"/>
                </p:cNvSpPr>
                <p:nvPr/>
              </p:nvSpPr>
              <p:spPr>
                <a:xfrm>
                  <a:off x="11024692" y="3266635"/>
                  <a:ext cx="576000" cy="324000"/>
                </a:xfrm>
                <a:prstGeom prst="rightArrow">
                  <a:avLst>
                    <a:gd name="adj1" fmla="val 100000"/>
                    <a:gd name="adj2" fmla="val 23932"/>
                  </a:avLst>
                </a:prstGeom>
                <a:blipFill>
                  <a:blip r:embed="rId6"/>
                  <a:stretch>
                    <a:fillRect b="-5556"/>
                  </a:stretch>
                </a:blipFill>
                <a:ln w="6350">
                  <a:noFill/>
                </a:ln>
                <a:effectLst/>
              </p:spPr>
              <p:txBody>
                <a:bodyPr/>
                <a:lstStyle/>
                <a:p>
                  <a:r>
                    <a:rPr lang="sv-SE">
                      <a:noFill/>
                    </a:rPr>
                    <a:t> </a:t>
                  </a:r>
                </a:p>
              </p:txBody>
            </p:sp>
          </mc:Fallback>
        </mc:AlternateContent>
        <p:sp>
          <p:nvSpPr>
            <p:cNvPr id="14" name="M1">
              <a:extLst>
                <a:ext uri="{FF2B5EF4-FFF2-40B4-BE49-F238E27FC236}">
                  <a16:creationId xmlns:a16="http://schemas.microsoft.com/office/drawing/2014/main" id="{2999F567-1A42-4949-8FCD-B0072DC497B3}"/>
                </a:ext>
              </a:extLst>
            </p:cNvPr>
            <p:cNvSpPr>
              <a:spLocks/>
            </p:cNvSpPr>
            <p:nvPr/>
          </p:nvSpPr>
          <p:spPr>
            <a:xfrm>
              <a:off x="9580510" y="326663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154" name="Grupp 153">
              <a:extLst>
                <a:ext uri="{FF2B5EF4-FFF2-40B4-BE49-F238E27FC236}">
                  <a16:creationId xmlns:a16="http://schemas.microsoft.com/office/drawing/2014/main" id="{DE461752-5354-42BE-A772-DC2179AD8048}"/>
                </a:ext>
              </a:extLst>
            </p:cNvPr>
            <p:cNvGrpSpPr/>
            <p:nvPr/>
          </p:nvGrpSpPr>
          <p:grpSpPr>
            <a:xfrm>
              <a:off x="961793" y="3266635"/>
              <a:ext cx="677336" cy="324000"/>
              <a:chOff x="961793" y="3266635"/>
              <a:chExt cx="677336" cy="324000"/>
            </a:xfrm>
          </p:grpSpPr>
          <p:sp>
            <p:nvSpPr>
              <p:cNvPr id="9" name="M1">
                <a:extLst>
                  <a:ext uri="{FF2B5EF4-FFF2-40B4-BE49-F238E27FC236}">
                    <a16:creationId xmlns:a16="http://schemas.microsoft.com/office/drawing/2014/main" id="{E3A90A1C-FD45-40C4-B3CA-818B8DC02B74}"/>
                  </a:ext>
                </a:extLst>
              </p:cNvPr>
              <p:cNvSpPr>
                <a:spLocks/>
              </p:cNvSpPr>
              <p:nvPr/>
            </p:nvSpPr>
            <p:spPr>
              <a:xfrm>
                <a:off x="1495129"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5" name="M1">
                <a:extLst>
                  <a:ext uri="{FF2B5EF4-FFF2-40B4-BE49-F238E27FC236}">
                    <a16:creationId xmlns:a16="http://schemas.microsoft.com/office/drawing/2014/main" id="{D85F1A12-2BA8-480C-B963-27388885043C}"/>
                  </a:ext>
                </a:extLst>
              </p:cNvPr>
              <p:cNvSpPr>
                <a:spLocks/>
              </p:cNvSpPr>
              <p:nvPr/>
            </p:nvSpPr>
            <p:spPr>
              <a:xfrm>
                <a:off x="96179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grpSp>
          <p:nvGrpSpPr>
            <p:cNvPr id="156" name="Grupp 155">
              <a:extLst>
                <a:ext uri="{FF2B5EF4-FFF2-40B4-BE49-F238E27FC236}">
                  <a16:creationId xmlns:a16="http://schemas.microsoft.com/office/drawing/2014/main" id="{D59F1D69-4061-4784-B053-70D88277A93D}"/>
                </a:ext>
              </a:extLst>
            </p:cNvPr>
            <p:cNvGrpSpPr/>
            <p:nvPr/>
          </p:nvGrpSpPr>
          <p:grpSpPr>
            <a:xfrm>
              <a:off x="2383474" y="3266635"/>
              <a:ext cx="681333" cy="324000"/>
              <a:chOff x="2411262" y="3266635"/>
              <a:chExt cx="681333" cy="324000"/>
            </a:xfrm>
          </p:grpSpPr>
          <p:sp>
            <p:nvSpPr>
              <p:cNvPr id="7" name="M1">
                <a:extLst>
                  <a:ext uri="{FF2B5EF4-FFF2-40B4-BE49-F238E27FC236}">
                    <a16:creationId xmlns:a16="http://schemas.microsoft.com/office/drawing/2014/main" id="{AC78D85B-2FAA-4332-8572-9443EA86AE32}"/>
                  </a:ext>
                </a:extLst>
              </p:cNvPr>
              <p:cNvSpPr>
                <a:spLocks/>
              </p:cNvSpPr>
              <p:nvPr/>
            </p:nvSpPr>
            <p:spPr>
              <a:xfrm>
                <a:off x="294859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6" name="M1">
                <a:extLst>
                  <a:ext uri="{FF2B5EF4-FFF2-40B4-BE49-F238E27FC236}">
                    <a16:creationId xmlns:a16="http://schemas.microsoft.com/office/drawing/2014/main" id="{FFEB296C-7145-4D5D-B7AF-78744DA6B8F4}"/>
                  </a:ext>
                </a:extLst>
              </p:cNvPr>
              <p:cNvSpPr>
                <a:spLocks/>
              </p:cNvSpPr>
              <p:nvPr/>
            </p:nvSpPr>
            <p:spPr>
              <a:xfrm>
                <a:off x="241126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400 år</a:t>
                </a:r>
              </a:p>
            </p:txBody>
          </p:sp>
        </p:grpSp>
        <p:sp>
          <p:nvSpPr>
            <p:cNvPr id="17" name="M1">
              <a:extLst>
                <a:ext uri="{FF2B5EF4-FFF2-40B4-BE49-F238E27FC236}">
                  <a16:creationId xmlns:a16="http://schemas.microsoft.com/office/drawing/2014/main" id="{F5738CBC-D17B-413F-85FB-ACBD5A23C4BC}"/>
                </a:ext>
              </a:extLst>
            </p:cNvPr>
            <p:cNvSpPr>
              <a:spLocks/>
            </p:cNvSpPr>
            <p:nvPr/>
          </p:nvSpPr>
          <p:spPr>
            <a:xfrm>
              <a:off x="4544734"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430 år</a:t>
              </a:r>
            </a:p>
          </p:txBody>
        </p:sp>
        <p:grpSp>
          <p:nvGrpSpPr>
            <p:cNvPr id="157" name="Grupp 156">
              <a:extLst>
                <a:ext uri="{FF2B5EF4-FFF2-40B4-BE49-F238E27FC236}">
                  <a16:creationId xmlns:a16="http://schemas.microsoft.com/office/drawing/2014/main" id="{8D27E7DB-6C7B-445A-B185-9250823BDAAD}"/>
                </a:ext>
              </a:extLst>
            </p:cNvPr>
            <p:cNvGrpSpPr/>
            <p:nvPr/>
          </p:nvGrpSpPr>
          <p:grpSpPr>
            <a:xfrm>
              <a:off x="3818987" y="3266635"/>
              <a:ext cx="690657" cy="324000"/>
              <a:chOff x="3843885" y="3266635"/>
              <a:chExt cx="690657" cy="324000"/>
            </a:xfrm>
          </p:grpSpPr>
          <p:sp>
            <p:nvSpPr>
              <p:cNvPr id="6" name="M1">
                <a:extLst>
                  <a:ext uri="{FF2B5EF4-FFF2-40B4-BE49-F238E27FC236}">
                    <a16:creationId xmlns:a16="http://schemas.microsoft.com/office/drawing/2014/main" id="{2D83565F-BF6E-4AA4-AC75-97A88ADC701E}"/>
                  </a:ext>
                </a:extLst>
              </p:cNvPr>
              <p:cNvSpPr>
                <a:spLocks/>
              </p:cNvSpPr>
              <p:nvPr/>
            </p:nvSpPr>
            <p:spPr>
              <a:xfrm>
                <a:off x="4390542"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 name="M1">
                <a:extLst>
                  <a:ext uri="{FF2B5EF4-FFF2-40B4-BE49-F238E27FC236}">
                    <a16:creationId xmlns:a16="http://schemas.microsoft.com/office/drawing/2014/main" id="{496F74FF-CEB5-4C62-89A1-5CBB9B41138F}"/>
                  </a:ext>
                </a:extLst>
              </p:cNvPr>
              <p:cNvSpPr>
                <a:spLocks/>
              </p:cNvSpPr>
              <p:nvPr/>
            </p:nvSpPr>
            <p:spPr>
              <a:xfrm>
                <a:off x="3843885"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 år</a:t>
                </a:r>
              </a:p>
            </p:txBody>
          </p:sp>
        </p:grpSp>
        <p:grpSp>
          <p:nvGrpSpPr>
            <p:cNvPr id="158" name="Grupp 157">
              <a:extLst>
                <a:ext uri="{FF2B5EF4-FFF2-40B4-BE49-F238E27FC236}">
                  <a16:creationId xmlns:a16="http://schemas.microsoft.com/office/drawing/2014/main" id="{BE10E283-6AE4-4AD0-A933-9AD1C1F7EE87}"/>
                </a:ext>
              </a:extLst>
            </p:cNvPr>
            <p:cNvGrpSpPr/>
            <p:nvPr/>
          </p:nvGrpSpPr>
          <p:grpSpPr>
            <a:xfrm>
              <a:off x="5263824" y="3266635"/>
              <a:ext cx="685919" cy="324000"/>
              <a:chOff x="5285932" y="3266635"/>
              <a:chExt cx="685919" cy="324000"/>
            </a:xfrm>
          </p:grpSpPr>
          <p:sp>
            <p:nvSpPr>
              <p:cNvPr id="5" name="M1">
                <a:extLst>
                  <a:ext uri="{FF2B5EF4-FFF2-40B4-BE49-F238E27FC236}">
                    <a16:creationId xmlns:a16="http://schemas.microsoft.com/office/drawing/2014/main" id="{E278B01F-CBE1-4428-A750-392DC126CA94}"/>
                  </a:ext>
                </a:extLst>
              </p:cNvPr>
              <p:cNvSpPr>
                <a:spLocks/>
              </p:cNvSpPr>
              <p:nvPr/>
            </p:nvSpPr>
            <p:spPr>
              <a:xfrm>
                <a:off x="5827851"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9" name="M1">
                <a:extLst>
                  <a:ext uri="{FF2B5EF4-FFF2-40B4-BE49-F238E27FC236}">
                    <a16:creationId xmlns:a16="http://schemas.microsoft.com/office/drawing/2014/main" id="{EA6C2B68-AB09-4D5B-BA07-0D7CAE5214B2}"/>
                  </a:ext>
                </a:extLst>
              </p:cNvPr>
              <p:cNvSpPr>
                <a:spLocks/>
              </p:cNvSpPr>
              <p:nvPr/>
            </p:nvSpPr>
            <p:spPr>
              <a:xfrm>
                <a:off x="528593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70 år</a:t>
                </a:r>
              </a:p>
            </p:txBody>
          </p:sp>
        </p:grpSp>
        <p:grpSp>
          <p:nvGrpSpPr>
            <p:cNvPr id="159" name="Grupp 158">
              <a:extLst>
                <a:ext uri="{FF2B5EF4-FFF2-40B4-BE49-F238E27FC236}">
                  <a16:creationId xmlns:a16="http://schemas.microsoft.com/office/drawing/2014/main" id="{88EA9F9F-2CA4-4D69-B0EA-37BBFB7976F2}"/>
                </a:ext>
              </a:extLst>
            </p:cNvPr>
            <p:cNvGrpSpPr/>
            <p:nvPr/>
          </p:nvGrpSpPr>
          <p:grpSpPr>
            <a:xfrm>
              <a:off x="5984833" y="3266635"/>
              <a:ext cx="692874" cy="324000"/>
              <a:chOff x="6006783" y="3266635"/>
              <a:chExt cx="692874" cy="324000"/>
            </a:xfrm>
          </p:grpSpPr>
          <p:sp>
            <p:nvSpPr>
              <p:cNvPr id="4" name="M1">
                <a:extLst>
                  <a:ext uri="{FF2B5EF4-FFF2-40B4-BE49-F238E27FC236}">
                    <a16:creationId xmlns:a16="http://schemas.microsoft.com/office/drawing/2014/main" id="{C42D09B4-25D2-49B0-B132-D39AD9575402}"/>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0" name="M1">
                <a:extLst>
                  <a:ext uri="{FF2B5EF4-FFF2-40B4-BE49-F238E27FC236}">
                    <a16:creationId xmlns:a16="http://schemas.microsoft.com/office/drawing/2014/main" id="{F333AFC1-C320-41E5-894D-ED6E3C1AF8BD}"/>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grpSp>
          <p:nvGrpSpPr>
            <p:cNvPr id="155" name="Grupp 154">
              <a:extLst>
                <a:ext uri="{FF2B5EF4-FFF2-40B4-BE49-F238E27FC236}">
                  <a16:creationId xmlns:a16="http://schemas.microsoft.com/office/drawing/2014/main" id="{40F7C7FD-614B-43FB-B431-E0E9CFCCD96D}"/>
                </a:ext>
              </a:extLst>
            </p:cNvPr>
            <p:cNvGrpSpPr/>
            <p:nvPr/>
          </p:nvGrpSpPr>
          <p:grpSpPr>
            <a:xfrm>
              <a:off x="1674219" y="3266635"/>
              <a:ext cx="674165" cy="324000"/>
              <a:chOff x="1688440" y="3266635"/>
              <a:chExt cx="674165" cy="324000"/>
            </a:xfrm>
          </p:grpSpPr>
          <p:sp>
            <p:nvSpPr>
              <p:cNvPr id="8" name="M1">
                <a:extLst>
                  <a:ext uri="{FF2B5EF4-FFF2-40B4-BE49-F238E27FC236}">
                    <a16:creationId xmlns:a16="http://schemas.microsoft.com/office/drawing/2014/main" id="{AB3F6367-C34E-43DE-B1E4-28D3B7C60550}"/>
                  </a:ext>
                </a:extLst>
              </p:cNvPr>
              <p:cNvSpPr>
                <a:spLocks/>
              </p:cNvSpPr>
              <p:nvPr/>
            </p:nvSpPr>
            <p:spPr>
              <a:xfrm>
                <a:off x="221860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1" name="M1">
                <a:extLst>
                  <a:ext uri="{FF2B5EF4-FFF2-40B4-BE49-F238E27FC236}">
                    <a16:creationId xmlns:a16="http://schemas.microsoft.com/office/drawing/2014/main" id="{D488B049-338A-4C7D-B306-468350E3E2AE}"/>
                  </a:ext>
                </a:extLst>
              </p:cNvPr>
              <p:cNvSpPr>
                <a:spLocks/>
              </p:cNvSpPr>
              <p:nvPr/>
            </p:nvSpPr>
            <p:spPr>
              <a:xfrm>
                <a:off x="1688440"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 år</a:t>
                </a:r>
              </a:p>
            </p:txBody>
          </p:sp>
        </p:grpSp>
        <p:sp>
          <p:nvSpPr>
            <p:cNvPr id="22" name="M1">
              <a:extLst>
                <a:ext uri="{FF2B5EF4-FFF2-40B4-BE49-F238E27FC236}">
                  <a16:creationId xmlns:a16="http://schemas.microsoft.com/office/drawing/2014/main" id="{D049B742-F30E-4406-B9E8-80C49500D9C7}"/>
                </a:ext>
              </a:extLst>
            </p:cNvPr>
            <p:cNvSpPr>
              <a:spLocks/>
            </p:cNvSpPr>
            <p:nvPr/>
          </p:nvSpPr>
          <p:spPr>
            <a:xfrm>
              <a:off x="30998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480 år</a:t>
              </a:r>
            </a:p>
          </p:txBody>
        </p:sp>
        <p:sp>
          <p:nvSpPr>
            <p:cNvPr id="23" name="M1">
              <a:extLst>
                <a:ext uri="{FF2B5EF4-FFF2-40B4-BE49-F238E27FC236}">
                  <a16:creationId xmlns:a16="http://schemas.microsoft.com/office/drawing/2014/main" id="{7512CC9D-11B4-4DA6-A638-832789F18119}"/>
                </a:ext>
              </a:extLst>
            </p:cNvPr>
            <p:cNvSpPr>
              <a:spLocks/>
            </p:cNvSpPr>
            <p:nvPr/>
          </p:nvSpPr>
          <p:spPr>
            <a:xfrm>
              <a:off x="7431887" y="3266635"/>
              <a:ext cx="1394443"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sp>
          <p:nvSpPr>
            <p:cNvPr id="80" name="Höger 122">
              <a:extLst>
                <a:ext uri="{FF2B5EF4-FFF2-40B4-BE49-F238E27FC236}">
                  <a16:creationId xmlns:a16="http://schemas.microsoft.com/office/drawing/2014/main" id="{88D8EBE8-BC45-4448-A28A-B78902309E0E}"/>
                </a:ext>
              </a:extLst>
            </p:cNvPr>
            <p:cNvSpPr/>
            <p:nvPr/>
          </p:nvSpPr>
          <p:spPr>
            <a:xfrm>
              <a:off x="113119" y="3260421"/>
              <a:ext cx="720000" cy="360000"/>
            </a:xfrm>
            <a:prstGeom prst="rightArrow">
              <a:avLst>
                <a:gd name="adj1" fmla="val 100000"/>
                <a:gd name="adj2" fmla="val 25000"/>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sv-SE" sz="1200" dirty="0">
                  <a:solidFill>
                    <a:schemeClr val="bg1"/>
                  </a:solidFill>
                </a:rPr>
                <a:t>Kritisk</a:t>
              </a:r>
            </a:p>
            <a:p>
              <a:pPr>
                <a:lnSpc>
                  <a:spcPts val="1200"/>
                </a:lnSpc>
              </a:pPr>
              <a:r>
                <a:rPr lang="sv-SE" sz="1200" dirty="0">
                  <a:solidFill>
                    <a:schemeClr val="bg1"/>
                  </a:solidFill>
                </a:rPr>
                <a:t>linje</a:t>
              </a:r>
            </a:p>
          </p:txBody>
        </p:sp>
      </p:grpSp>
      <p:grpSp>
        <p:nvGrpSpPr>
          <p:cNvPr id="197" name="Grupp 196">
            <a:extLst>
              <a:ext uri="{FF2B5EF4-FFF2-40B4-BE49-F238E27FC236}">
                <a16:creationId xmlns:a16="http://schemas.microsoft.com/office/drawing/2014/main" id="{D4A4A038-754E-4D2D-8461-83DD3679AE92}"/>
              </a:ext>
            </a:extLst>
          </p:cNvPr>
          <p:cNvGrpSpPr/>
          <p:nvPr/>
        </p:nvGrpSpPr>
        <p:grpSpPr>
          <a:xfrm>
            <a:off x="113119" y="4885541"/>
            <a:ext cx="10151391" cy="361704"/>
            <a:chOff x="113119" y="3681087"/>
            <a:chExt cx="10151391" cy="361704"/>
          </a:xfrm>
        </p:grpSpPr>
        <p:grpSp>
          <p:nvGrpSpPr>
            <p:cNvPr id="168" name="Grupp 167">
              <a:extLst>
                <a:ext uri="{FF2B5EF4-FFF2-40B4-BE49-F238E27FC236}">
                  <a16:creationId xmlns:a16="http://schemas.microsoft.com/office/drawing/2014/main" id="{FA908A86-884E-4002-8F07-40E244D82E5F}"/>
                </a:ext>
              </a:extLst>
            </p:cNvPr>
            <p:cNvGrpSpPr/>
            <p:nvPr/>
          </p:nvGrpSpPr>
          <p:grpSpPr>
            <a:xfrm>
              <a:off x="5984833" y="3718791"/>
              <a:ext cx="692874" cy="324000"/>
              <a:chOff x="5984833" y="3747072"/>
              <a:chExt cx="692874" cy="324000"/>
            </a:xfrm>
          </p:grpSpPr>
          <p:sp>
            <p:nvSpPr>
              <p:cNvPr id="25" name="M1">
                <a:extLst>
                  <a:ext uri="{FF2B5EF4-FFF2-40B4-BE49-F238E27FC236}">
                    <a16:creationId xmlns:a16="http://schemas.microsoft.com/office/drawing/2014/main" id="{8AD05E09-D503-4C55-9820-04171D8CD793}"/>
                  </a:ext>
                </a:extLst>
              </p:cNvPr>
              <p:cNvSpPr>
                <a:spLocks/>
              </p:cNvSpPr>
              <p:nvPr/>
            </p:nvSpPr>
            <p:spPr>
              <a:xfrm>
                <a:off x="6558574" y="3747072"/>
                <a:ext cx="119133"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18000" rIns="0" bIns="0" rtlCol="0" anchor="ctr"/>
              <a:lstStyle/>
              <a:p>
                <a:pPr algn="ctr">
                  <a:lnSpc>
                    <a:spcPts val="1200"/>
                  </a:lnSpc>
                </a:pPr>
                <a:endParaRPr lang="sv-SE" sz="1200" dirty="0">
                  <a:solidFill>
                    <a:schemeClr val="tx1"/>
                  </a:solidFill>
                </a:endParaRPr>
              </a:p>
            </p:txBody>
          </p:sp>
          <p:sp>
            <p:nvSpPr>
              <p:cNvPr id="28" name="M1">
                <a:extLst>
                  <a:ext uri="{FF2B5EF4-FFF2-40B4-BE49-F238E27FC236}">
                    <a16:creationId xmlns:a16="http://schemas.microsoft.com/office/drawing/2014/main" id="{DF4DD47B-D690-4F44-8434-6ED1A7C94685}"/>
                  </a:ext>
                </a:extLst>
              </p:cNvPr>
              <p:cNvSpPr>
                <a:spLocks/>
              </p:cNvSpPr>
              <p:nvPr/>
            </p:nvSpPr>
            <p:spPr>
              <a:xfrm>
                <a:off x="5984833" y="3747072"/>
                <a:ext cx="648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7 första DÅV</a:t>
                </a:r>
              </a:p>
            </p:txBody>
          </p:sp>
        </p:grpSp>
        <p:grpSp>
          <p:nvGrpSpPr>
            <p:cNvPr id="170" name="Grupp 169">
              <a:extLst>
                <a:ext uri="{FF2B5EF4-FFF2-40B4-BE49-F238E27FC236}">
                  <a16:creationId xmlns:a16="http://schemas.microsoft.com/office/drawing/2014/main" id="{77B26568-4B8E-4D20-A961-DC8E7D5A1BD5}"/>
                </a:ext>
              </a:extLst>
            </p:cNvPr>
            <p:cNvGrpSpPr/>
            <p:nvPr/>
          </p:nvGrpSpPr>
          <p:grpSpPr>
            <a:xfrm>
              <a:off x="113119" y="3681087"/>
              <a:ext cx="10151391" cy="361704"/>
              <a:chOff x="113119" y="3681087"/>
              <a:chExt cx="10151391" cy="361704"/>
            </a:xfrm>
          </p:grpSpPr>
          <p:sp>
            <p:nvSpPr>
              <p:cNvPr id="26" name="M1">
                <a:extLst>
                  <a:ext uri="{FF2B5EF4-FFF2-40B4-BE49-F238E27FC236}">
                    <a16:creationId xmlns:a16="http://schemas.microsoft.com/office/drawing/2014/main" id="{A3102989-83FE-4DB8-B5D1-4793539F358B}"/>
                  </a:ext>
                </a:extLst>
              </p:cNvPr>
              <p:cNvSpPr>
                <a:spLocks/>
              </p:cNvSpPr>
              <p:nvPr/>
            </p:nvSpPr>
            <p:spPr>
              <a:xfrm>
                <a:off x="9580510" y="3718791"/>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bg1"/>
                    </a:solidFill>
                  </a:rPr>
                  <a:t>Sista</a:t>
                </a:r>
              </a:p>
              <a:p>
                <a:pPr algn="ctr">
                  <a:lnSpc>
                    <a:spcPts val="1200"/>
                  </a:lnSpc>
                </a:pPr>
                <a:r>
                  <a:rPr lang="sv-SE" sz="1200" dirty="0">
                    <a:solidFill>
                      <a:schemeClr val="bg1"/>
                    </a:solidFill>
                  </a:rPr>
                  <a:t>Jubelåret</a:t>
                </a:r>
              </a:p>
            </p:txBody>
          </p:sp>
          <p:sp>
            <p:nvSpPr>
              <p:cNvPr id="27" name="M1">
                <a:extLst>
                  <a:ext uri="{FF2B5EF4-FFF2-40B4-BE49-F238E27FC236}">
                    <a16:creationId xmlns:a16="http://schemas.microsoft.com/office/drawing/2014/main" id="{27687808-1C26-41B7-B31B-705E6140A4CA}"/>
                  </a:ext>
                </a:extLst>
              </p:cNvPr>
              <p:cNvSpPr>
                <a:spLocks/>
              </p:cNvSpPr>
              <p:nvPr/>
            </p:nvSpPr>
            <p:spPr>
              <a:xfrm>
                <a:off x="8861420"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Sista</a:t>
                </a:r>
              </a:p>
              <a:p>
                <a:pPr algn="ctr">
                  <a:lnSpc>
                    <a:spcPts val="1200"/>
                  </a:lnSpc>
                </a:pPr>
                <a:r>
                  <a:rPr lang="sv-SE" sz="1200" dirty="0">
                    <a:solidFill>
                      <a:schemeClr val="tx1"/>
                    </a:solidFill>
                  </a:rPr>
                  <a:t>DÅV</a:t>
                </a:r>
              </a:p>
            </p:txBody>
          </p:sp>
          <p:grpSp>
            <p:nvGrpSpPr>
              <p:cNvPr id="169" name="Grupp 168">
                <a:extLst>
                  <a:ext uri="{FF2B5EF4-FFF2-40B4-BE49-F238E27FC236}">
                    <a16:creationId xmlns:a16="http://schemas.microsoft.com/office/drawing/2014/main" id="{A2F43547-5042-48EB-9B5D-DE5B09875D4C}"/>
                  </a:ext>
                </a:extLst>
              </p:cNvPr>
              <p:cNvGrpSpPr/>
              <p:nvPr/>
            </p:nvGrpSpPr>
            <p:grpSpPr>
              <a:xfrm>
                <a:off x="6712797" y="3718791"/>
                <a:ext cx="684000" cy="324000"/>
                <a:chOff x="6712797" y="3718791"/>
                <a:chExt cx="684000" cy="324000"/>
              </a:xfrm>
            </p:grpSpPr>
            <p:sp>
              <p:nvSpPr>
                <p:cNvPr id="30" name="M1">
                  <a:extLst>
                    <a:ext uri="{FF2B5EF4-FFF2-40B4-BE49-F238E27FC236}">
                      <a16:creationId xmlns:a16="http://schemas.microsoft.com/office/drawing/2014/main" id="{F7B88C7F-B897-47D4-B5B2-18E9F218C834}"/>
                    </a:ext>
                  </a:extLst>
                </p:cNvPr>
                <p:cNvSpPr>
                  <a:spLocks/>
                </p:cNvSpPr>
                <p:nvPr/>
              </p:nvSpPr>
              <p:spPr>
                <a:xfrm>
                  <a:off x="6712797"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endParaRPr lang="en-US" sz="1200" dirty="0">
                    <a:solidFill>
                      <a:schemeClr val="tx1"/>
                    </a:solidFill>
                  </a:endParaRPr>
                </a:p>
              </p:txBody>
            </p:sp>
            <p:cxnSp>
              <p:nvCxnSpPr>
                <p:cNvPr id="31" name="Rak 249">
                  <a:extLst>
                    <a:ext uri="{FF2B5EF4-FFF2-40B4-BE49-F238E27FC236}">
                      <a16:creationId xmlns:a16="http://schemas.microsoft.com/office/drawing/2014/main" id="{5E251ABA-71C1-4E63-81F7-E51991A2EDB3}"/>
                    </a:ext>
                  </a:extLst>
                </p:cNvPr>
                <p:cNvCxnSpPr/>
                <p:nvPr/>
              </p:nvCxnSpPr>
              <p:spPr>
                <a:xfrm>
                  <a:off x="734645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Rak 263">
                  <a:extLst>
                    <a:ext uri="{FF2B5EF4-FFF2-40B4-BE49-F238E27FC236}">
                      <a16:creationId xmlns:a16="http://schemas.microsoft.com/office/drawing/2014/main" id="{787BA407-1771-4181-B11A-567D0F6365F2}"/>
                    </a:ext>
                  </a:extLst>
                </p:cNvPr>
                <p:cNvCxnSpPr/>
                <p:nvPr/>
              </p:nvCxnSpPr>
              <p:spPr>
                <a:xfrm>
                  <a:off x="6932499"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Rak 268">
                  <a:extLst>
                    <a:ext uri="{FF2B5EF4-FFF2-40B4-BE49-F238E27FC236}">
                      <a16:creationId xmlns:a16="http://schemas.microsoft.com/office/drawing/2014/main" id="{2510DCF0-F9F2-4FA1-9B91-F654E782E8DC}"/>
                    </a:ext>
                  </a:extLst>
                </p:cNvPr>
                <p:cNvCxnSpPr/>
                <p:nvPr/>
              </p:nvCxnSpPr>
              <p:spPr>
                <a:xfrm>
                  <a:off x="7098081"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Rak 274">
                  <a:extLst>
                    <a:ext uri="{FF2B5EF4-FFF2-40B4-BE49-F238E27FC236}">
                      <a16:creationId xmlns:a16="http://schemas.microsoft.com/office/drawing/2014/main" id="{1826021E-1FD8-4316-A627-9412F414A520}"/>
                    </a:ext>
                  </a:extLst>
                </p:cNvPr>
                <p:cNvCxnSpPr/>
                <p:nvPr/>
              </p:nvCxnSpPr>
              <p:spPr>
                <a:xfrm>
                  <a:off x="7180872"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Rak 275">
                  <a:extLst>
                    <a:ext uri="{FF2B5EF4-FFF2-40B4-BE49-F238E27FC236}">
                      <a16:creationId xmlns:a16="http://schemas.microsoft.com/office/drawing/2014/main" id="{1D378832-9294-49A0-8946-495CEEF07CA3}"/>
                    </a:ext>
                  </a:extLst>
                </p:cNvPr>
                <p:cNvCxnSpPr/>
                <p:nvPr/>
              </p:nvCxnSpPr>
              <p:spPr>
                <a:xfrm>
                  <a:off x="7015290"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Rak 276">
                  <a:extLst>
                    <a:ext uri="{FF2B5EF4-FFF2-40B4-BE49-F238E27FC236}">
                      <a16:creationId xmlns:a16="http://schemas.microsoft.com/office/drawing/2014/main" id="{3895FA71-C5DF-435E-BD98-5C91D53D315A}"/>
                    </a:ext>
                  </a:extLst>
                </p:cNvPr>
                <p:cNvCxnSpPr/>
                <p:nvPr/>
              </p:nvCxnSpPr>
              <p:spPr>
                <a:xfrm>
                  <a:off x="7263663"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Rak 277">
                  <a:extLst>
                    <a:ext uri="{FF2B5EF4-FFF2-40B4-BE49-F238E27FC236}">
                      <a16:creationId xmlns:a16="http://schemas.microsoft.com/office/drawing/2014/main" id="{094C5018-84B4-4B77-85D4-816A74D6BF33}"/>
                    </a:ext>
                  </a:extLst>
                </p:cNvPr>
                <p:cNvCxnSpPr/>
                <p:nvPr/>
              </p:nvCxnSpPr>
              <p:spPr>
                <a:xfrm>
                  <a:off x="6849708"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Rak 278">
                  <a:extLst>
                    <a:ext uri="{FF2B5EF4-FFF2-40B4-BE49-F238E27FC236}">
                      <a16:creationId xmlns:a16="http://schemas.microsoft.com/office/drawing/2014/main" id="{1502DE72-D8C1-4C39-89C1-DE6B6F4C1A66}"/>
                    </a:ext>
                  </a:extLst>
                </p:cNvPr>
                <p:cNvCxnSpPr/>
                <p:nvPr/>
              </p:nvCxnSpPr>
              <p:spPr>
                <a:xfrm>
                  <a:off x="676691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M1">
                  <a:extLst>
                    <a:ext uri="{FF2B5EF4-FFF2-40B4-BE49-F238E27FC236}">
                      <a16:creationId xmlns:a16="http://schemas.microsoft.com/office/drawing/2014/main" id="{DF147E30-17C5-462E-8E03-4C4395692889}"/>
                    </a:ext>
                  </a:extLst>
                </p:cNvPr>
                <p:cNvSpPr>
                  <a:spLocks/>
                </p:cNvSpPr>
                <p:nvPr/>
              </p:nvSpPr>
              <p:spPr>
                <a:xfrm>
                  <a:off x="6891758" y="3760775"/>
                  <a:ext cx="252000" cy="252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wrap="none" lIns="0" tIns="18000" rIns="0" bIns="0" rtlCol="0" anchor="ctr"/>
                <a:lstStyle/>
                <a:p>
                  <a:pPr algn="ctr">
                    <a:lnSpc>
                      <a:spcPts val="1200"/>
                    </a:lnSpc>
                  </a:pPr>
                  <a:r>
                    <a:rPr lang="en-US" sz="1200" dirty="0">
                      <a:solidFill>
                        <a:schemeClr val="tx1"/>
                      </a:solidFill>
                    </a:rPr>
                    <a:t>62</a:t>
                  </a:r>
                </a:p>
                <a:p>
                  <a:pPr algn="ctr">
                    <a:lnSpc>
                      <a:spcPts val="1200"/>
                    </a:lnSpc>
                  </a:pPr>
                  <a:r>
                    <a:rPr lang="en-US" sz="1200" dirty="0">
                      <a:solidFill>
                        <a:schemeClr val="tx1"/>
                      </a:solidFill>
                    </a:rPr>
                    <a:t>DÅV</a:t>
                  </a:r>
                </a:p>
              </p:txBody>
            </p:sp>
          </p:grpSp>
          <p:sp>
            <p:nvSpPr>
              <p:cNvPr id="110" name="M1">
                <a:extLst>
                  <a:ext uri="{FF2B5EF4-FFF2-40B4-BE49-F238E27FC236}">
                    <a16:creationId xmlns:a16="http://schemas.microsoft.com/office/drawing/2014/main" id="{72022C32-B13F-4E67-938C-411E97588458}"/>
                  </a:ext>
                </a:extLst>
              </p:cNvPr>
              <p:cNvSpPr>
                <a:spLocks/>
              </p:cNvSpPr>
              <p:nvPr/>
            </p:nvSpPr>
            <p:spPr>
              <a:xfrm>
                <a:off x="7448544" y="3796476"/>
                <a:ext cx="1360161" cy="166712"/>
              </a:xfrm>
              <a:prstGeom prst="rect">
                <a:avLst/>
              </a:prstGeom>
              <a:solidFill>
                <a:schemeClr val="bg1"/>
              </a:solidFill>
              <a:ln w="6350">
                <a:noFill/>
              </a:ln>
              <a:effectLst/>
            </p:spPr>
            <p:style>
              <a:lnRef idx="1">
                <a:schemeClr val="accent6"/>
              </a:lnRef>
              <a:fillRef idx="2">
                <a:schemeClr val="accent6"/>
              </a:fillRef>
              <a:effectRef idx="1">
                <a:schemeClr val="accent6"/>
              </a:effectRef>
              <a:fontRef idx="minor">
                <a:schemeClr val="dk1"/>
              </a:fontRef>
            </p:style>
            <p:txBody>
              <a:bodyPr wrap="square" lIns="0" tIns="0" rIns="0" bIns="0" rtlCol="0" anchor="ctr">
                <a:spAutoFit/>
              </a:bodyPr>
              <a:lstStyle/>
              <a:p>
                <a:pPr algn="ctr">
                  <a:lnSpc>
                    <a:spcPts val="1300"/>
                  </a:lnSpc>
                </a:pPr>
                <a:r>
                  <a:rPr lang="sv-SE" sz="1200" dirty="0">
                    <a:solidFill>
                      <a:schemeClr val="accent2">
                        <a:lumMod val="50000"/>
                      </a:schemeClr>
                    </a:solidFill>
                    <a:sym typeface="Wingdings" panose="05000000000000000000" pitchFamily="2" charset="2"/>
                  </a:rPr>
                  <a:t> Tidslucka</a:t>
                </a:r>
                <a:r>
                  <a:rPr lang="sv-SE" sz="1200" dirty="0">
                    <a:solidFill>
                      <a:schemeClr val="accent2">
                        <a:lumMod val="50000"/>
                      </a:schemeClr>
                    </a:solidFill>
                  </a:rPr>
                  <a:t> i DÅV </a:t>
                </a:r>
                <a:r>
                  <a:rPr lang="sv-SE" sz="1200" dirty="0">
                    <a:solidFill>
                      <a:schemeClr val="accent2">
                        <a:lumMod val="50000"/>
                      </a:schemeClr>
                    </a:solidFill>
                    <a:sym typeface="Wingdings" panose="05000000000000000000" pitchFamily="2" charset="2"/>
                  </a:rPr>
                  <a:t></a:t>
                </a:r>
                <a:endParaRPr lang="sv-SE" sz="1200" dirty="0">
                  <a:solidFill>
                    <a:schemeClr val="accent2">
                      <a:lumMod val="50000"/>
                    </a:schemeClr>
                  </a:solidFill>
                </a:endParaRPr>
              </a:p>
            </p:txBody>
          </p:sp>
          <p:sp>
            <p:nvSpPr>
              <p:cNvPr id="111" name="Höger 284">
                <a:extLst>
                  <a:ext uri="{FF2B5EF4-FFF2-40B4-BE49-F238E27FC236}">
                    <a16:creationId xmlns:a16="http://schemas.microsoft.com/office/drawing/2014/main" id="{DDE6162F-FAE5-4D7D-B90D-824221864E71}"/>
                  </a:ext>
                </a:extLst>
              </p:cNvPr>
              <p:cNvSpPr/>
              <p:nvPr/>
            </p:nvSpPr>
            <p:spPr>
              <a:xfrm>
                <a:off x="113119" y="3681087"/>
                <a:ext cx="720000" cy="360000"/>
              </a:xfrm>
              <a:prstGeom prst="rightArrow">
                <a:avLst>
                  <a:gd name="adj1" fmla="val 100000"/>
                  <a:gd name="adj2" fmla="val 25000"/>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sv-SE" sz="1200" dirty="0">
                    <a:solidFill>
                      <a:schemeClr val="tx1"/>
                    </a:solidFill>
                  </a:rPr>
                  <a:t>Daniels</a:t>
                </a:r>
                <a:br>
                  <a:rPr lang="sv-SE" sz="1200" dirty="0">
                    <a:solidFill>
                      <a:schemeClr val="tx1"/>
                    </a:solidFill>
                  </a:rPr>
                </a:br>
                <a:r>
                  <a:rPr lang="sv-SE" sz="1200" dirty="0">
                    <a:solidFill>
                      <a:schemeClr val="tx1"/>
                    </a:solidFill>
                  </a:rPr>
                  <a:t>årsveckor</a:t>
                </a:r>
              </a:p>
            </p:txBody>
          </p:sp>
        </p:grpSp>
      </p:grpSp>
      <p:grpSp>
        <p:nvGrpSpPr>
          <p:cNvPr id="198" name="Grupp 197">
            <a:extLst>
              <a:ext uri="{FF2B5EF4-FFF2-40B4-BE49-F238E27FC236}">
                <a16:creationId xmlns:a16="http://schemas.microsoft.com/office/drawing/2014/main" id="{5EC7EA64-EA40-4925-AFDB-4A1F2E173F86}"/>
              </a:ext>
            </a:extLst>
          </p:cNvPr>
          <p:cNvGrpSpPr/>
          <p:nvPr/>
        </p:nvGrpSpPr>
        <p:grpSpPr>
          <a:xfrm>
            <a:off x="113119" y="4044209"/>
            <a:ext cx="11623252" cy="360000"/>
            <a:chOff x="113119" y="2839755"/>
            <a:chExt cx="11623252" cy="360000"/>
          </a:xfrm>
        </p:grpSpPr>
        <p:sp>
          <p:nvSpPr>
            <p:cNvPr id="79" name="Höger 144">
              <a:extLst>
                <a:ext uri="{FF2B5EF4-FFF2-40B4-BE49-F238E27FC236}">
                  <a16:creationId xmlns:a16="http://schemas.microsoft.com/office/drawing/2014/main" id="{21381670-3E98-4013-9ED9-30E0F2861115}"/>
                </a:ext>
              </a:extLst>
            </p:cNvPr>
            <p:cNvSpPr/>
            <p:nvPr/>
          </p:nvSpPr>
          <p:spPr>
            <a:xfrm>
              <a:off x="113119" y="2839755"/>
              <a:ext cx="720000" cy="360000"/>
            </a:xfrm>
            <a:prstGeom prst="rightArrow">
              <a:avLst>
                <a:gd name="adj1" fmla="val 100000"/>
                <a:gd name="adj2" fmla="val 25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en-US" sz="1200" dirty="0">
                  <a:solidFill>
                    <a:schemeClr val="bg1"/>
                  </a:solidFill>
                </a:rPr>
                <a:t>Anno Mundi</a:t>
              </a:r>
            </a:p>
          </p:txBody>
        </p:sp>
        <p:grpSp>
          <p:nvGrpSpPr>
            <p:cNvPr id="160" name="Grupp 159">
              <a:extLst>
                <a:ext uri="{FF2B5EF4-FFF2-40B4-BE49-F238E27FC236}">
                  <a16:creationId xmlns:a16="http://schemas.microsoft.com/office/drawing/2014/main" id="{CB921A4B-9C07-4A2B-8818-88C914B79E4A}"/>
                </a:ext>
              </a:extLst>
            </p:cNvPr>
            <p:cNvGrpSpPr/>
            <p:nvPr/>
          </p:nvGrpSpPr>
          <p:grpSpPr>
            <a:xfrm>
              <a:off x="880254" y="2927739"/>
              <a:ext cx="10856117" cy="184666"/>
              <a:chOff x="880254" y="2927739"/>
              <a:chExt cx="10856117" cy="184666"/>
            </a:xfrm>
          </p:grpSpPr>
          <p:cxnSp>
            <p:nvCxnSpPr>
              <p:cNvPr id="113" name="Rak pil 199">
                <a:extLst>
                  <a:ext uri="{FF2B5EF4-FFF2-40B4-BE49-F238E27FC236}">
                    <a16:creationId xmlns:a16="http://schemas.microsoft.com/office/drawing/2014/main" id="{84555888-C5EC-469B-91FE-B79C04DF43E0}"/>
                  </a:ext>
                </a:extLst>
              </p:cNvPr>
              <p:cNvCxnSpPr>
                <a:cxnSpLocks/>
              </p:cNvCxnSpPr>
              <p:nvPr/>
            </p:nvCxnSpPr>
            <p:spPr>
              <a:xfrm>
                <a:off x="880254" y="3023351"/>
                <a:ext cx="108561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ruta 113">
                <a:extLst>
                  <a:ext uri="{FF2B5EF4-FFF2-40B4-BE49-F238E27FC236}">
                    <a16:creationId xmlns:a16="http://schemas.microsoft.com/office/drawing/2014/main" id="{C9371494-9DBB-42B8-94AC-2751D9072A36}"/>
                  </a:ext>
                </a:extLst>
              </p:cNvPr>
              <p:cNvSpPr txBox="1"/>
              <p:nvPr/>
            </p:nvSpPr>
            <p:spPr>
              <a:xfrm>
                <a:off x="1677733" y="2927739"/>
                <a:ext cx="341452" cy="184666"/>
              </a:xfrm>
              <a:prstGeom prst="rect">
                <a:avLst/>
              </a:prstGeom>
              <a:solidFill>
                <a:schemeClr val="bg1"/>
              </a:solidFill>
            </p:spPr>
            <p:txBody>
              <a:bodyPr wrap="none" lIns="13500" tIns="0" rIns="13500" bIns="0" rtlCol="0">
                <a:spAutoFit/>
              </a:bodyPr>
              <a:lstStyle/>
              <a:p>
                <a:r>
                  <a:rPr lang="sv-SE" sz="1200" b="1" dirty="0"/>
                  <a:t>2000</a:t>
                </a:r>
              </a:p>
            </p:txBody>
          </p:sp>
          <p:sp>
            <p:nvSpPr>
              <p:cNvPr id="115" name="textruta 114">
                <a:extLst>
                  <a:ext uri="{FF2B5EF4-FFF2-40B4-BE49-F238E27FC236}">
                    <a16:creationId xmlns:a16="http://schemas.microsoft.com/office/drawing/2014/main" id="{D36A1A63-8A91-4965-AA1C-0F715C235D63}"/>
                  </a:ext>
                </a:extLst>
              </p:cNvPr>
              <p:cNvSpPr txBox="1"/>
              <p:nvPr/>
            </p:nvSpPr>
            <p:spPr>
              <a:xfrm>
                <a:off x="11034801" y="2927739"/>
                <a:ext cx="341452" cy="184666"/>
              </a:xfrm>
              <a:prstGeom prst="rect">
                <a:avLst/>
              </a:prstGeom>
              <a:solidFill>
                <a:schemeClr val="bg1"/>
              </a:solidFill>
            </p:spPr>
            <p:txBody>
              <a:bodyPr wrap="none" lIns="13500" tIns="0" rIns="13500" bIns="0" rtlCol="0">
                <a:spAutoFit/>
              </a:bodyPr>
              <a:lstStyle/>
              <a:p>
                <a:r>
                  <a:rPr lang="sv-SE" sz="1200" b="1" dirty="0"/>
                  <a:t>7000</a:t>
                </a:r>
              </a:p>
            </p:txBody>
          </p:sp>
          <p:sp>
            <p:nvSpPr>
              <p:cNvPr id="116" name="textruta 115">
                <a:extLst>
                  <a:ext uri="{FF2B5EF4-FFF2-40B4-BE49-F238E27FC236}">
                    <a16:creationId xmlns:a16="http://schemas.microsoft.com/office/drawing/2014/main" id="{3325B028-7865-48DE-A445-6128D8C3B79F}"/>
                  </a:ext>
                </a:extLst>
              </p:cNvPr>
              <p:cNvSpPr txBox="1"/>
              <p:nvPr/>
            </p:nvSpPr>
            <p:spPr>
              <a:xfrm>
                <a:off x="10315021" y="2927739"/>
                <a:ext cx="341452" cy="184666"/>
              </a:xfrm>
              <a:prstGeom prst="rect">
                <a:avLst/>
              </a:prstGeom>
              <a:solidFill>
                <a:schemeClr val="bg1"/>
              </a:solidFill>
            </p:spPr>
            <p:txBody>
              <a:bodyPr wrap="none" lIns="13500" tIns="0" rIns="13500" bIns="0" rtlCol="0">
                <a:spAutoFit/>
              </a:bodyPr>
              <a:lstStyle/>
              <a:p>
                <a:r>
                  <a:rPr lang="sv-SE" sz="1200" b="1" dirty="0"/>
                  <a:t>6000</a:t>
                </a:r>
              </a:p>
            </p:txBody>
          </p:sp>
          <p:sp>
            <p:nvSpPr>
              <p:cNvPr id="117" name="textruta 116">
                <a:extLst>
                  <a:ext uri="{FF2B5EF4-FFF2-40B4-BE49-F238E27FC236}">
                    <a16:creationId xmlns:a16="http://schemas.microsoft.com/office/drawing/2014/main" id="{4028608C-3866-451C-BD6F-9BC72B066693}"/>
                  </a:ext>
                </a:extLst>
              </p:cNvPr>
              <p:cNvSpPr txBox="1"/>
              <p:nvPr/>
            </p:nvSpPr>
            <p:spPr>
              <a:xfrm>
                <a:off x="9595247" y="2927739"/>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118" name="textruta 117">
                <a:extLst>
                  <a:ext uri="{FF2B5EF4-FFF2-40B4-BE49-F238E27FC236}">
                    <a16:creationId xmlns:a16="http://schemas.microsoft.com/office/drawing/2014/main" id="{E4A33098-D369-44A5-9B51-E83244ED9B0E}"/>
                  </a:ext>
                </a:extLst>
              </p:cNvPr>
              <p:cNvSpPr txBox="1"/>
              <p:nvPr/>
            </p:nvSpPr>
            <p:spPr>
              <a:xfrm>
                <a:off x="8875473" y="2927739"/>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119" name="textruta 118">
                <a:extLst>
                  <a:ext uri="{FF2B5EF4-FFF2-40B4-BE49-F238E27FC236}">
                    <a16:creationId xmlns:a16="http://schemas.microsoft.com/office/drawing/2014/main" id="{99313A88-6165-4153-A161-7CD716B6A43A}"/>
                  </a:ext>
                </a:extLst>
              </p:cNvPr>
              <p:cNvSpPr txBox="1"/>
              <p:nvPr/>
            </p:nvSpPr>
            <p:spPr>
              <a:xfrm>
                <a:off x="8155699" y="2927739"/>
                <a:ext cx="341452" cy="184666"/>
              </a:xfrm>
              <a:prstGeom prst="rect">
                <a:avLst/>
              </a:prstGeom>
              <a:solidFill>
                <a:schemeClr val="bg1"/>
              </a:solidFill>
            </p:spPr>
            <p:txBody>
              <a:bodyPr wrap="none" lIns="13500" tIns="0" rIns="13500" bIns="0" rtlCol="0">
                <a:spAutoFit/>
              </a:bodyPr>
              <a:lstStyle/>
              <a:p>
                <a:r>
                  <a:rPr lang="sv-SE" sz="1200" b="1" dirty="0"/>
                  <a:t>4032</a:t>
                </a:r>
              </a:p>
            </p:txBody>
          </p:sp>
          <p:sp>
            <p:nvSpPr>
              <p:cNvPr id="120" name="textruta 119">
                <a:extLst>
                  <a:ext uri="{FF2B5EF4-FFF2-40B4-BE49-F238E27FC236}">
                    <a16:creationId xmlns:a16="http://schemas.microsoft.com/office/drawing/2014/main" id="{76249E7E-D01E-484C-8811-C01FDDF08570}"/>
                  </a:ext>
                </a:extLst>
              </p:cNvPr>
              <p:cNvSpPr txBox="1"/>
              <p:nvPr/>
            </p:nvSpPr>
            <p:spPr>
              <a:xfrm>
                <a:off x="7435925" y="2927739"/>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121" name="textruta 120">
                <a:extLst>
                  <a:ext uri="{FF2B5EF4-FFF2-40B4-BE49-F238E27FC236}">
                    <a16:creationId xmlns:a16="http://schemas.microsoft.com/office/drawing/2014/main" id="{BE0A1596-68B4-48E9-8841-14BE3B161D64}"/>
                  </a:ext>
                </a:extLst>
              </p:cNvPr>
              <p:cNvSpPr txBox="1"/>
              <p:nvPr/>
            </p:nvSpPr>
            <p:spPr>
              <a:xfrm>
                <a:off x="6716151" y="2927739"/>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122" name="textruta 121">
                <a:extLst>
                  <a:ext uri="{FF2B5EF4-FFF2-40B4-BE49-F238E27FC236}">
                    <a16:creationId xmlns:a16="http://schemas.microsoft.com/office/drawing/2014/main" id="{6C22061D-3BB0-4B31-96E8-C1A59D40D0E0}"/>
                  </a:ext>
                </a:extLst>
              </p:cNvPr>
              <p:cNvSpPr txBox="1"/>
              <p:nvPr/>
            </p:nvSpPr>
            <p:spPr>
              <a:xfrm>
                <a:off x="5996377" y="2927739"/>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123" name="textruta 122">
                <a:extLst>
                  <a:ext uri="{FF2B5EF4-FFF2-40B4-BE49-F238E27FC236}">
                    <a16:creationId xmlns:a16="http://schemas.microsoft.com/office/drawing/2014/main" id="{26F8792E-C506-45DC-9043-7B14337D057E}"/>
                  </a:ext>
                </a:extLst>
              </p:cNvPr>
              <p:cNvSpPr txBox="1"/>
              <p:nvPr/>
            </p:nvSpPr>
            <p:spPr>
              <a:xfrm>
                <a:off x="5276603" y="2927739"/>
                <a:ext cx="341452" cy="184666"/>
              </a:xfrm>
              <a:prstGeom prst="rect">
                <a:avLst/>
              </a:prstGeom>
              <a:solidFill>
                <a:schemeClr val="bg1"/>
              </a:solidFill>
            </p:spPr>
            <p:txBody>
              <a:bodyPr wrap="none" lIns="13500" tIns="0" rIns="13500" bIns="0" rtlCol="0">
                <a:spAutoFit/>
              </a:bodyPr>
              <a:lstStyle/>
              <a:p>
                <a:r>
                  <a:rPr lang="sv-SE" sz="1200" b="1" dirty="0"/>
                  <a:t>3430</a:t>
                </a:r>
              </a:p>
            </p:txBody>
          </p:sp>
          <p:sp>
            <p:nvSpPr>
              <p:cNvPr id="124" name="textruta 123">
                <a:extLst>
                  <a:ext uri="{FF2B5EF4-FFF2-40B4-BE49-F238E27FC236}">
                    <a16:creationId xmlns:a16="http://schemas.microsoft.com/office/drawing/2014/main" id="{85DD7B32-9EBC-460D-998C-8EBF5ED56B01}"/>
                  </a:ext>
                </a:extLst>
              </p:cNvPr>
              <p:cNvSpPr txBox="1"/>
              <p:nvPr/>
            </p:nvSpPr>
            <p:spPr>
              <a:xfrm>
                <a:off x="4556829" y="2927739"/>
                <a:ext cx="341452" cy="184666"/>
              </a:xfrm>
              <a:prstGeom prst="rect">
                <a:avLst/>
              </a:prstGeom>
              <a:solidFill>
                <a:schemeClr val="bg1"/>
              </a:solidFill>
            </p:spPr>
            <p:txBody>
              <a:bodyPr wrap="none" lIns="13500" tIns="0" rIns="13500" bIns="0" rtlCol="0">
                <a:spAutoFit/>
              </a:bodyPr>
              <a:lstStyle/>
              <a:p>
                <a:r>
                  <a:rPr lang="sv-SE" sz="1200" b="1" dirty="0"/>
                  <a:t>3000</a:t>
                </a:r>
              </a:p>
            </p:txBody>
          </p:sp>
          <p:sp>
            <p:nvSpPr>
              <p:cNvPr id="125" name="textruta 124">
                <a:extLst>
                  <a:ext uri="{FF2B5EF4-FFF2-40B4-BE49-F238E27FC236}">
                    <a16:creationId xmlns:a16="http://schemas.microsoft.com/office/drawing/2014/main" id="{50AB10DE-96C2-4BD6-AAF3-3D96ADA33EC6}"/>
                  </a:ext>
                </a:extLst>
              </p:cNvPr>
              <p:cNvSpPr txBox="1"/>
              <p:nvPr/>
            </p:nvSpPr>
            <p:spPr>
              <a:xfrm>
                <a:off x="3837055" y="2927739"/>
                <a:ext cx="341452" cy="184666"/>
              </a:xfrm>
              <a:prstGeom prst="rect">
                <a:avLst/>
              </a:prstGeom>
              <a:solidFill>
                <a:schemeClr val="bg1"/>
              </a:solidFill>
            </p:spPr>
            <p:txBody>
              <a:bodyPr wrap="none" lIns="13500" tIns="0" rIns="13500" bIns="0" rtlCol="0">
                <a:spAutoFit/>
              </a:bodyPr>
              <a:lstStyle/>
              <a:p>
                <a:r>
                  <a:rPr lang="sv-SE" sz="1200" b="1" dirty="0"/>
                  <a:t>2980</a:t>
                </a:r>
              </a:p>
            </p:txBody>
          </p:sp>
          <p:sp>
            <p:nvSpPr>
              <p:cNvPr id="126" name="textruta 125">
                <a:extLst>
                  <a:ext uri="{FF2B5EF4-FFF2-40B4-BE49-F238E27FC236}">
                    <a16:creationId xmlns:a16="http://schemas.microsoft.com/office/drawing/2014/main" id="{A6D4A5C7-34CE-4AA2-B8AC-BAFBC40F9837}"/>
                  </a:ext>
                </a:extLst>
              </p:cNvPr>
              <p:cNvSpPr txBox="1"/>
              <p:nvPr/>
            </p:nvSpPr>
            <p:spPr>
              <a:xfrm>
                <a:off x="2397507" y="2927739"/>
                <a:ext cx="341452" cy="184666"/>
              </a:xfrm>
              <a:prstGeom prst="rect">
                <a:avLst/>
              </a:prstGeom>
              <a:solidFill>
                <a:schemeClr val="bg1"/>
              </a:solidFill>
            </p:spPr>
            <p:txBody>
              <a:bodyPr wrap="none" lIns="13500" tIns="0" rIns="13500" bIns="0" rtlCol="0">
                <a:spAutoFit/>
              </a:bodyPr>
              <a:lstStyle/>
              <a:p>
                <a:r>
                  <a:rPr lang="sv-SE" sz="1200" b="1" dirty="0"/>
                  <a:t>2100</a:t>
                </a:r>
              </a:p>
            </p:txBody>
          </p:sp>
          <p:sp>
            <p:nvSpPr>
              <p:cNvPr id="127" name="textruta 126">
                <a:extLst>
                  <a:ext uri="{FF2B5EF4-FFF2-40B4-BE49-F238E27FC236}">
                    <a16:creationId xmlns:a16="http://schemas.microsoft.com/office/drawing/2014/main" id="{2B95E2A3-3832-4624-96E1-F2D871F80459}"/>
                  </a:ext>
                </a:extLst>
              </p:cNvPr>
              <p:cNvSpPr txBox="1"/>
              <p:nvPr/>
            </p:nvSpPr>
            <p:spPr>
              <a:xfrm>
                <a:off x="957959" y="2927739"/>
                <a:ext cx="341452" cy="184666"/>
              </a:xfrm>
              <a:prstGeom prst="rect">
                <a:avLst/>
              </a:prstGeom>
              <a:solidFill>
                <a:schemeClr val="bg1"/>
              </a:solidFill>
            </p:spPr>
            <p:txBody>
              <a:bodyPr wrap="none" lIns="13500" tIns="0" rIns="13500" bIns="0" rtlCol="0">
                <a:spAutoFit/>
              </a:bodyPr>
              <a:lstStyle/>
              <a:p>
                <a:r>
                  <a:rPr lang="sv-SE" sz="1200" b="1" dirty="0"/>
                  <a:t>0000</a:t>
                </a:r>
              </a:p>
            </p:txBody>
          </p:sp>
          <p:sp>
            <p:nvSpPr>
              <p:cNvPr id="128" name="textruta 127">
                <a:extLst>
                  <a:ext uri="{FF2B5EF4-FFF2-40B4-BE49-F238E27FC236}">
                    <a16:creationId xmlns:a16="http://schemas.microsoft.com/office/drawing/2014/main" id="{1DA2AEE7-8F73-4C25-B47D-418028B71389}"/>
                  </a:ext>
                </a:extLst>
              </p:cNvPr>
              <p:cNvSpPr txBox="1"/>
              <p:nvPr/>
            </p:nvSpPr>
            <p:spPr>
              <a:xfrm>
                <a:off x="3117281" y="2927739"/>
                <a:ext cx="341452" cy="184666"/>
              </a:xfrm>
              <a:prstGeom prst="rect">
                <a:avLst/>
              </a:prstGeom>
              <a:solidFill>
                <a:schemeClr val="bg1"/>
              </a:solidFill>
            </p:spPr>
            <p:txBody>
              <a:bodyPr wrap="none" lIns="13500" tIns="0" rIns="13500" bIns="0" rtlCol="0">
                <a:spAutoFit/>
              </a:bodyPr>
              <a:lstStyle/>
              <a:p>
                <a:r>
                  <a:rPr lang="sv-SE" sz="1200" b="1" dirty="0"/>
                  <a:t>2500</a:t>
                </a:r>
              </a:p>
            </p:txBody>
          </p:sp>
        </p:grpSp>
      </p:grpSp>
      <p:grpSp>
        <p:nvGrpSpPr>
          <p:cNvPr id="112" name="Grupp 111">
            <a:extLst>
              <a:ext uri="{FF2B5EF4-FFF2-40B4-BE49-F238E27FC236}">
                <a16:creationId xmlns:a16="http://schemas.microsoft.com/office/drawing/2014/main" id="{81CB5CE3-FF7B-4B99-A411-FB5A911F0108}"/>
              </a:ext>
            </a:extLst>
          </p:cNvPr>
          <p:cNvGrpSpPr/>
          <p:nvPr/>
        </p:nvGrpSpPr>
        <p:grpSpPr>
          <a:xfrm>
            <a:off x="1719688" y="3963971"/>
            <a:ext cx="7107171" cy="2089613"/>
            <a:chOff x="1719688" y="3024693"/>
            <a:chExt cx="7107171" cy="2089613"/>
          </a:xfrm>
        </p:grpSpPr>
        <p:grpSp>
          <p:nvGrpSpPr>
            <p:cNvPr id="24" name="Grupp 23">
              <a:extLst>
                <a:ext uri="{FF2B5EF4-FFF2-40B4-BE49-F238E27FC236}">
                  <a16:creationId xmlns:a16="http://schemas.microsoft.com/office/drawing/2014/main" id="{652AF67F-5A7B-49F6-8DB5-CC69F830F6E4}"/>
                </a:ext>
              </a:extLst>
            </p:cNvPr>
            <p:cNvGrpSpPr/>
            <p:nvPr/>
          </p:nvGrpSpPr>
          <p:grpSpPr>
            <a:xfrm>
              <a:off x="2395536" y="4156064"/>
              <a:ext cx="817465" cy="324000"/>
              <a:chOff x="2955259" y="3983967"/>
              <a:chExt cx="817465" cy="324000"/>
            </a:xfrm>
          </p:grpSpPr>
          <p:sp>
            <p:nvSpPr>
              <p:cNvPr id="185" name="M1">
                <a:extLst>
                  <a:ext uri="{FF2B5EF4-FFF2-40B4-BE49-F238E27FC236}">
                    <a16:creationId xmlns:a16="http://schemas.microsoft.com/office/drawing/2014/main" id="{F8B8A709-5769-4921-8ACD-47D9CAD26B2F}"/>
                  </a:ext>
                </a:extLst>
              </p:cNvPr>
              <p:cNvSpPr>
                <a:spLocks/>
              </p:cNvSpPr>
              <p:nvPr/>
            </p:nvSpPr>
            <p:spPr>
              <a:xfrm>
                <a:off x="362872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endParaRPr lang="sv-SE" sz="1200" dirty="0">
                  <a:solidFill>
                    <a:schemeClr val="bg1"/>
                  </a:solidFill>
                </a:endParaRPr>
              </a:p>
            </p:txBody>
          </p:sp>
          <p:sp>
            <p:nvSpPr>
              <p:cNvPr id="186" name="M1">
                <a:extLst>
                  <a:ext uri="{FF2B5EF4-FFF2-40B4-BE49-F238E27FC236}">
                    <a16:creationId xmlns:a16="http://schemas.microsoft.com/office/drawing/2014/main" id="{D9CDD64D-BAF1-46C6-B0A1-F2C886D4A854}"/>
                  </a:ext>
                </a:extLst>
              </p:cNvPr>
              <p:cNvSpPr>
                <a:spLocks/>
              </p:cNvSpPr>
              <p:nvPr/>
            </p:nvSpPr>
            <p:spPr>
              <a:xfrm>
                <a:off x="2955259" y="3983967"/>
                <a:ext cx="774808"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r>
                  <a:rPr lang="sv-SE" sz="1200">
                    <a:solidFill>
                      <a:schemeClr val="bg1"/>
                    </a:solidFill>
                  </a:rPr>
                  <a:t>450 </a:t>
                </a:r>
                <a:r>
                  <a:rPr lang="sv-SE" sz="1200" dirty="0">
                    <a:solidFill>
                      <a:schemeClr val="bg1"/>
                    </a:solidFill>
                  </a:rPr>
                  <a:t>år</a:t>
                </a:r>
              </a:p>
            </p:txBody>
          </p:sp>
        </p:grpSp>
        <p:grpSp>
          <p:nvGrpSpPr>
            <p:cNvPr id="3" name="Grupp 2">
              <a:extLst>
                <a:ext uri="{FF2B5EF4-FFF2-40B4-BE49-F238E27FC236}">
                  <a16:creationId xmlns:a16="http://schemas.microsoft.com/office/drawing/2014/main" id="{6533BD6F-70E4-4637-B246-C18C697A1982}"/>
                </a:ext>
              </a:extLst>
            </p:cNvPr>
            <p:cNvGrpSpPr/>
            <p:nvPr/>
          </p:nvGrpSpPr>
          <p:grpSpPr>
            <a:xfrm>
              <a:off x="4550129" y="3983967"/>
              <a:ext cx="1400065" cy="324000"/>
              <a:chOff x="4550129" y="3983967"/>
              <a:chExt cx="1400065" cy="324000"/>
            </a:xfrm>
          </p:grpSpPr>
          <p:sp>
            <p:nvSpPr>
              <p:cNvPr id="178" name="M1">
                <a:extLst>
                  <a:ext uri="{FF2B5EF4-FFF2-40B4-BE49-F238E27FC236}">
                    <a16:creationId xmlns:a16="http://schemas.microsoft.com/office/drawing/2014/main" id="{E5DB9447-65C3-42D0-83C3-BFDD3ADE6828}"/>
                  </a:ext>
                </a:extLst>
              </p:cNvPr>
              <p:cNvSpPr>
                <a:spLocks/>
              </p:cNvSpPr>
              <p:nvPr/>
            </p:nvSpPr>
            <p:spPr>
              <a:xfrm>
                <a:off x="580619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77" name="M1">
                <a:extLst>
                  <a:ext uri="{FF2B5EF4-FFF2-40B4-BE49-F238E27FC236}">
                    <a16:creationId xmlns:a16="http://schemas.microsoft.com/office/drawing/2014/main" id="{84CA55AC-02E0-4A66-A9D0-A4556B9BADF7}"/>
                  </a:ext>
                </a:extLst>
              </p:cNvPr>
              <p:cNvSpPr>
                <a:spLocks/>
              </p:cNvSpPr>
              <p:nvPr/>
            </p:nvSpPr>
            <p:spPr>
              <a:xfrm>
                <a:off x="4550129" y="3983967"/>
                <a:ext cx="1361696"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500 </a:t>
                </a:r>
                <a:r>
                  <a:rPr lang="sv-SE" sz="1200" dirty="0">
                    <a:solidFill>
                      <a:schemeClr val="bg1"/>
                    </a:solidFill>
                  </a:rPr>
                  <a:t>år</a:t>
                </a:r>
              </a:p>
            </p:txBody>
          </p:sp>
        </p:grpSp>
        <p:cxnSp>
          <p:nvCxnSpPr>
            <p:cNvPr id="150" name="Rak pil 132">
              <a:extLst>
                <a:ext uri="{FF2B5EF4-FFF2-40B4-BE49-F238E27FC236}">
                  <a16:creationId xmlns:a16="http://schemas.microsoft.com/office/drawing/2014/main" id="{5B4702D7-CB8D-4784-9EE7-2D04F6DDA8D8}"/>
                </a:ext>
              </a:extLst>
            </p:cNvPr>
            <p:cNvCxnSpPr/>
            <p:nvPr/>
          </p:nvCxnSpPr>
          <p:spPr>
            <a:xfrm flipV="1">
              <a:off x="3213001" y="3024693"/>
              <a:ext cx="0" cy="1584000"/>
            </a:xfrm>
            <a:prstGeom prst="straightConnector1">
              <a:avLst/>
            </a:prstGeom>
            <a:ln w="6350">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1" name="Rak pil 133">
              <a:extLst>
                <a:ext uri="{FF2B5EF4-FFF2-40B4-BE49-F238E27FC236}">
                  <a16:creationId xmlns:a16="http://schemas.microsoft.com/office/drawing/2014/main" id="{93AA7147-9936-4928-AEF3-4E590520FCEA}"/>
                </a:ext>
              </a:extLst>
            </p:cNvPr>
            <p:cNvCxnSpPr/>
            <p:nvPr/>
          </p:nvCxnSpPr>
          <p:spPr>
            <a:xfrm flipV="1">
              <a:off x="2166049" y="3024693"/>
              <a:ext cx="0" cy="1584000"/>
            </a:xfrm>
            <a:prstGeom prst="straightConnector1">
              <a:avLst/>
            </a:prstGeom>
            <a:ln w="6350">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76" name="textruta 175">
              <a:extLst>
                <a:ext uri="{FF2B5EF4-FFF2-40B4-BE49-F238E27FC236}">
                  <a16:creationId xmlns:a16="http://schemas.microsoft.com/office/drawing/2014/main" id="{4E254567-4513-4C77-AD71-6B160DD2E931}"/>
                </a:ext>
              </a:extLst>
            </p:cNvPr>
            <p:cNvSpPr txBox="1"/>
            <p:nvPr/>
          </p:nvSpPr>
          <p:spPr>
            <a:xfrm>
              <a:off x="2766045" y="4650461"/>
              <a:ext cx="899987" cy="463845"/>
            </a:xfrm>
            <a:prstGeom prst="rect">
              <a:avLst/>
            </a:prstGeom>
            <a:solidFill>
              <a:schemeClr val="bg1"/>
            </a:solidFill>
          </p:spPr>
          <p:txBody>
            <a:bodyPr wrap="square" lIns="13500" tIns="0" rIns="13500" bIns="0" rtlCol="0">
              <a:spAutoFit/>
            </a:bodyPr>
            <a:lstStyle/>
            <a:p>
              <a:pPr algn="ctr">
                <a:lnSpc>
                  <a:spcPts val="1200"/>
                </a:lnSpc>
              </a:pPr>
              <a:r>
                <a:rPr lang="en-US" sz="1200" b="1" dirty="0">
                  <a:solidFill>
                    <a:schemeClr val="accent5"/>
                  </a:solidFill>
                </a:rPr>
                <a:t>AM 2550</a:t>
              </a:r>
            </a:p>
            <a:p>
              <a:pPr algn="ctr">
                <a:lnSpc>
                  <a:spcPts val="1200"/>
                </a:lnSpc>
              </a:pPr>
              <a:r>
                <a:rPr lang="en-US" sz="1200">
                  <a:solidFill>
                    <a:schemeClr val="tx1">
                      <a:lumMod val="75000"/>
                      <a:lumOff val="25000"/>
                    </a:schemeClr>
                  </a:solidFill>
                </a:rPr>
                <a:t>Erövringen</a:t>
              </a:r>
            </a:p>
            <a:p>
              <a:pPr algn="ctr">
                <a:lnSpc>
                  <a:spcPts val="1200"/>
                </a:lnSpc>
              </a:pPr>
              <a:r>
                <a:rPr lang="en-US" sz="1200">
                  <a:solidFill>
                    <a:schemeClr val="tx1">
                      <a:lumMod val="75000"/>
                      <a:lumOff val="25000"/>
                    </a:schemeClr>
                  </a:solidFill>
                </a:rPr>
                <a:t>klar</a:t>
              </a:r>
              <a:endParaRPr lang="en-US" sz="1200" dirty="0">
                <a:solidFill>
                  <a:schemeClr val="tx1">
                    <a:lumMod val="75000"/>
                    <a:lumOff val="25000"/>
                  </a:schemeClr>
                </a:solidFill>
              </a:endParaRPr>
            </a:p>
          </p:txBody>
        </p:sp>
        <p:sp>
          <p:nvSpPr>
            <p:cNvPr id="182" name="textruta 181">
              <a:extLst>
                <a:ext uri="{FF2B5EF4-FFF2-40B4-BE49-F238E27FC236}">
                  <a16:creationId xmlns:a16="http://schemas.microsoft.com/office/drawing/2014/main" id="{97521EB6-0CFA-45B4-AB11-E69610A28141}"/>
                </a:ext>
              </a:extLst>
            </p:cNvPr>
            <p:cNvSpPr txBox="1"/>
            <p:nvPr/>
          </p:nvSpPr>
          <p:spPr>
            <a:xfrm>
              <a:off x="1719688" y="4650461"/>
              <a:ext cx="899987" cy="463845"/>
            </a:xfrm>
            <a:prstGeom prst="rect">
              <a:avLst/>
            </a:prstGeom>
            <a:solidFill>
              <a:schemeClr val="bg1"/>
            </a:solidFill>
          </p:spPr>
          <p:txBody>
            <a:bodyPr wrap="square" lIns="13500" tIns="0" rIns="13500" bIns="0" rtlCol="0">
              <a:spAutoFit/>
            </a:bodyPr>
            <a:lstStyle/>
            <a:p>
              <a:pPr algn="ctr">
                <a:lnSpc>
                  <a:spcPts val="1200"/>
                </a:lnSpc>
              </a:pPr>
              <a:r>
                <a:rPr lang="en-US" sz="1200" b="1">
                  <a:solidFill>
                    <a:schemeClr val="tx1">
                      <a:lumMod val="75000"/>
                      <a:lumOff val="25000"/>
                    </a:schemeClr>
                  </a:solidFill>
                </a:rPr>
                <a:t>AM 2070</a:t>
              </a:r>
              <a:endParaRPr lang="en-US" sz="1200" b="1" dirty="0">
                <a:solidFill>
                  <a:schemeClr val="tx1">
                    <a:lumMod val="75000"/>
                    <a:lumOff val="25000"/>
                  </a:schemeClr>
                </a:solidFill>
              </a:endParaRPr>
            </a:p>
            <a:p>
              <a:pPr algn="ctr">
                <a:lnSpc>
                  <a:spcPts val="1200"/>
                </a:lnSpc>
              </a:pPr>
              <a:r>
                <a:rPr lang="en-US" sz="1200">
                  <a:solidFill>
                    <a:schemeClr val="tx1">
                      <a:lumMod val="75000"/>
                      <a:lumOff val="25000"/>
                    </a:schemeClr>
                  </a:solidFill>
                </a:rPr>
                <a:t>Abrahams</a:t>
              </a:r>
            </a:p>
            <a:p>
              <a:pPr algn="ctr">
                <a:lnSpc>
                  <a:spcPts val="1200"/>
                </a:lnSpc>
              </a:pPr>
              <a:r>
                <a:rPr lang="en-US" sz="1200">
                  <a:solidFill>
                    <a:schemeClr val="tx1">
                      <a:lumMod val="75000"/>
                      <a:lumOff val="25000"/>
                    </a:schemeClr>
                  </a:solidFill>
                </a:rPr>
                <a:t>löfte</a:t>
              </a:r>
              <a:endParaRPr lang="en-US" sz="1200" dirty="0">
                <a:solidFill>
                  <a:schemeClr val="tx1">
                    <a:lumMod val="75000"/>
                    <a:lumOff val="25000"/>
                  </a:schemeClr>
                </a:solidFill>
              </a:endParaRPr>
            </a:p>
          </p:txBody>
        </p:sp>
        <p:grpSp>
          <p:nvGrpSpPr>
            <p:cNvPr id="29" name="Grupp 28">
              <a:extLst>
                <a:ext uri="{FF2B5EF4-FFF2-40B4-BE49-F238E27FC236}">
                  <a16:creationId xmlns:a16="http://schemas.microsoft.com/office/drawing/2014/main" id="{4F84DFBE-285A-4CB3-A41D-BCC63AC1E00B}"/>
                </a:ext>
              </a:extLst>
            </p:cNvPr>
            <p:cNvGrpSpPr/>
            <p:nvPr/>
          </p:nvGrpSpPr>
          <p:grpSpPr>
            <a:xfrm>
              <a:off x="2166048" y="3983967"/>
              <a:ext cx="904975" cy="324000"/>
              <a:chOff x="2231523" y="3983967"/>
              <a:chExt cx="904975" cy="324000"/>
            </a:xfrm>
          </p:grpSpPr>
          <p:sp>
            <p:nvSpPr>
              <p:cNvPr id="183" name="M1">
                <a:extLst>
                  <a:ext uri="{FF2B5EF4-FFF2-40B4-BE49-F238E27FC236}">
                    <a16:creationId xmlns:a16="http://schemas.microsoft.com/office/drawing/2014/main" id="{59676AFC-0265-4F1B-AEBC-12AA8D746B2B}"/>
                  </a:ext>
                </a:extLst>
              </p:cNvPr>
              <p:cNvSpPr>
                <a:spLocks/>
              </p:cNvSpPr>
              <p:nvPr/>
            </p:nvSpPr>
            <p:spPr>
              <a:xfrm>
                <a:off x="2992498" y="3983967"/>
                <a:ext cx="144000" cy="324000"/>
              </a:xfrm>
              <a:prstGeom prst="rect">
                <a:avLst/>
              </a:prstGeom>
              <a:solidFill>
                <a:schemeClr val="accent5"/>
              </a:solidFill>
              <a:ln w="6350">
                <a:solidFill>
                  <a:schemeClr val="tx1"/>
                </a:solid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4" name="M1">
                <a:extLst>
                  <a:ext uri="{FF2B5EF4-FFF2-40B4-BE49-F238E27FC236}">
                    <a16:creationId xmlns:a16="http://schemas.microsoft.com/office/drawing/2014/main" id="{ECA93DB7-6623-4818-A992-F8283121DB0D}"/>
                  </a:ext>
                </a:extLst>
              </p:cNvPr>
              <p:cNvSpPr>
                <a:spLocks/>
              </p:cNvSpPr>
              <p:nvPr/>
            </p:nvSpPr>
            <p:spPr>
              <a:xfrm>
                <a:off x="2231523" y="3983967"/>
                <a:ext cx="864581" cy="324000"/>
              </a:xfrm>
              <a:prstGeom prst="rect">
                <a:avLst/>
              </a:prstGeom>
              <a:solidFill>
                <a:schemeClr val="tx2">
                  <a:lumMod val="75000"/>
                </a:schemeClr>
              </a:solidFill>
              <a:ln w="6350">
                <a:solidFill>
                  <a:schemeClr val="tx1"/>
                </a:solid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430 </a:t>
                </a:r>
                <a:r>
                  <a:rPr lang="sv-SE" sz="1200" dirty="0">
                    <a:solidFill>
                      <a:schemeClr val="bg1"/>
                    </a:solidFill>
                  </a:rPr>
                  <a:t>år</a:t>
                </a:r>
              </a:p>
            </p:txBody>
          </p:sp>
        </p:grpSp>
        <p:grpSp>
          <p:nvGrpSpPr>
            <p:cNvPr id="82" name="Grupp 81">
              <a:extLst>
                <a:ext uri="{FF2B5EF4-FFF2-40B4-BE49-F238E27FC236}">
                  <a16:creationId xmlns:a16="http://schemas.microsoft.com/office/drawing/2014/main" id="{8E25CB69-89B9-4CE9-84A8-0626565BBB41}"/>
                </a:ext>
              </a:extLst>
            </p:cNvPr>
            <p:cNvGrpSpPr/>
            <p:nvPr/>
          </p:nvGrpSpPr>
          <p:grpSpPr>
            <a:xfrm>
              <a:off x="7434367" y="3983967"/>
              <a:ext cx="1392492" cy="324000"/>
              <a:chOff x="7434367" y="3983967"/>
              <a:chExt cx="1392492" cy="324000"/>
            </a:xfrm>
          </p:grpSpPr>
          <p:sp>
            <p:nvSpPr>
              <p:cNvPr id="57" name="Rektangel 56">
                <a:extLst>
                  <a:ext uri="{FF2B5EF4-FFF2-40B4-BE49-F238E27FC236}">
                    <a16:creationId xmlns:a16="http://schemas.microsoft.com/office/drawing/2014/main" id="{F42A2BF6-C901-46F6-A1B1-54151DF60149}"/>
                  </a:ext>
                </a:extLst>
              </p:cNvPr>
              <p:cNvSpPr/>
              <p:nvPr/>
            </p:nvSpPr>
            <p:spPr>
              <a:xfrm>
                <a:off x="7854279" y="4016958"/>
                <a:ext cx="560506" cy="25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M1">
                <a:extLst>
                  <a:ext uri="{FF2B5EF4-FFF2-40B4-BE49-F238E27FC236}">
                    <a16:creationId xmlns:a16="http://schemas.microsoft.com/office/drawing/2014/main" id="{852BCCD7-B075-4A86-8AB6-DA459C990B07}"/>
                  </a:ext>
                </a:extLst>
              </p:cNvPr>
              <p:cNvSpPr>
                <a:spLocks/>
              </p:cNvSpPr>
              <p:nvPr/>
            </p:nvSpPr>
            <p:spPr>
              <a:xfrm>
                <a:off x="7434367"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40 </a:t>
                </a:r>
                <a:r>
                  <a:rPr lang="sv-SE" sz="1200" dirty="0">
                    <a:solidFill>
                      <a:schemeClr val="bg1"/>
                    </a:solidFill>
                  </a:rPr>
                  <a:t>år</a:t>
                </a:r>
              </a:p>
            </p:txBody>
          </p:sp>
          <p:sp>
            <p:nvSpPr>
              <p:cNvPr id="181" name="M1">
                <a:extLst>
                  <a:ext uri="{FF2B5EF4-FFF2-40B4-BE49-F238E27FC236}">
                    <a16:creationId xmlns:a16="http://schemas.microsoft.com/office/drawing/2014/main" id="{E17E2B06-4394-45A9-8414-70F4D2CD5EF7}"/>
                  </a:ext>
                </a:extLst>
              </p:cNvPr>
              <p:cNvSpPr>
                <a:spLocks/>
              </p:cNvSpPr>
              <p:nvPr/>
            </p:nvSpPr>
            <p:spPr>
              <a:xfrm>
                <a:off x="8142859"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1960 </a:t>
                </a:r>
                <a:r>
                  <a:rPr lang="sv-SE" sz="1200" dirty="0">
                    <a:solidFill>
                      <a:schemeClr val="bg1"/>
                    </a:solidFill>
                  </a:rPr>
                  <a:t>år</a:t>
                </a:r>
              </a:p>
            </p:txBody>
          </p:sp>
        </p:grpSp>
      </p:grpSp>
      <p:sp>
        <p:nvSpPr>
          <p:cNvPr id="149" name="M1">
            <a:extLst>
              <a:ext uri="{FF2B5EF4-FFF2-40B4-BE49-F238E27FC236}">
                <a16:creationId xmlns:a16="http://schemas.microsoft.com/office/drawing/2014/main" id="{69D387FD-E723-43A6-A03D-ADC2833EB6B5}"/>
              </a:ext>
            </a:extLst>
          </p:cNvPr>
          <p:cNvSpPr>
            <a:spLocks/>
          </p:cNvSpPr>
          <p:nvPr/>
        </p:nvSpPr>
        <p:spPr>
          <a:xfrm>
            <a:off x="5001935" y="5662467"/>
            <a:ext cx="1524724" cy="769201"/>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2400" dirty="0">
                <a:solidFill>
                  <a:schemeClr val="bg1"/>
                </a:solidFill>
              </a:rPr>
              <a:t>Tiderna är inte linjära</a:t>
            </a:r>
          </a:p>
        </p:txBody>
      </p:sp>
    </p:spTree>
    <p:extLst>
      <p:ext uri="{BB962C8B-B14F-4D97-AF65-F5344CB8AC3E}">
        <p14:creationId xmlns:p14="http://schemas.microsoft.com/office/powerpoint/2010/main" val="3691372986"/>
      </p:ext>
    </p:extLst>
  </p:cSld>
  <p:clrMapOvr>
    <a:masterClrMapping/>
  </p:clrMapOvr>
  <p:transition advTm="300824">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Rak 219"/>
          <p:cNvCxnSpPr>
            <a:cxnSpLocks/>
          </p:cNvCxnSpPr>
          <p:nvPr/>
        </p:nvCxnSpPr>
        <p:spPr>
          <a:xfrm>
            <a:off x="10149140" y="1770493"/>
            <a:ext cx="0" cy="468781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Rak 153">
            <a:extLst>
              <a:ext uri="{FF2B5EF4-FFF2-40B4-BE49-F238E27FC236}">
                <a16:creationId xmlns:a16="http://schemas.microsoft.com/office/drawing/2014/main" id="{578261A8-B0D4-4C31-8FAF-8588B3562FE2}"/>
              </a:ext>
            </a:extLst>
          </p:cNvPr>
          <p:cNvCxnSpPr/>
          <p:nvPr/>
        </p:nvCxnSpPr>
        <p:spPr>
          <a:xfrm>
            <a:off x="10156065" y="6211779"/>
            <a:ext cx="0" cy="15780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a:t>De </a:t>
            </a:r>
            <a:r>
              <a:rPr lang="sv-SE" dirty="0"/>
              <a:t>första 2000 åren</a:t>
            </a:r>
          </a:p>
        </p:txBody>
      </p:sp>
      <p:cxnSp>
        <p:nvCxnSpPr>
          <p:cNvPr id="172" name="Rak 171"/>
          <p:cNvCxnSpPr>
            <a:cxnSpLocks/>
          </p:cNvCxnSpPr>
          <p:nvPr/>
        </p:nvCxnSpPr>
        <p:spPr>
          <a:xfrm>
            <a:off x="8624126" y="1770493"/>
            <a:ext cx="0" cy="242243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9" name="textruta 248"/>
          <p:cNvSpPr txBox="1"/>
          <p:nvPr/>
        </p:nvSpPr>
        <p:spPr>
          <a:xfrm>
            <a:off x="7805369" y="2234745"/>
            <a:ext cx="1641371" cy="584775"/>
          </a:xfrm>
          <a:prstGeom prst="rect">
            <a:avLst/>
          </a:prstGeom>
          <a:solidFill>
            <a:schemeClr val="accent4"/>
          </a:solidFill>
          <a:ln>
            <a:noFill/>
          </a:ln>
        </p:spPr>
        <p:txBody>
          <a:bodyPr wrap="square" rtlCol="0">
            <a:spAutoFit/>
          </a:bodyPr>
          <a:lstStyle/>
          <a:p>
            <a:pPr algn="ctr"/>
            <a:r>
              <a:rPr lang="sv-SE" sz="1600" dirty="0"/>
              <a:t>Syndafloden</a:t>
            </a:r>
          </a:p>
          <a:p>
            <a:pPr algn="ctr"/>
            <a:r>
              <a:rPr lang="en-US" sz="1600" dirty="0"/>
              <a:t> 1651-1652 AM</a:t>
            </a:r>
          </a:p>
        </p:txBody>
      </p:sp>
      <p:sp>
        <p:nvSpPr>
          <p:cNvPr id="250" name="textruta 249"/>
          <p:cNvSpPr txBox="1"/>
          <p:nvPr/>
        </p:nvSpPr>
        <p:spPr>
          <a:xfrm>
            <a:off x="9315064" y="3028123"/>
            <a:ext cx="1673134" cy="584775"/>
          </a:xfrm>
          <a:prstGeom prst="rect">
            <a:avLst/>
          </a:prstGeom>
          <a:solidFill>
            <a:schemeClr val="accent5"/>
          </a:solidFill>
          <a:ln>
            <a:noFill/>
          </a:ln>
        </p:spPr>
        <p:txBody>
          <a:bodyPr wrap="square" rtlCol="0">
            <a:spAutoFit/>
          </a:bodyPr>
          <a:lstStyle/>
          <a:p>
            <a:pPr algn="ctr"/>
            <a:r>
              <a:rPr lang="en-US" sz="1600" dirty="0">
                <a:solidFill>
                  <a:schemeClr val="bg1"/>
                </a:solidFill>
              </a:rPr>
              <a:t>Abrahams </a:t>
            </a:r>
            <a:r>
              <a:rPr lang="sv-SE" sz="1600" dirty="0">
                <a:solidFill>
                  <a:schemeClr val="bg1"/>
                </a:solidFill>
              </a:rPr>
              <a:t>födelse</a:t>
            </a:r>
          </a:p>
          <a:p>
            <a:pPr algn="ctr"/>
            <a:r>
              <a:rPr lang="en-US" sz="1600">
                <a:solidFill>
                  <a:schemeClr val="bg1"/>
                </a:solidFill>
              </a:rPr>
              <a:t>1999,5 </a:t>
            </a:r>
            <a:r>
              <a:rPr lang="en-US" sz="1600" dirty="0">
                <a:solidFill>
                  <a:schemeClr val="bg1"/>
                </a:solidFill>
              </a:rPr>
              <a:t>AM</a:t>
            </a:r>
          </a:p>
        </p:txBody>
      </p:sp>
      <p:cxnSp>
        <p:nvCxnSpPr>
          <p:cNvPr id="251" name="Rak 250"/>
          <p:cNvCxnSpPr>
            <a:cxnSpLocks/>
          </p:cNvCxnSpPr>
          <p:nvPr/>
        </p:nvCxnSpPr>
        <p:spPr>
          <a:xfrm>
            <a:off x="1374514" y="1770493"/>
            <a:ext cx="0" cy="118163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2" name="textruta 251"/>
          <p:cNvSpPr txBox="1"/>
          <p:nvPr/>
        </p:nvSpPr>
        <p:spPr>
          <a:xfrm>
            <a:off x="817393" y="2775561"/>
            <a:ext cx="1144818" cy="584775"/>
          </a:xfrm>
          <a:prstGeom prst="rect">
            <a:avLst/>
          </a:prstGeom>
          <a:solidFill>
            <a:schemeClr val="accent4"/>
          </a:solidFill>
          <a:ln>
            <a:noFill/>
          </a:ln>
        </p:spPr>
        <p:txBody>
          <a:bodyPr wrap="square" rtlCol="0">
            <a:spAutoFit/>
          </a:bodyPr>
          <a:lstStyle/>
          <a:p>
            <a:pPr algn="ctr"/>
            <a:r>
              <a:rPr lang="sv-SE" sz="1600" dirty="0"/>
              <a:t>Skapelsen</a:t>
            </a:r>
          </a:p>
          <a:p>
            <a:pPr algn="ctr"/>
            <a:r>
              <a:rPr lang="sv-SE" sz="1600" dirty="0"/>
              <a:t> 0 AM</a:t>
            </a:r>
          </a:p>
        </p:txBody>
      </p:sp>
      <p:grpSp>
        <p:nvGrpSpPr>
          <p:cNvPr id="6" name="Bakgrundsbilden"/>
          <p:cNvGrpSpPr/>
          <p:nvPr/>
        </p:nvGrpSpPr>
        <p:grpSpPr>
          <a:xfrm>
            <a:off x="495028" y="896099"/>
            <a:ext cx="11366285" cy="5700312"/>
            <a:chOff x="-126215" y="1696106"/>
            <a:chExt cx="9060300" cy="4902847"/>
          </a:xfrm>
        </p:grpSpPr>
        <p:grpSp>
          <p:nvGrpSpPr>
            <p:cNvPr id="153" name="Småstreck"/>
            <p:cNvGrpSpPr/>
            <p:nvPr/>
          </p:nvGrpSpPr>
          <p:grpSpPr>
            <a:xfrm>
              <a:off x="1062205" y="2801551"/>
              <a:ext cx="6043617" cy="3384352"/>
              <a:chOff x="946250" y="2420551"/>
              <a:chExt cx="6043617" cy="3384352"/>
            </a:xfrm>
          </p:grpSpPr>
          <p:cxnSp>
            <p:nvCxnSpPr>
              <p:cNvPr id="154" name="Rak 153"/>
              <p:cNvCxnSpPr/>
              <p:nvPr/>
            </p:nvCxnSpPr>
            <p:spPr>
              <a:xfrm>
                <a:off x="6989867" y="5669172"/>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Rak 154"/>
              <p:cNvCxnSpPr/>
              <p:nvPr/>
            </p:nvCxnSpPr>
            <p:spPr>
              <a:xfrm>
                <a:off x="6911285" y="5474505"/>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Rak 155"/>
              <p:cNvCxnSpPr/>
              <p:nvPr/>
            </p:nvCxnSpPr>
            <p:spPr>
              <a:xfrm>
                <a:off x="6336211" y="4519030"/>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Rak 156"/>
              <p:cNvCxnSpPr/>
              <p:nvPr/>
            </p:nvCxnSpPr>
            <p:spPr>
              <a:xfrm>
                <a:off x="6471942" y="4711911"/>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Rak 157"/>
              <p:cNvCxnSpPr/>
              <p:nvPr/>
            </p:nvCxnSpPr>
            <p:spPr>
              <a:xfrm>
                <a:off x="6584456" y="4904793"/>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Rak 158"/>
              <p:cNvCxnSpPr/>
              <p:nvPr/>
            </p:nvCxnSpPr>
            <p:spPr>
              <a:xfrm>
                <a:off x="6693399" y="5095886"/>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Rak 159"/>
              <p:cNvCxnSpPr/>
              <p:nvPr/>
            </p:nvCxnSpPr>
            <p:spPr>
              <a:xfrm>
                <a:off x="6802342" y="5285194"/>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Rak 160"/>
              <p:cNvCxnSpPr/>
              <p:nvPr/>
            </p:nvCxnSpPr>
            <p:spPr>
              <a:xfrm>
                <a:off x="2641106" y="3374243"/>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Rak 161"/>
              <p:cNvCxnSpPr/>
              <p:nvPr/>
            </p:nvCxnSpPr>
            <p:spPr>
              <a:xfrm>
                <a:off x="2837559" y="3567125"/>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Rak 162"/>
              <p:cNvCxnSpPr/>
              <p:nvPr/>
            </p:nvCxnSpPr>
            <p:spPr>
              <a:xfrm>
                <a:off x="3478711" y="3756434"/>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Rak 163"/>
              <p:cNvCxnSpPr/>
              <p:nvPr/>
            </p:nvCxnSpPr>
            <p:spPr>
              <a:xfrm>
                <a:off x="4125220" y="3949314"/>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Rak 164"/>
              <p:cNvCxnSpPr/>
              <p:nvPr/>
            </p:nvCxnSpPr>
            <p:spPr>
              <a:xfrm>
                <a:off x="5886154" y="4140410"/>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Rak 165"/>
              <p:cNvCxnSpPr/>
              <p:nvPr/>
            </p:nvCxnSpPr>
            <p:spPr>
              <a:xfrm>
                <a:off x="6232626" y="4333293"/>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Rak 166"/>
              <p:cNvCxnSpPr/>
              <p:nvPr/>
            </p:nvCxnSpPr>
            <p:spPr>
              <a:xfrm>
                <a:off x="1292285" y="2611646"/>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Rak 167"/>
              <p:cNvCxnSpPr/>
              <p:nvPr/>
            </p:nvCxnSpPr>
            <p:spPr>
              <a:xfrm>
                <a:off x="1614191" y="2802740"/>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Rak 168"/>
              <p:cNvCxnSpPr/>
              <p:nvPr/>
            </p:nvCxnSpPr>
            <p:spPr>
              <a:xfrm>
                <a:off x="1823147" y="2993837"/>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Rak 169"/>
              <p:cNvCxnSpPr/>
              <p:nvPr/>
            </p:nvCxnSpPr>
            <p:spPr>
              <a:xfrm>
                <a:off x="2046388" y="3188505"/>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Rak 170"/>
              <p:cNvCxnSpPr/>
              <p:nvPr/>
            </p:nvCxnSpPr>
            <p:spPr>
              <a:xfrm>
                <a:off x="946250" y="2420551"/>
                <a:ext cx="0" cy="1357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3" name="Rektangel 172"/>
            <p:cNvSpPr/>
            <p:nvPr/>
          </p:nvSpPr>
          <p:spPr>
            <a:xfrm>
              <a:off x="3975698" y="3888037"/>
              <a:ext cx="1650999" cy="152400"/>
            </a:xfrm>
            <a:prstGeom prst="rect">
              <a:avLst/>
            </a:prstGeom>
            <a:gradFill flip="none" rotWithShape="1">
              <a:gsLst>
                <a:gs pos="17000">
                  <a:schemeClr val="accent2">
                    <a:lumMod val="60000"/>
                    <a:lumOff val="40000"/>
                  </a:schemeClr>
                </a:gs>
                <a:gs pos="0">
                  <a:schemeClr val="accent2"/>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sv-SE" sz="1400">
                  <a:solidFill>
                    <a:schemeClr val="tx1"/>
                  </a:solidFill>
                </a:rPr>
                <a:t> sedan </a:t>
              </a:r>
              <a:r>
                <a:rPr lang="sv-SE" sz="1400" dirty="0">
                  <a:solidFill>
                    <a:schemeClr val="tx1"/>
                  </a:solidFill>
                </a:rPr>
                <a:t>hämtad av Gud</a:t>
              </a:r>
            </a:p>
          </p:txBody>
        </p:sp>
        <p:grpSp>
          <p:nvGrpSpPr>
            <p:cNvPr id="174" name="Grupp 173"/>
            <p:cNvGrpSpPr/>
            <p:nvPr/>
          </p:nvGrpSpPr>
          <p:grpSpPr>
            <a:xfrm>
              <a:off x="561606" y="2003008"/>
              <a:ext cx="6997201" cy="108000"/>
              <a:chOff x="521851" y="2003008"/>
              <a:chExt cx="6997201" cy="108000"/>
            </a:xfrm>
          </p:grpSpPr>
          <p:cxnSp>
            <p:nvCxnSpPr>
              <p:cNvPr id="175" name="Rak 174"/>
              <p:cNvCxnSpPr/>
              <p:nvPr/>
            </p:nvCxnSpPr>
            <p:spPr>
              <a:xfrm>
                <a:off x="521851" y="2003008"/>
                <a:ext cx="0" cy="10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Rak 175"/>
              <p:cNvCxnSpPr/>
              <p:nvPr/>
            </p:nvCxnSpPr>
            <p:spPr>
              <a:xfrm>
                <a:off x="4020504" y="2003008"/>
                <a:ext cx="0" cy="10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Rak 176"/>
              <p:cNvCxnSpPr/>
              <p:nvPr/>
            </p:nvCxnSpPr>
            <p:spPr>
              <a:xfrm>
                <a:off x="7519052" y="2003008"/>
                <a:ext cx="0" cy="10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1" name="Names outside bars"/>
            <p:cNvGrpSpPr/>
            <p:nvPr/>
          </p:nvGrpSpPr>
          <p:grpSpPr>
            <a:xfrm>
              <a:off x="5921819" y="5374494"/>
              <a:ext cx="1619512" cy="1224459"/>
              <a:chOff x="5882064" y="5374494"/>
              <a:chExt cx="1619512" cy="1224459"/>
            </a:xfrm>
            <a:noFill/>
          </p:grpSpPr>
          <p:sp>
            <p:nvSpPr>
              <p:cNvPr id="222" name="Rektangel 221"/>
              <p:cNvSpPr/>
              <p:nvPr/>
            </p:nvSpPr>
            <p:spPr>
              <a:xfrm>
                <a:off x="6168689" y="5950339"/>
                <a:ext cx="782720" cy="264719"/>
              </a:xfrm>
              <a:prstGeom prst="rect">
                <a:avLst/>
              </a:prstGeom>
              <a:grpFill/>
            </p:spPr>
            <p:txBody>
              <a:bodyPr wrap="none">
                <a:spAutoFit/>
              </a:bodyPr>
              <a:lstStyle/>
              <a:p>
                <a:pPr algn="ctr"/>
                <a:r>
                  <a:rPr lang="sv-SE" sz="1400"/>
                  <a:t>Nahor, 148</a:t>
                </a:r>
              </a:p>
            </p:txBody>
          </p:sp>
          <p:sp>
            <p:nvSpPr>
              <p:cNvPr id="223" name="Rektangel 222"/>
              <p:cNvSpPr/>
              <p:nvPr/>
            </p:nvSpPr>
            <p:spPr>
              <a:xfrm>
                <a:off x="6085911" y="5758390"/>
                <a:ext cx="764678" cy="264719"/>
              </a:xfrm>
              <a:prstGeom prst="rect">
                <a:avLst/>
              </a:prstGeom>
              <a:grpFill/>
            </p:spPr>
            <p:txBody>
              <a:bodyPr wrap="none">
                <a:spAutoFit/>
              </a:bodyPr>
              <a:lstStyle/>
              <a:p>
                <a:pPr algn="ctr"/>
                <a:r>
                  <a:rPr lang="sv-SE" sz="1400"/>
                  <a:t>Serug, 230</a:t>
                </a:r>
              </a:p>
            </p:txBody>
          </p:sp>
          <p:sp>
            <p:nvSpPr>
              <p:cNvPr id="224" name="Rektangel 223"/>
              <p:cNvSpPr/>
              <p:nvPr/>
            </p:nvSpPr>
            <p:spPr>
              <a:xfrm>
                <a:off x="6354872" y="6142287"/>
                <a:ext cx="678453" cy="264719"/>
              </a:xfrm>
              <a:prstGeom prst="rect">
                <a:avLst/>
              </a:prstGeom>
              <a:grpFill/>
            </p:spPr>
            <p:txBody>
              <a:bodyPr wrap="none">
                <a:spAutoFit/>
              </a:bodyPr>
              <a:lstStyle/>
              <a:p>
                <a:pPr algn="ctr"/>
                <a:r>
                  <a:rPr lang="sv-SE" sz="1400"/>
                  <a:t>Tera, 205</a:t>
                </a:r>
              </a:p>
            </p:txBody>
          </p:sp>
          <p:sp>
            <p:nvSpPr>
              <p:cNvPr id="225" name="Rektangel 224"/>
              <p:cNvSpPr/>
              <p:nvPr/>
            </p:nvSpPr>
            <p:spPr>
              <a:xfrm>
                <a:off x="6535672" y="6334234"/>
                <a:ext cx="965904" cy="264719"/>
              </a:xfrm>
              <a:prstGeom prst="rect">
                <a:avLst/>
              </a:prstGeom>
              <a:grpFill/>
            </p:spPr>
            <p:txBody>
              <a:bodyPr wrap="none">
                <a:spAutoFit/>
              </a:bodyPr>
              <a:lstStyle/>
              <a:p>
                <a:pPr algn="ctr"/>
                <a:r>
                  <a:rPr lang="sv-SE" sz="1400" dirty="0"/>
                  <a:t>Abraham, 175</a:t>
                </a:r>
              </a:p>
            </p:txBody>
          </p:sp>
          <p:sp>
            <p:nvSpPr>
              <p:cNvPr id="226" name="Rektangel 225"/>
              <p:cNvSpPr/>
              <p:nvPr/>
            </p:nvSpPr>
            <p:spPr>
              <a:xfrm>
                <a:off x="6081402" y="5566442"/>
                <a:ext cx="655812" cy="264719"/>
              </a:xfrm>
              <a:prstGeom prst="rect">
                <a:avLst/>
              </a:prstGeom>
              <a:grpFill/>
            </p:spPr>
            <p:txBody>
              <a:bodyPr wrap="none">
                <a:spAutoFit/>
              </a:bodyPr>
              <a:lstStyle/>
              <a:p>
                <a:pPr algn="ctr"/>
                <a:r>
                  <a:rPr lang="sv-SE" sz="1400" dirty="0"/>
                  <a:t>Reu, 239</a:t>
                </a:r>
              </a:p>
            </p:txBody>
          </p:sp>
          <p:sp>
            <p:nvSpPr>
              <p:cNvPr id="227" name="Rektangel 226"/>
              <p:cNvSpPr/>
              <p:nvPr/>
            </p:nvSpPr>
            <p:spPr>
              <a:xfrm>
                <a:off x="5882064" y="5374494"/>
                <a:ext cx="750316" cy="264719"/>
              </a:xfrm>
              <a:prstGeom prst="rect">
                <a:avLst/>
              </a:prstGeom>
              <a:grpFill/>
            </p:spPr>
            <p:txBody>
              <a:bodyPr wrap="none">
                <a:spAutoFit/>
              </a:bodyPr>
              <a:lstStyle/>
              <a:p>
                <a:pPr algn="ctr"/>
                <a:r>
                  <a:rPr lang="sv-SE" sz="1400" dirty="0"/>
                  <a:t>Peleg, 239</a:t>
                </a:r>
              </a:p>
            </p:txBody>
          </p:sp>
        </p:grpSp>
        <p:grpSp>
          <p:nvGrpSpPr>
            <p:cNvPr id="4" name="Grupp 3"/>
            <p:cNvGrpSpPr/>
            <p:nvPr/>
          </p:nvGrpSpPr>
          <p:grpSpPr>
            <a:xfrm>
              <a:off x="-126215" y="1696106"/>
              <a:ext cx="9060300" cy="4829522"/>
              <a:chOff x="-126215" y="1696106"/>
              <a:chExt cx="9060300" cy="4829522"/>
            </a:xfrm>
          </p:grpSpPr>
          <p:grpSp>
            <p:nvGrpSpPr>
              <p:cNvPr id="178" name="Grupp 177"/>
              <p:cNvGrpSpPr/>
              <p:nvPr/>
            </p:nvGrpSpPr>
            <p:grpSpPr>
              <a:xfrm>
                <a:off x="-126215" y="1696106"/>
                <a:ext cx="8728891" cy="338554"/>
                <a:chOff x="-91147" y="1745984"/>
                <a:chExt cx="8728891" cy="338554"/>
              </a:xfrm>
            </p:grpSpPr>
            <p:sp>
              <p:nvSpPr>
                <p:cNvPr id="179" name="textruta 178"/>
                <p:cNvSpPr txBox="1"/>
                <p:nvPr/>
              </p:nvSpPr>
              <p:spPr>
                <a:xfrm>
                  <a:off x="-91147" y="1745984"/>
                  <a:ext cx="1766574" cy="338554"/>
                </a:xfrm>
                <a:prstGeom prst="rect">
                  <a:avLst/>
                </a:prstGeom>
                <a:noFill/>
              </p:spPr>
              <p:txBody>
                <a:bodyPr wrap="none" rtlCol="0">
                  <a:spAutoFit/>
                </a:bodyPr>
                <a:lstStyle/>
                <a:p>
                  <a:r>
                    <a:rPr lang="sv-SE" sz="1600" b="1" dirty="0">
                      <a:solidFill>
                        <a:schemeClr val="tx2"/>
                      </a:solidFill>
                      <a:effectLst>
                        <a:outerShdw blurRad="38100" dist="38100" dir="2700000" algn="tl">
                          <a:srgbClr val="000000">
                            <a:alpha val="43137"/>
                          </a:srgbClr>
                        </a:outerShdw>
                      </a:effectLst>
                    </a:rPr>
                    <a:t>≈ 4000 före Kristus</a:t>
                  </a:r>
                </a:p>
              </p:txBody>
            </p:sp>
            <p:sp>
              <p:nvSpPr>
                <p:cNvPr id="180" name="textruta 179"/>
                <p:cNvSpPr txBox="1"/>
                <p:nvPr/>
              </p:nvSpPr>
              <p:spPr>
                <a:xfrm>
                  <a:off x="6871170" y="1745984"/>
                  <a:ext cx="1766574" cy="338554"/>
                </a:xfrm>
                <a:prstGeom prst="rect">
                  <a:avLst/>
                </a:prstGeom>
                <a:noFill/>
              </p:spPr>
              <p:txBody>
                <a:bodyPr wrap="none" rtlCol="0">
                  <a:spAutoFit/>
                </a:bodyPr>
                <a:lstStyle/>
                <a:p>
                  <a:r>
                    <a:rPr lang="sv-SE" sz="1600" b="1" dirty="0">
                      <a:solidFill>
                        <a:schemeClr val="tx2"/>
                      </a:solidFill>
                      <a:effectLst>
                        <a:outerShdw blurRad="38100" dist="38100" dir="2700000" algn="tl">
                          <a:srgbClr val="000000">
                            <a:alpha val="43137"/>
                          </a:srgbClr>
                        </a:outerShdw>
                      </a:effectLst>
                    </a:rPr>
                    <a:t>≈ 2000 före Kristus</a:t>
                  </a:r>
                </a:p>
              </p:txBody>
            </p:sp>
            <p:sp>
              <p:nvSpPr>
                <p:cNvPr id="181" name="textruta 180"/>
                <p:cNvSpPr txBox="1"/>
                <p:nvPr/>
              </p:nvSpPr>
              <p:spPr>
                <a:xfrm>
                  <a:off x="3364521" y="1745984"/>
                  <a:ext cx="1766574" cy="338554"/>
                </a:xfrm>
                <a:prstGeom prst="rect">
                  <a:avLst/>
                </a:prstGeom>
                <a:noFill/>
              </p:spPr>
              <p:txBody>
                <a:bodyPr wrap="none" rtlCol="0">
                  <a:spAutoFit/>
                </a:bodyPr>
                <a:lstStyle/>
                <a:p>
                  <a:r>
                    <a:rPr lang="sv-SE" sz="1600" b="1" dirty="0">
                      <a:solidFill>
                        <a:schemeClr val="tx2"/>
                      </a:solidFill>
                      <a:effectLst>
                        <a:outerShdw blurRad="38100" dist="38100" dir="2700000" algn="tl">
                          <a:srgbClr val="000000">
                            <a:alpha val="43137"/>
                          </a:srgbClr>
                        </a:outerShdw>
                      </a:effectLst>
                    </a:rPr>
                    <a:t>≈ 3000 före Kristus</a:t>
                  </a:r>
                </a:p>
              </p:txBody>
            </p:sp>
          </p:grpSp>
          <p:grpSp>
            <p:nvGrpSpPr>
              <p:cNvPr id="182" name="Skala"/>
              <p:cNvGrpSpPr/>
              <p:nvPr/>
            </p:nvGrpSpPr>
            <p:grpSpPr>
              <a:xfrm>
                <a:off x="443609" y="2102616"/>
                <a:ext cx="8490476" cy="377775"/>
                <a:chOff x="403854" y="2102616"/>
                <a:chExt cx="8490476" cy="377775"/>
              </a:xfrm>
            </p:grpSpPr>
            <p:cxnSp>
              <p:nvCxnSpPr>
                <p:cNvPr id="183" name="Rak pil 182"/>
                <p:cNvCxnSpPr/>
                <p:nvPr/>
              </p:nvCxnSpPr>
              <p:spPr>
                <a:xfrm>
                  <a:off x="521851" y="2116998"/>
                  <a:ext cx="798390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Rak 183"/>
                <p:cNvCxnSpPr/>
                <p:nvPr/>
              </p:nvCxnSpPr>
              <p:spPr>
                <a:xfrm>
                  <a:off x="871711"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Rak 184"/>
                <p:cNvCxnSpPr/>
                <p:nvPr/>
              </p:nvCxnSpPr>
              <p:spPr>
                <a:xfrm>
                  <a:off x="1221571"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Rak 185"/>
                <p:cNvCxnSpPr/>
                <p:nvPr/>
              </p:nvCxnSpPr>
              <p:spPr>
                <a:xfrm>
                  <a:off x="1571431"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Rak 186"/>
                <p:cNvCxnSpPr/>
                <p:nvPr/>
              </p:nvCxnSpPr>
              <p:spPr>
                <a:xfrm>
                  <a:off x="192129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Rak 187"/>
                <p:cNvCxnSpPr/>
                <p:nvPr/>
              </p:nvCxnSpPr>
              <p:spPr>
                <a:xfrm>
                  <a:off x="227115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Rak 188"/>
                <p:cNvCxnSpPr/>
                <p:nvPr/>
              </p:nvCxnSpPr>
              <p:spPr>
                <a:xfrm>
                  <a:off x="262101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Rak 189"/>
                <p:cNvCxnSpPr/>
                <p:nvPr/>
              </p:nvCxnSpPr>
              <p:spPr>
                <a:xfrm>
                  <a:off x="297087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Rak 190"/>
                <p:cNvCxnSpPr/>
                <p:nvPr/>
              </p:nvCxnSpPr>
              <p:spPr>
                <a:xfrm>
                  <a:off x="332073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Rak 191"/>
                <p:cNvCxnSpPr/>
                <p:nvPr/>
              </p:nvCxnSpPr>
              <p:spPr>
                <a:xfrm>
                  <a:off x="367059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Rak 192"/>
                <p:cNvCxnSpPr/>
                <p:nvPr/>
              </p:nvCxnSpPr>
              <p:spPr>
                <a:xfrm>
                  <a:off x="4020452" y="2111546"/>
                  <a:ext cx="0" cy="113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Rak 193"/>
                <p:cNvCxnSpPr/>
                <p:nvPr/>
              </p:nvCxnSpPr>
              <p:spPr>
                <a:xfrm>
                  <a:off x="437031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Rak 194"/>
                <p:cNvCxnSpPr/>
                <p:nvPr/>
              </p:nvCxnSpPr>
              <p:spPr>
                <a:xfrm>
                  <a:off x="472017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Rak 195"/>
                <p:cNvCxnSpPr/>
                <p:nvPr/>
              </p:nvCxnSpPr>
              <p:spPr>
                <a:xfrm>
                  <a:off x="507003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Rak 196"/>
                <p:cNvCxnSpPr/>
                <p:nvPr/>
              </p:nvCxnSpPr>
              <p:spPr>
                <a:xfrm>
                  <a:off x="541989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Rak 197"/>
                <p:cNvCxnSpPr/>
                <p:nvPr/>
              </p:nvCxnSpPr>
              <p:spPr>
                <a:xfrm>
                  <a:off x="576975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Rak 198"/>
                <p:cNvCxnSpPr/>
                <p:nvPr/>
              </p:nvCxnSpPr>
              <p:spPr>
                <a:xfrm>
                  <a:off x="611961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Rak 199"/>
                <p:cNvCxnSpPr/>
                <p:nvPr/>
              </p:nvCxnSpPr>
              <p:spPr>
                <a:xfrm>
                  <a:off x="646947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Rak 200"/>
                <p:cNvCxnSpPr/>
                <p:nvPr/>
              </p:nvCxnSpPr>
              <p:spPr>
                <a:xfrm>
                  <a:off x="681933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Rak 201"/>
                <p:cNvCxnSpPr/>
                <p:nvPr/>
              </p:nvCxnSpPr>
              <p:spPr>
                <a:xfrm>
                  <a:off x="7169192"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Rak 202"/>
                <p:cNvCxnSpPr/>
                <p:nvPr/>
              </p:nvCxnSpPr>
              <p:spPr>
                <a:xfrm>
                  <a:off x="7519052" y="2113331"/>
                  <a:ext cx="0" cy="1116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Rak 203"/>
                <p:cNvCxnSpPr/>
                <p:nvPr/>
              </p:nvCxnSpPr>
              <p:spPr>
                <a:xfrm>
                  <a:off x="7868907"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ruta 204"/>
                <p:cNvSpPr txBox="1"/>
                <p:nvPr/>
              </p:nvSpPr>
              <p:spPr>
                <a:xfrm>
                  <a:off x="403854" y="2189200"/>
                  <a:ext cx="230258"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0</a:t>
                  </a:r>
                </a:p>
              </p:txBody>
            </p:sp>
            <p:sp>
              <p:nvSpPr>
                <p:cNvPr id="206" name="textruta 205"/>
                <p:cNvSpPr txBox="1"/>
                <p:nvPr/>
              </p:nvSpPr>
              <p:spPr>
                <a:xfrm>
                  <a:off x="1024433" y="2189200"/>
                  <a:ext cx="396369"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200</a:t>
                  </a:r>
                </a:p>
              </p:txBody>
            </p:sp>
            <p:sp>
              <p:nvSpPr>
                <p:cNvPr id="207" name="textruta 206"/>
                <p:cNvSpPr txBox="1"/>
                <p:nvPr/>
              </p:nvSpPr>
              <p:spPr>
                <a:xfrm>
                  <a:off x="4480514"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1200</a:t>
                  </a:r>
                </a:p>
              </p:txBody>
            </p:sp>
            <p:sp>
              <p:nvSpPr>
                <p:cNvPr id="208" name="textruta 207"/>
                <p:cNvSpPr txBox="1"/>
                <p:nvPr/>
              </p:nvSpPr>
              <p:spPr>
                <a:xfrm>
                  <a:off x="3119206" y="2189200"/>
                  <a:ext cx="396369"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800</a:t>
                  </a:r>
                </a:p>
              </p:txBody>
            </p:sp>
            <p:sp>
              <p:nvSpPr>
                <p:cNvPr id="209" name="textruta 208"/>
                <p:cNvSpPr txBox="1"/>
                <p:nvPr/>
              </p:nvSpPr>
              <p:spPr>
                <a:xfrm>
                  <a:off x="2420705" y="2189200"/>
                  <a:ext cx="396369"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600</a:t>
                  </a:r>
                </a:p>
              </p:txBody>
            </p:sp>
            <p:sp>
              <p:nvSpPr>
                <p:cNvPr id="210" name="textruta 209"/>
                <p:cNvSpPr txBox="1"/>
                <p:nvPr/>
              </p:nvSpPr>
              <p:spPr>
                <a:xfrm>
                  <a:off x="1722206" y="2189200"/>
                  <a:ext cx="396369"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400</a:t>
                  </a:r>
                </a:p>
              </p:txBody>
            </p:sp>
            <p:sp>
              <p:nvSpPr>
                <p:cNvPr id="211" name="textruta 210"/>
                <p:cNvSpPr txBox="1"/>
                <p:nvPr/>
              </p:nvSpPr>
              <p:spPr>
                <a:xfrm>
                  <a:off x="3782558"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1000</a:t>
                  </a:r>
                </a:p>
              </p:txBody>
            </p:sp>
            <p:sp>
              <p:nvSpPr>
                <p:cNvPr id="212" name="textruta 211"/>
                <p:cNvSpPr txBox="1"/>
                <p:nvPr/>
              </p:nvSpPr>
              <p:spPr>
                <a:xfrm>
                  <a:off x="5185362"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1400</a:t>
                  </a:r>
                </a:p>
              </p:txBody>
            </p:sp>
            <p:sp>
              <p:nvSpPr>
                <p:cNvPr id="213" name="textruta 212"/>
                <p:cNvSpPr txBox="1"/>
                <p:nvPr/>
              </p:nvSpPr>
              <p:spPr>
                <a:xfrm>
                  <a:off x="5883861"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1600</a:t>
                  </a:r>
                </a:p>
              </p:txBody>
            </p:sp>
            <p:sp>
              <p:nvSpPr>
                <p:cNvPr id="214" name="textruta 213"/>
                <p:cNvSpPr txBox="1"/>
                <p:nvPr/>
              </p:nvSpPr>
              <p:spPr>
                <a:xfrm>
                  <a:off x="6583633"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1800</a:t>
                  </a:r>
                </a:p>
              </p:txBody>
            </p:sp>
            <p:sp>
              <p:nvSpPr>
                <p:cNvPr id="215" name="textruta 214"/>
                <p:cNvSpPr txBox="1"/>
                <p:nvPr/>
              </p:nvSpPr>
              <p:spPr>
                <a:xfrm>
                  <a:off x="7282131"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2000</a:t>
                  </a:r>
                </a:p>
              </p:txBody>
            </p:sp>
            <p:cxnSp>
              <p:nvCxnSpPr>
                <p:cNvPr id="216" name="Rak 215"/>
                <p:cNvCxnSpPr/>
                <p:nvPr/>
              </p:nvCxnSpPr>
              <p:spPr>
                <a:xfrm>
                  <a:off x="521851" y="2102616"/>
                  <a:ext cx="0" cy="122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ruta 216"/>
                <p:cNvSpPr txBox="1"/>
                <p:nvPr/>
              </p:nvSpPr>
              <p:spPr>
                <a:xfrm>
                  <a:off x="8504350" y="2189200"/>
                  <a:ext cx="389980"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AM</a:t>
                  </a:r>
                </a:p>
              </p:txBody>
            </p:sp>
            <p:cxnSp>
              <p:nvCxnSpPr>
                <p:cNvPr id="218" name="Rak 217"/>
                <p:cNvCxnSpPr/>
                <p:nvPr/>
              </p:nvCxnSpPr>
              <p:spPr>
                <a:xfrm>
                  <a:off x="8227653" y="2116998"/>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ruta 218"/>
                <p:cNvSpPr txBox="1"/>
                <p:nvPr/>
              </p:nvSpPr>
              <p:spPr>
                <a:xfrm>
                  <a:off x="7993961" y="2189200"/>
                  <a:ext cx="479426" cy="291191"/>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rPr>
                    <a:t>2200</a:t>
                  </a:r>
                </a:p>
              </p:txBody>
            </p:sp>
          </p:grpSp>
          <p:grpSp>
            <p:nvGrpSpPr>
              <p:cNvPr id="228" name="Bars"/>
              <p:cNvGrpSpPr/>
              <p:nvPr/>
            </p:nvGrpSpPr>
            <p:grpSpPr>
              <a:xfrm>
                <a:off x="558570" y="2741028"/>
                <a:ext cx="7640836" cy="3784600"/>
                <a:chOff x="518815" y="2741028"/>
                <a:chExt cx="7640836" cy="3784600"/>
              </a:xfrm>
              <a:solidFill>
                <a:schemeClr val="accent2"/>
              </a:solidFill>
            </p:grpSpPr>
            <p:sp>
              <p:nvSpPr>
                <p:cNvPr id="229" name="Rektangel 228"/>
                <p:cNvSpPr/>
                <p:nvPr/>
              </p:nvSpPr>
              <p:spPr>
                <a:xfrm>
                  <a:off x="7513723" y="6373228"/>
                  <a:ext cx="601478"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30" name="Rektangel 229"/>
                <p:cNvSpPr/>
                <p:nvPr/>
              </p:nvSpPr>
              <p:spPr>
                <a:xfrm>
                  <a:off x="2905927" y="4079206"/>
                  <a:ext cx="339754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Metushela, 969</a:t>
                  </a:r>
                </a:p>
              </p:txBody>
            </p:sp>
            <p:sp>
              <p:nvSpPr>
                <p:cNvPr id="231" name="Rektangel 230"/>
                <p:cNvSpPr/>
                <p:nvPr/>
              </p:nvSpPr>
              <p:spPr>
                <a:xfrm>
                  <a:off x="518815" y="2741028"/>
                  <a:ext cx="326469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Adam, 930</a:t>
                  </a:r>
                </a:p>
              </p:txBody>
            </p:sp>
            <p:sp>
              <p:nvSpPr>
                <p:cNvPr id="232" name="Rektangel 231"/>
                <p:cNvSpPr/>
                <p:nvPr/>
              </p:nvSpPr>
              <p:spPr>
                <a:xfrm>
                  <a:off x="1012727" y="2932196"/>
                  <a:ext cx="3178572"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Set, 912</a:t>
                  </a:r>
                </a:p>
              </p:txBody>
            </p:sp>
            <p:sp>
              <p:nvSpPr>
                <p:cNvPr id="233" name="Rektangel 232"/>
                <p:cNvSpPr/>
                <p:nvPr/>
              </p:nvSpPr>
              <p:spPr>
                <a:xfrm>
                  <a:off x="1361342" y="3123364"/>
                  <a:ext cx="3153807"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Enos, 905</a:t>
                  </a:r>
                </a:p>
              </p:txBody>
            </p:sp>
            <p:sp>
              <p:nvSpPr>
                <p:cNvPr id="234" name="Rektangel 233"/>
                <p:cNvSpPr/>
                <p:nvPr/>
              </p:nvSpPr>
              <p:spPr>
                <a:xfrm>
                  <a:off x="1682650" y="3314533"/>
                  <a:ext cx="3156349"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Kenan, 910</a:t>
                  </a:r>
                </a:p>
              </p:txBody>
            </p:sp>
            <p:sp>
              <p:nvSpPr>
                <p:cNvPr id="235" name="Rektangel 234"/>
                <p:cNvSpPr/>
                <p:nvPr/>
              </p:nvSpPr>
              <p:spPr>
                <a:xfrm>
                  <a:off x="1892837" y="3505701"/>
                  <a:ext cx="3125232"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Mahalalel, 895</a:t>
                  </a:r>
                </a:p>
              </p:txBody>
            </p:sp>
            <p:sp>
              <p:nvSpPr>
                <p:cNvPr id="236" name="Rektangel 235"/>
                <p:cNvSpPr/>
                <p:nvPr/>
              </p:nvSpPr>
              <p:spPr>
                <a:xfrm>
                  <a:off x="2115722" y="3696869"/>
                  <a:ext cx="3359547"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Jered 962</a:t>
                  </a:r>
                </a:p>
              </p:txBody>
            </p:sp>
            <p:sp>
              <p:nvSpPr>
                <p:cNvPr id="237" name="Rektangel 236"/>
                <p:cNvSpPr/>
                <p:nvPr/>
              </p:nvSpPr>
              <p:spPr>
                <a:xfrm>
                  <a:off x="2713209" y="3888037"/>
                  <a:ext cx="1237139"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r>
                    <a:rPr lang="sv-SE" sz="1400" dirty="0">
                      <a:solidFill>
                        <a:schemeClr val="tx1"/>
                      </a:solidFill>
                    </a:rPr>
                    <a:t>Hanok 365, </a:t>
                  </a:r>
                </a:p>
              </p:txBody>
            </p:sp>
            <p:sp>
              <p:nvSpPr>
                <p:cNvPr id="238" name="Rektangel 237"/>
                <p:cNvSpPr/>
                <p:nvPr/>
              </p:nvSpPr>
              <p:spPr>
                <a:xfrm>
                  <a:off x="3548152" y="4270374"/>
                  <a:ext cx="2739242"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Lamech, 777</a:t>
                  </a:r>
                </a:p>
              </p:txBody>
            </p:sp>
            <p:sp>
              <p:nvSpPr>
                <p:cNvPr id="239" name="Rektangel 238"/>
                <p:cNvSpPr/>
                <p:nvPr/>
              </p:nvSpPr>
              <p:spPr>
                <a:xfrm>
                  <a:off x="4193946" y="4461542"/>
                  <a:ext cx="3325745"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Noa, 950</a:t>
                  </a:r>
                  <a:r>
                    <a:rPr lang="en-US" sz="1400" dirty="0">
                      <a:solidFill>
                        <a:schemeClr val="accent2"/>
                      </a:solidFill>
                    </a:rPr>
                    <a:t>dddddddddddddddddddd</a:t>
                  </a:r>
                </a:p>
              </p:txBody>
            </p:sp>
            <p:sp>
              <p:nvSpPr>
                <p:cNvPr id="240" name="Rektangel 239"/>
                <p:cNvSpPr/>
                <p:nvPr/>
              </p:nvSpPr>
              <p:spPr>
                <a:xfrm>
                  <a:off x="5954509" y="4652710"/>
                  <a:ext cx="212418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Sem, 600</a:t>
                  </a:r>
                </a:p>
              </p:txBody>
            </p:sp>
            <p:sp>
              <p:nvSpPr>
                <p:cNvPr id="241" name="Rektangel 240"/>
                <p:cNvSpPr/>
                <p:nvPr/>
              </p:nvSpPr>
              <p:spPr>
                <a:xfrm>
                  <a:off x="6302171" y="4843879"/>
                  <a:ext cx="153363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Arpakshad, 438</a:t>
                  </a:r>
                </a:p>
              </p:txBody>
            </p:sp>
            <p:sp>
              <p:nvSpPr>
                <p:cNvPr id="242" name="Rektangel 241"/>
                <p:cNvSpPr/>
                <p:nvPr/>
              </p:nvSpPr>
              <p:spPr>
                <a:xfrm>
                  <a:off x="6404670" y="5035047"/>
                  <a:ext cx="1566863"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Sela, 433</a:t>
                  </a:r>
                </a:p>
              </p:txBody>
            </p:sp>
            <p:sp>
              <p:nvSpPr>
                <p:cNvPr id="243" name="Rektangel 242"/>
                <p:cNvSpPr/>
                <p:nvPr/>
              </p:nvSpPr>
              <p:spPr>
                <a:xfrm>
                  <a:off x="6540402" y="5226215"/>
                  <a:ext cx="1619249"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Eber, 464</a:t>
                  </a:r>
                </a:p>
              </p:txBody>
            </p:sp>
            <p:sp>
              <p:nvSpPr>
                <p:cNvPr id="244" name="Rektangel 243"/>
                <p:cNvSpPr/>
                <p:nvPr/>
              </p:nvSpPr>
              <p:spPr>
                <a:xfrm>
                  <a:off x="6653775" y="5417383"/>
                  <a:ext cx="830793"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45" name="Rektangel 244"/>
                <p:cNvSpPr/>
                <p:nvPr/>
              </p:nvSpPr>
              <p:spPr>
                <a:xfrm>
                  <a:off x="6762360" y="5608552"/>
                  <a:ext cx="82103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46" name="Rektangel 245"/>
                <p:cNvSpPr/>
                <p:nvPr/>
              </p:nvSpPr>
              <p:spPr>
                <a:xfrm>
                  <a:off x="6870945" y="5799720"/>
                  <a:ext cx="830317"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47" name="Rektangel 246"/>
                <p:cNvSpPr/>
                <p:nvPr/>
              </p:nvSpPr>
              <p:spPr>
                <a:xfrm>
                  <a:off x="6979530" y="5990888"/>
                  <a:ext cx="47884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48" name="Rektangel 247"/>
                <p:cNvSpPr/>
                <p:nvPr/>
              </p:nvSpPr>
              <p:spPr>
                <a:xfrm>
                  <a:off x="7059540" y="6182056"/>
                  <a:ext cx="7226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grpSp>
        </p:grpSp>
        <p:grpSp>
          <p:nvGrpSpPr>
            <p:cNvPr id="253" name="År vid faderskap"/>
            <p:cNvGrpSpPr/>
            <p:nvPr/>
          </p:nvGrpSpPr>
          <p:grpSpPr>
            <a:xfrm>
              <a:off x="933351" y="2767740"/>
              <a:ext cx="6777400" cy="3563752"/>
              <a:chOff x="817396" y="2386740"/>
              <a:chExt cx="6777400" cy="3563752"/>
            </a:xfrm>
          </p:grpSpPr>
          <p:sp>
            <p:nvSpPr>
              <p:cNvPr id="254" name="Rektangel 253"/>
              <p:cNvSpPr/>
              <p:nvPr/>
            </p:nvSpPr>
            <p:spPr>
              <a:xfrm>
                <a:off x="3335567" y="3726193"/>
                <a:ext cx="274404"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187</a:t>
                </a:r>
              </a:p>
            </p:txBody>
          </p:sp>
          <p:sp>
            <p:nvSpPr>
              <p:cNvPr id="255" name="Rektangel 254"/>
              <p:cNvSpPr/>
              <p:nvPr/>
            </p:nvSpPr>
            <p:spPr>
              <a:xfrm>
                <a:off x="3977317" y="3917287"/>
                <a:ext cx="294644"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182</a:t>
                </a:r>
              </a:p>
            </p:txBody>
          </p:sp>
          <p:sp>
            <p:nvSpPr>
              <p:cNvPr id="256" name="Rektangel 255"/>
              <p:cNvSpPr/>
              <p:nvPr/>
            </p:nvSpPr>
            <p:spPr>
              <a:xfrm>
                <a:off x="1941350" y="3148144"/>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65</a:t>
                </a:r>
              </a:p>
            </p:txBody>
          </p:sp>
          <p:sp>
            <p:nvSpPr>
              <p:cNvPr id="257" name="Rektangel 256"/>
              <p:cNvSpPr/>
              <p:nvPr/>
            </p:nvSpPr>
            <p:spPr>
              <a:xfrm>
                <a:off x="1718105" y="2958834"/>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70</a:t>
                </a:r>
              </a:p>
            </p:txBody>
          </p:sp>
          <p:sp>
            <p:nvSpPr>
              <p:cNvPr id="258" name="Rektangel 257"/>
              <p:cNvSpPr/>
              <p:nvPr/>
            </p:nvSpPr>
            <p:spPr>
              <a:xfrm>
                <a:off x="2502725" y="3344003"/>
                <a:ext cx="27380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162</a:t>
                </a:r>
              </a:p>
            </p:txBody>
          </p:sp>
          <p:sp>
            <p:nvSpPr>
              <p:cNvPr id="259" name="Rektangel 258"/>
              <p:cNvSpPr/>
              <p:nvPr/>
            </p:nvSpPr>
            <p:spPr>
              <a:xfrm>
                <a:off x="2732521" y="3535097"/>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65</a:t>
                </a:r>
              </a:p>
            </p:txBody>
          </p:sp>
          <p:sp>
            <p:nvSpPr>
              <p:cNvPr id="260" name="Rektangel 259"/>
              <p:cNvSpPr/>
              <p:nvPr/>
            </p:nvSpPr>
            <p:spPr>
              <a:xfrm>
                <a:off x="817396" y="2386740"/>
                <a:ext cx="2636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130</a:t>
                </a:r>
              </a:p>
            </p:txBody>
          </p:sp>
          <p:sp>
            <p:nvSpPr>
              <p:cNvPr id="261" name="Rektangel 260"/>
              <p:cNvSpPr/>
              <p:nvPr/>
            </p:nvSpPr>
            <p:spPr>
              <a:xfrm>
                <a:off x="1119214" y="2577835"/>
                <a:ext cx="333342"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105</a:t>
                </a:r>
              </a:p>
            </p:txBody>
          </p:sp>
          <p:sp>
            <p:nvSpPr>
              <p:cNvPr id="262" name="Rektangel 261"/>
              <p:cNvSpPr/>
              <p:nvPr/>
            </p:nvSpPr>
            <p:spPr>
              <a:xfrm>
                <a:off x="1485339" y="2766439"/>
                <a:ext cx="252971"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90</a:t>
                </a:r>
              </a:p>
            </p:txBody>
          </p:sp>
          <p:sp>
            <p:nvSpPr>
              <p:cNvPr id="263" name="Rektangel 262"/>
              <p:cNvSpPr/>
              <p:nvPr/>
            </p:nvSpPr>
            <p:spPr>
              <a:xfrm>
                <a:off x="5745394" y="4109571"/>
                <a:ext cx="279166"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a:solidFill>
                      <a:schemeClr val="accent6">
                        <a:lumMod val="50000"/>
                      </a:schemeClr>
                    </a:solidFill>
                  </a:rPr>
                  <a:t>502*</a:t>
                </a:r>
                <a:endParaRPr lang="en-US" sz="1100" dirty="0">
                  <a:solidFill>
                    <a:schemeClr val="accent6">
                      <a:lumMod val="50000"/>
                    </a:schemeClr>
                  </a:solidFill>
                </a:endParaRPr>
              </a:p>
            </p:txBody>
          </p:sp>
          <p:sp>
            <p:nvSpPr>
              <p:cNvPr id="264" name="Rektangel 263"/>
              <p:cNvSpPr/>
              <p:nvPr/>
            </p:nvSpPr>
            <p:spPr>
              <a:xfrm>
                <a:off x="6081743" y="4299478"/>
                <a:ext cx="290477"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100</a:t>
                </a:r>
              </a:p>
            </p:txBody>
          </p:sp>
          <p:sp>
            <p:nvSpPr>
              <p:cNvPr id="265" name="Rektangel 264"/>
              <p:cNvSpPr/>
              <p:nvPr/>
            </p:nvSpPr>
            <p:spPr>
              <a:xfrm>
                <a:off x="6232957" y="4490573"/>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35</a:t>
                </a:r>
              </a:p>
            </p:txBody>
          </p:sp>
          <p:sp>
            <p:nvSpPr>
              <p:cNvPr id="266" name="Rektangel 265"/>
              <p:cNvSpPr/>
              <p:nvPr/>
            </p:nvSpPr>
            <p:spPr>
              <a:xfrm>
                <a:off x="6368689" y="4681669"/>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30</a:t>
                </a:r>
              </a:p>
            </p:txBody>
          </p:sp>
          <p:sp>
            <p:nvSpPr>
              <p:cNvPr id="267" name="Rektangel 266"/>
              <p:cNvSpPr/>
              <p:nvPr/>
            </p:nvSpPr>
            <p:spPr>
              <a:xfrm>
                <a:off x="6481203" y="4872764"/>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34</a:t>
                </a:r>
              </a:p>
            </p:txBody>
          </p:sp>
          <p:sp>
            <p:nvSpPr>
              <p:cNvPr id="268" name="Rektangel 267"/>
              <p:cNvSpPr/>
              <p:nvPr/>
            </p:nvSpPr>
            <p:spPr>
              <a:xfrm>
                <a:off x="6590146" y="5063860"/>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30</a:t>
                </a:r>
              </a:p>
            </p:txBody>
          </p:sp>
          <p:sp>
            <p:nvSpPr>
              <p:cNvPr id="269" name="Rektangel 268"/>
              <p:cNvSpPr/>
              <p:nvPr/>
            </p:nvSpPr>
            <p:spPr>
              <a:xfrm>
                <a:off x="6699089" y="5254955"/>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32</a:t>
                </a:r>
              </a:p>
            </p:txBody>
          </p:sp>
          <p:sp>
            <p:nvSpPr>
              <p:cNvPr id="270" name="Rektangel 269"/>
              <p:cNvSpPr/>
              <p:nvPr/>
            </p:nvSpPr>
            <p:spPr>
              <a:xfrm>
                <a:off x="6808030" y="5446051"/>
                <a:ext cx="20798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30</a:t>
                </a:r>
              </a:p>
            </p:txBody>
          </p:sp>
          <p:sp>
            <p:nvSpPr>
              <p:cNvPr id="271" name="Rektangel 270"/>
              <p:cNvSpPr/>
              <p:nvPr/>
            </p:nvSpPr>
            <p:spPr>
              <a:xfrm>
                <a:off x="6911283" y="5637145"/>
                <a:ext cx="156529"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dirty="0">
                    <a:solidFill>
                      <a:schemeClr val="accent6">
                        <a:lumMod val="50000"/>
                      </a:schemeClr>
                    </a:solidFill>
                  </a:rPr>
                  <a:t>29</a:t>
                </a:r>
              </a:p>
            </p:txBody>
          </p:sp>
          <p:sp>
            <p:nvSpPr>
              <p:cNvPr id="272" name="Rektangel 271"/>
              <p:cNvSpPr/>
              <p:nvPr/>
            </p:nvSpPr>
            <p:spPr>
              <a:xfrm>
                <a:off x="7303728" y="5828242"/>
                <a:ext cx="291068" cy="122250"/>
              </a:xfrm>
              <a:prstGeom prst="rect">
                <a:avLst/>
              </a:prstGeom>
              <a:noFill/>
              <a:ln w="28575">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1100">
                    <a:solidFill>
                      <a:schemeClr val="accent6">
                        <a:lumMod val="50000"/>
                      </a:schemeClr>
                    </a:solidFill>
                  </a:rPr>
                  <a:t>130*</a:t>
                </a:r>
                <a:endParaRPr lang="en-US" sz="1100" dirty="0">
                  <a:solidFill>
                    <a:schemeClr val="accent6">
                      <a:lumMod val="50000"/>
                    </a:schemeClr>
                  </a:solidFill>
                </a:endParaRPr>
              </a:p>
            </p:txBody>
          </p:sp>
        </p:grpSp>
      </p:grpSp>
      <p:sp>
        <p:nvSpPr>
          <p:cNvPr id="273" name="textruta 272"/>
          <p:cNvSpPr txBox="1"/>
          <p:nvPr/>
        </p:nvSpPr>
        <p:spPr>
          <a:xfrm>
            <a:off x="3006876" y="5364131"/>
            <a:ext cx="3573029" cy="830997"/>
          </a:xfrm>
          <a:prstGeom prst="rect">
            <a:avLst/>
          </a:prstGeom>
          <a:solidFill>
            <a:schemeClr val="tx2">
              <a:lumMod val="40000"/>
              <a:lumOff val="60000"/>
            </a:schemeClr>
          </a:solidFill>
          <a:ln w="19050">
            <a:solidFill>
              <a:schemeClr val="bg1">
                <a:lumMod val="50000"/>
              </a:schemeClr>
            </a:solidFill>
          </a:ln>
        </p:spPr>
        <p:txBody>
          <a:bodyPr wrap="none" rtlCol="0">
            <a:spAutoFit/>
          </a:bodyPr>
          <a:lstStyle/>
          <a:p>
            <a:pPr algn="ctr"/>
            <a:r>
              <a:rPr lang="sv-SE" sz="2400" dirty="0">
                <a:solidFill>
                  <a:schemeClr val="accent6">
                    <a:lumMod val="50000"/>
                  </a:schemeClr>
                </a:solidFill>
              </a:rPr>
              <a:t>Ett halvår har subtraherats </a:t>
            </a:r>
          </a:p>
          <a:p>
            <a:pPr algn="ctr"/>
            <a:r>
              <a:rPr lang="sv-SE" sz="2400" dirty="0">
                <a:solidFill>
                  <a:schemeClr val="accent6">
                    <a:lumMod val="50000"/>
                  </a:schemeClr>
                </a:solidFill>
              </a:rPr>
              <a:t>per generation!</a:t>
            </a:r>
          </a:p>
        </p:txBody>
      </p:sp>
      <p:sp>
        <p:nvSpPr>
          <p:cNvPr id="5" name="textruta 4">
            <a:extLst>
              <a:ext uri="{FF2B5EF4-FFF2-40B4-BE49-F238E27FC236}">
                <a16:creationId xmlns:a16="http://schemas.microsoft.com/office/drawing/2014/main" id="{978805AD-8E38-4D45-BE58-A015B12CE9B0}"/>
              </a:ext>
            </a:extLst>
          </p:cNvPr>
          <p:cNvSpPr txBox="1"/>
          <p:nvPr/>
        </p:nvSpPr>
        <p:spPr>
          <a:xfrm>
            <a:off x="3165521" y="4900454"/>
            <a:ext cx="3015634" cy="369332"/>
          </a:xfrm>
          <a:prstGeom prst="rect">
            <a:avLst/>
          </a:prstGeom>
          <a:noFill/>
        </p:spPr>
        <p:txBody>
          <a:bodyPr wrap="none" rtlCol="0">
            <a:spAutoFit/>
          </a:bodyPr>
          <a:lstStyle/>
          <a:p>
            <a:r>
              <a:rPr lang="sv-SE"/>
              <a:t>Åldrarna finns i 1 Mos 5 &amp; 11.</a:t>
            </a:r>
          </a:p>
        </p:txBody>
      </p:sp>
      <p:sp>
        <p:nvSpPr>
          <p:cNvPr id="3" name="Rektangel 2">
            <a:extLst>
              <a:ext uri="{FF2B5EF4-FFF2-40B4-BE49-F238E27FC236}">
                <a16:creationId xmlns:a16="http://schemas.microsoft.com/office/drawing/2014/main" id="{03C05965-A58B-47FE-B138-0F43462DE9D4}"/>
              </a:ext>
            </a:extLst>
          </p:cNvPr>
          <p:cNvSpPr/>
          <p:nvPr/>
        </p:nvSpPr>
        <p:spPr>
          <a:xfrm>
            <a:off x="300589" y="4528765"/>
            <a:ext cx="7684008" cy="21852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600"/>
              </a:spcBef>
            </a:pPr>
            <a:r>
              <a:rPr lang="sv-SE" b="1"/>
              <a:t>Noas ålder vid Sems födelse</a:t>
            </a:r>
            <a:r>
              <a:rPr lang="sv-SE"/>
              <a:t>: Noa var 600 år när syndafloden kom (1 Mos 7:11) och Arpakshad föddes 2 år efter floden när Sem var 100 år (1 Mos 11:10). Vid denna tid var Noa 602 år, det vill säga 502 år äldre än Sem. </a:t>
            </a:r>
          </a:p>
          <a:p>
            <a:pPr>
              <a:spcBef>
                <a:spcPts val="600"/>
              </a:spcBef>
            </a:pPr>
            <a:r>
              <a:rPr lang="sv-SE" b="1"/>
              <a:t>Teras ålder vid Abrahams födelse</a:t>
            </a:r>
            <a:r>
              <a:rPr lang="sv-SE"/>
              <a:t>: Abraham lämnade Haran när hans far Tera dog (Apg 7:4). Då var Tera 205 år (1 Mos 11:32) och Abraham 75 år (1 Mos 12:4), en skillnad på 130 år.</a:t>
            </a:r>
          </a:p>
          <a:p>
            <a:pPr>
              <a:spcBef>
                <a:spcPts val="600"/>
              </a:spcBef>
            </a:pPr>
            <a:r>
              <a:rPr lang="sv-SE"/>
              <a:t>Märk att Gud inte lämnat </a:t>
            </a:r>
            <a:r>
              <a:rPr lang="sv-SE" i="1"/>
              <a:t>någonting </a:t>
            </a:r>
            <a:r>
              <a:rPr lang="sv-SE"/>
              <a:t>åt gissningar. </a:t>
            </a:r>
          </a:p>
        </p:txBody>
      </p:sp>
    </p:spTree>
    <p:custDataLst>
      <p:tags r:id="rId1"/>
    </p:custDataLst>
    <p:extLst>
      <p:ext uri="{BB962C8B-B14F-4D97-AF65-F5344CB8AC3E}">
        <p14:creationId xmlns:p14="http://schemas.microsoft.com/office/powerpoint/2010/main" val="2163549365"/>
      </p:ext>
    </p:extLst>
  </p:cSld>
  <p:clrMapOvr>
    <a:masterClrMapping/>
  </p:clrMapOvr>
  <p:transition advTm="3155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par>
                                <p:cTn id="13" presetID="10" presetClass="entr" presetSubtype="0" fill="hold" nodeType="with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500"/>
                                        <p:tgtEl>
                                          <p:spTgt spid="251"/>
                                        </p:tgtEl>
                                      </p:cBhvr>
                                    </p:animEffect>
                                  </p:childTnLst>
                                </p:cTn>
                              </p:par>
                              <p:par>
                                <p:cTn id="16" presetID="10" presetClass="entr" presetSubtype="0"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animEffect transition="in" filter="fade">
                                      <p:cBhvr>
                                        <p:cTn id="18" dur="500"/>
                                        <p:tgtEl>
                                          <p:spTgt spid="1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0"/>
                                        </p:tgtEl>
                                        <p:attrNameLst>
                                          <p:attrName>style.visibility</p:attrName>
                                        </p:attrNameLst>
                                      </p:cBhvr>
                                      <p:to>
                                        <p:strVal val="visible"/>
                                      </p:to>
                                    </p:set>
                                    <p:animEffect transition="in" filter="fade">
                                      <p:cBhvr>
                                        <p:cTn id="24" dur="500"/>
                                        <p:tgtEl>
                                          <p:spTgt spid="250"/>
                                        </p:tgtEl>
                                      </p:cBhvr>
                                    </p:animEffect>
                                  </p:childTnLst>
                                </p:cTn>
                              </p:par>
                              <p:par>
                                <p:cTn id="25" presetID="10" presetClass="entr" presetSubtype="0" fill="hold" nodeType="with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500"/>
                                        <p:tgtEl>
                                          <p:spTgt spid="2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P spid="252" grpId="0" animBg="1"/>
      <p:bldP spid="27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p 105">
            <a:extLst>
              <a:ext uri="{FF2B5EF4-FFF2-40B4-BE49-F238E27FC236}">
                <a16:creationId xmlns:a16="http://schemas.microsoft.com/office/drawing/2014/main" id="{D85F3CF3-498B-41C0-B9F2-063F33F4BDA0}"/>
              </a:ext>
            </a:extLst>
          </p:cNvPr>
          <p:cNvGrpSpPr/>
          <p:nvPr/>
        </p:nvGrpSpPr>
        <p:grpSpPr>
          <a:xfrm>
            <a:off x="8716224" y="4764693"/>
            <a:ext cx="2188620" cy="1867667"/>
            <a:chOff x="8801949" y="4764693"/>
            <a:chExt cx="2188620" cy="1867667"/>
          </a:xfrm>
        </p:grpSpPr>
        <p:cxnSp>
          <p:nvCxnSpPr>
            <p:cNvPr id="74" name="Rak pil 132">
              <a:extLst>
                <a:ext uri="{FF2B5EF4-FFF2-40B4-BE49-F238E27FC236}">
                  <a16:creationId xmlns:a16="http://schemas.microsoft.com/office/drawing/2014/main" id="{8BBAB2E3-8B05-483A-9910-6456837AC789}"/>
                </a:ext>
              </a:extLst>
            </p:cNvPr>
            <p:cNvCxnSpPr>
              <a:cxnSpLocks/>
            </p:cNvCxnSpPr>
            <p:nvPr/>
          </p:nvCxnSpPr>
          <p:spPr>
            <a:xfrm flipV="1">
              <a:off x="9619414" y="4764693"/>
              <a:ext cx="0" cy="1353924"/>
            </a:xfrm>
            <a:prstGeom prst="straightConnector1">
              <a:avLst/>
            </a:prstGeom>
            <a:ln w="6350">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73" name="Grupp 72">
              <a:extLst>
                <a:ext uri="{FF2B5EF4-FFF2-40B4-BE49-F238E27FC236}">
                  <a16:creationId xmlns:a16="http://schemas.microsoft.com/office/drawing/2014/main" id="{2DCA699C-88BB-4C88-BB7F-98C08DF751B2}"/>
                </a:ext>
              </a:extLst>
            </p:cNvPr>
            <p:cNvGrpSpPr/>
            <p:nvPr/>
          </p:nvGrpSpPr>
          <p:grpSpPr>
            <a:xfrm>
              <a:off x="8801949" y="5727389"/>
              <a:ext cx="817465" cy="324000"/>
              <a:chOff x="2955259" y="3983967"/>
              <a:chExt cx="817465" cy="324000"/>
            </a:xfrm>
          </p:grpSpPr>
          <p:sp>
            <p:nvSpPr>
              <p:cNvPr id="82" name="M1">
                <a:extLst>
                  <a:ext uri="{FF2B5EF4-FFF2-40B4-BE49-F238E27FC236}">
                    <a16:creationId xmlns:a16="http://schemas.microsoft.com/office/drawing/2014/main" id="{5841EEAE-366A-4DD7-8827-AC6A7AF1243C}"/>
                  </a:ext>
                </a:extLst>
              </p:cNvPr>
              <p:cNvSpPr>
                <a:spLocks/>
              </p:cNvSpPr>
              <p:nvPr/>
            </p:nvSpPr>
            <p:spPr>
              <a:xfrm>
                <a:off x="362872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b"/>
              <a:lstStyle/>
              <a:p>
                <a:pPr algn="ctr"/>
                <a:endParaRPr lang="sv-SE" sz="1200" dirty="0">
                  <a:solidFill>
                    <a:schemeClr val="bg1"/>
                  </a:solidFill>
                </a:endParaRPr>
              </a:p>
            </p:txBody>
          </p:sp>
          <p:sp>
            <p:nvSpPr>
              <p:cNvPr id="83" name="M1">
                <a:extLst>
                  <a:ext uri="{FF2B5EF4-FFF2-40B4-BE49-F238E27FC236}">
                    <a16:creationId xmlns:a16="http://schemas.microsoft.com/office/drawing/2014/main" id="{990B5063-D4E5-4469-AAE5-E5F64B2A5B81}"/>
                  </a:ext>
                </a:extLst>
              </p:cNvPr>
              <p:cNvSpPr>
                <a:spLocks/>
              </p:cNvSpPr>
              <p:nvPr/>
            </p:nvSpPr>
            <p:spPr>
              <a:xfrm>
                <a:off x="2955259" y="3983967"/>
                <a:ext cx="774808"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450 </a:t>
                </a:r>
                <a:r>
                  <a:rPr lang="sv-SE" sz="1200" dirty="0">
                    <a:solidFill>
                      <a:schemeClr val="bg1"/>
                    </a:solidFill>
                  </a:rPr>
                  <a:t>år</a:t>
                </a:r>
              </a:p>
            </p:txBody>
          </p:sp>
        </p:grpSp>
        <p:sp>
          <p:nvSpPr>
            <p:cNvPr id="76" name="textruta 75">
              <a:extLst>
                <a:ext uri="{FF2B5EF4-FFF2-40B4-BE49-F238E27FC236}">
                  <a16:creationId xmlns:a16="http://schemas.microsoft.com/office/drawing/2014/main" id="{C8D1CBDA-3C6D-4B48-BBF9-689EF7EC8436}"/>
                </a:ext>
              </a:extLst>
            </p:cNvPr>
            <p:cNvSpPr txBox="1"/>
            <p:nvPr/>
          </p:nvSpPr>
          <p:spPr>
            <a:xfrm>
              <a:off x="9172458" y="6168515"/>
              <a:ext cx="899987" cy="463845"/>
            </a:xfrm>
            <a:prstGeom prst="rect">
              <a:avLst/>
            </a:prstGeom>
            <a:solidFill>
              <a:schemeClr val="bg1"/>
            </a:solidFill>
          </p:spPr>
          <p:txBody>
            <a:bodyPr wrap="square" lIns="13500" tIns="0" rIns="13500" bIns="0" rtlCol="0">
              <a:spAutoFit/>
            </a:bodyPr>
            <a:lstStyle/>
            <a:p>
              <a:pPr algn="ctr">
                <a:lnSpc>
                  <a:spcPts val="1200"/>
                </a:lnSpc>
              </a:pPr>
              <a:r>
                <a:rPr lang="en-US" sz="1200" b="1" dirty="0">
                  <a:solidFill>
                    <a:schemeClr val="accent5"/>
                  </a:solidFill>
                </a:rPr>
                <a:t>AM 2550</a:t>
              </a:r>
            </a:p>
            <a:p>
              <a:pPr algn="ctr">
                <a:lnSpc>
                  <a:spcPts val="1200"/>
                </a:lnSpc>
              </a:pPr>
              <a:r>
                <a:rPr lang="en-US" sz="1200">
                  <a:solidFill>
                    <a:schemeClr val="tx1">
                      <a:lumMod val="75000"/>
                      <a:lumOff val="25000"/>
                    </a:schemeClr>
                  </a:solidFill>
                </a:rPr>
                <a:t>Kanaan</a:t>
              </a:r>
            </a:p>
            <a:p>
              <a:pPr algn="ctr">
                <a:lnSpc>
                  <a:spcPts val="1200"/>
                </a:lnSpc>
              </a:pPr>
              <a:r>
                <a:rPr lang="en-US" sz="1200">
                  <a:solidFill>
                    <a:schemeClr val="tx1">
                      <a:lumMod val="75000"/>
                      <a:lumOff val="25000"/>
                    </a:schemeClr>
                  </a:solidFill>
                </a:rPr>
                <a:t>intaget</a:t>
              </a:r>
              <a:endParaRPr lang="en-US" sz="1200" dirty="0">
                <a:solidFill>
                  <a:schemeClr val="tx1">
                    <a:lumMod val="75000"/>
                    <a:lumOff val="25000"/>
                  </a:schemeClr>
                </a:solidFill>
              </a:endParaRPr>
            </a:p>
          </p:txBody>
        </p:sp>
        <p:sp>
          <p:nvSpPr>
            <p:cNvPr id="104" name="Pil: vänster 103">
              <a:extLst>
                <a:ext uri="{FF2B5EF4-FFF2-40B4-BE49-F238E27FC236}">
                  <a16:creationId xmlns:a16="http://schemas.microsoft.com/office/drawing/2014/main" id="{5EA6E5BA-CAF4-4FC0-A964-3534ED95F930}"/>
                </a:ext>
              </a:extLst>
            </p:cNvPr>
            <p:cNvSpPr/>
            <p:nvPr/>
          </p:nvSpPr>
          <p:spPr>
            <a:xfrm rot="20791797">
              <a:off x="9977491" y="5880115"/>
              <a:ext cx="1013078" cy="463843"/>
            </a:xfrm>
            <a:prstGeom prst="leftArrow">
              <a:avLst>
                <a:gd name="adj1" fmla="val 62321"/>
                <a:gd name="adj2"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200"/>
                <a:t>Jubelår!</a:t>
              </a:r>
            </a:p>
          </p:txBody>
        </p:sp>
      </p:grpSp>
      <p:sp>
        <p:nvSpPr>
          <p:cNvPr id="2" name="Rubrik 1"/>
          <p:cNvSpPr>
            <a:spLocks noGrp="1"/>
          </p:cNvSpPr>
          <p:nvPr>
            <p:ph type="title"/>
          </p:nvPr>
        </p:nvSpPr>
        <p:spPr/>
        <p:txBody>
          <a:bodyPr/>
          <a:lstStyle/>
          <a:p>
            <a:r>
              <a:rPr lang="sv-SE"/>
              <a:t>Från Abraham till 1:a templet</a:t>
            </a:r>
            <a:endParaRPr lang="sv-SE" dirty="0"/>
          </a:p>
        </p:txBody>
      </p:sp>
      <p:sp>
        <p:nvSpPr>
          <p:cNvPr id="3" name="Rektangel 2"/>
          <p:cNvSpPr/>
          <p:nvPr/>
        </p:nvSpPr>
        <p:spPr>
          <a:xfrm>
            <a:off x="0" y="814321"/>
            <a:ext cx="12192000" cy="4708981"/>
          </a:xfrm>
          <a:prstGeom prst="rect">
            <a:avLst/>
          </a:prstGeom>
        </p:spPr>
        <p:txBody>
          <a:bodyPr wrap="square" lIns="216000">
            <a:spAutoFit/>
          </a:bodyPr>
          <a:lstStyle/>
          <a:p>
            <a:pPr>
              <a:spcBef>
                <a:spcPts val="1800"/>
              </a:spcBef>
            </a:pPr>
            <a:r>
              <a:rPr lang="sv-SE" sz="2400" dirty="0">
                <a:solidFill>
                  <a:srgbClr val="C00000"/>
                </a:solidFill>
              </a:rPr>
              <a:t>Abraham var </a:t>
            </a:r>
            <a:r>
              <a:rPr lang="sv-SE" sz="2400" b="1" i="1" dirty="0">
                <a:solidFill>
                  <a:srgbClr val="C00000"/>
                </a:solidFill>
              </a:rPr>
              <a:t>100 år</a:t>
            </a:r>
            <a:r>
              <a:rPr lang="sv-SE" sz="2400" i="1" dirty="0">
                <a:solidFill>
                  <a:srgbClr val="C00000"/>
                </a:solidFill>
              </a:rPr>
              <a:t> </a:t>
            </a:r>
            <a:r>
              <a:rPr lang="sv-SE" sz="2400" dirty="0">
                <a:solidFill>
                  <a:srgbClr val="C00000"/>
                </a:solidFill>
              </a:rPr>
              <a:t>när hans son Isak föddes</a:t>
            </a:r>
            <a:r>
              <a:rPr lang="en-US" sz="2400" dirty="0">
                <a:solidFill>
                  <a:srgbClr val="C00000"/>
                </a:solidFill>
                <a:ea typeface="Calibri" panose="020F0502020204030204" pitchFamily="34" charset="0"/>
                <a:cs typeface="Arial" panose="020B0604020202020204" pitchFamily="34" charset="0"/>
              </a:rPr>
              <a:t>. </a:t>
            </a:r>
            <a:r>
              <a:rPr lang="en-US" sz="1600" dirty="0">
                <a:ea typeface="Calibri" panose="020F0502020204030204" pitchFamily="34" charset="0"/>
                <a:cs typeface="Arial" panose="020B0604020202020204" pitchFamily="34" charset="0"/>
              </a:rPr>
              <a:t>(1 Mos 21:5)</a:t>
            </a:r>
          </a:p>
          <a:p>
            <a:pPr>
              <a:spcBef>
                <a:spcPts val="1800"/>
              </a:spcBef>
            </a:pPr>
            <a:r>
              <a:rPr lang="en-US" sz="2400" dirty="0">
                <a:solidFill>
                  <a:srgbClr val="C00000"/>
                </a:solidFill>
              </a:rPr>
              <a:t>[Abrahams] </a:t>
            </a:r>
            <a:r>
              <a:rPr lang="sv-SE" sz="2400" dirty="0">
                <a:solidFill>
                  <a:srgbClr val="C00000"/>
                </a:solidFill>
              </a:rPr>
              <a:t>efterkommande </a:t>
            </a:r>
            <a:r>
              <a:rPr lang="sv-SE" sz="2400" dirty="0"/>
              <a:t>[dvs från Isak] </a:t>
            </a:r>
            <a:r>
              <a:rPr lang="sv-SE" sz="2400" dirty="0">
                <a:solidFill>
                  <a:srgbClr val="C00000"/>
                </a:solidFill>
              </a:rPr>
              <a:t>ska bo </a:t>
            </a:r>
            <a:r>
              <a:rPr lang="sv-SE" sz="2400">
                <a:solidFill>
                  <a:srgbClr val="C00000"/>
                </a:solidFill>
              </a:rPr>
              <a:t>som </a:t>
            </a:r>
            <a:r>
              <a:rPr lang="sv-SE" sz="2400" u="sng">
                <a:solidFill>
                  <a:srgbClr val="C00000"/>
                </a:solidFill>
              </a:rPr>
              <a:t>främlingar</a:t>
            </a:r>
            <a:r>
              <a:rPr lang="sv-SE" sz="2400">
                <a:solidFill>
                  <a:srgbClr val="C00000"/>
                </a:solidFill>
              </a:rPr>
              <a:t> i ett </a:t>
            </a:r>
            <a:br>
              <a:rPr lang="sv-SE" sz="2400">
                <a:solidFill>
                  <a:srgbClr val="C00000"/>
                </a:solidFill>
              </a:rPr>
            </a:br>
            <a:r>
              <a:rPr lang="sv-SE" sz="2400">
                <a:solidFill>
                  <a:srgbClr val="C00000"/>
                </a:solidFill>
              </a:rPr>
              <a:t>land som inte </a:t>
            </a:r>
            <a:r>
              <a:rPr lang="sv-SE" sz="2400" dirty="0">
                <a:solidFill>
                  <a:srgbClr val="C00000"/>
                </a:solidFill>
              </a:rPr>
              <a:t>är deras. Man ska göra dem till slavar och </a:t>
            </a:r>
            <a:r>
              <a:rPr lang="sv-SE" sz="2400">
                <a:solidFill>
                  <a:srgbClr val="C00000"/>
                </a:solidFill>
              </a:rPr>
              <a:t>förtrycka dem </a:t>
            </a:r>
            <a:br>
              <a:rPr lang="sv-SE" sz="2400">
                <a:solidFill>
                  <a:srgbClr val="C00000"/>
                </a:solidFill>
              </a:rPr>
            </a:br>
            <a:r>
              <a:rPr lang="sv-SE" sz="2400">
                <a:solidFill>
                  <a:srgbClr val="C00000"/>
                </a:solidFill>
              </a:rPr>
              <a:t>i </a:t>
            </a:r>
            <a:r>
              <a:rPr lang="sv-SE" sz="2400" b="1" i="1" dirty="0">
                <a:solidFill>
                  <a:srgbClr val="C00000"/>
                </a:solidFill>
              </a:rPr>
              <a:t>400 år</a:t>
            </a:r>
            <a:r>
              <a:rPr lang="en-US" sz="2400" dirty="0">
                <a:solidFill>
                  <a:srgbClr val="C00000"/>
                </a:solidFill>
              </a:rPr>
              <a:t>. </a:t>
            </a:r>
            <a:r>
              <a:rPr lang="en-US" sz="1600" dirty="0"/>
              <a:t>(Apg 7:6)</a:t>
            </a:r>
          </a:p>
          <a:p>
            <a:pPr>
              <a:spcBef>
                <a:spcPts val="1800"/>
              </a:spcBef>
            </a:pPr>
            <a:r>
              <a:rPr lang="sv-SE" sz="2400" dirty="0">
                <a:solidFill>
                  <a:srgbClr val="C00000"/>
                </a:solidFill>
              </a:rPr>
              <a:t>I det </a:t>
            </a:r>
            <a:r>
              <a:rPr lang="sv-SE" sz="2400" b="1" i="1" dirty="0">
                <a:solidFill>
                  <a:srgbClr val="C00000"/>
                </a:solidFill>
              </a:rPr>
              <a:t>480:e året </a:t>
            </a:r>
            <a:r>
              <a:rPr lang="sv-SE" sz="2400" dirty="0">
                <a:solidFill>
                  <a:srgbClr val="C00000"/>
                </a:solidFill>
              </a:rPr>
              <a:t>efter det </a:t>
            </a:r>
            <a:r>
              <a:rPr lang="sv-SE" sz="2400">
                <a:solidFill>
                  <a:srgbClr val="C00000"/>
                </a:solidFill>
              </a:rPr>
              <a:t>att Israels </a:t>
            </a:r>
            <a:r>
              <a:rPr lang="sv-SE" sz="2400" dirty="0">
                <a:solidFill>
                  <a:srgbClr val="C00000"/>
                </a:solidFill>
              </a:rPr>
              <a:t>barn drog ut </a:t>
            </a:r>
            <a:r>
              <a:rPr lang="sv-SE" sz="2400">
                <a:solidFill>
                  <a:srgbClr val="C00000"/>
                </a:solidFill>
              </a:rPr>
              <a:t>ur Egypten… </a:t>
            </a:r>
            <a:br>
              <a:rPr lang="sv-SE" sz="2400">
                <a:solidFill>
                  <a:srgbClr val="C00000"/>
                </a:solidFill>
              </a:rPr>
            </a:br>
            <a:r>
              <a:rPr lang="sv-SE" sz="2400">
                <a:solidFill>
                  <a:srgbClr val="C00000"/>
                </a:solidFill>
              </a:rPr>
              <a:t>började </a:t>
            </a:r>
            <a:r>
              <a:rPr lang="sv-SE" sz="2400" dirty="0">
                <a:solidFill>
                  <a:srgbClr val="C00000"/>
                </a:solidFill>
              </a:rPr>
              <a:t>[Salomo</a:t>
            </a:r>
            <a:r>
              <a:rPr lang="sv-SE" sz="2400">
                <a:solidFill>
                  <a:srgbClr val="C00000"/>
                </a:solidFill>
              </a:rPr>
              <a:t>] bygga Herrens hus.</a:t>
            </a:r>
            <a:r>
              <a:rPr lang="sv-SE">
                <a:solidFill>
                  <a:srgbClr val="C00000"/>
                </a:solidFill>
              </a:rPr>
              <a:t> </a:t>
            </a:r>
            <a:r>
              <a:rPr lang="en-US">
                <a:ea typeface="Calibri" panose="020F0502020204030204" pitchFamily="34" charset="0"/>
                <a:cs typeface="Arial" panose="020B0604020202020204" pitchFamily="34" charset="0"/>
              </a:rPr>
              <a:t>(</a:t>
            </a:r>
            <a:r>
              <a:rPr lang="en-US" dirty="0">
                <a:ea typeface="Calibri" panose="020F0502020204030204" pitchFamily="34" charset="0"/>
                <a:cs typeface="Arial" panose="020B0604020202020204" pitchFamily="34" charset="0"/>
              </a:rPr>
              <a:t>1 Kung 6:1)</a:t>
            </a:r>
          </a:p>
          <a:p>
            <a:pPr>
              <a:spcBef>
                <a:spcPts val="1800"/>
              </a:spcBef>
            </a:pPr>
            <a:r>
              <a:rPr lang="sv-SE" sz="2400">
                <a:solidFill>
                  <a:srgbClr val="C00000"/>
                </a:solidFill>
              </a:rPr>
              <a:t>Salomo byggde alltså på [templet] i </a:t>
            </a:r>
            <a:r>
              <a:rPr lang="sv-SE" sz="2400" b="1" i="1">
                <a:solidFill>
                  <a:srgbClr val="C00000"/>
                </a:solidFill>
              </a:rPr>
              <a:t>7 år</a:t>
            </a:r>
            <a:r>
              <a:rPr lang="sv-SE" sz="2400">
                <a:solidFill>
                  <a:srgbClr val="C00000"/>
                </a:solidFill>
              </a:rPr>
              <a:t>. Det tog </a:t>
            </a:r>
            <a:r>
              <a:rPr lang="sv-SE" sz="2400" b="1" i="1">
                <a:solidFill>
                  <a:srgbClr val="C00000"/>
                </a:solidFill>
              </a:rPr>
              <a:t>13 år</a:t>
            </a:r>
            <a:r>
              <a:rPr lang="sv-SE" sz="2400">
                <a:solidFill>
                  <a:srgbClr val="C00000"/>
                </a:solidFill>
              </a:rPr>
              <a:t> </a:t>
            </a:r>
            <a:br>
              <a:rPr lang="sv-SE" sz="2400">
                <a:solidFill>
                  <a:srgbClr val="C00000"/>
                </a:solidFill>
              </a:rPr>
            </a:br>
            <a:r>
              <a:rPr lang="sv-SE" sz="2400">
                <a:solidFill>
                  <a:srgbClr val="C00000"/>
                </a:solidFill>
              </a:rPr>
              <a:t>innan Salomo fick sitt eget hus färdigt. </a:t>
            </a:r>
            <a:r>
              <a:rPr lang="sv-SE"/>
              <a:t>(1 Kung 6:38-7:1)</a:t>
            </a:r>
          </a:p>
          <a:p>
            <a:pPr>
              <a:spcBef>
                <a:spcPts val="1800"/>
              </a:spcBef>
            </a:pPr>
            <a:r>
              <a:rPr lang="sv-SE" sz="2400">
                <a:solidFill>
                  <a:srgbClr val="C00000"/>
                </a:solidFill>
              </a:rPr>
              <a:t>Detta folks Gud… </a:t>
            </a:r>
            <a:r>
              <a:rPr lang="sv-SE" sz="2400" u="sng">
                <a:solidFill>
                  <a:srgbClr val="C00000"/>
                </a:solidFill>
              </a:rPr>
              <a:t>utvalde</a:t>
            </a:r>
            <a:r>
              <a:rPr lang="sv-SE" sz="2400">
                <a:solidFill>
                  <a:srgbClr val="C00000"/>
                </a:solidFill>
              </a:rPr>
              <a:t> våra fäder… och gav deras land </a:t>
            </a:r>
            <a:br>
              <a:rPr lang="sv-SE" sz="2400">
                <a:solidFill>
                  <a:srgbClr val="C00000"/>
                </a:solidFill>
              </a:rPr>
            </a:br>
            <a:r>
              <a:rPr lang="sv-SE" sz="2400">
                <a:solidFill>
                  <a:srgbClr val="C00000"/>
                </a:solidFill>
              </a:rPr>
              <a:t>i </a:t>
            </a:r>
            <a:r>
              <a:rPr lang="sv-SE" sz="2400" u="sng">
                <a:solidFill>
                  <a:srgbClr val="C00000"/>
                </a:solidFill>
              </a:rPr>
              <a:t>arv</a:t>
            </a:r>
            <a:r>
              <a:rPr lang="sv-SE" sz="2400">
                <a:solidFill>
                  <a:srgbClr val="C00000"/>
                </a:solidFill>
              </a:rPr>
              <a:t> åt sitt folk. Allt detta tog omkring </a:t>
            </a:r>
            <a:r>
              <a:rPr lang="sv-SE" sz="2400" b="1" i="1">
                <a:solidFill>
                  <a:srgbClr val="C00000"/>
                </a:solidFill>
              </a:rPr>
              <a:t>450 år</a:t>
            </a:r>
            <a:r>
              <a:rPr lang="sv-SE" sz="2400">
                <a:solidFill>
                  <a:srgbClr val="C00000"/>
                </a:solidFill>
              </a:rPr>
              <a:t>. </a:t>
            </a:r>
            <a:r>
              <a:rPr lang="sv-SE"/>
              <a:t>(Apg 13:17-20)</a:t>
            </a:r>
          </a:p>
        </p:txBody>
      </p:sp>
      <p:grpSp>
        <p:nvGrpSpPr>
          <p:cNvPr id="103" name="Grupp 102">
            <a:extLst>
              <a:ext uri="{FF2B5EF4-FFF2-40B4-BE49-F238E27FC236}">
                <a16:creationId xmlns:a16="http://schemas.microsoft.com/office/drawing/2014/main" id="{3D30E6F4-C2FF-427F-B23A-4AC96B393972}"/>
              </a:ext>
            </a:extLst>
          </p:cNvPr>
          <p:cNvGrpSpPr/>
          <p:nvPr/>
        </p:nvGrpSpPr>
        <p:grpSpPr>
          <a:xfrm>
            <a:off x="7850962" y="2677479"/>
            <a:ext cx="3703658" cy="2918332"/>
            <a:chOff x="7936687" y="2677479"/>
            <a:chExt cx="3703658" cy="2918332"/>
          </a:xfrm>
        </p:grpSpPr>
        <p:sp>
          <p:nvSpPr>
            <p:cNvPr id="54" name="Vänster 139">
              <a:extLst>
                <a:ext uri="{FF2B5EF4-FFF2-40B4-BE49-F238E27FC236}">
                  <a16:creationId xmlns:a16="http://schemas.microsoft.com/office/drawing/2014/main" id="{F3EE7EBE-6E55-4B72-8870-F785AC70E1FD}"/>
                </a:ext>
              </a:extLst>
            </p:cNvPr>
            <p:cNvSpPr/>
            <p:nvPr/>
          </p:nvSpPr>
          <p:spPr>
            <a:xfrm rot="18403419">
              <a:off x="7703931" y="325347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Abrahams födelse</a:t>
              </a:r>
            </a:p>
          </p:txBody>
        </p:sp>
        <p:sp>
          <p:nvSpPr>
            <p:cNvPr id="55" name="Vänster 140">
              <a:extLst>
                <a:ext uri="{FF2B5EF4-FFF2-40B4-BE49-F238E27FC236}">
                  <a16:creationId xmlns:a16="http://schemas.microsoft.com/office/drawing/2014/main" id="{877360D5-AC55-445D-A9C3-F4CC9E159C45}"/>
                </a:ext>
              </a:extLst>
            </p:cNvPr>
            <p:cNvSpPr/>
            <p:nvPr/>
          </p:nvSpPr>
          <p:spPr>
            <a:xfrm rot="18403419">
              <a:off x="8424816" y="325347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Isaks födelse</a:t>
              </a:r>
            </a:p>
          </p:txBody>
        </p:sp>
        <p:sp>
          <p:nvSpPr>
            <p:cNvPr id="56" name="Vänster 146">
              <a:extLst>
                <a:ext uri="{FF2B5EF4-FFF2-40B4-BE49-F238E27FC236}">
                  <a16:creationId xmlns:a16="http://schemas.microsoft.com/office/drawing/2014/main" id="{8E30C0FF-65CF-414F-8DDD-E3D73A23365D}"/>
                </a:ext>
              </a:extLst>
            </p:cNvPr>
            <p:cNvSpPr/>
            <p:nvPr/>
          </p:nvSpPr>
          <p:spPr>
            <a:xfrm rot="18403419">
              <a:off x="9145701" y="325347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Uttåget (Exodus) </a:t>
              </a:r>
              <a:br>
                <a:rPr lang="sv-SE" sz="1200" dirty="0">
                  <a:solidFill>
                    <a:schemeClr val="bg1"/>
                  </a:solidFill>
                </a:rPr>
              </a:br>
              <a:r>
                <a:rPr lang="sv-SE" sz="1200" dirty="0">
                  <a:solidFill>
                    <a:schemeClr val="bg1"/>
                  </a:solidFill>
                </a:rPr>
                <a:t>&amp; Moselagen</a:t>
              </a:r>
            </a:p>
          </p:txBody>
        </p:sp>
        <p:sp>
          <p:nvSpPr>
            <p:cNvPr id="57" name="Vänster 147">
              <a:extLst>
                <a:ext uri="{FF2B5EF4-FFF2-40B4-BE49-F238E27FC236}">
                  <a16:creationId xmlns:a16="http://schemas.microsoft.com/office/drawing/2014/main" id="{A1CB7470-739D-4858-8E54-44B98BB0537D}"/>
                </a:ext>
              </a:extLst>
            </p:cNvPr>
            <p:cNvSpPr/>
            <p:nvPr/>
          </p:nvSpPr>
          <p:spPr>
            <a:xfrm rot="18403419">
              <a:off x="9866586" y="3253479"/>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br>
                <a:rPr lang="sv-SE" sz="1200" dirty="0">
                  <a:solidFill>
                    <a:schemeClr val="tx1"/>
                  </a:solidFill>
                </a:rPr>
              </a:br>
              <a:r>
                <a:rPr lang="sv-SE" sz="1200" dirty="0">
                  <a:solidFill>
                    <a:schemeClr val="tx1"/>
                  </a:solidFill>
                </a:rPr>
                <a:t>började uppföras</a:t>
              </a:r>
            </a:p>
          </p:txBody>
        </p:sp>
        <p:sp>
          <p:nvSpPr>
            <p:cNvPr id="58" name="Vänster 148">
              <a:extLst>
                <a:ext uri="{FF2B5EF4-FFF2-40B4-BE49-F238E27FC236}">
                  <a16:creationId xmlns:a16="http://schemas.microsoft.com/office/drawing/2014/main" id="{AA48DF94-93AA-416A-BB34-29538BA381F3}"/>
                </a:ext>
              </a:extLst>
            </p:cNvPr>
            <p:cNvSpPr/>
            <p:nvPr/>
          </p:nvSpPr>
          <p:spPr>
            <a:xfrm rot="18403419">
              <a:off x="10587471" y="325347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grpSp>
          <p:nvGrpSpPr>
            <p:cNvPr id="59" name="Grupp 58">
              <a:extLst>
                <a:ext uri="{FF2B5EF4-FFF2-40B4-BE49-F238E27FC236}">
                  <a16:creationId xmlns:a16="http://schemas.microsoft.com/office/drawing/2014/main" id="{56D91140-CC60-4FB4-B253-562B11FF5BB7}"/>
                </a:ext>
              </a:extLst>
            </p:cNvPr>
            <p:cNvGrpSpPr/>
            <p:nvPr/>
          </p:nvGrpSpPr>
          <p:grpSpPr>
            <a:xfrm>
              <a:off x="8801949" y="4152693"/>
              <a:ext cx="683715" cy="612000"/>
              <a:chOff x="2408880" y="2147517"/>
              <a:chExt cx="683715" cy="612000"/>
            </a:xfrm>
          </p:grpSpPr>
          <p:sp>
            <p:nvSpPr>
              <p:cNvPr id="94" name="M1">
                <a:extLst>
                  <a:ext uri="{FF2B5EF4-FFF2-40B4-BE49-F238E27FC236}">
                    <a16:creationId xmlns:a16="http://schemas.microsoft.com/office/drawing/2014/main" id="{D2F67DD9-3283-484B-B5F2-D3C51727BBE5}"/>
                  </a:ext>
                </a:extLst>
              </p:cNvPr>
              <p:cNvSpPr>
                <a:spLocks/>
              </p:cNvSpPr>
              <p:nvPr/>
            </p:nvSpPr>
            <p:spPr>
              <a:xfrm>
                <a:off x="294859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95" name="M1">
                <a:extLst>
                  <a:ext uri="{FF2B5EF4-FFF2-40B4-BE49-F238E27FC236}">
                    <a16:creationId xmlns:a16="http://schemas.microsoft.com/office/drawing/2014/main" id="{F8AADC33-7086-4242-B649-ED568D562750}"/>
                  </a:ext>
                </a:extLst>
              </p:cNvPr>
              <p:cNvSpPr>
                <a:spLocks/>
              </p:cNvSpPr>
              <p:nvPr/>
            </p:nvSpPr>
            <p:spPr>
              <a:xfrm>
                <a:off x="240888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Främ-</a:t>
                </a:r>
                <a:br>
                  <a:rPr lang="sv-SE" sz="1200" dirty="0">
                    <a:solidFill>
                      <a:schemeClr val="tx1"/>
                    </a:solidFill>
                  </a:rPr>
                </a:br>
                <a:r>
                  <a:rPr lang="sv-SE" sz="1200" dirty="0">
                    <a:solidFill>
                      <a:schemeClr val="tx1"/>
                    </a:solidFill>
                  </a:rPr>
                  <a:t>lingar</a:t>
                </a:r>
              </a:p>
            </p:txBody>
          </p:sp>
        </p:grpSp>
        <p:sp>
          <p:nvSpPr>
            <p:cNvPr id="60" name="M1">
              <a:extLst>
                <a:ext uri="{FF2B5EF4-FFF2-40B4-BE49-F238E27FC236}">
                  <a16:creationId xmlns:a16="http://schemas.microsoft.com/office/drawing/2014/main" id="{EDACC67A-11E4-4572-AEA5-FBE2A86CD3FA}"/>
                </a:ext>
              </a:extLst>
            </p:cNvPr>
            <p:cNvSpPr>
              <a:spLocks/>
            </p:cNvSpPr>
            <p:nvPr/>
          </p:nvSpPr>
          <p:spPr>
            <a:xfrm>
              <a:off x="9522010" y="4152693"/>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Öken, Domare</a:t>
              </a:r>
              <a:br>
                <a:rPr lang="sv-SE" sz="1200" dirty="0">
                  <a:solidFill>
                    <a:schemeClr val="tx1"/>
                  </a:solidFill>
                </a:rPr>
              </a:br>
              <a:r>
                <a:rPr lang="sv-SE" sz="1200" dirty="0">
                  <a:solidFill>
                    <a:schemeClr val="tx1"/>
                  </a:solidFill>
                </a:rPr>
                <a:t>&amp; David</a:t>
              </a:r>
            </a:p>
          </p:txBody>
        </p:sp>
        <p:grpSp>
          <p:nvGrpSpPr>
            <p:cNvPr id="61" name="Grupp 60">
              <a:extLst>
                <a:ext uri="{FF2B5EF4-FFF2-40B4-BE49-F238E27FC236}">
                  <a16:creationId xmlns:a16="http://schemas.microsoft.com/office/drawing/2014/main" id="{EAC2863E-8E4B-4877-BE45-3E969FD6E280}"/>
                </a:ext>
              </a:extLst>
            </p:cNvPr>
            <p:cNvGrpSpPr/>
            <p:nvPr/>
          </p:nvGrpSpPr>
          <p:grpSpPr>
            <a:xfrm>
              <a:off x="8081888" y="4152693"/>
              <a:ext cx="683715" cy="612000"/>
              <a:chOff x="1678890" y="2147517"/>
              <a:chExt cx="683715" cy="612000"/>
            </a:xfrm>
          </p:grpSpPr>
          <p:sp>
            <p:nvSpPr>
              <p:cNvPr id="92" name="M1">
                <a:extLst>
                  <a:ext uri="{FF2B5EF4-FFF2-40B4-BE49-F238E27FC236}">
                    <a16:creationId xmlns:a16="http://schemas.microsoft.com/office/drawing/2014/main" id="{DCA1DD2C-B0AB-4857-B339-BDA907A0B2C8}"/>
                  </a:ext>
                </a:extLst>
              </p:cNvPr>
              <p:cNvSpPr>
                <a:spLocks/>
              </p:cNvSpPr>
              <p:nvPr/>
            </p:nvSpPr>
            <p:spPr>
              <a:xfrm>
                <a:off x="221860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93" name="M1">
                <a:extLst>
                  <a:ext uri="{FF2B5EF4-FFF2-40B4-BE49-F238E27FC236}">
                    <a16:creationId xmlns:a16="http://schemas.microsoft.com/office/drawing/2014/main" id="{3FB1CE8F-6666-4160-9A70-8D4D21550E91}"/>
                  </a:ext>
                </a:extLst>
              </p:cNvPr>
              <p:cNvSpPr>
                <a:spLocks/>
              </p:cNvSpPr>
              <p:nvPr/>
            </p:nvSpPr>
            <p:spPr>
              <a:xfrm>
                <a:off x="167889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Abraham</a:t>
                </a:r>
              </a:p>
            </p:txBody>
          </p:sp>
        </p:grpSp>
        <p:grpSp>
          <p:nvGrpSpPr>
            <p:cNvPr id="62" name="Grupp 61">
              <a:extLst>
                <a:ext uri="{FF2B5EF4-FFF2-40B4-BE49-F238E27FC236}">
                  <a16:creationId xmlns:a16="http://schemas.microsoft.com/office/drawing/2014/main" id="{F17E8D13-FFB3-42E4-9549-AA2C650B0AE2}"/>
                </a:ext>
              </a:extLst>
            </p:cNvPr>
            <p:cNvGrpSpPr/>
            <p:nvPr/>
          </p:nvGrpSpPr>
          <p:grpSpPr>
            <a:xfrm>
              <a:off x="10242356" y="4152693"/>
              <a:ext cx="683715" cy="612000"/>
              <a:chOff x="3850827" y="2147517"/>
              <a:chExt cx="683715" cy="612000"/>
            </a:xfrm>
          </p:grpSpPr>
          <p:sp>
            <p:nvSpPr>
              <p:cNvPr id="90" name="M1">
                <a:extLst>
                  <a:ext uri="{FF2B5EF4-FFF2-40B4-BE49-F238E27FC236}">
                    <a16:creationId xmlns:a16="http://schemas.microsoft.com/office/drawing/2014/main" id="{181FDB39-FF95-4B30-BDFB-9FFCF1AB8DF8}"/>
                  </a:ext>
                </a:extLst>
              </p:cNvPr>
              <p:cNvSpPr>
                <a:spLocks/>
              </p:cNvSpPr>
              <p:nvPr/>
            </p:nvSpPr>
            <p:spPr>
              <a:xfrm>
                <a:off x="4390542"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91" name="M1">
                <a:extLst>
                  <a:ext uri="{FF2B5EF4-FFF2-40B4-BE49-F238E27FC236}">
                    <a16:creationId xmlns:a16="http://schemas.microsoft.com/office/drawing/2014/main" id="{2E198984-DB56-4776-ADEB-88BCD1F71E15}"/>
                  </a:ext>
                </a:extLst>
              </p:cNvPr>
              <p:cNvSpPr>
                <a:spLocks/>
              </p:cNvSpPr>
              <p:nvPr/>
            </p:nvSpPr>
            <p:spPr>
              <a:xfrm>
                <a:off x="3850827"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nvGrpSpPr>
            <p:cNvPr id="63" name="Grupp 62">
              <a:extLst>
                <a:ext uri="{FF2B5EF4-FFF2-40B4-BE49-F238E27FC236}">
                  <a16:creationId xmlns:a16="http://schemas.microsoft.com/office/drawing/2014/main" id="{AF4D8F8C-25FC-4EE4-A90A-FD6569E7BDE3}"/>
                </a:ext>
              </a:extLst>
            </p:cNvPr>
            <p:cNvGrpSpPr/>
            <p:nvPr/>
          </p:nvGrpSpPr>
          <p:grpSpPr>
            <a:xfrm>
              <a:off x="8789887" y="5271811"/>
              <a:ext cx="681333" cy="324000"/>
              <a:chOff x="2411262" y="3266635"/>
              <a:chExt cx="681333" cy="324000"/>
            </a:xfrm>
          </p:grpSpPr>
          <p:sp>
            <p:nvSpPr>
              <p:cNvPr id="88" name="M1">
                <a:extLst>
                  <a:ext uri="{FF2B5EF4-FFF2-40B4-BE49-F238E27FC236}">
                    <a16:creationId xmlns:a16="http://schemas.microsoft.com/office/drawing/2014/main" id="{11F43A97-54C1-4B71-AD20-AED5001F4589}"/>
                  </a:ext>
                </a:extLst>
              </p:cNvPr>
              <p:cNvSpPr>
                <a:spLocks/>
              </p:cNvSpPr>
              <p:nvPr/>
            </p:nvSpPr>
            <p:spPr>
              <a:xfrm>
                <a:off x="294859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89" name="M1">
                <a:extLst>
                  <a:ext uri="{FF2B5EF4-FFF2-40B4-BE49-F238E27FC236}">
                    <a16:creationId xmlns:a16="http://schemas.microsoft.com/office/drawing/2014/main" id="{F1677705-0A82-47C9-B140-567482E8E71A}"/>
                  </a:ext>
                </a:extLst>
              </p:cNvPr>
              <p:cNvSpPr>
                <a:spLocks/>
              </p:cNvSpPr>
              <p:nvPr/>
            </p:nvSpPr>
            <p:spPr>
              <a:xfrm>
                <a:off x="241126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400 år</a:t>
                </a:r>
              </a:p>
            </p:txBody>
          </p:sp>
        </p:grpSp>
        <p:grpSp>
          <p:nvGrpSpPr>
            <p:cNvPr id="64" name="Grupp 63">
              <a:extLst>
                <a:ext uri="{FF2B5EF4-FFF2-40B4-BE49-F238E27FC236}">
                  <a16:creationId xmlns:a16="http://schemas.microsoft.com/office/drawing/2014/main" id="{C106EA57-CDD4-43DB-B746-A27E9C50F525}"/>
                </a:ext>
              </a:extLst>
            </p:cNvPr>
            <p:cNvGrpSpPr/>
            <p:nvPr/>
          </p:nvGrpSpPr>
          <p:grpSpPr>
            <a:xfrm>
              <a:off x="10225400" y="5271811"/>
              <a:ext cx="690657" cy="324000"/>
              <a:chOff x="3843885" y="3266635"/>
              <a:chExt cx="690657" cy="324000"/>
            </a:xfrm>
          </p:grpSpPr>
          <p:sp>
            <p:nvSpPr>
              <p:cNvPr id="86" name="M1">
                <a:extLst>
                  <a:ext uri="{FF2B5EF4-FFF2-40B4-BE49-F238E27FC236}">
                    <a16:creationId xmlns:a16="http://schemas.microsoft.com/office/drawing/2014/main" id="{D9A22444-81C1-43DE-8EE1-DE8F14E099AE}"/>
                  </a:ext>
                </a:extLst>
              </p:cNvPr>
              <p:cNvSpPr>
                <a:spLocks/>
              </p:cNvSpPr>
              <p:nvPr/>
            </p:nvSpPr>
            <p:spPr>
              <a:xfrm>
                <a:off x="4390542"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87" name="M1">
                <a:extLst>
                  <a:ext uri="{FF2B5EF4-FFF2-40B4-BE49-F238E27FC236}">
                    <a16:creationId xmlns:a16="http://schemas.microsoft.com/office/drawing/2014/main" id="{163DF190-989F-49D2-A122-47AF1B798D51}"/>
                  </a:ext>
                </a:extLst>
              </p:cNvPr>
              <p:cNvSpPr>
                <a:spLocks/>
              </p:cNvSpPr>
              <p:nvPr/>
            </p:nvSpPr>
            <p:spPr>
              <a:xfrm>
                <a:off x="3843885"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 år</a:t>
                </a:r>
              </a:p>
            </p:txBody>
          </p:sp>
        </p:grpSp>
        <p:grpSp>
          <p:nvGrpSpPr>
            <p:cNvPr id="65" name="Grupp 64">
              <a:extLst>
                <a:ext uri="{FF2B5EF4-FFF2-40B4-BE49-F238E27FC236}">
                  <a16:creationId xmlns:a16="http://schemas.microsoft.com/office/drawing/2014/main" id="{807C3632-150A-4440-9593-52C2DE33CC2C}"/>
                </a:ext>
              </a:extLst>
            </p:cNvPr>
            <p:cNvGrpSpPr/>
            <p:nvPr/>
          </p:nvGrpSpPr>
          <p:grpSpPr>
            <a:xfrm>
              <a:off x="8080632" y="5271811"/>
              <a:ext cx="674165" cy="324000"/>
              <a:chOff x="1688440" y="3266635"/>
              <a:chExt cx="674165" cy="324000"/>
            </a:xfrm>
          </p:grpSpPr>
          <p:sp>
            <p:nvSpPr>
              <p:cNvPr id="84" name="M1">
                <a:extLst>
                  <a:ext uri="{FF2B5EF4-FFF2-40B4-BE49-F238E27FC236}">
                    <a16:creationId xmlns:a16="http://schemas.microsoft.com/office/drawing/2014/main" id="{53F972C5-3F73-453B-9242-F9A35ACBB07B}"/>
                  </a:ext>
                </a:extLst>
              </p:cNvPr>
              <p:cNvSpPr>
                <a:spLocks/>
              </p:cNvSpPr>
              <p:nvPr/>
            </p:nvSpPr>
            <p:spPr>
              <a:xfrm>
                <a:off x="221860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85" name="M1">
                <a:extLst>
                  <a:ext uri="{FF2B5EF4-FFF2-40B4-BE49-F238E27FC236}">
                    <a16:creationId xmlns:a16="http://schemas.microsoft.com/office/drawing/2014/main" id="{AF1F2C58-2428-4C84-8BAE-2F436FA0F36A}"/>
                  </a:ext>
                </a:extLst>
              </p:cNvPr>
              <p:cNvSpPr>
                <a:spLocks/>
              </p:cNvSpPr>
              <p:nvPr/>
            </p:nvSpPr>
            <p:spPr>
              <a:xfrm>
                <a:off x="1688440"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 år</a:t>
                </a:r>
              </a:p>
            </p:txBody>
          </p:sp>
        </p:grpSp>
        <p:sp>
          <p:nvSpPr>
            <p:cNvPr id="66" name="M1">
              <a:extLst>
                <a:ext uri="{FF2B5EF4-FFF2-40B4-BE49-F238E27FC236}">
                  <a16:creationId xmlns:a16="http://schemas.microsoft.com/office/drawing/2014/main" id="{53726307-4EAB-400B-A0F2-87DE56E324E2}"/>
                </a:ext>
              </a:extLst>
            </p:cNvPr>
            <p:cNvSpPr>
              <a:spLocks/>
            </p:cNvSpPr>
            <p:nvPr/>
          </p:nvSpPr>
          <p:spPr>
            <a:xfrm>
              <a:off x="9506310" y="5271811"/>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480 år</a:t>
              </a:r>
            </a:p>
          </p:txBody>
        </p:sp>
        <p:cxnSp>
          <p:nvCxnSpPr>
            <p:cNvPr id="67" name="Rak pil 199">
              <a:extLst>
                <a:ext uri="{FF2B5EF4-FFF2-40B4-BE49-F238E27FC236}">
                  <a16:creationId xmlns:a16="http://schemas.microsoft.com/office/drawing/2014/main" id="{FE59AD9C-D83F-4463-BF4F-78E91C129E34}"/>
                </a:ext>
              </a:extLst>
            </p:cNvPr>
            <p:cNvCxnSpPr>
              <a:cxnSpLocks/>
            </p:cNvCxnSpPr>
            <p:nvPr/>
          </p:nvCxnSpPr>
          <p:spPr>
            <a:xfrm>
              <a:off x="7936687" y="5028527"/>
              <a:ext cx="37036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ruta 67">
              <a:extLst>
                <a:ext uri="{FF2B5EF4-FFF2-40B4-BE49-F238E27FC236}">
                  <a16:creationId xmlns:a16="http://schemas.microsoft.com/office/drawing/2014/main" id="{71060D9E-C7FD-4C74-BFDA-5717B5ED4971}"/>
                </a:ext>
              </a:extLst>
            </p:cNvPr>
            <p:cNvSpPr txBox="1"/>
            <p:nvPr/>
          </p:nvSpPr>
          <p:spPr>
            <a:xfrm>
              <a:off x="8084146" y="4932915"/>
              <a:ext cx="341452" cy="184666"/>
            </a:xfrm>
            <a:prstGeom prst="rect">
              <a:avLst/>
            </a:prstGeom>
            <a:solidFill>
              <a:schemeClr val="bg1"/>
            </a:solidFill>
          </p:spPr>
          <p:txBody>
            <a:bodyPr wrap="none" lIns="13500" tIns="0" rIns="13500" bIns="0" rtlCol="0">
              <a:spAutoFit/>
            </a:bodyPr>
            <a:lstStyle/>
            <a:p>
              <a:r>
                <a:rPr lang="sv-SE" sz="1200" b="1" dirty="0"/>
                <a:t>2000</a:t>
              </a:r>
            </a:p>
          </p:txBody>
        </p:sp>
        <p:sp>
          <p:nvSpPr>
            <p:cNvPr id="69" name="textruta 68">
              <a:extLst>
                <a:ext uri="{FF2B5EF4-FFF2-40B4-BE49-F238E27FC236}">
                  <a16:creationId xmlns:a16="http://schemas.microsoft.com/office/drawing/2014/main" id="{CC4DAEB6-613A-4E13-971D-8071B9BC42C8}"/>
                </a:ext>
              </a:extLst>
            </p:cNvPr>
            <p:cNvSpPr txBox="1"/>
            <p:nvPr/>
          </p:nvSpPr>
          <p:spPr>
            <a:xfrm>
              <a:off x="10963242" y="4932915"/>
              <a:ext cx="341452" cy="184666"/>
            </a:xfrm>
            <a:prstGeom prst="rect">
              <a:avLst/>
            </a:prstGeom>
            <a:solidFill>
              <a:schemeClr val="bg1"/>
            </a:solidFill>
          </p:spPr>
          <p:txBody>
            <a:bodyPr wrap="none" lIns="13500" tIns="0" rIns="13500" bIns="0" rtlCol="0">
              <a:spAutoFit/>
            </a:bodyPr>
            <a:lstStyle/>
            <a:p>
              <a:r>
                <a:rPr lang="sv-SE" sz="1200" b="1" dirty="0"/>
                <a:t>3000</a:t>
              </a:r>
            </a:p>
          </p:txBody>
        </p:sp>
        <p:sp>
          <p:nvSpPr>
            <p:cNvPr id="70" name="textruta 69">
              <a:extLst>
                <a:ext uri="{FF2B5EF4-FFF2-40B4-BE49-F238E27FC236}">
                  <a16:creationId xmlns:a16="http://schemas.microsoft.com/office/drawing/2014/main" id="{AB66B1C5-3EDF-4D78-AA1E-ECABE8EE414F}"/>
                </a:ext>
              </a:extLst>
            </p:cNvPr>
            <p:cNvSpPr txBox="1"/>
            <p:nvPr/>
          </p:nvSpPr>
          <p:spPr>
            <a:xfrm>
              <a:off x="10243468" y="4932915"/>
              <a:ext cx="341452" cy="184666"/>
            </a:xfrm>
            <a:prstGeom prst="rect">
              <a:avLst/>
            </a:prstGeom>
            <a:solidFill>
              <a:schemeClr val="bg1"/>
            </a:solidFill>
          </p:spPr>
          <p:txBody>
            <a:bodyPr wrap="none" lIns="13500" tIns="0" rIns="13500" bIns="0" rtlCol="0">
              <a:spAutoFit/>
            </a:bodyPr>
            <a:lstStyle/>
            <a:p>
              <a:r>
                <a:rPr lang="sv-SE" sz="1200" b="1" dirty="0"/>
                <a:t>2980</a:t>
              </a:r>
            </a:p>
          </p:txBody>
        </p:sp>
        <p:sp>
          <p:nvSpPr>
            <p:cNvPr id="71" name="textruta 70">
              <a:extLst>
                <a:ext uri="{FF2B5EF4-FFF2-40B4-BE49-F238E27FC236}">
                  <a16:creationId xmlns:a16="http://schemas.microsoft.com/office/drawing/2014/main" id="{5FA7CCFE-D93C-4005-9D03-88D57FBFDB2B}"/>
                </a:ext>
              </a:extLst>
            </p:cNvPr>
            <p:cNvSpPr txBox="1"/>
            <p:nvPr/>
          </p:nvSpPr>
          <p:spPr>
            <a:xfrm>
              <a:off x="8803920" y="4932915"/>
              <a:ext cx="341452" cy="184666"/>
            </a:xfrm>
            <a:prstGeom prst="rect">
              <a:avLst/>
            </a:prstGeom>
            <a:solidFill>
              <a:schemeClr val="bg1"/>
            </a:solidFill>
          </p:spPr>
          <p:txBody>
            <a:bodyPr wrap="none" lIns="13500" tIns="0" rIns="13500" bIns="0" rtlCol="0">
              <a:spAutoFit/>
            </a:bodyPr>
            <a:lstStyle/>
            <a:p>
              <a:r>
                <a:rPr lang="sv-SE" sz="1200" b="1" dirty="0"/>
                <a:t>2100</a:t>
              </a:r>
            </a:p>
          </p:txBody>
        </p:sp>
        <p:sp>
          <p:nvSpPr>
            <p:cNvPr id="72" name="textruta 71">
              <a:extLst>
                <a:ext uri="{FF2B5EF4-FFF2-40B4-BE49-F238E27FC236}">
                  <a16:creationId xmlns:a16="http://schemas.microsoft.com/office/drawing/2014/main" id="{D3C63F6E-9F07-4894-9834-3F5F88094FF0}"/>
                </a:ext>
              </a:extLst>
            </p:cNvPr>
            <p:cNvSpPr txBox="1"/>
            <p:nvPr/>
          </p:nvSpPr>
          <p:spPr>
            <a:xfrm>
              <a:off x="9523694" y="4932915"/>
              <a:ext cx="341452" cy="184666"/>
            </a:xfrm>
            <a:prstGeom prst="rect">
              <a:avLst/>
            </a:prstGeom>
            <a:solidFill>
              <a:schemeClr val="bg1"/>
            </a:solidFill>
          </p:spPr>
          <p:txBody>
            <a:bodyPr wrap="none" lIns="13500" tIns="0" rIns="13500" bIns="0" rtlCol="0">
              <a:spAutoFit/>
            </a:bodyPr>
            <a:lstStyle/>
            <a:p>
              <a:r>
                <a:rPr lang="sv-SE" sz="1200" b="1" dirty="0"/>
                <a:t>2500</a:t>
              </a:r>
            </a:p>
          </p:txBody>
        </p:sp>
        <p:sp>
          <p:nvSpPr>
            <p:cNvPr id="79" name="M1">
              <a:extLst>
                <a:ext uri="{FF2B5EF4-FFF2-40B4-BE49-F238E27FC236}">
                  <a16:creationId xmlns:a16="http://schemas.microsoft.com/office/drawing/2014/main" id="{A6084616-4BF7-4C4A-95B0-2564028E8AD9}"/>
                </a:ext>
              </a:extLst>
            </p:cNvPr>
            <p:cNvSpPr>
              <a:spLocks/>
            </p:cNvSpPr>
            <p:nvPr/>
          </p:nvSpPr>
          <p:spPr>
            <a:xfrm>
              <a:off x="10956345" y="4152693"/>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grpSp>
      <p:sp>
        <p:nvSpPr>
          <p:cNvPr id="4" name="Pratbubbla: rektangel 3">
            <a:extLst>
              <a:ext uri="{FF2B5EF4-FFF2-40B4-BE49-F238E27FC236}">
                <a16:creationId xmlns:a16="http://schemas.microsoft.com/office/drawing/2014/main" id="{4F4B0662-4910-4FC4-AAE3-17F4BD6491A8}"/>
              </a:ext>
            </a:extLst>
          </p:cNvPr>
          <p:cNvSpPr/>
          <p:nvPr/>
        </p:nvSpPr>
        <p:spPr>
          <a:xfrm>
            <a:off x="3898989" y="2292496"/>
            <a:ext cx="3572720" cy="1180699"/>
          </a:xfrm>
          <a:prstGeom prst="wedgeRectCallout">
            <a:avLst>
              <a:gd name="adj1" fmla="val 47418"/>
              <a:gd name="adj2" fmla="val -85009"/>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108000" tIns="36000" rIns="36000" bIns="36000" rtlCol="0" anchor="ctr">
            <a:spAutoFit/>
          </a:bodyPr>
          <a:lstStyle/>
          <a:p>
            <a:r>
              <a:rPr lang="sv-SE" sz="2400"/>
              <a:t>Judarna var </a:t>
            </a:r>
            <a:r>
              <a:rPr lang="sv-SE" sz="2400" u="sng"/>
              <a:t>främlingar</a:t>
            </a:r>
            <a:r>
              <a:rPr lang="sv-SE" sz="2400"/>
              <a:t> redan i Kanaans land, se </a:t>
            </a:r>
            <a:br>
              <a:rPr lang="sv-SE" sz="2400"/>
            </a:br>
            <a:r>
              <a:rPr lang="sv-SE" sz="2400"/>
              <a:t>1 Mos 28:4, Hebr 11:9 m.fl.</a:t>
            </a:r>
          </a:p>
        </p:txBody>
      </p:sp>
      <p:sp>
        <p:nvSpPr>
          <p:cNvPr id="47" name="Pratbubbla: rektangel 46">
            <a:extLst>
              <a:ext uri="{FF2B5EF4-FFF2-40B4-BE49-F238E27FC236}">
                <a16:creationId xmlns:a16="http://schemas.microsoft.com/office/drawing/2014/main" id="{2224E736-5932-472B-A8DC-380A0144ECF9}"/>
              </a:ext>
            </a:extLst>
          </p:cNvPr>
          <p:cNvSpPr/>
          <p:nvPr/>
        </p:nvSpPr>
        <p:spPr>
          <a:xfrm>
            <a:off x="135348" y="3620688"/>
            <a:ext cx="6912000" cy="811367"/>
          </a:xfrm>
          <a:prstGeom prst="wedgeRectCallout">
            <a:avLst>
              <a:gd name="adj1" fmla="val -10954"/>
              <a:gd name="adj2" fmla="val 96408"/>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108000" tIns="36000" rIns="36000" bIns="36000" rtlCol="0" anchor="ctr">
            <a:spAutoFit/>
          </a:bodyPr>
          <a:lstStyle/>
          <a:p>
            <a:r>
              <a:rPr lang="sv-SE" sz="2400" i="1" u="sng"/>
              <a:t>Börjar</a:t>
            </a:r>
            <a:r>
              <a:rPr lang="sv-SE" sz="2400"/>
              <a:t> med Isak: ”De utvalda” är i Paulus terminologi Abrahams avkomma, inte han själv, jmf Rom 9:7.</a:t>
            </a:r>
          </a:p>
        </p:txBody>
      </p:sp>
      <p:sp>
        <p:nvSpPr>
          <p:cNvPr id="48" name="Pratbubbla: rektangel 47">
            <a:extLst>
              <a:ext uri="{FF2B5EF4-FFF2-40B4-BE49-F238E27FC236}">
                <a16:creationId xmlns:a16="http://schemas.microsoft.com/office/drawing/2014/main" id="{A4457BB5-3E9B-4488-9C22-7F17DC07C252}"/>
              </a:ext>
            </a:extLst>
          </p:cNvPr>
          <p:cNvSpPr/>
          <p:nvPr/>
        </p:nvSpPr>
        <p:spPr>
          <a:xfrm>
            <a:off x="142065" y="5578165"/>
            <a:ext cx="6912000" cy="1180699"/>
          </a:xfrm>
          <a:prstGeom prst="wedgeRectCallout">
            <a:avLst>
              <a:gd name="adj1" fmla="val -42321"/>
              <a:gd name="adj2" fmla="val -69816"/>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108000" tIns="36000" rIns="36000" bIns="36000" rtlCol="0" anchor="ctr">
            <a:spAutoFit/>
          </a:bodyPr>
          <a:lstStyle/>
          <a:p>
            <a:r>
              <a:rPr lang="sv-SE" sz="2400" i="1" u="sng" dirty="0"/>
              <a:t>Slutar</a:t>
            </a:r>
            <a:r>
              <a:rPr lang="sv-SE" sz="2400" dirty="0"/>
              <a:t> när landet är intaget och jubelårscykeln börjar. </a:t>
            </a:r>
            <a:r>
              <a:rPr lang="sv-SE" sz="2400" i="1" u="sng" dirty="0">
                <a:solidFill>
                  <a:srgbClr val="C00000"/>
                </a:solidFill>
              </a:rPr>
              <a:t>När ni kommer in</a:t>
            </a:r>
            <a:r>
              <a:rPr lang="sv-SE" sz="2400" dirty="0">
                <a:solidFill>
                  <a:srgbClr val="C00000"/>
                </a:solidFill>
              </a:rPr>
              <a:t> i det land… då ska du… helga det 50:e året.</a:t>
            </a:r>
            <a:r>
              <a:rPr lang="sv-SE" sz="2400" dirty="0"/>
              <a:t> (3 Mos 25:2) Tog 10 år, jmf 2 Mos 23:29-30.</a:t>
            </a:r>
          </a:p>
        </p:txBody>
      </p:sp>
    </p:spTree>
    <p:custDataLst>
      <p:tags r:id="rId1"/>
    </p:custDataLst>
    <p:extLst>
      <p:ext uri="{BB962C8B-B14F-4D97-AF65-F5344CB8AC3E}">
        <p14:creationId xmlns:p14="http://schemas.microsoft.com/office/powerpoint/2010/main" val="2672675427"/>
      </p:ext>
    </p:extLst>
  </p:cSld>
  <p:clrMapOvr>
    <a:masterClrMapping/>
  </p:clrMapOvr>
  <p:transition advTm="3562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animBg="1"/>
      <p:bldP spid="4" grpId="1"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37812"/>
            <a:ext cx="12192000" cy="6269674"/>
          </a:xfrm>
          <a:prstGeom prst="rect">
            <a:avLst/>
          </a:prstGeom>
        </p:spPr>
        <p:txBody>
          <a:bodyPr wrap="square" lIns="216000" rIns="216000" bIns="0">
            <a:noAutofit/>
          </a:bodyPr>
          <a:lstStyle/>
          <a:p>
            <a:pPr>
              <a:spcBef>
                <a:spcPts val="1200"/>
              </a:spcBef>
            </a:pPr>
            <a:r>
              <a:rPr lang="sv-SE" sz="2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Gud varnade vid templets invigning: </a:t>
            </a:r>
            <a:r>
              <a:rPr lang="sv-SE" sz="2400" dirty="0">
                <a:solidFill>
                  <a:srgbClr val="C00000"/>
                </a:solidFill>
              </a:rPr>
              <a:t>Om ni och era barn vänder er bort från </a:t>
            </a:r>
            <a:br>
              <a:rPr lang="sv-SE" sz="2400" dirty="0">
                <a:solidFill>
                  <a:srgbClr val="C00000"/>
                </a:solidFill>
              </a:rPr>
            </a:br>
            <a:r>
              <a:rPr lang="sv-SE" sz="2400" dirty="0">
                <a:solidFill>
                  <a:srgbClr val="C00000"/>
                </a:solidFill>
              </a:rPr>
              <a:t>mig… då ska jag </a:t>
            </a:r>
            <a:r>
              <a:rPr lang="sv-SE" sz="2400" i="1" u="sng" dirty="0">
                <a:solidFill>
                  <a:srgbClr val="C00000"/>
                </a:solidFill>
              </a:rPr>
              <a:t>utrota Israel ur det land</a:t>
            </a:r>
            <a:r>
              <a:rPr lang="sv-SE" sz="2400" dirty="0">
                <a:solidFill>
                  <a:srgbClr val="C00000"/>
                </a:solidFill>
              </a:rPr>
              <a:t> som jag har gett dem. </a:t>
            </a:r>
            <a:r>
              <a:rPr lang="sv-SE" sz="2400" i="1" u="sng" dirty="0">
                <a:solidFill>
                  <a:srgbClr val="C00000"/>
                </a:solidFill>
              </a:rPr>
              <a:t>Det hus </a:t>
            </a:r>
            <a:r>
              <a:rPr lang="sv-SE" sz="2400" dirty="0">
                <a:solidFill>
                  <a:srgbClr val="C00000"/>
                </a:solidFill>
              </a:rPr>
              <a:t>som </a:t>
            </a:r>
            <a:br>
              <a:rPr lang="sv-SE" sz="2400" dirty="0">
                <a:solidFill>
                  <a:srgbClr val="C00000"/>
                </a:solidFill>
              </a:rPr>
            </a:br>
            <a:r>
              <a:rPr lang="sv-SE" sz="2400" dirty="0">
                <a:solidFill>
                  <a:srgbClr val="C00000"/>
                </a:solidFill>
              </a:rPr>
              <a:t>jag har helgat åt mitt namn ska jag då </a:t>
            </a:r>
            <a:r>
              <a:rPr lang="sv-SE" sz="2400" i="1" u="sng" dirty="0">
                <a:solidFill>
                  <a:srgbClr val="C00000"/>
                </a:solidFill>
              </a:rPr>
              <a:t>förkasta</a:t>
            </a:r>
            <a:r>
              <a:rPr lang="sv-SE" sz="2400" dirty="0">
                <a:solidFill>
                  <a:srgbClr val="C00000"/>
                </a:solidFill>
              </a:rPr>
              <a:t> från mitt ansikte. </a:t>
            </a:r>
            <a:r>
              <a:rPr lang="sv-SE" dirty="0">
                <a:ea typeface="Calibri" panose="020F0502020204030204" pitchFamily="34" charset="0"/>
                <a:cs typeface="Times New Roman" panose="02020603050405020304" pitchFamily="18" charset="0"/>
              </a:rPr>
              <a:t>(1 Kung 9:6-7)</a:t>
            </a:r>
          </a:p>
          <a:p>
            <a:pPr marL="2692400" indent="-2692400">
              <a:spcBef>
                <a:spcPts val="1200"/>
              </a:spcBef>
            </a:pPr>
            <a:r>
              <a:rPr lang="sv-SE" sz="2400" dirty="0">
                <a:effectLst>
                  <a:outerShdw blurRad="38100" dist="38100" dir="2700000" algn="tl">
                    <a:srgbClr val="000000">
                      <a:alpha val="43137"/>
                    </a:srgbClr>
                  </a:outerShdw>
                </a:effectLst>
              </a:rPr>
              <a:t>Gud säger till Hesekiel: </a:t>
            </a:r>
            <a:r>
              <a:rPr lang="sv-SE" sz="2400" dirty="0">
                <a:solidFill>
                  <a:srgbClr val="C00000"/>
                </a:solidFill>
              </a:rPr>
              <a:t>Detta ska vara ett tecken för Israels hus... Jag ska lägga deras</a:t>
            </a:r>
          </a:p>
          <a:p>
            <a:pPr marL="3043238" indent="-3043238"/>
            <a:r>
              <a:rPr lang="sv-SE" sz="2400" i="1" u="sng" dirty="0">
                <a:solidFill>
                  <a:srgbClr val="C00000"/>
                </a:solidFill>
              </a:rPr>
              <a:t>missgärningsår</a:t>
            </a:r>
            <a:r>
              <a:rPr lang="sv-SE" sz="2400" dirty="0">
                <a:solidFill>
                  <a:srgbClr val="C00000"/>
                </a:solidFill>
              </a:rPr>
              <a:t> på dig… Du ska profetera mot det belägrade Jerusalem… Du ska… lägga </a:t>
            </a:r>
            <a:r>
              <a:rPr lang="sv-SE" sz="2400" i="1" u="sng" dirty="0">
                <a:solidFill>
                  <a:srgbClr val="C00000"/>
                </a:solidFill>
              </a:rPr>
              <a:t>Israels</a:t>
            </a:r>
            <a:r>
              <a:rPr lang="sv-SE" sz="2400" dirty="0">
                <a:solidFill>
                  <a:srgbClr val="C00000"/>
                </a:solidFill>
              </a:rPr>
              <a:t> folks missgärning på dig. Lika många dagar som du ligger så, ska du bära på deras missgärning… </a:t>
            </a:r>
            <a:r>
              <a:rPr lang="sv-SE" sz="2400" b="1" i="1" dirty="0">
                <a:solidFill>
                  <a:srgbClr val="C00000"/>
                </a:solidFill>
              </a:rPr>
              <a:t>390 dagar</a:t>
            </a:r>
            <a:r>
              <a:rPr lang="sv-SE" sz="2400" dirty="0">
                <a:solidFill>
                  <a:srgbClr val="C00000"/>
                </a:solidFill>
              </a:rPr>
              <a:t>… Du ska bära </a:t>
            </a:r>
            <a:r>
              <a:rPr lang="sv-SE" sz="2400" i="1" u="sng" dirty="0">
                <a:solidFill>
                  <a:srgbClr val="C00000"/>
                </a:solidFill>
              </a:rPr>
              <a:t>Juda</a:t>
            </a:r>
            <a:r>
              <a:rPr lang="sv-SE" sz="2400" dirty="0">
                <a:solidFill>
                  <a:srgbClr val="C00000"/>
                </a:solidFill>
              </a:rPr>
              <a:t> folks missgärning under </a:t>
            </a:r>
            <a:r>
              <a:rPr lang="sv-SE" sz="2400" b="1" i="1" dirty="0">
                <a:solidFill>
                  <a:srgbClr val="C00000"/>
                </a:solidFill>
              </a:rPr>
              <a:t>40 dagar</a:t>
            </a:r>
            <a:r>
              <a:rPr lang="sv-SE" sz="2400" dirty="0">
                <a:solidFill>
                  <a:srgbClr val="C00000"/>
                </a:solidFill>
              </a:rPr>
              <a:t>, </a:t>
            </a:r>
            <a:r>
              <a:rPr lang="sv-SE" sz="2400" i="1" dirty="0">
                <a:solidFill>
                  <a:srgbClr val="C00000"/>
                </a:solidFill>
              </a:rPr>
              <a:t>en dag för varje år</a:t>
            </a:r>
            <a:r>
              <a:rPr lang="sv-SE" sz="2400" dirty="0">
                <a:solidFill>
                  <a:srgbClr val="C00000"/>
                </a:solidFill>
              </a:rPr>
              <a:t>. Jag har tilldelat dig </a:t>
            </a:r>
            <a:r>
              <a:rPr lang="sv-SE" sz="2400" i="1" u="sng" dirty="0">
                <a:solidFill>
                  <a:srgbClr val="C00000"/>
                </a:solidFill>
              </a:rPr>
              <a:t>en dag för varje år</a:t>
            </a:r>
            <a:r>
              <a:rPr lang="sv-SE" sz="2400" dirty="0">
                <a:solidFill>
                  <a:srgbClr val="C00000"/>
                </a:solidFill>
              </a:rPr>
              <a:t>. </a:t>
            </a:r>
            <a:r>
              <a:rPr lang="sv-SE" dirty="0"/>
              <a:t>(Hes 4:3-7, blandat)</a:t>
            </a:r>
            <a:endParaRPr lang="sv-SE" dirty="0">
              <a:solidFill>
                <a:srgbClr val="C00000"/>
              </a:solidFill>
            </a:endParaRPr>
          </a:p>
          <a:p>
            <a:pPr marL="3043238" indent="-3043238">
              <a:lnSpc>
                <a:spcPct val="107000"/>
              </a:lnSpc>
              <a:spcBef>
                <a:spcPts val="1200"/>
              </a:spcBef>
            </a:pPr>
            <a:r>
              <a:rPr lang="sv-SE" sz="2400" dirty="0">
                <a:effectLst>
                  <a:outerShdw blurRad="38100" dist="38100" dir="2700000" algn="tl">
                    <a:srgbClr val="000000">
                      <a:alpha val="43137"/>
                    </a:srgbClr>
                  </a:outerShdw>
                </a:effectLst>
              </a:rPr>
              <a:t>	Babyloniska fångenskapen: </a:t>
            </a:r>
            <a:r>
              <a:rPr lang="sv-SE"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Hela detta land ska ödeläggas och förstöras, och dessa länder ska tjäna Babels kung i </a:t>
            </a:r>
            <a:r>
              <a:rPr lang="sv-SE" sz="24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70 år</a:t>
            </a:r>
            <a:r>
              <a:rPr lang="sv-SE" sz="2400" dirty="0">
                <a:solidFill>
                  <a:srgbClr val="C00000"/>
                </a:solidFill>
              </a:rPr>
              <a:t>. </a:t>
            </a:r>
            <a:r>
              <a:rPr lang="sv-SE" dirty="0"/>
              <a:t>(Jer 25:11)</a:t>
            </a:r>
            <a:endParaRPr lang="sv-SE" dirty="0">
              <a:effectLst>
                <a:outerShdw blurRad="38100" dist="38100" dir="2700000" algn="tl">
                  <a:srgbClr val="000000">
                    <a:alpha val="43137"/>
                  </a:srgbClr>
                </a:outerShdw>
              </a:effectLst>
            </a:endParaRPr>
          </a:p>
          <a:p>
            <a:pPr marL="3043238" indent="-3043238">
              <a:spcBef>
                <a:spcPts val="1200"/>
              </a:spcBef>
            </a:pPr>
            <a:r>
              <a:rPr lang="sv-SE" sz="2400" dirty="0">
                <a:effectLst>
                  <a:outerShdw blurRad="38100" dist="38100" dir="2700000" algn="tl">
                    <a:srgbClr val="000000">
                      <a:alpha val="43137"/>
                    </a:srgbClr>
                  </a:outerShdw>
                </a:effectLst>
              </a:rPr>
              <a:t>	De </a:t>
            </a:r>
            <a:r>
              <a:rPr lang="sv-SE" sz="2400" b="1" i="1" u="sng" dirty="0">
                <a:effectLst>
                  <a:outerShdw blurRad="38100" dist="38100" dir="2700000" algn="tl">
                    <a:srgbClr val="000000">
                      <a:alpha val="43137"/>
                    </a:srgbClr>
                  </a:outerShdw>
                </a:effectLst>
              </a:rPr>
              <a:t>500 åren</a:t>
            </a:r>
            <a:r>
              <a:rPr lang="sv-SE" sz="2400" dirty="0"/>
              <a:t> </a:t>
            </a:r>
            <a:r>
              <a:rPr lang="sv-SE" sz="2400" dirty="0">
                <a:effectLst>
                  <a:outerShdw blurRad="38100" dist="38100" dir="2700000" algn="tl">
                    <a:srgbClr val="000000">
                      <a:alpha val="43137"/>
                    </a:srgbClr>
                  </a:outerShdw>
                </a:effectLst>
              </a:rPr>
              <a:t>bekräftas: </a:t>
            </a:r>
            <a:r>
              <a:rPr lang="sv-SE" sz="2400" dirty="0">
                <a:solidFill>
                  <a:srgbClr val="C00000"/>
                </a:solidFill>
              </a:rPr>
              <a:t>Landet skulle få </a:t>
            </a:r>
            <a:r>
              <a:rPr lang="sv-SE" sz="2400" i="1" u="sng" dirty="0">
                <a:solidFill>
                  <a:srgbClr val="C00000"/>
                </a:solidFill>
              </a:rPr>
              <a:t>gottgörelse för sina sabbater </a:t>
            </a:r>
            <a:r>
              <a:rPr lang="sv-SE" sz="2400" dirty="0">
                <a:solidFill>
                  <a:srgbClr val="C00000"/>
                </a:solidFill>
              </a:rPr>
              <a:t>– så länge det låg öde hade det sabbat – till dess att 70 år hade gått.</a:t>
            </a:r>
            <a:r>
              <a:rPr lang="sv-SE" sz="2400" dirty="0"/>
              <a:t> </a:t>
            </a:r>
            <a:br>
              <a:rPr lang="sv-SE" sz="2400" dirty="0"/>
            </a:br>
            <a:r>
              <a:rPr lang="sv-SE" dirty="0"/>
              <a:t>(2 Krön 36:21)</a:t>
            </a:r>
          </a:p>
        </p:txBody>
      </p:sp>
      <p:grpSp>
        <p:nvGrpSpPr>
          <p:cNvPr id="9" name="Grupp 8">
            <a:extLst>
              <a:ext uri="{FF2B5EF4-FFF2-40B4-BE49-F238E27FC236}">
                <a16:creationId xmlns:a16="http://schemas.microsoft.com/office/drawing/2014/main" id="{F1BEFAB7-9FAC-4DEE-AFDE-3347C7E06CF1}"/>
              </a:ext>
            </a:extLst>
          </p:cNvPr>
          <p:cNvGrpSpPr/>
          <p:nvPr/>
        </p:nvGrpSpPr>
        <p:grpSpPr>
          <a:xfrm>
            <a:off x="306146" y="3056075"/>
            <a:ext cx="2238126" cy="3370488"/>
            <a:chOff x="4445586" y="765899"/>
            <a:chExt cx="2238126" cy="3370488"/>
          </a:xfrm>
        </p:grpSpPr>
        <p:sp>
          <p:nvSpPr>
            <p:cNvPr id="10" name="Vänster 148">
              <a:extLst>
                <a:ext uri="{FF2B5EF4-FFF2-40B4-BE49-F238E27FC236}">
                  <a16:creationId xmlns:a16="http://schemas.microsoft.com/office/drawing/2014/main" id="{9A6D75E0-557F-4081-9EE2-43DA49BC1B6B}"/>
                </a:ext>
              </a:extLst>
            </p:cNvPr>
            <p:cNvSpPr/>
            <p:nvPr/>
          </p:nvSpPr>
          <p:spPr>
            <a:xfrm rot="18403419">
              <a:off x="4184644" y="134189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sp>
          <p:nvSpPr>
            <p:cNvPr id="11" name="Vänster 149">
              <a:extLst>
                <a:ext uri="{FF2B5EF4-FFF2-40B4-BE49-F238E27FC236}">
                  <a16:creationId xmlns:a16="http://schemas.microsoft.com/office/drawing/2014/main" id="{F34B5CCC-9697-4D9C-B422-AF506D77FCEC}"/>
                </a:ext>
              </a:extLst>
            </p:cNvPr>
            <p:cNvSpPr/>
            <p:nvPr/>
          </p:nvSpPr>
          <p:spPr>
            <a:xfrm rot="18403419">
              <a:off x="5626414" y="1341899"/>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a:solidFill>
                    <a:schemeClr val="bg1"/>
                  </a:solidFill>
                </a:rPr>
                <a:t>Koresh påbud</a:t>
              </a:r>
              <a:endParaRPr lang="sv-SE" sz="1200" dirty="0">
                <a:solidFill>
                  <a:schemeClr val="bg1"/>
                </a:solidFill>
              </a:endParaRPr>
            </a:p>
          </p:txBody>
        </p:sp>
        <p:sp>
          <p:nvSpPr>
            <p:cNvPr id="12" name="Vänster 151">
              <a:extLst>
                <a:ext uri="{FF2B5EF4-FFF2-40B4-BE49-F238E27FC236}">
                  <a16:creationId xmlns:a16="http://schemas.microsoft.com/office/drawing/2014/main" id="{B0877736-1D0E-4DB7-AF99-4C62142F47C6}"/>
                </a:ext>
              </a:extLst>
            </p:cNvPr>
            <p:cNvSpPr/>
            <p:nvPr/>
          </p:nvSpPr>
          <p:spPr>
            <a:xfrm rot="18403419">
              <a:off x="4905529" y="1341899"/>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p>
            <a:p>
              <a:pPr algn="ctr">
                <a:lnSpc>
                  <a:spcPts val="1200"/>
                </a:lnSpc>
              </a:pPr>
              <a:r>
                <a:rPr lang="sv-SE" sz="1200" dirty="0">
                  <a:solidFill>
                    <a:schemeClr val="tx1"/>
                  </a:solidFill>
                </a:rPr>
                <a:t>förstört</a:t>
              </a:r>
            </a:p>
          </p:txBody>
        </p:sp>
        <p:sp>
          <p:nvSpPr>
            <p:cNvPr id="13" name="M1">
              <a:extLst>
                <a:ext uri="{FF2B5EF4-FFF2-40B4-BE49-F238E27FC236}">
                  <a16:creationId xmlns:a16="http://schemas.microsoft.com/office/drawing/2014/main" id="{F71774AE-EB73-44A4-8B85-2E43A8802C79}"/>
                </a:ext>
              </a:extLst>
            </p:cNvPr>
            <p:cNvSpPr>
              <a:spLocks/>
            </p:cNvSpPr>
            <p:nvPr/>
          </p:nvSpPr>
          <p:spPr>
            <a:xfrm>
              <a:off x="4559590" y="2241113"/>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grpSp>
          <p:nvGrpSpPr>
            <p:cNvPr id="14" name="Grupp 13">
              <a:extLst>
                <a:ext uri="{FF2B5EF4-FFF2-40B4-BE49-F238E27FC236}">
                  <a16:creationId xmlns:a16="http://schemas.microsoft.com/office/drawing/2014/main" id="{F69A9A2B-BA8A-4F14-BB51-CDBCD674891B}"/>
                </a:ext>
              </a:extLst>
            </p:cNvPr>
            <p:cNvGrpSpPr/>
            <p:nvPr/>
          </p:nvGrpSpPr>
          <p:grpSpPr>
            <a:xfrm>
              <a:off x="5279936" y="2241113"/>
              <a:ext cx="683715" cy="612000"/>
              <a:chOff x="5288136" y="2147517"/>
              <a:chExt cx="683715" cy="612000"/>
            </a:xfrm>
          </p:grpSpPr>
          <p:sp>
            <p:nvSpPr>
              <p:cNvPr id="29" name="M1">
                <a:extLst>
                  <a:ext uri="{FF2B5EF4-FFF2-40B4-BE49-F238E27FC236}">
                    <a16:creationId xmlns:a16="http://schemas.microsoft.com/office/drawing/2014/main" id="{016E93A7-621C-4357-B947-3BBA75214E50}"/>
                  </a:ext>
                </a:extLst>
              </p:cNvPr>
              <p:cNvSpPr>
                <a:spLocks/>
              </p:cNvSpPr>
              <p:nvPr/>
            </p:nvSpPr>
            <p:spPr>
              <a:xfrm>
                <a:off x="5827851"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30" name="M1">
                <a:extLst>
                  <a:ext uri="{FF2B5EF4-FFF2-40B4-BE49-F238E27FC236}">
                    <a16:creationId xmlns:a16="http://schemas.microsoft.com/office/drawing/2014/main" id="{27D3B5A6-EE14-49A6-A9C4-746CB92019E0}"/>
                  </a:ext>
                </a:extLst>
              </p:cNvPr>
              <p:cNvSpPr>
                <a:spLocks/>
              </p:cNvSpPr>
              <p:nvPr/>
            </p:nvSpPr>
            <p:spPr>
              <a:xfrm>
                <a:off x="5288136"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1:a exilen:</a:t>
                </a:r>
              </a:p>
              <a:p>
                <a:pPr algn="ctr">
                  <a:lnSpc>
                    <a:spcPts val="1300"/>
                  </a:lnSpc>
                </a:pPr>
                <a:r>
                  <a:rPr lang="sv-SE" sz="1200" dirty="0">
                    <a:solidFill>
                      <a:schemeClr val="tx1"/>
                    </a:solidFill>
                  </a:rPr>
                  <a:t>Baby-lonien</a:t>
                </a:r>
              </a:p>
            </p:txBody>
          </p:sp>
        </p:grpSp>
        <p:grpSp>
          <p:nvGrpSpPr>
            <p:cNvPr id="15" name="Grupp 14">
              <a:extLst>
                <a:ext uri="{FF2B5EF4-FFF2-40B4-BE49-F238E27FC236}">
                  <a16:creationId xmlns:a16="http://schemas.microsoft.com/office/drawing/2014/main" id="{F4B52703-59B6-47DA-A8DE-D5CCA2754E69}"/>
                </a:ext>
              </a:extLst>
            </p:cNvPr>
            <p:cNvGrpSpPr/>
            <p:nvPr/>
          </p:nvGrpSpPr>
          <p:grpSpPr>
            <a:xfrm>
              <a:off x="5999997" y="2241113"/>
              <a:ext cx="683715" cy="612000"/>
              <a:chOff x="6015942" y="2147517"/>
              <a:chExt cx="683715" cy="612000"/>
            </a:xfrm>
          </p:grpSpPr>
          <p:sp>
            <p:nvSpPr>
              <p:cNvPr id="27" name="M1">
                <a:extLst>
                  <a:ext uri="{FF2B5EF4-FFF2-40B4-BE49-F238E27FC236}">
                    <a16:creationId xmlns:a16="http://schemas.microsoft.com/office/drawing/2014/main" id="{9B525503-AC2C-4D09-84DF-FB6DC91D22E6}"/>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28" name="M1">
                <a:extLst>
                  <a:ext uri="{FF2B5EF4-FFF2-40B4-BE49-F238E27FC236}">
                    <a16:creationId xmlns:a16="http://schemas.microsoft.com/office/drawing/2014/main" id="{AED082F9-BCFD-4AFB-BC92-6A00A37DF454}"/>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16" name="M1">
              <a:extLst>
                <a:ext uri="{FF2B5EF4-FFF2-40B4-BE49-F238E27FC236}">
                  <a16:creationId xmlns:a16="http://schemas.microsoft.com/office/drawing/2014/main" id="{4A642C7B-2D01-4148-A114-C0E969081410}"/>
                </a:ext>
              </a:extLst>
            </p:cNvPr>
            <p:cNvSpPr>
              <a:spLocks/>
            </p:cNvSpPr>
            <p:nvPr/>
          </p:nvSpPr>
          <p:spPr>
            <a:xfrm>
              <a:off x="4548320" y="3360231"/>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430 år</a:t>
              </a:r>
            </a:p>
          </p:txBody>
        </p:sp>
        <p:grpSp>
          <p:nvGrpSpPr>
            <p:cNvPr id="17" name="Grupp 16">
              <a:extLst>
                <a:ext uri="{FF2B5EF4-FFF2-40B4-BE49-F238E27FC236}">
                  <a16:creationId xmlns:a16="http://schemas.microsoft.com/office/drawing/2014/main" id="{82F72C19-2FCA-4034-8B10-68653B92BBF1}"/>
                </a:ext>
              </a:extLst>
            </p:cNvPr>
            <p:cNvGrpSpPr/>
            <p:nvPr/>
          </p:nvGrpSpPr>
          <p:grpSpPr>
            <a:xfrm>
              <a:off x="5267410" y="3360231"/>
              <a:ext cx="685919" cy="324000"/>
              <a:chOff x="5285932" y="3266635"/>
              <a:chExt cx="685919" cy="324000"/>
            </a:xfrm>
          </p:grpSpPr>
          <p:sp>
            <p:nvSpPr>
              <p:cNvPr id="25" name="M1">
                <a:extLst>
                  <a:ext uri="{FF2B5EF4-FFF2-40B4-BE49-F238E27FC236}">
                    <a16:creationId xmlns:a16="http://schemas.microsoft.com/office/drawing/2014/main" id="{20D3ED59-0F33-4F8F-965C-E50DD688E37A}"/>
                  </a:ext>
                </a:extLst>
              </p:cNvPr>
              <p:cNvSpPr>
                <a:spLocks/>
              </p:cNvSpPr>
              <p:nvPr/>
            </p:nvSpPr>
            <p:spPr>
              <a:xfrm>
                <a:off x="5827851"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6" name="M1">
                <a:extLst>
                  <a:ext uri="{FF2B5EF4-FFF2-40B4-BE49-F238E27FC236}">
                    <a16:creationId xmlns:a16="http://schemas.microsoft.com/office/drawing/2014/main" id="{26A834D6-E026-4C93-94D2-2C4F0C3E9E3A}"/>
                  </a:ext>
                </a:extLst>
              </p:cNvPr>
              <p:cNvSpPr>
                <a:spLocks/>
              </p:cNvSpPr>
              <p:nvPr/>
            </p:nvSpPr>
            <p:spPr>
              <a:xfrm>
                <a:off x="528593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70 år</a:t>
                </a:r>
              </a:p>
            </p:txBody>
          </p:sp>
        </p:grpSp>
        <p:cxnSp>
          <p:nvCxnSpPr>
            <p:cNvPr id="18" name="Rak pil 199">
              <a:extLst>
                <a:ext uri="{FF2B5EF4-FFF2-40B4-BE49-F238E27FC236}">
                  <a16:creationId xmlns:a16="http://schemas.microsoft.com/office/drawing/2014/main" id="{B250C399-034E-4E21-B405-08CD2E913EB3}"/>
                </a:ext>
              </a:extLst>
            </p:cNvPr>
            <p:cNvCxnSpPr>
              <a:cxnSpLocks/>
            </p:cNvCxnSpPr>
            <p:nvPr/>
          </p:nvCxnSpPr>
          <p:spPr>
            <a:xfrm>
              <a:off x="4445586" y="3116947"/>
              <a:ext cx="22381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0CEAB22A-CB78-445D-B6D9-9553D11F474D}"/>
                </a:ext>
              </a:extLst>
            </p:cNvPr>
            <p:cNvSpPr txBox="1"/>
            <p:nvPr/>
          </p:nvSpPr>
          <p:spPr>
            <a:xfrm>
              <a:off x="5999963" y="3021335"/>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20" name="textruta 19">
              <a:extLst>
                <a:ext uri="{FF2B5EF4-FFF2-40B4-BE49-F238E27FC236}">
                  <a16:creationId xmlns:a16="http://schemas.microsoft.com/office/drawing/2014/main" id="{D19160A3-39EE-4A0F-BFE4-0CFAB17C6329}"/>
                </a:ext>
              </a:extLst>
            </p:cNvPr>
            <p:cNvSpPr txBox="1"/>
            <p:nvPr/>
          </p:nvSpPr>
          <p:spPr>
            <a:xfrm>
              <a:off x="5280189" y="3021335"/>
              <a:ext cx="341452" cy="184666"/>
            </a:xfrm>
            <a:prstGeom prst="rect">
              <a:avLst/>
            </a:prstGeom>
            <a:solidFill>
              <a:schemeClr val="bg1"/>
            </a:solidFill>
          </p:spPr>
          <p:txBody>
            <a:bodyPr wrap="none" lIns="13500" tIns="0" rIns="13500" bIns="0" rtlCol="0">
              <a:spAutoFit/>
            </a:bodyPr>
            <a:lstStyle/>
            <a:p>
              <a:r>
                <a:rPr lang="sv-SE" sz="1200" b="1" dirty="0"/>
                <a:t>3430</a:t>
              </a:r>
            </a:p>
          </p:txBody>
        </p:sp>
        <p:sp>
          <p:nvSpPr>
            <p:cNvPr id="21" name="textruta 20">
              <a:extLst>
                <a:ext uri="{FF2B5EF4-FFF2-40B4-BE49-F238E27FC236}">
                  <a16:creationId xmlns:a16="http://schemas.microsoft.com/office/drawing/2014/main" id="{E3F2C497-38D0-41D5-8F60-9ABE7E2918E9}"/>
                </a:ext>
              </a:extLst>
            </p:cNvPr>
            <p:cNvSpPr txBox="1"/>
            <p:nvPr/>
          </p:nvSpPr>
          <p:spPr>
            <a:xfrm>
              <a:off x="4560415" y="3021335"/>
              <a:ext cx="341452" cy="184666"/>
            </a:xfrm>
            <a:prstGeom prst="rect">
              <a:avLst/>
            </a:prstGeom>
            <a:solidFill>
              <a:schemeClr val="bg1"/>
            </a:solidFill>
          </p:spPr>
          <p:txBody>
            <a:bodyPr wrap="none" lIns="13500" tIns="0" rIns="13500" bIns="0" rtlCol="0">
              <a:spAutoFit/>
            </a:bodyPr>
            <a:lstStyle/>
            <a:p>
              <a:r>
                <a:rPr lang="sv-SE" sz="1200" b="1" dirty="0"/>
                <a:t>3000</a:t>
              </a:r>
            </a:p>
          </p:txBody>
        </p:sp>
        <p:grpSp>
          <p:nvGrpSpPr>
            <p:cNvPr id="22" name="Grupp 21">
              <a:extLst>
                <a:ext uri="{FF2B5EF4-FFF2-40B4-BE49-F238E27FC236}">
                  <a16:creationId xmlns:a16="http://schemas.microsoft.com/office/drawing/2014/main" id="{87478C25-260F-4837-8686-D65A5CF6DD06}"/>
                </a:ext>
              </a:extLst>
            </p:cNvPr>
            <p:cNvGrpSpPr/>
            <p:nvPr/>
          </p:nvGrpSpPr>
          <p:grpSpPr>
            <a:xfrm>
              <a:off x="4553715" y="3812387"/>
              <a:ext cx="1400065" cy="324000"/>
              <a:chOff x="4550129" y="3983967"/>
              <a:chExt cx="1400065" cy="324000"/>
            </a:xfrm>
          </p:grpSpPr>
          <p:sp>
            <p:nvSpPr>
              <p:cNvPr id="23" name="M1">
                <a:extLst>
                  <a:ext uri="{FF2B5EF4-FFF2-40B4-BE49-F238E27FC236}">
                    <a16:creationId xmlns:a16="http://schemas.microsoft.com/office/drawing/2014/main" id="{2C3A1926-0D0D-4B3B-909F-02E596253144}"/>
                  </a:ext>
                </a:extLst>
              </p:cNvPr>
              <p:cNvSpPr>
                <a:spLocks/>
              </p:cNvSpPr>
              <p:nvPr/>
            </p:nvSpPr>
            <p:spPr>
              <a:xfrm>
                <a:off x="5806194" y="3983967"/>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4" name="M1">
                <a:extLst>
                  <a:ext uri="{FF2B5EF4-FFF2-40B4-BE49-F238E27FC236}">
                    <a16:creationId xmlns:a16="http://schemas.microsoft.com/office/drawing/2014/main" id="{5457DF45-9A05-4A1A-9E6C-050F79E3158F}"/>
                  </a:ext>
                </a:extLst>
              </p:cNvPr>
              <p:cNvSpPr>
                <a:spLocks/>
              </p:cNvSpPr>
              <p:nvPr/>
            </p:nvSpPr>
            <p:spPr>
              <a:xfrm>
                <a:off x="4550129" y="3983967"/>
                <a:ext cx="1361696"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500 </a:t>
                </a:r>
                <a:r>
                  <a:rPr lang="sv-SE" sz="1200" dirty="0">
                    <a:solidFill>
                      <a:schemeClr val="bg1"/>
                    </a:solidFill>
                  </a:rPr>
                  <a:t>år</a:t>
                </a:r>
              </a:p>
            </p:txBody>
          </p:sp>
        </p:grpSp>
      </p:grpSp>
      <p:sp>
        <p:nvSpPr>
          <p:cNvPr id="3" name="Pratbubbla: rektangel 2">
            <a:extLst>
              <a:ext uri="{FF2B5EF4-FFF2-40B4-BE49-F238E27FC236}">
                <a16:creationId xmlns:a16="http://schemas.microsoft.com/office/drawing/2014/main" id="{727BB8FB-49AC-4560-A5F9-2A3272BAC82C}"/>
              </a:ext>
            </a:extLst>
          </p:cNvPr>
          <p:cNvSpPr/>
          <p:nvPr/>
        </p:nvSpPr>
        <p:spPr>
          <a:xfrm>
            <a:off x="3184603" y="2056698"/>
            <a:ext cx="8791670" cy="2218657"/>
          </a:xfrm>
          <a:prstGeom prst="wedgeRectCallout">
            <a:avLst>
              <a:gd name="adj1" fmla="val 9780"/>
              <a:gd name="adj2" fmla="val 102826"/>
            </a:avLst>
          </a:prstGeom>
          <a:solidFill>
            <a:schemeClr val="bg1">
              <a:lumMod val="85000"/>
            </a:schemeClr>
          </a:solidFill>
          <a:ln>
            <a:solidFill>
              <a:schemeClr val="tx1">
                <a:lumMod val="50000"/>
                <a:lumOff val="50000"/>
              </a:schemeClr>
            </a:solidFill>
          </a:ln>
          <a:effectLst>
            <a:glow rad="228600">
              <a:schemeClr val="accent6">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108000" tIns="72000" rIns="36000" bIns="72000" rtlCol="0" anchor="ctr">
            <a:spAutoFit/>
          </a:bodyPr>
          <a:lstStyle/>
          <a:p>
            <a:r>
              <a:rPr lang="sv-SE" sz="2400">
                <a:solidFill>
                  <a:schemeClr val="tx1"/>
                </a:solidFill>
              </a:rPr>
              <a:t>Varning i 3 Mos 26:33-34: </a:t>
            </a:r>
            <a:r>
              <a:rPr lang="sv-SE" sz="2400">
                <a:solidFill>
                  <a:srgbClr val="C00000"/>
                </a:solidFill>
              </a:rPr>
              <a:t>Men er ska jag </a:t>
            </a:r>
            <a:r>
              <a:rPr lang="sv-SE" sz="2400" i="1" u="sng">
                <a:solidFill>
                  <a:srgbClr val="C00000"/>
                </a:solidFill>
              </a:rPr>
              <a:t>sprida ut</a:t>
            </a:r>
            <a:r>
              <a:rPr lang="sv-SE" sz="2400">
                <a:solidFill>
                  <a:srgbClr val="C00000"/>
                </a:solidFill>
              </a:rPr>
              <a:t> bland hednafolken… Så ska ert land bli en ödemark och era </a:t>
            </a:r>
            <a:r>
              <a:rPr lang="sv-SE" sz="2400" i="1" u="sng">
                <a:solidFill>
                  <a:srgbClr val="C00000"/>
                </a:solidFill>
              </a:rPr>
              <a:t>städer ruiner</a:t>
            </a:r>
            <a:r>
              <a:rPr lang="sv-SE" sz="2400">
                <a:solidFill>
                  <a:srgbClr val="C00000"/>
                </a:solidFill>
              </a:rPr>
              <a:t>. Då ska landet få </a:t>
            </a:r>
            <a:r>
              <a:rPr lang="sv-SE" sz="2400" i="1" u="sng">
                <a:solidFill>
                  <a:srgbClr val="C00000"/>
                </a:solidFill>
              </a:rPr>
              <a:t>gottgörelse för sina sabbater</a:t>
            </a:r>
            <a:r>
              <a:rPr lang="sv-SE" sz="2400">
                <a:solidFill>
                  <a:srgbClr val="C00000"/>
                </a:solidFill>
              </a:rPr>
              <a:t> under hela den tid som det ligger öde och ni är i era fienders land.</a:t>
            </a:r>
          </a:p>
          <a:p>
            <a:pPr>
              <a:spcBef>
                <a:spcPts val="1200"/>
              </a:spcBef>
            </a:pPr>
            <a:r>
              <a:rPr lang="sv-SE" sz="2400">
                <a:solidFill>
                  <a:schemeClr val="tx1"/>
                </a:solidFill>
              </a:rPr>
              <a:t>500 år = 10 jubelårsperioder med 7 sabbatsår i varje =&gt; 70 sabbatsår.</a:t>
            </a:r>
          </a:p>
        </p:txBody>
      </p:sp>
      <p:sp>
        <p:nvSpPr>
          <p:cNvPr id="4" name="Rubrik 3">
            <a:extLst>
              <a:ext uri="{FF2B5EF4-FFF2-40B4-BE49-F238E27FC236}">
                <a16:creationId xmlns:a16="http://schemas.microsoft.com/office/drawing/2014/main" id="{C7EA746E-5315-4468-8A4D-F9E9BECCBE85}"/>
              </a:ext>
            </a:extLst>
          </p:cNvPr>
          <p:cNvSpPr>
            <a:spLocks noGrp="1"/>
          </p:cNvSpPr>
          <p:nvPr>
            <p:ph type="title"/>
          </p:nvPr>
        </p:nvSpPr>
        <p:spPr>
          <a:xfrm>
            <a:off x="0" y="1"/>
            <a:ext cx="12192000" cy="683999"/>
          </a:xfrm>
        </p:spPr>
        <p:txBody>
          <a:bodyPr/>
          <a:lstStyle/>
          <a:p>
            <a:r>
              <a:rPr lang="sv-SE" sz="3600" dirty="0"/>
              <a:t>Från 1:a templet till återvändandet från Babylon</a:t>
            </a:r>
            <a:endParaRPr lang="LID4096" sz="3600" dirty="0"/>
          </a:p>
        </p:txBody>
      </p:sp>
    </p:spTree>
    <p:custDataLst>
      <p:tags r:id="rId1"/>
    </p:custDataLst>
    <p:extLst>
      <p:ext uri="{BB962C8B-B14F-4D97-AF65-F5344CB8AC3E}">
        <p14:creationId xmlns:p14="http://schemas.microsoft.com/office/powerpoint/2010/main" val="1524137886"/>
      </p:ext>
    </p:extLst>
  </p:cSld>
  <p:clrMapOvr>
    <a:masterClrMapping/>
  </p:clrMapOvr>
  <p:transition advTm="41444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Från Koresh påbud till återkomst (Dan 9)</a:t>
            </a:r>
            <a:endParaRPr lang="sv-SE" dirty="0"/>
          </a:p>
        </p:txBody>
      </p:sp>
      <p:sp>
        <p:nvSpPr>
          <p:cNvPr id="3" name="Rektangel 2"/>
          <p:cNvSpPr/>
          <p:nvPr/>
        </p:nvSpPr>
        <p:spPr>
          <a:xfrm>
            <a:off x="0" y="758006"/>
            <a:ext cx="12192000" cy="5816977"/>
          </a:xfrm>
          <a:prstGeom prst="rect">
            <a:avLst/>
          </a:prstGeom>
        </p:spPr>
        <p:txBody>
          <a:bodyPr wrap="square" lIns="216000" rIns="108000">
            <a:spAutoFit/>
          </a:bodyPr>
          <a:lstStyle/>
          <a:p>
            <a:pPr marL="271463" indent="-271463">
              <a:spcBef>
                <a:spcPts val="900"/>
              </a:spcBef>
              <a:buFont typeface="Arial" panose="020B0604020202020204" pitchFamily="34" charset="0"/>
              <a:buChar char="•"/>
            </a:pPr>
            <a:r>
              <a:rPr lang="sv-SE" sz="2400" b="1" i="1" dirty="0">
                <a:solidFill>
                  <a:srgbClr val="C00000"/>
                </a:solidFill>
              </a:rPr>
              <a:t>Sjuttio veckor</a:t>
            </a:r>
            <a:r>
              <a:rPr lang="sv-SE" sz="2400" b="1" dirty="0">
                <a:solidFill>
                  <a:srgbClr val="C00000"/>
                </a:solidFill>
              </a:rPr>
              <a:t> </a:t>
            </a:r>
            <a:r>
              <a:rPr lang="sv-SE" sz="2400" dirty="0">
                <a:solidFill>
                  <a:srgbClr val="C00000"/>
                </a:solidFill>
              </a:rPr>
              <a:t>är bestämda… </a:t>
            </a:r>
            <a:r>
              <a:rPr lang="sv-SE" sz="2400"/>
              <a:t>(70x7år + </a:t>
            </a:r>
            <a:r>
              <a:rPr lang="sv-SE" sz="2400" i="1" u="sng"/>
              <a:t>10 jubelår</a:t>
            </a:r>
            <a:r>
              <a:rPr lang="sv-SE" sz="2400"/>
              <a:t> = 500 </a:t>
            </a:r>
            <a:r>
              <a:rPr lang="sv-SE" sz="2400" dirty="0"/>
              <a:t>år)</a:t>
            </a:r>
          </a:p>
          <a:p>
            <a:pPr marL="271463" indent="-271463">
              <a:spcBef>
                <a:spcPts val="900"/>
              </a:spcBef>
              <a:buFont typeface="Arial" panose="020B0604020202020204" pitchFamily="34" charset="0"/>
              <a:buChar char="•"/>
            </a:pPr>
            <a:r>
              <a:rPr lang="sv-SE" sz="2400" dirty="0">
                <a:solidFill>
                  <a:srgbClr val="C00000"/>
                </a:solidFill>
              </a:rPr>
              <a:t>… över </a:t>
            </a:r>
            <a:r>
              <a:rPr lang="sv-SE" sz="2400" i="1" u="sng" dirty="0">
                <a:solidFill>
                  <a:srgbClr val="C00000"/>
                </a:solidFill>
              </a:rPr>
              <a:t>ditt</a:t>
            </a:r>
            <a:r>
              <a:rPr lang="sv-SE" sz="2400" dirty="0">
                <a:solidFill>
                  <a:srgbClr val="C00000"/>
                </a:solidFill>
              </a:rPr>
              <a:t> folk och över </a:t>
            </a:r>
            <a:r>
              <a:rPr lang="sv-SE" sz="2400" i="1" u="sng" dirty="0">
                <a:solidFill>
                  <a:srgbClr val="C00000"/>
                </a:solidFill>
              </a:rPr>
              <a:t>din</a:t>
            </a:r>
            <a:r>
              <a:rPr lang="sv-SE" sz="2400" dirty="0">
                <a:solidFill>
                  <a:srgbClr val="C00000"/>
                </a:solidFill>
              </a:rPr>
              <a:t> heliga stad… </a:t>
            </a:r>
            <a:r>
              <a:rPr lang="sv-SE" sz="2400" dirty="0"/>
              <a:t>(bara Israel)</a:t>
            </a:r>
          </a:p>
          <a:p>
            <a:pPr marL="271463" indent="-271463">
              <a:spcBef>
                <a:spcPts val="900"/>
              </a:spcBef>
              <a:buFont typeface="Arial" panose="020B0604020202020204" pitchFamily="34" charset="0"/>
              <a:buChar char="•"/>
            </a:pPr>
            <a:r>
              <a:rPr lang="sv-SE" sz="2400" dirty="0">
                <a:solidFill>
                  <a:srgbClr val="C00000"/>
                </a:solidFill>
              </a:rPr>
              <a:t>… för att göra slut på överträdelse… fullborda </a:t>
            </a:r>
            <a:r>
              <a:rPr lang="sv-SE" sz="2400">
                <a:solidFill>
                  <a:srgbClr val="C00000"/>
                </a:solidFill>
              </a:rPr>
              <a:t>syn och profetia</a:t>
            </a:r>
            <a:r>
              <a:rPr lang="sv-SE" sz="2400" dirty="0">
                <a:solidFill>
                  <a:srgbClr val="C00000"/>
                </a:solidFill>
              </a:rPr>
              <a:t>… </a:t>
            </a:r>
            <a:r>
              <a:rPr lang="sv-SE" sz="2400" dirty="0"/>
              <a:t>(båda ankomsterna)</a:t>
            </a:r>
          </a:p>
          <a:p>
            <a:pPr marL="271463" indent="-271463">
              <a:spcBef>
                <a:spcPts val="900"/>
              </a:spcBef>
              <a:buFont typeface="Arial" panose="020B0604020202020204" pitchFamily="34" charset="0"/>
              <a:buChar char="•"/>
            </a:pPr>
            <a:r>
              <a:rPr lang="sv-SE" sz="2400" b="1" u="sng" dirty="0">
                <a:solidFill>
                  <a:srgbClr val="C00000"/>
                </a:solidFill>
              </a:rPr>
              <a:t>Från</a:t>
            </a:r>
            <a:r>
              <a:rPr lang="sv-SE" sz="2400" dirty="0">
                <a:solidFill>
                  <a:srgbClr val="C00000"/>
                </a:solidFill>
              </a:rPr>
              <a:t> det att </a:t>
            </a:r>
            <a:r>
              <a:rPr lang="sv-SE" sz="2400" i="1" u="sng" dirty="0">
                <a:solidFill>
                  <a:srgbClr val="C00000"/>
                </a:solidFill>
              </a:rPr>
              <a:t>ordet</a:t>
            </a:r>
            <a:r>
              <a:rPr lang="sv-SE" sz="2400" dirty="0">
                <a:solidFill>
                  <a:srgbClr val="C00000"/>
                </a:solidFill>
              </a:rPr>
              <a:t> gått ut om att Jerusalem ska återställas… </a:t>
            </a:r>
            <a:r>
              <a:rPr lang="sv-SE" sz="2400" dirty="0"/>
              <a:t>(Koresh påbud)</a:t>
            </a:r>
          </a:p>
          <a:p>
            <a:pPr marL="271463" indent="-271463">
              <a:spcBef>
                <a:spcPts val="900"/>
              </a:spcBef>
              <a:buFont typeface="Arial" panose="020B0604020202020204" pitchFamily="34" charset="0"/>
              <a:buChar char="•"/>
            </a:pPr>
            <a:r>
              <a:rPr lang="sv-SE" sz="2400" dirty="0">
                <a:solidFill>
                  <a:srgbClr val="C00000"/>
                </a:solidFill>
              </a:rPr>
              <a:t>… </a:t>
            </a:r>
            <a:r>
              <a:rPr lang="sv-SE" sz="2400" b="1" u="sng" dirty="0">
                <a:solidFill>
                  <a:srgbClr val="C00000"/>
                </a:solidFill>
              </a:rPr>
              <a:t>till dess</a:t>
            </a:r>
            <a:r>
              <a:rPr lang="sv-SE" sz="2400" dirty="0">
                <a:solidFill>
                  <a:srgbClr val="C00000"/>
                </a:solidFill>
              </a:rPr>
              <a:t> att den Smorde Fursten kommer, ska det gå </a:t>
            </a:r>
            <a:r>
              <a:rPr lang="sv-SE" sz="2400" b="1" i="1" dirty="0">
                <a:solidFill>
                  <a:srgbClr val="C00000"/>
                </a:solidFill>
              </a:rPr>
              <a:t>7 veckor och 62 </a:t>
            </a:r>
            <a:r>
              <a:rPr lang="sv-SE" sz="2400" b="1" i="1">
                <a:solidFill>
                  <a:srgbClr val="C00000"/>
                </a:solidFill>
              </a:rPr>
              <a:t>veckor</a:t>
            </a:r>
            <a:r>
              <a:rPr lang="sv-SE" sz="2400">
                <a:solidFill>
                  <a:srgbClr val="C00000"/>
                </a:solidFill>
              </a:rPr>
              <a:t>.</a:t>
            </a:r>
          </a:p>
          <a:p>
            <a:pPr marL="4846638" indent="-274638">
              <a:spcBef>
                <a:spcPts val="900"/>
              </a:spcBef>
              <a:buFont typeface="Arial" panose="020B0604020202020204" pitchFamily="34" charset="0"/>
              <a:buChar char="•"/>
            </a:pPr>
            <a:r>
              <a:rPr lang="sv-SE" sz="2400">
                <a:solidFill>
                  <a:srgbClr val="C00000"/>
                </a:solidFill>
              </a:rPr>
              <a:t>Gator </a:t>
            </a:r>
            <a:r>
              <a:rPr lang="sv-SE" sz="2400" dirty="0">
                <a:solidFill>
                  <a:srgbClr val="C00000"/>
                </a:solidFill>
              </a:rPr>
              <a:t>och vallgravar ska byggas </a:t>
            </a:r>
            <a:r>
              <a:rPr lang="sv-SE" sz="2400">
                <a:solidFill>
                  <a:srgbClr val="C00000"/>
                </a:solidFill>
              </a:rPr>
              <a:t>upp igen, trots svåra tider. </a:t>
            </a:r>
            <a:r>
              <a:rPr lang="sv-SE" sz="2400"/>
              <a:t>(efter 7 veckor = 50 år)</a:t>
            </a:r>
            <a:endParaRPr lang="sv-SE" sz="2400" dirty="0"/>
          </a:p>
          <a:p>
            <a:pPr marL="4846638" indent="-274638">
              <a:spcBef>
                <a:spcPts val="900"/>
              </a:spcBef>
              <a:buFont typeface="Arial" panose="020B0604020202020204" pitchFamily="34" charset="0"/>
              <a:buChar char="•"/>
            </a:pPr>
            <a:r>
              <a:rPr lang="sv-SE" sz="2400">
                <a:solidFill>
                  <a:srgbClr val="C00000"/>
                </a:solidFill>
              </a:rPr>
              <a:t>Men </a:t>
            </a:r>
            <a:r>
              <a:rPr lang="sv-SE" sz="2400" b="1" i="1" u="sng">
                <a:solidFill>
                  <a:srgbClr val="C00000"/>
                </a:solidFill>
              </a:rPr>
              <a:t>efter</a:t>
            </a:r>
            <a:r>
              <a:rPr lang="sv-SE" sz="2400" b="1" i="1">
                <a:solidFill>
                  <a:srgbClr val="C00000"/>
                </a:solidFill>
              </a:rPr>
              <a:t> </a:t>
            </a:r>
            <a:r>
              <a:rPr lang="sv-SE" sz="2400" b="1" i="1" dirty="0">
                <a:solidFill>
                  <a:srgbClr val="C00000"/>
                </a:solidFill>
              </a:rPr>
              <a:t>de 62</a:t>
            </a:r>
            <a:r>
              <a:rPr lang="sv-SE" sz="2400" b="1" i="1" dirty="0"/>
              <a:t> (+7)</a:t>
            </a:r>
            <a:r>
              <a:rPr lang="sv-SE" sz="2400" b="1" i="1" dirty="0">
                <a:solidFill>
                  <a:srgbClr val="C00000"/>
                </a:solidFill>
              </a:rPr>
              <a:t> veckorna </a:t>
            </a:r>
            <a:r>
              <a:rPr lang="sv-SE" sz="2400" dirty="0">
                <a:solidFill>
                  <a:srgbClr val="C00000"/>
                </a:solidFill>
              </a:rPr>
              <a:t>ska den </a:t>
            </a:r>
            <a:r>
              <a:rPr lang="sv-SE" sz="2400">
                <a:solidFill>
                  <a:srgbClr val="C00000"/>
                </a:solidFill>
              </a:rPr>
              <a:t>Smorde </a:t>
            </a:r>
            <a:br>
              <a:rPr lang="sv-SE" sz="2400">
                <a:solidFill>
                  <a:srgbClr val="C00000"/>
                </a:solidFill>
              </a:rPr>
            </a:br>
            <a:r>
              <a:rPr lang="sv-SE" sz="2400">
                <a:solidFill>
                  <a:srgbClr val="C00000"/>
                </a:solidFill>
              </a:rPr>
              <a:t>förgöras</a:t>
            </a:r>
            <a:r>
              <a:rPr lang="sv-SE" sz="2400" dirty="0">
                <a:solidFill>
                  <a:srgbClr val="C00000"/>
                </a:solidFill>
              </a:rPr>
              <a:t>, helt utblottad.</a:t>
            </a:r>
          </a:p>
          <a:p>
            <a:pPr marL="4846638" indent="-274638">
              <a:spcBef>
                <a:spcPts val="900"/>
              </a:spcBef>
              <a:buFont typeface="Arial" panose="020B0604020202020204" pitchFamily="34" charset="0"/>
              <a:buChar char="•"/>
            </a:pPr>
            <a:r>
              <a:rPr lang="sv-SE" sz="2400" dirty="0">
                <a:solidFill>
                  <a:srgbClr val="C00000"/>
                </a:solidFill>
              </a:rPr>
              <a:t>Och staden och helgedomen ska förstöras av folket till en furste som kommer.</a:t>
            </a:r>
          </a:p>
          <a:p>
            <a:pPr marL="4846638" indent="-274638">
              <a:spcBef>
                <a:spcPts val="900"/>
              </a:spcBef>
              <a:buFont typeface="Arial" panose="020B0604020202020204" pitchFamily="34" charset="0"/>
              <a:buChar char="•"/>
            </a:pPr>
            <a:r>
              <a:rPr lang="sv-SE" sz="2400" dirty="0">
                <a:solidFill>
                  <a:srgbClr val="C00000"/>
                </a:solidFill>
              </a:rPr>
              <a:t>Men </a:t>
            </a:r>
            <a:r>
              <a:rPr lang="sv-SE" sz="2400" i="1" u="sng" dirty="0">
                <a:solidFill>
                  <a:srgbClr val="C00000"/>
                </a:solidFill>
              </a:rPr>
              <a:t>slutet</a:t>
            </a:r>
            <a:r>
              <a:rPr lang="sv-SE" sz="2400" dirty="0">
                <a:solidFill>
                  <a:srgbClr val="C00000"/>
                </a:solidFill>
              </a:rPr>
              <a:t> kommer som en störtflod… Han skall stadfästa ett förbundet med de många </a:t>
            </a:r>
            <a:r>
              <a:rPr lang="sv-SE" sz="2400" b="1" i="1" u="sng" dirty="0">
                <a:solidFill>
                  <a:srgbClr val="C00000"/>
                </a:solidFill>
              </a:rPr>
              <a:t>under</a:t>
            </a:r>
            <a:r>
              <a:rPr lang="sv-SE" sz="2400" b="1" i="1" dirty="0">
                <a:solidFill>
                  <a:srgbClr val="C00000"/>
                </a:solidFill>
              </a:rPr>
              <a:t> en vecka</a:t>
            </a:r>
            <a:r>
              <a:rPr lang="sv-SE" sz="2400" dirty="0">
                <a:solidFill>
                  <a:srgbClr val="C00000"/>
                </a:solidFill>
              </a:rPr>
              <a:t>.</a:t>
            </a:r>
            <a:endParaRPr lang="en-US" sz="2400" dirty="0">
              <a:solidFill>
                <a:srgbClr val="C00000"/>
              </a:solidFill>
            </a:endParaRPr>
          </a:p>
        </p:txBody>
      </p:sp>
      <p:grpSp>
        <p:nvGrpSpPr>
          <p:cNvPr id="9" name="Grupp 8">
            <a:extLst>
              <a:ext uri="{FF2B5EF4-FFF2-40B4-BE49-F238E27FC236}">
                <a16:creationId xmlns:a16="http://schemas.microsoft.com/office/drawing/2014/main" id="{CBFFD447-C7D5-4886-86D3-74AA5AC64B44}"/>
              </a:ext>
            </a:extLst>
          </p:cNvPr>
          <p:cNvGrpSpPr/>
          <p:nvPr/>
        </p:nvGrpSpPr>
        <p:grpSpPr>
          <a:xfrm>
            <a:off x="146304" y="3322580"/>
            <a:ext cx="4445733" cy="3370488"/>
            <a:chOff x="7482950" y="765897"/>
            <a:chExt cx="4445733" cy="3370488"/>
          </a:xfrm>
        </p:grpSpPr>
        <p:sp>
          <p:nvSpPr>
            <p:cNvPr id="10" name="Vänster 142">
              <a:extLst>
                <a:ext uri="{FF2B5EF4-FFF2-40B4-BE49-F238E27FC236}">
                  <a16:creationId xmlns:a16="http://schemas.microsoft.com/office/drawing/2014/main" id="{DBAB1F04-BE65-44A1-B060-11F858E1E7B3}"/>
                </a:ext>
              </a:extLst>
            </p:cNvPr>
            <p:cNvSpPr/>
            <p:nvPr/>
          </p:nvSpPr>
          <p:spPr>
            <a:xfrm rot="18403419">
              <a:off x="10232313"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a:t>
              </a:r>
              <a:r>
                <a:rPr lang="sv-SE" sz="1200">
                  <a:solidFill>
                    <a:schemeClr val="tx1"/>
                  </a:solidFill>
                </a:rPr>
                <a:t>från 2:a exil</a:t>
              </a:r>
              <a:endParaRPr lang="sv-SE" sz="1200" dirty="0">
                <a:solidFill>
                  <a:schemeClr val="tx1"/>
                </a:solidFill>
              </a:endParaRPr>
            </a:p>
          </p:txBody>
        </p:sp>
        <p:sp>
          <p:nvSpPr>
            <p:cNvPr id="11" name="Vänster 149">
              <a:extLst>
                <a:ext uri="{FF2B5EF4-FFF2-40B4-BE49-F238E27FC236}">
                  <a16:creationId xmlns:a16="http://schemas.microsoft.com/office/drawing/2014/main" id="{6A730836-54CB-476C-A139-482A61254C34}"/>
                </a:ext>
              </a:extLst>
            </p:cNvPr>
            <p:cNvSpPr/>
            <p:nvPr/>
          </p:nvSpPr>
          <p:spPr>
            <a:xfrm rot="18403419">
              <a:off x="7287001" y="1341897"/>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a:solidFill>
                    <a:schemeClr val="bg1"/>
                  </a:solidFill>
                </a:rPr>
                <a:t>Koresh påbud</a:t>
              </a:r>
              <a:endParaRPr lang="sv-SE" sz="1200" dirty="0">
                <a:solidFill>
                  <a:schemeClr val="bg1"/>
                </a:solidFill>
              </a:endParaRPr>
            </a:p>
          </p:txBody>
        </p:sp>
        <p:sp>
          <p:nvSpPr>
            <p:cNvPr id="12" name="Vänster 150">
              <a:extLst>
                <a:ext uri="{FF2B5EF4-FFF2-40B4-BE49-F238E27FC236}">
                  <a16:creationId xmlns:a16="http://schemas.microsoft.com/office/drawing/2014/main" id="{4B6E45C2-D85D-47B1-84AD-ECACFD4DCBED}"/>
                </a:ext>
              </a:extLst>
            </p:cNvPr>
            <p:cNvSpPr/>
            <p:nvPr/>
          </p:nvSpPr>
          <p:spPr>
            <a:xfrm rot="18403419">
              <a:off x="8802575"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13" name="Vänster 152">
              <a:extLst>
                <a:ext uri="{FF2B5EF4-FFF2-40B4-BE49-F238E27FC236}">
                  <a16:creationId xmlns:a16="http://schemas.microsoft.com/office/drawing/2014/main" id="{D648C398-C774-40B0-9FD3-20DDA8D13445}"/>
                </a:ext>
              </a:extLst>
            </p:cNvPr>
            <p:cNvSpPr/>
            <p:nvPr/>
          </p:nvSpPr>
          <p:spPr>
            <a:xfrm rot="18403419">
              <a:off x="8007886" y="1341897"/>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14" name="Vänster 153">
              <a:extLst>
                <a:ext uri="{FF2B5EF4-FFF2-40B4-BE49-F238E27FC236}">
                  <a16:creationId xmlns:a16="http://schemas.microsoft.com/office/drawing/2014/main" id="{5368070A-83D3-4B88-9E5A-6CB64A4FDA27}"/>
                </a:ext>
              </a:extLst>
            </p:cNvPr>
            <p:cNvSpPr/>
            <p:nvPr/>
          </p:nvSpPr>
          <p:spPr>
            <a:xfrm rot="18403419">
              <a:off x="9511428"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15" name="M1">
              <a:extLst>
                <a:ext uri="{FF2B5EF4-FFF2-40B4-BE49-F238E27FC236}">
                  <a16:creationId xmlns:a16="http://schemas.microsoft.com/office/drawing/2014/main" id="{8C48F656-C93D-4DBC-AAD6-81453FC5CF4B}"/>
                </a:ext>
              </a:extLst>
            </p:cNvPr>
            <p:cNvSpPr>
              <a:spLocks/>
            </p:cNvSpPr>
            <p:nvPr/>
          </p:nvSpPr>
          <p:spPr>
            <a:xfrm>
              <a:off x="8380645" y="2241111"/>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16" name="M1">
              <a:extLst>
                <a:ext uri="{FF2B5EF4-FFF2-40B4-BE49-F238E27FC236}">
                  <a16:creationId xmlns:a16="http://schemas.microsoft.com/office/drawing/2014/main" id="{7B7BF10F-AE57-4B27-93DF-0AEACF38BB7C}"/>
                </a:ext>
              </a:extLst>
            </p:cNvPr>
            <p:cNvSpPr>
              <a:spLocks/>
            </p:cNvSpPr>
            <p:nvPr/>
          </p:nvSpPr>
          <p:spPr>
            <a:xfrm>
              <a:off x="10537402" y="2241111"/>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grpSp>
          <p:nvGrpSpPr>
            <p:cNvPr id="17" name="Grupp 16">
              <a:extLst>
                <a:ext uri="{FF2B5EF4-FFF2-40B4-BE49-F238E27FC236}">
                  <a16:creationId xmlns:a16="http://schemas.microsoft.com/office/drawing/2014/main" id="{009937D6-A644-45C7-B001-1E94ECB51E59}"/>
                </a:ext>
              </a:extLst>
            </p:cNvPr>
            <p:cNvGrpSpPr/>
            <p:nvPr/>
          </p:nvGrpSpPr>
          <p:grpSpPr>
            <a:xfrm>
              <a:off x="9100991" y="2241111"/>
              <a:ext cx="1400065" cy="612000"/>
              <a:chOff x="7453942" y="2147517"/>
              <a:chExt cx="1400065" cy="612000"/>
            </a:xfrm>
          </p:grpSpPr>
          <p:sp>
            <p:nvSpPr>
              <p:cNvPr id="56" name="M1">
                <a:extLst>
                  <a:ext uri="{FF2B5EF4-FFF2-40B4-BE49-F238E27FC236}">
                    <a16:creationId xmlns:a16="http://schemas.microsoft.com/office/drawing/2014/main" id="{38CA0F94-5F03-491F-9D61-417E0BE3E8CC}"/>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57" name="M1">
                <a:extLst>
                  <a:ext uri="{FF2B5EF4-FFF2-40B4-BE49-F238E27FC236}">
                    <a16:creationId xmlns:a16="http://schemas.microsoft.com/office/drawing/2014/main" id="{74BBA045-94B1-4C9D-89EB-F3CD539DC34C}"/>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18" name="Grupp 17">
              <a:extLst>
                <a:ext uri="{FF2B5EF4-FFF2-40B4-BE49-F238E27FC236}">
                  <a16:creationId xmlns:a16="http://schemas.microsoft.com/office/drawing/2014/main" id="{23D8883B-C867-4699-B846-39F91B3D6C94}"/>
                </a:ext>
              </a:extLst>
            </p:cNvPr>
            <p:cNvGrpSpPr/>
            <p:nvPr/>
          </p:nvGrpSpPr>
          <p:grpSpPr>
            <a:xfrm>
              <a:off x="7660584" y="2241111"/>
              <a:ext cx="683715" cy="612000"/>
              <a:chOff x="6015942" y="2147517"/>
              <a:chExt cx="683715" cy="612000"/>
            </a:xfrm>
          </p:grpSpPr>
          <p:sp>
            <p:nvSpPr>
              <p:cNvPr id="54" name="M1">
                <a:extLst>
                  <a:ext uri="{FF2B5EF4-FFF2-40B4-BE49-F238E27FC236}">
                    <a16:creationId xmlns:a16="http://schemas.microsoft.com/office/drawing/2014/main" id="{84F56518-13D1-45AD-A584-3D623A48C523}"/>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55" name="M1">
                <a:extLst>
                  <a:ext uri="{FF2B5EF4-FFF2-40B4-BE49-F238E27FC236}">
                    <a16:creationId xmlns:a16="http://schemas.microsoft.com/office/drawing/2014/main" id="{3A50FB05-B973-48A1-9F22-9C4CA0F76570}"/>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19" name="M1">
              <a:extLst>
                <a:ext uri="{FF2B5EF4-FFF2-40B4-BE49-F238E27FC236}">
                  <a16:creationId xmlns:a16="http://schemas.microsoft.com/office/drawing/2014/main" id="{6FFF5D4F-DC3D-4463-8B49-A802901D487C}"/>
                </a:ext>
              </a:extLst>
            </p:cNvPr>
            <p:cNvSpPr>
              <a:spLocks/>
            </p:cNvSpPr>
            <p:nvPr/>
          </p:nvSpPr>
          <p:spPr>
            <a:xfrm>
              <a:off x="8376970" y="3360229"/>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20" name="M1">
              <a:extLst>
                <a:ext uri="{FF2B5EF4-FFF2-40B4-BE49-F238E27FC236}">
                  <a16:creationId xmlns:a16="http://schemas.microsoft.com/office/drawing/2014/main" id="{3CED8FB8-66FE-4FEA-85D3-FC6641ADAB00}"/>
                </a:ext>
              </a:extLst>
            </p:cNvPr>
            <p:cNvSpPr>
              <a:spLocks/>
            </p:cNvSpPr>
            <p:nvPr/>
          </p:nvSpPr>
          <p:spPr>
            <a:xfrm>
              <a:off x="10525593" y="3360229"/>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21" name="M1">
              <a:extLst>
                <a:ext uri="{FF2B5EF4-FFF2-40B4-BE49-F238E27FC236}">
                  <a16:creationId xmlns:a16="http://schemas.microsoft.com/office/drawing/2014/main" id="{7298E1E1-8347-4AA5-A0D9-0BF2872F4D16}"/>
                </a:ext>
              </a:extLst>
            </p:cNvPr>
            <p:cNvSpPr>
              <a:spLocks/>
            </p:cNvSpPr>
            <p:nvPr/>
          </p:nvSpPr>
          <p:spPr>
            <a:xfrm>
              <a:off x="11244683" y="3360229"/>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22" name="Grupp 21">
              <a:extLst>
                <a:ext uri="{FF2B5EF4-FFF2-40B4-BE49-F238E27FC236}">
                  <a16:creationId xmlns:a16="http://schemas.microsoft.com/office/drawing/2014/main" id="{8BFD1159-2A19-4E39-91EF-76D8B4AA7136}"/>
                </a:ext>
              </a:extLst>
            </p:cNvPr>
            <p:cNvGrpSpPr/>
            <p:nvPr/>
          </p:nvGrpSpPr>
          <p:grpSpPr>
            <a:xfrm>
              <a:off x="7649006" y="3360229"/>
              <a:ext cx="692874" cy="324000"/>
              <a:chOff x="6006783" y="3266635"/>
              <a:chExt cx="692874" cy="324000"/>
            </a:xfrm>
          </p:grpSpPr>
          <p:sp>
            <p:nvSpPr>
              <p:cNvPr id="52" name="M1">
                <a:extLst>
                  <a:ext uri="{FF2B5EF4-FFF2-40B4-BE49-F238E27FC236}">
                    <a16:creationId xmlns:a16="http://schemas.microsoft.com/office/drawing/2014/main" id="{6BF8F79E-3ADA-427B-8384-60DE2A2EDD5A}"/>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53" name="M1">
                <a:extLst>
                  <a:ext uri="{FF2B5EF4-FFF2-40B4-BE49-F238E27FC236}">
                    <a16:creationId xmlns:a16="http://schemas.microsoft.com/office/drawing/2014/main" id="{98A7C090-AAB2-420A-AD28-DA6D6133B8A3}"/>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grpSp>
          <p:nvGrpSpPr>
            <p:cNvPr id="24" name="Grupp 23">
              <a:extLst>
                <a:ext uri="{FF2B5EF4-FFF2-40B4-BE49-F238E27FC236}">
                  <a16:creationId xmlns:a16="http://schemas.microsoft.com/office/drawing/2014/main" id="{2A7AE6FF-6314-4C45-AC4B-455F26DBAC5F}"/>
                </a:ext>
              </a:extLst>
            </p:cNvPr>
            <p:cNvGrpSpPr/>
            <p:nvPr/>
          </p:nvGrpSpPr>
          <p:grpSpPr>
            <a:xfrm>
              <a:off x="7649006" y="3812385"/>
              <a:ext cx="692874" cy="324000"/>
              <a:chOff x="5984833" y="3747072"/>
              <a:chExt cx="692874" cy="324000"/>
            </a:xfrm>
          </p:grpSpPr>
          <p:sp>
            <p:nvSpPr>
              <p:cNvPr id="50" name="M1">
                <a:extLst>
                  <a:ext uri="{FF2B5EF4-FFF2-40B4-BE49-F238E27FC236}">
                    <a16:creationId xmlns:a16="http://schemas.microsoft.com/office/drawing/2014/main" id="{32CDF0CF-87B1-435A-BC2D-1B5DAA01F9D3}"/>
                  </a:ext>
                </a:extLst>
              </p:cNvPr>
              <p:cNvSpPr>
                <a:spLocks/>
              </p:cNvSpPr>
              <p:nvPr/>
            </p:nvSpPr>
            <p:spPr>
              <a:xfrm>
                <a:off x="6558574" y="3747072"/>
                <a:ext cx="119133"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18000" rIns="0" bIns="0" rtlCol="0" anchor="ctr"/>
              <a:lstStyle/>
              <a:p>
                <a:pPr algn="ctr">
                  <a:lnSpc>
                    <a:spcPts val="1200"/>
                  </a:lnSpc>
                </a:pPr>
                <a:endParaRPr lang="sv-SE" sz="1200" dirty="0">
                  <a:solidFill>
                    <a:schemeClr val="tx1"/>
                  </a:solidFill>
                </a:endParaRPr>
              </a:p>
            </p:txBody>
          </p:sp>
          <p:sp>
            <p:nvSpPr>
              <p:cNvPr id="51" name="M1">
                <a:extLst>
                  <a:ext uri="{FF2B5EF4-FFF2-40B4-BE49-F238E27FC236}">
                    <a16:creationId xmlns:a16="http://schemas.microsoft.com/office/drawing/2014/main" id="{10902745-AD87-4E46-B76B-A8115E8504D4}"/>
                  </a:ext>
                </a:extLst>
              </p:cNvPr>
              <p:cNvSpPr>
                <a:spLocks/>
              </p:cNvSpPr>
              <p:nvPr/>
            </p:nvSpPr>
            <p:spPr>
              <a:xfrm>
                <a:off x="5984833" y="3747072"/>
                <a:ext cx="648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7 första DÅV</a:t>
                </a:r>
              </a:p>
            </p:txBody>
          </p:sp>
        </p:grpSp>
        <p:sp>
          <p:nvSpPr>
            <p:cNvPr id="25" name="M1">
              <a:extLst>
                <a:ext uri="{FF2B5EF4-FFF2-40B4-BE49-F238E27FC236}">
                  <a16:creationId xmlns:a16="http://schemas.microsoft.com/office/drawing/2014/main" id="{E892358A-D818-4ED8-A772-FCD764E515D7}"/>
                </a:ext>
              </a:extLst>
            </p:cNvPr>
            <p:cNvSpPr>
              <a:spLocks/>
            </p:cNvSpPr>
            <p:nvPr/>
          </p:nvSpPr>
          <p:spPr>
            <a:xfrm>
              <a:off x="11244683" y="381238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bg1"/>
                  </a:solidFill>
                </a:rPr>
                <a:t>Sista</a:t>
              </a:r>
            </a:p>
            <a:p>
              <a:pPr algn="ctr">
                <a:lnSpc>
                  <a:spcPts val="1200"/>
                </a:lnSpc>
              </a:pPr>
              <a:r>
                <a:rPr lang="sv-SE" sz="1200" dirty="0">
                  <a:solidFill>
                    <a:schemeClr val="bg1"/>
                  </a:solidFill>
                </a:rPr>
                <a:t>Jubelåret</a:t>
              </a:r>
            </a:p>
          </p:txBody>
        </p:sp>
        <p:sp>
          <p:nvSpPr>
            <p:cNvPr id="26" name="M1">
              <a:extLst>
                <a:ext uri="{FF2B5EF4-FFF2-40B4-BE49-F238E27FC236}">
                  <a16:creationId xmlns:a16="http://schemas.microsoft.com/office/drawing/2014/main" id="{6848F736-968D-4E44-BB7B-BA30750A5F57}"/>
                </a:ext>
              </a:extLst>
            </p:cNvPr>
            <p:cNvSpPr>
              <a:spLocks/>
            </p:cNvSpPr>
            <p:nvPr/>
          </p:nvSpPr>
          <p:spPr>
            <a:xfrm>
              <a:off x="10525593" y="3812385"/>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Sista</a:t>
              </a:r>
            </a:p>
            <a:p>
              <a:pPr algn="ctr">
                <a:lnSpc>
                  <a:spcPts val="1200"/>
                </a:lnSpc>
              </a:pPr>
              <a:r>
                <a:rPr lang="sv-SE" sz="1200" dirty="0">
                  <a:solidFill>
                    <a:schemeClr val="tx1"/>
                  </a:solidFill>
                </a:rPr>
                <a:t>DÅV</a:t>
              </a:r>
            </a:p>
          </p:txBody>
        </p:sp>
        <p:grpSp>
          <p:nvGrpSpPr>
            <p:cNvPr id="27" name="Grupp 26">
              <a:extLst>
                <a:ext uri="{FF2B5EF4-FFF2-40B4-BE49-F238E27FC236}">
                  <a16:creationId xmlns:a16="http://schemas.microsoft.com/office/drawing/2014/main" id="{AEA4771F-2F65-4616-BF5F-C61045ADD4C3}"/>
                </a:ext>
              </a:extLst>
            </p:cNvPr>
            <p:cNvGrpSpPr/>
            <p:nvPr/>
          </p:nvGrpSpPr>
          <p:grpSpPr>
            <a:xfrm>
              <a:off x="8376970" y="3812385"/>
              <a:ext cx="684000" cy="324000"/>
              <a:chOff x="6712797" y="3718791"/>
              <a:chExt cx="684000" cy="324000"/>
            </a:xfrm>
          </p:grpSpPr>
          <p:sp>
            <p:nvSpPr>
              <p:cNvPr id="40" name="M1">
                <a:extLst>
                  <a:ext uri="{FF2B5EF4-FFF2-40B4-BE49-F238E27FC236}">
                    <a16:creationId xmlns:a16="http://schemas.microsoft.com/office/drawing/2014/main" id="{4F4AC345-0F41-4331-AC6B-7429546B1BD8}"/>
                  </a:ext>
                </a:extLst>
              </p:cNvPr>
              <p:cNvSpPr>
                <a:spLocks/>
              </p:cNvSpPr>
              <p:nvPr/>
            </p:nvSpPr>
            <p:spPr>
              <a:xfrm>
                <a:off x="6712797"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endParaRPr lang="en-US" sz="1200" dirty="0">
                  <a:solidFill>
                    <a:schemeClr val="tx1"/>
                  </a:solidFill>
                </a:endParaRPr>
              </a:p>
            </p:txBody>
          </p:sp>
          <p:cxnSp>
            <p:nvCxnSpPr>
              <p:cNvPr id="41" name="Rak 249">
                <a:extLst>
                  <a:ext uri="{FF2B5EF4-FFF2-40B4-BE49-F238E27FC236}">
                    <a16:creationId xmlns:a16="http://schemas.microsoft.com/office/drawing/2014/main" id="{C687A1E2-B972-415F-8D1B-0C74057A5FCD}"/>
                  </a:ext>
                </a:extLst>
              </p:cNvPr>
              <p:cNvCxnSpPr/>
              <p:nvPr/>
            </p:nvCxnSpPr>
            <p:spPr>
              <a:xfrm>
                <a:off x="734645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Rak 263">
                <a:extLst>
                  <a:ext uri="{FF2B5EF4-FFF2-40B4-BE49-F238E27FC236}">
                    <a16:creationId xmlns:a16="http://schemas.microsoft.com/office/drawing/2014/main" id="{0825EA51-172C-4E2C-A77A-0D7621267AF7}"/>
                  </a:ext>
                </a:extLst>
              </p:cNvPr>
              <p:cNvCxnSpPr/>
              <p:nvPr/>
            </p:nvCxnSpPr>
            <p:spPr>
              <a:xfrm>
                <a:off x="6932499"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Rak 268">
                <a:extLst>
                  <a:ext uri="{FF2B5EF4-FFF2-40B4-BE49-F238E27FC236}">
                    <a16:creationId xmlns:a16="http://schemas.microsoft.com/office/drawing/2014/main" id="{3C95EADB-11E0-450C-9004-1F7C1DD60E65}"/>
                  </a:ext>
                </a:extLst>
              </p:cNvPr>
              <p:cNvCxnSpPr/>
              <p:nvPr/>
            </p:nvCxnSpPr>
            <p:spPr>
              <a:xfrm>
                <a:off x="7098081"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Rak 274">
                <a:extLst>
                  <a:ext uri="{FF2B5EF4-FFF2-40B4-BE49-F238E27FC236}">
                    <a16:creationId xmlns:a16="http://schemas.microsoft.com/office/drawing/2014/main" id="{34AFFDA8-B060-4338-BC8A-EE1EC3B4D1E7}"/>
                  </a:ext>
                </a:extLst>
              </p:cNvPr>
              <p:cNvCxnSpPr/>
              <p:nvPr/>
            </p:nvCxnSpPr>
            <p:spPr>
              <a:xfrm>
                <a:off x="7180872"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Rak 275">
                <a:extLst>
                  <a:ext uri="{FF2B5EF4-FFF2-40B4-BE49-F238E27FC236}">
                    <a16:creationId xmlns:a16="http://schemas.microsoft.com/office/drawing/2014/main" id="{C709FD61-F303-4A9D-A445-FB44308F39AE}"/>
                  </a:ext>
                </a:extLst>
              </p:cNvPr>
              <p:cNvCxnSpPr/>
              <p:nvPr/>
            </p:nvCxnSpPr>
            <p:spPr>
              <a:xfrm>
                <a:off x="7015290"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Rak 276">
                <a:extLst>
                  <a:ext uri="{FF2B5EF4-FFF2-40B4-BE49-F238E27FC236}">
                    <a16:creationId xmlns:a16="http://schemas.microsoft.com/office/drawing/2014/main" id="{903F4A8E-5D21-4972-AB03-74F166BE81A3}"/>
                  </a:ext>
                </a:extLst>
              </p:cNvPr>
              <p:cNvCxnSpPr/>
              <p:nvPr/>
            </p:nvCxnSpPr>
            <p:spPr>
              <a:xfrm>
                <a:off x="7263663"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Rak 277">
                <a:extLst>
                  <a:ext uri="{FF2B5EF4-FFF2-40B4-BE49-F238E27FC236}">
                    <a16:creationId xmlns:a16="http://schemas.microsoft.com/office/drawing/2014/main" id="{F6B3B0B2-427B-48D8-9B80-D7A0FAC77D99}"/>
                  </a:ext>
                </a:extLst>
              </p:cNvPr>
              <p:cNvCxnSpPr/>
              <p:nvPr/>
            </p:nvCxnSpPr>
            <p:spPr>
              <a:xfrm>
                <a:off x="6849708"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Rak 278">
                <a:extLst>
                  <a:ext uri="{FF2B5EF4-FFF2-40B4-BE49-F238E27FC236}">
                    <a16:creationId xmlns:a16="http://schemas.microsoft.com/office/drawing/2014/main" id="{97C30890-32C2-451D-8D88-418B8E4331C7}"/>
                  </a:ext>
                </a:extLst>
              </p:cNvPr>
              <p:cNvCxnSpPr/>
              <p:nvPr/>
            </p:nvCxnSpPr>
            <p:spPr>
              <a:xfrm>
                <a:off x="676691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M1">
                <a:extLst>
                  <a:ext uri="{FF2B5EF4-FFF2-40B4-BE49-F238E27FC236}">
                    <a16:creationId xmlns:a16="http://schemas.microsoft.com/office/drawing/2014/main" id="{EFA2492D-707A-49A8-B7E6-C483733278AF}"/>
                  </a:ext>
                </a:extLst>
              </p:cNvPr>
              <p:cNvSpPr>
                <a:spLocks/>
              </p:cNvSpPr>
              <p:nvPr/>
            </p:nvSpPr>
            <p:spPr>
              <a:xfrm>
                <a:off x="6891758" y="3760775"/>
                <a:ext cx="252000" cy="252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wrap="none" lIns="0" tIns="18000" rIns="0" bIns="0" rtlCol="0" anchor="ctr"/>
              <a:lstStyle/>
              <a:p>
                <a:pPr algn="ctr">
                  <a:lnSpc>
                    <a:spcPts val="1200"/>
                  </a:lnSpc>
                </a:pPr>
                <a:r>
                  <a:rPr lang="en-US" sz="1200" dirty="0">
                    <a:solidFill>
                      <a:schemeClr val="tx1"/>
                    </a:solidFill>
                  </a:rPr>
                  <a:t>62</a:t>
                </a:r>
              </a:p>
              <a:p>
                <a:pPr algn="ctr">
                  <a:lnSpc>
                    <a:spcPts val="1200"/>
                  </a:lnSpc>
                </a:pPr>
                <a:r>
                  <a:rPr lang="en-US" sz="1200" dirty="0">
                    <a:solidFill>
                      <a:schemeClr val="tx1"/>
                    </a:solidFill>
                  </a:rPr>
                  <a:t>DÅV</a:t>
                </a:r>
              </a:p>
            </p:txBody>
          </p:sp>
        </p:grpSp>
        <p:cxnSp>
          <p:nvCxnSpPr>
            <p:cNvPr id="29" name="Rak pil 199">
              <a:extLst>
                <a:ext uri="{FF2B5EF4-FFF2-40B4-BE49-F238E27FC236}">
                  <a16:creationId xmlns:a16="http://schemas.microsoft.com/office/drawing/2014/main" id="{94E8299D-F8BA-4119-92ED-A1408E55B030}"/>
                </a:ext>
              </a:extLst>
            </p:cNvPr>
            <p:cNvCxnSpPr>
              <a:cxnSpLocks/>
            </p:cNvCxnSpPr>
            <p:nvPr/>
          </p:nvCxnSpPr>
          <p:spPr>
            <a:xfrm>
              <a:off x="7482950" y="3116945"/>
              <a:ext cx="43549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07D24F0D-7468-44AF-966E-0D4D90457E97}"/>
                </a:ext>
              </a:extLst>
            </p:cNvPr>
            <p:cNvSpPr txBox="1"/>
            <p:nvPr/>
          </p:nvSpPr>
          <p:spPr>
            <a:xfrm>
              <a:off x="11259420" y="3021333"/>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31" name="textruta 30">
              <a:extLst>
                <a:ext uri="{FF2B5EF4-FFF2-40B4-BE49-F238E27FC236}">
                  <a16:creationId xmlns:a16="http://schemas.microsoft.com/office/drawing/2014/main" id="{A2303E0F-2234-4319-9096-BE19A431DB61}"/>
                </a:ext>
              </a:extLst>
            </p:cNvPr>
            <p:cNvSpPr txBox="1"/>
            <p:nvPr/>
          </p:nvSpPr>
          <p:spPr>
            <a:xfrm>
              <a:off x="10539646" y="3021333"/>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33" name="textruta 32">
              <a:extLst>
                <a:ext uri="{FF2B5EF4-FFF2-40B4-BE49-F238E27FC236}">
                  <a16:creationId xmlns:a16="http://schemas.microsoft.com/office/drawing/2014/main" id="{3D2EF3BD-B05F-43F6-9BB4-9E1D2214F031}"/>
                </a:ext>
              </a:extLst>
            </p:cNvPr>
            <p:cNvSpPr txBox="1"/>
            <p:nvPr/>
          </p:nvSpPr>
          <p:spPr>
            <a:xfrm>
              <a:off x="9100098" y="3021333"/>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34" name="textruta 33">
              <a:extLst>
                <a:ext uri="{FF2B5EF4-FFF2-40B4-BE49-F238E27FC236}">
                  <a16:creationId xmlns:a16="http://schemas.microsoft.com/office/drawing/2014/main" id="{8F955159-C3F8-4C16-9013-3D45640FC473}"/>
                </a:ext>
              </a:extLst>
            </p:cNvPr>
            <p:cNvSpPr txBox="1"/>
            <p:nvPr/>
          </p:nvSpPr>
          <p:spPr>
            <a:xfrm>
              <a:off x="8380324" y="3021333"/>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35" name="textruta 34">
              <a:extLst>
                <a:ext uri="{FF2B5EF4-FFF2-40B4-BE49-F238E27FC236}">
                  <a16:creationId xmlns:a16="http://schemas.microsoft.com/office/drawing/2014/main" id="{F8B0FE12-2EE7-45D9-B925-30738AC9FC81}"/>
                </a:ext>
              </a:extLst>
            </p:cNvPr>
            <p:cNvSpPr txBox="1"/>
            <p:nvPr/>
          </p:nvSpPr>
          <p:spPr>
            <a:xfrm>
              <a:off x="7660550" y="3021333"/>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37" name="Rektangel 36">
              <a:extLst>
                <a:ext uri="{FF2B5EF4-FFF2-40B4-BE49-F238E27FC236}">
                  <a16:creationId xmlns:a16="http://schemas.microsoft.com/office/drawing/2014/main" id="{9E9A3131-8C14-4C8A-A27C-5B52D36C550C}"/>
                </a:ext>
              </a:extLst>
            </p:cNvPr>
            <p:cNvSpPr/>
            <p:nvPr/>
          </p:nvSpPr>
          <p:spPr>
            <a:xfrm>
              <a:off x="9518452" y="3845376"/>
              <a:ext cx="560506" cy="25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0" name="Rektangel 59">
            <a:extLst>
              <a:ext uri="{FF2B5EF4-FFF2-40B4-BE49-F238E27FC236}">
                <a16:creationId xmlns:a16="http://schemas.microsoft.com/office/drawing/2014/main" id="{F1F23328-3843-4A2D-B673-6D97A46B2421}"/>
              </a:ext>
            </a:extLst>
          </p:cNvPr>
          <p:cNvSpPr/>
          <p:nvPr/>
        </p:nvSpPr>
        <p:spPr>
          <a:xfrm>
            <a:off x="361322" y="790774"/>
            <a:ext cx="9333847" cy="1708591"/>
          </a:xfrm>
          <a:prstGeom prst="rect">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108000" tIns="72000" rIns="36000" bIns="72000" rtlCol="0" anchor="ctr">
            <a:spAutoFit/>
          </a:bodyPr>
          <a:lstStyle/>
          <a:p>
            <a:pPr>
              <a:lnSpc>
                <a:spcPct val="107000"/>
              </a:lnSpc>
              <a:spcAft>
                <a:spcPts val="800"/>
              </a:spcAft>
            </a:pPr>
            <a:r>
              <a:rPr lang="sv-SE" sz="2400" dirty="0">
                <a:solidFill>
                  <a:schemeClr val="tx1"/>
                </a:solidFill>
                <a:effectLst>
                  <a:outerShdw blurRad="38100" dist="38100" dir="2700000" algn="tl">
                    <a:srgbClr val="000000">
                      <a:alpha val="43137"/>
                    </a:srgbClr>
                  </a:outerShdw>
                </a:effectLst>
              </a:rPr>
              <a:t>Daniel får ta emot en profetia i Babylonien: </a:t>
            </a:r>
            <a:r>
              <a:rPr lang="sv-SE"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Medan jag [Daniel] ännu talade i min bön kom Gabriel till mig i flygande hast… Han undervisade mig och sade till mig: Daniel, jag är utsänd för att ge dig insikt och förstånd… Så ge akt på ordet och förstå synen…</a:t>
            </a:r>
            <a:endParaRPr lang="sv-SE" sz="2000" dirty="0">
              <a:solidFill>
                <a:schemeClr val="tx1"/>
              </a:solidFill>
            </a:endParaRPr>
          </a:p>
        </p:txBody>
      </p:sp>
      <p:sp>
        <p:nvSpPr>
          <p:cNvPr id="5" name="Pratbubbla: rektangel 4">
            <a:extLst>
              <a:ext uri="{FF2B5EF4-FFF2-40B4-BE49-F238E27FC236}">
                <a16:creationId xmlns:a16="http://schemas.microsoft.com/office/drawing/2014/main" id="{F8739B8A-FCBF-4780-98ED-481CDCF4878B}"/>
              </a:ext>
            </a:extLst>
          </p:cNvPr>
          <p:cNvSpPr/>
          <p:nvPr/>
        </p:nvSpPr>
        <p:spPr>
          <a:xfrm>
            <a:off x="4592037" y="3184431"/>
            <a:ext cx="6096000" cy="1919363"/>
          </a:xfrm>
          <a:prstGeom prst="wedgeRectCallout">
            <a:avLst>
              <a:gd name="adj1" fmla="val -83074"/>
              <a:gd name="adj2" fmla="val -79875"/>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108000" tIns="36000" rIns="36000" bIns="36000" rtlCol="0" anchor="ctr">
            <a:spAutoFit/>
          </a:bodyPr>
          <a:lstStyle/>
          <a:p>
            <a:r>
              <a:rPr lang="sv-SE" sz="2400">
                <a:solidFill>
                  <a:srgbClr val="C00000"/>
                </a:solidFill>
              </a:rPr>
              <a:t>Herren påverkade den persiske kungen Koresh sinne, så att han över hela sitt rike lät kungöra…: Den bland er som tillhör hans folk ska bege sig upp till Jerusalem i Juda för att bygga upp Herrens, Israels Guds hus. </a:t>
            </a:r>
            <a:r>
              <a:rPr lang="sv-SE">
                <a:solidFill>
                  <a:schemeClr val="dk1"/>
                </a:solidFill>
              </a:rPr>
              <a:t>(Esra 1:1-3)</a:t>
            </a:r>
            <a:endParaRPr lang="sv-SE" sz="2400">
              <a:solidFill>
                <a:schemeClr val="dk1"/>
              </a:solidFill>
            </a:endParaRPr>
          </a:p>
        </p:txBody>
      </p:sp>
    </p:spTree>
    <p:custDataLst>
      <p:tags r:id="rId1"/>
    </p:custDataLst>
    <p:extLst>
      <p:ext uri="{BB962C8B-B14F-4D97-AF65-F5344CB8AC3E}">
        <p14:creationId xmlns:p14="http://schemas.microsoft.com/office/powerpoint/2010/main" val="735815096"/>
      </p:ext>
    </p:extLst>
  </p:cSld>
  <p:clrMapOvr>
    <a:masterClrMapping/>
  </p:clrMapOvr>
  <p:transition advTm="5983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60"/>
                                        </p:tgtEl>
                                      </p:cBhvr>
                                    </p:animEffect>
                                    <p:set>
                                      <p:cBhvr>
                                        <p:cTn id="10" dur="1" fill="hold">
                                          <p:stCondLst>
                                            <p:cond delay="499"/>
                                          </p:stCondLst>
                                        </p:cTn>
                                        <p:tgtEl>
                                          <p:spTgt spid="6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0" grpId="0"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Tidslucka i årsveckorna</a:t>
            </a:r>
            <a:endParaRPr lang="sv-SE" dirty="0"/>
          </a:p>
        </p:txBody>
      </p:sp>
      <p:sp>
        <p:nvSpPr>
          <p:cNvPr id="4" name="textruta 3"/>
          <p:cNvSpPr txBox="1"/>
          <p:nvPr/>
        </p:nvSpPr>
        <p:spPr>
          <a:xfrm>
            <a:off x="0" y="703479"/>
            <a:ext cx="12192000" cy="5929828"/>
          </a:xfrm>
          <a:prstGeom prst="rect">
            <a:avLst/>
          </a:prstGeom>
          <a:noFill/>
        </p:spPr>
        <p:txBody>
          <a:bodyPr wrap="square" lIns="216000" rIns="144000" rtlCol="0">
            <a:spAutoFit/>
          </a:bodyPr>
          <a:lstStyle/>
          <a:p>
            <a:pPr>
              <a:spcBef>
                <a:spcPts val="800"/>
              </a:spcBef>
            </a:pPr>
            <a:r>
              <a:rPr lang="sv-SE" sz="2400" dirty="0"/>
              <a:t>Profetiska klockan står stilla för </a:t>
            </a:r>
            <a:r>
              <a:rPr lang="sv-SE" sz="2400"/>
              <a:t>Israel.</a:t>
            </a:r>
            <a:endParaRPr lang="sv-SE" sz="2400" dirty="0"/>
          </a:p>
          <a:p>
            <a:pPr>
              <a:spcBef>
                <a:spcPts val="800"/>
              </a:spcBef>
            </a:pPr>
            <a:r>
              <a:rPr lang="sv-SE" sz="2400"/>
              <a:t>Slutprofetiorna kan inte starta förrän Israel återsamlats.</a:t>
            </a:r>
          </a:p>
          <a:p>
            <a:pPr>
              <a:spcBef>
                <a:spcPts val="800"/>
              </a:spcBef>
            </a:pPr>
            <a:r>
              <a:rPr lang="sv-SE" sz="2400"/>
              <a:t>Kallas hedningarnas tider, diasporan, nådens tid etc.</a:t>
            </a:r>
            <a:endParaRPr lang="sv-SE" sz="2400" dirty="0"/>
          </a:p>
          <a:p>
            <a:pPr>
              <a:spcBef>
                <a:spcPts val="800"/>
              </a:spcBef>
            </a:pPr>
            <a:r>
              <a:rPr lang="sv-SE" sz="2400" dirty="0"/>
              <a:t>Gapet är 2000 år: </a:t>
            </a:r>
            <a:r>
              <a:rPr lang="sv-SE" sz="2400" i="1" u="sng" dirty="0">
                <a:solidFill>
                  <a:srgbClr val="C00000"/>
                </a:solidFill>
              </a:rPr>
              <a:t>Jag går min väg</a:t>
            </a:r>
            <a:r>
              <a:rPr lang="sv-SE" sz="2400" dirty="0">
                <a:solidFill>
                  <a:srgbClr val="C00000"/>
                </a:solidFill>
              </a:rPr>
              <a:t>, jag återvänder till min boning tills de erkänner sin skuld… </a:t>
            </a:r>
            <a:r>
              <a:rPr lang="sv-SE" sz="2400" b="1" i="1" dirty="0">
                <a:solidFill>
                  <a:srgbClr val="C00000"/>
                </a:solidFill>
              </a:rPr>
              <a:t>Efter två dagar</a:t>
            </a:r>
            <a:r>
              <a:rPr lang="sv-SE" sz="2400" i="1" dirty="0">
                <a:solidFill>
                  <a:srgbClr val="C00000"/>
                </a:solidFill>
              </a:rPr>
              <a:t> </a:t>
            </a:r>
            <a:r>
              <a:rPr lang="sv-SE" sz="2400" dirty="0">
                <a:solidFill>
                  <a:srgbClr val="C00000"/>
                </a:solidFill>
              </a:rPr>
              <a:t>gör han oss levande igen, </a:t>
            </a:r>
            <a:r>
              <a:rPr lang="sv-SE" sz="2400" b="1" i="1" dirty="0">
                <a:solidFill>
                  <a:srgbClr val="C00000"/>
                </a:solidFill>
              </a:rPr>
              <a:t>på tredje dagen </a:t>
            </a:r>
            <a:r>
              <a:rPr lang="sv-SE" sz="2400" dirty="0">
                <a:solidFill>
                  <a:srgbClr val="C00000"/>
                </a:solidFill>
              </a:rPr>
              <a:t>låter han oss uppstå. </a:t>
            </a:r>
            <a:r>
              <a:rPr lang="sv-SE" dirty="0"/>
              <a:t>(Hos 5:15-6:2)</a:t>
            </a:r>
          </a:p>
          <a:p>
            <a:pPr>
              <a:spcBef>
                <a:spcPts val="800"/>
              </a:spcBef>
            </a:pPr>
            <a:r>
              <a:rPr lang="sv-SE" sz="2400"/>
              <a:t>Många realprofetior om vad som hände ”på tredje dagen”.</a:t>
            </a:r>
            <a:endParaRPr lang="sv-SE" sz="2400" dirty="0"/>
          </a:p>
          <a:p>
            <a:pPr marL="4486275" lvl="2">
              <a:spcBef>
                <a:spcPts val="800"/>
              </a:spcBef>
            </a:pPr>
            <a:r>
              <a:rPr lang="sv-SE" sz="2400">
                <a:effectLst>
                  <a:outerShdw blurRad="38100" dist="38100" dir="2700000" algn="tl">
                    <a:srgbClr val="000000">
                      <a:alpha val="43137"/>
                    </a:srgbClr>
                  </a:outerShdw>
                </a:effectLst>
              </a:rPr>
              <a:t>Parallella bevis:</a:t>
            </a:r>
          </a:p>
          <a:p>
            <a:pPr marL="4829175" lvl="2" indent="-342900">
              <a:spcBef>
                <a:spcPts val="600"/>
              </a:spcBef>
              <a:buFont typeface="Arial" panose="020B0604020202020204" pitchFamily="34" charset="0"/>
              <a:buChar char="•"/>
            </a:pPr>
            <a:r>
              <a:rPr lang="sv-SE" sz="2400"/>
              <a:t>Jona </a:t>
            </a:r>
            <a:r>
              <a:rPr lang="sv-SE" sz="2400" dirty="0"/>
              <a:t>tecken: </a:t>
            </a:r>
            <a:r>
              <a:rPr lang="sv-SE" sz="2400">
                <a:solidFill>
                  <a:srgbClr val="C00000"/>
                </a:solidFill>
              </a:rPr>
              <a:t>Om </a:t>
            </a:r>
            <a:r>
              <a:rPr lang="sv-SE" sz="2400" b="1" i="1">
                <a:solidFill>
                  <a:srgbClr val="C00000"/>
                </a:solidFill>
              </a:rPr>
              <a:t>40 </a:t>
            </a:r>
            <a:r>
              <a:rPr lang="sv-SE" sz="2400" b="1" i="1" dirty="0">
                <a:solidFill>
                  <a:srgbClr val="C00000"/>
                </a:solidFill>
              </a:rPr>
              <a:t>dagar </a:t>
            </a:r>
            <a:r>
              <a:rPr lang="sv-SE" sz="2400" dirty="0">
                <a:solidFill>
                  <a:srgbClr val="C00000"/>
                </a:solidFill>
              </a:rPr>
              <a:t>ska Nineve förstöras.</a:t>
            </a:r>
            <a:r>
              <a:rPr lang="sv-SE" sz="2400" dirty="0"/>
              <a:t> </a:t>
            </a:r>
            <a:r>
              <a:rPr lang="sv-SE" dirty="0"/>
              <a:t>(Jona 3:4)</a:t>
            </a:r>
          </a:p>
          <a:p>
            <a:pPr marL="4829175" lvl="2" indent="-342900">
              <a:spcBef>
                <a:spcPts val="600"/>
              </a:spcBef>
              <a:buFont typeface="Arial" panose="020B0604020202020204" pitchFamily="34" charset="0"/>
              <a:buChar char="•"/>
            </a:pPr>
            <a:r>
              <a:rPr lang="sv-SE" sz="2400"/>
              <a:t>Andra exilen: </a:t>
            </a:r>
            <a:r>
              <a:rPr lang="sv-SE" sz="2400">
                <a:solidFill>
                  <a:srgbClr val="C00000"/>
                </a:solidFill>
              </a:rPr>
              <a:t>Ni ska bli slagna av era fiender </a:t>
            </a:r>
            <a:r>
              <a:rPr lang="sv-SE" sz="2400"/>
              <a:t>[1:a exilen]</a:t>
            </a:r>
            <a:r>
              <a:rPr lang="sv-SE" sz="2400">
                <a:solidFill>
                  <a:srgbClr val="C00000"/>
                </a:solidFill>
              </a:rPr>
              <a:t>. Om </a:t>
            </a:r>
            <a:r>
              <a:rPr lang="sv-SE" sz="2400" dirty="0">
                <a:solidFill>
                  <a:srgbClr val="C00000"/>
                </a:solidFill>
              </a:rPr>
              <a:t>ni trots detta inte lyssnar till mig, ska jag tukta er </a:t>
            </a:r>
            <a:r>
              <a:rPr lang="sv-SE" sz="2400" b="1" i="1" dirty="0">
                <a:solidFill>
                  <a:srgbClr val="C00000"/>
                </a:solidFill>
              </a:rPr>
              <a:t>sjufalt värre </a:t>
            </a:r>
            <a:r>
              <a:rPr lang="sv-SE" sz="2400" dirty="0">
                <a:solidFill>
                  <a:srgbClr val="C00000"/>
                </a:solidFill>
              </a:rPr>
              <a:t>för era synders skull</a:t>
            </a:r>
            <a:r>
              <a:rPr lang="sv-SE" sz="2400">
                <a:solidFill>
                  <a:srgbClr val="C00000"/>
                </a:solidFill>
              </a:rPr>
              <a:t>. </a:t>
            </a:r>
            <a:r>
              <a:rPr lang="sv-SE"/>
              <a:t>(</a:t>
            </a:r>
            <a:r>
              <a:rPr lang="sv-SE" dirty="0"/>
              <a:t>3 </a:t>
            </a:r>
            <a:r>
              <a:rPr lang="sv-SE"/>
              <a:t>Mos 26:17-18</a:t>
            </a:r>
            <a:r>
              <a:rPr lang="sv-SE" dirty="0"/>
              <a:t>, 21, 24, </a:t>
            </a:r>
            <a:r>
              <a:rPr lang="sv-SE"/>
              <a:t>28)</a:t>
            </a:r>
          </a:p>
          <a:p>
            <a:pPr marL="5295900" lvl="2" indent="-360363">
              <a:buFont typeface="Arial" panose="020B0604020202020204" pitchFamily="34" charset="0"/>
              <a:buChar char="•"/>
            </a:pPr>
            <a:r>
              <a:rPr lang="sv-SE" sz="2400"/>
              <a:t>Första exilen: 70 år</a:t>
            </a:r>
          </a:p>
          <a:p>
            <a:pPr marL="5295900" lvl="2" indent="-360363">
              <a:buFont typeface="Arial" panose="020B0604020202020204" pitchFamily="34" charset="0"/>
              <a:buChar char="•"/>
            </a:pPr>
            <a:r>
              <a:rPr lang="sv-SE" sz="2400"/>
              <a:t>Sjufalt värre: 7x70 = 490 år</a:t>
            </a:r>
          </a:p>
          <a:p>
            <a:pPr marL="5295900" lvl="2" indent="-360363">
              <a:buFont typeface="Arial" panose="020B0604020202020204" pitchFamily="34" charset="0"/>
              <a:buChar char="•"/>
            </a:pPr>
            <a:r>
              <a:rPr lang="sv-SE" sz="2400"/>
              <a:t>Står 4 gånger: 4x490 = </a:t>
            </a:r>
            <a:r>
              <a:rPr lang="sv-SE" sz="2400" b="1" i="1"/>
              <a:t>1960 år</a:t>
            </a:r>
            <a:endParaRPr lang="sv-SE" b="1" i="1"/>
          </a:p>
        </p:txBody>
      </p:sp>
      <p:grpSp>
        <p:nvGrpSpPr>
          <p:cNvPr id="55" name="Grupp 54">
            <a:extLst>
              <a:ext uri="{FF2B5EF4-FFF2-40B4-BE49-F238E27FC236}">
                <a16:creationId xmlns:a16="http://schemas.microsoft.com/office/drawing/2014/main" id="{176BAD42-FC95-4650-B993-17B15FEF5DCC}"/>
              </a:ext>
            </a:extLst>
          </p:cNvPr>
          <p:cNvGrpSpPr/>
          <p:nvPr/>
        </p:nvGrpSpPr>
        <p:grpSpPr>
          <a:xfrm>
            <a:off x="89154" y="3322580"/>
            <a:ext cx="4445733" cy="3370488"/>
            <a:chOff x="7482950" y="765897"/>
            <a:chExt cx="4445733" cy="3370488"/>
          </a:xfrm>
        </p:grpSpPr>
        <p:sp>
          <p:nvSpPr>
            <p:cNvPr id="56" name="Vänster 142">
              <a:extLst>
                <a:ext uri="{FF2B5EF4-FFF2-40B4-BE49-F238E27FC236}">
                  <a16:creationId xmlns:a16="http://schemas.microsoft.com/office/drawing/2014/main" id="{9C12722B-14B3-41B2-998D-902B9EF1F63B}"/>
                </a:ext>
              </a:extLst>
            </p:cNvPr>
            <p:cNvSpPr/>
            <p:nvPr/>
          </p:nvSpPr>
          <p:spPr>
            <a:xfrm rot="18403419">
              <a:off x="10232313"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a:t>
              </a:r>
              <a:r>
                <a:rPr lang="sv-SE" sz="1200">
                  <a:solidFill>
                    <a:schemeClr val="tx1"/>
                  </a:solidFill>
                </a:rPr>
                <a:t>från exil</a:t>
              </a:r>
              <a:endParaRPr lang="sv-SE" sz="1200" dirty="0">
                <a:solidFill>
                  <a:schemeClr val="tx1"/>
                </a:solidFill>
              </a:endParaRPr>
            </a:p>
          </p:txBody>
        </p:sp>
        <p:sp>
          <p:nvSpPr>
            <p:cNvPr id="57" name="Vänster 149">
              <a:extLst>
                <a:ext uri="{FF2B5EF4-FFF2-40B4-BE49-F238E27FC236}">
                  <a16:creationId xmlns:a16="http://schemas.microsoft.com/office/drawing/2014/main" id="{893D44D9-E843-45BA-A692-5A94827A40E2}"/>
                </a:ext>
              </a:extLst>
            </p:cNvPr>
            <p:cNvSpPr/>
            <p:nvPr/>
          </p:nvSpPr>
          <p:spPr>
            <a:xfrm rot="18403419">
              <a:off x="7311065" y="1341897"/>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a:solidFill>
                    <a:schemeClr val="bg1"/>
                  </a:solidFill>
                </a:rPr>
                <a:t>Koresh påbud</a:t>
              </a:r>
              <a:endParaRPr lang="sv-SE" sz="1200" dirty="0">
                <a:solidFill>
                  <a:schemeClr val="bg1"/>
                </a:solidFill>
              </a:endParaRPr>
            </a:p>
          </p:txBody>
        </p:sp>
        <p:sp>
          <p:nvSpPr>
            <p:cNvPr id="58" name="Vänster 150">
              <a:extLst>
                <a:ext uri="{FF2B5EF4-FFF2-40B4-BE49-F238E27FC236}">
                  <a16:creationId xmlns:a16="http://schemas.microsoft.com/office/drawing/2014/main" id="{EC51C217-226B-4261-A61E-629DDD6227C3}"/>
                </a:ext>
              </a:extLst>
            </p:cNvPr>
            <p:cNvSpPr/>
            <p:nvPr/>
          </p:nvSpPr>
          <p:spPr>
            <a:xfrm rot="18403419">
              <a:off x="8790543"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59" name="Vänster 152">
              <a:extLst>
                <a:ext uri="{FF2B5EF4-FFF2-40B4-BE49-F238E27FC236}">
                  <a16:creationId xmlns:a16="http://schemas.microsoft.com/office/drawing/2014/main" id="{D65DBB19-35FE-46F5-AE06-64EA9F813008}"/>
                </a:ext>
              </a:extLst>
            </p:cNvPr>
            <p:cNvSpPr/>
            <p:nvPr/>
          </p:nvSpPr>
          <p:spPr>
            <a:xfrm rot="18403419">
              <a:off x="8031950" y="1341897"/>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60" name="Vänster 153">
              <a:extLst>
                <a:ext uri="{FF2B5EF4-FFF2-40B4-BE49-F238E27FC236}">
                  <a16:creationId xmlns:a16="http://schemas.microsoft.com/office/drawing/2014/main" id="{7FC10798-020D-483E-B754-427645B281D0}"/>
                </a:ext>
              </a:extLst>
            </p:cNvPr>
            <p:cNvSpPr/>
            <p:nvPr/>
          </p:nvSpPr>
          <p:spPr>
            <a:xfrm rot="18403419">
              <a:off x="9511428" y="1341897"/>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61" name="M1">
              <a:extLst>
                <a:ext uri="{FF2B5EF4-FFF2-40B4-BE49-F238E27FC236}">
                  <a16:creationId xmlns:a16="http://schemas.microsoft.com/office/drawing/2014/main" id="{C8F8E56F-E47C-4400-8E72-861F7048F1BD}"/>
                </a:ext>
              </a:extLst>
            </p:cNvPr>
            <p:cNvSpPr>
              <a:spLocks/>
            </p:cNvSpPr>
            <p:nvPr/>
          </p:nvSpPr>
          <p:spPr>
            <a:xfrm>
              <a:off x="8380645" y="2241111"/>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62" name="M1">
              <a:extLst>
                <a:ext uri="{FF2B5EF4-FFF2-40B4-BE49-F238E27FC236}">
                  <a16:creationId xmlns:a16="http://schemas.microsoft.com/office/drawing/2014/main" id="{42943B17-C836-4508-83A6-EE5802A7F3D4}"/>
                </a:ext>
              </a:extLst>
            </p:cNvPr>
            <p:cNvSpPr>
              <a:spLocks/>
            </p:cNvSpPr>
            <p:nvPr/>
          </p:nvSpPr>
          <p:spPr>
            <a:xfrm>
              <a:off x="10537402" y="2241111"/>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grpSp>
          <p:nvGrpSpPr>
            <p:cNvPr id="63" name="Grupp 62">
              <a:extLst>
                <a:ext uri="{FF2B5EF4-FFF2-40B4-BE49-F238E27FC236}">
                  <a16:creationId xmlns:a16="http://schemas.microsoft.com/office/drawing/2014/main" id="{7A7BF9C9-0C4E-4BF2-B498-DA49BD556F1F}"/>
                </a:ext>
              </a:extLst>
            </p:cNvPr>
            <p:cNvGrpSpPr/>
            <p:nvPr/>
          </p:nvGrpSpPr>
          <p:grpSpPr>
            <a:xfrm>
              <a:off x="9100991" y="2241111"/>
              <a:ext cx="1400065" cy="612000"/>
              <a:chOff x="7453942" y="2147517"/>
              <a:chExt cx="1400065" cy="612000"/>
            </a:xfrm>
          </p:grpSpPr>
          <p:sp>
            <p:nvSpPr>
              <p:cNvPr id="102" name="M1">
                <a:extLst>
                  <a:ext uri="{FF2B5EF4-FFF2-40B4-BE49-F238E27FC236}">
                    <a16:creationId xmlns:a16="http://schemas.microsoft.com/office/drawing/2014/main" id="{177ABAA3-D3C0-4CB9-A5FB-47C2F60DBFB4}"/>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103" name="M1">
                <a:extLst>
                  <a:ext uri="{FF2B5EF4-FFF2-40B4-BE49-F238E27FC236}">
                    <a16:creationId xmlns:a16="http://schemas.microsoft.com/office/drawing/2014/main" id="{9369D918-BE87-4140-997C-2215D544BBCA}"/>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64" name="Grupp 63">
              <a:extLst>
                <a:ext uri="{FF2B5EF4-FFF2-40B4-BE49-F238E27FC236}">
                  <a16:creationId xmlns:a16="http://schemas.microsoft.com/office/drawing/2014/main" id="{C67DFFE2-ACE8-4DE9-861B-1F20505C7DEF}"/>
                </a:ext>
              </a:extLst>
            </p:cNvPr>
            <p:cNvGrpSpPr/>
            <p:nvPr/>
          </p:nvGrpSpPr>
          <p:grpSpPr>
            <a:xfrm>
              <a:off x="7660584" y="2241111"/>
              <a:ext cx="683715" cy="612000"/>
              <a:chOff x="6015942" y="2147517"/>
              <a:chExt cx="683715" cy="612000"/>
            </a:xfrm>
          </p:grpSpPr>
          <p:sp>
            <p:nvSpPr>
              <p:cNvPr id="100" name="M1">
                <a:extLst>
                  <a:ext uri="{FF2B5EF4-FFF2-40B4-BE49-F238E27FC236}">
                    <a16:creationId xmlns:a16="http://schemas.microsoft.com/office/drawing/2014/main" id="{941418F5-06F5-4DBC-9DA6-13FF2FA66E8A}"/>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101" name="M1">
                <a:extLst>
                  <a:ext uri="{FF2B5EF4-FFF2-40B4-BE49-F238E27FC236}">
                    <a16:creationId xmlns:a16="http://schemas.microsoft.com/office/drawing/2014/main" id="{011227A6-6A0C-40D3-8767-793F6EE38E05}"/>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65" name="M1">
              <a:extLst>
                <a:ext uri="{FF2B5EF4-FFF2-40B4-BE49-F238E27FC236}">
                  <a16:creationId xmlns:a16="http://schemas.microsoft.com/office/drawing/2014/main" id="{57C561AE-8BFC-4009-8962-93AF551BCFB4}"/>
                </a:ext>
              </a:extLst>
            </p:cNvPr>
            <p:cNvSpPr>
              <a:spLocks/>
            </p:cNvSpPr>
            <p:nvPr/>
          </p:nvSpPr>
          <p:spPr>
            <a:xfrm>
              <a:off x="8376970" y="3360229"/>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66" name="M1">
              <a:extLst>
                <a:ext uri="{FF2B5EF4-FFF2-40B4-BE49-F238E27FC236}">
                  <a16:creationId xmlns:a16="http://schemas.microsoft.com/office/drawing/2014/main" id="{C09E8584-C06E-44A7-B78A-342E58A0B5E3}"/>
                </a:ext>
              </a:extLst>
            </p:cNvPr>
            <p:cNvSpPr>
              <a:spLocks/>
            </p:cNvSpPr>
            <p:nvPr/>
          </p:nvSpPr>
          <p:spPr>
            <a:xfrm>
              <a:off x="10525593" y="3360229"/>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67" name="M1">
              <a:extLst>
                <a:ext uri="{FF2B5EF4-FFF2-40B4-BE49-F238E27FC236}">
                  <a16:creationId xmlns:a16="http://schemas.microsoft.com/office/drawing/2014/main" id="{F13FCB49-0CA9-44AC-8F09-A987EDE6674C}"/>
                </a:ext>
              </a:extLst>
            </p:cNvPr>
            <p:cNvSpPr>
              <a:spLocks/>
            </p:cNvSpPr>
            <p:nvPr/>
          </p:nvSpPr>
          <p:spPr>
            <a:xfrm>
              <a:off x="11244683" y="3360229"/>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68" name="Grupp 67">
              <a:extLst>
                <a:ext uri="{FF2B5EF4-FFF2-40B4-BE49-F238E27FC236}">
                  <a16:creationId xmlns:a16="http://schemas.microsoft.com/office/drawing/2014/main" id="{E7B859FD-4346-4F2C-9531-DBDC9A65F232}"/>
                </a:ext>
              </a:extLst>
            </p:cNvPr>
            <p:cNvGrpSpPr/>
            <p:nvPr/>
          </p:nvGrpSpPr>
          <p:grpSpPr>
            <a:xfrm>
              <a:off x="7649006" y="3360229"/>
              <a:ext cx="692874" cy="324000"/>
              <a:chOff x="6006783" y="3266635"/>
              <a:chExt cx="692874" cy="324000"/>
            </a:xfrm>
          </p:grpSpPr>
          <p:sp>
            <p:nvSpPr>
              <p:cNvPr id="98" name="M1">
                <a:extLst>
                  <a:ext uri="{FF2B5EF4-FFF2-40B4-BE49-F238E27FC236}">
                    <a16:creationId xmlns:a16="http://schemas.microsoft.com/office/drawing/2014/main" id="{67CA9F67-E618-42D9-9583-C105D153BF57}"/>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99" name="M1">
                <a:extLst>
                  <a:ext uri="{FF2B5EF4-FFF2-40B4-BE49-F238E27FC236}">
                    <a16:creationId xmlns:a16="http://schemas.microsoft.com/office/drawing/2014/main" id="{35BA6C2F-5F89-4C4F-B38A-41DD57C003EC}"/>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sp>
          <p:nvSpPr>
            <p:cNvPr id="69" name="M1">
              <a:extLst>
                <a:ext uri="{FF2B5EF4-FFF2-40B4-BE49-F238E27FC236}">
                  <a16:creationId xmlns:a16="http://schemas.microsoft.com/office/drawing/2014/main" id="{A04C87AC-014B-46D4-B6AE-7D9CD2E5AE87}"/>
                </a:ext>
              </a:extLst>
            </p:cNvPr>
            <p:cNvSpPr>
              <a:spLocks/>
            </p:cNvSpPr>
            <p:nvPr/>
          </p:nvSpPr>
          <p:spPr>
            <a:xfrm>
              <a:off x="9096060" y="3360229"/>
              <a:ext cx="1394443"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nvGrpSpPr>
            <p:cNvPr id="70" name="Grupp 69">
              <a:extLst>
                <a:ext uri="{FF2B5EF4-FFF2-40B4-BE49-F238E27FC236}">
                  <a16:creationId xmlns:a16="http://schemas.microsoft.com/office/drawing/2014/main" id="{0BC44933-E4DE-4EC1-ABBC-0C21DB9DC82F}"/>
                </a:ext>
              </a:extLst>
            </p:cNvPr>
            <p:cNvGrpSpPr/>
            <p:nvPr/>
          </p:nvGrpSpPr>
          <p:grpSpPr>
            <a:xfrm>
              <a:off x="7649006" y="3812385"/>
              <a:ext cx="692874" cy="324000"/>
              <a:chOff x="5984833" y="3747072"/>
              <a:chExt cx="692874" cy="324000"/>
            </a:xfrm>
          </p:grpSpPr>
          <p:sp>
            <p:nvSpPr>
              <p:cNvPr id="96" name="M1">
                <a:extLst>
                  <a:ext uri="{FF2B5EF4-FFF2-40B4-BE49-F238E27FC236}">
                    <a16:creationId xmlns:a16="http://schemas.microsoft.com/office/drawing/2014/main" id="{AA0CEB1D-CF25-4FB0-8D16-EE01AB28F53A}"/>
                  </a:ext>
                </a:extLst>
              </p:cNvPr>
              <p:cNvSpPr>
                <a:spLocks/>
              </p:cNvSpPr>
              <p:nvPr/>
            </p:nvSpPr>
            <p:spPr>
              <a:xfrm>
                <a:off x="6558574" y="3747072"/>
                <a:ext cx="119133"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18000" rIns="0" bIns="0" rtlCol="0" anchor="ctr"/>
              <a:lstStyle/>
              <a:p>
                <a:pPr algn="ctr">
                  <a:lnSpc>
                    <a:spcPts val="1200"/>
                  </a:lnSpc>
                </a:pPr>
                <a:endParaRPr lang="sv-SE" sz="1200" dirty="0">
                  <a:solidFill>
                    <a:schemeClr val="tx1"/>
                  </a:solidFill>
                </a:endParaRPr>
              </a:p>
            </p:txBody>
          </p:sp>
          <p:sp>
            <p:nvSpPr>
              <p:cNvPr id="97" name="M1">
                <a:extLst>
                  <a:ext uri="{FF2B5EF4-FFF2-40B4-BE49-F238E27FC236}">
                    <a16:creationId xmlns:a16="http://schemas.microsoft.com/office/drawing/2014/main" id="{5D71ECDE-BF52-490C-AE02-377DBC883865}"/>
                  </a:ext>
                </a:extLst>
              </p:cNvPr>
              <p:cNvSpPr>
                <a:spLocks/>
              </p:cNvSpPr>
              <p:nvPr/>
            </p:nvSpPr>
            <p:spPr>
              <a:xfrm>
                <a:off x="5984833" y="3747072"/>
                <a:ext cx="648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7 första DÅV</a:t>
                </a:r>
              </a:p>
            </p:txBody>
          </p:sp>
        </p:grpSp>
        <p:sp>
          <p:nvSpPr>
            <p:cNvPr id="71" name="M1">
              <a:extLst>
                <a:ext uri="{FF2B5EF4-FFF2-40B4-BE49-F238E27FC236}">
                  <a16:creationId xmlns:a16="http://schemas.microsoft.com/office/drawing/2014/main" id="{34B554F4-3DB3-4B41-8F95-4AB3B415D14C}"/>
                </a:ext>
              </a:extLst>
            </p:cNvPr>
            <p:cNvSpPr>
              <a:spLocks/>
            </p:cNvSpPr>
            <p:nvPr/>
          </p:nvSpPr>
          <p:spPr>
            <a:xfrm>
              <a:off x="11244683" y="381238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bg1"/>
                  </a:solidFill>
                </a:rPr>
                <a:t>Sista</a:t>
              </a:r>
            </a:p>
            <a:p>
              <a:pPr algn="ctr">
                <a:lnSpc>
                  <a:spcPts val="1200"/>
                </a:lnSpc>
              </a:pPr>
              <a:r>
                <a:rPr lang="sv-SE" sz="1200" dirty="0">
                  <a:solidFill>
                    <a:schemeClr val="bg1"/>
                  </a:solidFill>
                </a:rPr>
                <a:t>Jubelåret</a:t>
              </a:r>
            </a:p>
          </p:txBody>
        </p:sp>
        <p:sp>
          <p:nvSpPr>
            <p:cNvPr id="72" name="M1">
              <a:extLst>
                <a:ext uri="{FF2B5EF4-FFF2-40B4-BE49-F238E27FC236}">
                  <a16:creationId xmlns:a16="http://schemas.microsoft.com/office/drawing/2014/main" id="{0B3140B3-0820-4E86-AB8A-3CAFF15DC3FF}"/>
                </a:ext>
              </a:extLst>
            </p:cNvPr>
            <p:cNvSpPr>
              <a:spLocks/>
            </p:cNvSpPr>
            <p:nvPr/>
          </p:nvSpPr>
          <p:spPr>
            <a:xfrm>
              <a:off x="10525593" y="3812385"/>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Sista</a:t>
              </a:r>
            </a:p>
            <a:p>
              <a:pPr algn="ctr">
                <a:lnSpc>
                  <a:spcPts val="1200"/>
                </a:lnSpc>
              </a:pPr>
              <a:r>
                <a:rPr lang="sv-SE" sz="1200" dirty="0">
                  <a:solidFill>
                    <a:schemeClr val="tx1"/>
                  </a:solidFill>
                </a:rPr>
                <a:t>DÅV</a:t>
              </a:r>
            </a:p>
          </p:txBody>
        </p:sp>
        <p:grpSp>
          <p:nvGrpSpPr>
            <p:cNvPr id="73" name="Grupp 72">
              <a:extLst>
                <a:ext uri="{FF2B5EF4-FFF2-40B4-BE49-F238E27FC236}">
                  <a16:creationId xmlns:a16="http://schemas.microsoft.com/office/drawing/2014/main" id="{49E0A34F-199F-470C-B51B-24876E7D921C}"/>
                </a:ext>
              </a:extLst>
            </p:cNvPr>
            <p:cNvGrpSpPr/>
            <p:nvPr/>
          </p:nvGrpSpPr>
          <p:grpSpPr>
            <a:xfrm>
              <a:off x="8376970" y="3812385"/>
              <a:ext cx="684000" cy="324000"/>
              <a:chOff x="6712797" y="3718791"/>
              <a:chExt cx="684000" cy="324000"/>
            </a:xfrm>
          </p:grpSpPr>
          <p:sp>
            <p:nvSpPr>
              <p:cNvPr id="86" name="M1">
                <a:extLst>
                  <a:ext uri="{FF2B5EF4-FFF2-40B4-BE49-F238E27FC236}">
                    <a16:creationId xmlns:a16="http://schemas.microsoft.com/office/drawing/2014/main" id="{EED1A19F-9791-4750-95A0-1927CB0F55BA}"/>
                  </a:ext>
                </a:extLst>
              </p:cNvPr>
              <p:cNvSpPr>
                <a:spLocks/>
              </p:cNvSpPr>
              <p:nvPr/>
            </p:nvSpPr>
            <p:spPr>
              <a:xfrm>
                <a:off x="6712797" y="3718791"/>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endParaRPr lang="en-US" sz="1200" dirty="0">
                  <a:solidFill>
                    <a:schemeClr val="tx1"/>
                  </a:solidFill>
                </a:endParaRPr>
              </a:p>
            </p:txBody>
          </p:sp>
          <p:cxnSp>
            <p:nvCxnSpPr>
              <p:cNvPr id="87" name="Rak 249">
                <a:extLst>
                  <a:ext uri="{FF2B5EF4-FFF2-40B4-BE49-F238E27FC236}">
                    <a16:creationId xmlns:a16="http://schemas.microsoft.com/office/drawing/2014/main" id="{D824EF70-F3B2-419A-A37C-5BC6C05ABDD2}"/>
                  </a:ext>
                </a:extLst>
              </p:cNvPr>
              <p:cNvCxnSpPr/>
              <p:nvPr/>
            </p:nvCxnSpPr>
            <p:spPr>
              <a:xfrm>
                <a:off x="734645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Rak 263">
                <a:extLst>
                  <a:ext uri="{FF2B5EF4-FFF2-40B4-BE49-F238E27FC236}">
                    <a16:creationId xmlns:a16="http://schemas.microsoft.com/office/drawing/2014/main" id="{C73D927D-8AB4-4DC6-B64B-81B1B5213440}"/>
                  </a:ext>
                </a:extLst>
              </p:cNvPr>
              <p:cNvCxnSpPr/>
              <p:nvPr/>
            </p:nvCxnSpPr>
            <p:spPr>
              <a:xfrm>
                <a:off x="6932499"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Rak 268">
                <a:extLst>
                  <a:ext uri="{FF2B5EF4-FFF2-40B4-BE49-F238E27FC236}">
                    <a16:creationId xmlns:a16="http://schemas.microsoft.com/office/drawing/2014/main" id="{070B9896-AA43-4808-AD83-ED709C1E4308}"/>
                  </a:ext>
                </a:extLst>
              </p:cNvPr>
              <p:cNvCxnSpPr/>
              <p:nvPr/>
            </p:nvCxnSpPr>
            <p:spPr>
              <a:xfrm>
                <a:off x="7098081"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Rak 274">
                <a:extLst>
                  <a:ext uri="{FF2B5EF4-FFF2-40B4-BE49-F238E27FC236}">
                    <a16:creationId xmlns:a16="http://schemas.microsoft.com/office/drawing/2014/main" id="{707822AF-FB11-4CDF-BC33-F849476E2B37}"/>
                  </a:ext>
                </a:extLst>
              </p:cNvPr>
              <p:cNvCxnSpPr/>
              <p:nvPr/>
            </p:nvCxnSpPr>
            <p:spPr>
              <a:xfrm>
                <a:off x="7180872"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Rak 275">
                <a:extLst>
                  <a:ext uri="{FF2B5EF4-FFF2-40B4-BE49-F238E27FC236}">
                    <a16:creationId xmlns:a16="http://schemas.microsoft.com/office/drawing/2014/main" id="{71C5A09C-EC98-4D9B-A333-50365D435372}"/>
                  </a:ext>
                </a:extLst>
              </p:cNvPr>
              <p:cNvCxnSpPr/>
              <p:nvPr/>
            </p:nvCxnSpPr>
            <p:spPr>
              <a:xfrm>
                <a:off x="7015290"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Rak 276">
                <a:extLst>
                  <a:ext uri="{FF2B5EF4-FFF2-40B4-BE49-F238E27FC236}">
                    <a16:creationId xmlns:a16="http://schemas.microsoft.com/office/drawing/2014/main" id="{AB75B658-787B-4656-A675-AED4D42B9B79}"/>
                  </a:ext>
                </a:extLst>
              </p:cNvPr>
              <p:cNvCxnSpPr/>
              <p:nvPr/>
            </p:nvCxnSpPr>
            <p:spPr>
              <a:xfrm>
                <a:off x="7263663"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Rak 277">
                <a:extLst>
                  <a:ext uri="{FF2B5EF4-FFF2-40B4-BE49-F238E27FC236}">
                    <a16:creationId xmlns:a16="http://schemas.microsoft.com/office/drawing/2014/main" id="{381E1480-E697-4618-8B9A-087070970203}"/>
                  </a:ext>
                </a:extLst>
              </p:cNvPr>
              <p:cNvCxnSpPr/>
              <p:nvPr/>
            </p:nvCxnSpPr>
            <p:spPr>
              <a:xfrm>
                <a:off x="6849708"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Rak 278">
                <a:extLst>
                  <a:ext uri="{FF2B5EF4-FFF2-40B4-BE49-F238E27FC236}">
                    <a16:creationId xmlns:a16="http://schemas.microsoft.com/office/drawing/2014/main" id="{71AB690E-E98C-48BC-B525-12AD1C8DD579}"/>
                  </a:ext>
                </a:extLst>
              </p:cNvPr>
              <p:cNvCxnSpPr/>
              <p:nvPr/>
            </p:nvCxnSpPr>
            <p:spPr>
              <a:xfrm>
                <a:off x="6766917" y="3718791"/>
                <a:ext cx="0" cy="324000"/>
              </a:xfrm>
              <a:prstGeom prst="line">
                <a:avLst/>
              </a:prstGeom>
              <a:solidFill>
                <a:schemeClr val="bg2"/>
              </a:solidFill>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M1">
                <a:extLst>
                  <a:ext uri="{FF2B5EF4-FFF2-40B4-BE49-F238E27FC236}">
                    <a16:creationId xmlns:a16="http://schemas.microsoft.com/office/drawing/2014/main" id="{345D4B2F-6E7D-4B41-B086-755B5FAC3DBA}"/>
                  </a:ext>
                </a:extLst>
              </p:cNvPr>
              <p:cNvSpPr>
                <a:spLocks/>
              </p:cNvSpPr>
              <p:nvPr/>
            </p:nvSpPr>
            <p:spPr>
              <a:xfrm>
                <a:off x="6891758" y="3760775"/>
                <a:ext cx="252000" cy="252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wrap="none" lIns="0" tIns="18000" rIns="0" bIns="0" rtlCol="0" anchor="ctr"/>
              <a:lstStyle/>
              <a:p>
                <a:pPr algn="ctr">
                  <a:lnSpc>
                    <a:spcPts val="1200"/>
                  </a:lnSpc>
                </a:pPr>
                <a:r>
                  <a:rPr lang="en-US" sz="1200" dirty="0">
                    <a:solidFill>
                      <a:schemeClr val="tx1"/>
                    </a:solidFill>
                  </a:rPr>
                  <a:t>62</a:t>
                </a:r>
              </a:p>
              <a:p>
                <a:pPr algn="ctr">
                  <a:lnSpc>
                    <a:spcPts val="1200"/>
                  </a:lnSpc>
                </a:pPr>
                <a:r>
                  <a:rPr lang="en-US" sz="1200" dirty="0">
                    <a:solidFill>
                      <a:schemeClr val="tx1"/>
                    </a:solidFill>
                  </a:rPr>
                  <a:t>DÅV</a:t>
                </a:r>
              </a:p>
            </p:txBody>
          </p:sp>
        </p:grpSp>
        <p:sp>
          <p:nvSpPr>
            <p:cNvPr id="74" name="M1">
              <a:extLst>
                <a:ext uri="{FF2B5EF4-FFF2-40B4-BE49-F238E27FC236}">
                  <a16:creationId xmlns:a16="http://schemas.microsoft.com/office/drawing/2014/main" id="{40E844B0-E5DA-4116-AA45-483A225658D6}"/>
                </a:ext>
              </a:extLst>
            </p:cNvPr>
            <p:cNvSpPr>
              <a:spLocks/>
            </p:cNvSpPr>
            <p:nvPr/>
          </p:nvSpPr>
          <p:spPr>
            <a:xfrm>
              <a:off x="9112717" y="3890070"/>
              <a:ext cx="1360161" cy="166712"/>
            </a:xfrm>
            <a:prstGeom prst="rect">
              <a:avLst/>
            </a:prstGeom>
            <a:solidFill>
              <a:schemeClr val="bg1"/>
            </a:solidFill>
            <a:ln w="6350">
              <a:noFill/>
            </a:ln>
            <a:effectLst/>
          </p:spPr>
          <p:style>
            <a:lnRef idx="1">
              <a:schemeClr val="accent6"/>
            </a:lnRef>
            <a:fillRef idx="2">
              <a:schemeClr val="accent6"/>
            </a:fillRef>
            <a:effectRef idx="1">
              <a:schemeClr val="accent6"/>
            </a:effectRef>
            <a:fontRef idx="minor">
              <a:schemeClr val="dk1"/>
            </a:fontRef>
          </p:style>
          <p:txBody>
            <a:bodyPr wrap="square" lIns="0" tIns="0" rIns="0" bIns="0" rtlCol="0" anchor="ctr">
              <a:spAutoFit/>
            </a:bodyPr>
            <a:lstStyle/>
            <a:p>
              <a:pPr algn="ctr">
                <a:lnSpc>
                  <a:spcPts val="1300"/>
                </a:lnSpc>
              </a:pPr>
              <a:r>
                <a:rPr lang="sv-SE" sz="1200" dirty="0">
                  <a:solidFill>
                    <a:schemeClr val="accent2">
                      <a:lumMod val="50000"/>
                    </a:schemeClr>
                  </a:solidFill>
                  <a:sym typeface="Wingdings" panose="05000000000000000000" pitchFamily="2" charset="2"/>
                </a:rPr>
                <a:t> Tidslucka</a:t>
              </a:r>
              <a:r>
                <a:rPr lang="sv-SE" sz="1200" dirty="0">
                  <a:solidFill>
                    <a:schemeClr val="accent2">
                      <a:lumMod val="50000"/>
                    </a:schemeClr>
                  </a:solidFill>
                </a:rPr>
                <a:t> i DÅV </a:t>
              </a:r>
              <a:r>
                <a:rPr lang="sv-SE" sz="1200" dirty="0">
                  <a:solidFill>
                    <a:schemeClr val="accent2">
                      <a:lumMod val="50000"/>
                    </a:schemeClr>
                  </a:solidFill>
                  <a:sym typeface="Wingdings" panose="05000000000000000000" pitchFamily="2" charset="2"/>
                </a:rPr>
                <a:t></a:t>
              </a:r>
              <a:endParaRPr lang="sv-SE" sz="1200" dirty="0">
                <a:solidFill>
                  <a:schemeClr val="accent2">
                    <a:lumMod val="50000"/>
                  </a:schemeClr>
                </a:solidFill>
              </a:endParaRPr>
            </a:p>
          </p:txBody>
        </p:sp>
        <p:cxnSp>
          <p:nvCxnSpPr>
            <p:cNvPr id="75" name="Rak pil 199">
              <a:extLst>
                <a:ext uri="{FF2B5EF4-FFF2-40B4-BE49-F238E27FC236}">
                  <a16:creationId xmlns:a16="http://schemas.microsoft.com/office/drawing/2014/main" id="{542F60D2-730A-4169-A3EE-9B098242BC10}"/>
                </a:ext>
              </a:extLst>
            </p:cNvPr>
            <p:cNvCxnSpPr>
              <a:cxnSpLocks/>
            </p:cNvCxnSpPr>
            <p:nvPr/>
          </p:nvCxnSpPr>
          <p:spPr>
            <a:xfrm>
              <a:off x="7482950" y="3116945"/>
              <a:ext cx="43549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ruta 75">
              <a:extLst>
                <a:ext uri="{FF2B5EF4-FFF2-40B4-BE49-F238E27FC236}">
                  <a16:creationId xmlns:a16="http://schemas.microsoft.com/office/drawing/2014/main" id="{A3283BF8-9B54-4442-B64A-408FC0C4B653}"/>
                </a:ext>
              </a:extLst>
            </p:cNvPr>
            <p:cNvSpPr txBox="1"/>
            <p:nvPr/>
          </p:nvSpPr>
          <p:spPr>
            <a:xfrm>
              <a:off x="11259420" y="3021333"/>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77" name="textruta 76">
              <a:extLst>
                <a:ext uri="{FF2B5EF4-FFF2-40B4-BE49-F238E27FC236}">
                  <a16:creationId xmlns:a16="http://schemas.microsoft.com/office/drawing/2014/main" id="{BA0E1A0F-DBF8-4E2C-AFA9-2B2A1AE52E04}"/>
                </a:ext>
              </a:extLst>
            </p:cNvPr>
            <p:cNvSpPr txBox="1"/>
            <p:nvPr/>
          </p:nvSpPr>
          <p:spPr>
            <a:xfrm>
              <a:off x="10539646" y="3021333"/>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78" name="textruta 77">
              <a:extLst>
                <a:ext uri="{FF2B5EF4-FFF2-40B4-BE49-F238E27FC236}">
                  <a16:creationId xmlns:a16="http://schemas.microsoft.com/office/drawing/2014/main" id="{97EAAB6A-7005-4D3A-8E7B-1F107974244C}"/>
                </a:ext>
              </a:extLst>
            </p:cNvPr>
            <p:cNvSpPr txBox="1"/>
            <p:nvPr/>
          </p:nvSpPr>
          <p:spPr>
            <a:xfrm>
              <a:off x="9819872" y="3021333"/>
              <a:ext cx="341452" cy="184666"/>
            </a:xfrm>
            <a:prstGeom prst="rect">
              <a:avLst/>
            </a:prstGeom>
            <a:solidFill>
              <a:schemeClr val="bg1"/>
            </a:solidFill>
          </p:spPr>
          <p:txBody>
            <a:bodyPr wrap="none" lIns="13500" tIns="0" rIns="13500" bIns="0" rtlCol="0">
              <a:spAutoFit/>
            </a:bodyPr>
            <a:lstStyle/>
            <a:p>
              <a:r>
                <a:rPr lang="sv-SE" sz="1200" b="1" dirty="0"/>
                <a:t>4032</a:t>
              </a:r>
            </a:p>
          </p:txBody>
        </p:sp>
        <p:sp>
          <p:nvSpPr>
            <p:cNvPr id="79" name="textruta 78">
              <a:extLst>
                <a:ext uri="{FF2B5EF4-FFF2-40B4-BE49-F238E27FC236}">
                  <a16:creationId xmlns:a16="http://schemas.microsoft.com/office/drawing/2014/main" id="{B81BE8A4-4D85-4F87-86B3-271B7D97E765}"/>
                </a:ext>
              </a:extLst>
            </p:cNvPr>
            <p:cNvSpPr txBox="1"/>
            <p:nvPr/>
          </p:nvSpPr>
          <p:spPr>
            <a:xfrm>
              <a:off x="9100098" y="3021333"/>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80" name="textruta 79">
              <a:extLst>
                <a:ext uri="{FF2B5EF4-FFF2-40B4-BE49-F238E27FC236}">
                  <a16:creationId xmlns:a16="http://schemas.microsoft.com/office/drawing/2014/main" id="{FE10662F-28D6-49A8-A37A-4B31DEC3C8FE}"/>
                </a:ext>
              </a:extLst>
            </p:cNvPr>
            <p:cNvSpPr txBox="1"/>
            <p:nvPr/>
          </p:nvSpPr>
          <p:spPr>
            <a:xfrm>
              <a:off x="8380324" y="3021333"/>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81" name="textruta 80">
              <a:extLst>
                <a:ext uri="{FF2B5EF4-FFF2-40B4-BE49-F238E27FC236}">
                  <a16:creationId xmlns:a16="http://schemas.microsoft.com/office/drawing/2014/main" id="{816DD657-DFC1-4FAA-8B47-482DCFF158CF}"/>
                </a:ext>
              </a:extLst>
            </p:cNvPr>
            <p:cNvSpPr txBox="1"/>
            <p:nvPr/>
          </p:nvSpPr>
          <p:spPr>
            <a:xfrm>
              <a:off x="7660550" y="3021333"/>
              <a:ext cx="341452" cy="184666"/>
            </a:xfrm>
            <a:prstGeom prst="rect">
              <a:avLst/>
            </a:prstGeom>
            <a:solidFill>
              <a:schemeClr val="bg1"/>
            </a:solidFill>
          </p:spPr>
          <p:txBody>
            <a:bodyPr wrap="none" lIns="13500" tIns="0" rIns="13500" bIns="0" rtlCol="0">
              <a:spAutoFit/>
            </a:bodyPr>
            <a:lstStyle/>
            <a:p>
              <a:r>
                <a:rPr lang="sv-SE" sz="1200" b="1" dirty="0"/>
                <a:t>3500</a:t>
              </a:r>
            </a:p>
          </p:txBody>
        </p:sp>
        <p:grpSp>
          <p:nvGrpSpPr>
            <p:cNvPr id="82" name="Grupp 81">
              <a:extLst>
                <a:ext uri="{FF2B5EF4-FFF2-40B4-BE49-F238E27FC236}">
                  <a16:creationId xmlns:a16="http://schemas.microsoft.com/office/drawing/2014/main" id="{9051ED17-1677-42E5-91DE-EA024DEA9B77}"/>
                </a:ext>
              </a:extLst>
            </p:cNvPr>
            <p:cNvGrpSpPr/>
            <p:nvPr/>
          </p:nvGrpSpPr>
          <p:grpSpPr>
            <a:xfrm>
              <a:off x="9098540" y="3812385"/>
              <a:ext cx="1392492" cy="324000"/>
              <a:chOff x="7434367" y="3983967"/>
              <a:chExt cx="1392492" cy="324000"/>
            </a:xfrm>
          </p:grpSpPr>
          <p:sp>
            <p:nvSpPr>
              <p:cNvPr id="83" name="Rektangel 82">
                <a:extLst>
                  <a:ext uri="{FF2B5EF4-FFF2-40B4-BE49-F238E27FC236}">
                    <a16:creationId xmlns:a16="http://schemas.microsoft.com/office/drawing/2014/main" id="{B74933D5-012B-4E52-82D5-18C0CF83265C}"/>
                  </a:ext>
                </a:extLst>
              </p:cNvPr>
              <p:cNvSpPr/>
              <p:nvPr/>
            </p:nvSpPr>
            <p:spPr>
              <a:xfrm>
                <a:off x="7854279" y="4016958"/>
                <a:ext cx="560506" cy="25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M1">
                <a:extLst>
                  <a:ext uri="{FF2B5EF4-FFF2-40B4-BE49-F238E27FC236}">
                    <a16:creationId xmlns:a16="http://schemas.microsoft.com/office/drawing/2014/main" id="{B60149F9-0019-40A2-A652-911F8CDEFCCB}"/>
                  </a:ext>
                </a:extLst>
              </p:cNvPr>
              <p:cNvSpPr>
                <a:spLocks/>
              </p:cNvSpPr>
              <p:nvPr/>
            </p:nvSpPr>
            <p:spPr>
              <a:xfrm>
                <a:off x="7434367"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40 </a:t>
                </a:r>
                <a:r>
                  <a:rPr lang="sv-SE" sz="1200" dirty="0">
                    <a:solidFill>
                      <a:schemeClr val="bg1"/>
                    </a:solidFill>
                  </a:rPr>
                  <a:t>år</a:t>
                </a:r>
              </a:p>
            </p:txBody>
          </p:sp>
          <p:sp>
            <p:nvSpPr>
              <p:cNvPr id="85" name="M1">
                <a:extLst>
                  <a:ext uri="{FF2B5EF4-FFF2-40B4-BE49-F238E27FC236}">
                    <a16:creationId xmlns:a16="http://schemas.microsoft.com/office/drawing/2014/main" id="{E3F0AC88-E88C-4988-9741-CC6CC194A8B9}"/>
                  </a:ext>
                </a:extLst>
              </p:cNvPr>
              <p:cNvSpPr>
                <a:spLocks/>
              </p:cNvSpPr>
              <p:nvPr/>
            </p:nvSpPr>
            <p:spPr>
              <a:xfrm>
                <a:off x="8142859" y="3983967"/>
                <a:ext cx="684000" cy="324000"/>
              </a:xfrm>
              <a:prstGeom prst="rect">
                <a:avLst/>
              </a:prstGeom>
              <a:solidFill>
                <a:schemeClr val="tx2">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a:solidFill>
                      <a:schemeClr val="bg1"/>
                    </a:solidFill>
                  </a:rPr>
                  <a:t>1960 </a:t>
                </a:r>
                <a:r>
                  <a:rPr lang="sv-SE" sz="1200" dirty="0">
                    <a:solidFill>
                      <a:schemeClr val="bg1"/>
                    </a:solidFill>
                  </a:rPr>
                  <a:t>år</a:t>
                </a:r>
              </a:p>
            </p:txBody>
          </p:sp>
        </p:grpSp>
      </p:grpSp>
      <p:sp>
        <p:nvSpPr>
          <p:cNvPr id="5" name="Rektangel 4">
            <a:extLst>
              <a:ext uri="{FF2B5EF4-FFF2-40B4-BE49-F238E27FC236}">
                <a16:creationId xmlns:a16="http://schemas.microsoft.com/office/drawing/2014/main" id="{5B0A977E-AFF7-45E6-9D01-E5C67A7916F6}"/>
              </a:ext>
            </a:extLst>
          </p:cNvPr>
          <p:cNvSpPr/>
          <p:nvPr/>
        </p:nvSpPr>
        <p:spPr>
          <a:xfrm>
            <a:off x="766463" y="1278793"/>
            <a:ext cx="9498792" cy="5327200"/>
          </a:xfrm>
          <a:prstGeom prst="rect">
            <a:avLst/>
          </a:prstGeom>
          <a:solidFill>
            <a:schemeClr val="bg1">
              <a:lumMod val="85000"/>
            </a:schemeClr>
          </a:solidFill>
          <a:ln w="6350">
            <a:solidFill>
              <a:schemeClr val="tx2">
                <a:lumMod val="75000"/>
              </a:schemeClr>
            </a:solidFill>
          </a:ln>
          <a:effectLst>
            <a:glow rad="292100">
              <a:schemeClr val="accent6">
                <a:alpha val="69000"/>
              </a:schemeClr>
            </a:glow>
          </a:effectLst>
        </p:spPr>
        <p:txBody>
          <a:bodyPr wrap="square" lIns="108000" tIns="108000" rIns="108000" bIns="108000">
            <a:spAutoFit/>
          </a:bodyPr>
          <a:lstStyle/>
          <a:p>
            <a:pPr>
              <a:defRPr/>
            </a:pPr>
            <a:r>
              <a:rPr lang="sv-SE" sz="2400">
                <a:effectLst>
                  <a:outerShdw blurRad="38100" dist="38100" dir="2700000" algn="tl">
                    <a:srgbClr val="000000">
                      <a:alpha val="43137"/>
                    </a:srgbClr>
                  </a:outerShdw>
                </a:effectLst>
              </a:rPr>
              <a:t>Jona tecken:</a:t>
            </a:r>
            <a:r>
              <a:rPr lang="sv-SE" sz="2400">
                <a:solidFill>
                  <a:srgbClr val="C00000"/>
                </a:solidFill>
              </a:rPr>
              <a:t> Ett </a:t>
            </a:r>
            <a:r>
              <a:rPr lang="sv-SE" sz="2400" i="1" u="sng">
                <a:solidFill>
                  <a:srgbClr val="C00000"/>
                </a:solidFill>
              </a:rPr>
              <a:t>ont och trolöst släkte</a:t>
            </a:r>
            <a:r>
              <a:rPr lang="sv-SE" sz="2400">
                <a:solidFill>
                  <a:srgbClr val="C00000"/>
                </a:solidFill>
              </a:rPr>
              <a:t>… ska inte få något annat tecken än profeten Jonas tecken. För liksom Jona var i den stora fiskens buk i tre dagar och tre nätter, så ska Människosonen vara i </a:t>
            </a:r>
            <a:r>
              <a:rPr lang="sv-SE" sz="2400" strike="sngStrike">
                <a:solidFill>
                  <a:srgbClr val="C00000"/>
                </a:solidFill>
              </a:rPr>
              <a:t>jordens inre</a:t>
            </a:r>
            <a:r>
              <a:rPr lang="sv-SE" sz="2400">
                <a:solidFill>
                  <a:srgbClr val="C00000"/>
                </a:solidFill>
              </a:rPr>
              <a:t> </a:t>
            </a:r>
            <a:r>
              <a:rPr lang="sv-SE" sz="2400" i="1" u="sng">
                <a:solidFill>
                  <a:srgbClr val="C00000"/>
                </a:solidFill>
              </a:rPr>
              <a:t>landets hjärta</a:t>
            </a:r>
            <a:r>
              <a:rPr lang="sv-SE" sz="2400">
                <a:solidFill>
                  <a:srgbClr val="C00000"/>
                </a:solidFill>
              </a:rPr>
              <a:t> i tre dagar och tre nätter.</a:t>
            </a:r>
            <a:r>
              <a:rPr lang="sv-SE" sz="2400"/>
              <a:t> </a:t>
            </a:r>
            <a:r>
              <a:rPr lang="sv-SE"/>
              <a:t>(Matt 12:39-40)</a:t>
            </a:r>
          </a:p>
          <a:p>
            <a:pPr lvl="0">
              <a:spcBef>
                <a:spcPts val="1200"/>
              </a:spcBef>
              <a:defRPr/>
            </a:pPr>
            <a:r>
              <a:rPr lang="sv-SE" sz="2400"/>
              <a:t>Jona tecknet är </a:t>
            </a:r>
            <a:r>
              <a:rPr lang="sv-SE" sz="2400" u="sng"/>
              <a:t>inte</a:t>
            </a:r>
            <a:r>
              <a:rPr lang="sv-SE" sz="2400"/>
              <a:t> Jesu uppståndelse efter hans tid i graven:</a:t>
            </a:r>
          </a:p>
          <a:p>
            <a:pPr marL="622300" lvl="0" indent="-285750">
              <a:buFont typeface="Arial" panose="020B0604020202020204" pitchFamily="34" charset="0"/>
              <a:buChar char="•"/>
              <a:defRPr/>
            </a:pPr>
            <a:r>
              <a:rPr lang="sv-SE" sz="2400"/>
              <a:t>Det är </a:t>
            </a:r>
            <a:r>
              <a:rPr lang="sv-SE" sz="2400">
                <a:solidFill>
                  <a:srgbClr val="C00000"/>
                </a:solidFill>
              </a:rPr>
              <a:t>för folket i Nineve </a:t>
            </a:r>
            <a:r>
              <a:rPr lang="sv-SE" sz="2400"/>
              <a:t>(Luk 11:30) som inte visste något om 3 dagar i en fiskmage.</a:t>
            </a:r>
          </a:p>
          <a:p>
            <a:pPr marL="622300" lvl="0" indent="-285750">
              <a:buFont typeface="Arial" panose="020B0604020202020204" pitchFamily="34" charset="0"/>
              <a:buChar char="•"/>
              <a:defRPr/>
            </a:pPr>
            <a:r>
              <a:rPr lang="sv-SE" sz="2400"/>
              <a:t>Tecknet är för </a:t>
            </a:r>
            <a:r>
              <a:rPr lang="sv-SE" sz="2400">
                <a:solidFill>
                  <a:srgbClr val="C00000"/>
                </a:solidFill>
              </a:rPr>
              <a:t>ett ont och trolöst släkte</a:t>
            </a:r>
            <a:r>
              <a:rPr lang="sv-SE" sz="2400"/>
              <a:t>, medan uppståndelsen var för troende enligt 1 Kor 15:4-8.</a:t>
            </a:r>
          </a:p>
          <a:p>
            <a:pPr lvl="0">
              <a:spcBef>
                <a:spcPts val="1200"/>
              </a:spcBef>
              <a:defRPr/>
            </a:pPr>
            <a:r>
              <a:rPr lang="sv-SE" sz="2400"/>
              <a:t>Jona tecken är vad Jona sa: </a:t>
            </a:r>
            <a:r>
              <a:rPr lang="sv-SE" sz="2400">
                <a:solidFill>
                  <a:srgbClr val="C00000"/>
                </a:solidFill>
              </a:rPr>
              <a:t>Om 40 dagar ska Nineve förstöras.</a:t>
            </a:r>
            <a:r>
              <a:rPr lang="sv-SE" sz="2400"/>
              <a:t> </a:t>
            </a:r>
            <a:r>
              <a:rPr lang="sv-SE"/>
              <a:t>(Jona 3:4)</a:t>
            </a:r>
            <a:endParaRPr lang="sv-SE" sz="2400"/>
          </a:p>
          <a:p>
            <a:pPr marL="622300" lvl="0" indent="-285750">
              <a:buFont typeface="Arial" panose="020B0604020202020204" pitchFamily="34" charset="0"/>
              <a:buChar char="•"/>
              <a:defRPr/>
            </a:pPr>
            <a:r>
              <a:rPr lang="sv-SE" sz="2400"/>
              <a:t>Jerusalem förstördes 40 år senare.</a:t>
            </a:r>
          </a:p>
          <a:p>
            <a:pPr marL="622300" lvl="0" indent="-285750">
              <a:buFont typeface="Arial" panose="020B0604020202020204" pitchFamily="34" charset="0"/>
              <a:buChar char="•"/>
              <a:defRPr/>
            </a:pPr>
            <a:r>
              <a:rPr lang="sv-SE" sz="2400">
                <a:solidFill>
                  <a:srgbClr val="C00000"/>
                </a:solidFill>
              </a:rPr>
              <a:t>Jordens inre</a:t>
            </a:r>
            <a:r>
              <a:rPr lang="sv-SE" sz="2400"/>
              <a:t> betyder </a:t>
            </a:r>
            <a:r>
              <a:rPr lang="sv-SE" sz="2400">
                <a:solidFill>
                  <a:srgbClr val="C00000"/>
                </a:solidFill>
              </a:rPr>
              <a:t>landets hjärta</a:t>
            </a:r>
            <a:r>
              <a:rPr lang="sv-SE" sz="2400"/>
              <a:t> = Jerusalem. Jesus var där i 3 dygn och predikade dom över staden (under samma vånda som Jona).</a:t>
            </a:r>
          </a:p>
        </p:txBody>
      </p:sp>
      <p:sp>
        <p:nvSpPr>
          <p:cNvPr id="105" name="Pratbubbla: rektangel 104">
            <a:extLst>
              <a:ext uri="{FF2B5EF4-FFF2-40B4-BE49-F238E27FC236}">
                <a16:creationId xmlns:a16="http://schemas.microsoft.com/office/drawing/2014/main" id="{6052717F-890B-479C-9D2C-C6EE25085526}"/>
              </a:ext>
            </a:extLst>
          </p:cNvPr>
          <p:cNvSpPr/>
          <p:nvPr/>
        </p:nvSpPr>
        <p:spPr>
          <a:xfrm>
            <a:off x="4534887" y="3114268"/>
            <a:ext cx="3836616" cy="811367"/>
          </a:xfrm>
          <a:prstGeom prst="wedgeRectCallout">
            <a:avLst>
              <a:gd name="adj1" fmla="val -60999"/>
              <a:gd name="adj2" fmla="val -128523"/>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108000" tIns="36000" rIns="36000" bIns="36000" rtlCol="0" anchor="ctr">
            <a:spAutoFit/>
          </a:bodyPr>
          <a:lstStyle/>
          <a:p>
            <a:r>
              <a:rPr lang="sv-SE" sz="2400"/>
              <a:t>Citeras av Jesus 6 månader före korsfästelsen (Joh 8:21).</a:t>
            </a:r>
          </a:p>
        </p:txBody>
      </p:sp>
    </p:spTree>
    <p:custDataLst>
      <p:tags r:id="rId1"/>
    </p:custDataLst>
    <p:extLst>
      <p:ext uri="{BB962C8B-B14F-4D97-AF65-F5344CB8AC3E}">
        <p14:creationId xmlns:p14="http://schemas.microsoft.com/office/powerpoint/2010/main" val="2933977274"/>
      </p:ext>
    </p:extLst>
  </p:cSld>
  <p:clrMapOvr>
    <a:masterClrMapping/>
  </p:clrMapOvr>
  <p:transition advTm="6292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par>
                                <p:cTn id="33" presetID="10" presetClass="exit" presetSubtype="0" fill="hold" grpId="1" nodeType="withEffect">
                                  <p:stCondLst>
                                    <p:cond delay="0"/>
                                  </p:stCondLst>
                                  <p:childTnLst>
                                    <p:animEffect transition="out" filter="fade">
                                      <p:cBhvr>
                                        <p:cTn id="34" dur="500"/>
                                        <p:tgtEl>
                                          <p:spTgt spid="105"/>
                                        </p:tgtEl>
                                      </p:cBhvr>
                                    </p:animEffect>
                                    <p:set>
                                      <p:cBhvr>
                                        <p:cTn id="35" dur="1" fill="hold">
                                          <p:stCondLst>
                                            <p:cond delay="499"/>
                                          </p:stCondLst>
                                        </p:cTn>
                                        <p:tgtEl>
                                          <p:spTgt spid="10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fade">
                                      <p:cBhvr>
                                        <p:cTn id="48" dur="500"/>
                                        <p:tgtEl>
                                          <p:spTgt spid="5">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500"/>
                                        <p:tgtEl>
                                          <p:spTgt spid="5">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500"/>
                                        <p:tgtEl>
                                          <p:spTgt spid="5">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xEl>
                                              <p:pRg st="5" end="5"/>
                                            </p:txEl>
                                          </p:spTgt>
                                        </p:tgtEl>
                                        <p:attrNameLst>
                                          <p:attrName>style.visibility</p:attrName>
                                        </p:attrNameLst>
                                      </p:cBhvr>
                                      <p:to>
                                        <p:strVal val="visible"/>
                                      </p:to>
                                    </p:set>
                                    <p:animEffect transition="in" filter="fade">
                                      <p:cBhvr>
                                        <p:cTn id="70" dur="500"/>
                                        <p:tgtEl>
                                          <p:spTgt spid="5">
                                            <p:txEl>
                                              <p:pRg st="5" end="5"/>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5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Effect transition="in" filter="fade">
                                      <p:cBhvr>
                                        <p:cTn id="78" dur="500"/>
                                        <p:tgtEl>
                                          <p:spTgt spid="4">
                                            <p:txEl>
                                              <p:pRg st="7" end="7"/>
                                            </p:txEl>
                                          </p:spTgt>
                                        </p:tgtEl>
                                      </p:cBhvr>
                                    </p:animEffect>
                                  </p:childTnLst>
                                </p:cTn>
                              </p:par>
                              <p:par>
                                <p:cTn id="79" presetID="10" presetClass="exit" presetSubtype="0" fill="hold" grpId="1" nodeType="withEffect">
                                  <p:stCondLst>
                                    <p:cond delay="0"/>
                                  </p:stCondLst>
                                  <p:childTnLst>
                                    <p:animEffect transition="out" filter="fade">
                                      <p:cBhvr>
                                        <p:cTn id="80" dur="500"/>
                                        <p:tgtEl>
                                          <p:spTgt spid="5">
                                            <p:txEl>
                                              <p:pRg st="0" end="0"/>
                                            </p:txEl>
                                          </p:spTgt>
                                        </p:tgtEl>
                                      </p:cBhvr>
                                    </p:animEffect>
                                    <p:set>
                                      <p:cBhvr>
                                        <p:cTn id="81" dur="1" fill="hold">
                                          <p:stCondLst>
                                            <p:cond delay="499"/>
                                          </p:stCondLst>
                                        </p:cTn>
                                        <p:tgtEl>
                                          <p:spTgt spid="5">
                                            <p:txEl>
                                              <p:pRg st="0" end="0"/>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
                                            <p:txEl>
                                              <p:pRg st="1" end="1"/>
                                            </p:txEl>
                                          </p:spTgt>
                                        </p:tgtEl>
                                      </p:cBhvr>
                                    </p:animEffect>
                                    <p:set>
                                      <p:cBhvr>
                                        <p:cTn id="84" dur="1" fill="hold">
                                          <p:stCondLst>
                                            <p:cond delay="499"/>
                                          </p:stCondLst>
                                        </p:cTn>
                                        <p:tgtEl>
                                          <p:spTgt spid="5">
                                            <p:txEl>
                                              <p:pRg st="1" end="1"/>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
                                            <p:txEl>
                                              <p:pRg st="2" end="2"/>
                                            </p:txEl>
                                          </p:spTgt>
                                        </p:tgtEl>
                                      </p:cBhvr>
                                    </p:animEffect>
                                    <p:set>
                                      <p:cBhvr>
                                        <p:cTn id="87" dur="1" fill="hold">
                                          <p:stCondLst>
                                            <p:cond delay="499"/>
                                          </p:stCondLst>
                                        </p:cTn>
                                        <p:tgtEl>
                                          <p:spTgt spid="5">
                                            <p:txEl>
                                              <p:pRg st="2" end="2"/>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
                                            <p:txEl>
                                              <p:pRg st="3" end="3"/>
                                            </p:txEl>
                                          </p:spTgt>
                                        </p:tgtEl>
                                      </p:cBhvr>
                                    </p:animEffect>
                                    <p:set>
                                      <p:cBhvr>
                                        <p:cTn id="90" dur="1" fill="hold">
                                          <p:stCondLst>
                                            <p:cond delay="499"/>
                                          </p:stCondLst>
                                        </p:cTn>
                                        <p:tgtEl>
                                          <p:spTgt spid="5">
                                            <p:txEl>
                                              <p:pRg st="3" end="3"/>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
                                            <p:txEl>
                                              <p:pRg st="4" end="4"/>
                                            </p:txEl>
                                          </p:spTgt>
                                        </p:tgtEl>
                                      </p:cBhvr>
                                    </p:animEffect>
                                    <p:set>
                                      <p:cBhvr>
                                        <p:cTn id="93" dur="1" fill="hold">
                                          <p:stCondLst>
                                            <p:cond delay="499"/>
                                          </p:stCondLst>
                                        </p:cTn>
                                        <p:tgtEl>
                                          <p:spTgt spid="5">
                                            <p:txEl>
                                              <p:pRg st="4" end="4"/>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
                                            <p:txEl>
                                              <p:pRg st="5" end="5"/>
                                            </p:txEl>
                                          </p:spTgt>
                                        </p:tgtEl>
                                      </p:cBhvr>
                                    </p:animEffect>
                                    <p:set>
                                      <p:cBhvr>
                                        <p:cTn id="96" dur="1" fill="hold">
                                          <p:stCondLst>
                                            <p:cond delay="499"/>
                                          </p:stCondLst>
                                        </p:cTn>
                                        <p:tgtEl>
                                          <p:spTgt spid="5">
                                            <p:txEl>
                                              <p:pRg st="5" end="5"/>
                                            </p:txEl>
                                          </p:spTgt>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5">
                                            <p:txEl>
                                              <p:pRg st="6" end="6"/>
                                            </p:txEl>
                                          </p:spTgt>
                                        </p:tgtEl>
                                      </p:cBhvr>
                                    </p:animEffect>
                                    <p:set>
                                      <p:cBhvr>
                                        <p:cTn id="99" dur="1" fill="hold">
                                          <p:stCondLst>
                                            <p:cond delay="499"/>
                                          </p:stCondLst>
                                        </p:cTn>
                                        <p:tgtEl>
                                          <p:spTgt spid="5">
                                            <p:txEl>
                                              <p:pRg st="6" end="6"/>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5">
                                            <p:bg/>
                                          </p:spTgt>
                                        </p:tgtEl>
                                      </p:cBhvr>
                                    </p:animEffect>
                                    <p:set>
                                      <p:cBhvr>
                                        <p:cTn id="102" dur="1" fill="hold">
                                          <p:stCondLst>
                                            <p:cond delay="499"/>
                                          </p:stCondLst>
                                        </p:cTn>
                                        <p:tgtEl>
                                          <p:spTgt spid="5">
                                            <p:bg/>
                                          </p:spTgt>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4">
                                            <p:txEl>
                                              <p:pRg st="8" end="8"/>
                                            </p:txEl>
                                          </p:spTgt>
                                        </p:tgtEl>
                                        <p:attrNameLst>
                                          <p:attrName>style.visibility</p:attrName>
                                        </p:attrNameLst>
                                      </p:cBhvr>
                                      <p:to>
                                        <p:strVal val="visible"/>
                                      </p:to>
                                    </p:set>
                                    <p:animEffect transition="in" filter="fade">
                                      <p:cBhvr>
                                        <p:cTn id="105" dur="500"/>
                                        <p:tgtEl>
                                          <p:spTgt spid="4">
                                            <p:txEl>
                                              <p:pRg st="8" end="8"/>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
                                            <p:txEl>
                                              <p:pRg st="9" end="9"/>
                                            </p:txEl>
                                          </p:spTgt>
                                        </p:tgtEl>
                                        <p:attrNameLst>
                                          <p:attrName>style.visibility</p:attrName>
                                        </p:attrNameLst>
                                      </p:cBhvr>
                                      <p:to>
                                        <p:strVal val="visible"/>
                                      </p:to>
                                    </p:set>
                                    <p:animEffect transition="in" filter="fade">
                                      <p:cBhvr>
                                        <p:cTn id="108" dur="500"/>
                                        <p:tgtEl>
                                          <p:spTgt spid="4">
                                            <p:txEl>
                                              <p:pRg st="9" end="9"/>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txEl>
                                              <p:pRg st="10" end="10"/>
                                            </p:txEl>
                                          </p:spTgt>
                                        </p:tgtEl>
                                        <p:attrNameLst>
                                          <p:attrName>style.visibility</p:attrName>
                                        </p:attrNameLst>
                                      </p:cBhvr>
                                      <p:to>
                                        <p:strVal val="visible"/>
                                      </p:to>
                                    </p:set>
                                    <p:animEffect transition="in" filter="fade">
                                      <p:cBhvr>
                                        <p:cTn id="11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P spid="5" grpId="1" build="allAtOnce" animBg="1"/>
      <p:bldP spid="105" grpId="0" animBg="1"/>
      <p:bldP spid="10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Sluttiden</a:t>
            </a:r>
            <a:endParaRPr lang="sv-SE" dirty="0"/>
          </a:p>
        </p:txBody>
      </p:sp>
      <p:sp>
        <p:nvSpPr>
          <p:cNvPr id="49" name="Rektangel 48"/>
          <p:cNvSpPr/>
          <p:nvPr/>
        </p:nvSpPr>
        <p:spPr>
          <a:xfrm>
            <a:off x="15869" y="755625"/>
            <a:ext cx="12192000" cy="5920458"/>
          </a:xfrm>
          <a:prstGeom prst="rect">
            <a:avLst/>
          </a:prstGeom>
        </p:spPr>
        <p:txBody>
          <a:bodyPr wrap="square" lIns="216000" tIns="36000" rIns="108000" bIns="36000">
            <a:spAutoFit/>
          </a:bodyPr>
          <a:lstStyle/>
          <a:p>
            <a:pPr>
              <a:spcBef>
                <a:spcPts val="600"/>
              </a:spcBef>
            </a:pPr>
            <a:r>
              <a:rPr lang="sv-SE" sz="2400" b="1" dirty="0">
                <a:effectLst>
                  <a:outerShdw blurRad="38100" dist="38100" dir="2700000" algn="tl">
                    <a:srgbClr val="000000">
                      <a:alpha val="43137"/>
                    </a:srgbClr>
                  </a:outerShdw>
                </a:effectLst>
              </a:rPr>
              <a:t>Vedermödan:</a:t>
            </a:r>
            <a:r>
              <a:rPr lang="sv-SE" sz="2400" b="1" dirty="0"/>
              <a:t> </a:t>
            </a:r>
            <a:r>
              <a:rPr lang="sv-SE" sz="2400" dirty="0">
                <a:solidFill>
                  <a:srgbClr val="C00000"/>
                </a:solidFill>
                <a:latin typeface="Calibri" panose="020F0502020204030204" pitchFamily="34" charset="0"/>
                <a:ea typeface="Times New Roman" panose="02020603050405020304" pitchFamily="18" charset="0"/>
              </a:rPr>
              <a:t>Efter de [69] veckorna ska den Smorde förgöras </a:t>
            </a:r>
            <a:r>
              <a:rPr lang="sv-SE" sz="2400" dirty="0">
                <a:latin typeface="Calibri" panose="020F0502020204030204" pitchFamily="34" charset="0"/>
                <a:ea typeface="Times New Roman" panose="02020603050405020304" pitchFamily="18" charset="0"/>
              </a:rPr>
              <a:t>[korsfästelsen]</a:t>
            </a:r>
            <a:r>
              <a:rPr lang="sv-SE" sz="2400" dirty="0">
                <a:solidFill>
                  <a:srgbClr val="C00000"/>
                </a:solidFill>
                <a:latin typeface="Calibri" panose="020F0502020204030204" pitchFamily="34" charset="0"/>
                <a:ea typeface="Times New Roman" panose="02020603050405020304" pitchFamily="18" charset="0"/>
              </a:rPr>
              <a:t>… </a:t>
            </a:r>
            <a:br>
              <a:rPr lang="sv-SE" sz="2400" dirty="0">
                <a:solidFill>
                  <a:srgbClr val="C00000"/>
                </a:solidFill>
                <a:latin typeface="Calibri" panose="020F0502020204030204" pitchFamily="34" charset="0"/>
                <a:ea typeface="Times New Roman" panose="02020603050405020304" pitchFamily="18" charset="0"/>
              </a:rPr>
            </a:br>
            <a:r>
              <a:rPr lang="sv-SE" sz="2400" dirty="0">
                <a:solidFill>
                  <a:srgbClr val="C00000"/>
                </a:solidFill>
                <a:latin typeface="Calibri" panose="020F0502020204030204" pitchFamily="34" charset="0"/>
                <a:ea typeface="Times New Roman" panose="02020603050405020304" pitchFamily="18" charset="0"/>
              </a:rPr>
              <a:t>Och staden och helgedomen ska förstöras </a:t>
            </a:r>
            <a:r>
              <a:rPr lang="sv-SE" sz="2400" dirty="0">
                <a:latin typeface="Calibri" panose="020F0502020204030204" pitchFamily="34" charset="0"/>
                <a:ea typeface="Times New Roman" panose="02020603050405020304" pitchFamily="18" charset="0"/>
              </a:rPr>
              <a:t>[år 70 e.Kr.]</a:t>
            </a:r>
            <a:r>
              <a:rPr lang="sv-SE" sz="2400" dirty="0">
                <a:solidFill>
                  <a:srgbClr val="C00000"/>
                </a:solidFill>
                <a:latin typeface="Calibri" panose="020F0502020204030204" pitchFamily="34" charset="0"/>
                <a:ea typeface="Times New Roman" panose="02020603050405020304" pitchFamily="18" charset="0"/>
              </a:rPr>
              <a:t>… Men slutet kommer som </a:t>
            </a:r>
            <a:br>
              <a:rPr lang="sv-SE" sz="2400" dirty="0">
                <a:solidFill>
                  <a:srgbClr val="C00000"/>
                </a:solidFill>
                <a:latin typeface="Calibri" panose="020F0502020204030204" pitchFamily="34" charset="0"/>
                <a:ea typeface="Times New Roman" panose="02020603050405020304" pitchFamily="18" charset="0"/>
              </a:rPr>
            </a:br>
            <a:r>
              <a:rPr lang="sv-SE" sz="2400" dirty="0">
                <a:solidFill>
                  <a:srgbClr val="C00000"/>
                </a:solidFill>
                <a:latin typeface="Calibri" panose="020F0502020204030204" pitchFamily="34" charset="0"/>
                <a:ea typeface="Times New Roman" panose="02020603050405020304" pitchFamily="18" charset="0"/>
              </a:rPr>
              <a:t>en störtflod… Han ska stadfästa ett förbund… under </a:t>
            </a:r>
            <a:r>
              <a:rPr lang="sv-SE" sz="2400" b="1" i="1" dirty="0">
                <a:solidFill>
                  <a:srgbClr val="C00000"/>
                </a:solidFill>
                <a:latin typeface="Calibri" panose="020F0502020204030204" pitchFamily="34" charset="0"/>
                <a:ea typeface="Times New Roman" panose="02020603050405020304" pitchFamily="18" charset="0"/>
              </a:rPr>
              <a:t>en vecka</a:t>
            </a:r>
            <a:r>
              <a:rPr lang="sv-SE" sz="2400" dirty="0">
                <a:solidFill>
                  <a:srgbClr val="C00000"/>
                </a:solidFill>
                <a:latin typeface="Calibri" panose="020F0502020204030204" pitchFamily="34" charset="0"/>
                <a:ea typeface="Times New Roman" panose="02020603050405020304" pitchFamily="18" charset="0"/>
              </a:rPr>
              <a:t>… På styggelsers </a:t>
            </a:r>
            <a:br>
              <a:rPr lang="sv-SE" sz="2400" dirty="0">
                <a:solidFill>
                  <a:srgbClr val="C00000"/>
                </a:solidFill>
                <a:latin typeface="Calibri" panose="020F0502020204030204" pitchFamily="34" charset="0"/>
                <a:ea typeface="Times New Roman" panose="02020603050405020304" pitchFamily="18" charset="0"/>
              </a:rPr>
            </a:br>
            <a:r>
              <a:rPr lang="sv-SE" sz="2400" dirty="0">
                <a:solidFill>
                  <a:srgbClr val="C00000"/>
                </a:solidFill>
                <a:latin typeface="Calibri" panose="020F0502020204030204" pitchFamily="34" charset="0"/>
                <a:ea typeface="Times New Roman" panose="02020603050405020304" pitchFamily="18" charset="0"/>
              </a:rPr>
              <a:t>vinge ska förödaren komma, till dess att förstöring… utgjuts över förödaren. </a:t>
            </a:r>
            <a:r>
              <a:rPr lang="sv-SE" dirty="0">
                <a:latin typeface="Calibri" panose="020F0502020204030204" pitchFamily="34" charset="0"/>
                <a:ea typeface="Times New Roman" panose="02020603050405020304" pitchFamily="18" charset="0"/>
              </a:rPr>
              <a:t>(Dan 9:26-27)</a:t>
            </a:r>
            <a:endParaRPr lang="sv-SE" sz="2400" dirty="0"/>
          </a:p>
          <a:p>
            <a:pPr>
              <a:spcBef>
                <a:spcPts val="1200"/>
              </a:spcBef>
            </a:pPr>
            <a:r>
              <a:rPr lang="sv-SE" sz="2400" b="1" dirty="0">
                <a:effectLst>
                  <a:outerShdw blurRad="38100" dist="38100" dir="2700000" algn="tl">
                    <a:srgbClr val="000000">
                      <a:alpha val="43137"/>
                    </a:srgbClr>
                  </a:outerShdw>
                </a:effectLst>
              </a:rPr>
              <a:t>Återkomsten:</a:t>
            </a:r>
            <a:r>
              <a:rPr lang="sv-SE" sz="2400" dirty="0">
                <a:effectLst>
                  <a:outerShdw blurRad="38100" dist="38100" dir="2700000" algn="tl">
                    <a:srgbClr val="000000">
                      <a:alpha val="43137"/>
                    </a:srgbClr>
                  </a:outerShdw>
                </a:effectLst>
              </a:rPr>
              <a:t> </a:t>
            </a:r>
            <a:r>
              <a:rPr lang="sv-SE" sz="2400" dirty="0">
                <a:solidFill>
                  <a:srgbClr val="C00000"/>
                </a:solidFill>
              </a:rPr>
              <a:t>[Kristus] ska träda fram </a:t>
            </a:r>
            <a:r>
              <a:rPr lang="sv-SE" sz="2400" i="1" u="sng" dirty="0">
                <a:solidFill>
                  <a:srgbClr val="C00000"/>
                </a:solidFill>
              </a:rPr>
              <a:t>en andra gång</a:t>
            </a:r>
            <a:r>
              <a:rPr lang="sv-SE" sz="2400" dirty="0">
                <a:solidFill>
                  <a:srgbClr val="C00000"/>
                </a:solidFill>
              </a:rPr>
              <a:t>, inte för att bära synd utan för att frälsa dem som väntar på honom. </a:t>
            </a:r>
            <a:r>
              <a:rPr lang="sv-SE" dirty="0"/>
              <a:t>(Hebr 9:28)</a:t>
            </a:r>
          </a:p>
          <a:p>
            <a:pPr>
              <a:spcBef>
                <a:spcPts val="1200"/>
              </a:spcBef>
            </a:pPr>
            <a:r>
              <a:rPr lang="sv-SE" sz="2400" b="1" dirty="0">
                <a:effectLst>
                  <a:outerShdw blurRad="38100" dist="38100" dir="2700000" algn="tl">
                    <a:srgbClr val="000000">
                      <a:alpha val="43137"/>
                    </a:srgbClr>
                  </a:outerShdw>
                </a:effectLst>
              </a:rPr>
              <a:t>Sista jubelåret:</a:t>
            </a:r>
            <a:r>
              <a:rPr lang="sv-SE" sz="2400" dirty="0">
                <a:effectLst>
                  <a:outerShdw blurRad="38100" dist="38100" dir="2700000" algn="tl">
                    <a:srgbClr val="000000">
                      <a:alpha val="43137"/>
                    </a:srgbClr>
                  </a:outerShdw>
                </a:effectLst>
              </a:rPr>
              <a:t> </a:t>
            </a:r>
            <a:r>
              <a:rPr lang="sv-SE" sz="2400" dirty="0">
                <a:solidFill>
                  <a:srgbClr val="C00000"/>
                </a:solidFill>
              </a:rPr>
              <a:t>För dagen kommer för Herrens hämnd, ett </a:t>
            </a:r>
            <a:br>
              <a:rPr lang="sv-SE" sz="2400" dirty="0">
                <a:solidFill>
                  <a:srgbClr val="C00000"/>
                </a:solidFill>
              </a:rPr>
            </a:br>
            <a:r>
              <a:rPr lang="sv-SE" sz="2400" b="1" i="1" dirty="0">
                <a:solidFill>
                  <a:srgbClr val="C00000"/>
                </a:solidFill>
              </a:rPr>
              <a:t>vedergällningens år </a:t>
            </a:r>
            <a:r>
              <a:rPr lang="sv-SE" sz="2400" dirty="0">
                <a:solidFill>
                  <a:srgbClr val="C00000"/>
                </a:solidFill>
              </a:rPr>
              <a:t>då han utför Sions sak. </a:t>
            </a:r>
            <a:r>
              <a:rPr lang="en-US" dirty="0"/>
              <a:t>(Jes 34:8)</a:t>
            </a:r>
            <a:endParaRPr lang="en-US" sz="2400" dirty="0"/>
          </a:p>
          <a:p>
            <a:pPr>
              <a:spcBef>
                <a:spcPts val="1200"/>
              </a:spcBef>
            </a:pPr>
            <a:r>
              <a:rPr lang="sv-SE" sz="2400" b="1" dirty="0">
                <a:effectLst>
                  <a:outerShdw blurRad="38100" dist="38100" dir="2700000" algn="tl">
                    <a:srgbClr val="000000">
                      <a:alpha val="43137"/>
                    </a:srgbClr>
                  </a:outerShdw>
                </a:effectLst>
              </a:rPr>
              <a:t>Guds rike: </a:t>
            </a:r>
            <a:r>
              <a:rPr lang="sv-SE" sz="2400" dirty="0">
                <a:solidFill>
                  <a:srgbClr val="C00000"/>
                </a:solidFill>
              </a:rPr>
              <a:t>De levde och regerade med Kristus i </a:t>
            </a:r>
            <a:r>
              <a:rPr lang="sv-SE" sz="2400" b="1" i="1" dirty="0">
                <a:solidFill>
                  <a:srgbClr val="C00000"/>
                </a:solidFill>
              </a:rPr>
              <a:t>tusen år</a:t>
            </a:r>
            <a:r>
              <a:rPr lang="sv-SE" sz="2400" dirty="0">
                <a:solidFill>
                  <a:srgbClr val="C00000"/>
                </a:solidFill>
              </a:rPr>
              <a:t>. </a:t>
            </a:r>
            <a:r>
              <a:rPr lang="sv-SE" dirty="0"/>
              <a:t>(Upp 20:4)</a:t>
            </a:r>
          </a:p>
          <a:p>
            <a:pPr>
              <a:spcBef>
                <a:spcPts val="1200"/>
              </a:spcBef>
            </a:pPr>
            <a:r>
              <a:rPr lang="sv-SE" sz="2400" b="1" dirty="0">
                <a:effectLst>
                  <a:outerShdw blurRad="38100" dist="38100" dir="2700000" algn="tl">
                    <a:srgbClr val="000000">
                      <a:alpha val="43137"/>
                    </a:srgbClr>
                  </a:outerShdw>
                </a:effectLst>
              </a:rPr>
              <a:t>Yttersta domen: </a:t>
            </a:r>
            <a:r>
              <a:rPr lang="sv-SE" sz="2400" dirty="0">
                <a:solidFill>
                  <a:srgbClr val="C00000"/>
                </a:solidFill>
              </a:rPr>
              <a:t>Jag såg en stor vit tron och honom som satt på </a:t>
            </a:r>
            <a:br>
              <a:rPr lang="sv-SE" sz="2400" dirty="0">
                <a:solidFill>
                  <a:srgbClr val="C00000"/>
                </a:solidFill>
              </a:rPr>
            </a:br>
            <a:r>
              <a:rPr lang="sv-SE" sz="2400" dirty="0">
                <a:solidFill>
                  <a:srgbClr val="C00000"/>
                </a:solidFill>
              </a:rPr>
              <a:t>den… Och jag såg de döda, stora och små, stå inför tronen. Och </a:t>
            </a:r>
            <a:br>
              <a:rPr lang="sv-SE" sz="2400" dirty="0">
                <a:solidFill>
                  <a:srgbClr val="C00000"/>
                </a:solidFill>
              </a:rPr>
            </a:br>
            <a:r>
              <a:rPr lang="sv-SE" sz="2400" dirty="0">
                <a:solidFill>
                  <a:srgbClr val="C00000"/>
                </a:solidFill>
              </a:rPr>
              <a:t>böcker öppnades… Och de döda dömdes. </a:t>
            </a:r>
            <a:r>
              <a:rPr lang="sv-SE" dirty="0"/>
              <a:t>(Upp 20:11-12)</a:t>
            </a:r>
          </a:p>
          <a:p>
            <a:pPr>
              <a:spcBef>
                <a:spcPts val="1200"/>
              </a:spcBef>
            </a:pPr>
            <a:r>
              <a:rPr lang="sv-SE" sz="2400" b="1" dirty="0">
                <a:effectLst>
                  <a:outerShdw blurRad="38100" dist="38100" dir="2700000" algn="tl">
                    <a:srgbClr val="000000">
                      <a:alpha val="43137"/>
                    </a:srgbClr>
                  </a:outerShdw>
                </a:effectLst>
              </a:rPr>
              <a:t>Evigheten: </a:t>
            </a:r>
            <a:r>
              <a:rPr lang="sv-SE" sz="2400" dirty="0">
                <a:solidFill>
                  <a:srgbClr val="C00000"/>
                </a:solidFill>
              </a:rPr>
              <a:t>De ska regera som kungar i </a:t>
            </a:r>
            <a:r>
              <a:rPr lang="sv-SE" sz="2400" b="1" i="1" dirty="0">
                <a:solidFill>
                  <a:srgbClr val="C00000"/>
                </a:solidFill>
              </a:rPr>
              <a:t>evigheters evighet</a:t>
            </a:r>
            <a:r>
              <a:rPr lang="sv-SE" sz="2400" dirty="0">
                <a:solidFill>
                  <a:srgbClr val="C00000"/>
                </a:solidFill>
              </a:rPr>
              <a:t>. </a:t>
            </a:r>
            <a:br>
              <a:rPr lang="sv-SE" sz="2400" dirty="0">
                <a:solidFill>
                  <a:srgbClr val="C00000"/>
                </a:solidFill>
              </a:rPr>
            </a:br>
            <a:r>
              <a:rPr lang="sv-SE" dirty="0"/>
              <a:t>(Upp 22:5)</a:t>
            </a:r>
            <a:endParaRPr lang="en-US" dirty="0"/>
          </a:p>
        </p:txBody>
      </p:sp>
      <p:grpSp>
        <p:nvGrpSpPr>
          <p:cNvPr id="6" name="Grupp 5">
            <a:extLst>
              <a:ext uri="{FF2B5EF4-FFF2-40B4-BE49-F238E27FC236}">
                <a16:creationId xmlns:a16="http://schemas.microsoft.com/office/drawing/2014/main" id="{53EA8FF4-ACF7-4F83-B459-048D3AD109C3}"/>
              </a:ext>
            </a:extLst>
          </p:cNvPr>
          <p:cNvGrpSpPr/>
          <p:nvPr/>
        </p:nvGrpSpPr>
        <p:grpSpPr>
          <a:xfrm>
            <a:off x="8511914" y="3129890"/>
            <a:ext cx="3068554" cy="3370488"/>
            <a:chOff x="2361386" y="4286648"/>
            <a:chExt cx="3068554" cy="3370488"/>
          </a:xfrm>
        </p:grpSpPr>
        <p:sp>
          <p:nvSpPr>
            <p:cNvPr id="7" name="Vänster 142">
              <a:extLst>
                <a:ext uri="{FF2B5EF4-FFF2-40B4-BE49-F238E27FC236}">
                  <a16:creationId xmlns:a16="http://schemas.microsoft.com/office/drawing/2014/main" id="{54DDD200-2099-419A-A68D-7F161948DF11}"/>
                </a:ext>
              </a:extLst>
            </p:cNvPr>
            <p:cNvSpPr/>
            <p:nvPr/>
          </p:nvSpPr>
          <p:spPr>
            <a:xfrm rot="18403419">
              <a:off x="2223289" y="4862648"/>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a:t>
              </a:r>
              <a:r>
                <a:rPr lang="sv-SE" sz="1200">
                  <a:solidFill>
                    <a:schemeClr val="tx1"/>
                  </a:solidFill>
                </a:rPr>
                <a:t>från exil</a:t>
              </a:r>
              <a:endParaRPr lang="sv-SE" sz="1200" dirty="0">
                <a:solidFill>
                  <a:schemeClr val="tx1"/>
                </a:solidFill>
              </a:endParaRPr>
            </a:p>
          </p:txBody>
        </p:sp>
        <p:sp>
          <p:nvSpPr>
            <p:cNvPr id="8" name="Vänster 143">
              <a:extLst>
                <a:ext uri="{FF2B5EF4-FFF2-40B4-BE49-F238E27FC236}">
                  <a16:creationId xmlns:a16="http://schemas.microsoft.com/office/drawing/2014/main" id="{9BB2E021-F364-4CA0-AAF6-6074153D3649}"/>
                </a:ext>
              </a:extLst>
            </p:cNvPr>
            <p:cNvSpPr/>
            <p:nvPr/>
          </p:nvSpPr>
          <p:spPr>
            <a:xfrm rot="18403419">
              <a:off x="2944174" y="4862648"/>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Jesu återkomst</a:t>
              </a:r>
            </a:p>
          </p:txBody>
        </p:sp>
        <p:sp>
          <p:nvSpPr>
            <p:cNvPr id="9" name="Vänster 145">
              <a:extLst>
                <a:ext uri="{FF2B5EF4-FFF2-40B4-BE49-F238E27FC236}">
                  <a16:creationId xmlns:a16="http://schemas.microsoft.com/office/drawing/2014/main" id="{6E690B46-1475-4E33-B616-7369E0ACF18D}"/>
                </a:ext>
              </a:extLst>
            </p:cNvPr>
            <p:cNvSpPr/>
            <p:nvPr/>
          </p:nvSpPr>
          <p:spPr>
            <a:xfrm rot="18403419">
              <a:off x="4385940" y="4862648"/>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Den slutliga domen</a:t>
              </a:r>
            </a:p>
          </p:txBody>
        </p:sp>
        <p:sp>
          <p:nvSpPr>
            <p:cNvPr id="10" name="Vänster 154">
              <a:extLst>
                <a:ext uri="{FF2B5EF4-FFF2-40B4-BE49-F238E27FC236}">
                  <a16:creationId xmlns:a16="http://schemas.microsoft.com/office/drawing/2014/main" id="{15916CF8-8DC0-4AC1-B0A9-05EC48063898}"/>
                </a:ext>
              </a:extLst>
            </p:cNvPr>
            <p:cNvSpPr/>
            <p:nvPr/>
          </p:nvSpPr>
          <p:spPr>
            <a:xfrm rot="18403419">
              <a:off x="3665059" y="4862648"/>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Guds riket börjar</a:t>
              </a:r>
            </a:p>
          </p:txBody>
        </p:sp>
        <p:sp>
          <p:nvSpPr>
            <p:cNvPr id="11" name="M1">
              <a:extLst>
                <a:ext uri="{FF2B5EF4-FFF2-40B4-BE49-F238E27FC236}">
                  <a16:creationId xmlns:a16="http://schemas.microsoft.com/office/drawing/2014/main" id="{1155C219-E87F-4BA2-A8D8-815E0193A17C}"/>
                </a:ext>
              </a:extLst>
            </p:cNvPr>
            <p:cNvSpPr>
              <a:spLocks/>
            </p:cNvSpPr>
            <p:nvPr/>
          </p:nvSpPr>
          <p:spPr>
            <a:xfrm>
              <a:off x="2528378" y="5761862"/>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sp>
          <p:nvSpPr>
            <p:cNvPr id="12" name="M1">
              <a:extLst>
                <a:ext uri="{FF2B5EF4-FFF2-40B4-BE49-F238E27FC236}">
                  <a16:creationId xmlns:a16="http://schemas.microsoft.com/office/drawing/2014/main" id="{8C03FFC2-2157-4BC2-BCF4-060B553AE5AD}"/>
                </a:ext>
              </a:extLst>
            </p:cNvPr>
            <p:cNvSpPr>
              <a:spLocks/>
            </p:cNvSpPr>
            <p:nvPr/>
          </p:nvSpPr>
          <p:spPr>
            <a:xfrm>
              <a:off x="3969070" y="5761862"/>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Guds</a:t>
              </a:r>
            </a:p>
            <a:p>
              <a:pPr algn="ctr">
                <a:lnSpc>
                  <a:spcPts val="1300"/>
                </a:lnSpc>
              </a:pPr>
              <a:r>
                <a:rPr lang="sv-SE" sz="1200" dirty="0">
                  <a:solidFill>
                    <a:schemeClr val="tx1"/>
                  </a:solidFill>
                </a:rPr>
                <a:t>rike</a:t>
              </a:r>
            </a:p>
          </p:txBody>
        </p:sp>
        <p:sp>
          <p:nvSpPr>
            <p:cNvPr id="13" name="M1">
              <a:extLst>
                <a:ext uri="{FF2B5EF4-FFF2-40B4-BE49-F238E27FC236}">
                  <a16:creationId xmlns:a16="http://schemas.microsoft.com/office/drawing/2014/main" id="{F93EC5AF-1797-47BC-B79C-853DDB24B37B}"/>
                </a:ext>
              </a:extLst>
            </p:cNvPr>
            <p:cNvSpPr>
              <a:spLocks/>
            </p:cNvSpPr>
            <p:nvPr/>
          </p:nvSpPr>
          <p:spPr>
            <a:xfrm>
              <a:off x="4689419" y="5761862"/>
              <a:ext cx="576000" cy="612000"/>
            </a:xfrm>
            <a:prstGeom prst="rightArrow">
              <a:avLst>
                <a:gd name="adj1" fmla="val 100000"/>
                <a:gd name="adj2" fmla="val 23932"/>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Evig-het</a:t>
              </a:r>
            </a:p>
          </p:txBody>
        </p:sp>
        <p:sp>
          <p:nvSpPr>
            <p:cNvPr id="14" name="M1">
              <a:extLst>
                <a:ext uri="{FF2B5EF4-FFF2-40B4-BE49-F238E27FC236}">
                  <a16:creationId xmlns:a16="http://schemas.microsoft.com/office/drawing/2014/main" id="{02C85D37-D9B5-4EA6-8688-28C5B2A660AE}"/>
                </a:ext>
              </a:extLst>
            </p:cNvPr>
            <p:cNvSpPr>
              <a:spLocks/>
            </p:cNvSpPr>
            <p:nvPr/>
          </p:nvSpPr>
          <p:spPr>
            <a:xfrm>
              <a:off x="3248724" y="5761862"/>
              <a:ext cx="68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bg1"/>
                  </a:solidFill>
                </a:rPr>
                <a:t>Vedergäll-ningens</a:t>
              </a:r>
              <a:br>
                <a:rPr lang="sv-SE" sz="1200" dirty="0">
                  <a:solidFill>
                    <a:schemeClr val="bg1"/>
                  </a:solidFill>
                </a:rPr>
              </a:br>
              <a:r>
                <a:rPr lang="sv-SE" sz="1200" dirty="0">
                  <a:solidFill>
                    <a:schemeClr val="bg1"/>
                  </a:solidFill>
                </a:rPr>
                <a:t>år</a:t>
              </a:r>
            </a:p>
          </p:txBody>
        </p:sp>
        <p:sp>
          <p:nvSpPr>
            <p:cNvPr id="15" name="M1">
              <a:extLst>
                <a:ext uri="{FF2B5EF4-FFF2-40B4-BE49-F238E27FC236}">
                  <a16:creationId xmlns:a16="http://schemas.microsoft.com/office/drawing/2014/main" id="{5427CB42-329F-4E91-AC49-3863010B9E2C}"/>
                </a:ext>
              </a:extLst>
            </p:cNvPr>
            <p:cNvSpPr>
              <a:spLocks/>
            </p:cNvSpPr>
            <p:nvPr/>
          </p:nvSpPr>
          <p:spPr>
            <a:xfrm>
              <a:off x="2516569" y="6880980"/>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16" name="M1">
              <a:extLst>
                <a:ext uri="{FF2B5EF4-FFF2-40B4-BE49-F238E27FC236}">
                  <a16:creationId xmlns:a16="http://schemas.microsoft.com/office/drawing/2014/main" id="{7D58FFB0-8A18-4040-8266-B4FFBE2B99FB}"/>
                </a:ext>
              </a:extLst>
            </p:cNvPr>
            <p:cNvSpPr>
              <a:spLocks/>
            </p:cNvSpPr>
            <p:nvPr/>
          </p:nvSpPr>
          <p:spPr>
            <a:xfrm>
              <a:off x="3954749" y="6880980"/>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1000 år</a:t>
              </a:r>
            </a:p>
          </p:txBody>
        </p:sp>
        <mc:AlternateContent xmlns:mc="http://schemas.openxmlformats.org/markup-compatibility/2006" xmlns:a14="http://schemas.microsoft.com/office/drawing/2010/main">
          <mc:Choice Requires="a14">
            <p:sp>
              <p:nvSpPr>
                <p:cNvPr id="17" name="M1">
                  <a:extLst>
                    <a:ext uri="{FF2B5EF4-FFF2-40B4-BE49-F238E27FC236}">
                      <a16:creationId xmlns:a16="http://schemas.microsoft.com/office/drawing/2014/main" id="{4CA0F1E5-563B-4051-AE9F-72A111CC6A58}"/>
                    </a:ext>
                  </a:extLst>
                </p:cNvPr>
                <p:cNvSpPr>
                  <a:spLocks/>
                </p:cNvSpPr>
                <p:nvPr/>
              </p:nvSpPr>
              <p:spPr>
                <a:xfrm>
                  <a:off x="4679841" y="6880980"/>
                  <a:ext cx="576000" cy="324000"/>
                </a:xfrm>
                <a:prstGeom prst="rightArrow">
                  <a:avLst>
                    <a:gd name="adj1" fmla="val 100000"/>
                    <a:gd name="adj2" fmla="val 23932"/>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14:m>
                    <m:oMath xmlns:m="http://schemas.openxmlformats.org/officeDocument/2006/math">
                      <m:r>
                        <a:rPr lang="sv-SE" sz="1200" i="1">
                          <a:solidFill>
                            <a:schemeClr val="bg1"/>
                          </a:solidFill>
                          <a:latin typeface="Cambria Math" panose="02040503050406030204" pitchFamily="18" charset="0"/>
                          <a:ea typeface="Cambria Math" panose="02040503050406030204" pitchFamily="18" charset="0"/>
                        </a:rPr>
                        <m:t>∞</m:t>
                      </m:r>
                    </m:oMath>
                  </a14:m>
                  <a:r>
                    <a:rPr lang="sv-SE" sz="1200" dirty="0">
                      <a:solidFill>
                        <a:schemeClr val="bg1"/>
                      </a:solidFill>
                      <a:cs typeface="Arial" panose="020B0604020202020204" pitchFamily="34" charset="0"/>
                    </a:rPr>
                    <a:t> år</a:t>
                  </a:r>
                </a:p>
              </p:txBody>
            </p:sp>
          </mc:Choice>
          <mc:Fallback xmlns="">
            <p:sp>
              <p:nvSpPr>
                <p:cNvPr id="17" name="M1">
                  <a:extLst>
                    <a:ext uri="{FF2B5EF4-FFF2-40B4-BE49-F238E27FC236}">
                      <a16:creationId xmlns:a16="http://schemas.microsoft.com/office/drawing/2014/main" id="{4CA0F1E5-563B-4051-AE9F-72A111CC6A58}"/>
                    </a:ext>
                  </a:extLst>
                </p:cNvPr>
                <p:cNvSpPr>
                  <a:spLocks noRot="1" noChangeAspect="1" noMove="1" noResize="1" noEditPoints="1" noAdjustHandles="1" noChangeArrowheads="1" noChangeShapeType="1" noTextEdit="1"/>
                </p:cNvSpPr>
                <p:nvPr/>
              </p:nvSpPr>
              <p:spPr>
                <a:xfrm>
                  <a:off x="4679841" y="6880980"/>
                  <a:ext cx="576000" cy="324000"/>
                </a:xfrm>
                <a:prstGeom prst="rightArrow">
                  <a:avLst>
                    <a:gd name="adj1" fmla="val 100000"/>
                    <a:gd name="adj2" fmla="val 23932"/>
                  </a:avLst>
                </a:prstGeom>
                <a:blipFill>
                  <a:blip r:embed="rId7"/>
                  <a:stretch>
                    <a:fillRect b="-7407"/>
                  </a:stretch>
                </a:blipFill>
                <a:ln w="6350">
                  <a:noFill/>
                </a:ln>
                <a:effectLst/>
              </p:spPr>
              <p:txBody>
                <a:bodyPr/>
                <a:lstStyle/>
                <a:p>
                  <a:r>
                    <a:rPr lang="sv-SE">
                      <a:noFill/>
                    </a:rPr>
                    <a:t> </a:t>
                  </a:r>
                </a:p>
              </p:txBody>
            </p:sp>
          </mc:Fallback>
        </mc:AlternateContent>
        <p:sp>
          <p:nvSpPr>
            <p:cNvPr id="18" name="M1">
              <a:extLst>
                <a:ext uri="{FF2B5EF4-FFF2-40B4-BE49-F238E27FC236}">
                  <a16:creationId xmlns:a16="http://schemas.microsoft.com/office/drawing/2014/main" id="{9E72CCE3-650E-45F3-9B86-52C10E89A5CF}"/>
                </a:ext>
              </a:extLst>
            </p:cNvPr>
            <p:cNvSpPr>
              <a:spLocks/>
            </p:cNvSpPr>
            <p:nvPr/>
          </p:nvSpPr>
          <p:spPr>
            <a:xfrm>
              <a:off x="3235659" y="6880980"/>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sp>
          <p:nvSpPr>
            <p:cNvPr id="19" name="M1">
              <a:extLst>
                <a:ext uri="{FF2B5EF4-FFF2-40B4-BE49-F238E27FC236}">
                  <a16:creationId xmlns:a16="http://schemas.microsoft.com/office/drawing/2014/main" id="{5B3D017F-7454-4790-90BF-16E5BA69AA0D}"/>
                </a:ext>
              </a:extLst>
            </p:cNvPr>
            <p:cNvSpPr>
              <a:spLocks/>
            </p:cNvSpPr>
            <p:nvPr/>
          </p:nvSpPr>
          <p:spPr>
            <a:xfrm>
              <a:off x="3235659" y="7333136"/>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bg1"/>
                  </a:solidFill>
                </a:rPr>
                <a:t>Sista</a:t>
              </a:r>
            </a:p>
            <a:p>
              <a:pPr algn="ctr">
                <a:lnSpc>
                  <a:spcPts val="1200"/>
                </a:lnSpc>
              </a:pPr>
              <a:r>
                <a:rPr lang="sv-SE" sz="1200" dirty="0">
                  <a:solidFill>
                    <a:schemeClr val="bg1"/>
                  </a:solidFill>
                </a:rPr>
                <a:t>Jubelåret</a:t>
              </a:r>
            </a:p>
          </p:txBody>
        </p:sp>
        <p:sp>
          <p:nvSpPr>
            <p:cNvPr id="20" name="M1">
              <a:extLst>
                <a:ext uri="{FF2B5EF4-FFF2-40B4-BE49-F238E27FC236}">
                  <a16:creationId xmlns:a16="http://schemas.microsoft.com/office/drawing/2014/main" id="{77D26A99-BAF9-42B4-AB68-6D6A775AC3F1}"/>
                </a:ext>
              </a:extLst>
            </p:cNvPr>
            <p:cNvSpPr>
              <a:spLocks/>
            </p:cNvSpPr>
            <p:nvPr/>
          </p:nvSpPr>
          <p:spPr>
            <a:xfrm>
              <a:off x="2516569" y="7333136"/>
              <a:ext cx="684000" cy="324000"/>
            </a:xfrm>
            <a:prstGeom prst="rect">
              <a:avLst/>
            </a:prstGeom>
            <a:solidFill>
              <a:schemeClr val="accent2"/>
            </a:solidFill>
            <a:ln w="6350">
              <a:noFill/>
            </a:ln>
            <a:effectLst/>
          </p:spPr>
          <p:style>
            <a:lnRef idx="1">
              <a:schemeClr val="accent6"/>
            </a:lnRef>
            <a:fillRef idx="2">
              <a:schemeClr val="accent6"/>
            </a:fillRef>
            <a:effectRef idx="1">
              <a:schemeClr val="accent6"/>
            </a:effectRef>
            <a:fontRef idx="minor">
              <a:schemeClr val="dk1"/>
            </a:fontRef>
          </p:style>
          <p:txBody>
            <a:bodyPr lIns="0" tIns="25200" rIns="0" bIns="0" rtlCol="0" anchor="ctr"/>
            <a:lstStyle/>
            <a:p>
              <a:pPr algn="ctr">
                <a:lnSpc>
                  <a:spcPts val="1200"/>
                </a:lnSpc>
              </a:pPr>
              <a:r>
                <a:rPr lang="sv-SE" sz="1200" dirty="0">
                  <a:solidFill>
                    <a:schemeClr val="tx1"/>
                  </a:solidFill>
                </a:rPr>
                <a:t>Sista</a:t>
              </a:r>
            </a:p>
            <a:p>
              <a:pPr algn="ctr">
                <a:lnSpc>
                  <a:spcPts val="1200"/>
                </a:lnSpc>
              </a:pPr>
              <a:r>
                <a:rPr lang="sv-SE" sz="1200" dirty="0">
                  <a:solidFill>
                    <a:schemeClr val="tx1"/>
                  </a:solidFill>
                </a:rPr>
                <a:t>DÅV</a:t>
              </a:r>
            </a:p>
          </p:txBody>
        </p:sp>
        <p:cxnSp>
          <p:nvCxnSpPr>
            <p:cNvPr id="21" name="Rak pil 199">
              <a:extLst>
                <a:ext uri="{FF2B5EF4-FFF2-40B4-BE49-F238E27FC236}">
                  <a16:creationId xmlns:a16="http://schemas.microsoft.com/office/drawing/2014/main" id="{1717DA70-B415-4431-8514-45AC8DBF37B3}"/>
                </a:ext>
              </a:extLst>
            </p:cNvPr>
            <p:cNvCxnSpPr>
              <a:cxnSpLocks/>
            </p:cNvCxnSpPr>
            <p:nvPr/>
          </p:nvCxnSpPr>
          <p:spPr>
            <a:xfrm>
              <a:off x="2361386" y="6637696"/>
              <a:ext cx="30301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38028C27-C3F2-4F58-95F3-110CE3535791}"/>
                </a:ext>
              </a:extLst>
            </p:cNvPr>
            <p:cNvSpPr txBox="1"/>
            <p:nvPr/>
          </p:nvSpPr>
          <p:spPr>
            <a:xfrm>
              <a:off x="4689950" y="6542084"/>
              <a:ext cx="341452" cy="184666"/>
            </a:xfrm>
            <a:prstGeom prst="rect">
              <a:avLst/>
            </a:prstGeom>
            <a:solidFill>
              <a:schemeClr val="bg1"/>
            </a:solidFill>
          </p:spPr>
          <p:txBody>
            <a:bodyPr wrap="none" lIns="13500" tIns="0" rIns="13500" bIns="0" rtlCol="0">
              <a:spAutoFit/>
            </a:bodyPr>
            <a:lstStyle/>
            <a:p>
              <a:r>
                <a:rPr lang="sv-SE" sz="1200" b="1" dirty="0"/>
                <a:t>7000</a:t>
              </a:r>
            </a:p>
          </p:txBody>
        </p:sp>
        <p:sp>
          <p:nvSpPr>
            <p:cNvPr id="23" name="textruta 22">
              <a:extLst>
                <a:ext uri="{FF2B5EF4-FFF2-40B4-BE49-F238E27FC236}">
                  <a16:creationId xmlns:a16="http://schemas.microsoft.com/office/drawing/2014/main" id="{19A52FEE-43FA-41AD-832A-842CEA320BFF}"/>
                </a:ext>
              </a:extLst>
            </p:cNvPr>
            <p:cNvSpPr txBox="1"/>
            <p:nvPr/>
          </p:nvSpPr>
          <p:spPr>
            <a:xfrm>
              <a:off x="3970170" y="6542084"/>
              <a:ext cx="341452" cy="184666"/>
            </a:xfrm>
            <a:prstGeom prst="rect">
              <a:avLst/>
            </a:prstGeom>
            <a:solidFill>
              <a:schemeClr val="bg1"/>
            </a:solidFill>
          </p:spPr>
          <p:txBody>
            <a:bodyPr wrap="none" lIns="13500" tIns="0" rIns="13500" bIns="0" rtlCol="0">
              <a:spAutoFit/>
            </a:bodyPr>
            <a:lstStyle/>
            <a:p>
              <a:r>
                <a:rPr lang="sv-SE" sz="1200" b="1" dirty="0"/>
                <a:t>6000</a:t>
              </a:r>
            </a:p>
          </p:txBody>
        </p:sp>
        <p:sp>
          <p:nvSpPr>
            <p:cNvPr id="24" name="textruta 23">
              <a:extLst>
                <a:ext uri="{FF2B5EF4-FFF2-40B4-BE49-F238E27FC236}">
                  <a16:creationId xmlns:a16="http://schemas.microsoft.com/office/drawing/2014/main" id="{59F112D6-5396-4C79-9D3C-1B5C44DF3D56}"/>
                </a:ext>
              </a:extLst>
            </p:cNvPr>
            <p:cNvSpPr txBox="1"/>
            <p:nvPr/>
          </p:nvSpPr>
          <p:spPr>
            <a:xfrm>
              <a:off x="3250396" y="6542084"/>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25" name="textruta 24">
              <a:extLst>
                <a:ext uri="{FF2B5EF4-FFF2-40B4-BE49-F238E27FC236}">
                  <a16:creationId xmlns:a16="http://schemas.microsoft.com/office/drawing/2014/main" id="{299945A8-1B41-45E0-8E17-968FC713F267}"/>
                </a:ext>
              </a:extLst>
            </p:cNvPr>
            <p:cNvSpPr txBox="1"/>
            <p:nvPr/>
          </p:nvSpPr>
          <p:spPr>
            <a:xfrm>
              <a:off x="2530622" y="6542084"/>
              <a:ext cx="341452" cy="184666"/>
            </a:xfrm>
            <a:prstGeom prst="rect">
              <a:avLst/>
            </a:prstGeom>
            <a:solidFill>
              <a:schemeClr val="bg1"/>
            </a:solidFill>
          </p:spPr>
          <p:txBody>
            <a:bodyPr wrap="none" lIns="13500" tIns="0" rIns="13500" bIns="0" rtlCol="0">
              <a:spAutoFit/>
            </a:bodyPr>
            <a:lstStyle/>
            <a:p>
              <a:r>
                <a:rPr lang="sv-SE" sz="1200" b="1" dirty="0"/>
                <a:t>5992</a:t>
              </a:r>
            </a:p>
          </p:txBody>
        </p:sp>
      </p:grpSp>
    </p:spTree>
    <p:custDataLst>
      <p:tags r:id="rId1"/>
    </p:custDataLst>
    <p:extLst>
      <p:ext uri="{BB962C8B-B14F-4D97-AF65-F5344CB8AC3E}">
        <p14:creationId xmlns:p14="http://schemas.microsoft.com/office/powerpoint/2010/main" val="1297512263"/>
      </p:ext>
    </p:extLst>
  </p:cSld>
  <p:clrMapOvr>
    <a:masterClrMapping/>
  </p:clrMapOvr>
  <p:transition advTm="4022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fade">
                                      <p:cBhvr>
                                        <p:cTn id="17" dur="500"/>
                                        <p:tgtEl>
                                          <p:spTgt spid="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xEl>
                                              <p:pRg st="3" end="3"/>
                                            </p:txEl>
                                          </p:spTgt>
                                        </p:tgtEl>
                                        <p:attrNameLst>
                                          <p:attrName>style.visibility</p:attrName>
                                        </p:attrNameLst>
                                      </p:cBhvr>
                                      <p:to>
                                        <p:strVal val="visible"/>
                                      </p:to>
                                    </p:set>
                                    <p:animEffect transition="in" filter="fade">
                                      <p:cBhvr>
                                        <p:cTn id="22" dur="500"/>
                                        <p:tgtEl>
                                          <p:spTgt spid="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xEl>
                                              <p:pRg st="4" end="4"/>
                                            </p:txEl>
                                          </p:spTgt>
                                        </p:tgtEl>
                                        <p:attrNameLst>
                                          <p:attrName>style.visibility</p:attrName>
                                        </p:attrNameLst>
                                      </p:cBhvr>
                                      <p:to>
                                        <p:strVal val="visible"/>
                                      </p:to>
                                    </p:set>
                                    <p:animEffect transition="in" filter="fade">
                                      <p:cBhvr>
                                        <p:cTn id="27" dur="500"/>
                                        <p:tgtEl>
                                          <p:spTgt spid="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xEl>
                                              <p:pRg st="5" end="5"/>
                                            </p:txEl>
                                          </p:spTgt>
                                        </p:tgtEl>
                                        <p:attrNameLst>
                                          <p:attrName>style.visibility</p:attrName>
                                        </p:attrNameLst>
                                      </p:cBhvr>
                                      <p:to>
                                        <p:strVal val="visible"/>
                                      </p:to>
                                    </p:set>
                                    <p:animEffect transition="in" filter="fade">
                                      <p:cBhvr>
                                        <p:cTn id="32" dur="500"/>
                                        <p:tgtEl>
                                          <p:spTgt spid="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Årsveckorna sammanfattning</a:t>
            </a:r>
            <a:endParaRPr lang="sv-SE" sz="3200" dirty="0"/>
          </a:p>
        </p:txBody>
      </p:sp>
      <p:sp>
        <p:nvSpPr>
          <p:cNvPr id="173" name="textruta 172"/>
          <p:cNvSpPr txBox="1"/>
          <p:nvPr/>
        </p:nvSpPr>
        <p:spPr>
          <a:xfrm>
            <a:off x="447745" y="2594515"/>
            <a:ext cx="360676" cy="307777"/>
          </a:xfrm>
          <a:prstGeom prst="rect">
            <a:avLst/>
          </a:prstGeom>
          <a:noFill/>
        </p:spPr>
        <p:txBody>
          <a:bodyPr wrap="none" lIns="0" tIns="0" rIns="0" bIns="0" rtlCol="0" anchor="ctr" anchorCtr="0">
            <a:spAutoFit/>
          </a:bodyPr>
          <a:lstStyle/>
          <a:p>
            <a:pPr algn="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Koresh</a:t>
            </a:r>
            <a:endParaRPr lang="en-US" sz="1000" dirty="0">
              <a:sym typeface="Wingdings 3"/>
            </a:endParaRPr>
          </a:p>
          <a:p>
            <a:pPr algn="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påbud</a:t>
            </a:r>
            <a:endParaRPr lang="en-US" sz="1000" dirty="0">
              <a:sym typeface="Wingdings 3"/>
            </a:endParaRPr>
          </a:p>
        </p:txBody>
      </p:sp>
      <p:sp>
        <p:nvSpPr>
          <p:cNvPr id="175" name="textruta 174"/>
          <p:cNvSpPr txBox="1"/>
          <p:nvPr/>
        </p:nvSpPr>
        <p:spPr>
          <a:xfrm>
            <a:off x="1791548" y="2594515"/>
            <a:ext cx="705321" cy="307777"/>
          </a:xfrm>
          <a:prstGeom prst="rect">
            <a:avLst/>
          </a:prstGeom>
          <a:noFill/>
        </p:spPr>
        <p:txBody>
          <a:bodyPr wrap="none" lIns="0" tIns="0" rIns="0" bIns="0" rtlCol="0" anchor="ctr" anchorCtr="0">
            <a:spAutoFit/>
          </a:bodyPr>
          <a:lstStyle/>
          <a:p>
            <a:pP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dirty="0">
                <a:sym typeface="Wingdings 3"/>
              </a:rPr>
              <a:t>Jerusalem</a:t>
            </a:r>
          </a:p>
          <a:p>
            <a:pP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återuppbyggt</a:t>
            </a:r>
            <a:endParaRPr lang="en-US" sz="1000" dirty="0">
              <a:sym typeface="Wingdings 3"/>
            </a:endParaRPr>
          </a:p>
        </p:txBody>
      </p:sp>
      <p:sp>
        <p:nvSpPr>
          <p:cNvPr id="178" name="textruta 177"/>
          <p:cNvSpPr txBox="1"/>
          <p:nvPr/>
        </p:nvSpPr>
        <p:spPr>
          <a:xfrm>
            <a:off x="1108962" y="3829158"/>
            <a:ext cx="440826"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7 veckor</a:t>
            </a:r>
            <a:endParaRPr lang="en-US" sz="1000" dirty="0">
              <a:sym typeface="Wingdings 3"/>
            </a:endParaRPr>
          </a:p>
        </p:txBody>
      </p:sp>
      <p:sp>
        <p:nvSpPr>
          <p:cNvPr id="183" name="textruta 182"/>
          <p:cNvSpPr txBox="1"/>
          <p:nvPr/>
        </p:nvSpPr>
        <p:spPr>
          <a:xfrm>
            <a:off x="5344439" y="3829158"/>
            <a:ext cx="662041"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62 årsveckor</a:t>
            </a:r>
            <a:endParaRPr lang="en-US" sz="1000" dirty="0">
              <a:sym typeface="Wingdings 3"/>
            </a:endParaRPr>
          </a:p>
        </p:txBody>
      </p:sp>
      <p:sp>
        <p:nvSpPr>
          <p:cNvPr id="187" name="textruta 186"/>
          <p:cNvSpPr txBox="1"/>
          <p:nvPr/>
        </p:nvSpPr>
        <p:spPr>
          <a:xfrm rot="5400000">
            <a:off x="9411668" y="2773407"/>
            <a:ext cx="1264607" cy="307777"/>
          </a:xfrm>
          <a:prstGeom prst="rect">
            <a:avLst/>
          </a:prstGeom>
          <a:noFill/>
          <a:ln w="3175">
            <a:noFill/>
          </a:ln>
        </p:spPr>
        <p:txBody>
          <a:bodyPr wrap="squar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Korsfästelsen </a:t>
            </a:r>
            <a:r>
              <a:rPr lang="en-US" sz="1000" u="sng">
                <a:sym typeface="Wingdings 3"/>
              </a:rPr>
              <a:t>efter</a:t>
            </a:r>
            <a:endParaRPr lang="en-US" sz="1000" u="sng" dirty="0">
              <a:sym typeface="Wingdings 3"/>
            </a:endParaRPr>
          </a:p>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69:e veckan = 3992 AM</a:t>
            </a:r>
            <a:endParaRPr lang="en-US" sz="1000" dirty="0">
              <a:sym typeface="Wingdings 3"/>
            </a:endParaRPr>
          </a:p>
        </p:txBody>
      </p:sp>
      <p:sp>
        <p:nvSpPr>
          <p:cNvPr id="207" name="textruta 206"/>
          <p:cNvSpPr txBox="1"/>
          <p:nvPr/>
        </p:nvSpPr>
        <p:spPr>
          <a:xfrm>
            <a:off x="10060155" y="3829158"/>
            <a:ext cx="477696"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Tidslucka</a:t>
            </a:r>
            <a:endParaRPr lang="en-US" sz="1000" dirty="0">
              <a:sym typeface="Wingdings 3"/>
            </a:endParaRPr>
          </a:p>
        </p:txBody>
      </p:sp>
      <p:sp>
        <p:nvSpPr>
          <p:cNvPr id="209" name="textruta 208"/>
          <p:cNvSpPr txBox="1"/>
          <p:nvPr/>
        </p:nvSpPr>
        <p:spPr>
          <a:xfrm>
            <a:off x="10740801" y="2623405"/>
            <a:ext cx="1052108" cy="120418"/>
          </a:xfrm>
          <a:prstGeom prst="rect">
            <a:avLst/>
          </a:prstGeom>
          <a:noFill/>
          <a:ln w="3175">
            <a:noFill/>
          </a:ln>
        </p:spPr>
        <p:txBody>
          <a:bodyPr wrap="square" lIns="0" tIns="0" rIns="0" bIns="0" rtlCol="0" anchor="ctr" anchorCtr="0">
            <a:spAutoFit/>
          </a:bodyPr>
          <a:lstStyle/>
          <a:p>
            <a:pPr defTabSz="879453">
              <a:lnSpc>
                <a:spcPts val="900"/>
              </a:lnSpc>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Vedermödan startar</a:t>
            </a:r>
            <a:endParaRPr lang="en-US" sz="1000" dirty="0">
              <a:sym typeface="Wingdings 3"/>
            </a:endParaRPr>
          </a:p>
        </p:txBody>
      </p:sp>
      <p:sp>
        <p:nvSpPr>
          <p:cNvPr id="210" name="textruta 209"/>
          <p:cNvSpPr txBox="1"/>
          <p:nvPr/>
        </p:nvSpPr>
        <p:spPr>
          <a:xfrm>
            <a:off x="10843342" y="2781874"/>
            <a:ext cx="933383" cy="120418"/>
          </a:xfrm>
          <a:prstGeom prst="rect">
            <a:avLst/>
          </a:prstGeom>
          <a:noFill/>
          <a:ln w="3175">
            <a:noFill/>
          </a:ln>
        </p:spPr>
        <p:txBody>
          <a:bodyPr wrap="square" lIns="0" tIns="0" rIns="0" bIns="0" rtlCol="0" anchor="ctr" anchorCtr="0">
            <a:spAutoFit/>
          </a:bodyPr>
          <a:lstStyle/>
          <a:p>
            <a:pPr defTabSz="879453">
              <a:lnSpc>
                <a:spcPts val="900"/>
              </a:lnSpc>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Jesus återvänder</a:t>
            </a:r>
            <a:endParaRPr lang="en-US" sz="1000" dirty="0">
              <a:sym typeface="Wingdings 3"/>
            </a:endParaRPr>
          </a:p>
        </p:txBody>
      </p:sp>
      <p:sp>
        <p:nvSpPr>
          <p:cNvPr id="211" name="textruta 210"/>
          <p:cNvSpPr txBox="1"/>
          <p:nvPr/>
        </p:nvSpPr>
        <p:spPr>
          <a:xfrm>
            <a:off x="10876831" y="2952000"/>
            <a:ext cx="907986" cy="120418"/>
          </a:xfrm>
          <a:prstGeom prst="rect">
            <a:avLst/>
          </a:prstGeom>
          <a:noFill/>
          <a:ln w="3175">
            <a:noFill/>
          </a:ln>
        </p:spPr>
        <p:txBody>
          <a:bodyPr wrap="square" lIns="0" tIns="0" rIns="0" bIns="0" rtlCol="0" anchor="ctr" anchorCtr="0">
            <a:spAutoFit/>
          </a:bodyPr>
          <a:lstStyle/>
          <a:p>
            <a:pPr defTabSz="879453">
              <a:lnSpc>
                <a:spcPts val="900"/>
              </a:lnSpc>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Guds rike startar</a:t>
            </a:r>
            <a:endParaRPr lang="en-US" sz="1000" dirty="0">
              <a:sym typeface="Wingdings 3"/>
            </a:endParaRPr>
          </a:p>
        </p:txBody>
      </p:sp>
      <p:sp>
        <p:nvSpPr>
          <p:cNvPr id="215" name="textruta 214"/>
          <p:cNvSpPr txBox="1"/>
          <p:nvPr/>
        </p:nvSpPr>
        <p:spPr>
          <a:xfrm>
            <a:off x="10993068" y="3240086"/>
            <a:ext cx="1090447" cy="120418"/>
          </a:xfrm>
          <a:prstGeom prst="rect">
            <a:avLst/>
          </a:prstGeom>
          <a:noFill/>
          <a:ln w="3175">
            <a:noFill/>
          </a:ln>
        </p:spPr>
        <p:txBody>
          <a:bodyPr wrap="square" lIns="0" tIns="0" rIns="0" bIns="0" rtlCol="0" anchor="ctr" anchorCtr="0">
            <a:spAutoFit/>
          </a:bodyPr>
          <a:lstStyle/>
          <a:p>
            <a:pPr defTabSz="879453">
              <a:lnSpc>
                <a:spcPts val="900"/>
              </a:lnSpc>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Vedergällningens år</a:t>
            </a:r>
            <a:endParaRPr lang="en-US" sz="1000" dirty="0">
              <a:sym typeface="Wingdings 3"/>
            </a:endParaRPr>
          </a:p>
        </p:txBody>
      </p:sp>
      <p:sp>
        <p:nvSpPr>
          <p:cNvPr id="216" name="textruta 215"/>
          <p:cNvSpPr txBox="1"/>
          <p:nvPr/>
        </p:nvSpPr>
        <p:spPr>
          <a:xfrm>
            <a:off x="680159" y="4052685"/>
            <a:ext cx="1298432"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7*7 år </a:t>
            </a:r>
            <a:r>
              <a:rPr lang="en-US" sz="1000" dirty="0">
                <a:sym typeface="Wingdings 3"/>
              </a:rPr>
              <a:t>+ </a:t>
            </a:r>
            <a:r>
              <a:rPr lang="en-US" sz="1000">
                <a:sym typeface="Wingdings 3"/>
              </a:rPr>
              <a:t>1 jubelår </a:t>
            </a:r>
            <a:r>
              <a:rPr lang="en-US" sz="1000" dirty="0">
                <a:sym typeface="Wingdings 3"/>
              </a:rPr>
              <a:t>= </a:t>
            </a:r>
            <a:r>
              <a:rPr lang="en-US" sz="1000">
                <a:sym typeface="Wingdings 3"/>
              </a:rPr>
              <a:t>50 år</a:t>
            </a:r>
            <a:endParaRPr lang="en-US" sz="1000" dirty="0">
              <a:sym typeface="Wingdings 3"/>
            </a:endParaRPr>
          </a:p>
        </p:txBody>
      </p:sp>
      <p:sp>
        <p:nvSpPr>
          <p:cNvPr id="217" name="textruta 216"/>
          <p:cNvSpPr txBox="1"/>
          <p:nvPr/>
        </p:nvSpPr>
        <p:spPr>
          <a:xfrm>
            <a:off x="4960519" y="3986535"/>
            <a:ext cx="1429880"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62*7 år </a:t>
            </a:r>
            <a:r>
              <a:rPr lang="en-US" sz="1000" dirty="0">
                <a:sym typeface="Wingdings 3"/>
              </a:rPr>
              <a:t>+ </a:t>
            </a:r>
            <a:r>
              <a:rPr lang="en-US" sz="1000">
                <a:sym typeface="Wingdings 3"/>
              </a:rPr>
              <a:t>8 jubelår = 442 år</a:t>
            </a:r>
            <a:endParaRPr lang="en-US" sz="1000" dirty="0">
              <a:sym typeface="Wingdings 3"/>
            </a:endParaRPr>
          </a:p>
        </p:txBody>
      </p:sp>
      <p:sp>
        <p:nvSpPr>
          <p:cNvPr id="218" name="textruta 217"/>
          <p:cNvSpPr txBox="1"/>
          <p:nvPr/>
        </p:nvSpPr>
        <p:spPr>
          <a:xfrm>
            <a:off x="10100230" y="3983046"/>
            <a:ext cx="397546" cy="153888"/>
          </a:xfrm>
          <a:prstGeom prst="rect">
            <a:avLst/>
          </a:prstGeom>
          <a:solidFill>
            <a:schemeClr val="bg1"/>
          </a:solidFill>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2000 år</a:t>
            </a:r>
            <a:endParaRPr lang="en-US" sz="1000" dirty="0">
              <a:sym typeface="Wingdings 3"/>
            </a:endParaRPr>
          </a:p>
        </p:txBody>
      </p:sp>
      <p:sp>
        <p:nvSpPr>
          <p:cNvPr id="219" name="textruta 218"/>
          <p:cNvSpPr txBox="1"/>
          <p:nvPr/>
        </p:nvSpPr>
        <p:spPr>
          <a:xfrm>
            <a:off x="909735" y="2594515"/>
            <a:ext cx="585950" cy="307777"/>
          </a:xfrm>
          <a:prstGeom prst="rect">
            <a:avLst/>
          </a:prstGeom>
          <a:noFill/>
        </p:spPr>
        <p:txBody>
          <a:bodyPr wrap="square" lIns="0" tIns="0" rIns="0" bIns="0" rtlCol="0" anchor="ctr" anchorCtr="0">
            <a:spAutoFit/>
          </a:bodyPr>
          <a:lstStyle/>
          <a:p>
            <a:pP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Offrandet</a:t>
            </a:r>
          </a:p>
          <a:p>
            <a:pP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återstartat</a:t>
            </a:r>
            <a:endParaRPr lang="en-US" sz="1000" dirty="0">
              <a:sym typeface="Wingdings 3"/>
            </a:endParaRPr>
          </a:p>
        </p:txBody>
      </p:sp>
      <p:pic>
        <p:nvPicPr>
          <p:cNvPr id="3" name="Bildobjekt 2">
            <a:extLst>
              <a:ext uri="{FF2B5EF4-FFF2-40B4-BE49-F238E27FC236}">
                <a16:creationId xmlns:a16="http://schemas.microsoft.com/office/drawing/2014/main" id="{2E5788E8-6745-4E1B-A416-86CF3E7E4FB7}"/>
              </a:ext>
            </a:extLst>
          </p:cNvPr>
          <p:cNvPicPr>
            <a:picLocks noChangeAspect="1"/>
          </p:cNvPicPr>
          <p:nvPr/>
        </p:nvPicPr>
        <p:blipFill>
          <a:blip r:embed="rId3"/>
          <a:stretch>
            <a:fillRect/>
          </a:stretch>
        </p:blipFill>
        <p:spPr>
          <a:xfrm>
            <a:off x="121381" y="2610760"/>
            <a:ext cx="11108158" cy="1441925"/>
          </a:xfrm>
          <a:prstGeom prst="rect">
            <a:avLst/>
          </a:prstGeom>
        </p:spPr>
      </p:pic>
      <p:cxnSp>
        <p:nvCxnSpPr>
          <p:cNvPr id="5" name="Rak koppling 4">
            <a:extLst>
              <a:ext uri="{FF2B5EF4-FFF2-40B4-BE49-F238E27FC236}">
                <a16:creationId xmlns:a16="http://schemas.microsoft.com/office/drawing/2014/main" id="{3CB7CCFA-88E6-4BD0-B28E-FED6D80E5BAA}"/>
              </a:ext>
            </a:extLst>
          </p:cNvPr>
          <p:cNvCxnSpPr/>
          <p:nvPr/>
        </p:nvCxnSpPr>
        <p:spPr>
          <a:xfrm>
            <a:off x="10843342" y="3251299"/>
            <a:ext cx="130064" cy="33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04BC858D-149B-4CFB-B3D3-7EA0430C421A}"/>
              </a:ext>
            </a:extLst>
          </p:cNvPr>
          <p:cNvSpPr txBox="1"/>
          <p:nvPr/>
        </p:nvSpPr>
        <p:spPr>
          <a:xfrm>
            <a:off x="6630644" y="1627569"/>
            <a:ext cx="2433871"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sv-SE" sz="1600"/>
              <a:t>Ett gult block = En årsvecka</a:t>
            </a:r>
          </a:p>
          <a:p>
            <a:r>
              <a:rPr lang="sv-SE" sz="1600"/>
              <a:t>En blå remsa = Ett jubelår</a:t>
            </a:r>
          </a:p>
        </p:txBody>
      </p:sp>
      <p:pic>
        <p:nvPicPr>
          <p:cNvPr id="7" name="Bildobjekt 6" descr="En bild som visar text&#10;&#10;Automatiskt genererad beskrivning">
            <a:extLst>
              <a:ext uri="{FF2B5EF4-FFF2-40B4-BE49-F238E27FC236}">
                <a16:creationId xmlns:a16="http://schemas.microsoft.com/office/drawing/2014/main" id="{F1613230-51E5-4270-82BB-E6EE66368C8E}"/>
              </a:ext>
            </a:extLst>
          </p:cNvPr>
          <p:cNvPicPr>
            <a:picLocks noChangeAspect="1"/>
          </p:cNvPicPr>
          <p:nvPr/>
        </p:nvPicPr>
        <p:blipFill>
          <a:blip r:embed="rId4"/>
          <a:stretch>
            <a:fillRect/>
          </a:stretch>
        </p:blipFill>
        <p:spPr>
          <a:xfrm>
            <a:off x="1329375" y="4287257"/>
            <a:ext cx="3857620" cy="2570742"/>
          </a:xfrm>
          <a:prstGeom prst="rect">
            <a:avLst/>
          </a:prstGeom>
        </p:spPr>
      </p:pic>
      <p:sp>
        <p:nvSpPr>
          <p:cNvPr id="25" name="textruta 24">
            <a:extLst>
              <a:ext uri="{FF2B5EF4-FFF2-40B4-BE49-F238E27FC236}">
                <a16:creationId xmlns:a16="http://schemas.microsoft.com/office/drawing/2014/main" id="{2BE97AD6-BF56-4324-8615-7E8A261E0195}"/>
              </a:ext>
            </a:extLst>
          </p:cNvPr>
          <p:cNvSpPr txBox="1"/>
          <p:nvPr/>
        </p:nvSpPr>
        <p:spPr>
          <a:xfrm>
            <a:off x="618443" y="1727786"/>
            <a:ext cx="1421863" cy="307777"/>
          </a:xfrm>
          <a:prstGeom prst="rect">
            <a:avLst/>
          </a:prstGeom>
          <a:solidFill>
            <a:schemeClr val="bg1"/>
          </a:solidFill>
          <a:ln>
            <a:noFill/>
          </a:ln>
        </p:spPr>
        <p:txBody>
          <a:bodyPr wrap="none" lIns="0" tIns="0" rIns="0" bIns="0" rtlCol="0" anchor="ctr" anchorCtr="0">
            <a:spAutoFit/>
          </a:bodyPr>
          <a:lstStyle/>
          <a:p>
            <a:pPr algn="ctr" defTabSz="879453">
              <a:tabLst>
                <a:tab pos="717532" algn="ctr"/>
                <a:tab pos="1435064" algn="ctr"/>
                <a:tab pos="2154185" algn="ctr"/>
                <a:tab pos="2871716" algn="ctr"/>
                <a:tab pos="3589248" algn="ctr"/>
                <a:tab pos="4306781" algn="ctr"/>
                <a:tab pos="5024312" algn="ctr"/>
                <a:tab pos="6102197" algn="ctr"/>
                <a:tab pos="7178495" algn="ctr"/>
                <a:tab pos="7896028" algn="ctr"/>
                <a:tab pos="8613560" algn="ctr"/>
              </a:tabLst>
            </a:pPr>
            <a:r>
              <a:rPr lang="en-US" sz="1000">
                <a:sym typeface="Wingdings 3"/>
              </a:rPr>
              <a:t>Jubelåret ej del av de </a:t>
            </a:r>
            <a:br>
              <a:rPr lang="en-US" sz="1000">
                <a:sym typeface="Wingdings 3"/>
              </a:rPr>
            </a:br>
            <a:r>
              <a:rPr lang="en-US" sz="1000">
                <a:sym typeface="Wingdings 3"/>
              </a:rPr>
              <a:t>“mellanliggande” jubelåren</a:t>
            </a:r>
            <a:endParaRPr lang="en-US" sz="1000" dirty="0">
              <a:sym typeface="Wingdings 3"/>
            </a:endParaRPr>
          </a:p>
        </p:txBody>
      </p:sp>
      <p:cxnSp>
        <p:nvCxnSpPr>
          <p:cNvPr id="11" name="Rak koppling 10">
            <a:extLst>
              <a:ext uri="{FF2B5EF4-FFF2-40B4-BE49-F238E27FC236}">
                <a16:creationId xmlns:a16="http://schemas.microsoft.com/office/drawing/2014/main" id="{88FBC09F-13C8-4941-9363-9BCBD98C5006}"/>
              </a:ext>
            </a:extLst>
          </p:cNvPr>
          <p:cNvCxnSpPr>
            <a:cxnSpLocks/>
          </p:cNvCxnSpPr>
          <p:nvPr/>
        </p:nvCxnSpPr>
        <p:spPr>
          <a:xfrm flipH="1">
            <a:off x="680159" y="2080744"/>
            <a:ext cx="179023" cy="51377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98940"/>
      </p:ext>
    </p:extLst>
  </p:cSld>
  <p:clrMapOvr>
    <a:masterClrMapping/>
  </p:clrMapOvr>
  <p:transition advTm="34657">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12.2|42.7|133.3"/>
</p:tagLst>
</file>

<file path=ppt/tags/tag2.xml><?xml version="1.0" encoding="utf-8"?>
<p:tagLst xmlns:a="http://schemas.openxmlformats.org/drawingml/2006/main" xmlns:r="http://schemas.openxmlformats.org/officeDocument/2006/relationships" xmlns:p="http://schemas.openxmlformats.org/presentationml/2006/main">
  <p:tag name="TIMING" val="|11.8|24.9|51.4|24.1|20.3|22.6|46.1"/>
</p:tagLst>
</file>

<file path=ppt/tags/tag3.xml><?xml version="1.0" encoding="utf-8"?>
<p:tagLst xmlns:a="http://schemas.openxmlformats.org/drawingml/2006/main" xmlns:r="http://schemas.openxmlformats.org/officeDocument/2006/relationships" xmlns:p="http://schemas.openxmlformats.org/presentationml/2006/main">
  <p:tag name="TIMING" val="|19|80.3|99.6|45.1|27.4"/>
</p:tagLst>
</file>

<file path=ppt/tags/tag4.xml><?xml version="1.0" encoding="utf-8"?>
<p:tagLst xmlns:a="http://schemas.openxmlformats.org/drawingml/2006/main" xmlns:r="http://schemas.openxmlformats.org/officeDocument/2006/relationships" xmlns:p="http://schemas.openxmlformats.org/presentationml/2006/main">
  <p:tag name="TIMING" val="|71.5|67.6|11.4|25.5|62.7|43.8|23.7|61.2|86.4|40.8"/>
</p:tagLst>
</file>

<file path=ppt/tags/tag5.xml><?xml version="1.0" encoding="utf-8"?>
<p:tagLst xmlns:a="http://schemas.openxmlformats.org/drawingml/2006/main" xmlns:r="http://schemas.openxmlformats.org/officeDocument/2006/relationships" xmlns:p="http://schemas.openxmlformats.org/presentationml/2006/main">
  <p:tag name="TIMING" val="|51.6|32|23|44.6|41.3|21.9|59.7|46.8|32.3|97.7|86.7"/>
</p:tagLst>
</file>

<file path=ppt/tags/tag6.xml><?xml version="1.0" encoding="utf-8"?>
<p:tagLst xmlns:a="http://schemas.openxmlformats.org/drawingml/2006/main" xmlns:r="http://schemas.openxmlformats.org/officeDocument/2006/relationships" xmlns:p="http://schemas.openxmlformats.org/presentationml/2006/main">
  <p:tag name="TIMING" val="|22.7|76.6|75.9|147.6|22.3|47.4"/>
</p:tagLst>
</file>

<file path=ppt/tags/tag7.xml><?xml version="1.0" encoding="utf-8"?>
<p:tagLst xmlns:a="http://schemas.openxmlformats.org/drawingml/2006/main" xmlns:r="http://schemas.openxmlformats.org/officeDocument/2006/relationships" xmlns:p="http://schemas.openxmlformats.org/presentationml/2006/main">
  <p:tag name="TIMING" val="|40|78.5|68.3"/>
</p:tagLst>
</file>

<file path=ppt/tags/tag8.xml><?xml version="1.0" encoding="utf-8"?>
<p:tagLst xmlns:a="http://schemas.openxmlformats.org/drawingml/2006/main" xmlns:r="http://schemas.openxmlformats.org/officeDocument/2006/relationships" xmlns:p="http://schemas.openxmlformats.org/presentationml/2006/main">
  <p:tag name="TIMING" val="|63.4|31|64.3|40"/>
</p:tagLst>
</file>

<file path=ppt/theme/theme1.xml><?xml version="1.0" encoding="utf-8"?>
<a:theme xmlns:a="http://schemas.openxmlformats.org/drawingml/2006/main" name="1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0</TotalTime>
  <Words>5223</Words>
  <Application>Microsoft Office PowerPoint</Application>
  <PresentationFormat>Bredbild</PresentationFormat>
  <Paragraphs>745</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Times New Roman</vt:lpstr>
      <vt:lpstr>Maiandra GD</vt:lpstr>
      <vt:lpstr>Calibri</vt:lpstr>
      <vt:lpstr>Arial</vt:lpstr>
      <vt:lpstr>Cambria Math</vt:lpstr>
      <vt:lpstr>1_Office-tema</vt:lpstr>
      <vt:lpstr>PowerPoint-presentation</vt:lpstr>
      <vt:lpstr>Målbilden</vt:lpstr>
      <vt:lpstr>De första 2000 åren</vt:lpstr>
      <vt:lpstr>Från Abraham till 1:a templet</vt:lpstr>
      <vt:lpstr>Från 1:a templet till återvändandet från Babylon</vt:lpstr>
      <vt:lpstr>Från Koresh påbud till återkomst (Dan 9)</vt:lpstr>
      <vt:lpstr>Tidslucka i årsveckorna</vt:lpstr>
      <vt:lpstr>Sluttiden</vt:lpstr>
      <vt:lpstr>Årsveckorna sammanfattning</vt:lpstr>
      <vt:lpstr>Symmetrier i kronologin</vt:lpstr>
      <vt:lpstr>Sammanfattning</vt:lpstr>
      <vt:lpstr>Bevis: Josef föds på ett jubelår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2011-10-18T13:22:29Z</dcterms:created>
  <dcterms:modified xsi:type="dcterms:W3CDTF">2021-02-26T14:14:23Z</dcterms:modified>
</cp:coreProperties>
</file>