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 autoCompressPictures="0" bookmarkIdSeed="3">
  <p:sldMasterIdLst>
    <p:sldMasterId id="2147483710" r:id="rId1"/>
  </p:sldMasterIdLst>
  <p:notesMasterIdLst>
    <p:notesMasterId r:id="rId6"/>
  </p:notesMasterIdLst>
  <p:handoutMasterIdLst>
    <p:handoutMasterId r:id="rId7"/>
  </p:handoutMasterIdLst>
  <p:sldIdLst>
    <p:sldId id="1371" r:id="rId2"/>
    <p:sldId id="1453" r:id="rId3"/>
    <p:sldId id="1193" r:id="rId4"/>
    <p:sldId id="1455" r:id="rId5"/>
  </p:sldIdLst>
  <p:sldSz cx="12192000" cy="6858000"/>
  <p:notesSz cx="6858000" cy="9945688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Maiandra GD" panose="020E0502030308020204" pitchFamily="34" charset="0"/>
      <p:regular r:id="rId12"/>
    </p:embeddedFont>
    <p:embeddedFont>
      <p:font typeface="MV Boli" panose="02000500030200090000" pitchFamily="2" charset="0"/>
      <p:regular r:id="rId13"/>
    </p:embeddedFont>
  </p:embeddedFontLst>
  <p:defaultTextStyle>
    <a:defPPr>
      <a:defRPr lang="sv-SE"/>
    </a:defPPr>
    <a:lvl1pPr marL="0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3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09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13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17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21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25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30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33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vsnitt" id="{0E40882A-E1E2-4833-8D7A-2A79E55E4BF5}">
          <p14:sldIdLst>
            <p14:sldId id="1371"/>
            <p14:sldId id="1453"/>
            <p14:sldId id="1193"/>
            <p14:sldId id="1455"/>
          </p14:sldIdLst>
        </p14:section>
      </p14:sectionLst>
    </p:ext>
    <p:ext uri="{EFAFB233-063F-42B5-8137-9DF3F51BA10A}">
      <p15:sldGuideLst xmlns:p15="http://schemas.microsoft.com/office/powerpoint/2012/main">
        <p15:guide id="2" pos="5133" userDrawn="1">
          <p15:clr>
            <a:srgbClr val="A4A3A4"/>
          </p15:clr>
        </p15:guide>
        <p15:guide id="3" orient="horz" pos="36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9C9C9"/>
    <a:srgbClr val="000D28"/>
    <a:srgbClr val="000C24"/>
    <a:srgbClr val="001132"/>
    <a:srgbClr val="FFFFFF"/>
    <a:srgbClr val="000000"/>
    <a:srgbClr val="FFFF00"/>
    <a:srgbClr val="FEFF01"/>
    <a:srgbClr val="CDD7E2"/>
    <a:srgbClr val="BDB4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llanmörkt format 2 - Dekorfär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Format med tema 2 - dekorfärg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E171933-4619-4E11-9A3F-F7608DF75F80}" styleName="Mellanmörkt format 1 - Dekorfärg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75DCB02-9BB8-47FD-8907-85C794F793BA}" styleName="Format med tema 1 - dekorfärg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Mellanmörkt format 2 - Dekorfär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27102A9-8310-4765-A935-A1911B00CA55}" styleName="Ljust format 1 - Dekorfärg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just format 2 - Dekorfärg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Ljust format 3 - Dekorfärg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2DE63D5-997A-4646-A377-4702673A728D}" styleName="Ljust format 2 - Dekorfärg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just format 2 - Dekorfärg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05" autoAdjust="0"/>
    <p:restoredTop sz="86239" autoAdjust="0"/>
  </p:normalViewPr>
  <p:slideViewPr>
    <p:cSldViewPr snapToGrid="0">
      <p:cViewPr varScale="1">
        <p:scale>
          <a:sx n="110" d="100"/>
          <a:sy n="110" d="100"/>
        </p:scale>
        <p:origin x="906" y="90"/>
      </p:cViewPr>
      <p:guideLst>
        <p:guide pos="5133"/>
        <p:guide orient="horz" pos="36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3738" y="108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openxmlformats.org/officeDocument/2006/relationships/font" Target="fonts/font5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/>
          <p:cNvSpPr>
            <a:spLocks noGrp="1"/>
          </p:cNvSpPr>
          <p:nvPr>
            <p:ph type="ftr" sz="quarter" idx="2"/>
          </p:nvPr>
        </p:nvSpPr>
        <p:spPr>
          <a:xfrm>
            <a:off x="0" y="9446102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3"/>
          </p:nvPr>
        </p:nvSpPr>
        <p:spPr>
          <a:xfrm>
            <a:off x="3885010" y="9446102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6C999-61A9-47F1-89BF-68FCD7A9B4F1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Platshållare för datum 7"/>
          <p:cNvSpPr>
            <a:spLocks noGrp="1"/>
          </p:cNvSpPr>
          <p:nvPr>
            <p:ph type="dt" sz="quarter" idx="1"/>
          </p:nvPr>
        </p:nvSpPr>
        <p:spPr>
          <a:xfrm>
            <a:off x="388501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BA878-5CE4-4434-B575-4E6BFCFBEE92}" type="datetimeFigureOut">
              <a:rPr lang="sv-SE" smtClean="0"/>
              <a:pPr/>
              <a:t>2021-02-27</a:t>
            </a:fld>
            <a:endParaRPr lang="sv-SE" dirty="0"/>
          </a:p>
        </p:txBody>
      </p:sp>
      <p:sp>
        <p:nvSpPr>
          <p:cNvPr id="9" name="Platshållare för sidhuvud 8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9544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05F8E691-E9E0-4B68-81B8-84F9635A7F9F}" type="datetimeFigureOut">
              <a:rPr lang="sv-SE" smtClean="0"/>
              <a:pPr/>
              <a:t>2021-02-27</a:t>
            </a:fld>
            <a:endParaRPr lang="sv-SE" dirty="0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E3B136D8-B493-42BC-B798-A019C776AC1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07292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103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209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313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417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5521" algn="l" defTabSz="9142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2625" algn="l" defTabSz="9142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199730" algn="l" defTabSz="9142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6833" algn="l" defTabSz="9142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trike="noStrike" dirty="0"/>
              <a:t>VO: Det är visserligen ett ganska stort </a:t>
            </a:r>
            <a:r>
              <a:rPr lang="sv-SE" strike="noStrike" dirty="0" err="1"/>
              <a:t>nödskal</a:t>
            </a:r>
            <a:r>
              <a:rPr lang="sv-SE" strike="noStrike" dirty="0"/>
              <a:t>: 10 videor (troligen).</a:t>
            </a:r>
          </a:p>
          <a:p>
            <a:endParaRPr lang="sv-SE" strike="noStrike" dirty="0"/>
          </a:p>
          <a:p>
            <a:r>
              <a:rPr lang="sv-SE" strike="noStrike" dirty="0"/>
              <a:t>VO: Mer vetenskapliga argument: Se spellistan </a:t>
            </a:r>
            <a:r>
              <a:rPr lang="sv-SE" i="1" strike="noStrike" dirty="0"/>
              <a:t>24 Myter om Evolution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136D8-B493-42BC-B798-A019C776AC18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976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sv-SE" u="none" dirty="0">
                <a:solidFill>
                  <a:srgbClr val="000000"/>
                </a:solidFill>
              </a:rPr>
              <a:t>VO: Judarna kände till</a:t>
            </a:r>
            <a:r>
              <a:rPr lang="sv-SE" u="none" baseline="0" dirty="0">
                <a:solidFill>
                  <a:srgbClr val="000000"/>
                </a:solidFill>
              </a:rPr>
              <a:t>:</a:t>
            </a:r>
            <a:endParaRPr lang="sv-SE" u="none" dirty="0">
              <a:solidFill>
                <a:srgbClr val="000000"/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sv-SE" b="0" dirty="0">
                <a:solidFill>
                  <a:srgbClr val="000000"/>
                </a:solidFill>
              </a:rPr>
              <a:t>Skaparguden</a:t>
            </a:r>
            <a:endParaRPr lang="sv-SE" b="0" baseline="0" dirty="0">
              <a:solidFill>
                <a:srgbClr val="000000"/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sv-SE" b="0" baseline="0" dirty="0">
                <a:solidFill>
                  <a:srgbClr val="000000"/>
                </a:solidFill>
              </a:rPr>
              <a:t>Synd och död kom med Adam &amp; Eva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sv-SE" b="0" baseline="0" dirty="0">
                <a:solidFill>
                  <a:srgbClr val="000000"/>
                </a:solidFill>
              </a:rPr>
              <a:t>Synd leder till död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sv-SE" b="0" baseline="0" dirty="0">
                <a:solidFill>
                  <a:srgbClr val="000000"/>
                </a:solidFill>
              </a:rPr>
              <a:t>Försoning nödvändig (illustrerades av offertjänsten)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sv-SE" b="0" baseline="0" dirty="0">
                <a:solidFill>
                  <a:srgbClr val="000000"/>
                </a:solidFill>
              </a:rPr>
              <a:t>Messias utlovad som slutgiltig försonare</a:t>
            </a:r>
          </a:p>
          <a:p>
            <a:pPr marL="0" indent="0">
              <a:buFont typeface="Arial" pitchFamily="34" charset="0"/>
              <a:buNone/>
            </a:pPr>
            <a:r>
              <a:rPr lang="sv-SE" b="0" baseline="0" dirty="0">
                <a:solidFill>
                  <a:srgbClr val="000000"/>
                </a:solidFill>
              </a:rPr>
              <a:t>Däremot kände judarna inte till att den historiske personen Jesus var den utlovade Messias.</a:t>
            </a:r>
          </a:p>
          <a:p>
            <a:endParaRPr lang="sv-SE" b="0" baseline="0" dirty="0">
              <a:solidFill>
                <a:srgbClr val="000000"/>
              </a:solidFill>
            </a:endParaRPr>
          </a:p>
          <a:p>
            <a:r>
              <a:rPr lang="sv-SE" b="0" baseline="0" dirty="0">
                <a:solidFill>
                  <a:srgbClr val="000000"/>
                </a:solidFill>
              </a:rPr>
              <a:t>VO: Vilka möter vi idag?</a:t>
            </a:r>
            <a:br>
              <a:rPr lang="sv-SE" b="0" baseline="0" dirty="0">
                <a:solidFill>
                  <a:srgbClr val="000000"/>
                </a:solidFill>
              </a:rPr>
            </a:br>
            <a:endParaRPr lang="sv-SE" b="0" dirty="0">
              <a:solidFill>
                <a:srgbClr val="000000"/>
              </a:solidFill>
            </a:endParaRPr>
          </a:p>
          <a:p>
            <a:r>
              <a:rPr lang="sv-SE" u="none" dirty="0">
                <a:solidFill>
                  <a:srgbClr val="000000"/>
                </a:solidFill>
              </a:rPr>
              <a:t>VO: ”Teologi” än inte längre läran om Gud utan läran om människors uppfattning om Gud.</a:t>
            </a:r>
          </a:p>
          <a:p>
            <a:endParaRPr lang="sv-SE" u="none" dirty="0">
              <a:solidFill>
                <a:srgbClr val="000000"/>
              </a:solidFill>
            </a:endParaRPr>
          </a:p>
          <a:p>
            <a:r>
              <a:rPr lang="sv-SE" u="none" dirty="0">
                <a:solidFill>
                  <a:srgbClr val="000000"/>
                </a:solidFill>
              </a:rPr>
              <a:t>VO: Döden är tom nödvändig för att människan ska existera som art.</a:t>
            </a:r>
          </a:p>
          <a:p>
            <a:endParaRPr lang="sv-SE" u="none" dirty="0">
              <a:solidFill>
                <a:srgbClr val="000000"/>
              </a:solidFill>
            </a:endParaRPr>
          </a:p>
          <a:p>
            <a:r>
              <a:rPr lang="sv-SE" b="0" dirty="0">
                <a:solidFill>
                  <a:srgbClr val="000000"/>
                </a:solidFill>
              </a:rPr>
              <a:t>VO: Har vi inte bakgrunden får vi en </a:t>
            </a:r>
            <a:r>
              <a:rPr lang="sv-SE" b="0" dirty="0" err="1">
                <a:solidFill>
                  <a:srgbClr val="000000"/>
                </a:solidFill>
              </a:rPr>
              <a:t>what</a:t>
            </a:r>
            <a:r>
              <a:rPr lang="sv-SE" b="0" dirty="0">
                <a:solidFill>
                  <a:srgbClr val="000000"/>
                </a:solidFill>
              </a:rPr>
              <a:t>-is-in-it-for-me-kristendom, med ett urvattnat må-bra-budskap.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136D8-B493-42BC-B798-A019C776AC18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48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VO: Petrus talar på första pingstdagen och Paulus talar på Aeropagen i </a:t>
            </a:r>
            <a:r>
              <a:rPr kumimoji="0" lang="sv-SE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Athen</a:t>
            </a:r>
            <a:endParaRPr kumimoji="0" lang="sv-S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136D8-B493-42BC-B798-A019C776AC18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768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v-SE"/>
              <a:t>VO: Om </a:t>
            </a:r>
            <a:r>
              <a:rPr lang="sv-SE" dirty="0"/>
              <a:t>död inte är ett resultat av synd, så finns synden</a:t>
            </a:r>
            <a:r>
              <a:rPr lang="sv-SE" baseline="0" dirty="0"/>
              <a:t> </a:t>
            </a:r>
            <a:r>
              <a:rPr lang="sv-SE" baseline="0"/>
              <a:t>bara i fantasin. Fiktiv/Påhittad/Illusion.</a:t>
            </a:r>
            <a:endParaRPr lang="sv-SE" baseline="0" dirty="0"/>
          </a:p>
          <a:p>
            <a:r>
              <a:rPr lang="sv-SE" baseline="0" dirty="0"/>
              <a:t>Om synden är fantas</a:t>
            </a:r>
            <a:r>
              <a:rPr lang="sv-SE" b="0" baseline="0" dirty="0"/>
              <a:t>i, så är Guds lösning på syndens </a:t>
            </a:r>
            <a:r>
              <a:rPr lang="sv-SE" b="0" baseline="0"/>
              <a:t>problem fantasi.</a:t>
            </a:r>
            <a:endParaRPr lang="sv-SE" b="0" baseline="0" dirty="0"/>
          </a:p>
          <a:p>
            <a:r>
              <a:rPr lang="sv-SE" baseline="0" dirty="0"/>
              <a:t>Frälsaren blir ett </a:t>
            </a:r>
            <a:r>
              <a:rPr lang="sv-SE" b="0" baseline="0" dirty="0"/>
              <a:t>fantasifoster</a:t>
            </a:r>
            <a:r>
              <a:rPr lang="sv-SE" baseline="0" dirty="0"/>
              <a:t> (en "religiös </a:t>
            </a:r>
            <a:r>
              <a:rPr lang="sv-SE" baseline="0"/>
              <a:t>sanning").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136D8-B493-42BC-B798-A019C776AC18}" type="slidenum">
              <a:rPr lang="sv-SE" smtClean="0"/>
              <a:pPr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68670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8498E1E7-F099-4980-90AA-AD6774DB0D78}"/>
              </a:ext>
            </a:extLst>
          </p:cNvPr>
          <p:cNvSpPr/>
          <p:nvPr userDrawn="1"/>
        </p:nvSpPr>
        <p:spPr>
          <a:xfrm>
            <a:off x="0" y="0"/>
            <a:ext cx="12192000" cy="648000"/>
          </a:xfrm>
          <a:prstGeom prst="rect">
            <a:avLst/>
          </a:prstGeom>
          <a:gradFill flip="none" rotWithShape="1">
            <a:gsLst>
              <a:gs pos="29000">
                <a:schemeClr val="accent6">
                  <a:lumMod val="75000"/>
                </a:schemeClr>
              </a:gs>
              <a:gs pos="0">
                <a:schemeClr val="accent6">
                  <a:lumMod val="75000"/>
                </a:schemeClr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2" rIns="91421" bIns="45712" rtlCol="0" anchor="ctr"/>
          <a:lstStyle/>
          <a:p>
            <a:pPr algn="ctr"/>
            <a:endParaRPr lang="sv-SE" sz="1800" dirty="0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06FBAE59-DDD0-467C-B13A-6F6CF0BCD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644577"/>
          </a:xfrm>
          <a:prstGeom prst="rect">
            <a:avLst/>
          </a:prstGeom>
        </p:spPr>
        <p:txBody>
          <a:bodyPr lIns="216000"/>
          <a:lstStyle>
            <a:lvl1pPr algn="l" rtl="0" eaLnBrk="1" latinLnBrk="0" hangingPunct="1">
              <a:spcBef>
                <a:spcPct val="0"/>
              </a:spcBef>
              <a:buNone/>
              <a:defRPr kumimoji="0" lang="sv-SE" sz="4000" b="0" kern="1200" cap="none" spc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r>
              <a:rPr lang="sv-SE"/>
              <a:t>Rubrik</a:t>
            </a:r>
            <a:endParaRPr lang="sv-SE" dirty="0"/>
          </a:p>
        </p:txBody>
      </p:sp>
      <p:sp>
        <p:nvSpPr>
          <p:cNvPr id="7" name="textruta 4">
            <a:extLst>
              <a:ext uri="{FF2B5EF4-FFF2-40B4-BE49-F238E27FC236}">
                <a16:creationId xmlns:a16="http://schemas.microsoft.com/office/drawing/2014/main" id="{D66675E6-28BC-4507-BB29-1E9F1AEA7813}"/>
              </a:ext>
            </a:extLst>
          </p:cNvPr>
          <p:cNvSpPr txBox="1"/>
          <p:nvPr userDrawn="1"/>
        </p:nvSpPr>
        <p:spPr>
          <a:xfrm>
            <a:off x="9832066" y="22467"/>
            <a:ext cx="2345066" cy="584775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2000" b="1" dirty="0"/>
              <a:t>Bibelkanalen</a:t>
            </a:r>
            <a:r>
              <a:rPr lang="sv-SE" dirty="0"/>
              <a:t> </a:t>
            </a:r>
            <a:r>
              <a:rPr lang="sv-SE" sz="1400" dirty="0"/>
              <a:t>(YouTube)</a:t>
            </a:r>
            <a:br>
              <a:rPr lang="sv-SE" sz="1400" dirty="0"/>
            </a:br>
            <a:r>
              <a:rPr lang="sv-SE" sz="1800" dirty="0"/>
              <a:t>www.gardeborn.se</a:t>
            </a:r>
            <a:endParaRPr lang="LID4096" sz="1800" dirty="0"/>
          </a:p>
        </p:txBody>
      </p:sp>
    </p:spTree>
    <p:extLst>
      <p:ext uri="{BB962C8B-B14F-4D97-AF65-F5344CB8AC3E}">
        <p14:creationId xmlns:p14="http://schemas.microsoft.com/office/powerpoint/2010/main" val="33598698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npassad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objekt 16" descr="En bild som visar blomma, växt, full av färg, vit&#10;&#10;Automatiskt genererad beskrivning">
            <a:extLst>
              <a:ext uri="{FF2B5EF4-FFF2-40B4-BE49-F238E27FC236}">
                <a16:creationId xmlns:a16="http://schemas.microsoft.com/office/drawing/2014/main" id="{78B2E659-D2A0-4D5D-A0E9-011D31C561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79"/>
            <a:ext cx="12192000" cy="6856442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A1FD0E79-3F77-4768-B6E7-DE70D250C3AC}"/>
              </a:ext>
            </a:extLst>
          </p:cNvPr>
          <p:cNvSpPr/>
          <p:nvPr userDrawn="1"/>
        </p:nvSpPr>
        <p:spPr>
          <a:xfrm>
            <a:off x="0" y="2209543"/>
            <a:ext cx="12191999" cy="707886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sv-SE" sz="3200" b="1" dirty="0">
                <a:ln w="6350">
                  <a:noFill/>
                </a:ln>
                <a:solidFill>
                  <a:schemeClr val="tx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Anders Gärdeborn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1D8F3DAF-7775-4815-BEE1-FDC5A61CCBBE}"/>
              </a:ext>
            </a:extLst>
          </p:cNvPr>
          <p:cNvSpPr/>
          <p:nvPr userDrawn="1"/>
        </p:nvSpPr>
        <p:spPr>
          <a:xfrm>
            <a:off x="0" y="35883"/>
            <a:ext cx="12192000" cy="1477328"/>
          </a:xfrm>
          <a:prstGeom prst="rect">
            <a:avLst/>
          </a:prstGeom>
          <a:effectLst>
            <a:glow rad="127000">
              <a:schemeClr val="accent2">
                <a:lumMod val="60000"/>
                <a:lumOff val="40000"/>
              </a:schemeClr>
            </a:glow>
          </a:effectLst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9600" b="1" i="0" u="none" strike="noStrike" kern="1200" cap="none" spc="50" normalizeH="0" baseline="0" noProof="0" dirty="0">
                <a:ln w="9525" cmpd="sng">
                  <a:noFill/>
                  <a:prstDash val="solid"/>
                </a:ln>
                <a:solidFill>
                  <a:prstClr val="black"/>
                </a:solidFill>
                <a:effectLst>
                  <a:glow rad="127000">
                    <a:srgbClr val="FF1FA4"/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Bibeln  </a:t>
            </a:r>
            <a:r>
              <a:rPr kumimoji="0" lang="sv-SE" sz="5400" b="1" i="0" u="none" strike="noStrike" kern="1200" cap="none" spc="50" normalizeH="0" baseline="0" noProof="0" dirty="0">
                <a:ln w="9525" cmpd="sng">
                  <a:noFill/>
                  <a:prstDash val="solid"/>
                </a:ln>
                <a:solidFill>
                  <a:prstClr val="black"/>
                </a:solidFill>
                <a:effectLst>
                  <a:glow rad="127000">
                    <a:srgbClr val="FF1FA4"/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i  ett   </a:t>
            </a:r>
            <a:r>
              <a:rPr kumimoji="0" lang="sv-SE" sz="9600" b="1" i="0" u="none" strike="noStrike" kern="1200" cap="none" spc="50" normalizeH="0" baseline="0" noProof="0" dirty="0">
                <a:ln w="9525" cmpd="sng">
                  <a:noFill/>
                  <a:prstDash val="solid"/>
                </a:ln>
                <a:solidFill>
                  <a:prstClr val="black"/>
                </a:solidFill>
                <a:effectLst>
                  <a:glow rad="127000">
                    <a:srgbClr val="FF1FA4"/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Nötskal</a:t>
            </a:r>
            <a:endParaRPr lang="sv-SE" sz="9600" dirty="0">
              <a:effectLst>
                <a:glow rad="127000">
                  <a:srgbClr val="FF1FA4"/>
                </a:glow>
              </a:effectLst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23797431-2F5F-45A4-8E0E-C564EDEB0FCF}"/>
              </a:ext>
            </a:extLst>
          </p:cNvPr>
          <p:cNvSpPr/>
          <p:nvPr userDrawn="1"/>
        </p:nvSpPr>
        <p:spPr>
          <a:xfrm>
            <a:off x="0" y="1400315"/>
            <a:ext cx="12192000" cy="712354"/>
          </a:xfrm>
          <a:prstGeom prst="rect">
            <a:avLst/>
          </a:prstGeom>
          <a:noFill/>
          <a:ln>
            <a:noFill/>
          </a:ln>
        </p:spPr>
        <p:txBody>
          <a:bodyPr wrap="none">
            <a:noAutofit/>
          </a:bodyPr>
          <a:lstStyle/>
          <a:p>
            <a:pPr algn="ctr">
              <a:lnSpc>
                <a:spcPts val="5100"/>
              </a:lnSpc>
            </a:pPr>
            <a:r>
              <a:rPr kumimoji="0" lang="sv-SE" sz="4000" b="1" i="0" u="none" strike="noStrike" kern="1200" cap="none" spc="0" normalizeH="0" baseline="0" noProof="0" dirty="0">
                <a:ln w="6350">
                  <a:solidFill>
                    <a:schemeClr val="tx1"/>
                  </a:solidFill>
                </a:ln>
                <a:solidFill>
                  <a:srgbClr val="FF1FA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Guds frälsningshistoria  </a:t>
            </a:r>
            <a:r>
              <a:rPr kumimoji="0" lang="sv-SE" sz="2800" b="1" i="0" u="none" strike="noStrike" kern="1200" cap="none" spc="0" normalizeH="0" baseline="0" noProof="0" dirty="0">
                <a:ln w="6350">
                  <a:solidFill>
                    <a:schemeClr val="tx1"/>
                  </a:solidFill>
                </a:ln>
                <a:solidFill>
                  <a:srgbClr val="FF1FA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 ett</a:t>
            </a:r>
            <a:r>
              <a:rPr kumimoji="0" lang="sv-SE" sz="4000" b="1" i="0" u="none" strike="noStrike" kern="1200" cap="none" spc="0" normalizeH="0" baseline="0" noProof="0" dirty="0">
                <a:ln w="6350">
                  <a:solidFill>
                    <a:schemeClr val="tx1"/>
                  </a:solidFill>
                </a:ln>
                <a:solidFill>
                  <a:srgbClr val="FF1FA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Vetenskapligt sammanhang</a:t>
            </a:r>
            <a:endParaRPr lang="sv-SE" sz="1600" dirty="0">
              <a:ln w="6350">
                <a:solidFill>
                  <a:schemeClr val="tx1"/>
                </a:solidFill>
              </a:ln>
              <a:solidFill>
                <a:srgbClr val="FF1FA4"/>
              </a:solidFill>
              <a:effectLst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27C695C-7613-4729-9362-1127A52813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862455"/>
            <a:ext cx="12191999" cy="956595"/>
          </a:xfrm>
          <a:prstGeom prst="rect">
            <a:avLst/>
          </a:prstGeom>
          <a:effectLst/>
        </p:spPr>
        <p:txBody>
          <a:bodyPr lIns="432000" anchor="ctr"/>
          <a:lstStyle>
            <a:lvl1pPr algn="ctr">
              <a:lnSpc>
                <a:spcPts val="6000"/>
              </a:lnSpc>
              <a:defRPr sz="5400" b="1">
                <a:ln w="19050">
                  <a:noFill/>
                </a:ln>
                <a:solidFill>
                  <a:schemeClr val="tx1"/>
                </a:solidFill>
                <a:effectLst>
                  <a:glow rad="292100">
                    <a:schemeClr val="accent3">
                      <a:lumMod val="60000"/>
                      <a:lumOff val="40000"/>
                      <a:alpha val="83000"/>
                    </a:schemeClr>
                  </a:glow>
                </a:effectLst>
                <a:latin typeface="+mn-lt"/>
              </a:defRPr>
            </a:lvl1pPr>
          </a:lstStyle>
          <a:p>
            <a:r>
              <a:rPr lang="sv-SE" dirty="0"/>
              <a:t>x. Avsnittsrubrik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3BA7D2C7-CCFD-45DF-B9F1-AC10BF10DE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39" y="6035612"/>
            <a:ext cx="1078994" cy="74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12716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660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6828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aiandra GD" panose="020E0502030308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1.jp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22.e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6.emf"/><Relationship Id="rId12" Type="http://schemas.openxmlformats.org/officeDocument/2006/relationships/image" Target="../media/image2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5.jp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jpg"/><Relationship Id="rId14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4B9CCF87-7B6B-4103-8EEE-65134CD85F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778" y="2734056"/>
            <a:ext cx="2476080" cy="1728000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A6BFF0A5-3FA4-4B0D-8BB0-A3411DF7E9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3024" y="4358098"/>
            <a:ext cx="2500368" cy="1728000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079F572-2232-499F-9CCD-87E3919A8F6B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sv-SE" dirty="0"/>
              <a:t>1. Är skapelsefrågan viktig?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2AD7F631-6B41-458C-8F59-EE3C640F62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80246">
            <a:off x="321070" y="1950615"/>
            <a:ext cx="2818818" cy="4009867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80B62A16-C73B-4015-AC0C-006187853B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9400" y="4235849"/>
            <a:ext cx="2486304" cy="1728000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C4671A5B-446B-4247-BECF-7D123D07FF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29024" y="3558516"/>
            <a:ext cx="2462976" cy="1728000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0BBB9AA5-587A-4828-86B0-1FD6415CF0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44160" y="2715550"/>
            <a:ext cx="2520432" cy="1728000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593F7660-1603-47B3-80EB-1BE1F9A330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78169">
            <a:off x="8496073" y="2185417"/>
            <a:ext cx="2513712" cy="1728000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4" name="Rektangel 13">
            <a:extLst>
              <a:ext uri="{FF2B5EF4-FFF2-40B4-BE49-F238E27FC236}">
                <a16:creationId xmlns:a16="http://schemas.microsoft.com/office/drawing/2014/main" id="{E61C12D9-2AE1-41DA-8030-C202C60FA741}"/>
              </a:ext>
            </a:extLst>
          </p:cNvPr>
          <p:cNvSpPr/>
          <p:nvPr/>
        </p:nvSpPr>
        <p:spPr>
          <a:xfrm>
            <a:off x="4169255" y="1982462"/>
            <a:ext cx="3853491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sv-SE" sz="3600" b="1"/>
              <a:t>www.gardeborn.se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8880449"/>
      </p:ext>
    </p:extLst>
  </p:cSld>
  <p:clrMapOvr>
    <a:masterClrMapping/>
  </p:clrMapOvr>
  <p:transition advTm="17738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D28"/>
            </a:gs>
            <a:gs pos="22000">
              <a:srgbClr val="000D28"/>
            </a:gs>
            <a:gs pos="82000">
              <a:schemeClr val="accent6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Är ”vårt” evangelium anpassat till vår tid?</a:t>
            </a:r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31FD9E3-7F99-4778-A480-A57CD9A542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0" contrast="40000"/>
                    </a14:imgEffect>
                  </a14:imgLayer>
                </a14:imgProps>
              </a:ext>
            </a:extLst>
          </a:blip>
          <a:srcRect b="9404"/>
          <a:stretch/>
        </p:blipFill>
        <p:spPr>
          <a:xfrm>
            <a:off x="-600" y="644892"/>
            <a:ext cx="12192000" cy="6213108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0B711145-9D29-40CB-8CEE-31583F2FA5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404"/>
          <a:stretch/>
        </p:blipFill>
        <p:spPr>
          <a:xfrm>
            <a:off x="-600" y="644892"/>
            <a:ext cx="12192000" cy="6213108"/>
          </a:xfrm>
          <a:prstGeom prst="rect">
            <a:avLst/>
          </a:prstGeom>
        </p:spPr>
      </p:pic>
      <p:sp>
        <p:nvSpPr>
          <p:cNvPr id="3" name="Platshållare för innehåll 4"/>
          <p:cNvSpPr txBox="1">
            <a:spLocks/>
          </p:cNvSpPr>
          <p:nvPr/>
        </p:nvSpPr>
        <p:spPr>
          <a:xfrm>
            <a:off x="0" y="662053"/>
            <a:ext cx="12192000" cy="3477859"/>
          </a:xfrm>
          <a:prstGeom prst="rect">
            <a:avLst/>
          </a:prstGeom>
        </p:spPr>
        <p:txBody>
          <a:bodyPr lIns="216000" tIns="45712" rIns="91421" bIns="4571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buClr>
                <a:srgbClr val="4CD964"/>
              </a:buClr>
              <a:buSzPct val="95000"/>
              <a:defRPr/>
            </a:pPr>
            <a:r>
              <a:rPr lang="sv-SE" sz="2000" kern="0">
                <a:ln w="11430"/>
                <a:solidFill>
                  <a:srgbClr val="FF0000"/>
                </a:solidFill>
              </a:rPr>
              <a:t>Vi predikar Kristus som korsfäst,</a:t>
            </a:r>
          </a:p>
          <a:p>
            <a:pPr marL="533400" indent="-358775">
              <a:buFont typeface="Arial" pitchFamily="34" charset="0"/>
              <a:buChar char="•"/>
            </a:pPr>
            <a:r>
              <a:rPr lang="sv-SE" sz="2000" kern="0">
                <a:ln w="11430"/>
                <a:solidFill>
                  <a:srgbClr val="FF0000"/>
                </a:solidFill>
              </a:rPr>
              <a:t>för </a:t>
            </a:r>
            <a:r>
              <a:rPr lang="sv-SE" sz="2000" i="1" u="sng" kern="0">
                <a:ln w="11430"/>
                <a:solidFill>
                  <a:srgbClr val="FF0000"/>
                </a:solidFill>
              </a:rPr>
              <a:t>judarna</a:t>
            </a:r>
            <a:r>
              <a:rPr lang="sv-SE" sz="2000" kern="0">
                <a:ln w="11430"/>
                <a:solidFill>
                  <a:srgbClr val="FF0000"/>
                </a:solidFill>
              </a:rPr>
              <a:t> en </a:t>
            </a:r>
            <a:r>
              <a:rPr lang="sv-SE" sz="2000" b="1" i="1" kern="0">
                <a:ln w="11430"/>
                <a:solidFill>
                  <a:srgbClr val="FF0000"/>
                </a:solidFill>
              </a:rPr>
              <a:t>stötesten</a:t>
            </a:r>
            <a:r>
              <a:rPr lang="sv-SE" sz="2000" kern="0">
                <a:ln w="11430"/>
                <a:solidFill>
                  <a:srgbClr val="FF0000"/>
                </a:solidFill>
              </a:rPr>
              <a:t> </a:t>
            </a:r>
            <a:r>
              <a:rPr lang="sv-SE" sz="2000" kern="0">
                <a:ln w="11430"/>
                <a:solidFill>
                  <a:schemeClr val="bg1"/>
                </a:solidFill>
              </a:rPr>
              <a:t>[skandalöst]</a:t>
            </a:r>
            <a:endParaRPr lang="sv-SE" sz="2000" kern="0">
              <a:ln w="11430"/>
              <a:solidFill>
                <a:srgbClr val="FF0000"/>
              </a:solidFill>
            </a:endParaRPr>
          </a:p>
          <a:p>
            <a:pPr marL="531813" indent="-358775">
              <a:buSzPct val="100000"/>
              <a:buFont typeface="Arial" panose="020B0604020202020204" pitchFamily="34" charset="0"/>
              <a:buChar char="•"/>
              <a:defRPr/>
            </a:pPr>
            <a:r>
              <a:rPr lang="sv-SE" sz="2000" kern="0">
                <a:ln w="11430"/>
                <a:solidFill>
                  <a:srgbClr val="FF0000"/>
                </a:solidFill>
              </a:rPr>
              <a:t>och för </a:t>
            </a:r>
            <a:r>
              <a:rPr lang="sv-SE" sz="2000" i="1" u="sng" kern="0">
                <a:ln w="11430"/>
                <a:solidFill>
                  <a:srgbClr val="FF0000"/>
                </a:solidFill>
              </a:rPr>
              <a:t>hedningarna</a:t>
            </a:r>
            <a:r>
              <a:rPr lang="sv-SE" sz="2000" kern="0">
                <a:ln w="11430"/>
                <a:solidFill>
                  <a:srgbClr val="FF0000"/>
                </a:solidFill>
              </a:rPr>
              <a:t> en </a:t>
            </a:r>
            <a:r>
              <a:rPr lang="sv-SE" sz="2000" b="1" i="1" kern="0">
                <a:ln w="11430"/>
                <a:solidFill>
                  <a:srgbClr val="FF0000"/>
                </a:solidFill>
              </a:rPr>
              <a:t>dårskap</a:t>
            </a:r>
            <a:r>
              <a:rPr lang="sv-SE" sz="2000" i="1" kern="0">
                <a:ln w="11430"/>
                <a:solidFill>
                  <a:srgbClr val="FF0000"/>
                </a:solidFill>
              </a:rPr>
              <a:t> </a:t>
            </a:r>
            <a:r>
              <a:rPr lang="sv-SE" sz="2000" kern="0">
                <a:ln w="11430"/>
                <a:solidFill>
                  <a:schemeClr val="bg1"/>
                </a:solidFill>
              </a:rPr>
              <a:t>[löjligt]</a:t>
            </a:r>
            <a:r>
              <a:rPr lang="sv-SE" sz="2000" kern="0">
                <a:ln w="11430"/>
                <a:solidFill>
                  <a:srgbClr val="FF0000"/>
                </a:solidFill>
              </a:rPr>
              <a:t>. </a:t>
            </a:r>
            <a:r>
              <a:rPr lang="sv-SE" sz="1600" kern="0">
                <a:ln w="11430"/>
                <a:solidFill>
                  <a:srgbClr val="FFFFFF"/>
                </a:solidFill>
                <a:cs typeface="Arial" panose="020B0604020202020204" pitchFamily="34" charset="0"/>
              </a:rPr>
              <a:t>(1 Kor 1:23)</a:t>
            </a:r>
          </a:p>
          <a:p>
            <a:pPr>
              <a:spcBef>
                <a:spcPts val="600"/>
              </a:spcBef>
              <a:buSzPct val="100000"/>
              <a:defRPr/>
            </a:pPr>
            <a:r>
              <a:rPr lang="sv-SE" sz="2000" i="1" kern="0">
                <a:ln w="11430"/>
                <a:solidFill>
                  <a:srgbClr val="FFFFFF"/>
                </a:solidFill>
                <a:cs typeface="Arial" panose="020B0604020202020204" pitchFamily="34" charset="0"/>
              </a:rPr>
              <a:t>Är Paulus enda syfte att använda ett variationsrikt språk?</a:t>
            </a:r>
            <a:endParaRPr lang="sv-SE" sz="1600" i="1" kern="0">
              <a:ln w="11430"/>
              <a:highlight>
                <a:srgbClr val="FFFF00"/>
              </a:highlight>
              <a:cs typeface="Arial" panose="020B0604020202020204" pitchFamily="34" charset="0"/>
            </a:endParaRPr>
          </a:p>
          <a:p>
            <a:pPr>
              <a:spcBef>
                <a:spcPts val="1800"/>
              </a:spcBef>
              <a:buClr>
                <a:srgbClr val="4CD964"/>
              </a:buClr>
              <a:buSzPct val="95000"/>
              <a:defRPr/>
            </a:pPr>
            <a:r>
              <a:rPr lang="sv-SE" sz="2000" kern="0">
                <a:ln w="11430"/>
                <a:solidFill>
                  <a:srgbClr val="FFFFFF"/>
                </a:solidFill>
                <a:cs typeface="Arial" panose="020B0604020202020204" pitchFamily="34" charset="0"/>
              </a:rPr>
              <a:t>Vår kultur utmärks av att…</a:t>
            </a:r>
          </a:p>
          <a:p>
            <a:pPr marL="539750" indent="-357188">
              <a:buSzPct val="100000"/>
              <a:buFont typeface="Arial" panose="020B0604020202020204" pitchFamily="34" charset="0"/>
              <a:buChar char="•"/>
              <a:defRPr/>
            </a:pPr>
            <a:r>
              <a:rPr lang="sv-SE" sz="2000" b="1" i="1" kern="0">
                <a:ln w="11430"/>
                <a:solidFill>
                  <a:srgbClr val="FFFFFF"/>
                </a:solidFill>
                <a:cs typeface="Arial" panose="020B0604020202020204" pitchFamily="34" charset="0"/>
              </a:rPr>
              <a:t>Gud</a:t>
            </a:r>
            <a:r>
              <a:rPr lang="sv-SE" sz="2000" kern="0">
                <a:ln w="11430"/>
                <a:solidFill>
                  <a:srgbClr val="FFFFFF"/>
                </a:solidFill>
                <a:cs typeface="Arial" panose="020B0604020202020204" pitchFamily="34" charset="0"/>
              </a:rPr>
              <a:t> är inte längre </a:t>
            </a:r>
            <a:r>
              <a:rPr lang="sv-SE" sz="2000" kern="0" dirty="0">
                <a:ln w="11430"/>
                <a:solidFill>
                  <a:srgbClr val="FFFFFF"/>
                </a:solidFill>
                <a:cs typeface="Arial" panose="020B0604020202020204" pitchFamily="34" charset="0"/>
              </a:rPr>
              <a:t>Gud, utan </a:t>
            </a:r>
            <a:r>
              <a:rPr lang="sv-SE" sz="2000" kern="0">
                <a:ln w="11430"/>
                <a:solidFill>
                  <a:srgbClr val="FFFFFF"/>
                </a:solidFill>
                <a:cs typeface="Arial" panose="020B0604020202020204" pitchFamily="34" charset="0"/>
              </a:rPr>
              <a:t>en personlig gudsupplevelse.</a:t>
            </a:r>
            <a:endParaRPr lang="sv-SE" sz="2000" kern="0">
              <a:ln w="11430"/>
              <a:highlight>
                <a:srgbClr val="FFFF00"/>
              </a:highlight>
              <a:cs typeface="Arial" panose="020B0604020202020204" pitchFamily="34" charset="0"/>
            </a:endParaRPr>
          </a:p>
          <a:p>
            <a:pPr marL="539750" indent="-357188">
              <a:buSzPct val="100000"/>
              <a:buFont typeface="Arial" panose="020B0604020202020204" pitchFamily="34" charset="0"/>
              <a:buChar char="•"/>
              <a:defRPr/>
            </a:pPr>
            <a:r>
              <a:rPr lang="sv-SE" sz="2000" b="1" i="1" kern="0">
                <a:ln w="11430"/>
                <a:solidFill>
                  <a:srgbClr val="FFFFFF"/>
                </a:solidFill>
                <a:cs typeface="Arial" panose="020B0604020202020204" pitchFamily="34" charset="0"/>
              </a:rPr>
              <a:t>Människan</a:t>
            </a:r>
            <a:r>
              <a:rPr lang="sv-SE" sz="2000" kern="0">
                <a:ln w="11430"/>
                <a:solidFill>
                  <a:srgbClr val="FFFFFF"/>
                </a:solidFill>
                <a:cs typeface="Arial" panose="020B0604020202020204" pitchFamily="34" charset="0"/>
              </a:rPr>
              <a:t> är inte längre ”påtänkt”, </a:t>
            </a:r>
            <a:r>
              <a:rPr lang="sv-SE" sz="2000" kern="0" dirty="0">
                <a:ln w="11430"/>
                <a:solidFill>
                  <a:srgbClr val="FFFFFF"/>
                </a:solidFill>
                <a:cs typeface="Arial" panose="020B0604020202020204" pitchFamily="34" charset="0"/>
              </a:rPr>
              <a:t>utan ett resultat av blind slump </a:t>
            </a:r>
            <a:r>
              <a:rPr lang="sv-SE" sz="2000" kern="0">
                <a:ln w="11430"/>
                <a:solidFill>
                  <a:srgbClr val="FFFFFF"/>
                </a:solidFill>
                <a:cs typeface="Arial" panose="020B0604020202020204" pitchFamily="34" charset="0"/>
              </a:rPr>
              <a:t>och lång tid.</a:t>
            </a:r>
          </a:p>
          <a:p>
            <a:pPr marL="539750" indent="-357188">
              <a:buSzPct val="100000"/>
              <a:buFont typeface="Arial" panose="020B0604020202020204" pitchFamily="34" charset="0"/>
              <a:buChar char="•"/>
              <a:defRPr/>
            </a:pPr>
            <a:r>
              <a:rPr lang="sv-SE" sz="2000" b="1" i="1" kern="0">
                <a:ln w="11430"/>
                <a:solidFill>
                  <a:srgbClr val="FFFFFF"/>
                </a:solidFill>
                <a:cs typeface="Arial" panose="020B0604020202020204" pitchFamily="34" charset="0"/>
              </a:rPr>
              <a:t>Synd</a:t>
            </a:r>
            <a:r>
              <a:rPr lang="sv-SE" sz="2000" kern="0">
                <a:ln w="11430"/>
                <a:solidFill>
                  <a:srgbClr val="FFFFFF"/>
                </a:solidFill>
                <a:cs typeface="Arial" panose="020B0604020202020204" pitchFamily="34" charset="0"/>
              </a:rPr>
              <a:t> inte är inte längre ett </a:t>
            </a:r>
            <a:r>
              <a:rPr lang="sv-SE" sz="2000" kern="0" dirty="0">
                <a:ln w="11430"/>
                <a:solidFill>
                  <a:srgbClr val="FFFFFF"/>
                </a:solidFill>
                <a:cs typeface="Arial" panose="020B0604020202020204" pitchFamily="34" charset="0"/>
              </a:rPr>
              <a:t>tillstånd som skiljer oss från Skaparen, utan en </a:t>
            </a:r>
            <a:r>
              <a:rPr lang="sv-SE" sz="2000" kern="0">
                <a:ln w="11430"/>
                <a:solidFill>
                  <a:srgbClr val="FFFFFF"/>
                </a:solidFill>
                <a:cs typeface="Arial" panose="020B0604020202020204" pitchFamily="34" charset="0"/>
              </a:rPr>
              <a:t>ful ovana.</a:t>
            </a:r>
          </a:p>
          <a:p>
            <a:pPr marL="539750" indent="-357188">
              <a:buSzPct val="100000"/>
              <a:buFont typeface="Arial" panose="020B0604020202020204" pitchFamily="34" charset="0"/>
              <a:buChar char="•"/>
              <a:defRPr/>
            </a:pPr>
            <a:r>
              <a:rPr lang="sv-SE" sz="2000" b="1" i="1" kern="0">
                <a:ln w="11430"/>
                <a:solidFill>
                  <a:srgbClr val="FFFFFF"/>
                </a:solidFill>
                <a:cs typeface="Arial" panose="020B0604020202020204" pitchFamily="34" charset="0"/>
              </a:rPr>
              <a:t>Döden</a:t>
            </a:r>
            <a:r>
              <a:rPr lang="sv-SE" sz="2000" kern="0">
                <a:ln w="11430"/>
                <a:solidFill>
                  <a:srgbClr val="FFFFFF"/>
                </a:solidFill>
                <a:cs typeface="Arial" panose="020B0604020202020204" pitchFamily="34" charset="0"/>
              </a:rPr>
              <a:t> är inte längre en </a:t>
            </a:r>
            <a:r>
              <a:rPr lang="sv-SE" sz="2000" kern="0" dirty="0">
                <a:ln w="11430"/>
                <a:solidFill>
                  <a:srgbClr val="FFFFFF"/>
                </a:solidFill>
                <a:cs typeface="Arial" panose="020B0604020202020204" pitchFamily="34" charset="0"/>
              </a:rPr>
              <a:t>katastrof</a:t>
            </a:r>
            <a:r>
              <a:rPr lang="sv-SE" sz="2000" kern="0">
                <a:ln w="11430"/>
                <a:solidFill>
                  <a:srgbClr val="FFFFFF"/>
                </a:solidFill>
                <a:cs typeface="Arial" panose="020B0604020202020204" pitchFamily="34" charset="0"/>
              </a:rPr>
              <a:t>, utan något naturligt som alltid funnits.</a:t>
            </a:r>
            <a:endParaRPr lang="sv-SE" sz="2000" kern="0">
              <a:ln w="11430"/>
              <a:highlight>
                <a:srgbClr val="FFFF00"/>
              </a:highlight>
              <a:cs typeface="Arial" panose="020B0604020202020204" pitchFamily="34" charset="0"/>
            </a:endParaRPr>
          </a:p>
          <a:p>
            <a:pPr marL="539750" indent="-357188">
              <a:buSzPct val="100000"/>
              <a:buFont typeface="Arial" panose="020B0604020202020204" pitchFamily="34" charset="0"/>
              <a:buChar char="•"/>
              <a:defRPr/>
            </a:pPr>
            <a:r>
              <a:rPr lang="sv-SE" sz="2000" b="1" i="1" kern="0">
                <a:ln w="11430"/>
                <a:solidFill>
                  <a:srgbClr val="FFFFFF"/>
                </a:solidFill>
                <a:cs typeface="Arial" panose="020B0604020202020204" pitchFamily="34" charset="0"/>
              </a:rPr>
              <a:t>Frid</a:t>
            </a:r>
            <a:r>
              <a:rPr lang="sv-SE" sz="2000" kern="0">
                <a:ln w="11430"/>
                <a:solidFill>
                  <a:srgbClr val="FFFFFF"/>
                </a:solidFill>
                <a:cs typeface="Arial" panose="020B0604020202020204" pitchFamily="34" charset="0"/>
              </a:rPr>
              <a:t> är inte längre en god relation </a:t>
            </a:r>
            <a:r>
              <a:rPr lang="sv-SE" sz="2000" kern="0" dirty="0">
                <a:ln w="11430"/>
                <a:solidFill>
                  <a:srgbClr val="FFFFFF"/>
                </a:solidFill>
                <a:cs typeface="Arial" panose="020B0604020202020204" pitchFamily="34" charset="0"/>
              </a:rPr>
              <a:t>med vår Skapare</a:t>
            </a:r>
            <a:r>
              <a:rPr lang="sv-SE" sz="2000" kern="0">
                <a:ln w="11430"/>
                <a:solidFill>
                  <a:srgbClr val="FFFFFF"/>
                </a:solidFill>
                <a:cs typeface="Arial" panose="020B0604020202020204" pitchFamily="34" charset="0"/>
              </a:rPr>
              <a:t>, utan att ”må bra”.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CBED99DB-F26F-4615-A499-B91C1A2990CB}"/>
              </a:ext>
            </a:extLst>
          </p:cNvPr>
          <p:cNvSpPr/>
          <p:nvPr/>
        </p:nvSpPr>
        <p:spPr>
          <a:xfrm>
            <a:off x="1787704" y="5931226"/>
            <a:ext cx="8616593" cy="660144"/>
          </a:xfrm>
          <a:prstGeom prst="rect">
            <a:avLst/>
          </a:prstGeom>
          <a:solidFill>
            <a:schemeClr val="accent6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tIns="144000" bIns="144000">
            <a:spAutoFit/>
          </a:bodyPr>
          <a:lstStyle/>
          <a:p>
            <a:pPr algn="ctr">
              <a:spcBef>
                <a:spcPts val="600"/>
              </a:spcBef>
              <a:buClr>
                <a:srgbClr val="4CD964"/>
              </a:buClr>
              <a:buSzPct val="95000"/>
              <a:defRPr/>
            </a:pPr>
            <a:r>
              <a:rPr lang="sv-SE" sz="2400" kern="0">
                <a:ln w="11430"/>
                <a:solidFill>
                  <a:srgbClr val="FFFFFF"/>
                </a:solidFill>
                <a:cs typeface="Arial" panose="020B0604020202020204" pitchFamily="34" charset="0"/>
              </a:rPr>
              <a:t>Då räcker det inte med att säga: Tro bara på Jesus så blir allt bra!</a:t>
            </a:r>
            <a:endParaRPr lang="sv-SE" sz="2400" kern="0" dirty="0">
              <a:ln w="11430"/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0060756"/>
      </p:ext>
    </p:extLst>
  </p:cSld>
  <p:clrMapOvr>
    <a:masterClrMapping/>
  </p:clrMapOvr>
  <p:transition advTm="54400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Märk skillnaden i upplägg!</a:t>
            </a:r>
            <a:endParaRPr lang="sv-SE" dirty="0"/>
          </a:p>
        </p:txBody>
      </p:sp>
      <p:sp>
        <p:nvSpPr>
          <p:cNvPr id="3" name="Platshållare för innehåll 4"/>
          <p:cNvSpPr txBox="1">
            <a:spLocks/>
          </p:cNvSpPr>
          <p:nvPr/>
        </p:nvSpPr>
        <p:spPr>
          <a:xfrm>
            <a:off x="0" y="659900"/>
            <a:ext cx="2286000" cy="53314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44000" tIns="144000" rIns="0" bIns="4571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4763">
              <a:spcBef>
                <a:spcPts val="1200"/>
              </a:spcBef>
              <a:buClr>
                <a:srgbClr val="4CD964"/>
              </a:buClr>
              <a:buSzPct val="95000"/>
              <a:defRPr/>
            </a:pPr>
            <a:r>
              <a:rPr lang="sv-SE" sz="2200" b="1" i="1" u="sng">
                <a:solidFill>
                  <a:schemeClr val="accent6">
                    <a:lumMod val="75000"/>
                  </a:schemeClr>
                </a:solidFill>
              </a:rPr>
              <a:t>Petrus i Jerusalem</a:t>
            </a:r>
          </a:p>
          <a:p>
            <a:pPr marL="4763">
              <a:spcBef>
                <a:spcPts val="1200"/>
              </a:spcBef>
              <a:buClr>
                <a:srgbClr val="4CD964"/>
              </a:buClr>
              <a:buSzPct val="95000"/>
              <a:defRPr/>
            </a:pPr>
            <a:r>
              <a:rPr lang="sv-SE" sz="2200" b="1" i="1">
                <a:solidFill>
                  <a:srgbClr val="0070C0"/>
                </a:solidFill>
              </a:rPr>
              <a:t>Israeliter</a:t>
            </a:r>
            <a:r>
              <a:rPr lang="sv-SE" sz="2200" dirty="0">
                <a:solidFill>
                  <a:srgbClr val="C00000"/>
                </a:solidFill>
              </a:rPr>
              <a:t>, lyssna till dessa ord: Jesus </a:t>
            </a:r>
            <a:r>
              <a:rPr lang="sv-SE" sz="2200">
                <a:solidFill>
                  <a:srgbClr val="C00000"/>
                </a:solidFill>
              </a:rPr>
              <a:t>från Nasaret </a:t>
            </a:r>
            <a:r>
              <a:rPr lang="sv-SE" sz="2200" dirty="0">
                <a:solidFill>
                  <a:srgbClr val="C00000"/>
                </a:solidFill>
              </a:rPr>
              <a:t>var en man…</a:t>
            </a:r>
          </a:p>
          <a:p>
            <a:pPr marL="4763">
              <a:spcBef>
                <a:spcPts val="1200"/>
              </a:spcBef>
              <a:buClr>
                <a:srgbClr val="4CD964"/>
              </a:buClr>
              <a:buSzPct val="95000"/>
              <a:defRPr/>
            </a:pPr>
            <a:r>
              <a:rPr lang="sv-SE" sz="2200" dirty="0">
                <a:solidFill>
                  <a:srgbClr val="C00000"/>
                </a:solidFill>
              </a:rPr>
              <a:t>De som då tog emot hans ord döptes, och så ökade antalet lärjungar den dagen med </a:t>
            </a:r>
            <a:r>
              <a:rPr lang="sv-SE" sz="2200">
                <a:solidFill>
                  <a:srgbClr val="C00000"/>
                </a:solidFill>
              </a:rPr>
              <a:t>omkring </a:t>
            </a:r>
            <a:br>
              <a:rPr lang="sv-SE" sz="2200">
                <a:solidFill>
                  <a:srgbClr val="C00000"/>
                </a:solidFill>
              </a:rPr>
            </a:br>
            <a:r>
              <a:rPr lang="sv-SE" sz="2200" i="1" u="sng">
                <a:solidFill>
                  <a:srgbClr val="C00000"/>
                </a:solidFill>
              </a:rPr>
              <a:t>tre tusen</a:t>
            </a:r>
            <a:r>
              <a:rPr lang="sv-SE" sz="2200">
                <a:solidFill>
                  <a:srgbClr val="C00000"/>
                </a:solidFill>
              </a:rPr>
              <a:t>.</a:t>
            </a:r>
          </a:p>
          <a:p>
            <a:pPr marL="4763">
              <a:spcBef>
                <a:spcPts val="1200"/>
              </a:spcBef>
              <a:buClr>
                <a:srgbClr val="4CD964"/>
              </a:buClr>
              <a:buSzPct val="95000"/>
              <a:defRPr/>
            </a:pPr>
            <a:r>
              <a:rPr lang="sv-SE" spc="99">
                <a:ln w="11430"/>
                <a:solidFill>
                  <a:schemeClr val="tx1"/>
                </a:solidFill>
              </a:rPr>
              <a:t>(Apg 2:22-40)</a:t>
            </a:r>
          </a:p>
        </p:txBody>
      </p:sp>
      <p:sp>
        <p:nvSpPr>
          <p:cNvPr id="6" name="Platshållare för innehåll 4"/>
          <p:cNvSpPr txBox="1">
            <a:spLocks/>
          </p:cNvSpPr>
          <p:nvPr/>
        </p:nvSpPr>
        <p:spPr>
          <a:xfrm>
            <a:off x="7752250" y="659900"/>
            <a:ext cx="4439750" cy="62141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44000" tIns="144000" rIns="108000" bIns="3600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sv-SE"/>
            </a:defPPr>
            <a:lvl1pPr marL="174625">
              <a:spcBef>
                <a:spcPts val="1200"/>
              </a:spcBef>
              <a:buClr>
                <a:schemeClr val="accent3"/>
              </a:buClr>
              <a:buSzPct val="95000"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4763">
              <a:buClr>
                <a:srgbClr val="4CD964"/>
              </a:buClr>
              <a:defRPr/>
            </a:pPr>
            <a:r>
              <a:rPr lang="sv-SE" sz="2200" b="1" i="1" u="sng">
                <a:solidFill>
                  <a:schemeClr val="accent6">
                    <a:lumMod val="75000"/>
                  </a:schemeClr>
                </a:solidFill>
              </a:rPr>
              <a:t>Paulus i Aten</a:t>
            </a:r>
          </a:p>
          <a:p>
            <a:pPr marL="4763">
              <a:buClr>
                <a:srgbClr val="4CD964"/>
              </a:buClr>
              <a:defRPr/>
            </a:pPr>
            <a:r>
              <a:rPr lang="sv-SE" sz="2200" b="1" i="1">
                <a:solidFill>
                  <a:srgbClr val="0070C0"/>
                </a:solidFill>
              </a:rPr>
              <a:t>Atenare!</a:t>
            </a:r>
            <a:r>
              <a:rPr lang="sv-SE" sz="2200">
                <a:solidFill>
                  <a:srgbClr val="C00000"/>
                </a:solidFill>
              </a:rPr>
              <a:t> Jag ser </a:t>
            </a:r>
            <a:br>
              <a:rPr lang="sv-SE" sz="2200">
                <a:solidFill>
                  <a:srgbClr val="C00000"/>
                </a:solidFill>
              </a:rPr>
            </a:br>
            <a:r>
              <a:rPr lang="sv-SE" sz="2200">
                <a:solidFill>
                  <a:srgbClr val="C00000"/>
                </a:solidFill>
              </a:rPr>
              <a:t>att ni på alla sätt </a:t>
            </a:r>
            <a:br>
              <a:rPr lang="sv-SE" sz="2200">
                <a:solidFill>
                  <a:srgbClr val="C00000"/>
                </a:solidFill>
              </a:rPr>
            </a:br>
            <a:r>
              <a:rPr lang="sv-SE" sz="2200">
                <a:solidFill>
                  <a:srgbClr val="C00000"/>
                </a:solidFill>
              </a:rPr>
              <a:t>är mycket religiösa…</a:t>
            </a:r>
            <a:endParaRPr lang="sv-SE" sz="2200" dirty="0">
              <a:solidFill>
                <a:srgbClr val="C00000"/>
              </a:solidFill>
            </a:endParaRPr>
          </a:p>
          <a:p>
            <a:pPr marL="266700" indent="-174625">
              <a:spcBef>
                <a:spcPts val="600"/>
              </a:spcBef>
              <a:buClrTx/>
              <a:buFont typeface="Arial" pitchFamily="34" charset="0"/>
              <a:buChar char="•"/>
              <a:defRPr/>
            </a:pPr>
            <a:r>
              <a:rPr lang="sv-SE" sz="2200" dirty="0">
                <a:solidFill>
                  <a:srgbClr val="C00000"/>
                </a:solidFill>
              </a:rPr>
              <a:t>Gud är den som har skapat världen…</a:t>
            </a:r>
          </a:p>
          <a:p>
            <a:pPr marL="266700" indent="-174625">
              <a:spcBef>
                <a:spcPts val="600"/>
              </a:spcBef>
              <a:buClrTx/>
              <a:buFont typeface="Arial" pitchFamily="34" charset="0"/>
              <a:buChar char="•"/>
              <a:defRPr/>
            </a:pPr>
            <a:r>
              <a:rPr lang="sv-SE" sz="2200">
                <a:solidFill>
                  <a:srgbClr val="C00000"/>
                </a:solidFill>
              </a:rPr>
              <a:t>Av </a:t>
            </a:r>
            <a:r>
              <a:rPr lang="sv-SE" sz="2200" dirty="0">
                <a:solidFill>
                  <a:srgbClr val="C00000"/>
                </a:solidFill>
              </a:rPr>
              <a:t>en </a:t>
            </a:r>
            <a:r>
              <a:rPr lang="sv-SE" sz="2200">
                <a:solidFill>
                  <a:srgbClr val="C00000"/>
                </a:solidFill>
              </a:rPr>
              <a:t>enda människa har han </a:t>
            </a:r>
            <a:r>
              <a:rPr lang="sv-SE" sz="2200" dirty="0">
                <a:solidFill>
                  <a:srgbClr val="C00000"/>
                </a:solidFill>
              </a:rPr>
              <a:t>skapat alla människor och folk…</a:t>
            </a:r>
          </a:p>
          <a:p>
            <a:pPr marL="266700" indent="-174625">
              <a:spcBef>
                <a:spcPts val="600"/>
              </a:spcBef>
              <a:buClrTx/>
              <a:buFont typeface="Arial" pitchFamily="34" charset="0"/>
              <a:buChar char="•"/>
              <a:defRPr/>
            </a:pPr>
            <a:r>
              <a:rPr lang="sv-SE" sz="2200">
                <a:solidFill>
                  <a:srgbClr val="C00000"/>
                </a:solidFill>
              </a:rPr>
              <a:t>Han har nämligen bestämt en </a:t>
            </a:r>
            <a:r>
              <a:rPr lang="sv-SE" sz="2200" dirty="0">
                <a:solidFill>
                  <a:srgbClr val="C00000"/>
                </a:solidFill>
              </a:rPr>
              <a:t>dag då </a:t>
            </a:r>
            <a:r>
              <a:rPr lang="sv-SE" sz="2200">
                <a:solidFill>
                  <a:srgbClr val="C00000"/>
                </a:solidFill>
              </a:rPr>
              <a:t>han ska döma världen… genom en man som han har utsett…</a:t>
            </a:r>
          </a:p>
          <a:p>
            <a:pPr marL="266700" indent="-174625">
              <a:spcBef>
                <a:spcPts val="600"/>
              </a:spcBef>
              <a:buClrTx/>
              <a:buFont typeface="Arial" pitchFamily="34" charset="0"/>
              <a:buChar char="•"/>
              <a:defRPr/>
            </a:pPr>
            <a:r>
              <a:rPr lang="sv-SE" sz="2200">
                <a:solidFill>
                  <a:srgbClr val="C00000"/>
                </a:solidFill>
              </a:rPr>
              <a:t>… och han har </a:t>
            </a:r>
            <a:r>
              <a:rPr lang="sv-SE" sz="2200" dirty="0">
                <a:solidFill>
                  <a:srgbClr val="C00000"/>
                </a:solidFill>
              </a:rPr>
              <a:t>erbjudit tron åt alla genom </a:t>
            </a:r>
            <a:r>
              <a:rPr lang="sv-SE" sz="2200">
                <a:solidFill>
                  <a:srgbClr val="C00000"/>
                </a:solidFill>
              </a:rPr>
              <a:t>att uppväcka honom från </a:t>
            </a:r>
            <a:r>
              <a:rPr lang="sv-SE" sz="2200" dirty="0">
                <a:solidFill>
                  <a:srgbClr val="C00000"/>
                </a:solidFill>
              </a:rPr>
              <a:t>de döda."</a:t>
            </a:r>
          </a:p>
          <a:p>
            <a:pPr marL="4763">
              <a:buClr>
                <a:srgbClr val="4CD964"/>
              </a:buClr>
              <a:defRPr/>
            </a:pPr>
            <a:r>
              <a:rPr lang="sv-SE" sz="2200" i="1" u="sng">
                <a:solidFill>
                  <a:srgbClr val="C00000"/>
                </a:solidFill>
              </a:rPr>
              <a:t>Några</a:t>
            </a:r>
            <a:r>
              <a:rPr lang="sv-SE" sz="2200">
                <a:solidFill>
                  <a:srgbClr val="C00000"/>
                </a:solidFill>
              </a:rPr>
              <a:t> anslöt </a:t>
            </a:r>
            <a:r>
              <a:rPr lang="sv-SE" sz="2200" dirty="0">
                <a:solidFill>
                  <a:srgbClr val="C00000"/>
                </a:solidFill>
              </a:rPr>
              <a:t>sig till honom och kom </a:t>
            </a:r>
            <a:r>
              <a:rPr lang="sv-SE" sz="2200">
                <a:solidFill>
                  <a:srgbClr val="C00000"/>
                </a:solidFill>
              </a:rPr>
              <a:t>till tro. </a:t>
            </a:r>
            <a:r>
              <a:rPr lang="sv-SE">
                <a:solidFill>
                  <a:schemeClr val="tx1"/>
                </a:solidFill>
              </a:rPr>
              <a:t>(Apg 17:22-34)</a:t>
            </a:r>
            <a:endParaRPr lang="sv-SE" dirty="0">
              <a:solidFill>
                <a:schemeClr val="tx1"/>
              </a:solidFill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89BF611B-55A8-498F-98CF-7B1C26F2473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454035" y="646947"/>
            <a:ext cx="5285581" cy="62110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3494085"/>
      </p:ext>
    </p:extLst>
  </p:cSld>
  <p:clrMapOvr>
    <a:masterClrMapping/>
  </p:clrMapOvr>
  <p:transition advTm="28283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ktangel 27"/>
          <p:cNvSpPr/>
          <p:nvPr/>
        </p:nvSpPr>
        <p:spPr>
          <a:xfrm>
            <a:off x="817657" y="854060"/>
            <a:ext cx="9116050" cy="400093"/>
          </a:xfrm>
          <a:prstGeom prst="rect">
            <a:avLst/>
          </a:prstGeom>
        </p:spPr>
        <p:txBody>
          <a:bodyPr wrap="square" lIns="91421" tIns="45712" rIns="91421" bIns="45712">
            <a:spAutoFit/>
          </a:bodyPr>
          <a:lstStyle/>
          <a:p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    Rom 6:23:     </a:t>
            </a:r>
            <a:r>
              <a:rPr lang="sv-SE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 syndens lön</a:t>
            </a:r>
            <a:r>
              <a:rPr lang="sv-SE" sz="200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         </a:t>
            </a:r>
            <a:r>
              <a:rPr lang="sv-SE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är döden</a:t>
            </a:r>
            <a:r>
              <a:rPr lang="sv-SE" sz="200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           men </a:t>
            </a:r>
            <a:r>
              <a:rPr lang="sv-SE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Guds gåva</a:t>
            </a:r>
            <a:r>
              <a:rPr lang="sv-SE" sz="200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       </a:t>
            </a:r>
            <a:r>
              <a:rPr lang="sv-SE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är evigt liv</a:t>
            </a:r>
          </a:p>
        </p:txBody>
      </p:sp>
      <p:sp>
        <p:nvSpPr>
          <p:cNvPr id="59" name="textruta 58"/>
          <p:cNvSpPr txBox="1"/>
          <p:nvPr/>
        </p:nvSpPr>
        <p:spPr>
          <a:xfrm>
            <a:off x="10840775" y="3030951"/>
            <a:ext cx="1226982" cy="642292"/>
          </a:xfrm>
          <a:prstGeom prst="rect">
            <a:avLst/>
          </a:prstGeom>
          <a:noFill/>
        </p:spPr>
        <p:txBody>
          <a:bodyPr wrap="square" lIns="91421" tIns="0" rIns="91421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lang="sv-SE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Bibelns</a:t>
            </a:r>
            <a:br>
              <a:rPr lang="sv-SE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v-SE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historia</a:t>
            </a:r>
            <a:endParaRPr lang="sv-S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ubrik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Två helt olika världsbilder</a:t>
            </a:r>
          </a:p>
        </p:txBody>
      </p:sp>
      <p:sp>
        <p:nvSpPr>
          <p:cNvPr id="32" name="Femhörning 31"/>
          <p:cNvSpPr/>
          <p:nvPr/>
        </p:nvSpPr>
        <p:spPr>
          <a:xfrm>
            <a:off x="174883" y="3016913"/>
            <a:ext cx="10584000" cy="644576"/>
          </a:xfrm>
          <a:prstGeom prst="homePlat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21" tIns="72000" rIns="91421" bIns="45712" rtlCol="0" anchor="ctr"/>
          <a:lstStyle/>
          <a:p>
            <a:pPr>
              <a:lnSpc>
                <a:spcPts val="2200"/>
              </a:lnSpc>
            </a:pPr>
            <a:endParaRPr lang="sv-SE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8328" y="1252924"/>
            <a:ext cx="1092507" cy="1646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7308" y="1252737"/>
            <a:ext cx="1132497" cy="1646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Bildobjekt 40"/>
          <p:cNvPicPr>
            <a:picLocks noChangeAspect="1"/>
          </p:cNvPicPr>
          <p:nvPr/>
        </p:nvPicPr>
        <p:blipFill rotWithShape="1">
          <a:blip r:embed="rId6"/>
          <a:srcRect t="18768" b="8361"/>
          <a:stretch/>
        </p:blipFill>
        <p:spPr>
          <a:xfrm>
            <a:off x="331632" y="1257163"/>
            <a:ext cx="1963893" cy="1641600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3795" y="1259716"/>
            <a:ext cx="2250553" cy="163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Bildobjekt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83" y="4169739"/>
            <a:ext cx="2209751" cy="1646482"/>
          </a:xfrm>
          <a:prstGeom prst="rect">
            <a:avLst/>
          </a:prstGeom>
        </p:spPr>
      </p:pic>
      <p:sp>
        <p:nvSpPr>
          <p:cNvPr id="46" name="Femhörning 45"/>
          <p:cNvSpPr/>
          <p:nvPr/>
        </p:nvSpPr>
        <p:spPr>
          <a:xfrm>
            <a:off x="174883" y="5927018"/>
            <a:ext cx="10584000" cy="644576"/>
          </a:xfrm>
          <a:prstGeom prst="homePlate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35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  <a:tileRect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21" tIns="45712" rIns="91421" bIns="45712" rtlCol="0" anchor="ctr"/>
          <a:lstStyle/>
          <a:p>
            <a:endParaRPr lang="sv-SE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456769" y="5964957"/>
            <a:ext cx="1665225" cy="5749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sv-SE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Människans</a:t>
            </a:r>
          </a:p>
          <a:p>
            <a:pPr algn="ctr">
              <a:lnSpc>
                <a:spcPts val="2200"/>
              </a:lnSpc>
            </a:pPr>
            <a:r>
              <a:rPr lang="sv-SE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förhistoria</a:t>
            </a:r>
          </a:p>
        </p:txBody>
      </p:sp>
      <p:sp>
        <p:nvSpPr>
          <p:cNvPr id="23" name="Rektangel 22"/>
          <p:cNvSpPr/>
          <p:nvPr/>
        </p:nvSpPr>
        <p:spPr>
          <a:xfrm>
            <a:off x="6271310" y="5964957"/>
            <a:ext cx="1923785" cy="5749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sv-SE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Mytologiserad religion</a:t>
            </a:r>
          </a:p>
        </p:txBody>
      </p:sp>
      <p:sp>
        <p:nvSpPr>
          <p:cNvPr id="25" name="Rektangel 24"/>
          <p:cNvSpPr/>
          <p:nvPr/>
        </p:nvSpPr>
        <p:spPr>
          <a:xfrm>
            <a:off x="8824559" y="5964957"/>
            <a:ext cx="1041330" cy="5749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sv-SE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Inget</a:t>
            </a:r>
          </a:p>
          <a:p>
            <a:pPr algn="ctr">
              <a:lnSpc>
                <a:spcPts val="2200"/>
              </a:lnSpc>
            </a:pPr>
            <a:r>
              <a:rPr lang="sv-SE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hopp</a:t>
            </a:r>
          </a:p>
        </p:txBody>
      </p:sp>
      <p:sp>
        <p:nvSpPr>
          <p:cNvPr id="27" name="Rektangel 26"/>
          <p:cNvSpPr/>
          <p:nvPr/>
        </p:nvSpPr>
        <p:spPr>
          <a:xfrm>
            <a:off x="4418483" y="5964957"/>
            <a:ext cx="1641773" cy="5749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sv-SE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Människan</a:t>
            </a:r>
          </a:p>
          <a:p>
            <a:pPr algn="ctr">
              <a:lnSpc>
                <a:spcPts val="2200"/>
              </a:lnSpc>
            </a:pPr>
            <a:r>
              <a:rPr lang="sv-SE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utvecklas</a:t>
            </a:r>
          </a:p>
        </p:txBody>
      </p:sp>
      <p:sp>
        <p:nvSpPr>
          <p:cNvPr id="29" name="Rektangel 28"/>
          <p:cNvSpPr/>
          <p:nvPr/>
        </p:nvSpPr>
        <p:spPr>
          <a:xfrm>
            <a:off x="2274857" y="5964957"/>
            <a:ext cx="1849710" cy="5749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sv-SE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Mytologiserad</a:t>
            </a:r>
          </a:p>
          <a:p>
            <a:pPr algn="ctr">
              <a:lnSpc>
                <a:spcPts val="2200"/>
              </a:lnSpc>
            </a:pPr>
            <a:r>
              <a:rPr lang="sv-SE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religion</a:t>
            </a:r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DCC4D3E3-D271-46B8-A834-681470FEB7FA}"/>
              </a:ext>
            </a:extLst>
          </p:cNvPr>
          <p:cNvSpPr/>
          <p:nvPr/>
        </p:nvSpPr>
        <p:spPr>
          <a:xfrm>
            <a:off x="191387" y="3054300"/>
            <a:ext cx="2083980" cy="5749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Människans</a:t>
            </a:r>
          </a:p>
          <a:p>
            <a:pPr algn="ctr">
              <a:lnSpc>
                <a:spcPts val="2200"/>
              </a:lnSpc>
            </a:pPr>
            <a:r>
              <a:rPr lang="sv-SE" sz="2000">
                <a:latin typeface="Calibri" panose="020F0502020204030204" pitchFamily="34" charset="0"/>
                <a:cs typeface="Calibri" panose="020F0502020204030204" pitchFamily="34" charset="0"/>
              </a:rPr>
              <a:t>skapelse</a:t>
            </a: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53EF9844-C6F0-4BC8-AD6E-55224D13299B}"/>
              </a:ext>
            </a:extLst>
          </p:cNvPr>
          <p:cNvSpPr/>
          <p:nvPr/>
        </p:nvSpPr>
        <p:spPr>
          <a:xfrm>
            <a:off x="6677247" y="3059655"/>
            <a:ext cx="1115933" cy="5642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sv-SE" sz="2000">
                <a:latin typeface="Calibri" panose="020F0502020204030204" pitchFamily="34" charset="0"/>
                <a:cs typeface="Calibri" panose="020F0502020204030204" pitchFamily="34" charset="0"/>
              </a:rPr>
              <a:t>För-</a:t>
            </a:r>
          </a:p>
          <a:p>
            <a:pPr algn="ctr">
              <a:lnSpc>
                <a:spcPts val="2200"/>
              </a:lnSpc>
            </a:pPr>
            <a:r>
              <a:rPr lang="sv-SE" sz="2000">
                <a:latin typeface="Calibri" panose="020F0502020204030204" pitchFamily="34" charset="0"/>
                <a:cs typeface="Calibri" panose="020F0502020204030204" pitchFamily="34" charset="0"/>
              </a:rPr>
              <a:t>soning</a:t>
            </a: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ktangel 34">
            <a:extLst>
              <a:ext uri="{FF2B5EF4-FFF2-40B4-BE49-F238E27FC236}">
                <a16:creationId xmlns:a16="http://schemas.microsoft.com/office/drawing/2014/main" id="{17FC5771-F8A3-47DA-9DD1-0DD0E7E62E09}"/>
              </a:ext>
            </a:extLst>
          </p:cNvPr>
          <p:cNvSpPr/>
          <p:nvPr/>
        </p:nvSpPr>
        <p:spPr>
          <a:xfrm>
            <a:off x="8155172" y="3054300"/>
            <a:ext cx="2225343" cy="5749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sv-SE" sz="2000">
                <a:latin typeface="Calibri" panose="020F0502020204030204" pitchFamily="34" charset="0"/>
                <a:cs typeface="Calibri" panose="020F0502020204030204" pitchFamily="34" charset="0"/>
              </a:rPr>
              <a:t>Framtida</a:t>
            </a: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ts val="2200"/>
              </a:lnSpc>
            </a:pP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hopp</a:t>
            </a:r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F6A19D20-8F85-4DC0-843A-9AB39C269DE1}"/>
              </a:ext>
            </a:extLst>
          </p:cNvPr>
          <p:cNvSpPr/>
          <p:nvPr/>
        </p:nvSpPr>
        <p:spPr>
          <a:xfrm>
            <a:off x="4105369" y="3059655"/>
            <a:ext cx="2221003" cy="5642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sv-SE" sz="2000">
                <a:latin typeface="Calibri" panose="020F0502020204030204" pitchFamily="34" charset="0"/>
                <a:cs typeface="Calibri" panose="020F0502020204030204" pitchFamily="34" charset="0"/>
              </a:rPr>
              <a:t>Lidande</a:t>
            </a:r>
          </a:p>
          <a:p>
            <a:pPr algn="ctr">
              <a:lnSpc>
                <a:spcPts val="2200"/>
              </a:lnSpc>
            </a:pPr>
            <a:r>
              <a:rPr lang="sv-SE" sz="2000">
                <a:latin typeface="Calibri" panose="020F0502020204030204" pitchFamily="34" charset="0"/>
                <a:cs typeface="Calibri" panose="020F0502020204030204" pitchFamily="34" charset="0"/>
              </a:rPr>
              <a:t>och död</a:t>
            </a: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ktangel 39">
            <a:extLst>
              <a:ext uri="{FF2B5EF4-FFF2-40B4-BE49-F238E27FC236}">
                <a16:creationId xmlns:a16="http://schemas.microsoft.com/office/drawing/2014/main" id="{BFC604B9-54BA-48EF-A516-BF872BB6409F}"/>
              </a:ext>
            </a:extLst>
          </p:cNvPr>
          <p:cNvSpPr/>
          <p:nvPr/>
        </p:nvSpPr>
        <p:spPr>
          <a:xfrm>
            <a:off x="2636874" y="3054300"/>
            <a:ext cx="1105786" cy="5749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sv-SE" sz="2000">
                <a:latin typeface="Calibri" panose="020F0502020204030204" pitchFamily="34" charset="0"/>
                <a:cs typeface="Calibri" panose="020F0502020204030204" pitchFamily="34" charset="0"/>
              </a:rPr>
              <a:t>Synda-</a:t>
            </a: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ts val="2200"/>
              </a:lnSpc>
            </a:pPr>
            <a:r>
              <a:rPr lang="sv-SE" sz="2000">
                <a:latin typeface="Calibri" panose="020F0502020204030204" pitchFamily="34" charset="0"/>
                <a:cs typeface="Calibri" panose="020F0502020204030204" pitchFamily="34" charset="0"/>
              </a:rPr>
              <a:t>fall</a:t>
            </a: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textruta 59"/>
          <p:cNvSpPr txBox="1"/>
          <p:nvPr/>
        </p:nvSpPr>
        <p:spPr>
          <a:xfrm>
            <a:off x="10840775" y="5758627"/>
            <a:ext cx="1174016" cy="962892"/>
          </a:xfrm>
          <a:prstGeom prst="rect">
            <a:avLst/>
          </a:prstGeom>
          <a:noFill/>
        </p:spPr>
        <p:txBody>
          <a:bodyPr wrap="square" lIns="91421" tIns="0" rIns="91421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lang="sv-SE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Evolu-tionens</a:t>
            </a:r>
            <a:br>
              <a:rPr lang="sv-SE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v-SE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historia</a:t>
            </a:r>
            <a:endParaRPr lang="sv-S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62766" y="1258909"/>
            <a:ext cx="2249623" cy="1640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58328" y="1257163"/>
            <a:ext cx="1092508" cy="164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87308" y="1259716"/>
            <a:ext cx="1132497" cy="163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Bildobjekt 47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4070437" y="4168173"/>
            <a:ext cx="2321735" cy="16350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93795" y="1252922"/>
            <a:ext cx="2237865" cy="1646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" name="Bildobjekt 52" descr="Kunskapens-träd.gif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2146" y="4311181"/>
            <a:ext cx="1399187" cy="1394243"/>
          </a:xfrm>
          <a:prstGeom prst="rect">
            <a:avLst/>
          </a:prstGeom>
        </p:spPr>
      </p:pic>
      <p:pic>
        <p:nvPicPr>
          <p:cNvPr id="56" name="Bildobjekt 55" descr="Kunskapens-träd.gif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0203" y="4311181"/>
            <a:ext cx="1399187" cy="13942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8456434"/>
      </p:ext>
    </p:extLst>
  </p:cSld>
  <p:clrMapOvr>
    <a:masterClrMapping/>
  </p:clrMapOvr>
  <p:transition advTm="31995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-6.25E-7 0.4256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273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00013 0.42546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21273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0.33217 0.42453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2" y="21227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" grpId="0"/>
      <p:bldP spid="23" grpId="0"/>
      <p:bldP spid="25" grpId="0"/>
      <p:bldP spid="27" grpId="0"/>
      <p:bldP spid="29" grpId="0"/>
      <p:bldP spid="33" grpId="0"/>
      <p:bldP spid="34" grpId="0"/>
      <p:bldP spid="35" grpId="0"/>
      <p:bldP spid="36" grpId="0"/>
      <p:bldP spid="4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9.3|6.1|19|2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2|34.2|213.5|9.8|72.6|34|22.9|57.9|43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5|34.4|26.1|6.7|8.7|20.7|24.7|33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3|9.9|11.5|34.8|37.6|32|24.7|32.2|17.9|17.9|53"/>
</p:tagLst>
</file>

<file path=ppt/theme/theme1.xml><?xml version="1.0" encoding="utf-8"?>
<a:theme xmlns:a="http://schemas.openxmlformats.org/drawingml/2006/main" name="3_Office-tema">
  <a:themeElements>
    <a:clrScheme name="MDV färger">
      <a:dk1>
        <a:sysClr val="windowText" lastClr="000000"/>
      </a:dk1>
      <a:lt1>
        <a:sysClr val="window" lastClr="FFFFFF"/>
      </a:lt1>
      <a:dk2>
        <a:srgbClr val="8E8E8E"/>
      </a:dk2>
      <a:lt2>
        <a:srgbClr val="FF9500"/>
      </a:lt2>
      <a:accent1>
        <a:srgbClr val="FF2D55"/>
      </a:accent1>
      <a:accent2>
        <a:srgbClr val="FFCC00"/>
      </a:accent2>
      <a:accent3>
        <a:srgbClr val="4CD964"/>
      </a:accent3>
      <a:accent4>
        <a:srgbClr val="5AC8FA"/>
      </a:accent4>
      <a:accent5>
        <a:srgbClr val="007AFF"/>
      </a:accent5>
      <a:accent6>
        <a:srgbClr val="ED1EB4"/>
      </a:accent6>
      <a:hlink>
        <a:srgbClr val="FF9500"/>
      </a:hlink>
      <a:folHlink>
        <a:srgbClr val="8E8E93"/>
      </a:folHlink>
    </a:clrScheme>
    <a:fontScheme name="Office-te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9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34D51E0-DD6F-4430-BB4D-28D71708AF21}">
  <we:reference id="wa104380121" version="2.0.0.0" store="sv-SE" storeType="OMEX"/>
  <we:alternateReferences>
    <we:reference id="WA104380121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538</Words>
  <Application>Microsoft Office PowerPoint</Application>
  <PresentationFormat>Bredbild</PresentationFormat>
  <Paragraphs>74</Paragraphs>
  <Slides>4</Slides>
  <Notes>4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4</vt:i4>
      </vt:variant>
    </vt:vector>
  </HeadingPairs>
  <TitlesOfParts>
    <vt:vector size="10" baseType="lpstr">
      <vt:lpstr>MV Boli</vt:lpstr>
      <vt:lpstr>Arial</vt:lpstr>
      <vt:lpstr>Times New Roman</vt:lpstr>
      <vt:lpstr>Maiandra GD</vt:lpstr>
      <vt:lpstr>Calibri</vt:lpstr>
      <vt:lpstr>3_Office-tema</vt:lpstr>
      <vt:lpstr>1. Är skapelsefrågan viktig?</vt:lpstr>
      <vt:lpstr>Är ”vårt” evangelium anpassat till vår tid?</vt:lpstr>
      <vt:lpstr>Märk skillnaden i upplägg!</vt:lpstr>
      <vt:lpstr>Två helt olika världsbilder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2011-10-18T13:22:29Z</dcterms:created>
  <dcterms:modified xsi:type="dcterms:W3CDTF">2021-02-27T10:04:17Z</dcterms:modified>
</cp:coreProperties>
</file>