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3">
  <p:sldMasterIdLst>
    <p:sldMasterId id="2147483710" r:id="rId1"/>
  </p:sldMasterIdLst>
  <p:notesMasterIdLst>
    <p:notesMasterId r:id="rId11"/>
  </p:notesMasterIdLst>
  <p:handoutMasterIdLst>
    <p:handoutMasterId r:id="rId12"/>
  </p:handoutMasterIdLst>
  <p:sldIdLst>
    <p:sldId id="1451" r:id="rId2"/>
    <p:sldId id="1146" r:id="rId3"/>
    <p:sldId id="1390" r:id="rId4"/>
    <p:sldId id="1404" r:id="rId5"/>
    <p:sldId id="1412" r:id="rId6"/>
    <p:sldId id="1388" r:id="rId7"/>
    <p:sldId id="1394" r:id="rId8"/>
    <p:sldId id="1400" r:id="rId9"/>
    <p:sldId id="370" r:id="rId10"/>
  </p:sldIdLst>
  <p:sldSz cx="12192000" cy="6858000"/>
  <p:notesSz cx="6858000" cy="9945688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aiandra GD" panose="020E0502030308020204" pitchFamily="34" charset="0"/>
      <p:regular r:id="rId17"/>
    </p:embeddedFont>
    <p:embeddedFont>
      <p:font typeface="MV Boli" panose="02000500030200090000" pitchFamily="2" charset="0"/>
      <p:regular r:id="rId18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E40882A-E1E2-4833-8D7A-2A79E55E4BF5}">
          <p14:sldIdLst>
            <p14:sldId id="1451"/>
            <p14:sldId id="1146"/>
            <p14:sldId id="1390"/>
            <p14:sldId id="1404"/>
            <p14:sldId id="1412"/>
            <p14:sldId id="1388"/>
            <p14:sldId id="1394"/>
            <p14:sldId id="1400"/>
            <p14:sldId id="370"/>
          </p14:sldIdLst>
        </p14:section>
      </p14:sectionLst>
    </p:ext>
    <p:ext uri="{EFAFB233-063F-42B5-8137-9DF3F51BA10A}">
      <p15:sldGuideLst xmlns:p15="http://schemas.microsoft.com/office/powerpoint/2012/main">
        <p15:guide id="2" pos="5133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C9C9"/>
    <a:srgbClr val="000D28"/>
    <a:srgbClr val="000C24"/>
    <a:srgbClr val="001132"/>
    <a:srgbClr val="FFFFFF"/>
    <a:srgbClr val="000000"/>
    <a:srgbClr val="FFFF00"/>
    <a:srgbClr val="FEFF01"/>
    <a:srgbClr val="CDD7E2"/>
    <a:srgbClr val="BD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0" autoAdjust="0"/>
    <p:restoredTop sz="91437" autoAdjust="0"/>
  </p:normalViewPr>
  <p:slideViewPr>
    <p:cSldViewPr snapToGrid="0">
      <p:cViewPr varScale="1">
        <p:scale>
          <a:sx n="116" d="100"/>
          <a:sy n="116" d="100"/>
        </p:scale>
        <p:origin x="666" y="144"/>
      </p:cViewPr>
      <p:guideLst>
        <p:guide pos="5133"/>
        <p:guide orient="horz" pos="3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Handlar om de 4 första dagarna, mest 1 och 4.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05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43803C-58B4-4EB9-8534-8F3355118328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/>
          </a:bodyPr>
          <a:lstStyle/>
          <a:p>
            <a:pPr eaLnBrk="1" hangingPunct="1"/>
            <a:r>
              <a:rPr lang="sv-SE" i="0" strike="noStrike" dirty="0"/>
              <a:t>VO: Dag 3 lägger Gud på ”mattan” på kontinenterna.</a:t>
            </a:r>
          </a:p>
          <a:p>
            <a:pPr eaLnBrk="1" hangingPunct="1"/>
            <a:endParaRPr lang="sv-SE" i="0" strike="noStrik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strike="noStrike" dirty="0"/>
              <a:t>VO: Vi ska titta på de fyra första dagarna (mest 1 och 4) i denna video, men inte uppdelat per dag. Mycket astronomi.</a:t>
            </a:r>
          </a:p>
          <a:p>
            <a:pPr eaLnBrk="1" hangingPunct="1"/>
            <a:endParaRPr lang="sv-SE" i="0" strike="noStrike" dirty="0"/>
          </a:p>
          <a:p>
            <a:pPr eaLnBrk="1" hangingPunct="1"/>
            <a:r>
              <a:rPr lang="sv-SE" i="0" strike="noStrike" dirty="0"/>
              <a:t>VO: ”fullborda” utesluter evolution.</a:t>
            </a:r>
          </a:p>
        </p:txBody>
      </p:sp>
    </p:spTree>
    <p:extLst>
      <p:ext uri="{BB962C8B-B14F-4D97-AF65-F5344CB8AC3E}">
        <p14:creationId xmlns:p14="http://schemas.microsoft.com/office/powerpoint/2010/main" val="141567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i="0" dirty="0"/>
              <a:t>VO: Panteism betyder att världen är en förlängning av Guds väsen och Gud genomsyrar allt och alla.</a:t>
            </a:r>
          </a:p>
          <a:p>
            <a:endParaRPr lang="sv-SE" i="0" dirty="0"/>
          </a:p>
          <a:p>
            <a:r>
              <a:rPr lang="sv-SE" i="0" dirty="0"/>
              <a:t>VO: Andra skapelseberättelser:</a:t>
            </a:r>
          </a:p>
          <a:p>
            <a:pPr marL="108000" indent="216000">
              <a:buFont typeface="Arial" panose="020B0604020202020204" pitchFamily="34" charset="0"/>
              <a:buChar char="•"/>
            </a:pPr>
            <a:r>
              <a:rPr lang="sv-SE" i="0" dirty="0"/>
              <a:t>Skapelse från någonting förexisterande.</a:t>
            </a:r>
          </a:p>
          <a:p>
            <a:pPr marL="108000" indent="216000">
              <a:buFont typeface="Arial" panose="020B0604020202020204" pitchFamily="34" charset="0"/>
              <a:buChar char="•"/>
            </a:pPr>
            <a:r>
              <a:rPr lang="sv-SE" i="0" dirty="0"/>
              <a:t>Gudarna är skapade, fast tidigare.</a:t>
            </a:r>
          </a:p>
          <a:p>
            <a:pPr marL="108000" indent="216000">
              <a:buFont typeface="Arial" panose="020B0604020202020204" pitchFamily="34" charset="0"/>
              <a:buChar char="•"/>
            </a:pPr>
            <a:r>
              <a:rPr lang="sv-SE" i="0" dirty="0"/>
              <a:t>Ondskan fanns från början.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i="0" dirty="0"/>
              <a:t>VO: Big bang startar med allting som en singularitet.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i="0" dirty="0"/>
              <a:t>VO: Skaparen behöver en skapare =&gt; Oändlig regression.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480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8190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97" defTabSz="914400"/>
            <a:r>
              <a:rPr lang="sv-SE" altLang="sv-SE" sz="2000" i="0" dirty="0" bmk="">
                <a:ea typeface="Times New Roman" panose="02020603050405020304" pitchFamily="18" charset="0"/>
              </a:rPr>
              <a:t>VO: Inte heller någon annan plats är priviligierad.</a:t>
            </a:r>
            <a:br>
              <a:rPr lang="sv-SE" altLang="sv-SE" sz="2000" dirty="0" bmk="">
                <a:ea typeface="Times New Roman" panose="02020603050405020304" pitchFamily="18" charset="0"/>
              </a:rPr>
            </a:br>
            <a:endParaRPr lang="sv-SE" altLang="sv-SE" sz="2000" dirty="0" bmk="">
              <a:ea typeface="Times New Roman" panose="02020603050405020304" pitchFamily="18" charset="0"/>
            </a:endParaRPr>
          </a:p>
          <a:p>
            <a:pPr marL="97" defTabSz="914400"/>
            <a:r>
              <a:rPr lang="sv-SE" altLang="sv-SE" sz="2000" dirty="0" bmk="">
                <a:ea typeface="Times New Roman" panose="02020603050405020304" pitchFamily="18" charset="0"/>
              </a:rPr>
              <a:t>VO: 2D-analogin: Expansion =&gt; Blås upp ballongen. Galaxerna rör sig </a:t>
            </a:r>
            <a:r>
              <a:rPr lang="sv-SE" altLang="sv-SE" sz="2000" i="1" u="sng" dirty="0" bmk="">
                <a:ea typeface="Times New Roman" panose="02020603050405020304" pitchFamily="18" charset="0"/>
              </a:rPr>
              <a:t>med</a:t>
            </a:r>
            <a:r>
              <a:rPr lang="sv-SE" altLang="sv-SE" sz="2000" dirty="0" bmk="">
                <a:ea typeface="Times New Roman" panose="02020603050405020304" pitchFamily="18" charset="0"/>
              </a:rPr>
              <a:t> rymden, inte </a:t>
            </a:r>
            <a:r>
              <a:rPr lang="sv-SE" altLang="sv-SE" sz="2000" i="1" u="sng" dirty="0" bmk="">
                <a:ea typeface="Times New Roman" panose="02020603050405020304" pitchFamily="18" charset="0"/>
              </a:rPr>
              <a:t>i</a:t>
            </a:r>
            <a:r>
              <a:rPr lang="sv-SE" altLang="sv-SE" sz="2000" dirty="0" bmk="">
                <a:ea typeface="Times New Roman" panose="02020603050405020304" pitchFamily="18" charset="0"/>
              </a:rPr>
              <a:t> rymden.</a:t>
            </a:r>
          </a:p>
          <a:p>
            <a:pPr marL="97" defTabSz="914400"/>
            <a:endParaRPr lang="sv-SE" altLang="sv-SE" sz="2000" dirty="0" bmk="">
              <a:ea typeface="Times New Roman" panose="02020603050405020304" pitchFamily="18" charset="0"/>
            </a:endParaRPr>
          </a:p>
          <a:p>
            <a:pPr marL="97" indent="0" defTabSz="914400">
              <a:buFont typeface="Arial" panose="020B0604020202020204" pitchFamily="34" charset="0"/>
              <a:buNone/>
            </a:pPr>
            <a:r>
              <a:rPr lang="sv-SE" altLang="sv-SE" sz="2000" i="0" dirty="0" bmk="">
                <a:ea typeface="Times New Roman" panose="02020603050405020304" pitchFamily="18" charset="0"/>
              </a:rPr>
              <a:t>VO: Kosmiska bakgrundsstrålningen: </a:t>
            </a:r>
            <a:r>
              <a:rPr lang="sv-SE" altLang="sv-SE" sz="2000" dirty="0" bmk="">
                <a:ea typeface="Times New Roman" panose="02020603050405020304" pitchFamily="18" charset="0"/>
              </a:rPr>
              <a:t>Betraktas ofta som big bang-teorins främsta bevis.</a:t>
            </a:r>
            <a:br>
              <a:rPr lang="sv-SE" altLang="sv-SE" sz="2000" dirty="0" bmk="">
                <a:ea typeface="Times New Roman" panose="02020603050405020304" pitchFamily="18" charset="0"/>
              </a:rPr>
            </a:br>
            <a:r>
              <a:rPr lang="sv-SE" altLang="sv-SE" sz="2000" dirty="0" bmk="">
                <a:ea typeface="Times New Roman" panose="02020603050405020304" pitchFamily="18" charset="0"/>
              </a:rPr>
              <a:t>Strålningens temperaturvariationer borde vara desamma över hela himlen, men små skiftningar ”pekar” mot stjärnbilden Jungfrun, ”Ondskans axel”.</a:t>
            </a:r>
            <a:br>
              <a:rPr lang="sv-SE" altLang="sv-SE" sz="2000" dirty="0" bmk="">
                <a:ea typeface="Times New Roman" panose="02020603050405020304" pitchFamily="18" charset="0"/>
              </a:rPr>
            </a:br>
            <a:r>
              <a:rPr lang="sv-SE" altLang="sv-SE" sz="2000" dirty="0" bmk="">
                <a:ea typeface="Times New Roman" panose="02020603050405020304" pitchFamily="18" charset="0"/>
              </a:rPr>
              <a:t>Antingen har jorden en särställning =&gt; Dödsstöten för den kosmologiska principen.</a:t>
            </a:r>
            <a:br>
              <a:rPr lang="sv-SE" altLang="sv-SE" sz="2000" dirty="0" bmk="">
                <a:ea typeface="Times New Roman" panose="02020603050405020304" pitchFamily="18" charset="0"/>
              </a:rPr>
            </a:br>
            <a:r>
              <a:rPr lang="sv-SE" altLang="sv-SE" sz="2000" dirty="0" bmk="">
                <a:ea typeface="Times New Roman" panose="02020603050405020304" pitchFamily="18" charset="0"/>
              </a:rPr>
              <a:t>Eller är bakgrundsstrålningen inte från universums ”bakgrund” (lokal företeelse) =&gt; BB förloras sitt främsta stöd.</a:t>
            </a:r>
          </a:p>
          <a:p>
            <a:endParaRPr lang="sv-SE" sz="2000" dirty="0"/>
          </a:p>
          <a:p>
            <a:r>
              <a:rPr lang="sv-SE" sz="2000" dirty="0"/>
              <a:t>VO: </a:t>
            </a:r>
            <a:r>
              <a:rPr lang="sv-SE" altLang="sv-SE" sz="1200" i="1" dirty="0" bmk="">
                <a:ea typeface="Times New Roman" panose="02020603050405020304" pitchFamily="18" charset="0"/>
              </a:rPr>
              <a:t>Mörk materia</a:t>
            </a:r>
            <a:r>
              <a:rPr lang="sv-SE" altLang="sv-SE" sz="1200" dirty="0" bmk="">
                <a:ea typeface="Times New Roman" panose="02020603050405020304" pitchFamily="18" charset="0"/>
              </a:rPr>
              <a:t>, nödvändigt bidrag till gravitationen för att hålla ihop kosmiska strukturer under tillräckligt lång tid. (Annars upplösta spiralgalaxer och galaxhopar)</a:t>
            </a:r>
          </a:p>
          <a:p>
            <a:r>
              <a:rPr lang="sv-SE" altLang="sv-SE" sz="1200" i="1" dirty="0" bmk="">
                <a:ea typeface="Times New Roman" panose="02020603050405020304" pitchFamily="18" charset="0"/>
              </a:rPr>
              <a:t>Mörk energi, </a:t>
            </a:r>
            <a:r>
              <a:rPr lang="sv-SE" altLang="sv-SE" sz="1200" dirty="0" bmk="">
                <a:ea typeface="Times New Roman" panose="02020603050405020304" pitchFamily="18" charset="0"/>
              </a:rPr>
              <a:t>egenskap hos tomrummet (ej massorna). Genererar en utåtriktad kraft =&gt; Skapar den acceleration man tror sig upptäckt, och som fick Nobelpris 2011. Nödvändigheten ifrågasätts idag.</a:t>
            </a:r>
            <a:endParaRPr lang="sv-SE" altLang="sv-SE" sz="900" dirty="0" bmk=""/>
          </a:p>
          <a:p>
            <a:endParaRPr lang="sv-SE" sz="2000" dirty="0"/>
          </a:p>
          <a:p>
            <a:r>
              <a:rPr lang="sv-SE" sz="2000" dirty="0"/>
              <a:t>VO: Entropi/Struktur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sv-SE" altLang="sv-SE" sz="1000" dirty="0" bmk="">
                <a:ea typeface="Times New Roman" panose="02020603050405020304" pitchFamily="18" charset="0"/>
              </a:rPr>
              <a:t>Jämför en isbit i ett glas vatten.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sv-SE" altLang="sv-SE" sz="1000" dirty="0" bmk="">
                <a:ea typeface="Times New Roman" panose="02020603050405020304" pitchFamily="18" charset="0"/>
              </a:rPr>
              <a:t>Gäller slutna system som hela universum.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sv-SE" altLang="sv-SE" sz="1000" dirty="0" bmk="">
                <a:ea typeface="Times New Roman" panose="02020603050405020304" pitchFamily="18" charset="0"/>
              </a:rPr>
              <a:t>Struktur, komplexitet och information är nära förknippade men eftersom de inte kan kvantifieras (ännu?) vet man inte vilka lagar de följer.</a:t>
            </a:r>
            <a:br>
              <a:rPr lang="sv-SE" altLang="sv-SE" sz="1000" dirty="0" bmk="">
                <a:ea typeface="Times New Roman" panose="02020603050405020304" pitchFamily="18" charset="0"/>
              </a:rPr>
            </a:br>
            <a:r>
              <a:rPr lang="sv-SE" altLang="sv-SE" sz="1000" dirty="0" bmk="">
                <a:ea typeface="Times New Roman" panose="02020603050405020304" pitchFamily="18" charset="0"/>
              </a:rPr>
              <a:t>Men all mänsklig erfarenhet säger att strukturer bryts ner med tiden: bilar rostar, färg flagnar, döda djur förmultnar, berg eroderar och stjärnor slocknar.</a:t>
            </a:r>
            <a:br>
              <a:rPr lang="sv-SE" altLang="sv-SE" sz="1000" dirty="0" bmk="">
                <a:ea typeface="Times New Roman" panose="02020603050405020304" pitchFamily="18" charset="0"/>
              </a:rPr>
            </a:br>
            <a:r>
              <a:rPr lang="sv-SE" altLang="sv-SE" sz="1000" dirty="0" bmk="">
                <a:ea typeface="Times New Roman" panose="02020603050405020304" pitchFamily="18" charset="0"/>
              </a:rPr>
              <a:t>BB kan möjligen producera ett expanderande moln av materia, men inte atomära, kosmiska och biologiska strukturer!</a:t>
            </a:r>
            <a:endParaRPr lang="sv-SE" altLang="sv-SE" sz="1400" dirty="0" bmk="">
              <a:solidFill>
                <a:srgbClr val="C00000"/>
              </a:solidFill>
              <a:ea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572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Går det att förena med Bibeln?</a:t>
            </a:r>
            <a:br>
              <a:rPr lang="sv-SE" dirty="0"/>
            </a:br>
            <a:r>
              <a:rPr lang="sv-SE" dirty="0"/>
              <a:t>Inget motsägande, men heller inget självklart.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Oändlig rymd: Även ”rymdens geometri”.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Expanderar universum?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Förutsades av Einsteins ekvationer (även om han tog bort den genom kosmologiska konstanten).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Ansågs experimentellt bekräftad 1929 när Hubble upptäckte att galaxerna flyr bort från oss, fortare ju längre bort de ligger.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Hubble mätte inte hastighet=f(avstånd) utan rödförskjutning=f(ljusstyrka). Hast/avstånd kan bero av rödförskj./ljusstyrka, men behöver inte göra det.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Han studerade närliggande galaxer som idag inte anses expandera (pga gravitationellt bundna till varandra).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Så vad var det Hubble såg egentligen?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Han var själv inte övertygad om att det var ett expanderande universum han såg.</a:t>
            </a:r>
          </a:p>
          <a:p>
            <a:pPr marL="457200" marR="0" lvl="0" indent="-4572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VO: Inflation. Expansionen var 10</a:t>
            </a:r>
            <a:r>
              <a:rPr lang="sv-SE" baseline="30000" dirty="0"/>
              <a:t>28</a:t>
            </a:r>
            <a:r>
              <a:rPr lang="sv-SE" dirty="0"/>
              <a:t> gånger under bråkdelen av en sekund.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Löser horisont- och planhetsproblemen.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/>
          </a:p>
          <a:p>
            <a:pPr marL="0" lvl="0" indent="0" defTabSz="914400">
              <a:buFont typeface="Arial" panose="020B0604020202020204" pitchFamily="34" charset="0"/>
              <a:buNone/>
            </a:pPr>
            <a:r>
              <a:rPr lang="sv-SE" altLang="sv-SE" dirty="0" bmk="">
                <a:ea typeface="Times New Roman" panose="02020603050405020304" pitchFamily="18" charset="0"/>
              </a:rPr>
              <a:t>VO: Evig inflation</a:t>
            </a: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dirty="0" bmk="">
                <a:ea typeface="Times New Roman" panose="02020603050405020304" pitchFamily="18" charset="0"/>
              </a:rPr>
              <a:t>”Även inflationsteorin har utvecklats och idag finns varianter där inflationen skedde </a:t>
            </a:r>
            <a:r>
              <a:rPr lang="sv-SE" altLang="sv-SE" i="1" dirty="0" bmk="">
                <a:ea typeface="Times New Roman" panose="02020603050405020304" pitchFamily="18" charset="0"/>
              </a:rPr>
              <a:t>före</a:t>
            </a:r>
            <a:r>
              <a:rPr lang="sv-SE" altLang="sv-SE" dirty="0" bmk="">
                <a:ea typeface="Times New Roman" panose="02020603050405020304" pitchFamily="18" charset="0"/>
              </a:rPr>
              <a:t> big bang-smällen.”</a:t>
            </a:r>
          </a:p>
          <a:p>
            <a:pPr marL="144000" lvl="1" indent="-14400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Före BB: Ett hypotetiskt inflationsfält får rymden att expandera oerhört snabbt.</a:t>
            </a:r>
          </a:p>
          <a:p>
            <a:pPr marL="144000" lvl="1" indent="-14400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Fasövergång =&gt; Delar av tomrummet får lokalt en måttligare expansionstakt.</a:t>
            </a:r>
          </a:p>
          <a:p>
            <a:pPr marL="144000" lvl="1" indent="-14400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En bubbla bildas, vårt universum.</a:t>
            </a:r>
          </a:p>
          <a:p>
            <a:pPr marL="144000" lvl="1" indent="-14400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BB är slutet av inflationen och bubblan liknar ett traditionellt BB-scenario.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Första orsaken: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Gud skapade tiden med dess kedjor av orsak och verkan, men är själv oberoende av dessa kedjor. Det är betydelsen av att ”Gud står utanför tiden”.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938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VO: ”Multiversum” eller ”Megaversum”</a:t>
            </a:r>
          </a:p>
          <a:p>
            <a:r>
              <a:rPr lang="sv-SE" dirty="0"/>
              <a:t>Ja, ordet universum finns i pluralis.</a:t>
            </a:r>
          </a:p>
          <a:p>
            <a:endParaRPr lang="sv-SE" dirty="0"/>
          </a:p>
          <a:p>
            <a:r>
              <a:rPr lang="sv-SE" dirty="0"/>
              <a:t>VO: Olika modeller: Långt borta i samma rymd, andra rymder, kvantmekaniska parallellvärldar.</a:t>
            </a:r>
          </a:p>
          <a:p>
            <a:endParaRPr lang="sv-SE" dirty="0"/>
          </a:p>
          <a:p>
            <a:r>
              <a:rPr lang="sv-SE" dirty="0"/>
              <a:t>VO: Flera universum upplevs obehagligt, åtminstone för mig.</a:t>
            </a:r>
          </a:p>
          <a:p>
            <a:r>
              <a:rPr lang="sv-SE" dirty="0"/>
              <a:t>”Naturlagarna borde spotta ut universum på löpande band”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4805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sv-SE" i="0" dirty="0"/>
              <a:t>VO: Både vetenskapligt och bibliskt korrekta.</a:t>
            </a:r>
          </a:p>
          <a:p>
            <a:endParaRPr lang="sv-SE" i="0" dirty="0"/>
          </a:p>
          <a:p>
            <a:r>
              <a:rPr lang="sv-SE" i="0" dirty="0"/>
              <a:t>VO: Fenomenologiska lösningarna: Kanske atmosfären blev genomskinlig på skapelsedag fyra.</a:t>
            </a:r>
          </a:p>
          <a:p>
            <a:endParaRPr lang="sv-SE" i="0" dirty="0"/>
          </a:p>
          <a:p>
            <a:r>
              <a:rPr lang="sv-SE" i="0" dirty="0"/>
              <a:t>VO: Supernovor: D</a:t>
            </a:r>
            <a:r>
              <a:rPr kumimoji="0" lang="sv-SE" altLang="sv-SE" sz="4000" b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å</a:t>
            </a: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 måste Gud ha skapat ett uppflammande ljus i banan. Vi ser något som aldrig inträffat =&gt; bedrägligt beteende.</a:t>
            </a:r>
          </a:p>
          <a:p>
            <a:endParaRPr kumimoji="0" lang="sv-SE" sz="4000" b="0" i="0" u="none" strike="noStrike" kern="1200" cap="none" normalizeH="0" baseline="0" dirty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+mn-cs"/>
            </a:endParaRP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rPr>
              <a:t>VO: Relativistiska effekter är från </a:t>
            </a: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gravitationsfält och observatörernas rörelser.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När vi talar om tid måste vi därför ange </a:t>
            </a:r>
            <a:r>
              <a:rPr kumimoji="0" lang="sv-SE" altLang="sv-SE" sz="4000" b="0" i="1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med vilken klocka</a:t>
            </a: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 mätningen sker.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Jorden kan alltså vara ung och universum gammalt trots att de skapades samma bokstavliga vecka (mätt med en klocka på jorden).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Alternativt uttryck: Skapelsen skedde år 4000 f.Kr. alltså för 13,6 miljarder år sedan!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4000" b="0" i="0" u="none" strike="noStrike" kern="1200" cap="none" normalizeH="0" baseline="0" dirty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VO: </a:t>
            </a: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Anisotrop synkroniseringskonvention: Ljusets envägshastighet är inte begränsad till c.</a:t>
            </a:r>
            <a:b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Funderat på hur man enklast ska förklara det: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Tänk en ljusstråle som skickas mot Andromedagaladen (2 milj ljusårs avstånd) år 1 e.Kr.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När kommer den fram? 2 Mår e.Kr. eller 1 e.Kr. eller något däremellan?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STR säger: Välj själv! Sätter vi 2 Mår e.Kr. är envägs-c lika med c och sätter vi 1 e.Kr. är den oändlig.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Vän av ordning säger: Då synkar vi klockorna. Hur? Genom att skicka ljusstrålar som går med envägs-c. Men det var den vi skulle bestämma!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Och det finns ingen klocköverdomare i universum som säger vem av klockorna som ”går rätt”.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Universum förser oss inte med något sätta att mäta envägs-c, och då existerar den inte. (Annat än som mänsklig konvention.)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För den filosofiskt bevandrade: Inte ett epistemologiskt (envägs-c går inte att mäta) utan ett ontologiskt problem (den existerar inte).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endParaRPr kumimoji="0" lang="sv-SE" altLang="sv-SE" sz="2800" b="0" i="0" u="none" strike="noStrike" kern="1200" cap="none" normalizeH="0" baseline="0" dirty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VO: Hur tänker bibelförfattarna? Det naturliga är att vi ser Andromeda som den ser ut nu, och inte för 2 Mår sedan. (Båda är lika fysikaliskt rätt eller fel.)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Gud skapade hela universum på den fjärde skapelsedagen (utom jorden), och allt ljus anlände </a:t>
            </a:r>
            <a:r>
              <a:rPr kumimoji="0" lang="sv-SE" altLang="sv-SE" sz="2800" b="0" i="1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omedelbart</a:t>
            </a: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 till jorden.</a:t>
            </a:r>
            <a:endParaRPr lang="sv-SE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572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C9F178-787F-45E0-8156-AC710102FB80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8450" y="566738"/>
            <a:ext cx="3719513" cy="209391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2865438"/>
            <a:ext cx="5861050" cy="5592762"/>
          </a:xfrm>
          <a:noFill/>
          <a:ln/>
        </p:spPr>
        <p:txBody>
          <a:bodyPr>
            <a:normAutofit/>
          </a:bodyPr>
          <a:lstStyle/>
          <a:p>
            <a:pPr marL="228600" indent="-228600" eaLnBrk="1" hangingPunct="1"/>
            <a:r>
              <a:rPr lang="sv-SE" dirty="0">
                <a:ea typeface="Arial Unicode MS" pitchFamily="34" charset="-128"/>
                <a:cs typeface="Arial Unicode MS" pitchFamily="34" charset="-128"/>
              </a:rPr>
              <a:t>VO: Drakes ekvation kom 1961. Parametrarna här är inte exakt de ursprungliga.</a:t>
            </a:r>
          </a:p>
          <a:p>
            <a:pPr marL="228600" indent="-228600" eaLnBrk="1" hangingPunct="1"/>
            <a:endParaRPr lang="sv-SE" dirty="0">
              <a:ea typeface="Arial Unicode MS" pitchFamily="34" charset="-128"/>
              <a:cs typeface="Arial Unicode MS" pitchFamily="34" charset="-128"/>
            </a:endParaRPr>
          </a:p>
          <a:p>
            <a:pPr marL="228600" indent="-228600" eaLnBrk="1" hangingPunct="1"/>
            <a:r>
              <a:rPr lang="sv-SE" dirty="0">
                <a:ea typeface="Arial Unicode MS" pitchFamily="34" charset="-128"/>
                <a:cs typeface="Arial Unicode MS" pitchFamily="34" charset="-128"/>
              </a:rPr>
              <a:t>VO: Om livet kräver en skapare blir frågan om denne </a:t>
            </a:r>
            <a:r>
              <a:rPr lang="sv-SE" i="1" dirty="0">
                <a:ea typeface="Arial Unicode MS" pitchFamily="34" charset="-128"/>
                <a:cs typeface="Arial Unicode MS" pitchFamily="34" charset="-128"/>
              </a:rPr>
              <a:t>ville/valde </a:t>
            </a:r>
            <a:r>
              <a:rPr lang="sv-SE" dirty="0">
                <a:ea typeface="Arial Unicode MS" pitchFamily="34" charset="-128"/>
                <a:cs typeface="Arial Unicode MS" pitchFamily="34" charset="-128"/>
              </a:rPr>
              <a:t>liv mer än en gång, vilket inte är en statistisk fråga.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48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44577"/>
          </a:xfrm>
          <a:prstGeom prst="rect">
            <a:avLst/>
          </a:prstGeom>
        </p:spPr>
        <p:txBody>
          <a:bodyPr lIns="216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7" name="textruta 4">
            <a:extLst>
              <a:ext uri="{FF2B5EF4-FFF2-40B4-BE49-F238E27FC236}">
                <a16:creationId xmlns:a16="http://schemas.microsoft.com/office/drawing/2014/main" id="{A6A5F4E9-7381-4D9A-ADD8-574A9FB2D380}"/>
              </a:ext>
            </a:extLst>
          </p:cNvPr>
          <p:cNvSpPr txBox="1"/>
          <p:nvPr userDrawn="1"/>
        </p:nvSpPr>
        <p:spPr>
          <a:xfrm>
            <a:off x="9832066" y="22467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sz="1800" dirty="0"/>
              <a:t>www.gardeborn.se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359869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blomma, växt, full av färg, vit&#10;&#10;Automatiskt genererad beskrivning">
            <a:extLst>
              <a:ext uri="{FF2B5EF4-FFF2-40B4-BE49-F238E27FC236}">
                <a16:creationId xmlns:a16="http://schemas.microsoft.com/office/drawing/2014/main" id="{78B2E659-D2A0-4D5D-A0E9-011D31C56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2209543"/>
            <a:ext cx="12191999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3200" b="1" dirty="0">
                <a:ln w="6350"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5883"/>
            <a:ext cx="12192000" cy="1477328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Bibeln  </a:t>
            </a: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  ett   </a:t>
            </a: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Nötskal</a:t>
            </a:r>
            <a:endParaRPr lang="sv-SE" sz="9600" dirty="0">
              <a:effectLst>
                <a:glow rad="127000">
                  <a:srgbClr val="FF1FA4"/>
                </a:glow>
              </a:effectLst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1400315"/>
            <a:ext cx="12192000" cy="71235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Guds frälsningshistoria  </a:t>
            </a:r>
            <a:r>
              <a:rPr kumimoji="0" lang="sv-SE" sz="28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ett</a:t>
            </a: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Vetenskapligt sammanhang</a:t>
            </a:r>
            <a:endParaRPr lang="sv-SE" sz="1600" dirty="0">
              <a:ln w="6350">
                <a:solidFill>
                  <a:schemeClr val="tx1"/>
                </a:solidFill>
              </a:ln>
              <a:solidFill>
                <a:srgbClr val="FF1FA4"/>
              </a:solidFill>
              <a:effectLst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2455"/>
            <a:ext cx="12191999" cy="956595"/>
          </a:xfrm>
          <a:prstGeom prst="rect">
            <a:avLst/>
          </a:prstGeom>
          <a:effectLst/>
        </p:spPr>
        <p:txBody>
          <a:bodyPr lIns="432000" anchor="ctr"/>
          <a:lstStyle>
            <a:lvl1pPr algn="ctr">
              <a:lnSpc>
                <a:spcPts val="6000"/>
              </a:lnSpc>
              <a:defRPr sz="5400" b="1">
                <a:ln w="19050">
                  <a:noFill/>
                </a:ln>
                <a:solidFill>
                  <a:schemeClr val="tx1"/>
                </a:solidFill>
                <a:effectLst>
                  <a:glow rad="292100">
                    <a:schemeClr val="accent3">
                      <a:lumMod val="60000"/>
                      <a:lumOff val="40000"/>
                      <a:alpha val="83000"/>
                    </a:schemeClr>
                  </a:glow>
                </a:effectLst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9" y="603561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71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66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microsoft.com/office/2017/06/relationships/model3d" Target="../media/model3d1.glb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9F572-2232-499F-9CCD-87E3919A8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771015"/>
            <a:ext cx="10917936" cy="956595"/>
          </a:xfrm>
          <a:effectLst/>
        </p:spPr>
        <p:txBody>
          <a:bodyPr/>
          <a:lstStyle/>
          <a:p>
            <a:r>
              <a:rPr lang="sv-SE" dirty="0"/>
              <a:t>2</a:t>
            </a:r>
            <a:r>
              <a:rPr lang="sv-SE"/>
              <a:t>. Kosmologi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0765372"/>
      </p:ext>
    </p:extLst>
  </p:cSld>
  <p:clrMapOvr>
    <a:masterClrMapping/>
  </p:clrMapOvr>
  <p:transition advTm="34598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36448" y="1391686"/>
            <a:ext cx="2938272" cy="15080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21" tIns="45712" rIns="91421" bIns="45712">
            <a:spAutoFit/>
          </a:bodyPr>
          <a:lstStyle/>
          <a:p>
            <a:pPr algn="ctr"/>
            <a:r>
              <a:rPr lang="sv-SE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begynnelsen</a:t>
            </a:r>
            <a:br>
              <a:rPr lang="sv-SE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skapade Gud</a:t>
            </a:r>
            <a:br>
              <a:rPr lang="sv-SE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himmel och jord.</a:t>
            </a:r>
          </a:p>
          <a:p>
            <a:pPr algn="ctr"/>
            <a:r>
              <a:rPr lang="sv-SE" spc="99" dirty="0">
                <a:latin typeface="Calibri" panose="020F0502020204030204" pitchFamily="34" charset="0"/>
                <a:cs typeface="Calibri" panose="020F0502020204030204" pitchFamily="34" charset="0"/>
              </a:rPr>
              <a:t>(1 Mos 1:1)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 sex skapelsedagarna</a:t>
            </a:r>
          </a:p>
        </p:txBody>
      </p:sp>
      <p:pic>
        <p:nvPicPr>
          <p:cNvPr id="21" name="Bildobjekt 20" descr="Namnlöst-2 kopi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2455" y="1242013"/>
            <a:ext cx="2529914" cy="1770131"/>
          </a:xfrm>
          <a:prstGeom prst="rect">
            <a:avLst/>
          </a:prstGeom>
          <a:effectLst>
            <a:reflection blurRad="50800" stA="40000" endPos="26000" dist="381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63500" h="63500"/>
          </a:sp3d>
        </p:spPr>
      </p:pic>
      <p:pic>
        <p:nvPicPr>
          <p:cNvPr id="26" name="Bildobjekt 25" descr="Namnlöst-2 kop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4399" y="819586"/>
            <a:ext cx="2529914" cy="1770131"/>
          </a:xfrm>
          <a:prstGeom prst="rect">
            <a:avLst/>
          </a:prstGeom>
          <a:effectLst>
            <a:reflection blurRad="50800" stA="40000" endPos="26000" dist="381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63500" h="63500"/>
          </a:sp3d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F0006EF0-391D-4F60-A093-650C6941E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" y="3681348"/>
            <a:ext cx="3844131" cy="2246630"/>
          </a:xfrm>
          <a:prstGeom prst="rect">
            <a:avLst/>
          </a:prstGeom>
        </p:spPr>
      </p:pic>
      <p:pic>
        <p:nvPicPr>
          <p:cNvPr id="23" name="Bildobjekt 22" descr="Namnlöst-2 kopia 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73985" y="3233602"/>
            <a:ext cx="2570328" cy="1795934"/>
          </a:xfrm>
          <a:prstGeom prst="rect">
            <a:avLst/>
          </a:prstGeom>
          <a:effectLst>
            <a:reflection blurRad="50800" stA="40000" endPos="26000" dist="381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63500" h="63500"/>
          </a:sp3d>
        </p:spPr>
      </p:pic>
      <p:pic>
        <p:nvPicPr>
          <p:cNvPr id="24" name="Bildobjekt 23" descr="Namnlöst-2 kopia 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52455" y="3656029"/>
            <a:ext cx="2529914" cy="1770131"/>
          </a:xfrm>
          <a:prstGeom prst="rect">
            <a:avLst/>
          </a:prstGeom>
          <a:effectLst>
            <a:reflection blurRad="50800" stA="40000" endPos="26000" dist="381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63500" h="63500"/>
          </a:sp3d>
        </p:spPr>
      </p:pic>
      <p:pic>
        <p:nvPicPr>
          <p:cNvPr id="25" name="Bildobjekt 24" descr="Namnlöst-2 kopia 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90510" y="4078456"/>
            <a:ext cx="2529914" cy="1770131"/>
          </a:xfrm>
          <a:prstGeom prst="rect">
            <a:avLst/>
          </a:prstGeom>
          <a:effectLst>
            <a:reflection blurRad="50800" stA="40000" endPos="26000" dist="381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63500" h="63500"/>
          </a:sp3d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-modell 13" descr="Earth">
                <a:extLst>
                  <a:ext uri="{FF2B5EF4-FFF2-40B4-BE49-F238E27FC236}">
                    <a16:creationId xmlns:a16="http://schemas.microsoft.com/office/drawing/2014/main" id="{B9D8AEB8-2638-48FC-9908-2BA999BF5C0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876059074"/>
                  </p:ext>
                </p:extLst>
              </p:nvPr>
            </p:nvGraphicFramePr>
            <p:xfrm>
              <a:off x="913843" y="3345370"/>
              <a:ext cx="2167200" cy="2167201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167200" cy="2167201"/>
                    </a:xfrm>
                    <a:prstGeom prst="rect">
                      <a:avLst/>
                    </a:prstGeom>
                  </am3d:spPr>
                  <am3d:camera>
                    <am3d:pos x="-5694" y="1755" z="81469184"/>
                    <am3d:up dx="0" dy="36000000" dz="0"/>
                    <am3d:lookAt x="0" y="1755" z="0"/>
                    <am3d:perspective fov="156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4434374" ay="1416209" az="3253192"/>
                    <am3d:postTrans dx="0" dy="0" dz="0"/>
                  </am3d:trans>
                  <am3d:raster rName="Office3DRenderer" rVer="16.0.8326">
                    <am3d:blip r:embed="rId11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-modell 13" descr="Earth">
                <a:extLst>
                  <a:ext uri="{FF2B5EF4-FFF2-40B4-BE49-F238E27FC236}">
                    <a16:creationId xmlns:a16="http://schemas.microsoft.com/office/drawing/2014/main" id="{B9D8AEB8-2638-48FC-9908-2BA999BF5C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3843" y="3345370"/>
                <a:ext cx="2167200" cy="216720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ktangel 2">
            <a:extLst>
              <a:ext uri="{FF2B5EF4-FFF2-40B4-BE49-F238E27FC236}">
                <a16:creationId xmlns:a16="http://schemas.microsoft.com/office/drawing/2014/main" id="{9407BB5B-E214-4DB7-B851-5ED09AFE4573}"/>
              </a:ext>
            </a:extLst>
          </p:cNvPr>
          <p:cNvSpPr/>
          <p:nvPr/>
        </p:nvSpPr>
        <p:spPr>
          <a:xfrm>
            <a:off x="4448175" y="6030010"/>
            <a:ext cx="70866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</a:rPr>
              <a:t>På sjunde dagen hade Gud </a:t>
            </a:r>
            <a:r>
              <a:rPr lang="sv-SE" sz="2000" i="1" u="sng" dirty="0">
                <a:solidFill>
                  <a:srgbClr val="C00000"/>
                </a:solidFill>
              </a:rPr>
              <a:t>fullbordat</a:t>
            </a:r>
            <a:r>
              <a:rPr lang="sv-SE" sz="2000" dirty="0">
                <a:solidFill>
                  <a:srgbClr val="C00000"/>
                </a:solidFill>
              </a:rPr>
              <a:t> sitt skapelseverk, och han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vilade på sjunde dagen från hela det verk som han gjort. </a:t>
            </a:r>
            <a:r>
              <a:rPr lang="sv-SE" sz="1600" dirty="0"/>
              <a:t>(1 Mos 2:2)</a:t>
            </a:r>
            <a:endParaRPr lang="sv-SE" sz="2000" dirty="0"/>
          </a:p>
        </p:txBody>
      </p:sp>
      <p:pic>
        <p:nvPicPr>
          <p:cNvPr id="22" name="Bildobjekt 21" descr="Namnlöst-2 kopia 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490510" y="1664440"/>
            <a:ext cx="2529914" cy="1770131"/>
          </a:xfrm>
          <a:prstGeom prst="rect">
            <a:avLst/>
          </a:prstGeom>
          <a:effectLst>
            <a:reflection blurRad="50800" stA="40000" endPos="26000" dist="381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63500" h="635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319829"/>
      </p:ext>
    </p:extLst>
  </p:cSld>
  <p:clrMapOvr>
    <a:masterClrMapping/>
  </p:clrMapOvr>
  <p:transition advTm="1126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 descr="En bild som visar träd, regn&#10;&#10;Automatiskt genererad beskrivning">
            <a:extLst>
              <a:ext uri="{FF2B5EF4-FFF2-40B4-BE49-F238E27FC236}">
                <a16:creationId xmlns:a16="http://schemas.microsoft.com/office/drawing/2014/main" id="{12B23E13-91B0-417D-8444-20C460E17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40370"/>
            <a:ext cx="12192000" cy="621763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D61158FB-2FDE-4804-BBFC-028DAE02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 begynnelsen…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661489F-7444-4D19-9C56-DFC532C0F5AD}"/>
              </a:ext>
            </a:extLst>
          </p:cNvPr>
          <p:cNvSpPr/>
          <p:nvPr/>
        </p:nvSpPr>
        <p:spPr>
          <a:xfrm>
            <a:off x="0" y="892314"/>
            <a:ext cx="12192000" cy="5724644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sz="2400" dirty="0">
                <a:solidFill>
                  <a:srgbClr val="00B0F0"/>
                </a:solidFill>
                <a:cs typeface="Calibri" panose="020F0502020204030204" pitchFamily="34" charset="0"/>
              </a:rPr>
              <a:t>I begynnelsen skapade Gud himmel och jord. </a:t>
            </a:r>
            <a:r>
              <a:rPr lang="sv-SE" spc="99" dirty="0">
                <a:solidFill>
                  <a:schemeClr val="bg1"/>
                </a:solidFill>
                <a:cs typeface="Calibri" panose="020F0502020204030204" pitchFamily="34" charset="0"/>
              </a:rPr>
              <a:t>(1 Mos 1:1)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Argumenterar inte för Guds existens. Han är den självklara </a:t>
            </a:r>
            <a:r>
              <a:rPr lang="sv-SE" sz="2400">
                <a:solidFill>
                  <a:schemeClr val="bg1"/>
                </a:solidFill>
                <a:ea typeface="Times New Roman" panose="02020603050405020304" pitchFamily="18" charset="0"/>
              </a:rPr>
              <a:t>utgångspunkten.</a:t>
            </a:r>
            <a:endParaRPr lang="sv-SE" sz="1600" dirty="0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Världen är </a:t>
            </a:r>
            <a:r>
              <a:rPr lang="sv-SE" sz="2400" i="1" dirty="0">
                <a:solidFill>
                  <a:schemeClr val="bg1"/>
                </a:solidFill>
                <a:ea typeface="Times New Roman" panose="02020603050405020304" pitchFamily="18" charset="0"/>
              </a:rPr>
              <a:t>medvetet</a:t>
            </a: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skapad. Den har inte orsakat sig själv eller tillkommit av en </a:t>
            </a:r>
            <a:r>
              <a:rPr lang="sv-SE" sz="2400">
                <a:solidFill>
                  <a:schemeClr val="bg1"/>
                </a:solidFill>
                <a:ea typeface="Times New Roman" panose="02020603050405020304" pitchFamily="18" charset="0"/>
              </a:rPr>
              <a:t>slump.</a:t>
            </a:r>
            <a:endParaRPr lang="sv-SE" sz="2400" dirty="0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Gud är skapelsens upphovsman men inte del av skapelsen =&gt; Panteism </a:t>
            </a:r>
            <a:r>
              <a:rPr lang="sv-SE" sz="2400">
                <a:solidFill>
                  <a:schemeClr val="bg1"/>
                </a:solidFill>
                <a:ea typeface="Times New Roman" panose="02020603050405020304" pitchFamily="18" charset="0"/>
              </a:rPr>
              <a:t>utesluten.</a:t>
            </a:r>
            <a:endParaRPr lang="sv-SE" sz="24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>
              <a:spcBef>
                <a:spcPts val="1800"/>
              </a:spcBef>
            </a:pPr>
            <a:r>
              <a:rPr lang="sv-SE" sz="2400" dirty="0">
                <a:solidFill>
                  <a:srgbClr val="00B0F0"/>
                </a:solidFill>
                <a:ea typeface="Times New Roman" panose="02020603050405020304" pitchFamily="18" charset="0"/>
              </a:rPr>
              <a:t>För han sade och det blev till, han befallde och det stod där. </a:t>
            </a:r>
            <a:r>
              <a:rPr lang="sv-SE" dirty="0">
                <a:solidFill>
                  <a:schemeClr val="bg1"/>
                </a:solidFill>
                <a:ea typeface="Times New Roman" panose="02020603050405020304" pitchFamily="18" charset="0"/>
              </a:rPr>
              <a:t>(Ps 33:9)</a:t>
            </a:r>
            <a:endParaRPr lang="sv-SE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Från </a:t>
            </a:r>
            <a:r>
              <a:rPr lang="sv-SE" sz="2400" i="1" dirty="0">
                <a:solidFill>
                  <a:schemeClr val="bg1"/>
                </a:solidFill>
                <a:ea typeface="Times New Roman" panose="02020603050405020304" pitchFamily="18" charset="0"/>
              </a:rPr>
              <a:t>ingenting</a:t>
            </a: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, inte från något för-existerande råmaterial.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Materia/energi och tid/rum =&gt; Universum är gjort </a:t>
            </a:r>
            <a:r>
              <a:rPr lang="sv-SE" sz="2400" i="1" u="sng" dirty="0">
                <a:solidFill>
                  <a:schemeClr val="bg1"/>
                </a:solidFill>
                <a:ea typeface="Times New Roman" panose="02020603050405020304" pitchFamily="18" charset="0"/>
              </a:rPr>
              <a:t>med</a:t>
            </a: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tid och rum och inte </a:t>
            </a:r>
            <a:r>
              <a:rPr lang="sv-SE" sz="2400" i="1" u="sng" dirty="0">
                <a:solidFill>
                  <a:schemeClr val="bg1"/>
                </a:solidFill>
                <a:ea typeface="Times New Roman" panose="02020603050405020304" pitchFamily="18" charset="0"/>
              </a:rPr>
              <a:t>i</a:t>
            </a: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tid och 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Unikt bland skapelseberättelser (även naturalistiska typ big bang).</a:t>
            </a:r>
          </a:p>
          <a:p>
            <a:pPr>
              <a:spcBef>
                <a:spcPts val="1800"/>
              </a:spcBef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Vem skapade </a:t>
            </a:r>
            <a:r>
              <a:rPr lang="sv-SE" sz="2400">
                <a:solidFill>
                  <a:schemeClr val="bg1"/>
                </a:solidFill>
                <a:ea typeface="Times New Roman" panose="02020603050405020304" pitchFamily="18" charset="0"/>
              </a:rPr>
              <a:t>Gud?</a:t>
            </a:r>
            <a:endParaRPr lang="sv-SE" sz="24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JHVH = Den för alltid självexisterande =&gt; Gud är </a:t>
            </a:r>
            <a:r>
              <a:rPr lang="sv-SE" sz="2400" i="1" dirty="0">
                <a:solidFill>
                  <a:schemeClr val="bg1"/>
                </a:solidFill>
                <a:ea typeface="Times New Roman" panose="02020603050405020304" pitchFamily="18" charset="0"/>
              </a:rPr>
              <a:t>per definition</a:t>
            </a: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inte är skapad.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Om Gud hade haft en skapare så blir denne i så fall skaparen (som behöver en skapare…)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Frågan är därför meningslös:</a:t>
            </a:r>
          </a:p>
          <a:p>
            <a:pPr marL="742853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Om vi menar Bibelns Gud så frågar vi vem som skapade en oskapad Gud =&gt; Nonsens.</a:t>
            </a:r>
          </a:p>
          <a:p>
            <a:pPr marL="742853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ea typeface="Times New Roman" panose="02020603050405020304" pitchFamily="18" charset="0"/>
              </a:rPr>
              <a:t>Om vi menar en skapad gud är det inte Bibelns Gud.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6823502"/>
      </p:ext>
    </p:extLst>
  </p:cSld>
  <p:clrMapOvr>
    <a:masterClrMapping/>
  </p:clrMapOvr>
  <p:transition advTm="337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tangle 1414173">
            <a:extLst>
              <a:ext uri="{FF2B5EF4-FFF2-40B4-BE49-F238E27FC236}">
                <a16:creationId xmlns:a16="http://schemas.microsoft.com/office/drawing/2014/main" id="{3420445F-F69D-462D-A215-71696935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6487" y="3400642"/>
            <a:ext cx="61905" cy="6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742B92A-F908-4F36-AD0F-CFCD4CE17C69}"/>
              </a:ext>
            </a:extLst>
          </p:cNvPr>
          <p:cNvSpPr txBox="1"/>
          <p:nvPr/>
        </p:nvSpPr>
        <p:spPr>
          <a:xfrm rot="598322">
            <a:off x="4057794" y="3389241"/>
            <a:ext cx="2190541" cy="551498"/>
          </a:xfrm>
          <a:prstGeom prst="leftArrow">
            <a:avLst>
              <a:gd name="adj1" fmla="val 66435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dirty="0"/>
              <a:t>Singularitet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434387A-4EC3-4361-A607-C9AC8987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Big bang</a:t>
            </a:r>
          </a:p>
        </p:txBody>
      </p:sp>
      <p:pic>
        <p:nvPicPr>
          <p:cNvPr id="11" name="Bildobjekt 10" descr="En bild som visar objekt, fyrverkeri, ljus, sitter&#10;&#10;Automatiskt genererad beskrivning">
            <a:extLst>
              <a:ext uri="{FF2B5EF4-FFF2-40B4-BE49-F238E27FC236}">
                <a16:creationId xmlns:a16="http://schemas.microsoft.com/office/drawing/2014/main" id="{E36EB807-69D2-4B6A-AE1F-6EE19113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1808" y="0"/>
            <a:ext cx="10812026" cy="6858000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A81B798E-EF8D-4D1A-ACA3-034CFAC0BF2D}"/>
              </a:ext>
            </a:extLst>
          </p:cNvPr>
          <p:cNvSpPr txBox="1"/>
          <p:nvPr/>
        </p:nvSpPr>
        <p:spPr>
          <a:xfrm>
            <a:off x="8219100" y="2157984"/>
            <a:ext cx="3712811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400" dirty="0"/>
              <a:t>Ingen ursprungsteori</a:t>
            </a:r>
          </a:p>
          <a:p>
            <a:pPr>
              <a:spcBef>
                <a:spcPts val="1800"/>
              </a:spcBef>
            </a:pPr>
            <a:r>
              <a:rPr lang="sv-SE" sz="2400" dirty="0"/>
              <a:t>Singulariteten förklaras inte:</a:t>
            </a:r>
          </a:p>
          <a:p>
            <a:pPr marL="450850" indent="-2682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/>
              <a:t>Varifrån den kom</a:t>
            </a:r>
          </a:p>
          <a:p>
            <a:pPr marL="450850" indent="-2682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/>
              <a:t>Vad den bestod av</a:t>
            </a:r>
          </a:p>
          <a:p>
            <a:pPr marL="450850" indent="-2682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400" dirty="0"/>
              <a:t>Varför den ”small”</a:t>
            </a:r>
          </a:p>
          <a:p>
            <a:pPr>
              <a:spcBef>
                <a:spcPts val="1800"/>
              </a:spcBef>
            </a:pPr>
            <a:r>
              <a:rPr lang="sv-SE" sz="2400" dirty="0"/>
              <a:t>Sedan kommer strukturerna</a:t>
            </a:r>
          </a:p>
        </p:txBody>
      </p:sp>
      <p:pic>
        <p:nvPicPr>
          <p:cNvPr id="16" name="Rectangle 1414151">
            <a:extLst>
              <a:ext uri="{FF2B5EF4-FFF2-40B4-BE49-F238E27FC236}">
                <a16:creationId xmlns:a16="http://schemas.microsoft.com/office/drawing/2014/main" id="{22276E3C-14E5-4CA4-8800-193DC805B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r="1674"/>
          <a:stretch/>
        </p:blipFill>
        <p:spPr bwMode="auto">
          <a:xfrm>
            <a:off x="0" y="649225"/>
            <a:ext cx="7924800" cy="620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467845"/>
      </p:ext>
    </p:extLst>
  </p:cSld>
  <p:clrMapOvr>
    <a:masterClrMapping/>
  </p:clrMapOvr>
  <p:transition advTm="1825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777074EC-F045-4045-9C27-4AC6193F0C52}"/>
              </a:ext>
            </a:extLst>
          </p:cNvPr>
          <p:cNvSpPr/>
          <p:nvPr/>
        </p:nvSpPr>
        <p:spPr>
          <a:xfrm>
            <a:off x="9115425" y="647699"/>
            <a:ext cx="3076575" cy="6210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67DAA69-AD25-4E96-8549-087C042A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Problem med Big bang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B7FBB4B-9787-4990-86D0-78F406140DE8}"/>
              </a:ext>
            </a:extLst>
          </p:cNvPr>
          <p:cNvSpPr txBox="1"/>
          <p:nvPr/>
        </p:nvSpPr>
        <p:spPr>
          <a:xfrm>
            <a:off x="0" y="643651"/>
            <a:ext cx="9153525" cy="6401753"/>
          </a:xfrm>
          <a:prstGeom prst="rect">
            <a:avLst/>
          </a:prstGeom>
          <a:noFill/>
          <a:ln>
            <a:noFill/>
          </a:ln>
        </p:spPr>
        <p:txBody>
          <a:bodyPr wrap="square" lIns="216000" rtlCol="0">
            <a:spAutoFit/>
          </a:bodyPr>
          <a:lstStyle/>
          <a:p>
            <a:r>
              <a:rPr lang="sv-SE" sz="2000" b="1" dirty="0"/>
              <a:t>Tidens början</a:t>
            </a:r>
          </a:p>
          <a:p>
            <a:pPr marL="180975" lvl="0" indent="-180975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lang="sv-SE" altLang="sv-SE" dirty="0" bmk="">
                <a:ea typeface="Times New Roman" panose="02020603050405020304" pitchFamily="18" charset="0"/>
              </a:rPr>
              <a:t>Big bang var en katastrof för den naturalistiska vetenskapen.</a:t>
            </a:r>
          </a:p>
          <a:p>
            <a:pPr marL="180975" lvl="0" indent="-180975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lang="sv-SE" altLang="sv-SE" dirty="0" bmk="">
                <a:ea typeface="Times New Roman" panose="02020603050405020304" pitchFamily="18" charset="0"/>
              </a:rPr>
              <a:t>Förut var universum evigt. Efter BB fick tiden en början =&gt; Problem med ”den första orsaken”.</a:t>
            </a:r>
          </a:p>
          <a:p>
            <a:pPr marL="180975" lvl="0" indent="-180975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lang="sv-SE" altLang="sv-SE" dirty="0" bmk="">
                <a:ea typeface="Times New Roman" panose="02020603050405020304" pitchFamily="18" charset="0"/>
              </a:rPr>
              <a:t>Före BB var det bara Första Moseboken lärde att universum startat en gång </a:t>
            </a:r>
            <a:r>
              <a:rPr lang="sv-SE" altLang="sv-SE" i="1" dirty="0" bmk="">
                <a:ea typeface="Times New Roman" panose="02020603050405020304" pitchFamily="18" charset="0"/>
              </a:rPr>
              <a:t>i/med </a:t>
            </a:r>
            <a:r>
              <a:rPr lang="sv-SE" altLang="sv-SE" dirty="0" bmk="">
                <a:ea typeface="Times New Roman" panose="02020603050405020304" pitchFamily="18" charset="0"/>
              </a:rPr>
              <a:t>tiden.</a:t>
            </a:r>
          </a:p>
          <a:p>
            <a:pPr lvl="0" defTabSz="914400">
              <a:spcBef>
                <a:spcPts val="1200"/>
              </a:spcBef>
            </a:pPr>
            <a:r>
              <a:rPr lang="sv-SE" altLang="sv-SE" sz="2000" b="1" dirty="0" bmk="">
                <a:ea typeface="Times New Roman" panose="02020603050405020304" pitchFamily="18" charset="0"/>
              </a:rPr>
              <a:t>Kosmologiska principen obevisad</a:t>
            </a:r>
            <a:endParaRPr lang="sv-SE" altLang="sv-SE" sz="2000" b="1" i="1" dirty="0" bmk="">
              <a:ea typeface="Times New Roman" panose="02020603050405020304" pitchFamily="18" charset="0"/>
            </a:endParaRP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Jorden har ingen priviligierad plats =&gt; Universum har inget centrum och ingen yttre gräns </a:t>
            </a: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sv-SE" altLang="sv-SE" dirty="0" bmk="">
              <a:ea typeface="Times New Roman" panose="02020603050405020304" pitchFamily="18" charset="0"/>
            </a:endParaRP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Motsägs av två observationer:</a:t>
            </a:r>
          </a:p>
          <a:p>
            <a:pPr marL="542925" lvl="1" indent="-180975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Kvantifierad </a:t>
            </a:r>
            <a:r>
              <a:rPr lang="sv-SE" altLang="sv-SE" bmk="">
                <a:ea typeface="Times New Roman" panose="02020603050405020304" pitchFamily="18" charset="0"/>
              </a:rPr>
              <a:t>rödförskjutning.</a:t>
            </a:r>
            <a:endParaRPr lang="sv-SE" altLang="sv-SE" sz="1200" dirty="0" bmk="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542925" lvl="1" indent="-180975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Kosmisk </a:t>
            </a:r>
            <a:r>
              <a:rPr lang="sv-SE" altLang="sv-SE" bmk="">
                <a:ea typeface="Times New Roman" panose="02020603050405020304" pitchFamily="18" charset="0"/>
              </a:rPr>
              <a:t>bakgrundsstrålning.</a:t>
            </a:r>
            <a:endParaRPr lang="sv-SE" sz="2000">
              <a:highlight>
                <a:srgbClr val="FFFF00"/>
              </a:highlight>
            </a:endParaRPr>
          </a:p>
          <a:p>
            <a:pPr>
              <a:spcBef>
                <a:spcPts val="1200"/>
              </a:spcBef>
            </a:pPr>
            <a:r>
              <a:rPr lang="sv-SE" sz="2000" b="1"/>
              <a:t>Mörka storheter</a:t>
            </a: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altLang="sv-SE" bmk="">
                <a:ea typeface="Times New Roman" panose="02020603050405020304" pitchFamily="18" charset="0"/>
              </a:rPr>
              <a:t>Ad </a:t>
            </a:r>
            <a:r>
              <a:rPr lang="sv-SE" altLang="sv-SE" dirty="0" bmk="">
                <a:ea typeface="Times New Roman" panose="02020603050405020304" pitchFamily="18" charset="0"/>
              </a:rPr>
              <a:t>hoc-antaganden för att rätta teorin undan observationerna.</a:t>
            </a: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Fuskfaktorer (fudge factors). Ohyra för naturvetenskapen.</a:t>
            </a: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Förklarar något okänt med något annat okänt. </a:t>
            </a: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Inflation, Mörk materia, Mörk </a:t>
            </a:r>
            <a:r>
              <a:rPr lang="sv-SE" altLang="sv-SE" bmk="">
                <a:ea typeface="Times New Roman" panose="02020603050405020304" pitchFamily="18" charset="0"/>
              </a:rPr>
              <a:t>energi.</a:t>
            </a:r>
            <a:endParaRPr lang="sv-SE" altLang="sv-SE" bmk="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lvl="0" defTabSz="914400">
              <a:spcBef>
                <a:spcPts val="1200"/>
              </a:spcBef>
            </a:pPr>
            <a:r>
              <a:rPr lang="sv-SE" sz="2000" b="1" bmk=""/>
              <a:t>En</a:t>
            </a:r>
            <a:r>
              <a:rPr lang="sv-SE" sz="2000" b="1"/>
              <a:t>tropi/Struktur</a:t>
            </a: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/>
              <a:t>Energiskillnader </a:t>
            </a:r>
            <a:r>
              <a:rPr lang="sv-SE" dirty="0"/>
              <a:t>minskar i tiden. Förmåga att utföra arbete minskar. Entropin </a:t>
            </a:r>
            <a:r>
              <a:rPr lang="sv-SE"/>
              <a:t>ökar.</a:t>
            </a:r>
            <a:endParaRPr lang="sv-SE" dirty="0">
              <a:highlight>
                <a:srgbClr val="FFFF00"/>
              </a:highlight>
            </a:endParaRP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dirty="0"/>
              <a:t>Universum har oerhört låg entropi idag, och måste således haft ännu lägre tidigare.</a:t>
            </a: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dirty="0"/>
              <a:t>Problemet: Varför startade universum i ett så speciellt läge?</a:t>
            </a: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Penrose: En potentiell skapare har valt vårt universum bland </a:t>
            </a:r>
            <a:r>
              <a:rPr lang="sv-SE" dirty="0"/>
              <a:t>10</a:t>
            </a:r>
            <a:r>
              <a:rPr lang="sv-SE" baseline="30000" dirty="0"/>
              <a:t>10 upphöjt till 123</a:t>
            </a:r>
            <a:r>
              <a:rPr lang="sv-SE" dirty="0"/>
              <a:t> kandidater.</a:t>
            </a:r>
            <a:endParaRPr lang="sv-SE" altLang="sv-SE" dirty="0" bmk="">
              <a:ea typeface="Times New Roman" panose="02020603050405020304" pitchFamily="18" charset="0"/>
            </a:endParaRPr>
          </a:p>
          <a:p>
            <a:pPr marL="180975" lvl="0" indent="-180975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Begrepp som struktur, komplexitet och information är nära </a:t>
            </a:r>
            <a:r>
              <a:rPr lang="sv-SE" altLang="sv-SE" bmk="">
                <a:ea typeface="Times New Roman" panose="02020603050405020304" pitchFamily="18" charset="0"/>
              </a:rPr>
              <a:t>förknippade.</a:t>
            </a:r>
            <a:endParaRPr lang="sv-SE" altLang="sv-SE" dirty="0" bmk="">
              <a:highlight>
                <a:srgbClr val="FFFF00"/>
              </a:highlight>
              <a:ea typeface="Times New Roman" panose="02020603050405020304" pitchFamily="18" charset="0"/>
            </a:endParaRPr>
          </a:p>
        </p:txBody>
      </p:sp>
      <p:pic>
        <p:nvPicPr>
          <p:cNvPr id="14" name="Bildobjekt 13" descr="En bild som visar stjärna, gräs, mörk, sitter&#10;&#10;Automatiskt genererad beskrivning">
            <a:extLst>
              <a:ext uri="{FF2B5EF4-FFF2-40B4-BE49-F238E27FC236}">
                <a16:creationId xmlns:a16="http://schemas.microsoft.com/office/drawing/2014/main" id="{CD1C0775-A0F6-4076-8AF6-F2B7B84FD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362" y="3200401"/>
            <a:ext cx="3015638" cy="2010426"/>
          </a:xfrm>
          <a:prstGeom prst="rect">
            <a:avLst/>
          </a:prstGeom>
        </p:spPr>
      </p:pic>
      <p:pic>
        <p:nvPicPr>
          <p:cNvPr id="18" name="Bildobjekt 17" descr="En bild som visar full av färg, sitter, färgad, ljus&#10;&#10;Automatiskt genererad beskrivning">
            <a:extLst>
              <a:ext uri="{FF2B5EF4-FFF2-40B4-BE49-F238E27FC236}">
                <a16:creationId xmlns:a16="http://schemas.microsoft.com/office/drawing/2014/main" id="{4BF742D5-9635-4ACC-9882-BFBA142F4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824" y="5386385"/>
            <a:ext cx="2809876" cy="1404939"/>
          </a:xfrm>
          <a:prstGeom prst="rect">
            <a:avLst/>
          </a:prstGeom>
        </p:spPr>
      </p:pic>
      <p:pic>
        <p:nvPicPr>
          <p:cNvPr id="9" name="Bildobjekt 8" descr="globe020.gif">
            <a:extLst>
              <a:ext uri="{FF2B5EF4-FFF2-40B4-BE49-F238E27FC236}">
                <a16:creationId xmlns:a16="http://schemas.microsoft.com/office/drawing/2014/main" id="{944999E8-AF51-40E5-A025-0EF0E6FA0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6612" y="4979716"/>
            <a:ext cx="208514" cy="216000"/>
          </a:xfrm>
          <a:prstGeom prst="rect">
            <a:avLst/>
          </a:prstGeom>
        </p:spPr>
      </p:pic>
      <p:pic>
        <p:nvPicPr>
          <p:cNvPr id="12" name="Bildobjekt 11" descr="En bild som visar ljus&#10;&#10;Automatiskt genererad beskrivning">
            <a:extLst>
              <a:ext uri="{FF2B5EF4-FFF2-40B4-BE49-F238E27FC236}">
                <a16:creationId xmlns:a16="http://schemas.microsoft.com/office/drawing/2014/main" id="{27438DB3-78A6-4CE1-AF35-96D388D16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0237" y="1209674"/>
            <a:ext cx="2162175" cy="2162175"/>
          </a:xfrm>
          <a:prstGeom prst="rect">
            <a:avLst/>
          </a:prstGeom>
        </p:spPr>
      </p:pic>
      <p:pic>
        <p:nvPicPr>
          <p:cNvPr id="21" name="Bildobjekt 20" descr="En bild som visar fyrverkeri, flyger, mörk, rök&#10;&#10;Automatiskt genererad beskrivning">
            <a:extLst>
              <a:ext uri="{FF2B5EF4-FFF2-40B4-BE49-F238E27FC236}">
                <a16:creationId xmlns:a16="http://schemas.microsoft.com/office/drawing/2014/main" id="{16C7AB40-54DD-4E54-B3F3-502631CD99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6967" t="18363" r="20100" b="1991"/>
          <a:stretch/>
        </p:blipFill>
        <p:spPr>
          <a:xfrm>
            <a:off x="0" y="0"/>
            <a:ext cx="9124951" cy="6858000"/>
          </a:xfrm>
          <a:prstGeom prst="rect">
            <a:avLst/>
          </a:prstGeom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EBF76FD0-F356-4326-B273-FA9E7AE5FEE8}"/>
              </a:ext>
            </a:extLst>
          </p:cNvPr>
          <p:cNvSpPr txBox="1"/>
          <p:nvPr/>
        </p:nvSpPr>
        <p:spPr>
          <a:xfrm>
            <a:off x="11039475" y="4810125"/>
            <a:ext cx="879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200">
                <a:solidFill>
                  <a:schemeClr val="bg1"/>
                </a:solidFill>
              </a:rPr>
              <a:t>Jorden inte</a:t>
            </a:r>
          </a:p>
          <a:p>
            <a:pPr algn="ctr"/>
            <a:r>
              <a:rPr lang="sv-SE" sz="1200">
                <a:solidFill>
                  <a:schemeClr val="bg1"/>
                </a:solidFill>
              </a:rPr>
              <a:t>skalenlig!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943617"/>
      </p:ext>
    </p:extLst>
  </p:cSld>
  <p:clrMapOvr>
    <a:masterClrMapping/>
  </p:clrMapOvr>
  <p:transition advTm="10813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sitter, svart, liten, flaska&#10;&#10;Automatiskt genererad beskrivning">
            <a:extLst>
              <a:ext uri="{FF2B5EF4-FFF2-40B4-BE49-F238E27FC236}">
                <a16:creationId xmlns:a16="http://schemas.microsoft.com/office/drawing/2014/main" id="{F1297E0B-1915-4D39-A455-7CBFA004A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982" y="1191852"/>
            <a:ext cx="2846070" cy="284607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24B1FCF-F2D7-4876-BF1B-B65C4F0F1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6892"/>
            <a:ext cx="12344400" cy="497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114264" rIns="91440" bIns="38088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210300" algn="r"/>
              </a:tabLst>
            </a:pPr>
            <a:r>
              <a:rPr lang="sv-SE" altLang="sv-SE" sz="2000" b="1" dirty="0" bmk="">
                <a:ea typeface="Times New Roman" panose="02020603050405020304" pitchFamily="18" charset="0"/>
              </a:rPr>
              <a:t>Big bang finns i många varianter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lang="sv-SE" altLang="sv-SE" dirty="0" bmk="">
                <a:ea typeface="Times New Roman" panose="02020603050405020304" pitchFamily="18" charset="0"/>
              </a:rPr>
              <a:t>Gemensamt är att universum expanderar och att det var varmare förut.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lang="sv-SE" altLang="sv-SE" dirty="0" bmk="">
                <a:ea typeface="Times New Roman" panose="02020603050405020304" pitchFamily="18" charset="0"/>
              </a:rPr>
              <a:t>Går det att förena med </a:t>
            </a:r>
            <a:r>
              <a:rPr lang="sv-SE" altLang="sv-SE" bmk="">
                <a:ea typeface="Times New Roman" panose="02020603050405020304" pitchFamily="18" charset="0"/>
              </a:rPr>
              <a:t>Bibeln?</a:t>
            </a:r>
            <a:endParaRPr lang="sv-SE" altLang="sv-SE" dirty="0" bmk="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lang="sv-SE" altLang="sv-SE" bmk="">
                <a:ea typeface="Times New Roman" panose="02020603050405020304" pitchFamily="18" charset="0"/>
              </a:rPr>
              <a:t>Skiljer sig gällande rumtidens geometri.</a:t>
            </a:r>
            <a:endParaRPr lang="sv-SE" altLang="sv-SE" dirty="0" bmk="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>
                <a:tab pos="6210300" algn="r"/>
              </a:tabLst>
            </a:pPr>
            <a:r>
              <a:rPr lang="sv-SE" altLang="sv-SE" sz="2000" b="1" dirty="0" bmk="">
                <a:ea typeface="Times New Roman" panose="02020603050405020304" pitchFamily="18" charset="0"/>
              </a:rPr>
              <a:t>Expanderar universum?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>
                <a:tab pos="6210300" algn="r"/>
              </a:tabLst>
            </a:pPr>
            <a:r>
              <a:rPr lang="sv-SE" altLang="sv-SE" sz="2000" b="1" bmk="">
                <a:ea typeface="Times New Roman" panose="02020603050405020304" pitchFamily="18" charset="0"/>
              </a:rPr>
              <a:t>Inflation?</a:t>
            </a:r>
            <a:endParaRPr lang="sv-SE" altLang="sv-SE" sz="2000" baseline="30000" dirty="0" bmk="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Det tidiga universum växte oerhört snabbt.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Rent hypotetisk men löser vissa problem.</a:t>
            </a:r>
          </a:p>
          <a:p>
            <a:pPr lvl="0" defTabSz="914400">
              <a:spcBef>
                <a:spcPts val="600"/>
              </a:spcBef>
            </a:pPr>
            <a:r>
              <a:rPr lang="sv-SE" altLang="sv-SE" sz="2000" b="1" dirty="0" bmk="">
                <a:ea typeface="Times New Roman" panose="02020603050405020304" pitchFamily="18" charset="0"/>
              </a:rPr>
              <a:t>Evig inflation?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Vårt universum utkristalliseras som en bubbla i ett evigt inflationsfält.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Inflationen har blivit en universumgenerator. Bubbeluniversa </a:t>
            </a: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sv-SE" altLang="sv-SE" dirty="0" bmk="">
              <a:ea typeface="Times New Roman" panose="02020603050405020304" pitchFamily="18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Big </a:t>
            </a:r>
            <a:r>
              <a:rPr lang="sv-SE" altLang="sv-SE" bmk="">
                <a:ea typeface="Times New Roman" panose="02020603050405020304" pitchFamily="18" charset="0"/>
              </a:rPr>
              <a:t>bang är inte </a:t>
            </a:r>
            <a:r>
              <a:rPr lang="sv-SE" altLang="sv-SE" dirty="0" bmk="">
                <a:ea typeface="Times New Roman" panose="02020603050405020304" pitchFamily="18" charset="0"/>
              </a:rPr>
              <a:t>längre början. Men även ett evigt universum behöver en första orsak.</a:t>
            </a:r>
          </a:p>
          <a:p>
            <a:pPr marL="536575" lvl="1" indent="-182563" defTabSz="914400">
              <a:buFont typeface="Arial" panose="020B0604020202020204" pitchFamily="34" charset="0"/>
              <a:buChar char="•"/>
            </a:pPr>
            <a:r>
              <a:rPr lang="sv-SE" altLang="sv-SE" b="1" dirty="0" bmk="">
                <a:ea typeface="Times New Roman" panose="02020603050405020304" pitchFamily="18" charset="0"/>
              </a:rPr>
              <a:t>Tidsmässig</a:t>
            </a:r>
            <a:r>
              <a:rPr lang="sv-SE" altLang="sv-SE" dirty="0" bmk="">
                <a:ea typeface="Times New Roman" panose="02020603050405020304" pitchFamily="18" charset="0"/>
              </a:rPr>
              <a:t> första orsak:</a:t>
            </a:r>
            <a:r>
              <a:rPr lang="sv-SE" altLang="sv-SE" b="1" dirty="0" bmk="">
                <a:ea typeface="Times New Roman" panose="02020603050405020304" pitchFamily="18" charset="0"/>
              </a:rPr>
              <a:t> </a:t>
            </a:r>
            <a:r>
              <a:rPr lang="sv-SE" altLang="sv-SE" dirty="0" bmk="">
                <a:ea typeface="Times New Roman" panose="02020603050405020304" pitchFamily="18" charset="0"/>
              </a:rPr>
              <a:t>Tidigaste händelsen </a:t>
            </a:r>
            <a:r>
              <a:rPr lang="sv-SE" altLang="sv-SE" bmk="">
                <a:ea typeface="Times New Roman" panose="02020603050405020304" pitchFamily="18" charset="0"/>
              </a:rPr>
              <a:t>i naturens </a:t>
            </a:r>
            <a:r>
              <a:rPr lang="sv-SE" altLang="sv-SE" dirty="0" bmk="">
                <a:ea typeface="Times New Roman" panose="02020603050405020304" pitchFamily="18" charset="0"/>
              </a:rPr>
              <a:t>kedja av orsakssammanhang. (Studeras av vetenskap)</a:t>
            </a:r>
          </a:p>
          <a:p>
            <a:pPr marL="536575" lvl="1" indent="-182563" defTabSz="914400">
              <a:buFont typeface="Arial" panose="020B0604020202020204" pitchFamily="34" charset="0"/>
              <a:buChar char="•"/>
            </a:pPr>
            <a:r>
              <a:rPr lang="sv-SE" altLang="sv-SE" b="1" dirty="0" bmk="">
                <a:ea typeface="Times New Roman" panose="02020603050405020304" pitchFamily="18" charset="0"/>
              </a:rPr>
              <a:t>Upphovsmässig</a:t>
            </a:r>
            <a:r>
              <a:rPr lang="sv-SE" altLang="sv-SE" dirty="0" bmk="">
                <a:ea typeface="Times New Roman" panose="02020603050405020304" pitchFamily="18" charset="0"/>
              </a:rPr>
              <a:t> första orsak:</a:t>
            </a:r>
            <a:r>
              <a:rPr lang="sv-SE" altLang="sv-SE" b="1" dirty="0" bmk="">
                <a:ea typeface="Times New Roman" panose="02020603050405020304" pitchFamily="18" charset="0"/>
              </a:rPr>
              <a:t> </a:t>
            </a:r>
            <a:r>
              <a:rPr lang="sv-SE" altLang="sv-SE" dirty="0" bmk="">
                <a:ea typeface="Times New Roman" panose="02020603050405020304" pitchFamily="18" charset="0"/>
              </a:rPr>
              <a:t>Orsakar hela kedjan av orsaker inklusive den tidigaste. (Utanför vetenskapen)</a:t>
            </a:r>
          </a:p>
          <a:p>
            <a:pPr marL="536575" lvl="1" indent="-182563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Gud </a:t>
            </a:r>
            <a:r>
              <a:rPr lang="sv-SE" altLang="sv-SE" i="1" dirty="0" bmk="">
                <a:ea typeface="Times New Roman" panose="02020603050405020304" pitchFamily="18" charset="0"/>
              </a:rPr>
              <a:t>föregår</a:t>
            </a:r>
            <a:r>
              <a:rPr lang="sv-SE" altLang="sv-SE" dirty="0" bmk="">
                <a:ea typeface="Times New Roman" panose="02020603050405020304" pitchFamily="18" charset="0"/>
              </a:rPr>
              <a:t> universums existens, inte i tidsmässig utan i orsaksmässig betydelse.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Frågan blir inte om universum är evigt utan varför det existerar över huvud taget.</a:t>
            </a:r>
            <a:endParaRPr lang="sv-SE" altLang="sv-SE" sz="2000" dirty="0" bmk="">
              <a:solidFill>
                <a:schemeClr val="accent6">
                  <a:lumMod val="75000"/>
                </a:schemeClr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8208AB54-D0BC-4D3A-8374-8F59B5DE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Big bang-varianter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E08A7345-E6F7-4DA0-8583-490657E531F1}"/>
              </a:ext>
            </a:extLst>
          </p:cNvPr>
          <p:cNvGrpSpPr/>
          <p:nvPr/>
        </p:nvGrpSpPr>
        <p:grpSpPr>
          <a:xfrm>
            <a:off x="2928026" y="5690680"/>
            <a:ext cx="8774348" cy="1021403"/>
            <a:chOff x="2928026" y="5690680"/>
            <a:chExt cx="8774348" cy="1021403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653E33B0-C907-4FA9-B830-AF0947E5D558}"/>
                </a:ext>
              </a:extLst>
            </p:cNvPr>
            <p:cNvSpPr/>
            <p:nvPr/>
          </p:nvSpPr>
          <p:spPr>
            <a:xfrm>
              <a:off x="2928026" y="5690680"/>
              <a:ext cx="8774348" cy="10214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B03FFF18-D389-4DB1-A708-D7EE633400D0}"/>
                </a:ext>
              </a:extLst>
            </p:cNvPr>
            <p:cNvSpPr/>
            <p:nvPr/>
          </p:nvSpPr>
          <p:spPr>
            <a:xfrm>
              <a:off x="10442355" y="5767706"/>
              <a:ext cx="1045718" cy="8186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sv-SE" sz="1600" dirty="0"/>
                <a:t>xxx</a:t>
              </a: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E5FC3AD2-F9DC-40A4-B8AA-AD18A93B5079}"/>
                </a:ext>
              </a:extLst>
            </p:cNvPr>
            <p:cNvSpPr/>
            <p:nvPr/>
          </p:nvSpPr>
          <p:spPr>
            <a:xfrm>
              <a:off x="8380244" y="5767706"/>
              <a:ext cx="1045718" cy="8186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sv-SE" sz="1600" dirty="0"/>
                <a:t>xxx</a:t>
              </a: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CE1077A6-E316-450F-B88E-DFA6E2FDBCEC}"/>
                </a:ext>
              </a:extLst>
            </p:cNvPr>
            <p:cNvSpPr/>
            <p:nvPr/>
          </p:nvSpPr>
          <p:spPr>
            <a:xfrm>
              <a:off x="6318133" y="5767706"/>
              <a:ext cx="1045718" cy="8186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sv-SE" sz="1600" dirty="0"/>
                <a:t>xxx</a:t>
              </a: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CBED8B33-2F45-4D4F-9678-44A3429DB059}"/>
                </a:ext>
              </a:extLst>
            </p:cNvPr>
            <p:cNvSpPr/>
            <p:nvPr/>
          </p:nvSpPr>
          <p:spPr>
            <a:xfrm>
              <a:off x="4256022" y="5767706"/>
              <a:ext cx="1045718" cy="818609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sv-SE" sz="1600" b="1" dirty="0"/>
                <a:t>Tidsmässig</a:t>
              </a:r>
              <a:r>
                <a:rPr lang="sv-SE" sz="1600" dirty="0"/>
                <a:t> första</a:t>
              </a:r>
            </a:p>
            <a:p>
              <a:pPr algn="ctr"/>
              <a:r>
                <a:rPr lang="sv-SE" sz="1600" dirty="0"/>
                <a:t>orsak</a:t>
              </a:r>
            </a:p>
          </p:txBody>
        </p:sp>
        <p:sp>
          <p:nvSpPr>
            <p:cNvPr id="20" name="Pil: höger 19">
              <a:extLst>
                <a:ext uri="{FF2B5EF4-FFF2-40B4-BE49-F238E27FC236}">
                  <a16:creationId xmlns:a16="http://schemas.microsoft.com/office/drawing/2014/main" id="{74452A89-4732-4C44-846A-2EFCABAFE8B5}"/>
                </a:ext>
              </a:extLst>
            </p:cNvPr>
            <p:cNvSpPr/>
            <p:nvPr/>
          </p:nvSpPr>
          <p:spPr>
            <a:xfrm>
              <a:off x="5425402" y="5936220"/>
              <a:ext cx="769069" cy="481580"/>
            </a:xfrm>
            <a:prstGeom prst="rightArrow">
              <a:avLst>
                <a:gd name="adj1" fmla="val 100000"/>
                <a:gd name="adj2" fmla="val 42005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sv-SE" sz="1600" dirty="0"/>
                <a:t>Orsak</a:t>
              </a:r>
            </a:p>
          </p:txBody>
        </p:sp>
        <p:sp>
          <p:nvSpPr>
            <p:cNvPr id="21" name="Pil: höger 20">
              <a:extLst>
                <a:ext uri="{FF2B5EF4-FFF2-40B4-BE49-F238E27FC236}">
                  <a16:creationId xmlns:a16="http://schemas.microsoft.com/office/drawing/2014/main" id="{5FAF31CE-3873-4249-B264-76572FBA48C2}"/>
                </a:ext>
              </a:extLst>
            </p:cNvPr>
            <p:cNvSpPr/>
            <p:nvPr/>
          </p:nvSpPr>
          <p:spPr>
            <a:xfrm>
              <a:off x="7487513" y="5936220"/>
              <a:ext cx="769069" cy="481580"/>
            </a:xfrm>
            <a:prstGeom prst="rightArrow">
              <a:avLst>
                <a:gd name="adj1" fmla="val 100000"/>
                <a:gd name="adj2" fmla="val 42005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sv-SE" sz="1600" dirty="0"/>
                <a:t>Orsak</a:t>
              </a:r>
            </a:p>
          </p:txBody>
        </p:sp>
        <p:sp>
          <p:nvSpPr>
            <p:cNvPr id="22" name="Pil: höger 21">
              <a:extLst>
                <a:ext uri="{FF2B5EF4-FFF2-40B4-BE49-F238E27FC236}">
                  <a16:creationId xmlns:a16="http://schemas.microsoft.com/office/drawing/2014/main" id="{236A712D-15DD-4989-A113-DF920DA39398}"/>
                </a:ext>
              </a:extLst>
            </p:cNvPr>
            <p:cNvSpPr/>
            <p:nvPr/>
          </p:nvSpPr>
          <p:spPr>
            <a:xfrm>
              <a:off x="9549624" y="5936220"/>
              <a:ext cx="769069" cy="481580"/>
            </a:xfrm>
            <a:prstGeom prst="rightArrow">
              <a:avLst>
                <a:gd name="adj1" fmla="val 100000"/>
                <a:gd name="adj2" fmla="val 42005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sv-SE" sz="1600" dirty="0"/>
                <a:t>Orsak</a:t>
              </a:r>
            </a:p>
          </p:txBody>
        </p:sp>
        <p:sp>
          <p:nvSpPr>
            <p:cNvPr id="2" name="textruta 1">
              <a:extLst>
                <a:ext uri="{FF2B5EF4-FFF2-40B4-BE49-F238E27FC236}">
                  <a16:creationId xmlns:a16="http://schemas.microsoft.com/office/drawing/2014/main" id="{5D495497-3AD1-4D66-B8E4-9533FC293E82}"/>
                </a:ext>
              </a:extLst>
            </p:cNvPr>
            <p:cNvSpPr txBox="1"/>
            <p:nvPr/>
          </p:nvSpPr>
          <p:spPr>
            <a:xfrm rot="20239893">
              <a:off x="3190672" y="6001966"/>
              <a:ext cx="955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Naturen</a:t>
              </a:r>
            </a:p>
          </p:txBody>
        </p:sp>
      </p:grpSp>
      <p:sp>
        <p:nvSpPr>
          <p:cNvPr id="13" name="Pil: höger 12">
            <a:extLst>
              <a:ext uri="{FF2B5EF4-FFF2-40B4-BE49-F238E27FC236}">
                <a16:creationId xmlns:a16="http://schemas.microsoft.com/office/drawing/2014/main" id="{9C277A67-6A4A-4470-AB9C-F17172874CA3}"/>
              </a:ext>
            </a:extLst>
          </p:cNvPr>
          <p:cNvSpPr/>
          <p:nvPr/>
        </p:nvSpPr>
        <p:spPr>
          <a:xfrm>
            <a:off x="292804" y="5848999"/>
            <a:ext cx="2781138" cy="66853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b="1" dirty="0"/>
              <a:t>Upphovsmässig</a:t>
            </a:r>
            <a:r>
              <a:rPr lang="sv-SE" sz="1600" dirty="0"/>
              <a:t> första orsak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821BED2D-386A-4B63-8560-F59120DF1889}"/>
              </a:ext>
            </a:extLst>
          </p:cNvPr>
          <p:cNvSpPr/>
          <p:nvPr/>
        </p:nvSpPr>
        <p:spPr>
          <a:xfrm>
            <a:off x="6868633" y="1658679"/>
            <a:ext cx="5027838" cy="1733107"/>
          </a:xfrm>
          <a:prstGeom prst="roundRect">
            <a:avLst>
              <a:gd name="adj" fmla="val 11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2000"/>
              <a:t>Ej ”vetenskapens” (som rösten säger) utan</a:t>
            </a:r>
          </a:p>
          <a:p>
            <a:pPr algn="ctr">
              <a:spcBef>
                <a:spcPts val="600"/>
              </a:spcBef>
            </a:pPr>
            <a:r>
              <a:rPr lang="sv-SE" sz="2400" i="1" u="sng"/>
              <a:t>Metafysikens</a:t>
            </a:r>
            <a:r>
              <a:rPr lang="sv-SE" sz="2400"/>
              <a:t> </a:t>
            </a:r>
            <a:r>
              <a:rPr lang="sv-SE" sz="2400" dirty="0"/>
              <a:t>fundamentala fråga:</a:t>
            </a:r>
            <a:br>
              <a:rPr lang="sv-SE" sz="2400" dirty="0"/>
            </a:br>
            <a:r>
              <a:rPr lang="sv-SE" sz="2400" dirty="0"/>
              <a:t>Varför finns det </a:t>
            </a:r>
            <a:r>
              <a:rPr lang="sv-SE" sz="2400" i="1" dirty="0"/>
              <a:t>någonting</a:t>
            </a:r>
          </a:p>
          <a:p>
            <a:pPr algn="ctr"/>
            <a:r>
              <a:rPr lang="sv-SE" sz="2400" dirty="0"/>
              <a:t>istället för </a:t>
            </a:r>
            <a:r>
              <a:rPr lang="sv-SE" sz="2400" i="1" dirty="0"/>
              <a:t>ingenting</a:t>
            </a:r>
            <a:r>
              <a:rPr lang="sv-SE" sz="24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048787"/>
      </p:ext>
    </p:extLst>
  </p:cSld>
  <p:clrMapOvr>
    <a:masterClrMapping/>
  </p:clrMapOvr>
  <p:transition advTm="5651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13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24B1FCF-F2D7-4876-BF1B-B65C4F0F1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678" y="950766"/>
            <a:ext cx="7269322" cy="580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114264" rIns="91440" bIns="38088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210300" algn="r"/>
              </a:tabLst>
            </a:pP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Finns flera olika modeller, alla strikt </a:t>
            </a:r>
            <a:r>
              <a:rPr kumimoji="0" lang="sv-SE" altLang="sv-SE" sz="2000" b="0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naturalistiska.</a:t>
            </a:r>
            <a:endParaRPr kumimoji="0" lang="sv-SE" altLang="sv-SE" sz="28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tabLst>
                <a:tab pos="6210300" algn="r"/>
              </a:tabLst>
            </a:pP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Antas ibland kunna lösa </a:t>
            </a:r>
            <a:r>
              <a:rPr lang="sv-SE" altLang="sv-SE" sz="2000" i="1" u="sng" bmk="">
                <a:latin typeface="+mn-lt"/>
                <a:ea typeface="Times New Roman" panose="02020603050405020304" pitchFamily="18" charset="0"/>
              </a:rPr>
              <a:t>universums livsvänlighet</a:t>
            </a:r>
            <a:br>
              <a:rPr lang="sv-SE" altLang="sv-SE" sz="2000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(genom </a:t>
            </a:r>
            <a:r>
              <a:rPr lang="sv-SE" altLang="sv-SE" sz="2000" i="1" dirty="0" bmk="">
                <a:latin typeface="+mn-lt"/>
                <a:ea typeface="Times New Roman" panose="02020603050405020304" pitchFamily="18" charset="0"/>
              </a:rPr>
              <a:t>antropiska principen</a:t>
            </a: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).</a:t>
            </a:r>
          </a:p>
          <a:p>
            <a:pPr marL="444500" indent="-265113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Dock inte uppfunna för detta ändamål.</a:t>
            </a:r>
          </a:p>
          <a:p>
            <a:pPr marL="444500" indent="-265113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Ofrånkomlig slutsats i ljuset av </a:t>
            </a:r>
            <a:r>
              <a:rPr lang="sv-SE" altLang="sv-SE" bmk="">
                <a:latin typeface="+mn-lt"/>
                <a:ea typeface="Times New Roman" panose="02020603050405020304" pitchFamily="18" charset="0"/>
              </a:rPr>
              <a:t>naturalismen.</a:t>
            </a:r>
            <a:endParaRPr lang="sv-SE" altLang="sv-SE" dirty="0" bmk="">
              <a:latin typeface="+mn-lt"/>
              <a:ea typeface="Times New Roman" panose="02020603050405020304" pitchFamily="18" charset="0"/>
            </a:endParaRPr>
          </a:p>
          <a:p>
            <a:pPr marL="444500" indent="-265113" defTabSz="914400">
              <a:buFont typeface="Arial" panose="020B0604020202020204" pitchFamily="34" charset="0"/>
              <a:buChar char="•"/>
            </a:pP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Med en skapare blir frågeställningen en </a:t>
            </a:r>
            <a:r>
              <a:rPr lang="sv-SE" altLang="sv-SE" i="1" u="sng" dirty="0" bmk="">
                <a:latin typeface="+mn-lt"/>
                <a:ea typeface="Times New Roman" panose="02020603050405020304" pitchFamily="18" charset="0"/>
              </a:rPr>
              <a:t>helt</a:t>
            </a: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 annan.</a:t>
            </a:r>
          </a:p>
          <a:p>
            <a:pPr defTabSz="914400">
              <a:spcBef>
                <a:spcPts val="1200"/>
              </a:spcBef>
            </a:pP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Förklarar dock inte universums livsvänlighet:</a:t>
            </a:r>
          </a:p>
          <a:p>
            <a:pPr marL="444500" indent="-265113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Löser inte problemet med </a:t>
            </a:r>
            <a:r>
              <a:rPr lang="sv-SE" altLang="sv-SE" i="1" dirty="0" bmk="">
                <a:latin typeface="+mn-lt"/>
                <a:ea typeface="Times New Roman" panose="02020603050405020304" pitchFamily="18" charset="0"/>
              </a:rPr>
              <a:t>den första orsaken</a:t>
            </a: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.</a:t>
            </a:r>
            <a:br>
              <a:rPr lang="sv-SE" altLang="sv-SE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Flyttar det bara ett antal snäpp bakåt i tiden.</a:t>
            </a:r>
          </a:p>
          <a:p>
            <a:pPr marL="444500" indent="-265113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Det är inte självklart att </a:t>
            </a:r>
            <a:r>
              <a:rPr lang="sv-SE" altLang="sv-SE" i="1" u="sng" dirty="0" bmk="">
                <a:latin typeface="+mn-lt"/>
                <a:ea typeface="Times New Roman" panose="02020603050405020304" pitchFamily="18" charset="0"/>
              </a:rPr>
              <a:t>någon</a:t>
            </a: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 mix naturkonstanter tillåter liv.</a:t>
            </a:r>
          </a:p>
          <a:p>
            <a:pPr marL="444500" indent="-265113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Förklarar ett universum som är </a:t>
            </a:r>
            <a:r>
              <a:rPr lang="sv-SE" altLang="sv-SE" i="1" dirty="0" bmk="">
                <a:latin typeface="+mn-lt"/>
                <a:ea typeface="Times New Roman" panose="02020603050405020304" pitchFamily="18" charset="0"/>
              </a:rPr>
              <a:t>tillräckligt</a:t>
            </a: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 anpassat för liv men inte </a:t>
            </a:r>
            <a:br>
              <a:rPr lang="sv-SE" altLang="sv-SE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i="1" dirty="0" bmk="">
                <a:latin typeface="+mn-lt"/>
                <a:ea typeface="Times New Roman" panose="02020603050405020304" pitchFamily="18" charset="0"/>
              </a:rPr>
              <a:t>optimalt</a:t>
            </a: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 anpassat (därför att det finns oerhört många fler av den </a:t>
            </a:r>
            <a:br>
              <a:rPr lang="sv-SE" altLang="sv-SE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förra sorten). Vårt universum är långt mer än tillräckligt anpassat.</a:t>
            </a:r>
          </a:p>
          <a:p>
            <a:pPr marL="447675" defTabSz="914400">
              <a:spcBef>
                <a:spcPts val="600"/>
              </a:spcBef>
            </a:pPr>
            <a:r>
              <a:rPr lang="sv-SE" altLang="sv-SE" i="1" dirty="0" bmk="">
                <a:latin typeface="+mn-lt"/>
                <a:ea typeface="Times New Roman" panose="02020603050405020304" pitchFamily="18" charset="0"/>
              </a:rPr>
              <a:t>I entropi-termer: Universum har oerhört mycket lägre entropi än nödvändigt.</a:t>
            </a:r>
          </a:p>
          <a:p>
            <a:pPr marL="444500" indent="-265113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Universum är inte bara anpassat för liv utan också för att </a:t>
            </a:r>
            <a:br>
              <a:rPr lang="sv-SE" altLang="sv-SE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kunna studeras.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F94CAD7-754B-41C2-A8FA-2D272E9E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Flera parallella universa = Ett multiversum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69C0F0-408E-4E04-85BE-EF8D29661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7" y="1118388"/>
            <a:ext cx="4824264" cy="4844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346091"/>
      </p:ext>
    </p:extLst>
  </p:cSld>
  <p:clrMapOvr>
    <a:masterClrMapping/>
  </p:clrMapOvr>
  <p:transition advTm="49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24B1FCF-F2D7-4876-BF1B-B65C4F0F1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6779"/>
            <a:ext cx="12192000" cy="615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114264" rIns="91440" bIns="38088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ts val="2200"/>
              </a:lnSpc>
            </a:pP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Kosmologiska modeller av skapelsetroende forskare </a:t>
            </a:r>
            <a:b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obundna av naturalism och kosmologiska </a:t>
            </a:r>
            <a:r>
              <a:rPr kumimoji="0" lang="sv-SE" altLang="sv-SE" sz="2000" b="0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principen.</a:t>
            </a:r>
            <a:endParaRPr lang="sv-SE" sz="1400">
              <a:highlight>
                <a:srgbClr val="FFFF00"/>
              </a:highlight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10300" algn="r"/>
              </a:tabLst>
            </a:pPr>
            <a:r>
              <a:rPr lang="sv-SE" altLang="sv-SE" sz="2000" i="1" bmk="">
                <a:latin typeface="+mn-lt"/>
                <a:ea typeface="Times New Roman" panose="02020603050405020304" pitchFamily="18" charset="0"/>
              </a:rPr>
              <a:t>Utmaning</a:t>
            </a:r>
            <a:r>
              <a:rPr kumimoji="0" lang="sv-SE" altLang="sv-SE" sz="2000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Hur har ljus från avlägsna stjärnor hunnit till jorden inom Bibelns åldersperspektiv? </a:t>
            </a:r>
            <a:endParaRPr kumimoji="0" lang="sv-SE" altLang="sv-SE" sz="20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47675" lvl="0" indent="-273050" defTabSz="91440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sv-SE" altLang="sv-SE" sz="2000" b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Fenomenologiska lösningarna</a:t>
            </a: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: Stjärnljuset blev </a:t>
            </a:r>
            <a:r>
              <a:rPr kumimoji="0" lang="sv-SE" altLang="sv-SE" sz="2000" b="0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synligt på jorden </a:t>
            </a: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först på skapelsedag </a:t>
            </a:r>
            <a:r>
              <a:rPr kumimoji="0" lang="sv-SE" altLang="sv-SE" sz="2000" b="0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fyra.</a:t>
            </a:r>
            <a:br>
              <a:rPr lang="sv-SE" altLang="sv-SE" sz="2000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Problem: </a:t>
            </a:r>
            <a:r>
              <a:rPr kumimoji="0" lang="sv-SE" altLang="sv-SE" sz="2000" b="0" u="none" strike="noStrike" cap="none" normalizeH="0" baseline="0" dirty="0" bmk="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På sex dagar skapade Herren himlen, jorden och havet och allt som finns där. </a:t>
            </a:r>
            <a:r>
              <a:rPr kumimoji="0" lang="sv-SE" altLang="sv-SE" sz="1600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(</a:t>
            </a:r>
            <a:r>
              <a:rPr lang="sv-SE" altLang="sv-SE" sz="1600" dirty="0" bmk="">
                <a:latin typeface="+mn-lt"/>
                <a:ea typeface="Times New Roman" panose="02020603050405020304" pitchFamily="18" charset="0"/>
              </a:rPr>
              <a:t>2 Mos 20:11</a:t>
            </a:r>
            <a:r>
              <a:rPr kumimoji="0" lang="sv-SE" altLang="sv-SE" sz="1600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)</a:t>
            </a:r>
          </a:p>
          <a:p>
            <a:pPr marL="447675" marR="0" lvl="0" indent="-273050" algn="l" defTabSz="914400" rtl="0" eaLnBrk="0" fontAlgn="base" latinLnBrk="0" hangingPunct="0">
              <a:lnSpc>
                <a:spcPts val="2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lang="sv-SE" altLang="sv-SE" sz="2000" b="1" dirty="0" bmk="">
                <a:latin typeface="+mn-lt"/>
                <a:ea typeface="Times New Roman" panose="02020603050405020304" pitchFamily="18" charset="0"/>
              </a:rPr>
              <a:t>En mogen skapelse </a:t>
            </a: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med l</a:t>
            </a: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juset skapat i sina </a:t>
            </a:r>
            <a:r>
              <a:rPr kumimoji="0" lang="sv-SE" altLang="sv-SE" sz="2000" b="0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banor.</a:t>
            </a:r>
            <a:b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Problem:</a:t>
            </a:r>
            <a:r>
              <a:rPr kumimoji="0" lang="sv-SE" altLang="sv-SE" sz="2000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sv-SE" altLang="sv-SE" sz="2000" b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Supernovor.</a:t>
            </a:r>
            <a:endParaRPr kumimoji="0" lang="sv-SE" altLang="sv-SE" sz="20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Times New Roman" panose="02020603050405020304" pitchFamily="18" charset="0"/>
            </a:endParaRPr>
          </a:p>
          <a:p>
            <a:pPr marL="447675" marR="0" lvl="0" indent="-273050" algn="l" defTabSz="914400" rtl="0" eaLnBrk="0" fontAlgn="base" latinLnBrk="0" hangingPunct="0">
              <a:lnSpc>
                <a:spcPts val="2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kumimoji="0" lang="sv-SE" altLang="sv-SE" sz="2000" b="1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Tidsdilatationsmodeller</a:t>
            </a:r>
            <a:r>
              <a:rPr kumimoji="0" lang="sv-SE" altLang="sv-SE" sz="2000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: Tiden går olika fort pga relativistiska effekter.</a:t>
            </a:r>
          </a:p>
          <a:p>
            <a:pPr marL="447675" marR="0" lvl="0" indent="-273050" algn="l" defTabSz="914400" rtl="0" eaLnBrk="0" fontAlgn="base" latinLnBrk="0" hangingPunct="0">
              <a:lnSpc>
                <a:spcPts val="2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kumimoji="0" lang="sv-SE" altLang="sv-SE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Anisotrop synkroniseringskonvention</a:t>
            </a: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. Ljusets </a:t>
            </a:r>
            <a:r>
              <a:rPr kumimoji="0" lang="sv-SE" altLang="sv-SE" sz="2000" b="0" i="1" u="sng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envägs</a:t>
            </a: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hastighet är inte begränsad.</a:t>
            </a:r>
          </a:p>
          <a:p>
            <a:pPr lvl="0" defTabSz="914400">
              <a:lnSpc>
                <a:spcPts val="2200"/>
              </a:lnSpc>
              <a:spcBef>
                <a:spcPts val="1200"/>
              </a:spcBef>
            </a:pPr>
            <a:r>
              <a:rPr lang="sv-SE" altLang="sv-SE" sz="2000" bmk="">
                <a:latin typeface="+mn-lt"/>
                <a:ea typeface="Times New Roman" panose="02020603050405020304" pitchFamily="18" charset="0"/>
              </a:rPr>
              <a:t>En biblisk kosmologisk modell </a:t>
            </a: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med flera fördelar </a:t>
            </a:r>
            <a:br>
              <a:rPr lang="sv-SE" altLang="sv-SE" sz="2000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jämfört med de naturalistiska modellerna:</a:t>
            </a:r>
          </a:p>
          <a:p>
            <a:pPr marL="447675" lvl="1" indent="-273050" defTabSz="91440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Gud skapade ett </a:t>
            </a:r>
            <a:r>
              <a:rPr lang="sv-SE" altLang="sv-SE" sz="2000" i="1" dirty="0" bmk="">
                <a:latin typeface="+mn-lt"/>
                <a:ea typeface="Times New Roman" panose="02020603050405020304" pitchFamily="18" charset="0"/>
              </a:rPr>
              <a:t>moget universum </a:t>
            </a: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för 6000 år </a:t>
            </a:r>
            <a:br>
              <a:rPr lang="sv-SE" altLang="sv-SE" sz="2000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sedan och allt ljus nådde omedelbart jorden.</a:t>
            </a:r>
          </a:p>
          <a:p>
            <a:pPr marL="447675" lvl="1" indent="-273050" defTabSz="91440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>
                <a:latin typeface="+mn-lt"/>
                <a:ea typeface="Times New Roman" panose="02020603050405020304" pitchFamily="18" charset="0"/>
              </a:rPr>
              <a:t>Jorden nära universums centrum </a:t>
            </a:r>
            <a:br>
              <a:rPr lang="sv-SE" altLang="sv-SE" sz="2000" dirty="0">
                <a:latin typeface="+mn-lt"/>
                <a:ea typeface="Times New Roman" panose="02020603050405020304" pitchFamily="18" charset="0"/>
              </a:rPr>
            </a:br>
            <a:r>
              <a:rPr lang="sv-SE" altLang="sv-SE" sz="2000" dirty="0">
                <a:latin typeface="+mn-lt"/>
                <a:ea typeface="Times New Roman" panose="02020603050405020304" pitchFamily="18" charset="0"/>
              </a:rPr>
              <a:t>(</a:t>
            </a:r>
            <a:r>
              <a:rPr lang="sv-SE" altLang="sv-SE" sz="2000" i="1" dirty="0">
                <a:latin typeface="+mn-lt"/>
                <a:ea typeface="Times New Roman" panose="02020603050405020304" pitchFamily="18" charset="0"/>
              </a:rPr>
              <a:t>galaktocentrisk modell</a:t>
            </a:r>
            <a:r>
              <a:rPr lang="sv-SE" altLang="sv-SE" sz="2000" dirty="0">
                <a:latin typeface="+mn-lt"/>
                <a:ea typeface="Times New Roman" panose="02020603050405020304" pitchFamily="18" charset="0"/>
              </a:rPr>
              <a:t>, inte </a:t>
            </a:r>
            <a:r>
              <a:rPr lang="sv-SE" altLang="sv-SE" sz="2000" i="1" dirty="0">
                <a:latin typeface="+mn-lt"/>
                <a:ea typeface="Times New Roman" panose="02020603050405020304" pitchFamily="18" charset="0"/>
              </a:rPr>
              <a:t>geocentrisk</a:t>
            </a:r>
            <a:r>
              <a:rPr lang="sv-SE" altLang="sv-SE" sz="2000" dirty="0">
                <a:latin typeface="+mn-lt"/>
                <a:ea typeface="Times New Roman" panose="02020603050405020304" pitchFamily="18" charset="0"/>
              </a:rPr>
              <a:t>).</a:t>
            </a:r>
          </a:p>
          <a:p>
            <a:pPr marL="447675" lvl="1" indent="-273050" defTabSz="91440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i="1" dirty="0" bmk="">
                <a:latin typeface="+mn-lt"/>
                <a:ea typeface="Times New Roman" panose="02020603050405020304" pitchFamily="18" charset="0"/>
              </a:rPr>
              <a:t>Ingen expansion.</a:t>
            </a: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 (Rödförskjutningen beror </a:t>
            </a:r>
            <a:br>
              <a:rPr lang="sv-SE" altLang="sv-SE" sz="2000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på energiförlust - </a:t>
            </a:r>
            <a:r>
              <a:rPr lang="sv-SE" altLang="sv-SE" sz="2000" i="1" dirty="0" bmk="">
                <a:latin typeface="+mn-lt"/>
                <a:ea typeface="Times New Roman" panose="02020603050405020304" pitchFamily="18" charset="0"/>
              </a:rPr>
              <a:t>trött ljus</a:t>
            </a:r>
            <a:r>
              <a:rPr lang="sv-SE" altLang="sv-SE" sz="2000" dirty="0" bmk="">
                <a:latin typeface="+mn-lt"/>
                <a:ea typeface="Times New Roman" panose="02020603050405020304" pitchFamily="18" charset="0"/>
              </a:rPr>
              <a:t> - vid stora avstånd.</a:t>
            </a:r>
          </a:p>
          <a:p>
            <a:pPr marL="447675" lvl="1" indent="-273050" defTabSz="91440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i="1" dirty="0">
                <a:latin typeface="+mn-lt"/>
                <a:ea typeface="Times New Roman" panose="02020603050405020304" pitchFamily="18" charset="0"/>
              </a:rPr>
              <a:t>Inga mörka </a:t>
            </a:r>
            <a:r>
              <a:rPr lang="sv-SE" altLang="sv-SE" sz="2000" i="1">
                <a:latin typeface="+mn-lt"/>
                <a:ea typeface="Times New Roman" panose="02020603050405020304" pitchFamily="18" charset="0"/>
              </a:rPr>
              <a:t>storheter</a:t>
            </a:r>
            <a:r>
              <a:rPr lang="sv-SE" altLang="sv-SE" sz="2000">
                <a:latin typeface="+mn-lt"/>
                <a:ea typeface="Times New Roman" panose="02020603050405020304" pitchFamily="18" charset="0"/>
              </a:rPr>
              <a:t> behövs.</a:t>
            </a:r>
            <a:endParaRPr lang="sv-SE" altLang="sv-SE" sz="20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F94CAD7-754B-41C2-A8FA-2D272E9E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Bibliska kosmologier</a:t>
            </a:r>
            <a:endParaRPr lang="sv-SE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7" name="Bildobjekt 6" descr="En bild som visar liten, yta, sitter, svart&#10;&#10;Automatiskt genererad beskrivning">
            <a:extLst>
              <a:ext uri="{FF2B5EF4-FFF2-40B4-BE49-F238E27FC236}">
                <a16:creationId xmlns:a16="http://schemas.microsoft.com/office/drawing/2014/main" id="{4D7DB798-47EF-4D04-AC0F-9ED76A03D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00" y="4162425"/>
            <a:ext cx="3481600" cy="2628900"/>
          </a:xfrm>
          <a:prstGeom prst="rect">
            <a:avLst/>
          </a:prstGeom>
        </p:spPr>
      </p:pic>
      <p:grpSp>
        <p:nvGrpSpPr>
          <p:cNvPr id="17" name="Grupp 16">
            <a:extLst>
              <a:ext uri="{FF2B5EF4-FFF2-40B4-BE49-F238E27FC236}">
                <a16:creationId xmlns:a16="http://schemas.microsoft.com/office/drawing/2014/main" id="{8DB95721-8391-4275-BBA1-3371A858B9F9}"/>
              </a:ext>
            </a:extLst>
          </p:cNvPr>
          <p:cNvGrpSpPr/>
          <p:nvPr/>
        </p:nvGrpSpPr>
        <p:grpSpPr>
          <a:xfrm>
            <a:off x="9128046" y="3682364"/>
            <a:ext cx="2978229" cy="3108961"/>
            <a:chOff x="2319771" y="3440366"/>
            <a:chExt cx="2978229" cy="3108961"/>
          </a:xfrm>
        </p:grpSpPr>
        <p:pic>
          <p:nvPicPr>
            <p:cNvPr id="18" name="Bildobjekt 17" descr="Universums skapelse kopia 2.jpg">
              <a:extLst>
                <a:ext uri="{FF2B5EF4-FFF2-40B4-BE49-F238E27FC236}">
                  <a16:creationId xmlns:a16="http://schemas.microsoft.com/office/drawing/2014/main" id="{2B126AC5-6C3D-4FD1-AEF3-C9B6F74E4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9771" y="3440366"/>
              <a:ext cx="2978229" cy="3108961"/>
            </a:xfrm>
            <a:prstGeom prst="rect">
              <a:avLst/>
            </a:prstGeom>
          </p:spPr>
        </p:pic>
        <p:pic>
          <p:nvPicPr>
            <p:cNvPr id="19" name="Bildobjekt 18" descr="clogo.gif">
              <a:extLst>
                <a:ext uri="{FF2B5EF4-FFF2-40B4-BE49-F238E27FC236}">
                  <a16:creationId xmlns:a16="http://schemas.microsoft.com/office/drawing/2014/main" id="{E786AD89-3664-4934-B7DD-13078E8D4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0099" y="3679353"/>
              <a:ext cx="598564" cy="598564"/>
            </a:xfrm>
            <a:prstGeom prst="rect">
              <a:avLst/>
            </a:prstGeom>
          </p:spPr>
        </p:pic>
        <p:pic>
          <p:nvPicPr>
            <p:cNvPr id="21" name="Bildobjekt 20" descr="En bild som visar sitter, tallrik, foto, svart&#10;&#10;Automatiskt genererad beskrivning">
              <a:extLst>
                <a:ext uri="{FF2B5EF4-FFF2-40B4-BE49-F238E27FC236}">
                  <a16:creationId xmlns:a16="http://schemas.microsoft.com/office/drawing/2014/main" id="{DAA2A055-9051-4A9E-B49D-8B1457460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73936" y="4818634"/>
              <a:ext cx="469899" cy="352424"/>
            </a:xfrm>
            <a:prstGeom prst="rect">
              <a:avLst/>
            </a:prstGeom>
          </p:spPr>
        </p:pic>
        <p:pic>
          <p:nvPicPr>
            <p:cNvPr id="22" name="Bildobjekt 21" descr="slow.gif">
              <a:extLst>
                <a:ext uri="{FF2B5EF4-FFF2-40B4-BE49-F238E27FC236}">
                  <a16:creationId xmlns:a16="http://schemas.microsoft.com/office/drawing/2014/main" id="{0571191F-2B28-4EA2-AE0A-E1A7B5B61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74074" y="4682810"/>
              <a:ext cx="598564" cy="598564"/>
            </a:xfrm>
            <a:prstGeom prst="rect">
              <a:avLst/>
            </a:prstGeom>
          </p:spPr>
        </p:pic>
      </p:grpSp>
      <p:sp>
        <p:nvSpPr>
          <p:cNvPr id="3" name="Rektangel 2">
            <a:extLst>
              <a:ext uri="{FF2B5EF4-FFF2-40B4-BE49-F238E27FC236}">
                <a16:creationId xmlns:a16="http://schemas.microsoft.com/office/drawing/2014/main" id="{ADF3134A-75F8-4762-A67D-05118850F1A9}"/>
              </a:ext>
            </a:extLst>
          </p:cNvPr>
          <p:cNvSpPr/>
          <p:nvPr/>
        </p:nvSpPr>
        <p:spPr>
          <a:xfrm>
            <a:off x="9767958" y="6112329"/>
            <a:ext cx="1678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sv-SE" sz="2400" b="1" bmk="">
                <a:solidFill>
                  <a:schemeClr val="bg1"/>
                </a:solidFill>
                <a:ea typeface="Times New Roman" panose="02020603050405020304" pitchFamily="18" charset="0"/>
              </a:rPr>
              <a:t>Tidsdilation</a:t>
            </a:r>
            <a:endParaRPr lang="sv-SE" sz="2400" b="1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923137"/>
      </p:ext>
    </p:extLst>
  </p:cSld>
  <p:clrMapOvr>
    <a:masterClrMapping/>
  </p:clrMapOvr>
  <p:transition advTm="8476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DDC653B-D834-403B-84B8-165271253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0630"/>
            <a:ext cx="5172808" cy="6207370"/>
          </a:xfrm>
          <a:prstGeom prst="rect">
            <a:avLst/>
          </a:prstGeom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Är vi ensamma?</a:t>
            </a:r>
          </a:p>
        </p:txBody>
      </p:sp>
      <p:sp>
        <p:nvSpPr>
          <p:cNvPr id="28" name="TextBox 1438748"/>
          <p:cNvSpPr txBox="1">
            <a:spLocks noChangeArrowheads="1"/>
          </p:cNvSpPr>
          <p:nvPr/>
        </p:nvSpPr>
        <p:spPr bwMode="auto">
          <a:xfrm>
            <a:off x="5189408" y="996692"/>
            <a:ext cx="3019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3200" spc="100" dirty="0"/>
              <a:t>Drakes ekvation</a:t>
            </a:r>
          </a:p>
        </p:txBody>
      </p:sp>
      <p:sp>
        <p:nvSpPr>
          <p:cNvPr id="30" name="Rektangel 29"/>
          <p:cNvSpPr/>
          <p:nvPr/>
        </p:nvSpPr>
        <p:spPr>
          <a:xfrm>
            <a:off x="5298824" y="1755531"/>
            <a:ext cx="3071447" cy="30714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pc="100" dirty="0">
                <a:solidFill>
                  <a:schemeClr val="tx1"/>
                </a:solidFill>
              </a:rPr>
              <a:t>Alla stjärnor i</a:t>
            </a:r>
          </a:p>
          <a:p>
            <a:pPr algn="ctr"/>
            <a:r>
              <a:rPr lang="sv-SE" spc="100">
                <a:solidFill>
                  <a:schemeClr val="tx1"/>
                </a:solidFill>
              </a:rPr>
              <a:t>Universum</a:t>
            </a:r>
          </a:p>
          <a:p>
            <a:pPr algn="ctr">
              <a:spcBef>
                <a:spcPts val="600"/>
              </a:spcBef>
            </a:pPr>
            <a:r>
              <a:rPr lang="sv-SE" spc="1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sv-SE" spc="100">
                <a:solidFill>
                  <a:schemeClr val="tx1"/>
                </a:solidFill>
              </a:rPr>
              <a:t>10</a:t>
            </a:r>
            <a:r>
              <a:rPr lang="sv-SE" spc="100" baseline="30000">
                <a:solidFill>
                  <a:schemeClr val="tx1"/>
                </a:solidFill>
              </a:rPr>
              <a:t>22</a:t>
            </a:r>
            <a:r>
              <a:rPr lang="sv-SE" spc="100">
                <a:solidFill>
                  <a:schemeClr val="tx1"/>
                </a:solidFill>
              </a:rPr>
              <a:t> stycken</a:t>
            </a:r>
            <a:endParaRPr lang="sv-SE" spc="100" dirty="0">
              <a:solidFill>
                <a:schemeClr val="tx1"/>
              </a:solidFill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7791592" y="4248299"/>
            <a:ext cx="578678" cy="5786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pc="100" dirty="0"/>
          </a:p>
        </p:txBody>
      </p:sp>
      <p:sp>
        <p:nvSpPr>
          <p:cNvPr id="32" name="Rektangel 31"/>
          <p:cNvSpPr/>
          <p:nvPr/>
        </p:nvSpPr>
        <p:spPr>
          <a:xfrm>
            <a:off x="7969646" y="4426353"/>
            <a:ext cx="400624" cy="4006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pc="100" dirty="0"/>
          </a:p>
        </p:txBody>
      </p:sp>
      <p:sp>
        <p:nvSpPr>
          <p:cNvPr id="33" name="Rektangel 32"/>
          <p:cNvSpPr/>
          <p:nvPr/>
        </p:nvSpPr>
        <p:spPr>
          <a:xfrm>
            <a:off x="8114316" y="4571023"/>
            <a:ext cx="255954" cy="2559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pc="100" dirty="0"/>
          </a:p>
        </p:txBody>
      </p:sp>
      <p:sp>
        <p:nvSpPr>
          <p:cNvPr id="34" name="Rektangel 33"/>
          <p:cNvSpPr/>
          <p:nvPr/>
        </p:nvSpPr>
        <p:spPr>
          <a:xfrm>
            <a:off x="8225600" y="4682307"/>
            <a:ext cx="144670" cy="1446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pc="100" dirty="0"/>
          </a:p>
        </p:txBody>
      </p:sp>
      <p:sp>
        <p:nvSpPr>
          <p:cNvPr id="35" name="Rektangel 34"/>
          <p:cNvSpPr/>
          <p:nvPr/>
        </p:nvSpPr>
        <p:spPr>
          <a:xfrm>
            <a:off x="8292372" y="4749079"/>
            <a:ext cx="77899" cy="778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pc="100" dirty="0">
              <a:solidFill>
                <a:schemeClr val="tx1"/>
              </a:solidFill>
            </a:endParaRPr>
          </a:p>
        </p:txBody>
      </p:sp>
      <p:sp>
        <p:nvSpPr>
          <p:cNvPr id="36" name="TextBox 1438739"/>
          <p:cNvSpPr txBox="1">
            <a:spLocks noChangeArrowheads="1"/>
          </p:cNvSpPr>
          <p:nvPr/>
        </p:nvSpPr>
        <p:spPr bwMode="auto">
          <a:xfrm>
            <a:off x="9542503" y="4852379"/>
            <a:ext cx="23622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pc="100" dirty="0"/>
              <a:t>Med teknik för kommunikation</a:t>
            </a:r>
          </a:p>
        </p:txBody>
      </p:sp>
      <p:cxnSp>
        <p:nvCxnSpPr>
          <p:cNvPr id="39" name="Rak pil 38"/>
          <p:cNvCxnSpPr>
            <a:cxnSpLocks/>
            <a:stCxn id="67" idx="1"/>
          </p:cNvCxnSpPr>
          <p:nvPr/>
        </p:nvCxnSpPr>
        <p:spPr>
          <a:xfrm flipH="1">
            <a:off x="8381237" y="3360645"/>
            <a:ext cx="1161266" cy="98165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Rak pil 41"/>
          <p:cNvCxnSpPr>
            <a:cxnSpLocks/>
            <a:stCxn id="66" idx="1"/>
          </p:cNvCxnSpPr>
          <p:nvPr/>
        </p:nvCxnSpPr>
        <p:spPr>
          <a:xfrm flipH="1">
            <a:off x="8381238" y="3779745"/>
            <a:ext cx="1161264" cy="743041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Rak pil 44"/>
          <p:cNvCxnSpPr>
            <a:cxnSpLocks/>
            <a:stCxn id="65" idx="1"/>
          </p:cNvCxnSpPr>
          <p:nvPr/>
        </p:nvCxnSpPr>
        <p:spPr>
          <a:xfrm flipH="1">
            <a:off x="8381233" y="4198845"/>
            <a:ext cx="1161270" cy="43081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Rak pil 45"/>
          <p:cNvCxnSpPr>
            <a:cxnSpLocks/>
            <a:stCxn id="64" idx="1"/>
          </p:cNvCxnSpPr>
          <p:nvPr/>
        </p:nvCxnSpPr>
        <p:spPr>
          <a:xfrm flipH="1">
            <a:off x="8381242" y="4617945"/>
            <a:ext cx="1161262" cy="9485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Rak pil 46"/>
          <p:cNvCxnSpPr>
            <a:cxnSpLocks/>
            <a:stCxn id="36" idx="1"/>
          </p:cNvCxnSpPr>
          <p:nvPr/>
        </p:nvCxnSpPr>
        <p:spPr>
          <a:xfrm flipH="1" flipV="1">
            <a:off x="8381239" y="4791815"/>
            <a:ext cx="1161264" cy="38373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4" name="TextBox 1438739"/>
          <p:cNvSpPr txBox="1">
            <a:spLocks noChangeArrowheads="1"/>
          </p:cNvSpPr>
          <p:nvPr/>
        </p:nvSpPr>
        <p:spPr bwMode="auto">
          <a:xfrm>
            <a:off x="9542504" y="4433279"/>
            <a:ext cx="2229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pc="100" dirty="0"/>
              <a:t>Med intelligent liv</a:t>
            </a:r>
          </a:p>
        </p:txBody>
      </p:sp>
      <p:sp>
        <p:nvSpPr>
          <p:cNvPr id="65" name="TextBox 1438739"/>
          <p:cNvSpPr txBox="1">
            <a:spLocks noChangeArrowheads="1"/>
          </p:cNvSpPr>
          <p:nvPr/>
        </p:nvSpPr>
        <p:spPr bwMode="auto">
          <a:xfrm>
            <a:off x="9542503" y="4014179"/>
            <a:ext cx="1609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pc="100" dirty="0"/>
              <a:t>Med liv</a:t>
            </a:r>
          </a:p>
        </p:txBody>
      </p:sp>
      <p:sp>
        <p:nvSpPr>
          <p:cNvPr id="66" name="TextBox 1438739"/>
          <p:cNvSpPr txBox="1">
            <a:spLocks noChangeArrowheads="1"/>
          </p:cNvSpPr>
          <p:nvPr/>
        </p:nvSpPr>
        <p:spPr bwMode="auto">
          <a:xfrm>
            <a:off x="9542502" y="3595079"/>
            <a:ext cx="2643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pc="100" dirty="0"/>
              <a:t>Med möjligheter till liv</a:t>
            </a:r>
          </a:p>
        </p:txBody>
      </p:sp>
      <p:sp>
        <p:nvSpPr>
          <p:cNvPr id="67" name="TextBox 1438739"/>
          <p:cNvSpPr txBox="1">
            <a:spLocks noChangeArrowheads="1"/>
          </p:cNvSpPr>
          <p:nvPr/>
        </p:nvSpPr>
        <p:spPr bwMode="auto">
          <a:xfrm>
            <a:off x="9542503" y="3175979"/>
            <a:ext cx="26436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pc="100" dirty="0"/>
              <a:t>Med planetsystem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C70D96A-71A7-4931-BF6F-01D7152C324B}"/>
              </a:ext>
            </a:extLst>
          </p:cNvPr>
          <p:cNvSpPr txBox="1"/>
          <p:nvPr/>
        </p:nvSpPr>
        <p:spPr>
          <a:xfrm>
            <a:off x="6218482" y="5899639"/>
            <a:ext cx="4667432" cy="707886"/>
          </a:xfrm>
          <a:prstGeom prst="rect">
            <a:avLst/>
          </a:prstGeom>
          <a:solidFill>
            <a:srgbClr val="494E3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</a:rPr>
              <a:t>För naturalisten är resonemanget korrekt.</a:t>
            </a:r>
          </a:p>
          <a:p>
            <a:pPr algn="ctr"/>
            <a:r>
              <a:rPr lang="sv-SE" sz="2000" dirty="0">
                <a:solidFill>
                  <a:schemeClr val="bg1"/>
                </a:solidFill>
              </a:rPr>
              <a:t>Men livet kräver en </a:t>
            </a:r>
            <a:r>
              <a:rPr lang="sv-SE" sz="2000" i="1" dirty="0">
                <a:solidFill>
                  <a:schemeClr val="bg1"/>
                </a:solidFill>
              </a:rPr>
              <a:t>medveten</a:t>
            </a:r>
            <a:r>
              <a:rPr lang="sv-SE" sz="2000" dirty="0">
                <a:solidFill>
                  <a:schemeClr val="bg1"/>
                </a:solidFill>
              </a:rPr>
              <a:t> skapelseakt!</a:t>
            </a:r>
          </a:p>
        </p:txBody>
      </p:sp>
    </p:spTree>
    <p:custDataLst>
      <p:tags r:id="rId1"/>
    </p:custDataLst>
  </p:cSld>
  <p:clrMapOvr>
    <a:masterClrMapping/>
  </p:clrMapOvr>
  <p:transition advTm="1366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64" grpId="0"/>
      <p:bldP spid="65" grpId="0"/>
      <p:bldP spid="66" grpId="0"/>
      <p:bldP spid="67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5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.5|16.8|41.5|43.5|6|18.4|46.6|67.7|13.4|20.8|2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26.3|8.3|2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9.4|48.4|48.8|205.3|9.8|132.8|148.9|22.7|9.3|22|137.7|102.6|17.4|15.3|51.8|8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9|12.9|41.4|25.5|163.9|10.4|22.4|15.4|6.8|36.6|30.7|37.1|14.5|30|55.8|33.3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9.6|117.6|3.5|37.7|44.2|17.9|16.3|36.6|8.9|56.3|3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|31.6|78.4|59.6|105.8|183|139.4|23.5|34.2|39.8|4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5.3|3.7|2.9|4.7|4.1|41.9"/>
</p:tagLst>
</file>

<file path=ppt/theme/theme1.xml><?xml version="1.0" encoding="utf-8"?>
<a:theme xmlns:a="http://schemas.openxmlformats.org/drawingml/2006/main" name="3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34D51E0-DD6F-4430-BB4D-28D71708AF21}">
  <we:reference id="wa104380121" version="2.0.0.0" store="sv-SE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2104</Words>
  <Application>Microsoft Office PowerPoint</Application>
  <PresentationFormat>Bredbild</PresentationFormat>
  <Paragraphs>211</Paragraphs>
  <Slides>9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5" baseType="lpstr">
      <vt:lpstr>Times New Roman</vt:lpstr>
      <vt:lpstr>Maiandra GD</vt:lpstr>
      <vt:lpstr>Calibri</vt:lpstr>
      <vt:lpstr>MV Boli</vt:lpstr>
      <vt:lpstr>Arial</vt:lpstr>
      <vt:lpstr>3_Office-tema</vt:lpstr>
      <vt:lpstr>2. Kosmologi</vt:lpstr>
      <vt:lpstr>De sex skapelsedagarna</vt:lpstr>
      <vt:lpstr>I begynnelsen…</vt:lpstr>
      <vt:lpstr>Big bang</vt:lpstr>
      <vt:lpstr>Problem med Big bang</vt:lpstr>
      <vt:lpstr>Big bang-varianter</vt:lpstr>
      <vt:lpstr>Flera parallella universa = Ett multiversum</vt:lpstr>
      <vt:lpstr>Bibliska kosmologier</vt:lpstr>
      <vt:lpstr>Är vi ensamma?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2021-02-26T15:10:30Z</dcterms:modified>
</cp:coreProperties>
</file>