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 bookmarkIdSeed="3">
  <p:sldMasterIdLst>
    <p:sldMasterId id="2147483710" r:id="rId1"/>
  </p:sldMasterIdLst>
  <p:notesMasterIdLst>
    <p:notesMasterId r:id="rId8"/>
  </p:notesMasterIdLst>
  <p:handoutMasterIdLst>
    <p:handoutMasterId r:id="rId9"/>
  </p:handoutMasterIdLst>
  <p:sldIdLst>
    <p:sldId id="1374" r:id="rId2"/>
    <p:sldId id="1375" r:id="rId3"/>
    <p:sldId id="1351" r:id="rId4"/>
    <p:sldId id="1379" r:id="rId5"/>
    <p:sldId id="1120" r:id="rId6"/>
    <p:sldId id="1263" r:id="rId7"/>
  </p:sldIdLst>
  <p:sldSz cx="12192000" cy="6858000"/>
  <p:notesSz cx="6858000" cy="9945688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aiandra GD" panose="020E0502030308020204" pitchFamily="34" charset="0"/>
      <p:regular r:id="rId14"/>
    </p:embeddedFont>
    <p:embeddedFont>
      <p:font typeface="MV Boli" panose="02000500030200090000" pitchFamily="2" charset="0"/>
      <p:regular r:id="rId15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0E40882A-E1E2-4833-8D7A-2A79E55E4BF5}">
          <p14:sldIdLst>
            <p14:sldId id="1374"/>
            <p14:sldId id="1375"/>
            <p14:sldId id="1351"/>
            <p14:sldId id="1379"/>
            <p14:sldId id="1120"/>
            <p14:sldId id="1263"/>
          </p14:sldIdLst>
        </p14:section>
      </p14:sectionLst>
    </p:ext>
    <p:ext uri="{EFAFB233-063F-42B5-8137-9DF3F51BA10A}">
      <p15:sldGuideLst xmlns:p15="http://schemas.microsoft.com/office/powerpoint/2012/main">
        <p15:guide id="2" pos="6720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9C9C9"/>
    <a:srgbClr val="000D28"/>
    <a:srgbClr val="000C24"/>
    <a:srgbClr val="001132"/>
    <a:srgbClr val="FFFFFF"/>
    <a:srgbClr val="000000"/>
    <a:srgbClr val="FFFF00"/>
    <a:srgbClr val="FEFF01"/>
    <a:srgbClr val="CDD7E2"/>
    <a:srgbClr val="BDB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30" autoAdjust="0"/>
    <p:restoredTop sz="88889" autoAdjust="0"/>
  </p:normalViewPr>
  <p:slideViewPr>
    <p:cSldViewPr snapToGrid="0">
      <p:cViewPr varScale="1">
        <p:scale>
          <a:sx n="113" d="100"/>
          <a:sy n="113" d="100"/>
        </p:scale>
        <p:origin x="786" y="108"/>
      </p:cViewPr>
      <p:guideLst>
        <p:guide pos="6720"/>
        <p:guide orient="horz" pos="36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738" y="10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5F8E691-E9E0-4B68-81B8-84F9635A7F9F}" type="datetimeFigureOut">
              <a:rPr lang="sv-SE" smtClean="0"/>
              <a:pPr/>
              <a:t>2021-02-26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3B136D8-B493-42BC-B798-A019C776AC1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trike="noStrik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136D8-B493-42BC-B798-A019C776AC1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25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861C5-BBA5-4536-9AC5-5366BA4AAE8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strike="noStrike" dirty="0">
                <a:solidFill>
                  <a:srgbClr val="000000"/>
                </a:solidFill>
              </a:rPr>
              <a:t>VO: </a:t>
            </a:r>
            <a:r>
              <a:rPr lang="sv-SE" i="1" u="sng" strike="noStrike" dirty="0">
                <a:solidFill>
                  <a:srgbClr val="000000"/>
                </a:solidFill>
              </a:rPr>
              <a:t>Vår</a:t>
            </a:r>
            <a:r>
              <a:rPr lang="sv-SE" i="0" strike="noStrike" dirty="0">
                <a:solidFill>
                  <a:srgbClr val="000000"/>
                </a:solidFill>
              </a:rPr>
              <a:t> avbild =&gt; Fadern och Sonen skapar tillsammans.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i="0" strike="noStrike" dirty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strike="noStrike" dirty="0">
                <a:solidFill>
                  <a:srgbClr val="000000"/>
                </a:solidFill>
              </a:rPr>
              <a:t>VO: Jag kommer tillbaks till människans lika och unika värde.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i="0" strike="noStrike" dirty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strike="noStrike" dirty="0">
                <a:solidFill>
                  <a:srgbClr val="000000"/>
                </a:solidFill>
              </a:rPr>
              <a:t>VO: Inte ”jämlikhet” eftersom det är för missbrukat idag: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strike="noStrike" dirty="0">
                <a:solidFill>
                  <a:srgbClr val="000000"/>
                </a:solidFill>
              </a:rPr>
              <a:t>Samma uppgifter, egenskaper, inflytande, utseende, men det är inte Bibelns mening.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i="0" strike="noStrike" dirty="0">
                <a:solidFill>
                  <a:srgbClr val="000000"/>
                </a:solidFill>
              </a:rPr>
              <a:t>Vi är lika mycket </a:t>
            </a:r>
            <a:r>
              <a:rPr lang="sv-SE" i="1" strike="noStrike" dirty="0">
                <a:solidFill>
                  <a:srgbClr val="000000"/>
                </a:solidFill>
              </a:rPr>
              <a:t>värda</a:t>
            </a:r>
            <a:r>
              <a:rPr lang="sv-SE" i="0" strike="noStrike" dirty="0">
                <a:solidFill>
                  <a:srgbClr val="000000"/>
                </a:solidFill>
              </a:rPr>
              <a:t> i Guds ögon.</a:t>
            </a:r>
          </a:p>
        </p:txBody>
      </p:sp>
    </p:spTree>
    <p:extLst>
      <p:ext uri="{BB962C8B-B14F-4D97-AF65-F5344CB8AC3E}">
        <p14:creationId xmlns:p14="http://schemas.microsoft.com/office/powerpoint/2010/main" val="2903047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A92E5-B4A4-460A-ADFD-71513C1F09B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3" y="3116661"/>
            <a:ext cx="5861050" cy="6083101"/>
          </a:xfrm>
          <a:noFill/>
          <a:ln/>
        </p:spPr>
        <p:txBody>
          <a:bodyPr>
            <a:normAutofit fontScale="92500" lnSpcReduction="20000"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VO: Heldragna linjer är fynd, streckade är spekulation.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Trädet finns inte bland fynden. Antagandet om släktskap gjordes långt före fossila evidens. Nya fynd tvingar ofta till att rita om trädet.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Optimeringsproblem. ”Best guess”.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Trädet finns i läroböckerna men inte i naturen.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VO: Att habilis är en hopblandning från minst två arter tror de flesta paleoantropologer idag.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VO: H. naledi för ung: Benen ej mineraliserade. Åldersbestämd till c:a 300 000 år.</a:t>
            </a:r>
          </a:p>
        </p:txBody>
      </p:sp>
    </p:spTree>
    <p:extLst>
      <p:ext uri="{BB962C8B-B14F-4D97-AF65-F5344CB8AC3E}">
        <p14:creationId xmlns:p14="http://schemas.microsoft.com/office/powerpoint/2010/main" val="2494155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A92E5-B4A4-460A-ADFD-71513C1F09B8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3350" y="615950"/>
            <a:ext cx="4049713" cy="2278063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3" y="3116661"/>
            <a:ext cx="5861050" cy="6083101"/>
          </a:xfrm>
          <a:noFill/>
          <a:ln/>
        </p:spPr>
        <p:txBody>
          <a:bodyPr>
            <a:norm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VO: Hjärnstorlek: </a:t>
            </a:r>
            <a:r>
              <a:rPr lang="sv-SE" dirty="0"/>
              <a:t>Erectus mindre i snitt men inom normal variation.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Ungefär som en kvinna. (Ingen tror på mindre intelligens här, men däremot på erectus.)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Hjärnans arkitektur, inte storlek, avgör intelligens.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Neanderthalaren hade större hjärna.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sv-SE" dirty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VO: Grundareffekt: F</a:t>
            </a:r>
            <a:r>
              <a:rPr lang="sv-SE" sz="28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örlust av genetisk variation när en mindre population grundas från en större population.</a:t>
            </a:r>
          </a:p>
        </p:txBody>
      </p:sp>
    </p:spTree>
    <p:extLst>
      <p:ext uri="{BB962C8B-B14F-4D97-AF65-F5344CB8AC3E}">
        <p14:creationId xmlns:p14="http://schemas.microsoft.com/office/powerpoint/2010/main" val="175611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839913" y="474663"/>
            <a:ext cx="3865562" cy="2174875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432487" y="3241391"/>
            <a:ext cx="6091881" cy="4475560"/>
          </a:xfrm>
        </p:spPr>
        <p:txBody>
          <a:bodyPr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0" i="0" strike="noStrike" baseline="0" dirty="0"/>
              <a:t>VO: Kameraögon har lins och näthinna.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400" b="0" i="0" strike="noStrik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0" i="0" strike="noStrike" baseline="0" dirty="0"/>
              <a:t>VO: Konvergent evolution förklarar likheter som inte bero på ett gemensamt ursprung (typ maskering/avmaskering av gener, lateral genöverföring…)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i="0" strike="noStrike" baseline="0" dirty="0"/>
              <a:t>Likheter beror på divergent eller konvergent evolution, men </a:t>
            </a:r>
            <a:r>
              <a:rPr lang="sv-SE" sz="2400" i="1" strike="noStrike" baseline="0" dirty="0"/>
              <a:t>alltid</a:t>
            </a:r>
            <a:r>
              <a:rPr lang="sv-SE" sz="2400" i="0" strike="noStrike" baseline="0" dirty="0"/>
              <a:t> på evolution.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i="0" strike="noStrike" baseline="0" dirty="0"/>
              <a:t>Mer info i spellistan om ”24 myter om evolution”, del 2 ”Taxonomiska myter”.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3312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baseline="0" dirty="0">
                <a:solidFill>
                  <a:srgbClr val="FF0000"/>
                </a:solidFill>
              </a:rPr>
              <a:t>VO: Rasism: Det är ett önsketänkande att alla människor hunnit exakt lika långt i utvecklingen.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baseline="0" dirty="0">
                <a:solidFill>
                  <a:srgbClr val="FF0000"/>
                </a:solidFill>
              </a:rPr>
              <a:t>Djurrätt: Skilj dock mellan djurrätt och djurskydd.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trike="noStrike" baseline="0" dirty="0">
              <a:solidFill>
                <a:srgbClr val="FF0000"/>
              </a:solidFill>
            </a:endParaRP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baseline="0" dirty="0">
                <a:solidFill>
                  <a:srgbClr val="FF0000"/>
                </a:solidFill>
              </a:rPr>
              <a:t>VO: Disclaimer:</a:t>
            </a:r>
            <a:br>
              <a:rPr lang="sv-SE" strike="noStrike" baseline="0" dirty="0">
                <a:solidFill>
                  <a:srgbClr val="FF0000"/>
                </a:solidFill>
              </a:rPr>
            </a:br>
            <a:r>
              <a:rPr lang="sv-SE" strike="noStrike" baseline="0" dirty="0">
                <a:solidFill>
                  <a:srgbClr val="FF0000"/>
                </a:solidFill>
              </a:rPr>
              <a:t>Jag påstår inte att evolutionister är rasister eller ens att evolutionsläran är grunden för rasismen (den fanns före evolutionsläran).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trike="noStrike" baseline="0" dirty="0">
                <a:solidFill>
                  <a:srgbClr val="FF0000"/>
                </a:solidFill>
              </a:rPr>
              <a:t>Men jag påstår att rasism går inte att konsekvent bekämpa med evolutionens grundläggande principer medan den är på kollisionskurs mot skapelsetron.</a:t>
            </a:r>
            <a:endParaRPr lang="sv-SE" strike="noStrike" dirty="0">
              <a:solidFill>
                <a:srgbClr val="FF0000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090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498E1E7-F099-4980-90AA-AD6774DB0D78}"/>
              </a:ext>
            </a:extLst>
          </p:cNvPr>
          <p:cNvSpPr/>
          <p:nvPr userDrawn="1"/>
        </p:nvSpPr>
        <p:spPr>
          <a:xfrm>
            <a:off x="0" y="0"/>
            <a:ext cx="12192000" cy="648000"/>
          </a:xfrm>
          <a:prstGeom prst="rect">
            <a:avLst/>
          </a:prstGeom>
          <a:gradFill flip="none" rotWithShape="1">
            <a:gsLst>
              <a:gs pos="29000">
                <a:schemeClr val="accent6">
                  <a:lumMod val="75000"/>
                </a:schemeClr>
              </a:gs>
              <a:gs pos="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sz="18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06FBAE59-DDD0-467C-B13A-6F6CF0BCD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44577"/>
          </a:xfrm>
          <a:prstGeom prst="rect">
            <a:avLst/>
          </a:prstGeom>
        </p:spPr>
        <p:txBody>
          <a:bodyPr lIns="216000"/>
          <a:lstStyle>
            <a:lvl1pPr algn="l" rtl="0" eaLnBrk="1" latinLnBrk="0" hangingPunct="1">
              <a:spcBef>
                <a:spcPct val="0"/>
              </a:spcBef>
              <a:buNone/>
              <a:defRPr kumimoji="0" lang="sv-SE" sz="4000" b="0" kern="1200" cap="none" spc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+mj-ea"/>
                <a:cs typeface="+mj-cs"/>
              </a:defRPr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7" name="textruta 4">
            <a:extLst>
              <a:ext uri="{FF2B5EF4-FFF2-40B4-BE49-F238E27FC236}">
                <a16:creationId xmlns:a16="http://schemas.microsoft.com/office/drawing/2014/main" id="{906B6B19-9FC6-4224-93E3-3D84EB9975E1}"/>
              </a:ext>
            </a:extLst>
          </p:cNvPr>
          <p:cNvSpPr txBox="1"/>
          <p:nvPr userDrawn="1"/>
        </p:nvSpPr>
        <p:spPr>
          <a:xfrm>
            <a:off x="9832066" y="22467"/>
            <a:ext cx="2345066" cy="584775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b="1" dirty="0"/>
              <a:t>Bibelkanalen</a:t>
            </a:r>
            <a:r>
              <a:rPr lang="sv-SE" dirty="0"/>
              <a:t> </a:t>
            </a:r>
            <a:r>
              <a:rPr lang="sv-SE" sz="1400" dirty="0"/>
              <a:t>(YouTube)</a:t>
            </a:r>
            <a:br>
              <a:rPr lang="sv-SE" sz="1400" dirty="0"/>
            </a:br>
            <a:r>
              <a:rPr lang="sv-SE" sz="1800" dirty="0"/>
              <a:t>www.gardeborn.se</a:t>
            </a:r>
            <a:endParaRPr lang="LID4096" sz="1800" dirty="0"/>
          </a:p>
        </p:txBody>
      </p:sp>
    </p:spTree>
    <p:extLst>
      <p:ext uri="{BB962C8B-B14F-4D97-AF65-F5344CB8AC3E}">
        <p14:creationId xmlns:p14="http://schemas.microsoft.com/office/powerpoint/2010/main" val="33598698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npassad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blomma, växt, full av färg, vit&#10;&#10;Automatiskt genererad beskrivning">
            <a:extLst>
              <a:ext uri="{FF2B5EF4-FFF2-40B4-BE49-F238E27FC236}">
                <a16:creationId xmlns:a16="http://schemas.microsoft.com/office/drawing/2014/main" id="{78B2E659-D2A0-4D5D-A0E9-011D31C56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A1FD0E79-3F77-4768-B6E7-DE70D250C3AC}"/>
              </a:ext>
            </a:extLst>
          </p:cNvPr>
          <p:cNvSpPr/>
          <p:nvPr userDrawn="1"/>
        </p:nvSpPr>
        <p:spPr>
          <a:xfrm>
            <a:off x="0" y="2209543"/>
            <a:ext cx="12191999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sv-SE" sz="3200" b="1" dirty="0">
                <a:ln w="6350">
                  <a:noFill/>
                </a:ln>
                <a:solidFill>
                  <a:schemeClr val="tx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Anders Gärdeborn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D8F3DAF-7775-4815-BEE1-FDC5A61CCBBE}"/>
              </a:ext>
            </a:extLst>
          </p:cNvPr>
          <p:cNvSpPr/>
          <p:nvPr userDrawn="1"/>
        </p:nvSpPr>
        <p:spPr>
          <a:xfrm>
            <a:off x="0" y="35883"/>
            <a:ext cx="12192000" cy="1477328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txBody>
          <a:bodyPr wrap="square" t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Bibeln  </a:t>
            </a:r>
            <a:r>
              <a:rPr kumimoji="0" lang="sv-SE" sz="54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i  ett   </a:t>
            </a:r>
            <a:r>
              <a:rPr kumimoji="0" lang="sv-SE" sz="9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prstClr val="black"/>
                </a:solidFill>
                <a:effectLst>
                  <a:glow rad="127000">
                    <a:srgbClr val="FF1FA4"/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Nötskal</a:t>
            </a:r>
            <a:endParaRPr lang="sv-SE" sz="9600" dirty="0">
              <a:effectLst>
                <a:glow rad="127000">
                  <a:srgbClr val="FF1FA4"/>
                </a:glow>
              </a:effectLst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3797431-2F5F-45A4-8E0E-C564EDEB0FCF}"/>
              </a:ext>
            </a:extLst>
          </p:cNvPr>
          <p:cNvSpPr/>
          <p:nvPr userDrawn="1"/>
        </p:nvSpPr>
        <p:spPr>
          <a:xfrm>
            <a:off x="0" y="1400315"/>
            <a:ext cx="12192000" cy="712354"/>
          </a:xfrm>
          <a:prstGeom prst="rect">
            <a:avLst/>
          </a:prstGeom>
          <a:noFill/>
          <a:ln>
            <a:noFill/>
          </a:ln>
        </p:spPr>
        <p:txBody>
          <a:bodyPr wrap="none">
            <a:noAutofit/>
          </a:bodyPr>
          <a:lstStyle/>
          <a:p>
            <a:pPr algn="ctr">
              <a:lnSpc>
                <a:spcPts val="5100"/>
              </a:lnSpc>
            </a:pP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Guds frälsningshistoria  </a:t>
            </a:r>
            <a:r>
              <a:rPr kumimoji="0" lang="sv-SE" sz="28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ett</a:t>
            </a:r>
            <a:r>
              <a:rPr kumimoji="0" lang="sv-SE" sz="4000" b="1" i="0" u="none" strike="noStrike" kern="1200" cap="none" spc="0" normalizeH="0" baseline="0" noProof="0" dirty="0">
                <a:ln w="6350">
                  <a:solidFill>
                    <a:schemeClr val="tx1"/>
                  </a:solidFill>
                </a:ln>
                <a:solidFill>
                  <a:srgbClr val="FF1F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Vetenskapligt sammanhang</a:t>
            </a:r>
            <a:endParaRPr lang="sv-SE" sz="1600" dirty="0">
              <a:ln w="6350">
                <a:solidFill>
                  <a:schemeClr val="tx1"/>
                </a:solidFill>
              </a:ln>
              <a:solidFill>
                <a:srgbClr val="FF1FA4"/>
              </a:solidFill>
              <a:effectLst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27C695C-7613-4729-9362-1127A5281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862455"/>
            <a:ext cx="12191999" cy="956595"/>
          </a:xfrm>
          <a:prstGeom prst="rect">
            <a:avLst/>
          </a:prstGeom>
          <a:effectLst/>
        </p:spPr>
        <p:txBody>
          <a:bodyPr lIns="432000" anchor="ctr"/>
          <a:lstStyle>
            <a:lvl1pPr algn="ctr">
              <a:lnSpc>
                <a:spcPts val="6000"/>
              </a:lnSpc>
              <a:defRPr sz="5400" b="1">
                <a:ln w="19050">
                  <a:noFill/>
                </a:ln>
                <a:solidFill>
                  <a:schemeClr val="tx1"/>
                </a:solidFill>
                <a:effectLst>
                  <a:glow rad="292100">
                    <a:schemeClr val="accent3">
                      <a:lumMod val="60000"/>
                      <a:lumOff val="40000"/>
                      <a:alpha val="83000"/>
                    </a:schemeClr>
                  </a:glow>
                </a:effectLst>
                <a:latin typeface="+mn-lt"/>
              </a:defRPr>
            </a:lvl1pPr>
          </a:lstStyle>
          <a:p>
            <a:r>
              <a:rPr lang="sv-SE" dirty="0"/>
              <a:t>x. Avsnittsrubrik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A7D2C7-CCFD-45DF-B9F1-AC10BF10DE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39" y="6035612"/>
            <a:ext cx="1078994" cy="7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271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66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82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aiandra GD" panose="020E0502030308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20.jpg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79F572-2232-499F-9CCD-87E3919A8F6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sv-SE" dirty="0"/>
              <a:t>4. Människans skapelse</a:t>
            </a:r>
          </a:p>
        </p:txBody>
      </p:sp>
    </p:spTree>
    <p:extLst>
      <p:ext uri="{BB962C8B-B14F-4D97-AF65-F5344CB8AC3E}">
        <p14:creationId xmlns:p14="http://schemas.microsoft.com/office/powerpoint/2010/main" val="2214321589"/>
      </p:ext>
    </p:extLst>
  </p:cSld>
  <p:clrMapOvr>
    <a:masterClrMapping/>
  </p:clrMapOvr>
  <p:transition advTm="16046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Bibelns vittnesbörd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" y="633047"/>
            <a:ext cx="5423914" cy="622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578C9116-B147-4113-94FC-4089FA0DE470}"/>
              </a:ext>
            </a:extLst>
          </p:cNvPr>
          <p:cNvSpPr txBox="1"/>
          <p:nvPr/>
        </p:nvSpPr>
        <p:spPr>
          <a:xfrm>
            <a:off x="5417236" y="762648"/>
            <a:ext cx="6105980" cy="6017032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sv-SE" sz="2000" dirty="0">
                <a:solidFill>
                  <a:srgbClr val="C00000"/>
                </a:solidFill>
              </a:rPr>
              <a:t>Gud sade: Låt oss göra människor </a:t>
            </a:r>
            <a:br>
              <a:rPr lang="sv-SE" sz="2000" dirty="0">
                <a:solidFill>
                  <a:srgbClr val="C00000"/>
                </a:solidFill>
              </a:rPr>
            </a:br>
            <a:r>
              <a:rPr lang="sv-SE" sz="2000" dirty="0">
                <a:solidFill>
                  <a:srgbClr val="C00000"/>
                </a:solidFill>
              </a:rPr>
              <a:t>till </a:t>
            </a:r>
            <a:r>
              <a:rPr lang="sv-SE" sz="2000" i="1" u="sng" dirty="0">
                <a:solidFill>
                  <a:srgbClr val="C00000"/>
                </a:solidFill>
              </a:rPr>
              <a:t>vår avbild</a:t>
            </a:r>
            <a:r>
              <a:rPr lang="sv-SE" sz="2000" dirty="0">
                <a:solidFill>
                  <a:srgbClr val="C00000"/>
                </a:solidFill>
              </a:rPr>
              <a:t>…</a:t>
            </a:r>
            <a:endParaRPr lang="sv-SE" sz="2000" dirty="0">
              <a:highlight>
                <a:srgbClr val="FFFF00"/>
              </a:highlight>
            </a:endParaRPr>
          </a:p>
          <a:p>
            <a:pPr marL="446088" indent="-265113">
              <a:buFont typeface="Arial" panose="020B0604020202020204" pitchFamily="34" charset="0"/>
              <a:buChar char="•"/>
            </a:pPr>
            <a:r>
              <a:rPr lang="sv-SE" sz="2000" dirty="0"/>
              <a:t>Alla människors </a:t>
            </a:r>
            <a:r>
              <a:rPr lang="sv-SE" sz="2000" i="1" u="sng" dirty="0"/>
              <a:t>lika</a:t>
            </a:r>
            <a:r>
              <a:rPr lang="sv-SE" sz="2000" dirty="0"/>
              <a:t> värde</a:t>
            </a:r>
          </a:p>
          <a:p>
            <a:pPr marL="446088" indent="-265113">
              <a:buFont typeface="Arial" panose="020B0604020202020204" pitchFamily="34" charset="0"/>
              <a:buChar char="•"/>
            </a:pPr>
            <a:r>
              <a:rPr lang="sv-SE" sz="2000" dirty="0"/>
              <a:t>Människans </a:t>
            </a:r>
            <a:r>
              <a:rPr lang="sv-SE" sz="2000" i="1" u="sng" dirty="0"/>
              <a:t>unika</a:t>
            </a:r>
            <a:r>
              <a:rPr lang="sv-SE" sz="2000" dirty="0"/>
              <a:t> värde (i.f.t. djuren)</a:t>
            </a:r>
            <a:endParaRPr lang="sv-SE" sz="2000" dirty="0">
              <a:highlight>
                <a:srgbClr val="FFFF00"/>
              </a:highlight>
            </a:endParaRP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</a:rPr>
              <a:t>Gud skapade människan till sin avbild… till </a:t>
            </a:r>
            <a:r>
              <a:rPr lang="sv-SE" sz="2000" i="1" u="sng" dirty="0">
                <a:solidFill>
                  <a:srgbClr val="C00000"/>
                </a:solidFill>
              </a:rPr>
              <a:t>man </a:t>
            </a:r>
            <a:br>
              <a:rPr lang="sv-SE" sz="2000" i="1" u="sng" dirty="0">
                <a:solidFill>
                  <a:srgbClr val="C00000"/>
                </a:solidFill>
              </a:rPr>
            </a:br>
            <a:r>
              <a:rPr lang="sv-SE" sz="2000" i="1" u="sng" dirty="0">
                <a:solidFill>
                  <a:srgbClr val="C00000"/>
                </a:solidFill>
              </a:rPr>
              <a:t>och kvinna</a:t>
            </a:r>
            <a:r>
              <a:rPr lang="sv-SE" sz="2000" dirty="0">
                <a:solidFill>
                  <a:srgbClr val="C00000"/>
                </a:solidFill>
              </a:rPr>
              <a:t> skapade han dem.</a:t>
            </a:r>
          </a:p>
          <a:p>
            <a:pPr marL="446088" indent="-265113">
              <a:buFont typeface="Arial" panose="020B0604020202020204" pitchFamily="34" charset="0"/>
              <a:buChar char="•"/>
            </a:pPr>
            <a:r>
              <a:rPr lang="sv-SE" sz="2000" dirty="0"/>
              <a:t>Man och kvinna </a:t>
            </a:r>
            <a:r>
              <a:rPr lang="sv-SE" sz="2000" i="1" u="sng" dirty="0"/>
              <a:t>tillsammans</a:t>
            </a:r>
          </a:p>
          <a:p>
            <a:pPr marL="446088" indent="-265113">
              <a:buFont typeface="Arial" panose="020B0604020202020204" pitchFamily="34" charset="0"/>
              <a:buChar char="•"/>
            </a:pPr>
            <a:r>
              <a:rPr lang="sv-SE" sz="2000" dirty="0"/>
              <a:t>Jämnvärdighet</a:t>
            </a: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</a:rPr>
              <a:t>Gud välsignade dem och sade till dem: Var fruktsamma och </a:t>
            </a:r>
            <a:r>
              <a:rPr lang="sv-SE" sz="2000" i="1" u="sng" dirty="0">
                <a:solidFill>
                  <a:srgbClr val="C00000"/>
                </a:solidFill>
              </a:rPr>
              <a:t>föröka er</a:t>
            </a:r>
            <a:r>
              <a:rPr lang="sv-SE" sz="2000" dirty="0">
                <a:solidFill>
                  <a:srgbClr val="C00000"/>
                </a:solidFill>
              </a:rPr>
              <a:t>, </a:t>
            </a:r>
            <a:r>
              <a:rPr lang="sv-SE" sz="2000" i="1" u="sng" dirty="0">
                <a:solidFill>
                  <a:srgbClr val="C00000"/>
                </a:solidFill>
              </a:rPr>
              <a:t>uppfyll</a:t>
            </a:r>
            <a:r>
              <a:rPr lang="sv-SE" sz="2000" dirty="0">
                <a:solidFill>
                  <a:srgbClr val="C00000"/>
                </a:solidFill>
              </a:rPr>
              <a:t> jorden och lägg den under er. </a:t>
            </a:r>
            <a:r>
              <a:rPr lang="sv-SE" sz="2000" i="1" u="sng" dirty="0">
                <a:solidFill>
                  <a:srgbClr val="C00000"/>
                </a:solidFill>
              </a:rPr>
              <a:t>Råd över</a:t>
            </a:r>
            <a:r>
              <a:rPr lang="sv-SE" sz="2000" dirty="0">
                <a:solidFill>
                  <a:srgbClr val="C00000"/>
                </a:solidFill>
              </a:rPr>
              <a:t> havets fiskar, himlens fåglar och alla djur.</a:t>
            </a:r>
          </a:p>
          <a:p>
            <a:pPr marL="446088" indent="-265113">
              <a:buFont typeface="Arial" panose="020B0604020202020204" pitchFamily="34" charset="0"/>
              <a:buChar char="•"/>
            </a:pPr>
            <a:r>
              <a:rPr lang="sv-SE" sz="2000" dirty="0"/>
              <a:t>Fortplantning</a:t>
            </a:r>
          </a:p>
          <a:p>
            <a:pPr marL="446088" indent="-265113">
              <a:buFont typeface="Arial" panose="020B0604020202020204" pitchFamily="34" charset="0"/>
              <a:buChar char="•"/>
            </a:pPr>
            <a:r>
              <a:rPr lang="sv-SE" sz="2000" dirty="0"/>
              <a:t>Spridning</a:t>
            </a:r>
          </a:p>
          <a:p>
            <a:pPr marL="446088" indent="-265113">
              <a:buFont typeface="Arial" panose="020B0604020202020204" pitchFamily="34" charset="0"/>
              <a:buChar char="•"/>
            </a:pPr>
            <a:r>
              <a:rPr lang="sv-SE" sz="2000" dirty="0"/>
              <a:t>Förvaltning</a:t>
            </a:r>
          </a:p>
          <a:p>
            <a:pPr>
              <a:spcBef>
                <a:spcPts val="1800"/>
              </a:spcBef>
            </a:pPr>
            <a:r>
              <a:rPr lang="sv-SE" sz="2000" dirty="0">
                <a:solidFill>
                  <a:srgbClr val="C00000"/>
                </a:solidFill>
              </a:rPr>
              <a:t>Gud sade: Se, jag ger er alla fröbärande </a:t>
            </a:r>
            <a:r>
              <a:rPr lang="sv-SE" sz="2000" i="1" u="sng" dirty="0">
                <a:solidFill>
                  <a:srgbClr val="C00000"/>
                </a:solidFill>
              </a:rPr>
              <a:t>örter</a:t>
            </a:r>
            <a:r>
              <a:rPr lang="sv-SE" sz="2000" dirty="0">
                <a:solidFill>
                  <a:srgbClr val="C00000"/>
                </a:solidFill>
              </a:rPr>
              <a:t> på hela jorden och alla träd med </a:t>
            </a:r>
            <a:r>
              <a:rPr lang="sv-SE" sz="2000" i="1" u="sng" dirty="0">
                <a:solidFill>
                  <a:srgbClr val="C00000"/>
                </a:solidFill>
              </a:rPr>
              <a:t>frukt</a:t>
            </a:r>
            <a:r>
              <a:rPr lang="sv-SE" sz="2000" dirty="0">
                <a:solidFill>
                  <a:srgbClr val="C00000"/>
                </a:solidFill>
              </a:rPr>
              <a:t>… Det ska ni ha till föda.</a:t>
            </a:r>
          </a:p>
          <a:p>
            <a:pPr marL="446088" indent="-265113">
              <a:buFont typeface="Arial" panose="020B0604020202020204" pitchFamily="34" charset="0"/>
              <a:buChar char="•"/>
            </a:pPr>
            <a:r>
              <a:rPr lang="sv-SE" sz="2000" dirty="0"/>
              <a:t>Vegetarianer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2BF9BB1-31AD-4E75-8BC9-37F9E37D7372}"/>
              </a:ext>
            </a:extLst>
          </p:cNvPr>
          <p:cNvSpPr/>
          <p:nvPr/>
        </p:nvSpPr>
        <p:spPr>
          <a:xfrm>
            <a:off x="10808288" y="6519446"/>
            <a:ext cx="13837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600" dirty="0"/>
              <a:t>1 Mos 1:26-29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5993535"/>
      </p:ext>
    </p:extLst>
  </p:cSld>
  <p:clrMapOvr>
    <a:masterClrMapping/>
  </p:clrMapOvr>
  <p:transition advTm="2436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Människans släktträd?</a:t>
            </a:r>
          </a:p>
        </p:txBody>
      </p:sp>
      <p:cxnSp>
        <p:nvCxnSpPr>
          <p:cNvPr id="79" name="Rak 78"/>
          <p:cNvCxnSpPr/>
          <p:nvPr/>
        </p:nvCxnSpPr>
        <p:spPr>
          <a:xfrm flipV="1">
            <a:off x="2369629" y="5055833"/>
            <a:ext cx="1171853" cy="62143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ak 79"/>
          <p:cNvCxnSpPr/>
          <p:nvPr/>
        </p:nvCxnSpPr>
        <p:spPr>
          <a:xfrm flipV="1">
            <a:off x="1873958" y="3253665"/>
            <a:ext cx="0" cy="622918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ruta 80"/>
          <p:cNvSpPr txBox="1"/>
          <p:nvPr/>
        </p:nvSpPr>
        <p:spPr>
          <a:xfrm>
            <a:off x="297229" y="3959851"/>
            <a:ext cx="95378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H. habilis</a:t>
            </a:r>
          </a:p>
        </p:txBody>
      </p:sp>
      <p:sp>
        <p:nvSpPr>
          <p:cNvPr id="83" name="textruta 82"/>
          <p:cNvSpPr txBox="1"/>
          <p:nvPr/>
        </p:nvSpPr>
        <p:spPr>
          <a:xfrm>
            <a:off x="4115727" y="4819175"/>
            <a:ext cx="79502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garhi</a:t>
            </a:r>
          </a:p>
        </p:txBody>
      </p:sp>
      <p:sp>
        <p:nvSpPr>
          <p:cNvPr id="84" name="textruta 83"/>
          <p:cNvSpPr txBox="1"/>
          <p:nvPr/>
        </p:nvSpPr>
        <p:spPr>
          <a:xfrm>
            <a:off x="1801518" y="6321894"/>
            <a:ext cx="120186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afarensis</a:t>
            </a:r>
          </a:p>
        </p:txBody>
      </p:sp>
      <p:sp>
        <p:nvSpPr>
          <p:cNvPr id="85" name="textruta 84"/>
          <p:cNvSpPr txBox="1"/>
          <p:nvPr/>
        </p:nvSpPr>
        <p:spPr>
          <a:xfrm>
            <a:off x="82542" y="5278552"/>
            <a:ext cx="122257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africanus</a:t>
            </a:r>
          </a:p>
        </p:txBody>
      </p:sp>
      <p:cxnSp>
        <p:nvCxnSpPr>
          <p:cNvPr id="86" name="Rak 85"/>
          <p:cNvCxnSpPr/>
          <p:nvPr/>
        </p:nvCxnSpPr>
        <p:spPr>
          <a:xfrm flipV="1">
            <a:off x="5407511" y="939306"/>
            <a:ext cx="0" cy="2306715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ak 86"/>
          <p:cNvCxnSpPr/>
          <p:nvPr/>
        </p:nvCxnSpPr>
        <p:spPr>
          <a:xfrm flipV="1">
            <a:off x="2230546" y="4773226"/>
            <a:ext cx="0" cy="6229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/>
          <p:cNvCxnSpPr/>
          <p:nvPr/>
        </p:nvCxnSpPr>
        <p:spPr>
          <a:xfrm flipV="1">
            <a:off x="2229067" y="4256842"/>
            <a:ext cx="0" cy="4986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/>
          <p:cNvCxnSpPr/>
          <p:nvPr/>
        </p:nvCxnSpPr>
        <p:spPr>
          <a:xfrm flipV="1">
            <a:off x="3343789" y="5431653"/>
            <a:ext cx="0" cy="52082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Frihandsfigur 89"/>
          <p:cNvSpPr/>
          <p:nvPr/>
        </p:nvSpPr>
        <p:spPr>
          <a:xfrm>
            <a:off x="4038631" y="3232556"/>
            <a:ext cx="1382204" cy="137671"/>
          </a:xfrm>
          <a:custGeom>
            <a:avLst/>
            <a:gdLst>
              <a:gd name="connsiteX0" fmla="*/ 0 w 2272684"/>
              <a:gd name="connsiteY0" fmla="*/ 163154 h 163154"/>
              <a:gd name="connsiteX1" fmla="*/ 1331651 w 2272684"/>
              <a:gd name="connsiteY1" fmla="*/ 21111 h 163154"/>
              <a:gd name="connsiteX2" fmla="*/ 2272684 w 2272684"/>
              <a:gd name="connsiteY2" fmla="*/ 3355 h 16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2684" h="163154">
                <a:moveTo>
                  <a:pt x="0" y="163154"/>
                </a:moveTo>
                <a:cubicBezTo>
                  <a:pt x="476435" y="105449"/>
                  <a:pt x="952870" y="47744"/>
                  <a:pt x="1331651" y="21111"/>
                </a:cubicBezTo>
                <a:cubicBezTo>
                  <a:pt x="1710432" y="-5522"/>
                  <a:pt x="1991558" y="-1084"/>
                  <a:pt x="2272684" y="3355"/>
                </a:cubicBez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1" name="Frihandsfigur 90"/>
          <p:cNvSpPr/>
          <p:nvPr/>
        </p:nvSpPr>
        <p:spPr>
          <a:xfrm>
            <a:off x="2172868" y="2381190"/>
            <a:ext cx="1484022" cy="1020932"/>
          </a:xfrm>
          <a:custGeom>
            <a:avLst/>
            <a:gdLst>
              <a:gd name="connsiteX0" fmla="*/ 1961965 w 1961965"/>
              <a:gd name="connsiteY0" fmla="*/ 1020932 h 1020932"/>
              <a:gd name="connsiteX1" fmla="*/ 1225119 w 1961965"/>
              <a:gd name="connsiteY1" fmla="*/ 363985 h 1020932"/>
              <a:gd name="connsiteX2" fmla="*/ 0 w 1961965"/>
              <a:gd name="connsiteY2" fmla="*/ 0 h 102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1965" h="1020932">
                <a:moveTo>
                  <a:pt x="1961965" y="1020932"/>
                </a:moveTo>
                <a:cubicBezTo>
                  <a:pt x="1757039" y="777536"/>
                  <a:pt x="1552113" y="534140"/>
                  <a:pt x="1225119" y="363985"/>
                </a:cubicBezTo>
                <a:cubicBezTo>
                  <a:pt x="898125" y="193830"/>
                  <a:pt x="449062" y="96915"/>
                  <a:pt x="0" y="0"/>
                </a:cubicBez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2" name="Frihandsfigur 91"/>
          <p:cNvSpPr/>
          <p:nvPr/>
        </p:nvSpPr>
        <p:spPr>
          <a:xfrm>
            <a:off x="2206119" y="2037425"/>
            <a:ext cx="616271" cy="221958"/>
          </a:xfrm>
          <a:custGeom>
            <a:avLst/>
            <a:gdLst>
              <a:gd name="connsiteX0" fmla="*/ 0 w 958788"/>
              <a:gd name="connsiteY0" fmla="*/ 221942 h 222148"/>
              <a:gd name="connsiteX1" fmla="*/ 639192 w 958788"/>
              <a:gd name="connsiteY1" fmla="*/ 186431 h 222148"/>
              <a:gd name="connsiteX2" fmla="*/ 958788 w 958788"/>
              <a:gd name="connsiteY2" fmla="*/ 0 h 222148"/>
              <a:gd name="connsiteX0" fmla="*/ 0 w 958788"/>
              <a:gd name="connsiteY0" fmla="*/ 221942 h 221958"/>
              <a:gd name="connsiteX1" fmla="*/ 574527 w 958788"/>
              <a:gd name="connsiteY1" fmla="*/ 161492 h 221958"/>
              <a:gd name="connsiteX2" fmla="*/ 958788 w 958788"/>
              <a:gd name="connsiteY2" fmla="*/ 0 h 22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788" h="221958">
                <a:moveTo>
                  <a:pt x="0" y="221942"/>
                </a:moveTo>
                <a:cubicBezTo>
                  <a:pt x="239697" y="222681"/>
                  <a:pt x="414729" y="198482"/>
                  <a:pt x="574527" y="161492"/>
                </a:cubicBezTo>
                <a:cubicBezTo>
                  <a:pt x="734325" y="124502"/>
                  <a:pt x="878889" y="74720"/>
                  <a:pt x="958788" y="0"/>
                </a:cubicBez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3" name="Frihandsfigur 92"/>
          <p:cNvSpPr/>
          <p:nvPr/>
        </p:nvSpPr>
        <p:spPr>
          <a:xfrm>
            <a:off x="3221884" y="1044226"/>
            <a:ext cx="893843" cy="380641"/>
          </a:xfrm>
          <a:custGeom>
            <a:avLst/>
            <a:gdLst>
              <a:gd name="connsiteX0" fmla="*/ 0 w 816746"/>
              <a:gd name="connsiteY0" fmla="*/ 322058 h 322058"/>
              <a:gd name="connsiteX1" fmla="*/ 363985 w 816746"/>
              <a:gd name="connsiteY1" fmla="*/ 46850 h 322058"/>
              <a:gd name="connsiteX2" fmla="*/ 816746 w 816746"/>
              <a:gd name="connsiteY2" fmla="*/ 2462 h 32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6746" h="322058">
                <a:moveTo>
                  <a:pt x="0" y="322058"/>
                </a:moveTo>
                <a:cubicBezTo>
                  <a:pt x="113930" y="211087"/>
                  <a:pt x="227861" y="100116"/>
                  <a:pt x="363985" y="46850"/>
                </a:cubicBezTo>
                <a:cubicBezTo>
                  <a:pt x="500109" y="-6416"/>
                  <a:pt x="658427" y="-1977"/>
                  <a:pt x="816746" y="2462"/>
                </a:cubicBez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4" name="Frihandsfigur 93"/>
          <p:cNvSpPr/>
          <p:nvPr/>
        </p:nvSpPr>
        <p:spPr>
          <a:xfrm>
            <a:off x="1881357" y="1193840"/>
            <a:ext cx="1154097" cy="222149"/>
          </a:xfrm>
          <a:custGeom>
            <a:avLst/>
            <a:gdLst>
              <a:gd name="connsiteX0" fmla="*/ 1154097 w 1154097"/>
              <a:gd name="connsiteY0" fmla="*/ 222149 h 222149"/>
              <a:gd name="connsiteX1" fmla="*/ 816746 w 1154097"/>
              <a:gd name="connsiteY1" fmla="*/ 35718 h 222149"/>
              <a:gd name="connsiteX2" fmla="*/ 0 w 1154097"/>
              <a:gd name="connsiteY2" fmla="*/ 207 h 22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4097" h="222149">
                <a:moveTo>
                  <a:pt x="1154097" y="222149"/>
                </a:moveTo>
                <a:cubicBezTo>
                  <a:pt x="1081596" y="147428"/>
                  <a:pt x="1009095" y="72708"/>
                  <a:pt x="816746" y="35718"/>
                </a:cubicBezTo>
                <a:cubicBezTo>
                  <a:pt x="624397" y="-1272"/>
                  <a:pt x="312198" y="-533"/>
                  <a:pt x="0" y="207"/>
                </a:cubicBez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5" name="Frihandsfigur 94"/>
          <p:cNvSpPr/>
          <p:nvPr/>
        </p:nvSpPr>
        <p:spPr>
          <a:xfrm>
            <a:off x="2758601" y="3660717"/>
            <a:ext cx="798990" cy="580015"/>
          </a:xfrm>
          <a:custGeom>
            <a:avLst/>
            <a:gdLst>
              <a:gd name="connsiteX0" fmla="*/ 0 w 798990"/>
              <a:gd name="connsiteY0" fmla="*/ 580015 h 580015"/>
              <a:gd name="connsiteX1" fmla="*/ 470516 w 798990"/>
              <a:gd name="connsiteY1" fmla="*/ 73988 h 580015"/>
              <a:gd name="connsiteX2" fmla="*/ 798990 w 798990"/>
              <a:gd name="connsiteY2" fmla="*/ 2966 h 58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990" h="580015">
                <a:moveTo>
                  <a:pt x="0" y="580015"/>
                </a:moveTo>
                <a:cubicBezTo>
                  <a:pt x="168675" y="375089"/>
                  <a:pt x="337351" y="170163"/>
                  <a:pt x="470516" y="73988"/>
                </a:cubicBezTo>
                <a:cubicBezTo>
                  <a:pt x="603681" y="-22187"/>
                  <a:pt x="798990" y="2966"/>
                  <a:pt x="798990" y="2966"/>
                </a:cubicBez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6" name="Frihandsfigur 95"/>
          <p:cNvSpPr/>
          <p:nvPr/>
        </p:nvSpPr>
        <p:spPr>
          <a:xfrm>
            <a:off x="1872479" y="3928369"/>
            <a:ext cx="1012054" cy="896644"/>
          </a:xfrm>
          <a:custGeom>
            <a:avLst/>
            <a:gdLst>
              <a:gd name="connsiteX0" fmla="*/ 1012054 w 1012054"/>
              <a:gd name="connsiteY0" fmla="*/ 896644 h 896644"/>
              <a:gd name="connsiteX1" fmla="*/ 710213 w 1012054"/>
              <a:gd name="connsiteY1" fmla="*/ 275207 h 896644"/>
              <a:gd name="connsiteX2" fmla="*/ 0 w 1012054"/>
              <a:gd name="connsiteY2" fmla="*/ 0 h 89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054" h="896644">
                <a:moveTo>
                  <a:pt x="1012054" y="896644"/>
                </a:moveTo>
                <a:cubicBezTo>
                  <a:pt x="945471" y="660646"/>
                  <a:pt x="878889" y="424648"/>
                  <a:pt x="710213" y="275207"/>
                </a:cubicBezTo>
                <a:cubicBezTo>
                  <a:pt x="541537" y="125766"/>
                  <a:pt x="270768" y="62883"/>
                  <a:pt x="0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7" name="Frihandsfigur 96"/>
          <p:cNvSpPr/>
          <p:nvPr/>
        </p:nvSpPr>
        <p:spPr>
          <a:xfrm>
            <a:off x="2231397" y="5402062"/>
            <a:ext cx="981610" cy="763480"/>
          </a:xfrm>
          <a:custGeom>
            <a:avLst/>
            <a:gdLst>
              <a:gd name="connsiteX0" fmla="*/ 5066 w 981610"/>
              <a:gd name="connsiteY0" fmla="*/ 0 h 763480"/>
              <a:gd name="connsiteX1" fmla="*/ 147109 w 981610"/>
              <a:gd name="connsiteY1" fmla="*/ 363984 h 763480"/>
              <a:gd name="connsiteX2" fmla="*/ 981610 w 981610"/>
              <a:gd name="connsiteY2" fmla="*/ 763480 h 76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1610" h="763480">
                <a:moveTo>
                  <a:pt x="5066" y="0"/>
                </a:moveTo>
                <a:cubicBezTo>
                  <a:pt x="-5291" y="118368"/>
                  <a:pt x="-15648" y="236737"/>
                  <a:pt x="147109" y="363984"/>
                </a:cubicBezTo>
                <a:cubicBezTo>
                  <a:pt x="309866" y="491231"/>
                  <a:pt x="645738" y="627355"/>
                  <a:pt x="981610" y="76348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8" name="textruta 97"/>
          <p:cNvSpPr txBox="1"/>
          <p:nvPr/>
        </p:nvSpPr>
        <p:spPr>
          <a:xfrm>
            <a:off x="5517421" y="2484234"/>
            <a:ext cx="105618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H. erectus</a:t>
            </a:r>
          </a:p>
        </p:txBody>
      </p:sp>
      <p:sp>
        <p:nvSpPr>
          <p:cNvPr id="99" name="textruta 98"/>
          <p:cNvSpPr txBox="1"/>
          <p:nvPr/>
        </p:nvSpPr>
        <p:spPr>
          <a:xfrm>
            <a:off x="122735" y="2420965"/>
            <a:ext cx="141352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H. antecessor</a:t>
            </a:r>
          </a:p>
        </p:txBody>
      </p:sp>
      <p:sp>
        <p:nvSpPr>
          <p:cNvPr id="100" name="textruta 99"/>
          <p:cNvSpPr txBox="1"/>
          <p:nvPr/>
        </p:nvSpPr>
        <p:spPr>
          <a:xfrm>
            <a:off x="131542" y="1643899"/>
            <a:ext cx="208390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H. neanderthalensis</a:t>
            </a:r>
          </a:p>
        </p:txBody>
      </p:sp>
      <p:sp>
        <p:nvSpPr>
          <p:cNvPr id="101" name="textruta 100"/>
          <p:cNvSpPr txBox="1"/>
          <p:nvPr/>
        </p:nvSpPr>
        <p:spPr>
          <a:xfrm>
            <a:off x="2825326" y="2071117"/>
            <a:ext cx="19179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H. heidelbergensis</a:t>
            </a:r>
          </a:p>
        </p:txBody>
      </p:sp>
      <p:sp>
        <p:nvSpPr>
          <p:cNvPr id="102" name="textruta 101"/>
          <p:cNvSpPr txBox="1"/>
          <p:nvPr/>
        </p:nvSpPr>
        <p:spPr>
          <a:xfrm>
            <a:off x="3903196" y="1291793"/>
            <a:ext cx="10643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H. sapiens</a:t>
            </a:r>
          </a:p>
        </p:txBody>
      </p:sp>
      <p:sp>
        <p:nvSpPr>
          <p:cNvPr id="103" name="Frihandsfigur 102"/>
          <p:cNvSpPr/>
          <p:nvPr/>
        </p:nvSpPr>
        <p:spPr>
          <a:xfrm>
            <a:off x="3344099" y="6387484"/>
            <a:ext cx="295036" cy="470517"/>
          </a:xfrm>
          <a:custGeom>
            <a:avLst/>
            <a:gdLst>
              <a:gd name="connsiteX0" fmla="*/ 19828 w 295036"/>
              <a:gd name="connsiteY0" fmla="*/ 0 h 470517"/>
              <a:gd name="connsiteX1" fmla="*/ 28706 w 295036"/>
              <a:gd name="connsiteY1" fmla="*/ 266330 h 470517"/>
              <a:gd name="connsiteX2" fmla="*/ 295036 w 295036"/>
              <a:gd name="connsiteY2" fmla="*/ 470517 h 47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036" h="470517">
                <a:moveTo>
                  <a:pt x="19828" y="0"/>
                </a:moveTo>
                <a:cubicBezTo>
                  <a:pt x="1333" y="93955"/>
                  <a:pt x="-17162" y="187911"/>
                  <a:pt x="28706" y="266330"/>
                </a:cubicBezTo>
                <a:cubicBezTo>
                  <a:pt x="74574" y="344749"/>
                  <a:pt x="184805" y="407633"/>
                  <a:pt x="295036" y="470517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upp 21"/>
          <p:cNvGrpSpPr/>
          <p:nvPr/>
        </p:nvGrpSpPr>
        <p:grpSpPr>
          <a:xfrm>
            <a:off x="6706361" y="924975"/>
            <a:ext cx="555352" cy="5557421"/>
            <a:chOff x="7179272" y="871186"/>
            <a:chExt cx="555352" cy="5557421"/>
          </a:xfrm>
        </p:grpSpPr>
        <p:grpSp>
          <p:nvGrpSpPr>
            <p:cNvPr id="105" name="Grupp 104"/>
            <p:cNvGrpSpPr/>
            <p:nvPr/>
          </p:nvGrpSpPr>
          <p:grpSpPr>
            <a:xfrm>
              <a:off x="7179272" y="1048739"/>
              <a:ext cx="275208" cy="5379868"/>
              <a:chOff x="11425561" y="825623"/>
              <a:chExt cx="275208" cy="5379868"/>
            </a:xfrm>
          </p:grpSpPr>
          <p:cxnSp>
            <p:nvCxnSpPr>
              <p:cNvPr id="111" name="Rak 110"/>
              <p:cNvCxnSpPr/>
              <p:nvPr/>
            </p:nvCxnSpPr>
            <p:spPr>
              <a:xfrm>
                <a:off x="11563165" y="834501"/>
                <a:ext cx="0" cy="537099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Rak 111"/>
              <p:cNvCxnSpPr/>
              <p:nvPr/>
            </p:nvCxnSpPr>
            <p:spPr>
              <a:xfrm>
                <a:off x="11425561" y="825623"/>
                <a:ext cx="275208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Rak 112"/>
              <p:cNvCxnSpPr/>
              <p:nvPr/>
            </p:nvCxnSpPr>
            <p:spPr>
              <a:xfrm>
                <a:off x="11425561" y="2336307"/>
                <a:ext cx="275208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Rak 113"/>
              <p:cNvCxnSpPr/>
              <p:nvPr/>
            </p:nvCxnSpPr>
            <p:spPr>
              <a:xfrm>
                <a:off x="11425561" y="3846991"/>
                <a:ext cx="275208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Rak 114"/>
              <p:cNvCxnSpPr/>
              <p:nvPr/>
            </p:nvCxnSpPr>
            <p:spPr>
              <a:xfrm>
                <a:off x="11425561" y="5357674"/>
                <a:ext cx="275208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textruta 105"/>
            <p:cNvSpPr txBox="1"/>
            <p:nvPr/>
          </p:nvSpPr>
          <p:spPr>
            <a:xfrm>
              <a:off x="7420114" y="871186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07" name="textruta 106"/>
            <p:cNvSpPr txBox="1"/>
            <p:nvPr/>
          </p:nvSpPr>
          <p:spPr>
            <a:xfrm>
              <a:off x="7420114" y="237891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8" name="textruta 107"/>
            <p:cNvSpPr txBox="1"/>
            <p:nvPr/>
          </p:nvSpPr>
          <p:spPr>
            <a:xfrm>
              <a:off x="7420114" y="3886634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9" name="textruta 108"/>
            <p:cNvSpPr txBox="1"/>
            <p:nvPr/>
          </p:nvSpPr>
          <p:spPr>
            <a:xfrm>
              <a:off x="7420114" y="5394359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110" name="textruta 109"/>
          <p:cNvSpPr txBox="1"/>
          <p:nvPr/>
        </p:nvSpPr>
        <p:spPr>
          <a:xfrm>
            <a:off x="6348583" y="6099430"/>
            <a:ext cx="1077539" cy="640798"/>
          </a:xfrm>
          <a:prstGeom prst="rect">
            <a:avLst/>
          </a:prstGeom>
          <a:solidFill>
            <a:schemeClr val="bg1"/>
          </a:solidFill>
        </p:spPr>
        <p:txBody>
          <a:bodyPr wrap="none" tIns="14400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Miljoner</a:t>
            </a:r>
          </a:p>
          <a:p>
            <a:pPr marL="0" marR="0" lvl="0" indent="0" algn="l" defTabSz="914209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år sedan</a:t>
            </a:r>
          </a:p>
        </p:txBody>
      </p:sp>
      <p:pic>
        <p:nvPicPr>
          <p:cNvPr id="116" name="Bildobjekt 1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26" y="462471"/>
            <a:ext cx="952525" cy="916247"/>
          </a:xfrm>
          <a:prstGeom prst="rect">
            <a:avLst/>
          </a:prstGeom>
        </p:spPr>
      </p:pic>
      <p:pic>
        <p:nvPicPr>
          <p:cNvPr id="117" name="Bildobjekt 1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48" y="5745155"/>
            <a:ext cx="877824" cy="856393"/>
          </a:xfrm>
          <a:prstGeom prst="rect">
            <a:avLst/>
          </a:prstGeom>
        </p:spPr>
      </p:pic>
      <p:pic>
        <p:nvPicPr>
          <p:cNvPr id="118" name="Bildobjekt 1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82" y="4578648"/>
            <a:ext cx="997667" cy="876351"/>
          </a:xfrm>
          <a:prstGeom prst="rect">
            <a:avLst/>
          </a:prstGeom>
        </p:spPr>
      </p:pic>
      <p:pic>
        <p:nvPicPr>
          <p:cNvPr id="119" name="Bildobjekt 1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96" y="4407613"/>
            <a:ext cx="799685" cy="737854"/>
          </a:xfrm>
          <a:prstGeom prst="rect">
            <a:avLst/>
          </a:prstGeom>
        </p:spPr>
      </p:pic>
      <p:pic>
        <p:nvPicPr>
          <p:cNvPr id="120" name="Bildobjekt 1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34" y="3035476"/>
            <a:ext cx="755882" cy="992564"/>
          </a:xfrm>
          <a:prstGeom prst="rect">
            <a:avLst/>
          </a:prstGeom>
        </p:spPr>
      </p:pic>
      <p:pic>
        <p:nvPicPr>
          <p:cNvPr id="121" name="Bildobjekt 1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35" y="2979265"/>
            <a:ext cx="857250" cy="1028700"/>
          </a:xfrm>
          <a:prstGeom prst="rect">
            <a:avLst/>
          </a:prstGeom>
        </p:spPr>
      </p:pic>
      <p:pic>
        <p:nvPicPr>
          <p:cNvPr id="122" name="Bildobjekt 1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34" y="1612972"/>
            <a:ext cx="858124" cy="943936"/>
          </a:xfrm>
          <a:prstGeom prst="rect">
            <a:avLst/>
          </a:prstGeom>
        </p:spPr>
      </p:pic>
      <p:pic>
        <p:nvPicPr>
          <p:cNvPr id="123" name="Bildobjekt 1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65" y="2030506"/>
            <a:ext cx="726545" cy="753780"/>
          </a:xfrm>
          <a:prstGeom prst="rect">
            <a:avLst/>
          </a:prstGeom>
        </p:spPr>
      </p:pic>
      <p:pic>
        <p:nvPicPr>
          <p:cNvPr id="124" name="Bildobjekt 1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41" y="1344706"/>
            <a:ext cx="752099" cy="727127"/>
          </a:xfrm>
          <a:prstGeom prst="rect">
            <a:avLst/>
          </a:prstGeom>
        </p:spPr>
      </p:pic>
      <p:pic>
        <p:nvPicPr>
          <p:cNvPr id="125" name="Bildobjekt 1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82" y="747050"/>
            <a:ext cx="770792" cy="982760"/>
          </a:xfrm>
          <a:prstGeom prst="rect">
            <a:avLst/>
          </a:prstGeom>
        </p:spPr>
      </p:pic>
      <p:pic>
        <p:nvPicPr>
          <p:cNvPr id="127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2238" y="3818969"/>
            <a:ext cx="1064891" cy="287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öger 1"/>
          <p:cNvSpPr/>
          <p:nvPr/>
        </p:nvSpPr>
        <p:spPr>
          <a:xfrm rot="20507860">
            <a:off x="3988829" y="5412179"/>
            <a:ext cx="1005655" cy="788894"/>
          </a:xfrm>
          <a:prstGeom prst="rightArrow">
            <a:avLst>
              <a:gd name="adj1" fmla="val 52072"/>
              <a:gd name="adj2" fmla="val 35988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Lucy</a:t>
            </a:r>
          </a:p>
        </p:txBody>
      </p:sp>
      <p:sp>
        <p:nvSpPr>
          <p:cNvPr id="82" name="textruta 81"/>
          <p:cNvSpPr txBox="1"/>
          <p:nvPr/>
        </p:nvSpPr>
        <p:spPr>
          <a:xfrm>
            <a:off x="3967423" y="3793170"/>
            <a:ext cx="113543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H. ergaster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AECD69C-2204-4895-B35F-CDBB012EEECA}"/>
              </a:ext>
            </a:extLst>
          </p:cNvPr>
          <p:cNvSpPr txBox="1"/>
          <p:nvPr/>
        </p:nvSpPr>
        <p:spPr>
          <a:xfrm>
            <a:off x="7488174" y="5182362"/>
            <a:ext cx="4652010" cy="16312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sv-SE" b="1" dirty="0">
                <a:solidFill>
                  <a:schemeClr val="accent1">
                    <a:lumMod val="75000"/>
                  </a:schemeClr>
                </a:solidFill>
              </a:rPr>
              <a:t>Australopithecus (Lucy)</a:t>
            </a:r>
          </a:p>
          <a:p>
            <a:pPr marL="357188" indent="-17462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1">
                    <a:lumMod val="75000"/>
                  </a:schemeClr>
                </a:solidFill>
              </a:rPr>
              <a:t>Hypotes: Apa som började gå upprätt.</a:t>
            </a:r>
          </a:p>
          <a:p>
            <a:pPr marL="357188" indent="-17462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1">
                    <a:lumMod val="75000"/>
                  </a:schemeClr>
                </a:solidFill>
              </a:rPr>
              <a:t>Kontroversiell. Lämnad idag.</a:t>
            </a:r>
          </a:p>
          <a:p>
            <a:pPr marL="357188" indent="-17462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1">
                    <a:lumMod val="75000"/>
                  </a:schemeClr>
                </a:solidFill>
              </a:rPr>
              <a:t>Fick sensationsstatus.</a:t>
            </a:r>
            <a:br>
              <a:rPr lang="sv-SE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sv-SE" dirty="0">
                <a:solidFill>
                  <a:schemeClr val="accent1">
                    <a:lumMod val="75000"/>
                  </a:schemeClr>
                </a:solidFill>
              </a:rPr>
              <a:t>Avfärdande har inte samma nyhetsvärde.</a:t>
            </a:r>
          </a:p>
          <a:p>
            <a:pPr marL="357188" indent="-17462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1">
                    <a:lumMod val="75000"/>
                  </a:schemeClr>
                </a:solidFill>
              </a:rPr>
              <a:t>Troligen en utdöd knoggående schimpans.</a:t>
            </a:r>
            <a:endParaRPr lang="sv-S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0" name="textruta 159">
            <a:extLst>
              <a:ext uri="{FF2B5EF4-FFF2-40B4-BE49-F238E27FC236}">
                <a16:creationId xmlns:a16="http://schemas.microsoft.com/office/drawing/2014/main" id="{54D96115-9BB8-41C1-B442-16F4E1AE5F26}"/>
              </a:ext>
            </a:extLst>
          </p:cNvPr>
          <p:cNvSpPr txBox="1"/>
          <p:nvPr/>
        </p:nvSpPr>
        <p:spPr>
          <a:xfrm>
            <a:off x="7488174" y="707898"/>
            <a:ext cx="4652010" cy="11182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sv-SE" b="1" dirty="0">
                <a:solidFill>
                  <a:schemeClr val="accent3">
                    <a:lumMod val="75000"/>
                  </a:schemeClr>
                </a:solidFill>
              </a:rPr>
              <a:t>Homo</a:t>
            </a:r>
          </a:p>
          <a:p>
            <a:pPr marL="357188" indent="-17462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3">
                    <a:lumMod val="75000"/>
                  </a:schemeClr>
                </a:solidFill>
              </a:rPr>
              <a:t>Alla 100% människor.</a:t>
            </a:r>
          </a:p>
          <a:p>
            <a:pPr marL="357188" indent="-17462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3">
                    <a:lumMod val="75000"/>
                  </a:schemeClr>
                </a:solidFill>
              </a:rPr>
              <a:t>Adam och Evas ättlingar.</a:t>
            </a:r>
          </a:p>
          <a:p>
            <a:pPr marL="357188" indent="-17462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3">
                    <a:lumMod val="75000"/>
                  </a:schemeClr>
                </a:solidFill>
              </a:rPr>
              <a:t>Inte mer eller mindre primitiva.</a:t>
            </a:r>
          </a:p>
        </p:txBody>
      </p:sp>
      <p:sp>
        <p:nvSpPr>
          <p:cNvPr id="161" name="textruta 160">
            <a:extLst>
              <a:ext uri="{FF2B5EF4-FFF2-40B4-BE49-F238E27FC236}">
                <a16:creationId xmlns:a16="http://schemas.microsoft.com/office/drawing/2014/main" id="{56D07D65-D9B6-480A-9BC0-8FFE9D688459}"/>
              </a:ext>
            </a:extLst>
          </p:cNvPr>
          <p:cNvSpPr txBox="1"/>
          <p:nvPr/>
        </p:nvSpPr>
        <p:spPr>
          <a:xfrm>
            <a:off x="7488174" y="1893560"/>
            <a:ext cx="4652010" cy="32213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Habilis</a:t>
            </a:r>
          </a:p>
          <a:p>
            <a:pPr marL="357188" indent="-17462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Ben och benfragment.</a:t>
            </a:r>
            <a:endParaRPr lang="sv-SE" sz="1400" dirty="0">
              <a:highlight>
                <a:srgbClr val="FFFF00"/>
              </a:highlight>
            </a:endParaRPr>
          </a:p>
          <a:p>
            <a:pPr marL="357188" indent="-17462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Troligen en blandning ben från olika arter.</a:t>
            </a:r>
          </a:p>
          <a:p>
            <a:pPr>
              <a:lnSpc>
                <a:spcPts val="2000"/>
              </a:lnSpc>
              <a:spcBef>
                <a:spcPts val="1200"/>
              </a:spcBef>
            </a:pPr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Nya kandidater</a:t>
            </a:r>
          </a:p>
          <a:p>
            <a:pPr marL="357188" lvl="1" indent="-17462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A. sediba </a:t>
            </a: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(2008, Sydafrika)</a:t>
            </a:r>
            <a:br>
              <a:rPr lang="sv-SE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Också avfärdad som en hopblandning.</a:t>
            </a:r>
          </a:p>
          <a:p>
            <a:pPr marL="357188" lvl="1" indent="-17462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sv-SE" b="1" dirty="0">
                <a:solidFill>
                  <a:schemeClr val="accent5">
                    <a:lumMod val="75000"/>
                  </a:schemeClr>
                </a:solidFill>
              </a:rPr>
              <a:t>H. naledi </a:t>
            </a: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(2013, Sydafrika)</a:t>
            </a:r>
            <a:br>
              <a:rPr lang="sv-SE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För ung för att vara en mänsklig föregångare.</a:t>
            </a:r>
          </a:p>
          <a:p>
            <a:pPr marL="0" lvl="1">
              <a:lnSpc>
                <a:spcPts val="2000"/>
              </a:lnSpc>
              <a:spcBef>
                <a:spcPts val="1200"/>
              </a:spcBef>
            </a:pP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H. Naledi lever kvar som mellanform.</a:t>
            </a:r>
            <a:br>
              <a:rPr lang="sv-SE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Ingen annan kandidat kan fylla gapet mellan </a:t>
            </a:r>
            <a:br>
              <a:rPr lang="sv-SE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sv-SE" dirty="0">
                <a:solidFill>
                  <a:schemeClr val="accent5">
                    <a:lumMod val="75000"/>
                  </a:schemeClr>
                </a:solidFill>
              </a:rPr>
              <a:t>Australopithecus och homo.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622321"/>
      </p:ext>
    </p:extLst>
  </p:cSld>
  <p:clrMapOvr>
    <a:masterClrMapping/>
  </p:clrMapOvr>
  <p:transition advTm="6176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2" grpId="0" animBg="1"/>
      <p:bldP spid="10" grpId="0" uiExpand="1" build="p"/>
      <p:bldP spid="160" grpId="0" build="p"/>
      <p:bldP spid="16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 8">
            <a:extLst>
              <a:ext uri="{FF2B5EF4-FFF2-40B4-BE49-F238E27FC236}">
                <a16:creationId xmlns:a16="http://schemas.microsoft.com/office/drawing/2014/main" id="{E6B42A6A-04FD-442C-81B7-4144523DEA01}"/>
              </a:ext>
            </a:extLst>
          </p:cNvPr>
          <p:cNvGrpSpPr/>
          <p:nvPr/>
        </p:nvGrpSpPr>
        <p:grpSpPr>
          <a:xfrm>
            <a:off x="10244325" y="1581149"/>
            <a:ext cx="1838327" cy="2091439"/>
            <a:chOff x="10134597" y="1581149"/>
            <a:chExt cx="1838327" cy="2091439"/>
          </a:xfrm>
        </p:grpSpPr>
        <p:pic>
          <p:nvPicPr>
            <p:cNvPr id="57" name="Bildobjekt 56">
              <a:extLst>
                <a:ext uri="{FF2B5EF4-FFF2-40B4-BE49-F238E27FC236}">
                  <a16:creationId xmlns:a16="http://schemas.microsoft.com/office/drawing/2014/main" id="{C3FAB7C1-80BF-4DDB-B223-1B7FA70B8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384" r="18740" b="23405"/>
            <a:stretch/>
          </p:blipFill>
          <p:spPr>
            <a:xfrm flipH="1">
              <a:off x="10134597" y="1581149"/>
              <a:ext cx="1838327" cy="2076451"/>
            </a:xfrm>
            <a:prstGeom prst="rect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textruta 57">
              <a:extLst>
                <a:ext uri="{FF2B5EF4-FFF2-40B4-BE49-F238E27FC236}">
                  <a16:creationId xmlns:a16="http://schemas.microsoft.com/office/drawing/2014/main" id="{C2166A4C-EA4A-4209-B463-6E7CC5356615}"/>
                </a:ext>
              </a:extLst>
            </p:cNvPr>
            <p:cNvSpPr txBox="1"/>
            <p:nvPr/>
          </p:nvSpPr>
          <p:spPr>
            <a:xfrm>
              <a:off x="10305446" y="3303256"/>
              <a:ext cx="1496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solidFill>
                    <a:schemeClr val="bg1"/>
                  </a:solidFill>
                </a:rPr>
                <a:t>Nikolai Valuev</a:t>
              </a:r>
            </a:p>
          </p:txBody>
        </p:sp>
      </p:grp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Variation bland människor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C11BF53-B15B-4F9C-A5A4-5E8C5A87EF30}"/>
              </a:ext>
            </a:extLst>
          </p:cNvPr>
          <p:cNvSpPr/>
          <p:nvPr/>
        </p:nvSpPr>
        <p:spPr>
          <a:xfrm>
            <a:off x="1" y="800844"/>
            <a:ext cx="5943599" cy="5914440"/>
          </a:xfrm>
          <a:prstGeom prst="rect">
            <a:avLst/>
          </a:prstGeom>
        </p:spPr>
        <p:txBody>
          <a:bodyPr wrap="square" lIns="216000" rIns="0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sv-SE" sz="2000" dirty="0"/>
              <a:t>Vad skiljer historiska människor från dagens?</a:t>
            </a:r>
          </a:p>
          <a:p>
            <a:pPr marL="447675" indent="-269875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Ögonbrynsbågar</a:t>
            </a:r>
          </a:p>
          <a:p>
            <a:pPr marL="447675" indent="-269875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Pannans lutning</a:t>
            </a:r>
          </a:p>
          <a:p>
            <a:pPr marL="447675" indent="-269875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Hjärnstorlek</a:t>
            </a:r>
          </a:p>
          <a:p>
            <a:pPr>
              <a:lnSpc>
                <a:spcPts val="2200"/>
              </a:lnSpc>
              <a:spcBef>
                <a:spcPts val="1200"/>
              </a:spcBef>
              <a:defRPr/>
            </a:pPr>
            <a:r>
              <a:rPr lang="sv-SE" sz="2000" dirty="0"/>
              <a:t>Inte större variation historiskt än geografiskt!</a:t>
            </a:r>
          </a:p>
          <a:p>
            <a:pPr>
              <a:lnSpc>
                <a:spcPts val="2200"/>
              </a:lnSpc>
              <a:spcBef>
                <a:spcPts val="1200"/>
              </a:spcBef>
              <a:defRPr/>
            </a:pPr>
            <a:r>
              <a:rPr lang="sv-SE" sz="2000" dirty="0"/>
              <a:t>Faktorer som skapar olikheter:</a:t>
            </a:r>
          </a:p>
          <a:p>
            <a:pPr marL="447675" indent="-265113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Små populationer (Jämför spridningen från Babel)</a:t>
            </a:r>
          </a:p>
          <a:p>
            <a:pPr marL="803275" lvl="1" indent="-268288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Inavelseffekt</a:t>
            </a:r>
          </a:p>
          <a:p>
            <a:pPr marL="803275" lvl="1" indent="-268288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Grundareffekt</a:t>
            </a:r>
          </a:p>
          <a:p>
            <a:pPr marL="447675" indent="-265113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Sjukdomstillstånd (bla pga inavel)</a:t>
            </a:r>
          </a:p>
          <a:p>
            <a:pPr marL="447675" indent="-265113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Diet (Ofta hittas tänder)</a:t>
            </a:r>
          </a:p>
          <a:p>
            <a:pPr marL="447675" indent="-265113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Miljö (inkl fysiskt arbete)</a:t>
            </a:r>
          </a:p>
          <a:p>
            <a:pPr marL="447675" indent="-265113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Levnadslängder (Jmf höga mansåldrar i Bibeln)</a:t>
            </a:r>
          </a:p>
          <a:p>
            <a:pPr>
              <a:lnSpc>
                <a:spcPts val="2200"/>
              </a:lnSpc>
              <a:spcBef>
                <a:spcPts val="1200"/>
              </a:spcBef>
              <a:defRPr/>
            </a:pPr>
            <a:r>
              <a:rPr lang="sv-SE" sz="2000" dirty="0"/>
              <a:t>”Människoapor” och moderna människor har en </a:t>
            </a:r>
            <a:br>
              <a:rPr lang="sv-SE" sz="2000" dirty="0"/>
            </a:br>
            <a:r>
              <a:rPr lang="sv-SE" sz="2000" dirty="0"/>
              <a:t>omfattande samexistens:</a:t>
            </a:r>
          </a:p>
          <a:p>
            <a:pPr marL="446088" indent="-263525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Mänskliga ben, fotspår &amp; verktyg </a:t>
            </a:r>
            <a:br>
              <a:rPr lang="sv-SE" sz="2000" dirty="0"/>
            </a:br>
            <a:r>
              <a:rPr lang="sv-SE" sz="2000" dirty="0"/>
              <a:t>bland arkaiska fynd.</a:t>
            </a:r>
          </a:p>
          <a:p>
            <a:pPr marL="446088" lvl="1" indent="-263525">
              <a:lnSpc>
                <a:spcPts val="2200"/>
              </a:lnSpc>
              <a:buFont typeface="Arial" panose="020B0604020202020204" pitchFamily="34" charset="0"/>
              <a:buChar char="•"/>
              <a:defRPr/>
            </a:pPr>
            <a:r>
              <a:rPr lang="sv-SE" sz="2000" dirty="0"/>
              <a:t>”Åtgärder”: Omdatering, omklassificering</a:t>
            </a:r>
            <a:r>
              <a:rPr lang="sv-SE" sz="2000"/>
              <a:t> </a:t>
            </a:r>
            <a:br>
              <a:rPr lang="sv-SE" sz="2000"/>
            </a:br>
            <a:r>
              <a:rPr lang="sv-SE" sz="2000"/>
              <a:t>eller ignorans.</a:t>
            </a:r>
            <a:endParaRPr lang="sv-SE" sz="2000" dirty="0"/>
          </a:p>
        </p:txBody>
      </p:sp>
      <p:sp>
        <p:nvSpPr>
          <p:cNvPr id="134" name="Rektangel 133">
            <a:extLst>
              <a:ext uri="{FF2B5EF4-FFF2-40B4-BE49-F238E27FC236}">
                <a16:creationId xmlns:a16="http://schemas.microsoft.com/office/drawing/2014/main" id="{D2DDCB7E-F0A6-4344-880F-2A16C0C4D447}"/>
              </a:ext>
            </a:extLst>
          </p:cNvPr>
          <p:cNvSpPr/>
          <p:nvPr/>
        </p:nvSpPr>
        <p:spPr>
          <a:xfrm>
            <a:off x="5993233" y="3714875"/>
            <a:ext cx="6099233" cy="30143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aphicFrame>
        <p:nvGraphicFramePr>
          <p:cNvPr id="135" name="Tabell 134">
            <a:extLst>
              <a:ext uri="{FF2B5EF4-FFF2-40B4-BE49-F238E27FC236}">
                <a16:creationId xmlns:a16="http://schemas.microsoft.com/office/drawing/2014/main" id="{FD73F66C-FE89-4723-B71F-200D5B67F4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776615"/>
              </p:ext>
            </p:extLst>
          </p:nvPr>
        </p:nvGraphicFramePr>
        <p:xfrm>
          <a:off x="6139283" y="4056881"/>
          <a:ext cx="5761572" cy="201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951">
                  <a:extLst>
                    <a:ext uri="{9D8B030D-6E8A-4147-A177-3AD203B41FA5}">
                      <a16:colId xmlns:a16="http://schemas.microsoft.com/office/drawing/2014/main" val="615100910"/>
                    </a:ext>
                  </a:extLst>
                </a:gridCol>
                <a:gridCol w="1315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4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dirty="0">
                          <a:solidFill>
                            <a:schemeClr val="bg1"/>
                          </a:solidFill>
                        </a:rPr>
                        <a:t>Homo</a:t>
                      </a:r>
                    </a:p>
                  </a:txBody>
                  <a:tcPr marL="14400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dirty="0">
                          <a:solidFill>
                            <a:schemeClr val="bg1"/>
                          </a:solidFill>
                        </a:rPr>
                        <a:t>Modern människa</a:t>
                      </a:r>
                    </a:p>
                  </a:txBody>
                  <a:tcPr marL="108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dirty="0">
                          <a:solidFill>
                            <a:schemeClr val="bg1"/>
                          </a:solidFill>
                        </a:rPr>
                        <a:t>Neanderthalare</a:t>
                      </a:r>
                    </a:p>
                  </a:txBody>
                  <a:tcPr marL="108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dirty="0">
                          <a:solidFill>
                            <a:schemeClr val="bg1"/>
                          </a:solidFill>
                        </a:rPr>
                        <a:t>Erectus</a:t>
                      </a:r>
                    </a:p>
                  </a:txBody>
                  <a:tcPr marL="108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dirty="0">
                          <a:solidFill>
                            <a:schemeClr val="bg1"/>
                          </a:solidFill>
                        </a:rPr>
                        <a:t>Homo habilis</a:t>
                      </a:r>
                    </a:p>
                  </a:txBody>
                  <a:tcPr marL="108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dirty="0">
                          <a:solidFill>
                            <a:schemeClr val="bg1"/>
                          </a:solidFill>
                        </a:rPr>
                        <a:t>Australo-pithecus</a:t>
                      </a:r>
                    </a:p>
                  </a:txBody>
                  <a:tcPr marL="14400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dirty="0">
                          <a:solidFill>
                            <a:schemeClr val="bg1"/>
                          </a:solidFill>
                        </a:rPr>
                        <a:t>Garhi</a:t>
                      </a:r>
                    </a:p>
                  </a:txBody>
                  <a:tcPr marL="108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dirty="0">
                          <a:solidFill>
                            <a:schemeClr val="bg1"/>
                          </a:solidFill>
                        </a:rPr>
                        <a:t>Africanus</a:t>
                      </a:r>
                    </a:p>
                  </a:txBody>
                  <a:tcPr marL="108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1" dirty="0">
                          <a:solidFill>
                            <a:schemeClr val="bg1"/>
                          </a:solidFill>
                        </a:rPr>
                        <a:t>Afarensis</a:t>
                      </a:r>
                    </a:p>
                  </a:txBody>
                  <a:tcPr marL="108000" marR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8" name="Rektangel 177">
            <a:extLst>
              <a:ext uri="{FF2B5EF4-FFF2-40B4-BE49-F238E27FC236}">
                <a16:creationId xmlns:a16="http://schemas.microsoft.com/office/drawing/2014/main" id="{3BD853C1-27A7-4ABF-8DF7-F584409A1674}"/>
              </a:ext>
            </a:extLst>
          </p:cNvPr>
          <p:cNvSpPr/>
          <p:nvPr/>
        </p:nvSpPr>
        <p:spPr>
          <a:xfrm>
            <a:off x="8251688" y="4056180"/>
            <a:ext cx="508125" cy="2226950"/>
          </a:xfrm>
          <a:prstGeom prst="rect">
            <a:avLst/>
          </a:prstGeom>
          <a:solidFill>
            <a:schemeClr val="bg1">
              <a:lumMod val="50000"/>
              <a:alpha val="29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9" name="textruta 178">
            <a:extLst>
              <a:ext uri="{FF2B5EF4-FFF2-40B4-BE49-F238E27FC236}">
                <a16:creationId xmlns:a16="http://schemas.microsoft.com/office/drawing/2014/main" id="{FBA0A532-8BF6-480F-8C90-7AD2551AEDA8}"/>
              </a:ext>
            </a:extLst>
          </p:cNvPr>
          <p:cNvSpPr txBox="1"/>
          <p:nvPr/>
        </p:nvSpPr>
        <p:spPr>
          <a:xfrm>
            <a:off x="8233336" y="3715821"/>
            <a:ext cx="562975" cy="32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tx2">
                    <a:lumMod val="75000"/>
                  </a:schemeClr>
                </a:solidFill>
              </a:rPr>
              <a:t>Gap</a:t>
            </a:r>
          </a:p>
        </p:txBody>
      </p:sp>
      <p:sp>
        <p:nvSpPr>
          <p:cNvPr id="168" name="Rektangel 167">
            <a:extLst>
              <a:ext uri="{FF2B5EF4-FFF2-40B4-BE49-F238E27FC236}">
                <a16:creationId xmlns:a16="http://schemas.microsoft.com/office/drawing/2014/main" id="{8828EED3-052B-4C33-AB2D-41BB5D222A80}"/>
              </a:ext>
            </a:extLst>
          </p:cNvPr>
          <p:cNvSpPr/>
          <p:nvPr/>
        </p:nvSpPr>
        <p:spPr>
          <a:xfrm>
            <a:off x="8001753" y="5823972"/>
            <a:ext cx="252412" cy="203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69" name="Rektangel 168">
            <a:extLst>
              <a:ext uri="{FF2B5EF4-FFF2-40B4-BE49-F238E27FC236}">
                <a16:creationId xmlns:a16="http://schemas.microsoft.com/office/drawing/2014/main" id="{019C3641-F5D2-4F13-A6D3-F55FF58C9994}"/>
              </a:ext>
            </a:extLst>
          </p:cNvPr>
          <p:cNvSpPr/>
          <p:nvPr/>
        </p:nvSpPr>
        <p:spPr>
          <a:xfrm>
            <a:off x="8001753" y="5536482"/>
            <a:ext cx="252412" cy="203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0" name="Rektangel 169">
            <a:extLst>
              <a:ext uri="{FF2B5EF4-FFF2-40B4-BE49-F238E27FC236}">
                <a16:creationId xmlns:a16="http://schemas.microsoft.com/office/drawing/2014/main" id="{9DC2A358-D187-4586-B4C4-86B72E418944}"/>
              </a:ext>
            </a:extLst>
          </p:cNvPr>
          <p:cNvSpPr/>
          <p:nvPr/>
        </p:nvSpPr>
        <p:spPr>
          <a:xfrm>
            <a:off x="8074324" y="5248991"/>
            <a:ext cx="102209" cy="203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1" name="Rektangel 170">
            <a:extLst>
              <a:ext uri="{FF2B5EF4-FFF2-40B4-BE49-F238E27FC236}">
                <a16:creationId xmlns:a16="http://schemas.microsoft.com/office/drawing/2014/main" id="{75CC9856-7FF3-4F45-8033-32B4CCA48BC4}"/>
              </a:ext>
            </a:extLst>
          </p:cNvPr>
          <p:cNvSpPr/>
          <p:nvPr/>
        </p:nvSpPr>
        <p:spPr>
          <a:xfrm>
            <a:off x="8774533" y="4674009"/>
            <a:ext cx="1733549" cy="203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5" name="Rektangel 174">
            <a:extLst>
              <a:ext uri="{FF2B5EF4-FFF2-40B4-BE49-F238E27FC236}">
                <a16:creationId xmlns:a16="http://schemas.microsoft.com/office/drawing/2014/main" id="{41900704-E848-4CF8-B6D6-D73CCEBA07E8}"/>
              </a:ext>
            </a:extLst>
          </p:cNvPr>
          <p:cNvSpPr/>
          <p:nvPr/>
        </p:nvSpPr>
        <p:spPr>
          <a:xfrm>
            <a:off x="10029512" y="4387645"/>
            <a:ext cx="1763713" cy="203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6" name="Rektangel 175">
            <a:extLst>
              <a:ext uri="{FF2B5EF4-FFF2-40B4-BE49-F238E27FC236}">
                <a16:creationId xmlns:a16="http://schemas.microsoft.com/office/drawing/2014/main" id="{18D51453-2345-4FE6-A05D-148D30A49913}"/>
              </a:ext>
            </a:extLst>
          </p:cNvPr>
          <p:cNvSpPr/>
          <p:nvPr/>
        </p:nvSpPr>
        <p:spPr>
          <a:xfrm>
            <a:off x="9031708" y="4100154"/>
            <a:ext cx="2949575" cy="203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7" name="Rektangel 176">
            <a:extLst>
              <a:ext uri="{FF2B5EF4-FFF2-40B4-BE49-F238E27FC236}">
                <a16:creationId xmlns:a16="http://schemas.microsoft.com/office/drawing/2014/main" id="{47F4C003-2ACA-4359-B172-3C91014D830D}"/>
              </a:ext>
            </a:extLst>
          </p:cNvPr>
          <p:cNvSpPr/>
          <p:nvPr/>
        </p:nvSpPr>
        <p:spPr>
          <a:xfrm>
            <a:off x="8287950" y="4961500"/>
            <a:ext cx="357189" cy="203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39" name="Grupp 138">
            <a:extLst>
              <a:ext uri="{FF2B5EF4-FFF2-40B4-BE49-F238E27FC236}">
                <a16:creationId xmlns:a16="http://schemas.microsoft.com/office/drawing/2014/main" id="{0C6A7537-CB13-4A6B-9FE0-4EF7FD080429}"/>
              </a:ext>
            </a:extLst>
          </p:cNvPr>
          <p:cNvGrpSpPr/>
          <p:nvPr/>
        </p:nvGrpSpPr>
        <p:grpSpPr>
          <a:xfrm>
            <a:off x="7799070" y="6203659"/>
            <a:ext cx="4108801" cy="487490"/>
            <a:chOff x="3907683" y="4813148"/>
            <a:chExt cx="4108801" cy="487490"/>
          </a:xfrm>
        </p:grpSpPr>
        <p:sp>
          <p:nvSpPr>
            <p:cNvPr id="143" name="textruta 142">
              <a:extLst>
                <a:ext uri="{FF2B5EF4-FFF2-40B4-BE49-F238E27FC236}">
                  <a16:creationId xmlns:a16="http://schemas.microsoft.com/office/drawing/2014/main" id="{960D5273-E0C1-4D81-B686-98D5951ACB36}"/>
                </a:ext>
              </a:extLst>
            </p:cNvPr>
            <p:cNvSpPr txBox="1"/>
            <p:nvPr/>
          </p:nvSpPr>
          <p:spPr>
            <a:xfrm>
              <a:off x="3907683" y="4951825"/>
              <a:ext cx="385042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sv-SE" sz="1000" dirty="0"/>
                <a:t>400</a:t>
              </a:r>
            </a:p>
            <a:p>
              <a:pPr algn="ctr">
                <a:lnSpc>
                  <a:spcPts val="1000"/>
                </a:lnSpc>
              </a:pPr>
              <a:r>
                <a:rPr lang="sv-SE" sz="1000" dirty="0"/>
                <a:t>cm</a:t>
              </a:r>
              <a:r>
                <a:rPr lang="sv-SE" sz="1000" baseline="30000" dirty="0"/>
                <a:t>2</a:t>
              </a:r>
            </a:p>
          </p:txBody>
        </p:sp>
        <p:sp>
          <p:nvSpPr>
            <p:cNvPr id="144" name="textruta 143">
              <a:extLst>
                <a:ext uri="{FF2B5EF4-FFF2-40B4-BE49-F238E27FC236}">
                  <a16:creationId xmlns:a16="http://schemas.microsoft.com/office/drawing/2014/main" id="{A5AA5C03-C092-46F8-9E4E-B9E207ED52AC}"/>
                </a:ext>
              </a:extLst>
            </p:cNvPr>
            <p:cNvSpPr txBox="1"/>
            <p:nvPr/>
          </p:nvSpPr>
          <p:spPr>
            <a:xfrm>
              <a:off x="4415088" y="4951825"/>
              <a:ext cx="381836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sv-SE" sz="1000" dirty="0"/>
                <a:t>600</a:t>
              </a:r>
            </a:p>
            <a:p>
              <a:pPr algn="ctr">
                <a:lnSpc>
                  <a:spcPts val="1000"/>
                </a:lnSpc>
              </a:pPr>
              <a:r>
                <a:rPr lang="sv-SE" sz="1000" dirty="0"/>
                <a:t>cm</a:t>
              </a:r>
              <a:r>
                <a:rPr lang="sv-SE" sz="1000" baseline="30000" dirty="0"/>
                <a:t>2</a:t>
              </a:r>
              <a:endParaRPr lang="sv-SE" sz="1000" dirty="0"/>
            </a:p>
          </p:txBody>
        </p:sp>
        <p:sp>
          <p:nvSpPr>
            <p:cNvPr id="145" name="textruta 144">
              <a:extLst>
                <a:ext uri="{FF2B5EF4-FFF2-40B4-BE49-F238E27FC236}">
                  <a16:creationId xmlns:a16="http://schemas.microsoft.com/office/drawing/2014/main" id="{9877CE49-2994-4A82-A956-82F8D43060D5}"/>
                </a:ext>
              </a:extLst>
            </p:cNvPr>
            <p:cNvSpPr txBox="1"/>
            <p:nvPr/>
          </p:nvSpPr>
          <p:spPr>
            <a:xfrm>
              <a:off x="4928709" y="4951825"/>
              <a:ext cx="381836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sv-SE" sz="1000" dirty="0"/>
                <a:t>800</a:t>
              </a:r>
            </a:p>
            <a:p>
              <a:pPr algn="ctr">
                <a:lnSpc>
                  <a:spcPts val="1000"/>
                </a:lnSpc>
              </a:pPr>
              <a:r>
                <a:rPr lang="sv-SE" sz="1000" dirty="0"/>
                <a:t>cm</a:t>
              </a:r>
              <a:r>
                <a:rPr lang="sv-SE" sz="1000" baseline="30000" dirty="0"/>
                <a:t>2</a:t>
              </a:r>
              <a:endParaRPr lang="sv-SE" sz="1000" dirty="0"/>
            </a:p>
          </p:txBody>
        </p:sp>
        <p:sp>
          <p:nvSpPr>
            <p:cNvPr id="146" name="textruta 145">
              <a:extLst>
                <a:ext uri="{FF2B5EF4-FFF2-40B4-BE49-F238E27FC236}">
                  <a16:creationId xmlns:a16="http://schemas.microsoft.com/office/drawing/2014/main" id="{654A4B28-192F-431B-8A09-4D6104397AD5}"/>
                </a:ext>
              </a:extLst>
            </p:cNvPr>
            <p:cNvSpPr txBox="1"/>
            <p:nvPr/>
          </p:nvSpPr>
          <p:spPr>
            <a:xfrm>
              <a:off x="5403250" y="4951825"/>
              <a:ext cx="44755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sv-SE" sz="1000" dirty="0"/>
                <a:t>1000</a:t>
              </a:r>
            </a:p>
            <a:p>
              <a:pPr algn="ctr">
                <a:lnSpc>
                  <a:spcPts val="1000"/>
                </a:lnSpc>
              </a:pPr>
              <a:r>
                <a:rPr lang="sv-SE" sz="1000" dirty="0"/>
                <a:t>cm</a:t>
              </a:r>
              <a:r>
                <a:rPr lang="sv-SE" sz="1000" baseline="30000" dirty="0"/>
                <a:t>2</a:t>
              </a:r>
              <a:endParaRPr lang="sv-SE" sz="1000" dirty="0"/>
            </a:p>
          </p:txBody>
        </p:sp>
        <p:sp>
          <p:nvSpPr>
            <p:cNvPr id="147" name="textruta 146">
              <a:extLst>
                <a:ext uri="{FF2B5EF4-FFF2-40B4-BE49-F238E27FC236}">
                  <a16:creationId xmlns:a16="http://schemas.microsoft.com/office/drawing/2014/main" id="{C72F6CFB-CEB1-44A0-8DDD-BB4A5CB521EE}"/>
                </a:ext>
              </a:extLst>
            </p:cNvPr>
            <p:cNvSpPr txBox="1"/>
            <p:nvPr/>
          </p:nvSpPr>
          <p:spPr>
            <a:xfrm>
              <a:off x="5912256" y="4951825"/>
              <a:ext cx="44755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sv-SE" sz="1000" dirty="0"/>
                <a:t>1200</a:t>
              </a:r>
            </a:p>
            <a:p>
              <a:pPr algn="ctr">
                <a:lnSpc>
                  <a:spcPts val="1000"/>
                </a:lnSpc>
              </a:pPr>
              <a:r>
                <a:rPr lang="sv-SE" sz="1000" dirty="0"/>
                <a:t>cm</a:t>
              </a:r>
              <a:r>
                <a:rPr lang="sv-SE" sz="1000" baseline="30000" dirty="0"/>
                <a:t>2</a:t>
              </a:r>
              <a:endParaRPr lang="sv-SE" sz="1000" dirty="0"/>
            </a:p>
          </p:txBody>
        </p:sp>
        <p:sp>
          <p:nvSpPr>
            <p:cNvPr id="148" name="textruta 147">
              <a:extLst>
                <a:ext uri="{FF2B5EF4-FFF2-40B4-BE49-F238E27FC236}">
                  <a16:creationId xmlns:a16="http://schemas.microsoft.com/office/drawing/2014/main" id="{484D5691-EADA-422E-9D02-F1471097E2B1}"/>
                </a:ext>
              </a:extLst>
            </p:cNvPr>
            <p:cNvSpPr txBox="1"/>
            <p:nvPr/>
          </p:nvSpPr>
          <p:spPr>
            <a:xfrm>
              <a:off x="6429072" y="4951825"/>
              <a:ext cx="44755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sv-SE" sz="1000" dirty="0"/>
                <a:t>1400</a:t>
              </a:r>
            </a:p>
            <a:p>
              <a:pPr algn="ctr">
                <a:lnSpc>
                  <a:spcPts val="1000"/>
                </a:lnSpc>
              </a:pPr>
              <a:r>
                <a:rPr lang="sv-SE" sz="1000" dirty="0"/>
                <a:t>cm</a:t>
              </a:r>
              <a:r>
                <a:rPr lang="sv-SE" sz="1000" baseline="30000" dirty="0"/>
                <a:t>2</a:t>
              </a:r>
              <a:endParaRPr lang="sv-SE" sz="1000" dirty="0"/>
            </a:p>
          </p:txBody>
        </p:sp>
        <p:sp>
          <p:nvSpPr>
            <p:cNvPr id="149" name="textruta 148">
              <a:extLst>
                <a:ext uri="{FF2B5EF4-FFF2-40B4-BE49-F238E27FC236}">
                  <a16:creationId xmlns:a16="http://schemas.microsoft.com/office/drawing/2014/main" id="{77BDE2EA-3124-4C00-8358-52E0BDE5C8A5}"/>
                </a:ext>
              </a:extLst>
            </p:cNvPr>
            <p:cNvSpPr txBox="1"/>
            <p:nvPr/>
          </p:nvSpPr>
          <p:spPr>
            <a:xfrm>
              <a:off x="6930262" y="4951825"/>
              <a:ext cx="44755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sv-SE" sz="1000" dirty="0"/>
                <a:t>1600</a:t>
              </a:r>
            </a:p>
            <a:p>
              <a:pPr algn="ctr">
                <a:lnSpc>
                  <a:spcPts val="1000"/>
                </a:lnSpc>
              </a:pPr>
              <a:r>
                <a:rPr lang="sv-SE" sz="1000" dirty="0"/>
                <a:t>cm</a:t>
              </a:r>
              <a:r>
                <a:rPr lang="sv-SE" sz="1000" baseline="30000" dirty="0"/>
                <a:t>2</a:t>
              </a:r>
              <a:endParaRPr lang="sv-SE" sz="1000" dirty="0"/>
            </a:p>
          </p:txBody>
        </p:sp>
        <p:sp>
          <p:nvSpPr>
            <p:cNvPr id="150" name="textruta 149">
              <a:extLst>
                <a:ext uri="{FF2B5EF4-FFF2-40B4-BE49-F238E27FC236}">
                  <a16:creationId xmlns:a16="http://schemas.microsoft.com/office/drawing/2014/main" id="{923F7EB1-34F3-4DA2-923D-3C7336E82709}"/>
                </a:ext>
              </a:extLst>
            </p:cNvPr>
            <p:cNvSpPr txBox="1"/>
            <p:nvPr/>
          </p:nvSpPr>
          <p:spPr>
            <a:xfrm>
              <a:off x="7439268" y="4951825"/>
              <a:ext cx="44755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sv-SE" sz="1000" dirty="0"/>
                <a:t>1800</a:t>
              </a:r>
            </a:p>
            <a:p>
              <a:pPr algn="ctr">
                <a:lnSpc>
                  <a:spcPts val="1000"/>
                </a:lnSpc>
              </a:pPr>
              <a:r>
                <a:rPr lang="sv-SE" sz="1000" dirty="0"/>
                <a:t>cm</a:t>
              </a:r>
              <a:r>
                <a:rPr lang="sv-SE" sz="1000" baseline="30000" dirty="0"/>
                <a:t>2</a:t>
              </a:r>
              <a:endParaRPr lang="sv-SE" sz="1000" dirty="0"/>
            </a:p>
          </p:txBody>
        </p:sp>
        <p:cxnSp>
          <p:nvCxnSpPr>
            <p:cNvPr id="151" name="Rak pil 5">
              <a:extLst>
                <a:ext uri="{FF2B5EF4-FFF2-40B4-BE49-F238E27FC236}">
                  <a16:creationId xmlns:a16="http://schemas.microsoft.com/office/drawing/2014/main" id="{E4A5D4F8-6E30-40F4-B7BE-C8C5A3651AFF}"/>
                </a:ext>
              </a:extLst>
            </p:cNvPr>
            <p:cNvCxnSpPr/>
            <p:nvPr/>
          </p:nvCxnSpPr>
          <p:spPr>
            <a:xfrm>
              <a:off x="3953367" y="4883486"/>
              <a:ext cx="406311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ak 29">
              <a:extLst>
                <a:ext uri="{FF2B5EF4-FFF2-40B4-BE49-F238E27FC236}">
                  <a16:creationId xmlns:a16="http://schemas.microsoft.com/office/drawing/2014/main" id="{52ACC3B0-96E1-4512-AB79-A4E571DFE8FE}"/>
                </a:ext>
              </a:extLst>
            </p:cNvPr>
            <p:cNvCxnSpPr/>
            <p:nvPr/>
          </p:nvCxnSpPr>
          <p:spPr>
            <a:xfrm flipV="1">
              <a:off x="4108813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Rak 30">
              <a:extLst>
                <a:ext uri="{FF2B5EF4-FFF2-40B4-BE49-F238E27FC236}">
                  <a16:creationId xmlns:a16="http://schemas.microsoft.com/office/drawing/2014/main" id="{6F51D186-E4F1-48B8-815A-6AD9D68A6CB5}"/>
                </a:ext>
              </a:extLst>
            </p:cNvPr>
            <p:cNvCxnSpPr/>
            <p:nvPr/>
          </p:nvCxnSpPr>
          <p:spPr>
            <a:xfrm flipV="1">
              <a:off x="4362325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Rak 31">
              <a:extLst>
                <a:ext uri="{FF2B5EF4-FFF2-40B4-BE49-F238E27FC236}">
                  <a16:creationId xmlns:a16="http://schemas.microsoft.com/office/drawing/2014/main" id="{5DEF0BFE-59BA-480E-B5DC-529A00FFA812}"/>
                </a:ext>
              </a:extLst>
            </p:cNvPr>
            <p:cNvCxnSpPr/>
            <p:nvPr/>
          </p:nvCxnSpPr>
          <p:spPr>
            <a:xfrm flipV="1">
              <a:off x="4615837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Rak 32">
              <a:extLst>
                <a:ext uri="{FF2B5EF4-FFF2-40B4-BE49-F238E27FC236}">
                  <a16:creationId xmlns:a16="http://schemas.microsoft.com/office/drawing/2014/main" id="{F92F21E0-0BF5-4FC9-A4C4-ED80E646A154}"/>
                </a:ext>
              </a:extLst>
            </p:cNvPr>
            <p:cNvCxnSpPr/>
            <p:nvPr/>
          </p:nvCxnSpPr>
          <p:spPr>
            <a:xfrm flipV="1">
              <a:off x="4869349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Rak 33">
              <a:extLst>
                <a:ext uri="{FF2B5EF4-FFF2-40B4-BE49-F238E27FC236}">
                  <a16:creationId xmlns:a16="http://schemas.microsoft.com/office/drawing/2014/main" id="{8E887E76-95A3-426E-A31C-8485ED42F090}"/>
                </a:ext>
              </a:extLst>
            </p:cNvPr>
            <p:cNvCxnSpPr/>
            <p:nvPr/>
          </p:nvCxnSpPr>
          <p:spPr>
            <a:xfrm flipV="1">
              <a:off x="5122861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ak 34">
              <a:extLst>
                <a:ext uri="{FF2B5EF4-FFF2-40B4-BE49-F238E27FC236}">
                  <a16:creationId xmlns:a16="http://schemas.microsoft.com/office/drawing/2014/main" id="{7AADB3F8-FE79-4E25-BE80-27E862C70220}"/>
                </a:ext>
              </a:extLst>
            </p:cNvPr>
            <p:cNvCxnSpPr/>
            <p:nvPr/>
          </p:nvCxnSpPr>
          <p:spPr>
            <a:xfrm flipV="1">
              <a:off x="5376373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Rak 35">
              <a:extLst>
                <a:ext uri="{FF2B5EF4-FFF2-40B4-BE49-F238E27FC236}">
                  <a16:creationId xmlns:a16="http://schemas.microsoft.com/office/drawing/2014/main" id="{BCC9BBF3-6DA1-4161-8E22-CDF8C638688A}"/>
                </a:ext>
              </a:extLst>
            </p:cNvPr>
            <p:cNvCxnSpPr/>
            <p:nvPr/>
          </p:nvCxnSpPr>
          <p:spPr>
            <a:xfrm flipV="1">
              <a:off x="5629885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ak 36">
              <a:extLst>
                <a:ext uri="{FF2B5EF4-FFF2-40B4-BE49-F238E27FC236}">
                  <a16:creationId xmlns:a16="http://schemas.microsoft.com/office/drawing/2014/main" id="{266F028F-5E7B-4B30-8C93-08EA8F823806}"/>
                </a:ext>
              </a:extLst>
            </p:cNvPr>
            <p:cNvCxnSpPr/>
            <p:nvPr/>
          </p:nvCxnSpPr>
          <p:spPr>
            <a:xfrm flipV="1">
              <a:off x="5883397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Rak 37">
              <a:extLst>
                <a:ext uri="{FF2B5EF4-FFF2-40B4-BE49-F238E27FC236}">
                  <a16:creationId xmlns:a16="http://schemas.microsoft.com/office/drawing/2014/main" id="{2331EE37-BD35-447F-B3F5-B3A1F86BFA48}"/>
                </a:ext>
              </a:extLst>
            </p:cNvPr>
            <p:cNvCxnSpPr/>
            <p:nvPr/>
          </p:nvCxnSpPr>
          <p:spPr>
            <a:xfrm flipV="1">
              <a:off x="6136909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Rak 38">
              <a:extLst>
                <a:ext uri="{FF2B5EF4-FFF2-40B4-BE49-F238E27FC236}">
                  <a16:creationId xmlns:a16="http://schemas.microsoft.com/office/drawing/2014/main" id="{19014501-9784-4665-986C-AE60FAC51B86}"/>
                </a:ext>
              </a:extLst>
            </p:cNvPr>
            <p:cNvCxnSpPr/>
            <p:nvPr/>
          </p:nvCxnSpPr>
          <p:spPr>
            <a:xfrm flipV="1">
              <a:off x="6390421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Rak 39">
              <a:extLst>
                <a:ext uri="{FF2B5EF4-FFF2-40B4-BE49-F238E27FC236}">
                  <a16:creationId xmlns:a16="http://schemas.microsoft.com/office/drawing/2014/main" id="{BB69A39B-1E9F-4B73-932A-1278D228860F}"/>
                </a:ext>
              </a:extLst>
            </p:cNvPr>
            <p:cNvCxnSpPr/>
            <p:nvPr/>
          </p:nvCxnSpPr>
          <p:spPr>
            <a:xfrm flipV="1">
              <a:off x="6643933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Rak 40">
              <a:extLst>
                <a:ext uri="{FF2B5EF4-FFF2-40B4-BE49-F238E27FC236}">
                  <a16:creationId xmlns:a16="http://schemas.microsoft.com/office/drawing/2014/main" id="{993BA036-374D-4E9E-B891-583B50661362}"/>
                </a:ext>
              </a:extLst>
            </p:cNvPr>
            <p:cNvCxnSpPr/>
            <p:nvPr/>
          </p:nvCxnSpPr>
          <p:spPr>
            <a:xfrm flipV="1">
              <a:off x="6897445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Rak 41">
              <a:extLst>
                <a:ext uri="{FF2B5EF4-FFF2-40B4-BE49-F238E27FC236}">
                  <a16:creationId xmlns:a16="http://schemas.microsoft.com/office/drawing/2014/main" id="{72EC2C7D-1E9D-4A0D-B81D-68CCCF92B2FA}"/>
                </a:ext>
              </a:extLst>
            </p:cNvPr>
            <p:cNvCxnSpPr/>
            <p:nvPr/>
          </p:nvCxnSpPr>
          <p:spPr>
            <a:xfrm flipV="1">
              <a:off x="7150957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Rak 42">
              <a:extLst>
                <a:ext uri="{FF2B5EF4-FFF2-40B4-BE49-F238E27FC236}">
                  <a16:creationId xmlns:a16="http://schemas.microsoft.com/office/drawing/2014/main" id="{1D88416F-AA2C-40A0-BB5D-EF5D488B06CD}"/>
                </a:ext>
              </a:extLst>
            </p:cNvPr>
            <p:cNvCxnSpPr/>
            <p:nvPr/>
          </p:nvCxnSpPr>
          <p:spPr>
            <a:xfrm flipV="1">
              <a:off x="7404469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Rak 43">
              <a:extLst>
                <a:ext uri="{FF2B5EF4-FFF2-40B4-BE49-F238E27FC236}">
                  <a16:creationId xmlns:a16="http://schemas.microsoft.com/office/drawing/2014/main" id="{1F59F55B-CF64-437B-BD76-1ABCEB209416}"/>
                </a:ext>
              </a:extLst>
            </p:cNvPr>
            <p:cNvCxnSpPr/>
            <p:nvPr/>
          </p:nvCxnSpPr>
          <p:spPr>
            <a:xfrm flipV="1">
              <a:off x="7657981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Rak 44">
              <a:extLst>
                <a:ext uri="{FF2B5EF4-FFF2-40B4-BE49-F238E27FC236}">
                  <a16:creationId xmlns:a16="http://schemas.microsoft.com/office/drawing/2014/main" id="{59E83D71-91AD-4CE2-9B85-24EE0FB69F2F}"/>
                </a:ext>
              </a:extLst>
            </p:cNvPr>
            <p:cNvCxnSpPr/>
            <p:nvPr/>
          </p:nvCxnSpPr>
          <p:spPr>
            <a:xfrm flipV="1">
              <a:off x="7911486" y="4813148"/>
              <a:ext cx="0" cy="1406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0" name="Bildobjekt 139">
            <a:extLst>
              <a:ext uri="{FF2B5EF4-FFF2-40B4-BE49-F238E27FC236}">
                <a16:creationId xmlns:a16="http://schemas.microsoft.com/office/drawing/2014/main" id="{74995D72-A726-41DC-B8A3-9EF7EAAAE1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864" y="3867010"/>
            <a:ext cx="763723" cy="1894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1" name="Bildobjekt 140">
            <a:extLst>
              <a:ext uri="{FF2B5EF4-FFF2-40B4-BE49-F238E27FC236}">
                <a16:creationId xmlns:a16="http://schemas.microsoft.com/office/drawing/2014/main" id="{0E7D289D-6429-4A77-AB77-032DA438D9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271" y="5124998"/>
            <a:ext cx="1029266" cy="94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0608D75-8371-402E-A5A9-0B6FE8190A85}"/>
              </a:ext>
            </a:extLst>
          </p:cNvPr>
          <p:cNvSpPr/>
          <p:nvPr/>
        </p:nvSpPr>
        <p:spPr>
          <a:xfrm>
            <a:off x="9197146" y="462526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ym typeface="Wingdings" panose="05000000000000000000" pitchFamily="2" charset="2"/>
              </a:rPr>
              <a:t></a:t>
            </a:r>
            <a:endParaRPr lang="sv-SE" dirty="0"/>
          </a:p>
        </p:txBody>
      </p:sp>
      <p:sp>
        <p:nvSpPr>
          <p:cNvPr id="180" name="Rektangel 179">
            <a:extLst>
              <a:ext uri="{FF2B5EF4-FFF2-40B4-BE49-F238E27FC236}">
                <a16:creationId xmlns:a16="http://schemas.microsoft.com/office/drawing/2014/main" id="{5FBB23FE-C704-4621-BC03-92F3B7D141D7}"/>
              </a:ext>
            </a:extLst>
          </p:cNvPr>
          <p:cNvSpPr/>
          <p:nvPr/>
        </p:nvSpPr>
        <p:spPr>
          <a:xfrm>
            <a:off x="10205208" y="403471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ym typeface="Wingdings" panose="05000000000000000000" pitchFamily="2" charset="2"/>
              </a:rPr>
              <a:t></a:t>
            </a:r>
            <a:endParaRPr lang="sv-SE" dirty="0"/>
          </a:p>
        </p:txBody>
      </p:sp>
      <p:sp>
        <p:nvSpPr>
          <p:cNvPr id="182" name="Rektangel 181">
            <a:extLst>
              <a:ext uri="{FF2B5EF4-FFF2-40B4-BE49-F238E27FC236}">
                <a16:creationId xmlns:a16="http://schemas.microsoft.com/office/drawing/2014/main" id="{40BD09E3-D510-4F67-9D89-0700610EE9AC}"/>
              </a:ext>
            </a:extLst>
          </p:cNvPr>
          <p:cNvSpPr/>
          <p:nvPr/>
        </p:nvSpPr>
        <p:spPr>
          <a:xfrm>
            <a:off x="10529058" y="432681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ym typeface="Wingdings" panose="05000000000000000000" pitchFamily="2" charset="2"/>
              </a:rPr>
              <a:t></a:t>
            </a:r>
            <a:endParaRPr lang="sv-SE" dirty="0"/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10469B83-C27F-4F6B-83EE-4C4B9C53FA30}"/>
              </a:ext>
            </a:extLst>
          </p:cNvPr>
          <p:cNvSpPr/>
          <p:nvPr/>
        </p:nvSpPr>
        <p:spPr>
          <a:xfrm>
            <a:off x="6020720" y="6339335"/>
            <a:ext cx="159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ym typeface="Wingdings" panose="05000000000000000000" pitchFamily="2" charset="2"/>
              </a:rPr>
              <a:t> </a:t>
            </a:r>
            <a:r>
              <a:rPr lang="sv-SE" sz="1600" dirty="0">
                <a:sym typeface="Wingdings" panose="05000000000000000000" pitchFamily="2" charset="2"/>
              </a:rPr>
              <a:t>= Medelvärde</a:t>
            </a:r>
            <a:endParaRPr lang="sv-SE" dirty="0"/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C205465B-4B82-417E-BCA6-81AE79458B15}"/>
              </a:ext>
            </a:extLst>
          </p:cNvPr>
          <p:cNvSpPr/>
          <p:nvPr/>
        </p:nvSpPr>
        <p:spPr>
          <a:xfrm>
            <a:off x="5993921" y="741081"/>
            <a:ext cx="3485407" cy="2902869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upp 52">
            <a:extLst>
              <a:ext uri="{FF2B5EF4-FFF2-40B4-BE49-F238E27FC236}">
                <a16:creationId xmlns:a16="http://schemas.microsoft.com/office/drawing/2014/main" id="{A34400D8-9201-4AF7-962C-1F196C28720E}"/>
              </a:ext>
            </a:extLst>
          </p:cNvPr>
          <p:cNvGrpSpPr/>
          <p:nvPr/>
        </p:nvGrpSpPr>
        <p:grpSpPr>
          <a:xfrm>
            <a:off x="7153987" y="844585"/>
            <a:ext cx="2234964" cy="2722915"/>
            <a:chOff x="9602728" y="3149635"/>
            <a:chExt cx="2234964" cy="2722915"/>
          </a:xfrm>
        </p:grpSpPr>
        <p:pic>
          <p:nvPicPr>
            <p:cNvPr id="54" name="Bildobjekt 53">
              <a:extLst>
                <a:ext uri="{FF2B5EF4-FFF2-40B4-BE49-F238E27FC236}">
                  <a16:creationId xmlns:a16="http://schemas.microsoft.com/office/drawing/2014/main" id="{EC2A70C0-0AC9-4DA1-A6FE-D0B8C2D1D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3450" y="3149635"/>
              <a:ext cx="1044000" cy="1518411"/>
            </a:xfrm>
            <a:prstGeom prst="rect">
              <a:avLst/>
            </a:prstGeom>
          </p:spPr>
        </p:pic>
        <p:pic>
          <p:nvPicPr>
            <p:cNvPr id="56" name="Bildobjekt 55">
              <a:extLst>
                <a:ext uri="{FF2B5EF4-FFF2-40B4-BE49-F238E27FC236}">
                  <a16:creationId xmlns:a16="http://schemas.microsoft.com/office/drawing/2014/main" id="{54DE3498-3B93-4113-8290-4594BFEA3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7"/>
            <a:stretch/>
          </p:blipFill>
          <p:spPr>
            <a:xfrm>
              <a:off x="10793692" y="4772319"/>
              <a:ext cx="1044000" cy="1100231"/>
            </a:xfrm>
            <a:prstGeom prst="rect">
              <a:avLst/>
            </a:prstGeom>
          </p:spPr>
        </p:pic>
        <p:sp>
          <p:nvSpPr>
            <p:cNvPr id="60" name="textruta 59">
              <a:extLst>
                <a:ext uri="{FF2B5EF4-FFF2-40B4-BE49-F238E27FC236}">
                  <a16:creationId xmlns:a16="http://schemas.microsoft.com/office/drawing/2014/main" id="{761848B5-2EDF-4E28-9FA7-D99D936EA950}"/>
                </a:ext>
              </a:extLst>
            </p:cNvPr>
            <p:cNvSpPr txBox="1"/>
            <p:nvPr/>
          </p:nvSpPr>
          <p:spPr>
            <a:xfrm>
              <a:off x="9602728" y="3555778"/>
              <a:ext cx="1150193" cy="560016"/>
            </a:xfrm>
            <a:prstGeom prst="rightArrow">
              <a:avLst>
                <a:gd name="adj1" fmla="val 100000"/>
                <a:gd name="adj2" fmla="val 23422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0" tIns="36000" rIns="0" bIns="36000" rtlCol="0" anchor="ctr">
              <a:spAutoFit/>
            </a:bodyPr>
            <a:lstStyle/>
            <a:p>
              <a:pPr marL="0" marR="0" lvl="0" indent="0" algn="ctr" defTabSz="914209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Irländsk</a:t>
              </a:r>
            </a:p>
            <a:p>
              <a:pPr marL="0" marR="0" lvl="0" indent="0" algn="ctr" defTabSz="914209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varghund</a:t>
              </a:r>
            </a:p>
          </p:txBody>
        </p:sp>
        <p:sp>
          <p:nvSpPr>
            <p:cNvPr id="61" name="textruta 60">
              <a:extLst>
                <a:ext uri="{FF2B5EF4-FFF2-40B4-BE49-F238E27FC236}">
                  <a16:creationId xmlns:a16="http://schemas.microsoft.com/office/drawing/2014/main" id="{490AA525-0353-4930-AA54-3CE958EF4AC1}"/>
                </a:ext>
              </a:extLst>
            </p:cNvPr>
            <p:cNvSpPr txBox="1"/>
            <p:nvPr/>
          </p:nvSpPr>
          <p:spPr>
            <a:xfrm>
              <a:off x="9602728" y="5015620"/>
              <a:ext cx="1150193" cy="560016"/>
            </a:xfrm>
            <a:prstGeom prst="rightArrow">
              <a:avLst>
                <a:gd name="adj1" fmla="val 100000"/>
                <a:gd name="adj2" fmla="val 23422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0" tIns="36000" rIns="0" bIns="36000" rtlCol="0" anchor="ctr">
              <a:spAutoFit/>
            </a:bodyPr>
            <a:lstStyle/>
            <a:p>
              <a:pPr marL="0" marR="0" lvl="0" indent="0" algn="ctr" defTabSz="914209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Bull-</a:t>
              </a:r>
            </a:p>
            <a:p>
              <a:pPr marL="0" marR="0" lvl="0" indent="0" algn="ctr" defTabSz="914209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dogg</a:t>
              </a:r>
            </a:p>
          </p:txBody>
        </p:sp>
      </p:grpSp>
      <p:grpSp>
        <p:nvGrpSpPr>
          <p:cNvPr id="63" name="Grupp 62">
            <a:extLst>
              <a:ext uri="{FF2B5EF4-FFF2-40B4-BE49-F238E27FC236}">
                <a16:creationId xmlns:a16="http://schemas.microsoft.com/office/drawing/2014/main" id="{F24F2642-0C88-4072-866C-6E50B5F1FE57}"/>
              </a:ext>
            </a:extLst>
          </p:cNvPr>
          <p:cNvGrpSpPr/>
          <p:nvPr/>
        </p:nvGrpSpPr>
        <p:grpSpPr>
          <a:xfrm>
            <a:off x="6119290" y="844585"/>
            <a:ext cx="953269" cy="2724785"/>
            <a:chOff x="8568031" y="3149635"/>
            <a:chExt cx="953269" cy="2724785"/>
          </a:xfrm>
        </p:grpSpPr>
        <p:pic>
          <p:nvPicPr>
            <p:cNvPr id="64" name="Bildobjekt 63">
              <a:extLst>
                <a:ext uri="{FF2B5EF4-FFF2-40B4-BE49-F238E27FC236}">
                  <a16:creationId xmlns:a16="http://schemas.microsoft.com/office/drawing/2014/main" id="{2F8FC630-F685-4025-B40C-4106348BA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8031" y="3149635"/>
              <a:ext cx="940244" cy="1519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Bildobjekt 64">
              <a:extLst>
                <a:ext uri="{FF2B5EF4-FFF2-40B4-BE49-F238E27FC236}">
                  <a16:creationId xmlns:a16="http://schemas.microsoft.com/office/drawing/2014/main" id="{72C8878A-906E-4B8E-A352-B5BBA5825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8031" y="4772319"/>
              <a:ext cx="953269" cy="1102101"/>
            </a:xfrm>
            <a:prstGeom prst="rect">
              <a:avLst/>
            </a:prstGeom>
            <a:ln>
              <a:noFill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8559810"/>
      </p:ext>
    </p:extLst>
  </p:cSld>
  <p:clrMapOvr>
    <a:masterClrMapping/>
  </p:clrMapOvr>
  <p:transition advTm="5630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4" grpId="0" uiExpand="1" build="p" bldLvl="2"/>
      <p:bldP spid="134" grpId="0" animBg="1"/>
      <p:bldP spid="178" grpId="0" animBg="1"/>
      <p:bldP spid="179" grpId="0"/>
      <p:bldP spid="168" grpId="0" animBg="1"/>
      <p:bldP spid="169" grpId="0" animBg="1"/>
      <p:bldP spid="170" grpId="0" animBg="1"/>
      <p:bldP spid="171" grpId="0" animBg="1"/>
      <p:bldP spid="175" grpId="0" animBg="1"/>
      <p:bldP spid="176" grpId="0" animBg="1"/>
      <p:bldP spid="177" grpId="0" animBg="1"/>
      <p:bldP spid="6" grpId="0"/>
      <p:bldP spid="180" grpId="0"/>
      <p:bldP spid="182" grpId="0"/>
      <p:bldP spid="55" grpId="0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Beror likheter på gemensamt ursprung?</a:t>
            </a:r>
          </a:p>
        </p:txBody>
      </p:sp>
      <p:grpSp>
        <p:nvGrpSpPr>
          <p:cNvPr id="23" name="Grupp 22"/>
          <p:cNvGrpSpPr/>
          <p:nvPr/>
        </p:nvGrpSpPr>
        <p:grpSpPr>
          <a:xfrm>
            <a:off x="244916" y="833658"/>
            <a:ext cx="2802194" cy="2408903"/>
            <a:chOff x="78658" y="953729"/>
            <a:chExt cx="2802194" cy="2408903"/>
          </a:xfrm>
        </p:grpSpPr>
        <p:sp>
          <p:nvSpPr>
            <p:cNvPr id="20" name="Rektangel 19"/>
            <p:cNvSpPr/>
            <p:nvPr/>
          </p:nvSpPr>
          <p:spPr>
            <a:xfrm>
              <a:off x="78658" y="953729"/>
              <a:ext cx="2802194" cy="2408903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2724" y="1024242"/>
              <a:ext cx="1382416" cy="13784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468" y="1669251"/>
              <a:ext cx="1394058" cy="1382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textruta 81"/>
            <p:cNvSpPr txBox="1"/>
            <p:nvPr/>
          </p:nvSpPr>
          <p:spPr>
            <a:xfrm>
              <a:off x="1358605" y="3060393"/>
              <a:ext cx="119789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sv-SE" sz="1400" dirty="0"/>
                <a:t>Sjöstjärnekaktus</a:t>
              </a:r>
            </a:p>
          </p:txBody>
        </p:sp>
        <p:sp>
          <p:nvSpPr>
            <p:cNvPr id="14" name="textruta 13"/>
            <p:cNvSpPr txBox="1"/>
            <p:nvPr/>
          </p:nvSpPr>
          <p:spPr>
            <a:xfrm>
              <a:off x="147484" y="2387347"/>
              <a:ext cx="90319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sv-SE"/>
              </a:defPPr>
              <a:lvl1pPr>
                <a:defRPr sz="1400"/>
              </a:lvl1pPr>
            </a:lstStyle>
            <a:p>
              <a:r>
                <a:rPr lang="sv-SE" dirty="0"/>
                <a:t>Kloteuforbia</a:t>
              </a:r>
            </a:p>
          </p:txBody>
        </p:sp>
      </p:grpSp>
      <p:grpSp>
        <p:nvGrpSpPr>
          <p:cNvPr id="22" name="Grupp 21"/>
          <p:cNvGrpSpPr/>
          <p:nvPr/>
        </p:nvGrpSpPr>
        <p:grpSpPr>
          <a:xfrm>
            <a:off x="3466619" y="1079461"/>
            <a:ext cx="2782530" cy="2566220"/>
            <a:chOff x="3097160" y="1130709"/>
            <a:chExt cx="2782530" cy="2566220"/>
          </a:xfrm>
        </p:grpSpPr>
        <p:sp>
          <p:nvSpPr>
            <p:cNvPr id="105" name="Rektangel 104"/>
            <p:cNvSpPr/>
            <p:nvPr/>
          </p:nvSpPr>
          <p:spPr>
            <a:xfrm>
              <a:off x="3097160" y="1130709"/>
              <a:ext cx="2782530" cy="256622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573" y="1210124"/>
              <a:ext cx="1609925" cy="1365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9656" y="1858675"/>
              <a:ext cx="1330728" cy="1562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textruta 86"/>
            <p:cNvSpPr txBox="1"/>
            <p:nvPr/>
          </p:nvSpPr>
          <p:spPr>
            <a:xfrm>
              <a:off x="3191187" y="2588448"/>
              <a:ext cx="84946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sv-SE" sz="1400" dirty="0"/>
                <a:t>Nubisk gam</a:t>
              </a:r>
            </a:p>
          </p:txBody>
        </p:sp>
        <p:sp>
          <p:nvSpPr>
            <p:cNvPr id="88" name="textruta 87"/>
            <p:cNvSpPr txBox="1"/>
            <p:nvPr/>
          </p:nvSpPr>
          <p:spPr>
            <a:xfrm>
              <a:off x="4440262" y="3444610"/>
              <a:ext cx="86074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sv-SE" sz="1400" dirty="0"/>
                <a:t>Turkisk gam</a:t>
              </a:r>
            </a:p>
          </p:txBody>
        </p:sp>
      </p:grpSp>
      <p:grpSp>
        <p:nvGrpSpPr>
          <p:cNvPr id="21" name="Grupp 20"/>
          <p:cNvGrpSpPr/>
          <p:nvPr/>
        </p:nvGrpSpPr>
        <p:grpSpPr>
          <a:xfrm>
            <a:off x="6654056" y="958646"/>
            <a:ext cx="3043084" cy="2351483"/>
            <a:chOff x="5938685" y="958645"/>
            <a:chExt cx="3043084" cy="2351483"/>
          </a:xfrm>
        </p:grpSpPr>
        <p:sp>
          <p:nvSpPr>
            <p:cNvPr id="106" name="Rektangel 105"/>
            <p:cNvSpPr/>
            <p:nvPr/>
          </p:nvSpPr>
          <p:spPr>
            <a:xfrm>
              <a:off x="5938685" y="958645"/>
              <a:ext cx="3043084" cy="2351483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17342" y="1036993"/>
              <a:ext cx="2143432" cy="1055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" name="Picture 4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32949" y="2162411"/>
              <a:ext cx="1984910" cy="894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textruta 89"/>
            <p:cNvSpPr txBox="1"/>
            <p:nvPr/>
          </p:nvSpPr>
          <p:spPr>
            <a:xfrm>
              <a:off x="6037004" y="2092001"/>
              <a:ext cx="49212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sv-SE"/>
              </a:defPPr>
              <a:lvl1pPr>
                <a:defRPr sz="1400"/>
              </a:lvl1pPr>
            </a:lstStyle>
            <a:p>
              <a:r>
                <a:rPr lang="sv-SE" dirty="0"/>
                <a:t>Pillbug</a:t>
              </a:r>
            </a:p>
          </p:txBody>
        </p:sp>
        <p:sp>
          <p:nvSpPr>
            <p:cNvPr id="91" name="textruta 90"/>
            <p:cNvSpPr txBox="1"/>
            <p:nvPr/>
          </p:nvSpPr>
          <p:spPr>
            <a:xfrm>
              <a:off x="6937036" y="3058658"/>
              <a:ext cx="93615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sv-SE"/>
              </a:defPPr>
              <a:lvl1pPr>
                <a:defRPr sz="1400"/>
              </a:lvl1pPr>
            </a:lstStyle>
            <a:p>
              <a:r>
                <a:rPr lang="sv-SE" dirty="0"/>
                <a:t>Pill millipede</a:t>
              </a:r>
            </a:p>
          </p:txBody>
        </p:sp>
      </p:grpSp>
      <p:grpSp>
        <p:nvGrpSpPr>
          <p:cNvPr id="224" name="Grupp 223"/>
          <p:cNvGrpSpPr/>
          <p:nvPr/>
        </p:nvGrpSpPr>
        <p:grpSpPr>
          <a:xfrm>
            <a:off x="941366" y="3530382"/>
            <a:ext cx="4576914" cy="3199056"/>
            <a:chOff x="63912" y="3595034"/>
            <a:chExt cx="4576914" cy="3199056"/>
          </a:xfrm>
        </p:grpSpPr>
        <p:sp>
          <p:nvSpPr>
            <p:cNvPr id="104" name="Rektangel 103"/>
            <p:cNvSpPr/>
            <p:nvPr/>
          </p:nvSpPr>
          <p:spPr>
            <a:xfrm>
              <a:off x="63912" y="3864077"/>
              <a:ext cx="4576914" cy="2930013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435" y="3953950"/>
              <a:ext cx="1682064" cy="1414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7" name="textruta 96"/>
            <p:cNvSpPr txBox="1"/>
            <p:nvPr/>
          </p:nvSpPr>
          <p:spPr>
            <a:xfrm>
              <a:off x="138651" y="5376652"/>
              <a:ext cx="400431" cy="6463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sv-SE" sz="1400" dirty="0"/>
                <a:t>Rygg-</a:t>
              </a:r>
              <a:br>
                <a:rPr lang="sv-SE" sz="1400" dirty="0"/>
              </a:br>
              <a:r>
                <a:rPr lang="sv-SE" sz="1400" dirty="0"/>
                <a:t>rads-</a:t>
              </a:r>
              <a:br>
                <a:rPr lang="sv-SE" sz="1400" dirty="0"/>
              </a:br>
              <a:r>
                <a:rPr lang="sv-SE" sz="1400" dirty="0"/>
                <a:t>djur</a:t>
              </a:r>
            </a:p>
          </p:txBody>
        </p:sp>
        <p:pic>
          <p:nvPicPr>
            <p:cNvPr id="16" name="Picture 10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2228" y="5123600"/>
              <a:ext cx="1691148" cy="1370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9" name="textruta 98"/>
            <p:cNvSpPr txBox="1"/>
            <p:nvPr/>
          </p:nvSpPr>
          <p:spPr>
            <a:xfrm>
              <a:off x="1023562" y="6498719"/>
              <a:ext cx="59792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sv-SE" sz="1400" dirty="0"/>
                <a:t>Spindlar</a:t>
              </a:r>
            </a:p>
          </p:txBody>
        </p:sp>
        <p:sp>
          <p:nvSpPr>
            <p:cNvPr id="96" name="textruta 95"/>
            <p:cNvSpPr txBox="1"/>
            <p:nvPr/>
          </p:nvSpPr>
          <p:spPr>
            <a:xfrm>
              <a:off x="3878034" y="3955888"/>
              <a:ext cx="437620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sv-SE" sz="1400" dirty="0"/>
                <a:t>Bläck-</a:t>
              </a:r>
              <a:br>
                <a:rPr lang="sv-SE" sz="1400" dirty="0"/>
              </a:br>
              <a:r>
                <a:rPr lang="sv-SE" sz="1400" dirty="0"/>
                <a:t>fiskar</a:t>
              </a:r>
            </a:p>
          </p:txBody>
        </p:sp>
        <p:sp>
          <p:nvSpPr>
            <p:cNvPr id="17" name="textruta 16"/>
            <p:cNvSpPr txBox="1"/>
            <p:nvPr/>
          </p:nvSpPr>
          <p:spPr>
            <a:xfrm>
              <a:off x="74213" y="3595034"/>
              <a:ext cx="1185645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sv-SE" dirty="0"/>
                <a:t>Kameraögon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595" y="3949226"/>
              <a:ext cx="1345956" cy="1794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92000" y="4966265"/>
              <a:ext cx="889832" cy="1757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" name="textruta 94"/>
            <p:cNvSpPr txBox="1"/>
            <p:nvPr/>
          </p:nvSpPr>
          <p:spPr>
            <a:xfrm>
              <a:off x="3030905" y="6281213"/>
              <a:ext cx="62388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sv-SE" sz="1400" dirty="0"/>
                <a:t>Kub-</a:t>
              </a:r>
              <a:br>
                <a:rPr lang="sv-SE" sz="1400" dirty="0"/>
              </a:br>
              <a:r>
                <a:rPr lang="sv-SE" sz="1400" dirty="0"/>
                <a:t>maneter</a:t>
              </a:r>
            </a:p>
          </p:txBody>
        </p:sp>
      </p:grpSp>
      <p:sp>
        <p:nvSpPr>
          <p:cNvPr id="107" name="Rektangel 106"/>
          <p:cNvSpPr/>
          <p:nvPr/>
        </p:nvSpPr>
        <p:spPr>
          <a:xfrm>
            <a:off x="7144776" y="3602388"/>
            <a:ext cx="4242619" cy="290537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2" name="textruta 111"/>
          <p:cNvSpPr txBox="1"/>
          <p:nvPr/>
        </p:nvSpPr>
        <p:spPr>
          <a:xfrm>
            <a:off x="7216548" y="4199548"/>
            <a:ext cx="7822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1400" dirty="0"/>
              <a:t>Schimpans</a:t>
            </a:r>
          </a:p>
        </p:txBody>
      </p:sp>
      <p:sp>
        <p:nvSpPr>
          <p:cNvPr id="225" name="textruta 224"/>
          <p:cNvSpPr txBox="1"/>
          <p:nvPr/>
        </p:nvSpPr>
        <p:spPr>
          <a:xfrm>
            <a:off x="831825" y="1373350"/>
            <a:ext cx="1308050" cy="110799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sv-SE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</a:t>
            </a:r>
          </a:p>
        </p:txBody>
      </p:sp>
      <p:sp>
        <p:nvSpPr>
          <p:cNvPr id="116" name="textruta 115"/>
          <p:cNvSpPr txBox="1"/>
          <p:nvPr/>
        </p:nvSpPr>
        <p:spPr>
          <a:xfrm>
            <a:off x="2352671" y="4640083"/>
            <a:ext cx="1308050" cy="110799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sv-SE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</a:t>
            </a:r>
          </a:p>
        </p:txBody>
      </p:sp>
      <p:sp>
        <p:nvSpPr>
          <p:cNvPr id="117" name="textruta 116"/>
          <p:cNvSpPr txBox="1"/>
          <p:nvPr/>
        </p:nvSpPr>
        <p:spPr>
          <a:xfrm>
            <a:off x="7368787" y="1503255"/>
            <a:ext cx="1308050" cy="110799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sv-SE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</a:t>
            </a:r>
          </a:p>
        </p:txBody>
      </p:sp>
      <p:sp>
        <p:nvSpPr>
          <p:cNvPr id="118" name="textruta 117"/>
          <p:cNvSpPr txBox="1"/>
          <p:nvPr/>
        </p:nvSpPr>
        <p:spPr>
          <a:xfrm>
            <a:off x="4096912" y="1839303"/>
            <a:ext cx="1308050" cy="110799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sv-SE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973" y="4419561"/>
            <a:ext cx="1887937" cy="201965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2049" y="3667112"/>
            <a:ext cx="1954174" cy="2103063"/>
          </a:xfrm>
          <a:prstGeom prst="rect">
            <a:avLst/>
          </a:prstGeom>
        </p:spPr>
      </p:pic>
      <p:sp>
        <p:nvSpPr>
          <p:cNvPr id="119" name="textruta 118"/>
          <p:cNvSpPr txBox="1"/>
          <p:nvPr/>
        </p:nvSpPr>
        <p:spPr>
          <a:xfrm>
            <a:off x="7814837" y="4227230"/>
            <a:ext cx="2846933" cy="164154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sv-SE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JA,</a:t>
            </a:r>
            <a:br>
              <a:rPr lang="sv-SE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v-SE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självklart!</a:t>
            </a:r>
            <a:endParaRPr lang="sv-SE" sz="72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textruta 110"/>
          <p:cNvSpPr txBox="1"/>
          <p:nvPr/>
        </p:nvSpPr>
        <p:spPr>
          <a:xfrm>
            <a:off x="8613104" y="3698247"/>
            <a:ext cx="70705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1400" dirty="0"/>
              <a:t>Människa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773748"/>
      </p:ext>
    </p:extLst>
  </p:cSld>
  <p:clrMapOvr>
    <a:masterClrMapping/>
  </p:clrMapOvr>
  <p:transition advTm="1382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116" grpId="0"/>
      <p:bldP spid="117" grpId="0"/>
      <p:bldP spid="118" grpId="0"/>
      <p:bldP spid="1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, utomhus&#10;&#10;Beskrivning genererad med mycket hög exakthet">
            <a:extLst>
              <a:ext uri="{FF2B5EF4-FFF2-40B4-BE49-F238E27FC236}">
                <a16:creationId xmlns:a16="http://schemas.microsoft.com/office/drawing/2014/main" id="{D5C04530-92E3-41B0-8DA5-A1B0D1E24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15" y="2823900"/>
            <a:ext cx="2736000" cy="2736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60A2B4B-ACBD-47BE-83B9-D7580F01F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50" y="2823900"/>
            <a:ext cx="2736000" cy="2736000"/>
          </a:xfrm>
          <a:prstGeom prst="rect">
            <a:avLst/>
          </a:prstGeom>
        </p:spPr>
      </p:pic>
      <p:sp>
        <p:nvSpPr>
          <p:cNvPr id="6" name="Pil: nedåt 5">
            <a:extLst>
              <a:ext uri="{FF2B5EF4-FFF2-40B4-BE49-F238E27FC236}">
                <a16:creationId xmlns:a16="http://schemas.microsoft.com/office/drawing/2014/main" id="{000614C2-27E8-4560-A14E-3CC4036A902B}"/>
              </a:ext>
            </a:extLst>
          </p:cNvPr>
          <p:cNvSpPr/>
          <p:nvPr/>
        </p:nvSpPr>
        <p:spPr>
          <a:xfrm>
            <a:off x="6036230" y="2284688"/>
            <a:ext cx="1477254" cy="612000"/>
          </a:xfrm>
          <a:prstGeom prst="downArrow">
            <a:avLst>
              <a:gd name="adj1" fmla="val 50000"/>
              <a:gd name="adj2" fmla="val 10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tIns="144000" rtlCol="0" anchor="ctr"/>
          <a:lstStyle/>
          <a:p>
            <a:pPr algn="ctr"/>
            <a:r>
              <a:rPr lang="sv-SE" sz="2400" dirty="0"/>
              <a:t>Ja!</a:t>
            </a:r>
          </a:p>
        </p:txBody>
      </p:sp>
      <p:sp>
        <p:nvSpPr>
          <p:cNvPr id="12" name="Pil: nedåt 11">
            <a:extLst>
              <a:ext uri="{FF2B5EF4-FFF2-40B4-BE49-F238E27FC236}">
                <a16:creationId xmlns:a16="http://schemas.microsoft.com/office/drawing/2014/main" id="{B9EEA648-816B-4628-A168-5ED5A8D77B5A}"/>
              </a:ext>
            </a:extLst>
          </p:cNvPr>
          <p:cNvSpPr/>
          <p:nvPr/>
        </p:nvSpPr>
        <p:spPr>
          <a:xfrm>
            <a:off x="9083026" y="2284688"/>
            <a:ext cx="1477254" cy="612000"/>
          </a:xfrm>
          <a:prstGeom prst="downArrow">
            <a:avLst>
              <a:gd name="adj1" fmla="val 50000"/>
              <a:gd name="adj2" fmla="val 10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tIns="144000" rtlCol="0" anchor="ctr"/>
          <a:lstStyle/>
          <a:p>
            <a:pPr algn="ctr"/>
            <a:r>
              <a:rPr lang="sv-SE" sz="2400" dirty="0"/>
              <a:t>Nej!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7" y="656979"/>
            <a:ext cx="4914900" cy="62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Människan ett utvecklat djur?</a:t>
            </a:r>
          </a:p>
        </p:txBody>
      </p:sp>
      <p:sp>
        <p:nvSpPr>
          <p:cNvPr id="39" name="Rektangel 38"/>
          <p:cNvSpPr/>
          <p:nvPr/>
        </p:nvSpPr>
        <p:spPr>
          <a:xfrm>
            <a:off x="5231538" y="5689937"/>
            <a:ext cx="6172200" cy="954091"/>
          </a:xfrm>
          <a:prstGeom prst="rect">
            <a:avLst/>
          </a:prstGeom>
        </p:spPr>
        <p:txBody>
          <a:bodyPr wrap="square" lIns="91421" tIns="45712" rIns="91421" bIns="45712">
            <a:spAutoFit/>
          </a:bodyPr>
          <a:lstStyle/>
          <a:p>
            <a:pPr algn="ctr"/>
            <a:r>
              <a:rPr lang="sv-SE" sz="2800" dirty="0"/>
              <a:t>En kristen kan på biblisk grund motivera människans både </a:t>
            </a:r>
            <a:r>
              <a:rPr lang="sv-SE" sz="2800" i="1" u="sng" dirty="0"/>
              <a:t>lika</a:t>
            </a:r>
            <a:r>
              <a:rPr lang="sv-SE" sz="2800" dirty="0"/>
              <a:t> och </a:t>
            </a:r>
            <a:r>
              <a:rPr lang="sv-SE" sz="2800" i="1" u="sng" dirty="0"/>
              <a:t>unika</a:t>
            </a:r>
            <a:r>
              <a:rPr lang="sv-SE" sz="2800" dirty="0"/>
              <a:t> värde!</a:t>
            </a:r>
          </a:p>
        </p:txBody>
      </p:sp>
      <p:sp>
        <p:nvSpPr>
          <p:cNvPr id="49" name="Upp 48"/>
          <p:cNvSpPr/>
          <p:nvPr/>
        </p:nvSpPr>
        <p:spPr>
          <a:xfrm>
            <a:off x="222568" y="2714878"/>
            <a:ext cx="1012618" cy="3940237"/>
          </a:xfrm>
          <a:prstGeom prst="upArrow">
            <a:avLst>
              <a:gd name="adj1" fmla="val 58152"/>
              <a:gd name="adj2" fmla="val 6315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sv-SE" sz="3200" dirty="0">
                <a:solidFill>
                  <a:schemeClr val="bg1"/>
                </a:solidFill>
              </a:rPr>
              <a:t>Värde?</a:t>
            </a:r>
          </a:p>
        </p:txBody>
      </p:sp>
      <p:sp>
        <p:nvSpPr>
          <p:cNvPr id="40" name="Höger 39"/>
          <p:cNvSpPr/>
          <p:nvPr/>
        </p:nvSpPr>
        <p:spPr>
          <a:xfrm rot="20446817">
            <a:off x="1804489" y="889474"/>
            <a:ext cx="1706190" cy="826791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Du är här!</a:t>
            </a:r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CF0C4267-BDE6-4CEC-9075-B5722225AFC7}"/>
              </a:ext>
            </a:extLst>
          </p:cNvPr>
          <p:cNvSpPr/>
          <p:nvPr/>
        </p:nvSpPr>
        <p:spPr>
          <a:xfrm>
            <a:off x="5634053" y="1139059"/>
            <a:ext cx="5343022" cy="11498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2800" dirty="0"/>
              <a:t>Är organismens värde styrt </a:t>
            </a:r>
            <a:br>
              <a:rPr lang="sv-SE" sz="2800" dirty="0"/>
            </a:br>
            <a:r>
              <a:rPr lang="sv-SE" sz="2800" dirty="0"/>
              <a:t>av utvecklingsnivån?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2041107"/>
      </p:ext>
    </p:extLst>
  </p:cSld>
  <p:clrMapOvr>
    <a:masterClrMapping/>
  </p:clrMapOvr>
  <p:transition advTm="21058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39" grpId="0"/>
      <p:bldP spid="49" grpId="0" animBg="1"/>
      <p:bldP spid="40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5.7|26.3|34.6|7.6|6|42.3|17.6|4.8|13.4|5.5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7.8|30.7|25.8|34.9|53.3|22.6|9.4|7.3|4.6|37.4|32.5|8.6|33|11.9|17.3|4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0.1|26.8|27.3|148.2|29.8|42.6|6.3|64.8|12|15.4|3.7|75.8|31.3|1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6.2|22.7|40.6|50.7"/>
</p:tagLst>
</file>

<file path=ppt/theme/theme1.xml><?xml version="1.0" encoding="utf-8"?>
<a:theme xmlns:a="http://schemas.openxmlformats.org/drawingml/2006/main" name="3_Office-tema">
  <a:themeElements>
    <a:clrScheme name="MDV färger">
      <a:dk1>
        <a:sysClr val="windowText" lastClr="000000"/>
      </a:dk1>
      <a:lt1>
        <a:sysClr val="window" lastClr="FFFFFF"/>
      </a:lt1>
      <a:dk2>
        <a:srgbClr val="8E8E8E"/>
      </a:dk2>
      <a:lt2>
        <a:srgbClr val="FF9500"/>
      </a:lt2>
      <a:accent1>
        <a:srgbClr val="FF2D55"/>
      </a:accent1>
      <a:accent2>
        <a:srgbClr val="FFCC00"/>
      </a:accent2>
      <a:accent3>
        <a:srgbClr val="4CD964"/>
      </a:accent3>
      <a:accent4>
        <a:srgbClr val="5AC8FA"/>
      </a:accent4>
      <a:accent5>
        <a:srgbClr val="007AFF"/>
      </a:accent5>
      <a:accent6>
        <a:srgbClr val="ED1EB4"/>
      </a:accent6>
      <a:hlink>
        <a:srgbClr val="FF9500"/>
      </a:hlink>
      <a:folHlink>
        <a:srgbClr val="8E8E93"/>
      </a:folHlink>
    </a:clrScheme>
    <a:fontScheme name="Office-t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34D51E0-DD6F-4430-BB4D-28D71708AF21}">
  <we:reference id="wa104380121" version="2.0.0.0" store="sv-SE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849</Words>
  <Application>Microsoft Office PowerPoint</Application>
  <PresentationFormat>Bredbild</PresentationFormat>
  <Paragraphs>164</Paragraphs>
  <Slides>6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2" baseType="lpstr">
      <vt:lpstr>Times New Roman</vt:lpstr>
      <vt:lpstr>Maiandra GD</vt:lpstr>
      <vt:lpstr>Calibri</vt:lpstr>
      <vt:lpstr>MV Boli</vt:lpstr>
      <vt:lpstr>Arial</vt:lpstr>
      <vt:lpstr>3_Office-tema</vt:lpstr>
      <vt:lpstr>4. Människans skapelse</vt:lpstr>
      <vt:lpstr>Bibelns vittnesbörd</vt:lpstr>
      <vt:lpstr>Människans släktträd?</vt:lpstr>
      <vt:lpstr>Variation bland människor</vt:lpstr>
      <vt:lpstr>Beror likheter på gemensamt ursprung?</vt:lpstr>
      <vt:lpstr>Människan ett utvecklat djur?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2011-10-18T13:22:29Z</dcterms:created>
  <dcterms:modified xsi:type="dcterms:W3CDTF">2021-02-26T15:10:14Z</dcterms:modified>
</cp:coreProperties>
</file>