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71" r:id="rId1"/>
  </p:sldMasterIdLst>
  <p:notesMasterIdLst>
    <p:notesMasterId r:id="rId10"/>
  </p:notesMasterIdLst>
  <p:handoutMasterIdLst>
    <p:handoutMasterId r:id="rId11"/>
  </p:handoutMasterIdLst>
  <p:sldIdLst>
    <p:sldId id="1360" r:id="rId2"/>
    <p:sldId id="1288" r:id="rId3"/>
    <p:sldId id="1374" r:id="rId4"/>
    <p:sldId id="1377" r:id="rId5"/>
    <p:sldId id="1373" r:id="rId6"/>
    <p:sldId id="1371" r:id="rId7"/>
    <p:sldId id="1292" r:id="rId8"/>
    <p:sldId id="1396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2" userDrawn="1">
          <p15:clr>
            <a:srgbClr val="A4A3A4"/>
          </p15:clr>
        </p15:guide>
        <p15:guide id="2" pos="19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ers Gärdeborn" initials="AG" lastIdx="1" clrIdx="0">
    <p:extLst>
      <p:ext uri="{19B8F6BF-5375-455C-9EA6-DF929625EA0E}">
        <p15:presenceInfo xmlns:p15="http://schemas.microsoft.com/office/powerpoint/2012/main" userId="5a5c02333dfc4f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FF"/>
    <a:srgbClr val="660033"/>
    <a:srgbClr val="FF5050"/>
    <a:srgbClr val="FF9500"/>
    <a:srgbClr val="2C312D"/>
    <a:srgbClr val="FAFAFA"/>
    <a:srgbClr val="F6FAFA"/>
    <a:srgbClr val="F4F8F8"/>
    <a:srgbClr val="F2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Format med tema 1 - dekorfär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AF606853-7671-496A-8E4F-DF71F8EC918B}" styleName="Mörkt format 1 - Dekorfär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7" autoAdjust="0"/>
    <p:restoredTop sz="84404" autoAdjust="0"/>
  </p:normalViewPr>
  <p:slideViewPr>
    <p:cSldViewPr snapToGrid="0">
      <p:cViewPr varScale="1">
        <p:scale>
          <a:sx n="100" d="100"/>
          <a:sy n="100" d="100"/>
        </p:scale>
        <p:origin x="138" y="330"/>
      </p:cViewPr>
      <p:guideLst>
        <p:guide orient="horz" pos="2772"/>
        <p:guide pos="19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8EF58D75-902D-4BB8-AAF6-934DA248FC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8A8997B-70B2-4525-8667-3653D76B24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EC385-D97B-464A-AB30-170E359A3C1C}" type="datetimeFigureOut">
              <a:rPr lang="LID4096" smtClean="0"/>
              <a:t>02/26/2021</a:t>
            </a:fld>
            <a:endParaRPr lang="LID4096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81D68A6-5BB5-4AB8-B194-48D92ACAD5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6F1875-1EB9-4B38-BF09-49A6743195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6A0AF-192F-4F5B-8780-347C46FE7E8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3379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2T21:25:4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44 2688,'-99'-36'1056,"94"36"-832,5 0-64,18 0-1920,12-7 512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25CBD-AA23-4A9B-A8C0-80E77E03612D}" type="datetimeFigureOut">
              <a:rPr lang="sv-SE" smtClean="0"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76EC-C84D-4117-AB1D-1C19FDABD09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04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3219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Mannen fick en vision om Guds rike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104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79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sv-SE" sz="1050" b="0" i="0" u="none" strike="noStrike" dirty="0">
                <a:effectLst/>
                <a:latin typeface="Arial" panose="020B0604020202020204" pitchFamily="34" charset="0"/>
              </a:rPr>
              <a:t>VO: Gud har inte gjort en misslyckad skapelse. Han skapar inte genom trial and error.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sv-SE" sz="105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sv-SE" sz="1050" b="0" i="0" u="none" strike="noStrike" dirty="0">
                <a:effectLst/>
                <a:latin typeface="Arial" panose="020B0604020202020204" pitchFamily="34" charset="0"/>
              </a:rPr>
              <a:t>VO: Utanför NJ finns människor i naturliga kroppar.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3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dirty="0"/>
              <a:t>VO: Millennialismen har allegoriserat </a:t>
            </a:r>
            <a:r>
              <a:rPr lang="sv-SE" i="1" strike="noStrike" dirty="0"/>
              <a:t>himmelriket</a:t>
            </a:r>
            <a:r>
              <a:rPr lang="sv-SE" strike="noStrike" dirty="0"/>
              <a:t> till </a:t>
            </a:r>
            <a:r>
              <a:rPr lang="sv-SE" i="1" strike="noStrike" dirty="0"/>
              <a:t>himlen</a:t>
            </a:r>
            <a:r>
              <a:rPr lang="sv-SE" strike="noStrik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dirty="0"/>
              <a:t>Pre-tribulationismen har gjort </a:t>
            </a:r>
            <a:r>
              <a:rPr lang="sv-SE" i="1" strike="noStrike" dirty="0"/>
              <a:t>skyarna</a:t>
            </a:r>
            <a:r>
              <a:rPr lang="sv-SE" strike="noStrike" dirty="0"/>
              <a:t> till </a:t>
            </a:r>
            <a:r>
              <a:rPr lang="sv-SE" i="1" strike="noStrike" dirty="0"/>
              <a:t>himlen</a:t>
            </a:r>
            <a:r>
              <a:rPr lang="sv-SE" strike="noStrik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732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1749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trike="noStrike" dirty="0"/>
              <a:t>VO: Utseendet kan diskuteras, men jag hoppas få springa och orientera i skogen utan fysiska krämpor.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42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Det sägs inte jättemycket om evigheten i Bibeln</a:t>
            </a:r>
          </a:p>
          <a:p>
            <a:endParaRPr lang="sv-SE" dirty="0"/>
          </a:p>
          <a:p>
            <a:r>
              <a:rPr lang="sv-SE" dirty="0"/>
              <a:t>VO: Guds rike är både Tusenårsriket och evigheten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0352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52096"/>
          </a:xfrm>
          <a:prstGeom prst="rect">
            <a:avLst/>
          </a:prstGeom>
          <a:gradFill flip="none" rotWithShape="1">
            <a:gsLst>
              <a:gs pos="24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0" rIns="91421" bIns="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44577"/>
          </a:xfrm>
          <a:prstGeom prst="rect">
            <a:avLst/>
          </a:prstGeom>
        </p:spPr>
        <p:txBody>
          <a:bodyPr lIns="216000" tIns="36000" bIns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683A4BE-258A-4C4A-9D70-2B97DBB0A798}"/>
              </a:ext>
            </a:extLst>
          </p:cNvPr>
          <p:cNvSpPr txBox="1"/>
          <p:nvPr userDrawn="1"/>
        </p:nvSpPr>
        <p:spPr>
          <a:xfrm>
            <a:off x="9846934" y="29901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dirty="0"/>
              <a:t>Anders Gärdeborn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62278200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3.bp.blogspot.com/-8tCcz6lJ45g/Vog8jdSzBEI/AAAAAAAAGNc/M-Lv5yCUoQ8/s1600/_20160102_220818.JPG">
            <a:extLst>
              <a:ext uri="{FF2B5EF4-FFF2-40B4-BE49-F238E27FC236}">
                <a16:creationId xmlns:a16="http://schemas.microsoft.com/office/drawing/2014/main" id="{ED9AAE37-2C4E-4326-9390-ADC30913D48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7"/>
          <a:stretch/>
        </p:blipFill>
        <p:spPr bwMode="auto">
          <a:xfrm flipH="1">
            <a:off x="6965688" y="0"/>
            <a:ext cx="5226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4458149"/>
            <a:ext cx="7092000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4000" b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76237"/>
            <a:ext cx="7092000" cy="25554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05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5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Det nya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05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5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Jerusalem</a:t>
            </a:r>
            <a:endParaRPr lang="sv-SE" dirty="0">
              <a:effectLst>
                <a:glow rad="127000">
                  <a:schemeClr val="accent5"/>
                </a:glow>
              </a:effectLst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2754579"/>
            <a:ext cx="7092000" cy="144655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Från frö</a:t>
            </a:r>
            <a:b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till fullbordan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487390"/>
            <a:ext cx="6965686" cy="956595"/>
          </a:xfrm>
          <a:prstGeom prst="rect">
            <a:avLst/>
          </a:prstGeom>
        </p:spPr>
        <p:txBody>
          <a:bodyPr lIns="432000" anchor="ctr"/>
          <a:lstStyle>
            <a:lvl1pPr algn="ctr">
              <a:lnSpc>
                <a:spcPts val="6000"/>
              </a:lnSpc>
              <a:defRPr sz="6000" b="1"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sv-SE"/>
              <a:t>x. Avsnittsrubrik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D856D6F-6C9A-47F9-958B-8462FE67707F}"/>
              </a:ext>
            </a:extLst>
          </p:cNvPr>
          <p:cNvSpPr txBox="1"/>
          <p:nvPr userDrawn="1"/>
        </p:nvSpPr>
        <p:spPr>
          <a:xfrm>
            <a:off x="10828344" y="6209643"/>
            <a:ext cx="1227901" cy="5739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sv-SE" sz="1600" dirty="0">
                <a:solidFill>
                  <a:schemeClr val="bg1"/>
                </a:solidFill>
                <a:latin typeface="Gabriola" panose="04040605051002020D02" pitchFamily="82" charset="0"/>
              </a:rPr>
              <a:t>Konstnär</a:t>
            </a:r>
          </a:p>
          <a:p>
            <a:pPr algn="ctr">
              <a:lnSpc>
                <a:spcPts val="2200"/>
              </a:lnSpc>
            </a:pPr>
            <a:r>
              <a:rPr lang="sv-SE" sz="2800" dirty="0">
                <a:solidFill>
                  <a:schemeClr val="bg1"/>
                </a:solidFill>
                <a:latin typeface="Gabriola" panose="04040605051002020D02" pitchFamily="82" charset="0"/>
              </a:rPr>
              <a:t>Signe Flink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39" y="6035612"/>
            <a:ext cx="1078994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3626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597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04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E5D7A2B9-68A7-47DE-8BDB-33183E796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487390"/>
            <a:ext cx="9849148" cy="956595"/>
          </a:xfrm>
        </p:spPr>
        <p:txBody>
          <a:bodyPr lIns="828000"/>
          <a:lstStyle/>
          <a:p>
            <a:pPr algn="l"/>
            <a:r>
              <a:rPr lang="sv-SE" dirty="0"/>
              <a:t>3. Löftets uppfyllande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CAC29F27-69C6-49A4-AFF8-C4F81166D7AD}"/>
                  </a:ext>
                </a:extLst>
              </p14:cNvPr>
              <p14:cNvContentPartPr/>
              <p14:nvPr/>
            </p14:nvContentPartPr>
            <p14:xfrm>
              <a:off x="8541651" y="-1777509"/>
              <a:ext cx="37800" cy="1584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CAC29F27-69C6-49A4-AFF8-C4F81166D7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32651" y="-1786149"/>
                <a:ext cx="55440" cy="3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1498768"/>
      </p:ext>
    </p:extLst>
  </p:cSld>
  <p:clrMapOvr>
    <a:masterClrMapping/>
  </p:clrMapOvr>
  <p:transition advTm="59514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 22">
            <a:extLst>
              <a:ext uri="{FF2B5EF4-FFF2-40B4-BE49-F238E27FC236}">
                <a16:creationId xmlns:a16="http://schemas.microsoft.com/office/drawing/2014/main" id="{804952E6-D176-4590-9329-75FBEC8EE62B}"/>
              </a:ext>
            </a:extLst>
          </p:cNvPr>
          <p:cNvGrpSpPr/>
          <p:nvPr/>
        </p:nvGrpSpPr>
        <p:grpSpPr>
          <a:xfrm>
            <a:off x="2647989" y="3966554"/>
            <a:ext cx="2362344" cy="1293530"/>
            <a:chOff x="2044898" y="4573686"/>
            <a:chExt cx="1888665" cy="1034161"/>
          </a:xfrm>
        </p:grpSpPr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CAF827B2-71BC-4821-8DEB-8FFA3DE0C63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4898" y="4573686"/>
              <a:ext cx="1888665" cy="1034161"/>
            </a:xfrm>
            <a:prstGeom prst="rightArrow">
              <a:avLst>
                <a:gd name="adj1" fmla="val 100000"/>
                <a:gd name="adj2" fmla="val 33053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1" name="Rektangel 8">
              <a:extLst>
                <a:ext uri="{FF2B5EF4-FFF2-40B4-BE49-F238E27FC236}">
                  <a16:creationId xmlns:a16="http://schemas.microsoft.com/office/drawing/2014/main" id="{AFD6EB15-A05F-4274-9EFE-6432B30CDCEE}"/>
                </a:ext>
              </a:extLst>
            </p:cNvPr>
            <p:cNvSpPr/>
            <p:nvPr/>
          </p:nvSpPr>
          <p:spPr>
            <a:xfrm>
              <a:off x="2121359" y="4763588"/>
              <a:ext cx="1735743" cy="654357"/>
            </a:xfrm>
            <a:prstGeom prst="rightArrow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209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Guds dom</a:t>
              </a:r>
              <a:b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genom</a:t>
              </a:r>
              <a:b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vatten</a:t>
              </a:r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1814F77B-76E2-4E57-BD85-E8233FAA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Uppfyllt löfte, men också dom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E29EC45-DCFC-4143-8595-BAE76E060752}"/>
              </a:ext>
            </a:extLst>
          </p:cNvPr>
          <p:cNvSpPr/>
          <p:nvPr/>
        </p:nvSpPr>
        <p:spPr>
          <a:xfrm>
            <a:off x="1171662" y="5803447"/>
            <a:ext cx="9848676" cy="7876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0000" tIns="72000" rIns="180000" bIns="72000">
            <a:spAutoFit/>
          </a:bodyPr>
          <a:lstStyle/>
          <a:p>
            <a:pPr lvl="0" algn="ctr" defTabSz="914209">
              <a:lnSpc>
                <a:spcPts val="2500"/>
              </a:lnSpc>
              <a:spcAft>
                <a:spcPts val="600"/>
              </a:spcAft>
              <a:defRPr/>
            </a:pPr>
            <a:r>
              <a:rPr kumimoji="0" lang="sv-SE" sz="2400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Paulus: </a:t>
            </a:r>
            <a:r>
              <a:rPr lang="sv-SE" sz="2400" dirty="0">
                <a:solidFill>
                  <a:srgbClr val="C00000"/>
                </a:solidFill>
              </a:rPr>
              <a:t>Jag vet en man i Kristus som för fjorton år sedan blev uppryckt ända till </a:t>
            </a:r>
            <a:r>
              <a:rPr lang="sv-SE" sz="2400" i="1" u="sng" dirty="0">
                <a:solidFill>
                  <a:srgbClr val="C00000"/>
                </a:solidFill>
              </a:rPr>
              <a:t>tredje himlen</a:t>
            </a:r>
            <a:r>
              <a:rPr lang="sv-SE" sz="2400" dirty="0">
                <a:solidFill>
                  <a:srgbClr val="C00000"/>
                </a:solidFill>
              </a:rPr>
              <a:t>… Den mannen… blev uppryckt till </a:t>
            </a:r>
            <a:r>
              <a:rPr lang="sv-SE" sz="2400" i="1" u="sng" dirty="0">
                <a:solidFill>
                  <a:srgbClr val="C00000"/>
                </a:solidFill>
              </a:rPr>
              <a:t>paradiset</a:t>
            </a:r>
            <a:r>
              <a:rPr lang="sv-SE" sz="2400" dirty="0">
                <a:solidFill>
                  <a:srgbClr val="C00000"/>
                </a:solidFill>
              </a:rPr>
              <a:t>. </a:t>
            </a:r>
            <a:r>
              <a:rPr kumimoji="0" lang="sv-S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(2 Kor 12:2-4)</a:t>
            </a:r>
            <a:endParaRPr kumimoji="0" lang="sv-SE" sz="2400" strike="noStrike" kern="1200" cap="none" spc="0" normalizeH="0" baseline="0" noProof="0" dirty="0">
              <a:ln>
                <a:noFill/>
              </a:ln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C2B892C-8439-4C0A-BA76-EC0BFB5987FA}"/>
              </a:ext>
            </a:extLst>
          </p:cNvPr>
          <p:cNvSpPr txBox="1"/>
          <p:nvPr/>
        </p:nvSpPr>
        <p:spPr>
          <a:xfrm>
            <a:off x="0" y="742977"/>
            <a:ext cx="11363324" cy="2722348"/>
          </a:xfrm>
          <a:prstGeom prst="rect">
            <a:avLst/>
          </a:prstGeom>
          <a:noFill/>
        </p:spPr>
        <p:txBody>
          <a:bodyPr wrap="square" lIns="216000" rIns="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ts val="25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Gud sätter punkt för ondskan vi två tillfällen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(från 2 Pet 3)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l" defTabSz="914209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Det fanns </a:t>
            </a:r>
            <a:r>
              <a:rPr kumimoji="0" lang="sv-SE" sz="2400" b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</a:rPr>
              <a:t>för länge sedan himlar och en jord</a:t>
            </a:r>
            <a:r>
              <a:rPr kumimoji="0" lang="sv-SE" sz="240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… Genom </a:t>
            </a:r>
            <a:r>
              <a:rPr kumimoji="0" lang="sv-SE" sz="240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vatten</a:t>
            </a:r>
            <a:r>
              <a:rPr kumimoji="0" lang="sv-SE" sz="240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… dränktes </a:t>
            </a:r>
            <a:br>
              <a:rPr kumimoji="0" lang="sv-SE" sz="240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</a:br>
            <a:r>
              <a:rPr kumimoji="0" lang="sv-SE" sz="240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den dåtida världen och gick under.</a:t>
            </a:r>
          </a:p>
          <a:p>
            <a:pPr marL="342900" marR="0" lvl="0" indent="-342900" algn="l" defTabSz="914209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Men de </a:t>
            </a:r>
            <a:r>
              <a:rPr kumimoji="0" lang="sv-SE" sz="2400" b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</a:rPr>
              <a:t>himlar och den jord som nu finns </a:t>
            </a:r>
            <a:r>
              <a:rPr kumimoji="0" lang="sv-SE" sz="240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har genom samma ord sparats åt </a:t>
            </a:r>
            <a:r>
              <a:rPr kumimoji="0" lang="sv-SE" sz="240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eld</a:t>
            </a:r>
            <a:r>
              <a:rPr kumimoji="0" lang="sv-SE" sz="240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… Herrens dag kommer…  och då ska… himlakropparna upplösas av hetta.</a:t>
            </a:r>
          </a:p>
          <a:p>
            <a:pPr marL="0" marR="0" lvl="0" indent="0" algn="l" defTabSz="914209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</a:rPr>
              <a:t>Det kristna hoppet är tydligt:</a:t>
            </a:r>
          </a:p>
          <a:p>
            <a:pPr marL="342900" marR="0" lvl="0" indent="-342900" algn="l" defTabSz="914209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Men efter hans löfte ser vi fram emot </a:t>
            </a:r>
            <a:r>
              <a:rPr kumimoji="0" lang="sv-SE" sz="2400" b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</a:rPr>
              <a:t>nya himlar och en ny jord </a:t>
            </a:r>
            <a:r>
              <a:rPr kumimoji="0" lang="sv-SE" sz="240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där rättfärdighet bor.</a:t>
            </a:r>
            <a:r>
              <a:rPr kumimoji="0" lang="sv-SE" sz="240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CD91C9FB-EA78-4619-B749-1555A78A1CB5}"/>
              </a:ext>
            </a:extLst>
          </p:cNvPr>
          <p:cNvGrpSpPr/>
          <p:nvPr/>
        </p:nvGrpSpPr>
        <p:grpSpPr>
          <a:xfrm>
            <a:off x="7326808" y="3966554"/>
            <a:ext cx="2362344" cy="1293530"/>
            <a:chOff x="5397101" y="4573686"/>
            <a:chExt cx="1888665" cy="1034161"/>
          </a:xfrm>
        </p:grpSpPr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5A914835-AC14-4162-9324-A40D382B8EBC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7101" y="4573686"/>
              <a:ext cx="1888665" cy="1034161"/>
            </a:xfrm>
            <a:prstGeom prst="rightArrow">
              <a:avLst>
                <a:gd name="adj1" fmla="val 100000"/>
                <a:gd name="adj2" fmla="val 33872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D128BFFC-7991-4655-B1EA-5B95D0C2E66E}"/>
                </a:ext>
              </a:extLst>
            </p:cNvPr>
            <p:cNvSpPr/>
            <p:nvPr/>
          </p:nvSpPr>
          <p:spPr>
            <a:xfrm>
              <a:off x="5473562" y="4763588"/>
              <a:ext cx="1735743" cy="654357"/>
            </a:xfrm>
            <a:prstGeom prst="rightArrow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209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Guds dom</a:t>
              </a:r>
              <a:b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genom</a:t>
              </a:r>
              <a:b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eld</a:t>
              </a:r>
            </a:p>
          </p:txBody>
        </p:sp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2F6912FD-7AE4-4E9D-BCA2-B7A4DE5F24EB}"/>
              </a:ext>
            </a:extLst>
          </p:cNvPr>
          <p:cNvGrpSpPr/>
          <p:nvPr/>
        </p:nvGrpSpPr>
        <p:grpSpPr>
          <a:xfrm rot="-1020000">
            <a:off x="229374" y="3951989"/>
            <a:ext cx="2701730" cy="1194577"/>
            <a:chOff x="0" y="4622766"/>
            <a:chExt cx="2160000" cy="955050"/>
          </a:xfrm>
        </p:grpSpPr>
        <p:sp>
          <p:nvSpPr>
            <p:cNvPr id="10" name="Moln 9">
              <a:extLst>
                <a:ext uri="{FF2B5EF4-FFF2-40B4-BE49-F238E27FC236}">
                  <a16:creationId xmlns:a16="http://schemas.microsoft.com/office/drawing/2014/main" id="{2D2173AC-7D57-499D-BC20-53C71D4440A6}"/>
                </a:ext>
              </a:extLst>
            </p:cNvPr>
            <p:cNvSpPr/>
            <p:nvPr/>
          </p:nvSpPr>
          <p:spPr>
            <a:xfrm>
              <a:off x="10474" y="4622766"/>
              <a:ext cx="1888665" cy="936000"/>
            </a:xfrm>
            <a:prstGeom prst="cloud">
              <a:avLst/>
            </a:prstGeom>
            <a:solidFill>
              <a:schemeClr val="accent4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209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Moln 14">
              <a:extLst>
                <a:ext uri="{FF2B5EF4-FFF2-40B4-BE49-F238E27FC236}">
                  <a16:creationId xmlns:a16="http://schemas.microsoft.com/office/drawing/2014/main" id="{9DE9A8AE-0B29-48DB-87F1-3EB1357363A4}"/>
                </a:ext>
              </a:extLst>
            </p:cNvPr>
            <p:cNvSpPr/>
            <p:nvPr/>
          </p:nvSpPr>
          <p:spPr>
            <a:xfrm>
              <a:off x="0" y="4641816"/>
              <a:ext cx="2160000" cy="936000"/>
            </a:xfrm>
            <a:prstGeom prst="cloud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209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Dåvarande</a:t>
              </a:r>
            </a:p>
            <a:p>
              <a:pPr marL="0" marR="0" lvl="0" indent="0" algn="ctr" defTabSz="914209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himlen</a:t>
              </a:r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A6C3B234-82EA-4CCF-8723-EE2C18D5E01B}"/>
              </a:ext>
            </a:extLst>
          </p:cNvPr>
          <p:cNvGrpSpPr/>
          <p:nvPr/>
        </p:nvGrpSpPr>
        <p:grpSpPr>
          <a:xfrm rot="-1020000">
            <a:off x="4898668" y="3951989"/>
            <a:ext cx="2701730" cy="1194577"/>
            <a:chOff x="3478669" y="4622766"/>
            <a:chExt cx="2160000" cy="955050"/>
          </a:xfrm>
        </p:grpSpPr>
        <p:sp>
          <p:nvSpPr>
            <p:cNvPr id="11" name="Moln 10">
              <a:extLst>
                <a:ext uri="{FF2B5EF4-FFF2-40B4-BE49-F238E27FC236}">
                  <a16:creationId xmlns:a16="http://schemas.microsoft.com/office/drawing/2014/main" id="{9CA4CDD3-D820-4D51-9FE9-278FF6FCA8D4}"/>
                </a:ext>
              </a:extLst>
            </p:cNvPr>
            <p:cNvSpPr/>
            <p:nvPr/>
          </p:nvSpPr>
          <p:spPr>
            <a:xfrm>
              <a:off x="3489143" y="4622766"/>
              <a:ext cx="1888665" cy="936000"/>
            </a:xfrm>
            <a:prstGeom prst="cloud">
              <a:avLst/>
            </a:prstGeom>
            <a:solidFill>
              <a:schemeClr val="accent4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209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Moln 15">
              <a:extLst>
                <a:ext uri="{FF2B5EF4-FFF2-40B4-BE49-F238E27FC236}">
                  <a16:creationId xmlns:a16="http://schemas.microsoft.com/office/drawing/2014/main" id="{AF2C8E0E-AB09-4AA5-8DE6-E4FA425D9062}"/>
                </a:ext>
              </a:extLst>
            </p:cNvPr>
            <p:cNvSpPr/>
            <p:nvPr/>
          </p:nvSpPr>
          <p:spPr>
            <a:xfrm>
              <a:off x="3478669" y="4641816"/>
              <a:ext cx="2160000" cy="936000"/>
            </a:xfrm>
            <a:prstGeom prst="cloud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209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Nuvarande</a:t>
              </a:r>
            </a:p>
            <a:p>
              <a:pPr marL="0" marR="0" lvl="0" indent="0" algn="ctr" defTabSz="914209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himlen</a:t>
              </a:r>
            </a:p>
          </p:txBody>
        </p:sp>
      </p:grpSp>
      <p:grpSp>
        <p:nvGrpSpPr>
          <p:cNvPr id="18" name="Grupp 17">
            <a:extLst>
              <a:ext uri="{FF2B5EF4-FFF2-40B4-BE49-F238E27FC236}">
                <a16:creationId xmlns:a16="http://schemas.microsoft.com/office/drawing/2014/main" id="{A208959F-1FAD-4D3D-9CED-0D91361FAA4C}"/>
              </a:ext>
            </a:extLst>
          </p:cNvPr>
          <p:cNvGrpSpPr/>
          <p:nvPr/>
        </p:nvGrpSpPr>
        <p:grpSpPr>
          <a:xfrm rot="-1020000">
            <a:off x="9567962" y="3951989"/>
            <a:ext cx="2701730" cy="1194577"/>
            <a:chOff x="6957338" y="4622766"/>
            <a:chExt cx="2160000" cy="955050"/>
          </a:xfrm>
        </p:grpSpPr>
        <p:sp>
          <p:nvSpPr>
            <p:cNvPr id="12" name="Moln 11">
              <a:extLst>
                <a:ext uri="{FF2B5EF4-FFF2-40B4-BE49-F238E27FC236}">
                  <a16:creationId xmlns:a16="http://schemas.microsoft.com/office/drawing/2014/main" id="{003C22AA-28CB-4AB5-B197-78F5DE5889F0}"/>
                </a:ext>
              </a:extLst>
            </p:cNvPr>
            <p:cNvSpPr/>
            <p:nvPr/>
          </p:nvSpPr>
          <p:spPr>
            <a:xfrm>
              <a:off x="6967812" y="4622766"/>
              <a:ext cx="1888665" cy="936000"/>
            </a:xfrm>
            <a:prstGeom prst="cloud">
              <a:avLst/>
            </a:prstGeom>
            <a:solidFill>
              <a:schemeClr val="accent4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209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Moln 16">
              <a:extLst>
                <a:ext uri="{FF2B5EF4-FFF2-40B4-BE49-F238E27FC236}">
                  <a16:creationId xmlns:a16="http://schemas.microsoft.com/office/drawing/2014/main" id="{D8EF3A39-79C8-45D6-B728-1B3BF6282342}"/>
                </a:ext>
              </a:extLst>
            </p:cNvPr>
            <p:cNvSpPr/>
            <p:nvPr/>
          </p:nvSpPr>
          <p:spPr>
            <a:xfrm>
              <a:off x="6957338" y="4641816"/>
              <a:ext cx="2160000" cy="936000"/>
            </a:xfrm>
            <a:prstGeom prst="cloud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209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Framtida</a:t>
              </a:r>
            </a:p>
            <a:p>
              <a:pPr marL="0" marR="0" lvl="0" indent="0" algn="ctr" defTabSz="914209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himlen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99679"/>
      </p:ext>
    </p:extLst>
  </p:cSld>
  <p:clrMapOvr>
    <a:masterClrMapping/>
  </p:clrMapOvr>
  <p:transition advTm="2689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djur, däggdjur, stort kattdjur, svart&#10;&#10;Beskrivning genererad med mycket hög exakthet">
            <a:extLst>
              <a:ext uri="{FF2B5EF4-FFF2-40B4-BE49-F238E27FC236}">
                <a16:creationId xmlns:a16="http://schemas.microsoft.com/office/drawing/2014/main" id="{10CE2DFE-A5D1-4243-997B-08857A35B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667156"/>
            <a:ext cx="10510787" cy="6190844"/>
          </a:xfrm>
          <a:prstGeom prst="rect">
            <a:avLst/>
          </a:prstGeom>
        </p:spPr>
      </p:pic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Återupprättelse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7CD33F4-08C4-4FF9-A640-E91BD6B8522A}"/>
              </a:ext>
            </a:extLst>
          </p:cNvPr>
          <p:cNvSpPr/>
          <p:nvPr/>
        </p:nvSpPr>
        <p:spPr>
          <a:xfrm>
            <a:off x="-50386" y="757468"/>
            <a:ext cx="12242386" cy="5914440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Jag såg en </a:t>
            </a:r>
            <a:r>
              <a:rPr lang="sv-SE" sz="2000" i="1" u="sng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ny himmel</a:t>
            </a: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och en </a:t>
            </a:r>
            <a:r>
              <a:rPr lang="sv-SE" sz="2000" i="1" u="sng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ny jord</a:t>
            </a: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… Och jag såg den heliga staden, det </a:t>
            </a:r>
            <a:r>
              <a:rPr lang="sv-SE" sz="2000" i="1" u="sng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nya Jerusalem</a:t>
            </a: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b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komma ner från himlen, från Gud, redo som en brud som är smyckad för sin man… </a:t>
            </a:r>
          </a:p>
          <a:p>
            <a:pPr marL="450850" indent="-2698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Nu står Guds boning bland människorna.</a:t>
            </a:r>
          </a:p>
          <a:p>
            <a:pPr marL="450850" indent="-2698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Han ska torka alla tårar från deras ögon.</a:t>
            </a:r>
          </a:p>
          <a:p>
            <a:pPr marL="450850" indent="-2698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Döden ska inte finnas mer, och ingen sorg och ingen gråt och ingen plåga.</a:t>
            </a:r>
          </a:p>
          <a:p>
            <a:pPr marL="450850" indent="-2698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</a:rPr>
              <a:t>Den som segrar ska få detta i arv, och jag ska vara hans Gud, och han ska vara min son. </a:t>
            </a:r>
            <a:r>
              <a:rPr lang="sv-SE" sz="16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(Upp 21:1-7)</a:t>
            </a:r>
          </a:p>
          <a:p>
            <a:pPr>
              <a:spcBef>
                <a:spcPts val="1200"/>
              </a:spcBef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Han visade mig en flod med </a:t>
            </a:r>
            <a:r>
              <a:rPr lang="sv-SE" sz="2000" i="1" u="sng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livets vatten</a:t>
            </a: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klar som kristall, som går ut från Guds och Lammets tron. Mitt </a:t>
            </a:r>
            <a:b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på stadens gata, på båda sidor om floden, står </a:t>
            </a:r>
            <a:r>
              <a:rPr lang="sv-SE" sz="2000" i="1" u="sng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livets träd</a:t>
            </a: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… och trädets löv ger läkedom åt folken… </a:t>
            </a:r>
            <a:endParaRPr lang="sv-SE" sz="20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 indent="-2698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Ingen förbannelse ska finnas mer.</a:t>
            </a:r>
          </a:p>
          <a:p>
            <a:pPr marL="450850" indent="-2698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Guds och Lammets tron ska stå i staden… De ska se hans ansikte.</a:t>
            </a:r>
          </a:p>
          <a:p>
            <a:pPr marL="450850" indent="-2698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Ingen natt ska finnas mer… för Herren Gud ska lysa över dem.</a:t>
            </a:r>
          </a:p>
          <a:p>
            <a:pPr marL="450850" indent="-2698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Och de ska regera som kungar i evigheters evighet. </a:t>
            </a:r>
            <a:r>
              <a:rPr lang="sv-SE" sz="16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(Upp 22:1-5)</a:t>
            </a:r>
          </a:p>
          <a:p>
            <a:pPr>
              <a:spcBef>
                <a:spcPts val="1200"/>
              </a:spcBef>
            </a:pPr>
            <a:r>
              <a:rPr lang="sv-SE" sz="2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Från andra ställen:</a:t>
            </a:r>
          </a:p>
          <a:p>
            <a:pPr marL="177800" indent="-1778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Herren Sebaot ska då vara kung… i Jerusalem. </a:t>
            </a:r>
            <a:r>
              <a:rPr lang="sv-SE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(Jes 24:23)</a:t>
            </a:r>
          </a:p>
          <a:p>
            <a:pPr marL="177800" indent="-1778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Han ska </a:t>
            </a:r>
            <a:r>
              <a:rPr lang="sv-SE" sz="2000" dirty="0">
                <a:solidFill>
                  <a:srgbClr val="FF0000"/>
                </a:solidFill>
              </a:rPr>
              <a:t>med rättvisa skaffa rätt åt de ödmjuka på jorden</a:t>
            </a: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v-SE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(Jes 11:4)</a:t>
            </a:r>
          </a:p>
          <a:p>
            <a:pPr marL="177800" indent="-1778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Han ska döma mellan många folk och skipa rätt åt mäktiga hednafolk.</a:t>
            </a:r>
            <a:r>
              <a:rPr lang="sv-SE" sz="16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(Mika 4:3)</a:t>
            </a:r>
            <a:endParaRPr lang="sv-SE" sz="20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ska smida sina svärd till plogbillar… Folken ska inte… mer öva för krig.</a:t>
            </a:r>
            <a:r>
              <a:rPr lang="sv-SE" sz="16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(Mika 4:3)</a:t>
            </a:r>
            <a:endParaRPr lang="sv-SE" sz="20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67466"/>
      </p:ext>
    </p:extLst>
  </p:cSld>
  <p:clrMapOvr>
    <a:masterClrMapping/>
  </p:clrMapOvr>
  <p:transition advTm="2503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7230FCF-D5EB-40D6-AA2F-51029975B1A3}"/>
              </a:ext>
            </a:extLst>
          </p:cNvPr>
          <p:cNvSpPr/>
          <p:nvPr/>
        </p:nvSpPr>
        <p:spPr>
          <a:xfrm>
            <a:off x="4833215" y="3533775"/>
            <a:ext cx="6882535" cy="10572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144000" tIns="72000" rIns="0" bIns="72000">
            <a:noAutofit/>
          </a:bodyPr>
          <a:lstStyle/>
          <a:p>
            <a:endParaRPr lang="sv-SE" sz="2000" b="1" dirty="0">
              <a:solidFill>
                <a:schemeClr val="tx1"/>
              </a:solidFill>
            </a:endParaRPr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Gud kastar inte bort, utan återställer!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2BF0AD9-AECF-4E29-B9AF-060793F89C02}"/>
              </a:ext>
            </a:extLst>
          </p:cNvPr>
          <p:cNvSpPr/>
          <p:nvPr/>
        </p:nvSpPr>
        <p:spPr>
          <a:xfrm>
            <a:off x="4573414" y="712920"/>
            <a:ext cx="7636919" cy="6003814"/>
          </a:xfrm>
          <a:prstGeom prst="rect">
            <a:avLst/>
          </a:prstGeom>
        </p:spPr>
        <p:txBody>
          <a:bodyPr wrap="square" lIns="216000" tIns="36000" bIns="36000">
            <a:spAutoFit/>
          </a:bodyPr>
          <a:lstStyle/>
          <a:p>
            <a:pPr>
              <a:lnSpc>
                <a:spcPts val="2500"/>
              </a:lnSpc>
            </a:pPr>
            <a:r>
              <a:rPr lang="sv-SE" sz="2200" dirty="0"/>
              <a:t>Det nya Jerusalem är…</a:t>
            </a:r>
            <a:endParaRPr lang="sv-SE" sz="2200" dirty="0">
              <a:highlight>
                <a:srgbClr val="FFFF00"/>
              </a:highlight>
            </a:endParaRPr>
          </a:p>
          <a:p>
            <a:pPr marL="452438" indent="-268288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sv-SE" sz="2200" dirty="0"/>
              <a:t>dagens Jerusalem under Guds rike,</a:t>
            </a:r>
          </a:p>
          <a:p>
            <a:pPr marL="452438" indent="-268288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sv-SE" sz="2200" dirty="0"/>
              <a:t>renoverat av Gud vid Jesu återkomst,</a:t>
            </a:r>
          </a:p>
          <a:p>
            <a:pPr marL="452438" indent="-268288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sv-SE" sz="2200" dirty="0"/>
              <a:t>befolkat av Jesus och återlösta människor.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sv-SE" sz="2200" dirty="0"/>
              <a:t>Guds frälsningsplan gäller </a:t>
            </a:r>
            <a:r>
              <a:rPr lang="sv-SE" sz="2200" i="1" u="sng" dirty="0"/>
              <a:t>denna</a:t>
            </a:r>
            <a:r>
              <a:rPr lang="sv-SE" sz="2200" dirty="0"/>
              <a:t> jorden inklusive människan:</a:t>
            </a:r>
          </a:p>
          <a:p>
            <a:pPr marL="271463" indent="-180975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200" dirty="0">
                <a:solidFill>
                  <a:srgbClr val="C00000"/>
                </a:solidFill>
              </a:rPr>
              <a:t>Släkten kommer och går, men </a:t>
            </a:r>
            <a:r>
              <a:rPr lang="sv-SE" sz="2200" i="1" u="sng" dirty="0">
                <a:solidFill>
                  <a:srgbClr val="C00000"/>
                </a:solidFill>
              </a:rPr>
              <a:t>jorden står evigt kvar</a:t>
            </a:r>
            <a:r>
              <a:rPr lang="sv-SE" sz="2200" dirty="0">
                <a:solidFill>
                  <a:srgbClr val="C00000"/>
                </a:solidFill>
              </a:rPr>
              <a:t>.</a:t>
            </a:r>
            <a:r>
              <a:rPr lang="sv-SE" sz="2200" dirty="0"/>
              <a:t> </a:t>
            </a:r>
            <a:r>
              <a:rPr lang="sv-SE" dirty="0"/>
              <a:t>(Pred 1:4)</a:t>
            </a:r>
            <a:endParaRPr lang="sv-SE" sz="2200" dirty="0">
              <a:solidFill>
                <a:srgbClr val="C00000"/>
              </a:solidFill>
            </a:endParaRPr>
          </a:p>
          <a:p>
            <a:pPr marL="271463" indent="-180975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200" dirty="0">
                <a:solidFill>
                  <a:srgbClr val="C00000"/>
                </a:solidFill>
              </a:rPr>
              <a:t>Även skapelsen ska </a:t>
            </a:r>
            <a:r>
              <a:rPr lang="sv-SE" sz="2200" i="1" u="sng" dirty="0">
                <a:solidFill>
                  <a:srgbClr val="C00000"/>
                </a:solidFill>
              </a:rPr>
              <a:t>befrias</a:t>
            </a:r>
            <a:r>
              <a:rPr lang="sv-SE" sz="2200" dirty="0">
                <a:solidFill>
                  <a:srgbClr val="C00000"/>
                </a:solidFill>
              </a:rPr>
              <a:t> från sitt slaveri under </a:t>
            </a:r>
            <a:br>
              <a:rPr lang="sv-SE" sz="2200" dirty="0">
                <a:solidFill>
                  <a:srgbClr val="C00000"/>
                </a:solidFill>
              </a:rPr>
            </a:br>
            <a:r>
              <a:rPr lang="sv-SE" sz="2200" dirty="0">
                <a:solidFill>
                  <a:srgbClr val="C00000"/>
                </a:solidFill>
              </a:rPr>
              <a:t>förgängelsen. </a:t>
            </a:r>
            <a:r>
              <a:rPr lang="sv-SE" dirty="0"/>
              <a:t>(Rom 8:21)</a:t>
            </a:r>
          </a:p>
          <a:p>
            <a:pPr marL="271463" indent="-180975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200" dirty="0">
                <a:solidFill>
                  <a:srgbClr val="C00000"/>
                </a:solidFill>
              </a:rPr>
              <a:t>De tider kommer då allt det </a:t>
            </a:r>
            <a:r>
              <a:rPr lang="sv-SE" sz="2200" i="1" u="sng" dirty="0">
                <a:solidFill>
                  <a:schemeClr val="accent3">
                    <a:lumMod val="75000"/>
                  </a:schemeClr>
                </a:solidFill>
              </a:rPr>
              <a:t>återupprättas</a:t>
            </a:r>
            <a:r>
              <a:rPr lang="sv-SE" sz="2200" dirty="0">
                <a:solidFill>
                  <a:srgbClr val="C00000"/>
                </a:solidFill>
              </a:rPr>
              <a:t> som Gud från urminnes tid har förkunnat genom sina </a:t>
            </a:r>
            <a:r>
              <a:rPr lang="sv-SE" sz="2200" i="1" u="sng" dirty="0">
                <a:solidFill>
                  <a:schemeClr val="accent5">
                    <a:lumMod val="75000"/>
                  </a:schemeClr>
                </a:solidFill>
              </a:rPr>
              <a:t>heliga </a:t>
            </a:r>
            <a:br>
              <a:rPr lang="sv-SE" sz="2200" i="1" u="sng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sv-SE" sz="2200" i="1" u="sng" dirty="0">
                <a:solidFill>
                  <a:schemeClr val="accent5">
                    <a:lumMod val="75000"/>
                  </a:schemeClr>
                </a:solidFill>
              </a:rPr>
              <a:t>profeters</a:t>
            </a:r>
            <a:r>
              <a:rPr lang="sv-SE" sz="2200" dirty="0">
                <a:solidFill>
                  <a:srgbClr val="C00000"/>
                </a:solidFill>
              </a:rPr>
              <a:t> mun.</a:t>
            </a:r>
            <a:r>
              <a:rPr lang="sv-SE" dirty="0"/>
              <a:t> (Apg 3:21)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sv-SE" sz="2200" i="1" u="sng" dirty="0"/>
              <a:t>Ny</a:t>
            </a:r>
            <a:r>
              <a:rPr lang="sv-SE" sz="2200" dirty="0"/>
              <a:t> betyder </a:t>
            </a:r>
            <a:r>
              <a:rPr lang="sv-SE" sz="2200" i="1" dirty="0"/>
              <a:t>uppfräschad</a:t>
            </a:r>
            <a:r>
              <a:rPr lang="sv-SE" sz="2200" dirty="0"/>
              <a:t>, </a:t>
            </a:r>
            <a:r>
              <a:rPr lang="sv-SE" sz="2200" i="1" dirty="0"/>
              <a:t>oanvänd</a:t>
            </a:r>
            <a:r>
              <a:rPr lang="sv-SE" sz="2200" dirty="0"/>
              <a:t>, eller </a:t>
            </a:r>
            <a:r>
              <a:rPr lang="sv-SE" sz="2200" i="1" dirty="0"/>
              <a:t>av nytt slag</a:t>
            </a:r>
            <a:r>
              <a:rPr lang="sv-SE" sz="2200" dirty="0"/>
              <a:t> </a:t>
            </a:r>
            <a:r>
              <a:rPr lang="sv-SE" sz="2200" dirty="0">
                <a:sym typeface="Wingdings" panose="05000000000000000000" pitchFamily="2" charset="2"/>
              </a:rPr>
              <a:t></a:t>
            </a:r>
            <a:r>
              <a:rPr lang="sv-SE" sz="2200" dirty="0"/>
              <a:t> </a:t>
            </a:r>
            <a:br>
              <a:rPr lang="sv-SE" sz="2200" dirty="0"/>
            </a:br>
            <a:r>
              <a:rPr lang="sv-SE" sz="2200" dirty="0"/>
              <a:t>Det är en återställelse, inte ett ersättande.</a:t>
            </a:r>
          </a:p>
          <a:p>
            <a:pPr marL="452438" indent="-276225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200" dirty="0">
                <a:solidFill>
                  <a:srgbClr val="C00000"/>
                </a:solidFill>
              </a:rPr>
              <a:t>Se, jag skapar </a:t>
            </a:r>
            <a:r>
              <a:rPr lang="sv-SE" sz="2200" i="1" u="sng" dirty="0">
                <a:solidFill>
                  <a:srgbClr val="C00000"/>
                </a:solidFill>
              </a:rPr>
              <a:t>nya</a:t>
            </a:r>
            <a:r>
              <a:rPr lang="sv-SE" sz="2200" dirty="0">
                <a:solidFill>
                  <a:srgbClr val="C00000"/>
                </a:solidFill>
              </a:rPr>
              <a:t> himlar och en </a:t>
            </a:r>
            <a:r>
              <a:rPr lang="sv-SE" sz="2200" i="1" u="sng" dirty="0">
                <a:solidFill>
                  <a:srgbClr val="C00000"/>
                </a:solidFill>
              </a:rPr>
              <a:t>ny</a:t>
            </a:r>
            <a:r>
              <a:rPr lang="sv-SE" sz="2200" dirty="0">
                <a:solidFill>
                  <a:srgbClr val="C00000"/>
                </a:solidFill>
              </a:rPr>
              <a:t> jord… Se, jag skapar </a:t>
            </a:r>
            <a:r>
              <a:rPr lang="sv-SE" sz="2200" i="1" u="sng" dirty="0">
                <a:solidFill>
                  <a:srgbClr val="C00000"/>
                </a:solidFill>
              </a:rPr>
              <a:t>Jerusalem</a:t>
            </a:r>
            <a:r>
              <a:rPr lang="sv-SE" sz="2200" dirty="0">
                <a:solidFill>
                  <a:srgbClr val="C00000"/>
                </a:solidFill>
              </a:rPr>
              <a:t> till jubel.</a:t>
            </a:r>
            <a:r>
              <a:rPr lang="sv-SE" sz="2200" dirty="0"/>
              <a:t> </a:t>
            </a:r>
            <a:r>
              <a:rPr lang="sv-SE" dirty="0"/>
              <a:t>(Jes 65:17-18) </a:t>
            </a:r>
          </a:p>
          <a:p>
            <a:pPr marL="452438" indent="-276225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200" dirty="0"/>
              <a:t>Jämför: </a:t>
            </a:r>
            <a:r>
              <a:rPr lang="sv-SE" sz="2200" dirty="0">
                <a:solidFill>
                  <a:srgbClr val="C00000"/>
                </a:solidFill>
              </a:rPr>
              <a:t>Om någon är i Kristus är han en </a:t>
            </a:r>
            <a:r>
              <a:rPr lang="sv-SE" sz="2200" i="1" u="sng" dirty="0">
                <a:solidFill>
                  <a:srgbClr val="C00000"/>
                </a:solidFill>
              </a:rPr>
              <a:t>ny</a:t>
            </a:r>
            <a:r>
              <a:rPr lang="sv-SE" sz="2200" dirty="0">
                <a:solidFill>
                  <a:srgbClr val="C00000"/>
                </a:solidFill>
              </a:rPr>
              <a:t> skapelse. </a:t>
            </a:r>
            <a:br>
              <a:rPr lang="sv-SE" sz="2200" dirty="0">
                <a:solidFill>
                  <a:srgbClr val="C00000"/>
                </a:solidFill>
              </a:rPr>
            </a:br>
            <a:r>
              <a:rPr lang="sv-SE" dirty="0"/>
              <a:t>(2 Kor 5:17)</a:t>
            </a:r>
            <a:endParaRPr lang="sv-SE" sz="2200" dirty="0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8A07E20F-3ED1-4DF7-AC49-08D2123B4699}"/>
              </a:ext>
            </a:extLst>
          </p:cNvPr>
          <p:cNvGrpSpPr/>
          <p:nvPr/>
        </p:nvGrpSpPr>
        <p:grpSpPr>
          <a:xfrm>
            <a:off x="-717" y="644579"/>
            <a:ext cx="4566367" cy="6221164"/>
            <a:chOff x="18333" y="644579"/>
            <a:chExt cx="4566367" cy="6221164"/>
          </a:xfrm>
        </p:grpSpPr>
        <p:pic>
          <p:nvPicPr>
            <p:cNvPr id="8" name="Picture 2" descr="Homeland by SigneSandelin">
              <a:extLst>
                <a:ext uri="{FF2B5EF4-FFF2-40B4-BE49-F238E27FC236}">
                  <a16:creationId xmlns:a16="http://schemas.microsoft.com/office/drawing/2014/main" id="{B1500EC4-1A52-45B2-998D-D32DF1389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333" y="644579"/>
              <a:ext cx="4566367" cy="621765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2ECFEE3C-2A62-41C8-B637-1851D485129A}"/>
                </a:ext>
              </a:extLst>
            </p:cNvPr>
            <p:cNvSpPr txBox="1"/>
            <p:nvPr/>
          </p:nvSpPr>
          <p:spPr>
            <a:xfrm>
              <a:off x="18333" y="6255452"/>
              <a:ext cx="1447800" cy="610291"/>
            </a:xfrm>
            <a:prstGeom prst="rect">
              <a:avLst/>
            </a:prstGeom>
            <a:solidFill>
              <a:srgbClr val="000000">
                <a:alpha val="45882"/>
              </a:srgbClr>
            </a:solidFill>
          </p:spPr>
          <p:txBody>
            <a:bodyPr wrap="square" lIns="36000" tIns="0" rIns="36000" bIns="36000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sv-SE" sz="1600" dirty="0">
                  <a:solidFill>
                    <a:schemeClr val="bg1"/>
                  </a:solidFill>
                  <a:latin typeface="Gabriola" panose="04040605051002020D02" pitchFamily="82" charset="0"/>
                </a:rPr>
                <a:t>Konstnär</a:t>
              </a:r>
            </a:p>
            <a:p>
              <a:pPr algn="ctr">
                <a:lnSpc>
                  <a:spcPts val="2200"/>
                </a:lnSpc>
              </a:pPr>
              <a:r>
                <a:rPr lang="sv-SE" sz="2800" dirty="0">
                  <a:solidFill>
                    <a:schemeClr val="bg1"/>
                  </a:solidFill>
                  <a:latin typeface="Gabriola" panose="04040605051002020D02" pitchFamily="82" charset="0"/>
                </a:rPr>
                <a:t>Signe Flink</a:t>
              </a:r>
            </a:p>
          </p:txBody>
        </p:sp>
      </p:grpSp>
      <p:sp>
        <p:nvSpPr>
          <p:cNvPr id="2" name="Pil: femhörning 1">
            <a:extLst>
              <a:ext uri="{FF2B5EF4-FFF2-40B4-BE49-F238E27FC236}">
                <a16:creationId xmlns:a16="http://schemas.microsoft.com/office/drawing/2014/main" id="{EE9C147D-820A-4496-8E37-3A332DCCCF70}"/>
              </a:ext>
            </a:extLst>
          </p:cNvPr>
          <p:cNvSpPr/>
          <p:nvPr/>
        </p:nvSpPr>
        <p:spPr>
          <a:xfrm>
            <a:off x="228747" y="2848960"/>
            <a:ext cx="4566368" cy="2546063"/>
          </a:xfrm>
          <a:prstGeom prst="homePlate">
            <a:avLst>
              <a:gd name="adj" fmla="val 20491"/>
            </a:avLst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144000" tIns="72000" rIns="0" bIns="72000">
            <a:spAutoFit/>
          </a:bodyPr>
          <a:lstStyle/>
          <a:p>
            <a:r>
              <a:rPr lang="sv-SE" sz="2000" b="1" dirty="0"/>
              <a:t>Men? </a:t>
            </a:r>
            <a:r>
              <a:rPr lang="sv-SE" sz="2000" dirty="0">
                <a:solidFill>
                  <a:srgbClr val="C00000"/>
                </a:solidFill>
              </a:rPr>
              <a:t>Tänk på det som är förutsagt av de </a:t>
            </a:r>
            <a:r>
              <a:rPr lang="sv-SE" sz="2000" i="1" u="sng" dirty="0">
                <a:solidFill>
                  <a:schemeClr val="accent5">
                    <a:lumMod val="75000"/>
                  </a:schemeClr>
                </a:solidFill>
              </a:rPr>
              <a:t>heliga profeterna</a:t>
            </a:r>
            <a:r>
              <a:rPr lang="sv-SE" sz="2000" dirty="0">
                <a:solidFill>
                  <a:srgbClr val="C00000"/>
                </a:solidFill>
              </a:rPr>
              <a:t>… Herrens dag kommer som en tjuv, och då ska… </a:t>
            </a:r>
            <a:r>
              <a:rPr lang="sv-SE" sz="2000" i="1" u="sng" dirty="0">
                <a:solidFill>
                  <a:srgbClr val="C00000"/>
                </a:solidFill>
              </a:rPr>
              <a:t>himlakropparna/elementen</a:t>
            </a:r>
            <a:r>
              <a:rPr lang="sv-SE" sz="2000" i="1" dirty="0">
                <a:solidFill>
                  <a:srgbClr val="C00000"/>
                </a:solidFill>
              </a:rPr>
              <a:t> [stoicheion]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2000" i="1" u="sng" dirty="0">
                <a:solidFill>
                  <a:schemeClr val="accent3">
                    <a:lumMod val="75000"/>
                  </a:schemeClr>
                </a:solidFill>
              </a:rPr>
              <a:t>upplösas</a:t>
            </a:r>
            <a:r>
              <a:rPr lang="sv-SE" sz="2000" dirty="0">
                <a:solidFill>
                  <a:srgbClr val="C00000"/>
                </a:solidFill>
              </a:rPr>
              <a:t> av hetta. </a:t>
            </a:r>
            <a:r>
              <a:rPr lang="sv-SE" sz="1600" dirty="0"/>
              <a:t>(2 Pet 3:2,10)</a:t>
            </a:r>
          </a:p>
          <a:p>
            <a:endParaRPr lang="sv-SE" sz="1100" dirty="0"/>
          </a:p>
          <a:p>
            <a:endParaRPr lang="sv-SE" sz="1200" dirty="0"/>
          </a:p>
          <a:p>
            <a:endParaRPr lang="sv-SE" sz="1600" dirty="0"/>
          </a:p>
          <a:p>
            <a:endParaRPr lang="sv-SE" sz="1600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B5220F38-090C-4527-BA9B-6CFBBFAD205B}"/>
              </a:ext>
            </a:extLst>
          </p:cNvPr>
          <p:cNvSpPr/>
          <p:nvPr/>
        </p:nvSpPr>
        <p:spPr>
          <a:xfrm>
            <a:off x="254598" y="4616584"/>
            <a:ext cx="40557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Jämför: </a:t>
            </a:r>
            <a:r>
              <a:rPr lang="sv-SE" sz="2000" dirty="0">
                <a:solidFill>
                  <a:srgbClr val="C00000"/>
                </a:solidFill>
              </a:rPr>
              <a:t>Vi var slavar under världens </a:t>
            </a:r>
            <a:r>
              <a:rPr lang="sv-SE" sz="2000" i="1" u="sng" dirty="0">
                <a:solidFill>
                  <a:srgbClr val="C00000"/>
                </a:solidFill>
              </a:rPr>
              <a:t>makter/stadgar</a:t>
            </a:r>
            <a:r>
              <a:rPr lang="sv-SE" sz="2000" i="1" dirty="0">
                <a:solidFill>
                  <a:srgbClr val="C00000"/>
                </a:solidFill>
              </a:rPr>
              <a:t> </a:t>
            </a:r>
            <a:r>
              <a:rPr lang="sv-SE" sz="2000" dirty="0">
                <a:solidFill>
                  <a:srgbClr val="C00000"/>
                </a:solidFill>
              </a:rPr>
              <a:t>[</a:t>
            </a:r>
            <a:r>
              <a:rPr lang="sv-SE" sz="2000" i="1" dirty="0">
                <a:solidFill>
                  <a:srgbClr val="C00000"/>
                </a:solidFill>
              </a:rPr>
              <a:t>stoicheion</a:t>
            </a:r>
            <a:r>
              <a:rPr lang="sv-SE" sz="2000" dirty="0">
                <a:solidFill>
                  <a:srgbClr val="C00000"/>
                </a:solidFill>
              </a:rPr>
              <a:t>]. </a:t>
            </a:r>
            <a:r>
              <a:rPr lang="sv-SE" sz="1600" dirty="0"/>
              <a:t>(Gal 4:3)</a:t>
            </a:r>
            <a:endParaRPr lang="sv-SE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395864"/>
      </p:ext>
    </p:extLst>
  </p:cSld>
  <p:clrMapOvr>
    <a:masterClrMapping/>
  </p:clrMapOvr>
  <p:transition advTm="4008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 uiExpand="1" build="p"/>
      <p:bldP spid="2" grpId="0" animBg="1"/>
      <p:bldP spid="2" grpId="1" animBg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natur, moln&#10;&#10;Automatiskt genererad beskrivning">
            <a:extLst>
              <a:ext uri="{FF2B5EF4-FFF2-40B4-BE49-F238E27FC236}">
                <a16:creationId xmlns:a16="http://schemas.microsoft.com/office/drawing/2014/main" id="{4581BBF8-D1DC-4023-961D-4584BC8039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508" r="7421"/>
          <a:stretch/>
        </p:blipFill>
        <p:spPr>
          <a:xfrm>
            <a:off x="0" y="657157"/>
            <a:ext cx="12192001" cy="621342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0628557-4E8A-41B6-81FE-922B5F0E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Skilj mellan himlen, himmelriket &amp; skyarna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7036737-92F5-420A-9D53-24223FB2F9D5}"/>
              </a:ext>
            </a:extLst>
          </p:cNvPr>
          <p:cNvSpPr txBox="1"/>
          <p:nvPr/>
        </p:nvSpPr>
        <p:spPr>
          <a:xfrm>
            <a:off x="0" y="691233"/>
            <a:ext cx="11803224" cy="6145272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pPr>
              <a:lnSpc>
                <a:spcPts val="2300"/>
              </a:lnSpc>
            </a:pPr>
            <a:r>
              <a:rPr lang="sv-S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Himlen</a:t>
            </a:r>
            <a:r>
              <a:rPr lang="sv-SE" sz="2000" b="1" dirty="0"/>
              <a:t> </a:t>
            </a:r>
            <a:r>
              <a:rPr lang="sv-SE" sz="2000" b="1" dirty="0">
                <a:solidFill>
                  <a:schemeClr val="bg1"/>
                </a:solidFill>
              </a:rPr>
              <a:t>är där Gud bor</a:t>
            </a:r>
          </a:p>
          <a:p>
            <a:pPr marL="354013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Jesus är den enda människan i himlen</a:t>
            </a:r>
          </a:p>
          <a:p>
            <a:pPr marL="625475" lvl="1" indent="-17621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i="1" u="sng" dirty="0">
                <a:solidFill>
                  <a:srgbClr val="FF0000"/>
                </a:solidFill>
              </a:rPr>
              <a:t>Ingen</a:t>
            </a:r>
            <a:r>
              <a:rPr lang="sv-SE" sz="2000" dirty="0">
                <a:solidFill>
                  <a:srgbClr val="FF0000"/>
                </a:solidFill>
              </a:rPr>
              <a:t> har stigit upp till himlen utom den som kom ner från himlen, </a:t>
            </a:r>
            <a:br>
              <a:rPr lang="sv-SE" sz="2000" dirty="0">
                <a:solidFill>
                  <a:srgbClr val="FF0000"/>
                </a:solidFill>
              </a:rPr>
            </a:br>
            <a:r>
              <a:rPr lang="sv-SE" sz="2000" dirty="0">
                <a:solidFill>
                  <a:srgbClr val="FF0000"/>
                </a:solidFill>
              </a:rPr>
              <a:t>Människosonen som är i himlen. </a:t>
            </a:r>
            <a:r>
              <a:rPr lang="sv-SE" sz="1600" dirty="0">
                <a:solidFill>
                  <a:schemeClr val="bg1"/>
                </a:solidFill>
              </a:rPr>
              <a:t>(Joh 3:13)</a:t>
            </a:r>
          </a:p>
          <a:p>
            <a:pPr marL="625475" lvl="1" indent="-17621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</a:rPr>
              <a:t>[Jesus] har blivit upphöjd till Guds högra sida… David har ju </a:t>
            </a:r>
            <a:r>
              <a:rPr lang="sv-SE" sz="2000" i="1" u="sng" dirty="0">
                <a:solidFill>
                  <a:srgbClr val="FF0000"/>
                </a:solidFill>
              </a:rPr>
              <a:t>inte</a:t>
            </a:r>
            <a:r>
              <a:rPr lang="sv-SE" sz="2000" dirty="0">
                <a:solidFill>
                  <a:srgbClr val="FF0000"/>
                </a:solidFill>
              </a:rPr>
              <a:t> stigit upp till himlen.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1400" dirty="0">
                <a:solidFill>
                  <a:schemeClr val="bg1"/>
                </a:solidFill>
              </a:rPr>
              <a:t>(Apg 2:33-34)</a:t>
            </a:r>
          </a:p>
          <a:p>
            <a:pPr>
              <a:lnSpc>
                <a:spcPts val="2300"/>
              </a:lnSpc>
              <a:spcBef>
                <a:spcPts val="600"/>
              </a:spcBef>
            </a:pPr>
            <a:r>
              <a:rPr lang="sv-S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Himmelriket</a:t>
            </a:r>
            <a:r>
              <a:rPr lang="sv-SE" sz="2000" b="1" dirty="0"/>
              <a:t> </a:t>
            </a:r>
            <a:r>
              <a:rPr lang="sv-SE" sz="2000" b="1" dirty="0">
                <a:solidFill>
                  <a:schemeClr val="bg1"/>
                </a:solidFill>
              </a:rPr>
              <a:t>är det fysiska land som Gud lovade Abraham</a:t>
            </a:r>
          </a:p>
          <a:p>
            <a:pPr marL="354013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</a:rPr>
              <a:t>Du har gjort människor… till ett kungarike… och de ska regera </a:t>
            </a:r>
            <a:r>
              <a:rPr lang="sv-SE" sz="2000" i="1" u="sng" dirty="0">
                <a:solidFill>
                  <a:srgbClr val="FF0000"/>
                </a:solidFill>
              </a:rPr>
              <a:t>på jorden</a:t>
            </a:r>
            <a:r>
              <a:rPr lang="sv-SE" sz="2000" dirty="0">
                <a:solidFill>
                  <a:srgbClr val="FF0000"/>
                </a:solidFill>
              </a:rPr>
              <a:t>. </a:t>
            </a:r>
            <a:r>
              <a:rPr lang="sv-SE" sz="1600" dirty="0">
                <a:solidFill>
                  <a:schemeClr val="bg1"/>
                </a:solidFill>
              </a:rPr>
              <a:t>(Upp 5:10)</a:t>
            </a:r>
          </a:p>
          <a:p>
            <a:pPr marL="354013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Synonymer: Guds rike, nya jorden/himlen/Jerusalem, Tusenårsriket, Paradiset…</a:t>
            </a:r>
          </a:p>
          <a:p>
            <a:pPr marL="354013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Matteus kallar det för </a:t>
            </a:r>
            <a:r>
              <a:rPr lang="sv-SE" sz="2000" i="1" dirty="0">
                <a:solidFill>
                  <a:schemeClr val="bg1"/>
                </a:solidFill>
              </a:rPr>
              <a:t>himmelriket</a:t>
            </a:r>
            <a:r>
              <a:rPr lang="sv-SE" sz="2000" dirty="0">
                <a:solidFill>
                  <a:schemeClr val="bg1"/>
                </a:solidFill>
              </a:rPr>
              <a:t> eftersom det skrevs till judar.</a:t>
            </a:r>
          </a:p>
          <a:p>
            <a:pPr marL="354013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Riket </a:t>
            </a:r>
            <a:r>
              <a:rPr lang="sv-SE" sz="2000" i="1" u="sng" dirty="0">
                <a:solidFill>
                  <a:schemeClr val="bg1"/>
                </a:solidFill>
              </a:rPr>
              <a:t>från</a:t>
            </a:r>
            <a:r>
              <a:rPr lang="sv-SE" sz="2000" dirty="0">
                <a:solidFill>
                  <a:schemeClr val="bg1"/>
                </a:solidFill>
              </a:rPr>
              <a:t> himlen inte </a:t>
            </a:r>
            <a:r>
              <a:rPr lang="sv-SE" sz="2000" i="1" u="sng" dirty="0">
                <a:solidFill>
                  <a:schemeClr val="bg1"/>
                </a:solidFill>
              </a:rPr>
              <a:t>i</a:t>
            </a:r>
            <a:r>
              <a:rPr lang="sv-SE" sz="2000" dirty="0">
                <a:solidFill>
                  <a:schemeClr val="bg1"/>
                </a:solidFill>
              </a:rPr>
              <a:t> himlen: </a:t>
            </a:r>
            <a:r>
              <a:rPr lang="sv-SE" sz="2000" dirty="0">
                <a:solidFill>
                  <a:srgbClr val="FF0000"/>
                </a:solidFill>
              </a:rPr>
              <a:t>Jag såg… det nya Jerusalem, komma ner </a:t>
            </a:r>
            <a:r>
              <a:rPr lang="sv-SE" sz="2000" i="1" u="sng" dirty="0">
                <a:solidFill>
                  <a:srgbClr val="FF0000"/>
                </a:solidFill>
              </a:rPr>
              <a:t>från himlen</a:t>
            </a:r>
            <a:r>
              <a:rPr lang="sv-SE" sz="2000" dirty="0">
                <a:solidFill>
                  <a:srgbClr val="FF0000"/>
                </a:solidFill>
              </a:rPr>
              <a:t>… </a:t>
            </a:r>
            <a:r>
              <a:rPr lang="sv-SE" sz="1600" dirty="0">
                <a:solidFill>
                  <a:schemeClr val="bg1"/>
                </a:solidFill>
              </a:rPr>
              <a:t>(Upp 21:2)</a:t>
            </a:r>
          </a:p>
          <a:p>
            <a:pPr marL="354013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Jesus betraktar himmelriket och jorden som synonymer: </a:t>
            </a:r>
            <a:r>
              <a:rPr lang="sv-SE" sz="2000" dirty="0">
                <a:solidFill>
                  <a:srgbClr val="FF0000"/>
                </a:solidFill>
              </a:rPr>
              <a:t>Saliga är de fattiga i anden, för dem tillhör </a:t>
            </a:r>
            <a:r>
              <a:rPr lang="sv-SE" sz="2000" i="1" u="sng" dirty="0">
                <a:solidFill>
                  <a:srgbClr val="FF0000"/>
                </a:solidFill>
              </a:rPr>
              <a:t>himmelriket</a:t>
            </a:r>
            <a:r>
              <a:rPr lang="sv-SE" sz="2000" dirty="0">
                <a:solidFill>
                  <a:srgbClr val="FF0000"/>
                </a:solidFill>
              </a:rPr>
              <a:t>… Saliga är de ödmjuka, för de ska ärva </a:t>
            </a:r>
            <a:r>
              <a:rPr lang="sv-SE" sz="2000" i="1" u="sng" dirty="0">
                <a:solidFill>
                  <a:srgbClr val="FF0000"/>
                </a:solidFill>
              </a:rPr>
              <a:t>jorden</a:t>
            </a:r>
            <a:r>
              <a:rPr lang="sv-SE" sz="2000" dirty="0">
                <a:solidFill>
                  <a:srgbClr val="FF0000"/>
                </a:solidFill>
              </a:rPr>
              <a:t>.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1600" dirty="0">
                <a:solidFill>
                  <a:schemeClr val="bg1"/>
                </a:solidFill>
              </a:rPr>
              <a:t>(Matt 5:3-5)</a:t>
            </a:r>
          </a:p>
          <a:p>
            <a:pPr marL="354013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Gud själv kommer att finnas bland människorna på jorden</a:t>
            </a:r>
          </a:p>
          <a:p>
            <a:pPr marL="625475" lvl="1" indent="-17621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</a:rPr>
              <a:t>Se! Nu står Guds boning </a:t>
            </a:r>
            <a:r>
              <a:rPr lang="sv-SE" sz="2000" i="1" u="sng" dirty="0">
                <a:solidFill>
                  <a:srgbClr val="FF0000"/>
                </a:solidFill>
              </a:rPr>
              <a:t>bland människorna</a:t>
            </a:r>
            <a:r>
              <a:rPr lang="sv-SE" sz="2000" dirty="0">
                <a:solidFill>
                  <a:srgbClr val="FF0000"/>
                </a:solidFill>
              </a:rPr>
              <a:t>… Gud själv ska </a:t>
            </a:r>
            <a:r>
              <a:rPr lang="sv-SE" sz="2000" i="1" u="sng" dirty="0">
                <a:solidFill>
                  <a:srgbClr val="FF0000"/>
                </a:solidFill>
              </a:rPr>
              <a:t>vara hos dem</a:t>
            </a:r>
            <a:r>
              <a:rPr lang="sv-SE" sz="2000" dirty="0">
                <a:solidFill>
                  <a:srgbClr val="FF0000"/>
                </a:solidFill>
              </a:rPr>
              <a:t>. </a:t>
            </a:r>
            <a:r>
              <a:rPr lang="sv-SE" sz="1600" dirty="0">
                <a:solidFill>
                  <a:schemeClr val="bg1"/>
                </a:solidFill>
              </a:rPr>
              <a:t>(Upp 21:3)</a:t>
            </a:r>
            <a:endParaRPr lang="sv-SE" sz="2000" dirty="0">
              <a:solidFill>
                <a:schemeClr val="bg1"/>
              </a:solidFill>
            </a:endParaRPr>
          </a:p>
          <a:p>
            <a:pPr marL="625475" lvl="1" indent="-17621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</a:rPr>
              <a:t>Jubla… dotter Sion, för se, jag kommer och </a:t>
            </a:r>
            <a:r>
              <a:rPr lang="sv-SE" sz="2000" i="1" u="sng" dirty="0">
                <a:solidFill>
                  <a:srgbClr val="FF0000"/>
                </a:solidFill>
              </a:rPr>
              <a:t>jag ska bo i dig</a:t>
            </a:r>
            <a:r>
              <a:rPr lang="sv-SE" sz="2000" dirty="0">
                <a:solidFill>
                  <a:srgbClr val="FF0000"/>
                </a:solidFill>
              </a:rPr>
              <a:t>. </a:t>
            </a:r>
            <a:r>
              <a:rPr lang="sv-SE" sz="1600" dirty="0">
                <a:solidFill>
                  <a:schemeClr val="bg1"/>
                </a:solidFill>
              </a:rPr>
              <a:t>(Sak 2:10)</a:t>
            </a:r>
          </a:p>
          <a:p>
            <a:pPr marL="625475" lvl="1" indent="-17621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</a:rPr>
              <a:t>Detta är platsen för min tron…där jag vill bo </a:t>
            </a:r>
            <a:r>
              <a:rPr lang="sv-SE" sz="2000" i="1" u="sng" dirty="0">
                <a:solidFill>
                  <a:srgbClr val="FF0000"/>
                </a:solidFill>
              </a:rPr>
              <a:t>ibland Israels barn</a:t>
            </a:r>
            <a:r>
              <a:rPr lang="sv-SE" sz="2000" dirty="0">
                <a:solidFill>
                  <a:srgbClr val="FF0000"/>
                </a:solidFill>
              </a:rPr>
              <a:t> för evigt.</a:t>
            </a:r>
            <a:r>
              <a:rPr lang="sv-SE" sz="1600" dirty="0">
                <a:solidFill>
                  <a:srgbClr val="FF0000"/>
                </a:solidFill>
              </a:rPr>
              <a:t> </a:t>
            </a:r>
            <a:r>
              <a:rPr lang="sv-SE" sz="1600" dirty="0">
                <a:solidFill>
                  <a:schemeClr val="bg1"/>
                </a:solidFill>
              </a:rPr>
              <a:t>(Hes 43:7)</a:t>
            </a:r>
          </a:p>
          <a:p>
            <a:pPr marL="0" lvl="1">
              <a:lnSpc>
                <a:spcPts val="2300"/>
              </a:lnSpc>
              <a:spcBef>
                <a:spcPts val="600"/>
              </a:spcBef>
            </a:pPr>
            <a:r>
              <a:rPr lang="sv-S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Skyarna</a:t>
            </a:r>
            <a:r>
              <a:rPr lang="sv-SE" sz="2000" b="1" dirty="0">
                <a:solidFill>
                  <a:schemeClr val="accent2"/>
                </a:solidFill>
              </a:rPr>
              <a:t> </a:t>
            </a:r>
            <a:r>
              <a:rPr lang="sv-SE" sz="2000" b="1" dirty="0">
                <a:solidFill>
                  <a:schemeClr val="bg1"/>
                </a:solidFill>
              </a:rPr>
              <a:t>är där molnen finns</a:t>
            </a:r>
          </a:p>
          <a:p>
            <a:pPr marL="354013" lvl="2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Skapades första dagen: </a:t>
            </a:r>
            <a:r>
              <a:rPr lang="sv-SE" sz="2000" dirty="0">
                <a:solidFill>
                  <a:srgbClr val="FF0000"/>
                </a:solidFill>
              </a:rPr>
              <a:t>I begynnelsen skapade Gud </a:t>
            </a:r>
            <a:r>
              <a:rPr lang="sv-SE" sz="2000" i="1" u="sng" dirty="0">
                <a:solidFill>
                  <a:srgbClr val="FF0000"/>
                </a:solidFill>
              </a:rPr>
              <a:t>himmel</a:t>
            </a:r>
            <a:r>
              <a:rPr lang="sv-SE" sz="2000" dirty="0">
                <a:solidFill>
                  <a:srgbClr val="FF0000"/>
                </a:solidFill>
              </a:rPr>
              <a:t> och jord.</a:t>
            </a:r>
            <a:r>
              <a:rPr lang="sv-SE" sz="1600" dirty="0">
                <a:solidFill>
                  <a:srgbClr val="FF0000"/>
                </a:solidFill>
              </a:rPr>
              <a:t> </a:t>
            </a:r>
            <a:r>
              <a:rPr lang="sv-SE" sz="1600" dirty="0">
                <a:solidFill>
                  <a:schemeClr val="bg1"/>
                </a:solidFill>
              </a:rPr>
              <a:t>(1 Mos 1:1)</a:t>
            </a:r>
            <a:endParaRPr lang="sv-SE" sz="2000" dirty="0">
              <a:solidFill>
                <a:schemeClr val="bg1"/>
              </a:solidFill>
            </a:endParaRPr>
          </a:p>
          <a:p>
            <a:pPr marL="354013" lvl="2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Dit Henok och Elia blev tagna.</a:t>
            </a:r>
          </a:p>
          <a:p>
            <a:pPr marL="354013" lvl="2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0000"/>
                </a:solidFill>
              </a:rPr>
              <a:t>Därefter ska vi som lever och är kvar ryckas upp bland </a:t>
            </a:r>
            <a:r>
              <a:rPr lang="sv-SE" sz="2000" i="1" u="sng" dirty="0">
                <a:solidFill>
                  <a:srgbClr val="FF0000"/>
                </a:solidFill>
              </a:rPr>
              <a:t>skyar</a:t>
            </a:r>
            <a:r>
              <a:rPr lang="sv-SE" sz="2000" dirty="0">
                <a:solidFill>
                  <a:srgbClr val="FF0000"/>
                </a:solidFill>
              </a:rPr>
              <a:t>… för att möta Herren i rymden. </a:t>
            </a:r>
            <a:r>
              <a:rPr lang="sv-SE" sz="1600" dirty="0">
                <a:solidFill>
                  <a:schemeClr val="bg1"/>
                </a:solidFill>
              </a:rPr>
              <a:t>(1 Tess 4:17)</a:t>
            </a:r>
            <a:endParaRPr lang="sv-SE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2173167"/>
      </p:ext>
    </p:extLst>
  </p:cSld>
  <p:clrMapOvr>
    <a:masterClrMapping/>
  </p:clrMapOvr>
  <p:transition advTm="6226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212B31-F1BD-4D94-98B8-563C76A6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nya Jerusalem i Gamla testamentet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301F739D-02DF-484A-8635-AF4C1B77D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564541"/>
              </p:ext>
            </p:extLst>
          </p:nvPr>
        </p:nvGraphicFramePr>
        <p:xfrm>
          <a:off x="120713" y="700656"/>
          <a:ext cx="11950574" cy="610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5287">
                  <a:extLst>
                    <a:ext uri="{9D8B030D-6E8A-4147-A177-3AD203B41FA5}">
                      <a16:colId xmlns:a16="http://schemas.microsoft.com/office/drawing/2014/main" val="1486267793"/>
                    </a:ext>
                  </a:extLst>
                </a:gridCol>
                <a:gridCol w="5975287">
                  <a:extLst>
                    <a:ext uri="{9D8B030D-6E8A-4147-A177-3AD203B41FA5}">
                      <a16:colId xmlns:a16="http://schemas.microsoft.com/office/drawing/2014/main" val="1651001619"/>
                    </a:ext>
                  </a:extLst>
                </a:gridCol>
              </a:tblGrid>
              <a:tr h="96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bg1"/>
                          </a:solidFill>
                          <a:effectLst/>
                        </a:rPr>
                        <a:t>Profetia i Gamla testamentet</a:t>
                      </a:r>
                    </a:p>
                  </a:txBody>
                  <a:tcPr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bg1"/>
                          </a:solidFill>
                          <a:effectLst/>
                        </a:rPr>
                        <a:t>Uppfyllande i Uppenbarelseboken</a:t>
                      </a:r>
                    </a:p>
                  </a:txBody>
                  <a:tcPr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264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Jag ska göra… dina </a:t>
                      </a:r>
                      <a:r>
                        <a:rPr lang="sv-SE" sz="1600" b="1" i="0" u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portar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av kristall och hela din ring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mur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av </a:t>
                      </a:r>
                      <a:r>
                        <a:rPr lang="sv-SE" sz="1600" b="1" i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ädla stenar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. (Jes 54:12)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Stads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murens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grundstenar var smyckade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med alla slags </a:t>
                      </a:r>
                      <a:r>
                        <a:rPr lang="sv-SE" sz="1600" b="1" i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ädelstenar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… De tolv </a:t>
                      </a:r>
                      <a:r>
                        <a:rPr lang="sv-SE" sz="1600" b="1" i="0" u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portarna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bestod av tolv pärlor. (Upp 21:19-21)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356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Hedna</a:t>
                      </a:r>
                      <a:r>
                        <a:rPr lang="sv-SE" sz="1600" b="1" i="0" u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folk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ska vandra i ditt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ljus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och </a:t>
                      </a:r>
                      <a:r>
                        <a:rPr lang="sv-SE" sz="1600" b="1" i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kungar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i glansen som går upp över dig. (Jes 60:3)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i="0" u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Folken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ska vandra i dess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ljus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, och jordens </a:t>
                      </a:r>
                      <a:r>
                        <a:rPr lang="sv-SE" sz="1600" b="1" i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kungar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b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ska föra in sin härlighet i den. (Upp 21:24)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99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Dina portar ska ständigt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stå öppna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… så att folkens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rikedomar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kan föras till dig. (Jes 60:11)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Dess portar ska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aldrig stängas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r>
                        <a:rPr lang="sv-SE" sz="1600" b="1" i="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och folkens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härlighet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och ära ska föras in i staden. (Upp 21:25-26)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143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Solen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ska inte mer vara ditt ljus om dagen,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månen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ska inte lysa dig med sitt sken. Herren ska vara ditt eviga </a:t>
                      </a:r>
                      <a:r>
                        <a:rPr lang="sv-SE" sz="1600" b="1" i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ljus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. (Jes 60:19)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Staden behöver inte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sol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eller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måne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för att få ljus, för Guds härlighet </a:t>
                      </a:r>
                      <a:r>
                        <a:rPr lang="sv-SE" sz="1600" b="1" i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lyser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upp den. (Upp 21:23)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214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Se, din frälsning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kommer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! Se, han har med sig sin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lön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. (Jes 62:11)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Se, jag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kommer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snart, och jag har min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lön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med mig. (Upp 22:12)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450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Jag skapar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nya himlar 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och en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ny jord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… Jag skapar </a:t>
                      </a:r>
                      <a:r>
                        <a:rPr lang="sv-SE" sz="1600" b="1" i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Jerusalem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till jubel och dess folk till fröjd. (Jes 65:17-18)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Jag såg en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ny himmel 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och en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ny jord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… Jag såg den heliga staden, det nya </a:t>
                      </a:r>
                      <a:r>
                        <a:rPr lang="sv-SE" sz="1600" b="1" i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Jerusalem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, komma ner från himlen. (Upp 21:1-2)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78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Vid strömmens båda stränder ska alla slags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fruktträd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växa upp…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Varje månad</a:t>
                      </a:r>
                      <a:r>
                        <a:rPr lang="sv-SE" sz="1600" b="1" i="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ska träden bära ny </a:t>
                      </a:r>
                      <a:r>
                        <a:rPr lang="sv-SE" sz="1600" b="1" i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frukt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… Deras frukter ska tjäna till föda och deras löv till </a:t>
                      </a:r>
                      <a:r>
                        <a:rPr lang="sv-SE" sz="1600" b="1" i="0" u="non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läkedom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. (Hes 47:12)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Mitt på stadens gata, på båda sidor om floden, står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livets träd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Varje månad 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ger det sin </a:t>
                      </a:r>
                      <a:r>
                        <a:rPr lang="sv-SE" sz="1600" b="1" i="0" u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frukt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, och trädets löv ger </a:t>
                      </a:r>
                      <a:r>
                        <a:rPr lang="sv-SE" sz="1600" b="1" i="0" u="non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läkedom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åt folken. (Upp 22:2)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391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Stadens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portar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, uppkallade efter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Israels stammar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… (Hes 48:31)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Staden hade en stor och hög mur med tolv</a:t>
                      </a:r>
                      <a:r>
                        <a:rPr lang="sv-SE" sz="1600" b="1" i="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portar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… Där var namnen på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Israels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barns tolv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stammar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inskrivna. (Upp 21:12)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034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Detta är platsen för min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tron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… där jag vill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bo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ibland Israels barn för evigt. (Hes 43:7)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Guds och Lammets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tron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ska stå i staden… Han ska </a:t>
                      </a:r>
                      <a:r>
                        <a:rPr lang="sv-SE" sz="1600" b="1" i="0" u="non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bo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hos dem, och de ska vara hans folk. (Upp 22:3; 21:3)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29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Du ska få ett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nytt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namn. (Jes 62:2)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Jag såg den heliga staden, det </a:t>
                      </a:r>
                      <a:r>
                        <a:rPr lang="sv-SE" sz="1600" b="1" i="0" u="none" dirty="0">
                          <a:solidFill>
                            <a:srgbClr val="FF0000"/>
                          </a:solidFill>
                          <a:effectLst/>
                        </a:rPr>
                        <a:t>nya</a:t>
                      </a:r>
                      <a:r>
                        <a:rPr lang="sv-SE" sz="1600" b="0" i="0" u="none" dirty="0">
                          <a:solidFill>
                            <a:schemeClr val="tx1"/>
                          </a:solidFill>
                          <a:effectLst/>
                        </a:rPr>
                        <a:t> Jerusalem. (Upp 21:2)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049924"/>
                  </a:ext>
                </a:extLst>
              </a:tr>
            </a:tbl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B032766F-B713-4E65-8F4C-4DA7EBF68298}"/>
              </a:ext>
            </a:extLst>
          </p:cNvPr>
          <p:cNvSpPr/>
          <p:nvPr/>
        </p:nvSpPr>
        <p:spPr>
          <a:xfrm>
            <a:off x="203718" y="1005840"/>
            <a:ext cx="11784563" cy="91478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AE91AE9-8AF4-406F-8D5B-57C264C2ECE9}"/>
              </a:ext>
            </a:extLst>
          </p:cNvPr>
          <p:cNvSpPr/>
          <p:nvPr/>
        </p:nvSpPr>
        <p:spPr>
          <a:xfrm>
            <a:off x="203717" y="1820091"/>
            <a:ext cx="11784563" cy="6882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EEBC2BD8-10B9-4137-8100-A38FD240C24F}"/>
              </a:ext>
            </a:extLst>
          </p:cNvPr>
          <p:cNvSpPr/>
          <p:nvPr/>
        </p:nvSpPr>
        <p:spPr>
          <a:xfrm>
            <a:off x="203716" y="2403950"/>
            <a:ext cx="11784563" cy="7142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16FD425-156D-4F9B-9D21-C0F3D392C653}"/>
              </a:ext>
            </a:extLst>
          </p:cNvPr>
          <p:cNvSpPr/>
          <p:nvPr/>
        </p:nvSpPr>
        <p:spPr>
          <a:xfrm>
            <a:off x="203716" y="2974362"/>
            <a:ext cx="11784563" cy="64955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F2C1765-2ABC-47B7-8A62-5A0475A7C14A}"/>
              </a:ext>
            </a:extLst>
          </p:cNvPr>
          <p:cNvSpPr/>
          <p:nvPr/>
        </p:nvSpPr>
        <p:spPr>
          <a:xfrm>
            <a:off x="203715" y="3562049"/>
            <a:ext cx="11784563" cy="5279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E8149D3-A2AD-477D-8497-B868C27AD618}"/>
              </a:ext>
            </a:extLst>
          </p:cNvPr>
          <p:cNvSpPr/>
          <p:nvPr/>
        </p:nvSpPr>
        <p:spPr>
          <a:xfrm>
            <a:off x="203715" y="3928094"/>
            <a:ext cx="11784563" cy="7495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ABA84E2-029F-4AA7-B352-3F3AF740204B}"/>
              </a:ext>
            </a:extLst>
          </p:cNvPr>
          <p:cNvSpPr/>
          <p:nvPr/>
        </p:nvSpPr>
        <p:spPr>
          <a:xfrm>
            <a:off x="203714" y="4498778"/>
            <a:ext cx="11784563" cy="98876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C8AD7E6E-4739-41BE-90E4-F2ABC9BAF11C}"/>
              </a:ext>
            </a:extLst>
          </p:cNvPr>
          <p:cNvSpPr/>
          <p:nvPr/>
        </p:nvSpPr>
        <p:spPr>
          <a:xfrm>
            <a:off x="203713" y="5326834"/>
            <a:ext cx="11784563" cy="688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5282895A-B750-4E53-AB50-2CFF37944B0C}"/>
              </a:ext>
            </a:extLst>
          </p:cNvPr>
          <p:cNvSpPr/>
          <p:nvPr/>
        </p:nvSpPr>
        <p:spPr>
          <a:xfrm>
            <a:off x="203712" y="5900859"/>
            <a:ext cx="11784563" cy="7142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F59F2222-7938-4B35-A31F-D74F3F2710E2}"/>
              </a:ext>
            </a:extLst>
          </p:cNvPr>
          <p:cNvSpPr/>
          <p:nvPr/>
        </p:nvSpPr>
        <p:spPr>
          <a:xfrm>
            <a:off x="203711" y="6485071"/>
            <a:ext cx="11784563" cy="2840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3277236"/>
      </p:ext>
    </p:extLst>
  </p:cSld>
  <p:clrMapOvr>
    <a:masterClrMapping/>
  </p:clrMapOvr>
  <p:transition advTm="2713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gräs, träd, utomhus, växt&#10;&#10;Automatiskt genererad beskrivning">
            <a:extLst>
              <a:ext uri="{FF2B5EF4-FFF2-40B4-BE49-F238E27FC236}">
                <a16:creationId xmlns:a16="http://schemas.microsoft.com/office/drawing/2014/main" id="{70227520-0399-4F26-82F8-A9CF3B8C16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6551" b="24766"/>
          <a:stretch/>
        </p:blipFill>
        <p:spPr>
          <a:xfrm>
            <a:off x="-1" y="658766"/>
            <a:ext cx="12183245" cy="6199233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A4EA5399-72FF-43F8-AA4D-C89778C6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Paradiset återupprättat!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F0A9023-0F88-4B99-A551-AD4B8FCFE0C2}"/>
              </a:ext>
            </a:extLst>
          </p:cNvPr>
          <p:cNvSpPr/>
          <p:nvPr/>
        </p:nvSpPr>
        <p:spPr>
          <a:xfrm>
            <a:off x="59416" y="1225929"/>
            <a:ext cx="11889922" cy="53707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400" b="1" dirty="0">
                <a:solidFill>
                  <a:srgbClr val="FFFFFF"/>
                </a:solidFill>
              </a:rPr>
              <a:t>Första paradiset</a:t>
            </a:r>
            <a:r>
              <a:rPr lang="sv-SE" sz="2000" dirty="0">
                <a:solidFill>
                  <a:srgbClr val="FFFFFF"/>
                </a:solidFill>
              </a:rPr>
              <a:t> (1 Moseboken)</a:t>
            </a:r>
            <a:r>
              <a:rPr lang="sv-SE" sz="2400" b="1" dirty="0">
                <a:solidFill>
                  <a:srgbClr val="FFFFFF"/>
                </a:solidFill>
              </a:rPr>
              <a:t>	Andra paradiset</a:t>
            </a:r>
            <a:r>
              <a:rPr lang="sv-SE" sz="2000" dirty="0">
                <a:solidFill>
                  <a:srgbClr val="FFFFFF"/>
                </a:solidFill>
              </a:rPr>
              <a:t> (Uppenbarelseboken)</a:t>
            </a:r>
            <a:endParaRPr lang="sv-SE" sz="2400" dirty="0">
              <a:solidFill>
                <a:srgbClr val="FFFFFF"/>
              </a:solidFill>
            </a:endParaRPr>
          </a:p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200" dirty="0">
                <a:solidFill>
                  <a:srgbClr val="FFFFFF"/>
                </a:solidFill>
              </a:rPr>
              <a:t>I begynnelsen skapade Gud </a:t>
            </a:r>
            <a:r>
              <a:rPr lang="sv-SE" sz="2200" i="1" u="sng" dirty="0">
                <a:solidFill>
                  <a:srgbClr val="FFFFFF"/>
                </a:solidFill>
              </a:rPr>
              <a:t>himmel</a:t>
            </a:r>
            <a:r>
              <a:rPr lang="sv-SE" sz="2200" dirty="0">
                <a:solidFill>
                  <a:srgbClr val="FFFFFF"/>
                </a:solidFill>
              </a:rPr>
              <a:t> och </a:t>
            </a:r>
            <a:r>
              <a:rPr lang="sv-SE" sz="2200" i="1" u="sng" dirty="0">
                <a:solidFill>
                  <a:srgbClr val="FFFFFF"/>
                </a:solidFill>
              </a:rPr>
              <a:t>jord</a:t>
            </a:r>
            <a:r>
              <a:rPr lang="sv-SE" sz="2200" dirty="0">
                <a:solidFill>
                  <a:srgbClr val="FFFFFF"/>
                </a:solidFill>
              </a:rPr>
              <a:t>.	Jag såg en ny </a:t>
            </a:r>
            <a:r>
              <a:rPr lang="sv-SE" sz="2200" i="1" u="sng" dirty="0">
                <a:solidFill>
                  <a:srgbClr val="FFFFFF"/>
                </a:solidFill>
              </a:rPr>
              <a:t>himmel</a:t>
            </a:r>
            <a:r>
              <a:rPr lang="sv-SE" sz="2200" dirty="0">
                <a:solidFill>
                  <a:srgbClr val="FFFFFF"/>
                </a:solidFill>
              </a:rPr>
              <a:t> och en ny </a:t>
            </a:r>
            <a:r>
              <a:rPr lang="sv-SE" sz="2200" i="1" u="sng" dirty="0">
                <a:solidFill>
                  <a:srgbClr val="FFFFFF"/>
                </a:solidFill>
              </a:rPr>
              <a:t>jord</a:t>
            </a:r>
            <a:r>
              <a:rPr lang="sv-SE" sz="2200" dirty="0">
                <a:solidFill>
                  <a:srgbClr val="FFFFFF"/>
                </a:solidFill>
              </a:rPr>
              <a:t>.</a:t>
            </a:r>
          </a:p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200" dirty="0">
                <a:solidFill>
                  <a:srgbClr val="FFFFFF"/>
                </a:solidFill>
              </a:rPr>
              <a:t>Från Eden gick det en </a:t>
            </a:r>
            <a:r>
              <a:rPr lang="sv-SE" sz="2200" i="1" u="sng" dirty="0">
                <a:solidFill>
                  <a:srgbClr val="FFFFFF"/>
                </a:solidFill>
              </a:rPr>
              <a:t>flod</a:t>
            </a:r>
            <a:r>
              <a:rPr lang="sv-SE" sz="2200" dirty="0">
                <a:solidFill>
                  <a:srgbClr val="FFFFFF"/>
                </a:solidFill>
              </a:rPr>
              <a:t> som vattnade lustgården.	Han visade mig en </a:t>
            </a:r>
            <a:r>
              <a:rPr lang="sv-SE" sz="2200" i="1" u="sng" dirty="0">
                <a:solidFill>
                  <a:srgbClr val="FFFFFF"/>
                </a:solidFill>
              </a:rPr>
              <a:t>flod</a:t>
            </a:r>
            <a:r>
              <a:rPr lang="sv-SE" sz="2200" dirty="0">
                <a:solidFill>
                  <a:srgbClr val="FFFFFF"/>
                </a:solidFill>
              </a:rPr>
              <a:t> med livets vatten.</a:t>
            </a:r>
          </a:p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200" dirty="0">
                <a:solidFill>
                  <a:srgbClr val="FFFFFF"/>
                </a:solidFill>
              </a:rPr>
              <a:t>Gud byggde en </a:t>
            </a:r>
            <a:r>
              <a:rPr lang="sv-SE" sz="2200" i="1" u="sng" dirty="0">
                <a:solidFill>
                  <a:srgbClr val="FFFFFF"/>
                </a:solidFill>
              </a:rPr>
              <a:t>kvinna</a:t>
            </a:r>
            <a:r>
              <a:rPr lang="sv-SE" sz="2200" dirty="0">
                <a:solidFill>
                  <a:srgbClr val="FFFFFF"/>
                </a:solidFill>
              </a:rPr>
              <a:t> av revbenet… och förde  	Lammets… </a:t>
            </a:r>
            <a:r>
              <a:rPr lang="sv-SE" sz="2200" i="1" u="sng" dirty="0">
                <a:solidFill>
                  <a:srgbClr val="FFFFFF"/>
                </a:solidFill>
              </a:rPr>
              <a:t>brud</a:t>
            </a:r>
            <a:r>
              <a:rPr lang="sv-SE" sz="2200" dirty="0">
                <a:solidFill>
                  <a:srgbClr val="FFFFFF"/>
                </a:solidFill>
              </a:rPr>
              <a:t> har gjort sig redo.</a:t>
            </a:r>
            <a:br>
              <a:rPr lang="sv-SE" sz="2200" dirty="0">
                <a:solidFill>
                  <a:srgbClr val="FFFFFF"/>
                </a:solidFill>
              </a:rPr>
            </a:br>
            <a:r>
              <a:rPr lang="sv-SE" sz="2200" dirty="0">
                <a:solidFill>
                  <a:srgbClr val="FFFFFF"/>
                </a:solidFill>
              </a:rPr>
              <a:t>fram henne.</a:t>
            </a:r>
          </a:p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200" dirty="0">
                <a:solidFill>
                  <a:srgbClr val="FFFFFF"/>
                </a:solidFill>
              </a:rPr>
              <a:t>Den dag du äter av kunskapens träd ska du </a:t>
            </a:r>
            <a:r>
              <a:rPr lang="sv-SE" sz="2200" i="1" u="sng" dirty="0">
                <a:solidFill>
                  <a:srgbClr val="FFFFFF"/>
                </a:solidFill>
              </a:rPr>
              <a:t>döden</a:t>
            </a:r>
            <a:r>
              <a:rPr lang="sv-SE" sz="2200" dirty="0">
                <a:solidFill>
                  <a:srgbClr val="FFFFFF"/>
                </a:solidFill>
              </a:rPr>
              <a:t> dö.	</a:t>
            </a:r>
            <a:r>
              <a:rPr lang="sv-SE" sz="2200" i="1" u="sng" dirty="0">
                <a:solidFill>
                  <a:srgbClr val="FFFFFF"/>
                </a:solidFill>
              </a:rPr>
              <a:t>Döden</a:t>
            </a:r>
            <a:r>
              <a:rPr lang="sv-SE" sz="2200" dirty="0">
                <a:solidFill>
                  <a:srgbClr val="FFFFFF"/>
                </a:solidFill>
              </a:rPr>
              <a:t> ska inte finnas mer.</a:t>
            </a:r>
          </a:p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200" dirty="0">
                <a:solidFill>
                  <a:srgbClr val="FFFFFF"/>
                </a:solidFill>
              </a:rPr>
              <a:t>Men </a:t>
            </a:r>
            <a:r>
              <a:rPr lang="sv-SE" sz="2200" i="1" u="sng" dirty="0">
                <a:solidFill>
                  <a:srgbClr val="FFFFFF"/>
                </a:solidFill>
              </a:rPr>
              <a:t>ormen</a:t>
            </a:r>
            <a:r>
              <a:rPr lang="sv-SE" sz="2200" dirty="0">
                <a:solidFill>
                  <a:srgbClr val="FFFFFF"/>
                </a:solidFill>
              </a:rPr>
              <a:t> var listigare än alla markens djur.	</a:t>
            </a:r>
            <a:r>
              <a:rPr lang="sv-SE" sz="2200" i="1" u="sng" dirty="0">
                <a:solidFill>
                  <a:srgbClr val="FFFFFF"/>
                </a:solidFill>
              </a:rPr>
              <a:t>Djävulen</a:t>
            </a:r>
            <a:r>
              <a:rPr lang="sv-SE" sz="2200" dirty="0">
                <a:solidFill>
                  <a:srgbClr val="FFFFFF"/>
                </a:solidFill>
              </a:rPr>
              <a:t>… kastades i sjön av eld och svavel.</a:t>
            </a:r>
          </a:p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200" dirty="0">
                <a:solidFill>
                  <a:srgbClr val="FFFFFF"/>
                </a:solidFill>
              </a:rPr>
              <a:t>Kvinnan </a:t>
            </a:r>
            <a:r>
              <a:rPr lang="sv-SE" sz="2200" i="1" u="sng" dirty="0">
                <a:solidFill>
                  <a:srgbClr val="FFFFFF"/>
                </a:solidFill>
              </a:rPr>
              <a:t>tog av frukten</a:t>
            </a:r>
            <a:r>
              <a:rPr lang="sv-SE" sz="2200" dirty="0">
                <a:solidFill>
                  <a:srgbClr val="FFFFFF"/>
                </a:solidFill>
              </a:rPr>
              <a:t> och åt.	Aldrig ska något </a:t>
            </a:r>
            <a:r>
              <a:rPr lang="sv-SE" sz="2200" i="1" u="sng" dirty="0">
                <a:solidFill>
                  <a:srgbClr val="FFFFFF"/>
                </a:solidFill>
              </a:rPr>
              <a:t>orent</a:t>
            </a:r>
            <a:r>
              <a:rPr lang="sv-SE" sz="2200" dirty="0">
                <a:solidFill>
                  <a:srgbClr val="FFFFFF"/>
                </a:solidFill>
              </a:rPr>
              <a:t> komma in i staden.</a:t>
            </a:r>
          </a:p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200" dirty="0">
                <a:solidFill>
                  <a:srgbClr val="FFFFFF"/>
                </a:solidFill>
              </a:rPr>
              <a:t>Därför ska marken vara </a:t>
            </a:r>
            <a:r>
              <a:rPr lang="sv-SE" sz="2200" i="1" u="sng" dirty="0">
                <a:solidFill>
                  <a:srgbClr val="FFFFFF"/>
                </a:solidFill>
              </a:rPr>
              <a:t>förbannad</a:t>
            </a:r>
            <a:r>
              <a:rPr lang="sv-SE" sz="2200" dirty="0">
                <a:solidFill>
                  <a:srgbClr val="FFFFFF"/>
                </a:solidFill>
              </a:rPr>
              <a:t> för din skull.	Ingen </a:t>
            </a:r>
            <a:r>
              <a:rPr lang="sv-SE" sz="2200" i="1" u="sng" dirty="0">
                <a:solidFill>
                  <a:srgbClr val="FFFFFF"/>
                </a:solidFill>
              </a:rPr>
              <a:t>förbannelse</a:t>
            </a:r>
            <a:r>
              <a:rPr lang="sv-SE" sz="2200" dirty="0">
                <a:solidFill>
                  <a:srgbClr val="FFFFFF"/>
                </a:solidFill>
              </a:rPr>
              <a:t> ska finnas mer.</a:t>
            </a:r>
          </a:p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200" dirty="0">
                <a:solidFill>
                  <a:srgbClr val="FFFFFF"/>
                </a:solidFill>
              </a:rPr>
              <a:t>Jord är du, och </a:t>
            </a:r>
            <a:r>
              <a:rPr lang="sv-SE" sz="2200" i="1" u="sng" dirty="0">
                <a:solidFill>
                  <a:srgbClr val="FFFFFF"/>
                </a:solidFill>
              </a:rPr>
              <a:t>jord ska du åter bli</a:t>
            </a:r>
            <a:r>
              <a:rPr lang="sv-SE" sz="2200" dirty="0">
                <a:solidFill>
                  <a:srgbClr val="FFFFFF"/>
                </a:solidFill>
              </a:rPr>
              <a:t>.	</a:t>
            </a:r>
            <a:r>
              <a:rPr lang="sv-SE" sz="2200" i="1" u="sng" dirty="0">
                <a:solidFill>
                  <a:srgbClr val="FFFFFF"/>
                </a:solidFill>
              </a:rPr>
              <a:t>Döden</a:t>
            </a:r>
            <a:r>
              <a:rPr lang="sv-SE" sz="2200" dirty="0">
                <a:solidFill>
                  <a:srgbClr val="FFFFFF"/>
                </a:solidFill>
              </a:rPr>
              <a:t> ska inte finnas mer.</a:t>
            </a:r>
          </a:p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200" dirty="0">
                <a:solidFill>
                  <a:srgbClr val="FFFFFF"/>
                </a:solidFill>
              </a:rPr>
              <a:t>Mannen… gömde sig för HERREN Guds </a:t>
            </a:r>
            <a:r>
              <a:rPr lang="sv-SE" sz="2200" i="1" u="sng" dirty="0">
                <a:solidFill>
                  <a:srgbClr val="FFFFFF"/>
                </a:solidFill>
              </a:rPr>
              <a:t>ansikte</a:t>
            </a:r>
            <a:r>
              <a:rPr lang="sv-SE" sz="2200" dirty="0">
                <a:solidFill>
                  <a:srgbClr val="FFFFFF"/>
                </a:solidFill>
              </a:rPr>
              <a:t>.	De ska se hans </a:t>
            </a:r>
            <a:r>
              <a:rPr lang="sv-SE" sz="2200" i="1" u="sng" dirty="0">
                <a:solidFill>
                  <a:srgbClr val="FFFFFF"/>
                </a:solidFill>
              </a:rPr>
              <a:t>ansikte</a:t>
            </a:r>
            <a:r>
              <a:rPr lang="sv-SE" sz="2200" dirty="0">
                <a:solidFill>
                  <a:srgbClr val="FFFFFF"/>
                </a:solidFill>
              </a:rPr>
              <a:t>.</a:t>
            </a:r>
          </a:p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200" dirty="0">
                <a:solidFill>
                  <a:srgbClr val="FFFFFF"/>
                </a:solidFill>
              </a:rPr>
              <a:t>Herren</a:t>
            </a:r>
            <a:r>
              <a:rPr lang="sv-SE" sz="2200" cap="small" dirty="0">
                <a:solidFill>
                  <a:srgbClr val="FFFFFF"/>
                </a:solidFill>
              </a:rPr>
              <a:t> </a:t>
            </a:r>
            <a:r>
              <a:rPr lang="sv-SE" sz="2200" dirty="0">
                <a:solidFill>
                  <a:srgbClr val="FFFFFF"/>
                </a:solidFill>
              </a:rPr>
              <a:t>Gud </a:t>
            </a:r>
            <a:r>
              <a:rPr lang="sv-SE" sz="2200" i="1" u="sng" dirty="0">
                <a:solidFill>
                  <a:srgbClr val="FFFFFF"/>
                </a:solidFill>
              </a:rPr>
              <a:t>drev ut</a:t>
            </a:r>
            <a:r>
              <a:rPr lang="sv-SE" sz="2200" dirty="0">
                <a:solidFill>
                  <a:srgbClr val="FFFFFF"/>
                </a:solidFill>
              </a:rPr>
              <a:t> människan.	Gud själv ska </a:t>
            </a:r>
            <a:r>
              <a:rPr lang="sv-SE" sz="2200" i="1" u="sng" dirty="0">
                <a:solidFill>
                  <a:srgbClr val="FFFFFF"/>
                </a:solidFill>
              </a:rPr>
              <a:t>vara hos</a:t>
            </a:r>
            <a:r>
              <a:rPr lang="sv-SE" sz="2200" dirty="0">
                <a:solidFill>
                  <a:srgbClr val="FFFFFF"/>
                </a:solidFill>
              </a:rPr>
              <a:t> dem.</a:t>
            </a:r>
          </a:p>
          <a:p>
            <a:pPr fontAlgn="ctr">
              <a:spcBef>
                <a:spcPts val="600"/>
              </a:spcBef>
              <a:tabLst>
                <a:tab pos="6543675" algn="l"/>
              </a:tabLst>
            </a:pPr>
            <a:r>
              <a:rPr lang="sv-SE" sz="2200" dirty="0">
                <a:solidFill>
                  <a:srgbClr val="FFFFFF"/>
                </a:solidFill>
              </a:rPr>
              <a:t>Han satte keruberna… för att bevaka vägen till </a:t>
            </a:r>
            <a:r>
              <a:rPr lang="sv-SE" sz="2200" i="1" u="sng" dirty="0">
                <a:solidFill>
                  <a:srgbClr val="FFFFFF"/>
                </a:solidFill>
              </a:rPr>
              <a:t>livets träd</a:t>
            </a:r>
            <a:r>
              <a:rPr lang="sv-SE" sz="2200" dirty="0">
                <a:solidFill>
                  <a:srgbClr val="FFFFFF"/>
                </a:solidFill>
              </a:rPr>
              <a:t>.	Saliga är de som… får rätt till </a:t>
            </a:r>
            <a:r>
              <a:rPr lang="sv-SE" sz="2200" i="1" u="sng" dirty="0">
                <a:solidFill>
                  <a:srgbClr val="FFFFFF"/>
                </a:solidFill>
              </a:rPr>
              <a:t>livets träd</a:t>
            </a:r>
            <a:r>
              <a:rPr lang="sv-SE" sz="2200" dirty="0">
                <a:solidFill>
                  <a:srgbClr val="FFFFFF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906581"/>
      </p:ext>
    </p:extLst>
  </p:cSld>
  <p:clrMapOvr>
    <a:masterClrMapping/>
  </p:clrMapOvr>
  <p:transition advTm="3371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10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9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BD30A68F-2ECA-4323-B0B1-C9295283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Evigheten</a:t>
            </a:r>
            <a:endParaRPr lang="sv-SE" dirty="0">
              <a:highlight>
                <a:srgbClr val="FFFF00"/>
              </a:highlight>
            </a:endParaRPr>
          </a:p>
        </p:txBody>
      </p:sp>
      <p:pic>
        <p:nvPicPr>
          <p:cNvPr id="8" name="Bildobjekt 7" descr="En bild som visar himmel, solnedgång, utomhus, moln&#10;&#10;Automatiskt genererad beskrivning">
            <a:extLst>
              <a:ext uri="{FF2B5EF4-FFF2-40B4-BE49-F238E27FC236}">
                <a16:creationId xmlns:a16="http://schemas.microsoft.com/office/drawing/2014/main" id="{9702BA58-AA6B-43BF-947F-7D59E5D1AC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649705"/>
            <a:ext cx="12192000" cy="6208295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9B67B764-5BBD-4227-BC84-35541D7825AA}"/>
              </a:ext>
            </a:extLst>
          </p:cNvPr>
          <p:cNvSpPr/>
          <p:nvPr/>
        </p:nvSpPr>
        <p:spPr>
          <a:xfrm>
            <a:off x="0" y="858032"/>
            <a:ext cx="9462052" cy="5801588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Så ska herradömet bli stort och friden </a:t>
            </a:r>
            <a:r>
              <a:rPr lang="sv-SE" sz="2400" i="1" u="sng" dirty="0">
                <a:solidFill>
                  <a:schemeClr val="accent4">
                    <a:lumMod val="75000"/>
                  </a:schemeClr>
                </a:solidFill>
              </a:rPr>
              <a:t>utan slut</a:t>
            </a: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 över Davids tron och hans rike. Det ska befästas och stödjas med… rättfärdighet från nu och till evig tid. </a:t>
            </a:r>
            <a:r>
              <a:rPr lang="sv-SE" dirty="0">
                <a:solidFill>
                  <a:srgbClr val="FFFFFF"/>
                </a:solidFill>
              </a:rPr>
              <a:t>(Jes 9:7)</a:t>
            </a:r>
          </a:p>
          <a:p>
            <a:pPr>
              <a:spcBef>
                <a:spcPts val="1200"/>
              </a:spcBef>
            </a:pPr>
            <a:r>
              <a:rPr lang="sv-SE" sz="2400" dirty="0">
                <a:solidFill>
                  <a:srgbClr val="FFFFFF"/>
                </a:solidFill>
              </a:rPr>
              <a:t>Skillnad mellan Tusenårsriket och evigheten:</a:t>
            </a:r>
            <a:endParaRPr lang="sv-SE" sz="2400" dirty="0">
              <a:highlight>
                <a:srgbClr val="FFFF00"/>
              </a:highlight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FFFF"/>
                </a:solidFill>
              </a:rPr>
              <a:t>Gud tolererar inte längre någon synd eller ondska.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FFFF"/>
                </a:solidFill>
              </a:rPr>
              <a:t>Det finns bara rättfärdiggjorda människor i uppståndelsekroppar kvar.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FFFF"/>
                </a:solidFill>
              </a:rPr>
              <a:t>Djävulen och alla rebelliska änglar är förintade.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FFFF"/>
                </a:solidFill>
              </a:rPr>
              <a:t>Till och med döden är förintad: </a:t>
            </a: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Han ska utplåna döden för evigt.</a:t>
            </a:r>
            <a:r>
              <a:rPr lang="sv-SE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sv-SE" dirty="0">
                <a:solidFill>
                  <a:srgbClr val="FFFFFF"/>
                </a:solidFill>
              </a:rPr>
              <a:t>(Jes 25:8)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FFFF"/>
                </a:solidFill>
              </a:rPr>
              <a:t>Jesus återlämnar riket till Fadern: </a:t>
            </a:r>
            <a:br>
              <a:rPr lang="sv-SE" sz="2400" dirty="0">
                <a:solidFill>
                  <a:srgbClr val="FFFFFF"/>
                </a:solidFill>
              </a:rPr>
            </a:b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Sedan kommer slutet, när han </a:t>
            </a:r>
            <a:r>
              <a:rPr lang="sv-SE" sz="2400" i="1" u="sng" dirty="0">
                <a:solidFill>
                  <a:schemeClr val="accent4">
                    <a:lumMod val="75000"/>
                  </a:schemeClr>
                </a:solidFill>
              </a:rPr>
              <a:t>överlämnar riket</a:t>
            </a: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 åt Gud Fadern </a:t>
            </a:r>
            <a:br>
              <a:rPr lang="sv-SE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sedan han gjort slut på varje välde, varje makt och kraft. Han måste </a:t>
            </a:r>
            <a:r>
              <a:rPr lang="sv-SE" sz="2400" i="1" u="sng" dirty="0">
                <a:solidFill>
                  <a:schemeClr val="accent4">
                    <a:lumMod val="75000"/>
                  </a:schemeClr>
                </a:solidFill>
              </a:rPr>
              <a:t>regera tills han har lagt alla fiender under sina fötter</a:t>
            </a: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… Och när allt </a:t>
            </a:r>
            <a:br>
              <a:rPr lang="sv-SE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blivit lagt under honom, då ska </a:t>
            </a:r>
            <a:r>
              <a:rPr lang="sv-SE" sz="2400" i="1" u="sng" dirty="0">
                <a:solidFill>
                  <a:schemeClr val="accent4">
                    <a:lumMod val="75000"/>
                  </a:schemeClr>
                </a:solidFill>
              </a:rPr>
              <a:t>Sonen själv underordna sig</a:t>
            </a: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 den som </a:t>
            </a:r>
            <a:br>
              <a:rPr lang="sv-SE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har lagt allt under honom, så att </a:t>
            </a:r>
            <a:r>
              <a:rPr lang="sv-SE" sz="2400" i="1" u="sng" dirty="0">
                <a:solidFill>
                  <a:schemeClr val="accent4">
                    <a:lumMod val="75000"/>
                  </a:schemeClr>
                </a:solidFill>
              </a:rPr>
              <a:t>Gud blir allt i alla</a:t>
            </a:r>
            <a:r>
              <a:rPr lang="sv-SE" sz="24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sv-SE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sv-SE" dirty="0">
                <a:solidFill>
                  <a:srgbClr val="FFFFFF"/>
                </a:solidFill>
              </a:rPr>
              <a:t>(1 Kor 15:24-28)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2352093"/>
      </p:ext>
    </p:extLst>
  </p:cSld>
  <p:clrMapOvr>
    <a:masterClrMapping/>
  </p:clrMapOvr>
  <p:transition advTm="5256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13.2|27.5|64.7|5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1.3|11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98|13|8.8|13.7|22.8|85.9|71.4|13.6|2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40.2|82.8|19.4|14.6|34.5|46.1|14.4|43.6|45.6|17.9|16.2|6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5|35|16.8|16.1|15.3|11.5|17.5|27.6|17.1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7.2|29.8|14.4|33.3|20.3|30.5|19.9|13.9|14.6|12.9|10.7|4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64.2|40.9|11.5|109.6|31.7|68.9"/>
</p:tagLst>
</file>

<file path=ppt/theme/theme1.xml><?xml version="1.0" encoding="utf-8"?>
<a:theme xmlns:a="http://schemas.openxmlformats.org/drawingml/2006/main" name="2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  <wetp:taskpane dockstate="right" visibility="0" width="350" row="9">
    <wetp:webextensionref xmlns:r="http://schemas.openxmlformats.org/officeDocument/2006/relationships" r:id="rId2"/>
  </wetp:taskpane>
  <wetp:taskpane dockstate="right" visibility="0" width="350" row="10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63684572-88D0-45B2-BEEF-DE0EEABD38D6}">
  <we:reference id="wa104380121" version="2.0.0.0" store="sv-SE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251097A-A108-45DD-84FF-0292AF63879C}">
  <we:reference id="wa104038830" version="1.0.0.3" store="sv-SE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62CDFE59-38DD-49C2-88F2-8C53E1602003}">
  <we:reference id="wa104381411" version="1.0.0.0" store="sv-SE" storeType="OMEX"/>
  <we:alternateReferences>
    <we:reference id="wa104381411" version="1.0.0.0" store="WA10438141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16857</TotalTime>
  <Words>1891</Words>
  <Application>Microsoft Office PowerPoint</Application>
  <PresentationFormat>Bredbild</PresentationFormat>
  <Paragraphs>133</Paragraphs>
  <Slides>8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5" baseType="lpstr">
      <vt:lpstr>Arial</vt:lpstr>
      <vt:lpstr>Calibri</vt:lpstr>
      <vt:lpstr>Gabriola</vt:lpstr>
      <vt:lpstr>Maiandra GD</vt:lpstr>
      <vt:lpstr>MV Boli</vt:lpstr>
      <vt:lpstr>Times New Roman</vt:lpstr>
      <vt:lpstr>2_Office-tema</vt:lpstr>
      <vt:lpstr>3. Löftets uppfyllande</vt:lpstr>
      <vt:lpstr>Uppfyllt löfte, men också dom</vt:lpstr>
      <vt:lpstr>Återupprättelse</vt:lpstr>
      <vt:lpstr>Gud kastar inte bort, utan återställer!</vt:lpstr>
      <vt:lpstr>Skilj mellan himlen, himmelriket &amp; skyarna</vt:lpstr>
      <vt:lpstr>Det nya Jerusalem i Gamla testamentet</vt:lpstr>
      <vt:lpstr>Paradiset återupprättat!</vt:lpstr>
      <vt:lpstr>Evigheten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Anders Gärdeborn</dc:creator>
  <cp:lastModifiedBy>Anders Gärdeborn</cp:lastModifiedBy>
  <cp:revision>1117</cp:revision>
  <dcterms:created xsi:type="dcterms:W3CDTF">2014-07-20T14:06:11Z</dcterms:created>
  <dcterms:modified xsi:type="dcterms:W3CDTF">2021-02-26T14:33:05Z</dcterms:modified>
</cp:coreProperties>
</file>