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 autoCompressPictures="0" bookmarkIdSeed="2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1305" r:id="rId2"/>
    <p:sldId id="1325" r:id="rId3"/>
    <p:sldId id="1323" r:id="rId4"/>
    <p:sldId id="1324" r:id="rId5"/>
    <p:sldId id="1306" r:id="rId6"/>
    <p:sldId id="1326" r:id="rId7"/>
    <p:sldId id="1327" r:id="rId8"/>
    <p:sldId id="1310" r:id="rId9"/>
  </p:sldIdLst>
  <p:sldSz cx="12192000" cy="6858000"/>
  <p:notesSz cx="6858000" cy="9945688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Maiandra GD" panose="020E0502030308020204" pitchFamily="34" charset="0"/>
      <p:regular r:id="rId16"/>
    </p:embeddedFont>
    <p:embeddedFont>
      <p:font typeface="MV Boli" panose="02000500030200090000" pitchFamily="2" charset="0"/>
      <p:regular r:id="rId17"/>
    </p:embeddedFont>
  </p:embeddedFontLst>
  <p:defaultTextStyle>
    <a:defPPr>
      <a:defRPr lang="sv-SE"/>
    </a:defPPr>
    <a:lvl1pPr marL="0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9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1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7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21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25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30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3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Författare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FF99"/>
    <a:srgbClr val="000000"/>
    <a:srgbClr val="878787"/>
    <a:srgbClr val="000033"/>
    <a:srgbClr val="74B9D6"/>
    <a:srgbClr val="FFFFFF"/>
    <a:srgbClr val="D78648"/>
    <a:srgbClr val="EF9652"/>
    <a:srgbClr val="86C577"/>
    <a:srgbClr val="FEA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E171933-4619-4E11-9A3F-F7608DF75F80}" styleName="Mellanmörkt format 1 - Dekorfär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Format med tema 1 - dekorfärg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Ljust format 1 - Dekorfärg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just format 2 - Dekorfärg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just format 3 - Dekorfärg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just format 1 - Dekorfärg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llanmörkt format 2 - Dekorfär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llanmörkt format 4 - Dekorfär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16DA210-FB5B-4158-B5E0-FEB733F419BA}" styleName="Ljust forma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Format med tema 1 - dekorfär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88" autoAdjust="0"/>
    <p:restoredTop sz="72273" autoAdjust="0"/>
  </p:normalViewPr>
  <p:slideViewPr>
    <p:cSldViewPr snapToGrid="0" snapToObjects="1">
      <p:cViewPr varScale="1">
        <p:scale>
          <a:sx n="91" d="100"/>
          <a:sy n="91" d="100"/>
        </p:scale>
        <p:origin x="1500" y="108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1062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88" d="100"/>
          <a:sy n="88" d="100"/>
        </p:scale>
        <p:origin x="3738" y="108"/>
      </p:cViewPr>
      <p:guideLst>
        <p:guide orient="horz" pos="3133"/>
        <p:guide pos="216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/>
          <p:cNvSpPr>
            <a:spLocks noGrp="1"/>
          </p:cNvSpPr>
          <p:nvPr>
            <p:ph type="ftr" sz="quarter" idx="2"/>
          </p:nvPr>
        </p:nvSpPr>
        <p:spPr>
          <a:xfrm>
            <a:off x="0" y="9446102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3"/>
          </p:nvPr>
        </p:nvSpPr>
        <p:spPr>
          <a:xfrm>
            <a:off x="3885010" y="9446102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6C999-61A9-47F1-89BF-68FCD7A9B4F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datum 7"/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BA878-5CE4-4434-B575-4E6BFCFBEE92}" type="datetimeFigureOut">
              <a:rPr lang="sv-SE" smtClean="0"/>
              <a:pPr/>
              <a:t>2021-02-26</a:t>
            </a:fld>
            <a:endParaRPr lang="sv-SE" dirty="0"/>
          </a:p>
        </p:txBody>
      </p:sp>
      <p:sp>
        <p:nvSpPr>
          <p:cNvPr id="9" name="Platshållare för sidhuvud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544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05F8E691-E9E0-4B68-81B8-84F9635A7F9F}" type="datetimeFigureOut">
              <a:rPr lang="sv-SE" smtClean="0"/>
              <a:pPr/>
              <a:t>2021-02-26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E3B136D8-B493-42BC-B798-A019C776AC1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7292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103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209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313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417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521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625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730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6833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Mazzaroth finns på svenska Amazon.</a:t>
            </a:r>
            <a:endParaRPr lang="LID4096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34921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800" dirty="0"/>
              <a:t>Det finns ingenting i de urgamla myterna som predaterar Guds egen uppenbarelse av sin räddningsplan.</a:t>
            </a:r>
            <a:endParaRPr lang="LID4096" sz="28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136D8-B493-42BC-B798-A019C776AC1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948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2800" dirty="0"/>
              <a:t>Josefus: Judiska fornminnen 1:2-3.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136D8-B493-42BC-B798-A019C776AC1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787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Betydelsen av mazzarot lite osäker: Ibland zodiakens 12 stjärnbilder, ibland tillsammans med de 36 associerade stjärnbilderna.</a:t>
            </a:r>
          </a:p>
          <a:p>
            <a:endParaRPr lang="sv-SE" dirty="0"/>
          </a:p>
          <a:p>
            <a:r>
              <a:rPr lang="sv-SE" dirty="0"/>
              <a:t>”Fästet” jämför ”fixstjärnorna”.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136D8-B493-42BC-B798-A019C776AC1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888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Synagogorna hade mosaikgolv som visade bibelhistorier som bilder, och den mest framträdande platsen reserverades för en zodiak.</a:t>
            </a:r>
            <a:endParaRPr lang="LID4096" dirty="0"/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Dendera fanns i ett egyptisk tempel, men är flyttad till Louvren i Paris.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800" dirty="0"/>
              <a:t>I synagogorna finns grekiska inskriptioner som visar att det var grekisktalande judarna som använde Septuaginta.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136D8-B493-42BC-B798-A019C776AC1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743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v-SE" sz="2800" dirty="0">
                <a:solidFill>
                  <a:schemeClr val="accent2"/>
                </a:solidFill>
              </a:rPr>
              <a:t>Isis (Hathor) bär upp jorden på de fyra solpassagerna.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06999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sv-SE" dirty="0"/>
              <a:t>Solen går från höger till vänster pss som hebreiska språket.</a:t>
            </a:r>
          </a:p>
          <a:p>
            <a:endParaRPr lang="sv-SE" dirty="0"/>
          </a:p>
          <a:p>
            <a:r>
              <a:rPr lang="sv-SE" dirty="0"/>
              <a:t>Ouroboros är en egyptisk symbol. Den omättliga ormen. </a:t>
            </a:r>
          </a:p>
          <a:p>
            <a:endParaRPr lang="sv-SE" dirty="0"/>
          </a:p>
          <a:p>
            <a:r>
              <a:rPr lang="sv-SE" dirty="0"/>
              <a:t>Sfinxen har troligen kvinnohuvud eftersom den saknar det traditionella skägget.</a:t>
            </a:r>
          </a:p>
          <a:p>
            <a:r>
              <a:rPr lang="sv-SE" dirty="0"/>
              <a:t>Sfinxen är exakt orienterad till ekliptikan vid middag och midnatt på solstånden och vid solnedgång och soluppgång vid dagjämningspunkterna. (MM sid 39)</a:t>
            </a:r>
            <a:endParaRPr lang="LID4096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9391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sv-SE" sz="2800" dirty="0">
              <a:solidFill>
                <a:schemeClr val="accent2"/>
              </a:solidFill>
              <a:sym typeface="Wingding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16257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498E1E7-F099-4980-90AA-AD6774DB0D78}"/>
              </a:ext>
            </a:extLst>
          </p:cNvPr>
          <p:cNvSpPr/>
          <p:nvPr userDrawn="1"/>
        </p:nvSpPr>
        <p:spPr>
          <a:xfrm>
            <a:off x="0" y="0"/>
            <a:ext cx="12192000" cy="684000"/>
          </a:xfrm>
          <a:prstGeom prst="rect">
            <a:avLst/>
          </a:prstGeom>
          <a:gradFill flip="none" rotWithShape="1">
            <a:gsLst>
              <a:gs pos="29000">
                <a:schemeClr val="accent6">
                  <a:lumMod val="75000"/>
                </a:schemeClr>
              </a:gs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46800" rIns="91421" bIns="46800" rtlCol="0" anchor="ctr"/>
          <a:lstStyle/>
          <a:p>
            <a:pPr algn="ctr"/>
            <a:endParaRPr lang="sv-SE" sz="18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06FBAE59-DDD0-467C-B13A-6F6CF0BCD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0"/>
            <a:ext cx="11520000" cy="684000"/>
          </a:xfrm>
          <a:prstGeom prst="rect">
            <a:avLst/>
          </a:prstGeom>
        </p:spPr>
        <p:txBody>
          <a:bodyPr lIns="216000" tIns="46800" bIns="46800" anchor="ctr" anchorCtr="0"/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sv-SE" sz="40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7B3712F-92FA-4947-BBFB-8C26FAC8DE03}"/>
              </a:ext>
            </a:extLst>
          </p:cNvPr>
          <p:cNvSpPr txBox="1"/>
          <p:nvPr userDrawn="1"/>
        </p:nvSpPr>
        <p:spPr>
          <a:xfrm>
            <a:off x="9846934" y="49612"/>
            <a:ext cx="2345066" cy="584775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000" b="1" dirty="0"/>
              <a:t>Bibelkanalen</a:t>
            </a:r>
            <a:r>
              <a:rPr lang="sv-SE" dirty="0"/>
              <a:t> </a:t>
            </a:r>
            <a:r>
              <a:rPr lang="sv-SE" sz="1400" dirty="0"/>
              <a:t>(YouTube)</a:t>
            </a:r>
            <a:br>
              <a:rPr lang="sv-SE" sz="1400" dirty="0"/>
            </a:br>
            <a:r>
              <a:rPr lang="sv-SE" dirty="0"/>
              <a:t>Anders Gärdeborn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10645376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fält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498E1E7-F099-4980-90AA-AD6774DB0D78}"/>
              </a:ext>
            </a:extLst>
          </p:cNvPr>
          <p:cNvSpPr/>
          <p:nvPr userDrawn="1"/>
        </p:nvSpPr>
        <p:spPr>
          <a:xfrm>
            <a:off x="0" y="0"/>
            <a:ext cx="12192000" cy="684000"/>
          </a:xfrm>
          <a:prstGeom prst="rect">
            <a:avLst/>
          </a:prstGeom>
          <a:gradFill flip="none" rotWithShape="1">
            <a:gsLst>
              <a:gs pos="29000">
                <a:schemeClr val="accent6">
                  <a:lumMod val="75000"/>
                </a:schemeClr>
              </a:gs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46800" rIns="91421" bIns="46800" rtlCol="0" anchor="ctr"/>
          <a:lstStyle/>
          <a:p>
            <a:pPr algn="ctr"/>
            <a:endParaRPr lang="sv-SE" sz="18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06FBAE59-DDD0-467C-B13A-6F6CF0BCD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0712824" cy="684000"/>
          </a:xfrm>
          <a:prstGeom prst="rect">
            <a:avLst/>
          </a:prstGeom>
        </p:spPr>
        <p:txBody>
          <a:bodyPr lIns="216000" tIns="46800" bIns="46800" anchor="ctr" anchorCtr="0"/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sv-SE" sz="40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371B834E-084B-47FC-91AC-26604609590D}"/>
              </a:ext>
            </a:extLst>
          </p:cNvPr>
          <p:cNvSpPr/>
          <p:nvPr userDrawn="1"/>
        </p:nvSpPr>
        <p:spPr>
          <a:xfrm>
            <a:off x="0" y="684000"/>
            <a:ext cx="6096000" cy="617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650E55F7-FF55-4AF3-A686-4A7F386CF734}"/>
              </a:ext>
            </a:extLst>
          </p:cNvPr>
          <p:cNvSpPr/>
          <p:nvPr userDrawn="1"/>
        </p:nvSpPr>
        <p:spPr>
          <a:xfrm>
            <a:off x="6096000" y="684000"/>
            <a:ext cx="6096000" cy="617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148AD938-4129-4254-A5E8-7430A3AD3743}"/>
              </a:ext>
            </a:extLst>
          </p:cNvPr>
          <p:cNvSpPr txBox="1"/>
          <p:nvPr userDrawn="1"/>
        </p:nvSpPr>
        <p:spPr>
          <a:xfrm>
            <a:off x="9846934" y="49612"/>
            <a:ext cx="2345066" cy="584775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000" b="1" dirty="0"/>
              <a:t>Bibelkanalen</a:t>
            </a:r>
            <a:r>
              <a:rPr lang="sv-SE" dirty="0"/>
              <a:t> </a:t>
            </a:r>
            <a:r>
              <a:rPr lang="sv-SE" sz="1400" dirty="0"/>
              <a:t>(YouTube)</a:t>
            </a:r>
            <a:br>
              <a:rPr lang="sv-SE" sz="1400" dirty="0"/>
            </a:br>
            <a:r>
              <a:rPr lang="sv-SE" dirty="0"/>
              <a:t>Anders Gärdeborn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3416902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En bild som visar föremål utomhus&#10;&#10;Automatiskt genererad beskrivning">
            <a:extLst>
              <a:ext uri="{FF2B5EF4-FFF2-40B4-BE49-F238E27FC236}">
                <a16:creationId xmlns:a16="http://schemas.microsoft.com/office/drawing/2014/main" id="{3F9308FC-9326-4BC3-8F8E-8CF889CEAF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32" y="0"/>
            <a:ext cx="12192000" cy="6858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1D8F3DAF-7775-4815-BEE1-FDC5A61CCBBE}"/>
              </a:ext>
            </a:extLst>
          </p:cNvPr>
          <p:cNvSpPr/>
          <p:nvPr userDrawn="1"/>
        </p:nvSpPr>
        <p:spPr>
          <a:xfrm>
            <a:off x="2544375" y="350599"/>
            <a:ext cx="6526348" cy="2437142"/>
          </a:xfrm>
          <a:prstGeom prst="rect">
            <a:avLst/>
          </a:prstGeom>
        </p:spPr>
        <p:txBody>
          <a:bodyPr wrap="none" lIns="43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96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chemeClr val="accent6">
                      <a:lumMod val="60000"/>
                      <a:lumOff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Guds</a:t>
            </a:r>
            <a:br>
              <a:rPr kumimoji="0" lang="sv-SE" sz="96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chemeClr val="accent6">
                      <a:lumMod val="60000"/>
                      <a:lumOff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sv-SE" sz="96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chemeClr val="accent6">
                      <a:lumMod val="60000"/>
                      <a:lumOff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(st)järnkoll!</a:t>
            </a:r>
            <a:endParaRPr lang="sv-SE" sz="9600" dirty="0">
              <a:effectLst>
                <a:glow rad="127000">
                  <a:schemeClr val="accent6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27C695C-7613-4729-9362-1127A52813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3788" y="5684650"/>
            <a:ext cx="7964424" cy="95659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sz="5400" b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sv-SE" dirty="0"/>
              <a:t>x. Avsnittsrubrik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3D59A02-5201-4C6C-8253-D11C32783D45}"/>
              </a:ext>
            </a:extLst>
          </p:cNvPr>
          <p:cNvSpPr/>
          <p:nvPr userDrawn="1"/>
        </p:nvSpPr>
        <p:spPr>
          <a:xfrm>
            <a:off x="2215264" y="2972231"/>
            <a:ext cx="7184571" cy="743714"/>
          </a:xfrm>
          <a:prstGeom prst="rect">
            <a:avLst/>
          </a:prstGeom>
        </p:spPr>
        <p:txBody>
          <a:bodyPr wrap="none" lIns="432000">
            <a:noAutofit/>
          </a:bodyPr>
          <a:lstStyle/>
          <a:p>
            <a:pPr algn="ctr">
              <a:lnSpc>
                <a:spcPts val="5100"/>
              </a:lnSpc>
            </a:pPr>
            <a:r>
              <a:rPr kumimoji="0" lang="sv-SE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Frälsningsplanen skriven på himlavalvet</a:t>
            </a:r>
            <a:endParaRPr lang="sv-SE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1FD0E79-3F77-4768-B6E7-DE70D250C3AC}"/>
              </a:ext>
            </a:extLst>
          </p:cNvPr>
          <p:cNvSpPr/>
          <p:nvPr userDrawn="1"/>
        </p:nvSpPr>
        <p:spPr>
          <a:xfrm>
            <a:off x="4303683" y="4042370"/>
            <a:ext cx="3584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3200" b="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Anders Gärdeborn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BA7D2C7-CCFD-45DF-B9F1-AC10BF10DE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1154" y="5943449"/>
            <a:ext cx="1078994" cy="7437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636401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48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76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4" r:id="rId3"/>
    <p:sldLayoutId id="2147483667" r:id="rId4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aiandra GD" panose="020E0502030308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5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notesSlide" Target="../notesSlides/notesSlide5.xml"/><Relationship Id="rId7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1.gif"/><Relationship Id="rId5" Type="http://schemas.openxmlformats.org/officeDocument/2006/relationships/image" Target="../media/image20.jpeg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F13E5F6-FB30-4AAC-81D3-1B4354DDE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2282" y="5684650"/>
            <a:ext cx="4529060" cy="956595"/>
          </a:xfrm>
        </p:spPr>
        <p:txBody>
          <a:bodyPr/>
          <a:lstStyle/>
          <a:p>
            <a:r>
              <a:rPr lang="sv-SE" dirty="0"/>
              <a:t>1. Inledning</a:t>
            </a:r>
            <a:endParaRPr lang="LID4096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166757A-84CB-4BBD-8C54-FB2ADF3F3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204122" y="4049245"/>
            <a:ext cx="1728000" cy="259200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74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: 8 punkter 2">
            <a:extLst>
              <a:ext uri="{FF2B5EF4-FFF2-40B4-BE49-F238E27FC236}">
                <a16:creationId xmlns:a16="http://schemas.microsoft.com/office/drawing/2014/main" id="{3AB00C60-C895-46D7-93AD-D7B6726AF818}"/>
              </a:ext>
            </a:extLst>
          </p:cNvPr>
          <p:cNvSpPr/>
          <p:nvPr/>
        </p:nvSpPr>
        <p:spPr>
          <a:xfrm rot="20652082">
            <a:off x="413487" y="3593853"/>
            <a:ext cx="4258962" cy="2588229"/>
          </a:xfrm>
          <a:prstGeom prst="irregularSeal1">
            <a:avLst/>
          </a:prstGeom>
          <a:effectLst>
            <a:outerShdw dist="139700" dir="2700000" algn="tl" rotWithShape="0">
              <a:prstClr val="black">
                <a:alpha val="66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matte">
            <a:bevelT w="69850" h="635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sv-SE" sz="2800" b="1" dirty="0">
                <a:solidFill>
                  <a:schemeClr val="tx1"/>
                </a:solidFill>
              </a:rPr>
              <a:t>OBS!</a:t>
            </a:r>
            <a:br>
              <a:rPr lang="sv-SE" sz="2800" b="1" dirty="0">
                <a:solidFill>
                  <a:schemeClr val="tx1"/>
                </a:solidFill>
              </a:rPr>
            </a:br>
            <a:r>
              <a:rPr lang="sv-SE" sz="2800" b="1" dirty="0">
                <a:solidFill>
                  <a:schemeClr val="tx1"/>
                </a:solidFill>
              </a:rPr>
              <a:t>Inte astrologi!</a:t>
            </a:r>
            <a:endParaRPr lang="LID4096" sz="2800" b="1" dirty="0">
              <a:solidFill>
                <a:schemeClr val="tx1"/>
              </a:solidFill>
            </a:endParaRPr>
          </a:p>
        </p:txBody>
      </p:sp>
      <p:pic>
        <p:nvPicPr>
          <p:cNvPr id="6" name="Bildobjekt 5" descr="En bild som visar text&#10;&#10;Automatiskt genererad beskrivning">
            <a:extLst>
              <a:ext uri="{FF2B5EF4-FFF2-40B4-BE49-F238E27FC236}">
                <a16:creationId xmlns:a16="http://schemas.microsoft.com/office/drawing/2014/main" id="{27A54AC2-CA8A-45D5-9D83-60402F46A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5088" y="4049245"/>
            <a:ext cx="1833120" cy="259200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74000"/>
              </a:schemeClr>
            </a:glow>
          </a:effectLst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C7948101-4BAB-4789-9DE5-E50D8DEB3FD7}"/>
              </a:ext>
            </a:extLst>
          </p:cNvPr>
          <p:cNvSpPr txBox="1"/>
          <p:nvPr/>
        </p:nvSpPr>
        <p:spPr>
          <a:xfrm>
            <a:off x="6099847" y="4611582"/>
            <a:ext cx="2049093" cy="733663"/>
          </a:xfrm>
          <a:prstGeom prst="rightArrow">
            <a:avLst/>
          </a:prstGeom>
          <a:solidFill>
            <a:srgbClr val="000000"/>
          </a:solidFill>
          <a:ln>
            <a:noFill/>
          </a:ln>
          <a:effectLst>
            <a:glow rad="101600">
              <a:schemeClr val="bg1">
                <a:alpha val="74000"/>
              </a:schemeClr>
            </a:glow>
          </a:effectLst>
        </p:spPr>
        <p:txBody>
          <a:bodyPr wrap="none" tIns="0" bIns="0" rtlCol="0">
            <a:spAutoFit/>
          </a:bodyPr>
          <a:lstStyle/>
          <a:p>
            <a:r>
              <a:rPr lang="sv-SE" sz="2400" b="1" dirty="0">
                <a:solidFill>
                  <a:schemeClr val="bg1"/>
                </a:solidFill>
              </a:rPr>
              <a:t>gardeborn.se</a:t>
            </a:r>
            <a:endParaRPr lang="LID4096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7163610"/>
      </p:ext>
    </p:extLst>
  </p:cSld>
  <p:clrMapOvr>
    <a:masterClrMapping/>
  </p:clrMapOvr>
  <p:transition advTm="1932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14F77B-76E2-4E57-BD85-E8233FAA9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Hypotesen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10DF5A62-E7E6-45D1-B1E1-EAE0546D9E67}"/>
              </a:ext>
            </a:extLst>
          </p:cNvPr>
          <p:cNvSpPr/>
          <p:nvPr/>
        </p:nvSpPr>
        <p:spPr>
          <a:xfrm>
            <a:off x="-6885" y="788927"/>
            <a:ext cx="12209242" cy="3590727"/>
          </a:xfrm>
          <a:prstGeom prst="rect">
            <a:avLst/>
          </a:prstGeom>
        </p:spPr>
        <p:txBody>
          <a:bodyPr wrap="square" lIns="216000" rIns="108000">
            <a:spAutoFit/>
          </a:bodyPr>
          <a:lstStyle/>
          <a:p>
            <a:pPr>
              <a:spcBef>
                <a:spcPts val="1200"/>
              </a:spcBef>
            </a:pPr>
            <a:r>
              <a:rPr lang="sv-SE" sz="2000" dirty="0"/>
              <a:t>Bibelns frälsningshistoria var känd mycket tidigt genom en muntlig tradition:</a:t>
            </a:r>
          </a:p>
          <a:p>
            <a:pPr marL="179388"/>
            <a:r>
              <a:rPr lang="sv-SE" dirty="0">
                <a:solidFill>
                  <a:srgbClr val="C00000"/>
                </a:solidFill>
              </a:rPr>
              <a:t>Henok, i det </a:t>
            </a:r>
            <a:r>
              <a:rPr lang="sv-SE" i="1" u="sng" dirty="0">
                <a:solidFill>
                  <a:srgbClr val="C00000"/>
                </a:solidFill>
              </a:rPr>
              <a:t>7:e släktledet efter Adam</a:t>
            </a:r>
            <a:r>
              <a:rPr lang="sv-SE" dirty="0">
                <a:solidFill>
                  <a:srgbClr val="C00000"/>
                </a:solidFill>
              </a:rPr>
              <a:t>, profeterade om [de gudlösa]: Se, </a:t>
            </a:r>
            <a:r>
              <a:rPr lang="sv-SE" i="1" u="sng" dirty="0">
                <a:solidFill>
                  <a:srgbClr val="C00000"/>
                </a:solidFill>
              </a:rPr>
              <a:t>Herren kommer</a:t>
            </a:r>
            <a:r>
              <a:rPr lang="sv-SE" dirty="0">
                <a:solidFill>
                  <a:srgbClr val="C00000"/>
                </a:solidFill>
              </a:rPr>
              <a:t> med sina tusentals </a:t>
            </a:r>
            <a:br>
              <a:rPr lang="sv-SE" dirty="0">
                <a:solidFill>
                  <a:srgbClr val="C00000"/>
                </a:solidFill>
              </a:rPr>
            </a:br>
            <a:r>
              <a:rPr lang="sv-SE" dirty="0">
                <a:solidFill>
                  <a:srgbClr val="C00000"/>
                </a:solidFill>
              </a:rPr>
              <a:t>heliga för att </a:t>
            </a:r>
            <a:r>
              <a:rPr lang="sv-SE" i="1" u="sng" dirty="0">
                <a:solidFill>
                  <a:srgbClr val="C00000"/>
                </a:solidFill>
              </a:rPr>
              <a:t>hålla dom</a:t>
            </a:r>
            <a:r>
              <a:rPr lang="sv-SE" dirty="0">
                <a:solidFill>
                  <a:srgbClr val="C00000"/>
                </a:solidFill>
              </a:rPr>
              <a:t> över alla och ställa varje själ till svars för alla de gudlösa gärningar de gjort… Men ni, </a:t>
            </a:r>
            <a:br>
              <a:rPr lang="sv-SE" dirty="0">
                <a:solidFill>
                  <a:srgbClr val="C00000"/>
                </a:solidFill>
              </a:rPr>
            </a:br>
            <a:r>
              <a:rPr lang="sv-SE" dirty="0">
                <a:solidFill>
                  <a:srgbClr val="C00000"/>
                </a:solidFill>
              </a:rPr>
              <a:t>mina älskade, ska komma ihåg… I </a:t>
            </a:r>
            <a:r>
              <a:rPr lang="sv-SE" i="1" u="sng" dirty="0">
                <a:solidFill>
                  <a:srgbClr val="C00000"/>
                </a:solidFill>
              </a:rPr>
              <a:t>den sista tiden</a:t>
            </a:r>
            <a:r>
              <a:rPr lang="sv-SE" dirty="0">
                <a:solidFill>
                  <a:srgbClr val="C00000"/>
                </a:solidFill>
              </a:rPr>
              <a:t> kommer hånfulla människor som drivs av gudlösa begär.</a:t>
            </a:r>
            <a:r>
              <a:rPr lang="sv-SE" dirty="0"/>
              <a:t> </a:t>
            </a:r>
            <a:r>
              <a:rPr lang="sv-SE" sz="1600" dirty="0"/>
              <a:t>(Jud 14-18)</a:t>
            </a:r>
          </a:p>
          <a:p>
            <a:pPr>
              <a:spcBef>
                <a:spcPts val="1000"/>
              </a:spcBef>
            </a:pPr>
            <a:r>
              <a:rPr lang="sv-SE" sz="2000" dirty="0"/>
              <a:t>Den muntliga traditionen föregick alla religioner inklusive Bibelns nedtecknande.</a:t>
            </a:r>
          </a:p>
          <a:p>
            <a:pPr>
              <a:spcBef>
                <a:spcPts val="1000"/>
              </a:spcBef>
            </a:pPr>
            <a:r>
              <a:rPr lang="sv-SE" sz="2000" dirty="0"/>
              <a:t>Som stöd för minnet användes zodiakens stjärnkonstellationer som piktogram.</a:t>
            </a:r>
          </a:p>
          <a:p>
            <a:pPr>
              <a:spcBef>
                <a:spcPts val="1000"/>
              </a:spcBef>
            </a:pPr>
            <a:r>
              <a:rPr lang="sv-SE" sz="2000" dirty="0"/>
              <a:t>Konstellationerna berättar samma historia som de bibliska profeterna: </a:t>
            </a:r>
            <a:r>
              <a:rPr lang="sv-SE" sz="2000" i="1" dirty="0"/>
              <a:t>Samma </a:t>
            </a:r>
            <a:r>
              <a:rPr lang="sv-SE" sz="2000" i="1" u="sng" dirty="0"/>
              <a:t>händelser</a:t>
            </a:r>
            <a:r>
              <a:rPr lang="sv-SE" sz="2000" dirty="0"/>
              <a:t> </a:t>
            </a:r>
            <a:br>
              <a:rPr lang="sv-SE" sz="2000" dirty="0"/>
            </a:br>
            <a:r>
              <a:rPr lang="sv-SE" sz="2000" dirty="0"/>
              <a:t>beskrivs med </a:t>
            </a:r>
            <a:r>
              <a:rPr lang="sv-SE" sz="2000" i="1" dirty="0"/>
              <a:t>samma </a:t>
            </a:r>
            <a:r>
              <a:rPr lang="sv-SE" sz="2000" i="1" u="sng" dirty="0"/>
              <a:t>symboler</a:t>
            </a:r>
            <a:r>
              <a:rPr lang="sv-SE" sz="2000" dirty="0"/>
              <a:t> i </a:t>
            </a:r>
            <a:r>
              <a:rPr lang="sv-SE" sz="2000" i="1" dirty="0"/>
              <a:t>samma </a:t>
            </a:r>
            <a:r>
              <a:rPr lang="sv-SE" sz="2000" i="1" u="sng" dirty="0"/>
              <a:t>sekvens</a:t>
            </a:r>
            <a:r>
              <a:rPr lang="sv-SE" sz="2000" dirty="0"/>
              <a:t> och med </a:t>
            </a:r>
            <a:r>
              <a:rPr lang="sv-SE" sz="2000" i="1" dirty="0"/>
              <a:t>samma </a:t>
            </a:r>
            <a:r>
              <a:rPr lang="sv-SE" sz="2000" i="1" u="sng" dirty="0"/>
              <a:t>startpunkt</a:t>
            </a:r>
            <a:r>
              <a:rPr lang="sv-SE" sz="2000" dirty="0"/>
              <a:t>.</a:t>
            </a:r>
          </a:p>
          <a:p>
            <a:pPr>
              <a:spcBef>
                <a:spcPts val="1000"/>
              </a:spcBef>
            </a:pPr>
            <a:r>
              <a:rPr lang="sv-SE" sz="2000" dirty="0"/>
              <a:t>Gud har alltså redan på skapelsedag fyra lagt ut bibelhistorien i rätt ordningsföljd över himlen, </a:t>
            </a:r>
            <a:br>
              <a:rPr lang="sv-SE" sz="2000" dirty="0"/>
            </a:br>
            <a:r>
              <a:rPr lang="sv-SE" sz="2000" dirty="0"/>
              <a:t>med syfte att illustrera frälsningsplanen för människorna.</a:t>
            </a:r>
          </a:p>
        </p:txBody>
      </p:sp>
      <p:pic>
        <p:nvPicPr>
          <p:cNvPr id="3" name="Bildobjekt 2" descr="En bild som visar ko, inomhus, svart&#10;&#10;Beskrivning genererad med hög exakthet">
            <a:extLst>
              <a:ext uri="{FF2B5EF4-FFF2-40B4-BE49-F238E27FC236}">
                <a16:creationId xmlns:a16="http://schemas.microsoft.com/office/drawing/2014/main" id="{AB01F8B7-076F-4C3A-8A9B-B01C5E3361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047" b="12685"/>
          <a:stretch/>
        </p:blipFill>
        <p:spPr>
          <a:xfrm>
            <a:off x="-6885" y="4458108"/>
            <a:ext cx="12198885" cy="2399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4364211"/>
      </p:ext>
    </p:extLst>
  </p:cSld>
  <p:clrMapOvr>
    <a:masterClrMapping/>
  </p:clrMapOvr>
  <p:transition advTm="302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D579FF83-05BF-45CB-A779-9D0B51AE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/>
        </p:blipFill>
        <p:spPr>
          <a:xfrm>
            <a:off x="0" y="673115"/>
            <a:ext cx="12192002" cy="61967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814F77B-76E2-4E57-BD85-E8233FAA9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Utvecklingen av astronomin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75C26B10-42D3-4334-8B3B-F505BC4A92A0}"/>
              </a:ext>
            </a:extLst>
          </p:cNvPr>
          <p:cNvSpPr/>
          <p:nvPr/>
        </p:nvSpPr>
        <p:spPr>
          <a:xfrm>
            <a:off x="-2" y="831113"/>
            <a:ext cx="12192002" cy="5842625"/>
          </a:xfrm>
          <a:prstGeom prst="rect">
            <a:avLst/>
          </a:prstGeom>
        </p:spPr>
        <p:txBody>
          <a:bodyPr wrap="square" lIns="216000" rIns="0">
            <a:spAutoFit/>
          </a:bodyPr>
          <a:lstStyle/>
          <a:p>
            <a:pPr>
              <a:lnSpc>
                <a:spcPts val="2000"/>
              </a:lnSpc>
              <a:spcBef>
                <a:spcPts val="1200"/>
              </a:spcBef>
            </a:pPr>
            <a:r>
              <a:rPr lang="sv-SE" dirty="0">
                <a:solidFill>
                  <a:schemeClr val="bg1"/>
                </a:solidFill>
              </a:rPr>
              <a:t>Astronomin har sitt ursprung redan hos förflodspatriarkerna:</a:t>
            </a:r>
          </a:p>
          <a:p>
            <a:pPr marL="358775" indent="-179388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Josefus skrev att Set och hans barn ”</a:t>
            </a:r>
            <a:r>
              <a:rPr lang="sv-SE" i="1" dirty="0">
                <a:solidFill>
                  <a:schemeClr val="bg1"/>
                </a:solidFill>
              </a:rPr>
              <a:t>uppfann den vishet som handlar om himlakropparna och deras ordning”</a:t>
            </a:r>
            <a:r>
              <a:rPr lang="sv-SE" dirty="0">
                <a:solidFill>
                  <a:schemeClr val="bg1"/>
                </a:solidFill>
              </a:rPr>
              <a:t>.</a:t>
            </a:r>
          </a:p>
          <a:p>
            <a:pPr marL="358775" indent="-179388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Också hebreiska, persiska och arabiska traditioner menar att astronomin utformades redan före floden.</a:t>
            </a:r>
          </a:p>
          <a:p>
            <a:pPr>
              <a:lnSpc>
                <a:spcPts val="2000"/>
              </a:lnSpc>
              <a:spcBef>
                <a:spcPts val="1200"/>
              </a:spcBef>
            </a:pPr>
            <a:r>
              <a:rPr lang="sv-SE" dirty="0">
                <a:solidFill>
                  <a:schemeClr val="bg1"/>
                </a:solidFill>
                <a:sym typeface="Wingdings"/>
              </a:rPr>
              <a:t>Astronomin kickstartade hos de tidiga kulturerna efter floden (Sumer, Egypten, Babylonien, Persien, Grekland…) </a:t>
            </a:r>
          </a:p>
          <a:p>
            <a:pPr marL="358775" indent="-179388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  <a:sym typeface="Wingdings"/>
              </a:rPr>
              <a:t>Den följde Noa i arken.</a:t>
            </a:r>
          </a:p>
          <a:p>
            <a:pPr marL="358775" indent="-179388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  <a:sym typeface="Wingdings"/>
              </a:rPr>
              <a:t>Den spreds till nationerna vid Babels torn.</a:t>
            </a:r>
          </a:p>
          <a:p>
            <a:pPr marL="358775" indent="-179388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  <a:sym typeface="Wingdings"/>
              </a:rPr>
              <a:t>Abraham bar med sig den till Egypten.</a:t>
            </a:r>
          </a:p>
          <a:p>
            <a:pPr marL="358775" indent="-179388">
              <a:buFont typeface="Arial" panose="020B0604020202020204" pitchFamily="34" charset="0"/>
              <a:buChar char="•"/>
            </a:pPr>
            <a:r>
              <a:rPr lang="sv-SE" i="1" dirty="0">
                <a:solidFill>
                  <a:schemeClr val="bg1"/>
                </a:solidFill>
                <a:sym typeface="Wingdings"/>
              </a:rPr>
              <a:t>Därför är stjärnbilderna anmärkningsvärt lika i alla tidiga civilisationer.</a:t>
            </a:r>
          </a:p>
          <a:p>
            <a:pPr>
              <a:lnSpc>
                <a:spcPts val="2000"/>
              </a:lnSpc>
              <a:spcBef>
                <a:spcPts val="1200"/>
              </a:spcBef>
            </a:pPr>
            <a:r>
              <a:rPr lang="sv-SE" dirty="0">
                <a:solidFill>
                  <a:schemeClr val="bg1"/>
                </a:solidFill>
                <a:sym typeface="Wingdings"/>
              </a:rPr>
              <a:t>Falsk religion gjorde astronomin ockult:</a:t>
            </a:r>
          </a:p>
          <a:p>
            <a:pPr marL="358775" indent="-179388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  <a:sym typeface="Wingdings"/>
              </a:rPr>
              <a:t>Man började </a:t>
            </a:r>
            <a:r>
              <a:rPr lang="sv-SE" i="1" u="sng" dirty="0">
                <a:solidFill>
                  <a:schemeClr val="bg1"/>
                </a:solidFill>
                <a:sym typeface="Wingdings"/>
              </a:rPr>
              <a:t>dyrka</a:t>
            </a:r>
            <a:r>
              <a:rPr lang="sv-SE" dirty="0">
                <a:solidFill>
                  <a:schemeClr val="bg1"/>
                </a:solidFill>
                <a:sym typeface="Wingdings"/>
              </a:rPr>
              <a:t> himlakropparna och stjärnbilderna: </a:t>
            </a:r>
            <a:r>
              <a:rPr lang="sv-SE" dirty="0">
                <a:solidFill>
                  <a:srgbClr val="FF0000"/>
                </a:solidFill>
              </a:rPr>
              <a:t>De bytte ut Guds sanning mot lögnen och dyrkade </a:t>
            </a:r>
            <a:br>
              <a:rPr lang="sv-SE" dirty="0">
                <a:solidFill>
                  <a:srgbClr val="FF0000"/>
                </a:solidFill>
              </a:rPr>
            </a:br>
            <a:r>
              <a:rPr lang="sv-SE" dirty="0">
                <a:solidFill>
                  <a:srgbClr val="FF0000"/>
                </a:solidFill>
              </a:rPr>
              <a:t>och tjänade det skapade i stället för Skaparen, han som är välsignad i evighet. </a:t>
            </a:r>
            <a:r>
              <a:rPr lang="sv-SE" sz="1400" dirty="0">
                <a:solidFill>
                  <a:schemeClr val="bg1"/>
                </a:solidFill>
              </a:rPr>
              <a:t>(Rom 1:25)</a:t>
            </a:r>
          </a:p>
          <a:p>
            <a:pPr marL="358775" indent="-179388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Gud förutsa </a:t>
            </a:r>
            <a:r>
              <a:rPr lang="sv-SE" i="1" u="sng" dirty="0">
                <a:solidFill>
                  <a:schemeClr val="bg1"/>
                </a:solidFill>
              </a:rPr>
              <a:t>mänsklighetens</a:t>
            </a:r>
            <a:r>
              <a:rPr lang="sv-SE" dirty="0">
                <a:solidFill>
                  <a:schemeClr val="bg1"/>
                </a:solidFill>
              </a:rPr>
              <a:t> historia genom stjärnbilderna.</a:t>
            </a:r>
            <a:br>
              <a:rPr lang="sv-SE" dirty="0">
                <a:solidFill>
                  <a:schemeClr val="bg1"/>
                </a:solidFill>
              </a:rPr>
            </a:br>
            <a:r>
              <a:rPr lang="sv-SE" dirty="0">
                <a:solidFill>
                  <a:schemeClr val="bg1"/>
                </a:solidFill>
              </a:rPr>
              <a:t>Astrologi och horoskop vill förutsäga </a:t>
            </a:r>
            <a:r>
              <a:rPr lang="sv-SE" i="1" u="sng" dirty="0">
                <a:solidFill>
                  <a:schemeClr val="bg1"/>
                </a:solidFill>
              </a:rPr>
              <a:t>enskilda människors</a:t>
            </a:r>
            <a:r>
              <a:rPr lang="sv-SE" dirty="0">
                <a:solidFill>
                  <a:schemeClr val="bg1"/>
                </a:solidFill>
              </a:rPr>
              <a:t> framtid.</a:t>
            </a:r>
          </a:p>
          <a:p>
            <a:pPr marL="358775" indent="-179388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Detta är uttryckligen förbjudet i Bibeln: </a:t>
            </a:r>
            <a:r>
              <a:rPr lang="sv-SE" dirty="0">
                <a:solidFill>
                  <a:srgbClr val="FF0000"/>
                </a:solidFill>
              </a:rPr>
              <a:t>När någon, man eller kvinna, befattar sig med andebesvärjelse </a:t>
            </a:r>
            <a:br>
              <a:rPr lang="sv-SE" dirty="0">
                <a:solidFill>
                  <a:srgbClr val="FF0000"/>
                </a:solidFill>
              </a:rPr>
            </a:br>
            <a:r>
              <a:rPr lang="sv-SE" dirty="0">
                <a:solidFill>
                  <a:srgbClr val="FF0000"/>
                </a:solidFill>
              </a:rPr>
              <a:t>eller </a:t>
            </a:r>
            <a:r>
              <a:rPr lang="sv-SE" i="1" u="sng" dirty="0">
                <a:solidFill>
                  <a:srgbClr val="FF0000"/>
                </a:solidFill>
              </a:rPr>
              <a:t>spådom</a:t>
            </a:r>
            <a:r>
              <a:rPr lang="sv-SE" dirty="0">
                <a:solidFill>
                  <a:srgbClr val="FF0000"/>
                </a:solidFill>
              </a:rPr>
              <a:t>, ska den personen straffas med döden. </a:t>
            </a:r>
            <a:r>
              <a:rPr lang="sv-SE" sz="1400" dirty="0">
                <a:solidFill>
                  <a:schemeClr val="bg1"/>
                </a:solidFill>
              </a:rPr>
              <a:t>(3 Mos 20:27)</a:t>
            </a:r>
          </a:p>
          <a:p>
            <a:pPr>
              <a:lnSpc>
                <a:spcPts val="2000"/>
              </a:lnSpc>
              <a:spcBef>
                <a:spcPts val="1200"/>
              </a:spcBef>
            </a:pPr>
            <a:r>
              <a:rPr lang="sv-SE" dirty="0">
                <a:solidFill>
                  <a:schemeClr val="bg1"/>
                </a:solidFill>
              </a:rPr>
              <a:t>Moderna tolkningar av zodiaken har också gjorts:</a:t>
            </a:r>
          </a:p>
          <a:p>
            <a:pPr marL="358775" indent="-179388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Judarna tolkar utan referenser till Nya testamentet.</a:t>
            </a:r>
          </a:p>
          <a:p>
            <a:pPr marL="358775" indent="-179388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Rollerston 1862, Bullinger 1895 m.fl. tolkar utan GT:s historia och kopplar i stort sett allt till Jesu försoningsverk.</a:t>
            </a:r>
          </a:p>
          <a:p>
            <a:pPr marL="358775" indent="-179388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Ursprungligen såg man en </a:t>
            </a:r>
            <a:r>
              <a:rPr lang="sv-SE" i="1" u="sng" dirty="0">
                <a:solidFill>
                  <a:schemeClr val="bg1"/>
                </a:solidFill>
              </a:rPr>
              <a:t>sekvens</a:t>
            </a:r>
            <a:r>
              <a:rPr lang="sv-SE" dirty="0">
                <a:solidFill>
                  <a:schemeClr val="bg1"/>
                </a:solidFill>
              </a:rPr>
              <a:t> hos konstellationerna som beskriver </a:t>
            </a:r>
            <a:r>
              <a:rPr lang="sv-SE" i="1" u="sng" dirty="0">
                <a:solidFill>
                  <a:schemeClr val="bg1"/>
                </a:solidFill>
              </a:rPr>
              <a:t>hela</a:t>
            </a:r>
            <a:r>
              <a:rPr lang="sv-SE" dirty="0">
                <a:solidFill>
                  <a:schemeClr val="bg1"/>
                </a:solidFill>
              </a:rPr>
              <a:t> frälsningshistorien.</a:t>
            </a:r>
            <a:endParaRPr lang="sv-SE" dirty="0">
              <a:solidFill>
                <a:schemeClr val="bg1"/>
              </a:solidFill>
              <a:sym typeface="Wingding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1701492"/>
      </p:ext>
    </p:extLst>
  </p:cSld>
  <p:clrMapOvr>
    <a:masterClrMapping/>
  </p:clrMapOvr>
  <p:transition advTm="5337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14F77B-76E2-4E57-BD85-E8233FAA9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Bibliskt stöd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10DF5A62-E7E6-45D1-B1E1-EAE0546D9E67}"/>
              </a:ext>
            </a:extLst>
          </p:cNvPr>
          <p:cNvSpPr/>
          <p:nvPr/>
        </p:nvSpPr>
        <p:spPr>
          <a:xfrm>
            <a:off x="0" y="692016"/>
            <a:ext cx="12192000" cy="5826004"/>
          </a:xfrm>
          <a:prstGeom prst="rect">
            <a:avLst/>
          </a:prstGeom>
        </p:spPr>
        <p:txBody>
          <a:bodyPr wrap="square" lIns="216000" tIns="108000" rIns="144000">
            <a:spAutoFit/>
          </a:bodyPr>
          <a:lstStyle/>
          <a:p>
            <a:pPr lvl="0">
              <a:spcBef>
                <a:spcPts val="1500"/>
              </a:spcBef>
            </a:pPr>
            <a:r>
              <a:rPr lang="sv-SE" dirty="0">
                <a:solidFill>
                  <a:srgbClr val="C00000"/>
                </a:solidFill>
              </a:rPr>
              <a:t>[Himlavalvets ljus] ska vara </a:t>
            </a:r>
            <a:r>
              <a:rPr lang="sv-SE" i="1" u="sng" dirty="0">
                <a:solidFill>
                  <a:srgbClr val="C00000"/>
                </a:solidFill>
              </a:rPr>
              <a:t>tecken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dirty="0"/>
              <a:t>[symboler som bär ett speciellt meddelande]</a:t>
            </a:r>
            <a:r>
              <a:rPr lang="sv-SE" dirty="0">
                <a:solidFill>
                  <a:srgbClr val="C00000"/>
                </a:solidFill>
              </a:rPr>
              <a:t> som utmärker </a:t>
            </a:r>
            <a:br>
              <a:rPr lang="sv-SE" dirty="0">
                <a:solidFill>
                  <a:srgbClr val="C00000"/>
                </a:solidFill>
              </a:rPr>
            </a:br>
            <a:r>
              <a:rPr lang="sv-SE" dirty="0">
                <a:solidFill>
                  <a:srgbClr val="C00000"/>
                </a:solidFill>
              </a:rPr>
              <a:t>högtider, dagar och år, och de ska vara </a:t>
            </a:r>
            <a:r>
              <a:rPr lang="sv-SE" i="1" u="sng" dirty="0">
                <a:solidFill>
                  <a:srgbClr val="C00000"/>
                </a:solidFill>
              </a:rPr>
              <a:t>ljus</a:t>
            </a:r>
            <a:r>
              <a:rPr lang="sv-SE" dirty="0">
                <a:solidFill>
                  <a:srgbClr val="C00000"/>
                </a:solidFill>
              </a:rPr>
              <a:t> på </a:t>
            </a:r>
            <a:r>
              <a:rPr lang="sv-SE" i="1" u="sng" dirty="0">
                <a:solidFill>
                  <a:srgbClr val="C00000"/>
                </a:solidFill>
              </a:rPr>
              <a:t>himlavalvet</a:t>
            </a:r>
            <a:r>
              <a:rPr lang="sv-SE" dirty="0">
                <a:solidFill>
                  <a:srgbClr val="C00000"/>
                </a:solidFill>
              </a:rPr>
              <a:t> som lyser </a:t>
            </a:r>
            <a:r>
              <a:rPr lang="sv-SE" i="1" u="sng" dirty="0">
                <a:solidFill>
                  <a:srgbClr val="C00000"/>
                </a:solidFill>
              </a:rPr>
              <a:t>över jorden</a:t>
            </a:r>
            <a:r>
              <a:rPr lang="sv-SE" dirty="0">
                <a:solidFill>
                  <a:srgbClr val="C00000"/>
                </a:solidFill>
              </a:rPr>
              <a:t>.” </a:t>
            </a:r>
            <a:r>
              <a:rPr lang="sv-SE" sz="1400" dirty="0"/>
              <a:t>(1 Mos 1:14-15)</a:t>
            </a:r>
            <a:endParaRPr lang="sv-SE" dirty="0"/>
          </a:p>
          <a:p>
            <a:pPr lvl="0">
              <a:spcBef>
                <a:spcPts val="1500"/>
              </a:spcBef>
            </a:pPr>
            <a:r>
              <a:rPr lang="sv-SE" dirty="0"/>
              <a:t>Gud tillskriver zodiaken till sig själv: </a:t>
            </a:r>
            <a:r>
              <a:rPr lang="sv-SE" dirty="0">
                <a:solidFill>
                  <a:srgbClr val="C00000"/>
                </a:solidFill>
              </a:rPr>
              <a:t>Kan du binda ihop </a:t>
            </a:r>
            <a:r>
              <a:rPr lang="sv-SE" i="1" u="sng" dirty="0">
                <a:solidFill>
                  <a:srgbClr val="C00000"/>
                </a:solidFill>
              </a:rPr>
              <a:t>Plejaderna</a:t>
            </a:r>
            <a:r>
              <a:rPr lang="sv-SE" dirty="0">
                <a:solidFill>
                  <a:srgbClr val="C00000"/>
                </a:solidFill>
              </a:rPr>
              <a:t> eller lösa </a:t>
            </a:r>
            <a:r>
              <a:rPr lang="sv-SE" i="1" u="sng" dirty="0">
                <a:solidFill>
                  <a:srgbClr val="C00000"/>
                </a:solidFill>
              </a:rPr>
              <a:t>Orions</a:t>
            </a:r>
            <a:r>
              <a:rPr lang="sv-SE" dirty="0">
                <a:solidFill>
                  <a:srgbClr val="C00000"/>
                </a:solidFill>
              </a:rPr>
              <a:t> band? Kan du leda fram </a:t>
            </a:r>
            <a:br>
              <a:rPr lang="sv-SE" dirty="0">
                <a:solidFill>
                  <a:srgbClr val="C00000"/>
                </a:solidFill>
              </a:rPr>
            </a:br>
            <a:r>
              <a:rPr lang="sv-SE" i="1" u="sng" dirty="0">
                <a:solidFill>
                  <a:srgbClr val="C00000"/>
                </a:solidFill>
              </a:rPr>
              <a:t>stjärnbilderna</a:t>
            </a:r>
            <a:r>
              <a:rPr lang="sv-SE" i="1" dirty="0">
                <a:solidFill>
                  <a:srgbClr val="C00000"/>
                </a:solidFill>
              </a:rPr>
              <a:t> [</a:t>
            </a:r>
            <a:r>
              <a:rPr lang="sv-SE" b="1" i="1" dirty="0">
                <a:solidFill>
                  <a:srgbClr val="C00000"/>
                </a:solidFill>
              </a:rPr>
              <a:t>mazzarot</a:t>
            </a:r>
            <a:r>
              <a:rPr lang="sv-SE" i="1" dirty="0">
                <a:solidFill>
                  <a:srgbClr val="C00000"/>
                </a:solidFill>
              </a:rPr>
              <a:t>]</a:t>
            </a:r>
            <a:r>
              <a:rPr lang="sv-SE" dirty="0">
                <a:solidFill>
                  <a:srgbClr val="C00000"/>
                </a:solidFill>
              </a:rPr>
              <a:t> i rätt tid och visa vägen för </a:t>
            </a:r>
            <a:r>
              <a:rPr lang="sv-SE" i="1" u="sng" dirty="0">
                <a:solidFill>
                  <a:srgbClr val="C00000"/>
                </a:solidFill>
              </a:rPr>
              <a:t>Stora och Lilla Björn</a:t>
            </a:r>
            <a:r>
              <a:rPr lang="sv-SE" dirty="0">
                <a:solidFill>
                  <a:srgbClr val="C00000"/>
                </a:solidFill>
              </a:rPr>
              <a:t>? Känner du till </a:t>
            </a:r>
            <a:r>
              <a:rPr lang="sv-SE" i="1" u="sng" dirty="0">
                <a:solidFill>
                  <a:srgbClr val="C00000"/>
                </a:solidFill>
              </a:rPr>
              <a:t>himlens</a:t>
            </a:r>
            <a:r>
              <a:rPr lang="sv-SE" dirty="0">
                <a:solidFill>
                  <a:srgbClr val="C00000"/>
                </a:solidFill>
              </a:rPr>
              <a:t> lagar, och </a:t>
            </a:r>
            <a:br>
              <a:rPr lang="sv-SE" dirty="0">
                <a:solidFill>
                  <a:srgbClr val="C00000"/>
                </a:solidFill>
              </a:rPr>
            </a:br>
            <a:r>
              <a:rPr lang="sv-SE" dirty="0">
                <a:solidFill>
                  <a:srgbClr val="C00000"/>
                </a:solidFill>
              </a:rPr>
              <a:t>bestämmer du hur de råder över jorden? </a:t>
            </a:r>
            <a:r>
              <a:rPr lang="sv-SE" sz="1400" dirty="0"/>
              <a:t>(Job 38:31-33)</a:t>
            </a:r>
          </a:p>
          <a:p>
            <a:pPr>
              <a:spcBef>
                <a:spcPts val="1500"/>
              </a:spcBef>
            </a:pPr>
            <a:r>
              <a:rPr lang="sv-SE" dirty="0">
                <a:solidFill>
                  <a:prstClr val="black"/>
                </a:solidFill>
                <a:sym typeface="Wingdings"/>
              </a:rPr>
              <a:t>David konstaterar att </a:t>
            </a:r>
            <a:r>
              <a:rPr lang="sv-SE" dirty="0">
                <a:solidFill>
                  <a:schemeClr val="accent3">
                    <a:lumMod val="50000"/>
                  </a:schemeClr>
                </a:solidFill>
                <a:sym typeface="Wingdings"/>
              </a:rPr>
              <a:t>solens bana </a:t>
            </a:r>
            <a:r>
              <a:rPr lang="sv-SE" dirty="0">
                <a:solidFill>
                  <a:prstClr val="black"/>
                </a:solidFill>
                <a:sym typeface="Wingdings"/>
              </a:rPr>
              <a:t>bland stjärnbilderna bär på ett </a:t>
            </a:r>
            <a:r>
              <a:rPr lang="sv-SE" dirty="0">
                <a:solidFill>
                  <a:schemeClr val="accent5">
                    <a:lumMod val="75000"/>
                  </a:schemeClr>
                </a:solidFill>
                <a:sym typeface="Wingdings"/>
              </a:rPr>
              <a:t>budskap</a:t>
            </a:r>
            <a:r>
              <a:rPr lang="sv-SE" dirty="0">
                <a:solidFill>
                  <a:prstClr val="black"/>
                </a:solidFill>
                <a:sym typeface="Wingdings"/>
              </a:rPr>
              <a:t> till alla folk: </a:t>
            </a:r>
            <a:r>
              <a:rPr lang="sv-SE" i="1" u="sng" dirty="0">
                <a:solidFill>
                  <a:srgbClr val="C00000"/>
                </a:solidFill>
              </a:rPr>
              <a:t>Himlarna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dirty="0">
                <a:solidFill>
                  <a:schemeClr val="accent5">
                    <a:lumMod val="75000"/>
                  </a:schemeClr>
                </a:solidFill>
              </a:rPr>
              <a:t>vittnar</a:t>
            </a:r>
            <a:r>
              <a:rPr lang="sv-SE" dirty="0">
                <a:solidFill>
                  <a:srgbClr val="C00000"/>
                </a:solidFill>
              </a:rPr>
              <a:t> om Guds härlighet, </a:t>
            </a:r>
            <a:r>
              <a:rPr lang="sv-SE" i="1" u="sng" dirty="0">
                <a:solidFill>
                  <a:srgbClr val="C00000"/>
                </a:solidFill>
              </a:rPr>
              <a:t>fästet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dirty="0"/>
              <a:t>(1917)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dirty="0">
                <a:solidFill>
                  <a:schemeClr val="accent5">
                    <a:lumMod val="75000"/>
                  </a:schemeClr>
                </a:solidFill>
              </a:rPr>
              <a:t>förkunnar</a:t>
            </a:r>
            <a:r>
              <a:rPr lang="sv-SE" dirty="0">
                <a:solidFill>
                  <a:srgbClr val="C00000"/>
                </a:solidFill>
              </a:rPr>
              <a:t> hans händers verk. Dag </a:t>
            </a:r>
            <a:r>
              <a:rPr lang="sv-SE" dirty="0">
                <a:solidFill>
                  <a:schemeClr val="accent5">
                    <a:lumMod val="75000"/>
                  </a:schemeClr>
                </a:solidFill>
              </a:rPr>
              <a:t>berättar</a:t>
            </a:r>
            <a:r>
              <a:rPr lang="sv-SE" dirty="0">
                <a:solidFill>
                  <a:srgbClr val="C00000"/>
                </a:solidFill>
              </a:rPr>
              <a:t> för dag, natt ger </a:t>
            </a:r>
            <a:r>
              <a:rPr lang="sv-SE" dirty="0">
                <a:solidFill>
                  <a:schemeClr val="accent5">
                    <a:lumMod val="75000"/>
                  </a:schemeClr>
                </a:solidFill>
              </a:rPr>
              <a:t>kunskap</a:t>
            </a:r>
            <a:r>
              <a:rPr lang="sv-SE" dirty="0">
                <a:solidFill>
                  <a:srgbClr val="C00000"/>
                </a:solidFill>
              </a:rPr>
              <a:t> till natt, utan tal och utan ord, utan att man hör deras röst. </a:t>
            </a:r>
            <a:r>
              <a:rPr lang="sv-SE" i="1" u="sng" dirty="0">
                <a:solidFill>
                  <a:srgbClr val="C00000"/>
                </a:solidFill>
              </a:rPr>
              <a:t>[Himlarnas] </a:t>
            </a:r>
            <a:r>
              <a:rPr lang="sv-SE" i="1" u="sng" dirty="0">
                <a:solidFill>
                  <a:schemeClr val="accent5">
                    <a:lumMod val="75000"/>
                  </a:schemeClr>
                </a:solidFill>
              </a:rPr>
              <a:t>röst</a:t>
            </a:r>
            <a:r>
              <a:rPr lang="sv-SE" i="1" u="sng" dirty="0">
                <a:solidFill>
                  <a:srgbClr val="C00000"/>
                </a:solidFill>
              </a:rPr>
              <a:t> når ut över hela jorden, deras </a:t>
            </a:r>
            <a:r>
              <a:rPr lang="sv-SE" i="1" u="sng" dirty="0">
                <a:solidFill>
                  <a:schemeClr val="accent5">
                    <a:lumMod val="75000"/>
                  </a:schemeClr>
                </a:solidFill>
              </a:rPr>
              <a:t>ord</a:t>
            </a:r>
            <a:r>
              <a:rPr lang="sv-SE" i="1" u="sng" dirty="0">
                <a:solidFill>
                  <a:srgbClr val="C00000"/>
                </a:solidFill>
              </a:rPr>
              <a:t> till världens ände.</a:t>
            </a:r>
            <a:r>
              <a:rPr lang="sv-SE" dirty="0">
                <a:solidFill>
                  <a:srgbClr val="C00000"/>
                </a:solidFill>
              </a:rPr>
              <a:t> I </a:t>
            </a:r>
            <a:r>
              <a:rPr lang="sv-SE" i="1" u="sng" dirty="0">
                <a:solidFill>
                  <a:srgbClr val="C00000"/>
                </a:solidFill>
              </a:rPr>
              <a:t>himlen</a:t>
            </a:r>
            <a:r>
              <a:rPr lang="sv-SE" dirty="0">
                <a:solidFill>
                  <a:srgbClr val="C00000"/>
                </a:solidFill>
              </a:rPr>
              <a:t> har han gjort en </a:t>
            </a:r>
            <a:r>
              <a:rPr lang="sv-SE" i="1" u="sng" dirty="0">
                <a:solidFill>
                  <a:schemeClr val="accent3">
                    <a:lumMod val="50000"/>
                  </a:schemeClr>
                </a:solidFill>
              </a:rPr>
              <a:t>hydda</a:t>
            </a:r>
            <a:r>
              <a:rPr lang="sv-SE" dirty="0">
                <a:solidFill>
                  <a:srgbClr val="C00000"/>
                </a:solidFill>
              </a:rPr>
              <a:t> åt </a:t>
            </a:r>
            <a:r>
              <a:rPr lang="sv-SE" i="1" u="sng" dirty="0">
                <a:solidFill>
                  <a:srgbClr val="C00000"/>
                </a:solidFill>
              </a:rPr>
              <a:t>solen</a:t>
            </a:r>
            <a:r>
              <a:rPr lang="sv-SE" dirty="0">
                <a:solidFill>
                  <a:srgbClr val="C00000"/>
                </a:solidFill>
              </a:rPr>
              <a:t>. Den liknar en brudgum som kommer ut ur sin </a:t>
            </a:r>
            <a:r>
              <a:rPr lang="sv-SE" i="1" u="sng" dirty="0">
                <a:solidFill>
                  <a:schemeClr val="accent3">
                    <a:lumMod val="50000"/>
                  </a:schemeClr>
                </a:solidFill>
              </a:rPr>
              <a:t>kammare</a:t>
            </a:r>
            <a:r>
              <a:rPr lang="sv-SE" dirty="0">
                <a:solidFill>
                  <a:srgbClr val="C00000"/>
                </a:solidFill>
              </a:rPr>
              <a:t>, den jublar som en hjälte över att löpa sin </a:t>
            </a:r>
            <a:r>
              <a:rPr lang="sv-SE" i="1" u="sng" dirty="0">
                <a:solidFill>
                  <a:schemeClr val="accent3">
                    <a:lumMod val="50000"/>
                  </a:schemeClr>
                </a:solidFill>
              </a:rPr>
              <a:t>bana</a:t>
            </a:r>
            <a:r>
              <a:rPr lang="sv-SE" dirty="0">
                <a:solidFill>
                  <a:srgbClr val="C00000"/>
                </a:solidFill>
              </a:rPr>
              <a:t>. Vid </a:t>
            </a:r>
            <a:r>
              <a:rPr lang="sv-SE" i="1" u="sng" dirty="0">
                <a:solidFill>
                  <a:srgbClr val="C00000"/>
                </a:solidFill>
              </a:rPr>
              <a:t>himlens</a:t>
            </a:r>
            <a:r>
              <a:rPr lang="sv-SE" dirty="0">
                <a:solidFill>
                  <a:srgbClr val="C00000"/>
                </a:solidFill>
              </a:rPr>
              <a:t> ena ände går [solen] upp och följer sitt </a:t>
            </a:r>
            <a:r>
              <a:rPr lang="sv-SE" dirty="0">
                <a:solidFill>
                  <a:schemeClr val="accent3">
                    <a:lumMod val="50000"/>
                  </a:schemeClr>
                </a:solidFill>
              </a:rPr>
              <a:t>kretslopp</a:t>
            </a:r>
            <a:r>
              <a:rPr lang="sv-SE" dirty="0">
                <a:solidFill>
                  <a:srgbClr val="C00000"/>
                </a:solidFill>
              </a:rPr>
              <a:t> till den andra.</a:t>
            </a:r>
            <a:r>
              <a:rPr lang="sv-SE" dirty="0"/>
              <a:t> </a:t>
            </a:r>
            <a:r>
              <a:rPr lang="sv-SE" sz="1400" dirty="0"/>
              <a:t>(Ps 19:2-7)</a:t>
            </a:r>
          </a:p>
          <a:p>
            <a:pPr>
              <a:spcBef>
                <a:spcPts val="1500"/>
              </a:spcBef>
            </a:pPr>
            <a:r>
              <a:rPr lang="sv-SE" dirty="0">
                <a:solidFill>
                  <a:prstClr val="black"/>
                </a:solidFill>
                <a:sym typeface="Wingdings"/>
              </a:rPr>
              <a:t>Paulus citerar stället för att visa att nationerna redan hört </a:t>
            </a:r>
            <a:r>
              <a:rPr lang="sv-SE" i="1" u="sng" dirty="0">
                <a:solidFill>
                  <a:prstClr val="black"/>
                </a:solidFill>
                <a:sym typeface="Wingdings"/>
              </a:rPr>
              <a:t>evangeliet</a:t>
            </a:r>
            <a:r>
              <a:rPr lang="sv-SE" dirty="0">
                <a:solidFill>
                  <a:prstClr val="black"/>
                </a:solidFill>
                <a:sym typeface="Wingdings"/>
              </a:rPr>
              <a:t>:</a:t>
            </a:r>
            <a:r>
              <a:rPr lang="sv-SE" dirty="0">
                <a:solidFill>
                  <a:srgbClr val="C00000"/>
                </a:solidFill>
                <a:sym typeface="Wingdings"/>
              </a:rPr>
              <a:t> Alla ville inte rätta sig efter </a:t>
            </a:r>
            <a:r>
              <a:rPr lang="sv-SE" i="1" u="sng" dirty="0">
                <a:solidFill>
                  <a:srgbClr val="C00000"/>
                </a:solidFill>
                <a:sym typeface="Wingdings"/>
              </a:rPr>
              <a:t>evangeliet</a:t>
            </a:r>
            <a:r>
              <a:rPr lang="sv-SE" dirty="0">
                <a:solidFill>
                  <a:srgbClr val="C00000"/>
                </a:solidFill>
                <a:sym typeface="Wingdings"/>
              </a:rPr>
              <a:t>… Men… har [människorna] kanske inte hört? Jodå: </a:t>
            </a:r>
            <a:r>
              <a:rPr lang="sv-SE" i="1" u="sng" dirty="0">
                <a:solidFill>
                  <a:srgbClr val="C00000"/>
                </a:solidFill>
                <a:sym typeface="Wingdings"/>
              </a:rPr>
              <a:t>[Himlarnas] </a:t>
            </a:r>
            <a:r>
              <a:rPr lang="sv-SE" i="1" u="sng" dirty="0">
                <a:solidFill>
                  <a:schemeClr val="accent5">
                    <a:lumMod val="75000"/>
                  </a:schemeClr>
                </a:solidFill>
                <a:sym typeface="Wingdings"/>
              </a:rPr>
              <a:t>röst</a:t>
            </a:r>
            <a:r>
              <a:rPr lang="sv-SE" i="1" u="sng" dirty="0">
                <a:solidFill>
                  <a:srgbClr val="C00000"/>
                </a:solidFill>
                <a:sym typeface="Wingdings"/>
              </a:rPr>
              <a:t> har gått ut över hela jorden, deras </a:t>
            </a:r>
            <a:r>
              <a:rPr lang="sv-SE" i="1" u="sng" dirty="0">
                <a:solidFill>
                  <a:schemeClr val="accent5">
                    <a:lumMod val="75000"/>
                  </a:schemeClr>
                </a:solidFill>
                <a:sym typeface="Wingdings"/>
              </a:rPr>
              <a:t>ord</a:t>
            </a:r>
            <a:r>
              <a:rPr lang="sv-SE" i="1" u="sng" dirty="0">
                <a:solidFill>
                  <a:srgbClr val="C00000"/>
                </a:solidFill>
                <a:sym typeface="Wingdings"/>
              </a:rPr>
              <a:t> till världens ändar</a:t>
            </a:r>
            <a:r>
              <a:rPr lang="sv-SE" dirty="0">
                <a:solidFill>
                  <a:srgbClr val="C00000"/>
                </a:solidFill>
                <a:sym typeface="Wingdings"/>
              </a:rPr>
              <a:t>. </a:t>
            </a:r>
            <a:r>
              <a:rPr lang="sv-SE" sz="1400" dirty="0">
                <a:solidFill>
                  <a:prstClr val="black"/>
                </a:solidFill>
                <a:sym typeface="Wingdings"/>
              </a:rPr>
              <a:t>(Rom 10:16-18)</a:t>
            </a:r>
          </a:p>
          <a:p>
            <a:pPr marL="4479925">
              <a:spcBef>
                <a:spcPts val="1500"/>
              </a:spcBef>
            </a:pPr>
            <a:r>
              <a:rPr lang="sv-SE" i="1" u="sng" dirty="0">
                <a:solidFill>
                  <a:srgbClr val="C00000"/>
                </a:solidFill>
                <a:sym typeface="Wingdings"/>
              </a:rPr>
              <a:t>Himlarna</a:t>
            </a:r>
            <a:r>
              <a:rPr lang="sv-SE" dirty="0">
                <a:solidFill>
                  <a:srgbClr val="C00000"/>
                </a:solidFill>
                <a:sym typeface="Wingdings"/>
              </a:rPr>
              <a:t> prisar dina </a:t>
            </a:r>
            <a:r>
              <a:rPr lang="sv-SE" i="1" u="sng" dirty="0">
                <a:solidFill>
                  <a:srgbClr val="C00000"/>
                </a:solidFill>
                <a:sym typeface="Wingdings"/>
              </a:rPr>
              <a:t>under</a:t>
            </a:r>
            <a:r>
              <a:rPr lang="sv-SE" dirty="0">
                <a:solidFill>
                  <a:srgbClr val="C00000"/>
                </a:solidFill>
                <a:sym typeface="Wingdings"/>
              </a:rPr>
              <a:t> </a:t>
            </a:r>
            <a:r>
              <a:rPr lang="sv-SE" dirty="0">
                <a:sym typeface="Wingdings"/>
              </a:rPr>
              <a:t>[genom mäktigheten]</a:t>
            </a:r>
            <a:r>
              <a:rPr lang="sv-SE" dirty="0">
                <a:solidFill>
                  <a:srgbClr val="C00000"/>
                </a:solidFill>
                <a:sym typeface="Wingdings"/>
              </a:rPr>
              <a:t>, Herre, och din </a:t>
            </a:r>
            <a:r>
              <a:rPr lang="sv-SE" i="1" u="sng" dirty="0">
                <a:solidFill>
                  <a:srgbClr val="C00000"/>
                </a:solidFill>
                <a:sym typeface="Wingdings"/>
              </a:rPr>
              <a:t>trofasthet</a:t>
            </a:r>
            <a:r>
              <a:rPr lang="sv-SE" dirty="0">
                <a:sym typeface="Wingdings"/>
              </a:rPr>
              <a:t> [genom stjärnbilderna]</a:t>
            </a:r>
            <a:r>
              <a:rPr lang="sv-SE" dirty="0">
                <a:solidFill>
                  <a:srgbClr val="C00000"/>
                </a:solidFill>
                <a:sym typeface="Wingdings"/>
              </a:rPr>
              <a:t>.</a:t>
            </a:r>
            <a:r>
              <a:rPr lang="sv-SE" dirty="0">
                <a:sym typeface="Wingdings"/>
              </a:rPr>
              <a:t> </a:t>
            </a:r>
            <a:r>
              <a:rPr lang="sv-SE" sz="1400" dirty="0">
                <a:sym typeface="Wingdings"/>
              </a:rPr>
              <a:t>(Ps 89:6)</a:t>
            </a:r>
          </a:p>
          <a:p>
            <a:pPr marL="4479925">
              <a:spcBef>
                <a:spcPts val="1500"/>
              </a:spcBef>
            </a:pPr>
            <a:r>
              <a:rPr lang="sv-SE" dirty="0">
                <a:solidFill>
                  <a:srgbClr val="C00000"/>
                </a:solidFill>
              </a:rPr>
              <a:t>Lyft blicken mot höjden och se: Vem har skapat allt detta? Det är han som för fram </a:t>
            </a:r>
            <a:r>
              <a:rPr lang="sv-SE" i="1" u="sng" dirty="0">
                <a:solidFill>
                  <a:srgbClr val="C00000"/>
                </a:solidFill>
              </a:rPr>
              <a:t>härskaran däruppe</a:t>
            </a:r>
            <a:r>
              <a:rPr lang="sv-SE" dirty="0">
                <a:solidFill>
                  <a:srgbClr val="C00000"/>
                </a:solidFill>
              </a:rPr>
              <a:t> i räknade skaror. Med sin stora makt och sin väldiga kraft </a:t>
            </a:r>
            <a:r>
              <a:rPr lang="sv-SE" i="1" u="sng" dirty="0">
                <a:solidFill>
                  <a:srgbClr val="C00000"/>
                </a:solidFill>
              </a:rPr>
              <a:t>nämner han dem alla vid namn</a:t>
            </a:r>
            <a:r>
              <a:rPr lang="sv-SE" dirty="0">
                <a:solidFill>
                  <a:srgbClr val="C00000"/>
                </a:solidFill>
              </a:rPr>
              <a:t> – ingen enda uteblir. </a:t>
            </a:r>
            <a:r>
              <a:rPr lang="sv-SE" sz="1400" dirty="0"/>
              <a:t>(Jes 40:26)</a:t>
            </a:r>
            <a:endParaRPr lang="sv-SE" dirty="0">
              <a:solidFill>
                <a:srgbClr val="0070C0"/>
              </a:solidFill>
              <a:sym typeface="Wingdings"/>
            </a:endParaRPr>
          </a:p>
        </p:txBody>
      </p:sp>
      <p:sp>
        <p:nvSpPr>
          <p:cNvPr id="3" name="Pratbubbla: rektangel 2">
            <a:extLst>
              <a:ext uri="{FF2B5EF4-FFF2-40B4-BE49-F238E27FC236}">
                <a16:creationId xmlns:a16="http://schemas.microsoft.com/office/drawing/2014/main" id="{71A19836-C05B-48B6-98DE-02DB86C82957}"/>
              </a:ext>
            </a:extLst>
          </p:cNvPr>
          <p:cNvSpPr>
            <a:spLocks/>
          </p:cNvSpPr>
          <p:nvPr/>
        </p:nvSpPr>
        <p:spPr>
          <a:xfrm>
            <a:off x="6557473" y="4048324"/>
            <a:ext cx="4495800" cy="1631216"/>
          </a:xfrm>
          <a:prstGeom prst="wedgeRectCallout">
            <a:avLst>
              <a:gd name="adj1" fmla="val -74749"/>
              <a:gd name="adj2" fmla="val -81785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sv-SE" sz="2000" dirty="0">
                <a:solidFill>
                  <a:schemeClr val="tx1"/>
                </a:solidFill>
                <a:sym typeface="Wingdings"/>
              </a:rPr>
              <a:t>Ordningen pekas ut av solen som går från en </a:t>
            </a:r>
            <a:r>
              <a:rPr lang="sv-SE" sz="2000" i="1" dirty="0">
                <a:solidFill>
                  <a:schemeClr val="tx1"/>
                </a:solidFill>
                <a:sym typeface="Wingdings"/>
              </a:rPr>
              <a:t>kammare (=stjärnbild)</a:t>
            </a:r>
            <a:r>
              <a:rPr lang="sv-SE" sz="2000" dirty="0">
                <a:solidFill>
                  <a:schemeClr val="tx1"/>
                </a:solidFill>
                <a:sym typeface="Wingdings"/>
              </a:rPr>
              <a:t> till nästa: </a:t>
            </a:r>
            <a:r>
              <a:rPr lang="sv-SE" sz="2000" dirty="0">
                <a:solidFill>
                  <a:srgbClr val="C00000"/>
                </a:solidFill>
                <a:sym typeface="Wingdings"/>
              </a:rPr>
              <a:t>Han ensam spänner ut </a:t>
            </a:r>
            <a:r>
              <a:rPr lang="sv-SE" sz="2000" i="1" dirty="0">
                <a:solidFill>
                  <a:srgbClr val="C00000"/>
                </a:solidFill>
                <a:sym typeface="Wingdings"/>
              </a:rPr>
              <a:t>himlarna</a:t>
            </a:r>
            <a:r>
              <a:rPr lang="sv-SE" sz="2000" dirty="0">
                <a:solidFill>
                  <a:srgbClr val="C00000"/>
                </a:solidFill>
                <a:sym typeface="Wingdings"/>
              </a:rPr>
              <a:t>… han har gjort </a:t>
            </a:r>
            <a:r>
              <a:rPr lang="sv-SE" sz="2000" i="1" dirty="0">
                <a:solidFill>
                  <a:srgbClr val="C00000"/>
                </a:solidFill>
                <a:sym typeface="Wingdings"/>
              </a:rPr>
              <a:t>Stora Björn</a:t>
            </a:r>
            <a:r>
              <a:rPr lang="sv-SE" sz="2000" dirty="0">
                <a:solidFill>
                  <a:srgbClr val="C00000"/>
                </a:solidFill>
                <a:sym typeface="Wingdings"/>
              </a:rPr>
              <a:t> och </a:t>
            </a:r>
            <a:r>
              <a:rPr lang="sv-SE" sz="2000" i="1" dirty="0">
                <a:solidFill>
                  <a:srgbClr val="C00000"/>
                </a:solidFill>
                <a:sym typeface="Wingdings"/>
              </a:rPr>
              <a:t>Orion</a:t>
            </a:r>
            <a:r>
              <a:rPr lang="sv-SE" sz="2000" dirty="0">
                <a:solidFill>
                  <a:srgbClr val="C00000"/>
                </a:solidFill>
                <a:sym typeface="Wingdings"/>
              </a:rPr>
              <a:t>, </a:t>
            </a:r>
            <a:r>
              <a:rPr lang="sv-SE" sz="2000" i="1" dirty="0">
                <a:solidFill>
                  <a:srgbClr val="C00000"/>
                </a:solidFill>
                <a:sym typeface="Wingdings"/>
              </a:rPr>
              <a:t>Sjustjärnorna</a:t>
            </a:r>
            <a:r>
              <a:rPr lang="sv-SE" sz="2000" dirty="0">
                <a:solidFill>
                  <a:srgbClr val="C00000"/>
                </a:solidFill>
                <a:sym typeface="Wingdings"/>
              </a:rPr>
              <a:t> och söderns </a:t>
            </a:r>
            <a:r>
              <a:rPr lang="sv-SE" sz="2000" i="1" u="sng" dirty="0">
                <a:solidFill>
                  <a:schemeClr val="accent3">
                    <a:lumMod val="50000"/>
                  </a:schemeClr>
                </a:solidFill>
                <a:sym typeface="Wingdings"/>
              </a:rPr>
              <a:t>kammare</a:t>
            </a:r>
            <a:r>
              <a:rPr lang="sv-SE" sz="2000" dirty="0">
                <a:solidFill>
                  <a:srgbClr val="C00000"/>
                </a:solidFill>
                <a:sym typeface="Wingdings"/>
              </a:rPr>
              <a:t>. </a:t>
            </a:r>
            <a:r>
              <a:rPr lang="sv-SE" sz="1600" dirty="0">
                <a:solidFill>
                  <a:schemeClr val="tx1"/>
                </a:solidFill>
                <a:sym typeface="Wingdings"/>
              </a:rPr>
              <a:t>(Job 9:8-9)</a:t>
            </a:r>
            <a:endParaRPr lang="LID4096" sz="2000" dirty="0">
              <a:solidFill>
                <a:schemeClr val="tx1"/>
              </a:solidFill>
            </a:endParaRPr>
          </a:p>
        </p:txBody>
      </p:sp>
      <p:pic>
        <p:nvPicPr>
          <p:cNvPr id="5" name="Bildobjekt 4" descr="En bild som visar inomhus, bord, sitter, dator&#10;&#10;Automatiskt genererad beskrivning">
            <a:extLst>
              <a:ext uri="{FF2B5EF4-FFF2-40B4-BE49-F238E27FC236}">
                <a16:creationId xmlns:a16="http://schemas.microsoft.com/office/drawing/2014/main" id="{B1917C61-6447-4E84-BA8D-C253BBB2A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315" y="4748774"/>
            <a:ext cx="3858645" cy="2054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0355778"/>
      </p:ext>
    </p:extLst>
  </p:cSld>
  <p:clrMapOvr>
    <a:masterClrMapping/>
  </p:clrMapOvr>
  <p:transition advTm="5717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 bldLvl="2"/>
      <p:bldP spid="3" grpId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14F77B-76E2-4E57-BD85-E8233FAA9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Gamla zodiaker</a:t>
            </a:r>
          </a:p>
        </p:txBody>
      </p:sp>
      <p:grpSp>
        <p:nvGrpSpPr>
          <p:cNvPr id="3" name="Grupp 2">
            <a:extLst>
              <a:ext uri="{FF2B5EF4-FFF2-40B4-BE49-F238E27FC236}">
                <a16:creationId xmlns:a16="http://schemas.microsoft.com/office/drawing/2014/main" id="{01FD496D-CB19-456B-8EB2-9376A53AB3D7}"/>
              </a:ext>
            </a:extLst>
          </p:cNvPr>
          <p:cNvGrpSpPr/>
          <p:nvPr/>
        </p:nvGrpSpPr>
        <p:grpSpPr>
          <a:xfrm>
            <a:off x="4344674" y="2575521"/>
            <a:ext cx="3482776" cy="2612081"/>
            <a:chOff x="4344674" y="2360370"/>
            <a:chExt cx="3482776" cy="2612081"/>
          </a:xfrm>
        </p:grpSpPr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094E57FC-5F37-44BE-A4F9-09405C976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44674" y="2360370"/>
              <a:ext cx="3482776" cy="261208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719C8C6F-5C0F-495A-B240-018C77A656C3}"/>
                </a:ext>
              </a:extLst>
            </p:cNvPr>
            <p:cNvSpPr txBox="1"/>
            <p:nvPr/>
          </p:nvSpPr>
          <p:spPr>
            <a:xfrm>
              <a:off x="4344674" y="2360370"/>
              <a:ext cx="3112068" cy="307777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 dirty="0">
                  <a:solidFill>
                    <a:schemeClr val="bg1"/>
                  </a:solidFill>
                </a:rPr>
                <a:t>Hamat Tiberias synagoga, 400-talet e.Kr.</a:t>
              </a:r>
              <a:endParaRPr lang="LID4096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upp 3">
            <a:extLst>
              <a:ext uri="{FF2B5EF4-FFF2-40B4-BE49-F238E27FC236}">
                <a16:creationId xmlns:a16="http://schemas.microsoft.com/office/drawing/2014/main" id="{10EB8432-37C7-4D82-BA40-CA66F50DB145}"/>
              </a:ext>
            </a:extLst>
          </p:cNvPr>
          <p:cNvGrpSpPr/>
          <p:nvPr/>
        </p:nvGrpSpPr>
        <p:grpSpPr>
          <a:xfrm>
            <a:off x="320435" y="2575521"/>
            <a:ext cx="3685476" cy="2612081"/>
            <a:chOff x="248715" y="2360370"/>
            <a:chExt cx="3685476" cy="2612081"/>
          </a:xfrm>
        </p:grpSpPr>
        <p:pic>
          <p:nvPicPr>
            <p:cNvPr id="11" name="Bildobjekt 10" descr="En bild som visar karta&#10;&#10;Automatiskt genererad beskrivning">
              <a:extLst>
                <a:ext uri="{FF2B5EF4-FFF2-40B4-BE49-F238E27FC236}">
                  <a16:creationId xmlns:a16="http://schemas.microsoft.com/office/drawing/2014/main" id="{172D889A-D596-4855-B0D0-ADC46F4A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8715" y="2360370"/>
              <a:ext cx="3685476" cy="261208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E27AF19A-40EA-4472-A369-E79F7E35BFB0}"/>
                </a:ext>
              </a:extLst>
            </p:cNvPr>
            <p:cNvSpPr txBox="1"/>
            <p:nvPr/>
          </p:nvSpPr>
          <p:spPr>
            <a:xfrm>
              <a:off x="248715" y="2360370"/>
              <a:ext cx="2672927" cy="307777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 dirty="0">
                  <a:solidFill>
                    <a:schemeClr val="bg1"/>
                  </a:solidFill>
                </a:rPr>
                <a:t>Tzippori synagoga, 400-talet e.Kr.</a:t>
              </a:r>
            </a:p>
          </p:txBody>
        </p:sp>
      </p:grpSp>
      <p:sp>
        <p:nvSpPr>
          <p:cNvPr id="14" name="textruta 13">
            <a:extLst>
              <a:ext uri="{FF2B5EF4-FFF2-40B4-BE49-F238E27FC236}">
                <a16:creationId xmlns:a16="http://schemas.microsoft.com/office/drawing/2014/main" id="{E90C7175-9009-4ABD-A047-B3C9CDA8463D}"/>
              </a:ext>
            </a:extLst>
          </p:cNvPr>
          <p:cNvSpPr txBox="1"/>
          <p:nvPr/>
        </p:nvSpPr>
        <p:spPr>
          <a:xfrm>
            <a:off x="0" y="5340077"/>
            <a:ext cx="12192000" cy="1400383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r>
              <a:rPr lang="sv-SE" sz="2000" dirty="0"/>
              <a:t>Vår- &amp; höstdagjämning samt sommar- &amp; vintersolstånd är markerade med kvinnor.</a:t>
            </a:r>
          </a:p>
          <a:p>
            <a:pPr>
              <a:spcBef>
                <a:spcPts val="600"/>
              </a:spcBef>
            </a:pPr>
            <a:r>
              <a:rPr lang="sv-SE" sz="2000" dirty="0"/>
              <a:t>Vridningen av stjärnbilderna (i.f.t. kvinnorna) visar </a:t>
            </a:r>
            <a:r>
              <a:rPr lang="sv-SE" sz="2000" i="1" u="sng" dirty="0"/>
              <a:t>när</a:t>
            </a:r>
            <a:r>
              <a:rPr lang="sv-SE" sz="2000" dirty="0"/>
              <a:t> zodiaken avbildade himlen.</a:t>
            </a:r>
          </a:p>
          <a:p>
            <a:pPr marL="358775" indent="-179388">
              <a:buFont typeface="Arial" panose="020B0604020202020204" pitchFamily="34" charset="0"/>
              <a:buChar char="•"/>
            </a:pPr>
            <a:r>
              <a:rPr lang="sv-SE" sz="2000" dirty="0"/>
              <a:t>Dendera visar himlen c:a 2300 f.Kr, tiden för syndafloden (enligt hebreiska bibeln).</a:t>
            </a:r>
          </a:p>
          <a:p>
            <a:pPr marL="358775" indent="-179388">
              <a:buFont typeface="Arial" panose="020B0604020202020204" pitchFamily="34" charset="0"/>
              <a:buChar char="•"/>
            </a:pPr>
            <a:r>
              <a:rPr lang="sv-SE" sz="2000" dirty="0"/>
              <a:t>Synagogorna visar himlen c:a 3200 f.Kr, tiden för syndafloden (enligt grekiska Septuaginta).</a:t>
            </a:r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05FE7F4C-7E54-4C24-9B14-B5141BC8EC5B}"/>
              </a:ext>
            </a:extLst>
          </p:cNvPr>
          <p:cNvGrpSpPr/>
          <p:nvPr/>
        </p:nvGrpSpPr>
        <p:grpSpPr>
          <a:xfrm>
            <a:off x="8166213" y="1038655"/>
            <a:ext cx="3702277" cy="4456973"/>
            <a:chOff x="8237933" y="823504"/>
            <a:chExt cx="3702277" cy="4456973"/>
          </a:xfrm>
        </p:grpSpPr>
        <p:pic>
          <p:nvPicPr>
            <p:cNvPr id="16" name="Bildobjekt 15">
              <a:extLst>
                <a:ext uri="{FF2B5EF4-FFF2-40B4-BE49-F238E27FC236}">
                  <a16:creationId xmlns:a16="http://schemas.microsoft.com/office/drawing/2014/main" id="{A62E7563-92DB-4A10-82ED-375B0CC81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37933" y="823504"/>
              <a:ext cx="3685476" cy="4148947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7" name="textruta 16">
              <a:extLst>
                <a:ext uri="{FF2B5EF4-FFF2-40B4-BE49-F238E27FC236}">
                  <a16:creationId xmlns:a16="http://schemas.microsoft.com/office/drawing/2014/main" id="{B51A8C52-F309-4701-ABAF-ADED3C0656A2}"/>
                </a:ext>
              </a:extLst>
            </p:cNvPr>
            <p:cNvSpPr txBox="1"/>
            <p:nvPr/>
          </p:nvSpPr>
          <p:spPr>
            <a:xfrm>
              <a:off x="9108142" y="4972700"/>
              <a:ext cx="2832068" cy="307777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 dirty="0">
                  <a:solidFill>
                    <a:schemeClr val="bg1"/>
                  </a:solidFill>
                </a:rPr>
                <a:t>Dendera zodiak omtvistad datering</a:t>
              </a:r>
            </a:p>
          </p:txBody>
        </p:sp>
      </p:grpSp>
      <p:sp>
        <p:nvSpPr>
          <p:cNvPr id="19" name="textruta 18">
            <a:extLst>
              <a:ext uri="{FF2B5EF4-FFF2-40B4-BE49-F238E27FC236}">
                <a16:creationId xmlns:a16="http://schemas.microsoft.com/office/drawing/2014/main" id="{74666A74-3ABA-4F96-BB1A-69F896F09900}"/>
              </a:ext>
            </a:extLst>
          </p:cNvPr>
          <p:cNvSpPr txBox="1"/>
          <p:nvPr/>
        </p:nvSpPr>
        <p:spPr>
          <a:xfrm>
            <a:off x="-2" y="772397"/>
            <a:ext cx="6171214" cy="1631216"/>
          </a:xfrm>
          <a:prstGeom prst="rect">
            <a:avLst/>
          </a:prstGeom>
          <a:noFill/>
        </p:spPr>
        <p:txBody>
          <a:bodyPr wrap="none" lIns="216000" rtlCol="0">
            <a:spAutoFit/>
          </a:bodyPr>
          <a:lstStyle/>
          <a:p>
            <a:r>
              <a:rPr lang="sv-SE" sz="2000" dirty="0"/>
              <a:t>Zodiaken är lika gammal som civilisationen själv:</a:t>
            </a:r>
          </a:p>
          <a:p>
            <a:pPr marL="358775" indent="-179388">
              <a:buFont typeface="Arial" panose="020B0604020202020204" pitchFamily="34" charset="0"/>
              <a:buChar char="•"/>
            </a:pPr>
            <a:r>
              <a:rPr lang="sv-SE" sz="2000" b="1" i="1" dirty="0"/>
              <a:t>Mesopotamien</a:t>
            </a:r>
            <a:r>
              <a:rPr lang="sv-SE" sz="2000" dirty="0"/>
              <a:t> har zodiaktecken på lercylindrar.</a:t>
            </a:r>
          </a:p>
          <a:p>
            <a:pPr marL="358775" indent="-179388">
              <a:buFont typeface="Arial" panose="020B0604020202020204" pitchFamily="34" charset="0"/>
              <a:buChar char="•"/>
            </a:pPr>
            <a:r>
              <a:rPr lang="sv-SE" sz="2000" b="1" i="1" dirty="0"/>
              <a:t>Babylonien</a:t>
            </a:r>
            <a:r>
              <a:rPr lang="sv-SE" sz="2000" dirty="0"/>
              <a:t> har stjärnkataloger.</a:t>
            </a:r>
          </a:p>
          <a:p>
            <a:pPr marL="358775" indent="-179388">
              <a:buFont typeface="Arial" panose="020B0604020202020204" pitchFamily="34" charset="0"/>
              <a:buChar char="•"/>
            </a:pPr>
            <a:r>
              <a:rPr lang="sv-SE" sz="2000" b="1" i="1" dirty="0"/>
              <a:t>Grekerna</a:t>
            </a:r>
            <a:r>
              <a:rPr lang="sv-SE" sz="2000" dirty="0"/>
              <a:t> har ett otal lämningar.</a:t>
            </a:r>
          </a:p>
          <a:p>
            <a:pPr marL="358775" indent="-179388">
              <a:buFont typeface="Arial" panose="020B0604020202020204" pitchFamily="34" charset="0"/>
              <a:buChar char="•"/>
            </a:pPr>
            <a:r>
              <a:rPr lang="sv-SE" sz="2000" b="1" i="1" dirty="0"/>
              <a:t>Egypten</a:t>
            </a:r>
            <a:r>
              <a:rPr lang="sv-SE" sz="2000" dirty="0"/>
              <a:t> har den äldsta cirkulära zodiaken (Dendera).</a:t>
            </a:r>
            <a:endParaRPr lang="LID4096" sz="2000" dirty="0"/>
          </a:p>
        </p:txBody>
      </p:sp>
      <p:sp>
        <p:nvSpPr>
          <p:cNvPr id="10" name="Pil: uppåt 9">
            <a:extLst>
              <a:ext uri="{FF2B5EF4-FFF2-40B4-BE49-F238E27FC236}">
                <a16:creationId xmlns:a16="http://schemas.microsoft.com/office/drawing/2014/main" id="{C19A2B7B-CAFD-4118-BC4E-261A0FF56635}"/>
              </a:ext>
            </a:extLst>
          </p:cNvPr>
          <p:cNvSpPr/>
          <p:nvPr/>
        </p:nvSpPr>
        <p:spPr>
          <a:xfrm rot="2734075">
            <a:off x="7788189" y="4696432"/>
            <a:ext cx="468000" cy="733869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Pil: uppåt 14">
            <a:extLst>
              <a:ext uri="{FF2B5EF4-FFF2-40B4-BE49-F238E27FC236}">
                <a16:creationId xmlns:a16="http://schemas.microsoft.com/office/drawing/2014/main" id="{F2FD1E54-D5DC-47B7-82A9-9390445C4D39}"/>
              </a:ext>
            </a:extLst>
          </p:cNvPr>
          <p:cNvSpPr/>
          <p:nvPr/>
        </p:nvSpPr>
        <p:spPr>
          <a:xfrm rot="18510430">
            <a:off x="616001" y="4752257"/>
            <a:ext cx="468000" cy="661445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2" name="Pil: uppåt 21">
            <a:extLst>
              <a:ext uri="{FF2B5EF4-FFF2-40B4-BE49-F238E27FC236}">
                <a16:creationId xmlns:a16="http://schemas.microsoft.com/office/drawing/2014/main" id="{C725D8CB-8FE5-4C1D-8533-79B436352EBE}"/>
              </a:ext>
            </a:extLst>
          </p:cNvPr>
          <p:cNvSpPr/>
          <p:nvPr/>
        </p:nvSpPr>
        <p:spPr>
          <a:xfrm rot="4471238">
            <a:off x="5866391" y="4843555"/>
            <a:ext cx="468000" cy="661445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0212132"/>
      </p:ext>
    </p:extLst>
  </p:cSld>
  <p:clrMapOvr>
    <a:masterClrMapping/>
  </p:clrMapOvr>
  <p:transition advTm="31627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bldLvl="2"/>
      <p:bldP spid="10" grpId="0" animBg="1"/>
      <p:bldP spid="15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44AAAE69-B2C6-43F7-91D8-9973E12702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53"/>
          <a:stretch/>
        </p:blipFill>
        <p:spPr>
          <a:xfrm>
            <a:off x="0" y="684000"/>
            <a:ext cx="5548238" cy="6174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Hur kan en zodiak peka ut en viss tid?</a:t>
            </a:r>
            <a:endParaRPr lang="en-US" dirty="0"/>
          </a:p>
        </p:txBody>
      </p:sp>
      <p:grpSp>
        <p:nvGrpSpPr>
          <p:cNvPr id="35" name="Grupp 34">
            <a:extLst>
              <a:ext uri="{FF2B5EF4-FFF2-40B4-BE49-F238E27FC236}">
                <a16:creationId xmlns:a16="http://schemas.microsoft.com/office/drawing/2014/main" id="{46C4E736-44B2-4062-A13F-1ABAD018DCFC}"/>
              </a:ext>
            </a:extLst>
          </p:cNvPr>
          <p:cNvGrpSpPr/>
          <p:nvPr/>
        </p:nvGrpSpPr>
        <p:grpSpPr>
          <a:xfrm>
            <a:off x="-917198" y="51838"/>
            <a:ext cx="7488000" cy="7488000"/>
            <a:chOff x="5665138" y="13738"/>
            <a:chExt cx="7488000" cy="7488000"/>
          </a:xfrm>
        </p:grpSpPr>
        <p:cxnSp>
          <p:nvCxnSpPr>
            <p:cNvPr id="9" name="Rak koppling 8">
              <a:extLst>
                <a:ext uri="{FF2B5EF4-FFF2-40B4-BE49-F238E27FC236}">
                  <a16:creationId xmlns:a16="http://schemas.microsoft.com/office/drawing/2014/main" id="{D38C8C1A-E477-4FC2-88EF-F70E170FFF9B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5611348" y="3757738"/>
              <a:ext cx="7488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ak koppling 31">
              <a:extLst>
                <a:ext uri="{FF2B5EF4-FFF2-40B4-BE49-F238E27FC236}">
                  <a16:creationId xmlns:a16="http://schemas.microsoft.com/office/drawing/2014/main" id="{7928E5C3-57EF-4D87-A842-A218766AF12B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5665138" y="3668088"/>
              <a:ext cx="7488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ruta 9">
              <a:extLst>
                <a:ext uri="{FF2B5EF4-FFF2-40B4-BE49-F238E27FC236}">
                  <a16:creationId xmlns:a16="http://schemas.microsoft.com/office/drawing/2014/main" id="{A0C11566-4212-4152-BDB2-688F50845F4C}"/>
                </a:ext>
              </a:extLst>
            </p:cNvPr>
            <p:cNvSpPr txBox="1"/>
            <p:nvPr/>
          </p:nvSpPr>
          <p:spPr>
            <a:xfrm rot="2700000">
              <a:off x="6758964" y="1609127"/>
              <a:ext cx="1627296" cy="276999"/>
            </a:xfrm>
            <a:prstGeom prst="rect">
              <a:avLst/>
            </a:prstGeom>
            <a:solidFill>
              <a:srgbClr val="FFFFFF">
                <a:alpha val="52157"/>
              </a:srgbClr>
            </a:solidFill>
          </p:spPr>
          <p:txBody>
            <a:bodyPr wrap="none" lIns="36000" tIns="0" rIns="36000" bIns="0" rtlCol="0">
              <a:spAutoFit/>
            </a:bodyPr>
            <a:lstStyle/>
            <a:p>
              <a:r>
                <a:rPr lang="sv-SE" b="1" dirty="0">
                  <a:solidFill>
                    <a:schemeClr val="accent5">
                      <a:lumMod val="50000"/>
                    </a:schemeClr>
                  </a:solidFill>
                </a:rPr>
                <a:t>Höstdagjämning</a:t>
              </a:r>
              <a:endParaRPr lang="LID4096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A9233016-F152-4A77-AA41-6E285DCEC585}"/>
                </a:ext>
              </a:extLst>
            </p:cNvPr>
            <p:cNvSpPr txBox="1"/>
            <p:nvPr/>
          </p:nvSpPr>
          <p:spPr>
            <a:xfrm rot="2700000">
              <a:off x="10673097" y="5464452"/>
              <a:ext cx="1507840" cy="276999"/>
            </a:xfrm>
            <a:prstGeom prst="rect">
              <a:avLst/>
            </a:prstGeom>
            <a:solidFill>
              <a:srgbClr val="FFFFFF">
                <a:alpha val="52157"/>
              </a:srgbClr>
            </a:solidFill>
          </p:spPr>
          <p:txBody>
            <a:bodyPr wrap="none" lIns="36000" tIns="0" rIns="36000" bIns="0" rtlCol="0">
              <a:spAutoFit/>
            </a:bodyPr>
            <a:lstStyle/>
            <a:p>
              <a:r>
                <a:rPr lang="sv-SE" b="1" dirty="0">
                  <a:solidFill>
                    <a:schemeClr val="accent5">
                      <a:lumMod val="50000"/>
                    </a:schemeClr>
                  </a:solidFill>
                </a:rPr>
                <a:t>Vårdagjämning</a:t>
              </a:r>
              <a:endParaRPr lang="LID4096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6735B402-5286-484B-BA9C-A3DA41EB3358}"/>
                </a:ext>
              </a:extLst>
            </p:cNvPr>
            <p:cNvSpPr txBox="1"/>
            <p:nvPr/>
          </p:nvSpPr>
          <p:spPr>
            <a:xfrm rot="18900000">
              <a:off x="6543271" y="5333861"/>
              <a:ext cx="1671282" cy="276999"/>
            </a:xfrm>
            <a:prstGeom prst="rect">
              <a:avLst/>
            </a:prstGeom>
            <a:solidFill>
              <a:srgbClr val="FFFFFF">
                <a:alpha val="52157"/>
              </a:srgbClr>
            </a:solidFill>
          </p:spPr>
          <p:txBody>
            <a:bodyPr wrap="none" lIns="36000" tIns="0" rIns="36000" bIns="0" rtlCol="0">
              <a:spAutoFit/>
            </a:bodyPr>
            <a:lstStyle/>
            <a:p>
              <a:r>
                <a:rPr lang="sv-SE" b="1" dirty="0">
                  <a:solidFill>
                    <a:schemeClr val="accent5">
                      <a:lumMod val="50000"/>
                    </a:schemeClr>
                  </a:solidFill>
                </a:rPr>
                <a:t>Sommarsolstånd</a:t>
              </a:r>
              <a:endParaRPr lang="LID4096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C17D8C5F-3C99-4FD8-8091-11C6C0F51B04}"/>
                </a:ext>
              </a:extLst>
            </p:cNvPr>
            <p:cNvSpPr txBox="1"/>
            <p:nvPr/>
          </p:nvSpPr>
          <p:spPr>
            <a:xfrm rot="18900000">
              <a:off x="10503191" y="1479565"/>
              <a:ext cx="1456352" cy="276999"/>
            </a:xfrm>
            <a:prstGeom prst="rect">
              <a:avLst/>
            </a:prstGeom>
            <a:solidFill>
              <a:srgbClr val="FFFFFF">
                <a:alpha val="52157"/>
              </a:srgbClr>
            </a:solidFill>
          </p:spPr>
          <p:txBody>
            <a:bodyPr wrap="none" lIns="36000" tIns="0" rIns="36000" bIns="0" rtlCol="0">
              <a:spAutoFit/>
            </a:bodyPr>
            <a:lstStyle/>
            <a:p>
              <a:r>
                <a:rPr lang="sv-SE" b="1" dirty="0">
                  <a:solidFill>
                    <a:schemeClr val="accent5">
                      <a:lumMod val="50000"/>
                    </a:schemeClr>
                  </a:solidFill>
                </a:rPr>
                <a:t>Vintersolstånd</a:t>
              </a:r>
              <a:endParaRPr lang="LID4096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pic>
        <p:nvPicPr>
          <p:cNvPr id="22" name="Bild 21" descr="Bakåt">
            <a:extLst>
              <a:ext uri="{FF2B5EF4-FFF2-40B4-BE49-F238E27FC236}">
                <a16:creationId xmlns:a16="http://schemas.microsoft.com/office/drawing/2014/main" id="{F9C6F84A-9BDB-4025-B332-7BC0E90B8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820000" flipH="1">
            <a:off x="1111122" y="3258705"/>
            <a:ext cx="914400" cy="914400"/>
          </a:xfrm>
          <a:prstGeom prst="rect">
            <a:avLst/>
          </a:prstGeom>
        </p:spPr>
      </p:pic>
      <p:pic>
        <p:nvPicPr>
          <p:cNvPr id="23" name="Bild 22" descr="Bakåt">
            <a:extLst>
              <a:ext uri="{FF2B5EF4-FFF2-40B4-BE49-F238E27FC236}">
                <a16:creationId xmlns:a16="http://schemas.microsoft.com/office/drawing/2014/main" id="{18334876-6C81-4F01-A097-1F41B6B812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6727430" flipH="1">
            <a:off x="3740598" y="3314374"/>
            <a:ext cx="914400" cy="914400"/>
          </a:xfrm>
          <a:prstGeom prst="rect">
            <a:avLst/>
          </a:prstGeom>
        </p:spPr>
      </p:pic>
      <p:grpSp>
        <p:nvGrpSpPr>
          <p:cNvPr id="63" name="Grupp 62">
            <a:extLst>
              <a:ext uri="{FF2B5EF4-FFF2-40B4-BE49-F238E27FC236}">
                <a16:creationId xmlns:a16="http://schemas.microsoft.com/office/drawing/2014/main" id="{566A9F5B-D85A-4289-86C8-EAD1A81B2D2A}"/>
              </a:ext>
            </a:extLst>
          </p:cNvPr>
          <p:cNvGrpSpPr/>
          <p:nvPr/>
        </p:nvGrpSpPr>
        <p:grpSpPr>
          <a:xfrm>
            <a:off x="5137796" y="768394"/>
            <a:ext cx="1589737" cy="5999959"/>
            <a:chOff x="4238507" y="36786"/>
            <a:chExt cx="1589737" cy="5999959"/>
          </a:xfrm>
        </p:grpSpPr>
        <p:sp>
          <p:nvSpPr>
            <p:cNvPr id="53" name="Rektangel 52">
              <a:extLst>
                <a:ext uri="{FF2B5EF4-FFF2-40B4-BE49-F238E27FC236}">
                  <a16:creationId xmlns:a16="http://schemas.microsoft.com/office/drawing/2014/main" id="{0C58F5E8-65AD-4852-945D-32AF7F83CFC9}"/>
                </a:ext>
              </a:extLst>
            </p:cNvPr>
            <p:cNvSpPr/>
            <p:nvPr/>
          </p:nvSpPr>
          <p:spPr>
            <a:xfrm>
              <a:off x="5000244" y="4936592"/>
              <a:ext cx="828000" cy="324000"/>
            </a:xfrm>
            <a:prstGeom prst="rect">
              <a:avLst/>
            </a:prstGeom>
            <a:solidFill>
              <a:srgbClr val="74B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cxnSp>
          <p:nvCxnSpPr>
            <p:cNvPr id="39" name="Rak pilkoppling 38">
              <a:extLst>
                <a:ext uri="{FF2B5EF4-FFF2-40B4-BE49-F238E27FC236}">
                  <a16:creationId xmlns:a16="http://schemas.microsoft.com/office/drawing/2014/main" id="{C52057DE-768C-40FB-979D-3A4D6AE7CC41}"/>
                </a:ext>
              </a:extLst>
            </p:cNvPr>
            <p:cNvCxnSpPr>
              <a:cxnSpLocks/>
              <a:stCxn id="53" idx="0"/>
            </p:cNvCxnSpPr>
            <p:nvPr/>
          </p:nvCxnSpPr>
          <p:spPr>
            <a:xfrm flipH="1" flipV="1">
              <a:off x="4238507" y="36786"/>
              <a:ext cx="1175737" cy="489980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4" name="Rak pilkoppling 53">
              <a:extLst>
                <a:ext uri="{FF2B5EF4-FFF2-40B4-BE49-F238E27FC236}">
                  <a16:creationId xmlns:a16="http://schemas.microsoft.com/office/drawing/2014/main" id="{5B00BD18-5A06-4682-8A67-0C616EFC7278}"/>
                </a:ext>
              </a:extLst>
            </p:cNvPr>
            <p:cNvCxnSpPr>
              <a:cxnSpLocks/>
              <a:stCxn id="53" idx="2"/>
            </p:cNvCxnSpPr>
            <p:nvPr/>
          </p:nvCxnSpPr>
          <p:spPr>
            <a:xfrm flipH="1">
              <a:off x="4342970" y="5260592"/>
              <a:ext cx="1071274" cy="77615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4" name="textruta 23">
            <a:extLst>
              <a:ext uri="{FF2B5EF4-FFF2-40B4-BE49-F238E27FC236}">
                <a16:creationId xmlns:a16="http://schemas.microsoft.com/office/drawing/2014/main" id="{F31032BF-4CED-4BE6-9542-CEBF42FA940F}"/>
              </a:ext>
            </a:extLst>
          </p:cNvPr>
          <p:cNvSpPr txBox="1"/>
          <p:nvPr/>
        </p:nvSpPr>
        <p:spPr>
          <a:xfrm>
            <a:off x="5711536" y="1077955"/>
            <a:ext cx="6389949" cy="5386090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pPr>
              <a:spcBef>
                <a:spcPts val="2400"/>
              </a:spcBef>
            </a:pPr>
            <a:r>
              <a:rPr lang="sv-SE" sz="2400" dirty="0"/>
              <a:t>Kvinnorna markerar fasta punkter </a:t>
            </a:r>
            <a:br>
              <a:rPr lang="sv-SE" sz="2400" dirty="0"/>
            </a:br>
            <a:r>
              <a:rPr lang="sv-SE" sz="2400" dirty="0"/>
              <a:t>för jordbanan.</a:t>
            </a:r>
          </a:p>
          <a:p>
            <a:pPr>
              <a:spcBef>
                <a:spcPts val="2400"/>
              </a:spcBef>
            </a:pPr>
            <a:r>
              <a:rPr lang="sv-SE" sz="2400" dirty="0"/>
              <a:t>Zodiaken vrider sig genom jordens precession.</a:t>
            </a:r>
            <a:br>
              <a:rPr lang="sv-SE" sz="2400" dirty="0"/>
            </a:br>
            <a:r>
              <a:rPr lang="sv-SE" sz="2400" dirty="0"/>
              <a:t>(1 varv på 26 000 år =&gt; 1 grad per 72 år)</a:t>
            </a:r>
          </a:p>
          <a:p>
            <a:pPr>
              <a:spcBef>
                <a:spcPts val="2400"/>
              </a:spcBef>
            </a:pPr>
            <a:r>
              <a:rPr lang="sv-SE" sz="2400" dirty="0"/>
              <a:t>Stjärnbildernas position pekar ut år 2300 f.Kr, </a:t>
            </a:r>
            <a:br>
              <a:rPr lang="sv-SE" sz="2400" dirty="0"/>
            </a:br>
            <a:r>
              <a:rPr lang="sv-SE" sz="2400" dirty="0"/>
              <a:t>dvs tiden för syndafloden. (T.ex. Lejonet)</a:t>
            </a:r>
          </a:p>
          <a:p>
            <a:pPr>
              <a:spcBef>
                <a:spcPts val="2400"/>
              </a:spcBef>
            </a:pPr>
            <a:r>
              <a:rPr lang="sv-SE" sz="2400" dirty="0"/>
              <a:t>Egyptiska skapelsemyter har en jord som </a:t>
            </a:r>
            <a:br>
              <a:rPr lang="sv-SE" sz="2400" dirty="0"/>
            </a:br>
            <a:r>
              <a:rPr lang="sv-SE" sz="2400" dirty="0"/>
              <a:t>kom upp från ett vattenkaos.</a:t>
            </a:r>
          </a:p>
          <a:p>
            <a:pPr>
              <a:spcBef>
                <a:spcPts val="2400"/>
              </a:spcBef>
            </a:pPr>
            <a:r>
              <a:rPr lang="sv-SE" sz="2400" dirty="0"/>
              <a:t>Vågmönstret är en Egyptisk symbol för </a:t>
            </a:r>
            <a:br>
              <a:rPr lang="sv-SE" sz="2400" dirty="0"/>
            </a:br>
            <a:r>
              <a:rPr lang="sv-SE" sz="2400" dirty="0"/>
              <a:t>vatten. Zodiaken visar alltså en himmel över </a:t>
            </a:r>
            <a:br>
              <a:rPr lang="sv-SE" sz="2400" dirty="0"/>
            </a:br>
            <a:r>
              <a:rPr lang="sv-SE" sz="2400" dirty="0"/>
              <a:t>en översvämmad jord.</a:t>
            </a:r>
            <a:endParaRPr lang="LID4096" sz="2400" dirty="0"/>
          </a:p>
        </p:txBody>
      </p:sp>
      <p:sp>
        <p:nvSpPr>
          <p:cNvPr id="64" name="Ellips 63">
            <a:extLst>
              <a:ext uri="{FF2B5EF4-FFF2-40B4-BE49-F238E27FC236}">
                <a16:creationId xmlns:a16="http://schemas.microsoft.com/office/drawing/2014/main" id="{E51A9C26-73FD-49D5-8505-51F9A37293EE}"/>
              </a:ext>
            </a:extLst>
          </p:cNvPr>
          <p:cNvSpPr/>
          <p:nvPr/>
        </p:nvSpPr>
        <p:spPr>
          <a:xfrm>
            <a:off x="1768881" y="3705785"/>
            <a:ext cx="951903" cy="82714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Flödesschema: Alternativ process 3">
            <a:extLst>
              <a:ext uri="{FF2B5EF4-FFF2-40B4-BE49-F238E27FC236}">
                <a16:creationId xmlns:a16="http://schemas.microsoft.com/office/drawing/2014/main" id="{203BC24E-DFA3-46B7-A744-26DC69E4EFE5}"/>
              </a:ext>
            </a:extLst>
          </p:cNvPr>
          <p:cNvSpPr/>
          <p:nvPr/>
        </p:nvSpPr>
        <p:spPr>
          <a:xfrm>
            <a:off x="1820206" y="4787627"/>
            <a:ext cx="1890208" cy="1730329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74" name="Gyrot">
            <a:extLst>
              <a:ext uri="{FF2B5EF4-FFF2-40B4-BE49-F238E27FC236}">
                <a16:creationId xmlns:a16="http://schemas.microsoft.com/office/drawing/2014/main" id="{B3A6574B-0AB0-4BFB-9666-B0FE88EB4CE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125" y="4837642"/>
            <a:ext cx="1757641" cy="1842993"/>
          </a:xfrm>
          <a:prstGeom prst="rect">
            <a:avLst/>
          </a:prstGeom>
          <a:ln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2043199"/>
      </p:ext>
    </p:extLst>
  </p:cSld>
  <p:clrMapOvr>
    <a:masterClrMapping/>
  </p:clrMapOvr>
  <p:transition advTm="3092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 bldLvl="2"/>
      <p:bldP spid="64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objekt, stjärna&#10;&#10;Automatiskt genererad beskrivning">
            <a:extLst>
              <a:ext uri="{FF2B5EF4-FFF2-40B4-BE49-F238E27FC236}">
                <a16:creationId xmlns:a16="http://schemas.microsoft.com/office/drawing/2014/main" id="{D9F364E1-CE94-4225-BB95-A954211353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20" b="2358"/>
          <a:stretch/>
        </p:blipFill>
        <p:spPr>
          <a:xfrm>
            <a:off x="0" y="651472"/>
            <a:ext cx="12191999" cy="6206528"/>
          </a:xfrm>
          <a:prstGeom prst="rect">
            <a:avLst/>
          </a:prstGeom>
        </p:spPr>
      </p:pic>
      <p:grpSp>
        <p:nvGrpSpPr>
          <p:cNvPr id="21" name="Grupp 20">
            <a:extLst>
              <a:ext uri="{FF2B5EF4-FFF2-40B4-BE49-F238E27FC236}">
                <a16:creationId xmlns:a16="http://schemas.microsoft.com/office/drawing/2014/main" id="{E3F9F9F4-A3CD-4671-A00B-55019412A2F8}"/>
              </a:ext>
            </a:extLst>
          </p:cNvPr>
          <p:cNvGrpSpPr/>
          <p:nvPr/>
        </p:nvGrpSpPr>
        <p:grpSpPr>
          <a:xfrm>
            <a:off x="10654276" y="5323116"/>
            <a:ext cx="1438656" cy="1438656"/>
            <a:chOff x="9076007" y="5329511"/>
            <a:chExt cx="1438656" cy="1438656"/>
          </a:xfrm>
        </p:grpSpPr>
        <p:pic>
          <p:nvPicPr>
            <p:cNvPr id="19" name="Bildobjekt 18">
              <a:extLst>
                <a:ext uri="{FF2B5EF4-FFF2-40B4-BE49-F238E27FC236}">
                  <a16:creationId xmlns:a16="http://schemas.microsoft.com/office/drawing/2014/main" id="{A1568929-2481-4789-A668-8F3CF3552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76007" y="5329511"/>
              <a:ext cx="1438656" cy="1438656"/>
            </a:xfrm>
            <a:prstGeom prst="rect">
              <a:avLst/>
            </a:prstGeom>
            <a:ln w="19050">
              <a:solidFill>
                <a:srgbClr val="EF0303"/>
              </a:solidFill>
            </a:ln>
          </p:spPr>
        </p:pic>
        <p:sp>
          <p:nvSpPr>
            <p:cNvPr id="20" name="textruta 19">
              <a:extLst>
                <a:ext uri="{FF2B5EF4-FFF2-40B4-BE49-F238E27FC236}">
                  <a16:creationId xmlns:a16="http://schemas.microsoft.com/office/drawing/2014/main" id="{85A87CF6-9A53-41B1-8C01-6D48EEEA843F}"/>
                </a:ext>
              </a:extLst>
            </p:cNvPr>
            <p:cNvSpPr txBox="1"/>
            <p:nvPr/>
          </p:nvSpPr>
          <p:spPr>
            <a:xfrm>
              <a:off x="9244352" y="5879563"/>
              <a:ext cx="1101967" cy="33855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sv-SE" sz="1600" dirty="0">
                  <a:solidFill>
                    <a:schemeClr val="bg1"/>
                  </a:solidFill>
                </a:rPr>
                <a:t>Ouroboros</a:t>
              </a:r>
              <a:endParaRPr lang="LID4096" sz="16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3" name="Rak pilkoppling 22">
            <a:extLst>
              <a:ext uri="{FF2B5EF4-FFF2-40B4-BE49-F238E27FC236}">
                <a16:creationId xmlns:a16="http://schemas.microsoft.com/office/drawing/2014/main" id="{B2A19A8A-4327-4D45-B1CE-E7735589378A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11373604" y="4319705"/>
            <a:ext cx="304659" cy="1003411"/>
          </a:xfrm>
          <a:prstGeom prst="straightConnector1">
            <a:avLst/>
          </a:prstGeom>
          <a:ln w="38100">
            <a:solidFill>
              <a:srgbClr val="FD00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ktangel: rundade hörn 53">
            <a:extLst>
              <a:ext uri="{FF2B5EF4-FFF2-40B4-BE49-F238E27FC236}">
                <a16:creationId xmlns:a16="http://schemas.microsoft.com/office/drawing/2014/main" id="{8545ED20-74F5-428D-9CA1-5CE1B4B832ED}"/>
              </a:ext>
            </a:extLst>
          </p:cNvPr>
          <p:cNvSpPr/>
          <p:nvPr/>
        </p:nvSpPr>
        <p:spPr>
          <a:xfrm>
            <a:off x="10993829" y="4009745"/>
            <a:ext cx="1101966" cy="655455"/>
          </a:xfrm>
          <a:prstGeom prst="roundRect">
            <a:avLst/>
          </a:prstGeom>
          <a:ln>
            <a:solidFill>
              <a:srgbClr val="FEA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sv-SE" sz="1400" b="1" dirty="0">
                <a:solidFill>
                  <a:schemeClr val="accent6">
                    <a:lumMod val="75000"/>
                  </a:schemeClr>
                </a:solidFill>
              </a:rPr>
              <a:t>Kräftan</a:t>
            </a:r>
          </a:p>
          <a:p>
            <a:pPr algn="ctr"/>
            <a:r>
              <a:rPr lang="sv-SE" sz="1400" dirty="0"/>
              <a:t>Anti-</a:t>
            </a:r>
            <a:br>
              <a:rPr lang="sv-SE" sz="1400" dirty="0"/>
            </a:br>
            <a:r>
              <a:rPr lang="sv-SE" sz="1400" dirty="0"/>
              <a:t>krist</a:t>
            </a:r>
            <a:endParaRPr lang="LID4096" sz="1400" dirty="0"/>
          </a:p>
        </p:txBody>
      </p:sp>
      <p:sp>
        <p:nvSpPr>
          <p:cNvPr id="52" name="Rektangel: rundade hörn 51">
            <a:extLst>
              <a:ext uri="{FF2B5EF4-FFF2-40B4-BE49-F238E27FC236}">
                <a16:creationId xmlns:a16="http://schemas.microsoft.com/office/drawing/2014/main" id="{C940250A-453C-4CB4-AD9F-3439D882F410}"/>
              </a:ext>
            </a:extLst>
          </p:cNvPr>
          <p:cNvSpPr/>
          <p:nvPr/>
        </p:nvSpPr>
        <p:spPr>
          <a:xfrm>
            <a:off x="10002365" y="4437643"/>
            <a:ext cx="1101966" cy="655455"/>
          </a:xfrm>
          <a:prstGeom prst="roundRect">
            <a:avLst/>
          </a:prstGeom>
          <a:ln>
            <a:solidFill>
              <a:srgbClr val="FEA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sv-SE" sz="1400" b="1" dirty="0">
                <a:solidFill>
                  <a:schemeClr val="accent6">
                    <a:lumMod val="75000"/>
                  </a:schemeClr>
                </a:solidFill>
              </a:rPr>
              <a:t>Lejonet</a:t>
            </a:r>
          </a:p>
          <a:p>
            <a:pPr algn="ctr"/>
            <a:r>
              <a:rPr lang="sv-SE" sz="1400" dirty="0"/>
              <a:t>Jesus</a:t>
            </a:r>
            <a:br>
              <a:rPr lang="sv-SE" sz="1400" dirty="0"/>
            </a:br>
            <a:r>
              <a:rPr lang="sv-SE" sz="1400" dirty="0"/>
              <a:t>som kung</a:t>
            </a:r>
            <a:endParaRPr lang="LID4096" sz="1400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E32241D-3E52-40B7-A395-7F4D17A49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Zodiaken</a:t>
            </a:r>
            <a:endParaRPr lang="LID4096" dirty="0"/>
          </a:p>
        </p:txBody>
      </p:sp>
      <p:sp>
        <p:nvSpPr>
          <p:cNvPr id="3" name="Rektangel: rundade hörn 2">
            <a:extLst>
              <a:ext uri="{FF2B5EF4-FFF2-40B4-BE49-F238E27FC236}">
                <a16:creationId xmlns:a16="http://schemas.microsoft.com/office/drawing/2014/main" id="{8D870D0A-B4D4-4B57-88D5-2DE940383D71}"/>
              </a:ext>
            </a:extLst>
          </p:cNvPr>
          <p:cNvSpPr/>
          <p:nvPr/>
        </p:nvSpPr>
        <p:spPr>
          <a:xfrm>
            <a:off x="9010897" y="4874794"/>
            <a:ext cx="1101966" cy="655455"/>
          </a:xfrm>
          <a:prstGeom prst="roundRect">
            <a:avLst/>
          </a:prstGeom>
          <a:ln>
            <a:solidFill>
              <a:srgbClr val="66FF9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sv-SE" sz="1400" b="1" dirty="0">
                <a:solidFill>
                  <a:schemeClr val="accent6">
                    <a:lumMod val="75000"/>
                  </a:schemeClr>
                </a:solidFill>
              </a:rPr>
              <a:t>Jungfrun</a:t>
            </a:r>
          </a:p>
          <a:p>
            <a:pPr algn="ctr"/>
            <a:r>
              <a:rPr lang="sv-SE" sz="1400" dirty="0"/>
              <a:t>Abrahams förbund</a:t>
            </a:r>
            <a:endParaRPr lang="LID4096" sz="1400" dirty="0"/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4BFCF1DF-1E46-46A0-A4A8-50C0DC4098B7}"/>
              </a:ext>
            </a:extLst>
          </p:cNvPr>
          <p:cNvSpPr/>
          <p:nvPr/>
        </p:nvSpPr>
        <p:spPr>
          <a:xfrm>
            <a:off x="8019429" y="5345650"/>
            <a:ext cx="1101966" cy="655455"/>
          </a:xfrm>
          <a:prstGeom prst="roundRect">
            <a:avLst/>
          </a:prstGeom>
          <a:ln>
            <a:solidFill>
              <a:srgbClr val="FEA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sv-SE" sz="1400" b="1" dirty="0">
                <a:solidFill>
                  <a:schemeClr val="accent6">
                    <a:lumMod val="75000"/>
                  </a:schemeClr>
                </a:solidFill>
              </a:rPr>
              <a:t>Vågen</a:t>
            </a:r>
          </a:p>
          <a:p>
            <a:pPr algn="ctr"/>
            <a:r>
              <a:rPr lang="sv-SE" sz="1400" dirty="0"/>
              <a:t>Mose-</a:t>
            </a:r>
            <a:br>
              <a:rPr lang="sv-SE" sz="1400" dirty="0"/>
            </a:br>
            <a:r>
              <a:rPr lang="sv-SE" sz="1400" dirty="0"/>
              <a:t>lagen</a:t>
            </a:r>
            <a:endParaRPr lang="LID4096" sz="1400" dirty="0"/>
          </a:p>
        </p:txBody>
      </p:sp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E8CB48DD-568A-4BF1-92FA-6B8AC58FEC07}"/>
              </a:ext>
            </a:extLst>
          </p:cNvPr>
          <p:cNvSpPr/>
          <p:nvPr/>
        </p:nvSpPr>
        <p:spPr>
          <a:xfrm>
            <a:off x="7027961" y="5872198"/>
            <a:ext cx="1101966" cy="655455"/>
          </a:xfrm>
          <a:prstGeom prst="roundRect">
            <a:avLst/>
          </a:prstGeom>
          <a:ln>
            <a:solidFill>
              <a:srgbClr val="FEA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sv-SE" sz="1400" b="1" dirty="0">
                <a:solidFill>
                  <a:schemeClr val="accent6">
                    <a:lumMod val="75000"/>
                  </a:schemeClr>
                </a:solidFill>
              </a:rPr>
              <a:t>Skorpionen</a:t>
            </a:r>
          </a:p>
          <a:p>
            <a:pPr algn="ctr"/>
            <a:r>
              <a:rPr lang="sv-SE" sz="1400" dirty="0"/>
              <a:t>Öken-</a:t>
            </a:r>
            <a:br>
              <a:rPr lang="sv-SE" sz="1400" dirty="0"/>
            </a:br>
            <a:r>
              <a:rPr lang="sv-SE" sz="1400" dirty="0"/>
              <a:t>vandringen</a:t>
            </a:r>
            <a:endParaRPr lang="LID4096" sz="1400" dirty="0"/>
          </a:p>
        </p:txBody>
      </p:sp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id="{55F32B8D-7D5A-4C9C-851A-152837E46E79}"/>
              </a:ext>
            </a:extLst>
          </p:cNvPr>
          <p:cNvSpPr/>
          <p:nvPr/>
        </p:nvSpPr>
        <p:spPr>
          <a:xfrm>
            <a:off x="6004125" y="5745096"/>
            <a:ext cx="1101966" cy="655455"/>
          </a:xfrm>
          <a:prstGeom prst="roundRect">
            <a:avLst/>
          </a:prstGeom>
          <a:ln>
            <a:solidFill>
              <a:srgbClr val="FEA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sv-SE" sz="1400" b="1" dirty="0">
                <a:solidFill>
                  <a:schemeClr val="accent6">
                    <a:lumMod val="75000"/>
                  </a:schemeClr>
                </a:solidFill>
              </a:rPr>
              <a:t>Skytten</a:t>
            </a:r>
          </a:p>
          <a:p>
            <a:pPr algn="ctr"/>
            <a:r>
              <a:rPr lang="sv-SE" sz="1400" dirty="0"/>
              <a:t>Intagandet av</a:t>
            </a:r>
            <a:br>
              <a:rPr lang="sv-SE" sz="1400" dirty="0"/>
            </a:br>
            <a:r>
              <a:rPr lang="sv-SE" sz="1400" dirty="0"/>
              <a:t>Löfteslandet</a:t>
            </a:r>
            <a:endParaRPr lang="LID4096" sz="1400" dirty="0"/>
          </a:p>
        </p:txBody>
      </p:sp>
      <p:sp>
        <p:nvSpPr>
          <p:cNvPr id="14" name="Rektangel: rundade hörn 13">
            <a:extLst>
              <a:ext uri="{FF2B5EF4-FFF2-40B4-BE49-F238E27FC236}">
                <a16:creationId xmlns:a16="http://schemas.microsoft.com/office/drawing/2014/main" id="{C3FBF275-BD16-43B0-8FB3-1DA44A6A158A}"/>
              </a:ext>
            </a:extLst>
          </p:cNvPr>
          <p:cNvSpPr/>
          <p:nvPr/>
        </p:nvSpPr>
        <p:spPr>
          <a:xfrm>
            <a:off x="5012657" y="5282385"/>
            <a:ext cx="1101966" cy="655455"/>
          </a:xfrm>
          <a:prstGeom prst="roundRect">
            <a:avLst/>
          </a:prstGeom>
          <a:ln>
            <a:solidFill>
              <a:srgbClr val="FEA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sv-SE" sz="1400" b="1" dirty="0">
                <a:solidFill>
                  <a:schemeClr val="accent6">
                    <a:lumMod val="75000"/>
                  </a:schemeClr>
                </a:solidFill>
              </a:rPr>
              <a:t>Stenbocken</a:t>
            </a:r>
          </a:p>
          <a:p>
            <a:pPr algn="ctr"/>
            <a:r>
              <a:rPr lang="sv-SE" sz="1400" dirty="0"/>
              <a:t>Davids</a:t>
            </a:r>
            <a:br>
              <a:rPr lang="sv-SE" sz="1400" dirty="0"/>
            </a:br>
            <a:r>
              <a:rPr lang="sv-SE" sz="1400" dirty="0"/>
              <a:t>förbund</a:t>
            </a:r>
            <a:endParaRPr lang="LID4096" sz="1400" dirty="0"/>
          </a:p>
        </p:txBody>
      </p:sp>
      <p:sp>
        <p:nvSpPr>
          <p:cNvPr id="40" name="Rektangel: rundade hörn 39">
            <a:extLst>
              <a:ext uri="{FF2B5EF4-FFF2-40B4-BE49-F238E27FC236}">
                <a16:creationId xmlns:a16="http://schemas.microsoft.com/office/drawing/2014/main" id="{94613DD5-5DF0-4B81-90E4-34BA6E6DBB93}"/>
              </a:ext>
            </a:extLst>
          </p:cNvPr>
          <p:cNvSpPr/>
          <p:nvPr/>
        </p:nvSpPr>
        <p:spPr>
          <a:xfrm>
            <a:off x="3972637" y="4981293"/>
            <a:ext cx="1101966" cy="655455"/>
          </a:xfrm>
          <a:prstGeom prst="roundRect">
            <a:avLst/>
          </a:prstGeom>
          <a:ln>
            <a:solidFill>
              <a:srgbClr val="FEA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sv-SE" sz="1400" b="1" dirty="0">
                <a:solidFill>
                  <a:schemeClr val="accent6">
                    <a:lumMod val="75000"/>
                  </a:schemeClr>
                </a:solidFill>
              </a:rPr>
              <a:t>Vattumannen</a:t>
            </a:r>
          </a:p>
          <a:p>
            <a:pPr algn="ctr"/>
            <a:r>
              <a:rPr lang="sv-SE" sz="1400" dirty="0"/>
              <a:t>Babyloniska</a:t>
            </a:r>
            <a:br>
              <a:rPr lang="sv-SE" sz="1400" dirty="0"/>
            </a:br>
            <a:r>
              <a:rPr lang="sv-SE" sz="1400" dirty="0"/>
              <a:t>fångenskapen</a:t>
            </a:r>
            <a:endParaRPr lang="LID4096" sz="1400" dirty="0"/>
          </a:p>
        </p:txBody>
      </p:sp>
      <p:sp>
        <p:nvSpPr>
          <p:cNvPr id="42" name="Rektangel: rundade hörn 41">
            <a:extLst>
              <a:ext uri="{FF2B5EF4-FFF2-40B4-BE49-F238E27FC236}">
                <a16:creationId xmlns:a16="http://schemas.microsoft.com/office/drawing/2014/main" id="{FE1859CD-DD83-4965-AD71-86198D220AC5}"/>
              </a:ext>
            </a:extLst>
          </p:cNvPr>
          <p:cNvSpPr/>
          <p:nvPr/>
        </p:nvSpPr>
        <p:spPr>
          <a:xfrm>
            <a:off x="3062089" y="4198215"/>
            <a:ext cx="1101966" cy="655455"/>
          </a:xfrm>
          <a:prstGeom prst="roundRect">
            <a:avLst/>
          </a:prstGeom>
          <a:ln>
            <a:solidFill>
              <a:srgbClr val="FEA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sv-SE" sz="1400" b="1" dirty="0">
                <a:solidFill>
                  <a:schemeClr val="accent6">
                    <a:lumMod val="75000"/>
                  </a:schemeClr>
                </a:solidFill>
              </a:rPr>
              <a:t>Fiskarna</a:t>
            </a:r>
          </a:p>
          <a:p>
            <a:pPr algn="ctr"/>
            <a:r>
              <a:rPr lang="sv-SE" sz="1400" dirty="0"/>
              <a:t>Åter-</a:t>
            </a:r>
          </a:p>
          <a:p>
            <a:pPr algn="ctr"/>
            <a:r>
              <a:rPr lang="sv-SE" sz="1400" dirty="0"/>
              <a:t>vändandet</a:t>
            </a:r>
            <a:endParaRPr lang="LID4096" sz="1400" dirty="0"/>
          </a:p>
        </p:txBody>
      </p:sp>
      <p:sp>
        <p:nvSpPr>
          <p:cNvPr id="44" name="Rektangel: rundade hörn 43">
            <a:extLst>
              <a:ext uri="{FF2B5EF4-FFF2-40B4-BE49-F238E27FC236}">
                <a16:creationId xmlns:a16="http://schemas.microsoft.com/office/drawing/2014/main" id="{16E8C5EA-0919-4C99-AAAA-5D8AED411F59}"/>
              </a:ext>
            </a:extLst>
          </p:cNvPr>
          <p:cNvSpPr/>
          <p:nvPr/>
        </p:nvSpPr>
        <p:spPr>
          <a:xfrm>
            <a:off x="2070621" y="4076878"/>
            <a:ext cx="1101966" cy="655455"/>
          </a:xfrm>
          <a:prstGeom prst="roundRect">
            <a:avLst/>
          </a:prstGeom>
          <a:ln>
            <a:solidFill>
              <a:srgbClr val="FEA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sv-SE" sz="1400" b="1" dirty="0">
                <a:solidFill>
                  <a:schemeClr val="accent6">
                    <a:lumMod val="75000"/>
                  </a:schemeClr>
                </a:solidFill>
              </a:rPr>
              <a:t>Väduren</a:t>
            </a:r>
          </a:p>
          <a:p>
            <a:pPr algn="ctr"/>
            <a:r>
              <a:rPr lang="sv-SE" sz="1400" dirty="0"/>
              <a:t>Guds</a:t>
            </a:r>
          </a:p>
          <a:p>
            <a:pPr algn="ctr"/>
            <a:r>
              <a:rPr lang="sv-SE" sz="1400" dirty="0"/>
              <a:t>Lamm</a:t>
            </a:r>
            <a:endParaRPr lang="LID4096" sz="1400" dirty="0"/>
          </a:p>
        </p:txBody>
      </p:sp>
      <p:sp>
        <p:nvSpPr>
          <p:cNvPr id="48" name="Rektangel: rundade hörn 47">
            <a:extLst>
              <a:ext uri="{FF2B5EF4-FFF2-40B4-BE49-F238E27FC236}">
                <a16:creationId xmlns:a16="http://schemas.microsoft.com/office/drawing/2014/main" id="{E96166C2-65F0-450A-98E3-9CA7D5AD1EB7}"/>
              </a:ext>
            </a:extLst>
          </p:cNvPr>
          <p:cNvSpPr/>
          <p:nvPr/>
        </p:nvSpPr>
        <p:spPr>
          <a:xfrm>
            <a:off x="1079153" y="3849930"/>
            <a:ext cx="1101966" cy="655455"/>
          </a:xfrm>
          <a:prstGeom prst="roundRect">
            <a:avLst/>
          </a:prstGeom>
          <a:ln>
            <a:solidFill>
              <a:srgbClr val="FEA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sv-SE" sz="1400" b="1" dirty="0">
                <a:solidFill>
                  <a:schemeClr val="accent6">
                    <a:lumMod val="75000"/>
                  </a:schemeClr>
                </a:solidFill>
              </a:rPr>
              <a:t>Oxen</a:t>
            </a:r>
          </a:p>
          <a:p>
            <a:pPr algn="ctr"/>
            <a:r>
              <a:rPr lang="sv-SE" sz="1400" dirty="0"/>
              <a:t>Evangeliet</a:t>
            </a:r>
            <a:br>
              <a:rPr lang="sv-SE" sz="1400" dirty="0"/>
            </a:br>
            <a:r>
              <a:rPr lang="sv-SE" sz="1400" dirty="0"/>
              <a:t>sprids</a:t>
            </a:r>
            <a:endParaRPr lang="LID4096" sz="1400" dirty="0"/>
          </a:p>
        </p:txBody>
      </p:sp>
      <p:sp>
        <p:nvSpPr>
          <p:cNvPr id="50" name="Rektangel: rundade hörn 49">
            <a:extLst>
              <a:ext uri="{FF2B5EF4-FFF2-40B4-BE49-F238E27FC236}">
                <a16:creationId xmlns:a16="http://schemas.microsoft.com/office/drawing/2014/main" id="{65DFCE44-5EB7-4A26-9465-97A0F0644845}"/>
              </a:ext>
            </a:extLst>
          </p:cNvPr>
          <p:cNvSpPr/>
          <p:nvPr/>
        </p:nvSpPr>
        <p:spPr>
          <a:xfrm>
            <a:off x="87685" y="3991978"/>
            <a:ext cx="1101966" cy="655455"/>
          </a:xfrm>
          <a:prstGeom prst="roundRect">
            <a:avLst/>
          </a:prstGeom>
          <a:ln>
            <a:solidFill>
              <a:srgbClr val="FEA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sv-SE" sz="1400" b="1" dirty="0">
                <a:solidFill>
                  <a:schemeClr val="accent6">
                    <a:lumMod val="75000"/>
                  </a:schemeClr>
                </a:solidFill>
              </a:rPr>
              <a:t>Tvillingarna</a:t>
            </a:r>
          </a:p>
          <a:p>
            <a:pPr algn="ctr"/>
            <a:r>
              <a:rPr lang="sv-SE" sz="1400" dirty="0"/>
              <a:t>Judar och</a:t>
            </a:r>
            <a:br>
              <a:rPr lang="sv-SE" sz="1400" dirty="0"/>
            </a:br>
            <a:r>
              <a:rPr lang="sv-SE" sz="1400" dirty="0"/>
              <a:t>hedningar</a:t>
            </a:r>
            <a:endParaRPr lang="LID4096" sz="1400" dirty="0"/>
          </a:p>
        </p:txBody>
      </p:sp>
      <p:sp>
        <p:nvSpPr>
          <p:cNvPr id="59" name="textruta 58">
            <a:extLst>
              <a:ext uri="{FF2B5EF4-FFF2-40B4-BE49-F238E27FC236}">
                <a16:creationId xmlns:a16="http://schemas.microsoft.com/office/drawing/2014/main" id="{BCEFC4C6-8B9B-41E5-907B-7909D3E12006}"/>
              </a:ext>
            </a:extLst>
          </p:cNvPr>
          <p:cNvSpPr txBox="1"/>
          <p:nvPr/>
        </p:nvSpPr>
        <p:spPr>
          <a:xfrm>
            <a:off x="3100582" y="750647"/>
            <a:ext cx="7737177" cy="1323439"/>
          </a:xfrm>
          <a:prstGeom prst="rect">
            <a:avLst/>
          </a:prstGeom>
          <a:solidFill>
            <a:schemeClr val="tx1"/>
          </a:solidFill>
          <a:ln>
            <a:solidFill>
              <a:srgbClr val="66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sv-SE"/>
            </a:defPPr>
            <a:lvl1pPr>
              <a:defRPr sz="2400">
                <a:solidFill>
                  <a:srgbClr val="FFAF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sv-SE" sz="2000" dirty="0">
                <a:solidFill>
                  <a:srgbClr val="66FF99"/>
                </a:solidFill>
              </a:rPr>
              <a:t>Startpunkten är Jungfrun.</a:t>
            </a:r>
          </a:p>
          <a:p>
            <a:r>
              <a:rPr lang="sv-SE" sz="2000" dirty="0">
                <a:solidFill>
                  <a:srgbClr val="66FF99"/>
                </a:solidFill>
              </a:rPr>
              <a:t>Solen står i Jungfrun vid det judiska nyåret (basunhögtiden).</a:t>
            </a:r>
          </a:p>
          <a:p>
            <a:r>
              <a:rPr lang="sv-SE" sz="2000" dirty="0">
                <a:solidFill>
                  <a:srgbClr val="66FF99"/>
                </a:solidFill>
              </a:rPr>
              <a:t>Ouroboros symboliserar cyklicitet. Vattenormen knyter ihop zodiaken.</a:t>
            </a:r>
          </a:p>
          <a:p>
            <a:r>
              <a:rPr lang="sv-SE" sz="2000" dirty="0">
                <a:solidFill>
                  <a:srgbClr val="66FF99"/>
                </a:solidFill>
              </a:rPr>
              <a:t>Sfinxen i Giza visar att brytpunkten är mellan Lejonet och Jungfrun.</a:t>
            </a:r>
          </a:p>
        </p:txBody>
      </p:sp>
      <p:grpSp>
        <p:nvGrpSpPr>
          <p:cNvPr id="18" name="Grupp 17">
            <a:extLst>
              <a:ext uri="{FF2B5EF4-FFF2-40B4-BE49-F238E27FC236}">
                <a16:creationId xmlns:a16="http://schemas.microsoft.com/office/drawing/2014/main" id="{FC92E373-C03E-4CB2-9769-2D76F835BAAD}"/>
              </a:ext>
            </a:extLst>
          </p:cNvPr>
          <p:cNvGrpSpPr/>
          <p:nvPr/>
        </p:nvGrpSpPr>
        <p:grpSpPr>
          <a:xfrm>
            <a:off x="64008" y="5145775"/>
            <a:ext cx="2771193" cy="1636027"/>
            <a:chOff x="64008" y="4951040"/>
            <a:chExt cx="2771193" cy="1636027"/>
          </a:xfrm>
        </p:grpSpPr>
        <p:pic>
          <p:nvPicPr>
            <p:cNvPr id="61" name="Bildobjekt 60" descr="En bild som visar utomhus, berg, byggmaterial&#10;&#10;Automatiskt genererad beskrivning">
              <a:extLst>
                <a:ext uri="{FF2B5EF4-FFF2-40B4-BE49-F238E27FC236}">
                  <a16:creationId xmlns:a16="http://schemas.microsoft.com/office/drawing/2014/main" id="{E55AB5E1-F044-4664-8FE0-D61F112259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1228"/>
            <a:stretch/>
          </p:blipFill>
          <p:spPr>
            <a:xfrm>
              <a:off x="64008" y="4951040"/>
              <a:ext cx="2771193" cy="1636027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sp>
          <p:nvSpPr>
            <p:cNvPr id="4" name="textruta 3">
              <a:extLst>
                <a:ext uri="{FF2B5EF4-FFF2-40B4-BE49-F238E27FC236}">
                  <a16:creationId xmlns:a16="http://schemas.microsoft.com/office/drawing/2014/main" id="{20D97B8D-E850-460D-B1FD-F9CD2AF76409}"/>
                </a:ext>
              </a:extLst>
            </p:cNvPr>
            <p:cNvSpPr txBox="1"/>
            <p:nvPr/>
          </p:nvSpPr>
          <p:spPr>
            <a:xfrm>
              <a:off x="108304" y="5088892"/>
              <a:ext cx="1025665" cy="564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b="1" dirty="0"/>
                <a:t>Lejonkropp</a:t>
              </a:r>
            </a:p>
            <a:p>
              <a:pPr>
                <a:lnSpc>
                  <a:spcPts val="2000"/>
                </a:lnSpc>
              </a:pPr>
              <a:r>
                <a:rPr lang="sv-SE" dirty="0">
                  <a:sym typeface="Wingdings" panose="05000000000000000000" pitchFamily="2" charset="2"/>
                </a:rPr>
                <a:t> </a:t>
              </a:r>
              <a:r>
                <a:rPr lang="sv-SE" sz="1400" dirty="0">
                  <a:sym typeface="Wingdings" panose="05000000000000000000" pitchFamily="2" charset="2"/>
                </a:rPr>
                <a:t>Väst</a:t>
              </a:r>
              <a:endParaRPr lang="LID4096" sz="1400" dirty="0"/>
            </a:p>
          </p:txBody>
        </p:sp>
        <p:sp>
          <p:nvSpPr>
            <p:cNvPr id="6" name="textruta 5">
              <a:extLst>
                <a:ext uri="{FF2B5EF4-FFF2-40B4-BE49-F238E27FC236}">
                  <a16:creationId xmlns:a16="http://schemas.microsoft.com/office/drawing/2014/main" id="{C592C811-BD02-44BF-82B4-274AC8918852}"/>
                </a:ext>
              </a:extLst>
            </p:cNvPr>
            <p:cNvSpPr txBox="1"/>
            <p:nvPr/>
          </p:nvSpPr>
          <p:spPr>
            <a:xfrm>
              <a:off x="1639834" y="5088892"/>
              <a:ext cx="116269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sv-SE" sz="1400" b="1" dirty="0"/>
                <a:t>Kvinnohuvud</a:t>
              </a:r>
              <a:br>
                <a:rPr lang="sv-SE" sz="1400" dirty="0"/>
              </a:br>
              <a:r>
                <a:rPr lang="sv-SE" dirty="0">
                  <a:sym typeface="Wingdings" panose="05000000000000000000" pitchFamily="2" charset="2"/>
                </a:rPr>
                <a:t></a:t>
              </a:r>
              <a:r>
                <a:rPr lang="sv-SE" sz="1400" dirty="0">
                  <a:sym typeface="Wingdings" panose="05000000000000000000" pitchFamily="2" charset="2"/>
                </a:rPr>
                <a:t> Öst</a:t>
              </a:r>
              <a:endParaRPr lang="LID4096" sz="1400" dirty="0"/>
            </a:p>
          </p:txBody>
        </p:sp>
      </p:grpSp>
      <p:grpSp>
        <p:nvGrpSpPr>
          <p:cNvPr id="17" name="Grupp 16">
            <a:extLst>
              <a:ext uri="{FF2B5EF4-FFF2-40B4-BE49-F238E27FC236}">
                <a16:creationId xmlns:a16="http://schemas.microsoft.com/office/drawing/2014/main" id="{9F8E504D-DDB8-4BFA-8654-31993F51EC78}"/>
              </a:ext>
            </a:extLst>
          </p:cNvPr>
          <p:cNvGrpSpPr/>
          <p:nvPr/>
        </p:nvGrpSpPr>
        <p:grpSpPr>
          <a:xfrm>
            <a:off x="5398657" y="2849959"/>
            <a:ext cx="3662731" cy="1387700"/>
            <a:chOff x="6002563" y="2832029"/>
            <a:chExt cx="2728380" cy="1387700"/>
          </a:xfrm>
        </p:grpSpPr>
        <p:sp>
          <p:nvSpPr>
            <p:cNvPr id="16" name="textruta 15">
              <a:extLst>
                <a:ext uri="{FF2B5EF4-FFF2-40B4-BE49-F238E27FC236}">
                  <a16:creationId xmlns:a16="http://schemas.microsoft.com/office/drawing/2014/main" id="{965ABA04-EF23-49A1-9497-A8ECD00626B0}"/>
                </a:ext>
              </a:extLst>
            </p:cNvPr>
            <p:cNvSpPr txBox="1"/>
            <p:nvPr/>
          </p:nvSpPr>
          <p:spPr>
            <a:xfrm rot="21420000">
              <a:off x="6608345" y="2832029"/>
              <a:ext cx="2098267" cy="1054081"/>
            </a:xfrm>
            <a:prstGeom prst="rect">
              <a:avLst/>
            </a:prstGeom>
            <a:solidFill>
              <a:srgbClr val="000000">
                <a:alpha val="65098"/>
              </a:srgbClr>
            </a:solidFill>
          </p:spPr>
          <p:txBody>
            <a:bodyPr wrap="none" rtlCol="0">
              <a:prstTxWarp prst="textArchDown">
                <a:avLst>
                  <a:gd name="adj" fmla="val 21259997"/>
                </a:avLst>
              </a:prstTxWarp>
              <a:spAutoFit/>
            </a:bodyPr>
            <a:lstStyle/>
            <a:p>
              <a:pPr algn="ctr"/>
              <a:r>
                <a:rPr lang="sv-SE" b="1" dirty="0">
                  <a:solidFill>
                    <a:srgbClr val="66FF99"/>
                  </a:solidFill>
                </a:rPr>
                <a:t>Solens årliga rörelse</a:t>
              </a:r>
              <a:endParaRPr lang="LID4096" b="1" dirty="0">
                <a:solidFill>
                  <a:srgbClr val="66FF99"/>
                </a:solidFill>
              </a:endParaRPr>
            </a:p>
          </p:txBody>
        </p:sp>
        <p:pic>
          <p:nvPicPr>
            <p:cNvPr id="15" name="Bildobjekt 14">
              <a:extLst>
                <a:ext uri="{FF2B5EF4-FFF2-40B4-BE49-F238E27FC236}">
                  <a16:creationId xmlns:a16="http://schemas.microsoft.com/office/drawing/2014/main" id="{FC143D29-26B1-4A35-9C99-0E1705E84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0878262" flipV="1">
              <a:off x="6002563" y="3270044"/>
              <a:ext cx="2728380" cy="949685"/>
            </a:xfrm>
            <a:prstGeom prst="rect">
              <a:avLst/>
            </a:prstGeom>
            <a:noFill/>
          </p:spPr>
        </p:pic>
      </p:grpSp>
      <p:sp>
        <p:nvSpPr>
          <p:cNvPr id="28" name="Ellips 27">
            <a:extLst>
              <a:ext uri="{FF2B5EF4-FFF2-40B4-BE49-F238E27FC236}">
                <a16:creationId xmlns:a16="http://schemas.microsoft.com/office/drawing/2014/main" id="{5123D3C0-8AA5-4F2C-9F9E-B0B31FF3CEA3}"/>
              </a:ext>
            </a:extLst>
          </p:cNvPr>
          <p:cNvSpPr/>
          <p:nvPr/>
        </p:nvSpPr>
        <p:spPr>
          <a:xfrm rot="20611732">
            <a:off x="8541624" y="3533191"/>
            <a:ext cx="1930206" cy="1020205"/>
          </a:xfrm>
          <a:prstGeom prst="ellipse">
            <a:avLst/>
          </a:prstGeom>
          <a:noFill/>
          <a:ln w="57150">
            <a:solidFill>
              <a:srgbClr val="66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7" name="textruta 56">
            <a:extLst>
              <a:ext uri="{FF2B5EF4-FFF2-40B4-BE49-F238E27FC236}">
                <a16:creationId xmlns:a16="http://schemas.microsoft.com/office/drawing/2014/main" id="{F2675B6B-8093-420C-AE2B-7FFB15E4856C}"/>
              </a:ext>
            </a:extLst>
          </p:cNvPr>
          <p:cNvSpPr txBox="1"/>
          <p:nvPr/>
        </p:nvSpPr>
        <p:spPr>
          <a:xfrm>
            <a:off x="94012" y="746857"/>
            <a:ext cx="2901143" cy="1938992"/>
          </a:xfrm>
          <a:prstGeom prst="rect">
            <a:avLst/>
          </a:prstGeom>
          <a:solidFill>
            <a:schemeClr val="tx1"/>
          </a:solidFill>
          <a:ln>
            <a:solidFill>
              <a:srgbClr val="FEA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2400" dirty="0">
                <a:solidFill>
                  <a:srgbClr val="FFAF00"/>
                </a:solidFill>
              </a:rPr>
              <a:t>Bibeln och zodiaken:</a:t>
            </a:r>
          </a:p>
          <a:p>
            <a:pPr marL="361950" indent="-268288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FFAF00"/>
                </a:solidFill>
              </a:rPr>
              <a:t>Samma händelser</a:t>
            </a:r>
          </a:p>
          <a:p>
            <a:pPr marL="361950" indent="-268288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FFAF00"/>
                </a:solidFill>
              </a:rPr>
              <a:t>Samma symboler</a:t>
            </a:r>
          </a:p>
          <a:p>
            <a:pPr marL="361950" indent="-268288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FFAF00"/>
                </a:solidFill>
              </a:rPr>
              <a:t>Samma sekvens</a:t>
            </a:r>
          </a:p>
          <a:p>
            <a:pPr marL="361950" indent="-268288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FFAF00"/>
                </a:solidFill>
              </a:rPr>
              <a:t>Samma startpunkt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1265075"/>
      </p:ext>
    </p:extLst>
  </p:cSld>
  <p:clrMapOvr>
    <a:masterClrMapping/>
  </p:clrMapOvr>
  <p:transition advTm="3631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2" grpId="0" animBg="1"/>
      <p:bldP spid="3" grpId="0" animBg="1"/>
      <p:bldP spid="8" grpId="0" animBg="1"/>
      <p:bldP spid="10" grpId="0" animBg="1"/>
      <p:bldP spid="12" grpId="0" animBg="1"/>
      <p:bldP spid="14" grpId="0" animBg="1"/>
      <p:bldP spid="40" grpId="0" animBg="1"/>
      <p:bldP spid="42" grpId="0" animBg="1"/>
      <p:bldP spid="44" grpId="0" animBg="1"/>
      <p:bldP spid="48" grpId="0" animBg="1"/>
      <p:bldP spid="50" grpId="0" animBg="1"/>
      <p:bldP spid="59" grpId="0" uiExpand="1" build="p" bldLvl="2" animBg="1"/>
      <p:bldP spid="28" grpId="0" animBg="1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8E244A58-32D7-4BF9-A4FC-0FA7162847F6}"/>
              </a:ext>
            </a:extLst>
          </p:cNvPr>
          <p:cNvSpPr/>
          <p:nvPr/>
        </p:nvSpPr>
        <p:spPr>
          <a:xfrm>
            <a:off x="6091743" y="684000"/>
            <a:ext cx="6100257" cy="6213422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DDD0DE0B-F3B0-447B-A2F9-FC20109D9583}"/>
              </a:ext>
            </a:extLst>
          </p:cNvPr>
          <p:cNvSpPr/>
          <p:nvPr/>
        </p:nvSpPr>
        <p:spPr>
          <a:xfrm>
            <a:off x="-13625" y="684000"/>
            <a:ext cx="6102000" cy="6213422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Rätvinklig triangel 6">
            <a:extLst>
              <a:ext uri="{FF2B5EF4-FFF2-40B4-BE49-F238E27FC236}">
                <a16:creationId xmlns:a16="http://schemas.microsoft.com/office/drawing/2014/main" id="{E6F25D30-9286-4CA2-AD29-043D1401BD2C}"/>
              </a:ext>
            </a:extLst>
          </p:cNvPr>
          <p:cNvSpPr/>
          <p:nvPr/>
        </p:nvSpPr>
        <p:spPr>
          <a:xfrm flipV="1">
            <a:off x="-13625" y="684000"/>
            <a:ext cx="6102000" cy="6213600"/>
          </a:xfrm>
          <a:prstGeom prst="rtTriangle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Rätvinklig triangel 7">
            <a:extLst>
              <a:ext uri="{FF2B5EF4-FFF2-40B4-BE49-F238E27FC236}">
                <a16:creationId xmlns:a16="http://schemas.microsoft.com/office/drawing/2014/main" id="{48F16C05-E627-496D-B04C-218ED01356CF}"/>
              </a:ext>
            </a:extLst>
          </p:cNvPr>
          <p:cNvSpPr/>
          <p:nvPr/>
        </p:nvSpPr>
        <p:spPr>
          <a:xfrm flipV="1">
            <a:off x="6083651" y="684000"/>
            <a:ext cx="6130688" cy="6213600"/>
          </a:xfrm>
          <a:prstGeom prst="rtTriangle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Fyra astronomiska klockor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F8040A2-F958-49B4-BF08-66993FAF65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DFFFC"/>
              </a:clrFrom>
              <a:clrTo>
                <a:srgbClr val="FD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32" y="747053"/>
            <a:ext cx="3006155" cy="302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ACC92AB-CA9C-49AB-8DFE-795661EBB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6" y="713975"/>
            <a:ext cx="3694263" cy="2147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ildobjekt 18" descr="En bild som visar text&#10;&#10;Automatiskt genererad beskrivning">
            <a:extLst>
              <a:ext uri="{FF2B5EF4-FFF2-40B4-BE49-F238E27FC236}">
                <a16:creationId xmlns:a16="http://schemas.microsoft.com/office/drawing/2014/main" id="{A171EE07-9988-4B28-8449-D65E1031713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DFFFC"/>
              </a:clrFrom>
              <a:clrTo>
                <a:srgbClr val="FDFF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6384" y="4618123"/>
            <a:ext cx="3473643" cy="217102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7E280CC6-21C6-4081-9CFC-34E89F0F6A80}"/>
              </a:ext>
            </a:extLst>
          </p:cNvPr>
          <p:cNvSpPr txBox="1"/>
          <p:nvPr/>
        </p:nvSpPr>
        <p:spPr>
          <a:xfrm>
            <a:off x="84139" y="3573958"/>
            <a:ext cx="1836336" cy="1446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sv-SE" sz="3200" b="1" dirty="0">
                <a:solidFill>
                  <a:schemeClr val="accent6">
                    <a:lumMod val="75000"/>
                  </a:schemeClr>
                </a:solidFill>
              </a:rPr>
              <a:t>1.</a:t>
            </a:r>
          </a:p>
          <a:p>
            <a:pPr algn="ctr"/>
            <a:r>
              <a:rPr lang="sv-SE" sz="2000" b="1" dirty="0">
                <a:solidFill>
                  <a:schemeClr val="accent6">
                    <a:lumMod val="75000"/>
                  </a:schemeClr>
                </a:solidFill>
              </a:rPr>
              <a:t>Jordens spinn</a:t>
            </a:r>
          </a:p>
          <a:p>
            <a:pPr algn="ctr"/>
            <a:r>
              <a:rPr lang="sv-SE" dirty="0"/>
              <a:t>runt sin egen axel</a:t>
            </a:r>
          </a:p>
          <a:p>
            <a:pPr algn="ctr"/>
            <a:r>
              <a:rPr lang="sv-SE" dirty="0"/>
              <a:t>(1 varv per </a:t>
            </a:r>
            <a:r>
              <a:rPr lang="sv-SE" b="1" dirty="0">
                <a:solidFill>
                  <a:srgbClr val="0070C0"/>
                </a:solidFill>
              </a:rPr>
              <a:t>dygn</a:t>
            </a:r>
            <a:r>
              <a:rPr lang="sv-SE" dirty="0"/>
              <a:t>)</a:t>
            </a:r>
            <a:endParaRPr lang="LID4096" dirty="0"/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14A049DE-9BF5-4D68-AF7C-0D1C07E24880}"/>
              </a:ext>
            </a:extLst>
          </p:cNvPr>
          <p:cNvSpPr txBox="1"/>
          <p:nvPr/>
        </p:nvSpPr>
        <p:spPr>
          <a:xfrm>
            <a:off x="3611789" y="3156246"/>
            <a:ext cx="1978747" cy="1446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sv-SE" sz="3200" b="1" dirty="0">
                <a:solidFill>
                  <a:schemeClr val="accent6">
                    <a:lumMod val="75000"/>
                  </a:schemeClr>
                </a:solidFill>
              </a:rPr>
              <a:t>2.</a:t>
            </a:r>
          </a:p>
          <a:p>
            <a:pPr algn="ctr"/>
            <a:r>
              <a:rPr lang="sv-SE" sz="2000" b="1" dirty="0">
                <a:solidFill>
                  <a:schemeClr val="accent6">
                    <a:lumMod val="75000"/>
                  </a:schemeClr>
                </a:solidFill>
              </a:rPr>
              <a:t>Månens rotation</a:t>
            </a:r>
          </a:p>
          <a:p>
            <a:pPr algn="ctr"/>
            <a:r>
              <a:rPr lang="sv-SE" dirty="0"/>
              <a:t>runt jorden</a:t>
            </a:r>
          </a:p>
          <a:p>
            <a:pPr algn="ctr"/>
            <a:r>
              <a:rPr lang="sv-SE" dirty="0"/>
              <a:t>(1 varv per </a:t>
            </a:r>
            <a:r>
              <a:rPr lang="sv-SE" b="1" dirty="0">
                <a:solidFill>
                  <a:srgbClr val="0070C0"/>
                </a:solidFill>
              </a:rPr>
              <a:t>månad</a:t>
            </a:r>
            <a:r>
              <a:rPr lang="sv-SE" dirty="0"/>
              <a:t>)</a:t>
            </a:r>
            <a:endParaRPr lang="LID4096" dirty="0"/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D06DCCA0-F06C-46EA-9359-8767DBA4857A}"/>
              </a:ext>
            </a:extLst>
          </p:cNvPr>
          <p:cNvSpPr txBox="1"/>
          <p:nvPr/>
        </p:nvSpPr>
        <p:spPr>
          <a:xfrm>
            <a:off x="6233822" y="2832660"/>
            <a:ext cx="1923989" cy="1446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sv-SE" sz="3200" b="1" dirty="0">
                <a:solidFill>
                  <a:schemeClr val="accent6">
                    <a:lumMod val="75000"/>
                  </a:schemeClr>
                </a:solidFill>
              </a:rPr>
              <a:t>3.</a:t>
            </a:r>
          </a:p>
          <a:p>
            <a:pPr algn="ctr"/>
            <a:r>
              <a:rPr lang="sv-SE" sz="2000" b="1" dirty="0">
                <a:solidFill>
                  <a:schemeClr val="accent6">
                    <a:lumMod val="75000"/>
                  </a:schemeClr>
                </a:solidFill>
              </a:rPr>
              <a:t>Jordens rotation</a:t>
            </a:r>
          </a:p>
          <a:p>
            <a:pPr algn="ctr"/>
            <a:r>
              <a:rPr lang="sv-SE" dirty="0"/>
              <a:t>runt solen</a:t>
            </a:r>
          </a:p>
          <a:p>
            <a:pPr algn="ctr"/>
            <a:r>
              <a:rPr lang="sv-SE" dirty="0"/>
              <a:t>(1 varv per </a:t>
            </a:r>
            <a:r>
              <a:rPr lang="sv-SE" b="1" dirty="0">
                <a:solidFill>
                  <a:srgbClr val="0070C0"/>
                </a:solidFill>
              </a:rPr>
              <a:t>år</a:t>
            </a:r>
            <a:r>
              <a:rPr lang="sv-SE" dirty="0"/>
              <a:t>)</a:t>
            </a:r>
            <a:endParaRPr lang="LID4096" dirty="0"/>
          </a:p>
        </p:txBody>
      </p:sp>
      <p:pic>
        <p:nvPicPr>
          <p:cNvPr id="48" name="Gyrot">
            <a:extLst>
              <a:ext uri="{FF2B5EF4-FFF2-40B4-BE49-F238E27FC236}">
                <a16:creationId xmlns:a16="http://schemas.microsoft.com/office/drawing/2014/main" id="{6DA1E4F4-AD35-4BD9-BCA7-52C2FA98A81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128" y="1927786"/>
            <a:ext cx="1446550" cy="14465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CBD83356-7330-471F-A08C-D825B81562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3060" y="3121438"/>
            <a:ext cx="3694263" cy="3674401"/>
          </a:xfrm>
          <a:prstGeom prst="rect">
            <a:avLst/>
          </a:prstGeom>
          <a:effectLst/>
        </p:spPr>
      </p:pic>
      <p:sp>
        <p:nvSpPr>
          <p:cNvPr id="25" name="textruta 24">
            <a:extLst>
              <a:ext uri="{FF2B5EF4-FFF2-40B4-BE49-F238E27FC236}">
                <a16:creationId xmlns:a16="http://schemas.microsoft.com/office/drawing/2014/main" id="{B13D38D7-93AA-4FF1-AB6E-7E13E1936C96}"/>
              </a:ext>
            </a:extLst>
          </p:cNvPr>
          <p:cNvSpPr txBox="1"/>
          <p:nvPr/>
        </p:nvSpPr>
        <p:spPr>
          <a:xfrm>
            <a:off x="6911956" y="5373378"/>
            <a:ext cx="2203167" cy="1446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sv-SE" sz="3200" b="1" dirty="0">
                <a:solidFill>
                  <a:schemeClr val="accent6">
                    <a:lumMod val="75000"/>
                  </a:schemeClr>
                </a:solidFill>
              </a:rPr>
              <a:t>4.</a:t>
            </a:r>
          </a:p>
          <a:p>
            <a:pPr algn="ctr"/>
            <a:r>
              <a:rPr lang="sv-SE" sz="2000" b="1" dirty="0">
                <a:solidFill>
                  <a:schemeClr val="accent6">
                    <a:lumMod val="75000"/>
                  </a:schemeClr>
                </a:solidFill>
              </a:rPr>
              <a:t>Jordens precession</a:t>
            </a:r>
          </a:p>
          <a:p>
            <a:pPr algn="ctr"/>
            <a:r>
              <a:rPr lang="sv-SE" dirty="0"/>
              <a:t>runt solen</a:t>
            </a:r>
          </a:p>
          <a:p>
            <a:pPr algn="ctr"/>
            <a:r>
              <a:rPr lang="sv-SE" dirty="0"/>
              <a:t>(1 varv per </a:t>
            </a:r>
            <a:r>
              <a:rPr lang="sv-SE" b="1" dirty="0">
                <a:solidFill>
                  <a:srgbClr val="0070C0"/>
                </a:solidFill>
              </a:rPr>
              <a:t>26 000 år</a:t>
            </a:r>
            <a:r>
              <a:rPr lang="sv-SE" dirty="0"/>
              <a:t>)</a:t>
            </a:r>
            <a:endParaRPr lang="LID4096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8829872"/>
      </p:ext>
    </p:extLst>
  </p:cSld>
  <p:clrMapOvr>
    <a:masterClrMapping/>
  </p:clrMapOvr>
  <p:transition advTm="37167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4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2|44.9|47.7|6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103.1|17.7|81|6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0.1|29.7|15.7|23.4|13.8|16.8|74.9|44|16.3|36.8|57.7|25.7|16.2|34.2|7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|32.2|106.7|125.9|107.3|61.5|78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7|32.4|39.9|54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5|90.7|52.8|52.5|2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17.8|33.6|48.6|76.8|32.8|55.6|3.8|4.5|11.9|5.1|4.1|3.3|5.4|7|4|3.7|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9|29.8|72.2|106.7|23.5"/>
</p:tagLst>
</file>

<file path=ppt/theme/theme1.xml><?xml version="1.0" encoding="utf-8"?>
<a:theme xmlns:a="http://schemas.openxmlformats.org/drawingml/2006/main" name="MDV-tema">
  <a:themeElements>
    <a:clrScheme name="MDV färger">
      <a:dk1>
        <a:sysClr val="windowText" lastClr="000000"/>
      </a:dk1>
      <a:lt1>
        <a:sysClr val="window" lastClr="FFFFFF"/>
      </a:lt1>
      <a:dk2>
        <a:srgbClr val="8E8E8E"/>
      </a:dk2>
      <a:lt2>
        <a:srgbClr val="FF9500"/>
      </a:lt2>
      <a:accent1>
        <a:srgbClr val="FF2D55"/>
      </a:accent1>
      <a:accent2>
        <a:srgbClr val="FFCC00"/>
      </a:accent2>
      <a:accent3>
        <a:srgbClr val="4CD964"/>
      </a:accent3>
      <a:accent4>
        <a:srgbClr val="5AC8FA"/>
      </a:accent4>
      <a:accent5>
        <a:srgbClr val="007AFF"/>
      </a:accent5>
      <a:accent6>
        <a:srgbClr val="ED1EB4"/>
      </a:accent6>
      <a:hlink>
        <a:srgbClr val="FF9500"/>
      </a:hlink>
      <a:folHlink>
        <a:srgbClr val="8E8E93"/>
      </a:folHlink>
    </a:clrScheme>
    <a:fontScheme name="Office-t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1363</Words>
  <Application>Microsoft Office PowerPoint</Application>
  <PresentationFormat>Bredbild</PresentationFormat>
  <Paragraphs>141</Paragraphs>
  <Slides>8</Slides>
  <Notes>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14" baseType="lpstr">
      <vt:lpstr>Times New Roman</vt:lpstr>
      <vt:lpstr>Maiandra GD</vt:lpstr>
      <vt:lpstr>Calibri</vt:lpstr>
      <vt:lpstr>MV Boli</vt:lpstr>
      <vt:lpstr>Arial</vt:lpstr>
      <vt:lpstr>MDV-tema</vt:lpstr>
      <vt:lpstr>1. Inledning</vt:lpstr>
      <vt:lpstr>Hypotesen</vt:lpstr>
      <vt:lpstr>Utvecklingen av astronomin</vt:lpstr>
      <vt:lpstr>Bibliskt stöd</vt:lpstr>
      <vt:lpstr>Gamla zodiaker</vt:lpstr>
      <vt:lpstr>Hur kan en zodiak peka ut en viss tid?</vt:lpstr>
      <vt:lpstr>Zodiaken</vt:lpstr>
      <vt:lpstr>Fyra astronomiska klockor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2011-10-18T13:22:29Z</dcterms:created>
  <dcterms:modified xsi:type="dcterms:W3CDTF">2021-02-26T14:12:09Z</dcterms:modified>
</cp:coreProperties>
</file>