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90" r:id="rId1"/>
  </p:sldMasterIdLst>
  <p:notesMasterIdLst>
    <p:notesMasterId r:id="rId9"/>
  </p:notesMasterIdLst>
  <p:sldIdLst>
    <p:sldId id="1330" r:id="rId2"/>
    <p:sldId id="1314" r:id="rId3"/>
    <p:sldId id="1386" r:id="rId4"/>
    <p:sldId id="1395" r:id="rId5"/>
    <p:sldId id="1387" r:id="rId6"/>
    <p:sldId id="1394" r:id="rId7"/>
    <p:sldId id="1391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7FD"/>
    <a:srgbClr val="FFFFFF"/>
    <a:srgbClr val="F8A5E1"/>
    <a:srgbClr val="F7C275"/>
    <a:srgbClr val="C00000"/>
    <a:srgbClr val="FCE7F2"/>
    <a:srgbClr val="AF7547"/>
    <a:srgbClr val="E4B67A"/>
    <a:srgbClr val="DA9C5B"/>
    <a:srgbClr val="FCF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3" autoAdjust="0"/>
    <p:restoredTop sz="75489" autoAdjust="0"/>
  </p:normalViewPr>
  <p:slideViewPr>
    <p:cSldViewPr snapToGrid="0">
      <p:cViewPr varScale="1">
        <p:scale>
          <a:sx n="95" d="100"/>
          <a:sy n="95" d="100"/>
        </p:scale>
        <p:origin x="1254" y="114"/>
      </p:cViewPr>
      <p:guideLst>
        <p:guide orient="horz" pos="1434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VO: Det fanns en tidigare version av videon med 100-talet visningar.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Jag tog bort den för den orsakade missförstånd.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29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VO: Men också…: Jag kallar olika grammatiska former för ”elohim” (som är plural).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Uttrycket i Tit 2:13 finns också i 2 Pet 1:1.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542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Förra bilden: Jesus är Gud men med två </a:t>
            </a:r>
            <a:r>
              <a:rPr lang="sv-SE" i="1" strike="noStrike" dirty="0"/>
              <a:t>men</a:t>
            </a:r>
            <a:r>
              <a:rPr lang="sv-SE" strike="noStrike" dirty="0"/>
              <a:t>: Andra kan vara gudar och Jesus kontrasteras mot Gud.</a:t>
            </a:r>
          </a:p>
          <a:p>
            <a:r>
              <a:rPr lang="sv-SE" strike="noStrike" dirty="0"/>
              <a:t>Den enda förklaring jag hört är att det är ett mysterium. Vi kan inte, och vi ska inte kunna, veta.</a:t>
            </a:r>
          </a:p>
          <a:p>
            <a:r>
              <a:rPr lang="sv-SE" strike="noStrike" dirty="0"/>
              <a:t>Ja, vi kan vi aldrig förstå </a:t>
            </a:r>
            <a:r>
              <a:rPr lang="sv-SE" i="1" strike="noStrike" dirty="0"/>
              <a:t>hela</a:t>
            </a:r>
            <a:r>
              <a:rPr lang="sv-SE" strike="noStrike" dirty="0"/>
              <a:t> Gud, men dock ej legitim förklaring för den är självmotsägande.</a:t>
            </a:r>
          </a:p>
          <a:p>
            <a:r>
              <a:rPr lang="sv-SE" strike="noStrike" dirty="0"/>
              <a:t>Nyckeln till förståelse är att studera hur Bibeln använder ordet gud.</a:t>
            </a:r>
          </a:p>
          <a:p>
            <a:r>
              <a:rPr lang="sv-SE" strike="noStrike" dirty="0"/>
              <a:t>(Uttalar mig inte hur ordet används i andra sammanhang.)</a:t>
            </a:r>
          </a:p>
          <a:p>
            <a:endParaRPr lang="sv-SE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VO: ”Ontologisk” är varandet, det innersta väsendet av någonting.</a:t>
            </a:r>
            <a:br>
              <a:rPr lang="sv-SE" strike="noStrike" dirty="0"/>
            </a:br>
            <a:r>
              <a:rPr lang="sv-SE" dirty="0"/>
              <a:t>Jämför: Jag är ”Anders” och är Davids, Elins, Arvids och Johans pappa. Man kan inte säga ”mina barns Anders”.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VO: Versal/gemen G/g.</a:t>
            </a:r>
            <a:br>
              <a:rPr lang="sv-SE" strike="noStrike" dirty="0"/>
            </a:br>
            <a:r>
              <a:rPr lang="sv-SE" strike="noStrike" dirty="0"/>
              <a:t>Översättarna har ”G” när det handlar om Gud eller Jesus och ”g” när det handlar om andra gudar.</a:t>
            </a:r>
            <a:br>
              <a:rPr lang="sv-SE" strike="noStrike" dirty="0"/>
            </a:br>
            <a:r>
              <a:rPr lang="sv-SE" strike="noStrike" dirty="0"/>
              <a:t>Kan vara okey, men viktigt att veta att det inte är i grundtexten.</a:t>
            </a:r>
          </a:p>
          <a:p>
            <a:endParaRPr lang="sv-SE" strike="noStrike" dirty="0"/>
          </a:p>
          <a:p>
            <a:r>
              <a:rPr lang="sv-SE" dirty="0"/>
              <a:t>VO: Därför kan…: Jämför chefskap som tilldelas från en högre chef.</a:t>
            </a:r>
          </a:p>
          <a:p>
            <a:endParaRPr lang="sv-SE" dirty="0"/>
          </a:p>
          <a:p>
            <a:r>
              <a:rPr lang="sv-SE" dirty="0">
                <a:solidFill>
                  <a:srgbClr val="C00000"/>
                </a:solidFill>
              </a:rPr>
              <a:t>Jag är </a:t>
            </a:r>
            <a:r>
              <a:rPr lang="sv-SE" i="1" u="sng" dirty="0">
                <a:solidFill>
                  <a:srgbClr val="0070C0"/>
                </a:solidFill>
              </a:rPr>
              <a:t>din fars</a:t>
            </a:r>
            <a:r>
              <a:rPr lang="sv-SE" i="1" u="sng" dirty="0">
                <a:solidFill>
                  <a:srgbClr val="C00000"/>
                </a:solidFill>
              </a:rPr>
              <a:t> Gud (elohim)</a:t>
            </a:r>
            <a:r>
              <a:rPr lang="sv-SE" dirty="0">
                <a:solidFill>
                  <a:srgbClr val="C00000"/>
                </a:solidFill>
              </a:rPr>
              <a:t> – </a:t>
            </a:r>
            <a:r>
              <a:rPr lang="sv-SE" dirty="0">
                <a:solidFill>
                  <a:srgbClr val="0070C0"/>
                </a:solidFill>
              </a:rPr>
              <a:t>Abrahams</a:t>
            </a:r>
            <a:r>
              <a:rPr lang="sv-SE" dirty="0">
                <a:solidFill>
                  <a:srgbClr val="C00000"/>
                </a:solidFill>
              </a:rPr>
              <a:t> Gud, </a:t>
            </a:r>
            <a:r>
              <a:rPr lang="sv-SE" dirty="0">
                <a:solidFill>
                  <a:srgbClr val="0070C0"/>
                </a:solidFill>
              </a:rPr>
              <a:t>Isaks</a:t>
            </a:r>
            <a:r>
              <a:rPr lang="sv-SE" dirty="0">
                <a:solidFill>
                  <a:srgbClr val="C00000"/>
                </a:solidFill>
              </a:rPr>
              <a:t> Gud och </a:t>
            </a:r>
            <a:r>
              <a:rPr lang="sv-SE" dirty="0">
                <a:solidFill>
                  <a:srgbClr val="0070C0"/>
                </a:solidFill>
              </a:rPr>
              <a:t>Jakobs</a:t>
            </a:r>
            <a:r>
              <a:rPr lang="sv-SE" dirty="0">
                <a:solidFill>
                  <a:srgbClr val="C00000"/>
                </a:solidFill>
              </a:rPr>
              <a:t> Gud. </a:t>
            </a:r>
            <a:r>
              <a:rPr lang="sv-SE" dirty="0"/>
              <a:t>(2 Mos 3:6)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55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VO: YHVH är kommet ur ”Jag är” på ett omdebatterat sätt.</a:t>
            </a:r>
          </a:p>
          <a:p>
            <a:endParaRPr lang="sv-SE"/>
          </a:p>
          <a:p>
            <a:r>
              <a:rPr lang="sv-SE"/>
              <a:t>VO: Om delegerad auktoritet till andra gudar: Se spellista </a:t>
            </a:r>
            <a:r>
              <a:rPr lang="sv-SE" i="1"/>
              <a:t>Det Nya Jerusalem</a:t>
            </a:r>
            <a:r>
              <a:rPr lang="sv-SE"/>
              <a:t>, video </a:t>
            </a:r>
            <a:r>
              <a:rPr lang="sv-SE" i="1"/>
              <a:t>1. Guds Plan och Syndens Inverkan.</a:t>
            </a:r>
          </a:p>
          <a:p>
            <a:endParaRPr lang="sv-SE" i="0"/>
          </a:p>
          <a:p>
            <a:r>
              <a:rPr lang="sv-SE" i="0"/>
              <a:t>VO: ”H</a:t>
            </a:r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 världen är i den ondes våld.” =&gt; Så länge Gud tillåter! Ingen konkurrent till Gud. Gud är helt suverän.</a:t>
            </a:r>
          </a:p>
          <a:p>
            <a:endParaRPr lang="sv-S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VO: </a:t>
            </a:r>
            <a:r>
              <a:rPr lang="sv-SE" sz="1200" b="0" i="0" u="none" strike="noStrike" kern="1200" cap="sm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Gud/Herren </a:t>
            </a:r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kallas kapitäler.</a:t>
            </a:r>
            <a:endParaRPr lang="sv-SE" i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359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50" dirty="0"/>
              <a:t>VO: Namn på hebreiska innebär person, egenskaper, karaktär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05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50" dirty="0"/>
              <a:t>VO: Messias/Kristus betyder ”den smorde” på hebreiska resp. grekiska.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042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</a:t>
            </a:r>
            <a:r>
              <a:rPr lang="sv-SE" dirty="0" err="1"/>
              <a:t>Skapaelseberättelsen</a:t>
            </a:r>
            <a:r>
              <a:rPr lang="sv-SE" dirty="0"/>
              <a:t>: Gud skapar ”inom sina slag”.</a:t>
            </a:r>
          </a:p>
          <a:p>
            <a:r>
              <a:rPr lang="sv-SE" dirty="0"/>
              <a:t>Människa föder mänsklig natur. </a:t>
            </a:r>
            <a:r>
              <a:rPr lang="sv-SE" dirty="0" err="1"/>
              <a:t>Hundjur</a:t>
            </a:r>
            <a:r>
              <a:rPr lang="sv-SE" dirty="0"/>
              <a:t> (inte katter). Hästdjur (inte björnar). Gud föder gudomlig natur.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814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VO: Förra bilden: Jesus fick gudomlig natur eftersom han föddes av en gudomlighet.</a:t>
            </a:r>
            <a:br>
              <a:rPr lang="sv-SE" dirty="0"/>
            </a:br>
            <a:r>
              <a:rPr lang="sv-SE" dirty="0"/>
              <a:t>Här ytterligare belägg för Jesu gudomlighet.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VO: Se jag sänder en budbärare: Vilket är Gudsnamnet? Jo, Jahve som är i Budbäraren.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Vem är budbäraren? Kallas också för ”Herrens budbärare”. Jag menar det är Jesus (vilket kommer i video 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Man kan se att Herrens budbärare till och med kallas ”Jahve” på vissa ställen. Han talar om Gud i första person. (Återkommer i video 7.)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Olyckligt översätta ”ängel”. Hebreiska = malak = budbärare.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Innebär inte att det är samma person. Säljar-Mäklar-analogin.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trike="noStrike" dirty="0"/>
              <a:t>VO: ”SKB” = Svenska </a:t>
            </a:r>
            <a:r>
              <a:rPr lang="sv-SE" sz="1200" strike="noStrike" dirty="0" err="1"/>
              <a:t>KärnBibeln</a:t>
            </a:r>
            <a:endParaRPr lang="sv-SE" sz="1200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9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AB382E3-0905-4441-8E4C-DF6490529008}"/>
              </a:ext>
            </a:extLst>
          </p:cNvPr>
          <p:cNvSpPr txBox="1"/>
          <p:nvPr userDrawn="1"/>
        </p:nvSpPr>
        <p:spPr>
          <a:xfrm>
            <a:off x="9831533" y="49611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3095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3.bp.blogspot.com/-YY-0-m_PrAg/WQ2hUsMQpxI/AAAAAAAAHAU/B3UnPje1Eq0dXTwErwpONSJgKR3uFT5kQCLcB/s1600/olja%2B2017%2Btillsammans%2Bi%2Btro_redigerad-1.jpg">
            <a:extLst>
              <a:ext uri="{FF2B5EF4-FFF2-40B4-BE49-F238E27FC236}">
                <a16:creationId xmlns:a16="http://schemas.microsoft.com/office/drawing/2014/main" id="{72E9374F-D835-4B1C-B138-5C33AF196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47624" y="4285386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47625" y="550592"/>
            <a:ext cx="7092000" cy="22968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Jesus</a:t>
            </a:r>
            <a:endParaRPr kumimoji="0" lang="sv-SE" sz="6000" b="1" i="0" u="none" strike="noStrike" kern="1200" cap="none" spc="50" normalizeH="0" baseline="0" noProof="0" dirty="0">
              <a:ln w="9525" cmpd="sng">
                <a:noFill/>
                <a:prstDash val="solid"/>
              </a:ln>
              <a:solidFill>
                <a:prstClr val="black"/>
              </a:solidFill>
              <a:effectLst>
                <a:glow rad="127000">
                  <a:schemeClr val="accent5"/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Kristus</a:t>
            </a:r>
            <a:endParaRPr lang="sv-SE" sz="10500" dirty="0">
              <a:effectLst>
                <a:glow rad="127000">
                  <a:schemeClr val="accent5"/>
                </a:glo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244694" y="3342360"/>
            <a:ext cx="7092000" cy="84167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5400" b="1" i="0" u="none" strike="noStrike" kern="1200" cap="none" spc="0" normalizeH="0" baseline="0" noProof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Vem? Vad? Varifrån?</a:t>
            </a:r>
            <a:endParaRPr lang="sv-SE" sz="2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439765"/>
            <a:ext cx="6965686" cy="956595"/>
          </a:xfrm>
          <a:prstGeom prst="rect">
            <a:avLst/>
          </a:prstGeom>
        </p:spPr>
        <p:txBody>
          <a:bodyPr lIns="432000" anchor="ctr"/>
          <a:lstStyle>
            <a:lvl1pPr algn="ctr">
              <a:lnSpc>
                <a:spcPts val="6000"/>
              </a:lnSpc>
              <a:defRPr sz="6000" b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439" y="5997512"/>
            <a:ext cx="1078994" cy="74371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7EEB503-4A03-43B4-9601-BAE5112DCAA5}"/>
              </a:ext>
            </a:extLst>
          </p:cNvPr>
          <p:cNvSpPr txBox="1"/>
          <p:nvPr userDrawn="1"/>
        </p:nvSpPr>
        <p:spPr>
          <a:xfrm>
            <a:off x="10828344" y="6209643"/>
            <a:ext cx="1227901" cy="573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sv-SE" sz="1600" dirty="0">
                <a:solidFill>
                  <a:schemeClr val="bg1"/>
                </a:solidFill>
                <a:latin typeface="Gabriola" panose="04040605051002020D02" pitchFamily="82" charset="0"/>
              </a:rPr>
              <a:t>Konstnär</a:t>
            </a:r>
          </a:p>
          <a:p>
            <a:pPr algn="ctr">
              <a:lnSpc>
                <a:spcPts val="2200"/>
              </a:lnSpc>
            </a:pPr>
            <a:r>
              <a:rPr lang="sv-SE" sz="2800" dirty="0">
                <a:solidFill>
                  <a:schemeClr val="bg1"/>
                </a:solidFill>
                <a:latin typeface="Gabriola" panose="04040605051002020D02" pitchFamily="82" charset="0"/>
              </a:rPr>
              <a:t>Signe Flink</a:t>
            </a:r>
          </a:p>
        </p:txBody>
      </p:sp>
    </p:spTree>
    <p:extLst>
      <p:ext uri="{BB962C8B-B14F-4D97-AF65-F5344CB8AC3E}">
        <p14:creationId xmlns:p14="http://schemas.microsoft.com/office/powerpoint/2010/main" val="37290903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669B1-71A5-45C7-B7BB-029FBAB9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</a:t>
            </a:r>
            <a:r>
              <a:rPr lang="sv-SE"/>
              <a:t>. </a:t>
            </a:r>
            <a:r>
              <a:rPr lang="sv-SE" dirty="0"/>
              <a:t>Jesu gudomlighet</a:t>
            </a:r>
          </a:p>
        </p:txBody>
      </p:sp>
    </p:spTree>
    <p:extLst>
      <p:ext uri="{BB962C8B-B14F-4D97-AF65-F5344CB8AC3E}">
        <p14:creationId xmlns:p14="http://schemas.microsoft.com/office/powerpoint/2010/main" val="554139393"/>
      </p:ext>
    </p:extLst>
  </p:cSld>
  <p:clrMapOvr>
    <a:masterClrMapping/>
  </p:clrMapOvr>
  <p:transition advTm="55989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0A43E4-7EA1-4DA1-8859-43FB768B5D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3985" y="2570167"/>
            <a:ext cx="1895497" cy="251684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6213"/>
            <a:ext cx="12192000" cy="644577"/>
          </a:xfrm>
        </p:spPr>
        <p:txBody>
          <a:bodyPr>
            <a:normAutofit/>
          </a:bodyPr>
          <a:lstStyle/>
          <a:p>
            <a:r>
              <a:rPr lang="sv-SE" dirty="0"/>
              <a:t>Är Jesus Gud?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80C252-3050-42F2-BC91-5949A61AEFAD}"/>
              </a:ext>
            </a:extLst>
          </p:cNvPr>
          <p:cNvSpPr/>
          <p:nvPr/>
        </p:nvSpPr>
        <p:spPr>
          <a:xfrm>
            <a:off x="0" y="761491"/>
            <a:ext cx="12192000" cy="6029856"/>
          </a:xfrm>
          <a:prstGeom prst="rect">
            <a:avLst/>
          </a:prstGeom>
        </p:spPr>
        <p:txBody>
          <a:bodyPr wrap="square" lIns="216000" rIns="0">
            <a:spAutoFit/>
          </a:bodyPr>
          <a:lstStyle/>
          <a:p>
            <a:pPr>
              <a:lnSpc>
                <a:spcPts val="2300"/>
              </a:lnSpc>
            </a:pPr>
            <a:r>
              <a:rPr lang="sv-SE" sz="2000">
                <a:ea typeface="Times New Roman" panose="02020603050405020304" pitchFamily="18" charset="0"/>
                <a:cs typeface="Calibri" panose="020F0502020204030204" pitchFamily="34" charset="0"/>
              </a:rPr>
              <a:t>Ja</a:t>
            </a:r>
            <a:r>
              <a:rPr lang="sv-SE" sz="2000" dirty="0">
                <a:ea typeface="Times New Roman" panose="02020603050405020304" pitchFamily="18" charset="0"/>
                <a:cs typeface="Calibri" panose="020F0502020204030204" pitchFamily="34" charset="0"/>
              </a:rPr>
              <a:t>, Jesus </a:t>
            </a:r>
            <a:r>
              <a:rPr lang="sv-SE" sz="2000">
                <a:ea typeface="Times New Roman" panose="02020603050405020304" pitchFamily="18" charset="0"/>
                <a:cs typeface="Calibri" panose="020F0502020204030204" pitchFamily="34" charset="0"/>
              </a:rPr>
              <a:t>är Gud (grek. </a:t>
            </a:r>
            <a:r>
              <a:rPr lang="sv-SE" sz="2000" i="1">
                <a:ea typeface="Times New Roman" panose="02020603050405020304" pitchFamily="18" charset="0"/>
                <a:cs typeface="Calibri" panose="020F0502020204030204" pitchFamily="34" charset="0"/>
              </a:rPr>
              <a:t>Theos</a:t>
            </a:r>
            <a:r>
              <a:rPr lang="sv-SE" sz="2000">
                <a:highlight>
                  <a:srgbClr val="FFFF00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sv-SE" sz="2000">
                <a:ea typeface="Times New Roman" panose="02020603050405020304" pitchFamily="18" charset="0"/>
                <a:cs typeface="Calibri" panose="020F0502020204030204" pitchFamily="34" charset="0"/>
              </a:rPr>
              <a:t> i följande verser</a:t>
            </a:r>
            <a:r>
              <a:rPr lang="sv-SE" sz="2000" strike="sngStrike">
                <a:highlight>
                  <a:srgbClr val="FFFF00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sv-SE" sz="2000"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sv-SE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6700" indent="-180975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E171A"/>
                </a:solidFill>
              </a:rPr>
              <a:t>I begynnelsen var Ordet, och Ordet var hos Gud, och Ordet </a:t>
            </a:r>
            <a:r>
              <a:rPr lang="sv-SE" sz="2000">
                <a:solidFill>
                  <a:srgbClr val="CE171A"/>
                </a:solidFill>
              </a:rPr>
              <a:t>var </a:t>
            </a:r>
            <a:r>
              <a:rPr lang="sv-SE" sz="2000" i="1" u="sng">
                <a:solidFill>
                  <a:srgbClr val="CE171A"/>
                </a:solidFill>
              </a:rPr>
              <a:t>Gud</a:t>
            </a:r>
            <a:r>
              <a:rPr lang="sv-SE" sz="2000">
                <a:solidFill>
                  <a:srgbClr val="CE171A"/>
                </a:solidFill>
              </a:rPr>
              <a:t>… </a:t>
            </a:r>
            <a:br>
              <a:rPr lang="sv-SE" sz="2000" dirty="0">
                <a:solidFill>
                  <a:srgbClr val="CE171A"/>
                </a:solidFill>
              </a:rPr>
            </a:br>
            <a:r>
              <a:rPr lang="sv-SE" sz="2000" dirty="0">
                <a:solidFill>
                  <a:srgbClr val="CE171A"/>
                </a:solidFill>
              </a:rPr>
              <a:t>Den Enfödde, som själv </a:t>
            </a:r>
            <a:r>
              <a:rPr lang="sv-SE" sz="2000">
                <a:solidFill>
                  <a:srgbClr val="CE171A"/>
                </a:solidFill>
              </a:rPr>
              <a:t>är </a:t>
            </a:r>
            <a:r>
              <a:rPr lang="sv-SE" sz="2000" i="1" u="sng">
                <a:solidFill>
                  <a:srgbClr val="CE171A"/>
                </a:solidFill>
              </a:rPr>
              <a:t>Gud</a:t>
            </a:r>
            <a:r>
              <a:rPr lang="sv-SE" sz="2000">
                <a:solidFill>
                  <a:srgbClr val="CE171A"/>
                </a:solidFill>
              </a:rPr>
              <a:t> </a:t>
            </a:r>
            <a:r>
              <a:rPr lang="sv-SE" sz="2000" dirty="0">
                <a:solidFill>
                  <a:srgbClr val="CE171A"/>
                </a:solidFill>
              </a:rPr>
              <a:t>och i Faderns famn, han har gjort [Gud] känd. </a:t>
            </a:r>
            <a:r>
              <a:rPr lang="sv-SE" sz="1600" dirty="0">
                <a:solidFill>
                  <a:srgbClr val="000000"/>
                </a:solidFill>
              </a:rPr>
              <a:t>(Joh 1:1, 18)</a:t>
            </a:r>
          </a:p>
          <a:p>
            <a:pPr marL="266700" indent="-180975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Kristus… han som är över allting</a:t>
            </a:r>
            <a:r>
              <a:rPr lang="sv-SE" sz="2000">
                <a:solidFill>
                  <a:srgbClr val="C00000"/>
                </a:solidFill>
              </a:rPr>
              <a:t>, </a:t>
            </a:r>
            <a:r>
              <a:rPr lang="sv-SE" sz="2000" i="1" u="sng">
                <a:solidFill>
                  <a:srgbClr val="C00000"/>
                </a:solidFill>
              </a:rPr>
              <a:t>Gud</a:t>
            </a:r>
            <a:r>
              <a:rPr lang="sv-SE" sz="2000">
                <a:solidFill>
                  <a:srgbClr val="C00000"/>
                </a:solidFill>
              </a:rPr>
              <a:t>, </a:t>
            </a:r>
            <a:r>
              <a:rPr lang="sv-SE" sz="2000" dirty="0">
                <a:solidFill>
                  <a:srgbClr val="C00000"/>
                </a:solidFill>
              </a:rPr>
              <a:t>välsignad i evighet.</a:t>
            </a:r>
            <a:r>
              <a:rPr lang="sv-SE" sz="2000" dirty="0"/>
              <a:t> </a:t>
            </a:r>
            <a:r>
              <a:rPr lang="sv-SE" sz="1600" dirty="0"/>
              <a:t>(Rom </a:t>
            </a:r>
            <a:r>
              <a:rPr lang="sv-SE" sz="1600"/>
              <a:t>9:5)</a:t>
            </a:r>
          </a:p>
          <a:p>
            <a:pPr marL="266700" indent="-180975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Vi väntar på det saliga hoppet: att vår store </a:t>
            </a:r>
            <a:r>
              <a:rPr lang="sv-SE" sz="2000" i="1" u="sng">
                <a:solidFill>
                  <a:srgbClr val="C00000"/>
                </a:solidFill>
              </a:rPr>
              <a:t>Gud och Frälsare Jesus Kristus</a:t>
            </a:r>
            <a:r>
              <a:rPr lang="sv-SE" sz="2000">
                <a:solidFill>
                  <a:srgbClr val="C00000"/>
                </a:solidFill>
              </a:rPr>
              <a:t> ska träda fram i härlighet. </a:t>
            </a:r>
            <a:r>
              <a:rPr lang="sv-SE" sz="1600"/>
              <a:t>(Tit 2:13)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sv-SE" sz="2000">
                <a:ea typeface="Times New Roman" panose="02020603050405020304" pitchFamily="18" charset="0"/>
                <a:cs typeface="Calibri" panose="020F0502020204030204" pitchFamily="34" charset="0"/>
              </a:rPr>
              <a:t>Men 1: Också andevarelser </a:t>
            </a:r>
            <a:r>
              <a:rPr lang="sv-SE" sz="2000" dirty="0">
                <a:ea typeface="Times New Roman" panose="02020603050405020304" pitchFamily="18" charset="0"/>
                <a:cs typeface="Calibri" panose="020F0502020204030204" pitchFamily="34" charset="0"/>
              </a:rPr>
              <a:t>och människor kan vara </a:t>
            </a:r>
            <a:r>
              <a:rPr lang="sv-SE" sz="2000">
                <a:ea typeface="Times New Roman" panose="02020603050405020304" pitchFamily="18" charset="0"/>
                <a:cs typeface="Calibri" panose="020F0502020204030204" pitchFamily="34" charset="0"/>
              </a:rPr>
              <a:t>gudar:</a:t>
            </a:r>
            <a:endParaRPr lang="sv-SE" sz="2000" dirty="0">
              <a:highlight>
                <a:srgbClr val="FFFF00"/>
              </a:highlight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193675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Jag ska hålla dom över Egyptens alla </a:t>
            </a:r>
            <a:r>
              <a:rPr lang="sv-SE" sz="2000" i="1" u="sng">
                <a:solidFill>
                  <a:srgbClr val="C00000"/>
                </a:solidFill>
              </a:rPr>
              <a:t>gudar [elohim]</a:t>
            </a:r>
            <a:r>
              <a:rPr lang="sv-SE" sz="2000">
                <a:solidFill>
                  <a:srgbClr val="C00000"/>
                </a:solidFill>
              </a:rPr>
              <a:t>.</a:t>
            </a:r>
            <a:r>
              <a:rPr lang="sv-SE" sz="2000"/>
              <a:t> </a:t>
            </a:r>
            <a:r>
              <a:rPr lang="sv-SE" sz="1600"/>
              <a:t>(2 Mos 12:12)</a:t>
            </a:r>
          </a:p>
          <a:p>
            <a:pPr marL="285750" indent="-193675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Den här </a:t>
            </a:r>
            <a:r>
              <a:rPr lang="sv-SE" sz="2000" i="1" u="sng">
                <a:solidFill>
                  <a:srgbClr val="C00000"/>
                </a:solidFill>
              </a:rPr>
              <a:t>världens gud [theos]</a:t>
            </a:r>
            <a:r>
              <a:rPr lang="sv-SE" sz="2000">
                <a:solidFill>
                  <a:srgbClr val="C00000"/>
                </a:solidFill>
              </a:rPr>
              <a:t> har förblindat de otroendes sinnen. </a:t>
            </a:r>
            <a:r>
              <a:rPr lang="sv-SE" sz="1600"/>
              <a:t>(2 Kor 4:4)</a:t>
            </a:r>
            <a:endParaRPr lang="sv-SE" sz="2000"/>
          </a:p>
          <a:p>
            <a:pPr marL="285750" indent="-193675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Gud står i gudaförsamlingen, bland </a:t>
            </a:r>
            <a:r>
              <a:rPr lang="sv-SE" sz="2000" i="1" u="sng">
                <a:solidFill>
                  <a:srgbClr val="C00000"/>
                </a:solidFill>
              </a:rPr>
              <a:t>gudarna [elohim]</a:t>
            </a:r>
            <a:r>
              <a:rPr lang="sv-SE" sz="2000">
                <a:solidFill>
                  <a:srgbClr val="C00000"/>
                </a:solidFill>
              </a:rPr>
              <a:t> håller han dom… </a:t>
            </a:r>
            <a:br>
              <a:rPr lang="sv-SE" sz="2000">
                <a:solidFill>
                  <a:srgbClr val="C00000"/>
                </a:solidFill>
              </a:rPr>
            </a:br>
            <a:r>
              <a:rPr lang="sv-SE" sz="2000">
                <a:solidFill>
                  <a:srgbClr val="0070C0"/>
                </a:solidFill>
              </a:rPr>
              <a:t>Jag har sagt att ni är </a:t>
            </a:r>
            <a:r>
              <a:rPr lang="sv-SE" sz="2000" i="1" u="sng">
                <a:solidFill>
                  <a:srgbClr val="0070C0"/>
                </a:solidFill>
              </a:rPr>
              <a:t>gudar (</a:t>
            </a:r>
            <a:r>
              <a:rPr lang="sv-SE" sz="2000" b="1" i="1" u="sng">
                <a:solidFill>
                  <a:srgbClr val="0070C0"/>
                </a:solidFill>
              </a:rPr>
              <a:t>elohim</a:t>
            </a:r>
            <a:r>
              <a:rPr lang="sv-SE" sz="2000" i="1" u="sng">
                <a:solidFill>
                  <a:srgbClr val="0070C0"/>
                </a:solidFill>
              </a:rPr>
              <a:t>)</a:t>
            </a:r>
            <a:r>
              <a:rPr lang="sv-SE" sz="2000">
                <a:solidFill>
                  <a:srgbClr val="0070C0"/>
                </a:solidFill>
              </a:rPr>
              <a:t>.</a:t>
            </a:r>
            <a:r>
              <a:rPr lang="sv-SE" sz="2000"/>
              <a:t> </a:t>
            </a:r>
            <a:r>
              <a:rPr lang="sv-SE" sz="1600"/>
              <a:t>(Ps 82: 1,6)</a:t>
            </a:r>
          </a:p>
          <a:p>
            <a:pPr marL="266700" indent="-180975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000"/>
              <a:t>När Jesus citerar detta vänder han sig till </a:t>
            </a:r>
            <a:r>
              <a:rPr lang="sv-SE" sz="2000" i="1" u="sng"/>
              <a:t>människor</a:t>
            </a:r>
            <a:r>
              <a:rPr lang="sv-SE" sz="2000"/>
              <a:t>: </a:t>
            </a:r>
            <a:r>
              <a:rPr lang="sv-SE" sz="2000">
                <a:solidFill>
                  <a:srgbClr val="C00000"/>
                </a:solidFill>
              </a:rPr>
              <a:t>Står det inte skrivet i er lag: </a:t>
            </a:r>
            <a:br>
              <a:rPr lang="sv-SE" sz="2000">
                <a:solidFill>
                  <a:srgbClr val="C00000"/>
                </a:solidFill>
              </a:rPr>
            </a:br>
            <a:r>
              <a:rPr lang="sv-SE" sz="2000">
                <a:solidFill>
                  <a:srgbClr val="0070C0"/>
                </a:solidFill>
              </a:rPr>
              <a:t>Jag har sagt att ni är </a:t>
            </a:r>
            <a:r>
              <a:rPr lang="sv-SE" sz="2000" i="1" u="sng">
                <a:solidFill>
                  <a:srgbClr val="0070C0"/>
                </a:solidFill>
              </a:rPr>
              <a:t>gudar (</a:t>
            </a:r>
            <a:r>
              <a:rPr lang="sv-SE" sz="2000" b="1" i="1" u="sng">
                <a:solidFill>
                  <a:srgbClr val="0070C0"/>
                </a:solidFill>
              </a:rPr>
              <a:t>theos</a:t>
            </a:r>
            <a:r>
              <a:rPr lang="sv-SE" sz="2000" i="1" u="sng">
                <a:solidFill>
                  <a:srgbClr val="0070C0"/>
                </a:solidFill>
              </a:rPr>
              <a:t>)</a:t>
            </a:r>
            <a:r>
              <a:rPr lang="sv-SE" sz="2000">
                <a:solidFill>
                  <a:srgbClr val="0070C0"/>
                </a:solidFill>
              </a:rPr>
              <a:t>?</a:t>
            </a:r>
            <a:r>
              <a:rPr lang="sv-SE">
                <a:solidFill>
                  <a:srgbClr val="0070C0"/>
                </a:solidFill>
              </a:rPr>
              <a:t> </a:t>
            </a:r>
            <a:r>
              <a:rPr lang="sv-SE" sz="1600">
                <a:ea typeface="Times New Roman" panose="02020603050405020304" pitchFamily="18" charset="0"/>
                <a:cs typeface="Calibri" panose="020F0502020204030204" pitchFamily="34" charset="0"/>
              </a:rPr>
              <a:t>(Joh 10:34)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sv-SE" sz="2000">
                <a:ea typeface="Times New Roman" panose="02020603050405020304" pitchFamily="18" charset="0"/>
                <a:cs typeface="Calibri" panose="020F0502020204030204" pitchFamily="34" charset="0"/>
              </a:rPr>
              <a:t>Men 2: Jesus </a:t>
            </a:r>
            <a:r>
              <a:rPr lang="sv-SE" sz="2000" i="1"/>
              <a:t>kontrasteras</a:t>
            </a:r>
            <a:r>
              <a:rPr lang="sv-SE" sz="2000"/>
              <a:t> mot Gud:</a:t>
            </a:r>
            <a:endParaRPr lang="sv-SE" sz="2000">
              <a:highlight>
                <a:srgbClr val="FFFF00"/>
              </a:highlight>
            </a:endParaRPr>
          </a:p>
          <a:p>
            <a:pPr marL="273050" indent="-187325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>
                <a:solidFill>
                  <a:srgbClr val="C00000"/>
                </a:solidFill>
              </a:rPr>
              <a:t>[Vi] har bara </a:t>
            </a:r>
            <a:r>
              <a:rPr lang="sv-SE" sz="2000" i="1" u="sng">
                <a:solidFill>
                  <a:srgbClr val="C00000"/>
                </a:solidFill>
              </a:rPr>
              <a:t>en Gud, Fadern</a:t>
            </a:r>
            <a:r>
              <a:rPr lang="sv-SE" sz="2000">
                <a:solidFill>
                  <a:srgbClr val="C00000"/>
                </a:solidFill>
              </a:rPr>
              <a:t> från vilken allting är… och </a:t>
            </a:r>
            <a:r>
              <a:rPr lang="sv-SE" sz="2000" i="1" u="sng">
                <a:solidFill>
                  <a:srgbClr val="C00000"/>
                </a:solidFill>
              </a:rPr>
              <a:t>en Herre, Jesus Kristus</a:t>
            </a:r>
            <a:r>
              <a:rPr lang="sv-SE" sz="2000">
                <a:solidFill>
                  <a:srgbClr val="C00000"/>
                </a:solidFill>
              </a:rPr>
              <a:t> genom vilken allting är.</a:t>
            </a:r>
            <a:r>
              <a:rPr lang="sv-SE" sz="2000"/>
              <a:t> </a:t>
            </a:r>
            <a:r>
              <a:rPr lang="sv-SE" sz="1600"/>
              <a:t>(1 Kor 8:6)</a:t>
            </a:r>
            <a:endParaRPr lang="sv-SE" sz="2000"/>
          </a:p>
          <a:p>
            <a:pPr marL="273050" indent="-187325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000" i="1" u="sng">
                <a:solidFill>
                  <a:srgbClr val="C00000"/>
                </a:solidFill>
              </a:rPr>
              <a:t>Gud är en</a:t>
            </a:r>
            <a:r>
              <a:rPr lang="sv-SE" sz="2000">
                <a:solidFill>
                  <a:srgbClr val="C00000"/>
                </a:solidFill>
              </a:rPr>
              <a:t>, och </a:t>
            </a:r>
            <a:r>
              <a:rPr lang="sv-SE" sz="2000" i="1" u="sng">
                <a:solidFill>
                  <a:srgbClr val="C00000"/>
                </a:solidFill>
              </a:rPr>
              <a:t>en är medlare</a:t>
            </a:r>
            <a:r>
              <a:rPr lang="sv-SE" sz="2000">
                <a:solidFill>
                  <a:srgbClr val="C00000"/>
                </a:solidFill>
              </a:rPr>
              <a:t> mellan Gud och människor: människan Kristus Jesus. </a:t>
            </a:r>
            <a:r>
              <a:rPr lang="sv-SE" sz="1600"/>
              <a:t>(1 Tim 2:5)</a:t>
            </a:r>
          </a:p>
          <a:p>
            <a:pPr marL="273050" indent="-187325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sz="2000"/>
              <a:t>Jesus säger: </a:t>
            </a:r>
            <a:r>
              <a:rPr lang="sv-SE" sz="2000">
                <a:solidFill>
                  <a:srgbClr val="C00000"/>
                </a:solidFill>
              </a:rPr>
              <a:t>Fadern är </a:t>
            </a:r>
            <a:r>
              <a:rPr lang="sv-SE" sz="2000" i="1" u="sng">
                <a:solidFill>
                  <a:srgbClr val="C00000"/>
                </a:solidFill>
              </a:rPr>
              <a:t>större</a:t>
            </a:r>
            <a:r>
              <a:rPr lang="sv-SE" sz="2000">
                <a:solidFill>
                  <a:srgbClr val="C00000"/>
                </a:solidFill>
              </a:rPr>
              <a:t> än jag.</a:t>
            </a:r>
            <a:r>
              <a:rPr lang="sv-SE" sz="2000"/>
              <a:t> </a:t>
            </a:r>
            <a:r>
              <a:rPr lang="sv-SE" sz="1600"/>
              <a:t>(Joh 14:28)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sv-SE" sz="2000" b="1" i="1"/>
              <a:t>Så Jesus är Gud men det finns det andra som är. Samtidigt kontrasteras Jesus mot Gud.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1616E8B4-39A3-4926-9ECA-7C50EB1BE701}"/>
              </a:ext>
            </a:extLst>
          </p:cNvPr>
          <p:cNvGrpSpPr/>
          <p:nvPr/>
        </p:nvGrpSpPr>
        <p:grpSpPr>
          <a:xfrm>
            <a:off x="3950208" y="4168589"/>
            <a:ext cx="3733800" cy="1455928"/>
            <a:chOff x="3950208" y="3931920"/>
            <a:chExt cx="3733800" cy="1455928"/>
          </a:xfrm>
        </p:grpSpPr>
        <p:cxnSp>
          <p:nvCxnSpPr>
            <p:cNvPr id="12" name="Rak pilkoppling 11">
              <a:extLst>
                <a:ext uri="{FF2B5EF4-FFF2-40B4-BE49-F238E27FC236}">
                  <a16:creationId xmlns:a16="http://schemas.microsoft.com/office/drawing/2014/main" id="{DBC10017-21AB-4E5A-8738-91E9C17D755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4014216" y="3931920"/>
              <a:ext cx="1424432" cy="100380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ktangel: rundade hörn 8">
              <a:extLst>
                <a:ext uri="{FF2B5EF4-FFF2-40B4-BE49-F238E27FC236}">
                  <a16:creationId xmlns:a16="http://schemas.microsoft.com/office/drawing/2014/main" id="{0568D335-FF87-44FB-9FA8-78B09B788BE0}"/>
                </a:ext>
              </a:extLst>
            </p:cNvPr>
            <p:cNvSpPr/>
            <p:nvPr/>
          </p:nvSpPr>
          <p:spPr>
            <a:xfrm>
              <a:off x="5438648" y="4483608"/>
              <a:ext cx="2245360" cy="9042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sv-SE" sz="2000"/>
                <a:t>Hebreiska: </a:t>
              </a:r>
              <a:r>
                <a:rPr lang="sv-SE" sz="2000" i="1"/>
                <a:t>Elohim</a:t>
              </a:r>
            </a:p>
            <a:p>
              <a:pPr algn="ctr">
                <a:lnSpc>
                  <a:spcPts val="1900"/>
                </a:lnSpc>
              </a:pPr>
              <a:r>
                <a:rPr lang="sv-SE" sz="2000"/>
                <a:t>=</a:t>
              </a:r>
            </a:p>
            <a:p>
              <a:pPr algn="ctr">
                <a:lnSpc>
                  <a:spcPts val="1900"/>
                </a:lnSpc>
              </a:pPr>
              <a:r>
                <a:rPr lang="sv-SE" sz="2000"/>
                <a:t>Grekiska: </a:t>
              </a:r>
              <a:r>
                <a:rPr lang="sv-SE" sz="2000" i="1"/>
                <a:t>Theos</a:t>
              </a:r>
            </a:p>
          </p:txBody>
        </p: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id="{BB308E17-3382-4452-9368-941952D59CDE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3950208" y="4590288"/>
              <a:ext cx="1488440" cy="3454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C3F5D019-D759-454B-9016-A40B2DC60B80}"/>
              </a:ext>
            </a:extLst>
          </p:cNvPr>
          <p:cNvSpPr txBox="1"/>
          <p:nvPr/>
        </p:nvSpPr>
        <p:spPr>
          <a:xfrm>
            <a:off x="9786259" y="4855028"/>
            <a:ext cx="2254364" cy="919401"/>
          </a:xfrm>
          <a:prstGeom prst="wedgeRoundRectCallout">
            <a:avLst>
              <a:gd name="adj1" fmla="val -69616"/>
              <a:gd name="adj2" fmla="val 13354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400" i="1"/>
              <a:t>Vi behöver reda</a:t>
            </a:r>
            <a:br>
              <a:rPr lang="sv-SE" sz="2400" i="1"/>
            </a:br>
            <a:r>
              <a:rPr lang="sv-SE" sz="2400" i="1"/>
              <a:t>ut begreppen!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494350"/>
      </p:ext>
    </p:extLst>
  </p:cSld>
  <p:clrMapOvr>
    <a:masterClrMapping/>
  </p:clrMapOvr>
  <p:transition advTm="2728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Bildobjekt 235" descr="En bild som visar hand, håller, blå&#10;&#10;Automatiskt genererad beskrivning">
            <a:extLst>
              <a:ext uri="{FF2B5EF4-FFF2-40B4-BE49-F238E27FC236}">
                <a16:creationId xmlns:a16="http://schemas.microsoft.com/office/drawing/2014/main" id="{5725CBA6-19E1-45E3-8446-C3FD6C3E7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612" y="1774208"/>
            <a:ext cx="6778388" cy="508379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Bibelns användning av ordet Gud/gud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8374E73-0606-4B68-B4B6-0E95A537EAE0}"/>
              </a:ext>
            </a:extLst>
          </p:cNvPr>
          <p:cNvSpPr txBox="1"/>
          <p:nvPr/>
        </p:nvSpPr>
        <p:spPr>
          <a:xfrm>
            <a:off x="11823" y="795901"/>
            <a:ext cx="12180177" cy="5940088"/>
          </a:xfrm>
          <a:prstGeom prst="rect">
            <a:avLst/>
          </a:prstGeom>
          <a:noFill/>
        </p:spPr>
        <p:txBody>
          <a:bodyPr wrap="square" lIns="216000" rIns="0" rtlCol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sv-SE" sz="2400" i="1"/>
              <a:t>Bibelns </a:t>
            </a:r>
            <a:r>
              <a:rPr lang="sv-SE" sz="2400"/>
              <a:t>betydelse av ”Gud” eller ”gud” (</a:t>
            </a:r>
            <a:r>
              <a:rPr lang="sv-SE" sz="2400" i="1"/>
              <a:t>elohim</a:t>
            </a:r>
            <a:r>
              <a:rPr lang="sv-SE" sz="2400"/>
              <a:t>/</a:t>
            </a:r>
            <a:r>
              <a:rPr lang="sv-SE" sz="2400" i="1"/>
              <a:t>theos</a:t>
            </a:r>
            <a:r>
              <a:rPr lang="sv-SE" sz="2400"/>
              <a:t>):</a:t>
            </a:r>
            <a:endParaRPr lang="sv-SE" sz="2400">
              <a:highlight>
                <a:srgbClr val="FFFF00"/>
              </a:highlight>
            </a:endParaRPr>
          </a:p>
          <a:p>
            <a:pPr marL="273050" lvl="1" indent="-1889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En </a:t>
            </a:r>
            <a:r>
              <a:rPr lang="sv-SE" sz="2400" i="1" u="sng"/>
              <a:t>roll</a:t>
            </a:r>
            <a:r>
              <a:rPr lang="sv-SE" sz="2400"/>
              <a:t> som </a:t>
            </a:r>
            <a:r>
              <a:rPr lang="sv-SE" sz="2400" i="1"/>
              <a:t>far</a:t>
            </a:r>
            <a:r>
              <a:rPr lang="sv-SE" sz="2400"/>
              <a:t> eller </a:t>
            </a:r>
            <a:r>
              <a:rPr lang="sv-SE" sz="2400" i="1"/>
              <a:t>chef</a:t>
            </a:r>
            <a:r>
              <a:rPr lang="sv-SE" sz="2400"/>
              <a:t>. (Ett </a:t>
            </a:r>
            <a:r>
              <a:rPr lang="sv-SE" sz="2400">
                <a:solidFill>
                  <a:srgbClr val="0070C0"/>
                </a:solidFill>
              </a:rPr>
              <a:t>relationsbegrepp</a:t>
            </a:r>
            <a:r>
              <a:rPr lang="sv-SE" sz="2400"/>
              <a:t>, inte ett ontologiskt begrepp):</a:t>
            </a:r>
            <a:br>
              <a:rPr lang="sv-SE" sz="2400"/>
            </a:br>
            <a:r>
              <a:rPr lang="sv-SE" sz="2400">
                <a:solidFill>
                  <a:srgbClr val="C00000"/>
                </a:solidFill>
              </a:rPr>
              <a:t>Jag stiger upp till </a:t>
            </a:r>
            <a:r>
              <a:rPr lang="sv-SE" sz="2400" i="1">
                <a:solidFill>
                  <a:srgbClr val="0070C0"/>
                </a:solidFill>
              </a:rPr>
              <a:t>min</a:t>
            </a:r>
            <a:r>
              <a:rPr lang="sv-SE" sz="2400" i="1">
                <a:solidFill>
                  <a:srgbClr val="C00000"/>
                </a:solidFill>
              </a:rPr>
              <a:t> Far (pater) och </a:t>
            </a:r>
            <a:r>
              <a:rPr lang="sv-SE" sz="2400" i="1">
                <a:solidFill>
                  <a:srgbClr val="0070C0"/>
                </a:solidFill>
              </a:rPr>
              <a:t>er</a:t>
            </a:r>
            <a:r>
              <a:rPr lang="sv-SE" sz="2400" i="1">
                <a:solidFill>
                  <a:srgbClr val="C00000"/>
                </a:solidFill>
              </a:rPr>
              <a:t> Far</a:t>
            </a:r>
            <a:r>
              <a:rPr lang="sv-SE" sz="2400">
                <a:solidFill>
                  <a:srgbClr val="C00000"/>
                </a:solidFill>
              </a:rPr>
              <a:t>, till </a:t>
            </a:r>
            <a:r>
              <a:rPr lang="sv-SE" sz="2400" i="1" u="sng">
                <a:solidFill>
                  <a:srgbClr val="0070C0"/>
                </a:solidFill>
              </a:rPr>
              <a:t>min</a:t>
            </a:r>
            <a:r>
              <a:rPr lang="sv-SE" sz="2400" i="1" u="sng">
                <a:solidFill>
                  <a:srgbClr val="C00000"/>
                </a:solidFill>
              </a:rPr>
              <a:t> Gud (theos)</a:t>
            </a:r>
            <a:r>
              <a:rPr lang="sv-SE" sz="2400">
                <a:solidFill>
                  <a:srgbClr val="C00000"/>
                </a:solidFill>
              </a:rPr>
              <a:t> och </a:t>
            </a:r>
            <a:r>
              <a:rPr lang="sv-SE" sz="2400" i="1" u="sng">
                <a:solidFill>
                  <a:srgbClr val="0070C0"/>
                </a:solidFill>
              </a:rPr>
              <a:t>er</a:t>
            </a:r>
            <a:r>
              <a:rPr lang="sv-SE" sz="2400" i="1" u="sng">
                <a:solidFill>
                  <a:srgbClr val="C00000"/>
                </a:solidFill>
              </a:rPr>
              <a:t> Gud</a:t>
            </a:r>
            <a:r>
              <a:rPr lang="sv-SE" sz="2400">
                <a:solidFill>
                  <a:srgbClr val="C00000"/>
                </a:solidFill>
              </a:rPr>
              <a:t>.</a:t>
            </a:r>
            <a:r>
              <a:rPr lang="sv-SE" sz="2400"/>
              <a:t> </a:t>
            </a:r>
            <a:r>
              <a:rPr lang="sv-SE"/>
              <a:t>(Joh 20:17)</a:t>
            </a:r>
          </a:p>
          <a:p>
            <a:pPr marL="273050" indent="-1889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Någon med </a:t>
            </a:r>
            <a:r>
              <a:rPr lang="sv-SE" sz="2400" i="1" u="sng"/>
              <a:t>auktoritet</a:t>
            </a:r>
            <a:r>
              <a:rPr lang="sv-SE" sz="2400"/>
              <a:t> över en </a:t>
            </a:r>
            <a:r>
              <a:rPr lang="sv-SE" sz="2400">
                <a:solidFill>
                  <a:srgbClr val="0070C0"/>
                </a:solidFill>
              </a:rPr>
              <a:t>viss domän</a:t>
            </a:r>
            <a:r>
              <a:rPr lang="sv-SE" sz="2400"/>
              <a:t>: </a:t>
            </a:r>
            <a:r>
              <a:rPr lang="sv-SE" sz="2400">
                <a:solidFill>
                  <a:srgbClr val="C00000"/>
                </a:solidFill>
              </a:rPr>
              <a:t>Jag ska vara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 i="1" u="sng">
                <a:solidFill>
                  <a:srgbClr val="0070C0"/>
                </a:solidFill>
              </a:rPr>
              <a:t>din [Abrahams]</a:t>
            </a:r>
            <a:r>
              <a:rPr lang="sv-SE" sz="2400" i="1" u="sng">
                <a:solidFill>
                  <a:srgbClr val="C00000"/>
                </a:solidFill>
              </a:rPr>
              <a:t> Gud</a:t>
            </a:r>
            <a:r>
              <a:rPr lang="sv-SE" sz="2400">
                <a:solidFill>
                  <a:srgbClr val="C00000"/>
                </a:solidFill>
              </a:rPr>
              <a:t> och </a:t>
            </a:r>
            <a:r>
              <a:rPr lang="sv-SE" sz="2400" i="1" u="sng">
                <a:solidFill>
                  <a:srgbClr val="0070C0"/>
                </a:solidFill>
              </a:rPr>
              <a:t>dina efterkommandes</a:t>
            </a:r>
            <a:r>
              <a:rPr lang="sv-SE" sz="2400" i="1" u="sng">
                <a:solidFill>
                  <a:srgbClr val="C00000"/>
                </a:solidFill>
              </a:rPr>
              <a:t> Gud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/>
              <a:t>(1 Mos 17:7)</a:t>
            </a:r>
          </a:p>
          <a:p>
            <a:pPr marL="273050" indent="-1889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Fadern vill ha exklusivitet över </a:t>
            </a:r>
            <a:r>
              <a:rPr lang="sv-SE" sz="2400">
                <a:solidFill>
                  <a:srgbClr val="0070C0"/>
                </a:solidFill>
              </a:rPr>
              <a:t>sitt</a:t>
            </a:r>
            <a:r>
              <a:rPr lang="sv-SE" sz="2400"/>
              <a:t> folk: </a:t>
            </a:r>
            <a:br>
              <a:rPr lang="sv-SE" sz="2400"/>
            </a:br>
            <a:r>
              <a:rPr lang="sv-SE" sz="2400">
                <a:solidFill>
                  <a:srgbClr val="0070C0"/>
                </a:solidFill>
              </a:rPr>
              <a:t>Du</a:t>
            </a:r>
            <a:r>
              <a:rPr lang="sv-SE" sz="2400">
                <a:solidFill>
                  <a:srgbClr val="C00000"/>
                </a:solidFill>
              </a:rPr>
              <a:t> ska inte ha </a:t>
            </a:r>
            <a:r>
              <a:rPr lang="sv-SE" sz="2400" i="1" u="sng">
                <a:solidFill>
                  <a:srgbClr val="C00000"/>
                </a:solidFill>
              </a:rPr>
              <a:t>andra gudar (elohim)</a:t>
            </a:r>
            <a:r>
              <a:rPr lang="sv-SE" sz="2400">
                <a:solidFill>
                  <a:srgbClr val="C00000"/>
                </a:solidFill>
              </a:rPr>
              <a:t> vid sidan av mig.</a:t>
            </a:r>
            <a:r>
              <a:rPr lang="sv-SE" sz="2400"/>
              <a:t> </a:t>
            </a:r>
            <a:br>
              <a:rPr lang="sv-SE" sz="2400"/>
            </a:br>
            <a:r>
              <a:rPr lang="sv-SE"/>
              <a:t>(2 Mos 20:3)</a:t>
            </a:r>
            <a:endParaRPr lang="sv-SE">
              <a:highlight>
                <a:srgbClr val="FFFF00"/>
              </a:highlight>
            </a:endParaRPr>
          </a:p>
          <a:p>
            <a:pPr marL="273050" indent="-1889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Andra gudar blir </a:t>
            </a:r>
            <a:r>
              <a:rPr lang="sv-SE" sz="2400" i="1" u="sng"/>
              <a:t>avgudar</a:t>
            </a:r>
            <a:r>
              <a:rPr lang="sv-SE" sz="2400"/>
              <a:t> (inte icke-gudar):</a:t>
            </a:r>
            <a:br>
              <a:rPr lang="sv-SE" sz="2400"/>
            </a:br>
            <a:r>
              <a:rPr lang="sv-SE" sz="2400">
                <a:solidFill>
                  <a:srgbClr val="C00000"/>
                </a:solidFill>
              </a:rPr>
              <a:t>Ni ska inte vända er till </a:t>
            </a:r>
            <a:r>
              <a:rPr lang="sv-SE" sz="2400" i="1" u="sng">
                <a:solidFill>
                  <a:srgbClr val="C00000"/>
                </a:solidFill>
              </a:rPr>
              <a:t>avgudar</a:t>
            </a:r>
            <a:r>
              <a:rPr lang="sv-SE" sz="2400">
                <a:solidFill>
                  <a:srgbClr val="C00000"/>
                </a:solidFill>
              </a:rPr>
              <a:t> och inte göra er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några </a:t>
            </a:r>
            <a:r>
              <a:rPr lang="sv-SE" sz="2400" i="1" u="sng">
                <a:solidFill>
                  <a:srgbClr val="C00000"/>
                </a:solidFill>
              </a:rPr>
              <a:t>gjutna gudar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 sz="2400" i="1" u="sng">
                <a:solidFill>
                  <a:srgbClr val="C00000"/>
                </a:solidFill>
              </a:rPr>
              <a:t>Jag är Herren </a:t>
            </a:r>
            <a:r>
              <a:rPr lang="sv-SE" sz="2400" i="1" u="sng">
                <a:solidFill>
                  <a:srgbClr val="0070C0"/>
                </a:solidFill>
              </a:rPr>
              <a:t>er</a:t>
            </a:r>
            <a:r>
              <a:rPr lang="sv-SE" sz="2400" i="1" u="sng">
                <a:solidFill>
                  <a:srgbClr val="C00000"/>
                </a:solidFill>
              </a:rPr>
              <a:t> Gud.</a:t>
            </a:r>
            <a:r>
              <a:rPr lang="sv-SE" sz="2400"/>
              <a:t> </a:t>
            </a:r>
            <a:r>
              <a:rPr lang="sv-SE"/>
              <a:t>(3 Mos 19:4)</a:t>
            </a:r>
          </a:p>
          <a:p>
            <a:pPr marL="273050" indent="-1889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Därför kan en gud ha en gud. En hierarki av gudar!</a:t>
            </a:r>
            <a:br>
              <a:rPr lang="sv-SE" sz="240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Därför, Gud (</a:t>
            </a:r>
            <a:r>
              <a:rPr lang="sv-SE" sz="2400" i="1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elohim/theos</a:t>
            </a: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), har </a:t>
            </a:r>
            <a:r>
              <a:rPr lang="sv-SE" sz="240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din</a:t>
            </a: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Gud (</a:t>
            </a:r>
            <a:r>
              <a:rPr lang="sv-SE" sz="2400" i="1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elohim/theos</a:t>
            </a: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b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smort dig med glädjens olja. </a:t>
            </a:r>
            <a:r>
              <a:rPr lang="sv-SE">
                <a:ea typeface="Times New Roman" panose="02020603050405020304" pitchFamily="18" charset="0"/>
                <a:cs typeface="Calibri" panose="020F0502020204030204" pitchFamily="34" charset="0"/>
              </a:rPr>
              <a:t>(Ps 45:8/Hebr 1:9)</a:t>
            </a:r>
            <a:r>
              <a:rPr lang="sv-SE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v-SE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003512"/>
      </p:ext>
    </p:extLst>
  </p:cSld>
  <p:clrMapOvr>
    <a:masterClrMapping/>
  </p:clrMapOvr>
  <p:transition advTm="4432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JHVH (Jahve, Jehova)</a:t>
            </a:r>
            <a:endParaRPr lang="sv-SE" dirty="0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267C7585-C503-44E8-90C8-01C09FED3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01153"/>
              </p:ext>
            </p:extLst>
          </p:nvPr>
        </p:nvGraphicFramePr>
        <p:xfrm>
          <a:off x="403762" y="5386521"/>
          <a:ext cx="11329059" cy="118872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826327">
                  <a:extLst>
                    <a:ext uri="{9D8B030D-6E8A-4147-A177-3AD203B41FA5}">
                      <a16:colId xmlns:a16="http://schemas.microsoft.com/office/drawing/2014/main" val="2222745836"/>
                    </a:ext>
                  </a:extLst>
                </a:gridCol>
                <a:gridCol w="2834244">
                  <a:extLst>
                    <a:ext uri="{9D8B030D-6E8A-4147-A177-3AD203B41FA5}">
                      <a16:colId xmlns:a16="http://schemas.microsoft.com/office/drawing/2014/main" val="1024007676"/>
                    </a:ext>
                  </a:extLst>
                </a:gridCol>
                <a:gridCol w="2834244">
                  <a:extLst>
                    <a:ext uri="{9D8B030D-6E8A-4147-A177-3AD203B41FA5}">
                      <a16:colId xmlns:a16="http://schemas.microsoft.com/office/drawing/2014/main" val="1372675399"/>
                    </a:ext>
                  </a:extLst>
                </a:gridCol>
                <a:gridCol w="2834244">
                  <a:extLst>
                    <a:ext uri="{9D8B030D-6E8A-4147-A177-3AD203B41FA5}">
                      <a16:colId xmlns:a16="http://schemas.microsoft.com/office/drawing/2014/main" val="277044514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sv-SE" sz="2400"/>
                        <a:t>(Vågat?) förslag till bibelöversättare!</a:t>
                      </a:r>
                      <a:endParaRPr lang="sv-SE" sz="2400" b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i="1"/>
                        <a:t>Hebr. / Grek.</a:t>
                      </a:r>
                    </a:p>
                  </a:txBody>
                  <a:tcPr marL="18000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/>
                        <a:t>Översätts idag</a:t>
                      </a:r>
                      <a:endParaRPr lang="sv-SE" sz="2000" i="0"/>
                    </a:p>
                  </a:txBody>
                  <a:tcPr marL="18000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/>
                        <a:t>Förslag på översättning</a:t>
                      </a:r>
                      <a:endParaRPr lang="sv-SE" sz="2000" i="0"/>
                    </a:p>
                  </a:txBody>
                  <a:tcPr marL="18000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928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i="1"/>
                        <a:t>JHVH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r>
                        <a:rPr lang="sv-SE" sz="2000" cap="small" baseline="0"/>
                        <a:t>Herren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r>
                        <a:rPr lang="sv-SE" sz="2000" cap="small" baseline="0"/>
                        <a:t>Gud</a:t>
                      </a:r>
                      <a:endParaRPr lang="sv-SE" sz="2000" cap="small" baseline="0">
                        <a:highlight>
                          <a:srgbClr val="FFFF00"/>
                        </a:highlight>
                      </a:endParaRPr>
                    </a:p>
                  </a:txBody>
                  <a:tcPr marL="180000"/>
                </a:tc>
                <a:extLst>
                  <a:ext uri="{0D108BD9-81ED-4DB2-BD59-A6C34878D82A}">
                    <a16:rowId xmlns:a16="http://schemas.microsoft.com/office/drawing/2014/main" val="40884261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i="1"/>
                        <a:t>Elohim/Theos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r>
                        <a:rPr lang="sv-SE" sz="2000"/>
                        <a:t>Gud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r>
                        <a:rPr lang="sv-SE" sz="2000"/>
                        <a:t>Herren</a:t>
                      </a:r>
                    </a:p>
                  </a:txBody>
                  <a:tcPr marL="180000"/>
                </a:tc>
                <a:extLst>
                  <a:ext uri="{0D108BD9-81ED-4DB2-BD59-A6C34878D82A}">
                    <a16:rowId xmlns:a16="http://schemas.microsoft.com/office/drawing/2014/main" val="1343028162"/>
                  </a:ext>
                </a:extLst>
              </a:tr>
            </a:tbl>
          </a:graphicData>
        </a:graphic>
      </p:graphicFrame>
      <p:grpSp>
        <p:nvGrpSpPr>
          <p:cNvPr id="23" name="Grupp 22">
            <a:extLst>
              <a:ext uri="{FF2B5EF4-FFF2-40B4-BE49-F238E27FC236}">
                <a16:creationId xmlns:a16="http://schemas.microsoft.com/office/drawing/2014/main" id="{87D110B0-CA10-44F7-B7C8-6D62251FA1D5}"/>
              </a:ext>
            </a:extLst>
          </p:cNvPr>
          <p:cNvGrpSpPr/>
          <p:nvPr/>
        </p:nvGrpSpPr>
        <p:grpSpPr>
          <a:xfrm>
            <a:off x="6059604" y="-30032"/>
            <a:ext cx="2511188" cy="1681407"/>
            <a:chOff x="6059604" y="133744"/>
            <a:chExt cx="2511188" cy="1681407"/>
          </a:xfrm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6FBE0614-798A-4F74-AEDB-555163218205}"/>
                </a:ext>
              </a:extLst>
            </p:cNvPr>
            <p:cNvSpPr/>
            <p:nvPr/>
          </p:nvSpPr>
          <p:spPr>
            <a:xfrm>
              <a:off x="6059604" y="242450"/>
              <a:ext cx="2511188" cy="157270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CA58F329-88F2-437D-87F2-D60677C83B75}"/>
                </a:ext>
              </a:extLst>
            </p:cNvPr>
            <p:cNvSpPr/>
            <p:nvPr/>
          </p:nvSpPr>
          <p:spPr>
            <a:xfrm>
              <a:off x="6193528" y="133744"/>
              <a:ext cx="2346919" cy="1201010"/>
            </a:xfrm>
            <a:prstGeom prst="rect">
              <a:avLst/>
            </a:prstGeom>
          </p:spPr>
          <p:txBody>
            <a:bodyPr wrap="square" lIns="0" tIns="0" rIns="0" bIns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sv-SE" sz="9600" b="1">
                  <a:ln/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STHebrew" pitchFamily="2" charset="0"/>
                </a:rPr>
                <a:t>hwhy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D4D64635-6113-44E3-AA71-BDF678A39529}"/>
                </a:ext>
              </a:extLst>
            </p:cNvPr>
            <p:cNvSpPr txBox="1"/>
            <p:nvPr/>
          </p:nvSpPr>
          <p:spPr>
            <a:xfrm>
              <a:off x="6445164" y="1287987"/>
              <a:ext cx="176225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sv-SE" sz="2000">
                  <a:solidFill>
                    <a:schemeClr val="bg1"/>
                  </a:solidFill>
                </a:rPr>
                <a:t>Tetragrammaton</a:t>
              </a:r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AFF87133-FE0C-4604-89B8-C84B05346210}"/>
              </a:ext>
            </a:extLst>
          </p:cNvPr>
          <p:cNvSpPr/>
          <p:nvPr/>
        </p:nvSpPr>
        <p:spPr>
          <a:xfrm>
            <a:off x="0" y="1312035"/>
            <a:ext cx="12192000" cy="3877985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000"/>
              <a:t>JHVH är Gud Fadern:</a:t>
            </a:r>
          </a:p>
          <a:p>
            <a:pPr marL="285750" indent="-1936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/>
              <a:t>Har </a:t>
            </a:r>
            <a:r>
              <a:rPr lang="sv-SE" sz="2000" i="1" u="sng"/>
              <a:t>egennamnet</a:t>
            </a:r>
            <a:r>
              <a:rPr lang="sv-SE" sz="2000"/>
              <a:t> JHVH: </a:t>
            </a:r>
            <a:r>
              <a:rPr lang="sv-SE" sz="2000">
                <a:solidFill>
                  <a:srgbClr val="C00000"/>
                </a:solidFill>
              </a:rPr>
              <a:t>Så ska du [Mose] säga till Israels barn: </a:t>
            </a:r>
            <a:r>
              <a:rPr lang="sv-SE" sz="2000" i="1" u="sng">
                <a:solidFill>
                  <a:srgbClr val="C00000"/>
                </a:solidFill>
              </a:rPr>
              <a:t>Jag Är</a:t>
            </a:r>
            <a:r>
              <a:rPr lang="sv-SE" sz="2000">
                <a:solidFill>
                  <a:srgbClr val="C00000"/>
                </a:solidFill>
              </a:rPr>
              <a:t> har sänt mig till er. </a:t>
            </a:r>
            <a:r>
              <a:rPr lang="sv-SE" sz="1600"/>
              <a:t>(2 Mos 3:14)</a:t>
            </a:r>
            <a:br>
              <a:rPr lang="sv-SE" sz="1600"/>
            </a:br>
            <a:r>
              <a:rPr lang="sv-SE" sz="2000"/>
              <a:t>”Jag är” </a:t>
            </a:r>
            <a:r>
              <a:rPr lang="sv-SE" sz="2000">
                <a:sym typeface="Wingdings" panose="05000000000000000000" pitchFamily="2" charset="2"/>
              </a:rPr>
              <a:t></a:t>
            </a:r>
            <a:r>
              <a:rPr lang="sv-SE" sz="2000"/>
              <a:t> evig, oskapad/ofödd, den i sig själv existerande. YHVH är kommet ur detta uttryck.</a:t>
            </a:r>
            <a:endParaRPr lang="sv-SE" sz="2000">
              <a:highlight>
                <a:srgbClr val="FFFF00"/>
              </a:highlight>
            </a:endParaRPr>
          </a:p>
          <a:p>
            <a:pPr marL="269875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/>
              <a:t>Den </a:t>
            </a:r>
            <a:r>
              <a:rPr lang="sv-SE" sz="2000" i="1" u="sng"/>
              <a:t>ultimata</a:t>
            </a:r>
            <a:r>
              <a:rPr lang="sv-SE" sz="2000"/>
              <a:t> guden: </a:t>
            </a:r>
            <a:r>
              <a:rPr lang="sv-SE" sz="2000" i="1" u="sng">
                <a:solidFill>
                  <a:srgbClr val="C00000"/>
                </a:solidFill>
              </a:rPr>
              <a:t>Den Högste</a:t>
            </a:r>
            <a:r>
              <a:rPr lang="sv-SE" sz="2000">
                <a:solidFill>
                  <a:srgbClr val="C00000"/>
                </a:solidFill>
              </a:rPr>
              <a:t> råder över människors riken.</a:t>
            </a:r>
            <a:r>
              <a:rPr lang="sv-SE" sz="2000"/>
              <a:t> </a:t>
            </a:r>
            <a:r>
              <a:rPr lang="sv-SE" sz="1600"/>
              <a:t>(Dan 4:14)</a:t>
            </a:r>
            <a:br>
              <a:rPr lang="sv-SE" sz="2000"/>
            </a:br>
            <a:r>
              <a:rPr lang="sv-SE" sz="2000"/>
              <a:t>… med auktoritet över </a:t>
            </a:r>
            <a:r>
              <a:rPr lang="sv-SE" sz="2000" i="1" u="sng">
                <a:solidFill>
                  <a:srgbClr val="0070C0"/>
                </a:solidFill>
              </a:rPr>
              <a:t>allting</a:t>
            </a:r>
            <a:r>
              <a:rPr lang="sv-SE" sz="2000"/>
              <a:t>: </a:t>
            </a:r>
            <a:r>
              <a:rPr lang="sv-SE" sz="2000">
                <a:solidFill>
                  <a:srgbClr val="C00000"/>
                </a:solidFill>
              </a:rPr>
              <a:t>Vi är tjänare till </a:t>
            </a:r>
            <a:r>
              <a:rPr lang="sv-SE" sz="2000" i="1" u="sng">
                <a:solidFill>
                  <a:srgbClr val="0070C0"/>
                </a:solidFill>
              </a:rPr>
              <a:t>himlens och jordens</a:t>
            </a:r>
            <a:r>
              <a:rPr lang="sv-SE" sz="2000">
                <a:solidFill>
                  <a:srgbClr val="C00000"/>
                </a:solidFill>
              </a:rPr>
              <a:t> Gud.</a:t>
            </a:r>
            <a:r>
              <a:rPr lang="sv-SE" sz="2000"/>
              <a:t> </a:t>
            </a:r>
            <a:r>
              <a:rPr lang="sv-SE" sz="1600"/>
              <a:t>(Esra 5:11)</a:t>
            </a:r>
          </a:p>
          <a:p>
            <a:pPr marL="269875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/>
              <a:t>Jahve delegerar auktoritet/mandat till de andra gudarna:</a:t>
            </a:r>
            <a:br>
              <a:rPr lang="sv-SE" sz="2000"/>
            </a:br>
            <a:r>
              <a:rPr lang="sv-SE" sz="2000">
                <a:solidFill>
                  <a:srgbClr val="C00000"/>
                </a:solidFill>
              </a:rPr>
              <a:t>Herren </a:t>
            </a:r>
            <a:r>
              <a:rPr lang="sv-SE" sz="2000">
                <a:solidFill>
                  <a:srgbClr val="0070C0"/>
                </a:solidFill>
              </a:rPr>
              <a:t>din</a:t>
            </a:r>
            <a:r>
              <a:rPr lang="sv-SE" sz="2000">
                <a:solidFill>
                  <a:srgbClr val="C00000"/>
                </a:solidFill>
              </a:rPr>
              <a:t> Gud har gett [himlens hela härskara] åt alla folk under hela himlen som </a:t>
            </a:r>
            <a:r>
              <a:rPr lang="sv-SE" sz="2000">
                <a:solidFill>
                  <a:srgbClr val="0070C0"/>
                </a:solidFill>
              </a:rPr>
              <a:t>deras del</a:t>
            </a:r>
            <a:r>
              <a:rPr lang="sv-SE" sz="2000">
                <a:solidFill>
                  <a:srgbClr val="C00000"/>
                </a:solidFill>
              </a:rPr>
              <a:t>. </a:t>
            </a:r>
            <a:r>
              <a:rPr lang="sv-SE" sz="1600"/>
              <a:t>(5 Mos 4:19)</a:t>
            </a:r>
          </a:p>
          <a:p>
            <a:pPr marL="269875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/>
              <a:t>Jahve har </a:t>
            </a:r>
            <a:r>
              <a:rPr lang="sv-SE" sz="2000" i="1" u="sng"/>
              <a:t>total</a:t>
            </a:r>
            <a:r>
              <a:rPr lang="sv-SE" sz="2000"/>
              <a:t> kontroll över de andra gudarna: </a:t>
            </a:r>
            <a:r>
              <a:rPr lang="sv-SE" sz="2000">
                <a:solidFill>
                  <a:srgbClr val="C00000"/>
                </a:solidFill>
              </a:rPr>
              <a:t>Min hand har drabbat </a:t>
            </a:r>
            <a:r>
              <a:rPr lang="sv-SE" sz="2000" i="1" u="sng">
                <a:solidFill>
                  <a:srgbClr val="C00000"/>
                </a:solidFill>
              </a:rPr>
              <a:t>andra gudars</a:t>
            </a:r>
            <a:r>
              <a:rPr lang="sv-SE" sz="2000">
                <a:solidFill>
                  <a:srgbClr val="C00000"/>
                </a:solidFill>
              </a:rPr>
              <a:t> riken. </a:t>
            </a:r>
            <a:r>
              <a:rPr lang="sv-SE" sz="1600"/>
              <a:t>(Jes 10:10)</a:t>
            </a:r>
          </a:p>
          <a:p>
            <a:pPr marL="269875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/>
              <a:t>Judarnas trosbekännelse sammanfattar: </a:t>
            </a:r>
            <a:r>
              <a:rPr lang="sv-SE" sz="2000">
                <a:solidFill>
                  <a:srgbClr val="C00000"/>
                </a:solidFill>
              </a:rPr>
              <a:t>Hör, Israel! </a:t>
            </a:r>
            <a:r>
              <a:rPr lang="sv-SE" sz="2000" i="1" u="sng">
                <a:solidFill>
                  <a:srgbClr val="C00000"/>
                </a:solidFill>
              </a:rPr>
              <a:t>HERREN [JHVH]</a:t>
            </a:r>
            <a:r>
              <a:rPr lang="sv-SE" sz="2000">
                <a:solidFill>
                  <a:srgbClr val="C00000"/>
                </a:solidFill>
              </a:rPr>
              <a:t> </a:t>
            </a:r>
            <a:r>
              <a:rPr lang="sv-SE" sz="2000" i="1" u="sng">
                <a:solidFill>
                  <a:srgbClr val="0070C0"/>
                </a:solidFill>
              </a:rPr>
              <a:t>vår</a:t>
            </a:r>
            <a:r>
              <a:rPr lang="sv-SE" sz="2000" i="1" u="sng">
                <a:solidFill>
                  <a:srgbClr val="C00000"/>
                </a:solidFill>
              </a:rPr>
              <a:t> Gud [elohim]</a:t>
            </a:r>
            <a:r>
              <a:rPr lang="sv-SE" sz="2000">
                <a:solidFill>
                  <a:srgbClr val="C00000"/>
                </a:solidFill>
              </a:rPr>
              <a:t>, </a:t>
            </a:r>
            <a:r>
              <a:rPr lang="sv-SE" sz="2000" i="1" u="sng">
                <a:solidFill>
                  <a:srgbClr val="C00000"/>
                </a:solidFill>
              </a:rPr>
              <a:t>HERREN [JHVH]</a:t>
            </a:r>
            <a:r>
              <a:rPr lang="sv-SE" sz="2000">
                <a:solidFill>
                  <a:srgbClr val="C00000"/>
                </a:solidFill>
              </a:rPr>
              <a:t> är </a:t>
            </a:r>
            <a:r>
              <a:rPr lang="sv-SE" sz="2000" i="1" u="sng">
                <a:solidFill>
                  <a:srgbClr val="C00000"/>
                </a:solidFill>
              </a:rPr>
              <a:t>en</a:t>
            </a:r>
            <a:r>
              <a:rPr lang="sv-SE" sz="2000">
                <a:solidFill>
                  <a:srgbClr val="C00000"/>
                </a:solidFill>
              </a:rPr>
              <a:t>.</a:t>
            </a:r>
            <a:r>
              <a:rPr lang="sv-SE" sz="2000"/>
              <a:t> </a:t>
            </a:r>
            <a:br>
              <a:rPr lang="sv-SE" sz="2000"/>
            </a:br>
            <a:r>
              <a:rPr lang="sv-SE" sz="1600"/>
              <a:t>(5 Mos 6:4)</a:t>
            </a:r>
            <a:endParaRPr lang="sv-SE" sz="2000" b="1" i="1"/>
          </a:p>
        </p:txBody>
      </p:sp>
      <p:sp>
        <p:nvSpPr>
          <p:cNvPr id="3" name="Pratbubbla: rektangel med rundade hörn 2">
            <a:extLst>
              <a:ext uri="{FF2B5EF4-FFF2-40B4-BE49-F238E27FC236}">
                <a16:creationId xmlns:a16="http://schemas.microsoft.com/office/drawing/2014/main" id="{22F393C9-C8A4-4FCC-B0FD-0DD32283220A}"/>
              </a:ext>
            </a:extLst>
          </p:cNvPr>
          <p:cNvSpPr/>
          <p:nvPr/>
        </p:nvSpPr>
        <p:spPr>
          <a:xfrm>
            <a:off x="2494186" y="5247235"/>
            <a:ext cx="2422197" cy="1123712"/>
          </a:xfrm>
          <a:prstGeom prst="wedgeRoundRectCallout">
            <a:avLst>
              <a:gd name="adj1" fmla="val -75710"/>
              <a:gd name="adj2" fmla="val -12295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2000">
                <a:solidFill>
                  <a:schemeClr val="tx1"/>
                </a:solidFill>
              </a:rPr>
              <a:t>Men 1 Joh 5:19 då?</a:t>
            </a:r>
          </a:p>
          <a:p>
            <a:pPr algn="ctr"/>
            <a:r>
              <a:rPr lang="sv-SE" sz="2000">
                <a:solidFill>
                  <a:srgbClr val="C00000"/>
                </a:solidFill>
              </a:rPr>
              <a:t>Hela världen är i den ondes våld.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113177"/>
      </p:ext>
    </p:extLst>
  </p:cSld>
  <p:clrMapOvr>
    <a:masterClrMapping/>
  </p:clrMapOvr>
  <p:transition advTm="4964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4D48497-8F0F-497A-8F5F-777A0ABD7F11}"/>
              </a:ext>
            </a:extLst>
          </p:cNvPr>
          <p:cNvSpPr/>
          <p:nvPr/>
        </p:nvSpPr>
        <p:spPr>
          <a:xfrm>
            <a:off x="128016" y="1922928"/>
            <a:ext cx="11887199" cy="4807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Så vem (och vad) är Jesus?</a:t>
            </a:r>
            <a:endParaRPr lang="sv-SE" sz="1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A1E5725-E75E-4256-A393-DD9422C91119}"/>
              </a:ext>
            </a:extLst>
          </p:cNvPr>
          <p:cNvSpPr/>
          <p:nvPr/>
        </p:nvSpPr>
        <p:spPr>
          <a:xfrm>
            <a:off x="1" y="720596"/>
            <a:ext cx="6695767" cy="1107996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2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Evangeliet handlar om [Guds] Son som till sin </a:t>
            </a:r>
            <a:r>
              <a:rPr lang="sv-SE" sz="2200" i="1" u="sng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mänskliga natur</a:t>
            </a:r>
            <a:r>
              <a:rPr lang="sv-SE" sz="2200" i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22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är född av Davids ätt och som har bevisats vara </a:t>
            </a:r>
            <a:r>
              <a:rPr lang="sv-SE" sz="2200" i="1" u="sng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Guds Son</a:t>
            </a:r>
            <a:r>
              <a:rPr lang="sv-SE" sz="22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efter uppståndelsen från de döda.</a:t>
            </a:r>
            <a:r>
              <a:rPr lang="sv-SE" sz="220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>
                <a:ea typeface="Calibri" panose="020F0502020204030204" pitchFamily="34" charset="0"/>
                <a:cs typeface="Arial" panose="020B0604020202020204" pitchFamily="34" charset="0"/>
              </a:rPr>
              <a:t>(Rom 1:3-4)</a:t>
            </a:r>
            <a:endParaRPr lang="sv-SE" sz="220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B7006E-B70C-41F7-B0F0-16B711B9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469327" y="5003551"/>
            <a:ext cx="1183726" cy="1623161"/>
          </a:xfrm>
          <a:prstGeom prst="rect">
            <a:avLst/>
          </a:prstGeom>
        </p:spPr>
      </p:pic>
      <p:pic>
        <p:nvPicPr>
          <p:cNvPr id="12" name="Bildobjekt 11" descr="En bild som visar person&#10;&#10;Automatiskt genererad beskrivning">
            <a:extLst>
              <a:ext uri="{FF2B5EF4-FFF2-40B4-BE49-F238E27FC236}">
                <a16:creationId xmlns:a16="http://schemas.microsoft.com/office/drawing/2014/main" id="{578F9F78-16A9-45BC-8AA1-A302E02DB1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81"/>
          <a:stretch/>
        </p:blipFill>
        <p:spPr>
          <a:xfrm>
            <a:off x="469327" y="3062244"/>
            <a:ext cx="1222205" cy="162316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4057005-E951-40FD-A980-7B933D020D92}"/>
              </a:ext>
            </a:extLst>
          </p:cNvPr>
          <p:cNvSpPr txBox="1"/>
          <p:nvPr/>
        </p:nvSpPr>
        <p:spPr>
          <a:xfrm>
            <a:off x="2034471" y="3052272"/>
            <a:ext cx="1913216" cy="13234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200" b="1" i="1"/>
              <a:t>Vem Jesus är</a:t>
            </a:r>
          </a:p>
          <a:p>
            <a:pPr>
              <a:spcBef>
                <a:spcPts val="1200"/>
              </a:spcBef>
            </a:pPr>
            <a:r>
              <a:rPr lang="sv-SE" sz="2200"/>
              <a:t>Identitet (Namn)</a:t>
            </a:r>
          </a:p>
          <a:p>
            <a:pPr>
              <a:spcBef>
                <a:spcPts val="1200"/>
              </a:spcBef>
            </a:pPr>
            <a:r>
              <a:rPr lang="sv-SE" sz="2200" i="1"/>
              <a:t>Jesus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53A1207-718B-43BC-9B1D-7C646F6B9809}"/>
              </a:ext>
            </a:extLst>
          </p:cNvPr>
          <p:cNvSpPr txBox="1"/>
          <p:nvPr/>
        </p:nvSpPr>
        <p:spPr>
          <a:xfrm>
            <a:off x="5119084" y="3052272"/>
            <a:ext cx="3067443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200" b="1" i="1"/>
              <a:t>Vad Jesus är</a:t>
            </a:r>
          </a:p>
          <a:p>
            <a:pPr>
              <a:spcBef>
                <a:spcPts val="1200"/>
              </a:spcBef>
            </a:pPr>
            <a:r>
              <a:rPr lang="sv-SE" sz="2200"/>
              <a:t>Titel/Roll</a:t>
            </a:r>
          </a:p>
          <a:p>
            <a:pPr>
              <a:spcBef>
                <a:spcPts val="1200"/>
              </a:spcBef>
            </a:pPr>
            <a:r>
              <a:rPr lang="sv-SE" sz="2200" i="1"/>
              <a:t>Messias/Kristus</a:t>
            </a:r>
            <a:br>
              <a:rPr lang="sv-SE" sz="2200" i="1"/>
            </a:br>
            <a:r>
              <a:rPr lang="sv-SE" sz="2200" i="1"/>
              <a:t>Endast Jesus har den rollen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CCD7539-3770-45B1-A4D9-5C846FFCA3C1}"/>
              </a:ext>
            </a:extLst>
          </p:cNvPr>
          <p:cNvSpPr txBox="1"/>
          <p:nvPr/>
        </p:nvSpPr>
        <p:spPr>
          <a:xfrm>
            <a:off x="8489977" y="3052272"/>
            <a:ext cx="3338863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200" b="1" i="1"/>
              <a:t>Vad Jesus har</a:t>
            </a:r>
          </a:p>
          <a:p>
            <a:pPr>
              <a:spcBef>
                <a:spcPts val="1200"/>
              </a:spcBef>
            </a:pPr>
            <a:r>
              <a:rPr lang="sv-SE" sz="2200"/>
              <a:t>Natur (essens)</a:t>
            </a:r>
          </a:p>
          <a:p>
            <a:pPr>
              <a:spcBef>
                <a:spcPts val="1200"/>
              </a:spcBef>
            </a:pPr>
            <a:r>
              <a:rPr lang="sv-SE" sz="2200" i="1"/>
              <a:t>Föddes gudomlig (av Gud)</a:t>
            </a:r>
            <a:br>
              <a:rPr lang="sv-SE" sz="2200" i="1"/>
            </a:br>
            <a:r>
              <a:rPr lang="sv-SE" sz="2200" i="1"/>
              <a:t>Blev mänsklig (genom Maria)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F2C4F28-3D6B-495F-B1B2-DE9583583C83}"/>
              </a:ext>
            </a:extLst>
          </p:cNvPr>
          <p:cNvSpPr txBox="1"/>
          <p:nvPr/>
        </p:nvSpPr>
        <p:spPr>
          <a:xfrm>
            <a:off x="2034471" y="2439694"/>
            <a:ext cx="291502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200">
                <a:solidFill>
                  <a:srgbClr val="C00000"/>
                </a:solidFill>
              </a:rPr>
              <a:t>I begynnelsen var </a:t>
            </a:r>
            <a:r>
              <a:rPr lang="sv-SE" sz="2200" i="1" u="sng">
                <a:solidFill>
                  <a:srgbClr val="C00000"/>
                </a:solidFill>
              </a:rPr>
              <a:t>Ordet</a:t>
            </a:r>
            <a:r>
              <a:rPr lang="sv-SE" sz="2200">
                <a:solidFill>
                  <a:srgbClr val="C00000"/>
                </a:solidFill>
              </a:rPr>
              <a:t>…</a:t>
            </a:r>
            <a:endParaRPr lang="sv-SE" sz="2200" i="1">
              <a:solidFill>
                <a:srgbClr val="C00000"/>
              </a:solidFill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2684CF16-0096-4EB5-9E90-5031B12B9F3C}"/>
              </a:ext>
            </a:extLst>
          </p:cNvPr>
          <p:cNvSpPr txBox="1"/>
          <p:nvPr/>
        </p:nvSpPr>
        <p:spPr>
          <a:xfrm>
            <a:off x="5119084" y="2439694"/>
            <a:ext cx="22876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200">
                <a:solidFill>
                  <a:srgbClr val="C00000"/>
                </a:solidFill>
              </a:rPr>
              <a:t>och Ordet var </a:t>
            </a:r>
            <a:r>
              <a:rPr lang="sv-SE" sz="2200" i="1" u="sng">
                <a:solidFill>
                  <a:srgbClr val="C00000"/>
                </a:solidFill>
              </a:rPr>
              <a:t>Gud</a:t>
            </a:r>
            <a:r>
              <a:rPr lang="sv-SE" sz="2200">
                <a:solidFill>
                  <a:srgbClr val="C00000"/>
                </a:solidFill>
              </a:rPr>
              <a:t>…</a:t>
            </a:r>
            <a:endParaRPr lang="sv-SE" sz="2200" i="1">
              <a:solidFill>
                <a:srgbClr val="C00000"/>
              </a:solidFill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23B4CEF-B527-4D5E-8D70-B5356572AE7C}"/>
              </a:ext>
            </a:extLst>
          </p:cNvPr>
          <p:cNvSpPr txBox="1"/>
          <p:nvPr/>
        </p:nvSpPr>
        <p:spPr>
          <a:xfrm>
            <a:off x="8489977" y="2439694"/>
            <a:ext cx="225709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200">
                <a:solidFill>
                  <a:srgbClr val="C00000"/>
                </a:solidFill>
              </a:rPr>
              <a:t>och Ordet </a:t>
            </a:r>
            <a:r>
              <a:rPr lang="sv-SE" sz="2200" i="1" u="sng">
                <a:solidFill>
                  <a:srgbClr val="C00000"/>
                </a:solidFill>
              </a:rPr>
              <a:t>blev kött</a:t>
            </a:r>
            <a:r>
              <a:rPr lang="sv-SE" sz="2200">
                <a:solidFill>
                  <a:srgbClr val="C00000"/>
                </a:solidFill>
              </a:rPr>
              <a:t>.</a:t>
            </a:r>
            <a:endParaRPr lang="sv-SE" sz="2200" i="1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00361592-5B8C-4232-9E79-482A5DCA9435}"/>
              </a:ext>
            </a:extLst>
          </p:cNvPr>
          <p:cNvSpPr txBox="1"/>
          <p:nvPr/>
        </p:nvSpPr>
        <p:spPr>
          <a:xfrm>
            <a:off x="2034471" y="2047078"/>
            <a:ext cx="50655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200" b="1"/>
              <a:t>Johannesprologen </a:t>
            </a:r>
            <a:r>
              <a:rPr lang="sv-SE"/>
              <a:t>(Joh 1:1,14)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DC39AF96-C06A-46E4-85BB-17846A804289}"/>
              </a:ext>
            </a:extLst>
          </p:cNvPr>
          <p:cNvSpPr txBox="1"/>
          <p:nvPr/>
        </p:nvSpPr>
        <p:spPr>
          <a:xfrm>
            <a:off x="2034471" y="5019968"/>
            <a:ext cx="126310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200" b="1" i="1"/>
              <a:t>Vem jag är</a:t>
            </a:r>
          </a:p>
          <a:p>
            <a:pPr>
              <a:spcBef>
                <a:spcPts val="1200"/>
              </a:spcBef>
            </a:pPr>
            <a:r>
              <a:rPr lang="sv-SE" sz="2200" i="1"/>
              <a:t>Anders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75E6DA59-BA77-4CCA-BA99-5517027787C5}"/>
              </a:ext>
            </a:extLst>
          </p:cNvPr>
          <p:cNvSpPr txBox="1"/>
          <p:nvPr/>
        </p:nvSpPr>
        <p:spPr>
          <a:xfrm>
            <a:off x="5119084" y="5019968"/>
            <a:ext cx="119808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200" b="1" i="1"/>
              <a:t>Vad jag är</a:t>
            </a:r>
          </a:p>
          <a:p>
            <a:pPr>
              <a:spcBef>
                <a:spcPts val="1200"/>
              </a:spcBef>
            </a:pPr>
            <a:r>
              <a:rPr lang="sv-SE" sz="2200" i="1"/>
              <a:t>Far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CD51FCAF-2DC3-449E-9ADD-C9C7BCEB1569}"/>
              </a:ext>
            </a:extLst>
          </p:cNvPr>
          <p:cNvSpPr txBox="1"/>
          <p:nvPr/>
        </p:nvSpPr>
        <p:spPr>
          <a:xfrm>
            <a:off x="8489977" y="5019968"/>
            <a:ext cx="172643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200" b="1" i="1"/>
              <a:t>Vad jag har</a:t>
            </a:r>
          </a:p>
          <a:p>
            <a:pPr>
              <a:spcBef>
                <a:spcPts val="1200"/>
              </a:spcBef>
            </a:pPr>
            <a:r>
              <a:rPr lang="sv-SE" sz="2200" i="1"/>
              <a:t>Mänsklig natur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0AEAE71C-36CE-449A-951B-342CFA716685}"/>
              </a:ext>
            </a:extLst>
          </p:cNvPr>
          <p:cNvCxnSpPr>
            <a:cxnSpLocks/>
          </p:cNvCxnSpPr>
          <p:nvPr/>
        </p:nvCxnSpPr>
        <p:spPr>
          <a:xfrm>
            <a:off x="137160" y="4830762"/>
            <a:ext cx="1186891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2B46CB74-43CA-4875-BF35-5FD349A04D98}"/>
              </a:ext>
            </a:extLst>
          </p:cNvPr>
          <p:cNvCxnSpPr>
            <a:cxnSpLocks/>
          </p:cNvCxnSpPr>
          <p:nvPr/>
        </p:nvCxnSpPr>
        <p:spPr>
          <a:xfrm>
            <a:off x="137160" y="2917115"/>
            <a:ext cx="118597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07E717FB-54CA-46A6-84F5-3EECBE405EF8}"/>
              </a:ext>
            </a:extLst>
          </p:cNvPr>
          <p:cNvSpPr/>
          <p:nvPr/>
        </p:nvSpPr>
        <p:spPr>
          <a:xfrm>
            <a:off x="6639315" y="789342"/>
            <a:ext cx="2083128" cy="1422916"/>
          </a:xfrm>
          <a:prstGeom prst="wedgeEllipseCallout">
            <a:avLst>
              <a:gd name="adj1" fmla="val -140115"/>
              <a:gd name="adj2" fmla="val 737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algn="ctr"/>
            <a:r>
              <a:rPr lang="sv-SE" sz="2200">
                <a:solidFill>
                  <a:srgbClr val="C00000"/>
                </a:solidFill>
              </a:rPr>
              <a:t>Hans </a:t>
            </a:r>
            <a:r>
              <a:rPr lang="sv-SE" sz="2200" i="1" u="sng">
                <a:solidFill>
                  <a:srgbClr val="C00000"/>
                </a:solidFill>
              </a:rPr>
              <a:t>namn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är Guds Ord.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>
                <a:solidFill>
                  <a:srgbClr val="000000"/>
                </a:solidFill>
              </a:rPr>
              <a:t>(Upp 19:13)</a:t>
            </a:r>
            <a:endParaRPr lang="sv-SE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62300"/>
      </p:ext>
    </p:extLst>
  </p:cSld>
  <p:clrMapOvr>
    <a:masterClrMapping/>
  </p:clrMapOvr>
  <p:transition advTm="2840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1" grpId="0"/>
      <p:bldP spid="28" grpId="0"/>
      <p:bldP spid="29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utomhus, vatten, solnedgång, sol&#10;&#10;Automatiskt genererad beskrivning">
            <a:extLst>
              <a:ext uri="{FF2B5EF4-FFF2-40B4-BE49-F238E27FC236}">
                <a16:creationId xmlns:a16="http://schemas.microsoft.com/office/drawing/2014/main" id="{8F9DCFAD-0A70-4DBE-BB23-8AD48FA0E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644462"/>
            <a:ext cx="12192000" cy="62135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4577"/>
          </a:xfrm>
        </p:spPr>
        <p:txBody>
          <a:bodyPr>
            <a:normAutofit/>
          </a:bodyPr>
          <a:lstStyle/>
          <a:p>
            <a:r>
              <a:rPr lang="sv-SE"/>
              <a:t>Född men inte skapad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1263B59-E0D2-4CE1-8376-C542AA300CE0}"/>
              </a:ext>
            </a:extLst>
          </p:cNvPr>
          <p:cNvSpPr/>
          <p:nvPr/>
        </p:nvSpPr>
        <p:spPr>
          <a:xfrm>
            <a:off x="3042" y="1027774"/>
            <a:ext cx="12188958" cy="5216813"/>
          </a:xfrm>
          <a:prstGeom prst="rect">
            <a:avLst/>
          </a:prstGeom>
        </p:spPr>
        <p:txBody>
          <a:bodyPr wrap="square" lIns="216000" rIns="72000">
            <a:spAutoFit/>
          </a:bodyPr>
          <a:lstStyle/>
          <a:p>
            <a:r>
              <a:rPr lang="sv-SE" sz="2400">
                <a:ea typeface="Calibri" panose="020F0502020204030204" pitchFamily="34" charset="0"/>
                <a:cs typeface="Arial" panose="020B0604020202020204" pitchFamily="34" charset="0"/>
              </a:rPr>
              <a:t>Jesus är både </a:t>
            </a:r>
            <a:r>
              <a:rPr lang="sv-SE" sz="2400" i="1" u="sng">
                <a:ea typeface="Calibri" panose="020F0502020204030204" pitchFamily="34" charset="0"/>
                <a:cs typeface="Arial" panose="020B0604020202020204" pitchFamily="34" charset="0"/>
              </a:rPr>
              <a:t>förstfödd</a:t>
            </a:r>
            <a:r>
              <a:rPr lang="sv-SE" sz="2400">
                <a:ea typeface="Calibri" panose="020F0502020204030204" pitchFamily="34" charset="0"/>
                <a:cs typeface="Arial" panose="020B0604020202020204" pitchFamily="34" charset="0"/>
              </a:rPr>
              <a:t> och </a:t>
            </a:r>
            <a:r>
              <a:rPr lang="sv-SE" sz="2400" i="1" u="sng">
                <a:ea typeface="Calibri" panose="020F0502020204030204" pitchFamily="34" charset="0"/>
                <a:cs typeface="Arial" panose="020B0604020202020204" pitchFamily="34" charset="0"/>
              </a:rPr>
              <a:t>enfödd</a:t>
            </a:r>
            <a:r>
              <a:rPr lang="sv-SE" sz="2400">
                <a:ea typeface="Calibri" panose="020F0502020204030204" pitchFamily="34" charset="0"/>
                <a:cs typeface="Arial" panose="020B0604020202020204" pitchFamily="34" charset="0"/>
              </a:rPr>
              <a:t> (och inte skapad):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[Sonen] är den osynlige Gudens avbild, </a:t>
            </a:r>
            <a:r>
              <a:rPr lang="sv-SE" sz="2400" i="1" u="sng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förstfödd</a:t>
            </a:r>
            <a:r>
              <a:rPr lang="sv-SE" sz="24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före allt skapat.</a:t>
            </a:r>
            <a:r>
              <a:rPr lang="sv-SE" sz="240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600">
                <a:ea typeface="Calibri" panose="020F0502020204030204" pitchFamily="34" charset="0"/>
                <a:cs typeface="Arial" panose="020B0604020202020204" pitchFamily="34" charset="0"/>
              </a:rPr>
              <a:t>(Kol 1:15)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 såg hans… härlighet som </a:t>
            </a:r>
            <a:r>
              <a:rPr lang="sv-SE" sz="2400" i="1" u="sng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 Enfödde</a:t>
            </a:r>
            <a:r>
              <a:rPr lang="sv-SE" sz="24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har från Fadern.</a:t>
            </a:r>
            <a:r>
              <a:rPr lang="sv-SE" sz="240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600">
                <a:ea typeface="Calibri" panose="020F0502020204030204" pitchFamily="34" charset="0"/>
                <a:cs typeface="Arial" panose="020B0604020202020204" pitchFamily="34" charset="0"/>
              </a:rPr>
              <a:t>(Joh 1:14)</a:t>
            </a:r>
            <a:endParaRPr lang="sv-SE" sz="1600"/>
          </a:p>
          <a:p>
            <a:pPr>
              <a:spcBef>
                <a:spcPts val="1800"/>
              </a:spcBef>
            </a:pPr>
            <a:r>
              <a:rPr lang="sv-SE" sz="2400">
                <a:ea typeface="Calibri" panose="020F0502020204030204" pitchFamily="34" charset="0"/>
                <a:cs typeface="Arial" panose="020B0604020202020204" pitchFamily="34" charset="0"/>
              </a:rPr>
              <a:t>Skillnad: </a:t>
            </a:r>
            <a:r>
              <a:rPr lang="sv-SE" sz="2400" i="1" u="sng">
                <a:ea typeface="Calibri" panose="020F0502020204030204" pitchFamily="34" charset="0"/>
                <a:cs typeface="Arial" panose="020B0604020202020204" pitchFamily="34" charset="0"/>
              </a:rPr>
              <a:t>Skapelse</a:t>
            </a:r>
            <a:r>
              <a:rPr lang="sv-SE" sz="2400">
                <a:ea typeface="Calibri" panose="020F0502020204030204" pitchFamily="34" charset="0"/>
                <a:cs typeface="Arial" panose="020B0604020202020204" pitchFamily="34" charset="0"/>
              </a:rPr>
              <a:t> av olika slag. </a:t>
            </a:r>
            <a:r>
              <a:rPr lang="sv-SE" sz="2400" i="1" u="sng">
                <a:ea typeface="Calibri" panose="020F0502020204030204" pitchFamily="34" charset="0"/>
                <a:cs typeface="Arial" panose="020B0604020202020204" pitchFamily="34" charset="0"/>
              </a:rPr>
              <a:t>Födelse</a:t>
            </a:r>
            <a:r>
              <a:rPr lang="sv-SE" sz="2400">
                <a:ea typeface="Calibri" panose="020F0502020204030204" pitchFamily="34" charset="0"/>
                <a:cs typeface="Arial" panose="020B0604020202020204" pitchFamily="34" charset="0"/>
              </a:rPr>
              <a:t> inom slaget =&gt; Jesus får gudomlig natur.</a:t>
            </a:r>
            <a:endParaRPr lang="sv-SE" sz="2400"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800"/>
              </a:spcBef>
            </a:pPr>
            <a:r>
              <a:rPr lang="sv-SE" sz="2400">
                <a:solidFill>
                  <a:prstClr val="black"/>
                </a:solidFill>
              </a:rPr>
              <a:t>Jesus föddes troligen i början av första skapelsedagen:</a:t>
            </a:r>
          </a:p>
          <a:p>
            <a:pPr marL="452438" indent="-184150">
              <a:buFont typeface="Arial" panose="020B0604020202020204" pitchFamily="34" charset="0"/>
              <a:buChar char="•"/>
              <a:defRPr/>
            </a:pPr>
            <a:r>
              <a:rPr lang="sv-SE" sz="2400">
                <a:solidFill>
                  <a:srgbClr val="C00000"/>
                </a:solidFill>
              </a:rPr>
              <a:t>Du är min Son, jag har fött dig </a:t>
            </a:r>
            <a:r>
              <a:rPr lang="sv-SE" sz="2400" i="1" u="sng">
                <a:solidFill>
                  <a:srgbClr val="C00000"/>
                </a:solidFill>
              </a:rPr>
              <a:t>i dag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 sz="1600">
                <a:solidFill>
                  <a:prstClr val="black"/>
                </a:solidFill>
              </a:rPr>
              <a:t>(Ps 2:7)</a:t>
            </a:r>
          </a:p>
          <a:p>
            <a:pPr marL="444500" lvl="1" indent="-177800">
              <a:buFont typeface="Arial" panose="020B0604020202020204" pitchFamily="34" charset="0"/>
              <a:buChar char="•"/>
            </a:pPr>
            <a:r>
              <a:rPr lang="sv-SE" sz="2400" i="1" u="sng">
                <a:solidFill>
                  <a:srgbClr val="C00000"/>
                </a:solidFill>
              </a:rPr>
              <a:t>I begynnelsen</a:t>
            </a:r>
            <a:r>
              <a:rPr lang="sv-SE" sz="2400">
                <a:solidFill>
                  <a:srgbClr val="C00000"/>
                </a:solidFill>
              </a:rPr>
              <a:t> var Ordet.</a:t>
            </a:r>
            <a:r>
              <a:rPr lang="sv-SE" sz="2400">
                <a:solidFill>
                  <a:prstClr val="black"/>
                </a:solidFill>
              </a:rPr>
              <a:t> </a:t>
            </a:r>
            <a:r>
              <a:rPr lang="sv-SE" sz="1600">
                <a:solidFill>
                  <a:prstClr val="black"/>
                </a:solidFill>
              </a:rPr>
              <a:t>(Joh 1:1)</a:t>
            </a:r>
          </a:p>
          <a:p>
            <a:pPr marL="444500" lvl="1" indent="-177800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</a:rPr>
              <a:t>Honom [Kristus] som är </a:t>
            </a:r>
            <a:r>
              <a:rPr lang="sv-SE" sz="2400" i="1" u="sng">
                <a:solidFill>
                  <a:srgbClr val="C00000"/>
                </a:solidFill>
              </a:rPr>
              <a:t>från begynnelsen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 sz="1600">
                <a:solidFill>
                  <a:prstClr val="black"/>
                </a:solidFill>
              </a:rPr>
              <a:t>(1 Joh 2:13)</a:t>
            </a:r>
          </a:p>
          <a:p>
            <a:pPr marL="0" lvl="1">
              <a:spcBef>
                <a:spcPts val="1800"/>
              </a:spcBef>
            </a:pPr>
            <a:r>
              <a:rPr lang="sv-SE" sz="2400">
                <a:solidFill>
                  <a:prstClr val="black"/>
                </a:solidFill>
              </a:rPr>
              <a:t>Gud skapade ”i Kristus”:</a:t>
            </a:r>
          </a:p>
          <a:p>
            <a:pPr marL="444500" lvl="1" indent="-177800">
              <a:buFont typeface="Arial" panose="020B0604020202020204" pitchFamily="34" charset="0"/>
              <a:buChar char="•"/>
            </a:pPr>
            <a:r>
              <a:rPr lang="sv-SE" sz="2400" i="1" u="sng">
                <a:solidFill>
                  <a:srgbClr val="C00000"/>
                </a:solidFill>
              </a:rPr>
              <a:t>I begynnelsen</a:t>
            </a:r>
            <a:r>
              <a:rPr lang="sv-SE" sz="2400">
                <a:solidFill>
                  <a:srgbClr val="C00000"/>
                </a:solidFill>
              </a:rPr>
              <a:t> skapade Gud himlen och jorden. </a:t>
            </a:r>
            <a:r>
              <a:rPr lang="sv-SE" sz="1600">
                <a:solidFill>
                  <a:prstClr val="black"/>
                </a:solidFill>
              </a:rPr>
              <a:t>(1 Mos 1:1)</a:t>
            </a:r>
            <a:br>
              <a:rPr lang="sv-SE" sz="1600">
                <a:solidFill>
                  <a:prstClr val="black"/>
                </a:solidFill>
              </a:rPr>
            </a:br>
            <a:r>
              <a:rPr lang="da-DK" sz="2400" i="1" u="sng">
                <a:solidFill>
                  <a:srgbClr val="C00000"/>
                </a:solidFill>
              </a:rPr>
              <a:t>I begynnelsen</a:t>
            </a:r>
            <a:r>
              <a:rPr lang="da-DK" sz="2400">
                <a:solidFill>
                  <a:srgbClr val="C00000"/>
                </a:solidFill>
              </a:rPr>
              <a:t> lade du, Herre, jordens grund. </a:t>
            </a:r>
            <a:r>
              <a:rPr lang="da-DK" sz="1600">
                <a:solidFill>
                  <a:prstClr val="black"/>
                </a:solidFill>
              </a:rPr>
              <a:t>(Hebr 1:10)</a:t>
            </a:r>
          </a:p>
          <a:p>
            <a:pPr marL="444500" lvl="1" indent="-177800">
              <a:buFont typeface="Arial" panose="020B0604020202020204" pitchFamily="34" charset="0"/>
              <a:buChar char="•"/>
            </a:pPr>
            <a:r>
              <a:rPr lang="sv-SE" sz="2400" i="1" u="sng">
                <a:solidFill>
                  <a:srgbClr val="C00000"/>
                </a:solidFill>
              </a:rPr>
              <a:t>Jag är</a:t>
            </a:r>
            <a:r>
              <a:rPr lang="sv-SE" sz="2400">
                <a:solidFill>
                  <a:srgbClr val="C00000"/>
                </a:solidFill>
              </a:rPr>
              <a:t> A och O, </a:t>
            </a:r>
            <a:r>
              <a:rPr lang="sv-SE" sz="2400" i="1" u="sng">
                <a:solidFill>
                  <a:srgbClr val="C00000"/>
                </a:solidFill>
              </a:rPr>
              <a:t>begynnelsen</a:t>
            </a:r>
            <a:r>
              <a:rPr lang="sv-SE" sz="2400">
                <a:solidFill>
                  <a:srgbClr val="C00000"/>
                </a:solidFill>
              </a:rPr>
              <a:t> och änden. </a:t>
            </a:r>
            <a:r>
              <a:rPr lang="sv-SE" sz="1600">
                <a:solidFill>
                  <a:prstClr val="black"/>
                </a:solidFill>
              </a:rPr>
              <a:t>(Upp 21:6)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751515"/>
      </p:ext>
    </p:extLst>
  </p:cSld>
  <p:clrMapOvr>
    <a:masterClrMapping/>
  </p:clrMapOvr>
  <p:transition advTm="2133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natur, moln, sol, person&#10;&#10;Automatiskt genererad beskrivning">
            <a:extLst>
              <a:ext uri="{FF2B5EF4-FFF2-40B4-BE49-F238E27FC236}">
                <a16:creationId xmlns:a16="http://schemas.microsoft.com/office/drawing/2014/main" id="{1163EE91-E1A4-442B-B056-645CAABB67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0" y="643230"/>
            <a:ext cx="12191998" cy="621477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Sonens </a:t>
            </a:r>
            <a:r>
              <a:rPr lang="sv-SE"/>
              <a:t>gudomliga natur</a:t>
            </a:r>
            <a:endParaRPr lang="sv-SE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7BA9EC0-3CA8-41DD-AF9B-89063357A08B}"/>
              </a:ext>
            </a:extLst>
          </p:cNvPr>
          <p:cNvSpPr/>
          <p:nvPr/>
        </p:nvSpPr>
        <p:spPr>
          <a:xfrm>
            <a:off x="945953" y="1117918"/>
            <a:ext cx="9841583" cy="5350183"/>
          </a:xfrm>
          <a:prstGeom prst="rect">
            <a:avLst/>
          </a:prstGeom>
        </p:spPr>
        <p:txBody>
          <a:bodyPr wrap="square" lIns="216000" rIns="72000">
            <a:spAutoFit/>
          </a:bodyPr>
          <a:lstStyle/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sv-SE" sz="2400"/>
              <a:t>Fadern </a:t>
            </a:r>
            <a:r>
              <a:rPr lang="sv-SE" sz="2400" dirty="0"/>
              <a:t>och Sonen får identiska benämningar:</a:t>
            </a:r>
          </a:p>
          <a:p>
            <a:pPr marL="361950" indent="-180975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</a:rPr>
              <a:t>Se, jag sänder </a:t>
            </a:r>
            <a:r>
              <a:rPr lang="sv-SE" sz="2400" strike="sngStrike">
                <a:solidFill>
                  <a:srgbClr val="C00000"/>
                </a:solidFill>
              </a:rPr>
              <a:t>en ängel</a:t>
            </a:r>
            <a:r>
              <a:rPr lang="sv-SE" sz="2400">
                <a:solidFill>
                  <a:srgbClr val="C00000"/>
                </a:solidFill>
              </a:rPr>
              <a:t> </a:t>
            </a:r>
            <a:r>
              <a:rPr lang="sv-SE" sz="2400" i="1" u="sng">
                <a:solidFill>
                  <a:srgbClr val="C00000"/>
                </a:solidFill>
              </a:rPr>
              <a:t>en budbärare</a:t>
            </a:r>
            <a:r>
              <a:rPr lang="sv-SE" sz="2400">
                <a:solidFill>
                  <a:srgbClr val="C00000"/>
                </a:solidFill>
              </a:rPr>
              <a:t> framför dig [Mose]… Var inte upprorisk mot honom… för </a:t>
            </a:r>
            <a:r>
              <a:rPr lang="sv-SE" sz="2400" i="1" u="sng">
                <a:solidFill>
                  <a:srgbClr val="C00000"/>
                </a:solidFill>
              </a:rPr>
              <a:t>mitt namn är i honom</a:t>
            </a:r>
            <a:r>
              <a:rPr lang="sv-SE" sz="2400">
                <a:solidFill>
                  <a:srgbClr val="C00000"/>
                </a:solidFill>
              </a:rPr>
              <a:t>.</a:t>
            </a:r>
            <a:r>
              <a:rPr lang="sv-SE" sz="2400"/>
              <a:t> </a:t>
            </a:r>
            <a:r>
              <a:rPr lang="sv-SE"/>
              <a:t>(2 Mos 23:20-21)</a:t>
            </a:r>
            <a:endParaRPr lang="sv-SE" sz="240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361950" indent="-180975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</a:rPr>
              <a:t>Så säger </a:t>
            </a:r>
            <a:r>
              <a:rPr lang="sv-SE" sz="2400" i="1" u="sng">
                <a:solidFill>
                  <a:srgbClr val="C00000"/>
                </a:solidFill>
              </a:rPr>
              <a:t>Herren [JHVH]</a:t>
            </a:r>
            <a:r>
              <a:rPr lang="sv-SE" sz="2400">
                <a:solidFill>
                  <a:srgbClr val="C00000"/>
                </a:solidFill>
              </a:rPr>
              <a:t>:… Jag är </a:t>
            </a:r>
            <a:r>
              <a:rPr lang="sv-SE" sz="2400" b="1" i="1">
                <a:solidFill>
                  <a:srgbClr val="C00000"/>
                </a:solidFill>
              </a:rPr>
              <a:t>den förste, och jag är den siste</a:t>
            </a:r>
            <a:r>
              <a:rPr lang="sv-SE" sz="2400">
                <a:solidFill>
                  <a:srgbClr val="C00000"/>
                </a:solidFill>
              </a:rPr>
              <a:t>.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Utom mig finns ingen Gud.</a:t>
            </a:r>
            <a:r>
              <a:rPr lang="sv-SE"/>
              <a:t> (Jes 44:6)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0070C0"/>
                </a:solidFill>
              </a:rPr>
              <a:t>Jag [Jesus] är A och O, </a:t>
            </a:r>
            <a:r>
              <a:rPr lang="sv-SE" sz="2400" b="1" i="1">
                <a:solidFill>
                  <a:srgbClr val="0070C0"/>
                </a:solidFill>
              </a:rPr>
              <a:t>den förste och den siste</a:t>
            </a:r>
            <a:r>
              <a:rPr lang="sv-SE" sz="2400">
                <a:solidFill>
                  <a:srgbClr val="0070C0"/>
                </a:solidFill>
              </a:rPr>
              <a:t>. </a:t>
            </a:r>
            <a:r>
              <a:rPr lang="sv-SE"/>
              <a:t>(Upp 22:13)</a:t>
            </a:r>
            <a:endParaRPr lang="sv-SE">
              <a:highlight>
                <a:srgbClr val="FFFF00"/>
              </a:highlight>
            </a:endParaRPr>
          </a:p>
          <a:p>
            <a:pPr marL="361950" indent="-180975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i="1" u="sng">
                <a:solidFill>
                  <a:srgbClr val="C00000"/>
                </a:solidFill>
              </a:rPr>
              <a:t>Gud </a:t>
            </a:r>
            <a:r>
              <a:rPr lang="sv-SE" sz="2400" i="1" u="sng" dirty="0">
                <a:solidFill>
                  <a:srgbClr val="C00000"/>
                </a:solidFill>
              </a:rPr>
              <a:t>[Elohim]</a:t>
            </a:r>
            <a:r>
              <a:rPr lang="sv-SE" sz="2400" i="1" dirty="0">
                <a:solidFill>
                  <a:srgbClr val="C00000"/>
                </a:solidFill>
              </a:rPr>
              <a:t> </a:t>
            </a:r>
            <a:r>
              <a:rPr lang="sv-SE" sz="2400" dirty="0">
                <a:solidFill>
                  <a:srgbClr val="C00000"/>
                </a:solidFill>
              </a:rPr>
              <a:t>sade till Mose:… Så ska du säga till Israels barn</a:t>
            </a:r>
            <a:r>
              <a:rPr lang="sv-SE" sz="2400">
                <a:solidFill>
                  <a:srgbClr val="C00000"/>
                </a:solidFill>
              </a:rPr>
              <a:t>: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 b="1" i="1">
                <a:solidFill>
                  <a:srgbClr val="C00000"/>
                </a:solidFill>
              </a:rPr>
              <a:t>Jag </a:t>
            </a:r>
            <a:r>
              <a:rPr lang="sv-SE" sz="2400" b="1" i="1" dirty="0">
                <a:solidFill>
                  <a:srgbClr val="C00000"/>
                </a:solidFill>
              </a:rPr>
              <a:t>Är</a:t>
            </a:r>
            <a:r>
              <a:rPr lang="sv-SE" sz="2400" dirty="0">
                <a:solidFill>
                  <a:srgbClr val="C00000"/>
                </a:solidFill>
              </a:rPr>
              <a:t> har sänt mig till </a:t>
            </a:r>
            <a:r>
              <a:rPr lang="sv-SE" sz="2400">
                <a:solidFill>
                  <a:srgbClr val="C00000"/>
                </a:solidFill>
              </a:rPr>
              <a:t>er.</a:t>
            </a:r>
            <a:r>
              <a:rPr lang="sv-SE"/>
              <a:t> (2 Mos 3:14)</a:t>
            </a:r>
            <a:br>
              <a:rPr lang="sv-SE"/>
            </a:br>
            <a:r>
              <a:rPr lang="sv-SE" sz="2400">
                <a:solidFill>
                  <a:srgbClr val="0070C0"/>
                </a:solidFill>
              </a:rPr>
              <a:t>Översteprästen frågade: Är du Messias?... </a:t>
            </a:r>
            <a:r>
              <a:rPr lang="sv-SE" sz="2400" dirty="0">
                <a:solidFill>
                  <a:srgbClr val="0070C0"/>
                </a:solidFill>
              </a:rPr>
              <a:t>Jesus svarade: </a:t>
            </a:r>
            <a:r>
              <a:rPr lang="sv-SE" sz="2400" b="1" i="1" dirty="0">
                <a:solidFill>
                  <a:srgbClr val="0070C0"/>
                </a:solidFill>
              </a:rPr>
              <a:t>Jag </a:t>
            </a:r>
            <a:r>
              <a:rPr lang="sv-SE" sz="2400" b="1" i="1">
                <a:solidFill>
                  <a:srgbClr val="0070C0"/>
                </a:solidFill>
              </a:rPr>
              <a:t>Är</a:t>
            </a:r>
            <a:r>
              <a:rPr lang="sv-SE" sz="2400">
                <a:solidFill>
                  <a:srgbClr val="0070C0"/>
                </a:solidFill>
              </a:rPr>
              <a:t>. </a:t>
            </a:r>
            <a:r>
              <a:rPr lang="sv-SE"/>
              <a:t>(Mark 14:61)</a:t>
            </a:r>
            <a:endParaRPr lang="sv-SE" sz="2400" dirty="0">
              <a:highlight>
                <a:srgbClr val="FFFF00"/>
              </a:highlight>
            </a:endParaRPr>
          </a:p>
          <a:p>
            <a:pPr>
              <a:lnSpc>
                <a:spcPts val="2600"/>
              </a:lnSpc>
              <a:spcBef>
                <a:spcPts val="2400"/>
              </a:spcBef>
            </a:pPr>
            <a:r>
              <a:rPr lang="sv-SE" sz="2400">
                <a:solidFill>
                  <a:srgbClr val="000000"/>
                </a:solidFill>
              </a:rPr>
              <a:t>Jesus fick mänsklig natur (nästa video):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sv-SE" sz="24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Han hade </a:t>
            </a:r>
            <a:r>
              <a:rPr lang="sv-SE" sz="2400" i="1" u="sng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Guds natur</a:t>
            </a:r>
            <a:r>
              <a:rPr lang="sv-SE" sz="24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men räknade inte jämställdheten med Gud som en trofé utan tömde sig själv på sitt eget… när han antog mänsklig gestalt och delade den </a:t>
            </a:r>
            <a:r>
              <a:rPr lang="sv-SE" sz="2400" i="1" u="sng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mänskliga naturen</a:t>
            </a:r>
            <a:r>
              <a:rPr lang="sv-SE" sz="24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>
                <a:ea typeface="Calibri" panose="020F0502020204030204" pitchFamily="34" charset="0"/>
                <a:cs typeface="Arial" panose="020B0604020202020204" pitchFamily="34" charset="0"/>
              </a:rPr>
              <a:t>(Fil 2:6-7, SKB)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048069"/>
      </p:ext>
    </p:extLst>
  </p:cSld>
  <p:clrMapOvr>
    <a:masterClrMapping/>
  </p:clrMapOvr>
  <p:transition advTm="3476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4.2|20|8|30.6|8.8|14.3|33.5|10|24.3|24.9|12|18.1|18.5|10.5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3|129.1|37.2|57.7|4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5.9|78.6|38|66.2|54.2|57.7|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5|25.7|40.4|13.8|14.4|67.9|22.3|3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9.9|69.6|5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6.5|165.4|44.2|63.7|17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24038</TotalTime>
  <Words>1762</Words>
  <Application>Microsoft Office PowerPoint</Application>
  <PresentationFormat>Bredbild</PresentationFormat>
  <Paragraphs>135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Arial</vt:lpstr>
      <vt:lpstr>BSTHebrew</vt:lpstr>
      <vt:lpstr>Calibri</vt:lpstr>
      <vt:lpstr>Gabriola</vt:lpstr>
      <vt:lpstr>Maiandra GD</vt:lpstr>
      <vt:lpstr>MV Boli</vt:lpstr>
      <vt:lpstr>3_Office-tema</vt:lpstr>
      <vt:lpstr>5. Jesu gudomlighet</vt:lpstr>
      <vt:lpstr>Är Jesus Gud?</vt:lpstr>
      <vt:lpstr>Bibelns användning av ordet Gud/gud</vt:lpstr>
      <vt:lpstr>JHVH (Jahve, Jehova)</vt:lpstr>
      <vt:lpstr>Så vem (och vad) är Jesus?</vt:lpstr>
      <vt:lpstr>Född men inte skapad</vt:lpstr>
      <vt:lpstr>Sonens gudomliga natur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2145</cp:revision>
  <dcterms:created xsi:type="dcterms:W3CDTF">2014-07-20T14:06:11Z</dcterms:created>
  <dcterms:modified xsi:type="dcterms:W3CDTF">2021-02-26T13:25:09Z</dcterms:modified>
</cp:coreProperties>
</file>