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56" r:id="rId1"/>
  </p:sldMasterIdLst>
  <p:notesMasterIdLst>
    <p:notesMasterId r:id="rId19"/>
  </p:notesMasterIdLst>
  <p:handoutMasterIdLst>
    <p:handoutMasterId r:id="rId20"/>
  </p:handoutMasterIdLst>
  <p:sldIdLst>
    <p:sldId id="507" r:id="rId2"/>
    <p:sldId id="405" r:id="rId3"/>
    <p:sldId id="740" r:id="rId4"/>
    <p:sldId id="751" r:id="rId5"/>
    <p:sldId id="657" r:id="rId6"/>
    <p:sldId id="755" r:id="rId7"/>
    <p:sldId id="596" r:id="rId8"/>
    <p:sldId id="645" r:id="rId9"/>
    <p:sldId id="619" r:id="rId10"/>
    <p:sldId id="622" r:id="rId11"/>
    <p:sldId id="626" r:id="rId12"/>
    <p:sldId id="753" r:id="rId13"/>
    <p:sldId id="634" r:id="rId14"/>
    <p:sldId id="635" r:id="rId15"/>
    <p:sldId id="710" r:id="rId16"/>
    <p:sldId id="631" r:id="rId17"/>
    <p:sldId id="711" r:id="rId18"/>
  </p:sldIdLst>
  <p:sldSz cx="9144000" cy="6858000" type="screen4x3"/>
  <p:notesSz cx="6858000" cy="9945688"/>
  <p:embeddedFontLst>
    <p:embeddedFont>
      <p:font typeface="Kristen ITC" pitchFamily="66" charset="0"/>
      <p:regular r:id="rId21"/>
    </p:embeddedFont>
    <p:embeddedFont>
      <p:font typeface="Calibri" pitchFamily="34" charset="0"/>
      <p:regular r:id="rId22"/>
      <p:bold r:id="rId23"/>
      <p:italic r:id="rId24"/>
      <p:boldItalic r:id="rId25"/>
    </p:embeddedFont>
    <p:embeddedFont>
      <p:font typeface="Wingdings 2" pitchFamily="18" charset="2"/>
      <p:regular r:id="rId26"/>
    </p:embeddedFont>
    <p:embeddedFont>
      <p:font typeface="Comic Sans MS" pitchFamily="66" charset="0"/>
      <p:regular r:id="rId27"/>
      <p:bold r:id="rId28"/>
    </p:embeddedFont>
  </p:embeddedFontLst>
  <p:defaultTextStyle>
    <a:defPPr>
      <a:defRPr lang="sv-SE"/>
    </a:defPPr>
    <a:lvl1pPr marL="0" algn="l" defTabSz="9142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03" algn="l" defTabSz="9142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09" algn="l" defTabSz="9142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13" algn="l" defTabSz="9142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417" algn="l" defTabSz="9142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521" algn="l" defTabSz="9142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625" algn="l" defTabSz="9142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730" algn="l" defTabSz="9142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833" algn="l" defTabSz="9142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48C2358E-A1AB-4B6B-8589-4BD406D5D798}">
          <p14:sldIdLst>
            <p14:sldId id="507"/>
            <p14:sldId id="405"/>
            <p14:sldId id="740"/>
          </p14:sldIdLst>
        </p14:section>
        <p14:section name="Kunskapen om livet (Tro &amp; Vetande (är de verkligen så spretande?))" id="{DECCCDA9-7322-4FEC-A957-80061083D060}">
          <p14:sldIdLst>
            <p14:sldId id="751"/>
            <p14:sldId id="657"/>
            <p14:sldId id="755"/>
            <p14:sldId id="596"/>
            <p14:sldId id="645"/>
            <p14:sldId id="619"/>
            <p14:sldId id="622"/>
            <p14:sldId id="626"/>
            <p14:sldId id="753"/>
            <p14:sldId id="634"/>
            <p14:sldId id="635"/>
            <p14:sldId id="710"/>
            <p14:sldId id="631"/>
            <p14:sldId id="71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0000"/>
    <a:srgbClr val="054F7A"/>
    <a:srgbClr val="E15A03"/>
    <a:srgbClr val="DB6003"/>
    <a:srgbClr val="EF6803"/>
    <a:srgbClr val="996633"/>
    <a:srgbClr val="FE8637"/>
    <a:srgbClr val="99FFCC"/>
    <a:srgbClr val="8000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llanmörkt format 2 - Dekorfärg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269D01E-BC32-4049-B463-5C60D7B0CCD2}" styleName="Format med tema 2 - dekorfärg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E171933-4619-4E11-9A3F-F7608DF75F80}" styleName="Mellanmörkt format 1 - Dekorfärg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775DCB02-9BB8-47FD-8907-85C794F793BA}" styleName="Format med tema 1 - dekorfärg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1E4AEA4-8DFA-4A89-87EB-49C32662AFE0}" styleName="Mellanmörkt format 2 - Dekorfär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27102A9-8310-4765-A935-A1911B00CA55}" styleName="Ljust format 1 - Dekorfärg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Ljust format 2 - Dekorfärg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ED083AE6-46FA-4A59-8FB0-9F97EB10719F}" styleName="Ljust format 3 - Dekorfärg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940675A-B579-460E-94D1-54222C63F5DA}" styleName="Inget format, tabellrutnät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06799F8-075E-4A3A-A7F6-7FBC6576F1A4}" styleName="Format med tema 2 - dekorfärg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DBED569-4797-4DF1-A0F4-6AAB3CD982D8}" styleName="Ljust format 3 - Dekorfärg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llanmörkt format 2 - Dekorfärg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Ljust format 2 - Dekorfärg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FD4443E-F989-4FC4-A0C8-D5A2AF1F390B}" styleName="Mörkt format 1 - Dekorfärg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Mörkt forma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B9631B5-78F2-41C9-869B-9F39066F8104}" styleName="Mellanmörkt format 3 - Dekorfärg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59" autoAdjust="0"/>
    <p:restoredTop sz="50794" autoAdjust="0"/>
  </p:normalViewPr>
  <p:slideViewPr>
    <p:cSldViewPr snapToGrid="0">
      <p:cViewPr varScale="1">
        <p:scale>
          <a:sx n="50" d="100"/>
          <a:sy n="50" d="100"/>
        </p:scale>
        <p:origin x="-444" y="-84"/>
      </p:cViewPr>
      <p:guideLst>
        <p:guide orient="horz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notesViewPr>
    <p:cSldViewPr snapToGrid="0" showGuides="1">
      <p:cViewPr varScale="1">
        <p:scale>
          <a:sx n="73" d="100"/>
          <a:sy n="73" d="100"/>
        </p:scale>
        <p:origin x="-2136" y="-108"/>
      </p:cViewPr>
      <p:guideLst>
        <p:guide orient="horz" pos="3133"/>
        <p:guide pos="2160"/>
      </p:guideLst>
    </p:cSldViewPr>
  </p:notesViewPr>
  <p:gridSpacing cx="90012" cy="90012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sidfot 5"/>
          <p:cNvSpPr>
            <a:spLocks noGrp="1"/>
          </p:cNvSpPr>
          <p:nvPr>
            <p:ph type="ftr" sz="quarter" idx="2"/>
          </p:nvPr>
        </p:nvSpPr>
        <p:spPr>
          <a:xfrm>
            <a:off x="0" y="9446102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3"/>
          </p:nvPr>
        </p:nvSpPr>
        <p:spPr>
          <a:xfrm>
            <a:off x="3885010" y="9446102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76C999-61A9-47F1-89BF-68FCD7A9B4F1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8" name="Platshållare för datum 7"/>
          <p:cNvSpPr>
            <a:spLocks noGrp="1"/>
          </p:cNvSpPr>
          <p:nvPr>
            <p:ph type="dt" sz="quarter" idx="1"/>
          </p:nvPr>
        </p:nvSpPr>
        <p:spPr>
          <a:xfrm>
            <a:off x="388501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BBA878-5CE4-4434-B575-4E6BFCFBEE92}" type="datetimeFigureOut">
              <a:rPr lang="sv-SE" smtClean="0"/>
              <a:pPr/>
              <a:t>2011-10-07</a:t>
            </a:fld>
            <a:endParaRPr lang="sv-SE" dirty="0"/>
          </a:p>
        </p:txBody>
      </p:sp>
      <p:sp>
        <p:nvSpPr>
          <p:cNvPr id="9" name="Platshållare för sidhuvud 8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95440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objekt 7"/>
          <p:cNvSpPr>
            <a:spLocks noGrp="1" noRot="1" noChangeAspect="1"/>
          </p:cNvSpPr>
          <p:nvPr>
            <p:ph type="sldImg" idx="2"/>
          </p:nvPr>
        </p:nvSpPr>
        <p:spPr>
          <a:xfrm>
            <a:off x="1867595" y="380364"/>
            <a:ext cx="2854356" cy="214076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9" name="Platshållare för anteckningar 8"/>
          <p:cNvSpPr>
            <a:spLocks noGrp="1"/>
          </p:cNvSpPr>
          <p:nvPr>
            <p:ph type="body" sz="quarter" idx="3"/>
          </p:nvPr>
        </p:nvSpPr>
        <p:spPr>
          <a:xfrm>
            <a:off x="378823" y="2730137"/>
            <a:ext cx="6178732" cy="681881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5"/>
          </p:nvPr>
        </p:nvSpPr>
        <p:spPr>
          <a:xfrm>
            <a:off x="3886200" y="9588137"/>
            <a:ext cx="2971800" cy="3575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7C89C4-FABC-4BB5-9A7C-AF6EC2D17898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07292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09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103" algn="l" defTabSz="914209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209" algn="l" defTabSz="914209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313" algn="l" defTabSz="914209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417" algn="l" defTabSz="914209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5521" algn="l" defTabSz="914209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742625" algn="l" defTabSz="914209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199730" algn="l" defTabSz="914209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656833" algn="l" defTabSz="914209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1973263" y="641350"/>
            <a:ext cx="2897187" cy="2173288"/>
          </a:xfrm>
          <a:prstGeom prst="rect">
            <a:avLst/>
          </a:prstGeo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>
          <a:xfrm>
            <a:off x="777239" y="3143597"/>
            <a:ext cx="5486400" cy="447556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sv-SE" b="0" i="0" u="none" dirty="0" smtClean="0"/>
              <a:t>Titeln är kombination av: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sv-SE" b="0" i="0" dirty="0" smtClean="0"/>
              <a:t>Intelligent</a:t>
            </a:r>
            <a:r>
              <a:rPr lang="sv-SE" b="0" i="0" baseline="0" dirty="0" smtClean="0"/>
              <a:t> Design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sv-SE" b="0" i="0" baseline="0" dirty="0" smtClean="0"/>
              <a:t>Biblisk Skapelsetro</a:t>
            </a:r>
            <a:endParaRPr lang="sv-SE" b="0" i="0" dirty="0" smtClean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/>
          <a:lstStyle/>
          <a:p>
            <a:fld id="{E3B136D8-B493-42BC-B798-A019C776AC18}" type="slidenum">
              <a:rPr lang="sv-SE" smtClean="0"/>
              <a:pPr/>
              <a:t>1</a:t>
            </a:fld>
            <a:endParaRPr lang="sv-SE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1816100" y="614363"/>
            <a:ext cx="2949575" cy="2212975"/>
          </a:xfrm>
          <a:prstGeom prst="rect">
            <a:avLst/>
          </a:prstGeo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>
          <a:xfrm>
            <a:off x="463731" y="3274225"/>
            <a:ext cx="5937069" cy="447556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sv-SE" b="0" i="0" u="none" dirty="0" smtClean="0"/>
              <a:t>Upplysningens</a:t>
            </a:r>
            <a:r>
              <a:rPr lang="sv-SE" b="0" i="0" u="none" baseline="0" dirty="0" smtClean="0"/>
              <a:t> vetenskap blev svår för biblisk kristendom i två aspekter:</a:t>
            </a:r>
          </a:p>
          <a:p>
            <a:pPr marL="228600" indent="-228600">
              <a:buAutoNum type="arabicPeriod"/>
            </a:pPr>
            <a:r>
              <a:rPr lang="sv-SE" b="0" i="0" baseline="0" dirty="0" smtClean="0"/>
              <a:t>Guds existens</a:t>
            </a:r>
          </a:p>
          <a:p>
            <a:pPr marL="228600" indent="-228600">
              <a:buAutoNum type="arabicPeriod"/>
            </a:pPr>
            <a:r>
              <a:rPr lang="sv-SE" b="0" i="0" baseline="0" dirty="0" smtClean="0"/>
              <a:t>Människans särställning</a:t>
            </a:r>
          </a:p>
          <a:p>
            <a:pPr marL="228600" indent="-228600">
              <a:buAutoNum type="arabicPeriod"/>
            </a:pPr>
            <a:endParaRPr lang="sv-SE" b="0" i="0" baseline="0" dirty="0" smtClean="0"/>
          </a:p>
          <a:p>
            <a:pPr marL="228600" indent="-228600">
              <a:buNone/>
            </a:pPr>
            <a:r>
              <a:rPr lang="sv-SE" b="0" i="0" baseline="0" dirty="0" smtClean="0"/>
              <a:t>Många (även kristna) löste det med att skilja vetenskap och tro – Olyckligt</a:t>
            </a:r>
            <a:r>
              <a:rPr lang="sv-SE" b="0" i="0" baseline="0" dirty="0" smtClean="0"/>
              <a:t>!</a:t>
            </a:r>
            <a:endParaRPr lang="sv-SE" b="0" i="0" dirty="0" smtClean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/>
          <a:lstStyle/>
          <a:p>
            <a:fld id="{E3B136D8-B493-42BC-B798-A019C776AC18}" type="slidenum">
              <a:rPr lang="sv-SE" smtClean="0"/>
              <a:pPr/>
              <a:t>10</a:t>
            </a:fld>
            <a:endParaRPr lang="sv-SE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1658938" y="473075"/>
            <a:ext cx="3132137" cy="2347913"/>
          </a:xfrm>
          <a:prstGeom prst="rect">
            <a:avLst/>
          </a:prstGeo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>
          <a:xfrm>
            <a:off x="463732" y="3156660"/>
            <a:ext cx="5924006" cy="447556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sv-SE" b="0" i="0" dirty="0" smtClean="0"/>
              <a:t>Ateister och humanister ser vetenskapen som förnuftets seger över religiös</a:t>
            </a:r>
            <a:r>
              <a:rPr lang="sv-SE" b="0" i="0" baseline="0" dirty="0" smtClean="0"/>
              <a:t> vidskepelse. Idag är det precis tvärtom.</a:t>
            </a:r>
          </a:p>
          <a:p>
            <a:endParaRPr lang="sv-SE" b="0" i="0" baseline="0" dirty="0" smtClean="0"/>
          </a:p>
          <a:p>
            <a:r>
              <a:rPr lang="sv-SE" b="0" i="1" baseline="0" dirty="0" smtClean="0"/>
              <a:t>ÖK:</a:t>
            </a:r>
          </a:p>
          <a:p>
            <a:pPr marL="0" marR="0" indent="0" algn="l" defTabSz="9142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b="0" i="0" baseline="0" dirty="0" smtClean="0"/>
              <a:t>Designargumentet har ännu en twist: Naturlagarnas </a:t>
            </a:r>
            <a:r>
              <a:rPr lang="sv-SE" b="0" i="0" baseline="0" dirty="0" smtClean="0"/>
              <a:t>symmetri</a:t>
            </a:r>
            <a:endParaRPr lang="sv-SE" sz="1200" b="0" i="0" strike="sngStrike" baseline="0" dirty="0" smtClean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/>
          <a:lstStyle/>
          <a:p>
            <a:fld id="{E3B136D8-B493-42BC-B798-A019C776AC18}" type="slidenum">
              <a:rPr lang="sv-SE" smtClean="0"/>
              <a:pPr/>
              <a:t>11</a:t>
            </a:fld>
            <a:endParaRPr lang="sv-SE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942975" y="746125"/>
            <a:ext cx="4972050" cy="3729038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2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b="0" noProof="0" dirty="0" smtClean="0"/>
              <a:t>"</a:t>
            </a:r>
            <a:r>
              <a:rPr lang="sv-SE" b="0" i="1" noProof="0" dirty="0" smtClean="0"/>
              <a:t>Evolutionsläran anpassar sig till data som en dimma anpassar sig till landskapet.</a:t>
            </a:r>
            <a:r>
              <a:rPr lang="sv-SE" b="0" noProof="0" dirty="0" smtClean="0"/>
              <a:t>" (Walter ReMine, 1993)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136D8-B493-42BC-B798-A019C776AC18}" type="slidenum">
              <a:rPr lang="sv-SE" smtClean="0"/>
              <a:pPr/>
              <a:t>12</a:t>
            </a:fld>
            <a:endParaRPr lang="sv-SE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1501775" y="419100"/>
            <a:ext cx="3916363" cy="2938463"/>
          </a:xfrm>
          <a:prstGeom prst="rect">
            <a:avLst/>
          </a:prstGeo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>
          <a:xfrm>
            <a:off x="463730" y="3757551"/>
            <a:ext cx="5963195" cy="576527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Font typeface="Arial" pitchFamily="34" charset="0"/>
              <a:buNone/>
            </a:pPr>
            <a:r>
              <a:rPr lang="sv-SE" b="0" dirty="0" smtClean="0"/>
              <a:t>De två benen är de</a:t>
            </a:r>
            <a:r>
              <a:rPr lang="sv-SE" b="0" baseline="0" dirty="0" smtClean="0"/>
              <a:t> vanligaste kombinationerna, men andra kombinationer förekommer.</a:t>
            </a:r>
          </a:p>
          <a:p>
            <a:pPr marL="0" indent="0">
              <a:buFont typeface="Arial" pitchFamily="34" charset="0"/>
              <a:buNone/>
            </a:pPr>
            <a:r>
              <a:rPr lang="sv-SE" b="0" baseline="0" dirty="0" smtClean="0"/>
              <a:t>Det finns olika typer av både skapelsetro och evolutionstro.</a:t>
            </a:r>
          </a:p>
          <a:p>
            <a:pPr marL="0" indent="0">
              <a:buFont typeface="Arial" pitchFamily="34" charset="0"/>
              <a:buNone/>
            </a:pPr>
            <a:endParaRPr lang="sv-SE" b="0" baseline="0" dirty="0" smtClean="0"/>
          </a:p>
          <a:p>
            <a:pPr marL="0" indent="0">
              <a:buFont typeface="Arial" pitchFamily="34" charset="0"/>
              <a:buNone/>
            </a:pPr>
            <a:r>
              <a:rPr lang="sv-SE" b="0" baseline="0" dirty="0" smtClean="0"/>
              <a:t>Exemplifiera med Newton/Einsteins beskrivning av gravitation. Ingen har förklarat.</a:t>
            </a:r>
            <a:endParaRPr lang="sv-SE" b="0" dirty="0" smtClean="0"/>
          </a:p>
          <a:p>
            <a:endParaRPr lang="sv-SE" b="0" dirty="0" smtClean="0"/>
          </a:p>
          <a:p>
            <a:r>
              <a:rPr lang="sv-SE" b="0" dirty="0" smtClean="0"/>
              <a:t>Exemplifiera också med</a:t>
            </a:r>
            <a:r>
              <a:rPr lang="sv-SE" b="0" baseline="0" dirty="0" smtClean="0"/>
              <a:t> kosmisk bakgrundsstrålning: Rödförskjuten (beskrivning); Universum expanderar (förklaring</a:t>
            </a:r>
            <a:r>
              <a:rPr lang="sv-SE" b="0" baseline="0" dirty="0" smtClean="0"/>
              <a:t>)</a:t>
            </a:r>
            <a:endParaRPr lang="sv-SE" b="0" baseline="0" dirty="0" smtClean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/>
          <a:lstStyle/>
          <a:p>
            <a:fld id="{E3B136D8-B493-42BC-B798-A019C776AC18}" type="slidenum">
              <a:rPr lang="sv-SE" smtClean="0"/>
              <a:pPr/>
              <a:t>13</a:t>
            </a:fld>
            <a:endParaRPr lang="sv-SE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1881188" y="536575"/>
            <a:ext cx="3041650" cy="2281238"/>
          </a:xfrm>
          <a:prstGeom prst="rect">
            <a:avLst/>
          </a:prstGeo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>
          <a:xfrm>
            <a:off x="790302" y="3195847"/>
            <a:ext cx="5486400" cy="447556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sv-SE" b="0" dirty="0" smtClean="0"/>
              <a:t>Vetenskap är aldrig helt förutsättningslös. Den står på vissa paradigm, på vilka man sätter upp sina hypoteser och drar sina slutsatser.</a:t>
            </a:r>
          </a:p>
          <a:p>
            <a:endParaRPr lang="sv-SE" b="0" dirty="0" smtClean="0"/>
          </a:p>
          <a:p>
            <a:r>
              <a:rPr lang="sv-SE" b="0" dirty="0" smtClean="0"/>
              <a:t>Evolutionismen är dagens stora paradigm. Vi har talat så mycket om utvecklingen att själva begreppet blivit del av vår moderna världsbild. Hela verkligheten tolkas evolutionistiskt.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/>
          <a:lstStyle/>
          <a:p>
            <a:fld id="{E3B136D8-B493-42BC-B798-A019C776AC18}" type="slidenum">
              <a:rPr lang="sv-SE" smtClean="0"/>
              <a:pPr/>
              <a:t>14</a:t>
            </a:fld>
            <a:endParaRPr lang="sv-SE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  <a:noFill/>
        </p:spPr>
        <p:txBody>
          <a:bodyPr/>
          <a:lstStyle/>
          <a:p>
            <a:fld id="{A3406C21-71E7-4D66-94EB-3830960E31BE}" type="slidenum">
              <a:rPr lang="sv-SE" smtClean="0"/>
              <a:pPr/>
              <a:t>15</a:t>
            </a:fld>
            <a:endParaRPr lang="sv-SE" dirty="0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11325" y="512763"/>
            <a:ext cx="3233738" cy="2425700"/>
          </a:xfrm>
          <a:prstGeom prst="rect">
            <a:avLst/>
          </a:prstGeom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8225" y="3195039"/>
            <a:ext cx="5861050" cy="6083101"/>
          </a:xfrm>
          <a:prstGeom prst="rect">
            <a:avLst/>
          </a:prstGeo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sv-SE" b="0" i="0" dirty="0" smtClean="0"/>
              <a:t>Uniformism: Man kan räkna rost, mossa</a:t>
            </a:r>
            <a:r>
              <a:rPr lang="sv-SE" b="0" i="0" baseline="0" dirty="0" smtClean="0"/>
              <a:t> och bucklor. Kan man gå tillbaks 10 år, 50 år, 500 år? Nej, för 500 år sedan gällde en annan process – tillverkningen/skapandet av bilen.</a:t>
            </a:r>
          </a:p>
          <a:p>
            <a:pPr eaLnBrk="1" hangingPunct="1">
              <a:spcBef>
                <a:spcPct val="0"/>
              </a:spcBef>
            </a:pPr>
            <a:endParaRPr lang="sv-SE" b="0" i="0" baseline="0" dirty="0" smtClean="0"/>
          </a:p>
          <a:p>
            <a:pPr eaLnBrk="1" hangingPunct="1">
              <a:spcBef>
                <a:spcPct val="0"/>
              </a:spcBef>
            </a:pPr>
            <a:r>
              <a:rPr lang="sv-SE" b="0" i="0" baseline="0" dirty="0" smtClean="0"/>
              <a:t>Reduktionism: "Livet har uppkommit genom mutationer av enskilda nukleotider</a:t>
            </a:r>
            <a:r>
              <a:rPr lang="sv-SE" b="0" i="0" baseline="0" dirty="0" smtClean="0"/>
              <a:t>."</a:t>
            </a:r>
            <a:endParaRPr lang="sv-SE" b="0" i="0" strike="sngStrike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1916113" y="458788"/>
            <a:ext cx="2992437" cy="2244725"/>
          </a:xfrm>
          <a:prstGeom prst="rect">
            <a:avLst/>
          </a:prstGeo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>
          <a:xfrm>
            <a:off x="502920" y="2999903"/>
            <a:ext cx="6054634" cy="6340039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sv-SE" b="0" dirty="0" smtClean="0"/>
              <a:t>Faktum: Alla (naturvetenskapliga) observationer stämmer.</a:t>
            </a:r>
          </a:p>
          <a:p>
            <a:r>
              <a:rPr lang="sv-SE" b="0" dirty="0" smtClean="0"/>
              <a:t>Teori: En del observationer stämmer:</a:t>
            </a:r>
          </a:p>
          <a:p>
            <a:pPr marL="628553" lvl="1" indent="-171450">
              <a:buFont typeface="Arial" pitchFamily="34" charset="0"/>
              <a:buChar char="•"/>
            </a:pPr>
            <a:r>
              <a:rPr lang="sv-SE" b="0" dirty="0" smtClean="0"/>
              <a:t>Är variationen alltid </a:t>
            </a:r>
            <a:r>
              <a:rPr lang="sv-SE" b="0" i="1" dirty="0" smtClean="0"/>
              <a:t>slumpmässig</a:t>
            </a:r>
            <a:r>
              <a:rPr lang="sv-SE" b="0" i="0" dirty="0" smtClean="0"/>
              <a:t>?</a:t>
            </a:r>
            <a:endParaRPr lang="sv-SE" b="0" dirty="0" smtClean="0"/>
          </a:p>
          <a:p>
            <a:pPr marL="628553" lvl="1" indent="-171450">
              <a:buFont typeface="Arial" pitchFamily="34" charset="0"/>
              <a:buChar char="•"/>
            </a:pPr>
            <a:r>
              <a:rPr lang="sv-SE" b="0" dirty="0" smtClean="0"/>
              <a:t>Kan urvalet</a:t>
            </a:r>
            <a:r>
              <a:rPr lang="sv-SE" b="0" baseline="0" dirty="0" smtClean="0"/>
              <a:t> ta fram nya egenskaper?</a:t>
            </a:r>
            <a:endParaRPr lang="sv-SE" b="0" dirty="0" smtClean="0"/>
          </a:p>
          <a:p>
            <a:r>
              <a:rPr lang="sv-SE" b="0" dirty="0" smtClean="0"/>
              <a:t>Filosofi: Inga observationer stämmer.</a:t>
            </a:r>
          </a:p>
          <a:p>
            <a:endParaRPr lang="sv-SE" b="0" dirty="0" smtClean="0"/>
          </a:p>
          <a:p>
            <a:r>
              <a:rPr lang="sv-SE" b="0" dirty="0" smtClean="0"/>
              <a:t>Många exempel på dålig logik i debatt och läroböcker: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sv-SE" b="0" dirty="0" smtClean="0"/>
              <a:t>Hästar ändrar storlek (faktum) =&gt; Allt har samma ursprung (filosofi).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sv-SE" b="0" dirty="0" smtClean="0"/>
              <a:t>Bakterier utvecklar resistens (teori) =&gt; Allt har samma ursprung (filosofi).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sv-SE" b="0" dirty="0" smtClean="0"/>
              <a:t>Det finns slumpmässiga mutationer (faktum) =&gt; Alla mutationer är slumpmässiga (teori). Tänk om det finns programmerade mutationer</a:t>
            </a:r>
            <a:r>
              <a:rPr lang="sv-SE" b="0" dirty="0" smtClean="0"/>
              <a:t>.</a:t>
            </a:r>
            <a:endParaRPr lang="sv-SE" b="0" dirty="0" smtClean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/>
          <a:lstStyle/>
          <a:p>
            <a:fld id="{E3B136D8-B493-42BC-B798-A019C776AC18}" type="slidenum">
              <a:rPr lang="sv-SE" smtClean="0"/>
              <a:pPr/>
              <a:t>16</a:t>
            </a:fld>
            <a:endParaRPr lang="sv-SE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1606550" y="263525"/>
            <a:ext cx="3278188" cy="2459038"/>
          </a:xfrm>
          <a:prstGeom prst="rect">
            <a:avLst/>
          </a:prstGeo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>
          <a:xfrm>
            <a:off x="463731" y="2973779"/>
            <a:ext cx="5924005" cy="647066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indent="0" algn="l" defTabSz="9142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sv-SE" b="0" dirty="0" smtClean="0">
                <a:solidFill>
                  <a:srgbClr val="000000"/>
                </a:solidFill>
              </a:rPr>
              <a:t>Om </a:t>
            </a:r>
            <a:r>
              <a:rPr lang="sv-SE" b="0" dirty="0" smtClean="0">
                <a:solidFill>
                  <a:srgbClr val="000000"/>
                </a:solidFill>
              </a:rPr>
              <a:t>döden inte är ett resultat av Adams synd, så finns synden</a:t>
            </a:r>
            <a:r>
              <a:rPr lang="sv-SE" b="0" baseline="0" dirty="0" smtClean="0">
                <a:solidFill>
                  <a:srgbClr val="000000"/>
                </a:solidFill>
              </a:rPr>
              <a:t> bara i </a:t>
            </a:r>
            <a:r>
              <a:rPr lang="sv-SE" b="0" baseline="0" dirty="0" smtClean="0">
                <a:solidFill>
                  <a:srgbClr val="000000"/>
                </a:solidFill>
              </a:rPr>
              <a:t>fantasin. </a:t>
            </a:r>
            <a:r>
              <a:rPr lang="sv-SE" b="0" baseline="0" dirty="0" smtClean="0">
                <a:solidFill>
                  <a:srgbClr val="000000"/>
                </a:solidFill>
              </a:rPr>
              <a:t>Om synden är fantasi, behöver vi ingen </a:t>
            </a:r>
            <a:r>
              <a:rPr lang="sv-SE" b="0" baseline="0" dirty="0" smtClean="0">
                <a:solidFill>
                  <a:srgbClr val="000000"/>
                </a:solidFill>
              </a:rPr>
              <a:t>frälsare.</a:t>
            </a:r>
            <a:endParaRPr lang="sv-SE" b="0" dirty="0" smtClean="0">
              <a:solidFill>
                <a:srgbClr val="000000"/>
              </a:solidFill>
            </a:endParaRPr>
          </a:p>
          <a:p>
            <a:pPr marL="0" marR="0" indent="0" algn="l" defTabSz="9142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b="0" i="0" dirty="0" smtClean="0">
              <a:solidFill>
                <a:srgbClr val="000000"/>
              </a:solidFill>
            </a:endParaRPr>
          </a:p>
          <a:p>
            <a:pPr marL="0" marR="0" indent="0" algn="l" defTabSz="9142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b="0" i="1" dirty="0" smtClean="0"/>
              <a:t>”</a:t>
            </a:r>
            <a:r>
              <a:rPr lang="sv-SE" b="0" i="1" dirty="0" smtClean="0"/>
              <a:t>Om vi tar bort Adam och Eva och deras ursprungliga synd, så finner vi de patetiska resterna av Guds Son bland den bråte som blir kvar av kristendomen.”</a:t>
            </a:r>
            <a:r>
              <a:rPr lang="sv-SE" b="0" dirty="0" smtClean="0"/>
              <a:t> (Från en insiktsfull men desorienterad ateist)</a:t>
            </a:r>
          </a:p>
          <a:p>
            <a:endParaRPr lang="sv-SE" b="0" dirty="0" smtClean="0"/>
          </a:p>
          <a:p>
            <a:pPr marL="0" marR="0" indent="0" algn="l" defTabSz="9142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b="0" i="1" baseline="0" dirty="0" smtClean="0">
                <a:solidFill>
                  <a:srgbClr val="000000"/>
                </a:solidFill>
              </a:rPr>
              <a:t>ÖK:</a:t>
            </a:r>
          </a:p>
          <a:p>
            <a:pPr marL="0" marR="0" indent="0" algn="l" defTabSz="9142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b="0" baseline="0" dirty="0" smtClean="0">
                <a:solidFill>
                  <a:srgbClr val="000000"/>
                </a:solidFill>
              </a:rPr>
              <a:t>Skaparen: </a:t>
            </a:r>
            <a:r>
              <a:rPr lang="sv-SE" b="0" i="1" baseline="0" dirty="0" smtClean="0">
                <a:solidFill>
                  <a:srgbClr val="000000"/>
                </a:solidFill>
              </a:rPr>
              <a:t>"… </a:t>
            </a:r>
            <a:r>
              <a:rPr lang="sv-SE" b="0" i="1" dirty="0" smtClean="0">
                <a:solidFill>
                  <a:srgbClr val="000000"/>
                </a:solidFill>
              </a:rPr>
              <a:t>och det som för världen var svagt har Gud utvalt för att låta det starka stå där med skam" </a:t>
            </a:r>
            <a:r>
              <a:rPr lang="sv-SE" b="0" dirty="0" smtClean="0">
                <a:solidFill>
                  <a:srgbClr val="000000"/>
                </a:solidFill>
              </a:rPr>
              <a:t>(1 Kor 1:27)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/>
          <a:lstStyle/>
          <a:p>
            <a:fld id="{E3B136D8-B493-42BC-B798-A019C776AC18}" type="slidenum">
              <a:rPr lang="sv-SE" smtClean="0"/>
              <a:pPr/>
              <a:t>17</a:t>
            </a:fld>
            <a:endParaRPr lang="sv-SE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2038350" y="601663"/>
            <a:ext cx="2413000" cy="1811337"/>
          </a:xfrm>
          <a:prstGeom prst="rect">
            <a:avLst/>
          </a:prstGeo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>
          <a:xfrm>
            <a:off x="724989" y="2882340"/>
            <a:ext cx="5486400" cy="447556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sv-SE" b="0" baseline="0" dirty="0" smtClean="0"/>
              <a:t>Akademiskt</a:t>
            </a:r>
            <a:r>
              <a:rPr lang="sv-SE" b="0" baseline="0" dirty="0" smtClean="0"/>
              <a:t>? Jo</a:t>
            </a:r>
            <a:r>
              <a:rPr lang="sv-SE" b="0" baseline="0" dirty="0" smtClean="0"/>
              <a:t>, sekundär i.f.t. </a:t>
            </a:r>
            <a:r>
              <a:rPr lang="sv-SE" b="0" dirty="0" smtClean="0"/>
              <a:t>Jesus.</a:t>
            </a:r>
          </a:p>
          <a:p>
            <a:r>
              <a:rPr lang="sv-SE" b="0" dirty="0" smtClean="0"/>
              <a:t>Skapelsefrågan</a:t>
            </a:r>
            <a:r>
              <a:rPr lang="sv-SE" b="0" baseline="0" dirty="0" smtClean="0"/>
              <a:t> inte viktigast men </a:t>
            </a:r>
            <a:r>
              <a:rPr lang="sv-SE" b="0" i="0" dirty="0" smtClean="0"/>
              <a:t>mest eftersatt</a:t>
            </a:r>
            <a:r>
              <a:rPr lang="sv-SE" b="0" dirty="0" smtClean="0"/>
              <a:t>.</a:t>
            </a:r>
          </a:p>
          <a:p>
            <a:r>
              <a:rPr lang="sv-SE" b="0" dirty="0" smtClean="0"/>
              <a:t>Ej konkurrent till evangeliet,</a:t>
            </a:r>
            <a:r>
              <a:rPr lang="sv-SE" b="0" baseline="0" dirty="0" smtClean="0"/>
              <a:t> utan grund för evangeliet</a:t>
            </a:r>
            <a:r>
              <a:rPr lang="sv-SE" b="0" baseline="0" dirty="0" smtClean="0"/>
              <a:t>.</a:t>
            </a:r>
            <a:endParaRPr lang="sv-SE" b="0" baseline="0" dirty="0" smtClean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/>
          <a:lstStyle/>
          <a:p>
            <a:fld id="{E3B136D8-B493-42BC-B798-A019C776AC18}" type="slidenum">
              <a:rPr lang="sv-SE" smtClean="0"/>
              <a:pPr/>
              <a:t>2</a:t>
            </a:fld>
            <a:endParaRPr lang="sv-SE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1763713" y="628650"/>
            <a:ext cx="2974975" cy="2232025"/>
          </a:xfrm>
          <a:prstGeom prst="rect">
            <a:avLst/>
          </a:prstGeo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>
          <a:xfrm>
            <a:off x="698863" y="3300350"/>
            <a:ext cx="5486400" cy="447556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sv-SE" i="0" dirty="0" smtClean="0"/>
              <a:t>"5" är en sammanfattning och knyter tydligt</a:t>
            </a:r>
            <a:r>
              <a:rPr lang="sv-SE" i="0" baseline="0" dirty="0" smtClean="0"/>
              <a:t> an till den bibliska historien</a:t>
            </a:r>
          </a:p>
          <a:p>
            <a:endParaRPr lang="sv-SE" i="0" baseline="0" dirty="0" smtClean="0"/>
          </a:p>
          <a:p>
            <a:r>
              <a:rPr lang="sv-SE" i="0" baseline="0" dirty="0" smtClean="0"/>
              <a:t>1 är Kunskapsteori</a:t>
            </a:r>
          </a:p>
          <a:p>
            <a:r>
              <a:rPr lang="sv-SE" i="0" baseline="0" dirty="0" smtClean="0"/>
              <a:t>2-4 är Naturvetenskap</a:t>
            </a:r>
          </a:p>
          <a:p>
            <a:r>
              <a:rPr lang="sv-SE" i="0" baseline="0" dirty="0" smtClean="0"/>
              <a:t>5 är </a:t>
            </a:r>
            <a:r>
              <a:rPr lang="sv-SE" i="0" baseline="0" dirty="0" smtClean="0"/>
              <a:t>Teologi</a:t>
            </a:r>
            <a:endParaRPr lang="sv-SE" sz="1200" i="0" strike="sngStrike" dirty="0" smtClean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/>
          <a:lstStyle/>
          <a:p>
            <a:fld id="{E3B136D8-B493-42BC-B798-A019C776AC18}" type="slidenum">
              <a:rPr lang="sv-SE" smtClean="0"/>
              <a:pPr/>
              <a:t>3</a:t>
            </a:fld>
            <a:endParaRPr lang="sv-SE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1763713" y="628650"/>
            <a:ext cx="2974975" cy="2232025"/>
          </a:xfrm>
          <a:prstGeom prst="rect">
            <a:avLst/>
          </a:prstGeo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>
          <a:xfrm>
            <a:off x="698863" y="3300350"/>
            <a:ext cx="5486400" cy="447556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sv-SE" sz="1200" i="0" strike="noStrike" dirty="0" smtClean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/>
          <a:lstStyle/>
          <a:p>
            <a:fld id="{E3B136D8-B493-42BC-B798-A019C776AC18}" type="slidenum">
              <a:rPr lang="sv-SE" smtClean="0"/>
              <a:pPr/>
              <a:t>4</a:t>
            </a:fld>
            <a:endParaRPr lang="sv-SE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1593850" y="328613"/>
            <a:ext cx="3511550" cy="2633662"/>
          </a:xfrm>
          <a:prstGeom prst="rect">
            <a:avLst/>
          </a:prstGeo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>
          <a:xfrm>
            <a:off x="222069" y="3039092"/>
            <a:ext cx="6466114" cy="673192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sv-SE" sz="1600" b="0" dirty="0" smtClean="0"/>
              <a:t>För judarna: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sv-SE" sz="1600" b="0" dirty="0" smtClean="0"/>
              <a:t>Gud var Skaparen </a:t>
            </a:r>
            <a:r>
              <a:rPr lang="sv-SE" sz="1600" b="0" dirty="0" smtClean="0"/>
              <a:t>(för grekerna </a:t>
            </a:r>
            <a:r>
              <a:rPr lang="sv-SE" sz="1600" b="0" dirty="0" smtClean="0"/>
              <a:t>var Gud en av många)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sv-SE" sz="1600" b="0" dirty="0" smtClean="0"/>
              <a:t>Synd och död kom med Adam &amp; Eva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sv-SE" sz="1600" b="0" dirty="0" smtClean="0"/>
              <a:t>Offertjänsten (resultat av synd och krävde död)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sv-SE" sz="1600" b="0" dirty="0" smtClean="0"/>
              <a:t>Jesus var nödvändig försonare</a:t>
            </a:r>
          </a:p>
          <a:p>
            <a:endParaRPr lang="sv-SE" sz="1000" b="0" dirty="0" smtClean="0"/>
          </a:p>
          <a:p>
            <a:r>
              <a:rPr lang="sv-SE" sz="1600" b="0" dirty="0" smtClean="0"/>
              <a:t>Vilka möter vi idag?</a:t>
            </a:r>
            <a:br>
              <a:rPr lang="sv-SE" sz="1600" b="0" dirty="0" smtClean="0"/>
            </a:br>
            <a:r>
              <a:rPr lang="sv-SE" sz="1600" b="0" dirty="0" smtClean="0"/>
              <a:t>Predika Apg 17 (Paulus till hedningarna) isf. Apg 2 (Petrus till judarna)</a:t>
            </a:r>
          </a:p>
          <a:p>
            <a:endParaRPr lang="sv-SE" sz="1000" b="0" dirty="0" smtClean="0"/>
          </a:p>
          <a:p>
            <a:pPr marL="0" marR="0" indent="0" algn="l" defTabSz="9142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100" b="0" i="1" dirty="0" smtClean="0"/>
              <a:t>ÖK</a:t>
            </a:r>
            <a:r>
              <a:rPr lang="sv-SE" sz="1100" b="0" i="1" dirty="0" smtClean="0"/>
              <a:t>:</a:t>
            </a:r>
          </a:p>
          <a:p>
            <a:r>
              <a:rPr lang="sv-SE" sz="1100" b="0" dirty="0" smtClean="0"/>
              <a:t>Petrus till judarna: (Apg 2:22-41)</a:t>
            </a:r>
          </a:p>
          <a:p>
            <a:endParaRPr lang="sv-SE" sz="600" b="0" dirty="0" smtClean="0"/>
          </a:p>
          <a:p>
            <a:r>
              <a:rPr lang="sv-SE" sz="1100" b="0" i="1" dirty="0" smtClean="0"/>
              <a:t>Israeliter, lyssna till dessa ord: Jesus från Nasaret var en man som Gud bekände sig till inför er genom kraftgärningar, under och tecken… Efter Guds fastställda plan och beslut blev han utlämnad…</a:t>
            </a:r>
          </a:p>
          <a:p>
            <a:endParaRPr lang="sv-SE" sz="600" b="0" i="1" dirty="0" smtClean="0"/>
          </a:p>
          <a:p>
            <a:r>
              <a:rPr lang="sv-SE" sz="1100" b="0" i="1" dirty="0" smtClean="0"/>
              <a:t>När de hörde detta, högg det till i hjärtat på dem, och de frågade Petrus och de andra apostlarna: "Bröder, vad skall vi göra?"…</a:t>
            </a:r>
          </a:p>
          <a:p>
            <a:endParaRPr lang="sv-SE" sz="600" b="0" i="1" dirty="0" smtClean="0"/>
          </a:p>
          <a:p>
            <a:r>
              <a:rPr lang="sv-SE" sz="1100" b="0" i="1" dirty="0" smtClean="0"/>
              <a:t>De som då tog emot hans ord döptes, och så ökade antalet lärjungar den dagen med omkring tre tusen</a:t>
            </a:r>
          </a:p>
          <a:p>
            <a:pPr marL="0" marR="0" indent="0" algn="l" defTabSz="9142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z="1100" b="0" i="1" dirty="0" smtClean="0"/>
          </a:p>
          <a:p>
            <a:r>
              <a:rPr lang="sv-SE" sz="1100" b="0" dirty="0" smtClean="0"/>
              <a:t>Paulus till hedningarna: (Apg 17:22-34)</a:t>
            </a:r>
          </a:p>
          <a:p>
            <a:endParaRPr lang="sv-SE" sz="600" b="0" dirty="0" smtClean="0"/>
          </a:p>
          <a:p>
            <a:r>
              <a:rPr lang="sv-SE" sz="1100" b="0" i="1" dirty="0" smtClean="0"/>
              <a:t>Athenare… Gud är den som har skapat världen och allt som är i den. Han som är Herre över himmel och jord bor inte i tempel som är gjorda av människohand. … Och han har av en enda människa skapat alla människor och folk, för att de skall bo över hela jorden…</a:t>
            </a:r>
          </a:p>
          <a:p>
            <a:endParaRPr lang="sv-SE" sz="600" b="0" i="1" dirty="0" smtClean="0"/>
          </a:p>
          <a:p>
            <a:r>
              <a:rPr lang="sv-SE" sz="1100" b="0" i="1" dirty="0" smtClean="0"/>
              <a:t>När de hörde Paulus tala om uppståndelsen från de döda, började några håna honom, men andra sade: "Vi vill höra dig tala om detta en annan gång."</a:t>
            </a:r>
          </a:p>
          <a:p>
            <a:endParaRPr lang="sv-SE" sz="600" b="0" i="1" dirty="0" smtClean="0"/>
          </a:p>
          <a:p>
            <a:r>
              <a:rPr lang="sv-SE" sz="1100" b="0" i="1" dirty="0" smtClean="0"/>
              <a:t>Men några män slöt sig till honom och kom till tro…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/>
          <a:lstStyle/>
          <a:p>
            <a:fld id="{E3B136D8-B493-42BC-B798-A019C776AC18}" type="slidenum">
              <a:rPr lang="sv-SE" smtClean="0"/>
              <a:pPr/>
              <a:t>5</a:t>
            </a:fld>
            <a:endParaRPr lang="sv-SE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942975" y="746125"/>
            <a:ext cx="4972050" cy="3729038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r>
              <a:rPr lang="sv-SE" b="0" dirty="0" smtClean="0"/>
              <a:t>Exempel</a:t>
            </a:r>
            <a:r>
              <a:rPr lang="sv-SE" b="0" baseline="0" dirty="0" smtClean="0"/>
              <a:t> på paradigm: Big bang, </a:t>
            </a:r>
            <a:r>
              <a:rPr lang="sv-SE" b="0" baseline="0" dirty="0" err="1" smtClean="0"/>
              <a:t>Freudianism</a:t>
            </a:r>
            <a:r>
              <a:rPr lang="sv-SE" b="0" baseline="0" dirty="0" smtClean="0"/>
              <a:t>, Geocentricism.</a:t>
            </a:r>
            <a:endParaRPr lang="sv-SE" b="0" dirty="0" smtClean="0"/>
          </a:p>
          <a:p>
            <a:pPr>
              <a:buFontTx/>
              <a:buNone/>
            </a:pPr>
            <a:endParaRPr lang="sv-SE" sz="1000" b="0" dirty="0" smtClean="0"/>
          </a:p>
          <a:p>
            <a:pPr>
              <a:buFontTx/>
              <a:buNone/>
            </a:pPr>
            <a:r>
              <a:rPr lang="sv-SE" b="0" dirty="0" smtClean="0"/>
              <a:t>Einstein:</a:t>
            </a:r>
            <a:r>
              <a:rPr lang="sv-SE" b="0" baseline="0" dirty="0" smtClean="0"/>
              <a:t> </a:t>
            </a:r>
            <a:r>
              <a:rPr lang="sv-SE" b="0" i="1" baseline="0" dirty="0" smtClean="0"/>
              <a:t>Det mest obegripliga med universum är att det är begripligt.</a:t>
            </a:r>
          </a:p>
          <a:p>
            <a:pPr>
              <a:buFontTx/>
              <a:buNone/>
            </a:pPr>
            <a:endParaRPr lang="sv-SE" sz="1000" b="0" i="1" dirty="0" smtClean="0"/>
          </a:p>
          <a:p>
            <a:pPr>
              <a:buFontTx/>
              <a:buNone/>
            </a:pPr>
            <a:r>
              <a:rPr lang="sv-SE" b="0" dirty="0" smtClean="0"/>
              <a:t>Icke-materiella delar är tex Gud, existentiella</a:t>
            </a:r>
            <a:r>
              <a:rPr lang="sv-SE" b="0" baseline="0" dirty="0" smtClean="0"/>
              <a:t> frågor, etik/moral, rätt/fel, kärlek, frälsning.</a:t>
            </a:r>
          </a:p>
          <a:p>
            <a:pPr>
              <a:buFontTx/>
              <a:buNone/>
            </a:pPr>
            <a:endParaRPr lang="sv-SE" sz="1000" b="0" baseline="0" dirty="0" smtClean="0"/>
          </a:p>
          <a:p>
            <a:pPr>
              <a:buFontTx/>
              <a:buNone/>
            </a:pPr>
            <a:r>
              <a:rPr lang="sv-SE" b="0" dirty="0" smtClean="0"/>
              <a:t>Logiskt felslut: </a:t>
            </a:r>
            <a:r>
              <a:rPr lang="sv-SE" b="0" i="1" dirty="0" smtClean="0"/>
              <a:t>Eftersom Gud inte är tillgänglig för vetenskap så existerar han inte</a:t>
            </a:r>
            <a:r>
              <a:rPr lang="sv-SE" b="0" dirty="0" smtClean="0"/>
              <a:t>. (Eftersom jag inte hittar Kina på denna europakarta så existerar det inte.)</a:t>
            </a:r>
          </a:p>
          <a:p>
            <a:endParaRPr lang="sv-SE" b="0" dirty="0" smtClean="0"/>
          </a:p>
          <a:p>
            <a:pPr marL="0" marR="0" indent="0" algn="l" defTabSz="9142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2000" b="0" dirty="0" smtClean="0">
                <a:solidFill>
                  <a:schemeClr val="bg1"/>
                </a:solidFill>
              </a:rPr>
              <a:t>Därför är det bättre att skilja Ateism-Teism än Vetenskap-Tro.</a:t>
            </a:r>
            <a:endParaRPr lang="sv-SE" b="0" dirty="0" smtClean="0"/>
          </a:p>
          <a:p>
            <a:endParaRPr lang="sv-SE" b="0" dirty="0" smtClean="0"/>
          </a:p>
          <a:p>
            <a:pPr marL="0" marR="0" lvl="0" indent="0" algn="l" defTabSz="9142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b="0" i="1" baseline="0" dirty="0" smtClean="0"/>
              <a:t>ÖK:</a:t>
            </a:r>
          </a:p>
          <a:p>
            <a:pPr marL="0" marR="0" lvl="0" indent="0" algn="l" defTabSz="9142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b="0" dirty="0" smtClean="0"/>
              <a:t>Annan vers om bevis: "</a:t>
            </a:r>
            <a:r>
              <a:rPr lang="sv-SE" b="0" i="1" dirty="0" smtClean="0"/>
              <a:t>Men om Kristus inte har uppstått, då är vår predikan meningslös och er tro meningslös</a:t>
            </a:r>
            <a:r>
              <a:rPr lang="sv-SE" b="0" dirty="0" smtClean="0"/>
              <a:t>." (1 Kor 15:14)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136D8-B493-42BC-B798-A019C776AC18}" type="slidenum">
              <a:rPr lang="sv-SE" smtClean="0"/>
              <a:pPr/>
              <a:t>6</a:t>
            </a:fld>
            <a:endParaRPr lang="sv-SE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1881188" y="823913"/>
            <a:ext cx="2714625" cy="2036762"/>
          </a:xfrm>
          <a:prstGeom prst="rect">
            <a:avLst/>
          </a:prstGeo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>
          <a:xfrm>
            <a:off x="751114" y="3287288"/>
            <a:ext cx="5486400" cy="447556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sv-SE" b="0" i="0" dirty="0" smtClean="0"/>
              <a:t>Antingen har materien skapat intelligens eller så har intelligens skapat</a:t>
            </a:r>
            <a:r>
              <a:rPr lang="sv-SE" b="0" i="0" baseline="0" dirty="0" smtClean="0"/>
              <a:t> materien.</a:t>
            </a:r>
          </a:p>
          <a:p>
            <a:r>
              <a:rPr lang="sv-SE" b="0" i="0" baseline="0" dirty="0" smtClean="0"/>
              <a:t>Vilket är mer förnuftsmässigt att tro</a:t>
            </a:r>
            <a:r>
              <a:rPr lang="sv-SE" b="0" i="0" baseline="0" dirty="0" smtClean="0"/>
              <a:t>?</a:t>
            </a:r>
            <a:endParaRPr lang="sv-SE" sz="1200" b="0" i="0" strike="sngStrik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/>
          <a:lstStyle/>
          <a:p>
            <a:fld id="{E3B136D8-B493-42BC-B798-A019C776AC18}" type="slidenum">
              <a:rPr lang="sv-SE" smtClean="0"/>
              <a:pPr/>
              <a:t>7</a:t>
            </a:fld>
            <a:endParaRPr lang="sv-SE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1751013" y="720725"/>
            <a:ext cx="3341687" cy="2505075"/>
          </a:xfrm>
          <a:prstGeom prst="rect">
            <a:avLst/>
          </a:prstGeo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>
          <a:xfrm>
            <a:off x="724988" y="3679174"/>
            <a:ext cx="5486400" cy="447556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sv-SE" b="0" i="1" dirty="0" smtClean="0"/>
              <a:t>ÖK:</a:t>
            </a:r>
          </a:p>
          <a:p>
            <a:r>
              <a:rPr lang="sv-SE" b="0" i="0" dirty="0" smtClean="0"/>
              <a:t>God-of-the</a:t>
            </a:r>
            <a:r>
              <a:rPr lang="sv-SE" b="0" i="0" baseline="0" dirty="0" smtClean="0"/>
              <a:t>-gaps argumentet mot ID: Det är inte grundat på vad vi </a:t>
            </a:r>
            <a:r>
              <a:rPr lang="sv-SE" b="0" i="1" baseline="0" dirty="0" smtClean="0"/>
              <a:t>inte</a:t>
            </a:r>
            <a:r>
              <a:rPr lang="sv-SE" b="0" i="0" baseline="0" dirty="0" smtClean="0"/>
              <a:t> vet utan från vad vi vet utifrån kemi, mikrobiologi, informatik etc</a:t>
            </a:r>
            <a:r>
              <a:rPr lang="sv-SE" b="0" i="0" baseline="0" dirty="0" smtClean="0"/>
              <a:t>.</a:t>
            </a:r>
            <a:endParaRPr lang="sv-SE" b="0" i="0" baseline="0" dirty="0" smtClean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/>
          <a:lstStyle/>
          <a:p>
            <a:fld id="{E3B136D8-B493-42BC-B798-A019C776AC18}" type="slidenum">
              <a:rPr lang="sv-SE" smtClean="0"/>
              <a:pPr/>
              <a:t>8</a:t>
            </a:fld>
            <a:endParaRPr lang="sv-SE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917575" y="523875"/>
            <a:ext cx="4972050" cy="3729038"/>
          </a:xfrm>
          <a:prstGeom prst="rect">
            <a:avLst/>
          </a:prstGeo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>
          <a:xfrm>
            <a:off x="685800" y="4567448"/>
            <a:ext cx="5486400" cy="447556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sv-SE" b="0" i="0" dirty="0" smtClean="0"/>
              <a:t>Newton skrev mer om kristendom än om </a:t>
            </a:r>
            <a:r>
              <a:rPr lang="sv-SE" b="0" i="0" dirty="0" smtClean="0"/>
              <a:t>vetenskap</a:t>
            </a:r>
            <a:endParaRPr lang="sv-SE" sz="1200" b="0" i="0" strike="sngStrik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/>
          <a:lstStyle/>
          <a:p>
            <a:fld id="{E3B136D8-B493-42BC-B798-A019C776AC18}" type="slidenum">
              <a:rPr lang="sv-SE" smtClean="0"/>
              <a:pPr/>
              <a:t>9</a:t>
            </a:fld>
            <a:endParaRPr lang="sv-SE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32"/>
          </a:xfr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lang="sv-SE" sz="4000" b="0" kern="1200" cap="none" spc="0" baseline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Kristen ITC" pitchFamily="66" charset="0"/>
                <a:ea typeface="+mj-ea"/>
                <a:cs typeface="+mj-cs"/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Rektangel 2"/>
          <p:cNvSpPr/>
          <p:nvPr userDrawn="1"/>
        </p:nvSpPr>
        <p:spPr>
          <a:xfrm>
            <a:off x="242049" y="188569"/>
            <a:ext cx="8641977" cy="6472208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dirty="0" smtClean="0"/>
              <a:t>     </a:t>
            </a:r>
            <a:endParaRPr lang="sv-SE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ktangel 20"/>
          <p:cNvSpPr/>
          <p:nvPr userDrawn="1"/>
        </p:nvSpPr>
        <p:spPr>
          <a:xfrm>
            <a:off x="0" y="-24"/>
            <a:ext cx="9144000" cy="857232"/>
          </a:xfrm>
          <a:prstGeom prst="rect">
            <a:avLst/>
          </a:prstGeom>
          <a:gradFill flip="none" rotWithShape="1">
            <a:gsLst>
              <a:gs pos="100000">
                <a:srgbClr val="066094"/>
              </a:gs>
              <a:gs pos="60000">
                <a:srgbClr val="066094"/>
              </a:gs>
              <a:gs pos="0">
                <a:schemeClr val="bg1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12" rIns="91421" bIns="45712" rtlCol="0" anchor="ctr"/>
          <a:lstStyle/>
          <a:p>
            <a:pPr algn="ctr"/>
            <a:endParaRPr lang="sv-SE" dirty="0"/>
          </a:p>
        </p:txBody>
      </p:sp>
      <p:sp>
        <p:nvSpPr>
          <p:cNvPr id="9" name="Platshållare för rubrik 8"/>
          <p:cNvSpPr>
            <a:spLocks noGrp="1"/>
          </p:cNvSpPr>
          <p:nvPr>
            <p:ph type="title"/>
          </p:nvPr>
        </p:nvSpPr>
        <p:spPr>
          <a:xfrm>
            <a:off x="7" y="0"/>
            <a:ext cx="6643703" cy="857232"/>
          </a:xfrm>
          <a:prstGeom prst="rect">
            <a:avLst/>
          </a:prstGeom>
        </p:spPr>
        <p:txBody>
          <a:bodyPr vert="horz" lIns="323932" tIns="45712" rIns="0" bIns="0" anchor="ctr" anchorCtr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kumimoji="0" lang="sv-SE" dirty="0" smtClean="0"/>
              <a:t>Rubrik</a:t>
            </a:r>
            <a:endParaRPr kumimoji="0" lang="en-US" dirty="0"/>
          </a:p>
        </p:txBody>
      </p:sp>
      <p:pic>
        <p:nvPicPr>
          <p:cNvPr id="5" name="Bildobjekt 4" descr="Ny-logga-kopia.png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7383573" y="133927"/>
            <a:ext cx="1452785" cy="307990"/>
          </a:xfrm>
          <a:prstGeom prst="rect">
            <a:avLst/>
          </a:prstGeom>
        </p:spPr>
      </p:pic>
      <p:sp>
        <p:nvSpPr>
          <p:cNvPr id="2" name="textruta 1"/>
          <p:cNvSpPr txBox="1"/>
          <p:nvPr userDrawn="1"/>
        </p:nvSpPr>
        <p:spPr>
          <a:xfrm>
            <a:off x="7473413" y="474785"/>
            <a:ext cx="12731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 smtClean="0"/>
              <a:t>gardeborn.se</a:t>
            </a:r>
            <a:endParaRPr lang="sv-SE" sz="1400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58" r:id="rId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lang="en-US" sz="3600" b="1" kern="1200" cap="none" spc="99" baseline="0" dirty="0">
          <a:ln w="11430"/>
          <a:gradFill>
            <a:gsLst>
              <a:gs pos="0">
                <a:schemeClr val="accent2">
                  <a:tint val="70000"/>
                  <a:satMod val="245000"/>
                </a:schemeClr>
              </a:gs>
              <a:gs pos="75000">
                <a:schemeClr val="accent2">
                  <a:tint val="90000"/>
                  <a:shade val="60000"/>
                  <a:satMod val="240000"/>
                </a:schemeClr>
              </a:gs>
              <a:gs pos="100000">
                <a:schemeClr val="accent2">
                  <a:tint val="100000"/>
                  <a:shade val="50000"/>
                  <a:satMod val="240000"/>
                </a:schemeClr>
              </a:gs>
            </a:gsLst>
            <a:lin ang="5400000"/>
          </a:gradFill>
          <a:effectLst>
            <a:outerShdw blurRad="50800" dist="39000" dir="5460000" algn="tl">
              <a:srgbClr val="000000">
                <a:alpha val="38000"/>
              </a:srgbClr>
            </a:outerShdw>
          </a:effectLst>
          <a:latin typeface="Kristen ITC" pitchFamily="66" charset="0"/>
          <a:ea typeface="+mj-ea"/>
          <a:cs typeface="+mj-cs"/>
        </a:defRPr>
      </a:lvl1pPr>
    </p:titleStyle>
    <p:bodyStyle>
      <a:lvl1pPr marL="274262" indent="-274262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946" indent="-246836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09" indent="-246836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471" indent="-210268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732" indent="-210268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6995" indent="-210268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19838" indent="-182843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100" indent="-182843" algn="l" rtl="0" eaLnBrk="1" latinLnBrk="0" hangingPunct="1">
        <a:spcBef>
          <a:spcPct val="20000"/>
        </a:spcBef>
        <a:buClr>
          <a:schemeClr val="tx2"/>
        </a:buClr>
        <a:buChar char="•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363" indent="-182843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2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1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1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2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2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3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3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5" Type="http://schemas.openxmlformats.org/officeDocument/2006/relationships/image" Target="../media/image49.jpeg"/><Relationship Id="rId4" Type="http://schemas.openxmlformats.org/officeDocument/2006/relationships/image" Target="../media/image48.w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1.jpeg"/><Relationship Id="rId3" Type="http://schemas.openxmlformats.org/officeDocument/2006/relationships/hyperlink" Target="http://www.askmen.com/money/body_and_mind_100/149_better_living.html" TargetMode="External"/><Relationship Id="rId7" Type="http://schemas.openxmlformats.org/officeDocument/2006/relationships/image" Target="../media/image15.jpeg"/><Relationship Id="rId12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4000" dirty="0" smtClean="0"/>
              <a:t>Adam och Eva-lutionen</a:t>
            </a:r>
            <a:endParaRPr lang="sv-SE" sz="40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49274" y="1099385"/>
            <a:ext cx="2910695" cy="4142857"/>
          </a:xfrm>
          <a:prstGeom prst="rect">
            <a:avLst/>
          </a:prstGeom>
          <a:noFill/>
          <a:ln w="3175">
            <a:noFill/>
            <a:prstDash val="dash"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01600" h="101600"/>
            <a:contourClr>
              <a:schemeClr val="tx1"/>
            </a:contourClr>
          </a:sp3d>
        </p:spPr>
      </p:pic>
      <p:sp>
        <p:nvSpPr>
          <p:cNvPr id="6" name="textruta 5"/>
          <p:cNvSpPr txBox="1"/>
          <p:nvPr/>
        </p:nvSpPr>
        <p:spPr>
          <a:xfrm>
            <a:off x="620785" y="1045699"/>
            <a:ext cx="4602859" cy="341632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ctr"/>
            <a:r>
              <a:rPr lang="sv-SE" sz="3600" dirty="0" smtClean="0">
                <a:solidFill>
                  <a:schemeClr val="accent4"/>
                </a:solidFill>
              </a:rPr>
              <a:t>Universums, livets och människans historia utifrån Bibelns redogörelse av skapelsen, synden och försoningen.</a:t>
            </a:r>
          </a:p>
        </p:txBody>
      </p:sp>
      <p:sp>
        <p:nvSpPr>
          <p:cNvPr id="10" name="textruta 9"/>
          <p:cNvSpPr txBox="1"/>
          <p:nvPr/>
        </p:nvSpPr>
        <p:spPr>
          <a:xfrm>
            <a:off x="306708" y="5179747"/>
            <a:ext cx="8575767" cy="13849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sv-SE" sz="3000" u="sng" dirty="0" smtClean="0">
                <a:solidFill>
                  <a:schemeClr val="accent4"/>
                </a:solidFill>
              </a:rPr>
              <a:t>Två genomgående frågor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sv-SE" sz="3000" dirty="0" smtClean="0">
                <a:solidFill>
                  <a:schemeClr val="accent4"/>
                </a:solidFill>
              </a:rPr>
              <a:t>Hur trovärdig är evolutionsläran egentligen?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sv-SE" sz="3000" dirty="0" smtClean="0">
                <a:solidFill>
                  <a:schemeClr val="accent4"/>
                </a:solidFill>
              </a:rPr>
              <a:t>Är biblisk skapelse ett förnuftigt alternativ?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60" y="788763"/>
            <a:ext cx="3035097" cy="3049380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softEdge rad="127000"/>
          </a:effectLst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3115" y="3679083"/>
            <a:ext cx="3120887" cy="317891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Människans detronisering</a:t>
            </a:r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05077" y="1734617"/>
            <a:ext cx="2715455" cy="2319592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softEdge rad="127000"/>
          </a:effectLst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913" y="3971544"/>
            <a:ext cx="2278995" cy="2886456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softEdge rad="127000"/>
          </a:effectLst>
        </p:spPr>
      </p:pic>
      <p:sp>
        <p:nvSpPr>
          <p:cNvPr id="16" name="textruta 15"/>
          <p:cNvSpPr txBox="1"/>
          <p:nvPr/>
        </p:nvSpPr>
        <p:spPr>
          <a:xfrm>
            <a:off x="2782320" y="4831938"/>
            <a:ext cx="232950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i="1" dirty="0" smtClean="0">
                <a:solidFill>
                  <a:srgbClr val="FFFF00"/>
                </a:solidFill>
              </a:rPr>
              <a:t>Newton:</a:t>
            </a:r>
          </a:p>
          <a:p>
            <a:r>
              <a:rPr lang="sv-SE" sz="2800" dirty="0" smtClean="0">
                <a:solidFill>
                  <a:srgbClr val="FFFF00"/>
                </a:solidFill>
              </a:rPr>
              <a:t>Urverks-universum</a:t>
            </a:r>
          </a:p>
          <a:p>
            <a:r>
              <a:rPr lang="sv-SE" sz="2800" dirty="0" smtClean="0">
                <a:solidFill>
                  <a:srgbClr val="FFFF00"/>
                </a:solidFill>
              </a:rPr>
              <a:t>utan fri vilja</a:t>
            </a:r>
          </a:p>
        </p:txBody>
      </p:sp>
      <p:sp>
        <p:nvSpPr>
          <p:cNvPr id="17" name="textruta 16"/>
          <p:cNvSpPr txBox="1"/>
          <p:nvPr/>
        </p:nvSpPr>
        <p:spPr>
          <a:xfrm>
            <a:off x="5133863" y="4425904"/>
            <a:ext cx="18949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i="1" dirty="0" smtClean="0">
                <a:solidFill>
                  <a:srgbClr val="FFFF00"/>
                </a:solidFill>
              </a:rPr>
              <a:t>Darwin:</a:t>
            </a:r>
          </a:p>
          <a:p>
            <a:r>
              <a:rPr lang="sv-SE" sz="2800" dirty="0" smtClean="0">
                <a:solidFill>
                  <a:srgbClr val="FFFF00"/>
                </a:solidFill>
              </a:rPr>
              <a:t>Människan</a:t>
            </a:r>
          </a:p>
          <a:p>
            <a:r>
              <a:rPr lang="sv-SE" sz="2800" dirty="0" smtClean="0">
                <a:solidFill>
                  <a:srgbClr val="FFFF00"/>
                </a:solidFill>
              </a:rPr>
              <a:t>ett djur</a:t>
            </a:r>
          </a:p>
        </p:txBody>
      </p:sp>
      <p:sp>
        <p:nvSpPr>
          <p:cNvPr id="18" name="textruta 17"/>
          <p:cNvSpPr txBox="1"/>
          <p:nvPr/>
        </p:nvSpPr>
        <p:spPr>
          <a:xfrm>
            <a:off x="4847560" y="889544"/>
            <a:ext cx="413118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i="1" dirty="0" smtClean="0">
                <a:solidFill>
                  <a:srgbClr val="FFFF00"/>
                </a:solidFill>
              </a:rPr>
              <a:t>Freud:</a:t>
            </a:r>
          </a:p>
          <a:p>
            <a:r>
              <a:rPr lang="sv-SE" sz="2800" dirty="0" smtClean="0">
                <a:solidFill>
                  <a:srgbClr val="FFFF00"/>
                </a:solidFill>
              </a:rPr>
              <a:t>Religionen en vanföre-</a:t>
            </a:r>
          </a:p>
          <a:p>
            <a:pPr algn="r"/>
            <a:r>
              <a:rPr lang="sv-SE" sz="2800" dirty="0" smtClean="0">
                <a:solidFill>
                  <a:srgbClr val="FFFF00"/>
                </a:solidFill>
              </a:rPr>
              <a:t>ställning</a:t>
            </a:r>
          </a:p>
        </p:txBody>
      </p:sp>
      <p:sp>
        <p:nvSpPr>
          <p:cNvPr id="5" name="textruta 4"/>
          <p:cNvSpPr txBox="1"/>
          <p:nvPr/>
        </p:nvSpPr>
        <p:spPr>
          <a:xfrm>
            <a:off x="2352253" y="1825977"/>
            <a:ext cx="217568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i="1" dirty="0" smtClean="0">
                <a:solidFill>
                  <a:srgbClr val="FFFF00"/>
                </a:solidFill>
              </a:rPr>
              <a:t>Kopernikus:</a:t>
            </a:r>
          </a:p>
          <a:p>
            <a:r>
              <a:rPr lang="sv-SE" sz="2800" dirty="0" smtClean="0">
                <a:solidFill>
                  <a:srgbClr val="FFFF00"/>
                </a:solidFill>
              </a:rPr>
              <a:t>Jorden inte längre i centrum </a:t>
            </a:r>
          </a:p>
        </p:txBody>
      </p:sp>
      <p:cxnSp>
        <p:nvCxnSpPr>
          <p:cNvPr id="10" name="Rak pil 9"/>
          <p:cNvCxnSpPr/>
          <p:nvPr/>
        </p:nvCxnSpPr>
        <p:spPr>
          <a:xfrm flipH="1">
            <a:off x="980502" y="2489814"/>
            <a:ext cx="1443213" cy="716095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20662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  <a:scene3d>
            <a:camera prst="orthographicFront">
              <a:rot lat="0" lon="0" rev="0"/>
            </a:camera>
            <a:lightRig rig="threePt" dir="t"/>
          </a:scene3d>
        </p:spPr>
        <p:txBody>
          <a:bodyPr/>
          <a:lstStyle/>
          <a:p>
            <a:r>
              <a:rPr lang="sv-SE" dirty="0" smtClean="0"/>
              <a:t>Människan återupprättad!</a:t>
            </a:r>
            <a:endParaRPr lang="sv-SE" dirty="0"/>
          </a:p>
        </p:txBody>
      </p:sp>
      <p:pic>
        <p:nvPicPr>
          <p:cNvPr id="30" name="Bildobjekt 2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765640" y="4238244"/>
            <a:ext cx="2429401" cy="2637636"/>
          </a:xfrm>
          <a:prstGeom prst="rect">
            <a:avLst/>
          </a:prstGeom>
        </p:spPr>
      </p:pic>
      <p:pic>
        <p:nvPicPr>
          <p:cNvPr id="52" name="Picture 2" descr="ATP Synthase animation"/>
          <p:cNvPicPr>
            <a:picLocks noChangeAspect="1" noChangeArrowheads="1" noCrop="1"/>
          </p:cNvPicPr>
          <p:nvPr/>
        </p:nvPicPr>
        <p:blipFill>
          <a:blip r:embed="rId4">
            <a:lum contrast="20000"/>
          </a:blip>
          <a:srcRect/>
          <a:stretch>
            <a:fillRect/>
          </a:stretch>
        </p:blipFill>
        <p:spPr bwMode="auto">
          <a:xfrm>
            <a:off x="6447573" y="4238246"/>
            <a:ext cx="2170979" cy="2637635"/>
          </a:xfrm>
          <a:prstGeom prst="rect">
            <a:avLst/>
          </a:prstGeom>
          <a:noFill/>
        </p:spPr>
      </p:pic>
      <p:pic>
        <p:nvPicPr>
          <p:cNvPr id="41" name="Bildobjekt 4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4243289"/>
            <a:ext cx="1656371" cy="2627544"/>
          </a:xfrm>
          <a:prstGeom prst="rect">
            <a:avLst/>
          </a:prstGeom>
        </p:spPr>
      </p:pic>
      <p:pic>
        <p:nvPicPr>
          <p:cNvPr id="40" name="Bildobjekt 3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2111" y="4238244"/>
            <a:ext cx="2116111" cy="2627544"/>
          </a:xfrm>
          <a:prstGeom prst="rect">
            <a:avLst/>
          </a:prstGeom>
        </p:spPr>
      </p:pic>
      <p:sp>
        <p:nvSpPr>
          <p:cNvPr id="42" name="textruta 41"/>
          <p:cNvSpPr txBox="1"/>
          <p:nvPr/>
        </p:nvSpPr>
        <p:spPr>
          <a:xfrm rot="19027073">
            <a:off x="66013" y="2232603"/>
            <a:ext cx="3112691" cy="1092551"/>
          </a:xfrm>
          <a:prstGeom prst="rect">
            <a:avLst/>
          </a:prstGeom>
          <a:noFill/>
          <a:scene3d>
            <a:camera prst="orthographicFront"/>
            <a:lightRig rig="threePt" dir="t"/>
          </a:scene3d>
        </p:spPr>
        <p:txBody>
          <a:bodyPr wrap="none" numCol="1" rtlCol="0">
            <a:prstTxWarp prst="textCurveDown">
              <a:avLst/>
            </a:prstTxWarp>
            <a:spAutoFit/>
            <a:sp3d/>
          </a:bodyPr>
          <a:lstStyle>
            <a:defPPr>
              <a:defRPr lang="sv-SE"/>
            </a:defPPr>
            <a:lvl1pPr>
              <a:defRPr sz="2400">
                <a:solidFill>
                  <a:srgbClr val="FFFF00"/>
                </a:solidFill>
              </a:defRPr>
            </a:lvl1pPr>
          </a:lstStyle>
          <a:p>
            <a:r>
              <a:rPr lang="sv-SE" sz="1800" b="1" dirty="0"/>
              <a:t>Naturkonstanterna</a:t>
            </a:r>
          </a:p>
          <a:p>
            <a:r>
              <a:rPr lang="sv-SE" sz="1800" dirty="0" smtClean="0">
                <a:solidFill>
                  <a:srgbClr val="99FFCC"/>
                </a:solidFill>
              </a:rPr>
              <a:t>Finkalibrerade </a:t>
            </a:r>
            <a:r>
              <a:rPr lang="sv-SE" sz="1800" dirty="0">
                <a:solidFill>
                  <a:srgbClr val="99FFCC"/>
                </a:solidFill>
              </a:rPr>
              <a:t>för liv</a:t>
            </a:r>
          </a:p>
        </p:txBody>
      </p:sp>
      <p:sp>
        <p:nvSpPr>
          <p:cNvPr id="55" name="textruta 54"/>
          <p:cNvSpPr txBox="1"/>
          <p:nvPr/>
        </p:nvSpPr>
        <p:spPr>
          <a:xfrm rot="19027073">
            <a:off x="2060842" y="1945145"/>
            <a:ext cx="3957543" cy="1092551"/>
          </a:xfrm>
          <a:prstGeom prst="rect">
            <a:avLst/>
          </a:prstGeom>
          <a:noFill/>
          <a:scene3d>
            <a:camera prst="orthographicFront"/>
            <a:lightRig rig="threePt" dir="t"/>
          </a:scene3d>
        </p:spPr>
        <p:txBody>
          <a:bodyPr wrap="none" numCol="1" rtlCol="0">
            <a:prstTxWarp prst="textCurveDown">
              <a:avLst/>
            </a:prstTxWarp>
            <a:spAutoFit/>
            <a:sp3d/>
          </a:bodyPr>
          <a:lstStyle>
            <a:defPPr>
              <a:defRPr lang="sv-SE"/>
            </a:defPPr>
            <a:lvl1pPr>
              <a:defRPr sz="2400">
                <a:solidFill>
                  <a:srgbClr val="FFFF00"/>
                </a:solidFill>
              </a:defRPr>
            </a:lvl1pPr>
          </a:lstStyle>
          <a:p>
            <a:r>
              <a:rPr lang="sv-SE" sz="1800" b="1" dirty="0"/>
              <a:t>Gödels ofullständighetsteorem</a:t>
            </a:r>
          </a:p>
          <a:p>
            <a:r>
              <a:rPr lang="sv-SE" sz="1800" dirty="0" smtClean="0">
                <a:solidFill>
                  <a:srgbClr val="99FFCC"/>
                </a:solidFill>
              </a:rPr>
              <a:t>Hjärnan </a:t>
            </a:r>
            <a:r>
              <a:rPr lang="sv-SE" sz="1800" dirty="0">
                <a:solidFill>
                  <a:srgbClr val="99FFCC"/>
                </a:solidFill>
              </a:rPr>
              <a:t>är mer än en dator</a:t>
            </a:r>
          </a:p>
        </p:txBody>
      </p:sp>
      <p:sp>
        <p:nvSpPr>
          <p:cNvPr id="56" name="textruta 55"/>
          <p:cNvSpPr txBox="1"/>
          <p:nvPr/>
        </p:nvSpPr>
        <p:spPr>
          <a:xfrm rot="19018777">
            <a:off x="4230741" y="1829745"/>
            <a:ext cx="4288219" cy="1092551"/>
          </a:xfrm>
          <a:prstGeom prst="rect">
            <a:avLst/>
          </a:prstGeom>
          <a:noFill/>
          <a:scene3d>
            <a:camera prst="orthographicFront"/>
            <a:lightRig rig="threePt" dir="t"/>
          </a:scene3d>
        </p:spPr>
        <p:txBody>
          <a:bodyPr wrap="none" rtlCol="0">
            <a:prstTxWarp prst="textCurveDown">
              <a:avLst/>
            </a:prstTxWarp>
            <a:spAutoFit/>
            <a:sp3d/>
          </a:bodyPr>
          <a:lstStyle/>
          <a:p>
            <a:r>
              <a:rPr lang="sv-SE" b="1" dirty="0" smtClean="0">
                <a:solidFill>
                  <a:srgbClr val="FFFF00"/>
                </a:solidFill>
              </a:rPr>
              <a:t>Heisenbergs osäkerhetsprincip</a:t>
            </a:r>
          </a:p>
          <a:p>
            <a:r>
              <a:rPr lang="sv-SE" dirty="0" smtClean="0">
                <a:solidFill>
                  <a:srgbClr val="99FFCC"/>
                </a:solidFill>
              </a:rPr>
              <a:t>Öppning för en genuint fri vilja</a:t>
            </a:r>
          </a:p>
        </p:txBody>
      </p:sp>
      <p:sp>
        <p:nvSpPr>
          <p:cNvPr id="57" name="textruta 56"/>
          <p:cNvSpPr txBox="1"/>
          <p:nvPr/>
        </p:nvSpPr>
        <p:spPr>
          <a:xfrm rot="18180628">
            <a:off x="6500509" y="2262638"/>
            <a:ext cx="2767087" cy="1168239"/>
          </a:xfrm>
          <a:prstGeom prst="rect">
            <a:avLst/>
          </a:prstGeom>
          <a:noFill/>
          <a:scene3d>
            <a:camera prst="orthographicFront"/>
            <a:lightRig rig="threePt" dir="t"/>
          </a:scene3d>
        </p:spPr>
        <p:txBody>
          <a:bodyPr wrap="none" numCol="1" rtlCol="0">
            <a:prstTxWarp prst="textCurveDown">
              <a:avLst/>
            </a:prstTxWarp>
            <a:spAutoFit/>
            <a:sp3d/>
          </a:bodyPr>
          <a:lstStyle>
            <a:defPPr>
              <a:defRPr lang="sv-SE"/>
            </a:defPPr>
            <a:lvl1pPr>
              <a:defRPr sz="2400">
                <a:solidFill>
                  <a:srgbClr val="FFFF00"/>
                </a:solidFill>
              </a:defRPr>
            </a:lvl1pPr>
          </a:lstStyle>
          <a:p>
            <a:r>
              <a:rPr lang="sv-SE" sz="1800" b="1" dirty="0"/>
              <a:t>Molekylärbiologi</a:t>
            </a:r>
          </a:p>
          <a:p>
            <a:r>
              <a:rPr lang="sv-SE" sz="1800" dirty="0" smtClean="0">
                <a:solidFill>
                  <a:srgbClr val="99FFCC"/>
                </a:solidFill>
              </a:rPr>
              <a:t>Designade mikromaskiner</a:t>
            </a:r>
            <a:endParaRPr lang="sv-SE" sz="1800" dirty="0">
              <a:solidFill>
                <a:srgbClr val="99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44047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6" grpId="0"/>
      <p:bldP spid="5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Ad hoc vetenskap…</a:t>
            </a:r>
            <a:endParaRPr lang="sv-SE" dirty="0"/>
          </a:p>
        </p:txBody>
      </p:sp>
      <p:sp>
        <p:nvSpPr>
          <p:cNvPr id="414" name="textruta 413"/>
          <p:cNvSpPr txBox="1"/>
          <p:nvPr/>
        </p:nvSpPr>
        <p:spPr>
          <a:xfrm>
            <a:off x="-2" y="2932441"/>
            <a:ext cx="6361613" cy="646315"/>
          </a:xfrm>
          <a:prstGeom prst="rect">
            <a:avLst/>
          </a:prstGeom>
          <a:noFill/>
        </p:spPr>
        <p:txBody>
          <a:bodyPr wrap="square" lIns="91421" tIns="45712" rIns="91421" bIns="45712" rtlCol="0">
            <a:spAutoFit/>
          </a:bodyPr>
          <a:lstStyle/>
          <a:p>
            <a:pPr>
              <a:tabLst>
                <a:tab pos="4571043" algn="l"/>
              </a:tabLst>
            </a:pPr>
            <a:r>
              <a:rPr lang="sv-SE" dirty="0" smtClean="0">
                <a:solidFill>
                  <a:schemeClr val="accent4"/>
                </a:solidFill>
              </a:rPr>
              <a:t>Antaganden som inte grundas på bevis, utan</a:t>
            </a:r>
            <a:br>
              <a:rPr lang="sv-SE" dirty="0" smtClean="0">
                <a:solidFill>
                  <a:schemeClr val="accent4"/>
                </a:solidFill>
              </a:rPr>
            </a:br>
            <a:r>
              <a:rPr lang="sv-SE" dirty="0" smtClean="0">
                <a:solidFill>
                  <a:schemeClr val="accent4"/>
                </a:solidFill>
              </a:rPr>
              <a:t>görs i en speciell situation för att rädda en befintlig teori</a:t>
            </a:r>
            <a:endParaRPr lang="sv-SE" dirty="0">
              <a:solidFill>
                <a:schemeClr val="accent4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3184" y="1310453"/>
            <a:ext cx="2169915" cy="1796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</p:pic>
      <p:graphicFrame>
        <p:nvGraphicFramePr>
          <p:cNvPr id="6" name="Tabell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163952"/>
              </p:ext>
            </p:extLst>
          </p:nvPr>
        </p:nvGraphicFramePr>
        <p:xfrm>
          <a:off x="70329" y="4030468"/>
          <a:ext cx="6030023" cy="27127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013113"/>
                <a:gridCol w="3016910"/>
              </a:tblGrid>
              <a:tr h="211119">
                <a:tc>
                  <a:txBody>
                    <a:bodyPr/>
                    <a:lstStyle/>
                    <a:p>
                      <a:r>
                        <a:rPr lang="sv-SE" sz="1800" dirty="0" smtClean="0">
                          <a:solidFill>
                            <a:schemeClr val="bg1"/>
                          </a:solidFill>
                        </a:rPr>
                        <a:t>Vetenskapligt fynd</a:t>
                      </a:r>
                      <a:endParaRPr lang="sv-SE" sz="1800" dirty="0">
                        <a:solidFill>
                          <a:schemeClr val="bg1"/>
                        </a:solidFill>
                      </a:endParaRP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sv-SE" sz="1800" dirty="0" smtClean="0">
                          <a:solidFill>
                            <a:schemeClr val="bg1"/>
                          </a:solidFill>
                        </a:rPr>
                        <a:t>Ad hoc lösning</a:t>
                      </a:r>
                      <a:endParaRPr lang="sv-SE" sz="1800" dirty="0">
                        <a:solidFill>
                          <a:schemeClr val="bg1"/>
                        </a:solidFill>
                      </a:endParaRPr>
                    </a:p>
                  </a:txBody>
                  <a:tcPr marL="91441" marR="91441"/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sv-SE" sz="1600" dirty="0" smtClean="0"/>
                        <a:t>Finkalibrering &amp; Livsvänlighet</a:t>
                      </a:r>
                      <a:endParaRPr lang="sv-SE" sz="1600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sv-SE" sz="1600" dirty="0" smtClean="0"/>
                        <a:t>Inflation, Multiversum</a:t>
                      </a:r>
                      <a:endParaRPr lang="sv-SE" sz="1600" dirty="0"/>
                    </a:p>
                  </a:txBody>
                  <a:tcPr marL="91441" marR="91441"/>
                </a:tc>
              </a:tr>
              <a:tr h="190500">
                <a:tc>
                  <a:txBody>
                    <a:bodyPr/>
                    <a:lstStyle/>
                    <a:p>
                      <a:r>
                        <a:rPr lang="sv-SE" sz="1600" dirty="0" smtClean="0"/>
                        <a:t>Dynamik i kosmos</a:t>
                      </a:r>
                      <a:endParaRPr lang="sv-SE" sz="1600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sv-SE" sz="1600" dirty="0" smtClean="0"/>
                        <a:t>Mörk massa &amp; mörk energi</a:t>
                      </a:r>
                    </a:p>
                  </a:txBody>
                  <a:tcPr marL="91441" marR="91441"/>
                </a:tc>
              </a:tr>
              <a:tr h="243840">
                <a:tc>
                  <a:txBody>
                    <a:bodyPr/>
                    <a:lstStyle/>
                    <a:p>
                      <a:r>
                        <a:rPr lang="sv-SE" sz="1600" dirty="0" smtClean="0"/>
                        <a:t>Lämningar från</a:t>
                      </a:r>
                      <a:r>
                        <a:rPr lang="sv-SE" sz="1600" baseline="0" dirty="0" smtClean="0"/>
                        <a:t> syndaflod</a:t>
                      </a:r>
                      <a:endParaRPr lang="sv-SE" sz="1600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sv-SE" sz="1600" dirty="0" smtClean="0"/>
                        <a:t>Långsam sedimentation</a:t>
                      </a:r>
                    </a:p>
                  </a:txBody>
                  <a:tcPr marL="91441" marR="91441"/>
                </a:tc>
              </a:tr>
              <a:tr h="220980">
                <a:tc>
                  <a:txBody>
                    <a:bodyPr/>
                    <a:lstStyle/>
                    <a:p>
                      <a:r>
                        <a:rPr lang="sv-SE" sz="1600" dirty="0" smtClean="0"/>
                        <a:t>Avsaknad av mellanformer</a:t>
                      </a:r>
                      <a:endParaRPr lang="sv-SE" sz="1600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sv-SE" sz="1600" dirty="0" smtClean="0"/>
                        <a:t>Punkterad jämvikt</a:t>
                      </a:r>
                      <a:endParaRPr lang="sv-SE" sz="1600" dirty="0"/>
                    </a:p>
                  </a:txBody>
                  <a:tcPr marL="91441" marR="91441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sv-SE" sz="1600" dirty="0" smtClean="0"/>
                        <a:t>Ej förväntade släktskap</a:t>
                      </a:r>
                      <a:endParaRPr lang="sv-SE" sz="1600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sv-SE" sz="1600" dirty="0" smtClean="0"/>
                        <a:t>Konvergent evolution</a:t>
                      </a:r>
                      <a:endParaRPr lang="sv-SE" sz="1600" dirty="0"/>
                    </a:p>
                  </a:txBody>
                  <a:tcPr marL="91441" marR="91441"/>
                </a:tc>
              </a:tr>
              <a:tr h="190500">
                <a:tc>
                  <a:txBody>
                    <a:bodyPr/>
                    <a:lstStyle/>
                    <a:p>
                      <a:r>
                        <a:rPr lang="sv-SE" sz="1600" dirty="0" smtClean="0"/>
                        <a:t>Struktur och information</a:t>
                      </a:r>
                      <a:endParaRPr lang="sv-SE" sz="1600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sv-SE" sz="1600" dirty="0" smtClean="0"/>
                        <a:t>Självorganisation</a:t>
                      </a:r>
                      <a:endParaRPr lang="sv-SE" sz="1600" dirty="0"/>
                    </a:p>
                  </a:txBody>
                  <a:tcPr marL="91441" marR="91441"/>
                </a:tc>
              </a:tr>
              <a:tr h="170944">
                <a:tc>
                  <a:txBody>
                    <a:bodyPr/>
                    <a:lstStyle/>
                    <a:p>
                      <a:r>
                        <a:rPr lang="sv-SE" sz="1600" dirty="0" smtClean="0"/>
                        <a:t>Obefintlig</a:t>
                      </a:r>
                      <a:r>
                        <a:rPr lang="sv-SE" sz="1600" baseline="0" dirty="0" smtClean="0"/>
                        <a:t>a sannolikheter</a:t>
                      </a:r>
                      <a:endParaRPr lang="sv-SE" sz="1600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sv-SE" sz="1600" dirty="0" smtClean="0"/>
                        <a:t>Djup</a:t>
                      </a:r>
                      <a:r>
                        <a:rPr lang="sv-SE" sz="1600" baseline="0" dirty="0" smtClean="0"/>
                        <a:t> tid</a:t>
                      </a:r>
                      <a:endParaRPr lang="sv-SE" sz="1600" dirty="0"/>
                    </a:p>
                  </a:txBody>
                  <a:tcPr marL="91441" marR="91441"/>
                </a:tc>
              </a:tr>
            </a:tbl>
          </a:graphicData>
        </a:graphic>
      </p:graphicFrame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2385" y="929304"/>
            <a:ext cx="2237249" cy="1796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64658" y="1048268"/>
            <a:ext cx="2265695" cy="1796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60485" y="2869282"/>
            <a:ext cx="2412773" cy="179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01548" y="4498464"/>
            <a:ext cx="1969301" cy="1796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1" name="textruta 10"/>
          <p:cNvSpPr txBox="1"/>
          <p:nvPr/>
        </p:nvSpPr>
        <p:spPr>
          <a:xfrm rot="16200000">
            <a:off x="-681422" y="1704283"/>
            <a:ext cx="1888338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sv-SE" sz="1600" dirty="0" smtClean="0">
                <a:solidFill>
                  <a:schemeClr val="accent3"/>
                </a:solidFill>
              </a:rPr>
              <a:t>Hagbard Handfaste</a:t>
            </a:r>
            <a:endParaRPr lang="sv-SE" sz="1600" dirty="0">
              <a:solidFill>
                <a:schemeClr val="accent3"/>
              </a:solidFill>
            </a:endParaRPr>
          </a:p>
        </p:txBody>
      </p:sp>
      <p:sp>
        <p:nvSpPr>
          <p:cNvPr id="13" name="textruta 12"/>
          <p:cNvSpPr txBox="1"/>
          <p:nvPr/>
        </p:nvSpPr>
        <p:spPr>
          <a:xfrm>
            <a:off x="-2" y="3668616"/>
            <a:ext cx="5054321" cy="369316"/>
          </a:xfrm>
          <a:prstGeom prst="rect">
            <a:avLst/>
          </a:prstGeom>
          <a:noFill/>
        </p:spPr>
        <p:txBody>
          <a:bodyPr wrap="square" lIns="91421" tIns="45712" rIns="91421" bIns="45712" rtlCol="0">
            <a:spAutoFit/>
          </a:bodyPr>
          <a:lstStyle/>
          <a:p>
            <a:pPr>
              <a:tabLst>
                <a:tab pos="4571043" algn="l"/>
              </a:tabLst>
            </a:pPr>
            <a:r>
              <a:rPr lang="sv-SE" dirty="0" smtClean="0">
                <a:solidFill>
                  <a:schemeClr val="accent4"/>
                </a:solidFill>
              </a:rPr>
              <a:t>Evolutionism är full av ad hoc:</a:t>
            </a:r>
            <a:endParaRPr lang="sv-SE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95603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Bildobjekt 37" descr="Evolutionsträd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553200" y="433494"/>
            <a:ext cx="2590800" cy="3236807"/>
          </a:xfrm>
          <a:prstGeom prst="rect">
            <a:avLst/>
          </a:prstGeom>
          <a:effectLst>
            <a:outerShdw blurRad="101600" dist="38100" dir="3180000" algn="ctr" rotWithShape="0">
              <a:schemeClr val="accent4">
                <a:lumMod val="75000"/>
                <a:alpha val="74000"/>
              </a:schemeClr>
            </a:outerShdw>
          </a:effectLst>
        </p:spPr>
      </p:pic>
      <p:sp>
        <p:nvSpPr>
          <p:cNvPr id="55" name="Likbent triangel 54"/>
          <p:cNvSpPr/>
          <p:nvPr/>
        </p:nvSpPr>
        <p:spPr>
          <a:xfrm>
            <a:off x="4719320" y="1760096"/>
            <a:ext cx="1275645" cy="2935113"/>
          </a:xfrm>
          <a:prstGeom prst="triangle">
            <a:avLst>
              <a:gd name="adj" fmla="val 48824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91421" tIns="45712" rIns="91421" bIns="45712" rtlCol="0" anchor="ctr"/>
          <a:lstStyle/>
          <a:p>
            <a:pPr algn="ctr"/>
            <a:endParaRPr lang="sv-SE" sz="2000" dirty="0"/>
          </a:p>
        </p:txBody>
      </p:sp>
      <p:sp>
        <p:nvSpPr>
          <p:cNvPr id="54" name="Likbent triangel 53"/>
          <p:cNvSpPr/>
          <p:nvPr/>
        </p:nvSpPr>
        <p:spPr>
          <a:xfrm>
            <a:off x="2158155" y="1760096"/>
            <a:ext cx="1275645" cy="2935113"/>
          </a:xfrm>
          <a:prstGeom prst="triangle">
            <a:avLst>
              <a:gd name="adj" fmla="val 48824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91421" tIns="45712" rIns="91421" bIns="45712" rtlCol="0" anchor="ctr"/>
          <a:lstStyle/>
          <a:p>
            <a:pPr algn="ctr"/>
            <a:endParaRPr lang="sv-SE" sz="2000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Glasögonen</a:t>
            </a:r>
            <a:endParaRPr lang="sv-SE" dirty="0"/>
          </a:p>
        </p:txBody>
      </p:sp>
      <p:sp>
        <p:nvSpPr>
          <p:cNvPr id="16" name="Rektangel 15"/>
          <p:cNvSpPr/>
          <p:nvPr/>
        </p:nvSpPr>
        <p:spPr>
          <a:xfrm>
            <a:off x="1609861" y="4535945"/>
            <a:ext cx="2255587" cy="110285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12700" stA="75000" dist="76200" dir="5400000" sy="-100000" algn="bl" rotWithShape="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91421" tIns="45712" rIns="91421" bIns="45712" rtlCol="0" anchor="ctr"/>
          <a:lstStyle/>
          <a:p>
            <a:pPr algn="ctr"/>
            <a:r>
              <a:rPr lang="sv-SE" sz="2800" spc="99" dirty="0">
                <a:solidFill>
                  <a:schemeClr val="bg1"/>
                </a:solidFill>
              </a:rPr>
              <a:t>Teism</a:t>
            </a:r>
          </a:p>
          <a:p>
            <a:pPr algn="ctr"/>
            <a:r>
              <a:rPr lang="sv-SE" spc="99" dirty="0">
                <a:solidFill>
                  <a:schemeClr val="bg1"/>
                </a:solidFill>
              </a:rPr>
              <a:t>(Tron på Gud)</a:t>
            </a:r>
          </a:p>
        </p:txBody>
      </p:sp>
      <p:sp>
        <p:nvSpPr>
          <p:cNvPr id="17" name="Rektangel 16"/>
          <p:cNvSpPr/>
          <p:nvPr/>
        </p:nvSpPr>
        <p:spPr>
          <a:xfrm>
            <a:off x="4234113" y="4535945"/>
            <a:ext cx="2255587" cy="110285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12700" stA="75000" dist="76200" dir="5400000" sy="-100000" algn="bl" rotWithShape="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sv-SE" sz="2800" spc="99" dirty="0">
                <a:solidFill>
                  <a:schemeClr val="bg1"/>
                </a:solidFill>
              </a:rPr>
              <a:t>Ateism</a:t>
            </a:r>
          </a:p>
          <a:p>
            <a:pPr algn="ctr"/>
            <a:r>
              <a:rPr lang="sv-SE" spc="99" dirty="0">
                <a:solidFill>
                  <a:schemeClr val="bg1"/>
                </a:solidFill>
              </a:rPr>
              <a:t>(Tron på icke-gud)</a:t>
            </a:r>
          </a:p>
        </p:txBody>
      </p:sp>
      <p:sp>
        <p:nvSpPr>
          <p:cNvPr id="18" name="Rektangel 17"/>
          <p:cNvSpPr/>
          <p:nvPr/>
        </p:nvSpPr>
        <p:spPr>
          <a:xfrm>
            <a:off x="1609861" y="2942682"/>
            <a:ext cx="2255587" cy="1102855"/>
          </a:xfrm>
          <a:prstGeom prst="rect">
            <a:avLst/>
          </a:prstGeom>
          <a:solidFill>
            <a:schemeClr val="tx2"/>
          </a:solidFill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21" tIns="45712" rIns="91421" bIns="45712" rtlCol="0" anchor="ctr"/>
          <a:lstStyle/>
          <a:p>
            <a:pPr algn="ctr"/>
            <a:r>
              <a:rPr lang="sv-SE" sz="2800" spc="99" dirty="0" smtClean="0">
                <a:solidFill>
                  <a:schemeClr val="bg1"/>
                </a:solidFill>
              </a:rPr>
              <a:t>Skapelse-tro</a:t>
            </a:r>
            <a:endParaRPr lang="sv-SE" sz="2000" spc="99" dirty="0">
              <a:solidFill>
                <a:schemeClr val="bg1"/>
              </a:solidFill>
            </a:endParaRPr>
          </a:p>
        </p:txBody>
      </p:sp>
      <p:sp>
        <p:nvSpPr>
          <p:cNvPr id="20" name="Rektangel 19"/>
          <p:cNvSpPr/>
          <p:nvPr/>
        </p:nvSpPr>
        <p:spPr>
          <a:xfrm>
            <a:off x="1609863" y="1349418"/>
            <a:ext cx="4879837" cy="1102855"/>
          </a:xfrm>
          <a:prstGeom prst="rect">
            <a:avLst/>
          </a:prstGeom>
          <a:solidFill>
            <a:schemeClr val="accent3"/>
          </a:soli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1421" tIns="45712" rIns="91421" bIns="45712" rtlCol="0" anchor="ctr"/>
          <a:lstStyle/>
          <a:p>
            <a:endParaRPr lang="sv-SE" sz="2000" dirty="0">
              <a:solidFill>
                <a:schemeClr val="bg1"/>
              </a:solidFill>
            </a:endParaRPr>
          </a:p>
        </p:txBody>
      </p:sp>
      <p:sp>
        <p:nvSpPr>
          <p:cNvPr id="23" name="Rektangel 22"/>
          <p:cNvSpPr/>
          <p:nvPr/>
        </p:nvSpPr>
        <p:spPr>
          <a:xfrm>
            <a:off x="4234113" y="2942681"/>
            <a:ext cx="2255587" cy="1102855"/>
          </a:xfrm>
          <a:prstGeom prst="rect">
            <a:avLst/>
          </a:prstGeom>
          <a:solidFill>
            <a:schemeClr val="tx2"/>
          </a:solidFill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21" tIns="45712" rIns="91421" bIns="45712" rtlCol="0" anchor="ctr"/>
          <a:lstStyle/>
          <a:p>
            <a:pPr algn="ctr"/>
            <a:r>
              <a:rPr lang="sv-SE" sz="2800" spc="99" dirty="0" smtClean="0">
                <a:solidFill>
                  <a:schemeClr val="bg1"/>
                </a:solidFill>
              </a:rPr>
              <a:t>Evolutions-tro</a:t>
            </a:r>
            <a:endParaRPr lang="sv-SE" sz="2800" spc="99" dirty="0">
              <a:solidFill>
                <a:schemeClr val="bg1"/>
              </a:solidFill>
            </a:endParaRPr>
          </a:p>
        </p:txBody>
      </p:sp>
      <p:cxnSp>
        <p:nvCxnSpPr>
          <p:cNvPr id="26" name="Rak 25"/>
          <p:cNvCxnSpPr>
            <a:stCxn id="20" idx="1"/>
            <a:endCxn id="20" idx="3"/>
          </p:cNvCxnSpPr>
          <p:nvPr/>
        </p:nvCxnSpPr>
        <p:spPr>
          <a:xfrm>
            <a:off x="1609863" y="1900845"/>
            <a:ext cx="4879837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ruta 26"/>
          <p:cNvSpPr txBox="1"/>
          <p:nvPr/>
        </p:nvSpPr>
        <p:spPr>
          <a:xfrm>
            <a:off x="136701" y="4599700"/>
            <a:ext cx="1014470" cy="954091"/>
          </a:xfrm>
          <a:prstGeom prst="rect">
            <a:avLst/>
          </a:prstGeom>
          <a:noFill/>
        </p:spPr>
        <p:txBody>
          <a:bodyPr wrap="none" lIns="91421" tIns="45712" rIns="91421" bIns="45712" rtlCol="0">
            <a:spAutoFit/>
          </a:bodyPr>
          <a:lstStyle/>
          <a:p>
            <a:r>
              <a:rPr lang="sv-SE" sz="2800" spc="99" dirty="0" smtClean="0">
                <a:solidFill>
                  <a:schemeClr val="accent4"/>
                </a:solidFill>
              </a:rPr>
              <a:t>Teo-</a:t>
            </a:r>
          </a:p>
          <a:p>
            <a:r>
              <a:rPr lang="sv-SE" sz="2800" spc="99" dirty="0" smtClean="0">
                <a:solidFill>
                  <a:schemeClr val="accent4"/>
                </a:solidFill>
              </a:rPr>
              <a:t>logi</a:t>
            </a:r>
            <a:endParaRPr lang="sv-SE" sz="2800" spc="99" dirty="0">
              <a:solidFill>
                <a:schemeClr val="accent4"/>
              </a:solidFill>
            </a:endParaRPr>
          </a:p>
        </p:txBody>
      </p:sp>
      <p:sp>
        <p:nvSpPr>
          <p:cNvPr id="33" name="textruta 32"/>
          <p:cNvSpPr txBox="1"/>
          <p:nvPr/>
        </p:nvSpPr>
        <p:spPr>
          <a:xfrm>
            <a:off x="136704" y="2791213"/>
            <a:ext cx="1498192" cy="1384978"/>
          </a:xfrm>
          <a:prstGeom prst="rect">
            <a:avLst/>
          </a:prstGeom>
          <a:noFill/>
        </p:spPr>
        <p:txBody>
          <a:bodyPr wrap="none" lIns="91421" tIns="45712" rIns="91421" bIns="45712" rtlCol="0">
            <a:spAutoFit/>
          </a:bodyPr>
          <a:lstStyle/>
          <a:p>
            <a:r>
              <a:rPr lang="sv-SE" sz="2800" spc="99" dirty="0" smtClean="0">
                <a:solidFill>
                  <a:schemeClr val="accent4"/>
                </a:solidFill>
              </a:rPr>
              <a:t>Världs-</a:t>
            </a:r>
            <a:br>
              <a:rPr lang="sv-SE" sz="2800" spc="99" dirty="0" smtClean="0">
                <a:solidFill>
                  <a:schemeClr val="accent4"/>
                </a:solidFill>
              </a:rPr>
            </a:br>
            <a:r>
              <a:rPr lang="sv-SE" sz="2800" spc="99" dirty="0" smtClean="0">
                <a:solidFill>
                  <a:schemeClr val="accent4"/>
                </a:solidFill>
              </a:rPr>
              <a:t>åskåd-</a:t>
            </a:r>
          </a:p>
          <a:p>
            <a:r>
              <a:rPr lang="sv-SE" sz="2800" spc="99" dirty="0" smtClean="0">
                <a:solidFill>
                  <a:schemeClr val="accent4"/>
                </a:solidFill>
              </a:rPr>
              <a:t>ning</a:t>
            </a:r>
            <a:endParaRPr lang="sv-SE" sz="2800" spc="99" dirty="0">
              <a:solidFill>
                <a:schemeClr val="accent4"/>
              </a:solidFill>
            </a:endParaRPr>
          </a:p>
        </p:txBody>
      </p:sp>
      <p:sp>
        <p:nvSpPr>
          <p:cNvPr id="34" name="textruta 33"/>
          <p:cNvSpPr txBox="1"/>
          <p:nvPr/>
        </p:nvSpPr>
        <p:spPr>
          <a:xfrm>
            <a:off x="136699" y="1437519"/>
            <a:ext cx="1395728" cy="954091"/>
          </a:xfrm>
          <a:prstGeom prst="rect">
            <a:avLst/>
          </a:prstGeom>
          <a:noFill/>
        </p:spPr>
        <p:txBody>
          <a:bodyPr wrap="none" lIns="91421" tIns="45712" rIns="91421" bIns="45712" rtlCol="0">
            <a:spAutoFit/>
          </a:bodyPr>
          <a:lstStyle/>
          <a:p>
            <a:r>
              <a:rPr lang="sv-SE" sz="2800" spc="99" dirty="0" smtClean="0">
                <a:solidFill>
                  <a:schemeClr val="accent4"/>
                </a:solidFill>
              </a:rPr>
              <a:t>Veten-</a:t>
            </a:r>
          </a:p>
          <a:p>
            <a:r>
              <a:rPr lang="sv-SE" sz="2800" spc="99" dirty="0" smtClean="0">
                <a:solidFill>
                  <a:schemeClr val="accent4"/>
                </a:solidFill>
              </a:rPr>
              <a:t>skap</a:t>
            </a:r>
            <a:endParaRPr lang="sv-SE" sz="2800" spc="99" dirty="0">
              <a:solidFill>
                <a:schemeClr val="accent4"/>
              </a:solidFill>
            </a:endParaRPr>
          </a:p>
        </p:txBody>
      </p:sp>
      <p:sp>
        <p:nvSpPr>
          <p:cNvPr id="39" name="Höger 38"/>
          <p:cNvSpPr/>
          <p:nvPr/>
        </p:nvSpPr>
        <p:spPr>
          <a:xfrm>
            <a:off x="4729545" y="1884282"/>
            <a:ext cx="2525675" cy="621414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tIns="45712" rIns="0" bIns="45712" rtlCol="0" anchor="ctr"/>
          <a:lstStyle/>
          <a:p>
            <a:pPr algn="ctr"/>
            <a:r>
              <a:rPr lang="sv-SE" spc="99" dirty="0">
                <a:solidFill>
                  <a:schemeClr val="bg1"/>
                </a:solidFill>
              </a:rPr>
              <a:t>Evolutionsträd ?</a:t>
            </a:r>
          </a:p>
        </p:txBody>
      </p:sp>
      <p:sp>
        <p:nvSpPr>
          <p:cNvPr id="40" name="Höger 39"/>
          <p:cNvSpPr/>
          <p:nvPr/>
        </p:nvSpPr>
        <p:spPr>
          <a:xfrm>
            <a:off x="4738725" y="1308100"/>
            <a:ext cx="2525675" cy="621414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tIns="45712" rIns="0" bIns="45712" rtlCol="0" anchor="ctr"/>
          <a:lstStyle/>
          <a:p>
            <a:pPr algn="ctr"/>
            <a:r>
              <a:rPr lang="sv-SE" spc="99" dirty="0" smtClean="0">
                <a:solidFill>
                  <a:schemeClr val="bg1"/>
                </a:solidFill>
              </a:rPr>
              <a:t>Klassificeringsträd</a:t>
            </a:r>
            <a:endParaRPr lang="sv-SE" spc="99" dirty="0">
              <a:solidFill>
                <a:schemeClr val="bg1"/>
              </a:solidFill>
            </a:endParaRPr>
          </a:p>
        </p:txBody>
      </p:sp>
      <p:cxnSp>
        <p:nvCxnSpPr>
          <p:cNvPr id="53" name="Rak 52"/>
          <p:cNvCxnSpPr/>
          <p:nvPr/>
        </p:nvCxnSpPr>
        <p:spPr>
          <a:xfrm flipV="1">
            <a:off x="284210" y="4292600"/>
            <a:ext cx="6548391" cy="14811"/>
          </a:xfrm>
          <a:prstGeom prst="line">
            <a:avLst/>
          </a:prstGeom>
          <a:ln w="19050">
            <a:solidFill>
              <a:srgbClr val="DFE6D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ktangel 55"/>
          <p:cNvSpPr/>
          <p:nvPr/>
        </p:nvSpPr>
        <p:spPr>
          <a:xfrm>
            <a:off x="2423282" y="1424253"/>
            <a:ext cx="3224425" cy="98335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1421" tIns="45712" rIns="91421" bIns="45712" rtlCol="0" anchor="ctr"/>
          <a:lstStyle/>
          <a:p>
            <a:pPr algn="ctr">
              <a:spcAft>
                <a:spcPts val="1200"/>
              </a:spcAft>
            </a:pPr>
            <a:r>
              <a:rPr lang="sv-SE" sz="2800" spc="99" dirty="0">
                <a:solidFill>
                  <a:schemeClr val="bg1"/>
                </a:solidFill>
              </a:rPr>
              <a:t>Beskriva </a:t>
            </a:r>
            <a:r>
              <a:rPr lang="sv-SE" sz="2800" spc="99" dirty="0" smtClean="0">
                <a:solidFill>
                  <a:schemeClr val="bg1"/>
                </a:solidFill>
              </a:rPr>
              <a:t>naturen</a:t>
            </a:r>
          </a:p>
          <a:p>
            <a:pPr algn="ctr">
              <a:spcAft>
                <a:spcPts val="1200"/>
              </a:spcAft>
            </a:pPr>
            <a:r>
              <a:rPr lang="sv-SE" sz="2800" spc="99" dirty="0" smtClean="0">
                <a:solidFill>
                  <a:schemeClr val="bg1"/>
                </a:solidFill>
              </a:rPr>
              <a:t>Förklara naturen</a:t>
            </a:r>
            <a:endParaRPr lang="sv-SE" sz="2800" spc="99" dirty="0">
              <a:solidFill>
                <a:schemeClr val="bg1"/>
              </a:solidFill>
            </a:endParaRPr>
          </a:p>
        </p:txBody>
      </p:sp>
      <p:cxnSp>
        <p:nvCxnSpPr>
          <p:cNvPr id="30" name="Rak 29"/>
          <p:cNvCxnSpPr/>
          <p:nvPr/>
        </p:nvCxnSpPr>
        <p:spPr>
          <a:xfrm flipV="1">
            <a:off x="284210" y="2667001"/>
            <a:ext cx="6548391" cy="17605"/>
          </a:xfrm>
          <a:prstGeom prst="line">
            <a:avLst/>
          </a:prstGeom>
          <a:ln w="19050">
            <a:solidFill>
              <a:srgbClr val="DFE6D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Bildobjekt 21" descr="Namnlöst-1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7563" y="2171701"/>
            <a:ext cx="2129431" cy="966761"/>
          </a:xfrm>
          <a:prstGeom prst="rect">
            <a:avLst/>
          </a:prstGeom>
        </p:spPr>
      </p:pic>
      <p:pic>
        <p:nvPicPr>
          <p:cNvPr id="24" name="Bildobjekt 23" descr="Namnlöst-1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0511" y="2171701"/>
            <a:ext cx="2129431" cy="966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01181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6.43072E-7 L -0.08784 6.43072E-7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5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Evolutionism</a:t>
            </a:r>
            <a:endParaRPr lang="sv-SE" dirty="0"/>
          </a:p>
        </p:txBody>
      </p:sp>
      <p:sp>
        <p:nvSpPr>
          <p:cNvPr id="3" name="Höger 2"/>
          <p:cNvSpPr/>
          <p:nvPr/>
        </p:nvSpPr>
        <p:spPr>
          <a:xfrm rot="19632848">
            <a:off x="1230292" y="2118910"/>
            <a:ext cx="6721776" cy="2524280"/>
          </a:xfrm>
          <a:prstGeom prst="rightArrow">
            <a:avLst>
              <a:gd name="adj1" fmla="val 52876"/>
              <a:gd name="adj2" fmla="val 79225"/>
            </a:avLst>
          </a:prstGeom>
          <a:ln>
            <a:noFill/>
          </a:ln>
          <a:scene3d>
            <a:camera prst="orthographicFront">
              <a:rot lat="0" lon="0" rev="0"/>
            </a:camera>
            <a:lightRig rig="sunrise" dir="t">
              <a:rot lat="0" lon="0" rev="10800000"/>
            </a:lightRig>
          </a:scene3d>
          <a:sp3d prstMaterial="matte">
            <a:bevelT w="165100" h="12065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91421" tIns="45712" rIns="91421" bIns="45712" rtlCol="0" anchor="ctr"/>
          <a:lstStyle/>
          <a:p>
            <a:pPr algn="ctr"/>
            <a:endParaRPr lang="sv-SE" dirty="0"/>
          </a:p>
        </p:txBody>
      </p:sp>
      <p:sp>
        <p:nvSpPr>
          <p:cNvPr id="4" name="Förbudstecken 3"/>
          <p:cNvSpPr/>
          <p:nvPr/>
        </p:nvSpPr>
        <p:spPr>
          <a:xfrm>
            <a:off x="203055" y="5429266"/>
            <a:ext cx="928695" cy="928694"/>
          </a:xfrm>
          <a:prstGeom prst="noSmoking">
            <a:avLst>
              <a:gd name="adj" fmla="val 11408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91421" tIns="45712" rIns="91421" bIns="45712" rtlCol="0" anchor="ctr"/>
          <a:lstStyle/>
          <a:p>
            <a:pPr algn="ctr"/>
            <a:endParaRPr lang="sv-SE" dirty="0">
              <a:solidFill>
                <a:schemeClr val="tx1"/>
              </a:solidFill>
            </a:endParaRPr>
          </a:p>
        </p:txBody>
      </p:sp>
      <p:pic>
        <p:nvPicPr>
          <p:cNvPr id="6" name="Bildobjekt 5" descr="Evolutionism-kopia-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9401" y="385496"/>
            <a:ext cx="2004657" cy="1357992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7" name="Bildobjekt 6" descr="Evolutionism-kopia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2275" y="1857369"/>
            <a:ext cx="1609724" cy="1092022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Bildobjekt 7" descr="Evolutionism-kopia-2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03585" y="2643183"/>
            <a:ext cx="1341409" cy="938212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9" name="Bildobjekt 8" descr="Evolutionism-kopia-2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3119" y="4602833"/>
            <a:ext cx="1247775" cy="1152525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0" name="Bildobjekt 9" descr="Evolutionism-kopia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32009" y="3214692"/>
            <a:ext cx="1295401" cy="1095376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1" name="Bildobjekt 10" descr="Evolutionism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31882" y="3929069"/>
            <a:ext cx="1276351" cy="1133475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grpSp>
        <p:nvGrpSpPr>
          <p:cNvPr id="5" name="Grupp 32"/>
          <p:cNvGrpSpPr/>
          <p:nvPr/>
        </p:nvGrpSpPr>
        <p:grpSpPr>
          <a:xfrm>
            <a:off x="2343049" y="5345263"/>
            <a:ext cx="2744919" cy="630541"/>
            <a:chOff x="1398387" y="5201425"/>
            <a:chExt cx="2744918" cy="630542"/>
          </a:xfrm>
        </p:grpSpPr>
        <p:sp>
          <p:nvSpPr>
            <p:cNvPr id="18" name="textruta 17"/>
            <p:cNvSpPr txBox="1"/>
            <p:nvPr/>
          </p:nvSpPr>
          <p:spPr>
            <a:xfrm>
              <a:off x="1398387" y="5201425"/>
              <a:ext cx="1332994" cy="400111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r>
                <a:rPr lang="sv-SE" sz="2000" b="1" spc="99" dirty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Big bang</a:t>
              </a:r>
            </a:p>
          </p:txBody>
        </p:sp>
        <p:sp>
          <p:nvSpPr>
            <p:cNvPr id="20" name="textruta 19"/>
            <p:cNvSpPr txBox="1"/>
            <p:nvPr/>
          </p:nvSpPr>
          <p:spPr>
            <a:xfrm>
              <a:off x="1398387" y="5493412"/>
              <a:ext cx="2744918" cy="338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600" spc="99" dirty="0">
                  <a:solidFill>
                    <a:srgbClr val="FFFF00"/>
                  </a:solidFill>
                </a:rPr>
                <a:t>Massa, Energi, Tid, Rum</a:t>
              </a:r>
            </a:p>
          </p:txBody>
        </p:sp>
      </p:grpSp>
      <p:grpSp>
        <p:nvGrpSpPr>
          <p:cNvPr id="12" name="Grupp 30"/>
          <p:cNvGrpSpPr/>
          <p:nvPr/>
        </p:nvGrpSpPr>
        <p:grpSpPr>
          <a:xfrm>
            <a:off x="3360188" y="4607092"/>
            <a:ext cx="2413867" cy="630541"/>
            <a:chOff x="1398387" y="4473524"/>
            <a:chExt cx="2413865" cy="630542"/>
          </a:xfrm>
        </p:grpSpPr>
        <p:sp>
          <p:nvSpPr>
            <p:cNvPr id="17" name="textruta 16"/>
            <p:cNvSpPr txBox="1"/>
            <p:nvPr/>
          </p:nvSpPr>
          <p:spPr>
            <a:xfrm>
              <a:off x="1398387" y="4473524"/>
              <a:ext cx="2413865" cy="400111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r>
                <a:rPr lang="sv-SE" sz="2000" b="1" spc="99" dirty="0" smtClean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Partikelevolution</a:t>
              </a:r>
              <a:endParaRPr lang="sv-SE" sz="2000" b="1" spc="99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  <p:sp>
          <p:nvSpPr>
            <p:cNvPr id="21" name="textruta 20"/>
            <p:cNvSpPr txBox="1"/>
            <p:nvPr/>
          </p:nvSpPr>
          <p:spPr>
            <a:xfrm>
              <a:off x="1398387" y="4765511"/>
              <a:ext cx="2229392" cy="338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600" spc="99" dirty="0" smtClean="0">
                  <a:solidFill>
                    <a:srgbClr val="FFFF00"/>
                  </a:solidFill>
                </a:rPr>
                <a:t>Elementarpartiklar</a:t>
              </a:r>
              <a:endParaRPr lang="sv-SE" sz="1600" spc="99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19" name="Grupp 29"/>
          <p:cNvGrpSpPr/>
          <p:nvPr/>
        </p:nvGrpSpPr>
        <p:grpSpPr>
          <a:xfrm>
            <a:off x="4428700" y="3868918"/>
            <a:ext cx="3140347" cy="630541"/>
            <a:chOff x="1398387" y="3745623"/>
            <a:chExt cx="3140347" cy="630542"/>
          </a:xfrm>
        </p:grpSpPr>
        <p:sp>
          <p:nvSpPr>
            <p:cNvPr id="16" name="textruta 15"/>
            <p:cNvSpPr txBox="1"/>
            <p:nvPr/>
          </p:nvSpPr>
          <p:spPr>
            <a:xfrm>
              <a:off x="1398387" y="3745623"/>
              <a:ext cx="2529282" cy="400111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r>
                <a:rPr lang="sv-SE" sz="2000" b="1" spc="99" dirty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Kosmisk evolution</a:t>
              </a:r>
            </a:p>
          </p:txBody>
        </p:sp>
        <p:sp>
          <p:nvSpPr>
            <p:cNvPr id="22" name="textruta 21"/>
            <p:cNvSpPr txBox="1"/>
            <p:nvPr/>
          </p:nvSpPr>
          <p:spPr>
            <a:xfrm>
              <a:off x="1398387" y="4037610"/>
              <a:ext cx="3140347" cy="338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600" spc="99" dirty="0">
                  <a:solidFill>
                    <a:srgbClr val="FFFF00"/>
                  </a:solidFill>
                </a:rPr>
                <a:t>Galaxer, Stjärnor, Planeter</a:t>
              </a:r>
            </a:p>
          </p:txBody>
        </p:sp>
      </p:grpSp>
      <p:grpSp>
        <p:nvGrpSpPr>
          <p:cNvPr id="27" name="Grupp 28"/>
          <p:cNvGrpSpPr/>
          <p:nvPr/>
        </p:nvGrpSpPr>
        <p:grpSpPr>
          <a:xfrm>
            <a:off x="5578829" y="3130747"/>
            <a:ext cx="2399568" cy="630541"/>
            <a:chOff x="1398387" y="3017722"/>
            <a:chExt cx="2399568" cy="630542"/>
          </a:xfrm>
        </p:grpSpPr>
        <p:sp>
          <p:nvSpPr>
            <p:cNvPr id="15" name="textruta 14"/>
            <p:cNvSpPr txBox="1"/>
            <p:nvPr/>
          </p:nvSpPr>
          <p:spPr>
            <a:xfrm>
              <a:off x="1398387" y="3017722"/>
              <a:ext cx="2399568" cy="400111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r>
                <a:rPr lang="sv-SE" sz="2000" b="1" spc="99" dirty="0" smtClean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Kemisk evolution</a:t>
              </a:r>
              <a:endParaRPr lang="sv-SE" sz="2000" b="1" spc="99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  <p:sp>
          <p:nvSpPr>
            <p:cNvPr id="23" name="textruta 22"/>
            <p:cNvSpPr txBox="1"/>
            <p:nvPr/>
          </p:nvSpPr>
          <p:spPr>
            <a:xfrm>
              <a:off x="1398387" y="3309709"/>
              <a:ext cx="2290307" cy="338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600" spc="99" dirty="0" smtClean="0">
                  <a:solidFill>
                    <a:srgbClr val="FFFF00"/>
                  </a:solidFill>
                </a:rPr>
                <a:t>Komplexa molekyler</a:t>
              </a:r>
              <a:endParaRPr lang="sv-SE" sz="1600" spc="99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28" name="Grupp 27"/>
          <p:cNvGrpSpPr/>
          <p:nvPr/>
        </p:nvGrpSpPr>
        <p:grpSpPr>
          <a:xfrm>
            <a:off x="6338258" y="2392573"/>
            <a:ext cx="2649251" cy="630541"/>
            <a:chOff x="1398387" y="2289821"/>
            <a:chExt cx="2649249" cy="630542"/>
          </a:xfrm>
        </p:grpSpPr>
        <p:sp>
          <p:nvSpPr>
            <p:cNvPr id="14" name="textruta 13"/>
            <p:cNvSpPr txBox="1"/>
            <p:nvPr/>
          </p:nvSpPr>
          <p:spPr>
            <a:xfrm>
              <a:off x="1398387" y="2289821"/>
              <a:ext cx="2649249" cy="400111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r>
                <a:rPr lang="sv-SE" sz="2000" b="1" spc="99" dirty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Biologisk evolution</a:t>
              </a:r>
            </a:p>
          </p:txBody>
        </p:sp>
        <p:sp>
          <p:nvSpPr>
            <p:cNvPr id="24" name="textruta 23"/>
            <p:cNvSpPr txBox="1"/>
            <p:nvPr/>
          </p:nvSpPr>
          <p:spPr>
            <a:xfrm>
              <a:off x="1398387" y="2581808"/>
              <a:ext cx="2045302" cy="338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600" spc="99" dirty="0">
                  <a:solidFill>
                    <a:srgbClr val="FFFF00"/>
                  </a:solidFill>
                </a:rPr>
                <a:t>Arter, Människan</a:t>
              </a:r>
            </a:p>
          </p:txBody>
        </p:sp>
      </p:grpSp>
      <p:grpSp>
        <p:nvGrpSpPr>
          <p:cNvPr id="29" name="Grupp 26"/>
          <p:cNvGrpSpPr/>
          <p:nvPr/>
        </p:nvGrpSpPr>
        <p:grpSpPr>
          <a:xfrm>
            <a:off x="6477000" y="1644119"/>
            <a:ext cx="2440540" cy="548483"/>
            <a:chOff x="1583319" y="1551646"/>
            <a:chExt cx="3081157" cy="548482"/>
          </a:xfrm>
        </p:grpSpPr>
        <p:sp>
          <p:nvSpPr>
            <p:cNvPr id="13" name="textruta 12"/>
            <p:cNvSpPr txBox="1"/>
            <p:nvPr/>
          </p:nvSpPr>
          <p:spPr>
            <a:xfrm>
              <a:off x="1583319" y="1551646"/>
              <a:ext cx="3081157" cy="30777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r>
                <a:rPr lang="sv-SE" sz="2000" b="1" spc="99" dirty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Kulturell evolution</a:t>
              </a:r>
            </a:p>
          </p:txBody>
        </p:sp>
        <p:sp>
          <p:nvSpPr>
            <p:cNvPr id="25" name="textruta 24"/>
            <p:cNvSpPr txBox="1"/>
            <p:nvPr/>
          </p:nvSpPr>
          <p:spPr>
            <a:xfrm>
              <a:off x="1701710" y="1853908"/>
              <a:ext cx="2896671" cy="24622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sv-SE" sz="1600" spc="99" dirty="0">
                  <a:solidFill>
                    <a:srgbClr val="FFFF00"/>
                  </a:solidFill>
                </a:rPr>
                <a:t>Samhällen, Religioner</a:t>
              </a:r>
            </a:p>
          </p:txBody>
        </p:sp>
      </p:grpSp>
      <p:sp>
        <p:nvSpPr>
          <p:cNvPr id="26" name="Höger 25"/>
          <p:cNvSpPr/>
          <p:nvPr/>
        </p:nvSpPr>
        <p:spPr>
          <a:xfrm rot="1562748">
            <a:off x="2643630" y="1236230"/>
            <a:ext cx="2705231" cy="857257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91421" tIns="45712" rIns="91421" bIns="45712" rtlCol="0" anchor="ctr"/>
          <a:lstStyle/>
          <a:p>
            <a:pPr algn="ctr"/>
            <a:r>
              <a:rPr lang="sv-SE" sz="2800" dirty="0" smtClean="0"/>
              <a:t>"Darwinism"</a:t>
            </a:r>
            <a:endParaRPr lang="sv-SE" sz="2800" dirty="0"/>
          </a:p>
        </p:txBody>
      </p:sp>
      <p:sp>
        <p:nvSpPr>
          <p:cNvPr id="31" name="textruta 30"/>
          <p:cNvSpPr txBox="1"/>
          <p:nvPr/>
        </p:nvSpPr>
        <p:spPr>
          <a:xfrm>
            <a:off x="1160381" y="6056779"/>
            <a:ext cx="1217411" cy="338538"/>
          </a:xfrm>
          <a:prstGeom prst="rect">
            <a:avLst/>
          </a:prstGeom>
          <a:noFill/>
        </p:spPr>
        <p:txBody>
          <a:bodyPr wrap="none" lIns="91421" tIns="45712" rIns="91421" bIns="45712" rtlCol="0">
            <a:spAutoFit/>
          </a:bodyPr>
          <a:lstStyle/>
          <a:p>
            <a:r>
              <a:rPr lang="sv-SE" sz="1600" spc="99" dirty="0">
                <a:solidFill>
                  <a:srgbClr val="FFFF00"/>
                </a:solidFill>
              </a:rPr>
              <a:t>Ingenting</a:t>
            </a:r>
          </a:p>
        </p:txBody>
      </p:sp>
      <p:sp>
        <p:nvSpPr>
          <p:cNvPr id="32" name="textruta 31"/>
          <p:cNvSpPr txBox="1"/>
          <p:nvPr/>
        </p:nvSpPr>
        <p:spPr>
          <a:xfrm>
            <a:off x="1072671" y="2474942"/>
            <a:ext cx="7559821" cy="24314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91421" tIns="45712" rIns="91421" bIns="45712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sv-SE" sz="7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sv-SE" sz="4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VÄRLDSÅSKÅDNING</a:t>
            </a:r>
            <a:r>
              <a:rPr lang="sv-SE" sz="4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!</a:t>
            </a:r>
            <a:endParaRPr lang="sv-SE" sz="12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sv-SE" sz="32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Ett </a:t>
            </a:r>
            <a:r>
              <a:rPr lang="sv-SE" sz="3200" b="1" u="sng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antagande för</a:t>
            </a:r>
            <a:r>
              <a:rPr lang="sv-SE" sz="32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sv-SE" sz="32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vetenskapen</a:t>
            </a:r>
            <a:br>
              <a:rPr lang="sv-SE" sz="32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sv-SE" sz="32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INTE </a:t>
            </a:r>
            <a:r>
              <a:rPr lang="sv-SE" sz="32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ett </a:t>
            </a:r>
            <a:r>
              <a:rPr lang="sv-SE" sz="3200" b="1" u="sng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resultat av</a:t>
            </a:r>
            <a:r>
              <a:rPr lang="sv-SE" sz="32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vetenskapen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sv-SE" sz="7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4457517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3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4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9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0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2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3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5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6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8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9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1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2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4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5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7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8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0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1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3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4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6" dur="indefinit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7" dur="indefinite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9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80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2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83" dur="indefinite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5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86" dur="indefinite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8" dur="indefinit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89" dur="indefinite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26" grpId="0" animBg="1"/>
      <p:bldP spid="26" grpId="1" animBg="1"/>
      <p:bldP spid="31" grpId="0"/>
      <p:bldP spid="31" grpId="1"/>
      <p:bldP spid="3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Evolutionismens treenighet</a:t>
            </a:r>
          </a:p>
        </p:txBody>
      </p:sp>
      <p:sp>
        <p:nvSpPr>
          <p:cNvPr id="4" name="textruta 3"/>
          <p:cNvSpPr txBox="1"/>
          <p:nvPr/>
        </p:nvSpPr>
        <p:spPr>
          <a:xfrm>
            <a:off x="3808004" y="821685"/>
            <a:ext cx="5457187" cy="1415772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r>
              <a:rPr lang="sv-SE" sz="2800" dirty="0" smtClean="0">
                <a:solidFill>
                  <a:schemeClr val="accent4"/>
                </a:solidFill>
              </a:rPr>
              <a:t>Naturalism</a:t>
            </a:r>
          </a:p>
          <a:p>
            <a:r>
              <a:rPr lang="sv-SE" sz="1600" u="sng" dirty="0" smtClean="0">
                <a:solidFill>
                  <a:schemeClr val="accent4"/>
                </a:solidFill>
              </a:rPr>
              <a:t>Antagande:</a:t>
            </a:r>
            <a:r>
              <a:rPr lang="sv-SE" sz="1600" dirty="0" smtClean="0">
                <a:solidFill>
                  <a:schemeClr val="accent4"/>
                </a:solidFill>
              </a:rPr>
              <a:t> Materia (som går att studera med vetenskap) är allt som finns.</a:t>
            </a:r>
          </a:p>
          <a:p>
            <a:r>
              <a:rPr lang="sv-SE" sz="1600" u="sng" dirty="0" smtClean="0">
                <a:solidFill>
                  <a:schemeClr val="accent4"/>
                </a:solidFill>
              </a:rPr>
              <a:t>Konsekvens</a:t>
            </a:r>
            <a:r>
              <a:rPr lang="sv-SE" sz="1600" dirty="0" smtClean="0">
                <a:solidFill>
                  <a:schemeClr val="accent4"/>
                </a:solidFill>
              </a:rPr>
              <a:t>: Eftersom Gud inte är tillgänglig för vetenskap så existerar Han inte.</a:t>
            </a:r>
            <a:endParaRPr lang="sv-SE" sz="1600" dirty="0">
              <a:solidFill>
                <a:schemeClr val="accent4"/>
              </a:solidFill>
            </a:endParaRPr>
          </a:p>
        </p:txBody>
      </p:sp>
      <p:pic>
        <p:nvPicPr>
          <p:cNvPr id="1040" name="Picture 16" descr="http://www.truthandscience.net/Creation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08315" y="874572"/>
            <a:ext cx="3208159" cy="2434764"/>
          </a:xfrm>
          <a:prstGeom prst="rect">
            <a:avLst/>
          </a:prstGeom>
          <a:noFill/>
          <a:ln w="12700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Grupp 18"/>
          <p:cNvGrpSpPr/>
          <p:nvPr/>
        </p:nvGrpSpPr>
        <p:grpSpPr>
          <a:xfrm>
            <a:off x="22035" y="3745736"/>
            <a:ext cx="3212568" cy="3090231"/>
            <a:chOff x="15857" y="3792394"/>
            <a:chExt cx="3418450" cy="3055034"/>
          </a:xfrm>
        </p:grpSpPr>
        <p:pic>
          <p:nvPicPr>
            <p:cNvPr id="1046" name="Picture 22" descr="C:\Users\Anders\AppData\Local\Microsoft\Windows\Temporary Internet Files\Content.IE5\AMRFCHKS\MP900401832[1]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flipH="1">
              <a:off x="15857" y="4761692"/>
              <a:ext cx="3409180" cy="20857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Uppåtvinklad 19"/>
            <p:cNvSpPr/>
            <p:nvPr/>
          </p:nvSpPr>
          <p:spPr>
            <a:xfrm flipV="1">
              <a:off x="1957199" y="4146431"/>
              <a:ext cx="773723" cy="665568"/>
            </a:xfrm>
            <a:prstGeom prst="bentUpArrow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sp>
          <p:nvSpPr>
            <p:cNvPr id="36" name="Rektangel 35"/>
            <p:cNvSpPr/>
            <p:nvPr/>
          </p:nvSpPr>
          <p:spPr>
            <a:xfrm>
              <a:off x="15858" y="3914314"/>
              <a:ext cx="3418449" cy="2933114"/>
            </a:xfrm>
            <a:prstGeom prst="rect">
              <a:avLst/>
            </a:prstGeom>
            <a:ln w="127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grpSp>
          <p:nvGrpSpPr>
            <p:cNvPr id="35" name="Grupp 34"/>
            <p:cNvGrpSpPr/>
            <p:nvPr/>
          </p:nvGrpSpPr>
          <p:grpSpPr>
            <a:xfrm>
              <a:off x="205176" y="3792394"/>
              <a:ext cx="1621748" cy="1050387"/>
              <a:chOff x="236808" y="3831102"/>
              <a:chExt cx="1621748" cy="1050387"/>
            </a:xfrm>
          </p:grpSpPr>
          <p:sp>
            <p:nvSpPr>
              <p:cNvPr id="24" name="Ellips 23"/>
              <p:cNvSpPr/>
              <p:nvPr/>
            </p:nvSpPr>
            <p:spPr>
              <a:xfrm>
                <a:off x="337626" y="3910818"/>
                <a:ext cx="414270" cy="424374"/>
              </a:xfrm>
              <a:prstGeom prst="ellipse">
                <a:avLst/>
              </a:prstGeom>
              <a:ln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127000" h="127000"/>
              </a:sp3d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sv-SE" dirty="0" smtClean="0">
                    <a:solidFill>
                      <a:schemeClr val="bg1"/>
                    </a:solidFill>
                  </a:rPr>
                  <a:t>S</a:t>
                </a:r>
                <a:endParaRPr lang="sv-SE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0" name="Ellips 29"/>
              <p:cNvSpPr/>
              <p:nvPr/>
            </p:nvSpPr>
            <p:spPr>
              <a:xfrm>
                <a:off x="236808" y="4457115"/>
                <a:ext cx="414270" cy="424374"/>
              </a:xfrm>
              <a:prstGeom prst="ellipse">
                <a:avLst/>
              </a:prstGeom>
              <a:ln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127000" h="127000"/>
              </a:sp3d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sv-SE" dirty="0" smtClean="0">
                    <a:solidFill>
                      <a:schemeClr val="bg1"/>
                    </a:solidFill>
                  </a:rPr>
                  <a:t>O</a:t>
                </a:r>
                <a:endParaRPr lang="sv-SE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1" name="Ellips 30"/>
              <p:cNvSpPr/>
              <p:nvPr/>
            </p:nvSpPr>
            <p:spPr>
              <a:xfrm>
                <a:off x="1444286" y="4131213"/>
                <a:ext cx="414270" cy="424374"/>
              </a:xfrm>
              <a:prstGeom prst="ellipse">
                <a:avLst/>
              </a:prstGeom>
              <a:ln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127000" h="127000"/>
              </a:sp3d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sv-SE" dirty="0" smtClean="0">
                    <a:solidFill>
                      <a:schemeClr val="bg1"/>
                    </a:solidFill>
                  </a:rPr>
                  <a:t>P</a:t>
                </a:r>
                <a:endParaRPr lang="sv-SE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2" name="Ellips 31"/>
              <p:cNvSpPr/>
              <p:nvPr/>
            </p:nvSpPr>
            <p:spPr>
              <a:xfrm>
                <a:off x="710421" y="4171073"/>
                <a:ext cx="414270" cy="424374"/>
              </a:xfrm>
              <a:prstGeom prst="ellipse">
                <a:avLst/>
              </a:prstGeom>
              <a:ln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127000" h="127000"/>
              </a:sp3d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sv-SE" dirty="0" smtClean="0">
                    <a:solidFill>
                      <a:schemeClr val="bg1"/>
                    </a:solidFill>
                  </a:rPr>
                  <a:t>N</a:t>
                </a:r>
                <a:endParaRPr lang="sv-SE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3" name="Ellips 32"/>
              <p:cNvSpPr/>
              <p:nvPr/>
            </p:nvSpPr>
            <p:spPr>
              <a:xfrm>
                <a:off x="1059768" y="3831102"/>
                <a:ext cx="414270" cy="424374"/>
              </a:xfrm>
              <a:prstGeom prst="ellipse">
                <a:avLst/>
              </a:prstGeom>
              <a:ln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127000" h="127000"/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sv-SE" dirty="0" smtClean="0">
                    <a:solidFill>
                      <a:schemeClr val="bg1"/>
                    </a:solidFill>
                  </a:rPr>
                  <a:t>C</a:t>
                </a:r>
                <a:endParaRPr lang="sv-SE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4" name="Ellips 33"/>
              <p:cNvSpPr/>
              <p:nvPr/>
            </p:nvSpPr>
            <p:spPr>
              <a:xfrm>
                <a:off x="1029288" y="4335195"/>
                <a:ext cx="414270" cy="424374"/>
              </a:xfrm>
              <a:prstGeom prst="ellipse">
                <a:avLst/>
              </a:prstGeom>
              <a:ln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127000" h="127000"/>
              </a:sp3d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sv-SE" dirty="0" smtClean="0">
                    <a:solidFill>
                      <a:schemeClr val="bg1"/>
                    </a:solidFill>
                  </a:rPr>
                  <a:t>H</a:t>
                </a:r>
                <a:endParaRPr lang="sv-SE" dirty="0">
                  <a:solidFill>
                    <a:schemeClr val="bg1"/>
                  </a:solidFill>
                </a:endParaRPr>
              </a:p>
            </p:txBody>
          </p:sp>
        </p:grpSp>
      </p:grpSp>
      <p:pic>
        <p:nvPicPr>
          <p:cNvPr id="23" name="Bildobjekt 22" descr="Namnlöst-1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8601" y="2279652"/>
            <a:ext cx="3352363" cy="2234908"/>
          </a:xfrm>
          <a:prstGeom prst="rect">
            <a:avLst/>
          </a:prstGeom>
          <a:ln w="12700">
            <a:solidFill>
              <a:srgbClr val="FFFF00"/>
            </a:solidFill>
          </a:ln>
        </p:spPr>
      </p:pic>
      <p:sp>
        <p:nvSpPr>
          <p:cNvPr id="10" name="textruta 9"/>
          <p:cNvSpPr txBox="1"/>
          <p:nvPr/>
        </p:nvSpPr>
        <p:spPr>
          <a:xfrm>
            <a:off x="2943231" y="5743536"/>
            <a:ext cx="6046535" cy="923330"/>
          </a:xfrm>
          <a:prstGeom prst="rect">
            <a:avLst/>
          </a:prstGeom>
          <a:solidFill>
            <a:srgbClr val="000000">
              <a:alpha val="34902"/>
            </a:srgbClr>
          </a:solidFill>
        </p:spPr>
        <p:txBody>
          <a:bodyPr wrap="square" lIns="72000" tIns="0" rIns="0" bIns="0" rtlCol="0">
            <a:spAutoFit/>
          </a:bodyPr>
          <a:lstStyle/>
          <a:p>
            <a:r>
              <a:rPr lang="sv-SE" sz="2800" dirty="0" smtClean="0">
                <a:solidFill>
                  <a:schemeClr val="accent4"/>
                </a:solidFill>
              </a:rPr>
              <a:t>Reduktionism</a:t>
            </a:r>
            <a:endParaRPr lang="sv-SE" sz="2000" dirty="0" smtClean="0">
              <a:solidFill>
                <a:schemeClr val="accent4"/>
              </a:solidFill>
            </a:endParaRPr>
          </a:p>
          <a:p>
            <a:r>
              <a:rPr lang="sv-SE" sz="1600" u="sng" dirty="0" smtClean="0">
                <a:solidFill>
                  <a:schemeClr val="accent4"/>
                </a:solidFill>
              </a:rPr>
              <a:t>Antagande:</a:t>
            </a:r>
            <a:r>
              <a:rPr lang="sv-SE" sz="1600" dirty="0" smtClean="0">
                <a:solidFill>
                  <a:schemeClr val="accent4"/>
                </a:solidFill>
              </a:rPr>
              <a:t> Alla strukturer är summan av de ingående delarna.</a:t>
            </a:r>
          </a:p>
          <a:p>
            <a:r>
              <a:rPr lang="sv-SE" sz="1600" u="sng" dirty="0" smtClean="0">
                <a:solidFill>
                  <a:schemeClr val="accent4"/>
                </a:solidFill>
              </a:rPr>
              <a:t>Konsekvens:</a:t>
            </a:r>
            <a:r>
              <a:rPr lang="sv-SE" sz="1600" dirty="0" smtClean="0">
                <a:solidFill>
                  <a:schemeClr val="accent4"/>
                </a:solidFill>
              </a:rPr>
              <a:t> Inga ”emergenta” egenskaper</a:t>
            </a:r>
            <a:r>
              <a:rPr lang="sv-SE" sz="1600" dirty="0">
                <a:solidFill>
                  <a:schemeClr val="accent4"/>
                </a:solidFill>
              </a:rPr>
              <a:t> </a:t>
            </a:r>
            <a:r>
              <a:rPr lang="sv-SE" sz="1600" dirty="0" smtClean="0">
                <a:solidFill>
                  <a:schemeClr val="accent4"/>
                </a:solidFill>
              </a:rPr>
              <a:t>finns.</a:t>
            </a:r>
            <a:endParaRPr lang="sv-SE" sz="1600" dirty="0">
              <a:solidFill>
                <a:schemeClr val="accent4"/>
              </a:solidFill>
            </a:endParaRPr>
          </a:p>
        </p:txBody>
      </p:sp>
      <p:sp>
        <p:nvSpPr>
          <p:cNvPr id="9" name="textruta 8"/>
          <p:cNvSpPr txBox="1"/>
          <p:nvPr/>
        </p:nvSpPr>
        <p:spPr>
          <a:xfrm>
            <a:off x="5540827" y="4505704"/>
            <a:ext cx="3393853" cy="1415772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r>
              <a:rPr lang="sv-SE" sz="2800" dirty="0" smtClean="0">
                <a:solidFill>
                  <a:schemeClr val="accent4"/>
                </a:solidFill>
              </a:rPr>
              <a:t>Uniformism</a:t>
            </a:r>
            <a:endParaRPr lang="sv-SE" sz="2000" dirty="0" smtClean="0">
              <a:solidFill>
                <a:schemeClr val="accent4"/>
              </a:solidFill>
            </a:endParaRPr>
          </a:p>
          <a:p>
            <a:r>
              <a:rPr lang="sv-SE" sz="1600" u="sng" dirty="0" smtClean="0">
                <a:solidFill>
                  <a:schemeClr val="accent4"/>
                </a:solidFill>
              </a:rPr>
              <a:t>Antagande</a:t>
            </a:r>
            <a:r>
              <a:rPr lang="sv-SE" sz="1600" dirty="0" smtClean="0">
                <a:solidFill>
                  <a:schemeClr val="accent4"/>
                </a:solidFill>
              </a:rPr>
              <a:t>: Inga andra processer än dagens har varit närvarande.</a:t>
            </a:r>
          </a:p>
          <a:p>
            <a:r>
              <a:rPr lang="sv-SE" sz="1600" u="sng" dirty="0" smtClean="0">
                <a:solidFill>
                  <a:schemeClr val="accent4"/>
                </a:solidFill>
              </a:rPr>
              <a:t>Konsekvens</a:t>
            </a:r>
            <a:r>
              <a:rPr lang="sv-SE" sz="1600" dirty="0" smtClean="0">
                <a:solidFill>
                  <a:schemeClr val="accent4"/>
                </a:solidFill>
              </a:rPr>
              <a:t>: Felaktiga åldersbedömningar.</a:t>
            </a:r>
            <a:endParaRPr lang="sv-SE" sz="1600" dirty="0">
              <a:solidFill>
                <a:schemeClr val="accent4"/>
              </a:solidFill>
            </a:endParaRPr>
          </a:p>
        </p:txBody>
      </p:sp>
      <p:pic>
        <p:nvPicPr>
          <p:cNvPr id="44" name="Bildobjekt 43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2690" y="2533779"/>
            <a:ext cx="2749628" cy="2955356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  <a:innerShdw blurRad="63500" dist="88900" dir="13500000">
              <a:srgbClr val="000000">
                <a:alpha val="50000"/>
              </a:srgbClr>
            </a:innerShdw>
          </a:effectLst>
          <a:scene3d>
            <a:camera prst="orthographicFront">
              <a:rot lat="0" lon="0" rev="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227389569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10" grpId="0" uiExpand="1" build="p" animBg="1"/>
      <p:bldP spid="9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Vad betyder "evolution"?</a:t>
            </a:r>
            <a:endParaRPr lang="sv-SE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3924331" y="504327"/>
            <a:ext cx="2048375" cy="284001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ruta 7"/>
          <p:cNvSpPr txBox="1"/>
          <p:nvPr/>
        </p:nvSpPr>
        <p:spPr>
          <a:xfrm>
            <a:off x="352231" y="1079635"/>
            <a:ext cx="2667719" cy="29238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prstTxWarp prst="textPlain">
              <a:avLst/>
            </a:prstTxWarp>
            <a:spAutoFit/>
            <a:scene3d>
              <a:camera prst="orthographicFront">
                <a:rot lat="0" lon="21594000" rev="21594000"/>
              </a:camera>
              <a:lightRig rig="sunrise" dir="t"/>
            </a:scene3d>
            <a:sp3d extrusionH="38100" prstMaterial="matte">
              <a:bevelT w="31750" h="31750" prst="angle"/>
              <a:contourClr>
                <a:srgbClr val="B69006"/>
              </a:contourClr>
            </a:sp3d>
          </a:bodyPr>
          <a:lstStyle/>
          <a:p>
            <a:r>
              <a:rPr lang="sv-SE" sz="3600" b="1" dirty="0" smtClean="0">
                <a:solidFill>
                  <a:srgbClr val="FFFF00"/>
                </a:solidFill>
                <a:effectLst>
                  <a:outerShdw blurRad="127000" dist="12700" dir="19200000" algn="ctr" rotWithShape="0">
                    <a:srgbClr val="FFC000"/>
                  </a:outerShdw>
                </a:effectLst>
              </a:rPr>
              <a:t>Ett faktum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sv-SE" b="1" dirty="0" smtClean="0">
                <a:solidFill>
                  <a:srgbClr val="FFFF00"/>
                </a:solidFill>
                <a:effectLst>
                  <a:outerShdw blurRad="127000" dist="12700" dir="19200000" algn="ctr" rotWithShape="0">
                    <a:srgbClr val="FFC000"/>
                  </a:outerShdw>
                </a:effectLst>
              </a:rPr>
              <a:t>eller</a:t>
            </a:r>
            <a:endParaRPr lang="sv-SE" b="1" dirty="0">
              <a:solidFill>
                <a:srgbClr val="FFFF00"/>
              </a:solidFill>
              <a:effectLst>
                <a:outerShdw blurRad="127000" dist="12700" dir="19200000" algn="ctr" rotWithShape="0">
                  <a:srgbClr val="FFC000"/>
                </a:outerShdw>
              </a:effectLst>
            </a:endParaRPr>
          </a:p>
          <a:p>
            <a:r>
              <a:rPr lang="sv-SE" sz="3600" b="1" dirty="0" smtClean="0">
                <a:solidFill>
                  <a:srgbClr val="FFFF00"/>
                </a:solidFill>
                <a:effectLst>
                  <a:outerShdw blurRad="127000" dist="12700" dir="19200000" algn="ctr" rotWithShape="0">
                    <a:srgbClr val="FFC000"/>
                  </a:outerShdw>
                </a:effectLst>
              </a:rPr>
              <a:t>En teori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sv-SE" b="1" dirty="0" smtClean="0">
                <a:solidFill>
                  <a:srgbClr val="FFFF00"/>
                </a:solidFill>
                <a:effectLst>
                  <a:outerShdw blurRad="127000" dist="12700" dir="19200000" algn="ctr" rotWithShape="0">
                    <a:srgbClr val="FFC000"/>
                  </a:outerShdw>
                </a:effectLst>
              </a:rPr>
              <a:t>eller</a:t>
            </a:r>
            <a:endParaRPr lang="sv-SE" sz="3600" b="1" dirty="0">
              <a:solidFill>
                <a:srgbClr val="FFFF00"/>
              </a:solidFill>
              <a:effectLst>
                <a:outerShdw blurRad="127000" dist="12700" dir="19200000" algn="ctr" rotWithShape="0">
                  <a:srgbClr val="FFC000"/>
                </a:outerShdw>
              </a:effectLst>
            </a:endParaRPr>
          </a:p>
          <a:p>
            <a:r>
              <a:rPr lang="sv-SE" sz="3600" b="1" dirty="0" smtClean="0">
                <a:solidFill>
                  <a:srgbClr val="FFFF00"/>
                </a:solidFill>
                <a:effectLst>
                  <a:outerShdw blurRad="127000" dist="12700" dir="19200000" algn="ctr" rotWithShape="0">
                    <a:srgbClr val="FFC000"/>
                  </a:outerShdw>
                </a:effectLst>
              </a:rPr>
              <a:t>En filosofi</a:t>
            </a:r>
            <a:endParaRPr lang="sv-SE" sz="3600" b="1" dirty="0">
              <a:solidFill>
                <a:srgbClr val="FFFF00"/>
              </a:solidFill>
              <a:effectLst>
                <a:outerShdw blurRad="127000" dist="12700" dir="19200000" algn="ctr" rotWithShape="0">
                  <a:srgbClr val="FFC000"/>
                </a:outerShdw>
              </a:effectLst>
            </a:endParaRPr>
          </a:p>
        </p:txBody>
      </p:sp>
      <p:pic>
        <p:nvPicPr>
          <p:cNvPr id="11" name="Picture 14" descr="C:\Users\Anders\AppData\Local\Microsoft\Windows\Temporary Internet Files\Content.IE5\AMRFCHKS\MC900434411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2488" y="5210239"/>
            <a:ext cx="1244933" cy="1400550"/>
          </a:xfrm>
          <a:prstGeom prst="rect">
            <a:avLst/>
          </a:prstGeom>
          <a:noFill/>
          <a:effectLst>
            <a:outerShdw blurRad="127000" dist="12700" dir="19200000" algn="ctr" rotWithShape="0">
              <a:srgbClr val="FFC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8241" y="2377611"/>
            <a:ext cx="3462369" cy="229522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341" y="4512455"/>
            <a:ext cx="2830243" cy="2242289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ruta 2"/>
          <p:cNvSpPr txBox="1"/>
          <p:nvPr/>
        </p:nvSpPr>
        <p:spPr>
          <a:xfrm>
            <a:off x="6368527" y="878114"/>
            <a:ext cx="171072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dirty="0" smtClean="0">
                <a:solidFill>
                  <a:srgbClr val="FFFF00"/>
                </a:solidFill>
              </a:rPr>
              <a:t>Biologisk</a:t>
            </a:r>
            <a:br>
              <a:rPr lang="sv-SE" sz="2400" dirty="0" smtClean="0">
                <a:solidFill>
                  <a:srgbClr val="FFFF00"/>
                </a:solidFill>
              </a:rPr>
            </a:br>
            <a:r>
              <a:rPr lang="sv-SE" sz="2400" dirty="0" smtClean="0">
                <a:solidFill>
                  <a:srgbClr val="FFFF00"/>
                </a:solidFill>
              </a:rPr>
              <a:t>förändring</a:t>
            </a:r>
          </a:p>
          <a:p>
            <a:r>
              <a:rPr lang="sv-SE" sz="2400" dirty="0" smtClean="0">
                <a:solidFill>
                  <a:srgbClr val="FFFF00"/>
                </a:solidFill>
              </a:rPr>
              <a:t>(variation)</a:t>
            </a:r>
            <a:endParaRPr lang="sv-SE" sz="2400" dirty="0">
              <a:solidFill>
                <a:srgbClr val="FFFF00"/>
              </a:solidFill>
            </a:endParaRPr>
          </a:p>
        </p:txBody>
      </p:sp>
      <p:sp>
        <p:nvSpPr>
          <p:cNvPr id="9" name="textruta 8"/>
          <p:cNvSpPr txBox="1"/>
          <p:nvPr/>
        </p:nvSpPr>
        <p:spPr>
          <a:xfrm>
            <a:off x="4394852" y="3588755"/>
            <a:ext cx="3493233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82563" indent="-182563">
              <a:buSzPct val="150000"/>
              <a:buFont typeface="Arial" pitchFamily="34" charset="0"/>
              <a:buChar char="•"/>
            </a:pPr>
            <a:r>
              <a:rPr lang="sv-SE" sz="2400" dirty="0" smtClean="0">
                <a:solidFill>
                  <a:srgbClr val="FFFF00"/>
                </a:solidFill>
              </a:rPr>
              <a:t>Egen-</a:t>
            </a:r>
            <a:br>
              <a:rPr lang="sv-SE" sz="2400" dirty="0" smtClean="0">
                <a:solidFill>
                  <a:srgbClr val="FFFF00"/>
                </a:solidFill>
              </a:rPr>
            </a:br>
            <a:r>
              <a:rPr lang="sv-SE" sz="2400" dirty="0" smtClean="0">
                <a:solidFill>
                  <a:srgbClr val="FFFF00"/>
                </a:solidFill>
              </a:rPr>
              <a:t>skaper</a:t>
            </a:r>
            <a:br>
              <a:rPr lang="sv-SE" sz="2400" dirty="0" smtClean="0">
                <a:solidFill>
                  <a:srgbClr val="FFFF00"/>
                </a:solidFill>
              </a:rPr>
            </a:br>
            <a:r>
              <a:rPr lang="sv-SE" sz="2400" dirty="0" smtClean="0">
                <a:solidFill>
                  <a:srgbClr val="FFFF00"/>
                </a:solidFill>
              </a:rPr>
              <a:t>ärvs</a:t>
            </a:r>
          </a:p>
          <a:p>
            <a:pPr marL="182563" indent="-182563">
              <a:buSzPct val="150000"/>
              <a:buFont typeface="Arial" pitchFamily="34" charset="0"/>
              <a:buChar char="•"/>
            </a:pPr>
            <a:r>
              <a:rPr lang="sv-SE" sz="2400" dirty="0" smtClean="0">
                <a:solidFill>
                  <a:srgbClr val="FFFF00"/>
                </a:solidFill>
              </a:rPr>
              <a:t>Slumpmässig variation</a:t>
            </a:r>
          </a:p>
          <a:p>
            <a:pPr marL="182563" indent="-182563">
              <a:buSzPct val="150000"/>
              <a:buFont typeface="Arial" pitchFamily="34" charset="0"/>
              <a:buChar char="•"/>
            </a:pPr>
            <a:r>
              <a:rPr lang="sv-SE" sz="2400" dirty="0" smtClean="0">
                <a:solidFill>
                  <a:srgbClr val="FFFF00"/>
                </a:solidFill>
              </a:rPr>
              <a:t>Naturligt urval</a:t>
            </a:r>
            <a:endParaRPr lang="sv-SE" sz="2400" dirty="0">
              <a:solidFill>
                <a:srgbClr val="FFFF00"/>
              </a:solidFill>
            </a:endParaRPr>
          </a:p>
        </p:txBody>
      </p:sp>
      <p:sp>
        <p:nvSpPr>
          <p:cNvPr id="10" name="textruta 9"/>
          <p:cNvSpPr txBox="1"/>
          <p:nvPr/>
        </p:nvSpPr>
        <p:spPr>
          <a:xfrm>
            <a:off x="2909687" y="5556875"/>
            <a:ext cx="28521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 smtClean="0">
                <a:solidFill>
                  <a:srgbClr val="FFFF00"/>
                </a:solidFill>
              </a:rPr>
              <a:t>Ett gemensamt ursprung för allt levande</a:t>
            </a:r>
            <a:endParaRPr lang="sv-SE" sz="2400" dirty="0">
              <a:solidFill>
                <a:srgbClr val="FFFF00"/>
              </a:solidFill>
            </a:endParaRPr>
          </a:p>
        </p:txBody>
      </p:sp>
      <p:sp>
        <p:nvSpPr>
          <p:cNvPr id="4" name="Höger 3"/>
          <p:cNvSpPr/>
          <p:nvPr/>
        </p:nvSpPr>
        <p:spPr>
          <a:xfrm rot="410225">
            <a:off x="3218089" y="1206979"/>
            <a:ext cx="741307" cy="415499"/>
          </a:xfrm>
          <a:prstGeom prst="rightArrow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2" name="Höger 11"/>
          <p:cNvSpPr/>
          <p:nvPr/>
        </p:nvSpPr>
        <p:spPr>
          <a:xfrm rot="1813690">
            <a:off x="2432282" y="2955517"/>
            <a:ext cx="1797383" cy="415499"/>
          </a:xfrm>
          <a:prstGeom prst="rightArrow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3" name="Höger 12"/>
          <p:cNvSpPr/>
          <p:nvPr/>
        </p:nvSpPr>
        <p:spPr>
          <a:xfrm rot="3942770">
            <a:off x="1444075" y="4261140"/>
            <a:ext cx="741307" cy="415499"/>
          </a:xfrm>
          <a:prstGeom prst="rightArrow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843342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1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8" dur="1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0" dur="1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2" dur="1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2" dur="1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4" dur="1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mph" presetSubtype="2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4" dur="1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5" presetID="3" presetClass="emph" presetSubtype="2" fill="hold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6" dur="1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mph" presetSubtype="2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46" dur="1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7" presetID="3" presetClass="emph" presetSubtype="2" fill="hold" grpId="4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48" dur="1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9" presetID="3" presetClass="emph" presetSubtype="2" fill="hold" grpId="4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50" dur="1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1" presetID="3" presetClass="emph" presetSubtype="2" fill="hold" grpId="4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52" dur="1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3" presetID="3" presetClass="emph" presetSubtype="2" fill="hold" grpId="4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54" dur="1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8" grpId="1" build="allAtOnce"/>
      <p:bldP spid="8" grpId="2" build="allAtOnce"/>
      <p:bldP spid="8" grpId="3" build="allAtOnce"/>
      <p:bldP spid="8" grpId="4" build="allAtOnce"/>
      <p:bldP spid="3" grpId="0"/>
      <p:bldP spid="3" grpId="1"/>
      <p:bldP spid="9" grpId="0"/>
      <p:bldP spid="9" grpId="1"/>
      <p:bldP spid="10" grpId="0"/>
      <p:bldP spid="4" grpId="0" animBg="1"/>
      <p:bldP spid="12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Går de att förena?</a:t>
            </a:r>
            <a:endParaRPr lang="sv-SE" dirty="0"/>
          </a:p>
        </p:txBody>
      </p:sp>
      <p:sp>
        <p:nvSpPr>
          <p:cNvPr id="35" name="Rektangel med rundade hörn 34"/>
          <p:cNvSpPr/>
          <p:nvPr/>
        </p:nvSpPr>
        <p:spPr>
          <a:xfrm>
            <a:off x="2025363" y="736121"/>
            <a:ext cx="3338208" cy="6121879"/>
          </a:xfrm>
          <a:prstGeom prst="roundRect">
            <a:avLst>
              <a:gd name="adj" fmla="val 7442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21" tIns="0" rIns="91421" bIns="0" rtlCol="0" anchor="t"/>
          <a:lstStyle/>
          <a:p>
            <a:pPr algn="ctr"/>
            <a:r>
              <a:rPr lang="sv-SE" sz="2400" b="1" dirty="0" smtClean="0">
                <a:solidFill>
                  <a:schemeClr val="bg1"/>
                </a:solidFill>
              </a:rPr>
              <a:t>Enligt</a:t>
            </a:r>
            <a:br>
              <a:rPr lang="sv-SE" sz="2400" b="1" dirty="0" smtClean="0">
                <a:solidFill>
                  <a:schemeClr val="bg1"/>
                </a:solidFill>
              </a:rPr>
            </a:br>
            <a:r>
              <a:rPr lang="sv-SE" sz="2400" b="1" dirty="0" smtClean="0">
                <a:solidFill>
                  <a:schemeClr val="bg1"/>
                </a:solidFill>
              </a:rPr>
              <a:t>Bibeln</a:t>
            </a:r>
            <a:endParaRPr lang="sv-SE" sz="2400" b="1" dirty="0">
              <a:solidFill>
                <a:schemeClr val="bg1"/>
              </a:solidFill>
            </a:endParaRPr>
          </a:p>
        </p:txBody>
      </p:sp>
      <p:sp>
        <p:nvSpPr>
          <p:cNvPr id="36" name="Rektangel med rundade hörn 35"/>
          <p:cNvSpPr/>
          <p:nvPr/>
        </p:nvSpPr>
        <p:spPr>
          <a:xfrm>
            <a:off x="5517740" y="736121"/>
            <a:ext cx="3338208" cy="6121879"/>
          </a:xfrm>
          <a:prstGeom prst="roundRect">
            <a:avLst>
              <a:gd name="adj" fmla="val 6733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21" tIns="0" rIns="91421" bIns="0" rtlCol="0" anchor="t"/>
          <a:lstStyle/>
          <a:p>
            <a:pPr algn="ctr"/>
            <a:r>
              <a:rPr lang="sv-SE" sz="2400" b="1" dirty="0" smtClean="0">
                <a:solidFill>
                  <a:schemeClr val="bg1"/>
                </a:solidFill>
              </a:rPr>
              <a:t>Enligt evolutionsläran</a:t>
            </a:r>
            <a:endParaRPr lang="sv-SE" sz="2400" b="1" dirty="0">
              <a:solidFill>
                <a:schemeClr val="bg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050867" y="2216728"/>
            <a:ext cx="7042274" cy="1384978"/>
          </a:xfrm>
          <a:prstGeom prst="rect">
            <a:avLst/>
          </a:prstGeom>
          <a:noFill/>
        </p:spPr>
        <p:txBody>
          <a:bodyPr wrap="none" lIns="91421" tIns="45712" rIns="91421" bIns="45712" rtlCol="0">
            <a:spAutoFit/>
          </a:bodyPr>
          <a:lstStyle/>
          <a:p>
            <a:pPr algn="ctr"/>
            <a:r>
              <a:rPr lang="sv-SE" sz="2800" dirty="0">
                <a:solidFill>
                  <a:srgbClr val="FFFF00"/>
                </a:solidFill>
              </a:rPr>
              <a:t>Den som har Sonen har livet.</a:t>
            </a:r>
          </a:p>
          <a:p>
            <a:pPr algn="ctr"/>
            <a:r>
              <a:rPr lang="sv-SE" sz="2800" dirty="0">
                <a:solidFill>
                  <a:srgbClr val="FFFF00"/>
                </a:solidFill>
              </a:rPr>
              <a:t>Den som inte har Guds Son har inte livet.</a:t>
            </a:r>
          </a:p>
          <a:p>
            <a:pPr algn="ctr"/>
            <a:r>
              <a:rPr lang="sv-SE" sz="2800" dirty="0" smtClean="0">
                <a:solidFill>
                  <a:srgbClr val="FFFF00"/>
                </a:solidFill>
              </a:rPr>
              <a:t>1 Joh 5:12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31" name="Frihandsfigur 30"/>
          <p:cNvSpPr/>
          <p:nvPr/>
        </p:nvSpPr>
        <p:spPr>
          <a:xfrm>
            <a:off x="1500606" y="1608569"/>
            <a:ext cx="7520565" cy="792900"/>
          </a:xfrm>
          <a:custGeom>
            <a:avLst/>
            <a:gdLst>
              <a:gd name="connsiteX0" fmla="*/ 113779 w 682662"/>
              <a:gd name="connsiteY0" fmla="*/ 0 h 6916438"/>
              <a:gd name="connsiteX1" fmla="*/ 568883 w 682662"/>
              <a:gd name="connsiteY1" fmla="*/ 0 h 6916438"/>
              <a:gd name="connsiteX2" fmla="*/ 682662 w 682662"/>
              <a:gd name="connsiteY2" fmla="*/ 113779 h 6916438"/>
              <a:gd name="connsiteX3" fmla="*/ 682662 w 682662"/>
              <a:gd name="connsiteY3" fmla="*/ 6916438 h 6916438"/>
              <a:gd name="connsiteX4" fmla="*/ 682662 w 682662"/>
              <a:gd name="connsiteY4" fmla="*/ 6916438 h 6916438"/>
              <a:gd name="connsiteX5" fmla="*/ 0 w 682662"/>
              <a:gd name="connsiteY5" fmla="*/ 6916438 h 6916438"/>
              <a:gd name="connsiteX6" fmla="*/ 0 w 682662"/>
              <a:gd name="connsiteY6" fmla="*/ 6916438 h 6916438"/>
              <a:gd name="connsiteX7" fmla="*/ 0 w 682662"/>
              <a:gd name="connsiteY7" fmla="*/ 113779 h 6916438"/>
              <a:gd name="connsiteX8" fmla="*/ 113779 w 682662"/>
              <a:gd name="connsiteY8" fmla="*/ 0 h 6916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2662" h="6916438">
                <a:moveTo>
                  <a:pt x="682662" y="1152763"/>
                </a:moveTo>
                <a:lnTo>
                  <a:pt x="682662" y="5763675"/>
                </a:lnTo>
                <a:cubicBezTo>
                  <a:pt x="682662" y="6400321"/>
                  <a:pt x="677634" y="6916433"/>
                  <a:pt x="671432" y="6916433"/>
                </a:cubicBezTo>
                <a:lnTo>
                  <a:pt x="0" y="6916433"/>
                </a:lnTo>
                <a:lnTo>
                  <a:pt x="0" y="6916433"/>
                </a:lnTo>
                <a:lnTo>
                  <a:pt x="0" y="5"/>
                </a:lnTo>
                <a:lnTo>
                  <a:pt x="0" y="5"/>
                </a:lnTo>
                <a:lnTo>
                  <a:pt x="671432" y="5"/>
                </a:lnTo>
                <a:cubicBezTo>
                  <a:pt x="677634" y="5"/>
                  <a:pt x="682662" y="516117"/>
                  <a:pt x="682662" y="1152763"/>
                </a:cubicBezTo>
                <a:close/>
              </a:path>
            </a:pathLst>
          </a:custGeom>
        </p:spPr>
        <p:style>
          <a:lnRef idx="1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7151" tIns="36000" rIns="90474" bIns="36000" numCol="1" spcCol="1270" anchor="ctr" anchorCtr="0">
            <a:spAutoFit/>
          </a:bodyPr>
          <a:lstStyle/>
          <a:p>
            <a:pPr marL="0" lvl="1" algn="l" defTabSz="534988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tabLst>
                <a:tab pos="534988" algn="l"/>
                <a:tab pos="4121150" algn="l"/>
              </a:tabLst>
            </a:pPr>
            <a:r>
              <a:rPr lang="sv-SE" sz="2400" kern="1200" dirty="0" smtClean="0"/>
              <a:t>	Kärleksfull		Blodtörstig</a:t>
            </a:r>
            <a:endParaRPr lang="sv-SE" sz="2400" kern="1200" dirty="0"/>
          </a:p>
          <a:p>
            <a:pPr marL="0" lvl="1" algn="l" defTabSz="534988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tabLst>
                <a:tab pos="534988" algn="l"/>
                <a:tab pos="4121150" algn="l"/>
              </a:tabLst>
            </a:pPr>
            <a:r>
              <a:rPr lang="sv-SE" sz="2400" kern="1200" dirty="0" smtClean="0"/>
              <a:t>	Tar hand om den svage	Slår ihjäl den svage</a:t>
            </a:r>
            <a:endParaRPr lang="sv-SE" sz="2400" kern="1200" dirty="0"/>
          </a:p>
        </p:txBody>
      </p:sp>
      <p:sp>
        <p:nvSpPr>
          <p:cNvPr id="32" name="Frihandsfigur 31"/>
          <p:cNvSpPr/>
          <p:nvPr/>
        </p:nvSpPr>
        <p:spPr>
          <a:xfrm>
            <a:off x="122453" y="1528560"/>
            <a:ext cx="1747292" cy="939498"/>
          </a:xfrm>
          <a:custGeom>
            <a:avLst/>
            <a:gdLst>
              <a:gd name="connsiteX0" fmla="*/ 0 w 1698189"/>
              <a:gd name="connsiteY0" fmla="*/ 142404 h 854408"/>
              <a:gd name="connsiteX1" fmla="*/ 142404 w 1698189"/>
              <a:gd name="connsiteY1" fmla="*/ 0 h 854408"/>
              <a:gd name="connsiteX2" fmla="*/ 1555785 w 1698189"/>
              <a:gd name="connsiteY2" fmla="*/ 0 h 854408"/>
              <a:gd name="connsiteX3" fmla="*/ 1698189 w 1698189"/>
              <a:gd name="connsiteY3" fmla="*/ 142404 h 854408"/>
              <a:gd name="connsiteX4" fmla="*/ 1698189 w 1698189"/>
              <a:gd name="connsiteY4" fmla="*/ 712004 h 854408"/>
              <a:gd name="connsiteX5" fmla="*/ 1555785 w 1698189"/>
              <a:gd name="connsiteY5" fmla="*/ 854408 h 854408"/>
              <a:gd name="connsiteX6" fmla="*/ 142404 w 1698189"/>
              <a:gd name="connsiteY6" fmla="*/ 854408 h 854408"/>
              <a:gd name="connsiteX7" fmla="*/ 0 w 1698189"/>
              <a:gd name="connsiteY7" fmla="*/ 712004 h 854408"/>
              <a:gd name="connsiteX8" fmla="*/ 0 w 1698189"/>
              <a:gd name="connsiteY8" fmla="*/ 142404 h 854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98189" h="854408">
                <a:moveTo>
                  <a:pt x="0" y="142404"/>
                </a:moveTo>
                <a:cubicBezTo>
                  <a:pt x="0" y="63756"/>
                  <a:pt x="63756" y="0"/>
                  <a:pt x="142404" y="0"/>
                </a:cubicBezTo>
                <a:lnTo>
                  <a:pt x="1555785" y="0"/>
                </a:lnTo>
                <a:cubicBezTo>
                  <a:pt x="1634433" y="0"/>
                  <a:pt x="1698189" y="63756"/>
                  <a:pt x="1698189" y="142404"/>
                </a:cubicBezTo>
                <a:lnTo>
                  <a:pt x="1698189" y="712004"/>
                </a:lnTo>
                <a:cubicBezTo>
                  <a:pt x="1698189" y="790652"/>
                  <a:pt x="1634433" y="854408"/>
                  <a:pt x="1555785" y="854408"/>
                </a:cubicBezTo>
                <a:lnTo>
                  <a:pt x="142404" y="854408"/>
                </a:lnTo>
                <a:cubicBezTo>
                  <a:pt x="63756" y="854408"/>
                  <a:pt x="0" y="790652"/>
                  <a:pt x="0" y="712004"/>
                </a:cubicBezTo>
                <a:lnTo>
                  <a:pt x="0" y="142404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7709" tIns="77709" rIns="77709" bIns="77709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sv-SE" sz="2400" kern="1200" dirty="0" smtClean="0">
                <a:solidFill>
                  <a:schemeClr val="bg1"/>
                </a:solidFill>
              </a:rPr>
              <a:t>Skaparen</a:t>
            </a:r>
            <a:endParaRPr lang="sv-SE" sz="2400" kern="1200" dirty="0">
              <a:solidFill>
                <a:schemeClr val="bg1"/>
              </a:solidFill>
            </a:endParaRPr>
          </a:p>
        </p:txBody>
      </p:sp>
      <p:sp>
        <p:nvSpPr>
          <p:cNvPr id="52" name="Frihandsfigur 51"/>
          <p:cNvSpPr/>
          <p:nvPr/>
        </p:nvSpPr>
        <p:spPr>
          <a:xfrm>
            <a:off x="1500606" y="2679866"/>
            <a:ext cx="7520565" cy="792900"/>
          </a:xfrm>
          <a:custGeom>
            <a:avLst/>
            <a:gdLst>
              <a:gd name="connsiteX0" fmla="*/ 113779 w 682662"/>
              <a:gd name="connsiteY0" fmla="*/ 0 h 6916438"/>
              <a:gd name="connsiteX1" fmla="*/ 568883 w 682662"/>
              <a:gd name="connsiteY1" fmla="*/ 0 h 6916438"/>
              <a:gd name="connsiteX2" fmla="*/ 682662 w 682662"/>
              <a:gd name="connsiteY2" fmla="*/ 113779 h 6916438"/>
              <a:gd name="connsiteX3" fmla="*/ 682662 w 682662"/>
              <a:gd name="connsiteY3" fmla="*/ 6916438 h 6916438"/>
              <a:gd name="connsiteX4" fmla="*/ 682662 w 682662"/>
              <a:gd name="connsiteY4" fmla="*/ 6916438 h 6916438"/>
              <a:gd name="connsiteX5" fmla="*/ 0 w 682662"/>
              <a:gd name="connsiteY5" fmla="*/ 6916438 h 6916438"/>
              <a:gd name="connsiteX6" fmla="*/ 0 w 682662"/>
              <a:gd name="connsiteY6" fmla="*/ 6916438 h 6916438"/>
              <a:gd name="connsiteX7" fmla="*/ 0 w 682662"/>
              <a:gd name="connsiteY7" fmla="*/ 113779 h 6916438"/>
              <a:gd name="connsiteX8" fmla="*/ 113779 w 682662"/>
              <a:gd name="connsiteY8" fmla="*/ 0 h 6916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2662" h="6916438">
                <a:moveTo>
                  <a:pt x="682662" y="1152763"/>
                </a:moveTo>
                <a:lnTo>
                  <a:pt x="682662" y="5763675"/>
                </a:lnTo>
                <a:cubicBezTo>
                  <a:pt x="682662" y="6400321"/>
                  <a:pt x="677634" y="6916433"/>
                  <a:pt x="671432" y="6916433"/>
                </a:cubicBezTo>
                <a:lnTo>
                  <a:pt x="0" y="6916433"/>
                </a:lnTo>
                <a:lnTo>
                  <a:pt x="0" y="6916433"/>
                </a:lnTo>
                <a:lnTo>
                  <a:pt x="0" y="5"/>
                </a:lnTo>
                <a:lnTo>
                  <a:pt x="0" y="5"/>
                </a:lnTo>
                <a:lnTo>
                  <a:pt x="671432" y="5"/>
                </a:lnTo>
                <a:cubicBezTo>
                  <a:pt x="677634" y="5"/>
                  <a:pt x="682662" y="516117"/>
                  <a:pt x="682662" y="1152763"/>
                </a:cubicBezTo>
                <a:close/>
              </a:path>
            </a:pathLst>
          </a:custGeom>
        </p:spPr>
        <p:style>
          <a:lnRef idx="1">
            <a:schemeClr val="accent4">
              <a:tint val="40000"/>
              <a:alpha val="90000"/>
              <a:hueOff val="2441809"/>
              <a:satOff val="-17977"/>
              <a:lumOff val="397"/>
              <a:alphaOff val="0"/>
            </a:schemeClr>
          </a:lnRef>
          <a:fillRef idx="1">
            <a:schemeClr val="accent4">
              <a:tint val="40000"/>
              <a:alpha val="90000"/>
              <a:hueOff val="2441809"/>
              <a:satOff val="-17977"/>
              <a:lumOff val="397"/>
              <a:alphaOff val="0"/>
            </a:schemeClr>
          </a:fillRef>
          <a:effectRef idx="0">
            <a:schemeClr val="accent4">
              <a:tint val="40000"/>
              <a:alpha val="90000"/>
              <a:hueOff val="2441809"/>
              <a:satOff val="-17977"/>
              <a:lumOff val="397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7151" tIns="36000" rIns="90474" bIns="36000" numCol="1" spcCol="1270" anchor="ctr" anchorCtr="0">
            <a:spAutoFit/>
          </a:bodyPr>
          <a:lstStyle/>
          <a:p>
            <a:pPr marL="0" lvl="1" algn="l" defTabSz="6667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tabLst>
                <a:tab pos="534988" algn="l"/>
                <a:tab pos="4121150" algn="l"/>
              </a:tabLst>
            </a:pPr>
            <a:r>
              <a:rPr lang="sv-SE" sz="2400" kern="1200" dirty="0" smtClean="0"/>
              <a:t>	Började "mycket gott"		Började med kaos</a:t>
            </a:r>
            <a:endParaRPr lang="sv-SE" sz="2400" kern="1200" dirty="0"/>
          </a:p>
          <a:p>
            <a:pPr marL="0" lvl="1" algn="l" defTabSz="6667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tabLst>
                <a:tab pos="534988" algn="l"/>
                <a:tab pos="4121150" algn="l"/>
              </a:tabLst>
            </a:pPr>
            <a:r>
              <a:rPr lang="sv-SE" sz="2400" kern="1200" dirty="0" smtClean="0"/>
              <a:t>	Nedåtgående trend		Uppåtgående trend</a:t>
            </a:r>
            <a:endParaRPr lang="sv-SE" sz="2400" kern="1200" dirty="0"/>
          </a:p>
        </p:txBody>
      </p:sp>
      <p:sp>
        <p:nvSpPr>
          <p:cNvPr id="53" name="Frihandsfigur 52"/>
          <p:cNvSpPr/>
          <p:nvPr/>
        </p:nvSpPr>
        <p:spPr>
          <a:xfrm>
            <a:off x="122453" y="2590218"/>
            <a:ext cx="1747292" cy="939498"/>
          </a:xfrm>
          <a:custGeom>
            <a:avLst/>
            <a:gdLst>
              <a:gd name="connsiteX0" fmla="*/ 0 w 1698189"/>
              <a:gd name="connsiteY0" fmla="*/ 142404 h 854408"/>
              <a:gd name="connsiteX1" fmla="*/ 142404 w 1698189"/>
              <a:gd name="connsiteY1" fmla="*/ 0 h 854408"/>
              <a:gd name="connsiteX2" fmla="*/ 1555785 w 1698189"/>
              <a:gd name="connsiteY2" fmla="*/ 0 h 854408"/>
              <a:gd name="connsiteX3" fmla="*/ 1698189 w 1698189"/>
              <a:gd name="connsiteY3" fmla="*/ 142404 h 854408"/>
              <a:gd name="connsiteX4" fmla="*/ 1698189 w 1698189"/>
              <a:gd name="connsiteY4" fmla="*/ 712004 h 854408"/>
              <a:gd name="connsiteX5" fmla="*/ 1555785 w 1698189"/>
              <a:gd name="connsiteY5" fmla="*/ 854408 h 854408"/>
              <a:gd name="connsiteX6" fmla="*/ 142404 w 1698189"/>
              <a:gd name="connsiteY6" fmla="*/ 854408 h 854408"/>
              <a:gd name="connsiteX7" fmla="*/ 0 w 1698189"/>
              <a:gd name="connsiteY7" fmla="*/ 712004 h 854408"/>
              <a:gd name="connsiteX8" fmla="*/ 0 w 1698189"/>
              <a:gd name="connsiteY8" fmla="*/ 142404 h 854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98189" h="854408">
                <a:moveTo>
                  <a:pt x="0" y="142404"/>
                </a:moveTo>
                <a:cubicBezTo>
                  <a:pt x="0" y="63756"/>
                  <a:pt x="63756" y="0"/>
                  <a:pt x="142404" y="0"/>
                </a:cubicBezTo>
                <a:lnTo>
                  <a:pt x="1555785" y="0"/>
                </a:lnTo>
                <a:cubicBezTo>
                  <a:pt x="1634433" y="0"/>
                  <a:pt x="1698189" y="63756"/>
                  <a:pt x="1698189" y="142404"/>
                </a:cubicBezTo>
                <a:lnTo>
                  <a:pt x="1698189" y="712004"/>
                </a:lnTo>
                <a:cubicBezTo>
                  <a:pt x="1698189" y="790652"/>
                  <a:pt x="1634433" y="854408"/>
                  <a:pt x="1555785" y="854408"/>
                </a:cubicBezTo>
                <a:lnTo>
                  <a:pt x="142404" y="854408"/>
                </a:lnTo>
                <a:cubicBezTo>
                  <a:pt x="63756" y="854408"/>
                  <a:pt x="0" y="790652"/>
                  <a:pt x="0" y="712004"/>
                </a:cubicBezTo>
                <a:lnTo>
                  <a:pt x="0" y="142404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2423090"/>
              <a:satOff val="-17073"/>
              <a:lumOff val="6471"/>
              <a:alphaOff val="0"/>
            </a:schemeClr>
          </a:fillRef>
          <a:effectRef idx="2">
            <a:schemeClr val="accent4">
              <a:hueOff val="2423090"/>
              <a:satOff val="-17073"/>
              <a:lumOff val="6471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7709" tIns="77709" rIns="77709" bIns="77709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sv-SE" sz="2400" kern="1200" dirty="0" smtClean="0">
                <a:solidFill>
                  <a:schemeClr val="bg1"/>
                </a:solidFill>
              </a:rPr>
              <a:t>Skapelsen</a:t>
            </a:r>
            <a:endParaRPr lang="sv-SE" sz="2400" kern="1200" dirty="0">
              <a:solidFill>
                <a:schemeClr val="bg1"/>
              </a:solidFill>
            </a:endParaRPr>
          </a:p>
        </p:txBody>
      </p:sp>
      <p:sp>
        <p:nvSpPr>
          <p:cNvPr id="54" name="Frihandsfigur 53"/>
          <p:cNvSpPr/>
          <p:nvPr/>
        </p:nvSpPr>
        <p:spPr>
          <a:xfrm>
            <a:off x="1500606" y="3751164"/>
            <a:ext cx="7520565" cy="737501"/>
          </a:xfrm>
          <a:custGeom>
            <a:avLst/>
            <a:gdLst>
              <a:gd name="connsiteX0" fmla="*/ 113779 w 682662"/>
              <a:gd name="connsiteY0" fmla="*/ 0 h 6916438"/>
              <a:gd name="connsiteX1" fmla="*/ 568883 w 682662"/>
              <a:gd name="connsiteY1" fmla="*/ 0 h 6916438"/>
              <a:gd name="connsiteX2" fmla="*/ 682662 w 682662"/>
              <a:gd name="connsiteY2" fmla="*/ 113779 h 6916438"/>
              <a:gd name="connsiteX3" fmla="*/ 682662 w 682662"/>
              <a:gd name="connsiteY3" fmla="*/ 6916438 h 6916438"/>
              <a:gd name="connsiteX4" fmla="*/ 682662 w 682662"/>
              <a:gd name="connsiteY4" fmla="*/ 6916438 h 6916438"/>
              <a:gd name="connsiteX5" fmla="*/ 0 w 682662"/>
              <a:gd name="connsiteY5" fmla="*/ 6916438 h 6916438"/>
              <a:gd name="connsiteX6" fmla="*/ 0 w 682662"/>
              <a:gd name="connsiteY6" fmla="*/ 6916438 h 6916438"/>
              <a:gd name="connsiteX7" fmla="*/ 0 w 682662"/>
              <a:gd name="connsiteY7" fmla="*/ 113779 h 6916438"/>
              <a:gd name="connsiteX8" fmla="*/ 113779 w 682662"/>
              <a:gd name="connsiteY8" fmla="*/ 0 h 6916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2662" h="6916438">
                <a:moveTo>
                  <a:pt x="682662" y="1152763"/>
                </a:moveTo>
                <a:lnTo>
                  <a:pt x="682662" y="5763675"/>
                </a:lnTo>
                <a:cubicBezTo>
                  <a:pt x="682662" y="6400321"/>
                  <a:pt x="677634" y="6916433"/>
                  <a:pt x="671432" y="6916433"/>
                </a:cubicBezTo>
                <a:lnTo>
                  <a:pt x="0" y="6916433"/>
                </a:lnTo>
                <a:lnTo>
                  <a:pt x="0" y="6916433"/>
                </a:lnTo>
                <a:lnTo>
                  <a:pt x="0" y="5"/>
                </a:lnTo>
                <a:lnTo>
                  <a:pt x="0" y="5"/>
                </a:lnTo>
                <a:lnTo>
                  <a:pt x="671432" y="5"/>
                </a:lnTo>
                <a:cubicBezTo>
                  <a:pt x="677634" y="5"/>
                  <a:pt x="682662" y="516117"/>
                  <a:pt x="682662" y="1152763"/>
                </a:cubicBezTo>
                <a:close/>
              </a:path>
            </a:pathLst>
          </a:custGeom>
        </p:spPr>
        <p:style>
          <a:lnRef idx="1">
            <a:schemeClr val="accent4">
              <a:tint val="40000"/>
              <a:alpha val="90000"/>
              <a:hueOff val="4883619"/>
              <a:satOff val="-35954"/>
              <a:lumOff val="794"/>
              <a:alphaOff val="0"/>
            </a:schemeClr>
          </a:lnRef>
          <a:fillRef idx="1">
            <a:schemeClr val="accent4">
              <a:tint val="40000"/>
              <a:alpha val="90000"/>
              <a:hueOff val="4883619"/>
              <a:satOff val="-35954"/>
              <a:lumOff val="794"/>
              <a:alphaOff val="0"/>
            </a:schemeClr>
          </a:fillRef>
          <a:effectRef idx="0">
            <a:schemeClr val="accent4">
              <a:tint val="40000"/>
              <a:alpha val="90000"/>
              <a:hueOff val="4883619"/>
              <a:satOff val="-35954"/>
              <a:lumOff val="794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7151" tIns="36000" rIns="90474" bIns="36000" numCol="1" spcCol="1270" anchor="ctr" anchorCtr="0">
            <a:spAutoFit/>
          </a:bodyPr>
          <a:lstStyle/>
          <a:p>
            <a:pPr marL="0" lvl="1" algn="l" defTabSz="534988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tabLst>
                <a:tab pos="534988" algn="l"/>
                <a:tab pos="4121150" algn="l"/>
              </a:tabLst>
            </a:pPr>
            <a:r>
              <a:rPr lang="sv-SE" sz="2400" kern="1200" dirty="0" smtClean="0"/>
              <a:t>	Stoft + Livsande		Vidareutvecklad apa	Guds avbild		Däggdjur</a:t>
            </a:r>
            <a:endParaRPr lang="sv-SE" sz="2400" kern="1200" dirty="0"/>
          </a:p>
        </p:txBody>
      </p:sp>
      <p:sp>
        <p:nvSpPr>
          <p:cNvPr id="55" name="Frihandsfigur 54"/>
          <p:cNvSpPr/>
          <p:nvPr/>
        </p:nvSpPr>
        <p:spPr>
          <a:xfrm>
            <a:off x="122453" y="3651876"/>
            <a:ext cx="1747292" cy="939498"/>
          </a:xfrm>
          <a:custGeom>
            <a:avLst/>
            <a:gdLst>
              <a:gd name="connsiteX0" fmla="*/ 0 w 1698189"/>
              <a:gd name="connsiteY0" fmla="*/ 142404 h 854408"/>
              <a:gd name="connsiteX1" fmla="*/ 142404 w 1698189"/>
              <a:gd name="connsiteY1" fmla="*/ 0 h 854408"/>
              <a:gd name="connsiteX2" fmla="*/ 1555785 w 1698189"/>
              <a:gd name="connsiteY2" fmla="*/ 0 h 854408"/>
              <a:gd name="connsiteX3" fmla="*/ 1698189 w 1698189"/>
              <a:gd name="connsiteY3" fmla="*/ 142404 h 854408"/>
              <a:gd name="connsiteX4" fmla="*/ 1698189 w 1698189"/>
              <a:gd name="connsiteY4" fmla="*/ 712004 h 854408"/>
              <a:gd name="connsiteX5" fmla="*/ 1555785 w 1698189"/>
              <a:gd name="connsiteY5" fmla="*/ 854408 h 854408"/>
              <a:gd name="connsiteX6" fmla="*/ 142404 w 1698189"/>
              <a:gd name="connsiteY6" fmla="*/ 854408 h 854408"/>
              <a:gd name="connsiteX7" fmla="*/ 0 w 1698189"/>
              <a:gd name="connsiteY7" fmla="*/ 712004 h 854408"/>
              <a:gd name="connsiteX8" fmla="*/ 0 w 1698189"/>
              <a:gd name="connsiteY8" fmla="*/ 142404 h 854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98189" h="854408">
                <a:moveTo>
                  <a:pt x="0" y="142404"/>
                </a:moveTo>
                <a:cubicBezTo>
                  <a:pt x="0" y="63756"/>
                  <a:pt x="63756" y="0"/>
                  <a:pt x="142404" y="0"/>
                </a:cubicBezTo>
                <a:lnTo>
                  <a:pt x="1555785" y="0"/>
                </a:lnTo>
                <a:cubicBezTo>
                  <a:pt x="1634433" y="0"/>
                  <a:pt x="1698189" y="63756"/>
                  <a:pt x="1698189" y="142404"/>
                </a:cubicBezTo>
                <a:lnTo>
                  <a:pt x="1698189" y="712004"/>
                </a:lnTo>
                <a:cubicBezTo>
                  <a:pt x="1698189" y="790652"/>
                  <a:pt x="1634433" y="854408"/>
                  <a:pt x="1555785" y="854408"/>
                </a:cubicBezTo>
                <a:lnTo>
                  <a:pt x="142404" y="854408"/>
                </a:lnTo>
                <a:cubicBezTo>
                  <a:pt x="63756" y="854408"/>
                  <a:pt x="0" y="790652"/>
                  <a:pt x="0" y="712004"/>
                </a:cubicBezTo>
                <a:lnTo>
                  <a:pt x="0" y="142404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4846181"/>
              <a:satOff val="-34146"/>
              <a:lumOff val="12942"/>
              <a:alphaOff val="0"/>
            </a:schemeClr>
          </a:fillRef>
          <a:effectRef idx="2">
            <a:schemeClr val="accent4">
              <a:hueOff val="4846181"/>
              <a:satOff val="-34146"/>
              <a:lumOff val="12942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7709" tIns="77709" rIns="77709" bIns="77709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sv-SE" sz="2400" kern="1200" dirty="0" smtClean="0">
                <a:solidFill>
                  <a:schemeClr val="bg1"/>
                </a:solidFill>
              </a:rPr>
              <a:t>Människan</a:t>
            </a:r>
            <a:endParaRPr lang="sv-SE" sz="2400" kern="1200" dirty="0">
              <a:solidFill>
                <a:schemeClr val="bg1"/>
              </a:solidFill>
            </a:endParaRPr>
          </a:p>
        </p:txBody>
      </p:sp>
      <p:sp>
        <p:nvSpPr>
          <p:cNvPr id="56" name="Frihandsfigur 55"/>
          <p:cNvSpPr/>
          <p:nvPr/>
        </p:nvSpPr>
        <p:spPr>
          <a:xfrm>
            <a:off x="1500606" y="4767061"/>
            <a:ext cx="7520565" cy="792900"/>
          </a:xfrm>
          <a:custGeom>
            <a:avLst/>
            <a:gdLst>
              <a:gd name="connsiteX0" fmla="*/ 113779 w 682662"/>
              <a:gd name="connsiteY0" fmla="*/ 0 h 6916438"/>
              <a:gd name="connsiteX1" fmla="*/ 568883 w 682662"/>
              <a:gd name="connsiteY1" fmla="*/ 0 h 6916438"/>
              <a:gd name="connsiteX2" fmla="*/ 682662 w 682662"/>
              <a:gd name="connsiteY2" fmla="*/ 113779 h 6916438"/>
              <a:gd name="connsiteX3" fmla="*/ 682662 w 682662"/>
              <a:gd name="connsiteY3" fmla="*/ 6916438 h 6916438"/>
              <a:gd name="connsiteX4" fmla="*/ 682662 w 682662"/>
              <a:gd name="connsiteY4" fmla="*/ 6916438 h 6916438"/>
              <a:gd name="connsiteX5" fmla="*/ 0 w 682662"/>
              <a:gd name="connsiteY5" fmla="*/ 6916438 h 6916438"/>
              <a:gd name="connsiteX6" fmla="*/ 0 w 682662"/>
              <a:gd name="connsiteY6" fmla="*/ 6916438 h 6916438"/>
              <a:gd name="connsiteX7" fmla="*/ 0 w 682662"/>
              <a:gd name="connsiteY7" fmla="*/ 113779 h 6916438"/>
              <a:gd name="connsiteX8" fmla="*/ 113779 w 682662"/>
              <a:gd name="connsiteY8" fmla="*/ 0 h 6916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2662" h="6916438">
                <a:moveTo>
                  <a:pt x="682662" y="1152763"/>
                </a:moveTo>
                <a:lnTo>
                  <a:pt x="682662" y="5763675"/>
                </a:lnTo>
                <a:cubicBezTo>
                  <a:pt x="682662" y="6400321"/>
                  <a:pt x="677634" y="6916433"/>
                  <a:pt x="671432" y="6916433"/>
                </a:cubicBezTo>
                <a:lnTo>
                  <a:pt x="0" y="6916433"/>
                </a:lnTo>
                <a:lnTo>
                  <a:pt x="0" y="6916433"/>
                </a:lnTo>
                <a:lnTo>
                  <a:pt x="0" y="5"/>
                </a:lnTo>
                <a:lnTo>
                  <a:pt x="0" y="5"/>
                </a:lnTo>
                <a:lnTo>
                  <a:pt x="671432" y="5"/>
                </a:lnTo>
                <a:cubicBezTo>
                  <a:pt x="677634" y="5"/>
                  <a:pt x="682662" y="516117"/>
                  <a:pt x="682662" y="1152763"/>
                </a:cubicBezTo>
                <a:close/>
              </a:path>
            </a:pathLst>
          </a:custGeom>
        </p:spPr>
        <p:style>
          <a:lnRef idx="1">
            <a:schemeClr val="accent4">
              <a:tint val="40000"/>
              <a:alpha val="90000"/>
              <a:hueOff val="7325428"/>
              <a:satOff val="-53931"/>
              <a:lumOff val="1190"/>
              <a:alphaOff val="0"/>
            </a:schemeClr>
          </a:lnRef>
          <a:fillRef idx="1">
            <a:schemeClr val="accent4">
              <a:tint val="40000"/>
              <a:alpha val="90000"/>
              <a:hueOff val="7325428"/>
              <a:satOff val="-53931"/>
              <a:lumOff val="1190"/>
              <a:alphaOff val="0"/>
            </a:schemeClr>
          </a:fillRef>
          <a:effectRef idx="0">
            <a:schemeClr val="accent4">
              <a:tint val="40000"/>
              <a:alpha val="90000"/>
              <a:hueOff val="7325428"/>
              <a:satOff val="-53931"/>
              <a:lumOff val="119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7151" tIns="36000" rIns="90474" bIns="36000" numCol="1" spcCol="1270" anchor="ctr" anchorCtr="0">
            <a:spAutoFit/>
          </a:bodyPr>
          <a:lstStyle/>
          <a:p>
            <a:pPr marL="0" lvl="1" algn="l" defTabSz="534988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tabLst>
                <a:tab pos="534988" algn="l"/>
                <a:tab pos="4121150" algn="l"/>
              </a:tabLst>
            </a:pPr>
            <a:r>
              <a:rPr lang="sv-SE" sz="2400" kern="1200" dirty="0" smtClean="0"/>
              <a:t>	Katastrof		Nödvändig</a:t>
            </a:r>
            <a:endParaRPr lang="sv-SE" sz="2400" kern="1200" dirty="0"/>
          </a:p>
          <a:p>
            <a:pPr marL="0" lvl="1" algn="l" defTabSz="534988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tabLst>
                <a:tab pos="534988" algn="l"/>
                <a:tab pos="4121150" algn="l"/>
              </a:tabLst>
            </a:pPr>
            <a:r>
              <a:rPr lang="sv-SE" sz="2400" kern="1200" dirty="0" smtClean="0"/>
              <a:t>	Kom genom synden		Har "alltid" funnits</a:t>
            </a:r>
            <a:endParaRPr lang="sv-SE" sz="2400" kern="1200" dirty="0"/>
          </a:p>
        </p:txBody>
      </p:sp>
      <p:sp>
        <p:nvSpPr>
          <p:cNvPr id="57" name="Frihandsfigur 56"/>
          <p:cNvSpPr/>
          <p:nvPr/>
        </p:nvSpPr>
        <p:spPr>
          <a:xfrm>
            <a:off x="122453" y="4713534"/>
            <a:ext cx="1747292" cy="939498"/>
          </a:xfrm>
          <a:custGeom>
            <a:avLst/>
            <a:gdLst>
              <a:gd name="connsiteX0" fmla="*/ 0 w 1698189"/>
              <a:gd name="connsiteY0" fmla="*/ 142404 h 854408"/>
              <a:gd name="connsiteX1" fmla="*/ 142404 w 1698189"/>
              <a:gd name="connsiteY1" fmla="*/ 0 h 854408"/>
              <a:gd name="connsiteX2" fmla="*/ 1555785 w 1698189"/>
              <a:gd name="connsiteY2" fmla="*/ 0 h 854408"/>
              <a:gd name="connsiteX3" fmla="*/ 1698189 w 1698189"/>
              <a:gd name="connsiteY3" fmla="*/ 142404 h 854408"/>
              <a:gd name="connsiteX4" fmla="*/ 1698189 w 1698189"/>
              <a:gd name="connsiteY4" fmla="*/ 712004 h 854408"/>
              <a:gd name="connsiteX5" fmla="*/ 1555785 w 1698189"/>
              <a:gd name="connsiteY5" fmla="*/ 854408 h 854408"/>
              <a:gd name="connsiteX6" fmla="*/ 142404 w 1698189"/>
              <a:gd name="connsiteY6" fmla="*/ 854408 h 854408"/>
              <a:gd name="connsiteX7" fmla="*/ 0 w 1698189"/>
              <a:gd name="connsiteY7" fmla="*/ 712004 h 854408"/>
              <a:gd name="connsiteX8" fmla="*/ 0 w 1698189"/>
              <a:gd name="connsiteY8" fmla="*/ 142404 h 854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98189" h="854408">
                <a:moveTo>
                  <a:pt x="0" y="142404"/>
                </a:moveTo>
                <a:cubicBezTo>
                  <a:pt x="0" y="63756"/>
                  <a:pt x="63756" y="0"/>
                  <a:pt x="142404" y="0"/>
                </a:cubicBezTo>
                <a:lnTo>
                  <a:pt x="1555785" y="0"/>
                </a:lnTo>
                <a:cubicBezTo>
                  <a:pt x="1634433" y="0"/>
                  <a:pt x="1698189" y="63756"/>
                  <a:pt x="1698189" y="142404"/>
                </a:cubicBezTo>
                <a:lnTo>
                  <a:pt x="1698189" y="712004"/>
                </a:lnTo>
                <a:cubicBezTo>
                  <a:pt x="1698189" y="790652"/>
                  <a:pt x="1634433" y="854408"/>
                  <a:pt x="1555785" y="854408"/>
                </a:cubicBezTo>
                <a:lnTo>
                  <a:pt x="142404" y="854408"/>
                </a:lnTo>
                <a:cubicBezTo>
                  <a:pt x="63756" y="854408"/>
                  <a:pt x="0" y="790652"/>
                  <a:pt x="0" y="712004"/>
                </a:cubicBezTo>
                <a:lnTo>
                  <a:pt x="0" y="142404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7269271"/>
              <a:satOff val="-51220"/>
              <a:lumOff val="19412"/>
              <a:alphaOff val="0"/>
            </a:schemeClr>
          </a:fillRef>
          <a:effectRef idx="2">
            <a:schemeClr val="accent4">
              <a:hueOff val="7269271"/>
              <a:satOff val="-51220"/>
              <a:lumOff val="19412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7709" tIns="77709" rIns="77709" bIns="77709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sv-SE" sz="2400" kern="1200" dirty="0" smtClean="0">
                <a:solidFill>
                  <a:schemeClr val="bg1"/>
                </a:solidFill>
              </a:rPr>
              <a:t>Döden</a:t>
            </a:r>
            <a:endParaRPr lang="sv-SE" sz="2400" kern="1200" dirty="0">
              <a:solidFill>
                <a:schemeClr val="bg1"/>
              </a:solidFill>
            </a:endParaRPr>
          </a:p>
        </p:txBody>
      </p:sp>
      <p:sp>
        <p:nvSpPr>
          <p:cNvPr id="58" name="Frihandsfigur 57"/>
          <p:cNvSpPr/>
          <p:nvPr/>
        </p:nvSpPr>
        <p:spPr>
          <a:xfrm>
            <a:off x="1500606" y="5838356"/>
            <a:ext cx="7520565" cy="792900"/>
          </a:xfrm>
          <a:custGeom>
            <a:avLst/>
            <a:gdLst>
              <a:gd name="connsiteX0" fmla="*/ 113779 w 682662"/>
              <a:gd name="connsiteY0" fmla="*/ 0 h 6916438"/>
              <a:gd name="connsiteX1" fmla="*/ 568883 w 682662"/>
              <a:gd name="connsiteY1" fmla="*/ 0 h 6916438"/>
              <a:gd name="connsiteX2" fmla="*/ 682662 w 682662"/>
              <a:gd name="connsiteY2" fmla="*/ 113779 h 6916438"/>
              <a:gd name="connsiteX3" fmla="*/ 682662 w 682662"/>
              <a:gd name="connsiteY3" fmla="*/ 6916438 h 6916438"/>
              <a:gd name="connsiteX4" fmla="*/ 682662 w 682662"/>
              <a:gd name="connsiteY4" fmla="*/ 6916438 h 6916438"/>
              <a:gd name="connsiteX5" fmla="*/ 0 w 682662"/>
              <a:gd name="connsiteY5" fmla="*/ 6916438 h 6916438"/>
              <a:gd name="connsiteX6" fmla="*/ 0 w 682662"/>
              <a:gd name="connsiteY6" fmla="*/ 6916438 h 6916438"/>
              <a:gd name="connsiteX7" fmla="*/ 0 w 682662"/>
              <a:gd name="connsiteY7" fmla="*/ 113779 h 6916438"/>
              <a:gd name="connsiteX8" fmla="*/ 113779 w 682662"/>
              <a:gd name="connsiteY8" fmla="*/ 0 h 6916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2662" h="6916438">
                <a:moveTo>
                  <a:pt x="682662" y="1152763"/>
                </a:moveTo>
                <a:lnTo>
                  <a:pt x="682662" y="5763675"/>
                </a:lnTo>
                <a:cubicBezTo>
                  <a:pt x="682662" y="6400321"/>
                  <a:pt x="677634" y="6916433"/>
                  <a:pt x="671432" y="6916433"/>
                </a:cubicBezTo>
                <a:lnTo>
                  <a:pt x="0" y="6916433"/>
                </a:lnTo>
                <a:lnTo>
                  <a:pt x="0" y="6916433"/>
                </a:lnTo>
                <a:lnTo>
                  <a:pt x="0" y="5"/>
                </a:lnTo>
                <a:lnTo>
                  <a:pt x="0" y="5"/>
                </a:lnTo>
                <a:lnTo>
                  <a:pt x="671432" y="5"/>
                </a:lnTo>
                <a:cubicBezTo>
                  <a:pt x="677634" y="5"/>
                  <a:pt x="682662" y="516117"/>
                  <a:pt x="682662" y="1152763"/>
                </a:cubicBezTo>
                <a:close/>
              </a:path>
            </a:pathLst>
          </a:custGeom>
        </p:spPr>
        <p:style>
          <a:lnRef idx="1">
            <a:schemeClr val="accent4">
              <a:tint val="40000"/>
              <a:alpha val="90000"/>
              <a:hueOff val="9767238"/>
              <a:satOff val="-71908"/>
              <a:lumOff val="1587"/>
              <a:alphaOff val="0"/>
            </a:schemeClr>
          </a:lnRef>
          <a:fillRef idx="1">
            <a:schemeClr val="accent4">
              <a:tint val="40000"/>
              <a:alpha val="90000"/>
              <a:hueOff val="9767238"/>
              <a:satOff val="-71908"/>
              <a:lumOff val="1587"/>
              <a:alphaOff val="0"/>
            </a:schemeClr>
          </a:fillRef>
          <a:effectRef idx="0">
            <a:schemeClr val="accent4">
              <a:tint val="40000"/>
              <a:alpha val="90000"/>
              <a:hueOff val="9767238"/>
              <a:satOff val="-71908"/>
              <a:lumOff val="1587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7151" tIns="36000" rIns="90474" bIns="36000" numCol="1" spcCol="1270" anchor="ctr" anchorCtr="0">
            <a:spAutoFit/>
          </a:bodyPr>
          <a:lstStyle/>
          <a:p>
            <a:pPr marL="0" lvl="1" algn="l" defTabSz="534988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tabLst>
                <a:tab pos="534988" algn="l"/>
                <a:tab pos="4121150" algn="l"/>
              </a:tabLst>
            </a:pPr>
            <a:r>
              <a:rPr lang="sv-SE" sz="2400" kern="1200" dirty="0" smtClean="0"/>
              <a:t>	Räddar från synd &amp; död	Ingen räddning finns</a:t>
            </a:r>
            <a:endParaRPr lang="sv-SE" sz="2400" kern="1200" dirty="0"/>
          </a:p>
          <a:p>
            <a:pPr marL="0" lvl="1" algn="l" defTabSz="534988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tabLst>
                <a:tab pos="534988" algn="l"/>
                <a:tab pos="4121150" algn="l"/>
              </a:tabLst>
            </a:pPr>
            <a:r>
              <a:rPr lang="sv-SE" sz="2400" kern="1200" dirty="0" smtClean="0"/>
              <a:t>	Lösning på ett problem	Behövs inte</a:t>
            </a:r>
            <a:endParaRPr lang="sv-SE" sz="2400" kern="1200" dirty="0"/>
          </a:p>
        </p:txBody>
      </p:sp>
      <p:sp>
        <p:nvSpPr>
          <p:cNvPr id="59" name="Frihandsfigur 58"/>
          <p:cNvSpPr/>
          <p:nvPr/>
        </p:nvSpPr>
        <p:spPr>
          <a:xfrm>
            <a:off x="122453" y="5775192"/>
            <a:ext cx="1747292" cy="939498"/>
          </a:xfrm>
          <a:custGeom>
            <a:avLst/>
            <a:gdLst>
              <a:gd name="connsiteX0" fmla="*/ 0 w 1698189"/>
              <a:gd name="connsiteY0" fmla="*/ 142404 h 854408"/>
              <a:gd name="connsiteX1" fmla="*/ 142404 w 1698189"/>
              <a:gd name="connsiteY1" fmla="*/ 0 h 854408"/>
              <a:gd name="connsiteX2" fmla="*/ 1555785 w 1698189"/>
              <a:gd name="connsiteY2" fmla="*/ 0 h 854408"/>
              <a:gd name="connsiteX3" fmla="*/ 1698189 w 1698189"/>
              <a:gd name="connsiteY3" fmla="*/ 142404 h 854408"/>
              <a:gd name="connsiteX4" fmla="*/ 1698189 w 1698189"/>
              <a:gd name="connsiteY4" fmla="*/ 712004 h 854408"/>
              <a:gd name="connsiteX5" fmla="*/ 1555785 w 1698189"/>
              <a:gd name="connsiteY5" fmla="*/ 854408 h 854408"/>
              <a:gd name="connsiteX6" fmla="*/ 142404 w 1698189"/>
              <a:gd name="connsiteY6" fmla="*/ 854408 h 854408"/>
              <a:gd name="connsiteX7" fmla="*/ 0 w 1698189"/>
              <a:gd name="connsiteY7" fmla="*/ 712004 h 854408"/>
              <a:gd name="connsiteX8" fmla="*/ 0 w 1698189"/>
              <a:gd name="connsiteY8" fmla="*/ 142404 h 854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98189" h="854408">
                <a:moveTo>
                  <a:pt x="0" y="142404"/>
                </a:moveTo>
                <a:cubicBezTo>
                  <a:pt x="0" y="63756"/>
                  <a:pt x="63756" y="0"/>
                  <a:pt x="142404" y="0"/>
                </a:cubicBezTo>
                <a:lnTo>
                  <a:pt x="1555785" y="0"/>
                </a:lnTo>
                <a:cubicBezTo>
                  <a:pt x="1634433" y="0"/>
                  <a:pt x="1698189" y="63756"/>
                  <a:pt x="1698189" y="142404"/>
                </a:cubicBezTo>
                <a:lnTo>
                  <a:pt x="1698189" y="712004"/>
                </a:lnTo>
                <a:cubicBezTo>
                  <a:pt x="1698189" y="790652"/>
                  <a:pt x="1634433" y="854408"/>
                  <a:pt x="1555785" y="854408"/>
                </a:cubicBezTo>
                <a:lnTo>
                  <a:pt x="142404" y="854408"/>
                </a:lnTo>
                <a:cubicBezTo>
                  <a:pt x="63756" y="854408"/>
                  <a:pt x="0" y="790652"/>
                  <a:pt x="0" y="712004"/>
                </a:cubicBezTo>
                <a:lnTo>
                  <a:pt x="0" y="142404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9692361"/>
              <a:satOff val="-68293"/>
              <a:lumOff val="25883"/>
              <a:alphaOff val="0"/>
            </a:schemeClr>
          </a:fillRef>
          <a:effectRef idx="2">
            <a:schemeClr val="accent4">
              <a:hueOff val="9692361"/>
              <a:satOff val="-68293"/>
              <a:lumOff val="2588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7709" tIns="77709" rIns="77709" bIns="77709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sv-SE" sz="2400" kern="1200" dirty="0" smtClean="0">
                <a:solidFill>
                  <a:schemeClr val="bg1"/>
                </a:solidFill>
              </a:rPr>
              <a:t>Frälsaren</a:t>
            </a:r>
            <a:endParaRPr lang="sv-SE" sz="2400" kern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9343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42" grpId="0"/>
      <p:bldP spid="31" grpId="0" animBg="1"/>
      <p:bldP spid="32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8" name="Bildobjekt 407" descr="Ny-logg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9017" y="2088559"/>
            <a:ext cx="8312728" cy="21446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reflection blurRad="6350" stA="50000" endA="300" endPos="90000" dist="50800" dir="5400000" sy="-100000" algn="bl" rotWithShape="0"/>
          </a:effectLst>
          <a:scene3d>
            <a:camera prst="perspectiveBelow" fov="3900000">
              <a:rot lat="600000" lon="19559768" rev="0"/>
            </a:camera>
            <a:lightRig rig="threePt" dir="t"/>
          </a:scene3d>
          <a:sp3d extrusionH="254000">
            <a:bevelT w="127000" h="127000"/>
            <a:bevelB w="127000" h="127000"/>
          </a:sp3d>
        </p:spPr>
      </p:pic>
      <p:sp>
        <p:nvSpPr>
          <p:cNvPr id="7" name="Rubrik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Anders Gärdeborn</a:t>
            </a:r>
            <a:endParaRPr lang="sv-S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861" y="153106"/>
            <a:ext cx="2279651" cy="2163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ruta 5"/>
          <p:cNvSpPr txBox="1"/>
          <p:nvPr/>
        </p:nvSpPr>
        <p:spPr>
          <a:xfrm>
            <a:off x="3330308" y="5740961"/>
            <a:ext cx="55707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6000" dirty="0" smtClean="0"/>
              <a:t>www.genesis.nu</a:t>
            </a:r>
            <a:endParaRPr lang="sv-SE" sz="6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4000" dirty="0" smtClean="0"/>
              <a:t>Innehåll</a:t>
            </a:r>
            <a:endParaRPr lang="sv-SE" sz="4000" dirty="0"/>
          </a:p>
        </p:txBody>
      </p:sp>
      <p:sp>
        <p:nvSpPr>
          <p:cNvPr id="10" name="textruta 9"/>
          <p:cNvSpPr txBox="1"/>
          <p:nvPr/>
        </p:nvSpPr>
        <p:spPr>
          <a:xfrm>
            <a:off x="463120" y="945937"/>
            <a:ext cx="6883605" cy="55399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514350" indent="-514350">
              <a:spcAft>
                <a:spcPts val="1200"/>
              </a:spcAft>
              <a:buAutoNum type="arabicPeriod"/>
              <a:tabLst>
                <a:tab pos="4310063" algn="l"/>
              </a:tabLst>
            </a:pPr>
            <a:r>
              <a:rPr lang="sv-SE" sz="3200" dirty="0" smtClean="0">
                <a:solidFill>
                  <a:schemeClr val="accent4"/>
                </a:solidFill>
              </a:rPr>
              <a:t>Kunskapen om livet</a:t>
            </a:r>
            <a:br>
              <a:rPr lang="sv-SE" sz="3200" dirty="0" smtClean="0">
                <a:solidFill>
                  <a:schemeClr val="accent4"/>
                </a:solidFill>
              </a:rPr>
            </a:br>
            <a:r>
              <a:rPr lang="sv-SE" sz="3200" dirty="0" smtClean="0">
                <a:solidFill>
                  <a:schemeClr val="accent3"/>
                </a:solidFill>
              </a:rPr>
              <a:t>Tro &amp; Vetande</a:t>
            </a:r>
          </a:p>
          <a:p>
            <a:pPr marL="452438" indent="-452438">
              <a:spcAft>
                <a:spcPts val="1200"/>
              </a:spcAft>
              <a:tabLst>
                <a:tab pos="4310063" algn="l"/>
              </a:tabLst>
            </a:pPr>
            <a:r>
              <a:rPr lang="sv-SE" sz="3200" dirty="0" smtClean="0">
                <a:solidFill>
                  <a:schemeClr val="accent4"/>
                </a:solidFill>
              </a:rPr>
              <a:t>2. Strukturen på livet</a:t>
            </a:r>
            <a:br>
              <a:rPr lang="sv-SE" sz="3200" dirty="0" smtClean="0">
                <a:solidFill>
                  <a:schemeClr val="accent4"/>
                </a:solidFill>
              </a:rPr>
            </a:br>
            <a:r>
              <a:rPr lang="sv-SE" sz="3200" dirty="0" smtClean="0">
                <a:solidFill>
                  <a:schemeClr val="accent3"/>
                </a:solidFill>
              </a:rPr>
              <a:t>Klassificering &amp; Fossil</a:t>
            </a:r>
          </a:p>
          <a:p>
            <a:pPr marL="452438" indent="-452438">
              <a:spcAft>
                <a:spcPts val="1200"/>
              </a:spcAft>
              <a:tabLst>
                <a:tab pos="4310063" algn="l"/>
              </a:tabLst>
            </a:pPr>
            <a:r>
              <a:rPr lang="sv-SE" sz="3200" dirty="0" smtClean="0">
                <a:solidFill>
                  <a:schemeClr val="accent4"/>
                </a:solidFill>
              </a:rPr>
              <a:t>3. Omgivningen för livet</a:t>
            </a:r>
            <a:br>
              <a:rPr lang="sv-SE" sz="3200" dirty="0" smtClean="0">
                <a:solidFill>
                  <a:schemeClr val="accent4"/>
                </a:solidFill>
              </a:rPr>
            </a:br>
            <a:r>
              <a:rPr lang="sv-SE" sz="3200" dirty="0" smtClean="0">
                <a:solidFill>
                  <a:schemeClr val="accent3"/>
                </a:solidFill>
              </a:rPr>
              <a:t>Universum &amp; Jorden</a:t>
            </a:r>
          </a:p>
          <a:p>
            <a:pPr marL="452438" indent="-452438">
              <a:spcAft>
                <a:spcPts val="1200"/>
              </a:spcAft>
              <a:tabLst>
                <a:tab pos="4310063" algn="l"/>
              </a:tabLst>
            </a:pPr>
            <a:r>
              <a:rPr lang="sv-SE" sz="3200" dirty="0" smtClean="0">
                <a:solidFill>
                  <a:schemeClr val="accent4"/>
                </a:solidFill>
              </a:rPr>
              <a:t>4. Konstruktionen av livet</a:t>
            </a:r>
            <a:br>
              <a:rPr lang="sv-SE" sz="3200" dirty="0" smtClean="0">
                <a:solidFill>
                  <a:schemeClr val="accent4"/>
                </a:solidFill>
              </a:rPr>
            </a:br>
            <a:r>
              <a:rPr lang="sv-SE" sz="3200" dirty="0" smtClean="0">
                <a:solidFill>
                  <a:schemeClr val="accent3"/>
                </a:solidFill>
              </a:rPr>
              <a:t>Celler &amp; Information</a:t>
            </a:r>
          </a:p>
          <a:p>
            <a:pPr marL="452438" indent="-452438">
              <a:spcAft>
                <a:spcPts val="1200"/>
              </a:spcAft>
              <a:tabLst>
                <a:tab pos="4310063" algn="l"/>
              </a:tabLst>
            </a:pPr>
            <a:r>
              <a:rPr lang="sv-SE" sz="3200" dirty="0" smtClean="0">
                <a:solidFill>
                  <a:schemeClr val="accent4"/>
                </a:solidFill>
              </a:rPr>
              <a:t>5. Meningen med livet</a:t>
            </a:r>
            <a:br>
              <a:rPr lang="sv-SE" sz="3200" dirty="0" smtClean="0">
                <a:solidFill>
                  <a:schemeClr val="accent4"/>
                </a:solidFill>
              </a:rPr>
            </a:br>
            <a:r>
              <a:rPr lang="sv-SE" sz="3200" dirty="0" smtClean="0">
                <a:solidFill>
                  <a:schemeClr val="accent3"/>
                </a:solidFill>
              </a:rPr>
              <a:t>Bibeln &amp; Kristus</a:t>
            </a:r>
            <a:endParaRPr lang="sv-SE" sz="3200" dirty="0">
              <a:solidFill>
                <a:schemeClr val="accent3"/>
              </a:solidFill>
            </a:endParaRPr>
          </a:p>
        </p:txBody>
      </p:sp>
      <p:pic>
        <p:nvPicPr>
          <p:cNvPr id="1047" name="Picture 23" descr="C:\Users\andgar\AppData\Local\Microsoft\Windows\Temporary Internet Files\Content.IE5\4PGX57SL\MP900427596[1]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77230" y="1435175"/>
            <a:ext cx="2920621" cy="350531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50000" endPos="28000" dist="1016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8011459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4000" dirty="0" smtClean="0"/>
              <a:t>Innehåll</a:t>
            </a:r>
            <a:endParaRPr lang="sv-SE" sz="4000" dirty="0"/>
          </a:p>
        </p:txBody>
      </p:sp>
      <p:sp>
        <p:nvSpPr>
          <p:cNvPr id="10" name="textruta 9"/>
          <p:cNvSpPr txBox="1"/>
          <p:nvPr/>
        </p:nvSpPr>
        <p:spPr>
          <a:xfrm>
            <a:off x="463120" y="945937"/>
            <a:ext cx="6883605" cy="55399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514350" indent="-514350">
              <a:spcAft>
                <a:spcPts val="1200"/>
              </a:spcAft>
              <a:buAutoNum type="arabicPeriod"/>
              <a:tabLst>
                <a:tab pos="4310063" algn="l"/>
              </a:tabLst>
            </a:pPr>
            <a:r>
              <a:rPr lang="sv-SE" sz="3200" dirty="0" smtClean="0">
                <a:solidFill>
                  <a:schemeClr val="accent4"/>
                </a:solidFill>
              </a:rPr>
              <a:t>Kunskapen om livet</a:t>
            </a:r>
            <a:br>
              <a:rPr lang="sv-SE" sz="3200" dirty="0" smtClean="0">
                <a:solidFill>
                  <a:schemeClr val="accent4"/>
                </a:solidFill>
              </a:rPr>
            </a:br>
            <a:r>
              <a:rPr lang="sv-SE" sz="3200" dirty="0" smtClean="0">
                <a:solidFill>
                  <a:schemeClr val="accent3"/>
                </a:solidFill>
              </a:rPr>
              <a:t>Tro &amp; Vetande</a:t>
            </a:r>
          </a:p>
          <a:p>
            <a:pPr marL="452438" indent="-452438">
              <a:spcAft>
                <a:spcPts val="1200"/>
              </a:spcAft>
              <a:tabLst>
                <a:tab pos="4310063" algn="l"/>
              </a:tabLst>
            </a:pPr>
            <a:r>
              <a:rPr lang="sv-SE" sz="3200" dirty="0" smtClean="0">
                <a:solidFill>
                  <a:schemeClr val="accent6">
                    <a:lumMod val="75000"/>
                  </a:schemeClr>
                </a:solidFill>
              </a:rPr>
              <a:t>2. Strukturen på livet</a:t>
            </a:r>
            <a:br>
              <a:rPr lang="sv-SE" sz="32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sv-SE" sz="3200" dirty="0" smtClean="0">
                <a:solidFill>
                  <a:schemeClr val="accent6">
                    <a:lumMod val="75000"/>
                  </a:schemeClr>
                </a:solidFill>
              </a:rPr>
              <a:t>Klassificering &amp; Fossil</a:t>
            </a:r>
          </a:p>
          <a:p>
            <a:pPr marL="452438" indent="-452438">
              <a:spcAft>
                <a:spcPts val="1200"/>
              </a:spcAft>
              <a:tabLst>
                <a:tab pos="4310063" algn="l"/>
              </a:tabLst>
            </a:pPr>
            <a:r>
              <a:rPr lang="sv-SE" sz="3200" dirty="0" smtClean="0">
                <a:solidFill>
                  <a:schemeClr val="accent6">
                    <a:lumMod val="75000"/>
                  </a:schemeClr>
                </a:solidFill>
              </a:rPr>
              <a:t>3. Omgivningen för livet</a:t>
            </a:r>
            <a:br>
              <a:rPr lang="sv-SE" sz="32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sv-SE" sz="3200" dirty="0" smtClean="0">
                <a:solidFill>
                  <a:schemeClr val="accent6">
                    <a:lumMod val="75000"/>
                  </a:schemeClr>
                </a:solidFill>
              </a:rPr>
              <a:t>Universum &amp; Jorden</a:t>
            </a:r>
          </a:p>
          <a:p>
            <a:pPr marL="452438" indent="-452438">
              <a:spcAft>
                <a:spcPts val="1200"/>
              </a:spcAft>
              <a:tabLst>
                <a:tab pos="4310063" algn="l"/>
              </a:tabLst>
            </a:pPr>
            <a:r>
              <a:rPr lang="sv-SE" sz="3200" dirty="0" smtClean="0">
                <a:solidFill>
                  <a:schemeClr val="accent6">
                    <a:lumMod val="75000"/>
                  </a:schemeClr>
                </a:solidFill>
              </a:rPr>
              <a:t>4. Konstruktionen av livet</a:t>
            </a:r>
            <a:br>
              <a:rPr lang="sv-SE" sz="32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sv-SE" sz="3200" dirty="0" smtClean="0">
                <a:solidFill>
                  <a:schemeClr val="accent6">
                    <a:lumMod val="75000"/>
                  </a:schemeClr>
                </a:solidFill>
              </a:rPr>
              <a:t>Celler &amp; Information</a:t>
            </a:r>
          </a:p>
          <a:p>
            <a:pPr marL="452438" indent="-452438">
              <a:spcAft>
                <a:spcPts val="1200"/>
              </a:spcAft>
              <a:tabLst>
                <a:tab pos="4310063" algn="l"/>
              </a:tabLst>
            </a:pPr>
            <a:r>
              <a:rPr lang="sv-SE" sz="3200" dirty="0" smtClean="0">
                <a:solidFill>
                  <a:schemeClr val="accent6">
                    <a:lumMod val="75000"/>
                  </a:schemeClr>
                </a:solidFill>
              </a:rPr>
              <a:t>5. Meningen med livet</a:t>
            </a:r>
            <a:br>
              <a:rPr lang="sv-SE" sz="32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sv-SE" sz="3200" dirty="0" smtClean="0">
                <a:solidFill>
                  <a:schemeClr val="accent6">
                    <a:lumMod val="75000"/>
                  </a:schemeClr>
                </a:solidFill>
              </a:rPr>
              <a:t>Bibeln &amp; Kristus</a:t>
            </a:r>
            <a:endParaRPr lang="sv-SE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47" name="Picture 23" descr="C:\Users\andgar\AppData\Local\Microsoft\Windows\Temporary Internet Files\Content.IE5\4PGX57SL\MP900427596[1]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77230" y="1435175"/>
            <a:ext cx="2920621" cy="350531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50000" endPos="28000" dist="1016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5296686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4"/>
          <p:cNvSpPr txBox="1">
            <a:spLocks/>
          </p:cNvSpPr>
          <p:nvPr/>
        </p:nvSpPr>
        <p:spPr>
          <a:xfrm>
            <a:off x="211294" y="2015009"/>
            <a:ext cx="8741639" cy="4077484"/>
          </a:xfrm>
          <a:prstGeom prst="rect">
            <a:avLst/>
          </a:prstGeom>
        </p:spPr>
        <p:txBody>
          <a:bodyPr lIns="0" tIns="0" rIns="0" bIns="0">
            <a:scene3d>
              <a:camera prst="orthographicFront"/>
              <a:lightRig rig="flat" dir="tl">
                <a:rot lat="0" lon="0" rev="6600000"/>
              </a:lightRig>
            </a:scene3d>
            <a:sp3d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274262" indent="-274262">
              <a:spcBef>
                <a:spcPts val="600"/>
              </a:spcBef>
              <a:buClr>
                <a:schemeClr val="accent3"/>
              </a:buClr>
              <a:buSzPct val="95000"/>
              <a:defRPr/>
            </a:pPr>
            <a:r>
              <a:rPr lang="sv-SE" sz="2400" spc="99" dirty="0">
                <a:ln w="11430"/>
                <a:solidFill>
                  <a:srgbClr val="FFFF00"/>
                </a:solidFill>
              </a:rPr>
              <a:t>I en kultur där…</a:t>
            </a:r>
          </a:p>
          <a:p>
            <a:pPr marL="263525" lvl="1" indent="-263525">
              <a:spcBef>
                <a:spcPts val="600"/>
              </a:spcBef>
              <a:buClr>
                <a:schemeClr val="accent4"/>
              </a:buClr>
              <a:buSzPct val="140000"/>
              <a:buFont typeface="Arial" pitchFamily="34" charset="0"/>
              <a:buChar char="•"/>
              <a:defRPr/>
            </a:pPr>
            <a:r>
              <a:rPr lang="sv-SE" sz="2400" u="sng" spc="99" dirty="0">
                <a:ln w="11430"/>
                <a:solidFill>
                  <a:srgbClr val="FFFF00"/>
                </a:solidFill>
              </a:rPr>
              <a:t>Gud</a:t>
            </a:r>
            <a:r>
              <a:rPr lang="sv-SE" sz="2400" spc="99" dirty="0">
                <a:ln w="11430"/>
                <a:solidFill>
                  <a:srgbClr val="FFFF00"/>
                </a:solidFill>
              </a:rPr>
              <a:t> inte är Gud, utan en gudsupplevelse…</a:t>
            </a:r>
          </a:p>
          <a:p>
            <a:pPr marL="263525" lvl="1" indent="-263525">
              <a:spcBef>
                <a:spcPts val="600"/>
              </a:spcBef>
              <a:buClr>
                <a:schemeClr val="accent4"/>
              </a:buClr>
              <a:buSzPct val="140000"/>
              <a:buFont typeface="Arial" pitchFamily="34" charset="0"/>
              <a:buChar char="•"/>
              <a:defRPr/>
            </a:pPr>
            <a:r>
              <a:rPr lang="sv-SE" sz="2400" u="sng" spc="99" dirty="0">
                <a:ln w="11430"/>
                <a:solidFill>
                  <a:srgbClr val="FFFF00"/>
                </a:solidFill>
              </a:rPr>
              <a:t>Människan</a:t>
            </a:r>
            <a:r>
              <a:rPr lang="sv-SE" sz="2400" spc="99" dirty="0">
                <a:ln w="11430"/>
                <a:solidFill>
                  <a:srgbClr val="FFFF00"/>
                </a:solidFill>
              </a:rPr>
              <a:t> inte är ”påtänkt”, utan ett resultat av blind slump och en massa tid…</a:t>
            </a:r>
          </a:p>
          <a:p>
            <a:pPr marL="263525" lvl="1" indent="-263525">
              <a:spcBef>
                <a:spcPts val="600"/>
              </a:spcBef>
              <a:buClr>
                <a:schemeClr val="accent4"/>
              </a:buClr>
              <a:buSzPct val="140000"/>
              <a:buFont typeface="Arial" pitchFamily="34" charset="0"/>
              <a:buChar char="•"/>
              <a:defRPr/>
            </a:pPr>
            <a:r>
              <a:rPr lang="sv-SE" sz="2400" u="sng" spc="99" dirty="0">
                <a:ln w="11430"/>
                <a:solidFill>
                  <a:srgbClr val="FFFF00"/>
                </a:solidFill>
              </a:rPr>
              <a:t>Synd</a:t>
            </a:r>
            <a:r>
              <a:rPr lang="sv-SE" sz="2400" spc="99" dirty="0">
                <a:ln w="11430"/>
                <a:solidFill>
                  <a:srgbClr val="FFFF00"/>
                </a:solidFill>
              </a:rPr>
              <a:t> inte är ett tillstånd som skiljer oss från Skaparen, utan en ful </a:t>
            </a:r>
            <a:r>
              <a:rPr lang="sv-SE" sz="2400" spc="99" dirty="0" smtClean="0">
                <a:ln w="11430"/>
                <a:solidFill>
                  <a:srgbClr val="FFFF00"/>
                </a:solidFill>
              </a:rPr>
              <a:t>ovana…</a:t>
            </a:r>
            <a:endParaRPr lang="sv-SE" sz="2400" spc="99" dirty="0">
              <a:ln w="11430"/>
              <a:solidFill>
                <a:srgbClr val="FFFF00"/>
              </a:solidFill>
            </a:endParaRPr>
          </a:p>
          <a:p>
            <a:pPr marL="263525" lvl="1" indent="-263525">
              <a:spcBef>
                <a:spcPts val="600"/>
              </a:spcBef>
              <a:buClr>
                <a:schemeClr val="accent4"/>
              </a:buClr>
              <a:buSzPct val="140000"/>
              <a:buFont typeface="Arial" pitchFamily="34" charset="0"/>
              <a:buChar char="•"/>
              <a:defRPr/>
            </a:pPr>
            <a:r>
              <a:rPr lang="sv-SE" sz="2400" u="sng" spc="99" dirty="0">
                <a:ln w="11430"/>
                <a:solidFill>
                  <a:srgbClr val="FFFF00"/>
                </a:solidFill>
              </a:rPr>
              <a:t>Döden</a:t>
            </a:r>
            <a:r>
              <a:rPr lang="sv-SE" sz="2400" spc="99" dirty="0">
                <a:ln w="11430"/>
                <a:solidFill>
                  <a:srgbClr val="FFFF00"/>
                </a:solidFill>
              </a:rPr>
              <a:t> inte är en katastrof, utan en nödvändig </a:t>
            </a:r>
            <a:r>
              <a:rPr lang="sv-SE" sz="2400" spc="99" dirty="0" smtClean="0">
                <a:ln w="11430"/>
                <a:solidFill>
                  <a:srgbClr val="FFFF00"/>
                </a:solidFill>
              </a:rPr>
              <a:t>förut-sättning </a:t>
            </a:r>
            <a:r>
              <a:rPr lang="sv-SE" sz="2400" spc="99" dirty="0">
                <a:ln w="11430"/>
                <a:solidFill>
                  <a:srgbClr val="FFFF00"/>
                </a:solidFill>
              </a:rPr>
              <a:t>för att människan ska existera som art…</a:t>
            </a:r>
          </a:p>
          <a:p>
            <a:pPr marL="263525" lvl="1" indent="-263525">
              <a:spcBef>
                <a:spcPts val="600"/>
              </a:spcBef>
              <a:buClr>
                <a:schemeClr val="accent4"/>
              </a:buClr>
              <a:buSzPct val="140000"/>
              <a:buFont typeface="Arial" pitchFamily="34" charset="0"/>
              <a:buChar char="•"/>
              <a:defRPr/>
            </a:pPr>
            <a:r>
              <a:rPr lang="sv-SE" sz="2400" u="sng" spc="99" dirty="0">
                <a:ln w="11430"/>
                <a:solidFill>
                  <a:srgbClr val="FFFF00"/>
                </a:solidFill>
              </a:rPr>
              <a:t>Frid</a:t>
            </a:r>
            <a:r>
              <a:rPr lang="sv-SE" sz="2400" spc="99" dirty="0">
                <a:ln w="11430"/>
                <a:solidFill>
                  <a:srgbClr val="FFFF00"/>
                </a:solidFill>
              </a:rPr>
              <a:t> inte </a:t>
            </a:r>
            <a:r>
              <a:rPr lang="sv-SE" sz="2400" spc="99" dirty="0" smtClean="0">
                <a:ln w="11430"/>
                <a:solidFill>
                  <a:srgbClr val="FFFF00"/>
                </a:solidFill>
              </a:rPr>
              <a:t>är en återupprättad relation till vår </a:t>
            </a:r>
            <a:r>
              <a:rPr lang="sv-SE" sz="2400" spc="99" dirty="0">
                <a:ln w="11430"/>
                <a:solidFill>
                  <a:srgbClr val="FFFF00"/>
                </a:solidFill>
              </a:rPr>
              <a:t>Skapare, </a:t>
            </a:r>
            <a:r>
              <a:rPr lang="sv-SE" sz="2400" spc="99" dirty="0" smtClean="0">
                <a:ln w="11430"/>
                <a:solidFill>
                  <a:srgbClr val="FFFF00"/>
                </a:solidFill>
              </a:rPr>
              <a:t>utan uppnås </a:t>
            </a:r>
            <a:r>
              <a:rPr lang="sv-SE" sz="2400" spc="99" dirty="0">
                <a:ln w="11430"/>
                <a:solidFill>
                  <a:srgbClr val="FFFF00"/>
                </a:solidFill>
              </a:rPr>
              <a:t>genom meditation </a:t>
            </a:r>
            <a:r>
              <a:rPr lang="sv-SE" sz="2400" spc="99" dirty="0" smtClean="0">
                <a:ln w="11430"/>
                <a:solidFill>
                  <a:srgbClr val="FFFF00"/>
                </a:solidFill>
              </a:rPr>
              <a:t>&amp; </a:t>
            </a:r>
            <a:r>
              <a:rPr lang="sv-SE" sz="2400" spc="99" dirty="0">
                <a:ln w="11430"/>
                <a:solidFill>
                  <a:srgbClr val="FFFF00"/>
                </a:solidFill>
              </a:rPr>
              <a:t>mental träning…</a:t>
            </a:r>
          </a:p>
        </p:txBody>
      </p:sp>
      <p:sp>
        <p:nvSpPr>
          <p:cNvPr id="4" name="textruta 3"/>
          <p:cNvSpPr txBox="1"/>
          <p:nvPr/>
        </p:nvSpPr>
        <p:spPr>
          <a:xfrm>
            <a:off x="252238" y="892832"/>
            <a:ext cx="8700695" cy="12926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sv-SE" sz="2800" spc="99" dirty="0">
                <a:ln w="11430"/>
                <a:solidFill>
                  <a:srgbClr val="99FFCC"/>
                </a:solidFill>
              </a:rPr>
              <a:t>Men vi predikar Kristus som korsfäst, för </a:t>
            </a:r>
            <a:r>
              <a:rPr lang="sv-SE" sz="2800" spc="99" dirty="0" smtClean="0">
                <a:ln w="11430"/>
                <a:solidFill>
                  <a:srgbClr val="99FFCC"/>
                </a:solidFill>
              </a:rPr>
              <a:t>judar-na </a:t>
            </a:r>
            <a:r>
              <a:rPr lang="sv-SE" sz="2800" spc="99" dirty="0">
                <a:ln w="11430"/>
                <a:solidFill>
                  <a:srgbClr val="99FFCC"/>
                </a:solidFill>
              </a:rPr>
              <a:t>en stötesten och för hedningarna en </a:t>
            </a:r>
            <a:r>
              <a:rPr lang="sv-SE" sz="2800" spc="99" dirty="0" smtClean="0">
                <a:ln w="11430"/>
                <a:solidFill>
                  <a:srgbClr val="99FFCC"/>
                </a:solidFill>
              </a:rPr>
              <a:t>dårskap</a:t>
            </a:r>
          </a:p>
          <a:p>
            <a:pPr algn="r"/>
            <a:r>
              <a:rPr lang="sv-SE" sz="2800" spc="99" dirty="0" smtClean="0">
                <a:ln w="11430"/>
                <a:solidFill>
                  <a:srgbClr val="99FFCC"/>
                </a:solidFill>
              </a:rPr>
              <a:t>(1 </a:t>
            </a:r>
            <a:r>
              <a:rPr lang="sv-SE" sz="2800" spc="99" dirty="0">
                <a:ln w="11430"/>
                <a:solidFill>
                  <a:srgbClr val="99FFCC"/>
                </a:solidFill>
              </a:rPr>
              <a:t>Kor </a:t>
            </a:r>
            <a:r>
              <a:rPr lang="sv-SE" sz="2800" spc="99" dirty="0" smtClean="0">
                <a:ln w="11430"/>
                <a:solidFill>
                  <a:srgbClr val="99FFCC"/>
                </a:solidFill>
              </a:rPr>
              <a:t>1:23)</a:t>
            </a:r>
            <a:endParaRPr lang="sv-SE" sz="2800" spc="99" dirty="0">
              <a:ln w="11430"/>
              <a:solidFill>
                <a:srgbClr val="99FFCC"/>
              </a:solidFill>
            </a:endParaRPr>
          </a:p>
        </p:txBody>
      </p:sp>
      <p:sp>
        <p:nvSpPr>
          <p:cNvPr id="5" name="textruta 4"/>
          <p:cNvSpPr txBox="1"/>
          <p:nvPr/>
        </p:nvSpPr>
        <p:spPr>
          <a:xfrm>
            <a:off x="262650" y="6230341"/>
            <a:ext cx="8635692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sv-SE" sz="2800" spc="99" dirty="0">
                <a:ln w="11430"/>
                <a:solidFill>
                  <a:schemeClr val="accent3"/>
                </a:solidFill>
              </a:rPr>
              <a:t>…då räcker </a:t>
            </a:r>
            <a:r>
              <a:rPr lang="sv-SE" sz="2800" spc="99" dirty="0" smtClean="0">
                <a:ln w="11430"/>
                <a:solidFill>
                  <a:schemeClr val="accent3"/>
                </a:solidFill>
              </a:rPr>
              <a:t>inte förmaningen: tro bara på Jesus!</a:t>
            </a:r>
            <a:endParaRPr lang="sv-SE" sz="2800" spc="99" dirty="0">
              <a:ln w="11430"/>
              <a:solidFill>
                <a:schemeClr val="accent3"/>
              </a:solidFill>
            </a:endParaRPr>
          </a:p>
        </p:txBody>
      </p:sp>
      <p:sp>
        <p:nvSpPr>
          <p:cNvPr id="7" name="Rubrik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Är skapelsefrågan viktig?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1721254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Förnuft mot vidskepelse?</a:t>
            </a:r>
            <a:endParaRPr lang="sv-SE" dirty="0"/>
          </a:p>
        </p:txBody>
      </p:sp>
      <p:sp>
        <p:nvSpPr>
          <p:cNvPr id="2" name="Rektangel med rundade hörn 1"/>
          <p:cNvSpPr/>
          <p:nvPr/>
        </p:nvSpPr>
        <p:spPr>
          <a:xfrm>
            <a:off x="4738253" y="1745673"/>
            <a:ext cx="4275119" cy="4997850"/>
          </a:xfrm>
          <a:prstGeom prst="roundRect">
            <a:avLst>
              <a:gd name="adj" fmla="val 6637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sv-SE" sz="1600" dirty="0" smtClean="0">
                <a:solidFill>
                  <a:schemeClr val="bg1"/>
                </a:solidFill>
              </a:rPr>
              <a:t>Tro är </a:t>
            </a:r>
            <a:r>
              <a:rPr lang="sv-SE" sz="1600" u="sng" dirty="0" smtClean="0">
                <a:solidFill>
                  <a:schemeClr val="bg1"/>
                </a:solidFill>
              </a:rPr>
              <a:t>inte</a:t>
            </a:r>
            <a:r>
              <a:rPr lang="sv-SE" sz="1600" dirty="0" smtClean="0">
                <a:solidFill>
                  <a:schemeClr val="bg1"/>
                </a:solidFill>
              </a:rPr>
              <a:t>…</a:t>
            </a:r>
          </a:p>
          <a:p>
            <a:r>
              <a:rPr lang="sv-SE" sz="1600" dirty="0" smtClean="0">
                <a:solidFill>
                  <a:schemeClr val="bg1"/>
                </a:solidFill>
              </a:rPr>
              <a:t>… </a:t>
            </a:r>
            <a:r>
              <a:rPr lang="sv-SE" sz="1600" dirty="0" smtClean="0">
                <a:solidFill>
                  <a:schemeClr val="bg1"/>
                </a:solidFill>
              </a:rPr>
              <a:t>något som bevis inte kan </a:t>
            </a:r>
            <a:r>
              <a:rPr lang="sv-SE" sz="1600" dirty="0" smtClean="0">
                <a:solidFill>
                  <a:schemeClr val="bg1"/>
                </a:solidFill>
              </a:rPr>
              <a:t>rubba</a:t>
            </a:r>
          </a:p>
          <a:p>
            <a:r>
              <a:rPr lang="sv-SE" sz="1600" dirty="0" smtClean="0">
                <a:solidFill>
                  <a:schemeClr val="bg1"/>
                </a:solidFill>
              </a:rPr>
              <a:t>… trots bevis (blind tro)</a:t>
            </a:r>
            <a:endParaRPr lang="sv-SE" sz="1600" dirty="0" smtClean="0">
              <a:solidFill>
                <a:schemeClr val="bg1"/>
              </a:solidFill>
            </a:endParaRPr>
          </a:p>
          <a:p>
            <a:r>
              <a:rPr lang="sv-SE" sz="1600" dirty="0" smtClean="0">
                <a:solidFill>
                  <a:schemeClr val="bg1"/>
                </a:solidFill>
              </a:rPr>
              <a:t>… en glädje över att </a:t>
            </a:r>
            <a:r>
              <a:rPr lang="sv-SE" sz="1600" dirty="0">
                <a:solidFill>
                  <a:schemeClr val="bg1"/>
                </a:solidFill>
              </a:rPr>
              <a:t>inga bevis </a:t>
            </a:r>
            <a:r>
              <a:rPr lang="sv-SE" sz="1600" dirty="0" smtClean="0">
                <a:solidFill>
                  <a:schemeClr val="bg1"/>
                </a:solidFill>
              </a:rPr>
              <a:t>behövs</a:t>
            </a:r>
          </a:p>
          <a:p>
            <a:endParaRPr lang="sv-SE" sz="1600" dirty="0" smtClean="0">
              <a:solidFill>
                <a:schemeClr val="bg1"/>
              </a:solidFill>
            </a:endParaRPr>
          </a:p>
          <a:p>
            <a:r>
              <a:rPr lang="sv-SE" sz="1600" dirty="0" smtClean="0">
                <a:solidFill>
                  <a:schemeClr val="bg1"/>
                </a:solidFill>
              </a:rPr>
              <a:t>Den kristna tron </a:t>
            </a:r>
            <a:r>
              <a:rPr lang="sv-SE" sz="1600" u="sng" dirty="0" smtClean="0">
                <a:solidFill>
                  <a:schemeClr val="bg1"/>
                </a:solidFill>
              </a:rPr>
              <a:t>baseras</a:t>
            </a:r>
            <a:r>
              <a:rPr lang="sv-SE" sz="1600" dirty="0" smtClean="0">
                <a:solidFill>
                  <a:schemeClr val="bg1"/>
                </a:solidFill>
              </a:rPr>
              <a:t> på bevis. Den är ett </a:t>
            </a:r>
            <a:r>
              <a:rPr lang="sv-SE" sz="1600" u="sng" dirty="0" smtClean="0">
                <a:solidFill>
                  <a:schemeClr val="bg1"/>
                </a:solidFill>
              </a:rPr>
              <a:t>gensvar</a:t>
            </a:r>
            <a:r>
              <a:rPr lang="sv-SE" sz="1600" dirty="0" smtClean="0">
                <a:solidFill>
                  <a:schemeClr val="bg1"/>
                </a:solidFill>
              </a:rPr>
              <a:t> </a:t>
            </a:r>
            <a:r>
              <a:rPr lang="sv-SE" sz="1600" dirty="0">
                <a:solidFill>
                  <a:schemeClr val="bg1"/>
                </a:solidFill>
              </a:rPr>
              <a:t>på de bevis som </a:t>
            </a:r>
            <a:r>
              <a:rPr lang="sv-SE" sz="1600" dirty="0" smtClean="0">
                <a:solidFill>
                  <a:schemeClr val="bg1"/>
                </a:solidFill>
              </a:rPr>
              <a:t>finns</a:t>
            </a:r>
          </a:p>
          <a:p>
            <a:pPr marL="285750" indent="-285750">
              <a:buFont typeface="Arial" pitchFamily="34" charset="0"/>
              <a:buChar char="•"/>
            </a:pPr>
            <a:endParaRPr lang="sv-SE" sz="1600" dirty="0">
              <a:solidFill>
                <a:schemeClr val="bg1"/>
              </a:solidFill>
            </a:endParaRPr>
          </a:p>
          <a:p>
            <a:pPr>
              <a:spcAft>
                <a:spcPts val="600"/>
              </a:spcAft>
            </a:pPr>
            <a:r>
              <a:rPr lang="sv-SE" sz="1600" dirty="0" smtClean="0">
                <a:solidFill>
                  <a:schemeClr val="bg1"/>
                </a:solidFill>
              </a:rPr>
              <a:t>Bibeln kräver inte att vi ska tro på något det saknas bevis för:</a:t>
            </a:r>
          </a:p>
          <a:p>
            <a:pPr>
              <a:spcAft>
                <a:spcPts val="600"/>
              </a:spcAft>
            </a:pPr>
            <a:r>
              <a:rPr lang="sv-SE" sz="1400" dirty="0" smtClean="0">
                <a:solidFill>
                  <a:schemeClr val="bg1"/>
                </a:solidFill>
              </a:rPr>
              <a:t>"</a:t>
            </a:r>
            <a:r>
              <a:rPr lang="sv-SE" sz="1400" dirty="0">
                <a:solidFill>
                  <a:schemeClr val="bg1"/>
                </a:solidFill>
              </a:rPr>
              <a:t>Men dessa [tecken] har blivit </a:t>
            </a:r>
            <a:r>
              <a:rPr lang="sv-SE" sz="1400" dirty="0" smtClean="0">
                <a:solidFill>
                  <a:schemeClr val="bg1"/>
                </a:solidFill>
              </a:rPr>
              <a:t>nerskrivna</a:t>
            </a:r>
            <a:r>
              <a:rPr lang="sv-SE" sz="1400" dirty="0">
                <a:solidFill>
                  <a:schemeClr val="bg1"/>
                </a:solidFill>
              </a:rPr>
              <a:t>, för att ni skall tro…" </a:t>
            </a:r>
            <a:r>
              <a:rPr lang="sv-SE" sz="1200" dirty="0">
                <a:solidFill>
                  <a:schemeClr val="bg1"/>
                </a:solidFill>
              </a:rPr>
              <a:t>(Joh 20:31)</a:t>
            </a:r>
          </a:p>
          <a:p>
            <a:pPr>
              <a:spcAft>
                <a:spcPts val="600"/>
              </a:spcAft>
            </a:pPr>
            <a:r>
              <a:rPr lang="sv-SE" sz="1400" dirty="0" smtClean="0">
                <a:solidFill>
                  <a:schemeClr val="bg1"/>
                </a:solidFill>
              </a:rPr>
              <a:t>"</a:t>
            </a:r>
            <a:r>
              <a:rPr lang="sv-SE" sz="1400" dirty="0" smtClean="0"/>
              <a:t>Det </a:t>
            </a:r>
            <a:r>
              <a:rPr lang="sv-SE" sz="1400" dirty="0"/>
              <a:t>man kan veta om Gud är uppenbart bland </a:t>
            </a:r>
            <a:r>
              <a:rPr lang="sv-SE" sz="1400" dirty="0" smtClean="0"/>
              <a:t>dem… Ända </a:t>
            </a:r>
            <a:r>
              <a:rPr lang="sv-SE" sz="1400" dirty="0"/>
              <a:t>från världens skapelse ses och uppfattas hans osynliga egenskaper, hans eviga makt och gudomliga natur genom de verk som han har </a:t>
            </a:r>
            <a:r>
              <a:rPr lang="sv-SE" sz="1400" dirty="0" smtClean="0"/>
              <a:t>skapat…" </a:t>
            </a:r>
            <a:r>
              <a:rPr lang="sv-SE" sz="1200" dirty="0" smtClean="0"/>
              <a:t>(Rom 1:19-20)</a:t>
            </a:r>
            <a:endParaRPr lang="sv-SE" sz="1400" dirty="0" smtClean="0"/>
          </a:p>
          <a:p>
            <a:pPr>
              <a:spcAft>
                <a:spcPts val="600"/>
              </a:spcAft>
            </a:pPr>
            <a:r>
              <a:rPr lang="sv-SE" sz="1400" dirty="0" smtClean="0">
                <a:solidFill>
                  <a:schemeClr val="bg1"/>
                </a:solidFill>
              </a:rPr>
              <a:t>"[</a:t>
            </a:r>
            <a:r>
              <a:rPr lang="sv-SE" sz="1400" dirty="0">
                <a:solidFill>
                  <a:schemeClr val="bg1"/>
                </a:solidFill>
              </a:rPr>
              <a:t>Jesus] </a:t>
            </a:r>
            <a:r>
              <a:rPr lang="sv-SE" sz="1400" dirty="0" smtClean="0">
                <a:solidFill>
                  <a:schemeClr val="bg1"/>
                </a:solidFill>
              </a:rPr>
              <a:t>… blev </a:t>
            </a:r>
            <a:r>
              <a:rPr lang="sv-SE" sz="1400" dirty="0">
                <a:solidFill>
                  <a:schemeClr val="bg1"/>
                </a:solidFill>
              </a:rPr>
              <a:t>med kraft bevisad vara Guds Son alltifrån uppståndelsen från de döda</a:t>
            </a:r>
            <a:r>
              <a:rPr lang="sv-SE" sz="1400" dirty="0" smtClean="0">
                <a:solidFill>
                  <a:schemeClr val="bg1"/>
                </a:solidFill>
              </a:rPr>
              <a:t>…" </a:t>
            </a:r>
            <a:r>
              <a:rPr lang="sv-SE" sz="1200" dirty="0">
                <a:solidFill>
                  <a:schemeClr val="bg1"/>
                </a:solidFill>
              </a:rPr>
              <a:t>(Rom 1:4</a:t>
            </a:r>
            <a:r>
              <a:rPr lang="sv-SE" sz="1200" dirty="0" smtClean="0">
                <a:solidFill>
                  <a:schemeClr val="bg1"/>
                </a:solidFill>
              </a:rPr>
              <a:t>)</a:t>
            </a:r>
            <a:endParaRPr lang="sv-SE" sz="1600" dirty="0">
              <a:solidFill>
                <a:schemeClr val="bg1"/>
              </a:solidFill>
            </a:endParaRPr>
          </a:p>
        </p:txBody>
      </p:sp>
      <p:sp>
        <p:nvSpPr>
          <p:cNvPr id="8" name="Rektangel med rundade hörn 7"/>
          <p:cNvSpPr/>
          <p:nvPr/>
        </p:nvSpPr>
        <p:spPr>
          <a:xfrm>
            <a:off x="130002" y="1745673"/>
            <a:ext cx="4275119" cy="4997850"/>
          </a:xfrm>
          <a:prstGeom prst="roundRect">
            <a:avLst>
              <a:gd name="adj" fmla="val 6637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sv-SE" sz="1600" dirty="0" smtClean="0">
                <a:solidFill>
                  <a:schemeClr val="bg1"/>
                </a:solidFill>
              </a:rPr>
              <a:t>Baseras på bevis (data), erhållna genom experiment och observationer.</a:t>
            </a:r>
          </a:p>
          <a:p>
            <a:endParaRPr lang="sv-SE" sz="1600" dirty="0">
              <a:solidFill>
                <a:schemeClr val="bg1"/>
              </a:solidFill>
            </a:endParaRPr>
          </a:p>
          <a:p>
            <a:r>
              <a:rPr lang="sv-SE" sz="1600" dirty="0" smtClean="0">
                <a:solidFill>
                  <a:schemeClr val="bg1"/>
                </a:solidFill>
              </a:rPr>
              <a:t>Tolkningen av data beror på vissa grundantaganden eller paradigm.</a:t>
            </a:r>
          </a:p>
          <a:p>
            <a:endParaRPr lang="sv-SE" sz="1600" dirty="0">
              <a:solidFill>
                <a:schemeClr val="bg1"/>
              </a:solidFill>
            </a:endParaRPr>
          </a:p>
          <a:p>
            <a:r>
              <a:rPr lang="sv-SE" sz="1600" dirty="0" smtClean="0">
                <a:solidFill>
                  <a:schemeClr val="bg1"/>
                </a:solidFill>
              </a:rPr>
              <a:t>Vetenskapens mest grundläggande paradigm är att vetenskapen fungerar - att världen är begriplig</a:t>
            </a:r>
            <a:r>
              <a:rPr lang="sv-SE" sz="1600" dirty="0" smtClean="0">
                <a:solidFill>
                  <a:schemeClr val="bg1"/>
                </a:solidFill>
              </a:rPr>
              <a:t>.</a:t>
            </a:r>
            <a:endParaRPr lang="sv-SE" sz="1600" dirty="0" smtClean="0">
              <a:solidFill>
                <a:schemeClr val="bg1"/>
              </a:solidFill>
            </a:endParaRPr>
          </a:p>
          <a:p>
            <a:endParaRPr lang="sv-SE" sz="1600" dirty="0">
              <a:solidFill>
                <a:schemeClr val="bg1"/>
              </a:solidFill>
            </a:endParaRPr>
          </a:p>
          <a:p>
            <a:r>
              <a:rPr lang="sv-SE" sz="1600" dirty="0" smtClean="0">
                <a:solidFill>
                  <a:schemeClr val="bg1"/>
                </a:solidFill>
              </a:rPr>
              <a:t>Kan bara uttala sig om den fysiska världen - naturen</a:t>
            </a:r>
          </a:p>
          <a:p>
            <a:endParaRPr lang="sv-SE" sz="1600" dirty="0">
              <a:solidFill>
                <a:schemeClr val="bg1"/>
              </a:solidFill>
            </a:endParaRPr>
          </a:p>
          <a:p>
            <a:r>
              <a:rPr lang="sv-SE" sz="1600" dirty="0" smtClean="0">
                <a:solidFill>
                  <a:schemeClr val="bg1"/>
                </a:solidFill>
              </a:rPr>
              <a:t>Att vetenskapen int</a:t>
            </a:r>
            <a:r>
              <a:rPr lang="sv-SE" sz="1600" dirty="0" smtClean="0">
                <a:solidFill>
                  <a:schemeClr val="bg1"/>
                </a:solidFill>
              </a:rPr>
              <a:t>e kan uttala sig om icke-materiella delar av verkligheten är inte en begränsning hos verkligheten utan hos vetenskapen.</a:t>
            </a:r>
            <a:endParaRPr lang="sv-SE" sz="1600" dirty="0" smtClean="0">
              <a:solidFill>
                <a:schemeClr val="bg1"/>
              </a:solidFill>
            </a:endParaRPr>
          </a:p>
        </p:txBody>
      </p:sp>
      <p:sp>
        <p:nvSpPr>
          <p:cNvPr id="6" name="Rektangel 5"/>
          <p:cNvSpPr/>
          <p:nvPr/>
        </p:nvSpPr>
        <p:spPr>
          <a:xfrm>
            <a:off x="5642795" y="1060597"/>
            <a:ext cx="248978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sv-SE" sz="32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TRO </a:t>
            </a:r>
            <a:r>
              <a:rPr lang="sv-SE" sz="2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(kristen)</a:t>
            </a:r>
            <a:endParaRPr lang="sv-SE" sz="24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9" name="Rektangel 8"/>
          <p:cNvSpPr/>
          <p:nvPr/>
        </p:nvSpPr>
        <p:spPr>
          <a:xfrm>
            <a:off x="944122" y="1060596"/>
            <a:ext cx="264687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sv-SE" sz="32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VETENSKAP</a:t>
            </a:r>
            <a:endParaRPr lang="sv-SE" sz="24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11" name="Rundad rektangulär 10"/>
          <p:cNvSpPr/>
          <p:nvPr/>
        </p:nvSpPr>
        <p:spPr>
          <a:xfrm>
            <a:off x="4241379" y="4251498"/>
            <a:ext cx="1851553" cy="878774"/>
          </a:xfrm>
          <a:prstGeom prst="wedgeRoundRectCallout">
            <a:avLst>
              <a:gd name="adj1" fmla="val 129719"/>
              <a:gd name="adj2" fmla="val -154273"/>
              <a:gd name="adj3" fmla="val 16667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2000" dirty="0" smtClean="0">
                <a:solidFill>
                  <a:schemeClr val="bg1"/>
                </a:solidFill>
              </a:rPr>
              <a:t>Bevismoment i tro</a:t>
            </a:r>
            <a:endParaRPr lang="sv-SE" sz="2000" dirty="0">
              <a:solidFill>
                <a:schemeClr val="bg1"/>
              </a:solidFill>
            </a:endParaRPr>
          </a:p>
        </p:txBody>
      </p:sp>
      <p:sp>
        <p:nvSpPr>
          <p:cNvPr id="12" name="Rundad rektangulär 11"/>
          <p:cNvSpPr/>
          <p:nvPr/>
        </p:nvSpPr>
        <p:spPr>
          <a:xfrm>
            <a:off x="2767733" y="4758962"/>
            <a:ext cx="1851553" cy="878774"/>
          </a:xfrm>
          <a:prstGeom prst="wedgeRoundRectCallout">
            <a:avLst>
              <a:gd name="adj1" fmla="val -98948"/>
              <a:gd name="adj2" fmla="val -236515"/>
              <a:gd name="adj3" fmla="val 16667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2000" dirty="0" smtClean="0">
                <a:solidFill>
                  <a:schemeClr val="bg1"/>
                </a:solidFill>
              </a:rPr>
              <a:t>Trosmoment i vetenskap</a:t>
            </a:r>
            <a:endParaRPr lang="sv-SE" sz="2000" dirty="0">
              <a:solidFill>
                <a:schemeClr val="bg1"/>
              </a:solidFill>
            </a:endParaRPr>
          </a:p>
        </p:txBody>
      </p:sp>
      <p:sp>
        <p:nvSpPr>
          <p:cNvPr id="13" name="Vänster-höger 12"/>
          <p:cNvSpPr/>
          <p:nvPr/>
        </p:nvSpPr>
        <p:spPr>
          <a:xfrm>
            <a:off x="3835728" y="1192802"/>
            <a:ext cx="1472541" cy="296883"/>
          </a:xfrm>
          <a:prstGeom prst="leftRightArrow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600" dirty="0"/>
          </a:p>
        </p:txBody>
      </p:sp>
      <p:sp>
        <p:nvSpPr>
          <p:cNvPr id="15" name="Ellips 14"/>
          <p:cNvSpPr/>
          <p:nvPr/>
        </p:nvSpPr>
        <p:spPr>
          <a:xfrm>
            <a:off x="7565674" y="3041325"/>
            <a:ext cx="582403" cy="380010"/>
          </a:xfrm>
          <a:prstGeom prst="ellipse">
            <a:avLst/>
          </a:prstGeom>
          <a:ln w="38100">
            <a:solidFill>
              <a:schemeClr val="accent3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6" name="Ellips 15"/>
          <p:cNvSpPr/>
          <p:nvPr/>
        </p:nvSpPr>
        <p:spPr>
          <a:xfrm>
            <a:off x="805540" y="2786744"/>
            <a:ext cx="1142013" cy="380010"/>
          </a:xfrm>
          <a:prstGeom prst="ellipse">
            <a:avLst/>
          </a:prstGeom>
          <a:ln w="38100">
            <a:solidFill>
              <a:schemeClr val="accent3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581452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  <p:bldP spid="8" grpId="0" build="p" animBg="1"/>
      <p:bldP spid="11" grpId="0" animBg="1"/>
      <p:bldP spid="12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Ateism - Teism</a:t>
            </a:r>
            <a:endParaRPr lang="sv-SE" dirty="0"/>
          </a:p>
        </p:txBody>
      </p:sp>
      <p:pic>
        <p:nvPicPr>
          <p:cNvPr id="11" name="Bildobjekt 10" descr="Namnlöst-1.gif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67015" flipH="1">
            <a:off x="6314563" y="3124072"/>
            <a:ext cx="2732583" cy="1757108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>
              <a:rot lat="0" lon="21599987" rev="0"/>
            </a:camera>
            <a:lightRig rig="threePt" dir="t"/>
          </a:scene3d>
          <a:sp3d>
            <a:bevelT w="0" h="0"/>
            <a:bevelB w="0" h="0"/>
            <a:contourClr>
              <a:schemeClr val="tx2"/>
            </a:contourClr>
          </a:sp3d>
        </p:spPr>
      </p:pic>
      <p:sp>
        <p:nvSpPr>
          <p:cNvPr id="25" name="Streckad höger 24"/>
          <p:cNvSpPr/>
          <p:nvPr/>
        </p:nvSpPr>
        <p:spPr>
          <a:xfrm>
            <a:off x="4747735" y="2666017"/>
            <a:ext cx="1162532" cy="848046"/>
          </a:xfrm>
          <a:prstGeom prst="stripedRightArrow">
            <a:avLst/>
          </a:prstGeom>
          <a:scene3d>
            <a:camera prst="orthographicFront">
              <a:rot lat="1181010" lon="1162346" rev="21383010"/>
            </a:camera>
            <a:lightRig rig="threePt" dir="t">
              <a:rot lat="0" lon="0" rev="1200000"/>
            </a:lightRig>
          </a:scene3d>
          <a:sp3d extrusionH="127000">
            <a:bevelT w="63500" h="25400"/>
            <a:bevelB w="57150" h="14605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91421" tIns="45712" rIns="91421" bIns="45712" rtlCol="0" anchor="ctr"/>
          <a:lstStyle/>
          <a:p>
            <a:pPr algn="ctr"/>
            <a:endParaRPr lang="sv-SE" dirty="0"/>
          </a:p>
        </p:txBody>
      </p:sp>
      <p:sp>
        <p:nvSpPr>
          <p:cNvPr id="28" name="textruta 27"/>
          <p:cNvSpPr txBox="1"/>
          <p:nvPr/>
        </p:nvSpPr>
        <p:spPr>
          <a:xfrm rot="538890">
            <a:off x="4334386" y="1677815"/>
            <a:ext cx="2266864" cy="954091"/>
          </a:xfrm>
          <a:prstGeom prst="rect">
            <a:avLst/>
          </a:prstGeom>
          <a:noFill/>
        </p:spPr>
        <p:txBody>
          <a:bodyPr wrap="none" lIns="91421" tIns="45712" rIns="91421" bIns="45712" rtlCol="0">
            <a:spAutoFit/>
          </a:bodyPr>
          <a:lstStyle/>
          <a:p>
            <a:pPr algn="ctr"/>
            <a:r>
              <a:rPr lang="sv-SE" sz="3200" spc="99" dirty="0" smtClean="0">
                <a:solidFill>
                  <a:srgbClr val="FFFF00"/>
                </a:solidFill>
              </a:rPr>
              <a:t>Ateism</a:t>
            </a:r>
          </a:p>
          <a:p>
            <a:pPr algn="ctr"/>
            <a:r>
              <a:rPr lang="sv-SE" sz="2400" spc="99" dirty="0" smtClean="0">
                <a:solidFill>
                  <a:srgbClr val="FFFF00"/>
                </a:solidFill>
              </a:rPr>
              <a:t>(Materialism)</a:t>
            </a:r>
            <a:endParaRPr lang="sv-SE" sz="2400" spc="99" dirty="0">
              <a:solidFill>
                <a:srgbClr val="FFFF00"/>
              </a:solidFill>
            </a:endParaRPr>
          </a:p>
        </p:txBody>
      </p:sp>
      <p:sp>
        <p:nvSpPr>
          <p:cNvPr id="16" name="Streckad höger 24"/>
          <p:cNvSpPr/>
          <p:nvPr/>
        </p:nvSpPr>
        <p:spPr>
          <a:xfrm flipH="1">
            <a:off x="4205471" y="3591182"/>
            <a:ext cx="1162532" cy="848046"/>
          </a:xfrm>
          <a:prstGeom prst="stripedRightArrow">
            <a:avLst/>
          </a:prstGeom>
          <a:scene3d>
            <a:camera prst="orthographicFront">
              <a:rot lat="1181010" lon="1162346" rev="21383010"/>
            </a:camera>
            <a:lightRig rig="threePt" dir="t">
              <a:rot lat="0" lon="0" rev="1200000"/>
            </a:lightRig>
          </a:scene3d>
          <a:sp3d extrusionH="127000">
            <a:bevelT w="63500" h="25400"/>
            <a:bevelB w="57150" h="14605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91421" tIns="45712" rIns="91421" bIns="45712" rtlCol="0" anchor="ctr"/>
          <a:lstStyle/>
          <a:p>
            <a:pPr algn="ctr"/>
            <a:endParaRPr lang="sv-SE" dirty="0"/>
          </a:p>
        </p:txBody>
      </p:sp>
      <p:sp>
        <p:nvSpPr>
          <p:cNvPr id="14" name="textruta 13"/>
          <p:cNvSpPr txBox="1"/>
          <p:nvPr/>
        </p:nvSpPr>
        <p:spPr>
          <a:xfrm rot="538890">
            <a:off x="3899644" y="4362083"/>
            <a:ext cx="1677472" cy="954091"/>
          </a:xfrm>
          <a:prstGeom prst="rect">
            <a:avLst/>
          </a:prstGeom>
          <a:noFill/>
        </p:spPr>
        <p:txBody>
          <a:bodyPr wrap="none" lIns="91421" tIns="45712" rIns="91421" bIns="45712" rtlCol="0">
            <a:spAutoFit/>
          </a:bodyPr>
          <a:lstStyle/>
          <a:p>
            <a:pPr algn="ctr"/>
            <a:r>
              <a:rPr lang="sv-SE" sz="3200" spc="99" dirty="0" smtClean="0">
                <a:solidFill>
                  <a:srgbClr val="FFFF00"/>
                </a:solidFill>
              </a:rPr>
              <a:t>Teism</a:t>
            </a:r>
          </a:p>
          <a:p>
            <a:pPr algn="ctr"/>
            <a:r>
              <a:rPr lang="sv-SE" sz="2400" spc="99" dirty="0" smtClean="0">
                <a:solidFill>
                  <a:srgbClr val="FFFF00"/>
                </a:solidFill>
              </a:rPr>
              <a:t>(Gudstro)</a:t>
            </a:r>
            <a:endParaRPr lang="sv-SE" sz="2400" spc="99" dirty="0">
              <a:solidFill>
                <a:srgbClr val="FFFF00"/>
              </a:solidFill>
            </a:endParaRPr>
          </a:p>
        </p:txBody>
      </p:sp>
      <p:sp>
        <p:nvSpPr>
          <p:cNvPr id="15" name="textruta 14"/>
          <p:cNvSpPr txBox="1"/>
          <p:nvPr/>
        </p:nvSpPr>
        <p:spPr>
          <a:xfrm rot="538890">
            <a:off x="6346845" y="4813295"/>
            <a:ext cx="2379331" cy="954091"/>
          </a:xfrm>
          <a:prstGeom prst="rect">
            <a:avLst/>
          </a:prstGeom>
          <a:noFill/>
        </p:spPr>
        <p:txBody>
          <a:bodyPr wrap="none" lIns="91421" tIns="45712" rIns="91421" bIns="45712" rtlCol="0">
            <a:spAutoFit/>
          </a:bodyPr>
          <a:lstStyle/>
          <a:p>
            <a:pPr algn="ctr"/>
            <a:r>
              <a:rPr lang="sv-SE" sz="3200" spc="99" dirty="0" smtClean="0">
                <a:solidFill>
                  <a:srgbClr val="FFFF00"/>
                </a:solidFill>
              </a:rPr>
              <a:t>Intelligens</a:t>
            </a:r>
          </a:p>
          <a:p>
            <a:pPr algn="ctr"/>
            <a:r>
              <a:rPr lang="sv-SE" sz="2400" spc="99" dirty="0" smtClean="0">
                <a:solidFill>
                  <a:srgbClr val="FFFF00"/>
                </a:solidFill>
              </a:rPr>
              <a:t>(Tanke, Vilja)</a:t>
            </a:r>
            <a:endParaRPr lang="sv-SE" sz="2400" spc="99" dirty="0">
              <a:solidFill>
                <a:srgbClr val="FFFF00"/>
              </a:solidFill>
            </a:endParaRPr>
          </a:p>
        </p:txBody>
      </p:sp>
      <p:sp>
        <p:nvSpPr>
          <p:cNvPr id="20" name="textruta 19"/>
          <p:cNvSpPr txBox="1"/>
          <p:nvPr/>
        </p:nvSpPr>
        <p:spPr>
          <a:xfrm rot="538890">
            <a:off x="225367" y="3860303"/>
            <a:ext cx="2854654" cy="954091"/>
          </a:xfrm>
          <a:prstGeom prst="rect">
            <a:avLst/>
          </a:prstGeom>
          <a:noFill/>
        </p:spPr>
        <p:txBody>
          <a:bodyPr wrap="none" lIns="91421" tIns="45712" rIns="91421" bIns="45712" rtlCol="0">
            <a:spAutoFit/>
          </a:bodyPr>
          <a:lstStyle/>
          <a:p>
            <a:pPr algn="ctr"/>
            <a:r>
              <a:rPr lang="sv-SE" sz="3200" spc="99" dirty="0" smtClean="0">
                <a:solidFill>
                  <a:srgbClr val="FFFF00"/>
                </a:solidFill>
              </a:rPr>
              <a:t>Naturen</a:t>
            </a:r>
          </a:p>
          <a:p>
            <a:pPr algn="ctr"/>
            <a:r>
              <a:rPr lang="sv-SE" sz="2400" spc="99" dirty="0" smtClean="0">
                <a:solidFill>
                  <a:srgbClr val="FFFF00"/>
                </a:solidFill>
              </a:rPr>
              <a:t>(Materia, Energi)</a:t>
            </a:r>
            <a:endParaRPr lang="sv-SE" sz="2400" spc="99" dirty="0">
              <a:solidFill>
                <a:srgbClr val="FFFF00"/>
              </a:solidFill>
            </a:endParaRPr>
          </a:p>
        </p:txBody>
      </p:sp>
      <p:pic>
        <p:nvPicPr>
          <p:cNvPr id="1026" name="Picture 2" descr="http://2.bp.blogspot.com/_4C_tSMqS810/SbXNx0ozkOI/AAAAAAAADXc/9R6hv0YmesA/s400/Universe+building+blocks+of+life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26220" y="1531348"/>
            <a:ext cx="3277605" cy="2364189"/>
          </a:xfrm>
          <a:prstGeom prst="rect">
            <a:avLst/>
          </a:prstGeom>
          <a:noFill/>
          <a:ln w="38100">
            <a:noFill/>
            <a:rou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>
              <a:rot lat="0" lon="900000" rev="20999999"/>
            </a:camera>
            <a:lightRig rig="threePt" dir="t"/>
          </a:scene3d>
          <a:sp3d>
            <a:bevelT w="139700"/>
          </a:sp3d>
        </p:spPr>
      </p:pic>
    </p:spTree>
    <p:extLst>
      <p:ext uri="{BB962C8B-B14F-4D97-AF65-F5344CB8AC3E}">
        <p14:creationId xmlns:p14="http://schemas.microsoft.com/office/powerpoint/2010/main" val="5477021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Typer av vetenskap</a:t>
            </a:r>
            <a:endParaRPr lang="sv-SE" dirty="0"/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6980" y="4652349"/>
            <a:ext cx="2559081" cy="2166689"/>
          </a:xfrm>
          <a:prstGeom prst="rect">
            <a:avLst/>
          </a:prstGeom>
        </p:spPr>
      </p:pic>
      <p:sp>
        <p:nvSpPr>
          <p:cNvPr id="7" name="Rektangel 6"/>
          <p:cNvSpPr/>
          <p:nvPr/>
        </p:nvSpPr>
        <p:spPr>
          <a:xfrm>
            <a:off x="1077095" y="5395886"/>
            <a:ext cx="4640667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sv-SE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Att kunna förklara något betyder inte att det inte har någon upphovsman!</a:t>
            </a:r>
            <a:endParaRPr lang="sv-SE" sz="2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Rektangel 3"/>
          <p:cNvSpPr/>
          <p:nvPr/>
        </p:nvSpPr>
        <p:spPr>
          <a:xfrm>
            <a:off x="165255" y="3764339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sv-SE" sz="2400" dirty="0" smtClean="0">
                <a:solidFill>
                  <a:srgbClr val="FFFF00"/>
                </a:solidFill>
                <a:latin typeface="Comic Sans MS" pitchFamily="66" charset="0"/>
                <a:ea typeface="Calibri"/>
                <a:cs typeface="Times New Roman" pitchFamily="18" charset="0"/>
              </a:rPr>
              <a:t>Exempel:</a:t>
            </a:r>
          </a:p>
          <a:p>
            <a:pPr>
              <a:tabLst>
                <a:tab pos="271463" algn="l"/>
              </a:tabLst>
              <a:defRPr/>
            </a:pPr>
            <a:r>
              <a:rPr lang="sv-SE" sz="2400" dirty="0" smtClean="0">
                <a:solidFill>
                  <a:srgbClr val="99FFCC"/>
                </a:solidFill>
                <a:latin typeface="Comic Sans MS" pitchFamily="66" charset="0"/>
                <a:ea typeface="Calibri"/>
                <a:cs typeface="Times New Roman" pitchFamily="18" charset="0"/>
              </a:rPr>
              <a:t>Runstenar innehåller design =&gt; De har intelligent ursprung</a:t>
            </a:r>
          </a:p>
          <a:p>
            <a:pPr>
              <a:tabLst>
                <a:tab pos="271463" algn="l"/>
              </a:tabLst>
              <a:defRPr/>
            </a:pPr>
            <a:r>
              <a:rPr lang="sv-SE" sz="2400" dirty="0" smtClean="0">
                <a:solidFill>
                  <a:srgbClr val="FFFF00"/>
                </a:solidFill>
                <a:latin typeface="Comic Sans MS" pitchFamily="66" charset="0"/>
                <a:ea typeface="Calibri"/>
                <a:cs typeface="Times New Roman" pitchFamily="18" charset="0"/>
              </a:rPr>
              <a:t>	är analogt med</a:t>
            </a:r>
          </a:p>
          <a:p>
            <a:pPr>
              <a:spcAft>
                <a:spcPts val="600"/>
              </a:spcAft>
              <a:tabLst>
                <a:tab pos="271463" algn="l"/>
              </a:tabLst>
              <a:defRPr/>
            </a:pPr>
            <a:r>
              <a:rPr lang="sv-SE" sz="2400" dirty="0" smtClean="0">
                <a:solidFill>
                  <a:srgbClr val="99FFCC"/>
                </a:solidFill>
                <a:latin typeface="Comic Sans MS" pitchFamily="66" charset="0"/>
                <a:ea typeface="Calibri"/>
                <a:cs typeface="Times New Roman" pitchFamily="18" charset="0"/>
              </a:rPr>
              <a:t>Celler innehåller design =&gt; De har intelligent ursprung</a:t>
            </a:r>
          </a:p>
        </p:txBody>
      </p:sp>
      <p:pic>
        <p:nvPicPr>
          <p:cNvPr id="1035" name="Picture 11" descr="C:\Users\Anders\AppData\Local\Microsoft\Windows\Temporary Internet Files\Content.IE5\DT5EGDNZ\MC900240453[1].wmf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83588" y="1650649"/>
            <a:ext cx="2139229" cy="1591457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C:\Users\Anders\AppData\Local\Microsoft\Windows\Temporary Internet Files\Content.IE5\AMRFCHKS\MC900280284[1].wmf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2564507" y="2087000"/>
            <a:ext cx="1946629" cy="1689918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ruta 7"/>
          <p:cNvSpPr txBox="1"/>
          <p:nvPr/>
        </p:nvSpPr>
        <p:spPr>
          <a:xfrm>
            <a:off x="158796" y="868340"/>
            <a:ext cx="4346062" cy="28161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800" b="1" i="1" dirty="0" smtClean="0">
                <a:solidFill>
                  <a:srgbClr val="FFFF00"/>
                </a:solidFill>
              </a:rPr>
              <a:t>Operationell vetenskap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v-SE" sz="2400" dirty="0" smtClean="0">
                <a:solidFill>
                  <a:srgbClr val="FFFF00"/>
                </a:solidFill>
              </a:rPr>
              <a:t>Upprepningsbar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sv-SE" sz="2400" dirty="0" smtClean="0">
                <a:solidFill>
                  <a:srgbClr val="FFFF00"/>
                </a:solidFill>
              </a:rPr>
              <a:t>Kausalitet (orsak &amp; verkan)</a:t>
            </a:r>
          </a:p>
          <a:p>
            <a:r>
              <a:rPr lang="sv-SE" sz="2400" dirty="0" smtClean="0">
                <a:solidFill>
                  <a:srgbClr val="FFFF00"/>
                </a:solidFill>
              </a:rPr>
              <a:t>Exempel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v-SE" sz="2400" dirty="0" smtClean="0">
                <a:solidFill>
                  <a:srgbClr val="99FFCC"/>
                </a:solidFill>
              </a:rPr>
              <a:t>Fysik/Kemi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v-SE" sz="2400" dirty="0" smtClean="0">
                <a:solidFill>
                  <a:srgbClr val="6699FF"/>
                </a:solidFill>
              </a:rPr>
              <a:t>Kosmologi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v-SE" sz="2400" dirty="0" smtClean="0">
                <a:solidFill>
                  <a:srgbClr val="FF8B8B"/>
                </a:solidFill>
              </a:rPr>
              <a:t>Molekylärbiologi</a:t>
            </a:r>
          </a:p>
        </p:txBody>
      </p:sp>
      <p:sp>
        <p:nvSpPr>
          <p:cNvPr id="26" name="textruta 25"/>
          <p:cNvSpPr txBox="1"/>
          <p:nvPr/>
        </p:nvSpPr>
        <p:spPr>
          <a:xfrm>
            <a:off x="4871165" y="868340"/>
            <a:ext cx="3586238" cy="28161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800" b="1" i="1" dirty="0" smtClean="0">
                <a:solidFill>
                  <a:srgbClr val="FFFF00"/>
                </a:solidFill>
              </a:rPr>
              <a:t>Historisk vetenskap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v-SE" sz="2400" dirty="0" smtClean="0">
                <a:solidFill>
                  <a:srgbClr val="FFFF00"/>
                </a:solidFill>
              </a:rPr>
              <a:t>Ej upprepningsbar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sv-SE" sz="2400" dirty="0" smtClean="0">
                <a:solidFill>
                  <a:srgbClr val="FFFF00"/>
                </a:solidFill>
              </a:rPr>
              <a:t>Analogier</a:t>
            </a:r>
          </a:p>
          <a:p>
            <a:r>
              <a:rPr lang="sv-SE" sz="2400" dirty="0" smtClean="0">
                <a:solidFill>
                  <a:srgbClr val="FFFF00"/>
                </a:solidFill>
              </a:rPr>
              <a:t>Exempel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v-SE" sz="2400" dirty="0" smtClean="0">
                <a:solidFill>
                  <a:srgbClr val="99FFCC"/>
                </a:solidFill>
              </a:rPr>
              <a:t>Arkeologi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v-SE" sz="2400" dirty="0" smtClean="0">
                <a:solidFill>
                  <a:srgbClr val="6699FF"/>
                </a:solidFill>
              </a:rPr>
              <a:t>Kosmogoni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v-SE" sz="2400" dirty="0" smtClean="0">
                <a:solidFill>
                  <a:srgbClr val="FF8B8B"/>
                </a:solidFill>
              </a:rPr>
              <a:t>Evolutionsbiologi</a:t>
            </a:r>
            <a:endParaRPr lang="sv-SE" sz="2400" dirty="0">
              <a:solidFill>
                <a:srgbClr val="FF8B8B"/>
              </a:solidFill>
            </a:endParaRPr>
          </a:p>
        </p:txBody>
      </p:sp>
      <p:sp>
        <p:nvSpPr>
          <p:cNvPr id="12" name="Höger 11"/>
          <p:cNvSpPr/>
          <p:nvPr/>
        </p:nvSpPr>
        <p:spPr>
          <a:xfrm>
            <a:off x="5728987" y="5641125"/>
            <a:ext cx="892152" cy="638489"/>
          </a:xfrm>
          <a:prstGeom prst="rightArrow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4" name="Frihandsfigur 13"/>
          <p:cNvSpPr/>
          <p:nvPr/>
        </p:nvSpPr>
        <p:spPr>
          <a:xfrm>
            <a:off x="771182" y="1825869"/>
            <a:ext cx="4179647" cy="2019019"/>
          </a:xfrm>
          <a:custGeom>
            <a:avLst/>
            <a:gdLst>
              <a:gd name="connsiteX0" fmla="*/ 3342290 w 3342290"/>
              <a:gd name="connsiteY0" fmla="*/ 44276 h 2062263"/>
              <a:gd name="connsiteX1" fmla="*/ 1513490 w 3342290"/>
              <a:gd name="connsiteY1" fmla="*/ 264994 h 2062263"/>
              <a:gd name="connsiteX2" fmla="*/ 0 w 3342290"/>
              <a:gd name="connsiteY2" fmla="*/ 2062263 h 2062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42290" h="2062263">
                <a:moveTo>
                  <a:pt x="3342290" y="44276"/>
                </a:moveTo>
                <a:cubicBezTo>
                  <a:pt x="2706414" y="-13531"/>
                  <a:pt x="2070538" y="-71337"/>
                  <a:pt x="1513490" y="264994"/>
                </a:cubicBezTo>
                <a:cubicBezTo>
                  <a:pt x="956442" y="601325"/>
                  <a:pt x="478221" y="1331794"/>
                  <a:pt x="0" y="2062263"/>
                </a:cubicBezTo>
              </a:path>
            </a:pathLst>
          </a:custGeom>
          <a:ln w="571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0725864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  <p:bldP spid="8" grpId="0"/>
      <p:bldP spid="26" grpId="0"/>
      <p:bldP spid="12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1" name="Picture 37" descr="http://images.askmen.com/sports/keywords/1249409735_anger-management_1006207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" y="4547347"/>
            <a:ext cx="2310655" cy="2310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Vetenskapens grund</a:t>
            </a:r>
            <a:endParaRPr lang="sv-SE" dirty="0"/>
          </a:p>
        </p:txBody>
      </p:sp>
      <p:sp>
        <p:nvSpPr>
          <p:cNvPr id="4" name="textruta 3"/>
          <p:cNvSpPr txBox="1"/>
          <p:nvPr/>
        </p:nvSpPr>
        <p:spPr>
          <a:xfrm>
            <a:off x="112091" y="4569381"/>
            <a:ext cx="1069524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900" dirty="0" smtClean="0">
                <a:solidFill>
                  <a:srgbClr val="FFFF00"/>
                </a:solidFill>
              </a:rPr>
              <a:t>Johannes Kepler</a:t>
            </a:r>
          </a:p>
          <a:p>
            <a:pPr algn="ctr"/>
            <a:r>
              <a:rPr lang="sv-SE" sz="900" dirty="0" smtClean="0">
                <a:solidFill>
                  <a:srgbClr val="FFFF00"/>
                </a:solidFill>
              </a:rPr>
              <a:t>1571-1630</a:t>
            </a:r>
          </a:p>
          <a:p>
            <a:pPr algn="ctr"/>
            <a:r>
              <a:rPr lang="sv-SE" sz="900" dirty="0" smtClean="0">
                <a:solidFill>
                  <a:srgbClr val="FFFF00"/>
                </a:solidFill>
              </a:rPr>
              <a:t>Planetbanor</a:t>
            </a:r>
            <a:endParaRPr lang="sv-SE" sz="900" dirty="0">
              <a:solidFill>
                <a:srgbClr val="FFFF00"/>
              </a:solidFill>
            </a:endParaRPr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833" y="3059747"/>
            <a:ext cx="1004024" cy="1506035"/>
          </a:xfrm>
          <a:prstGeom prst="rect">
            <a:avLst/>
          </a:prstGeom>
          <a:effectLst/>
          <a:scene3d>
            <a:camera prst="orthographicFront">
              <a:rot lat="600000" lon="1800000" rev="0"/>
            </a:camera>
            <a:lightRig rig="threePt" dir="t"/>
          </a:scene3d>
          <a:sp3d>
            <a:bevelT/>
          </a:sp3d>
        </p:spPr>
      </p:pic>
      <p:sp>
        <p:nvSpPr>
          <p:cNvPr id="23" name="Rektangel 22"/>
          <p:cNvSpPr/>
          <p:nvPr/>
        </p:nvSpPr>
        <p:spPr>
          <a:xfrm>
            <a:off x="1119327" y="4569381"/>
            <a:ext cx="101716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sv-SE" sz="900" dirty="0" smtClean="0">
                <a:solidFill>
                  <a:srgbClr val="FFFF00"/>
                </a:solidFill>
              </a:rPr>
              <a:t>Galileo Galilei</a:t>
            </a:r>
          </a:p>
          <a:p>
            <a:pPr lvl="0" algn="ctr"/>
            <a:r>
              <a:rPr lang="sv-SE" sz="900" dirty="0" smtClean="0">
                <a:solidFill>
                  <a:srgbClr val="FFFF00"/>
                </a:solidFill>
              </a:rPr>
              <a:t>1564-1642</a:t>
            </a:r>
          </a:p>
          <a:p>
            <a:pPr lvl="0" algn="ctr"/>
            <a:r>
              <a:rPr lang="sv-SE" sz="900" dirty="0" smtClean="0">
                <a:solidFill>
                  <a:srgbClr val="FFFF00"/>
                </a:solidFill>
              </a:rPr>
              <a:t>Astronom</a:t>
            </a:r>
            <a:endParaRPr lang="sv-SE" sz="900" dirty="0">
              <a:solidFill>
                <a:srgbClr val="FFFF00"/>
              </a:solidFill>
            </a:endParaRPr>
          </a:p>
        </p:txBody>
      </p:sp>
      <p:pic>
        <p:nvPicPr>
          <p:cNvPr id="10" name="Bildobjekt 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9962" y="3059745"/>
            <a:ext cx="1008279" cy="1506037"/>
          </a:xfrm>
          <a:prstGeom prst="rect">
            <a:avLst/>
          </a:prstGeom>
          <a:effectLst/>
          <a:scene3d>
            <a:camera prst="orthographicFront">
              <a:rot lat="600000" lon="1800000" rev="0"/>
            </a:camera>
            <a:lightRig rig="threePt" dir="t"/>
          </a:scene3d>
          <a:sp3d>
            <a:bevelT/>
          </a:sp3d>
        </p:spPr>
      </p:pic>
      <p:sp>
        <p:nvSpPr>
          <p:cNvPr id="26" name="Rektangel 25"/>
          <p:cNvSpPr/>
          <p:nvPr/>
        </p:nvSpPr>
        <p:spPr>
          <a:xfrm>
            <a:off x="2159926" y="4569379"/>
            <a:ext cx="89635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sv-SE" sz="900" dirty="0" smtClean="0">
                <a:solidFill>
                  <a:srgbClr val="FFFF00"/>
                </a:solidFill>
              </a:rPr>
              <a:t>Balise Pascal</a:t>
            </a:r>
          </a:p>
          <a:p>
            <a:pPr lvl="0" algn="ctr"/>
            <a:r>
              <a:rPr lang="sv-SE" sz="900" dirty="0" smtClean="0">
                <a:solidFill>
                  <a:srgbClr val="FFFF00"/>
                </a:solidFill>
              </a:rPr>
              <a:t>1623-1662</a:t>
            </a:r>
          </a:p>
          <a:p>
            <a:pPr lvl="0" algn="ctr"/>
            <a:r>
              <a:rPr lang="sv-SE" sz="900" dirty="0" smtClean="0">
                <a:solidFill>
                  <a:srgbClr val="FFFF00"/>
                </a:solidFill>
              </a:rPr>
              <a:t>Matematiker</a:t>
            </a:r>
            <a:endParaRPr lang="sv-SE" sz="900" dirty="0">
              <a:solidFill>
                <a:srgbClr val="FFFF00"/>
              </a:solidFill>
            </a:endParaRPr>
          </a:p>
        </p:txBody>
      </p:sp>
      <p:pic>
        <p:nvPicPr>
          <p:cNvPr id="11" name="Bildobjekt 10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9341" y="3059747"/>
            <a:ext cx="1004024" cy="1506035"/>
          </a:xfrm>
          <a:prstGeom prst="rect">
            <a:avLst/>
          </a:prstGeom>
          <a:effectLst/>
          <a:scene3d>
            <a:camera prst="orthographicFront">
              <a:rot lat="600000" lon="1800000" rev="0"/>
            </a:camera>
            <a:lightRig rig="threePt" dir="t"/>
          </a:scene3d>
          <a:sp3d>
            <a:bevelT/>
          </a:sp3d>
        </p:spPr>
      </p:pic>
      <p:sp>
        <p:nvSpPr>
          <p:cNvPr id="6" name="Rektangel 5"/>
          <p:cNvSpPr/>
          <p:nvPr/>
        </p:nvSpPr>
        <p:spPr>
          <a:xfrm>
            <a:off x="3127339" y="4569379"/>
            <a:ext cx="99457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sv-SE" sz="900" dirty="0" smtClean="0">
                <a:solidFill>
                  <a:srgbClr val="FFFF00"/>
                </a:solidFill>
              </a:rPr>
              <a:t>Isaac Newton</a:t>
            </a:r>
          </a:p>
          <a:p>
            <a:pPr lvl="0" algn="ctr"/>
            <a:r>
              <a:rPr lang="sv-SE" sz="900" dirty="0" smtClean="0">
                <a:solidFill>
                  <a:srgbClr val="FFFF00"/>
                </a:solidFill>
              </a:rPr>
              <a:t>1642-1727</a:t>
            </a:r>
          </a:p>
          <a:p>
            <a:pPr lvl="0" algn="ctr"/>
            <a:r>
              <a:rPr lang="sv-SE" sz="900" dirty="0" smtClean="0">
                <a:solidFill>
                  <a:srgbClr val="FFFF00"/>
                </a:solidFill>
              </a:rPr>
              <a:t>Mekanik</a:t>
            </a:r>
            <a:endParaRPr lang="sv-SE" sz="900" dirty="0">
              <a:solidFill>
                <a:srgbClr val="FFFF00"/>
              </a:solidFill>
            </a:endParaRPr>
          </a:p>
        </p:txBody>
      </p:sp>
      <p:pic>
        <p:nvPicPr>
          <p:cNvPr id="12" name="Bildobjekt 11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4468" y="3059747"/>
            <a:ext cx="1004024" cy="1506035"/>
          </a:xfrm>
          <a:prstGeom prst="rect">
            <a:avLst/>
          </a:prstGeom>
          <a:effectLst/>
          <a:scene3d>
            <a:camera prst="orthographicFront">
              <a:rot lat="600000" lon="1800000" rev="0"/>
            </a:camera>
            <a:lightRig rig="threePt" dir="t"/>
          </a:scene3d>
          <a:sp3d>
            <a:bevelT/>
          </a:sp3d>
        </p:spPr>
      </p:pic>
      <p:sp>
        <p:nvSpPr>
          <p:cNvPr id="7" name="textruta 6"/>
          <p:cNvSpPr txBox="1"/>
          <p:nvPr/>
        </p:nvSpPr>
        <p:spPr>
          <a:xfrm>
            <a:off x="4145348" y="4569381"/>
            <a:ext cx="930063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900" dirty="0" smtClean="0">
                <a:solidFill>
                  <a:srgbClr val="FFFF00"/>
                </a:solidFill>
              </a:rPr>
              <a:t>Carl von Linné</a:t>
            </a:r>
          </a:p>
          <a:p>
            <a:pPr algn="ctr"/>
            <a:r>
              <a:rPr lang="sv-SE" sz="900" dirty="0" smtClean="0">
                <a:solidFill>
                  <a:srgbClr val="FFFF00"/>
                </a:solidFill>
              </a:rPr>
              <a:t>1707-1778</a:t>
            </a:r>
          </a:p>
          <a:p>
            <a:pPr algn="ctr"/>
            <a:r>
              <a:rPr lang="sv-SE" sz="900" dirty="0" smtClean="0">
                <a:solidFill>
                  <a:srgbClr val="FFFF00"/>
                </a:solidFill>
              </a:rPr>
              <a:t>Biolog</a:t>
            </a:r>
            <a:endParaRPr lang="sv-SE" sz="900" dirty="0">
              <a:solidFill>
                <a:srgbClr val="FFFF00"/>
              </a:solidFill>
            </a:endParaRPr>
          </a:p>
        </p:txBody>
      </p:sp>
      <p:pic>
        <p:nvPicPr>
          <p:cNvPr id="13" name="Bildobjekt 12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9595" y="3059747"/>
            <a:ext cx="1004024" cy="1506035"/>
          </a:xfrm>
          <a:prstGeom prst="rect">
            <a:avLst/>
          </a:prstGeom>
          <a:effectLst/>
          <a:scene3d>
            <a:camera prst="orthographicFront">
              <a:rot lat="600000" lon="1800000" rev="0"/>
            </a:camera>
            <a:lightRig rig="threePt" dir="t"/>
          </a:scene3d>
          <a:sp3d>
            <a:bevelT/>
          </a:sp3d>
        </p:spPr>
      </p:pic>
      <p:sp>
        <p:nvSpPr>
          <p:cNvPr id="15" name="Rektangel 14"/>
          <p:cNvSpPr/>
          <p:nvPr/>
        </p:nvSpPr>
        <p:spPr>
          <a:xfrm>
            <a:off x="4908345" y="4569379"/>
            <a:ext cx="1369787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sv-SE" sz="900" dirty="0" smtClean="0">
                <a:solidFill>
                  <a:srgbClr val="FFFF00"/>
                </a:solidFill>
              </a:rPr>
              <a:t>James C Maxwell</a:t>
            </a:r>
          </a:p>
          <a:p>
            <a:pPr lvl="0" algn="ctr"/>
            <a:r>
              <a:rPr lang="sv-SE" sz="900" dirty="0" smtClean="0">
                <a:solidFill>
                  <a:srgbClr val="FFFF00"/>
                </a:solidFill>
              </a:rPr>
              <a:t>1831-1879)</a:t>
            </a:r>
          </a:p>
          <a:p>
            <a:pPr lvl="0" algn="ctr"/>
            <a:r>
              <a:rPr lang="sv-SE" sz="900" dirty="0" smtClean="0">
                <a:solidFill>
                  <a:srgbClr val="FFFF00"/>
                </a:solidFill>
              </a:rPr>
              <a:t>Elektromagnetism</a:t>
            </a:r>
            <a:endParaRPr lang="sv-SE" sz="900" dirty="0">
              <a:solidFill>
                <a:srgbClr val="FFFF00"/>
              </a:solidFill>
            </a:endParaRPr>
          </a:p>
        </p:txBody>
      </p:sp>
      <p:pic>
        <p:nvPicPr>
          <p:cNvPr id="14" name="Bildobjekt 13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4723" y="3059747"/>
            <a:ext cx="1004024" cy="1506035"/>
          </a:xfrm>
          <a:prstGeom prst="rect">
            <a:avLst/>
          </a:prstGeom>
          <a:effectLst/>
          <a:scene3d>
            <a:camera prst="orthographicFront">
              <a:rot lat="600000" lon="1800000" rev="0"/>
            </a:camera>
            <a:lightRig rig="threePt" dir="t"/>
          </a:scene3d>
          <a:sp3d>
            <a:bevelT/>
          </a:sp3d>
        </p:spPr>
      </p:pic>
      <p:sp>
        <p:nvSpPr>
          <p:cNvPr id="21" name="Rektangel 20"/>
          <p:cNvSpPr/>
          <p:nvPr/>
        </p:nvSpPr>
        <p:spPr>
          <a:xfrm>
            <a:off x="6044392" y="4569379"/>
            <a:ext cx="113980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sv-SE" sz="900" dirty="0" smtClean="0">
                <a:solidFill>
                  <a:srgbClr val="FFFF00"/>
                </a:solidFill>
              </a:rPr>
              <a:t>Gregor Mendel</a:t>
            </a:r>
          </a:p>
          <a:p>
            <a:pPr lvl="0" algn="ctr"/>
            <a:r>
              <a:rPr lang="sv-SE" sz="900" dirty="0" smtClean="0">
                <a:solidFill>
                  <a:srgbClr val="FFFF00"/>
                </a:solidFill>
              </a:rPr>
              <a:t>1822-1884</a:t>
            </a:r>
          </a:p>
          <a:p>
            <a:pPr lvl="0" algn="ctr"/>
            <a:r>
              <a:rPr lang="sv-SE" sz="900" dirty="0" smtClean="0">
                <a:solidFill>
                  <a:srgbClr val="FFFF00"/>
                </a:solidFill>
              </a:rPr>
              <a:t>Ärftlighetslagar</a:t>
            </a:r>
            <a:endParaRPr lang="sv-SE" sz="900" dirty="0">
              <a:solidFill>
                <a:srgbClr val="FFFF00"/>
              </a:solidFill>
            </a:endParaRPr>
          </a:p>
        </p:txBody>
      </p:sp>
      <p:pic>
        <p:nvPicPr>
          <p:cNvPr id="16" name="Bildobjekt 15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9849" y="3059747"/>
            <a:ext cx="1004024" cy="1506035"/>
          </a:xfrm>
          <a:prstGeom prst="rect">
            <a:avLst/>
          </a:prstGeom>
          <a:effectLst/>
          <a:scene3d>
            <a:camera prst="orthographicFront">
              <a:rot lat="600000" lon="1800000" rev="0"/>
            </a:camera>
            <a:lightRig rig="threePt" dir="t"/>
          </a:scene3d>
          <a:sp3d>
            <a:bevelT/>
          </a:sp3d>
        </p:spPr>
      </p:pic>
      <p:sp>
        <p:nvSpPr>
          <p:cNvPr id="19" name="Rektangel 18"/>
          <p:cNvSpPr/>
          <p:nvPr/>
        </p:nvSpPr>
        <p:spPr>
          <a:xfrm>
            <a:off x="7121903" y="4569379"/>
            <a:ext cx="93658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sv-SE" sz="900" dirty="0" smtClean="0">
                <a:solidFill>
                  <a:srgbClr val="FFFF00"/>
                </a:solidFill>
              </a:rPr>
              <a:t>Louis Pasteur</a:t>
            </a:r>
          </a:p>
          <a:p>
            <a:pPr lvl="0" algn="ctr"/>
            <a:r>
              <a:rPr lang="sv-SE" sz="900" dirty="0" smtClean="0">
                <a:solidFill>
                  <a:srgbClr val="FFFF00"/>
                </a:solidFill>
              </a:rPr>
              <a:t>1822-1895</a:t>
            </a:r>
          </a:p>
          <a:p>
            <a:pPr lvl="0" algn="ctr"/>
            <a:r>
              <a:rPr lang="sv-SE" sz="900" dirty="0" smtClean="0">
                <a:solidFill>
                  <a:srgbClr val="FFFF00"/>
                </a:solidFill>
              </a:rPr>
              <a:t>Mikrobiologi</a:t>
            </a:r>
            <a:endParaRPr lang="sv-SE" sz="900" dirty="0">
              <a:solidFill>
                <a:srgbClr val="FFFF00"/>
              </a:solidFill>
            </a:endParaRPr>
          </a:p>
        </p:txBody>
      </p:sp>
      <p:pic>
        <p:nvPicPr>
          <p:cNvPr id="18" name="Bildobjekt 17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4978" y="3059745"/>
            <a:ext cx="1008279" cy="1506037"/>
          </a:xfrm>
          <a:prstGeom prst="rect">
            <a:avLst/>
          </a:prstGeom>
          <a:effectLst/>
          <a:scene3d>
            <a:camera prst="orthographicFront">
              <a:rot lat="600000" lon="1800000" rev="0"/>
            </a:camera>
            <a:lightRig rig="threePt" dir="t"/>
          </a:scene3d>
          <a:sp3d>
            <a:bevelT/>
          </a:sp3d>
        </p:spPr>
      </p:pic>
      <p:sp>
        <p:nvSpPr>
          <p:cNvPr id="25" name="Rektangel 24"/>
          <p:cNvSpPr/>
          <p:nvPr/>
        </p:nvSpPr>
        <p:spPr>
          <a:xfrm>
            <a:off x="8091451" y="4569379"/>
            <a:ext cx="96605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sv-SE" sz="900" dirty="0" smtClean="0">
                <a:solidFill>
                  <a:srgbClr val="FFFF00"/>
                </a:solidFill>
              </a:rPr>
              <a:t>Lord Kelvin</a:t>
            </a:r>
          </a:p>
          <a:p>
            <a:pPr lvl="0" algn="ctr"/>
            <a:r>
              <a:rPr lang="sv-SE" sz="900" dirty="0" smtClean="0">
                <a:solidFill>
                  <a:srgbClr val="FFFF00"/>
                </a:solidFill>
              </a:rPr>
              <a:t>1824-1907</a:t>
            </a:r>
          </a:p>
          <a:p>
            <a:pPr lvl="0" algn="ctr"/>
            <a:r>
              <a:rPr lang="sv-SE" sz="900" dirty="0" smtClean="0">
                <a:solidFill>
                  <a:srgbClr val="FFFF00"/>
                </a:solidFill>
              </a:rPr>
              <a:t>Termodynamik</a:t>
            </a:r>
            <a:endParaRPr lang="sv-SE" sz="900" dirty="0">
              <a:solidFill>
                <a:srgbClr val="FFFF00"/>
              </a:solidFill>
            </a:endParaRPr>
          </a:p>
        </p:txBody>
      </p:sp>
      <p:pic>
        <p:nvPicPr>
          <p:cNvPr id="20" name="Bildobjekt 19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4356" y="3059747"/>
            <a:ext cx="1004024" cy="1506035"/>
          </a:xfrm>
          <a:prstGeom prst="rect">
            <a:avLst/>
          </a:prstGeom>
          <a:effectLst/>
          <a:scene3d>
            <a:camera prst="orthographicFront">
              <a:rot lat="600000" lon="1800000" rev="0"/>
            </a:camera>
            <a:lightRig rig="threePt" dir="t"/>
          </a:scene3d>
          <a:sp3d>
            <a:bevelT/>
          </a:sp3d>
        </p:spPr>
      </p:pic>
      <p:sp>
        <p:nvSpPr>
          <p:cNvPr id="1029" name="textruta 1028"/>
          <p:cNvSpPr txBox="1"/>
          <p:nvPr/>
        </p:nvSpPr>
        <p:spPr>
          <a:xfrm>
            <a:off x="141195" y="846307"/>
            <a:ext cx="899178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u="sng" dirty="0">
                <a:solidFill>
                  <a:srgbClr val="FFFF00"/>
                </a:solidFill>
              </a:rPr>
              <a:t>Den judisk/kristna tron är vetenskapens grund</a:t>
            </a:r>
          </a:p>
          <a:p>
            <a:r>
              <a:rPr lang="sv-SE" sz="2000" dirty="0">
                <a:solidFill>
                  <a:srgbClr val="FFFF00"/>
                </a:solidFill>
              </a:rPr>
              <a:t>En </a:t>
            </a:r>
            <a:r>
              <a:rPr lang="sv-SE" sz="2000" dirty="0">
                <a:solidFill>
                  <a:schemeClr val="accent3"/>
                </a:solidFill>
              </a:rPr>
              <a:t>rationell</a:t>
            </a:r>
            <a:r>
              <a:rPr lang="sv-SE" sz="2000" dirty="0">
                <a:solidFill>
                  <a:srgbClr val="FFFF00"/>
                </a:solidFill>
              </a:rPr>
              <a:t> (förnuftig) Gud har skapat ett </a:t>
            </a:r>
            <a:r>
              <a:rPr lang="sv-SE" sz="2000" dirty="0">
                <a:solidFill>
                  <a:schemeClr val="accent3"/>
                </a:solidFill>
              </a:rPr>
              <a:t>rationellt</a:t>
            </a:r>
            <a:r>
              <a:rPr lang="sv-SE" sz="2000" dirty="0">
                <a:solidFill>
                  <a:srgbClr val="FFFF00"/>
                </a:solidFill>
              </a:rPr>
              <a:t> </a:t>
            </a:r>
            <a:r>
              <a:rPr lang="sv-SE" sz="2000" dirty="0" smtClean="0">
                <a:solidFill>
                  <a:srgbClr val="FFFF00"/>
                </a:solidFill>
              </a:rPr>
              <a:t>universum begripligt </a:t>
            </a:r>
            <a:r>
              <a:rPr lang="sv-SE" sz="2000" dirty="0">
                <a:solidFill>
                  <a:srgbClr val="FFFF00"/>
                </a:solidFill>
              </a:rPr>
              <a:t>för oss </a:t>
            </a:r>
            <a:r>
              <a:rPr lang="sv-SE" sz="2000" dirty="0">
                <a:solidFill>
                  <a:schemeClr val="accent3"/>
                </a:solidFill>
              </a:rPr>
              <a:t>rationella</a:t>
            </a:r>
            <a:r>
              <a:rPr lang="sv-SE" sz="2000" dirty="0">
                <a:solidFill>
                  <a:srgbClr val="FFFF00"/>
                </a:solidFill>
              </a:rPr>
              <a:t> varelser </a:t>
            </a:r>
            <a:r>
              <a:rPr lang="sv-SE" sz="2000" dirty="0" smtClean="0">
                <a:solidFill>
                  <a:srgbClr val="FFFF00"/>
                </a:solidFill>
              </a:rPr>
              <a:t>med hjälp av en </a:t>
            </a:r>
            <a:r>
              <a:rPr lang="sv-SE" sz="2000" dirty="0">
                <a:solidFill>
                  <a:schemeClr val="accent3"/>
                </a:solidFill>
              </a:rPr>
              <a:t>rationell</a:t>
            </a:r>
            <a:r>
              <a:rPr lang="sv-SE" sz="2000" dirty="0">
                <a:solidFill>
                  <a:srgbClr val="FFFF00"/>
                </a:solidFill>
              </a:rPr>
              <a:t> metod - vetenskap</a:t>
            </a:r>
          </a:p>
          <a:p>
            <a:endParaRPr lang="sv-SE" sz="1000" dirty="0" smtClean="0">
              <a:solidFill>
                <a:srgbClr val="FFFF00"/>
              </a:solidFill>
            </a:endParaRPr>
          </a:p>
          <a:p>
            <a:r>
              <a:rPr lang="sv-SE" sz="2000" dirty="0" smtClean="0">
                <a:solidFill>
                  <a:srgbClr val="FFFF00"/>
                </a:solidFill>
              </a:rPr>
              <a:t>Vetenskapen utgår från att naturen följer lagar och då finns en lagstiftare. Johannes Kepler: "Jag tänker Guds tankar efter Honom"</a:t>
            </a:r>
          </a:p>
          <a:p>
            <a:endParaRPr lang="sv-SE" sz="1000" dirty="0">
              <a:solidFill>
                <a:srgbClr val="FFFF00"/>
              </a:solidFill>
            </a:endParaRPr>
          </a:p>
          <a:p>
            <a:r>
              <a:rPr lang="sv-SE" sz="2000" dirty="0">
                <a:solidFill>
                  <a:srgbClr val="FFFF00"/>
                </a:solidFill>
              </a:rPr>
              <a:t>Många av vetenskapens giganter har varit personligt kristna</a:t>
            </a:r>
            <a:r>
              <a:rPr lang="sv-SE" sz="2000" dirty="0" smtClean="0">
                <a:solidFill>
                  <a:srgbClr val="FFFF00"/>
                </a:solidFill>
              </a:rPr>
              <a:t>:</a:t>
            </a:r>
            <a:endParaRPr lang="sv-SE" sz="2000" dirty="0">
              <a:solidFill>
                <a:srgbClr val="FFFF00"/>
              </a:solidFill>
            </a:endParaRPr>
          </a:p>
        </p:txBody>
      </p:sp>
      <p:sp>
        <p:nvSpPr>
          <p:cNvPr id="1033" name="Rundad rektangulär 1032"/>
          <p:cNvSpPr/>
          <p:nvPr/>
        </p:nvSpPr>
        <p:spPr>
          <a:xfrm>
            <a:off x="2619126" y="5539093"/>
            <a:ext cx="4343535" cy="1021556"/>
          </a:xfrm>
          <a:prstGeom prst="wedgeRoundRectCallout">
            <a:avLst>
              <a:gd name="adj1" fmla="val -80377"/>
              <a:gd name="adj2" fmla="val 1889"/>
              <a:gd name="adj3" fmla="val 16667"/>
            </a:avLst>
          </a:prstGeom>
          <a:ln/>
          <a:effectLst>
            <a:glow rad="1397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72000" tIns="0" rIns="72000" bIns="0" rtlCol="0" anchor="ctr">
            <a:spAutoFit/>
          </a:bodyPr>
          <a:lstStyle/>
          <a:p>
            <a:pPr algn="ctr"/>
            <a:r>
              <a:rPr lang="sv-SE" sz="3000" dirty="0" smtClean="0">
                <a:solidFill>
                  <a:schemeClr val="bg1"/>
                </a:solidFill>
              </a:rPr>
              <a:t>Vetenskapsmän kan väl inte tro på Bibeln!!!</a:t>
            </a:r>
            <a:endParaRPr lang="sv-SE" sz="3000" dirty="0">
              <a:solidFill>
                <a:schemeClr val="bg1"/>
              </a:solidFill>
            </a:endParaRPr>
          </a:p>
        </p:txBody>
      </p:sp>
      <p:sp>
        <p:nvSpPr>
          <p:cNvPr id="1035" name="textruta 1034"/>
          <p:cNvSpPr txBox="1"/>
          <p:nvPr/>
        </p:nvSpPr>
        <p:spPr>
          <a:xfrm>
            <a:off x="2572145" y="5211917"/>
            <a:ext cx="26933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>
                <a:solidFill>
                  <a:srgbClr val="FFFF00"/>
                </a:solidFill>
              </a:rPr>
              <a:t>Ändå säger många idag:</a:t>
            </a:r>
            <a:endParaRPr lang="sv-SE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00067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3" grpId="0"/>
      <p:bldP spid="26" grpId="0"/>
      <p:bldP spid="6" grpId="0"/>
      <p:bldP spid="7" grpId="0"/>
      <p:bldP spid="15" grpId="0"/>
      <p:bldP spid="21" grpId="0"/>
      <p:bldP spid="19" grpId="0"/>
      <p:bldP spid="25" grpId="0"/>
      <p:bldP spid="1029" grpId="0" uiExpand="1" build="p"/>
      <p:bldP spid="1033" grpId="0" animBg="1"/>
      <p:bldP spid="103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öde">
  <a:themeElements>
    <a:clrScheme name="Genesis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99FFCC"/>
      </a:accent3>
      <a:accent4>
        <a:srgbClr val="FFFF00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Skapelseföredrag">
      <a:majorFont>
        <a:latin typeface="Kristen ITC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wrap="square" lIns="0" tIns="0" rIns="0" bIns="0">
        <a:spAutoFit/>
      </a:bodyPr>
      <a:lstStyle>
        <a:defPPr>
          <a:defRPr sz="3200" dirty="0" smtClean="0">
            <a:solidFill>
              <a:schemeClr val="accent4"/>
            </a:solidFill>
          </a:defRPr>
        </a:defPPr>
      </a:lstStyle>
    </a:spDef>
    <a:lnDef>
      <a:spPr>
        <a:ln w="38100">
          <a:solidFill>
            <a:srgbClr val="FFFF00"/>
          </a:solidFill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Genesis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99FFCC"/>
      </a:accent3>
      <a:accent4>
        <a:srgbClr val="FFFF00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Formgivningsmall- snöig väg</Template>
  <TotalTime>0</TotalTime>
  <Words>1592</Words>
  <Application>Microsoft Office PowerPoint</Application>
  <PresentationFormat>Bildspel på skärmen (4:3)</PresentationFormat>
  <Paragraphs>350</Paragraphs>
  <Slides>17</Slides>
  <Notes>17</Notes>
  <HiddenSlides>0</HiddenSlides>
  <MMClips>0</MMClips>
  <ScaleCrop>false</ScaleCrop>
  <HeadingPairs>
    <vt:vector size="6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17</vt:i4>
      </vt:variant>
    </vt:vector>
  </HeadingPairs>
  <TitlesOfParts>
    <vt:vector size="24" baseType="lpstr">
      <vt:lpstr>Arial</vt:lpstr>
      <vt:lpstr>Kristen ITC</vt:lpstr>
      <vt:lpstr>Calibri</vt:lpstr>
      <vt:lpstr>Wingdings 2</vt:lpstr>
      <vt:lpstr>Times New Roman</vt:lpstr>
      <vt:lpstr>Comic Sans MS</vt:lpstr>
      <vt:lpstr>Flöde</vt:lpstr>
      <vt:lpstr>Adam och Eva-lutionen</vt:lpstr>
      <vt:lpstr>Anders Gärdeborn</vt:lpstr>
      <vt:lpstr>Innehåll</vt:lpstr>
      <vt:lpstr>Innehåll</vt:lpstr>
      <vt:lpstr>Är skapelsefrågan viktig?</vt:lpstr>
      <vt:lpstr>Förnuft mot vidskepelse?</vt:lpstr>
      <vt:lpstr>Ateism - Teism</vt:lpstr>
      <vt:lpstr>Typer av vetenskap</vt:lpstr>
      <vt:lpstr>Vetenskapens grund</vt:lpstr>
      <vt:lpstr>Människans detronisering</vt:lpstr>
      <vt:lpstr>Människan återupprättad!</vt:lpstr>
      <vt:lpstr>Ad hoc vetenskap…</vt:lpstr>
      <vt:lpstr>Glasögonen</vt:lpstr>
      <vt:lpstr>Evolutionism</vt:lpstr>
      <vt:lpstr>Evolutionismens treenighet</vt:lpstr>
      <vt:lpstr>Vad betyder "evolution"?</vt:lpstr>
      <vt:lpstr>Går de att förena?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lastModifiedBy/>
  <cp:revision>1</cp:revision>
  <dcterms:created xsi:type="dcterms:W3CDTF">2011-10-07T09:27:08Z</dcterms:created>
  <dcterms:modified xsi:type="dcterms:W3CDTF">2011-10-07T21:28:21Z</dcterms:modified>
</cp:coreProperties>
</file>