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56" r:id="rId1"/>
  </p:sldMasterIdLst>
  <p:notesMasterIdLst>
    <p:notesMasterId r:id="rId24"/>
  </p:notesMasterIdLst>
  <p:handoutMasterIdLst>
    <p:handoutMasterId r:id="rId25"/>
  </p:handoutMasterIdLst>
  <p:sldIdLst>
    <p:sldId id="753" r:id="rId2"/>
    <p:sldId id="720" r:id="rId3"/>
    <p:sldId id="723" r:id="rId4"/>
    <p:sldId id="270" r:id="rId5"/>
    <p:sldId id="754" r:id="rId6"/>
    <p:sldId id="704" r:id="rId7"/>
    <p:sldId id="727" r:id="rId8"/>
    <p:sldId id="717" r:id="rId9"/>
    <p:sldId id="666" r:id="rId10"/>
    <p:sldId id="667" r:id="rId11"/>
    <p:sldId id="669" r:id="rId12"/>
    <p:sldId id="668" r:id="rId13"/>
    <p:sldId id="671" r:id="rId14"/>
    <p:sldId id="672" r:id="rId15"/>
    <p:sldId id="673" r:id="rId16"/>
    <p:sldId id="674" r:id="rId17"/>
    <p:sldId id="675" r:id="rId18"/>
    <p:sldId id="676" r:id="rId19"/>
    <p:sldId id="746" r:id="rId20"/>
    <p:sldId id="743" r:id="rId21"/>
    <p:sldId id="744" r:id="rId22"/>
    <p:sldId id="745" r:id="rId23"/>
  </p:sldIdLst>
  <p:sldSz cx="9144000" cy="6858000" type="screen4x3"/>
  <p:notesSz cx="6858000" cy="9945688"/>
  <p:embeddedFontLst>
    <p:embeddedFont>
      <p:font typeface="Kristen ITC" pitchFamily="66" charset="0"/>
      <p:regular r:id="rId26"/>
    </p:embeddedFont>
    <p:embeddedFont>
      <p:font typeface="Cambria Math" pitchFamily="18" charset="0"/>
      <p:regular r:id="rId27"/>
    </p:embeddedFont>
    <p:embeddedFont>
      <p:font typeface="Wingdings 2" pitchFamily="18" charset="2"/>
      <p:regular r:id="rId28"/>
    </p:embeddedFont>
    <p:embeddedFont>
      <p:font typeface="Calibri" pitchFamily="34" charset="0"/>
      <p:regular r:id="rId29"/>
      <p:bold r:id="rId30"/>
      <p:italic r:id="rId31"/>
      <p:boldItalic r:id="rId32"/>
    </p:embeddedFont>
    <p:embeddedFont>
      <p:font typeface="Aharoni" pitchFamily="2" charset="-79"/>
      <p:bold r:id="rId33"/>
    </p:embeddedFont>
    <p:embeddedFont>
      <p:font typeface="Arial Unicode MS" pitchFamily="34" charset="-128"/>
      <p:regular r:id="rId34"/>
    </p:embeddedFont>
    <p:embeddedFont>
      <p:font typeface="Comic Sans MS" pitchFamily="66" charset="0"/>
      <p:regular r:id="rId35"/>
      <p:bold r:id="rId36"/>
    </p:embeddedFont>
  </p:embeddedFontLst>
  <p:defaultTextStyle>
    <a:defPPr>
      <a:defRPr lang="sv-SE"/>
    </a:defPPr>
    <a:lvl1pPr marL="0" algn="l" defTabSz="914209" rtl="0" eaLnBrk="1" latinLnBrk="0" hangingPunct="1">
      <a:defRPr sz="1800" kern="1200">
        <a:solidFill>
          <a:schemeClr val="tx1"/>
        </a:solidFill>
        <a:latin typeface="+mn-lt"/>
        <a:ea typeface="+mn-ea"/>
        <a:cs typeface="+mn-cs"/>
      </a:defRPr>
    </a:lvl1pPr>
    <a:lvl2pPr marL="457103" algn="l" defTabSz="914209" rtl="0" eaLnBrk="1" latinLnBrk="0" hangingPunct="1">
      <a:defRPr sz="1800" kern="1200">
        <a:solidFill>
          <a:schemeClr val="tx1"/>
        </a:solidFill>
        <a:latin typeface="+mn-lt"/>
        <a:ea typeface="+mn-ea"/>
        <a:cs typeface="+mn-cs"/>
      </a:defRPr>
    </a:lvl2pPr>
    <a:lvl3pPr marL="914209" algn="l" defTabSz="914209" rtl="0" eaLnBrk="1" latinLnBrk="0" hangingPunct="1">
      <a:defRPr sz="1800" kern="1200">
        <a:solidFill>
          <a:schemeClr val="tx1"/>
        </a:solidFill>
        <a:latin typeface="+mn-lt"/>
        <a:ea typeface="+mn-ea"/>
        <a:cs typeface="+mn-cs"/>
      </a:defRPr>
    </a:lvl3pPr>
    <a:lvl4pPr marL="1371313" algn="l" defTabSz="914209" rtl="0" eaLnBrk="1" latinLnBrk="0" hangingPunct="1">
      <a:defRPr sz="1800" kern="1200">
        <a:solidFill>
          <a:schemeClr val="tx1"/>
        </a:solidFill>
        <a:latin typeface="+mn-lt"/>
        <a:ea typeface="+mn-ea"/>
        <a:cs typeface="+mn-cs"/>
      </a:defRPr>
    </a:lvl4pPr>
    <a:lvl5pPr marL="1828417" algn="l" defTabSz="914209" rtl="0" eaLnBrk="1" latinLnBrk="0" hangingPunct="1">
      <a:defRPr sz="1800" kern="1200">
        <a:solidFill>
          <a:schemeClr val="tx1"/>
        </a:solidFill>
        <a:latin typeface="+mn-lt"/>
        <a:ea typeface="+mn-ea"/>
        <a:cs typeface="+mn-cs"/>
      </a:defRPr>
    </a:lvl5pPr>
    <a:lvl6pPr marL="2285521" algn="l" defTabSz="914209" rtl="0" eaLnBrk="1" latinLnBrk="0" hangingPunct="1">
      <a:defRPr sz="1800" kern="1200">
        <a:solidFill>
          <a:schemeClr val="tx1"/>
        </a:solidFill>
        <a:latin typeface="+mn-lt"/>
        <a:ea typeface="+mn-ea"/>
        <a:cs typeface="+mn-cs"/>
      </a:defRPr>
    </a:lvl6pPr>
    <a:lvl7pPr marL="2742625" algn="l" defTabSz="914209" rtl="0" eaLnBrk="1" latinLnBrk="0" hangingPunct="1">
      <a:defRPr sz="1800" kern="1200">
        <a:solidFill>
          <a:schemeClr val="tx1"/>
        </a:solidFill>
        <a:latin typeface="+mn-lt"/>
        <a:ea typeface="+mn-ea"/>
        <a:cs typeface="+mn-cs"/>
      </a:defRPr>
    </a:lvl7pPr>
    <a:lvl8pPr marL="3199730" algn="l" defTabSz="914209" rtl="0" eaLnBrk="1" latinLnBrk="0" hangingPunct="1">
      <a:defRPr sz="1800" kern="1200">
        <a:solidFill>
          <a:schemeClr val="tx1"/>
        </a:solidFill>
        <a:latin typeface="+mn-lt"/>
        <a:ea typeface="+mn-ea"/>
        <a:cs typeface="+mn-cs"/>
      </a:defRPr>
    </a:lvl8pPr>
    <a:lvl9pPr marL="3656833" algn="l" defTabSz="914209"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054F7A"/>
    <a:srgbClr val="E15A03"/>
    <a:srgbClr val="DB6003"/>
    <a:srgbClr val="EF6803"/>
    <a:srgbClr val="996633"/>
    <a:srgbClr val="FE8637"/>
    <a:srgbClr val="99FFCC"/>
    <a:srgbClr val="8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Format med tema 1 - dekorfär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just format 1 - Dekorfärg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just format 2 - Dekorfär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just format 3 - Dekorfär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Format med tema 2 - dekorfär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just format 3 - Dekorfär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just format 2 - Dekorfär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FD4443E-F989-4FC4-A0C8-D5A2AF1F390B}" styleName="Mörkt format 1 - Dekorfär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llanmörkt format 3 - Dekorfär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59" autoAdjust="0"/>
    <p:restoredTop sz="50794" autoAdjust="0"/>
  </p:normalViewPr>
  <p:slideViewPr>
    <p:cSldViewPr snapToGrid="0">
      <p:cViewPr varScale="1">
        <p:scale>
          <a:sx n="50" d="100"/>
          <a:sy n="50" d="100"/>
        </p:scale>
        <p:origin x="-1770" y="-84"/>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snapToGrid="0" showGuides="1">
      <p:cViewPr varScale="1">
        <p:scale>
          <a:sx n="73" d="100"/>
          <a:sy n="73" d="100"/>
        </p:scale>
        <p:origin x="-2136" y="-108"/>
      </p:cViewPr>
      <p:guideLst>
        <p:guide orient="horz" pos="3133"/>
        <p:guide pos="2160"/>
      </p:guideLst>
    </p:cSldViewPr>
  </p:notes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Platshållare för sidfot 5"/>
          <p:cNvSpPr>
            <a:spLocks noGrp="1"/>
          </p:cNvSpPr>
          <p:nvPr>
            <p:ph type="ftr" sz="quarter" idx="2"/>
          </p:nvPr>
        </p:nvSpPr>
        <p:spPr>
          <a:xfrm>
            <a:off x="0" y="9446102"/>
            <a:ext cx="2971800" cy="497284"/>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3"/>
          </p:nvPr>
        </p:nvSpPr>
        <p:spPr>
          <a:xfrm>
            <a:off x="3885010" y="9446102"/>
            <a:ext cx="2971800" cy="497284"/>
          </a:xfrm>
          <a:prstGeom prst="rect">
            <a:avLst/>
          </a:prstGeom>
        </p:spPr>
        <p:txBody>
          <a:bodyPr vert="horz" lIns="91440" tIns="45720" rIns="91440" bIns="45720" rtlCol="0" anchor="b"/>
          <a:lstStyle>
            <a:lvl1pPr algn="r">
              <a:defRPr sz="1200"/>
            </a:lvl1pPr>
          </a:lstStyle>
          <a:p>
            <a:fld id="{8E76C999-61A9-47F1-89BF-68FCD7A9B4F1}" type="slidenum">
              <a:rPr lang="sv-SE" smtClean="0"/>
              <a:pPr/>
              <a:t>‹#›</a:t>
            </a:fld>
            <a:endParaRPr lang="sv-SE" dirty="0"/>
          </a:p>
        </p:txBody>
      </p:sp>
      <p:sp>
        <p:nvSpPr>
          <p:cNvPr id="8" name="Platshållare för datum 7"/>
          <p:cNvSpPr>
            <a:spLocks noGrp="1"/>
          </p:cNvSpPr>
          <p:nvPr>
            <p:ph type="dt" sz="quarter" idx="1"/>
          </p:nvPr>
        </p:nvSpPr>
        <p:spPr>
          <a:xfrm>
            <a:off x="3885010" y="0"/>
            <a:ext cx="2971800" cy="497284"/>
          </a:xfrm>
          <a:prstGeom prst="rect">
            <a:avLst/>
          </a:prstGeom>
        </p:spPr>
        <p:txBody>
          <a:bodyPr vert="horz" lIns="91440" tIns="45720" rIns="91440" bIns="45720" rtlCol="0"/>
          <a:lstStyle>
            <a:lvl1pPr algn="r">
              <a:defRPr sz="1200"/>
            </a:lvl1pPr>
          </a:lstStyle>
          <a:p>
            <a:fld id="{08BBA878-5CE4-4434-B575-4E6BFCFBEE92}" type="datetimeFigureOut">
              <a:rPr lang="sv-SE" smtClean="0"/>
              <a:pPr/>
              <a:t>2011-10-07</a:t>
            </a:fld>
            <a:endParaRPr lang="sv-SE" dirty="0"/>
          </a:p>
        </p:txBody>
      </p:sp>
      <p:sp>
        <p:nvSpPr>
          <p:cNvPr id="9" name="Platshållare för sidhuvud 8"/>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sv-SE" dirty="0"/>
          </a:p>
        </p:txBody>
      </p:sp>
    </p:spTree>
    <p:extLst>
      <p:ext uri="{BB962C8B-B14F-4D97-AF65-F5344CB8AC3E}">
        <p14:creationId xmlns:p14="http://schemas.microsoft.com/office/powerpoint/2010/main" val="399544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Platshållare för bildobjekt 7"/>
          <p:cNvSpPr>
            <a:spLocks noGrp="1" noRot="1" noChangeAspect="1"/>
          </p:cNvSpPr>
          <p:nvPr>
            <p:ph type="sldImg" idx="2"/>
          </p:nvPr>
        </p:nvSpPr>
        <p:spPr>
          <a:xfrm>
            <a:off x="1867595" y="380364"/>
            <a:ext cx="2854356" cy="2140767"/>
          </a:xfrm>
          <a:prstGeom prst="rect">
            <a:avLst/>
          </a:prstGeom>
          <a:noFill/>
          <a:ln w="12700">
            <a:solidFill>
              <a:prstClr val="black"/>
            </a:solidFill>
          </a:ln>
        </p:spPr>
        <p:txBody>
          <a:bodyPr vert="horz" lIns="91440" tIns="45720" rIns="91440" bIns="45720" rtlCol="0" anchor="ctr"/>
          <a:lstStyle/>
          <a:p>
            <a:endParaRPr lang="sv-SE" dirty="0"/>
          </a:p>
        </p:txBody>
      </p:sp>
      <p:sp>
        <p:nvSpPr>
          <p:cNvPr id="9" name="Platshållare för anteckningar 8"/>
          <p:cNvSpPr>
            <a:spLocks noGrp="1"/>
          </p:cNvSpPr>
          <p:nvPr>
            <p:ph type="body" sz="quarter" idx="3"/>
          </p:nvPr>
        </p:nvSpPr>
        <p:spPr>
          <a:xfrm>
            <a:off x="378823" y="2730137"/>
            <a:ext cx="6178732" cy="6818810"/>
          </a:xfrm>
          <a:prstGeom prst="rect">
            <a:avLst/>
          </a:prstGeom>
        </p:spPr>
        <p:txBody>
          <a:bodyPr vert="horz" lIns="91440" tIns="45720" rIns="91440" bIns="45720" rtlCol="0"/>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0" name="Platshållare för bildnummer 9"/>
          <p:cNvSpPr>
            <a:spLocks noGrp="1"/>
          </p:cNvSpPr>
          <p:nvPr>
            <p:ph type="sldNum" sz="quarter" idx="5"/>
          </p:nvPr>
        </p:nvSpPr>
        <p:spPr>
          <a:xfrm>
            <a:off x="3886200" y="9588137"/>
            <a:ext cx="2971800" cy="357551"/>
          </a:xfrm>
          <a:prstGeom prst="rect">
            <a:avLst/>
          </a:prstGeom>
        </p:spPr>
        <p:txBody>
          <a:bodyPr vert="horz" lIns="91440" tIns="45720" rIns="91440" bIns="45720" rtlCol="0" anchor="b"/>
          <a:lstStyle>
            <a:lvl1pPr algn="r">
              <a:defRPr sz="1200"/>
            </a:lvl1pPr>
          </a:lstStyle>
          <a:p>
            <a:fld id="{F47C89C4-FABC-4BB5-9A7C-AF6EC2D17898}" type="slidenum">
              <a:rPr lang="sv-SE" smtClean="0"/>
              <a:t>‹#›</a:t>
            </a:fld>
            <a:endParaRPr lang="sv-SE" dirty="0"/>
          </a:p>
        </p:txBody>
      </p:sp>
    </p:spTree>
    <p:extLst>
      <p:ext uri="{BB962C8B-B14F-4D97-AF65-F5344CB8AC3E}">
        <p14:creationId xmlns:p14="http://schemas.microsoft.com/office/powerpoint/2010/main" val="707292277"/>
      </p:ext>
    </p:extLst>
  </p:cSld>
  <p:clrMap bg1="lt1" tx1="dk1" bg2="lt2" tx2="dk2" accent1="accent1" accent2="accent2" accent3="accent3" accent4="accent4" accent5="accent5" accent6="accent6" hlink="hlink" folHlink="folHlink"/>
  <p:notesStyle>
    <a:lvl1pPr marL="0" algn="l" defTabSz="914209" rtl="0" eaLnBrk="1" latinLnBrk="0" hangingPunct="1">
      <a:defRPr sz="2000" kern="1200">
        <a:solidFill>
          <a:schemeClr val="tx1"/>
        </a:solidFill>
        <a:latin typeface="Times New Roman" pitchFamily="18" charset="0"/>
        <a:ea typeface="+mn-ea"/>
        <a:cs typeface="+mn-cs"/>
      </a:defRPr>
    </a:lvl1pPr>
    <a:lvl2pPr marL="457103" algn="l" defTabSz="914209" rtl="0" eaLnBrk="1" latinLnBrk="0" hangingPunct="1">
      <a:defRPr sz="2000" kern="1200">
        <a:solidFill>
          <a:schemeClr val="tx1"/>
        </a:solidFill>
        <a:latin typeface="Times New Roman" pitchFamily="18" charset="0"/>
        <a:ea typeface="+mn-ea"/>
        <a:cs typeface="+mn-cs"/>
      </a:defRPr>
    </a:lvl2pPr>
    <a:lvl3pPr marL="914209" algn="l" defTabSz="914209" rtl="0" eaLnBrk="1" latinLnBrk="0" hangingPunct="1">
      <a:defRPr sz="2000" kern="1200">
        <a:solidFill>
          <a:schemeClr val="tx1"/>
        </a:solidFill>
        <a:latin typeface="Times New Roman" pitchFamily="18" charset="0"/>
        <a:ea typeface="+mn-ea"/>
        <a:cs typeface="+mn-cs"/>
      </a:defRPr>
    </a:lvl3pPr>
    <a:lvl4pPr marL="1371313" algn="l" defTabSz="914209" rtl="0" eaLnBrk="1" latinLnBrk="0" hangingPunct="1">
      <a:defRPr sz="2000" kern="1200">
        <a:solidFill>
          <a:schemeClr val="tx1"/>
        </a:solidFill>
        <a:latin typeface="Times New Roman" pitchFamily="18" charset="0"/>
        <a:ea typeface="+mn-ea"/>
        <a:cs typeface="+mn-cs"/>
      </a:defRPr>
    </a:lvl4pPr>
    <a:lvl5pPr marL="1828417" algn="l" defTabSz="914209" rtl="0" eaLnBrk="1" latinLnBrk="0" hangingPunct="1">
      <a:defRPr sz="2000" kern="1200">
        <a:solidFill>
          <a:schemeClr val="tx1"/>
        </a:solidFill>
        <a:latin typeface="Times New Roman" pitchFamily="18" charset="0"/>
        <a:ea typeface="+mn-ea"/>
        <a:cs typeface="+mn-cs"/>
      </a:defRPr>
    </a:lvl5pPr>
    <a:lvl6pPr marL="2285521" algn="l" defTabSz="914209" rtl="0" eaLnBrk="1" latinLnBrk="0" hangingPunct="1">
      <a:defRPr sz="1100" kern="1200">
        <a:solidFill>
          <a:schemeClr val="tx1"/>
        </a:solidFill>
        <a:latin typeface="+mn-lt"/>
        <a:ea typeface="+mn-ea"/>
        <a:cs typeface="+mn-cs"/>
      </a:defRPr>
    </a:lvl6pPr>
    <a:lvl7pPr marL="2742625" algn="l" defTabSz="914209" rtl="0" eaLnBrk="1" latinLnBrk="0" hangingPunct="1">
      <a:defRPr sz="1100" kern="1200">
        <a:solidFill>
          <a:schemeClr val="tx1"/>
        </a:solidFill>
        <a:latin typeface="+mn-lt"/>
        <a:ea typeface="+mn-ea"/>
        <a:cs typeface="+mn-cs"/>
      </a:defRPr>
    </a:lvl7pPr>
    <a:lvl8pPr marL="3199730" algn="l" defTabSz="914209" rtl="0" eaLnBrk="1" latinLnBrk="0" hangingPunct="1">
      <a:defRPr sz="1100" kern="1200">
        <a:solidFill>
          <a:schemeClr val="tx1"/>
        </a:solidFill>
        <a:latin typeface="+mn-lt"/>
        <a:ea typeface="+mn-ea"/>
        <a:cs typeface="+mn-cs"/>
      </a:defRPr>
    </a:lvl8pPr>
    <a:lvl9pPr marL="3656833" algn="l" defTabSz="914209"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763713" y="628650"/>
            <a:ext cx="2974975" cy="2232025"/>
          </a:xfrm>
          <a:prstGeom prst="rect">
            <a:avLst/>
          </a:prstGeom>
        </p:spPr>
      </p:sp>
      <p:sp>
        <p:nvSpPr>
          <p:cNvPr id="3" name="Platshållare för anteckningar 2"/>
          <p:cNvSpPr>
            <a:spLocks noGrp="1"/>
          </p:cNvSpPr>
          <p:nvPr>
            <p:ph type="body" idx="1"/>
          </p:nvPr>
        </p:nvSpPr>
        <p:spPr>
          <a:xfrm>
            <a:off x="698863" y="3300350"/>
            <a:ext cx="5486400" cy="4475560"/>
          </a:xfrm>
          <a:prstGeom prst="rect">
            <a:avLst/>
          </a:prstGeom>
        </p:spPr>
        <p:txBody>
          <a:bodyPr>
            <a:normAutofit/>
          </a:bodyPr>
          <a:lstStyle/>
          <a:p>
            <a:endParaRPr lang="sv-SE" sz="1200" i="0" strike="noStrike" dirty="0" smtClean="0"/>
          </a:p>
        </p:txBody>
      </p:sp>
      <p:sp>
        <p:nvSpPr>
          <p:cNvPr id="4" name="Platshållare för bildnummer 3"/>
          <p:cNvSpPr>
            <a:spLocks noGrp="1"/>
          </p:cNvSpPr>
          <p:nvPr>
            <p:ph type="sldNum" sz="quarter" idx="10"/>
          </p:nvPr>
        </p:nvSpPr>
        <p:spPr>
          <a:xfrm>
            <a:off x="3884613" y="9446678"/>
            <a:ext cx="2971800" cy="497284"/>
          </a:xfrm>
          <a:prstGeom prst="rect">
            <a:avLst/>
          </a:prstGeom>
        </p:spPr>
        <p:txBody>
          <a:bodyPr/>
          <a:lstStyle/>
          <a:p>
            <a:fld id="{E3B136D8-B493-42BC-B798-A019C776AC18}" type="slidenum">
              <a:rPr lang="sv-SE" smtClean="0"/>
              <a:pPr/>
              <a:t>1</a:t>
            </a:fld>
            <a:endParaRPr lang="sv-S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884613" y="9446678"/>
            <a:ext cx="2971800" cy="497284"/>
          </a:xfrm>
          <a:prstGeom prst="rect">
            <a:avLst/>
          </a:prstGeom>
          <a:noFill/>
        </p:spPr>
        <p:txBody>
          <a:bodyPr/>
          <a:lstStyle/>
          <a:p>
            <a:fld id="{09D8B4C3-9F19-4DF7-ADFB-467C0A72E4D0}" type="slidenum">
              <a:rPr lang="sv-SE" smtClean="0"/>
              <a:pPr/>
              <a:t>10</a:t>
            </a:fld>
            <a:endParaRPr lang="sv-SE" dirty="0" smtClean="0"/>
          </a:p>
        </p:txBody>
      </p:sp>
      <p:sp>
        <p:nvSpPr>
          <p:cNvPr id="72707" name="Rectangle 2"/>
          <p:cNvSpPr>
            <a:spLocks noGrp="1" noRot="1" noChangeAspect="1" noChangeArrowheads="1" noTextEdit="1"/>
          </p:cNvSpPr>
          <p:nvPr>
            <p:ph type="sldImg"/>
          </p:nvPr>
        </p:nvSpPr>
        <p:spPr>
          <a:xfrm>
            <a:off x="2573338" y="355600"/>
            <a:ext cx="1874837" cy="1408113"/>
          </a:xfrm>
          <a:prstGeom prst="rect">
            <a:avLst/>
          </a:prstGeom>
          <a:ln/>
        </p:spPr>
      </p:sp>
      <p:sp>
        <p:nvSpPr>
          <p:cNvPr id="72708" name="Rectangle 3"/>
          <p:cNvSpPr>
            <a:spLocks noGrp="1" noChangeArrowheads="1"/>
          </p:cNvSpPr>
          <p:nvPr>
            <p:ph type="body" idx="1"/>
          </p:nvPr>
        </p:nvSpPr>
        <p:spPr>
          <a:xfrm>
            <a:off x="435973" y="1941005"/>
            <a:ext cx="5861050" cy="4982309"/>
          </a:xfrm>
          <a:prstGeom prst="rect">
            <a:avLst/>
          </a:prstGeom>
          <a:noFill/>
          <a:ln/>
        </p:spPr>
        <p:txBody>
          <a:bodyPr/>
          <a:lstStyle/>
          <a:p>
            <a:pPr eaLnBrk="1" hangingPunct="1"/>
            <a:r>
              <a:rPr lang="sv-SE" b="0" dirty="0" smtClean="0"/>
              <a:t>Rödbrunt</a:t>
            </a:r>
            <a:r>
              <a:rPr lang="sv-SE" b="0" baseline="0" dirty="0" smtClean="0"/>
              <a:t> vatten =&gt; Sediment =&gt; Fortfarande stor erosion i </a:t>
            </a:r>
            <a:r>
              <a:rPr lang="sv-SE" b="0" dirty="0" smtClean="0"/>
              <a:t>Coloradofloden (vid Crystal Rapids).</a:t>
            </a:r>
          </a:p>
          <a:p>
            <a:pPr eaLnBrk="1" hangingPunct="1"/>
            <a:endParaRPr lang="sv-SE" b="0" dirty="0" smtClean="0"/>
          </a:p>
          <a:p>
            <a:pPr eaLnBrk="1" hangingPunct="1"/>
            <a:r>
              <a:rPr lang="sv-SE" b="0" dirty="0" smtClean="0"/>
              <a:t>Erosionshastighet är mätt under en 25-årsperiod (1926-1950) för byggandet av Glen Canyon Dam. (5 ton sediment i sekunden.)</a:t>
            </a:r>
          </a:p>
          <a:p>
            <a:pPr eaLnBrk="1" hangingPunct="1"/>
            <a:r>
              <a:rPr lang="sv-SE" b="0" dirty="0" smtClean="0"/>
              <a:t>Med denna erosionshastighet skulle GC eroderats på mindre än 70.000 år.</a:t>
            </a:r>
          </a:p>
          <a:p>
            <a:pPr eaLnBrk="1" hangingPunct="1"/>
            <a:endParaRPr lang="sv-SE" b="0" dirty="0" smtClean="0"/>
          </a:p>
          <a:p>
            <a:pPr eaLnBrk="1" hangingPunct="1"/>
            <a:r>
              <a:rPr lang="sv-SE" b="0" dirty="0" smtClean="0"/>
              <a:t>Med mer vatten och mjukare berg går det på dagar, veckor eller månader.</a:t>
            </a:r>
          </a:p>
          <a:p>
            <a:pPr eaLnBrk="1" hangingPunct="1"/>
            <a:endParaRPr lang="sv-SE" b="0" dirty="0" smtClean="0"/>
          </a:p>
          <a:p>
            <a:pPr eaLnBrk="1" hangingPunct="1"/>
            <a:r>
              <a:rPr lang="sv-SE" b="0" i="1" dirty="0" smtClean="0"/>
              <a:t>ÖK:</a:t>
            </a:r>
          </a:p>
          <a:p>
            <a:pPr eaLnBrk="1" hangingPunct="1"/>
            <a:r>
              <a:rPr lang="sv-SE" b="0" dirty="0" smtClean="0"/>
              <a:t>Jordens kontinenter skulle eroderas på 14 miljoner år, dvs mycket kort tid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84613" y="9446678"/>
            <a:ext cx="2971800" cy="497284"/>
          </a:xfrm>
          <a:prstGeom prst="rect">
            <a:avLst/>
          </a:prstGeom>
          <a:noFill/>
        </p:spPr>
        <p:txBody>
          <a:bodyPr/>
          <a:lstStyle/>
          <a:p>
            <a:fld id="{5D59A9B9-7B12-4425-93F9-E4305A863C9F}" type="slidenum">
              <a:rPr lang="sv-SE" smtClean="0"/>
              <a:pPr/>
              <a:t>11</a:t>
            </a:fld>
            <a:endParaRPr lang="sv-SE" dirty="0" smtClean="0"/>
          </a:p>
        </p:txBody>
      </p:sp>
      <p:sp>
        <p:nvSpPr>
          <p:cNvPr id="74755" name="Rectangle 2"/>
          <p:cNvSpPr>
            <a:spLocks noGrp="1" noRot="1" noChangeAspect="1" noChangeArrowheads="1" noTextEdit="1"/>
          </p:cNvSpPr>
          <p:nvPr>
            <p:ph type="sldImg"/>
          </p:nvPr>
        </p:nvSpPr>
        <p:spPr>
          <a:xfrm>
            <a:off x="2155825" y="200025"/>
            <a:ext cx="2554288" cy="1916113"/>
          </a:xfrm>
          <a:prstGeom prst="rect">
            <a:avLst/>
          </a:prstGeom>
          <a:ln/>
        </p:spPr>
      </p:sp>
      <p:sp>
        <p:nvSpPr>
          <p:cNvPr id="74756" name="Rectangle 3"/>
          <p:cNvSpPr>
            <a:spLocks noGrp="1" noChangeArrowheads="1"/>
          </p:cNvSpPr>
          <p:nvPr>
            <p:ph type="body" idx="1"/>
          </p:nvPr>
        </p:nvSpPr>
        <p:spPr>
          <a:xfrm>
            <a:off x="370659" y="2176136"/>
            <a:ext cx="6291398" cy="7594882"/>
          </a:xfrm>
          <a:prstGeom prst="rect">
            <a:avLst/>
          </a:prstGeom>
          <a:noFill/>
          <a:ln/>
        </p:spPr>
        <p:txBody>
          <a:bodyPr/>
          <a:lstStyle/>
          <a:p>
            <a:pPr eaLnBrk="1" hangingPunct="1"/>
            <a:r>
              <a:rPr lang="sv-SE" b="0" u="none" dirty="0" smtClean="0"/>
              <a:t>Mount Saint Helens hade utbrott 18 maj 1980.</a:t>
            </a:r>
          </a:p>
          <a:p>
            <a:pPr eaLnBrk="1" hangingPunct="1"/>
            <a:r>
              <a:rPr lang="sv-SE" b="0" u="none" dirty="0" smtClean="0"/>
              <a:t>Bildade över</a:t>
            </a:r>
            <a:r>
              <a:rPr lang="sv-SE" b="0" u="none" baseline="0" dirty="0" smtClean="0"/>
              <a:t> 180 m tjocka lager.</a:t>
            </a:r>
          </a:p>
          <a:p>
            <a:pPr eaLnBrk="1" hangingPunct="1"/>
            <a:r>
              <a:rPr lang="sv-SE" b="0" u="none" baseline="0" dirty="0" smtClean="0"/>
              <a:t>1982 kom ett nytt utbrott som smälte snö i kratern och skapade ett lerflöde (32 km långt) som grävde ner en djup ravin - Little Grand Canyon.</a:t>
            </a:r>
            <a:endParaRPr lang="sv-SE" b="0" u="none" dirty="0" smtClean="0"/>
          </a:p>
          <a:p>
            <a:pPr eaLnBrk="1" hangingPunct="1"/>
            <a:endParaRPr lang="sv-SE" sz="1000" b="0" u="sng" dirty="0" smtClean="0"/>
          </a:p>
          <a:p>
            <a:pPr marL="0" marR="0" indent="0" algn="l" defTabSz="914209" rtl="0" eaLnBrk="1" fontAlgn="auto" latinLnBrk="0" hangingPunct="1">
              <a:lnSpc>
                <a:spcPct val="100000"/>
              </a:lnSpc>
              <a:spcBef>
                <a:spcPts val="0"/>
              </a:spcBef>
              <a:spcAft>
                <a:spcPts val="0"/>
              </a:spcAft>
              <a:buClrTx/>
              <a:buSzTx/>
              <a:buFontTx/>
              <a:buNone/>
              <a:tabLst/>
              <a:defRPr/>
            </a:pPr>
            <a:r>
              <a:rPr lang="en-US" b="0" dirty="0" smtClean="0"/>
              <a:t>Lavadomen i kratern i Mount St. Helens (bildad 1980-1986) mätts till 350,000 år enl kalium-argon-metoden.</a:t>
            </a:r>
          </a:p>
          <a:p>
            <a:pPr marL="0" marR="0" indent="0" algn="l" defTabSz="914209" rtl="0" eaLnBrk="1" fontAlgn="auto" latinLnBrk="0" hangingPunct="1">
              <a:lnSpc>
                <a:spcPct val="100000"/>
              </a:lnSpc>
              <a:spcBef>
                <a:spcPts val="0"/>
              </a:spcBef>
              <a:spcAft>
                <a:spcPts val="0"/>
              </a:spcAft>
              <a:buClrTx/>
              <a:buSzTx/>
              <a:buFontTx/>
              <a:buNone/>
              <a:tabLst/>
              <a:defRPr/>
            </a:pPr>
            <a:r>
              <a:rPr lang="en-US" b="0" dirty="0" smtClean="0"/>
              <a:t>Vissa mineral ger upp till 2,4 miljoner </a:t>
            </a:r>
            <a:r>
              <a:rPr lang="en-US" b="0" dirty="0" err="1" smtClean="0"/>
              <a:t>år</a:t>
            </a:r>
            <a:r>
              <a:rPr lang="en-US" b="0" dirty="0" smtClean="0"/>
              <a:t>.</a:t>
            </a:r>
            <a:endParaRPr lang="sv-SE" b="0" u="sng"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84613" y="9446678"/>
            <a:ext cx="2971800" cy="497284"/>
          </a:xfrm>
          <a:prstGeom prst="rect">
            <a:avLst/>
          </a:prstGeom>
          <a:noFill/>
        </p:spPr>
        <p:txBody>
          <a:bodyPr/>
          <a:lstStyle/>
          <a:p>
            <a:fld id="{99BE60FA-316F-4C9C-8245-384B27FBE44A}" type="slidenum">
              <a:rPr lang="sv-SE" smtClean="0"/>
              <a:pPr/>
              <a:t>12</a:t>
            </a:fld>
            <a:endParaRPr lang="sv-SE" dirty="0" smtClean="0"/>
          </a:p>
        </p:txBody>
      </p:sp>
      <p:sp>
        <p:nvSpPr>
          <p:cNvPr id="68611" name="Rectangle 2"/>
          <p:cNvSpPr>
            <a:spLocks noGrp="1" noRot="1" noChangeAspect="1" noChangeArrowheads="1" noTextEdit="1"/>
          </p:cNvSpPr>
          <p:nvPr>
            <p:ph type="sldImg"/>
          </p:nvPr>
        </p:nvSpPr>
        <p:spPr>
          <a:xfrm>
            <a:off x="2416175" y="382588"/>
            <a:ext cx="2046288" cy="1535112"/>
          </a:xfrm>
          <a:prstGeom prst="rect">
            <a:avLst/>
          </a:prstGeom>
          <a:ln/>
        </p:spPr>
      </p:sp>
      <p:sp>
        <p:nvSpPr>
          <p:cNvPr id="68612" name="Rectangle 3"/>
          <p:cNvSpPr>
            <a:spLocks noGrp="1" noChangeArrowheads="1"/>
          </p:cNvSpPr>
          <p:nvPr>
            <p:ph type="body" idx="1"/>
          </p:nvPr>
        </p:nvSpPr>
        <p:spPr>
          <a:xfrm>
            <a:off x="592727" y="2202262"/>
            <a:ext cx="5861050" cy="6083101"/>
          </a:xfrm>
          <a:prstGeom prst="rect">
            <a:avLst/>
          </a:prstGeom>
          <a:noFill/>
          <a:ln/>
        </p:spPr>
        <p:txBody>
          <a:bodyPr/>
          <a:lstStyle/>
          <a:p>
            <a:pPr eaLnBrk="1" hangingPunct="1"/>
            <a:r>
              <a:rPr lang="sv-SE" dirty="0" smtClean="0"/>
              <a:t>Veckningar utan sprickor tyder på att materialet inte stelnat då det veckades</a:t>
            </a:r>
            <a:r>
              <a:rPr lang="sv-SE" dirty="0" smtClean="0"/>
              <a:t>.</a:t>
            </a:r>
            <a:endParaRPr lang="sv-SE" sz="1200" i="0" strike="sngStrike"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xfrm>
            <a:off x="3884613" y="9446678"/>
            <a:ext cx="2971800" cy="497284"/>
          </a:xfrm>
          <a:prstGeom prst="rect">
            <a:avLst/>
          </a:prstGeom>
          <a:noFill/>
        </p:spPr>
        <p:txBody>
          <a:bodyPr/>
          <a:lstStyle/>
          <a:p>
            <a:fld id="{F4A58E19-405E-4C68-8B92-5E2F32EDF1A0}" type="slidenum">
              <a:rPr lang="sv-SE" smtClean="0"/>
              <a:pPr/>
              <a:t>13</a:t>
            </a:fld>
            <a:endParaRPr lang="sv-SE" dirty="0" smtClean="0"/>
          </a:p>
        </p:txBody>
      </p:sp>
      <p:sp>
        <p:nvSpPr>
          <p:cNvPr id="56323" name="Rectangle 2"/>
          <p:cNvSpPr>
            <a:spLocks noGrp="1" noRot="1" noChangeAspect="1" noChangeArrowheads="1" noTextEdit="1"/>
          </p:cNvSpPr>
          <p:nvPr>
            <p:ph type="sldImg"/>
          </p:nvPr>
        </p:nvSpPr>
        <p:spPr>
          <a:xfrm>
            <a:off x="2443163" y="382588"/>
            <a:ext cx="1862137" cy="1397000"/>
          </a:xfrm>
          <a:prstGeom prst="rect">
            <a:avLst/>
          </a:prstGeom>
          <a:ln/>
        </p:spPr>
      </p:sp>
      <p:sp>
        <p:nvSpPr>
          <p:cNvPr id="56324" name="Rectangle 3"/>
          <p:cNvSpPr>
            <a:spLocks noGrp="1" noChangeArrowheads="1"/>
          </p:cNvSpPr>
          <p:nvPr>
            <p:ph type="body" idx="1"/>
          </p:nvPr>
        </p:nvSpPr>
        <p:spPr>
          <a:xfrm>
            <a:off x="488224" y="2058570"/>
            <a:ext cx="5861050" cy="6083101"/>
          </a:xfrm>
          <a:prstGeom prst="rect">
            <a:avLst/>
          </a:prstGeom>
          <a:noFill/>
          <a:ln/>
        </p:spPr>
        <p:txBody>
          <a:bodyPr/>
          <a:lstStyle/>
          <a:p>
            <a:pPr eaLnBrk="1" hangingPunct="1"/>
            <a:r>
              <a:rPr lang="sv-SE" b="0" dirty="0" smtClean="0"/>
              <a:t>Strömriktning kan ses.</a:t>
            </a:r>
          </a:p>
          <a:p>
            <a:pPr eaLnBrk="1" hangingPunct="1"/>
            <a:r>
              <a:rPr lang="sv-SE" b="0" dirty="0" smtClean="0"/>
              <a:t>Söndertrasning visar kraften</a:t>
            </a:r>
            <a:r>
              <a:rPr lang="sv-SE" b="0" dirty="0" smtClean="0"/>
              <a:t>.</a:t>
            </a:r>
          </a:p>
          <a:p>
            <a:pPr eaLnBrk="1" hangingPunct="1"/>
            <a:endParaRPr lang="sv-SE" b="0" dirty="0" smtClean="0"/>
          </a:p>
          <a:p>
            <a:pPr eaLnBrk="1" hangingPunct="1"/>
            <a:r>
              <a:rPr lang="sv-SE" b="0" i="1" dirty="0" smtClean="0"/>
              <a:t>ÖK:</a:t>
            </a:r>
          </a:p>
          <a:p>
            <a:pPr eaLnBrk="1" hangingPunct="1"/>
            <a:r>
              <a:rPr lang="sv-SE" b="0" dirty="0" smtClean="0"/>
              <a:t>Från</a:t>
            </a:r>
            <a:r>
              <a:rPr lang="sv-SE" b="0" baseline="0" dirty="0" smtClean="0"/>
              <a:t> devon (390 Mår), "</a:t>
            </a:r>
            <a:r>
              <a:rPr lang="sv-SE" b="0" dirty="0" err="1" smtClean="0"/>
              <a:t>aus</a:t>
            </a:r>
            <a:r>
              <a:rPr lang="sv-SE" b="0" dirty="0" smtClean="0"/>
              <a:t> den </a:t>
            </a:r>
            <a:r>
              <a:rPr lang="sv-SE" b="0" dirty="0" err="1" smtClean="0"/>
              <a:t>devonischen</a:t>
            </a:r>
            <a:r>
              <a:rPr lang="sv-SE" b="0" dirty="0" smtClean="0"/>
              <a:t> </a:t>
            </a:r>
            <a:r>
              <a:rPr lang="sv-SE" b="0" dirty="0" err="1" smtClean="0"/>
              <a:t>Bundenbacher</a:t>
            </a:r>
            <a:r>
              <a:rPr lang="sv-SE" b="0" dirty="0" smtClean="0"/>
              <a:t> </a:t>
            </a:r>
            <a:r>
              <a:rPr lang="sv-SE" b="0" dirty="0" err="1" smtClean="0"/>
              <a:t>Schiefern</a:t>
            </a:r>
            <a:r>
              <a:rPr lang="sv-SE" b="0" dirty="0" smtClean="0"/>
              <a:t> des Hunsrück.”</a:t>
            </a:r>
            <a:endParaRPr lang="sv-SE" b="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4613" y="9446678"/>
            <a:ext cx="2971800" cy="497284"/>
          </a:xfrm>
          <a:prstGeom prst="rect">
            <a:avLst/>
          </a:prstGeom>
          <a:noFill/>
        </p:spPr>
        <p:txBody>
          <a:bodyPr/>
          <a:lstStyle/>
          <a:p>
            <a:fld id="{C75C9BE9-9157-4C06-A6EE-607FEF23D379}" type="slidenum">
              <a:rPr lang="sv-SE" smtClean="0"/>
              <a:pPr/>
              <a:t>14</a:t>
            </a:fld>
            <a:endParaRPr lang="sv-SE" dirty="0" smtClean="0"/>
          </a:p>
        </p:txBody>
      </p:sp>
      <p:sp>
        <p:nvSpPr>
          <p:cNvPr id="57347" name="Rectangle 2"/>
          <p:cNvSpPr>
            <a:spLocks noGrp="1" noRot="1" noChangeAspect="1" noChangeArrowheads="1" noTextEdit="1"/>
          </p:cNvSpPr>
          <p:nvPr>
            <p:ph type="sldImg"/>
          </p:nvPr>
        </p:nvSpPr>
        <p:spPr>
          <a:xfrm>
            <a:off x="2416175" y="577850"/>
            <a:ext cx="2333625" cy="1751013"/>
          </a:xfrm>
          <a:prstGeom prst="rect">
            <a:avLst/>
          </a:prstGeom>
          <a:ln/>
        </p:spPr>
      </p:sp>
      <p:sp>
        <p:nvSpPr>
          <p:cNvPr id="57348" name="Rectangle 3"/>
          <p:cNvSpPr>
            <a:spLocks noGrp="1" noChangeArrowheads="1"/>
          </p:cNvSpPr>
          <p:nvPr>
            <p:ph type="body" idx="1"/>
          </p:nvPr>
        </p:nvSpPr>
        <p:spPr>
          <a:xfrm>
            <a:off x="501287" y="2777028"/>
            <a:ext cx="5861050" cy="6083101"/>
          </a:xfrm>
          <a:prstGeom prst="rect">
            <a:avLst/>
          </a:prstGeom>
          <a:noFill/>
          <a:ln/>
        </p:spPr>
        <p:txBody>
          <a:bodyPr/>
          <a:lstStyle/>
          <a:p>
            <a:pPr eaLnBrk="1" hangingPunct="1"/>
            <a:r>
              <a:rPr lang="sv-SE" b="0" dirty="0" smtClean="0"/>
              <a:t>Fossila kyrkogårdar =&gt; Snabb överraskande död av hela betande flockar.</a:t>
            </a:r>
          </a:p>
          <a:p>
            <a:pPr eaLnBrk="1" hangingPunct="1"/>
            <a:endParaRPr lang="sv-SE" b="0" dirty="0" smtClean="0"/>
          </a:p>
          <a:p>
            <a:pPr eaLnBrk="1" hangingPunct="1"/>
            <a:r>
              <a:rPr lang="sv-SE" b="0" dirty="0" smtClean="0"/>
              <a:t>Här Dinosaur National Monument, Utah, USA.</a:t>
            </a:r>
          </a:p>
          <a:p>
            <a:pPr eaLnBrk="1" hangingPunct="1"/>
            <a:endParaRPr lang="sv-SE" b="0" dirty="0" smtClean="0"/>
          </a:p>
          <a:p>
            <a:pPr eaLnBrk="1" hangingPunct="1"/>
            <a:r>
              <a:rPr lang="sv-SE" b="0" i="1" dirty="0" smtClean="0"/>
              <a:t>ÖK:</a:t>
            </a:r>
          </a:p>
          <a:p>
            <a:pPr eaLnBrk="1" hangingPunct="1"/>
            <a:r>
              <a:rPr lang="sv-SE" b="0" dirty="0" smtClean="0"/>
              <a:t>Teorin att ett djur som blev gammalt och trött lämnade flocken för att dö och fossileras stämmer inte.</a:t>
            </a:r>
            <a:endParaRPr lang="sv-SE" b="0" i="0" strike="sngStrike"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84613" y="9446678"/>
            <a:ext cx="2971800" cy="497284"/>
          </a:xfrm>
          <a:prstGeom prst="rect">
            <a:avLst/>
          </a:prstGeom>
          <a:noFill/>
        </p:spPr>
        <p:txBody>
          <a:bodyPr/>
          <a:lstStyle/>
          <a:p>
            <a:fld id="{DBF8F23C-46F7-44A4-899E-07371B32D9B1}" type="slidenum">
              <a:rPr lang="sv-SE" smtClean="0"/>
              <a:pPr/>
              <a:t>15</a:t>
            </a:fld>
            <a:endParaRPr lang="sv-SE" dirty="0" smtClean="0"/>
          </a:p>
        </p:txBody>
      </p:sp>
      <p:sp>
        <p:nvSpPr>
          <p:cNvPr id="60419" name="Rectangle 2"/>
          <p:cNvSpPr>
            <a:spLocks noGrp="1" noRot="1" noChangeAspect="1" noChangeArrowheads="1" noTextEdit="1"/>
          </p:cNvSpPr>
          <p:nvPr>
            <p:ph type="sldImg"/>
          </p:nvPr>
        </p:nvSpPr>
        <p:spPr>
          <a:xfrm>
            <a:off x="2103438" y="447675"/>
            <a:ext cx="2501900" cy="1878013"/>
          </a:xfrm>
          <a:prstGeom prst="rect">
            <a:avLst/>
          </a:prstGeom>
          <a:ln/>
        </p:spPr>
      </p:sp>
      <p:sp>
        <p:nvSpPr>
          <p:cNvPr id="60420" name="Rectangle 3"/>
          <p:cNvSpPr>
            <a:spLocks noGrp="1" noChangeArrowheads="1"/>
          </p:cNvSpPr>
          <p:nvPr>
            <p:ph type="body" idx="1"/>
          </p:nvPr>
        </p:nvSpPr>
        <p:spPr>
          <a:xfrm>
            <a:off x="514350" y="2777027"/>
            <a:ext cx="5861050" cy="6083101"/>
          </a:xfrm>
          <a:prstGeom prst="rect">
            <a:avLst/>
          </a:prstGeom>
          <a:noFill/>
          <a:ln/>
        </p:spPr>
        <p:txBody>
          <a:bodyPr/>
          <a:lstStyle/>
          <a:p>
            <a:pPr eaLnBrk="1" hangingPunct="1"/>
            <a:r>
              <a:rPr lang="sv-SE" b="0" dirty="0" smtClean="0"/>
              <a:t>Fisködla, ett småskelett på väg ut och tre i hennes kropp.</a:t>
            </a:r>
          </a:p>
          <a:p>
            <a:pPr eaLnBrk="1" hangingPunct="1"/>
            <a:endParaRPr lang="sv-SE" b="0" dirty="0" smtClean="0"/>
          </a:p>
          <a:p>
            <a:pPr eaLnBrk="1" hangingPunct="1"/>
            <a:r>
              <a:rPr lang="sv-SE" b="0" i="1" dirty="0" smtClean="0"/>
              <a:t>ÖK:</a:t>
            </a:r>
          </a:p>
          <a:p>
            <a:pPr eaLnBrk="1" hangingPunct="1"/>
            <a:r>
              <a:rPr lang="sv-SE" b="0" dirty="0" smtClean="0"/>
              <a:t>Fisködla:</a:t>
            </a:r>
          </a:p>
          <a:p>
            <a:pPr marL="171450" indent="-171450" eaLnBrk="1" hangingPunct="1">
              <a:buFont typeface="Arial" pitchFamily="34" charset="0"/>
              <a:buChar char="•"/>
            </a:pPr>
            <a:r>
              <a:rPr lang="sv-SE" b="0" dirty="0" smtClean="0"/>
              <a:t>Ichthyosaurus</a:t>
            </a:r>
          </a:p>
          <a:p>
            <a:pPr marL="171450" indent="-171450" eaLnBrk="1" hangingPunct="1">
              <a:buFont typeface="Arial" pitchFamily="34" charset="0"/>
              <a:buChar char="•"/>
            </a:pPr>
            <a:r>
              <a:rPr lang="sv-SE" b="0" dirty="0" smtClean="0"/>
              <a:t>3 meter lång</a:t>
            </a:r>
          </a:p>
          <a:p>
            <a:pPr marL="171450" indent="-171450" eaLnBrk="1" hangingPunct="1">
              <a:buFont typeface="Arial" pitchFamily="34" charset="0"/>
              <a:buChar char="•"/>
            </a:pPr>
            <a:r>
              <a:rPr lang="sv-SE" b="0" dirty="0" smtClean="0"/>
              <a:t>Födde</a:t>
            </a:r>
            <a:r>
              <a:rPr lang="sv-SE" b="0" baseline="0" dirty="0" smtClean="0"/>
              <a:t> levande ungar trots </a:t>
            </a:r>
            <a:r>
              <a:rPr lang="sv-SE" b="0" dirty="0" smtClean="0"/>
              <a:t>att det är en ödla</a:t>
            </a:r>
          </a:p>
          <a:p>
            <a:pPr marL="171450" indent="-171450" eaLnBrk="1" hangingPunct="1">
              <a:buFont typeface="Arial" pitchFamily="34" charset="0"/>
              <a:buChar char="•"/>
            </a:pPr>
            <a:r>
              <a:rPr lang="sv-SE" b="0" dirty="0" smtClean="0"/>
              <a:t>Funnen i jura, limestone, Holzmaden i södra Tyskland</a:t>
            </a:r>
            <a:r>
              <a:rPr lang="sv-SE" b="0" baseline="0" dirty="0" smtClean="0"/>
              <a:t> </a:t>
            </a:r>
            <a:r>
              <a:rPr lang="sv-SE" b="0" dirty="0" smtClean="0"/>
              <a:t>(c:a 50 mammor med embryos hittade här).</a:t>
            </a:r>
            <a:endParaRPr lang="sv-SE" b="0" i="0" strike="sngStrike"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9446678"/>
            <a:ext cx="2971800" cy="497284"/>
          </a:xfrm>
          <a:prstGeom prst="rect">
            <a:avLst/>
          </a:prstGeom>
          <a:noFill/>
        </p:spPr>
        <p:txBody>
          <a:bodyPr/>
          <a:lstStyle/>
          <a:p>
            <a:fld id="{E0E0DC85-FE05-473E-9F52-D7163D541467}" type="slidenum">
              <a:rPr lang="sv-SE" smtClean="0"/>
              <a:pPr/>
              <a:t>16</a:t>
            </a:fld>
            <a:endParaRPr lang="sv-SE" dirty="0" smtClean="0"/>
          </a:p>
        </p:txBody>
      </p:sp>
      <p:sp>
        <p:nvSpPr>
          <p:cNvPr id="65539" name="Rectangle 2"/>
          <p:cNvSpPr>
            <a:spLocks noGrp="1" noRot="1" noChangeAspect="1" noChangeArrowheads="1" noTextEdit="1"/>
          </p:cNvSpPr>
          <p:nvPr>
            <p:ph type="sldImg"/>
          </p:nvPr>
        </p:nvSpPr>
        <p:spPr>
          <a:xfrm>
            <a:off x="2298700" y="525463"/>
            <a:ext cx="2346325" cy="1760537"/>
          </a:xfrm>
          <a:prstGeom prst="rect">
            <a:avLst/>
          </a:prstGeom>
          <a:ln/>
        </p:spPr>
      </p:sp>
      <p:sp>
        <p:nvSpPr>
          <p:cNvPr id="65540" name="Rectangle 3"/>
          <p:cNvSpPr>
            <a:spLocks noGrp="1" noChangeArrowheads="1"/>
          </p:cNvSpPr>
          <p:nvPr>
            <p:ph type="body" idx="1"/>
          </p:nvPr>
        </p:nvSpPr>
        <p:spPr>
          <a:xfrm>
            <a:off x="527413" y="2620273"/>
            <a:ext cx="5861050" cy="6083101"/>
          </a:xfrm>
          <a:prstGeom prst="rect">
            <a:avLst/>
          </a:prstGeom>
          <a:noFill/>
          <a:ln/>
        </p:spPr>
        <p:txBody>
          <a:bodyPr/>
          <a:lstStyle/>
          <a:p>
            <a:pPr eaLnBrk="1" hangingPunct="1"/>
            <a:r>
              <a:rPr lang="sv-SE" b="0" dirty="0" smtClean="0"/>
              <a:t>Träd genom flera lager ofta med roten uppåt (här dock roten nedtill):</a:t>
            </a:r>
          </a:p>
          <a:p>
            <a:pPr marL="171450" indent="-171450" eaLnBrk="1" hangingPunct="1">
              <a:buFont typeface="Arial" pitchFamily="34" charset="0"/>
              <a:buChar char="•"/>
            </a:pPr>
            <a:r>
              <a:rPr lang="sv-SE" b="0" dirty="0" smtClean="0"/>
              <a:t>Enstaka sträcker sig över 130.000 år.</a:t>
            </a:r>
          </a:p>
          <a:p>
            <a:pPr marL="171450" indent="-171450" eaLnBrk="1" hangingPunct="1">
              <a:buFont typeface="Arial" pitchFamily="34" charset="0"/>
              <a:buChar char="•"/>
            </a:pPr>
            <a:r>
              <a:rPr lang="sv-SE" b="0" dirty="0" smtClean="0"/>
              <a:t>Överlappande sträcker sig över 1 miljon år.</a:t>
            </a:r>
          </a:p>
          <a:p>
            <a:pPr eaLnBrk="1" hangingPunct="1"/>
            <a:endParaRPr lang="sv-SE" b="0" dirty="0" smtClean="0"/>
          </a:p>
          <a:p>
            <a:pPr eaLnBrk="1" hangingPunct="1"/>
            <a:r>
              <a:rPr lang="sv-SE" b="0" dirty="0" smtClean="0"/>
              <a:t>Även grävspår från maskar finns genom c:a 100 meter mäktig kambrisk sandsten, motsvarande miljontals år.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884613" y="9446678"/>
            <a:ext cx="2971800" cy="497284"/>
          </a:xfrm>
          <a:prstGeom prst="rect">
            <a:avLst/>
          </a:prstGeom>
          <a:noFill/>
        </p:spPr>
        <p:txBody>
          <a:bodyPr/>
          <a:lstStyle/>
          <a:p>
            <a:fld id="{1CC792B1-6A71-4F4E-9874-89DB2D6E7595}" type="slidenum">
              <a:rPr lang="sv-SE" smtClean="0"/>
              <a:pPr/>
              <a:t>17</a:t>
            </a:fld>
            <a:endParaRPr lang="sv-SE" dirty="0" smtClean="0"/>
          </a:p>
        </p:txBody>
      </p:sp>
      <p:sp>
        <p:nvSpPr>
          <p:cNvPr id="66563" name="Rectangle 2"/>
          <p:cNvSpPr>
            <a:spLocks noGrp="1" noRot="1" noChangeAspect="1" noChangeArrowheads="1" noTextEdit="1"/>
          </p:cNvSpPr>
          <p:nvPr>
            <p:ph type="sldImg"/>
          </p:nvPr>
        </p:nvSpPr>
        <p:spPr>
          <a:xfrm>
            <a:off x="2120900" y="277813"/>
            <a:ext cx="1981200" cy="1487487"/>
          </a:xfrm>
          <a:prstGeom prst="rect">
            <a:avLst/>
          </a:prstGeom>
          <a:ln/>
        </p:spPr>
      </p:sp>
      <p:sp>
        <p:nvSpPr>
          <p:cNvPr id="66564" name="Rectangle 3"/>
          <p:cNvSpPr>
            <a:spLocks noGrp="1" noChangeArrowheads="1"/>
          </p:cNvSpPr>
          <p:nvPr>
            <p:ph type="body" idx="1"/>
          </p:nvPr>
        </p:nvSpPr>
        <p:spPr>
          <a:xfrm>
            <a:off x="357594" y="1888753"/>
            <a:ext cx="6291399" cy="7947578"/>
          </a:xfrm>
          <a:prstGeom prst="rect">
            <a:avLst/>
          </a:prstGeom>
          <a:noFill/>
          <a:ln/>
        </p:spPr>
        <p:txBody>
          <a:bodyPr/>
          <a:lstStyle/>
          <a:p>
            <a:pPr eaLnBrk="1" hangingPunct="1"/>
            <a:r>
              <a:rPr lang="sv-SE" sz="1800" b="0" dirty="0" smtClean="0">
                <a:solidFill>
                  <a:srgbClr val="000000"/>
                </a:solidFill>
              </a:rPr>
              <a:t>Mount Saint Helen hade utbrott 18 maj, 1980.</a:t>
            </a:r>
          </a:p>
          <a:p>
            <a:pPr marL="171450" indent="-171450" eaLnBrk="1" hangingPunct="1">
              <a:buFont typeface="Arial" pitchFamily="34" charset="0"/>
              <a:buChar char="•"/>
            </a:pPr>
            <a:r>
              <a:rPr lang="sv-SE" sz="1800" b="0" dirty="0" smtClean="0">
                <a:solidFill>
                  <a:srgbClr val="000000"/>
                </a:solidFill>
              </a:rPr>
              <a:t>En pyroklastisk ström (ångexplosion med gas/aska ibland snabbare än ljudhastigheten) knäckte många träd.</a:t>
            </a:r>
          </a:p>
          <a:p>
            <a:pPr marL="171450" indent="-171450" eaLnBrk="1" hangingPunct="1">
              <a:buFont typeface="Arial" pitchFamily="34" charset="0"/>
              <a:buChar char="•"/>
            </a:pPr>
            <a:r>
              <a:rPr lang="sv-SE" sz="1800" b="0" dirty="0" smtClean="0">
                <a:solidFill>
                  <a:srgbClr val="000000"/>
                </a:solidFill>
              </a:rPr>
              <a:t>En lavin med lera och bråte tog med sig träd till Spirit lake.</a:t>
            </a:r>
          </a:p>
          <a:p>
            <a:pPr marL="171450" indent="-171450" eaLnBrk="1" hangingPunct="1">
              <a:buFont typeface="Arial" pitchFamily="34" charset="0"/>
              <a:buChar char="•"/>
            </a:pPr>
            <a:r>
              <a:rPr lang="sv-SE" sz="1800" b="0" dirty="0" smtClean="0">
                <a:solidFill>
                  <a:srgbClr val="000000"/>
                </a:solidFill>
              </a:rPr>
              <a:t>Lavinen skapade en jättevåg som på återvägen tog med sig ytterligare träd.</a:t>
            </a:r>
          </a:p>
          <a:p>
            <a:pPr marL="171450" indent="-171450" eaLnBrk="1" hangingPunct="1">
              <a:buFont typeface="Arial" pitchFamily="34" charset="0"/>
              <a:buChar char="•"/>
            </a:pPr>
            <a:r>
              <a:rPr lang="sv-SE" sz="1800" b="0" dirty="0" smtClean="0">
                <a:solidFill>
                  <a:srgbClr val="000000"/>
                </a:solidFill>
              </a:rPr>
              <a:t>Halva sjön (5 km</a:t>
            </a:r>
            <a:r>
              <a:rPr lang="sv-SE" sz="1800" b="0" baseline="30000" dirty="0" smtClean="0">
                <a:solidFill>
                  <a:srgbClr val="000000"/>
                </a:solidFill>
              </a:rPr>
              <a:t>2</a:t>
            </a:r>
            <a:r>
              <a:rPr lang="sv-SE" sz="1800" b="0" dirty="0" smtClean="0">
                <a:solidFill>
                  <a:srgbClr val="000000"/>
                </a:solidFill>
              </a:rPr>
              <a:t>) täcktes av en miljon stockar.</a:t>
            </a:r>
          </a:p>
          <a:p>
            <a:pPr marL="171450" indent="-171450" eaLnBrk="1" hangingPunct="1">
              <a:buFont typeface="Arial" pitchFamily="34" charset="0"/>
              <a:buChar char="•"/>
            </a:pPr>
            <a:r>
              <a:rPr lang="sv-SE" sz="1800" b="0" dirty="0" smtClean="0">
                <a:solidFill>
                  <a:srgbClr val="000000"/>
                </a:solidFill>
              </a:rPr>
              <a:t>Stammarna</a:t>
            </a:r>
            <a:r>
              <a:rPr lang="sv-SE" sz="1800" b="0" baseline="0" dirty="0" smtClean="0">
                <a:solidFill>
                  <a:srgbClr val="000000"/>
                </a:solidFill>
              </a:rPr>
              <a:t> började sjunka i upprätt läge, eftersom rötterna ofta var fyllda med stenar.</a:t>
            </a:r>
          </a:p>
          <a:p>
            <a:pPr marL="171450" indent="-171450" eaLnBrk="1" hangingPunct="1">
              <a:buFont typeface="Arial" pitchFamily="34" charset="0"/>
              <a:buChar char="•"/>
            </a:pPr>
            <a:r>
              <a:rPr lang="sv-SE" sz="1800" b="0" dirty="0" smtClean="0">
                <a:solidFill>
                  <a:srgbClr val="000000"/>
                </a:solidFill>
              </a:rPr>
              <a:t>Olika trädsorter har olika sjunkhastighet och fossileras därför i olika lager</a:t>
            </a:r>
            <a:r>
              <a:rPr lang="sv-SE" sz="1800" b="0" baseline="0" dirty="0" smtClean="0">
                <a:solidFill>
                  <a:srgbClr val="000000"/>
                </a:solidFill>
              </a:rPr>
              <a:t> (som på a</a:t>
            </a:r>
            <a:r>
              <a:rPr lang="sv-SE" sz="1800" b="0" dirty="0" smtClean="0">
                <a:solidFill>
                  <a:srgbClr val="000000"/>
                </a:solidFill>
              </a:rPr>
              <a:t>ndra ställen tolkats som många skogar med tusentals år emellan).</a:t>
            </a:r>
          </a:p>
          <a:p>
            <a:pPr marL="171450" indent="-171450" eaLnBrk="1" hangingPunct="1">
              <a:buFont typeface="Arial" pitchFamily="34" charset="0"/>
              <a:buChar char="•"/>
            </a:pPr>
            <a:r>
              <a:rPr lang="sv-SE" sz="1800" b="0" dirty="0" smtClean="0">
                <a:solidFill>
                  <a:srgbClr val="000000"/>
                </a:solidFill>
              </a:rPr>
              <a:t>Träden sjönk till botten av Spirit Lake</a:t>
            </a:r>
            <a:r>
              <a:rPr lang="sv-SE" sz="1800" b="0" baseline="0" dirty="0" smtClean="0">
                <a:solidFill>
                  <a:srgbClr val="000000"/>
                </a:solidFill>
              </a:rPr>
              <a:t> och täcktes av sediment.</a:t>
            </a:r>
            <a:endParaRPr lang="sv-SE" sz="1800" b="0" dirty="0" smtClean="0">
              <a:solidFill>
                <a:srgbClr val="000000"/>
              </a:solidFill>
            </a:endParaRPr>
          </a:p>
          <a:p>
            <a:pPr marL="171450" indent="-171450" eaLnBrk="1" hangingPunct="1">
              <a:buFont typeface="Arial" pitchFamily="34" charset="0"/>
              <a:buChar char="•"/>
            </a:pPr>
            <a:r>
              <a:rPr lang="sv-SE" sz="1800" b="0" dirty="0" smtClean="0">
                <a:solidFill>
                  <a:srgbClr val="000000"/>
                </a:solidFill>
              </a:rPr>
              <a:t>Dy upprättstående träden bildade polystratafossil.</a:t>
            </a:r>
          </a:p>
          <a:p>
            <a:pPr marL="171450" indent="-171450" eaLnBrk="1" hangingPunct="1">
              <a:buFont typeface="Arial" pitchFamily="34" charset="0"/>
              <a:buChar char="•"/>
            </a:pPr>
            <a:r>
              <a:rPr lang="sv-SE" sz="1800" b="0" dirty="0" smtClean="0">
                <a:solidFill>
                  <a:srgbClr val="000000"/>
                </a:solidFill>
              </a:rPr>
              <a:t>Sediment, dekomposterande</a:t>
            </a:r>
            <a:r>
              <a:rPr lang="sv-SE" sz="1800" b="0" baseline="0" dirty="0" smtClean="0">
                <a:solidFill>
                  <a:srgbClr val="000000"/>
                </a:solidFill>
              </a:rPr>
              <a:t> stammar, grenar och löv, blandat med vulkanisk aska bildade ett torvlager, förstadiet till kol.</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sz="1800" b="0" dirty="0" smtClean="0">
                <a:solidFill>
                  <a:srgbClr val="000000"/>
                </a:solidFill>
              </a:rPr>
              <a:t>Viktigast för bildning av kol är hög temperatur, men vulkanisk aska (katalysator) och moderata tryck påskyndar processen.</a:t>
            </a:r>
          </a:p>
          <a:p>
            <a:pPr marL="171450" indent="-171450" eaLnBrk="1" hangingPunct="1">
              <a:buFont typeface="Arial" pitchFamily="34" charset="0"/>
              <a:buChar char="•"/>
            </a:pPr>
            <a:r>
              <a:rPr lang="sv-SE" sz="1800" b="0" dirty="0" smtClean="0">
                <a:solidFill>
                  <a:srgbClr val="000000"/>
                </a:solidFill>
              </a:rPr>
              <a:t>Kol har i laboratorier gjorts på minuter, timmar och dagar.</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endParaRPr lang="sv-SE" sz="1800" b="0" dirty="0" smtClean="0">
              <a:solidFill>
                <a:srgbClr val="000000"/>
              </a:solidFill>
            </a:endParaRPr>
          </a:p>
          <a:p>
            <a:pPr marL="0" indent="0" eaLnBrk="1" hangingPunct="1">
              <a:buFont typeface="Arial" pitchFamily="34" charset="0"/>
              <a:buNone/>
            </a:pPr>
            <a:r>
              <a:rPr lang="sv-SE" sz="1800" b="0" dirty="0" smtClean="0">
                <a:solidFill>
                  <a:srgbClr val="000000"/>
                </a:solidFill>
              </a:rPr>
              <a:t>Liknande förhållanden rådde vid syndafloden och bildade kollager</a:t>
            </a:r>
            <a:r>
              <a:rPr lang="sv-SE" sz="1800" b="0" baseline="0" dirty="0" smtClean="0">
                <a:solidFill>
                  <a:srgbClr val="000000"/>
                </a:solidFill>
              </a:rPr>
              <a:t> med sina polystratafossil</a:t>
            </a:r>
            <a:r>
              <a:rPr lang="sv-SE" sz="1800" b="0" baseline="0" dirty="0" smtClean="0">
                <a:solidFill>
                  <a:srgbClr val="000000"/>
                </a:solidFill>
              </a:rPr>
              <a:t>.</a:t>
            </a:r>
            <a:endParaRPr lang="sv-SE" sz="1800" b="0" dirty="0"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xfrm>
            <a:off x="3884613" y="9446678"/>
            <a:ext cx="2971800" cy="497284"/>
          </a:xfrm>
          <a:prstGeom prst="rect">
            <a:avLst/>
          </a:prstGeom>
          <a:noFill/>
        </p:spPr>
        <p:txBody>
          <a:bodyPr/>
          <a:lstStyle/>
          <a:p>
            <a:fld id="{42A2B885-1887-482D-87DE-BD65ADF7CF78}" type="slidenum">
              <a:rPr lang="sv-SE" smtClean="0"/>
              <a:pPr/>
              <a:t>18</a:t>
            </a:fld>
            <a:endParaRPr lang="sv-SE" dirty="0" smtClean="0"/>
          </a:p>
        </p:txBody>
      </p:sp>
      <p:sp>
        <p:nvSpPr>
          <p:cNvPr id="78851" name="Rectangle 2"/>
          <p:cNvSpPr>
            <a:spLocks noGrp="1" noRot="1" noChangeAspect="1" noChangeArrowheads="1" noTextEdit="1"/>
          </p:cNvSpPr>
          <p:nvPr>
            <p:ph type="sldImg"/>
          </p:nvPr>
        </p:nvSpPr>
        <p:spPr>
          <a:xfrm>
            <a:off x="2520950" y="238125"/>
            <a:ext cx="2241550" cy="1682750"/>
          </a:xfrm>
          <a:prstGeom prst="rect">
            <a:avLst/>
          </a:prstGeom>
          <a:ln/>
        </p:spPr>
      </p:sp>
      <p:sp>
        <p:nvSpPr>
          <p:cNvPr id="78852" name="Rectangle 3"/>
          <p:cNvSpPr>
            <a:spLocks noGrp="1" noChangeArrowheads="1"/>
          </p:cNvSpPr>
          <p:nvPr>
            <p:ph type="body" idx="1"/>
          </p:nvPr>
        </p:nvSpPr>
        <p:spPr>
          <a:xfrm>
            <a:off x="305343" y="2032446"/>
            <a:ext cx="6382839" cy="7751635"/>
          </a:xfrm>
          <a:prstGeom prst="rect">
            <a:avLst/>
          </a:prstGeom>
          <a:noFill/>
          <a:ln/>
        </p:spPr>
        <p:txBody>
          <a:bodyPr/>
          <a:lstStyle/>
          <a:p>
            <a:pPr eaLnBrk="1" hangingPunct="1"/>
            <a:r>
              <a:rPr lang="sv-SE" b="0" dirty="0" smtClean="0">
                <a:solidFill>
                  <a:srgbClr val="000000"/>
                </a:solidFill>
              </a:rPr>
              <a:t>Istiden kom troligen 100-200 år efter floden.</a:t>
            </a:r>
          </a:p>
          <a:p>
            <a:pPr eaLnBrk="1" hangingPunct="1"/>
            <a:r>
              <a:rPr lang="sv-SE" b="0" dirty="0" smtClean="0">
                <a:solidFill>
                  <a:srgbClr val="000000"/>
                </a:solidFill>
              </a:rPr>
              <a:t>Jobs bok är den äldsta i Bibeln och den som mest talar om snö och</a:t>
            </a:r>
            <a:r>
              <a:rPr lang="sv-SE" b="0" baseline="0" dirty="0" smtClean="0">
                <a:solidFill>
                  <a:srgbClr val="000000"/>
                </a:solidFill>
              </a:rPr>
              <a:t> is. Kan ha skrivits i istidens slutskede.</a:t>
            </a:r>
            <a:endParaRPr lang="sv-SE" b="0" dirty="0" smtClean="0">
              <a:solidFill>
                <a:srgbClr val="000000"/>
              </a:solidFill>
            </a:endParaRPr>
          </a:p>
          <a:p>
            <a:pPr eaLnBrk="1" hangingPunct="1"/>
            <a:endParaRPr lang="sv-SE" sz="1100" b="0" dirty="0" smtClean="0">
              <a:solidFill>
                <a:srgbClr val="000000"/>
              </a:solidFill>
            </a:endParaRPr>
          </a:p>
          <a:p>
            <a:pPr marL="0" marR="0" indent="0" algn="l" defTabSz="914209" rtl="0" eaLnBrk="1" fontAlgn="auto" latinLnBrk="0" hangingPunct="1">
              <a:lnSpc>
                <a:spcPct val="100000"/>
              </a:lnSpc>
              <a:spcBef>
                <a:spcPts val="0"/>
              </a:spcBef>
              <a:spcAft>
                <a:spcPts val="0"/>
              </a:spcAft>
              <a:buClrTx/>
              <a:buSzTx/>
              <a:buFontTx/>
              <a:buNone/>
              <a:tabLst/>
              <a:defRPr/>
            </a:pPr>
            <a:r>
              <a:rPr lang="sv-SE" b="0" dirty="0" smtClean="0">
                <a:solidFill>
                  <a:srgbClr val="000000"/>
                </a:solidFill>
              </a:rPr>
              <a:t>Process:</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b="0" dirty="0" smtClean="0">
                <a:solidFill>
                  <a:srgbClr val="000000"/>
                </a:solidFill>
              </a:rPr>
              <a:t>Vattnet fortsatte att värmas underifrån (samtidigt som vulkanisk aska skärmade solen)</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b="0" dirty="0" smtClean="0">
                <a:solidFill>
                  <a:srgbClr val="000000"/>
                </a:solidFill>
              </a:rPr>
              <a:t>Varma oceaner och kalla kontinenter</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b="0" dirty="0" smtClean="0">
                <a:solidFill>
                  <a:srgbClr val="000000"/>
                </a:solidFill>
              </a:rPr>
              <a:t>Pålandsvind (monsuneffekt)</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b="0" dirty="0" smtClean="0">
                <a:solidFill>
                  <a:srgbClr val="000000"/>
                </a:solidFill>
              </a:rPr>
              <a:t>Fuktig, varm havsluft blåser in över kontinenter…</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b="0" dirty="0" smtClean="0">
                <a:solidFill>
                  <a:srgbClr val="000000"/>
                </a:solidFill>
              </a:rPr>
              <a:t>… trycks upp av de nybildade bergen och…</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b="0" dirty="0" smtClean="0">
                <a:solidFill>
                  <a:srgbClr val="000000"/>
                </a:solidFill>
              </a:rPr>
              <a:t>… vräker ner fukten i form av snö och is</a:t>
            </a:r>
          </a:p>
          <a:p>
            <a:pPr marL="171450" marR="0" indent="-171450" algn="l" defTabSz="914209" rtl="0" eaLnBrk="1" fontAlgn="auto" latinLnBrk="0" hangingPunct="1">
              <a:lnSpc>
                <a:spcPct val="100000"/>
              </a:lnSpc>
              <a:spcBef>
                <a:spcPts val="0"/>
              </a:spcBef>
              <a:spcAft>
                <a:spcPts val="0"/>
              </a:spcAft>
              <a:buClrTx/>
              <a:buSzTx/>
              <a:buFont typeface="Arial" pitchFamily="34" charset="0"/>
              <a:buChar char="•"/>
              <a:tabLst/>
              <a:defRPr/>
            </a:pPr>
            <a:endParaRPr lang="sv-SE" sz="1100" b="0" dirty="0" smtClean="0">
              <a:solidFill>
                <a:srgbClr val="000000"/>
              </a:solidFill>
            </a:endParaRPr>
          </a:p>
          <a:p>
            <a:pPr marL="0" marR="0" indent="0" algn="l" defTabSz="914209" rtl="0" eaLnBrk="1" fontAlgn="auto" latinLnBrk="0" hangingPunct="1">
              <a:lnSpc>
                <a:spcPct val="100000"/>
              </a:lnSpc>
              <a:spcBef>
                <a:spcPts val="0"/>
              </a:spcBef>
              <a:spcAft>
                <a:spcPts val="0"/>
              </a:spcAft>
              <a:buClrTx/>
              <a:buSzTx/>
              <a:buFont typeface="Arial" pitchFamily="34" charset="0"/>
              <a:buNone/>
              <a:tabLst/>
              <a:defRPr/>
            </a:pPr>
            <a:r>
              <a:rPr lang="sv-SE" b="0" dirty="0" smtClean="0">
                <a:solidFill>
                  <a:srgbClr val="000000"/>
                </a:solidFill>
              </a:rPr>
              <a:t>Vatten</a:t>
            </a:r>
            <a:r>
              <a:rPr lang="sv-SE" b="0" baseline="0" dirty="0" smtClean="0">
                <a:solidFill>
                  <a:srgbClr val="000000"/>
                </a:solidFill>
              </a:rPr>
              <a:t> bands i isen =&gt; H</a:t>
            </a:r>
            <a:r>
              <a:rPr lang="sv-SE" b="0" dirty="0" smtClean="0">
                <a:solidFill>
                  <a:srgbClr val="000000"/>
                </a:solidFill>
              </a:rPr>
              <a:t>avsnivån låg =&gt; Människor &amp; djur kunde troligen gå på landbryggor mellan Asien-Nordamerika samt Asien-Australien.</a:t>
            </a:r>
          </a:p>
          <a:p>
            <a:pPr eaLnBrk="1" hangingPunct="1"/>
            <a:endParaRPr lang="sv-SE" b="0" dirty="0" smtClean="0">
              <a:solidFill>
                <a:srgbClr val="000000"/>
              </a:solidFill>
            </a:endParaRPr>
          </a:p>
          <a:p>
            <a:pPr eaLnBrk="1" hangingPunct="1"/>
            <a:r>
              <a:rPr lang="sv-SE" sz="1800" b="0" i="1" dirty="0" smtClean="0">
                <a:solidFill>
                  <a:srgbClr val="000000"/>
                </a:solidFill>
              </a:rPr>
              <a:t>ÖK:</a:t>
            </a:r>
          </a:p>
          <a:p>
            <a:pPr eaLnBrk="1" hangingPunct="1"/>
            <a:r>
              <a:rPr lang="sv-SE" sz="1800" b="0" dirty="0" smtClean="0">
                <a:solidFill>
                  <a:srgbClr val="000000"/>
                </a:solidFill>
              </a:rPr>
              <a:t>Bevis för bara en istid (eventuellt med olika faser av växt/tillbakadragning</a:t>
            </a:r>
            <a:r>
              <a:rPr lang="sv-SE" sz="1800" b="0" dirty="0" smtClean="0">
                <a:solidFill>
                  <a:srgbClr val="000000"/>
                </a:solidFill>
              </a:rPr>
              <a:t>). Flera </a:t>
            </a:r>
            <a:r>
              <a:rPr lang="sv-SE" sz="1800" b="0" dirty="0" smtClean="0">
                <a:solidFill>
                  <a:srgbClr val="000000"/>
                </a:solidFill>
              </a:rPr>
              <a:t>istider är ett uniformistiskt antagande.</a:t>
            </a:r>
          </a:p>
          <a:p>
            <a:pPr eaLnBrk="1" hangingPunct="1"/>
            <a:endParaRPr lang="sv-SE" sz="700" b="0" i="1" dirty="0" smtClean="0">
              <a:solidFill>
                <a:srgbClr val="000000"/>
              </a:solidFill>
            </a:endParaRPr>
          </a:p>
          <a:p>
            <a:pPr eaLnBrk="1" hangingPunct="1"/>
            <a:r>
              <a:rPr lang="sv-SE" sz="1800" b="0" dirty="0" smtClean="0">
                <a:solidFill>
                  <a:srgbClr val="000000"/>
                </a:solidFill>
              </a:rPr>
              <a:t>Start av istid kräver avdunstning av stora mängder vatten (hög luftfuktighet) samtidigt med kallare klimat =&gt; Motsägande villkor</a:t>
            </a:r>
            <a:r>
              <a:rPr lang="sv-SE" sz="1800" b="0" dirty="0" smtClean="0">
                <a:solidFill>
                  <a:srgbClr val="000000"/>
                </a:solidFill>
              </a:rPr>
              <a:t>.</a:t>
            </a:r>
            <a:endParaRPr lang="sv-SE" sz="1800" b="0" dirty="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xfrm>
            <a:off x="3884613" y="9446678"/>
            <a:ext cx="2971800" cy="497284"/>
          </a:xfrm>
          <a:prstGeom prst="rect">
            <a:avLst/>
          </a:prstGeom>
          <a:noFill/>
        </p:spPr>
        <p:txBody>
          <a:bodyPr/>
          <a:lstStyle/>
          <a:p>
            <a:fld id="{2B5A92E5-B4A4-460A-ADFD-71513C1F09B8}" type="slidenum">
              <a:rPr lang="sv-SE" smtClean="0"/>
              <a:pPr/>
              <a:t>19</a:t>
            </a:fld>
            <a:endParaRPr lang="sv-SE" dirty="0" smtClean="0"/>
          </a:p>
        </p:txBody>
      </p:sp>
      <p:sp>
        <p:nvSpPr>
          <p:cNvPr id="81923" name="Rectangle 2"/>
          <p:cNvSpPr>
            <a:spLocks noGrp="1" noRot="1" noChangeAspect="1" noChangeArrowheads="1" noTextEdit="1"/>
          </p:cNvSpPr>
          <p:nvPr>
            <p:ph type="sldImg"/>
          </p:nvPr>
        </p:nvSpPr>
        <p:spPr>
          <a:xfrm>
            <a:off x="4137025" y="200025"/>
            <a:ext cx="2519363" cy="1890713"/>
          </a:xfrm>
          <a:prstGeom prst="rect">
            <a:avLst/>
          </a:prstGeom>
          <a:ln/>
        </p:spPr>
      </p:sp>
      <p:sp>
        <p:nvSpPr>
          <p:cNvPr id="81924" name="Rectangle 3"/>
          <p:cNvSpPr>
            <a:spLocks noGrp="1" noChangeArrowheads="1"/>
          </p:cNvSpPr>
          <p:nvPr>
            <p:ph type="body" idx="1"/>
          </p:nvPr>
        </p:nvSpPr>
        <p:spPr>
          <a:xfrm>
            <a:off x="174719" y="190582"/>
            <a:ext cx="6317520" cy="9606561"/>
          </a:xfrm>
          <a:prstGeom prst="rect">
            <a:avLst/>
          </a:prstGeom>
          <a:noFill/>
          <a:ln/>
        </p:spPr>
        <p:txBody>
          <a:bodyPr/>
          <a:lstStyle/>
          <a:p>
            <a:pPr marL="0" marR="0" indent="0" algn="l" defTabSz="914209" rtl="0" eaLnBrk="1" fontAlgn="auto" latinLnBrk="0" hangingPunct="1">
              <a:lnSpc>
                <a:spcPct val="80000"/>
              </a:lnSpc>
              <a:spcBef>
                <a:spcPts val="0"/>
              </a:spcBef>
              <a:spcAft>
                <a:spcPts val="0"/>
              </a:spcAft>
              <a:buClrTx/>
              <a:buSzTx/>
              <a:buFontTx/>
              <a:buNone/>
              <a:tabLst/>
              <a:defRPr/>
            </a:pPr>
            <a:r>
              <a:rPr lang="sv-SE" b="0" dirty="0" smtClean="0"/>
              <a:t>Sedimentationshastigheten vid</a:t>
            </a:r>
            <a:r>
              <a:rPr lang="sv-SE" b="0" baseline="0" dirty="0" smtClean="0"/>
              <a:t> </a:t>
            </a:r>
            <a:r>
              <a:rPr lang="sv-SE" b="0" dirty="0" smtClean="0"/>
              <a:t>”</a:t>
            </a:r>
            <a:r>
              <a:rPr lang="sv-SE" b="0" dirty="0" smtClean="0"/>
              <a:t>normala” översvämningar idag, </a:t>
            </a:r>
            <a:r>
              <a:rPr lang="sv-SE" b="0" dirty="0" smtClean="0"/>
              <a:t>skulle </a:t>
            </a:r>
            <a:r>
              <a:rPr lang="sv-SE" b="0" dirty="0" smtClean="0"/>
              <a:t>bilda jordens sedimentlager </a:t>
            </a:r>
            <a:r>
              <a:rPr lang="sv-SE" b="0" dirty="0" smtClean="0"/>
              <a:t>(</a:t>
            </a:r>
            <a:r>
              <a:rPr lang="sv-SE" b="0" dirty="0" smtClean="0"/>
              <a:t>kambrium-tertiär) på mindre än ett år.</a:t>
            </a:r>
          </a:p>
          <a:p>
            <a:pPr marL="0" marR="0" indent="0" algn="l" defTabSz="914209" rtl="0" eaLnBrk="1" fontAlgn="auto" latinLnBrk="0" hangingPunct="1">
              <a:lnSpc>
                <a:spcPct val="80000"/>
              </a:lnSpc>
              <a:spcBef>
                <a:spcPts val="0"/>
              </a:spcBef>
              <a:spcAft>
                <a:spcPts val="0"/>
              </a:spcAft>
              <a:buClrTx/>
              <a:buSzTx/>
              <a:buFontTx/>
              <a:buNone/>
              <a:tabLst/>
              <a:defRPr/>
            </a:pPr>
            <a:endParaRPr lang="sv-SE" sz="1200" b="0" dirty="0" smtClean="0"/>
          </a:p>
          <a:p>
            <a:pPr eaLnBrk="1" hangingPunct="1">
              <a:lnSpc>
                <a:spcPct val="80000"/>
              </a:lnSpc>
            </a:pPr>
            <a:r>
              <a:rPr lang="sv-SE" b="0" u="none" dirty="0" smtClean="0"/>
              <a:t>Exempel på radiometriska metoder,</a:t>
            </a:r>
            <a:r>
              <a:rPr lang="sv-SE" b="0" u="none" baseline="0" dirty="0" smtClean="0"/>
              <a:t> </a:t>
            </a:r>
            <a:r>
              <a:rPr lang="sv-SE" b="0" dirty="0" smtClean="0"/>
              <a:t>Uran-Bly</a:t>
            </a:r>
            <a:r>
              <a:rPr lang="sv-SE" b="0" dirty="0" smtClean="0"/>
              <a:t>, Rubidium-Strontium, </a:t>
            </a:r>
            <a:r>
              <a:rPr lang="sv-SE" b="0" dirty="0" smtClean="0"/>
              <a:t>Kalium-Argon</a:t>
            </a:r>
            <a:endParaRPr lang="sv-SE" b="0" dirty="0" smtClean="0"/>
          </a:p>
          <a:p>
            <a:pPr marL="0" marR="0" indent="0" algn="l" defTabSz="914209" rtl="0" eaLnBrk="1" fontAlgn="auto" latinLnBrk="0" hangingPunct="1">
              <a:lnSpc>
                <a:spcPct val="80000"/>
              </a:lnSpc>
              <a:spcBef>
                <a:spcPts val="0"/>
              </a:spcBef>
              <a:spcAft>
                <a:spcPts val="0"/>
              </a:spcAft>
              <a:buClrTx/>
              <a:buSzTx/>
              <a:buFontTx/>
              <a:buNone/>
              <a:tabLst/>
              <a:defRPr/>
            </a:pPr>
            <a:endParaRPr lang="sv-SE" sz="1200" b="0" dirty="0" smtClean="0"/>
          </a:p>
          <a:p>
            <a:pPr marL="0" marR="0" indent="0" algn="l" defTabSz="914209" rtl="0" eaLnBrk="1" fontAlgn="auto" latinLnBrk="0" hangingPunct="1">
              <a:lnSpc>
                <a:spcPct val="80000"/>
              </a:lnSpc>
              <a:spcBef>
                <a:spcPts val="0"/>
              </a:spcBef>
              <a:spcAft>
                <a:spcPts val="0"/>
              </a:spcAft>
              <a:buClrTx/>
              <a:buSzTx/>
              <a:buFontTx/>
              <a:buNone/>
              <a:tabLst/>
              <a:defRPr/>
            </a:pPr>
            <a:r>
              <a:rPr lang="sv-SE" b="0" dirty="0" smtClean="0"/>
              <a:t>Äldsta bergen är 3,8 miljarder år och jorden är 4,6 miljarder år utifrån datering av meteoriter.</a:t>
            </a:r>
          </a:p>
          <a:p>
            <a:pPr marL="0" marR="0" indent="0" algn="l" defTabSz="914209" rtl="0" eaLnBrk="1" fontAlgn="auto" latinLnBrk="0" hangingPunct="1">
              <a:lnSpc>
                <a:spcPct val="80000"/>
              </a:lnSpc>
              <a:spcBef>
                <a:spcPts val="0"/>
              </a:spcBef>
              <a:spcAft>
                <a:spcPts val="0"/>
              </a:spcAft>
              <a:buClrTx/>
              <a:buSzTx/>
              <a:buFontTx/>
              <a:buNone/>
              <a:tabLst/>
              <a:defRPr/>
            </a:pPr>
            <a:endParaRPr lang="sv-SE" sz="1200" b="0" dirty="0" smtClean="0"/>
          </a:p>
          <a:p>
            <a:pPr marL="0" marR="0" indent="0" algn="l" defTabSz="914209" rtl="0" eaLnBrk="1" fontAlgn="auto" latinLnBrk="0" hangingPunct="1">
              <a:lnSpc>
                <a:spcPct val="80000"/>
              </a:lnSpc>
              <a:spcBef>
                <a:spcPts val="0"/>
              </a:spcBef>
              <a:spcAft>
                <a:spcPts val="0"/>
              </a:spcAft>
              <a:buClrTx/>
              <a:buSzTx/>
              <a:buFontTx/>
              <a:buNone/>
              <a:tabLst/>
              <a:defRPr/>
            </a:pPr>
            <a:r>
              <a:rPr lang="sv-SE" b="0" dirty="0" smtClean="0"/>
              <a:t>Syndafloden</a:t>
            </a:r>
            <a:r>
              <a:rPr lang="sv-SE" b="0" baseline="0" dirty="0" smtClean="0"/>
              <a:t> skulle påverka alla tre antagna förutsättningar.</a:t>
            </a:r>
            <a:endParaRPr lang="sv-SE" b="0" dirty="0" smtClean="0"/>
          </a:p>
          <a:p>
            <a:pPr marL="0" marR="0" indent="0" algn="l" defTabSz="914209" rtl="0" eaLnBrk="1" fontAlgn="auto" latinLnBrk="0" hangingPunct="1">
              <a:lnSpc>
                <a:spcPct val="80000"/>
              </a:lnSpc>
              <a:spcBef>
                <a:spcPts val="0"/>
              </a:spcBef>
              <a:spcAft>
                <a:spcPts val="0"/>
              </a:spcAft>
              <a:buClrTx/>
              <a:buSzTx/>
              <a:buFontTx/>
              <a:buNone/>
              <a:tabLst/>
              <a:defRPr/>
            </a:pPr>
            <a:endParaRPr lang="sv-SE" sz="1200" b="0" dirty="0" smtClean="0"/>
          </a:p>
          <a:p>
            <a:pPr marL="0" marR="0" indent="0" algn="l" defTabSz="914209" rtl="0" eaLnBrk="1" fontAlgn="auto" latinLnBrk="0" hangingPunct="1">
              <a:lnSpc>
                <a:spcPct val="80000"/>
              </a:lnSpc>
              <a:spcBef>
                <a:spcPts val="0"/>
              </a:spcBef>
              <a:spcAft>
                <a:spcPts val="0"/>
              </a:spcAft>
              <a:buClrTx/>
              <a:buSzTx/>
              <a:buFontTx/>
              <a:buNone/>
              <a:tabLst/>
              <a:defRPr/>
            </a:pPr>
            <a:r>
              <a:rPr lang="sv-SE" b="0" dirty="0" smtClean="0"/>
              <a:t>Sedimentärt berg har problem med "ärvd</a:t>
            </a:r>
            <a:r>
              <a:rPr lang="sv-SE" b="0" baseline="0" dirty="0" smtClean="0"/>
              <a:t> ålder</a:t>
            </a:r>
            <a:r>
              <a:rPr lang="sv-SE" b="0" baseline="0" dirty="0" smtClean="0"/>
              <a:t>". </a:t>
            </a:r>
            <a:r>
              <a:rPr lang="sv-SE" b="0" dirty="0" smtClean="0"/>
              <a:t>Intrusioner </a:t>
            </a:r>
            <a:r>
              <a:rPr lang="sv-SE" b="0" dirty="0" smtClean="0"/>
              <a:t>måste användas =&gt; många antaganden.</a:t>
            </a:r>
          </a:p>
          <a:p>
            <a:pPr marL="0" marR="0" indent="0" algn="l" defTabSz="914209" rtl="0" eaLnBrk="1" fontAlgn="auto" latinLnBrk="0" hangingPunct="1">
              <a:lnSpc>
                <a:spcPct val="80000"/>
              </a:lnSpc>
              <a:spcBef>
                <a:spcPts val="0"/>
              </a:spcBef>
              <a:spcAft>
                <a:spcPts val="0"/>
              </a:spcAft>
              <a:buClrTx/>
              <a:buSzTx/>
              <a:buFontTx/>
              <a:buNone/>
              <a:tabLst/>
              <a:defRPr/>
            </a:pPr>
            <a:endParaRPr lang="sv-SE" sz="1200" b="0" dirty="0" smtClean="0"/>
          </a:p>
          <a:p>
            <a:pPr marL="0" marR="0" indent="0" algn="l" defTabSz="914209" rtl="0" eaLnBrk="1" fontAlgn="auto" latinLnBrk="0" hangingPunct="1">
              <a:lnSpc>
                <a:spcPct val="80000"/>
              </a:lnSpc>
              <a:spcBef>
                <a:spcPts val="0"/>
              </a:spcBef>
              <a:spcAft>
                <a:spcPts val="0"/>
              </a:spcAft>
              <a:buClrTx/>
              <a:buSzTx/>
              <a:buFontTx/>
              <a:buNone/>
              <a:tabLst/>
              <a:defRPr/>
            </a:pPr>
            <a:r>
              <a:rPr lang="sv-SE" b="0" dirty="0" smtClean="0"/>
              <a:t>Många</a:t>
            </a:r>
            <a:r>
              <a:rPr lang="sv-SE" b="0" baseline="0" dirty="0" smtClean="0"/>
              <a:t> motsägande och uppenbart felaktiga resultat</a:t>
            </a:r>
            <a:r>
              <a:rPr lang="sv-SE" b="0" baseline="0" dirty="0" smtClean="0"/>
              <a:t>.</a:t>
            </a:r>
          </a:p>
          <a:p>
            <a:pPr marL="0" marR="0" indent="0" algn="l" defTabSz="914209" rtl="0" eaLnBrk="1" fontAlgn="auto" latinLnBrk="0" hangingPunct="1">
              <a:lnSpc>
                <a:spcPct val="80000"/>
              </a:lnSpc>
              <a:spcBef>
                <a:spcPts val="0"/>
              </a:spcBef>
              <a:spcAft>
                <a:spcPts val="0"/>
              </a:spcAft>
              <a:buClrTx/>
              <a:buSzTx/>
              <a:buFontTx/>
              <a:buNone/>
              <a:tabLst/>
              <a:defRPr/>
            </a:pPr>
            <a:endParaRPr lang="sv-SE" b="0" u="none" dirty="0" smtClean="0"/>
          </a:p>
          <a:p>
            <a:pPr algn="l" eaLnBrk="1" hangingPunct="1">
              <a:lnSpc>
                <a:spcPct val="80000"/>
              </a:lnSpc>
            </a:pPr>
            <a:r>
              <a:rPr lang="sv-SE" sz="1600" b="0" i="1" u="none" dirty="0" smtClean="0"/>
              <a:t>ÖK:</a:t>
            </a:r>
          </a:p>
          <a:p>
            <a:pPr algn="l" eaLnBrk="1" hangingPunct="1">
              <a:lnSpc>
                <a:spcPct val="80000"/>
              </a:lnSpc>
            </a:pPr>
            <a:endParaRPr lang="sv-SE" sz="800" b="0" u="none" dirty="0" smtClean="0"/>
          </a:p>
          <a:p>
            <a:pPr algn="l" eaLnBrk="1" hangingPunct="1">
              <a:lnSpc>
                <a:spcPct val="80000"/>
              </a:lnSpc>
            </a:pPr>
            <a:r>
              <a:rPr lang="sv-SE" sz="1600" b="0" u="none" dirty="0" smtClean="0"/>
              <a:t>Övriga metoder för höga åldrar:</a:t>
            </a:r>
            <a:endParaRPr lang="sv-SE" sz="1600" b="0" u="sng" dirty="0" smtClean="0"/>
          </a:p>
          <a:p>
            <a:pPr marL="171450" indent="-171450" algn="l" eaLnBrk="1" hangingPunct="1">
              <a:lnSpc>
                <a:spcPct val="80000"/>
              </a:lnSpc>
              <a:buFont typeface="Arial" pitchFamily="34" charset="0"/>
              <a:buChar char="•"/>
            </a:pPr>
            <a:r>
              <a:rPr lang="sv-SE" sz="1600" b="0" u="none" dirty="0" smtClean="0"/>
              <a:t>Ledfossil</a:t>
            </a:r>
            <a:r>
              <a:rPr lang="sv-SE" sz="1600" b="0" dirty="0" smtClean="0"/>
              <a:t> (Cirkelbevis)</a:t>
            </a:r>
          </a:p>
          <a:p>
            <a:pPr marL="171450" indent="-171450" algn="l" eaLnBrk="1" hangingPunct="1">
              <a:lnSpc>
                <a:spcPct val="80000"/>
              </a:lnSpc>
              <a:buFont typeface="Arial" pitchFamily="34" charset="0"/>
              <a:buChar char="•"/>
            </a:pPr>
            <a:r>
              <a:rPr lang="sv-SE" sz="1600" b="0" u="none" dirty="0" smtClean="0"/>
              <a:t>Iskärnor</a:t>
            </a:r>
            <a:r>
              <a:rPr lang="sv-SE" sz="1600" b="0" dirty="0" smtClean="0"/>
              <a:t> (Antar felaktigt att ett lager=</a:t>
            </a:r>
            <a:r>
              <a:rPr lang="sv-SE" sz="1600" b="0" baseline="0" dirty="0" smtClean="0"/>
              <a:t>ett år. Dessutom mäts indirekt (syreisotopinnehåll) utom för översta lagren.)</a:t>
            </a:r>
            <a:endParaRPr lang="sv-SE" sz="1600" b="0" dirty="0" smtClean="0"/>
          </a:p>
          <a:p>
            <a:pPr algn="l" eaLnBrk="1" hangingPunct="1">
              <a:lnSpc>
                <a:spcPct val="80000"/>
              </a:lnSpc>
            </a:pPr>
            <a:endParaRPr lang="sv-SE" sz="600" b="0" dirty="0" smtClean="0"/>
          </a:p>
          <a:p>
            <a:pPr algn="l" eaLnBrk="1" hangingPunct="1">
              <a:lnSpc>
                <a:spcPct val="80000"/>
              </a:lnSpc>
            </a:pPr>
            <a:r>
              <a:rPr lang="sv-SE" sz="1600" b="0" u="none" dirty="0" smtClean="0"/>
              <a:t>Exempel på felaktiga resultat</a:t>
            </a:r>
            <a:r>
              <a:rPr lang="sv-SE" sz="1600" b="0" u="none" baseline="0" dirty="0" smtClean="0"/>
              <a:t> (alla kalium-argon):</a:t>
            </a:r>
            <a:endParaRPr lang="sv-SE" sz="1600" b="0" u="none" dirty="0" smtClean="0"/>
          </a:p>
          <a:p>
            <a:pPr marL="171450" indent="-171450" algn="l" eaLnBrk="1" hangingPunct="1">
              <a:lnSpc>
                <a:spcPct val="130000"/>
              </a:lnSpc>
              <a:buFont typeface="Arial" pitchFamily="34" charset="0"/>
              <a:buChar char="•"/>
            </a:pPr>
            <a:r>
              <a:rPr lang="sv-SE" sz="1600" b="0" noProof="0" dirty="0" smtClean="0"/>
              <a:t>1065</a:t>
            </a:r>
            <a:r>
              <a:rPr lang="sv-SE" sz="1600" b="0" dirty="0" smtClean="0"/>
              <a:t> </a:t>
            </a:r>
            <a:r>
              <a:rPr lang="sv-SE" sz="1600" b="0" noProof="0" dirty="0" smtClean="0"/>
              <a:t>bildades</a:t>
            </a:r>
            <a:r>
              <a:rPr lang="sv-SE" sz="1600" b="0" dirty="0" smtClean="0"/>
              <a:t> Sunset Crater i</a:t>
            </a:r>
            <a:r>
              <a:rPr lang="sv-SE" sz="1600" b="0" baseline="0" dirty="0" smtClean="0"/>
              <a:t> A</a:t>
            </a:r>
            <a:r>
              <a:rPr lang="sv-SE" sz="1600" b="0" dirty="0" smtClean="0"/>
              <a:t>rizona</a:t>
            </a:r>
            <a:r>
              <a:rPr lang="sv-SE" sz="1600" b="0" noProof="0" dirty="0" smtClean="0"/>
              <a:t>. Mättes till över 200,000 år.</a:t>
            </a:r>
          </a:p>
          <a:p>
            <a:pPr marL="171450" indent="-171450" algn="l" eaLnBrk="1" hangingPunct="1">
              <a:lnSpc>
                <a:spcPct val="80000"/>
              </a:lnSpc>
              <a:spcBef>
                <a:spcPct val="50000"/>
              </a:spcBef>
              <a:buFont typeface="Arial" pitchFamily="34" charset="0"/>
              <a:buChar char="•"/>
            </a:pPr>
            <a:r>
              <a:rPr lang="sv-SE" sz="1600" b="0" noProof="0" dirty="0" smtClean="0"/>
              <a:t>1949</a:t>
            </a:r>
            <a:r>
              <a:rPr lang="sv-SE" sz="1600" b="0" dirty="0" smtClean="0"/>
              <a:t>,</a:t>
            </a:r>
            <a:r>
              <a:rPr lang="sv-SE" sz="1600" b="0" noProof="0" dirty="0" smtClean="0"/>
              <a:t> </a:t>
            </a:r>
            <a:r>
              <a:rPr lang="sv-SE" sz="1600" b="0" dirty="0" smtClean="0"/>
              <a:t>1954, 1975 hade Mt. </a:t>
            </a:r>
            <a:r>
              <a:rPr lang="sv-SE" sz="1600" b="0" noProof="0" dirty="0" smtClean="0"/>
              <a:t>Ngaurhoe</a:t>
            </a:r>
            <a:r>
              <a:rPr lang="sv-SE" sz="1600" b="0" dirty="0" smtClean="0"/>
              <a:t>, New Zealand utbrott. Lavan mättes</a:t>
            </a:r>
            <a:r>
              <a:rPr lang="sv-SE" sz="1600" b="0" baseline="0" dirty="0" smtClean="0"/>
              <a:t> till </a:t>
            </a:r>
            <a:r>
              <a:rPr lang="sv-SE" sz="1600" b="0" dirty="0" smtClean="0"/>
              <a:t>275 000 år.</a:t>
            </a:r>
          </a:p>
          <a:p>
            <a:pPr marL="171450" indent="-171450" algn="l" eaLnBrk="1" hangingPunct="1">
              <a:lnSpc>
                <a:spcPct val="80000"/>
              </a:lnSpc>
              <a:spcBef>
                <a:spcPct val="50000"/>
              </a:spcBef>
              <a:buFont typeface="Arial" pitchFamily="34" charset="0"/>
              <a:buChar char="•"/>
            </a:pPr>
            <a:r>
              <a:rPr lang="sv-SE" sz="1600" b="0" noProof="0" dirty="0" smtClean="0"/>
              <a:t>1972 hade Etna, Sicilien utbrott. Basalt mättes till 140 000–350 000 år.</a:t>
            </a:r>
          </a:p>
          <a:p>
            <a:pPr marL="171450" indent="-171450" algn="l" eaLnBrk="1" hangingPunct="1">
              <a:lnSpc>
                <a:spcPct val="80000"/>
              </a:lnSpc>
              <a:buFont typeface="Arial" pitchFamily="34" charset="0"/>
              <a:buChar char="•"/>
            </a:pPr>
            <a:r>
              <a:rPr lang="sv-SE" sz="1600" b="0" noProof="0" dirty="0" smtClean="0"/>
              <a:t>1980-1986</a:t>
            </a:r>
            <a:r>
              <a:rPr lang="sv-SE" sz="1600" b="0" baseline="0" noProof="0" dirty="0" smtClean="0"/>
              <a:t> byggde </a:t>
            </a:r>
            <a:r>
              <a:rPr lang="sv-SE" sz="1600" b="0" noProof="0" dirty="0" smtClean="0"/>
              <a:t>Mt. St. Helen en lavadom.</a:t>
            </a:r>
            <a:r>
              <a:rPr lang="sv-SE" sz="1600" b="0" baseline="0" noProof="0" dirty="0" smtClean="0"/>
              <a:t> Mättes till </a:t>
            </a:r>
            <a:r>
              <a:rPr lang="sv-SE" sz="1600" b="0" noProof="0" dirty="0" smtClean="0"/>
              <a:t>350,000 år.</a:t>
            </a:r>
          </a:p>
          <a:p>
            <a:pPr eaLnBrk="1" hangingPunct="1">
              <a:lnSpc>
                <a:spcPct val="80000"/>
              </a:lnSpc>
            </a:pPr>
            <a:endParaRPr lang="sv-SE" sz="1600" b="0" noProof="0" dirty="0" smtClean="0"/>
          </a:p>
          <a:p>
            <a:pPr eaLnBrk="1" hangingPunct="1">
              <a:lnSpc>
                <a:spcPct val="80000"/>
              </a:lnSpc>
            </a:pPr>
            <a:r>
              <a:rPr lang="sv-SE" sz="1600" b="0" dirty="0" smtClean="0"/>
              <a:t>Isokron-metoder</a:t>
            </a:r>
            <a:r>
              <a:rPr lang="sv-SE" sz="1600" b="0" baseline="0" dirty="0" smtClean="0"/>
              <a:t> tar flera prover från samma geologiska enhet.</a:t>
            </a:r>
          </a:p>
          <a:p>
            <a:pPr eaLnBrk="1" hangingPunct="1">
              <a:lnSpc>
                <a:spcPct val="80000"/>
              </a:lnSpc>
            </a:pPr>
            <a:r>
              <a:rPr lang="sv-SE" sz="1600" b="0" baseline="0" dirty="0" smtClean="0"/>
              <a:t>Jämförelse med förutsättningarna för icke-isokronmetoder:</a:t>
            </a:r>
          </a:p>
          <a:p>
            <a:pPr marL="171450" indent="-171450" eaLnBrk="1" hangingPunct="1">
              <a:lnSpc>
                <a:spcPct val="80000"/>
              </a:lnSpc>
              <a:buFont typeface="Arial" pitchFamily="34" charset="0"/>
              <a:buChar char="•"/>
            </a:pPr>
            <a:r>
              <a:rPr lang="sv-SE" sz="1600" b="0" baseline="0" dirty="0" smtClean="0"/>
              <a:t>Kända startmängder. (bortfaller men ersätts av att mängden dotterisotoper varit densamma i alla prover. (Geologiska processer antas ha blandat dotterisotoperna.))</a:t>
            </a:r>
          </a:p>
          <a:p>
            <a:pPr marL="171450" indent="-171450" eaLnBrk="1" hangingPunct="1">
              <a:lnSpc>
                <a:spcPct val="80000"/>
              </a:lnSpc>
              <a:buFont typeface="Arial" pitchFamily="34" charset="0"/>
              <a:buChar char="•"/>
            </a:pPr>
            <a:r>
              <a:rPr lang="sv-SE" sz="1600" b="0" baseline="0" noProof="0" dirty="0" smtClean="0"/>
              <a:t>Slutet system (kvarstår)</a:t>
            </a:r>
          </a:p>
          <a:p>
            <a:pPr marL="171450" indent="-171450" eaLnBrk="1" hangingPunct="1">
              <a:lnSpc>
                <a:spcPct val="80000"/>
              </a:lnSpc>
              <a:buFont typeface="Arial" pitchFamily="34" charset="0"/>
              <a:buChar char="•"/>
            </a:pPr>
            <a:r>
              <a:rPr lang="sv-SE" sz="1600" b="0" baseline="0" noProof="0" dirty="0" smtClean="0"/>
              <a:t>Konstant sönderfallshastighet (kvarstår)</a:t>
            </a:r>
          </a:p>
          <a:p>
            <a:pPr marL="0" lvl="0" indent="0" eaLnBrk="1" hangingPunct="1">
              <a:lnSpc>
                <a:spcPct val="80000"/>
              </a:lnSpc>
              <a:buFont typeface="Arial" pitchFamily="34" charset="0"/>
              <a:buNone/>
            </a:pPr>
            <a:r>
              <a:rPr lang="sv-SE" sz="1600" b="0" baseline="0" noProof="0" dirty="0" smtClean="0"/>
              <a:t>Många motsättningar även </a:t>
            </a:r>
            <a:r>
              <a:rPr lang="sv-SE" sz="1600" b="0" baseline="0" noProof="0" dirty="0" smtClean="0"/>
              <a:t>här.</a:t>
            </a:r>
            <a:r>
              <a:rPr lang="sv-SE" sz="1600" b="0" baseline="0" noProof="0" dirty="0"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998663" y="276225"/>
            <a:ext cx="2609850" cy="1957388"/>
          </a:xfrm>
          <a:prstGeom prst="rect">
            <a:avLst/>
          </a:prstGeom>
        </p:spPr>
      </p:sp>
      <p:sp>
        <p:nvSpPr>
          <p:cNvPr id="3" name="Platshållare för anteckningar 2"/>
          <p:cNvSpPr>
            <a:spLocks noGrp="1"/>
          </p:cNvSpPr>
          <p:nvPr>
            <p:ph type="body" idx="1"/>
          </p:nvPr>
        </p:nvSpPr>
        <p:spPr>
          <a:xfrm>
            <a:off x="385354" y="2490452"/>
            <a:ext cx="6224451" cy="6653547"/>
          </a:xfrm>
          <a:prstGeom prst="rect">
            <a:avLst/>
          </a:prstGeom>
        </p:spPr>
        <p:txBody>
          <a:bodyPr>
            <a:normAutofit/>
          </a:bodyPr>
          <a:lstStyle/>
          <a:p>
            <a:pPr marL="228600" indent="-228600" eaLnBrk="1" hangingPunct="1">
              <a:lnSpc>
                <a:spcPct val="90000"/>
              </a:lnSpc>
            </a:pPr>
            <a:r>
              <a:rPr lang="sv-SE" b="0" dirty="0" smtClean="0"/>
              <a:t>Verkar som universum expanderar</a:t>
            </a:r>
            <a:r>
              <a:rPr lang="sv-SE" b="0" dirty="0" smtClean="0"/>
              <a:t>.</a:t>
            </a:r>
            <a:endParaRPr lang="sv-SE" b="0" dirty="0" smtClean="0"/>
          </a:p>
          <a:p>
            <a:pPr marL="228600" indent="-228600" eaLnBrk="1" hangingPunct="1">
              <a:lnSpc>
                <a:spcPct val="90000"/>
              </a:lnSpc>
            </a:pPr>
            <a:r>
              <a:rPr lang="sv-SE" b="0" dirty="0" smtClean="0"/>
              <a:t>Extrapolera bakåt =&gt; Singularitet</a:t>
            </a:r>
          </a:p>
          <a:p>
            <a:pPr marL="228600" indent="-228600" eaLnBrk="1" hangingPunct="1">
              <a:lnSpc>
                <a:spcPct val="90000"/>
              </a:lnSpc>
            </a:pPr>
            <a:endParaRPr lang="sv-SE" b="0" dirty="0" smtClean="0"/>
          </a:p>
          <a:p>
            <a:pPr marL="228600" indent="-228600" eaLnBrk="1" hangingPunct="1">
              <a:lnSpc>
                <a:spcPct val="90000"/>
              </a:lnSpc>
            </a:pPr>
            <a:r>
              <a:rPr lang="sv-SE" b="0" dirty="0" smtClean="0"/>
              <a:t>Singulariteten:</a:t>
            </a:r>
          </a:p>
          <a:p>
            <a:pPr marL="228600" indent="-228600" eaLnBrk="1" hangingPunct="1">
              <a:lnSpc>
                <a:spcPct val="90000"/>
              </a:lnSpc>
              <a:buFont typeface="Arial" pitchFamily="34" charset="0"/>
              <a:buChar char="•"/>
            </a:pPr>
            <a:r>
              <a:rPr lang="sv-SE" b="0" dirty="0" smtClean="0"/>
              <a:t>Förstorad på bilden miljarder gånger för att synas</a:t>
            </a:r>
          </a:p>
          <a:p>
            <a:pPr marL="228600" indent="-228600" eaLnBrk="1" hangingPunct="1">
              <a:lnSpc>
                <a:spcPct val="90000"/>
              </a:lnSpc>
              <a:buFont typeface="Arial" pitchFamily="34" charset="0"/>
              <a:buChar char="•"/>
            </a:pPr>
            <a:r>
              <a:rPr lang="sv-SE" b="0" dirty="0" smtClean="0"/>
              <a:t>Antingen oändligt liten (med oändligt densitet) eller bara pytteliten</a:t>
            </a:r>
          </a:p>
          <a:p>
            <a:pPr marL="228600" indent="-228600" eaLnBrk="1" hangingPunct="1">
              <a:lnSpc>
                <a:spcPct val="90000"/>
              </a:lnSpc>
              <a:buFont typeface="Arial" pitchFamily="34" charset="0"/>
              <a:buChar char="•"/>
            </a:pPr>
            <a:r>
              <a:rPr lang="sv-SE" b="0" dirty="0" smtClean="0"/>
              <a:t>Allting fanns i singulariteten: massa, energi, tid, rum.</a:t>
            </a:r>
          </a:p>
          <a:p>
            <a:pPr marL="228600" indent="-228600" eaLnBrk="1" hangingPunct="1">
              <a:lnSpc>
                <a:spcPct val="90000"/>
              </a:lnSpc>
            </a:pPr>
            <a:endParaRPr lang="sv-SE" b="0" dirty="0" smtClean="0"/>
          </a:p>
          <a:p>
            <a:pPr marL="228600" indent="-228600" eaLnBrk="1" hangingPunct="1">
              <a:lnSpc>
                <a:spcPct val="90000"/>
              </a:lnSpc>
            </a:pPr>
            <a:r>
              <a:rPr lang="sv-SE" b="0" dirty="0" smtClean="0"/>
              <a:t>Ingen ursprungsteori:</a:t>
            </a:r>
          </a:p>
          <a:p>
            <a:pPr marL="228600" indent="-228600" eaLnBrk="1" hangingPunct="1">
              <a:lnSpc>
                <a:spcPct val="90000"/>
              </a:lnSpc>
              <a:buFont typeface="Arial" pitchFamily="34" charset="0"/>
              <a:buChar char="•"/>
            </a:pPr>
            <a:r>
              <a:rPr lang="sv-SE" b="0" dirty="0" smtClean="0"/>
              <a:t>Skapelsemyter är oftast (alltid utom den bibliska?) inga ursprungsmyter utan startar med förexisterande material.</a:t>
            </a:r>
          </a:p>
          <a:p>
            <a:pPr marL="228600" indent="-228600" eaLnBrk="1" hangingPunct="1">
              <a:lnSpc>
                <a:spcPct val="90000"/>
              </a:lnSpc>
              <a:buFont typeface="Arial" pitchFamily="34" charset="0"/>
              <a:buChar char="•"/>
            </a:pPr>
            <a:r>
              <a:rPr lang="sv-SE" b="0" dirty="0" smtClean="0"/>
              <a:t>Kvantfluktuationer heller ingen ursprungsteori eftersom de kräver ett existerande rum.</a:t>
            </a:r>
          </a:p>
          <a:p>
            <a:pPr marL="228600" indent="-228600" eaLnBrk="1" hangingPunct="1">
              <a:lnSpc>
                <a:spcPct val="90000"/>
              </a:lnSpc>
            </a:pPr>
            <a:endParaRPr lang="sv-SE" b="0" dirty="0" smtClean="0"/>
          </a:p>
          <a:p>
            <a:pPr marL="228600" indent="-228600" eaLnBrk="1" hangingPunct="1">
              <a:lnSpc>
                <a:spcPct val="90000"/>
              </a:lnSpc>
            </a:pPr>
            <a:r>
              <a:rPr lang="sv-SE" b="0" dirty="0" smtClean="0"/>
              <a:t>Peka på de korta (och långa) tiderna.</a:t>
            </a:r>
          </a:p>
          <a:p>
            <a:pPr marL="228600" indent="-228600" eaLnBrk="1" hangingPunct="1">
              <a:lnSpc>
                <a:spcPct val="90000"/>
              </a:lnSpc>
            </a:pPr>
            <a:endParaRPr lang="sv-SE" b="0" dirty="0" smtClean="0"/>
          </a:p>
          <a:p>
            <a:pPr marL="228600" indent="-228600" eaLnBrk="1" hangingPunct="1">
              <a:lnSpc>
                <a:spcPct val="90000"/>
              </a:lnSpc>
            </a:pPr>
            <a:r>
              <a:rPr lang="sv-SE" b="0" i="1" dirty="0" smtClean="0"/>
              <a:t>ÖK:</a:t>
            </a:r>
          </a:p>
          <a:p>
            <a:pPr marL="228600" indent="-228600" eaLnBrk="1" hangingPunct="1">
              <a:lnSpc>
                <a:spcPct val="90000"/>
              </a:lnSpc>
            </a:pPr>
            <a:r>
              <a:rPr lang="sv-SE" b="0" dirty="0" smtClean="0"/>
              <a:t>Vid Plank era (10exp(-43)sek) kan även tid och rum vara kvantifierade</a:t>
            </a:r>
            <a:r>
              <a:rPr lang="sv-SE" b="0" dirty="0" smtClean="0"/>
              <a:t>.</a:t>
            </a:r>
            <a:endParaRPr lang="sv-SE" b="0" dirty="0" smtClean="0"/>
          </a:p>
        </p:txBody>
      </p:sp>
      <p:sp>
        <p:nvSpPr>
          <p:cNvPr id="4" name="Platshållare för bildnummer 3"/>
          <p:cNvSpPr>
            <a:spLocks noGrp="1"/>
          </p:cNvSpPr>
          <p:nvPr>
            <p:ph type="sldNum" sz="quarter" idx="10"/>
          </p:nvPr>
        </p:nvSpPr>
        <p:spPr>
          <a:xfrm>
            <a:off x="3884613" y="9446678"/>
            <a:ext cx="2971800" cy="497284"/>
          </a:xfrm>
          <a:prstGeom prst="rect">
            <a:avLst/>
          </a:prstGeom>
        </p:spPr>
        <p:txBody>
          <a:bodyPr/>
          <a:lstStyle/>
          <a:p>
            <a:fld id="{E3B136D8-B493-42BC-B798-A019C776AC18}" type="slidenum">
              <a:rPr lang="sv-SE" smtClean="0"/>
              <a:pPr/>
              <a:t>2</a:t>
            </a:fld>
            <a:endParaRPr lang="sv-S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884613" y="9446678"/>
            <a:ext cx="2971800" cy="497284"/>
          </a:xfrm>
          <a:prstGeom prst="rect">
            <a:avLst/>
          </a:prstGeom>
          <a:noFill/>
        </p:spPr>
        <p:txBody>
          <a:bodyPr/>
          <a:lstStyle/>
          <a:p>
            <a:fld id="{5ED293F5-9E9D-489C-AC00-9FA1FB620BC9}" type="slidenum">
              <a:rPr lang="sv-SE" smtClean="0"/>
              <a:pPr/>
              <a:t>20</a:t>
            </a:fld>
            <a:endParaRPr lang="sv-SE" dirty="0" smtClean="0"/>
          </a:p>
        </p:txBody>
      </p:sp>
      <p:sp>
        <p:nvSpPr>
          <p:cNvPr id="73731" name="Rectangle 2"/>
          <p:cNvSpPr>
            <a:spLocks noGrp="1" noRot="1" noChangeAspect="1" noChangeArrowheads="1" noTextEdit="1"/>
          </p:cNvSpPr>
          <p:nvPr>
            <p:ph type="sldImg"/>
          </p:nvPr>
        </p:nvSpPr>
        <p:spPr>
          <a:xfrm>
            <a:off x="1928813" y="330200"/>
            <a:ext cx="2571750" cy="1930400"/>
          </a:xfrm>
          <a:prstGeom prst="rect">
            <a:avLst/>
          </a:prstGeom>
          <a:ln/>
        </p:spPr>
      </p:sp>
      <p:sp>
        <p:nvSpPr>
          <p:cNvPr id="73732" name="Rectangle 3"/>
          <p:cNvSpPr>
            <a:spLocks noGrp="1" noChangeArrowheads="1"/>
          </p:cNvSpPr>
          <p:nvPr>
            <p:ph type="body" idx="1"/>
          </p:nvPr>
        </p:nvSpPr>
        <p:spPr>
          <a:xfrm>
            <a:off x="553539" y="2541897"/>
            <a:ext cx="5861050" cy="6083101"/>
          </a:xfrm>
          <a:prstGeom prst="rect">
            <a:avLst/>
          </a:prstGeom>
          <a:noFill/>
          <a:ln/>
        </p:spPr>
        <p:txBody>
          <a:bodyPr/>
          <a:lstStyle/>
          <a:p>
            <a:pPr eaLnBrk="1" hangingPunct="1"/>
            <a:r>
              <a:rPr lang="sv-SE" b="0" dirty="0" smtClean="0"/>
              <a:t>Maxålder</a:t>
            </a:r>
            <a:r>
              <a:rPr lang="sv-SE" b="0" baseline="0" dirty="0" smtClean="0"/>
              <a:t> är 50-100 000 år.</a:t>
            </a:r>
          </a:p>
          <a:p>
            <a:pPr eaLnBrk="1" hangingPunct="1"/>
            <a:r>
              <a:rPr lang="sv-SE" b="0" baseline="0" dirty="0" smtClean="0"/>
              <a:t>Metoden används för arkeologiska åldrar, inte evolutionistiska.</a:t>
            </a:r>
            <a:endParaRPr lang="sv-SE" b="0" i="0" strike="sngStrike"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884613" y="9446678"/>
            <a:ext cx="2971800" cy="497284"/>
          </a:xfrm>
          <a:prstGeom prst="rect">
            <a:avLst/>
          </a:prstGeom>
          <a:noFill/>
        </p:spPr>
        <p:txBody>
          <a:bodyPr/>
          <a:lstStyle/>
          <a:p>
            <a:fld id="{5ED293F5-9E9D-489C-AC00-9FA1FB620BC9}" type="slidenum">
              <a:rPr lang="sv-SE" smtClean="0"/>
              <a:pPr/>
              <a:t>21</a:t>
            </a:fld>
            <a:endParaRPr lang="sv-SE" dirty="0" smtClean="0"/>
          </a:p>
        </p:txBody>
      </p:sp>
      <p:sp>
        <p:nvSpPr>
          <p:cNvPr id="73731" name="Rectangle 2"/>
          <p:cNvSpPr>
            <a:spLocks noGrp="1" noRot="1" noChangeAspect="1" noChangeArrowheads="1" noTextEdit="1"/>
          </p:cNvSpPr>
          <p:nvPr>
            <p:ph type="sldImg"/>
          </p:nvPr>
        </p:nvSpPr>
        <p:spPr>
          <a:xfrm>
            <a:off x="1936750" y="355600"/>
            <a:ext cx="2800350" cy="2100263"/>
          </a:xfrm>
          <a:prstGeom prst="rect">
            <a:avLst/>
          </a:prstGeom>
          <a:ln/>
        </p:spPr>
      </p:sp>
      <p:sp>
        <p:nvSpPr>
          <p:cNvPr id="73732" name="Rectangle 3"/>
          <p:cNvSpPr>
            <a:spLocks noGrp="1" noChangeArrowheads="1"/>
          </p:cNvSpPr>
          <p:nvPr>
            <p:ph type="body" idx="1"/>
          </p:nvPr>
        </p:nvSpPr>
        <p:spPr>
          <a:xfrm>
            <a:off x="540476" y="2881531"/>
            <a:ext cx="5861050" cy="6083101"/>
          </a:xfrm>
          <a:prstGeom prst="rect">
            <a:avLst/>
          </a:prstGeom>
          <a:noFill/>
          <a:ln/>
        </p:spPr>
        <p:txBody>
          <a:bodyPr/>
          <a:lstStyle/>
          <a:p>
            <a:r>
              <a:rPr lang="sv-SE" b="0" noProof="0" dirty="0" smtClean="0"/>
              <a:t>C14-metoden</a:t>
            </a:r>
            <a:r>
              <a:rPr lang="sv-SE" b="0" dirty="0" smtClean="0"/>
              <a:t> </a:t>
            </a:r>
            <a:r>
              <a:rPr lang="sv-SE" b="0" noProof="0" dirty="0" smtClean="0"/>
              <a:t>antar</a:t>
            </a:r>
            <a:r>
              <a:rPr lang="sv-SE" b="0" dirty="0" smtClean="0"/>
              <a:t> </a:t>
            </a:r>
            <a:r>
              <a:rPr lang="sv-SE" b="0" noProof="0" dirty="0" smtClean="0"/>
              <a:t>jämnvikt</a:t>
            </a:r>
            <a:r>
              <a:rPr lang="sv-SE" b="0" noProof="0" dirty="0" smtClean="0"/>
              <a:t>:</a:t>
            </a:r>
            <a:endParaRPr lang="sv-SE" b="0" dirty="0" smtClean="0"/>
          </a:p>
          <a:p>
            <a:pPr marL="171450" indent="-171450">
              <a:buFont typeface="Arial" pitchFamily="34" charset="0"/>
              <a:buChar char="•"/>
            </a:pPr>
            <a:r>
              <a:rPr lang="sv-SE" b="0" dirty="0" smtClean="0"/>
              <a:t>Tar 30-35.000 </a:t>
            </a:r>
            <a:r>
              <a:rPr lang="sv-SE" b="0" noProof="0" dirty="0" smtClean="0"/>
              <a:t>år med dagens bildnings-/nedbrytningstakt</a:t>
            </a:r>
          </a:p>
          <a:p>
            <a:pPr marL="171450" indent="-171450">
              <a:buFont typeface="Arial" pitchFamily="34" charset="0"/>
              <a:buChar char="•"/>
            </a:pPr>
            <a:r>
              <a:rPr lang="sv-SE" b="0" noProof="0" dirty="0" smtClean="0"/>
              <a:t>Flera</a:t>
            </a:r>
            <a:r>
              <a:rPr lang="sv-SE" b="0" dirty="0" smtClean="0"/>
              <a:t> </a:t>
            </a:r>
            <a:r>
              <a:rPr lang="sv-SE" b="0" noProof="0" dirty="0" smtClean="0"/>
              <a:t>forskare (bla uppfinnaren, Dr Libby) har fått mätvärden </a:t>
            </a:r>
            <a:r>
              <a:rPr lang="sv-SE" b="0" dirty="0" smtClean="0"/>
              <a:t>som visar att C14 bildas snabbare än det bryts ner. (Brukar avskrivas som mätfel.)</a:t>
            </a:r>
          </a:p>
          <a:p>
            <a:pPr marL="171450" indent="-171450">
              <a:buFont typeface="Arial" pitchFamily="34" charset="0"/>
              <a:buChar char="•"/>
            </a:pPr>
            <a:r>
              <a:rPr lang="sv-SE" b="0" dirty="0" smtClean="0"/>
              <a:t>Jämvikt är alltså inte uppnådd =&gt; Jorden är yngre än 35.000 år</a:t>
            </a:r>
          </a:p>
          <a:p>
            <a:pPr marL="171450" indent="-171450">
              <a:buFont typeface="Arial" pitchFamily="34" charset="0"/>
              <a:buChar char="•"/>
            </a:pPr>
            <a:endParaRPr lang="sv-SE" b="0" dirty="0" smtClean="0"/>
          </a:p>
          <a:p>
            <a:pPr marL="0" indent="0">
              <a:buFont typeface="Arial" pitchFamily="34" charset="0"/>
              <a:buNone/>
            </a:pPr>
            <a:r>
              <a:rPr lang="sv-SE" b="0" dirty="0" smtClean="0"/>
              <a:t>Avvikelser brukar också förklaras med föroreningar.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884613" y="9446678"/>
            <a:ext cx="2971800" cy="497284"/>
          </a:xfrm>
          <a:prstGeom prst="rect">
            <a:avLst/>
          </a:prstGeom>
          <a:noFill/>
        </p:spPr>
        <p:txBody>
          <a:bodyPr/>
          <a:lstStyle/>
          <a:p>
            <a:fld id="{9FA2A8A8-26CC-4254-91B9-0755803365CF}" type="slidenum">
              <a:rPr lang="sv-SE" smtClean="0"/>
              <a:pPr/>
              <a:t>22</a:t>
            </a:fld>
            <a:endParaRPr lang="sv-SE" dirty="0" smtClean="0"/>
          </a:p>
        </p:txBody>
      </p:sp>
      <p:sp>
        <p:nvSpPr>
          <p:cNvPr id="72707" name="Rectangle 2"/>
          <p:cNvSpPr>
            <a:spLocks noGrp="1" noRot="1" noChangeAspect="1" noChangeArrowheads="1" noTextEdit="1"/>
          </p:cNvSpPr>
          <p:nvPr>
            <p:ph type="sldImg"/>
          </p:nvPr>
        </p:nvSpPr>
        <p:spPr>
          <a:xfrm>
            <a:off x="3967163" y="173038"/>
            <a:ext cx="2519362" cy="1890712"/>
          </a:xfrm>
          <a:prstGeom prst="rect">
            <a:avLst/>
          </a:prstGeom>
          <a:ln/>
        </p:spPr>
      </p:sp>
      <p:sp>
        <p:nvSpPr>
          <p:cNvPr id="72708" name="Rectangle 3"/>
          <p:cNvSpPr>
            <a:spLocks noGrp="1" noChangeArrowheads="1"/>
          </p:cNvSpPr>
          <p:nvPr>
            <p:ph type="body" idx="1"/>
          </p:nvPr>
        </p:nvSpPr>
        <p:spPr>
          <a:xfrm>
            <a:off x="161652" y="59952"/>
            <a:ext cx="6578782" cy="9820421"/>
          </a:xfrm>
          <a:prstGeom prst="rect">
            <a:avLst/>
          </a:prstGeom>
          <a:noFill/>
          <a:ln/>
        </p:spPr>
        <p:txBody>
          <a:bodyPr/>
          <a:lstStyle/>
          <a:p>
            <a:pPr eaLnBrk="1" hangingPunct="1"/>
            <a:r>
              <a:rPr lang="sv-SE" sz="1400" b="0" u="none" dirty="0" smtClean="0"/>
              <a:t>Erosion/Sediment:</a:t>
            </a:r>
          </a:p>
          <a:p>
            <a:pPr marL="171450" indent="-171450" eaLnBrk="1" hangingPunct="1">
              <a:buFont typeface="Arial" pitchFamily="34" charset="0"/>
              <a:buChar char="•"/>
            </a:pPr>
            <a:r>
              <a:rPr lang="sv-SE" sz="1400" b="0" dirty="0" smtClean="0"/>
              <a:t>Kontinenter eroderas på 14</a:t>
            </a:r>
            <a:r>
              <a:rPr lang="sv-SE" sz="1400" b="0" baseline="0" dirty="0" smtClean="0"/>
              <a:t> Mår m</a:t>
            </a:r>
            <a:r>
              <a:rPr lang="sv-SE" sz="1400" b="0" dirty="0" smtClean="0"/>
              <a:t>ed </a:t>
            </a:r>
            <a:r>
              <a:rPr lang="sv-SE" sz="1400" b="0" dirty="0" smtClean="0"/>
              <a:t>dagens fart </a:t>
            </a:r>
            <a:r>
              <a:rPr lang="sv-SE" sz="1400" b="0" dirty="0" smtClean="0"/>
              <a:t>(25 miljarder ton per år)</a:t>
            </a:r>
          </a:p>
          <a:p>
            <a:pPr marL="171450" indent="-171450" eaLnBrk="1" hangingPunct="1">
              <a:buFont typeface="Arial" pitchFamily="34" charset="0"/>
              <a:buChar char="•"/>
            </a:pPr>
            <a:r>
              <a:rPr lang="sv-SE" sz="1400" b="0" dirty="0" smtClean="0"/>
              <a:t>Sediment på havsbotten ackumuleras på </a:t>
            </a:r>
            <a:r>
              <a:rPr lang="sv-SE" sz="1400" b="0" dirty="0" smtClean="0"/>
              <a:t>14 </a:t>
            </a:r>
            <a:r>
              <a:rPr lang="sv-SE" sz="1400" b="0" dirty="0" smtClean="0"/>
              <a:t>Mår med dagens fart</a:t>
            </a:r>
            <a:endParaRPr lang="sv-SE" sz="1400" b="0" u="none" dirty="0" smtClean="0"/>
          </a:p>
          <a:p>
            <a:pPr eaLnBrk="1" hangingPunct="1"/>
            <a:endParaRPr lang="sv-SE" sz="500" b="0" dirty="0" smtClean="0"/>
          </a:p>
          <a:p>
            <a:pPr eaLnBrk="1" hangingPunct="1"/>
            <a:r>
              <a:rPr lang="sv-SE" sz="1400" b="0" u="none" dirty="0" smtClean="0"/>
              <a:t>Magnetfältets</a:t>
            </a:r>
            <a:r>
              <a:rPr lang="sv-SE" sz="1400" b="0" u="none" baseline="0" dirty="0" smtClean="0"/>
              <a:t> minskning:</a:t>
            </a:r>
          </a:p>
          <a:p>
            <a:pPr marL="171450" indent="-171450" eaLnBrk="1" hangingPunct="1">
              <a:buFont typeface="Arial" pitchFamily="34" charset="0"/>
              <a:buChar char="•"/>
            </a:pPr>
            <a:r>
              <a:rPr lang="sv-SE" sz="1400" b="0" baseline="0" dirty="0" smtClean="0"/>
              <a:t>Halveringstid 1400 år (energimässigt)</a:t>
            </a:r>
          </a:p>
          <a:p>
            <a:pPr marL="171450" indent="-171450" eaLnBrk="1" hangingPunct="1">
              <a:buFont typeface="Arial" pitchFamily="34" charset="0"/>
              <a:buChar char="•"/>
            </a:pPr>
            <a:r>
              <a:rPr lang="sv-SE" sz="1400" b="0" baseline="0" dirty="0" smtClean="0"/>
              <a:t>Även Mercurius magnetfält minskar fort.</a:t>
            </a:r>
          </a:p>
          <a:p>
            <a:pPr marL="0" indent="0" eaLnBrk="1" hangingPunct="1">
              <a:buFont typeface="Arial" pitchFamily="34" charset="0"/>
              <a:buNone/>
            </a:pPr>
            <a:endParaRPr lang="sv-SE" sz="500" b="0" dirty="0" smtClean="0"/>
          </a:p>
          <a:p>
            <a:pPr eaLnBrk="1" hangingPunct="1"/>
            <a:r>
              <a:rPr lang="sv-SE" sz="1400" b="0" u="none" dirty="0" smtClean="0"/>
              <a:t>Floddeltan:</a:t>
            </a:r>
          </a:p>
          <a:p>
            <a:pPr marL="171450" indent="-171450" eaLnBrk="1" hangingPunct="1">
              <a:buFont typeface="Arial" pitchFamily="34" charset="0"/>
              <a:buChar char="•"/>
            </a:pPr>
            <a:r>
              <a:rPr lang="sv-SE" sz="1400" b="0" u="none" dirty="0" smtClean="0"/>
              <a:t>Mississippi-flodens delta tar 30.000</a:t>
            </a:r>
            <a:r>
              <a:rPr lang="sv-SE" sz="1400" b="0" u="none" baseline="0" dirty="0" smtClean="0"/>
              <a:t> år att bildas med dagens fart (</a:t>
            </a:r>
            <a:r>
              <a:rPr lang="sv-SE" sz="1400" b="0" u="none" dirty="0" smtClean="0"/>
              <a:t>800.000 ton/tim)</a:t>
            </a:r>
            <a:endParaRPr lang="sv-SE" sz="1400" b="0" dirty="0" smtClean="0"/>
          </a:p>
          <a:p>
            <a:pPr marL="171450" indent="-171450" eaLnBrk="1" hangingPunct="1">
              <a:buFont typeface="Arial" pitchFamily="34" charset="0"/>
              <a:buChar char="•"/>
            </a:pPr>
            <a:r>
              <a:rPr lang="sv-SE" sz="1400" b="0" dirty="0" smtClean="0"/>
              <a:t>Största </a:t>
            </a:r>
            <a:r>
              <a:rPr lang="sv-SE" sz="1400" b="0" u="none" dirty="0" smtClean="0"/>
              <a:t>korallrevet</a:t>
            </a:r>
            <a:r>
              <a:rPr lang="sv-SE" sz="1400" b="0" dirty="0" smtClean="0"/>
              <a:t> i Australien tar 4.200</a:t>
            </a:r>
            <a:r>
              <a:rPr lang="sv-SE" sz="1400" b="0" baseline="0" dirty="0" smtClean="0"/>
              <a:t> år att bildas med dagens fart (mätt på återväxten efter förstörelsen efter andra världskriget)</a:t>
            </a:r>
          </a:p>
          <a:p>
            <a:pPr marL="171450" indent="-171450" eaLnBrk="1" hangingPunct="1">
              <a:buFont typeface="Arial" pitchFamily="34" charset="0"/>
              <a:buChar char="•"/>
            </a:pPr>
            <a:r>
              <a:rPr lang="sv-SE" sz="1400" b="0" u="none" dirty="0" smtClean="0"/>
              <a:t>Niagarafallen</a:t>
            </a:r>
            <a:r>
              <a:rPr lang="sv-SE" sz="1400" b="0" dirty="0" smtClean="0"/>
              <a:t> eroderas 106 cm/år och längden på ravinen är 10.000 meter.</a:t>
            </a:r>
          </a:p>
          <a:p>
            <a:pPr eaLnBrk="1" hangingPunct="1"/>
            <a:endParaRPr lang="sv-SE" sz="500" b="0" dirty="0" smtClean="0"/>
          </a:p>
          <a:p>
            <a:pPr eaLnBrk="1" hangingPunct="1"/>
            <a:r>
              <a:rPr lang="sv-SE" sz="1400" b="0" u="none" dirty="0" smtClean="0"/>
              <a:t>Kometer:</a:t>
            </a:r>
          </a:p>
          <a:p>
            <a:pPr marL="171450" indent="-171450" eaLnBrk="1" hangingPunct="1">
              <a:buFont typeface="Arial" pitchFamily="34" charset="0"/>
              <a:buChar char="•"/>
            </a:pPr>
            <a:r>
              <a:rPr lang="sv-SE" sz="1400" b="0" dirty="0" smtClean="0"/>
              <a:t>Förlorar massa och borde försvinna, de kortperiodiska 10.000 år</a:t>
            </a:r>
          </a:p>
          <a:p>
            <a:pPr marL="171450" indent="-171450" eaLnBrk="1" hangingPunct="1">
              <a:buFont typeface="Arial" pitchFamily="34" charset="0"/>
              <a:buChar char="•"/>
            </a:pPr>
            <a:r>
              <a:rPr lang="sv-SE" sz="1400" b="0" dirty="0" smtClean="0"/>
              <a:t>Oorts moln är en efterkonstruktion</a:t>
            </a:r>
          </a:p>
          <a:p>
            <a:pPr marL="171450" indent="-171450" eaLnBrk="1" hangingPunct="1">
              <a:buFont typeface="Arial" pitchFamily="34" charset="0"/>
              <a:buChar char="•"/>
            </a:pPr>
            <a:r>
              <a:rPr lang="sv-SE" sz="1400" b="0" dirty="0" smtClean="0"/>
              <a:t>Kuipers bälte (utanför Neptunus) för kortperiodiska komet har heller aldrig observerats</a:t>
            </a:r>
          </a:p>
          <a:p>
            <a:pPr eaLnBrk="1" hangingPunct="1"/>
            <a:endParaRPr lang="sv-SE" sz="500" b="0" dirty="0" smtClean="0"/>
          </a:p>
          <a:p>
            <a:pPr eaLnBrk="1" hangingPunct="1"/>
            <a:r>
              <a:rPr lang="sv-SE" sz="1400" b="0" u="none" dirty="0" smtClean="0"/>
              <a:t>Månens avstånd: </a:t>
            </a:r>
            <a:r>
              <a:rPr lang="sv-SE" sz="1400" b="0" dirty="0" smtClean="0"/>
              <a:t>Idag rör sig månen bort med 4 cm per år. </a:t>
            </a:r>
          </a:p>
          <a:p>
            <a:pPr eaLnBrk="1" hangingPunct="1"/>
            <a:endParaRPr lang="sv-SE" sz="500" b="0" dirty="0" smtClean="0"/>
          </a:p>
          <a:p>
            <a:pPr eaLnBrk="1" hangingPunct="1"/>
            <a:r>
              <a:rPr lang="sv-SE" sz="1400" b="0" u="none" dirty="0" smtClean="0"/>
              <a:t>Helium i Zirkon-mineral &amp; atmosfären:</a:t>
            </a:r>
          </a:p>
          <a:p>
            <a:pPr marL="171450" indent="-171450" eaLnBrk="1" hangingPunct="1">
              <a:buFont typeface="Arial" pitchFamily="34" charset="0"/>
              <a:buChar char="•"/>
            </a:pPr>
            <a:r>
              <a:rPr lang="sv-SE" sz="1400" b="0" dirty="0" smtClean="0"/>
              <a:t>Uranium-Bly-metoden ger en hög åder</a:t>
            </a:r>
          </a:p>
          <a:p>
            <a:pPr marL="171450" indent="-171450" eaLnBrk="1" hangingPunct="1">
              <a:buFont typeface="Arial" pitchFamily="34" charset="0"/>
              <a:buChar char="•"/>
            </a:pPr>
            <a:r>
              <a:rPr lang="sv-SE" sz="1400" b="0" dirty="0" smtClean="0"/>
              <a:t>Varje sönderfall ger dock 8</a:t>
            </a:r>
            <a:r>
              <a:rPr lang="sv-SE" sz="1400" b="0" baseline="0" dirty="0" smtClean="0"/>
              <a:t> alfa-kärnor som som lämnar mineralkornet/atmosfären relativt snabbt.</a:t>
            </a:r>
          </a:p>
          <a:p>
            <a:pPr marL="171450" indent="-171450" eaLnBrk="1" hangingPunct="1">
              <a:buFont typeface="Arial" pitchFamily="34" charset="0"/>
              <a:buChar char="•"/>
            </a:pPr>
            <a:r>
              <a:rPr lang="sv-SE" sz="1400" b="0" baseline="0" dirty="0" smtClean="0"/>
              <a:t>De finns dock kvar i hög grad vilket visar på:</a:t>
            </a:r>
          </a:p>
          <a:p>
            <a:pPr marL="628553" lvl="1" indent="-171450" eaLnBrk="1" hangingPunct="1">
              <a:buFont typeface="Arial" pitchFamily="34" charset="0"/>
              <a:buChar char="•"/>
            </a:pPr>
            <a:r>
              <a:rPr lang="sv-SE" sz="1400" b="0" baseline="0" dirty="0" smtClean="0"/>
              <a:t>Låg ålder</a:t>
            </a:r>
          </a:p>
          <a:p>
            <a:pPr marL="628553" lvl="1" indent="-171450" eaLnBrk="1" hangingPunct="1">
              <a:buFont typeface="Arial" pitchFamily="34" charset="0"/>
              <a:buChar char="•"/>
            </a:pPr>
            <a:r>
              <a:rPr lang="sv-SE" sz="1400" b="0" baseline="0" dirty="0" smtClean="0"/>
              <a:t>Att sönderfallet gått fort under en historisk period (syndafloden)</a:t>
            </a:r>
          </a:p>
          <a:p>
            <a:pPr eaLnBrk="1" hangingPunct="1"/>
            <a:endParaRPr lang="sv-SE" sz="500" b="0" dirty="0" smtClean="0"/>
          </a:p>
          <a:p>
            <a:pPr eaLnBrk="1" hangingPunct="1"/>
            <a:r>
              <a:rPr lang="sv-SE" sz="1400" b="0" u="none" dirty="0" smtClean="0"/>
              <a:t>Metallsalter: Ger olika</a:t>
            </a:r>
            <a:r>
              <a:rPr lang="sv-SE" sz="1400" b="0" u="none" baseline="0" dirty="0" smtClean="0"/>
              <a:t> maxåldrar för olika salter, alla för låga.</a:t>
            </a:r>
            <a:endParaRPr lang="sv-SE" sz="1400" b="0" u="none" dirty="0" smtClean="0"/>
          </a:p>
          <a:p>
            <a:pPr eaLnBrk="1" hangingPunct="1"/>
            <a:endParaRPr lang="sv-SE" sz="500" b="0" dirty="0" smtClean="0"/>
          </a:p>
          <a:p>
            <a:pPr eaLnBrk="1" hangingPunct="1"/>
            <a:r>
              <a:rPr lang="sv-SE" sz="1400" b="0" dirty="0" smtClean="0"/>
              <a:t>Supernova-lämningar</a:t>
            </a:r>
          </a:p>
          <a:p>
            <a:pPr marL="171450" indent="-171450">
              <a:buFont typeface="Arial" pitchFamily="34" charset="0"/>
              <a:buChar char="•"/>
            </a:pPr>
            <a:r>
              <a:rPr lang="sv-SE" sz="1400" b="0" noProof="0" dirty="0" smtClean="0"/>
              <a:t>En supernova per 25 år i en galax som vår</a:t>
            </a:r>
          </a:p>
          <a:p>
            <a:pPr marL="171450" indent="-171450">
              <a:buFont typeface="Arial" pitchFamily="34" charset="0"/>
              <a:buChar char="•"/>
            </a:pPr>
            <a:r>
              <a:rPr lang="sv-SE" sz="1400" b="0" noProof="0" dirty="0" smtClean="0"/>
              <a:t>Gas- och dammresterna borde vara synliga i miljoner år (typ Crab-nebulosan)</a:t>
            </a:r>
          </a:p>
          <a:p>
            <a:pPr marL="171450" indent="-171450">
              <a:buFont typeface="Arial" pitchFamily="34" charset="0"/>
              <a:buChar char="•"/>
            </a:pPr>
            <a:r>
              <a:rPr lang="sv-SE" sz="1400" b="0" noProof="0" dirty="0" smtClean="0"/>
              <a:t>Vi kan se ungefär 200 supernovarester =&gt; 7000 år - 14.000 år.</a:t>
            </a:r>
          </a:p>
          <a:p>
            <a:endParaRPr lang="sv-SE" sz="500" b="0" dirty="0" smtClean="0"/>
          </a:p>
          <a:p>
            <a:r>
              <a:rPr lang="sv-SE" sz="1400" b="0" dirty="0" smtClean="0"/>
              <a:t>Biologiskt material bryts ner</a:t>
            </a:r>
          </a:p>
          <a:p>
            <a:pPr marL="171450" indent="-171450">
              <a:buFont typeface="Arial" pitchFamily="34" charset="0"/>
              <a:buChar char="•"/>
            </a:pPr>
            <a:r>
              <a:rPr lang="sv-SE" sz="1400" b="0" dirty="0" smtClean="0"/>
              <a:t>Blodceller hos dinos (bör=70 Mår, är&lt;10 kår) (Bild är mjuk vävnad från T rex)</a:t>
            </a:r>
          </a:p>
          <a:p>
            <a:pPr marL="171450" indent="-171450">
              <a:buFont typeface="Arial" pitchFamily="34" charset="0"/>
              <a:buChar char="•"/>
            </a:pPr>
            <a:r>
              <a:rPr lang="sv-SE" sz="1400" b="0" dirty="0" smtClean="0"/>
              <a:t>DNA i bärnsten (bör=135 Mår, är&lt;10 kår)</a:t>
            </a:r>
          </a:p>
          <a:p>
            <a:pPr marL="171450" indent="-171450">
              <a:buFont typeface="Arial" pitchFamily="34" charset="0"/>
              <a:buChar char="•"/>
            </a:pPr>
            <a:r>
              <a:rPr lang="sv-SE" sz="1400" b="0" dirty="0" smtClean="0"/>
              <a:t>Bakterier i Perm återupplivade (bör=250 Mår, är&lt;10 kår)</a:t>
            </a:r>
          </a:p>
          <a:p>
            <a:pPr marL="171450" indent="-171450">
              <a:buFont typeface="Arial" pitchFamily="34" charset="0"/>
              <a:buChar char="•"/>
            </a:pPr>
            <a:r>
              <a:rPr lang="sv-SE" sz="1400" b="0" dirty="0" smtClean="0"/>
              <a:t>Neanderthal-DNA (bör=40 kår, är&lt;10 kår)</a:t>
            </a:r>
          </a:p>
          <a:p>
            <a:pPr marL="0" indent="0">
              <a:buFont typeface="Arial" pitchFamily="34" charset="0"/>
              <a:buNone/>
            </a:pPr>
            <a:endParaRPr lang="sv-SE" sz="500" b="0" dirty="0" smtClean="0"/>
          </a:p>
          <a:p>
            <a:r>
              <a:rPr lang="sv-SE" sz="1400" b="0" dirty="0" smtClean="0"/>
              <a:t>Stenåldersgravar</a:t>
            </a:r>
          </a:p>
          <a:p>
            <a:pPr marL="171450" indent="-171450" eaLnBrk="1" hangingPunct="1">
              <a:buFont typeface="Arial" pitchFamily="34" charset="0"/>
              <a:buChar char="•"/>
            </a:pPr>
            <a:r>
              <a:rPr lang="sv-SE" sz="1400" b="0" dirty="0" smtClean="0"/>
              <a:t>1 miljon Neanderthalare under 200.000 år =&gt; C:a 10 miljarder gravar</a:t>
            </a:r>
          </a:p>
          <a:p>
            <a:pPr marL="171450" indent="-171450" eaLnBrk="1" hangingPunct="1">
              <a:buFont typeface="Arial" pitchFamily="34" charset="0"/>
              <a:buChar char="•"/>
            </a:pPr>
            <a:r>
              <a:rPr lang="sv-SE" sz="1400" b="0" dirty="0" smtClean="0"/>
              <a:t>Man har hittat ett tusental.</a:t>
            </a:r>
          </a:p>
          <a:p>
            <a:pPr eaLnBrk="1" hangingPunct="1"/>
            <a:endParaRPr lang="sv-SE" sz="500" b="0" dirty="0" smtClean="0"/>
          </a:p>
          <a:p>
            <a:pPr eaLnBrk="1" hangingPunct="1"/>
            <a:r>
              <a:rPr lang="sv-SE" sz="1400" b="0" u="none" baseline="0" dirty="0" smtClean="0"/>
              <a:t>Högkulturers samtidiga uppdykande</a:t>
            </a:r>
          </a:p>
          <a:p>
            <a:pPr marL="171450" indent="-171450" eaLnBrk="1" hangingPunct="1">
              <a:buFont typeface="Arial" pitchFamily="34" charset="0"/>
              <a:buChar char="•"/>
            </a:pPr>
            <a:r>
              <a:rPr lang="sv-SE" sz="1400" b="0" u="none" baseline="0" dirty="0" smtClean="0"/>
              <a:t>Snabbt (c:a 5000 år sedan) efter 1-2 miljoner år av människor</a:t>
            </a:r>
          </a:p>
          <a:p>
            <a:pPr marL="171450" indent="-171450" eaLnBrk="1" hangingPunct="1">
              <a:buFont typeface="Arial" pitchFamily="34" charset="0"/>
              <a:buChar char="•"/>
            </a:pPr>
            <a:r>
              <a:rPr lang="sv-SE" sz="1400" b="0" u="none" baseline="0" dirty="0" smtClean="0"/>
              <a:t>Samtidigt (Egypten, Mesopotamien, Indien, Kina)</a:t>
            </a:r>
            <a:endParaRPr lang="sv-SE" sz="1400" b="0" u="none" strike="sngStrike"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xfrm>
            <a:off x="3884613" y="9446678"/>
            <a:ext cx="2971800" cy="497284"/>
          </a:xfrm>
          <a:prstGeom prst="rect">
            <a:avLst/>
          </a:prstGeom>
        </p:spPr>
        <p:txBody>
          <a:bodyPr/>
          <a:lstStyle/>
          <a:p>
            <a:fld id="{67694271-3155-45FE-BDDA-417898C4A834}" type="slidenum">
              <a:rPr lang="sv-SE"/>
              <a:pPr/>
              <a:t>3</a:t>
            </a:fld>
            <a:endParaRPr lang="sv-SE" dirty="0"/>
          </a:p>
        </p:txBody>
      </p:sp>
      <p:sp>
        <p:nvSpPr>
          <p:cNvPr id="46082" name="Rectangle 1423361"/>
          <p:cNvSpPr>
            <a:spLocks noGrp="1" noRot="1" noChangeAspect="1" noChangeArrowheads="1" noTextEdit="1"/>
          </p:cNvSpPr>
          <p:nvPr>
            <p:ph type="sldImg"/>
          </p:nvPr>
        </p:nvSpPr>
        <p:spPr>
          <a:xfrm>
            <a:off x="1554163" y="196850"/>
            <a:ext cx="2844800" cy="2135188"/>
          </a:xfrm>
          <a:prstGeom prst="rect">
            <a:avLst/>
          </a:prstGeom>
          <a:noFill/>
          <a:ln cap="flat">
            <a:headEnd type="none" w="med" len="med"/>
            <a:tailEnd type="none" w="med" len="med"/>
          </a:ln>
        </p:spPr>
      </p:sp>
      <p:sp>
        <p:nvSpPr>
          <p:cNvPr id="1423363" name="Rectangle 1423362"/>
          <p:cNvSpPr>
            <a:spLocks noGrp="1" noChangeArrowheads="1"/>
          </p:cNvSpPr>
          <p:nvPr>
            <p:ph type="body" idx="1"/>
          </p:nvPr>
        </p:nvSpPr>
        <p:spPr>
          <a:xfrm>
            <a:off x="378824" y="2503516"/>
            <a:ext cx="6048102" cy="7189123"/>
          </a:xfrm>
          <a:prstGeom prst="rect">
            <a:avLst/>
          </a:prstGeom>
        </p:spPr>
        <p:txBody>
          <a:bodyPr/>
          <a:lstStyle/>
          <a:p>
            <a:pPr marL="228600" indent="-228600" eaLnBrk="1" hangingPunct="1">
              <a:spcBef>
                <a:spcPct val="0"/>
              </a:spcBef>
            </a:pPr>
            <a:r>
              <a:rPr kumimoji="1" lang="sv-SE" b="0" dirty="0" smtClean="0">
                <a:solidFill>
                  <a:srgbClr val="000000"/>
                </a:solidFill>
                <a:ea typeface="Arial Unicode MS" pitchFamily="34" charset="-128"/>
                <a:cs typeface="Arial Unicode MS" pitchFamily="34" charset="-128"/>
              </a:rPr>
              <a:t>Bilden visar bara kosmisk struktur. Det finns </a:t>
            </a:r>
            <a:r>
              <a:rPr kumimoji="1" lang="sv-SE" b="0" dirty="0" smtClean="0">
                <a:solidFill>
                  <a:srgbClr val="000000"/>
                </a:solidFill>
                <a:ea typeface="Arial Unicode MS" pitchFamily="34" charset="-128"/>
                <a:cs typeface="Arial Unicode MS" pitchFamily="34" charset="-128"/>
              </a:rPr>
              <a:t>andra </a:t>
            </a:r>
            <a:r>
              <a:rPr kumimoji="1" lang="sv-SE" b="0" dirty="0" smtClean="0">
                <a:solidFill>
                  <a:srgbClr val="000000"/>
                </a:solidFill>
                <a:ea typeface="Arial Unicode MS" pitchFamily="34" charset="-128"/>
                <a:cs typeface="Arial Unicode MS" pitchFamily="34" charset="-128"/>
              </a:rPr>
              <a:t>nivåer</a:t>
            </a:r>
            <a:r>
              <a:rPr kumimoji="1" lang="sv-SE" b="0" baseline="0" dirty="0" smtClean="0">
                <a:solidFill>
                  <a:srgbClr val="000000"/>
                </a:solidFill>
                <a:ea typeface="Arial Unicode MS" pitchFamily="34" charset="-128"/>
                <a:cs typeface="Arial Unicode MS" pitchFamily="34" charset="-128"/>
              </a:rPr>
              <a:t> av struktur, tex </a:t>
            </a:r>
            <a:r>
              <a:rPr kumimoji="1" lang="sv-SE" b="0" dirty="0" smtClean="0">
                <a:solidFill>
                  <a:srgbClr val="000000"/>
                </a:solidFill>
                <a:ea typeface="Arial Unicode MS" pitchFamily="34" charset="-128"/>
                <a:cs typeface="Arial Unicode MS" pitchFamily="34" charset="-128"/>
              </a:rPr>
              <a:t>atomär</a:t>
            </a:r>
            <a:r>
              <a:rPr kumimoji="1" lang="sv-SE" b="0" baseline="0" dirty="0" smtClean="0">
                <a:solidFill>
                  <a:srgbClr val="000000"/>
                </a:solidFill>
                <a:ea typeface="Arial Unicode MS" pitchFamily="34" charset="-128"/>
                <a:cs typeface="Arial Unicode MS" pitchFamily="34" charset="-128"/>
              </a:rPr>
              <a:t> och biologisk.</a:t>
            </a:r>
            <a:endParaRPr kumimoji="1" lang="sv-SE" b="0" dirty="0" smtClean="0">
              <a:solidFill>
                <a:srgbClr val="000000"/>
              </a:solidFill>
              <a:ea typeface="Arial Unicode MS" pitchFamily="34" charset="-128"/>
              <a:cs typeface="Arial Unicode MS" pitchFamily="34" charset="-128"/>
            </a:endParaRPr>
          </a:p>
          <a:p>
            <a:pPr marL="228600" indent="-228600" eaLnBrk="1" hangingPunct="1">
              <a:spcBef>
                <a:spcPct val="0"/>
              </a:spcBef>
            </a:pPr>
            <a:endParaRPr kumimoji="1" lang="sv-SE" sz="1100" b="0" dirty="0" smtClean="0">
              <a:solidFill>
                <a:srgbClr val="000000"/>
              </a:solidFill>
              <a:ea typeface="Arial Unicode MS" pitchFamily="34" charset="-128"/>
              <a:cs typeface="Arial Unicode MS" pitchFamily="34" charset="-128"/>
            </a:endParaRPr>
          </a:p>
          <a:p>
            <a:pPr marL="228600" indent="-228600" eaLnBrk="1" hangingPunct="1">
              <a:spcBef>
                <a:spcPct val="0"/>
              </a:spcBef>
            </a:pPr>
            <a:r>
              <a:rPr kumimoji="1" lang="sv-SE" sz="1600" b="0" i="1" dirty="0" smtClean="0">
                <a:solidFill>
                  <a:srgbClr val="000000"/>
                </a:solidFill>
                <a:ea typeface="Arial Unicode MS" pitchFamily="34" charset="-128"/>
                <a:cs typeface="Arial Unicode MS" pitchFamily="34" charset="-128"/>
              </a:rPr>
              <a:t>ÖK:</a:t>
            </a:r>
          </a:p>
          <a:p>
            <a:pPr marL="228600" indent="-228600" eaLnBrk="1" hangingPunct="1">
              <a:spcBef>
                <a:spcPct val="0"/>
              </a:spcBef>
            </a:pPr>
            <a:r>
              <a:rPr kumimoji="1" lang="sv-SE" sz="1600" b="0" dirty="0" smtClean="0">
                <a:solidFill>
                  <a:srgbClr val="000000"/>
                </a:solidFill>
                <a:ea typeface="Arial Unicode MS" pitchFamily="34" charset="-128"/>
                <a:cs typeface="Arial Unicode MS" pitchFamily="34" charset="-128"/>
              </a:rPr>
              <a:t>Termodynamikens</a:t>
            </a:r>
            <a:r>
              <a:rPr kumimoji="1" lang="sv-SE" sz="1600" b="0" baseline="0" dirty="0" smtClean="0">
                <a:solidFill>
                  <a:srgbClr val="000000"/>
                </a:solidFill>
                <a:ea typeface="Arial Unicode MS" pitchFamily="34" charset="-128"/>
                <a:cs typeface="Arial Unicode MS" pitchFamily="34" charset="-128"/>
              </a:rPr>
              <a:t> </a:t>
            </a:r>
            <a:r>
              <a:rPr kumimoji="1" lang="sv-SE" sz="1600" b="0" dirty="0" smtClean="0">
                <a:solidFill>
                  <a:srgbClr val="000000"/>
                </a:solidFill>
                <a:ea typeface="Arial Unicode MS" pitchFamily="34" charset="-128"/>
                <a:cs typeface="Arial Unicode MS" pitchFamily="34" charset="-128"/>
              </a:rPr>
              <a:t>2:a huvudsats:</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Oordningen (entropin) ökar i ett slutet system.</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Gäller bara slutna system. Hela universum är ett slutet system.</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Universum ordnat (varma stjärnor &amp; </a:t>
            </a:r>
            <a:r>
              <a:rPr kumimoji="1" lang="sv-SE" sz="1600" b="0" baseline="0" dirty="0" smtClean="0">
                <a:solidFill>
                  <a:srgbClr val="000000"/>
                </a:solidFill>
                <a:ea typeface="Arial Unicode MS" pitchFamily="34" charset="-128"/>
                <a:cs typeface="Arial Unicode MS" pitchFamily="34" charset="-128"/>
              </a:rPr>
              <a:t>iskall rymd), dvs långt från </a:t>
            </a:r>
            <a:r>
              <a:rPr kumimoji="1" lang="sv-SE" sz="1600" b="0" dirty="0" smtClean="0">
                <a:solidFill>
                  <a:srgbClr val="000000"/>
                </a:solidFill>
                <a:ea typeface="Arial Unicode MS" pitchFamily="34" charset="-128"/>
                <a:cs typeface="Arial Unicode MS" pitchFamily="34" charset="-128"/>
              </a:rPr>
              <a:t>jämnvikt </a:t>
            </a:r>
            <a:r>
              <a:rPr kumimoji="1" lang="sv-SE" sz="1600" b="0" baseline="0" dirty="0" smtClean="0">
                <a:solidFill>
                  <a:srgbClr val="000000"/>
                </a:solidFill>
                <a:ea typeface="Arial Unicode MS" pitchFamily="34" charset="-128"/>
                <a:cs typeface="Arial Unicode MS" pitchFamily="34" charset="-128"/>
              </a:rPr>
              <a:t>=&gt;</a:t>
            </a:r>
            <a:r>
              <a:rPr kumimoji="1" lang="sv-SE" sz="1600" b="0" dirty="0" smtClean="0">
                <a:solidFill>
                  <a:srgbClr val="000000"/>
                </a:solidFill>
                <a:ea typeface="Arial Unicode MS" pitchFamily="34" charset="-128"/>
                <a:cs typeface="Arial Unicode MS" pitchFamily="34" charset="-128"/>
              </a:rPr>
              <a:t> Måste varit ännu mer ordnat tidigare (om bara fysisk</a:t>
            </a:r>
            <a:r>
              <a:rPr kumimoji="1" lang="sv-SE" sz="1600" b="0" baseline="0" dirty="0" smtClean="0">
                <a:solidFill>
                  <a:srgbClr val="000000"/>
                </a:solidFill>
                <a:ea typeface="Arial Unicode MS" pitchFamily="34" charset="-128"/>
                <a:cs typeface="Arial Unicode MS" pitchFamily="34" charset="-128"/>
              </a:rPr>
              <a:t> förklaring)</a:t>
            </a:r>
            <a:endParaRPr kumimoji="1" lang="sv-SE" sz="1600" b="0" i="1" dirty="0" smtClean="0">
              <a:solidFill>
                <a:srgbClr val="000000"/>
              </a:solidFill>
              <a:ea typeface="Arial Unicode MS" pitchFamily="34" charset="-128"/>
              <a:cs typeface="Arial Unicode MS" pitchFamily="34" charset="-128"/>
            </a:endParaRPr>
          </a:p>
          <a:p>
            <a:pPr marL="228600" indent="-228600" eaLnBrk="1" hangingPunct="1">
              <a:spcBef>
                <a:spcPct val="0"/>
              </a:spcBef>
            </a:pPr>
            <a:endParaRPr kumimoji="1" lang="sv-SE" sz="1000" b="0" dirty="0" smtClean="0">
              <a:solidFill>
                <a:srgbClr val="000000"/>
              </a:solidFill>
              <a:ea typeface="Arial Unicode MS" pitchFamily="34" charset="-128"/>
              <a:cs typeface="Arial Unicode MS" pitchFamily="34" charset="-128"/>
            </a:endParaRPr>
          </a:p>
          <a:p>
            <a:pPr marL="228600" indent="-228600" eaLnBrk="1" hangingPunct="1">
              <a:spcBef>
                <a:spcPct val="0"/>
              </a:spcBef>
            </a:pPr>
            <a:r>
              <a:rPr kumimoji="1" lang="sv-SE" sz="1600" b="0" dirty="0" smtClean="0">
                <a:solidFill>
                  <a:srgbClr val="000000"/>
                </a:solidFill>
                <a:ea typeface="Arial Unicode MS" pitchFamily="34" charset="-128"/>
                <a:cs typeface="Arial Unicode MS" pitchFamily="34" charset="-128"/>
              </a:rPr>
              <a:t>Hur bildas himlakroppar:</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Gravitation =&gt; Gas komprimeras =&gt; Temp stiger =&gt; Trycket stiger =&gt; Kontraktionen stoppas</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Även centrifugalkraften hos rotationen påverkar</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Chockvågor (densitetsfluktuationer) från supernovor tas ofta till. Dock cirkelresonemang</a:t>
            </a:r>
            <a:r>
              <a:rPr kumimoji="1" lang="sv-SE" sz="1600" b="0" baseline="0" dirty="0" smtClean="0">
                <a:solidFill>
                  <a:srgbClr val="000000"/>
                </a:solidFill>
                <a:ea typeface="Arial Unicode MS" pitchFamily="34" charset="-128"/>
                <a:cs typeface="Arial Unicode MS" pitchFamily="34" charset="-128"/>
              </a:rPr>
              <a:t>. Supernovor skapar chockvågor som skapar supernovor.</a:t>
            </a:r>
            <a:endParaRPr kumimoji="1" lang="sv-SE" sz="1600" b="0" dirty="0" smtClean="0">
              <a:solidFill>
                <a:srgbClr val="000000"/>
              </a:solidFill>
              <a:ea typeface="Arial Unicode MS" pitchFamily="34" charset="-128"/>
              <a:cs typeface="Arial Unicode MS" pitchFamily="34" charset="-128"/>
            </a:endParaRP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Mörk massa antas hjälpa till vid hopklumpningen.</a:t>
            </a:r>
          </a:p>
          <a:p>
            <a:pPr marL="228600" indent="-228600" eaLnBrk="1" hangingPunct="1">
              <a:spcBef>
                <a:spcPct val="0"/>
              </a:spcBef>
            </a:pPr>
            <a:endParaRPr kumimoji="1" lang="sv-SE" sz="1000" b="0" dirty="0" smtClean="0">
              <a:solidFill>
                <a:srgbClr val="000000"/>
              </a:solidFill>
              <a:ea typeface="Arial Unicode MS" pitchFamily="34" charset="-128"/>
              <a:cs typeface="Arial Unicode MS" pitchFamily="34" charset="-128"/>
            </a:endParaRPr>
          </a:p>
          <a:p>
            <a:pPr marL="228600" indent="-228600" eaLnBrk="1" hangingPunct="1">
              <a:spcBef>
                <a:spcPct val="0"/>
              </a:spcBef>
            </a:pPr>
            <a:r>
              <a:rPr kumimoji="1" lang="sv-SE" sz="1600" b="0" dirty="0" smtClean="0">
                <a:solidFill>
                  <a:srgbClr val="000000"/>
                </a:solidFill>
                <a:ea typeface="Arial Unicode MS" pitchFamily="34" charset="-128"/>
                <a:cs typeface="Arial Unicode MS" pitchFamily="34" charset="-128"/>
              </a:rPr>
              <a:t>Andra svårigheter:</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Solen borde ha 700 ggr planeternas rörelsemoment</a:t>
            </a:r>
            <a:r>
              <a:rPr kumimoji="1" lang="sv-SE" sz="1600" b="0" baseline="0" dirty="0" smtClean="0">
                <a:solidFill>
                  <a:srgbClr val="000000"/>
                </a:solidFill>
                <a:ea typeface="Arial Unicode MS" pitchFamily="34" charset="-128"/>
                <a:cs typeface="Arial Unicode MS" pitchFamily="34" charset="-128"/>
              </a:rPr>
              <a:t>, men har 200 ggr mindre.</a:t>
            </a:r>
            <a:endParaRPr kumimoji="1" lang="sv-SE" sz="1600" b="0" dirty="0" smtClean="0">
              <a:solidFill>
                <a:srgbClr val="000000"/>
              </a:solidFill>
              <a:ea typeface="Arial Unicode MS" pitchFamily="34" charset="-128"/>
              <a:cs typeface="Arial Unicode MS" pitchFamily="34" charset="-128"/>
            </a:endParaRP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Retrograd rörelse.</a:t>
            </a:r>
          </a:p>
          <a:p>
            <a:pPr marL="228600" indent="-228600" eaLnBrk="1" hangingPunct="1">
              <a:spcBef>
                <a:spcPct val="0"/>
              </a:spcBef>
              <a:buFont typeface="Arial" pitchFamily="34" charset="0"/>
              <a:buChar char="•"/>
            </a:pPr>
            <a:r>
              <a:rPr kumimoji="1" lang="sv-SE" sz="1600" b="0" dirty="0" smtClean="0">
                <a:solidFill>
                  <a:srgbClr val="000000"/>
                </a:solidFill>
                <a:ea typeface="Arial Unicode MS" pitchFamily="34" charset="-128"/>
                <a:cs typeface="Arial Unicode MS" pitchFamily="34" charset="-128"/>
              </a:rPr>
              <a:t>Lutande banor.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390775" y="276225"/>
            <a:ext cx="2022475" cy="1516063"/>
          </a:xfrm>
          <a:prstGeom prst="rect">
            <a:avLst/>
          </a:prstGeom>
        </p:spPr>
      </p:sp>
      <p:sp>
        <p:nvSpPr>
          <p:cNvPr id="3" name="Platshållare för anteckningar 2"/>
          <p:cNvSpPr>
            <a:spLocks noGrp="1"/>
          </p:cNvSpPr>
          <p:nvPr>
            <p:ph type="body" idx="1"/>
          </p:nvPr>
        </p:nvSpPr>
        <p:spPr>
          <a:xfrm>
            <a:off x="698863" y="1981002"/>
            <a:ext cx="5486400" cy="4475560"/>
          </a:xfrm>
          <a:prstGeom prst="rect">
            <a:avLst/>
          </a:prstGeom>
        </p:spPr>
        <p:txBody>
          <a:bodyPr>
            <a:normAutofit/>
          </a:bodyPr>
          <a:lstStyle/>
          <a:p>
            <a:r>
              <a:rPr lang="sv-SE" b="0" baseline="0" dirty="0" smtClean="0"/>
              <a:t>Nedbrytningen är en vetenskaplig lag - Termodynamikens andra huvudsats</a:t>
            </a:r>
          </a:p>
          <a:p>
            <a:r>
              <a:rPr lang="sv-SE" b="0" baseline="0" dirty="0" smtClean="0"/>
              <a:t>Oordningen (entropin) ökar i ett slutet system.</a:t>
            </a:r>
          </a:p>
          <a:p>
            <a:endParaRPr lang="sv-SE" b="0" baseline="0" dirty="0" smtClean="0"/>
          </a:p>
          <a:p>
            <a:r>
              <a:rPr lang="sv-SE" b="0" i="1" baseline="0" dirty="0" smtClean="0"/>
              <a:t>ÖK:</a:t>
            </a:r>
          </a:p>
          <a:p>
            <a:r>
              <a:rPr lang="sv-SE" b="0" baseline="0" dirty="0" smtClean="0"/>
              <a:t>Inga slutna system i bilden, alltså gäller inte andra satsen i strikt bemärkelse.</a:t>
            </a:r>
          </a:p>
          <a:p>
            <a:r>
              <a:rPr lang="sv-SE" b="0" baseline="0" dirty="0" smtClean="0"/>
              <a:t>Men tillför man energi utifrån ökar bara nedbrytningen </a:t>
            </a:r>
            <a:r>
              <a:rPr lang="sv-SE" b="0" baseline="0" dirty="0" smtClean="0"/>
              <a:t>(tex färg flagnar) </a:t>
            </a:r>
            <a:r>
              <a:rPr lang="sv-SE" b="0" baseline="0" dirty="0" smtClean="0"/>
              <a:t>om man inte har ett styrande program </a:t>
            </a:r>
            <a:r>
              <a:rPr lang="sv-SE" b="0" baseline="0" dirty="0" smtClean="0"/>
              <a:t>(tex metabolism).</a:t>
            </a:r>
            <a:endParaRPr lang="sv-SE" sz="1200" b="0" i="0" strike="sngStrike" dirty="0"/>
          </a:p>
        </p:txBody>
      </p:sp>
      <p:sp>
        <p:nvSpPr>
          <p:cNvPr id="4" name="Platshållare för bildnummer 3"/>
          <p:cNvSpPr>
            <a:spLocks noGrp="1"/>
          </p:cNvSpPr>
          <p:nvPr>
            <p:ph type="sldNum" sz="quarter" idx="10"/>
          </p:nvPr>
        </p:nvSpPr>
        <p:spPr>
          <a:xfrm>
            <a:off x="3884613" y="9446678"/>
            <a:ext cx="2971800" cy="497284"/>
          </a:xfrm>
          <a:prstGeom prst="rect">
            <a:avLst/>
          </a:prstGeom>
        </p:spPr>
        <p:txBody>
          <a:bodyPr/>
          <a:lstStyle/>
          <a:p>
            <a:fld id="{E3B136D8-B493-42BC-B798-A019C776AC18}" type="slidenum">
              <a:rPr lang="sv-SE" smtClean="0"/>
              <a:pPr/>
              <a:t>4</a:t>
            </a:fld>
            <a:endParaRPr lang="sv-S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7C9F178-787F-45E0-8156-AC710102FB80}" type="slidenum">
              <a:rPr lang="sv-SE" smtClean="0"/>
              <a:pPr/>
              <a:t>5</a:t>
            </a:fld>
            <a:endParaRPr lang="sv-SE" dirty="0" smtClean="0"/>
          </a:p>
        </p:txBody>
      </p:sp>
      <p:sp>
        <p:nvSpPr>
          <p:cNvPr id="81923" name="Rectangle 2"/>
          <p:cNvSpPr>
            <a:spLocks noGrp="1" noRot="1" noChangeAspect="1" noChangeArrowheads="1" noTextEdit="1"/>
          </p:cNvSpPr>
          <p:nvPr>
            <p:ph type="sldImg"/>
          </p:nvPr>
        </p:nvSpPr>
        <p:spPr>
          <a:xfrm>
            <a:off x="1909763" y="615950"/>
            <a:ext cx="3036887" cy="2278063"/>
          </a:xfrm>
          <a:ln/>
        </p:spPr>
      </p:sp>
      <p:sp>
        <p:nvSpPr>
          <p:cNvPr id="81924" name="Rectangle 3"/>
          <p:cNvSpPr>
            <a:spLocks noGrp="1" noChangeArrowheads="1"/>
          </p:cNvSpPr>
          <p:nvPr>
            <p:ph type="body" idx="1"/>
          </p:nvPr>
        </p:nvSpPr>
        <p:spPr>
          <a:xfrm>
            <a:off x="514350" y="3116661"/>
            <a:ext cx="5861050" cy="6083101"/>
          </a:xfrm>
          <a:noFill/>
          <a:ln/>
        </p:spPr>
        <p:txBody>
          <a:bodyPr/>
          <a:lstStyle/>
          <a:p>
            <a:pPr marL="0" marR="0" indent="0" algn="l" defTabSz="914209" rtl="0" eaLnBrk="1" fontAlgn="auto" latinLnBrk="0" hangingPunct="1">
              <a:lnSpc>
                <a:spcPct val="80000"/>
              </a:lnSpc>
              <a:spcBef>
                <a:spcPts val="0"/>
              </a:spcBef>
              <a:spcAft>
                <a:spcPts val="0"/>
              </a:spcAft>
              <a:buClrTx/>
              <a:buSzTx/>
              <a:buFontTx/>
              <a:buNone/>
              <a:tabLst/>
              <a:defRPr/>
            </a:pPr>
            <a:r>
              <a:rPr lang="sv-SE" b="0" dirty="0" smtClean="0"/>
              <a:t>Sannolikheten är liten att universum innehåller en enda planet med förutsättningar för intelligent liv av en slump.</a:t>
            </a:r>
          </a:p>
          <a:p>
            <a:pPr eaLnBrk="1" hangingPunct="1">
              <a:lnSpc>
                <a:spcPct val="80000"/>
              </a:lnSpc>
            </a:pPr>
            <a:endParaRPr lang="sv-SE" b="0" dirty="0" smtClean="0"/>
          </a:p>
          <a:p>
            <a:pPr eaLnBrk="1" hangingPunct="1">
              <a:lnSpc>
                <a:spcPct val="80000"/>
              </a:lnSpc>
            </a:pPr>
            <a:r>
              <a:rPr lang="sv-SE" b="0" i="1" dirty="0" smtClean="0"/>
              <a:t>ÖK:</a:t>
            </a:r>
          </a:p>
          <a:p>
            <a:pPr eaLnBrk="1" hangingPunct="1">
              <a:lnSpc>
                <a:spcPct val="80000"/>
              </a:lnSpc>
            </a:pPr>
            <a:r>
              <a:rPr lang="sv-SE" b="0" dirty="0" smtClean="0"/>
              <a:t>Galaxen:</a:t>
            </a:r>
          </a:p>
          <a:p>
            <a:pPr marL="171450" indent="-171450" eaLnBrk="1" hangingPunct="1">
              <a:lnSpc>
                <a:spcPct val="80000"/>
              </a:lnSpc>
              <a:buFont typeface="Arial" pitchFamily="34" charset="0"/>
              <a:buChar char="•"/>
            </a:pPr>
            <a:r>
              <a:rPr lang="sv-SE" b="0" dirty="0" smtClean="0"/>
              <a:t>Typ</a:t>
            </a:r>
          </a:p>
          <a:p>
            <a:pPr marL="171450" indent="-171450" eaLnBrk="1" hangingPunct="1">
              <a:lnSpc>
                <a:spcPct val="80000"/>
              </a:lnSpc>
              <a:buFont typeface="Arial" pitchFamily="34" charset="0"/>
              <a:buChar char="•"/>
            </a:pPr>
            <a:r>
              <a:rPr lang="sv-SE" b="0" dirty="0" smtClean="0"/>
              <a:t>Avstånd från centrum</a:t>
            </a:r>
          </a:p>
          <a:p>
            <a:pPr marL="171450" indent="-171450" eaLnBrk="1" hangingPunct="1">
              <a:lnSpc>
                <a:spcPct val="80000"/>
              </a:lnSpc>
              <a:buFont typeface="Arial" pitchFamily="34" charset="0"/>
              <a:buChar char="•"/>
            </a:pPr>
            <a:r>
              <a:rPr lang="sv-SE" b="0" dirty="0" smtClean="0"/>
              <a:t>Närhet till supernovor</a:t>
            </a:r>
          </a:p>
          <a:p>
            <a:pPr eaLnBrk="1" hangingPunct="1">
              <a:lnSpc>
                <a:spcPct val="80000"/>
              </a:lnSpc>
            </a:pPr>
            <a:r>
              <a:rPr lang="sv-SE" b="0" dirty="0" smtClean="0"/>
              <a:t>Solen:</a:t>
            </a:r>
          </a:p>
          <a:p>
            <a:pPr marL="171450" indent="-171450" eaLnBrk="1" hangingPunct="1">
              <a:lnSpc>
                <a:spcPct val="80000"/>
              </a:lnSpc>
              <a:buFont typeface="Arial" pitchFamily="34" charset="0"/>
              <a:buChar char="•"/>
            </a:pPr>
            <a:r>
              <a:rPr lang="sv-SE" b="0" dirty="0" smtClean="0"/>
              <a:t>Antal (fler solar=&gt;instabila planetbanor)</a:t>
            </a:r>
          </a:p>
          <a:p>
            <a:pPr marL="171450" indent="-171450" eaLnBrk="1" hangingPunct="1">
              <a:lnSpc>
                <a:spcPct val="80000"/>
              </a:lnSpc>
              <a:buFont typeface="Arial" pitchFamily="34" charset="0"/>
              <a:buChar char="•"/>
            </a:pPr>
            <a:r>
              <a:rPr lang="sv-SE" b="0" dirty="0" smtClean="0"/>
              <a:t>Massa (stabil, livsavstånd påverkar tidvatteneffekter etc)</a:t>
            </a:r>
          </a:p>
          <a:p>
            <a:pPr marL="171450" indent="-171450" eaLnBrk="1" hangingPunct="1">
              <a:lnSpc>
                <a:spcPct val="80000"/>
              </a:lnSpc>
              <a:buFont typeface="Arial" pitchFamily="34" charset="0"/>
              <a:buChar char="•"/>
            </a:pPr>
            <a:r>
              <a:rPr lang="sv-SE" b="0" dirty="0" smtClean="0"/>
              <a:t>Färg (fotosyntes</a:t>
            </a:r>
            <a:r>
              <a:rPr lang="sv-SE" b="0" baseline="0" dirty="0" smtClean="0"/>
              <a:t>, atmosfärens genomsläpplighet etc)</a:t>
            </a:r>
          </a:p>
          <a:p>
            <a:pPr marL="0" marR="0" indent="0" algn="l" defTabSz="914209" rtl="0" eaLnBrk="1" fontAlgn="auto" latinLnBrk="0" hangingPunct="1">
              <a:lnSpc>
                <a:spcPct val="80000"/>
              </a:lnSpc>
              <a:spcBef>
                <a:spcPts val="0"/>
              </a:spcBef>
              <a:spcAft>
                <a:spcPts val="0"/>
              </a:spcAft>
              <a:buClrTx/>
              <a:buSzTx/>
              <a:buFontTx/>
              <a:buNone/>
              <a:tabLst/>
              <a:defRPr/>
            </a:pPr>
            <a:r>
              <a:rPr lang="sv-SE" b="0" dirty="0" smtClean="0"/>
              <a:t>Jordbanan:</a:t>
            </a:r>
          </a:p>
          <a:p>
            <a:pPr marL="171450" marR="0" indent="-171450" algn="l" defTabSz="914209" rtl="0" eaLnBrk="1" fontAlgn="auto" latinLnBrk="0" hangingPunct="1">
              <a:lnSpc>
                <a:spcPct val="80000"/>
              </a:lnSpc>
              <a:spcBef>
                <a:spcPts val="0"/>
              </a:spcBef>
              <a:spcAft>
                <a:spcPts val="0"/>
              </a:spcAft>
              <a:buClrTx/>
              <a:buSzTx/>
              <a:buFont typeface="Arial" pitchFamily="34" charset="0"/>
              <a:buChar char="•"/>
              <a:tabLst/>
              <a:defRPr/>
            </a:pPr>
            <a:r>
              <a:rPr lang="sv-SE" b="0" dirty="0" smtClean="0"/>
              <a:t>Avstånd till solen (vattencykeln)</a:t>
            </a:r>
          </a:p>
          <a:p>
            <a:pPr marL="171450" marR="0" indent="-171450" algn="l" defTabSz="914209" rtl="0" eaLnBrk="1" fontAlgn="auto" latinLnBrk="0" hangingPunct="1">
              <a:lnSpc>
                <a:spcPct val="80000"/>
              </a:lnSpc>
              <a:spcBef>
                <a:spcPts val="0"/>
              </a:spcBef>
              <a:spcAft>
                <a:spcPts val="0"/>
              </a:spcAft>
              <a:buClrTx/>
              <a:buSzTx/>
              <a:buFont typeface="Arial" pitchFamily="34" charset="0"/>
              <a:buChar char="•"/>
              <a:tabLst/>
              <a:defRPr/>
            </a:pPr>
            <a:r>
              <a:rPr lang="sv-SE" b="0" dirty="0" smtClean="0"/>
              <a:t>Excentricitet (temp.variationer)</a:t>
            </a:r>
          </a:p>
          <a:p>
            <a:pPr marL="171450" marR="0" indent="-171450" algn="l" defTabSz="914209" rtl="0" eaLnBrk="1" fontAlgn="auto" latinLnBrk="0" hangingPunct="1">
              <a:lnSpc>
                <a:spcPct val="80000"/>
              </a:lnSpc>
              <a:spcBef>
                <a:spcPts val="0"/>
              </a:spcBef>
              <a:spcAft>
                <a:spcPts val="0"/>
              </a:spcAft>
              <a:buClrTx/>
              <a:buSzTx/>
              <a:buFont typeface="Arial" pitchFamily="34" charset="0"/>
              <a:buChar char="•"/>
              <a:tabLst/>
              <a:defRPr/>
            </a:pPr>
            <a:r>
              <a:rPr lang="sv-SE" b="0" dirty="0" smtClean="0"/>
              <a:t>Årets längd</a:t>
            </a:r>
          </a:p>
          <a:p>
            <a:pPr marL="171450" marR="0" indent="-171450" algn="l" defTabSz="914209" rtl="0" eaLnBrk="1" fontAlgn="auto" latinLnBrk="0" hangingPunct="1">
              <a:lnSpc>
                <a:spcPct val="80000"/>
              </a:lnSpc>
              <a:spcBef>
                <a:spcPts val="0"/>
              </a:spcBef>
              <a:spcAft>
                <a:spcPts val="0"/>
              </a:spcAft>
              <a:buClrTx/>
              <a:buSzTx/>
              <a:buFont typeface="Arial" pitchFamily="34" charset="0"/>
              <a:buChar char="•"/>
              <a:tabLst/>
              <a:defRPr/>
            </a:pPr>
            <a:r>
              <a:rPr lang="sv-SE" b="0" dirty="0" smtClean="0"/>
              <a:t>Dygnets längd (atmosfäriska vindar, temp.skillnader)</a:t>
            </a:r>
          </a:p>
          <a:p>
            <a:pPr marL="171450" marR="0" indent="-171450" algn="l" defTabSz="914209" rtl="0" eaLnBrk="1" fontAlgn="auto" latinLnBrk="0" hangingPunct="1">
              <a:lnSpc>
                <a:spcPct val="80000"/>
              </a:lnSpc>
              <a:spcBef>
                <a:spcPts val="0"/>
              </a:spcBef>
              <a:spcAft>
                <a:spcPts val="0"/>
              </a:spcAft>
              <a:buClrTx/>
              <a:buSzTx/>
              <a:buFont typeface="Arial" pitchFamily="34" charset="0"/>
              <a:buChar char="•"/>
              <a:tabLst/>
              <a:defRPr/>
            </a:pPr>
            <a:r>
              <a:rPr lang="sv-SE" b="0" dirty="0" smtClean="0"/>
              <a:t>Jordaxelns lutning (temp.variationer)</a:t>
            </a:r>
          </a:p>
          <a:p>
            <a:pPr marL="171450" marR="0" indent="-171450" algn="l" defTabSz="914209" rtl="0" eaLnBrk="1" fontAlgn="auto" latinLnBrk="0" hangingPunct="1">
              <a:lnSpc>
                <a:spcPct val="80000"/>
              </a:lnSpc>
              <a:spcBef>
                <a:spcPts val="0"/>
              </a:spcBef>
              <a:spcAft>
                <a:spcPts val="0"/>
              </a:spcAft>
              <a:buClrTx/>
              <a:buSzTx/>
              <a:buFont typeface="Arial" pitchFamily="34" charset="0"/>
              <a:buChar char="•"/>
              <a:tabLst/>
              <a:defRPr/>
            </a:pPr>
            <a:r>
              <a:rPr lang="sv-SE" b="0" dirty="0" smtClean="0"/>
              <a:t>Månens gravitation (tidvatteneffekter)</a:t>
            </a:r>
          </a:p>
          <a:p>
            <a:pPr marL="171450" marR="0" indent="-171450" algn="l" defTabSz="914209" rtl="0" eaLnBrk="1" fontAlgn="auto" latinLnBrk="0" hangingPunct="1">
              <a:lnSpc>
                <a:spcPct val="80000"/>
              </a:lnSpc>
              <a:spcBef>
                <a:spcPts val="0"/>
              </a:spcBef>
              <a:spcAft>
                <a:spcPts val="0"/>
              </a:spcAft>
              <a:buClrTx/>
              <a:buSzTx/>
              <a:buFont typeface="Arial" pitchFamily="34" charset="0"/>
              <a:buChar char="•"/>
              <a:tabLst/>
              <a:defRPr/>
            </a:pPr>
            <a:r>
              <a:rPr lang="sv-SE" b="0" dirty="0" smtClean="0"/>
              <a:t>Jupiter "dammsugare" (fångar in kometer/meteorer)</a:t>
            </a:r>
          </a:p>
          <a:p>
            <a:pPr eaLnBrk="1" hangingPunct="1">
              <a:lnSpc>
                <a:spcPct val="80000"/>
              </a:lnSpc>
            </a:pPr>
            <a:r>
              <a:rPr lang="sv-SE" b="0" dirty="0" smtClean="0"/>
              <a:t>Jorden:</a:t>
            </a:r>
          </a:p>
          <a:p>
            <a:pPr marL="171450" indent="-171450" eaLnBrk="1" hangingPunct="1">
              <a:lnSpc>
                <a:spcPct val="80000"/>
              </a:lnSpc>
              <a:buFont typeface="Arial" pitchFamily="34" charset="0"/>
              <a:buChar char="•"/>
            </a:pPr>
            <a:r>
              <a:rPr lang="sv-SE" b="0" dirty="0" smtClean="0"/>
              <a:t>Gravitation</a:t>
            </a:r>
          </a:p>
          <a:p>
            <a:pPr marL="171450" indent="-171450" eaLnBrk="1" hangingPunct="1">
              <a:lnSpc>
                <a:spcPct val="80000"/>
              </a:lnSpc>
              <a:buFont typeface="Arial" pitchFamily="34" charset="0"/>
              <a:buChar char="•"/>
            </a:pPr>
            <a:r>
              <a:rPr lang="sv-SE" b="0" dirty="0" smtClean="0"/>
              <a:t>Magnetfält (magnetiska vindar, skyddande ozon)</a:t>
            </a:r>
          </a:p>
          <a:p>
            <a:pPr marL="171450" indent="-171450" eaLnBrk="1" hangingPunct="1">
              <a:lnSpc>
                <a:spcPct val="80000"/>
              </a:lnSpc>
              <a:buFont typeface="Arial" pitchFamily="34" charset="0"/>
              <a:buChar char="•"/>
            </a:pPr>
            <a:r>
              <a:rPr lang="sv-SE" b="0" dirty="0" smtClean="0"/>
              <a:t>Ocean-/kontinentförhållande</a:t>
            </a:r>
          </a:p>
          <a:p>
            <a:pPr marL="171450" indent="-171450" eaLnBrk="1" hangingPunct="1">
              <a:lnSpc>
                <a:spcPct val="80000"/>
              </a:lnSpc>
              <a:buFont typeface="Arial" pitchFamily="34" charset="0"/>
              <a:buChar char="•"/>
            </a:pPr>
            <a:r>
              <a:rPr lang="sv-SE" b="0" dirty="0" smtClean="0"/>
              <a:t>Flykthastighet (avdunstning av vatten, metan, ammoniak)</a:t>
            </a:r>
          </a:p>
          <a:p>
            <a:pPr marL="171450" indent="-171450" eaLnBrk="1" hangingPunct="1">
              <a:lnSpc>
                <a:spcPct val="80000"/>
              </a:lnSpc>
              <a:buFont typeface="Arial" pitchFamily="34" charset="0"/>
              <a:buChar char="•"/>
            </a:pPr>
            <a:r>
              <a:rPr lang="sv-SE" b="0" dirty="0" smtClean="0"/>
              <a:t>Skorpans tjocklek (tektonisk aktivitet)</a:t>
            </a:r>
          </a:p>
          <a:p>
            <a:pPr marL="171450" indent="-171450" eaLnBrk="1" hangingPunct="1">
              <a:lnSpc>
                <a:spcPct val="80000"/>
              </a:lnSpc>
              <a:buFont typeface="Arial" pitchFamily="34" charset="0"/>
              <a:buChar char="•"/>
            </a:pPr>
            <a:r>
              <a:rPr lang="sv-SE" b="0" dirty="0" smtClean="0"/>
              <a:t>Albedo (glacifisering, växthuseffekt)</a:t>
            </a:r>
          </a:p>
          <a:p>
            <a:pPr eaLnBrk="1" hangingPunct="1">
              <a:lnSpc>
                <a:spcPct val="80000"/>
              </a:lnSpc>
            </a:pPr>
            <a:r>
              <a:rPr lang="sv-SE" b="0" dirty="0" smtClean="0"/>
              <a:t>Atmosfären:</a:t>
            </a:r>
          </a:p>
          <a:p>
            <a:pPr marL="171450" indent="-171450" eaLnBrk="1" hangingPunct="1">
              <a:lnSpc>
                <a:spcPct val="80000"/>
              </a:lnSpc>
              <a:buFont typeface="Arial" pitchFamily="34" charset="0"/>
              <a:buChar char="•"/>
            </a:pPr>
            <a:r>
              <a:rPr lang="sv-SE" b="0" dirty="0" smtClean="0"/>
              <a:t>Syre/Kväve relation (för livsprocesser)</a:t>
            </a:r>
          </a:p>
          <a:p>
            <a:pPr marL="171450" indent="-171450" eaLnBrk="1" hangingPunct="1">
              <a:lnSpc>
                <a:spcPct val="80000"/>
              </a:lnSpc>
              <a:buFont typeface="Arial" pitchFamily="34" charset="0"/>
              <a:buChar char="•"/>
            </a:pPr>
            <a:r>
              <a:rPr lang="sv-SE" b="0" dirty="0" smtClean="0"/>
              <a:t>O2-nivå (förbränning, andning)</a:t>
            </a:r>
          </a:p>
          <a:p>
            <a:pPr marL="171450" indent="-171450" eaLnBrk="1" hangingPunct="1">
              <a:lnSpc>
                <a:spcPct val="80000"/>
              </a:lnSpc>
              <a:buFont typeface="Arial" pitchFamily="34" charset="0"/>
              <a:buChar char="•"/>
            </a:pPr>
            <a:r>
              <a:rPr lang="sv-SE" b="0" dirty="0" smtClean="0"/>
              <a:t>CO2-nivå (växthuseffekt, fotosyntes)</a:t>
            </a:r>
          </a:p>
          <a:p>
            <a:pPr marL="171450" indent="-171450" eaLnBrk="1" hangingPunct="1">
              <a:lnSpc>
                <a:spcPct val="80000"/>
              </a:lnSpc>
              <a:buFont typeface="Arial" pitchFamily="34" charset="0"/>
              <a:buChar char="•"/>
            </a:pPr>
            <a:r>
              <a:rPr lang="sv-SE" b="0" dirty="0" smtClean="0"/>
              <a:t>Vattenånga (växthuseffekt, regn)</a:t>
            </a:r>
          </a:p>
          <a:p>
            <a:pPr marL="171450" indent="-171450" eaLnBrk="1" hangingPunct="1">
              <a:lnSpc>
                <a:spcPct val="80000"/>
              </a:lnSpc>
              <a:buFont typeface="Arial" pitchFamily="34" charset="0"/>
              <a:buChar char="•"/>
            </a:pPr>
            <a:r>
              <a:rPr lang="sv-SE" b="0" dirty="0" smtClean="0"/>
              <a:t>Urladdningar (skogsbränder</a:t>
            </a:r>
            <a:r>
              <a:rPr lang="sv-SE" b="0" dirty="0" smtClean="0"/>
              <a:t>)</a:t>
            </a:r>
            <a:endParaRPr lang="sv-SE" b="0" i="0" strike="sngStrike"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114800" y="184150"/>
            <a:ext cx="2414588" cy="1811338"/>
          </a:xfrm>
          <a:prstGeom prst="rect">
            <a:avLst/>
          </a:prstGeom>
        </p:spPr>
      </p:sp>
      <p:sp>
        <p:nvSpPr>
          <p:cNvPr id="3" name="Platshållare för anteckningar 2"/>
          <p:cNvSpPr>
            <a:spLocks noGrp="1"/>
          </p:cNvSpPr>
          <p:nvPr>
            <p:ph type="body" idx="1"/>
          </p:nvPr>
        </p:nvSpPr>
        <p:spPr>
          <a:xfrm>
            <a:off x="215535" y="126076"/>
            <a:ext cx="6198327" cy="9710255"/>
          </a:xfrm>
          <a:prstGeom prst="rect">
            <a:avLst/>
          </a:prstGeom>
        </p:spPr>
        <p: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sv-SE" b="0" baseline="0" dirty="0" smtClean="0"/>
              <a:t>Överensstämmelsen är c:a 1 på </a:t>
            </a:r>
            <a:r>
              <a:rPr lang="sv-SE" b="0" baseline="0" dirty="0" smtClean="0"/>
              <a:t>exp25</a:t>
            </a:r>
            <a:r>
              <a:rPr lang="sv-SE" b="0" baseline="0" dirty="0" smtClean="0"/>
              <a:t>. </a:t>
            </a:r>
            <a:r>
              <a:rPr lang="sv-SE" b="0" dirty="0" smtClean="0"/>
              <a:t>Sannolikheten</a:t>
            </a:r>
            <a:r>
              <a:rPr lang="sv-SE" b="0" baseline="0" dirty="0" smtClean="0"/>
              <a:t> är mindre </a:t>
            </a:r>
            <a:r>
              <a:rPr lang="sv-SE" b="0" baseline="0" dirty="0" smtClean="0"/>
              <a:t>än </a:t>
            </a:r>
            <a:r>
              <a:rPr lang="sv-SE" b="0" baseline="0" dirty="0" smtClean="0"/>
              <a:t>att sticka hål på jordytan </a:t>
            </a:r>
            <a:r>
              <a:rPr lang="sv-SE" b="0" baseline="0" dirty="0" smtClean="0"/>
              <a:t>(</a:t>
            </a:r>
            <a:r>
              <a:rPr lang="sv-SE" b="0" baseline="0" dirty="0" smtClean="0"/>
              <a:t>5*exp14 m2) med en knappnål </a:t>
            </a:r>
            <a:r>
              <a:rPr lang="sv-SE" b="0" baseline="0" dirty="0" smtClean="0"/>
              <a:t>(</a:t>
            </a:r>
            <a:r>
              <a:rPr lang="sv-SE" b="0" baseline="0" dirty="0" smtClean="0"/>
              <a:t>1*exp-6 m2) och sedan träffa med </a:t>
            </a:r>
            <a:r>
              <a:rPr lang="sv-SE" b="0" baseline="0" dirty="0" smtClean="0"/>
              <a:t>ett </a:t>
            </a:r>
            <a:r>
              <a:rPr lang="sv-SE" b="0" baseline="0" dirty="0" smtClean="0"/>
              <a:t>slumpmässigt kastat sandkorn</a:t>
            </a:r>
            <a:r>
              <a:rPr lang="sv-SE" b="0" baseline="0" dirty="0" smtClean="0"/>
              <a:t>. Detta </a:t>
            </a:r>
            <a:r>
              <a:rPr lang="sv-SE" b="0" baseline="0" dirty="0" smtClean="0"/>
              <a:t>ska göras (minst) tre gånger!</a:t>
            </a:r>
            <a:endParaRPr lang="sv-SE" b="0" dirty="0" smtClean="0"/>
          </a:p>
          <a:p>
            <a:pPr marL="0" marR="0" indent="0" algn="l" defTabSz="914209" rtl="0" eaLnBrk="1" fontAlgn="auto" latinLnBrk="0" hangingPunct="1">
              <a:lnSpc>
                <a:spcPct val="100000"/>
              </a:lnSpc>
              <a:spcBef>
                <a:spcPts val="0"/>
              </a:spcBef>
              <a:spcAft>
                <a:spcPts val="0"/>
              </a:spcAft>
              <a:buClrTx/>
              <a:buSzTx/>
              <a:buFontTx/>
              <a:buNone/>
              <a:tabLst/>
              <a:defRPr/>
            </a:pPr>
            <a:endParaRPr lang="sv-SE" sz="1000" b="0" baseline="0" dirty="0" smtClean="0"/>
          </a:p>
          <a:p>
            <a:r>
              <a:rPr lang="sv-SE" b="0" baseline="0" dirty="0" smtClean="0"/>
              <a:t>Fysikaliska processer =&gt; Naturliga urvalet kan ej förklara</a:t>
            </a:r>
          </a:p>
          <a:p>
            <a:r>
              <a:rPr lang="sv-SE" b="0" baseline="0" dirty="0" smtClean="0"/>
              <a:t>Olika fysikaliska processer =&gt; Ej samma sak uttryckt på olika sätt.</a:t>
            </a:r>
          </a:p>
          <a:p>
            <a:endParaRPr lang="sv-SE" sz="1000" b="0" baseline="0" dirty="0" smtClean="0"/>
          </a:p>
          <a:p>
            <a:r>
              <a:rPr lang="sv-SE" b="0" baseline="0" dirty="0" smtClean="0"/>
              <a:t>Skadlig våglängder sorteras bort pss som nödvändiga släpps igenom.</a:t>
            </a:r>
          </a:p>
          <a:p>
            <a:pPr marL="0" marR="0" indent="0" algn="l" defTabSz="914209" rtl="0" eaLnBrk="1" fontAlgn="auto" latinLnBrk="0" hangingPunct="1">
              <a:lnSpc>
                <a:spcPct val="100000"/>
              </a:lnSpc>
              <a:spcBef>
                <a:spcPts val="0"/>
              </a:spcBef>
              <a:spcAft>
                <a:spcPts val="0"/>
              </a:spcAft>
              <a:buClrTx/>
              <a:buSzTx/>
              <a:buFontTx/>
              <a:buNone/>
              <a:tabLst/>
              <a:defRPr/>
            </a:pPr>
            <a:endParaRPr lang="sv-SE" sz="1100" b="0" baseline="0" dirty="0" smtClean="0"/>
          </a:p>
          <a:p>
            <a:pPr eaLnBrk="1" hangingPunct="1"/>
            <a:r>
              <a:rPr lang="sv-SE" sz="1400" b="0" i="1" dirty="0" smtClean="0"/>
              <a:t>ÖK:</a:t>
            </a:r>
          </a:p>
          <a:p>
            <a:pPr marL="0" marR="0" indent="0" algn="l" defTabSz="914209" rtl="0" eaLnBrk="1" fontAlgn="auto" latinLnBrk="0" hangingPunct="1">
              <a:lnSpc>
                <a:spcPct val="100000"/>
              </a:lnSpc>
              <a:spcBef>
                <a:spcPts val="0"/>
              </a:spcBef>
              <a:spcAft>
                <a:spcPts val="0"/>
              </a:spcAft>
              <a:buClrTx/>
              <a:buSzTx/>
              <a:buFontTx/>
              <a:buNone/>
              <a:tabLst/>
              <a:defRPr/>
            </a:pPr>
            <a:r>
              <a:rPr lang="sv-SE" sz="1400" b="0" dirty="0" smtClean="0"/>
              <a:t>Synbart ljus:</a:t>
            </a:r>
            <a:r>
              <a:rPr lang="sv-SE" sz="1400" b="0" baseline="0" dirty="0" smtClean="0"/>
              <a:t> 0,40 (0,38) – 0,70 (0,78) um.</a:t>
            </a:r>
          </a:p>
          <a:p>
            <a:pPr eaLnBrk="1" hangingPunct="1"/>
            <a:r>
              <a:rPr lang="sv-SE" sz="1400" b="0" dirty="0" smtClean="0"/>
              <a:t>Strålningsfönstret är 0.3 um (UV) – 1.5 um (IR), av totala spektrumet på 10</a:t>
            </a:r>
            <a:r>
              <a:rPr lang="sv-SE" sz="1400" b="0" baseline="30000" dirty="0" smtClean="0"/>
              <a:t>-16</a:t>
            </a:r>
            <a:r>
              <a:rPr lang="sv-SE" sz="1400" b="0" dirty="0" smtClean="0"/>
              <a:t> um (gammastrålning) – 10</a:t>
            </a:r>
            <a:r>
              <a:rPr lang="sv-SE" sz="1400" b="0" baseline="30000" dirty="0" smtClean="0"/>
              <a:t>9</a:t>
            </a:r>
            <a:r>
              <a:rPr lang="sv-SE" sz="1400" b="0" dirty="0" smtClean="0"/>
              <a:t> um (radiostrålar), dvs c:a en på 10</a:t>
            </a:r>
            <a:r>
              <a:rPr lang="sv-SE" sz="1400" b="0" baseline="30000" dirty="0" smtClean="0"/>
              <a:t>25</a:t>
            </a:r>
            <a:r>
              <a:rPr lang="sv-SE" sz="1400" b="0" dirty="0" smtClean="0"/>
              <a:t>.</a:t>
            </a:r>
          </a:p>
          <a:p>
            <a:r>
              <a:rPr lang="sv-SE" sz="1400" b="0" baseline="0" dirty="0" smtClean="0"/>
              <a:t>Solstrålningen har 70% inom (0,30 – 1.50 um).</a:t>
            </a:r>
          </a:p>
          <a:p>
            <a:endParaRPr lang="sv-SE" sz="700" b="0" baseline="0" dirty="0" smtClean="0"/>
          </a:p>
          <a:p>
            <a:r>
              <a:rPr lang="sv-SE" sz="1400" b="0" u="none" baseline="0" dirty="0" smtClean="0"/>
              <a:t>Atmosfärens genomsläpplighet:</a:t>
            </a:r>
          </a:p>
          <a:p>
            <a:pPr marL="171450" indent="-171450">
              <a:buFont typeface="Arial" pitchFamily="34" charset="0"/>
              <a:buChar char="•"/>
            </a:pPr>
            <a:r>
              <a:rPr lang="sv-SE" sz="1400" b="0" dirty="0" smtClean="0"/>
              <a:t>80 % av synligt/Nära synligt når jordytan</a:t>
            </a:r>
          </a:p>
          <a:p>
            <a:pPr marL="171450" indent="-171450">
              <a:buFont typeface="Arial" pitchFamily="34" charset="0"/>
              <a:buChar char="•"/>
            </a:pPr>
            <a:r>
              <a:rPr lang="sv-SE" sz="1400" b="0" baseline="0" dirty="0" smtClean="0"/>
              <a:t>Andra ämnen (än syre, kväve, koldioxid, vattenånga) skulle stoppa synligt ljus</a:t>
            </a:r>
          </a:p>
          <a:p>
            <a:pPr marL="171450" indent="-171450">
              <a:buFont typeface="Arial" pitchFamily="34" charset="0"/>
              <a:buChar char="•"/>
            </a:pPr>
            <a:r>
              <a:rPr lang="sv-SE" sz="1400" b="0" baseline="0" dirty="0" smtClean="0"/>
              <a:t>Andra våglängder stängs ute (skadliga)</a:t>
            </a:r>
          </a:p>
          <a:p>
            <a:pPr marL="171450" indent="-171450">
              <a:buFont typeface="Arial" pitchFamily="34" charset="0"/>
              <a:buChar char="•"/>
            </a:pPr>
            <a:endParaRPr lang="sv-SE" sz="700" b="0" baseline="0" dirty="0" smtClean="0"/>
          </a:p>
          <a:p>
            <a:pPr marL="0" indent="0">
              <a:buFont typeface="Arial" pitchFamily="34" charset="0"/>
              <a:buNone/>
            </a:pPr>
            <a:r>
              <a:rPr lang="sv-SE" sz="1400" b="0" u="none" baseline="0" dirty="0" smtClean="0"/>
              <a:t>Vatten genomsläpplighet:</a:t>
            </a:r>
          </a:p>
          <a:p>
            <a:pPr marL="171450" indent="-171450">
              <a:buFont typeface="Arial" pitchFamily="34" charset="0"/>
              <a:buChar char="•"/>
            </a:pPr>
            <a:r>
              <a:rPr lang="sv-SE" sz="1400" b="0" baseline="0" dirty="0" smtClean="0"/>
              <a:t>Stoppar UV (bra för liv)</a:t>
            </a:r>
          </a:p>
          <a:p>
            <a:pPr marL="171450" indent="-171450">
              <a:buFont typeface="Arial" pitchFamily="34" charset="0"/>
              <a:buChar char="•"/>
            </a:pPr>
            <a:r>
              <a:rPr lang="sv-SE" sz="1400" b="0" baseline="0" dirty="0" smtClean="0"/>
              <a:t>Stoppar IR (bra för ytvärme och jordens värmereglering)</a:t>
            </a:r>
          </a:p>
          <a:p>
            <a:pPr marL="171450" indent="-171450">
              <a:buFont typeface="Arial" pitchFamily="34" charset="0"/>
              <a:buChar char="•"/>
            </a:pPr>
            <a:endParaRPr lang="sv-SE" sz="700" b="0" baseline="0" dirty="0" smtClean="0"/>
          </a:p>
          <a:p>
            <a:pPr marL="0" indent="0">
              <a:buFont typeface="Arial" pitchFamily="34" charset="0"/>
              <a:buNone/>
            </a:pPr>
            <a:r>
              <a:rPr lang="sv-SE" sz="1400" b="0" u="none" baseline="0" dirty="0" smtClean="0"/>
              <a:t>Ögats upplösning:</a:t>
            </a:r>
          </a:p>
          <a:p>
            <a:pPr marL="171450" indent="-171450">
              <a:buFont typeface="Arial" pitchFamily="34" charset="0"/>
              <a:buChar char="•"/>
            </a:pPr>
            <a:r>
              <a:rPr lang="sv-SE" sz="1400" b="0" baseline="0" dirty="0" smtClean="0"/>
              <a:t>Instrument limit. Balans mellan upplösning/ljusinsläpp och kromatisk/sfärisk aberration. (Om våglängden vore 10 ggr större skulle ögat bli 25 cm (med samma upplösning) =&gt; Det skulle inte få plats och deformeras. Våglängd på 1mm skulle ge 10 meter ögon.)</a:t>
            </a:r>
          </a:p>
          <a:p>
            <a:pPr marL="171450" indent="-171450">
              <a:buFont typeface="Arial" pitchFamily="34" charset="0"/>
              <a:buChar char="•"/>
            </a:pPr>
            <a:r>
              <a:rPr lang="sv-SE" sz="1400" b="0" baseline="0" dirty="0" smtClean="0"/>
              <a:t>Micro-optisk limit. Högre upplösning begränsas av överhörning mellan ljuscellerna mm.</a:t>
            </a:r>
          </a:p>
          <a:p>
            <a:pPr marL="171450" indent="-171450">
              <a:buFont typeface="Arial" pitchFamily="34" charset="0"/>
              <a:buChar char="•"/>
            </a:pPr>
            <a:r>
              <a:rPr lang="sv-SE" sz="1400" b="0" baseline="0" dirty="0" smtClean="0"/>
              <a:t>Cellulär limit. Celler ha optimal storlek.</a:t>
            </a:r>
          </a:p>
          <a:p>
            <a:pPr marL="171450" indent="-171450">
              <a:buFont typeface="Arial" pitchFamily="34" charset="0"/>
              <a:buChar char="•"/>
            </a:pPr>
            <a:r>
              <a:rPr lang="sv-SE" sz="1400" b="0" baseline="0" dirty="0" smtClean="0"/>
              <a:t>Antal ljuskänsliga rhodopsin-molekyler som krävs för att se en foton.</a:t>
            </a:r>
          </a:p>
          <a:p>
            <a:pPr marL="171450" indent="-171450">
              <a:buFont typeface="Arial" pitchFamily="34" charset="0"/>
              <a:buChar char="•"/>
            </a:pPr>
            <a:endParaRPr lang="sv-SE" sz="1400" b="0" baseline="0" dirty="0" smtClean="0"/>
          </a:p>
          <a:p>
            <a:pPr marL="0" indent="0">
              <a:buFont typeface="Arial" pitchFamily="34" charset="0"/>
              <a:buNone/>
            </a:pPr>
            <a:r>
              <a:rPr lang="sv-SE" sz="1400" b="0" u="none" baseline="0" dirty="0" smtClean="0"/>
              <a:t>Värmebehov (både för cellers behov och jordens temperaturcykler):</a:t>
            </a:r>
          </a:p>
          <a:p>
            <a:pPr marL="171450" indent="-171450">
              <a:buFont typeface="Arial" pitchFamily="34" charset="0"/>
              <a:buChar char="•"/>
            </a:pPr>
            <a:r>
              <a:rPr lang="sv-SE" sz="1400" b="0" baseline="0" dirty="0" smtClean="0"/>
              <a:t>Varför ligger ljus och värme bredvid varandra i spektrumet?</a:t>
            </a:r>
            <a:endParaRPr lang="sv-SE" sz="1800" b="0" baseline="0" dirty="0" smtClean="0"/>
          </a:p>
        </p:txBody>
      </p:sp>
      <p:sp>
        <p:nvSpPr>
          <p:cNvPr id="4" name="Platshållare för bildnummer 3"/>
          <p:cNvSpPr>
            <a:spLocks noGrp="1"/>
          </p:cNvSpPr>
          <p:nvPr>
            <p:ph type="sldNum" sz="quarter" idx="10"/>
          </p:nvPr>
        </p:nvSpPr>
        <p:spPr>
          <a:xfrm>
            <a:off x="3884613" y="9446678"/>
            <a:ext cx="2971800" cy="497284"/>
          </a:xfrm>
          <a:prstGeom prst="rect">
            <a:avLst/>
          </a:prstGeom>
        </p:spPr>
        <p:txBody>
          <a:bodyPr/>
          <a:lstStyle/>
          <a:p>
            <a:fld id="{E3B136D8-B493-42BC-B798-A019C776AC18}" type="slidenum">
              <a:rPr lang="sv-SE" smtClean="0"/>
              <a:pPr/>
              <a:t>6</a:t>
            </a:fld>
            <a:endParaRPr lang="sv-SE" dirty="0"/>
          </a:p>
        </p:txBody>
      </p:sp>
    </p:spTree>
    <p:extLst>
      <p:ext uri="{BB962C8B-B14F-4D97-AF65-F5344CB8AC3E}">
        <p14:creationId xmlns:p14="http://schemas.microsoft.com/office/powerpoint/2010/main" val="293683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4613" y="9446678"/>
            <a:ext cx="2971800" cy="497284"/>
          </a:xfrm>
          <a:prstGeom prst="rect">
            <a:avLst/>
          </a:prstGeom>
          <a:noFill/>
        </p:spPr>
        <p:txBody>
          <a:bodyPr/>
          <a:lstStyle/>
          <a:p>
            <a:fld id="{3CDFAC33-9B61-4418-8FB9-EDC69491700F}" type="slidenum">
              <a:rPr lang="sv-SE" smtClean="0"/>
              <a:pPr/>
              <a:t>7</a:t>
            </a:fld>
            <a:endParaRPr lang="sv-SE" dirty="0" smtClean="0"/>
          </a:p>
        </p:txBody>
      </p:sp>
      <p:sp>
        <p:nvSpPr>
          <p:cNvPr id="53251" name="Rectangle 2"/>
          <p:cNvSpPr>
            <a:spLocks noGrp="1" noRot="1" noChangeAspect="1" noChangeArrowheads="1" noTextEdit="1"/>
          </p:cNvSpPr>
          <p:nvPr>
            <p:ph type="sldImg"/>
          </p:nvPr>
        </p:nvSpPr>
        <p:spPr>
          <a:xfrm>
            <a:off x="2403475" y="330200"/>
            <a:ext cx="2371725" cy="1779588"/>
          </a:xfrm>
          <a:prstGeom prst="rect">
            <a:avLst/>
          </a:prstGeom>
          <a:ln/>
        </p:spPr>
      </p:sp>
      <p:sp>
        <p:nvSpPr>
          <p:cNvPr id="53252" name="Rectangle 3"/>
          <p:cNvSpPr>
            <a:spLocks noGrp="1" noChangeArrowheads="1"/>
          </p:cNvSpPr>
          <p:nvPr>
            <p:ph type="body" idx="1"/>
          </p:nvPr>
        </p:nvSpPr>
        <p:spPr>
          <a:xfrm>
            <a:off x="527413" y="2685588"/>
            <a:ext cx="5861050" cy="6083101"/>
          </a:xfrm>
          <a:prstGeom prst="rect">
            <a:avLst/>
          </a:prstGeom>
          <a:noFill/>
          <a:ln/>
        </p:spPr>
        <p: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sv-SE" b="0" i="1" baseline="0" dirty="0" smtClean="0"/>
              <a:t>ÖK:</a:t>
            </a:r>
          </a:p>
          <a:p>
            <a:pPr marL="0" marR="0" indent="0" algn="l" defTabSz="914209" rtl="0" eaLnBrk="1" fontAlgn="auto" latinLnBrk="0" hangingPunct="1">
              <a:lnSpc>
                <a:spcPct val="100000"/>
              </a:lnSpc>
              <a:spcBef>
                <a:spcPts val="0"/>
              </a:spcBef>
              <a:spcAft>
                <a:spcPts val="0"/>
              </a:spcAft>
              <a:buClrTx/>
              <a:buSzTx/>
              <a:buFontTx/>
              <a:buNone/>
              <a:tabLst/>
              <a:defRPr/>
            </a:pPr>
            <a:r>
              <a:rPr lang="sv-SE" i="0" baseline="0" dirty="0" smtClean="0"/>
              <a:t>2 Pet 3:3-6: </a:t>
            </a:r>
            <a:r>
              <a:rPr lang="sv-SE" i="1" baseline="0" dirty="0" smtClean="0"/>
              <a:t>"</a:t>
            </a:r>
            <a:r>
              <a:rPr lang="sv-SE" i="1" dirty="0" smtClean="0"/>
              <a:t>Framför allt skall ni veta, att i de sista dagarna kommer det människor som drivs av sina begär och som förtalar och hånar er och frågar: "Hur går det med löftet om hans återkomst? Ända sedan våra fäder dog förblir ju allting precis som det har varit från världens begynnelse." De som påstår detta bortser från att det för länge sedan fanns himlar och en jord som uppstod ur vatten och genom vatten, i kraft av Guds ord. I vatten och i kraft av Guds ord dränktes den dåtida världen och gick under</a:t>
            </a:r>
            <a:r>
              <a:rPr lang="sv-SE" i="1" dirty="0" smtClean="0"/>
              <a:t>."</a:t>
            </a:r>
            <a:endParaRPr lang="sv-SE" sz="1200" i="0" strike="sngStrike"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4613" y="9446678"/>
            <a:ext cx="2971800" cy="497284"/>
          </a:xfrm>
          <a:prstGeom prst="rect">
            <a:avLst/>
          </a:prstGeom>
          <a:noFill/>
        </p:spPr>
        <p:txBody>
          <a:bodyPr/>
          <a:lstStyle/>
          <a:p>
            <a:fld id="{3CDFAC33-9B61-4418-8FB9-EDC69491700F}" type="slidenum">
              <a:rPr lang="sv-SE" smtClean="0"/>
              <a:pPr/>
              <a:t>8</a:t>
            </a:fld>
            <a:endParaRPr lang="sv-SE" dirty="0" smtClean="0"/>
          </a:p>
        </p:txBody>
      </p:sp>
      <p:sp>
        <p:nvSpPr>
          <p:cNvPr id="53251" name="Rectangle 2"/>
          <p:cNvSpPr>
            <a:spLocks noGrp="1" noRot="1" noChangeAspect="1" noChangeArrowheads="1" noTextEdit="1"/>
          </p:cNvSpPr>
          <p:nvPr>
            <p:ph type="sldImg"/>
          </p:nvPr>
        </p:nvSpPr>
        <p:spPr>
          <a:xfrm>
            <a:off x="4632325" y="95250"/>
            <a:ext cx="1997075" cy="1498600"/>
          </a:xfrm>
          <a:prstGeom prst="rect">
            <a:avLst/>
          </a:prstGeom>
          <a:ln/>
        </p:spPr>
      </p:sp>
      <p:sp>
        <p:nvSpPr>
          <p:cNvPr id="53252" name="Rectangle 3"/>
          <p:cNvSpPr>
            <a:spLocks noGrp="1" noChangeArrowheads="1"/>
          </p:cNvSpPr>
          <p:nvPr>
            <p:ph type="body" idx="1"/>
          </p:nvPr>
        </p:nvSpPr>
        <p:spPr>
          <a:xfrm>
            <a:off x="213903" y="0"/>
            <a:ext cx="6644097" cy="9945688"/>
          </a:xfrm>
          <a:prstGeom prst="rect">
            <a:avLst/>
          </a:prstGeom>
          <a:noFill/>
          <a:ln/>
        </p:spPr>
        <p:txBody>
          <a:bodyPr/>
          <a:lstStyle/>
          <a:p>
            <a:pPr eaLnBrk="1" hangingPunct="1"/>
            <a:r>
              <a:rPr lang="sv-SE" sz="1800" b="0" u="none" dirty="0" smtClean="0"/>
              <a:t>Ett monument från floden</a:t>
            </a:r>
            <a:r>
              <a:rPr lang="sv-SE" sz="1800" b="0" u="none" dirty="0" smtClean="0"/>
              <a:t>. </a:t>
            </a:r>
            <a:r>
              <a:rPr lang="sv-SE" sz="1800" b="0" dirty="0" smtClean="0"/>
              <a:t>Jättevågor</a:t>
            </a:r>
            <a:r>
              <a:rPr lang="sv-SE" sz="1800" b="0" dirty="0" smtClean="0"/>
              <a:t>, kanske ett helt hav, med grus, </a:t>
            </a:r>
            <a:r>
              <a:rPr lang="sv-SE" sz="1800" b="0" dirty="0" smtClean="0"/>
              <a:t>lera</a:t>
            </a:r>
            <a:r>
              <a:rPr lang="sv-SE" sz="1800" b="0" dirty="0" smtClean="0"/>
              <a:t>, sand och sten som avsatts, packats och </a:t>
            </a:r>
            <a:r>
              <a:rPr lang="sv-SE" sz="1800" b="0" dirty="0" smtClean="0"/>
              <a:t>bildat </a:t>
            </a:r>
            <a:r>
              <a:rPr lang="sv-SE" sz="1800" b="0" dirty="0" smtClean="0"/>
              <a:t>sedimentärt berg.</a:t>
            </a:r>
          </a:p>
          <a:p>
            <a:pPr eaLnBrk="1" hangingPunct="1"/>
            <a:endParaRPr lang="sv-SE" sz="1000" b="0" u="none" baseline="0" dirty="0" smtClean="0"/>
          </a:p>
          <a:p>
            <a:pPr eaLnBrk="1" hangingPunct="1"/>
            <a:r>
              <a:rPr lang="sv-SE" sz="1800" b="0" u="none" baseline="0" dirty="0" smtClean="0"/>
              <a:t>Kornstorleken:</a:t>
            </a:r>
          </a:p>
          <a:p>
            <a:pPr marL="171450" indent="-171450" eaLnBrk="1" hangingPunct="1">
              <a:buFont typeface="Arial" pitchFamily="34" charset="0"/>
              <a:buChar char="•"/>
            </a:pPr>
            <a:r>
              <a:rPr lang="sv-SE" sz="1800" b="0" u="none" baseline="0" dirty="0" smtClean="0"/>
              <a:t>Större stenar längst ner är ett generellt mönster</a:t>
            </a:r>
          </a:p>
          <a:p>
            <a:pPr marL="628553" lvl="1" indent="-171450" eaLnBrk="1" hangingPunct="1">
              <a:buFont typeface="Arial" pitchFamily="34" charset="0"/>
              <a:buChar char="•"/>
            </a:pPr>
            <a:r>
              <a:rPr lang="sv-SE" sz="1800" b="0" u="none" baseline="0" dirty="0" smtClean="0"/>
              <a:t>I GC från Kambrium till Redwall kalksten (dvs ej övre lagren och längst ner)</a:t>
            </a:r>
          </a:p>
          <a:p>
            <a:pPr marL="628553" lvl="1" indent="-171450" eaLnBrk="1" hangingPunct="1">
              <a:buFont typeface="Arial" pitchFamily="34" charset="0"/>
              <a:buChar char="•"/>
            </a:pPr>
            <a:r>
              <a:rPr lang="sv-SE" sz="1800" b="0" u="none" baseline="0" dirty="0" smtClean="0"/>
              <a:t>Allmänt på andra ställen på jorden</a:t>
            </a:r>
          </a:p>
          <a:p>
            <a:pPr marL="171450" indent="-171450" eaLnBrk="1" hangingPunct="1">
              <a:buFont typeface="Arial" pitchFamily="34" charset="0"/>
              <a:buChar char="•"/>
            </a:pPr>
            <a:r>
              <a:rPr lang="sv-SE" sz="1800" b="0" u="none" baseline="0" dirty="0" smtClean="0"/>
              <a:t>Sorteringseffekt i avstannande vatten.</a:t>
            </a:r>
          </a:p>
          <a:p>
            <a:pPr marL="171450" indent="-171450" eaLnBrk="1" hangingPunct="1">
              <a:buFont typeface="Arial" pitchFamily="34" charset="0"/>
              <a:buChar char="•"/>
            </a:pPr>
            <a:r>
              <a:rPr lang="sv-SE" sz="1800" b="0" u="none" baseline="0" dirty="0" smtClean="0"/>
              <a:t>Olika vågor bildar olika lager.</a:t>
            </a:r>
          </a:p>
          <a:p>
            <a:pPr marL="0" indent="0" eaLnBrk="1" hangingPunct="1">
              <a:buFont typeface="Arial" pitchFamily="34" charset="0"/>
              <a:buNone/>
            </a:pPr>
            <a:endParaRPr lang="sv-SE" sz="1000" b="0" u="none" baseline="0" dirty="0" smtClean="0"/>
          </a:p>
          <a:p>
            <a:pPr eaLnBrk="1" hangingPunct="1"/>
            <a:r>
              <a:rPr lang="sv-SE" sz="1800" b="0" u="none" dirty="0" smtClean="0"/>
              <a:t>Uniformism:</a:t>
            </a:r>
          </a:p>
          <a:p>
            <a:pPr marL="171450" indent="-171450" eaLnBrk="1" hangingPunct="1">
              <a:buFont typeface="Arial" pitchFamily="34" charset="0"/>
              <a:buChar char="•"/>
            </a:pPr>
            <a:r>
              <a:rPr lang="sv-SE" sz="1800" b="0" dirty="0" smtClean="0"/>
              <a:t>Antog att sedimenten kommer från en långsam process i haven.</a:t>
            </a:r>
          </a:p>
          <a:p>
            <a:pPr marL="171450" indent="-171450" eaLnBrk="1" hangingPunct="1">
              <a:buFont typeface="Arial" pitchFamily="34" charset="0"/>
              <a:buChar char="•"/>
            </a:pPr>
            <a:r>
              <a:rPr lang="sv-SE" sz="1800" b="0" dirty="0" smtClean="0"/>
              <a:t>Bevisen </a:t>
            </a:r>
            <a:r>
              <a:rPr lang="sv-SE" sz="1800" b="0" baseline="0" dirty="0" smtClean="0"/>
              <a:t>blev så stora att man accepterar översvämningar idag (aktualism).</a:t>
            </a:r>
          </a:p>
          <a:p>
            <a:pPr marL="171450" indent="-171450" eaLnBrk="1" hangingPunct="1">
              <a:buFont typeface="Arial" pitchFamily="34" charset="0"/>
              <a:buChar char="•"/>
            </a:pPr>
            <a:r>
              <a:rPr lang="sv-SE" sz="1800" b="0" baseline="0" dirty="0" smtClean="0"/>
              <a:t>Man lägger tiden mellan lagren istället</a:t>
            </a:r>
          </a:p>
          <a:p>
            <a:pPr marL="171450" indent="-171450" eaLnBrk="1" hangingPunct="1">
              <a:buFont typeface="Arial" pitchFamily="34" charset="0"/>
              <a:buChar char="•"/>
            </a:pPr>
            <a:r>
              <a:rPr lang="sv-SE" sz="1800" b="0" baseline="0" dirty="0" smtClean="0"/>
              <a:t>Men tecken på (ålders-)erosion saknas mellan lagren, tex…</a:t>
            </a:r>
          </a:p>
          <a:p>
            <a:pPr marL="628553" lvl="1" indent="-171450" eaLnBrk="1" hangingPunct="1">
              <a:buFont typeface="Arial" pitchFamily="34" charset="0"/>
              <a:buChar char="•"/>
            </a:pPr>
            <a:r>
              <a:rPr lang="sv-SE" sz="1800" b="0" dirty="0" smtClean="0"/>
              <a:t>Kemisk vittring</a:t>
            </a:r>
          </a:p>
          <a:p>
            <a:pPr marL="628553" lvl="1" indent="-171450" eaLnBrk="1" hangingPunct="1">
              <a:buFont typeface="Arial" pitchFamily="34" charset="0"/>
              <a:buChar char="•"/>
            </a:pPr>
            <a:r>
              <a:rPr lang="sv-SE" sz="1800" b="0" dirty="0" smtClean="0"/>
              <a:t>Märken från rötter och hålor från djur</a:t>
            </a:r>
          </a:p>
          <a:p>
            <a:pPr marL="628553" lvl="1" indent="-171450" eaLnBrk="1" hangingPunct="1">
              <a:buFont typeface="Arial" pitchFamily="34" charset="0"/>
              <a:buChar char="•"/>
            </a:pPr>
            <a:r>
              <a:rPr lang="sv-SE" sz="1800" b="0" dirty="0" smtClean="0"/>
              <a:t>Mjuka jordar</a:t>
            </a:r>
          </a:p>
          <a:p>
            <a:pPr marL="171450" lvl="0" indent="-171450" eaLnBrk="1" hangingPunct="1">
              <a:buFont typeface="Arial" pitchFamily="34" charset="0"/>
              <a:buChar char="•"/>
            </a:pPr>
            <a:r>
              <a:rPr lang="sv-SE" sz="1800" b="0" dirty="0" smtClean="0"/>
              <a:t>…. undantag är mellan prekambrium och kambrium…</a:t>
            </a:r>
          </a:p>
          <a:p>
            <a:pPr marL="628553" lvl="1" indent="-171450" eaLnBrk="1" hangingPunct="1">
              <a:buFont typeface="Arial" pitchFamily="34" charset="0"/>
              <a:buChar char="•"/>
            </a:pPr>
            <a:r>
              <a:rPr lang="sv-SE" sz="1800" b="0" dirty="0" smtClean="0"/>
              <a:t>jorden före floden</a:t>
            </a:r>
          </a:p>
          <a:p>
            <a:pPr marL="171450" lvl="0" indent="-171450" eaLnBrk="1" hangingPunct="1">
              <a:buFont typeface="Arial" pitchFamily="34" charset="0"/>
              <a:buChar char="•"/>
            </a:pPr>
            <a:r>
              <a:rPr lang="sv-SE" sz="1800" b="0" baseline="0" dirty="0" smtClean="0"/>
              <a:t>… samt högt upp i lagerföljden</a:t>
            </a:r>
          </a:p>
          <a:p>
            <a:pPr marL="628553" lvl="1" indent="-171450" eaLnBrk="1" hangingPunct="1">
              <a:buFont typeface="Arial" pitchFamily="34" charset="0"/>
              <a:buChar char="•"/>
            </a:pPr>
            <a:r>
              <a:rPr lang="sv-SE" sz="1800" b="0" baseline="0" dirty="0" smtClean="0"/>
              <a:t>lokala katastrofer (vulkaner och skred)</a:t>
            </a:r>
            <a:endParaRPr lang="sv-SE" sz="1800" b="0" dirty="0" smtClean="0"/>
          </a:p>
          <a:p>
            <a:pPr marL="171450" marR="0" lvl="0" indent="-171450" algn="l" defTabSz="914209" rtl="0" eaLnBrk="1" fontAlgn="auto" latinLnBrk="0" hangingPunct="1">
              <a:lnSpc>
                <a:spcPct val="100000"/>
              </a:lnSpc>
              <a:spcBef>
                <a:spcPts val="0"/>
              </a:spcBef>
              <a:spcAft>
                <a:spcPts val="0"/>
              </a:spcAft>
              <a:buClrTx/>
              <a:buSzTx/>
              <a:buFont typeface="Arial" pitchFamily="34" charset="0"/>
              <a:buChar char="•"/>
              <a:tabLst/>
              <a:defRPr/>
            </a:pPr>
            <a:r>
              <a:rPr lang="sv-SE" sz="1800" b="0" dirty="0" smtClean="0"/>
              <a:t>Slutsats: Lagren avsattes i snabb följd.</a:t>
            </a:r>
          </a:p>
          <a:p>
            <a:pPr marL="171450" lvl="0" indent="-171450" eaLnBrk="1" hangingPunct="1">
              <a:buFont typeface="Arial" pitchFamily="34" charset="0"/>
              <a:buChar char="•"/>
            </a:pPr>
            <a:endParaRPr lang="sv-SE" sz="1000" b="0" dirty="0" smtClean="0"/>
          </a:p>
          <a:p>
            <a:pPr marL="0" lvl="0" indent="0" eaLnBrk="1" hangingPunct="1">
              <a:buFont typeface="Arial" pitchFamily="34" charset="0"/>
              <a:buNone/>
            </a:pPr>
            <a:r>
              <a:rPr lang="sv-SE" sz="1800" b="0" u="none" dirty="0" smtClean="0"/>
              <a:t>Lokala översvämningar</a:t>
            </a:r>
            <a:r>
              <a:rPr lang="sv-SE" sz="1800" b="0" dirty="0" smtClean="0"/>
              <a:t> idag skiljer sig från den stora:</a:t>
            </a:r>
          </a:p>
          <a:p>
            <a:pPr marL="171450" lvl="0" indent="-171450" eaLnBrk="1" hangingPunct="1">
              <a:buFont typeface="Arial" pitchFamily="34" charset="0"/>
              <a:buChar char="•"/>
            </a:pPr>
            <a:r>
              <a:rPr lang="sv-SE" sz="1800" b="0" dirty="0" smtClean="0"/>
              <a:t>"Unconformities"</a:t>
            </a:r>
            <a:r>
              <a:rPr lang="sv-SE" sz="1800" b="0" baseline="0" dirty="0" smtClean="0"/>
              <a:t> (avbrott i den sedimentära geologin/erosionsyta som skiljer två olika åldrar)</a:t>
            </a:r>
            <a:endParaRPr lang="sv-SE" sz="1800" b="0" dirty="0" smtClean="0"/>
          </a:p>
          <a:p>
            <a:pPr marL="171450" lvl="0" indent="-171450" eaLnBrk="1" hangingPunct="1">
              <a:buFont typeface="Arial" pitchFamily="34" charset="0"/>
              <a:buChar char="•"/>
            </a:pPr>
            <a:r>
              <a:rPr lang="sv-SE" sz="1800" b="0" dirty="0" smtClean="0"/>
              <a:t>Diken</a:t>
            </a:r>
            <a:r>
              <a:rPr lang="sv-SE" sz="1800" b="0" baseline="0" dirty="0" smtClean="0"/>
              <a:t> och raviner</a:t>
            </a:r>
          </a:p>
          <a:p>
            <a:pPr marL="171450" lvl="0" indent="-171450" eaLnBrk="1" hangingPunct="1">
              <a:buFont typeface="Arial" pitchFamily="34" charset="0"/>
              <a:buChar char="•"/>
            </a:pPr>
            <a:r>
              <a:rPr lang="sv-SE" sz="1800" b="0" baseline="0" dirty="0" smtClean="0"/>
              <a:t>Mindre till djup och </a:t>
            </a:r>
            <a:r>
              <a:rPr lang="sv-SE" sz="1800" b="0" baseline="0" dirty="0" smtClean="0"/>
              <a:t>yta</a:t>
            </a:r>
            <a:endParaRPr lang="sv-SE" sz="1800" b="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84613" y="9446678"/>
            <a:ext cx="2971800" cy="497284"/>
          </a:xfrm>
          <a:prstGeom prst="rect">
            <a:avLst/>
          </a:prstGeom>
          <a:noFill/>
        </p:spPr>
        <p:txBody>
          <a:bodyPr/>
          <a:lstStyle/>
          <a:p>
            <a:fld id="{A45159EF-81FA-4716-8F7C-BE757C6ECC7D}" type="slidenum">
              <a:rPr lang="sv-SE" smtClean="0"/>
              <a:pPr/>
              <a:t>9</a:t>
            </a:fld>
            <a:endParaRPr lang="sv-SE" dirty="0" smtClean="0"/>
          </a:p>
        </p:txBody>
      </p:sp>
      <p:sp>
        <p:nvSpPr>
          <p:cNvPr id="71683" name="Rectangle 2"/>
          <p:cNvSpPr>
            <a:spLocks noGrp="1" noRot="1" noChangeAspect="1" noChangeArrowheads="1" noTextEdit="1"/>
          </p:cNvSpPr>
          <p:nvPr>
            <p:ph type="sldImg"/>
          </p:nvPr>
        </p:nvSpPr>
        <p:spPr>
          <a:xfrm>
            <a:off x="2547938" y="173038"/>
            <a:ext cx="2005012" cy="1504950"/>
          </a:xfrm>
          <a:prstGeom prst="rect">
            <a:avLst/>
          </a:prstGeom>
          <a:ln/>
        </p:spPr>
      </p:sp>
      <p:sp>
        <p:nvSpPr>
          <p:cNvPr id="71684" name="Rectangle 3"/>
          <p:cNvSpPr>
            <a:spLocks noGrp="1" noChangeArrowheads="1"/>
          </p:cNvSpPr>
          <p:nvPr>
            <p:ph type="body" idx="1"/>
          </p:nvPr>
        </p:nvSpPr>
        <p:spPr>
          <a:xfrm>
            <a:off x="370659" y="1823439"/>
            <a:ext cx="6291398" cy="7647132"/>
          </a:xfrm>
          <a:prstGeom prst="rect">
            <a:avLst/>
          </a:prstGeom>
          <a:noFill/>
          <a:ln/>
        </p:spPr>
        <p:txBody>
          <a:bodyPr/>
          <a:lstStyle/>
          <a:p>
            <a:pPr eaLnBrk="1" hangingPunct="1"/>
            <a:r>
              <a:rPr lang="sv-SE" b="0" dirty="0" smtClean="0"/>
              <a:t>Två faser av flodens avrinning:</a:t>
            </a:r>
          </a:p>
          <a:p>
            <a:pPr marL="171450" indent="-171450" eaLnBrk="1" hangingPunct="1">
              <a:buFont typeface="Arial" pitchFamily="34" charset="0"/>
              <a:buChar char="•"/>
            </a:pPr>
            <a:r>
              <a:rPr lang="sv-SE" b="0" baseline="0" dirty="0" smtClean="0"/>
              <a:t>Laminärt flöde ("Sheet flow") skapar plana ytor och flyttblock</a:t>
            </a:r>
          </a:p>
          <a:p>
            <a:pPr marL="171450" indent="-171450" eaLnBrk="1" hangingPunct="1">
              <a:buFont typeface="Arial" pitchFamily="34" charset="0"/>
              <a:buChar char="•"/>
            </a:pPr>
            <a:r>
              <a:rPr lang="sv-SE" b="0" baseline="0" dirty="0" smtClean="0"/>
              <a:t>Kanaliserat flöde skapar kanjoner och raviner. (Dessa fortsätter ofta i enorma kanjoner utanför kusterna)</a:t>
            </a:r>
            <a:endParaRPr lang="sv-SE" b="0" dirty="0" smtClean="0"/>
          </a:p>
          <a:p>
            <a:pPr eaLnBrk="1" hangingPunct="1"/>
            <a:endParaRPr lang="sv-SE" b="0" dirty="0" smtClean="0"/>
          </a:p>
          <a:p>
            <a:pPr eaLnBrk="1" hangingPunct="1"/>
            <a:r>
              <a:rPr lang="sv-SE" b="0" dirty="0" smtClean="0"/>
              <a:t>Dalar bildas genom erosion:</a:t>
            </a:r>
          </a:p>
          <a:p>
            <a:pPr marL="171450" indent="-171450" eaLnBrk="1" hangingPunct="1">
              <a:buFont typeface="Arial" pitchFamily="34" charset="0"/>
              <a:buChar char="•"/>
            </a:pPr>
            <a:r>
              <a:rPr lang="sv-SE" b="0" dirty="0" smtClean="0"/>
              <a:t>Mjukare berg (hade ej stelnat) och mer vatten underlättar erosion.</a:t>
            </a:r>
          </a:p>
          <a:p>
            <a:pPr marL="171450" indent="-171450" eaLnBrk="1" hangingPunct="1">
              <a:buFont typeface="Arial" pitchFamily="34" charset="0"/>
              <a:buChar char="•"/>
            </a:pPr>
            <a:r>
              <a:rPr lang="sv-SE" b="0" dirty="0" smtClean="0"/>
              <a:t>Floder över hela världen rinner i flodfåror som är tiotals/hundratals gånger större än vad nuvarande vattenmängder kan bilda.</a:t>
            </a:r>
          </a:p>
          <a:p>
            <a:pPr marL="171450" indent="-171450" eaLnBrk="1" hangingPunct="1">
              <a:buFont typeface="Arial" pitchFamily="34" charset="0"/>
              <a:buChar char="•"/>
            </a:pPr>
            <a:r>
              <a:rPr lang="sv-SE" b="0" dirty="0" smtClean="0"/>
              <a:t>Nästan lodräta väggar är ett tecken på låg ålder.</a:t>
            </a:r>
            <a:r>
              <a:rPr lang="sv-SE" b="0" baseline="0" dirty="0" smtClean="0"/>
              <a:t> Annars skulle branten eroderat.</a:t>
            </a:r>
            <a:endParaRPr lang="sv-SE" b="0" dirty="0" smtClean="0"/>
          </a:p>
          <a:p>
            <a:pPr eaLnBrk="1" hangingPunct="1"/>
            <a:endParaRPr lang="sv-SE" b="0" dirty="0" smtClean="0"/>
          </a:p>
          <a:p>
            <a:pPr eaLnBrk="1" hangingPunct="1"/>
            <a:r>
              <a:rPr lang="sv-SE" b="0" dirty="0" smtClean="0"/>
              <a:t>Colorado-floden går i öst-västlig riktning, rakt genom högplatån, istället för runt omkring vilket vore naturligare.</a:t>
            </a:r>
          </a:p>
          <a:p>
            <a:pPr eaLnBrk="1" hangingPunct="1"/>
            <a:endParaRPr lang="sv-SE" b="0" dirty="0" smtClean="0"/>
          </a:p>
          <a:p>
            <a:pPr eaLnBrk="1" hangingPunct="1"/>
            <a:r>
              <a:rPr lang="sv-SE" sz="1800" b="0" i="1" dirty="0" smtClean="0"/>
              <a:t>ÖK:</a:t>
            </a:r>
          </a:p>
          <a:p>
            <a:pPr eaLnBrk="1" hangingPunct="1"/>
            <a:r>
              <a:rPr lang="sv-SE" sz="1800" b="0" dirty="0" smtClean="0"/>
              <a:t>Uniformistisk förklaring:</a:t>
            </a:r>
          </a:p>
          <a:p>
            <a:pPr eaLnBrk="1" hangingPunct="1"/>
            <a:r>
              <a:rPr lang="sv-SE" sz="1800" b="0" dirty="0" smtClean="0"/>
              <a:t>Floden följde en förhistorisk flodfåra och grävde ner sig i samma takt som landet höjde sig.</a:t>
            </a:r>
          </a:p>
          <a:p>
            <a:pPr eaLnBrk="1" hangingPunct="1"/>
            <a:r>
              <a:rPr lang="sv-SE" sz="1800" b="0" dirty="0" smtClean="0"/>
              <a:t>Problem: Under de 70 miljoner åren detta pågått skulle 1,3 miljoner kubik-miles sediment föras </a:t>
            </a:r>
            <a:r>
              <a:rPr lang="sv-SE" sz="1800" b="0" dirty="0" smtClean="0"/>
              <a:t>bort (</a:t>
            </a:r>
            <a:r>
              <a:rPr lang="sv-SE" sz="1800" b="0" dirty="0" smtClean="0"/>
              <a:t>motsvarande en kub med 18 km sida!), vilken aldrig har hittats.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9144000" cy="857232"/>
          </a:xfrm>
        </p:spPr>
        <p:txBody>
          <a:bodyPr/>
          <a:lstStyle>
            <a:lvl1pPr algn="l" rtl="0" eaLnBrk="1" latinLnBrk="0" hangingPunct="1">
              <a:spcBef>
                <a:spcPct val="0"/>
              </a:spcBef>
              <a:buNone/>
              <a:defRPr kumimoji="0" lang="sv-SE" sz="4000" b="0" kern="1200" cap="none" spc="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risten ITC" pitchFamily="66" charset="0"/>
                <a:ea typeface="+mj-ea"/>
                <a:cs typeface="+mj-cs"/>
              </a:defRPr>
            </a:lvl1pPr>
          </a:lstStyle>
          <a:p>
            <a:r>
              <a:rPr lang="sv-SE" dirty="0" smtClean="0"/>
              <a:t>Klicka här för att ändra format</a:t>
            </a:r>
            <a:endParaRPr lang="sv-SE" dirty="0"/>
          </a:p>
        </p:txBody>
      </p:sp>
      <p:sp>
        <p:nvSpPr>
          <p:cNvPr id="3" name="Rektangel 2"/>
          <p:cNvSpPr/>
          <p:nvPr userDrawn="1"/>
        </p:nvSpPr>
        <p:spPr>
          <a:xfrm>
            <a:off x="242049" y="188569"/>
            <a:ext cx="8641977" cy="6472208"/>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sv-SE" dirty="0" smtClean="0"/>
              <a:t>     </a:t>
            </a:r>
            <a:endParaRPr lang="sv-SE"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Pr>
        <a:solidFill>
          <a:schemeClr val="bg1"/>
        </a:solidFill>
        <a:effectLst/>
      </p:bgPr>
    </p:bg>
    <p:spTree>
      <p:nvGrpSpPr>
        <p:cNvPr id="1" name=""/>
        <p:cNvGrpSpPr/>
        <p:nvPr/>
      </p:nvGrpSpPr>
      <p:grpSpPr>
        <a:xfrm>
          <a:off x="0" y="0"/>
          <a:ext cx="0" cy="0"/>
          <a:chOff x="0" y="0"/>
          <a:chExt cx="0" cy="0"/>
        </a:xfrm>
      </p:grpSpPr>
      <p:sp>
        <p:nvSpPr>
          <p:cNvPr id="21" name="Rektangel 20"/>
          <p:cNvSpPr/>
          <p:nvPr userDrawn="1"/>
        </p:nvSpPr>
        <p:spPr>
          <a:xfrm>
            <a:off x="0" y="-24"/>
            <a:ext cx="9144000" cy="857232"/>
          </a:xfrm>
          <a:prstGeom prst="rect">
            <a:avLst/>
          </a:prstGeom>
          <a:gradFill flip="none" rotWithShape="1">
            <a:gsLst>
              <a:gs pos="100000">
                <a:srgbClr val="066094"/>
              </a:gs>
              <a:gs pos="60000">
                <a:srgbClr val="066094"/>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2" rIns="91421" bIns="45712" rtlCol="0" anchor="ctr"/>
          <a:lstStyle/>
          <a:p>
            <a:pPr algn="ctr"/>
            <a:endParaRPr lang="sv-SE" dirty="0"/>
          </a:p>
        </p:txBody>
      </p:sp>
      <p:sp>
        <p:nvSpPr>
          <p:cNvPr id="9" name="Platshållare för rubrik 8"/>
          <p:cNvSpPr>
            <a:spLocks noGrp="1"/>
          </p:cNvSpPr>
          <p:nvPr>
            <p:ph type="title"/>
          </p:nvPr>
        </p:nvSpPr>
        <p:spPr>
          <a:xfrm>
            <a:off x="7" y="0"/>
            <a:ext cx="6643703" cy="857232"/>
          </a:xfrm>
          <a:prstGeom prst="rect">
            <a:avLst/>
          </a:prstGeom>
        </p:spPr>
        <p:txBody>
          <a:bodyPr vert="horz" lIns="323932" tIns="45712" rIns="0" bIns="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0" lang="sv-SE" dirty="0" smtClean="0"/>
              <a:t>Rubrik</a:t>
            </a:r>
            <a:endParaRPr kumimoji="0" lang="en-US" dirty="0"/>
          </a:p>
        </p:txBody>
      </p:sp>
      <p:pic>
        <p:nvPicPr>
          <p:cNvPr id="5" name="Bildobjekt 4" descr="Ny-logga-kopia.png"/>
          <p:cNvPicPr>
            <a:picLocks noChangeAspect="1"/>
          </p:cNvPicPr>
          <p:nvPr userDrawn="1"/>
        </p:nvPicPr>
        <p:blipFill>
          <a:blip r:embed="rId3" cstate="screen"/>
          <a:stretch>
            <a:fillRect/>
          </a:stretch>
        </p:blipFill>
        <p:spPr>
          <a:xfrm>
            <a:off x="7383573" y="133927"/>
            <a:ext cx="1452785" cy="307990"/>
          </a:xfrm>
          <a:prstGeom prst="rect">
            <a:avLst/>
          </a:prstGeom>
        </p:spPr>
      </p:pic>
      <p:sp>
        <p:nvSpPr>
          <p:cNvPr id="2" name="textruta 1"/>
          <p:cNvSpPr txBox="1"/>
          <p:nvPr userDrawn="1"/>
        </p:nvSpPr>
        <p:spPr>
          <a:xfrm>
            <a:off x="7473413" y="474785"/>
            <a:ext cx="1273105" cy="307777"/>
          </a:xfrm>
          <a:prstGeom prst="rect">
            <a:avLst/>
          </a:prstGeom>
          <a:noFill/>
        </p:spPr>
        <p:txBody>
          <a:bodyPr wrap="none" rtlCol="0">
            <a:spAutoFit/>
          </a:bodyPr>
          <a:lstStyle/>
          <a:p>
            <a:r>
              <a:rPr lang="sv-SE" sz="1400" dirty="0" smtClean="0"/>
              <a:t>gardeborn.se</a:t>
            </a:r>
            <a:endParaRPr lang="sv-SE" sz="1400" dirty="0"/>
          </a:p>
        </p:txBody>
      </p:sp>
    </p:spTree>
  </p:cSld>
  <p:clrMap bg1="dk1" tx1="lt1" bg2="dk2" tx2="lt2" accent1="accent1" accent2="accent2" accent3="accent3" accent4="accent4" accent5="accent5" accent6="accent6" hlink="hlink" folHlink="folHlink"/>
  <p:sldLayoutIdLst>
    <p:sldLayoutId id="2147483658" r:id="rId1"/>
  </p:sldLayoutIdLst>
  <p:transition>
    <p:fade/>
  </p:transition>
  <p:timing>
    <p:tnLst>
      <p:par>
        <p:cTn id="1" dur="indefinite" restart="never" nodeType="tmRoot"/>
      </p:par>
    </p:tnLst>
  </p:timing>
  <p:txStyles>
    <p:titleStyle>
      <a:lvl1pPr algn="l" rtl="0" eaLnBrk="1" latinLnBrk="0" hangingPunct="1">
        <a:spcBef>
          <a:spcPct val="0"/>
        </a:spcBef>
        <a:buNone/>
        <a:defRPr kumimoji="0" lang="en-US" sz="3600" b="1" kern="1200" cap="none" spc="99" baseline="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Kristen ITC" pitchFamily="66" charset="0"/>
          <a:ea typeface="+mj-ea"/>
          <a:cs typeface="+mj-cs"/>
        </a:defRPr>
      </a:lvl1pPr>
    </p:titleStyle>
    <p:bodyStyle>
      <a:lvl1pPr marL="274262" indent="-274262"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946" indent="-246836"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209" indent="-246836"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471" indent="-210268"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732" indent="-210268"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6995" indent="-210268"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838" indent="-182843" algn="l" rtl="0" eaLnBrk="1" latinLnBrk="0" hangingPunct="1">
        <a:spcBef>
          <a:spcPct val="20000"/>
        </a:spcBef>
        <a:buClr>
          <a:schemeClr val="accent6"/>
        </a:buClr>
        <a:buSzPct val="80000"/>
        <a:buFont typeface="Wingdings 2"/>
        <a:buChar char=""/>
        <a:defRPr kumimoji="0" sz="1700" kern="1200" baseline="0">
          <a:solidFill>
            <a:schemeClr val="tx1"/>
          </a:solidFill>
          <a:latin typeface="+mn-lt"/>
          <a:ea typeface="+mn-ea"/>
          <a:cs typeface="+mn-cs"/>
        </a:defRPr>
      </a:lvl7pPr>
      <a:lvl8pPr marL="2194100" indent="-182843" algn="l" rtl="0" eaLnBrk="1" latinLnBrk="0" hangingPunct="1">
        <a:spcBef>
          <a:spcPct val="20000"/>
        </a:spcBef>
        <a:buClr>
          <a:schemeClr val="tx2"/>
        </a:buClr>
        <a:buChar char="•"/>
        <a:defRPr kumimoji="0" sz="1700" kern="1200">
          <a:solidFill>
            <a:schemeClr val="tx1"/>
          </a:solidFill>
          <a:latin typeface="+mn-lt"/>
          <a:ea typeface="+mn-ea"/>
          <a:cs typeface="+mn-cs"/>
        </a:defRPr>
      </a:lvl8pPr>
      <a:lvl9pPr marL="2468363" indent="-182843"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03" algn="l" rtl="0" eaLnBrk="1" latinLnBrk="0" hangingPunct="1">
        <a:defRPr kumimoji="0" kern="1200">
          <a:solidFill>
            <a:schemeClr val="tx1"/>
          </a:solidFill>
          <a:latin typeface="+mn-lt"/>
          <a:ea typeface="+mn-ea"/>
          <a:cs typeface="+mn-cs"/>
        </a:defRPr>
      </a:lvl2pPr>
      <a:lvl3pPr marL="914209" algn="l" rtl="0" eaLnBrk="1" latinLnBrk="0" hangingPunct="1">
        <a:defRPr kumimoji="0" kern="1200">
          <a:solidFill>
            <a:schemeClr val="tx1"/>
          </a:solidFill>
          <a:latin typeface="+mn-lt"/>
          <a:ea typeface="+mn-ea"/>
          <a:cs typeface="+mn-cs"/>
        </a:defRPr>
      </a:lvl3pPr>
      <a:lvl4pPr marL="1371313" algn="l" rtl="0" eaLnBrk="1" latinLnBrk="0" hangingPunct="1">
        <a:defRPr kumimoji="0" kern="1200">
          <a:solidFill>
            <a:schemeClr val="tx1"/>
          </a:solidFill>
          <a:latin typeface="+mn-lt"/>
          <a:ea typeface="+mn-ea"/>
          <a:cs typeface="+mn-cs"/>
        </a:defRPr>
      </a:lvl4pPr>
      <a:lvl5pPr marL="1828417" algn="l" rtl="0" eaLnBrk="1" latinLnBrk="0" hangingPunct="1">
        <a:defRPr kumimoji="0" kern="1200">
          <a:solidFill>
            <a:schemeClr val="tx1"/>
          </a:solidFill>
          <a:latin typeface="+mn-lt"/>
          <a:ea typeface="+mn-ea"/>
          <a:cs typeface="+mn-cs"/>
        </a:defRPr>
      </a:lvl5pPr>
      <a:lvl6pPr marL="2285521" algn="l" rtl="0" eaLnBrk="1" latinLnBrk="0" hangingPunct="1">
        <a:defRPr kumimoji="0" kern="1200">
          <a:solidFill>
            <a:schemeClr val="tx1"/>
          </a:solidFill>
          <a:latin typeface="+mn-lt"/>
          <a:ea typeface="+mn-ea"/>
          <a:cs typeface="+mn-cs"/>
        </a:defRPr>
      </a:lvl6pPr>
      <a:lvl7pPr marL="2742625" algn="l" rtl="0" eaLnBrk="1" latinLnBrk="0" hangingPunct="1">
        <a:defRPr kumimoji="0" kern="1200">
          <a:solidFill>
            <a:schemeClr val="tx1"/>
          </a:solidFill>
          <a:latin typeface="+mn-lt"/>
          <a:ea typeface="+mn-ea"/>
          <a:cs typeface="+mn-cs"/>
        </a:defRPr>
      </a:lvl7pPr>
      <a:lvl8pPr marL="3199730" algn="l" rtl="0" eaLnBrk="1" latinLnBrk="0" hangingPunct="1">
        <a:defRPr kumimoji="0" kern="1200">
          <a:solidFill>
            <a:schemeClr val="tx1"/>
          </a:solidFill>
          <a:latin typeface="+mn-lt"/>
          <a:ea typeface="+mn-ea"/>
          <a:cs typeface="+mn-cs"/>
        </a:defRPr>
      </a:lvl8pPr>
      <a:lvl9pPr marL="3656833"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9.wmf"/><Relationship Id="rId4" Type="http://schemas.openxmlformats.org/officeDocument/2006/relationships/image" Target="../media/image58.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hyperlink" Target="http://upload.wikimedia.org/wikipedia/commons/e/e3/Amonite_Cropped.jpg" TargetMode="External"/><Relationship Id="rId4" Type="http://schemas.openxmlformats.org/officeDocument/2006/relationships/image" Target="../media/image63.jpeg"/><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8.png"/><Relationship Id="rId7" Type="http://schemas.openxmlformats.org/officeDocument/2006/relationships/hyperlink" Target="http://upload.wikimedia.org/wikipedia/commons/b/bb/MaraisSalant.JPG" TargetMode="External"/><Relationship Id="rId12"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1.jpeg"/><Relationship Id="rId11" Type="http://schemas.openxmlformats.org/officeDocument/2006/relationships/image" Target="../media/image75.jpeg"/><Relationship Id="rId5" Type="http://schemas.openxmlformats.org/officeDocument/2006/relationships/image" Target="../media/image70.png"/><Relationship Id="rId10" Type="http://schemas.openxmlformats.org/officeDocument/2006/relationships/image" Target="../media/image74.emf"/><Relationship Id="rId4" Type="http://schemas.openxmlformats.org/officeDocument/2006/relationships/image" Target="../media/image69.png"/><Relationship Id="rId9" Type="http://schemas.openxmlformats.org/officeDocument/2006/relationships/image" Target="../media/image73.jpg"/><Relationship Id="rId14" Type="http://schemas.openxmlformats.org/officeDocument/2006/relationships/image" Target="../media/image78.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wmf"/><Relationship Id="rId5" Type="http://schemas.openxmlformats.org/officeDocument/2006/relationships/image" Target="../media/image26.png"/><Relationship Id="rId4" Type="http://schemas.openxmlformats.org/officeDocument/2006/relationships/image" Target="../media/image25.wm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4000" dirty="0" smtClean="0"/>
              <a:t>Innehåll</a:t>
            </a:r>
            <a:endParaRPr lang="sv-SE" sz="4000" dirty="0"/>
          </a:p>
        </p:txBody>
      </p:sp>
      <p:sp>
        <p:nvSpPr>
          <p:cNvPr id="10" name="textruta 9"/>
          <p:cNvSpPr txBox="1"/>
          <p:nvPr/>
        </p:nvSpPr>
        <p:spPr>
          <a:xfrm>
            <a:off x="463120" y="945937"/>
            <a:ext cx="6883605" cy="5539978"/>
          </a:xfrm>
          <a:prstGeom prst="rect">
            <a:avLst/>
          </a:prstGeom>
          <a:noFill/>
        </p:spPr>
        <p:txBody>
          <a:bodyPr wrap="square" lIns="0" tIns="0" rIns="0" bIns="0" rtlCol="0">
            <a:spAutoFit/>
          </a:bodyPr>
          <a:lstStyle/>
          <a:p>
            <a:pPr marL="514350" indent="-514350">
              <a:spcAft>
                <a:spcPts val="1200"/>
              </a:spcAft>
              <a:buAutoNum type="arabicPeriod"/>
              <a:tabLst>
                <a:tab pos="4310063" algn="l"/>
              </a:tabLst>
            </a:pPr>
            <a:r>
              <a:rPr lang="sv-SE" sz="3200" dirty="0" smtClean="0">
                <a:solidFill>
                  <a:schemeClr val="accent6">
                    <a:lumMod val="75000"/>
                  </a:schemeClr>
                </a:solidFill>
              </a:rPr>
              <a:t>Kunskapen om livet</a:t>
            </a:r>
            <a:br>
              <a:rPr lang="sv-SE" sz="3200" dirty="0" smtClean="0">
                <a:solidFill>
                  <a:schemeClr val="accent6">
                    <a:lumMod val="75000"/>
                  </a:schemeClr>
                </a:solidFill>
              </a:rPr>
            </a:br>
            <a:r>
              <a:rPr lang="sv-SE" sz="3200" dirty="0" smtClean="0">
                <a:solidFill>
                  <a:schemeClr val="accent6">
                    <a:lumMod val="75000"/>
                  </a:schemeClr>
                </a:solidFill>
              </a:rPr>
              <a:t>Tro &amp; Vetande</a:t>
            </a:r>
          </a:p>
          <a:p>
            <a:pPr marL="452438" indent="-452438">
              <a:spcAft>
                <a:spcPts val="1200"/>
              </a:spcAft>
              <a:tabLst>
                <a:tab pos="4310063" algn="l"/>
              </a:tabLst>
            </a:pPr>
            <a:r>
              <a:rPr lang="sv-SE" sz="3200" dirty="0" smtClean="0">
                <a:solidFill>
                  <a:schemeClr val="accent6">
                    <a:lumMod val="75000"/>
                  </a:schemeClr>
                </a:solidFill>
              </a:rPr>
              <a:t>2. Strukturen på livet</a:t>
            </a:r>
            <a:br>
              <a:rPr lang="sv-SE" sz="3200" dirty="0" smtClean="0">
                <a:solidFill>
                  <a:schemeClr val="accent6">
                    <a:lumMod val="75000"/>
                  </a:schemeClr>
                </a:solidFill>
              </a:rPr>
            </a:br>
            <a:r>
              <a:rPr lang="sv-SE" sz="3200" dirty="0" smtClean="0">
                <a:solidFill>
                  <a:schemeClr val="accent6">
                    <a:lumMod val="75000"/>
                  </a:schemeClr>
                </a:solidFill>
              </a:rPr>
              <a:t>Klassificering &amp; Fossil</a:t>
            </a:r>
          </a:p>
          <a:p>
            <a:pPr marL="452438" indent="-452438">
              <a:spcAft>
                <a:spcPts val="1200"/>
              </a:spcAft>
              <a:tabLst>
                <a:tab pos="4310063" algn="l"/>
              </a:tabLst>
            </a:pPr>
            <a:r>
              <a:rPr lang="sv-SE" sz="3200" dirty="0" smtClean="0">
                <a:solidFill>
                  <a:schemeClr val="accent4"/>
                </a:solidFill>
              </a:rPr>
              <a:t>3. Omgivningen för livet</a:t>
            </a:r>
            <a:br>
              <a:rPr lang="sv-SE" sz="3200" dirty="0" smtClean="0">
                <a:solidFill>
                  <a:schemeClr val="accent4"/>
                </a:solidFill>
              </a:rPr>
            </a:br>
            <a:r>
              <a:rPr lang="sv-SE" sz="3200" dirty="0" smtClean="0">
                <a:solidFill>
                  <a:schemeClr val="accent3"/>
                </a:solidFill>
              </a:rPr>
              <a:t>Universum &amp; Jorden</a:t>
            </a:r>
          </a:p>
          <a:p>
            <a:pPr marL="452438" indent="-452438">
              <a:spcAft>
                <a:spcPts val="1200"/>
              </a:spcAft>
              <a:tabLst>
                <a:tab pos="4310063" algn="l"/>
              </a:tabLst>
            </a:pPr>
            <a:r>
              <a:rPr lang="sv-SE" sz="3200" dirty="0" smtClean="0">
                <a:solidFill>
                  <a:schemeClr val="accent6">
                    <a:lumMod val="75000"/>
                  </a:schemeClr>
                </a:solidFill>
              </a:rPr>
              <a:t>4. Konstruktionen av livet</a:t>
            </a:r>
            <a:br>
              <a:rPr lang="sv-SE" sz="3200" dirty="0" smtClean="0">
                <a:solidFill>
                  <a:schemeClr val="accent6">
                    <a:lumMod val="75000"/>
                  </a:schemeClr>
                </a:solidFill>
              </a:rPr>
            </a:br>
            <a:r>
              <a:rPr lang="sv-SE" sz="3200" dirty="0" smtClean="0">
                <a:solidFill>
                  <a:schemeClr val="accent6">
                    <a:lumMod val="75000"/>
                  </a:schemeClr>
                </a:solidFill>
              </a:rPr>
              <a:t>Celler &amp; Information</a:t>
            </a:r>
          </a:p>
          <a:p>
            <a:pPr marL="452438" indent="-452438">
              <a:spcAft>
                <a:spcPts val="1200"/>
              </a:spcAft>
              <a:tabLst>
                <a:tab pos="4310063" algn="l"/>
              </a:tabLst>
            </a:pPr>
            <a:r>
              <a:rPr lang="sv-SE" sz="3200" dirty="0" smtClean="0">
                <a:solidFill>
                  <a:schemeClr val="accent6">
                    <a:lumMod val="75000"/>
                  </a:schemeClr>
                </a:solidFill>
              </a:rPr>
              <a:t>5. Meningen med livet</a:t>
            </a:r>
            <a:br>
              <a:rPr lang="sv-SE" sz="3200" dirty="0" smtClean="0">
                <a:solidFill>
                  <a:schemeClr val="accent6">
                    <a:lumMod val="75000"/>
                  </a:schemeClr>
                </a:solidFill>
              </a:rPr>
            </a:br>
            <a:r>
              <a:rPr lang="sv-SE" sz="3200" dirty="0" smtClean="0">
                <a:solidFill>
                  <a:schemeClr val="accent6">
                    <a:lumMod val="75000"/>
                  </a:schemeClr>
                </a:solidFill>
              </a:rPr>
              <a:t>Bibeln &amp; Kristus</a:t>
            </a:r>
            <a:endParaRPr lang="sv-SE" sz="3200" dirty="0">
              <a:solidFill>
                <a:schemeClr val="accent6">
                  <a:lumMod val="75000"/>
                </a:schemeClr>
              </a:solidFill>
            </a:endParaRPr>
          </a:p>
        </p:txBody>
      </p:sp>
      <p:pic>
        <p:nvPicPr>
          <p:cNvPr id="1047" name="Picture 23" descr="C:\Users\andgar\AppData\Local\Microsoft\Windows\Temporary Internet Files\Content.IE5\4PGX57SL\MP900427596[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77230" y="1435175"/>
            <a:ext cx="2920621" cy="3505314"/>
          </a:xfrm>
          <a:prstGeom prst="roundRect">
            <a:avLst>
              <a:gd name="adj" fmla="val 4167"/>
            </a:avLst>
          </a:prstGeom>
          <a:solidFill>
            <a:srgbClr val="FFFFFF"/>
          </a:solidFill>
          <a:ln w="76200" cap="sq">
            <a:solidFill>
              <a:srgbClr val="EAEAEA"/>
            </a:solidFill>
            <a:miter lim="800000"/>
          </a:ln>
          <a:effectLst>
            <a:reflection blurRad="12700" stA="50000" endPos="28000" dist="1016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97890782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sv-SE" dirty="0" smtClean="0"/>
              <a:t>Erosion</a:t>
            </a:r>
          </a:p>
        </p:txBody>
      </p:sp>
      <p:pic>
        <p:nvPicPr>
          <p:cNvPr id="31747" name="Picture 3" descr="027"/>
          <p:cNvPicPr>
            <a:picLocks noChangeAspect="1" noChangeArrowheads="1"/>
          </p:cNvPicPr>
          <p:nvPr/>
        </p:nvPicPr>
        <p:blipFill>
          <a:blip r:embed="rId3"/>
          <a:srcRect/>
          <a:stretch>
            <a:fillRect/>
          </a:stretch>
        </p:blipFill>
        <p:spPr bwMode="auto">
          <a:xfrm>
            <a:off x="0" y="868368"/>
            <a:ext cx="9144000" cy="5989637"/>
          </a:xfrm>
          <a:prstGeom prst="rect">
            <a:avLst/>
          </a:prstGeom>
          <a:noFill/>
          <a:ln w="9525">
            <a:noFill/>
            <a:miter lim="800000"/>
            <a:headEnd/>
            <a:tailEnd/>
          </a:ln>
        </p:spPr>
      </p:pic>
      <p:sp>
        <p:nvSpPr>
          <p:cNvPr id="31748" name="Text Box 4"/>
          <p:cNvSpPr txBox="1">
            <a:spLocks noChangeArrowheads="1"/>
          </p:cNvSpPr>
          <p:nvPr/>
        </p:nvSpPr>
        <p:spPr bwMode="auto">
          <a:xfrm>
            <a:off x="7097514" y="6302587"/>
            <a:ext cx="2018463" cy="584759"/>
          </a:xfrm>
          <a:prstGeom prst="rect">
            <a:avLst/>
          </a:prstGeom>
          <a:noFill/>
          <a:ln w="9525">
            <a:noFill/>
            <a:miter lim="800000"/>
            <a:headEnd/>
            <a:tailEnd/>
          </a:ln>
        </p:spPr>
        <p:txBody>
          <a:bodyPr wrap="none" lIns="91421" tIns="45712" rIns="91421" bIns="45712">
            <a:spAutoFit/>
          </a:bodyPr>
          <a:lstStyle/>
          <a:p>
            <a:pPr algn="r"/>
            <a:r>
              <a:rPr lang="sv-SE" sz="1600" dirty="0">
                <a:solidFill>
                  <a:schemeClr val="bg1"/>
                </a:solidFill>
              </a:rPr>
              <a:t>Tack till</a:t>
            </a:r>
          </a:p>
          <a:p>
            <a:pPr algn="r"/>
            <a:r>
              <a:rPr lang="sv-SE" sz="1600" dirty="0">
                <a:solidFill>
                  <a:schemeClr val="bg1"/>
                </a:solidFill>
              </a:rPr>
              <a:t>Dr Sharon Johnson</a:t>
            </a:r>
          </a:p>
        </p:txBody>
      </p:sp>
    </p:spTree>
    <p:extLst>
      <p:ext uri="{BB962C8B-B14F-4D97-AF65-F5344CB8AC3E}">
        <p14:creationId xmlns:p14="http://schemas.microsoft.com/office/powerpoint/2010/main" val="365062119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sv-SE" dirty="0" smtClean="0"/>
              <a:t>Snabba processer idag</a:t>
            </a:r>
          </a:p>
        </p:txBody>
      </p:sp>
      <p:pic>
        <p:nvPicPr>
          <p:cNvPr id="8" name="Bildobjekt 7" descr="Little Grand Canyon.jpg"/>
          <p:cNvPicPr>
            <a:picLocks noChangeAspect="1"/>
          </p:cNvPicPr>
          <p:nvPr/>
        </p:nvPicPr>
        <p:blipFill>
          <a:blip r:embed="rId3"/>
          <a:stretch>
            <a:fillRect/>
          </a:stretch>
        </p:blipFill>
        <p:spPr>
          <a:xfrm>
            <a:off x="-1" y="857143"/>
            <a:ext cx="9144001" cy="6000860"/>
          </a:xfrm>
          <a:prstGeom prst="rect">
            <a:avLst/>
          </a:prstGeom>
        </p:spPr>
      </p:pic>
      <p:pic>
        <p:nvPicPr>
          <p:cNvPr id="9" name="Bildobjekt 8" descr="Snabb sedimentering.jpg"/>
          <p:cNvPicPr>
            <a:picLocks noChangeAspect="1"/>
          </p:cNvPicPr>
          <p:nvPr/>
        </p:nvPicPr>
        <p:blipFill>
          <a:blip r:embed="rId4"/>
          <a:stretch>
            <a:fillRect/>
          </a:stretch>
        </p:blipFill>
        <p:spPr>
          <a:xfrm>
            <a:off x="1201785" y="1429405"/>
            <a:ext cx="6740435" cy="4819871"/>
          </a:xfrm>
          <a:prstGeom prst="roundRect">
            <a:avLst>
              <a:gd name="adj" fmla="val 10493"/>
            </a:avLst>
          </a:prstGeom>
          <a:ln>
            <a:noFill/>
          </a:ln>
          <a:effectLst>
            <a:outerShdw blurRad="76200" dist="127000" dir="19800000" algn="bl" rotWithShape="0">
              <a:prstClr val="black">
                <a:alpha val="54000"/>
              </a:prstClr>
            </a:outerShdw>
          </a:effectLst>
          <a:scene3d>
            <a:camera prst="orthographicFront"/>
            <a:lightRig rig="balanced" dir="t"/>
          </a:scene3d>
          <a:sp3d prstMaterial="metal">
            <a:bevelT w="139700" h="152400" prst="convex"/>
            <a:contourClr>
              <a:srgbClr val="969696"/>
            </a:contourClr>
          </a:sp3d>
        </p:spPr>
      </p:pic>
      <p:grpSp>
        <p:nvGrpSpPr>
          <p:cNvPr id="2" name="Grupp 9"/>
          <p:cNvGrpSpPr/>
          <p:nvPr/>
        </p:nvGrpSpPr>
        <p:grpSpPr>
          <a:xfrm>
            <a:off x="2596833" y="1734208"/>
            <a:ext cx="4910275" cy="3037488"/>
            <a:chOff x="2890345" y="1734208"/>
            <a:chExt cx="4910274" cy="3037488"/>
          </a:xfrm>
        </p:grpSpPr>
        <p:sp>
          <p:nvSpPr>
            <p:cNvPr id="5" name="Upp-Ned 4"/>
            <p:cNvSpPr/>
            <p:nvPr/>
          </p:nvSpPr>
          <p:spPr>
            <a:xfrm>
              <a:off x="2890345" y="1734208"/>
              <a:ext cx="359979" cy="3037488"/>
            </a:xfrm>
            <a:prstGeom prst="upDownArrow">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sv-SE" dirty="0"/>
            </a:p>
          </p:txBody>
        </p:sp>
        <p:sp>
          <p:nvSpPr>
            <p:cNvPr id="6" name="textruta 5"/>
            <p:cNvSpPr txBox="1"/>
            <p:nvPr/>
          </p:nvSpPr>
          <p:spPr>
            <a:xfrm>
              <a:off x="3270200" y="2146655"/>
              <a:ext cx="4530419" cy="223138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bg1"/>
                </a:contourClr>
              </a:sp3d>
            </a:bodyPr>
            <a:lstStyle/>
            <a:p>
              <a:r>
                <a:rPr lang="sv-SE" sz="3200" b="1" spc="99" dirty="0">
                  <a:ln w="15875" cmpd="dbl">
                    <a:noFill/>
                    <a:prstDash val="sysDash"/>
                  </a:ln>
                  <a:solidFill>
                    <a:srgbClr val="FFFF00"/>
                  </a:solidFill>
                  <a:effectLst>
                    <a:outerShdw blurRad="50800" dist="39000" dir="5460000" algn="tl">
                      <a:srgbClr val="000000">
                        <a:alpha val="38000"/>
                      </a:srgbClr>
                    </a:outerShdw>
                  </a:effectLst>
                </a:rPr>
                <a:t>100 meter </a:t>
              </a:r>
              <a:r>
                <a:rPr lang="sv-SE" sz="3200" b="1" u="sng" spc="99" dirty="0">
                  <a:ln w="15875" cmpd="dbl">
                    <a:noFill/>
                    <a:prstDash val="sysDash"/>
                  </a:ln>
                  <a:solidFill>
                    <a:srgbClr val="FFFF00"/>
                  </a:solidFill>
                  <a:effectLst>
                    <a:outerShdw blurRad="50800" dist="39000" dir="5460000" algn="tl">
                      <a:srgbClr val="000000">
                        <a:alpha val="38000"/>
                      </a:srgbClr>
                    </a:outerShdw>
                  </a:effectLst>
                </a:rPr>
                <a:t>sediment</a:t>
              </a:r>
            </a:p>
            <a:p>
              <a:r>
                <a:rPr lang="sv-SE" sz="3200" b="1" spc="99" dirty="0">
                  <a:ln w="15875" cmpd="dbl">
                    <a:noFill/>
                    <a:prstDash val="sysDash"/>
                  </a:ln>
                  <a:solidFill>
                    <a:srgbClr val="FFFF00"/>
                  </a:solidFill>
                  <a:effectLst>
                    <a:outerShdw blurRad="50800" dist="39000" dir="5460000" algn="tl">
                      <a:srgbClr val="000000">
                        <a:alpha val="38000"/>
                      </a:srgbClr>
                    </a:outerShdw>
                  </a:effectLst>
                </a:rPr>
                <a:t>på några dagar</a:t>
              </a:r>
            </a:p>
            <a:p>
              <a:endParaRPr lang="sv-SE" sz="1100" b="1" spc="99" dirty="0">
                <a:ln w="15875" cmpd="dbl">
                  <a:noFill/>
                  <a:prstDash val="sysDash"/>
                </a:ln>
                <a:solidFill>
                  <a:srgbClr val="FFFF00"/>
                </a:solidFill>
                <a:effectLst>
                  <a:outerShdw blurRad="50800" dist="39000" dir="5460000" algn="tl">
                    <a:srgbClr val="000000">
                      <a:alpha val="38000"/>
                    </a:srgbClr>
                  </a:outerShdw>
                </a:effectLst>
              </a:endParaRPr>
            </a:p>
            <a:p>
              <a:r>
                <a:rPr lang="sv-SE" sz="3200" b="1" spc="99" dirty="0">
                  <a:ln w="15875" cmpd="dbl">
                    <a:noFill/>
                    <a:prstDash val="sysDash"/>
                  </a:ln>
                  <a:solidFill>
                    <a:srgbClr val="FFFF00"/>
                  </a:solidFill>
                  <a:effectLst>
                    <a:outerShdw blurRad="50800" dist="39000" dir="5460000" algn="tl">
                      <a:srgbClr val="000000">
                        <a:alpha val="38000"/>
                      </a:srgbClr>
                    </a:outerShdw>
                  </a:effectLst>
                </a:rPr>
                <a:t>43 meter </a:t>
              </a:r>
              <a:r>
                <a:rPr lang="sv-SE" sz="3200" b="1" u="sng" spc="99" dirty="0">
                  <a:ln w="15875" cmpd="dbl">
                    <a:noFill/>
                    <a:prstDash val="sysDash"/>
                  </a:ln>
                  <a:solidFill>
                    <a:srgbClr val="FFFF00"/>
                  </a:solidFill>
                  <a:effectLst>
                    <a:outerShdw blurRad="50800" dist="39000" dir="5460000" algn="tl">
                      <a:srgbClr val="000000">
                        <a:alpha val="38000"/>
                      </a:srgbClr>
                    </a:outerShdw>
                  </a:effectLst>
                </a:rPr>
                <a:t>ravin</a:t>
              </a:r>
              <a:r>
                <a:rPr lang="sv-SE" sz="3200" b="1" spc="99" dirty="0">
                  <a:ln w="15875" cmpd="dbl">
                    <a:noFill/>
                    <a:prstDash val="sysDash"/>
                  </a:ln>
                  <a:solidFill>
                    <a:srgbClr val="FFFF00"/>
                  </a:solidFill>
                  <a:effectLst>
                    <a:outerShdw blurRad="50800" dist="39000" dir="5460000" algn="tl">
                      <a:srgbClr val="000000">
                        <a:alpha val="38000"/>
                      </a:srgbClr>
                    </a:outerShdw>
                  </a:effectLst>
                </a:rPr>
                <a:t> på </a:t>
              </a:r>
              <a:r>
                <a:rPr lang="sv-SE" sz="3200" b="1" spc="99" dirty="0" smtClean="0">
                  <a:ln w="15875" cmpd="dbl">
                    <a:noFill/>
                    <a:prstDash val="sysDash"/>
                  </a:ln>
                  <a:solidFill>
                    <a:srgbClr val="FFFF00"/>
                  </a:solidFill>
                  <a:effectLst>
                    <a:outerShdw blurRad="50800" dist="39000" dir="5460000" algn="tl">
                      <a:srgbClr val="000000">
                        <a:alpha val="38000"/>
                      </a:srgbClr>
                    </a:outerShdw>
                  </a:effectLst>
                </a:rPr>
                <a:t>en enda dag</a:t>
              </a:r>
              <a:endParaRPr lang="sv-SE" sz="3200" b="1" spc="99" dirty="0">
                <a:ln w="15875" cmpd="dbl">
                  <a:noFill/>
                  <a:prstDash val="sysDash"/>
                </a:ln>
                <a:solidFill>
                  <a:srgbClr val="FFFF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2943034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sv-SE" dirty="0" smtClean="0"/>
              <a:t>Bergveckningar</a:t>
            </a:r>
          </a:p>
        </p:txBody>
      </p:sp>
      <p:pic>
        <p:nvPicPr>
          <p:cNvPr id="9" name="Bildobjekt 8" descr="1996 provence 26 från papper.jpg"/>
          <p:cNvPicPr>
            <a:picLocks noChangeAspect="1"/>
          </p:cNvPicPr>
          <p:nvPr/>
        </p:nvPicPr>
        <p:blipFill>
          <a:blip r:embed="rId3" cstate="screen"/>
          <a:stretch>
            <a:fillRect/>
          </a:stretch>
        </p:blipFill>
        <p:spPr>
          <a:xfrm>
            <a:off x="0" y="859126"/>
            <a:ext cx="9144000" cy="5998874"/>
          </a:xfrm>
          <a:prstGeom prst="rect">
            <a:avLst/>
          </a:prstGeom>
        </p:spPr>
      </p:pic>
      <p:sp>
        <p:nvSpPr>
          <p:cNvPr id="10" name="Rectangle 4"/>
          <p:cNvSpPr>
            <a:spLocks noChangeArrowheads="1"/>
          </p:cNvSpPr>
          <p:nvPr/>
        </p:nvSpPr>
        <p:spPr bwMode="auto">
          <a:xfrm>
            <a:off x="6638713" y="6605808"/>
            <a:ext cx="2467022" cy="215444"/>
          </a:xfrm>
          <a:prstGeom prst="rect">
            <a:avLst/>
          </a:prstGeom>
          <a:noFill/>
          <a:ln w="9525" algn="ctr">
            <a:noFill/>
            <a:miter lim="800000"/>
            <a:headEnd/>
            <a:tailEnd/>
          </a:ln>
        </p:spPr>
        <p:txBody>
          <a:bodyPr wrap="none" lIns="0" tIns="0" rIns="0" bIns="0" anchor="ctr">
            <a:spAutoFit/>
          </a:bodyPr>
          <a:lstStyle/>
          <a:p>
            <a:r>
              <a:rPr lang="en-GB" sz="1400" spc="99" dirty="0">
                <a:solidFill>
                  <a:schemeClr val="bg1"/>
                </a:solidFill>
                <a:cs typeface="Times New Roman" pitchFamily="18" charset="0"/>
              </a:rPr>
              <a:t>Tack till </a:t>
            </a:r>
            <a:r>
              <a:rPr lang="sv-SE" sz="1400" spc="99" dirty="0">
                <a:solidFill>
                  <a:schemeClr val="bg1"/>
                </a:solidFill>
                <a:cs typeface="Times New Roman" pitchFamily="18" charset="0"/>
              </a:rPr>
              <a:t>Anders Axelsson</a:t>
            </a:r>
          </a:p>
        </p:txBody>
      </p:sp>
    </p:spTree>
    <p:extLst>
      <p:ext uri="{BB962C8B-B14F-4D97-AF65-F5344CB8AC3E}">
        <p14:creationId xmlns:p14="http://schemas.microsoft.com/office/powerpoint/2010/main" val="121051972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Fossila ormstjärnor.jpg"/>
          <p:cNvPicPr>
            <a:picLocks noChangeAspect="1"/>
          </p:cNvPicPr>
          <p:nvPr/>
        </p:nvPicPr>
        <p:blipFill>
          <a:blip r:embed="rId3"/>
          <a:stretch>
            <a:fillRect/>
          </a:stretch>
        </p:blipFill>
        <p:spPr>
          <a:xfrm>
            <a:off x="0" y="830181"/>
            <a:ext cx="9144000" cy="6027822"/>
          </a:xfrm>
          <a:prstGeom prst="rect">
            <a:avLst/>
          </a:prstGeom>
        </p:spPr>
      </p:pic>
      <p:sp>
        <p:nvSpPr>
          <p:cNvPr id="18434" name="Rectangle 2"/>
          <p:cNvSpPr>
            <a:spLocks noGrp="1" noChangeArrowheads="1"/>
          </p:cNvSpPr>
          <p:nvPr>
            <p:ph type="title"/>
          </p:nvPr>
        </p:nvSpPr>
        <p:spPr/>
        <p:txBody>
          <a:bodyPr/>
          <a:lstStyle/>
          <a:p>
            <a:r>
              <a:rPr lang="sv-SE" dirty="0" smtClean="0"/>
              <a:t>Fossila ormstjärnor</a:t>
            </a:r>
          </a:p>
        </p:txBody>
      </p:sp>
      <p:sp>
        <p:nvSpPr>
          <p:cNvPr id="18436" name="Text Box 4"/>
          <p:cNvSpPr txBox="1">
            <a:spLocks noChangeArrowheads="1"/>
          </p:cNvSpPr>
          <p:nvPr/>
        </p:nvSpPr>
        <p:spPr bwMode="auto">
          <a:xfrm>
            <a:off x="6936298" y="6272728"/>
            <a:ext cx="2193190" cy="584759"/>
          </a:xfrm>
          <a:prstGeom prst="rect">
            <a:avLst/>
          </a:prstGeom>
          <a:noFill/>
          <a:ln w="9525">
            <a:noFill/>
            <a:miter lim="800000"/>
            <a:headEnd/>
            <a:tailEnd/>
          </a:ln>
        </p:spPr>
        <p:txBody>
          <a:bodyPr wrap="none" lIns="91421" tIns="45712" rIns="91421" bIns="45712">
            <a:spAutoFit/>
          </a:bodyPr>
          <a:lstStyle/>
          <a:p>
            <a:pPr algn="r"/>
            <a:r>
              <a:rPr lang="sv-SE" sz="1600" dirty="0"/>
              <a:t>Tack </a:t>
            </a:r>
            <a:r>
              <a:rPr lang="sv-SE" sz="1600" dirty="0" smtClean="0"/>
              <a:t>till</a:t>
            </a:r>
          </a:p>
          <a:p>
            <a:pPr algn="r"/>
            <a:r>
              <a:rPr lang="sv-SE" sz="1600" dirty="0" smtClean="0"/>
              <a:t>Dr</a:t>
            </a:r>
            <a:r>
              <a:rPr lang="sv-SE" sz="1600" dirty="0"/>
              <a:t>. </a:t>
            </a:r>
            <a:r>
              <a:rPr lang="sv-SE" sz="1600" dirty="0" smtClean="0"/>
              <a:t>Joachim Scheven</a:t>
            </a:r>
            <a:endParaRPr lang="sv-SE" sz="1600" dirty="0"/>
          </a:p>
        </p:txBody>
      </p:sp>
    </p:spTree>
    <p:extLst>
      <p:ext uri="{BB962C8B-B14F-4D97-AF65-F5344CB8AC3E}">
        <p14:creationId xmlns:p14="http://schemas.microsoft.com/office/powerpoint/2010/main" val="257433305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Fossil kyrkogård.jpg"/>
          <p:cNvPicPr>
            <a:picLocks noChangeAspect="1"/>
          </p:cNvPicPr>
          <p:nvPr/>
        </p:nvPicPr>
        <p:blipFill>
          <a:blip r:embed="rId3"/>
          <a:stretch>
            <a:fillRect/>
          </a:stretch>
        </p:blipFill>
        <p:spPr>
          <a:xfrm>
            <a:off x="0" y="857251"/>
            <a:ext cx="9144000" cy="6000750"/>
          </a:xfrm>
          <a:prstGeom prst="rect">
            <a:avLst/>
          </a:prstGeom>
        </p:spPr>
      </p:pic>
      <p:sp>
        <p:nvSpPr>
          <p:cNvPr id="19459" name="Rectangle 3"/>
          <p:cNvSpPr>
            <a:spLocks noGrp="1" noChangeArrowheads="1"/>
          </p:cNvSpPr>
          <p:nvPr>
            <p:ph type="title"/>
          </p:nvPr>
        </p:nvSpPr>
        <p:spPr/>
        <p:txBody>
          <a:bodyPr/>
          <a:lstStyle/>
          <a:p>
            <a:r>
              <a:rPr lang="sv-SE" dirty="0" smtClean="0"/>
              <a:t>Fossila kyrkogårdar</a:t>
            </a:r>
          </a:p>
        </p:txBody>
      </p:sp>
      <p:sp>
        <p:nvSpPr>
          <p:cNvPr id="230404" name="Text Box 4"/>
          <p:cNvSpPr txBox="1">
            <a:spLocks noChangeArrowheads="1"/>
          </p:cNvSpPr>
          <p:nvPr/>
        </p:nvSpPr>
        <p:spPr bwMode="auto">
          <a:xfrm>
            <a:off x="67728" y="5394450"/>
            <a:ext cx="2020709" cy="1384978"/>
          </a:xfrm>
          <a:prstGeom prst="rect">
            <a:avLst/>
          </a:prstGeom>
          <a:noFill/>
          <a:ln w="9525" algn="ctr">
            <a:noFill/>
            <a:miter lim="800000"/>
            <a:headEnd/>
            <a:tailEnd/>
          </a:ln>
          <a:effectLst>
            <a:outerShdw dist="53882" dir="2700000" algn="ctr" rotWithShape="0">
              <a:srgbClr val="191921">
                <a:alpha val="50000"/>
              </a:srgbClr>
            </a:outerShdw>
          </a:effectLst>
        </p:spPr>
        <p:txBody>
          <a:bodyPr wrap="square" lIns="91421" tIns="45712" rIns="91421" bIns="45712">
            <a:spAutoFit/>
            <a:scene3d>
              <a:camera prst="orthographicFront"/>
              <a:lightRig rig="flat" dir="t">
                <a:rot lat="0" lon="0" rev="18900000"/>
              </a:lightRig>
            </a:scene3d>
            <a:sp3d extrusionH="31750" contourW="6350" prstMaterial="powder">
              <a:bevelT w="19050" h="19050" prst="angle"/>
              <a:contourClr>
                <a:schemeClr val="bg2"/>
              </a:contourClr>
            </a:sp3d>
          </a:bodyPr>
          <a:lstStyle/>
          <a:p>
            <a:pPr algn="ctr">
              <a:defRPr/>
            </a:pPr>
            <a:r>
              <a:rPr lang="sv-SE" sz="2800" b="1" spc="99" dirty="0">
                <a:ln>
                  <a:solidFill>
                    <a:srgbClr val="FFFF00"/>
                  </a:solidFill>
                </a:ln>
                <a:solidFill>
                  <a:srgbClr val="FFFF00"/>
                </a:solidFill>
                <a:latin typeface="Comic Sans MS" pitchFamily="66" charset="0"/>
              </a:rPr>
              <a:t>Dinosaur</a:t>
            </a:r>
          </a:p>
          <a:p>
            <a:pPr algn="ctr">
              <a:defRPr/>
            </a:pPr>
            <a:r>
              <a:rPr lang="sv-SE" sz="2800" b="1" spc="99" dirty="0">
                <a:ln>
                  <a:solidFill>
                    <a:srgbClr val="FFFF00"/>
                  </a:solidFill>
                </a:ln>
                <a:solidFill>
                  <a:srgbClr val="FFFF00"/>
                </a:solidFill>
                <a:latin typeface="Comic Sans MS" pitchFamily="66" charset="0"/>
              </a:rPr>
              <a:t>National</a:t>
            </a:r>
          </a:p>
          <a:p>
            <a:pPr algn="ctr">
              <a:defRPr/>
            </a:pPr>
            <a:r>
              <a:rPr lang="sv-SE" sz="2800" b="1" spc="99" dirty="0">
                <a:ln>
                  <a:solidFill>
                    <a:srgbClr val="FFFF00"/>
                  </a:solidFill>
                </a:ln>
                <a:solidFill>
                  <a:srgbClr val="FFFF00"/>
                </a:solidFill>
                <a:latin typeface="Comic Sans MS" pitchFamily="66" charset="0"/>
              </a:rPr>
              <a:t>Monument</a:t>
            </a:r>
            <a:endParaRPr lang="nb-NO" sz="2800" b="1" spc="99" dirty="0">
              <a:ln>
                <a:solidFill>
                  <a:srgbClr val="FFFF00"/>
                </a:solidFill>
              </a:ln>
              <a:solidFill>
                <a:srgbClr val="FFFF00"/>
              </a:solidFill>
              <a:latin typeface="Comic Sans MS" pitchFamily="66" charset="0"/>
            </a:endParaRPr>
          </a:p>
        </p:txBody>
      </p:sp>
      <p:pic>
        <p:nvPicPr>
          <p:cNvPr id="7" name="Bildobjekt 6" descr="Detalj från fossil kyrkogård.jpg"/>
          <p:cNvPicPr>
            <a:picLocks noChangeAspect="1"/>
          </p:cNvPicPr>
          <p:nvPr/>
        </p:nvPicPr>
        <p:blipFill>
          <a:blip r:embed="rId4"/>
          <a:stretch>
            <a:fillRect/>
          </a:stretch>
        </p:blipFill>
        <p:spPr>
          <a:xfrm>
            <a:off x="1161801" y="1052867"/>
            <a:ext cx="6820403" cy="4365057"/>
          </a:xfrm>
          <a:prstGeom prst="roundRect">
            <a:avLst>
              <a:gd name="adj" fmla="val 14570"/>
            </a:avLst>
          </a:prstGeom>
          <a:ln>
            <a:noFill/>
          </a:ln>
          <a:effectLst>
            <a:outerShdw blurRad="50800" dist="101600" dir="7800000" algn="bl" rotWithShape="0">
              <a:prstClr val="black">
                <a:alpha val="40000"/>
              </a:prstClr>
            </a:outerShdw>
          </a:effectLst>
          <a:scene3d>
            <a:camera prst="orthographicFront"/>
            <a:lightRig rig="contrasting" dir="t">
              <a:rot lat="0" lon="0" rev="4200000"/>
            </a:lightRig>
          </a:scene3d>
          <a:sp3d prstMaterial="plastic">
            <a:bevelT w="412750" h="165100" prst="relaxedInset"/>
            <a:contourClr>
              <a:srgbClr val="969696"/>
            </a:contourClr>
          </a:sp3d>
        </p:spPr>
      </p:pic>
    </p:spTree>
    <p:extLst>
      <p:ext uri="{BB962C8B-B14F-4D97-AF65-F5344CB8AC3E}">
        <p14:creationId xmlns:p14="http://schemas.microsoft.com/office/powerpoint/2010/main" val="457603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sv-SE" dirty="0" smtClean="0"/>
              <a:t>Överraskande död</a:t>
            </a:r>
          </a:p>
        </p:txBody>
      </p:sp>
      <p:pic>
        <p:nvPicPr>
          <p:cNvPr id="4" name="Bildobjekt 3" descr="Födande Ichthyosaurus.jpg"/>
          <p:cNvPicPr>
            <a:picLocks noChangeAspect="1"/>
          </p:cNvPicPr>
          <p:nvPr/>
        </p:nvPicPr>
        <p:blipFill rotWithShape="1">
          <a:blip r:embed="rId3"/>
          <a:srcRect r="17673"/>
          <a:stretch/>
        </p:blipFill>
        <p:spPr>
          <a:xfrm>
            <a:off x="3055904" y="853450"/>
            <a:ext cx="5501075" cy="2585929"/>
          </a:xfrm>
          <a:prstGeom prst="rect">
            <a:avLst/>
          </a:prstGeom>
          <a:noFill/>
          <a:ln>
            <a:noFill/>
          </a:ln>
          <a:effectLst>
            <a:reflection blurRad="6350" stA="50000" endA="300" endPos="38500" dist="50800" dir="5400000" sy="-100000" algn="bl" rotWithShape="0"/>
          </a:effectLst>
          <a:scene3d>
            <a:camera prst="orthographicFront">
              <a:rot lat="0" lon="21594000" rev="120000"/>
            </a:camera>
            <a:lightRig rig="threePt" dir="t"/>
          </a:scene3d>
          <a:sp3d>
            <a:bevelT prst="convex"/>
            <a:bevelB w="139700" prst="cross"/>
          </a:sp3d>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790224" y="3789340"/>
            <a:ext cx="5501075" cy="2585929"/>
          </a:xfrm>
          <a:prstGeom prst="rect">
            <a:avLst/>
          </a:prstGeom>
          <a:noFill/>
          <a:ln>
            <a:noFill/>
          </a:ln>
          <a:effectLst>
            <a:reflection blurRad="6350" stA="50000" endA="300" endPos="38500" dist="50800" dir="5400000" sy="-100000" algn="bl" rotWithShape="0"/>
          </a:effectLst>
          <a:scene3d>
            <a:camera prst="orthographicFront">
              <a:rot lat="0" lon="21594000" rev="120000"/>
            </a:camera>
            <a:lightRig rig="threePt" dir="t"/>
          </a:scene3d>
          <a:sp3d>
            <a:bevelT prst="convex"/>
            <a:bevelB w="139700" prst="cross"/>
          </a:sp3d>
        </p:spPr>
      </p:pic>
      <p:sp>
        <p:nvSpPr>
          <p:cNvPr id="2" name="textruta 1"/>
          <p:cNvSpPr txBox="1"/>
          <p:nvPr/>
        </p:nvSpPr>
        <p:spPr>
          <a:xfrm>
            <a:off x="1176890" y="1426937"/>
            <a:ext cx="1749197" cy="1569660"/>
          </a:xfrm>
          <a:prstGeom prst="rect">
            <a:avLst/>
          </a:prstGeom>
          <a:noFill/>
        </p:spPr>
        <p:txBody>
          <a:bodyPr wrap="none" rtlCol="0">
            <a:spAutoFit/>
          </a:bodyPr>
          <a:lstStyle/>
          <a:p>
            <a:pPr algn="ctr"/>
            <a:r>
              <a:rPr lang="sv-SE" sz="3200" dirty="0" smtClean="0">
                <a:solidFill>
                  <a:srgbClr val="FFFF00"/>
                </a:solidFill>
              </a:rPr>
              <a:t>Fisködla</a:t>
            </a:r>
          </a:p>
          <a:p>
            <a:pPr algn="ctr"/>
            <a:r>
              <a:rPr lang="sv-SE" sz="3200" dirty="0" smtClean="0">
                <a:solidFill>
                  <a:srgbClr val="FFFF00"/>
                </a:solidFill>
              </a:rPr>
              <a:t>föder</a:t>
            </a:r>
          </a:p>
          <a:p>
            <a:pPr algn="ctr"/>
            <a:r>
              <a:rPr lang="sv-SE" sz="3200" dirty="0">
                <a:solidFill>
                  <a:srgbClr val="FFFF00"/>
                </a:solidFill>
              </a:rPr>
              <a:t>u</a:t>
            </a:r>
            <a:r>
              <a:rPr lang="sv-SE" sz="3200" dirty="0" smtClean="0">
                <a:solidFill>
                  <a:srgbClr val="FFFF00"/>
                </a:solidFill>
              </a:rPr>
              <a:t>ngar</a:t>
            </a:r>
            <a:endParaRPr lang="sv-SE" sz="3200" dirty="0">
              <a:solidFill>
                <a:srgbClr val="FFFF00"/>
              </a:solidFill>
            </a:endParaRPr>
          </a:p>
        </p:txBody>
      </p:sp>
      <p:sp>
        <p:nvSpPr>
          <p:cNvPr id="6" name="textruta 5"/>
          <p:cNvSpPr txBox="1"/>
          <p:nvPr/>
        </p:nvSpPr>
        <p:spPr>
          <a:xfrm>
            <a:off x="6376168" y="4398325"/>
            <a:ext cx="1806905" cy="1569660"/>
          </a:xfrm>
          <a:prstGeom prst="rect">
            <a:avLst/>
          </a:prstGeom>
          <a:noFill/>
        </p:spPr>
        <p:txBody>
          <a:bodyPr wrap="none" rtlCol="0">
            <a:spAutoFit/>
          </a:bodyPr>
          <a:lstStyle/>
          <a:p>
            <a:pPr algn="ctr"/>
            <a:r>
              <a:rPr lang="sv-SE" sz="3200" dirty="0" smtClean="0">
                <a:solidFill>
                  <a:srgbClr val="FFFF00"/>
                </a:solidFill>
              </a:rPr>
              <a:t>Abborre</a:t>
            </a:r>
          </a:p>
          <a:p>
            <a:pPr algn="ctr"/>
            <a:r>
              <a:rPr lang="sv-SE" sz="3200" dirty="0" smtClean="0">
                <a:solidFill>
                  <a:srgbClr val="FFFF00"/>
                </a:solidFill>
              </a:rPr>
              <a:t>äter</a:t>
            </a:r>
          </a:p>
          <a:p>
            <a:pPr algn="ctr"/>
            <a:r>
              <a:rPr lang="sv-SE" sz="3200" dirty="0" smtClean="0">
                <a:solidFill>
                  <a:srgbClr val="FFFF00"/>
                </a:solidFill>
              </a:rPr>
              <a:t>sill</a:t>
            </a:r>
            <a:endParaRPr lang="sv-SE" sz="3200" dirty="0">
              <a:solidFill>
                <a:srgbClr val="FFFF00"/>
              </a:solidFill>
            </a:endParaRPr>
          </a:p>
        </p:txBody>
      </p:sp>
    </p:spTree>
    <p:extLst>
      <p:ext uri="{BB962C8B-B14F-4D97-AF65-F5344CB8AC3E}">
        <p14:creationId xmlns:p14="http://schemas.microsoft.com/office/powerpoint/2010/main" val="239823639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sv-SE" dirty="0" smtClean="0"/>
              <a:t>Polystratafossil</a:t>
            </a:r>
          </a:p>
        </p:txBody>
      </p:sp>
      <p:sp>
        <p:nvSpPr>
          <p:cNvPr id="26628" name="Rectangle 4"/>
          <p:cNvSpPr>
            <a:spLocks noChangeArrowheads="1"/>
          </p:cNvSpPr>
          <p:nvPr/>
        </p:nvSpPr>
        <p:spPr bwMode="auto">
          <a:xfrm>
            <a:off x="7608713" y="5908940"/>
            <a:ext cx="1269935" cy="738664"/>
          </a:xfrm>
          <a:prstGeom prst="rect">
            <a:avLst/>
          </a:prstGeom>
          <a:noFill/>
          <a:ln w="9525" algn="ctr">
            <a:noFill/>
            <a:miter lim="800000"/>
            <a:headEnd/>
            <a:tailEnd/>
          </a:ln>
        </p:spPr>
        <p:txBody>
          <a:bodyPr wrap="square" lIns="0" tIns="0" rIns="0" bIns="0" anchor="ctr">
            <a:spAutoFit/>
          </a:bodyPr>
          <a:lstStyle/>
          <a:p>
            <a:pPr algn="r"/>
            <a:r>
              <a:rPr lang="en-GB" sz="1600" spc="99" dirty="0"/>
              <a:t>Tack till</a:t>
            </a:r>
          </a:p>
          <a:p>
            <a:pPr algn="r"/>
            <a:r>
              <a:rPr lang="en-US" sz="1600" spc="99" dirty="0" smtClean="0"/>
              <a:t>Laurence</a:t>
            </a:r>
            <a:r>
              <a:rPr lang="en-GB" sz="1600" spc="99" dirty="0" smtClean="0"/>
              <a:t> </a:t>
            </a:r>
            <a:r>
              <a:rPr lang="en-GB" sz="1600" spc="99" dirty="0"/>
              <a:t>Tisdall</a:t>
            </a:r>
            <a:r>
              <a:rPr lang="sv-SE" sz="1600" spc="99" dirty="0"/>
              <a:t> </a:t>
            </a:r>
          </a:p>
        </p:txBody>
      </p:sp>
      <p:pic>
        <p:nvPicPr>
          <p:cNvPr id="5" name="Bildobjekt 4" descr="Polystratafossil.jpg"/>
          <p:cNvPicPr>
            <a:picLocks noChangeAspect="1"/>
          </p:cNvPicPr>
          <p:nvPr/>
        </p:nvPicPr>
        <p:blipFill>
          <a:blip r:embed="rId3">
            <a:lum bright="-6000"/>
          </a:blip>
          <a:stretch>
            <a:fillRect/>
          </a:stretch>
        </p:blipFill>
        <p:spPr>
          <a:xfrm>
            <a:off x="2308501" y="875179"/>
            <a:ext cx="4527003" cy="5982824"/>
          </a:xfrm>
          <a:prstGeom prst="rect">
            <a:avLst/>
          </a:prstGeom>
          <a:ln w="190500" cap="sq">
            <a:noFill/>
            <a:prstDash val="solid"/>
            <a:miter lim="800000"/>
          </a:ln>
          <a:effectLst>
            <a:softEdge rad="127000"/>
          </a:effectLst>
        </p:spPr>
      </p:pic>
    </p:spTree>
    <p:extLst>
      <p:ext uri="{BB962C8B-B14F-4D97-AF65-F5344CB8AC3E}">
        <p14:creationId xmlns:p14="http://schemas.microsoft.com/office/powerpoint/2010/main" val="14968441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sv-SE" sz="3600" dirty="0" smtClean="0"/>
              <a:t>Polystratafossilens bildande</a:t>
            </a:r>
          </a:p>
        </p:txBody>
      </p:sp>
      <p:pic>
        <p:nvPicPr>
          <p:cNvPr id="11" name="Bildobjekt 10" descr="Utbrott av Mount Saint Helen.jpg"/>
          <p:cNvPicPr>
            <a:picLocks noChangeAspect="1"/>
          </p:cNvPicPr>
          <p:nvPr/>
        </p:nvPicPr>
        <p:blipFill>
          <a:blip r:embed="rId3" cstate="screen"/>
          <a:stretch>
            <a:fillRect/>
          </a:stretch>
        </p:blipFill>
        <p:spPr>
          <a:xfrm>
            <a:off x="184084" y="1010244"/>
            <a:ext cx="2297325" cy="3450918"/>
          </a:xfrm>
          <a:prstGeom prst="rect">
            <a:avLst/>
          </a:prstGeom>
          <a:ln>
            <a:noFill/>
          </a:ln>
          <a:effectLst/>
          <a:scene3d>
            <a:camera prst="orthographicFront"/>
            <a:lightRig rig="threePt" dir="t">
              <a:rot lat="0" lon="0" rev="2700000"/>
            </a:lightRig>
          </a:scene3d>
          <a:sp3d prstMaterial="plastic">
            <a:bevelT/>
          </a:sp3d>
        </p:spPr>
      </p:pic>
      <p:pic>
        <p:nvPicPr>
          <p:cNvPr id="12" name="Bildobjekt 11" descr="Fällda träd.jpg"/>
          <p:cNvPicPr>
            <a:picLocks noChangeAspect="1"/>
          </p:cNvPicPr>
          <p:nvPr/>
        </p:nvPicPr>
        <p:blipFill>
          <a:blip r:embed="rId4" cstate="screen"/>
          <a:stretch>
            <a:fillRect/>
          </a:stretch>
        </p:blipFill>
        <p:spPr>
          <a:xfrm>
            <a:off x="5400360" y="1010246"/>
            <a:ext cx="3577389" cy="2419209"/>
          </a:xfrm>
          <a:prstGeom prst="rect">
            <a:avLst/>
          </a:prstGeom>
          <a:ln>
            <a:noFill/>
          </a:ln>
          <a:effectLst/>
          <a:scene3d>
            <a:camera prst="orthographicFront"/>
            <a:lightRig rig="threePt" dir="t">
              <a:rot lat="0" lon="0" rev="2700000"/>
            </a:lightRig>
          </a:scene3d>
          <a:sp3d prstMaterial="plastic">
            <a:bevelT/>
          </a:sp3d>
        </p:spPr>
      </p:pic>
      <p:pic>
        <p:nvPicPr>
          <p:cNvPr id="14" name="Bildobjekt 13" descr="Flytande stockar kopia.jpg"/>
          <p:cNvPicPr>
            <a:picLocks noChangeAspect="1"/>
          </p:cNvPicPr>
          <p:nvPr/>
        </p:nvPicPr>
        <p:blipFill>
          <a:blip r:embed="rId5" cstate="screen"/>
          <a:stretch>
            <a:fillRect/>
          </a:stretch>
        </p:blipFill>
        <p:spPr>
          <a:xfrm>
            <a:off x="5384806" y="3640651"/>
            <a:ext cx="3592945" cy="2196830"/>
          </a:xfrm>
          <a:prstGeom prst="rect">
            <a:avLst/>
          </a:prstGeom>
          <a:ln>
            <a:noFill/>
          </a:ln>
          <a:effectLst/>
          <a:scene3d>
            <a:camera prst="orthographicFront"/>
            <a:lightRig rig="threePt" dir="t">
              <a:rot lat="0" lon="0" rev="2700000"/>
            </a:lightRig>
          </a:scene3d>
          <a:sp3d prstMaterial="plastic">
            <a:bevelT/>
          </a:sp3d>
        </p:spPr>
      </p:pic>
      <p:pic>
        <p:nvPicPr>
          <p:cNvPr id="13" name="Bildobjekt 12" descr="Flytande stockar.jpg"/>
          <p:cNvPicPr>
            <a:picLocks noChangeAspect="1"/>
          </p:cNvPicPr>
          <p:nvPr/>
        </p:nvPicPr>
        <p:blipFill>
          <a:blip r:embed="rId6" cstate="screen"/>
          <a:stretch>
            <a:fillRect/>
          </a:stretch>
        </p:blipFill>
        <p:spPr>
          <a:xfrm>
            <a:off x="3537533" y="4334862"/>
            <a:ext cx="3405559" cy="2234896"/>
          </a:xfrm>
          <a:prstGeom prst="rect">
            <a:avLst/>
          </a:prstGeom>
          <a:ln>
            <a:noFill/>
          </a:ln>
          <a:effectLst/>
          <a:scene3d>
            <a:camera prst="orthographicFront"/>
            <a:lightRig rig="threePt" dir="t">
              <a:rot lat="0" lon="0" rev="2700000"/>
            </a:lightRig>
          </a:scene3d>
          <a:sp3d prstMaterial="plastic">
            <a:bevelT/>
          </a:sp3d>
        </p:spPr>
      </p:pic>
      <p:pic>
        <p:nvPicPr>
          <p:cNvPr id="15" name="Bildobjekt 14" descr="Namnlöst-1.jpg"/>
          <p:cNvPicPr>
            <a:picLocks noChangeAspect="1"/>
          </p:cNvPicPr>
          <p:nvPr/>
        </p:nvPicPr>
        <p:blipFill>
          <a:blip r:embed="rId7"/>
          <a:stretch>
            <a:fillRect/>
          </a:stretch>
        </p:blipFill>
        <p:spPr>
          <a:xfrm>
            <a:off x="184087" y="4662682"/>
            <a:ext cx="3177959" cy="2054858"/>
          </a:xfrm>
          <a:prstGeom prst="rect">
            <a:avLst/>
          </a:prstGeom>
          <a:ln>
            <a:noFill/>
          </a:ln>
          <a:effectLst/>
          <a:scene3d>
            <a:camera prst="orthographicFront"/>
            <a:lightRig rig="threePt" dir="t">
              <a:rot lat="0" lon="0" rev="2700000"/>
            </a:lightRig>
          </a:scene3d>
          <a:sp3d prstMaterial="plastic">
            <a:bevelT/>
          </a:sp3d>
        </p:spPr>
      </p:pic>
      <p:sp>
        <p:nvSpPr>
          <p:cNvPr id="27654" name="Text Box 6"/>
          <p:cNvSpPr txBox="1">
            <a:spLocks noChangeArrowheads="1"/>
          </p:cNvSpPr>
          <p:nvPr/>
        </p:nvSpPr>
        <p:spPr bwMode="auto">
          <a:xfrm>
            <a:off x="2667338" y="1101502"/>
            <a:ext cx="4172194" cy="1077202"/>
          </a:xfrm>
          <a:prstGeom prst="rect">
            <a:avLst/>
          </a:prstGeom>
          <a:noFill/>
          <a:ln w="9525" algn="ctr">
            <a:noFill/>
            <a:miter lim="800000"/>
            <a:headEnd/>
            <a:tailEnd/>
          </a:ln>
        </p:spPr>
        <p:txBody>
          <a:bodyPr wrap="none" lIns="91421" tIns="45712" rIns="91421" bIns="45712">
            <a:spAutoFit/>
          </a:bodyPr>
          <a:lstStyle/>
          <a:p>
            <a:r>
              <a:rPr kumimoji="1" lang="sv-SE" sz="3200" spc="99" dirty="0">
                <a:solidFill>
                  <a:srgbClr val="FFFF00"/>
                </a:solidFill>
                <a:latin typeface="Comic Sans MS" pitchFamily="66" charset="0"/>
              </a:rPr>
              <a:t>Mount Saint Helens</a:t>
            </a:r>
          </a:p>
          <a:p>
            <a:r>
              <a:rPr kumimoji="1" lang="sv-SE" sz="3200" spc="99" dirty="0">
                <a:solidFill>
                  <a:srgbClr val="FFFF00"/>
                </a:solidFill>
                <a:latin typeface="Comic Sans MS" pitchFamily="66" charset="0"/>
              </a:rPr>
              <a:t>Washington, 1980</a:t>
            </a:r>
          </a:p>
        </p:txBody>
      </p:sp>
      <p:pic>
        <p:nvPicPr>
          <p:cNvPr id="22" name="Picture 4" descr="Fällda träd"/>
          <p:cNvPicPr>
            <a:picLocks noChangeAspect="1" noChangeArrowheads="1"/>
          </p:cNvPicPr>
          <p:nvPr/>
        </p:nvPicPr>
        <p:blipFill>
          <a:blip r:embed="rId8" cstate="screen"/>
          <a:srcRect/>
          <a:stretch>
            <a:fillRect/>
          </a:stretch>
        </p:blipFill>
        <p:spPr bwMode="auto">
          <a:xfrm>
            <a:off x="2738068" y="1010245"/>
            <a:ext cx="2405637" cy="3186275"/>
          </a:xfrm>
          <a:prstGeom prst="rect">
            <a:avLst/>
          </a:prstGeom>
          <a:ln>
            <a:noFill/>
          </a:ln>
          <a:effectLst/>
          <a:scene3d>
            <a:camera prst="orthographicFront"/>
            <a:lightRig rig="threePt" dir="t">
              <a:rot lat="0" lon="0" rev="2700000"/>
            </a:lightRig>
          </a:scene3d>
          <a:sp3d prstMaterial="plastic">
            <a:bevelT/>
          </a:sp3d>
        </p:spPr>
      </p:pic>
    </p:spTree>
    <p:extLst>
      <p:ext uri="{BB962C8B-B14F-4D97-AF65-F5344CB8AC3E}">
        <p14:creationId xmlns:p14="http://schemas.microsoft.com/office/powerpoint/2010/main" val="378665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xit" presetSubtype="0" fill="hold" grpId="0" nodeType="withEffect">
                                  <p:stCondLst>
                                    <p:cond delay="0"/>
                                  </p:stCondLst>
                                  <p:childTnLst>
                                    <p:animEffect transition="out" filter="fade">
                                      <p:cBhvr>
                                        <p:cTn id="9" dur="500"/>
                                        <p:tgtEl>
                                          <p:spTgt spid="27654"/>
                                        </p:tgtEl>
                                      </p:cBhvr>
                                    </p:animEffect>
                                    <p:set>
                                      <p:cBhvr>
                                        <p:cTn id="10" dur="1" fill="hold">
                                          <p:stCondLst>
                                            <p:cond delay="499"/>
                                          </p:stCondLst>
                                        </p:cTn>
                                        <p:tgtEl>
                                          <p:spTgt spid="276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Ist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1341"/>
            <a:ext cx="9144000" cy="6006662"/>
          </a:xfrm>
          <a:prstGeom prst="rect">
            <a:avLst/>
          </a:prstGeom>
        </p:spPr>
      </p:pic>
      <p:sp>
        <p:nvSpPr>
          <p:cNvPr id="37890" name="Rectangle 2"/>
          <p:cNvSpPr>
            <a:spLocks noGrp="1" noChangeArrowheads="1"/>
          </p:cNvSpPr>
          <p:nvPr>
            <p:ph type="title"/>
          </p:nvPr>
        </p:nvSpPr>
        <p:spPr/>
        <p:txBody>
          <a:bodyPr/>
          <a:lstStyle/>
          <a:p>
            <a:r>
              <a:rPr lang="sv-SE" dirty="0" smtClean="0"/>
              <a:t>Istid</a:t>
            </a:r>
            <a:endParaRPr lang="sv-SE" dirty="0"/>
          </a:p>
        </p:txBody>
      </p:sp>
      <p:pic>
        <p:nvPicPr>
          <p:cNvPr id="37892" name="Picture 4" descr="Namnlöst-2"/>
          <p:cNvPicPr>
            <a:picLocks noChangeAspect="1" noChangeArrowheads="1"/>
          </p:cNvPicPr>
          <p:nvPr/>
        </p:nvPicPr>
        <p:blipFill>
          <a:blip r:embed="rId4"/>
          <a:srcRect/>
          <a:stretch>
            <a:fillRect/>
          </a:stretch>
        </p:blipFill>
        <p:spPr bwMode="auto">
          <a:xfrm>
            <a:off x="2614511" y="4183120"/>
            <a:ext cx="2434471" cy="2399370"/>
          </a:xfrm>
          <a:prstGeom prst="roundRect">
            <a:avLst>
              <a:gd name="adj" fmla="val 8431"/>
            </a:avLst>
          </a:prstGeom>
          <a:ln>
            <a:noFill/>
          </a:ln>
          <a:effectLst>
            <a:outerShdw blurRad="50800" dist="63500" dir="8100000" algn="tr" rotWithShape="0">
              <a:prstClr val="black">
                <a:alpha val="5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893" name="Picture 5" descr="Namnlöst-1"/>
          <p:cNvPicPr>
            <a:picLocks noChangeAspect="1" noChangeArrowheads="1"/>
          </p:cNvPicPr>
          <p:nvPr/>
        </p:nvPicPr>
        <p:blipFill>
          <a:blip r:embed="rId5"/>
          <a:srcRect/>
          <a:stretch>
            <a:fillRect/>
          </a:stretch>
        </p:blipFill>
        <p:spPr bwMode="auto">
          <a:xfrm>
            <a:off x="148682" y="3257924"/>
            <a:ext cx="2416919" cy="2434470"/>
          </a:xfrm>
          <a:prstGeom prst="roundRect">
            <a:avLst>
              <a:gd name="adj" fmla="val 8431"/>
            </a:avLst>
          </a:prstGeom>
          <a:ln>
            <a:noFill/>
          </a:ln>
          <a:effectLst>
            <a:outerShdw blurRad="50800" dist="63500" dir="8100000" algn="tr" rotWithShape="0">
              <a:prstClr val="black">
                <a:alpha val="5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894" name="Text Box 6"/>
          <p:cNvSpPr txBox="1">
            <a:spLocks noChangeArrowheads="1"/>
          </p:cNvSpPr>
          <p:nvPr/>
        </p:nvSpPr>
        <p:spPr bwMode="auto">
          <a:xfrm>
            <a:off x="702532" y="5707833"/>
            <a:ext cx="1159253" cy="584759"/>
          </a:xfrm>
          <a:prstGeom prst="rect">
            <a:avLst/>
          </a:prstGeom>
          <a:noFill/>
          <a:ln w="9525" algn="ctr">
            <a:noFill/>
            <a:miter lim="800000"/>
            <a:headEnd/>
            <a:tailEnd/>
          </a:ln>
        </p:spPr>
        <p:txBody>
          <a:bodyPr wrap="none" lIns="91421" tIns="45712" rIns="91421" bIns="45712">
            <a:spAutoFit/>
            <a:scene3d>
              <a:camera prst="orthographicFront"/>
              <a:lightRig rig="flat" dir="t">
                <a:rot lat="0" lon="0" rev="21594000"/>
              </a:lightRig>
            </a:scene3d>
            <a:sp3d prstMaterial="powder">
              <a:contourClr>
                <a:schemeClr val="bg1"/>
              </a:contourClr>
            </a:sp3d>
          </a:bodyPr>
          <a:lstStyle/>
          <a:p>
            <a:pPr algn="ctr"/>
            <a:r>
              <a:rPr lang="sv-SE" sz="3200" b="1" dirty="0">
                <a:ln w="12700" cmpd="sng">
                  <a:solidFill>
                    <a:schemeClr val="bg1"/>
                  </a:solidFill>
                  <a:prstDash val="solid"/>
                </a:ln>
                <a:solidFill>
                  <a:srgbClr val="FFFF00"/>
                </a:solidFill>
                <a:latin typeface="Comic Sans MS" pitchFamily="66" charset="0"/>
              </a:rPr>
              <a:t>Istid</a:t>
            </a:r>
          </a:p>
        </p:txBody>
      </p:sp>
      <p:sp>
        <p:nvSpPr>
          <p:cNvPr id="37895" name="Text Box 7"/>
          <p:cNvSpPr txBox="1">
            <a:spLocks noChangeArrowheads="1"/>
          </p:cNvSpPr>
          <p:nvPr/>
        </p:nvSpPr>
        <p:spPr bwMode="auto">
          <a:xfrm>
            <a:off x="1965428" y="6111496"/>
            <a:ext cx="1095133" cy="584759"/>
          </a:xfrm>
          <a:prstGeom prst="rect">
            <a:avLst/>
          </a:prstGeom>
          <a:noFill/>
          <a:ln w="9525" algn="ctr">
            <a:noFill/>
            <a:miter lim="800000"/>
            <a:headEnd/>
            <a:tailEnd/>
          </a:ln>
        </p:spPr>
        <p:txBody>
          <a:bodyPr wrap="none" lIns="91421" tIns="45712" rIns="91421" bIns="45712">
            <a:spAutoFit/>
            <a:scene3d>
              <a:camera prst="orthographicFront"/>
              <a:lightRig rig="flat" dir="t">
                <a:rot lat="0" lon="0" rev="21594000"/>
              </a:lightRig>
            </a:scene3d>
            <a:sp3d prstMaterial="powder">
              <a:contourClr>
                <a:schemeClr val="bg1"/>
              </a:contourClr>
            </a:sp3d>
          </a:bodyPr>
          <a:lstStyle/>
          <a:p>
            <a:pPr algn="ctr"/>
            <a:r>
              <a:rPr lang="sv-SE" sz="3200" b="1" dirty="0">
                <a:ln w="12700" cmpd="sng">
                  <a:solidFill>
                    <a:schemeClr val="bg1"/>
                  </a:solidFill>
                  <a:prstDash val="solid"/>
                </a:ln>
                <a:solidFill>
                  <a:srgbClr val="FFFF00"/>
                </a:solidFill>
                <a:latin typeface="Comic Sans MS" pitchFamily="66" charset="0"/>
              </a:rPr>
              <a:t>Idag</a:t>
            </a:r>
          </a:p>
        </p:txBody>
      </p:sp>
      <p:pic>
        <p:nvPicPr>
          <p:cNvPr id="9" name="Bildobjekt 8" descr="Istidens uppkomst.jpg"/>
          <p:cNvPicPr>
            <a:picLocks noChangeAspect="1"/>
          </p:cNvPicPr>
          <p:nvPr/>
        </p:nvPicPr>
        <p:blipFill>
          <a:blip r:embed="rId6"/>
          <a:stretch>
            <a:fillRect/>
          </a:stretch>
        </p:blipFill>
        <p:spPr>
          <a:xfrm>
            <a:off x="2911369" y="1019506"/>
            <a:ext cx="6047696" cy="2842418"/>
          </a:xfrm>
          <a:prstGeom prst="roundRect">
            <a:avLst>
              <a:gd name="adj" fmla="val 8431"/>
            </a:avLst>
          </a:prstGeom>
          <a:ln>
            <a:noFill/>
          </a:ln>
          <a:effectLst>
            <a:outerShdw blurRad="50800" dist="63500" dir="8100000" algn="tr" rotWithShape="0">
              <a:prstClr val="black">
                <a:alpha val="5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 Box 6"/>
          <p:cNvSpPr txBox="1">
            <a:spLocks noChangeArrowheads="1"/>
          </p:cNvSpPr>
          <p:nvPr/>
        </p:nvSpPr>
        <p:spPr bwMode="auto">
          <a:xfrm>
            <a:off x="7097380" y="3862490"/>
            <a:ext cx="1808469" cy="1077202"/>
          </a:xfrm>
          <a:prstGeom prst="rect">
            <a:avLst/>
          </a:prstGeom>
          <a:noFill/>
          <a:ln w="9525" algn="ctr">
            <a:noFill/>
            <a:miter lim="800000"/>
            <a:headEnd/>
            <a:tailEnd/>
          </a:ln>
        </p:spPr>
        <p:txBody>
          <a:bodyPr wrap="none" lIns="91421" tIns="45712" rIns="91421" bIns="45712">
            <a:spAutoFit/>
            <a:scene3d>
              <a:camera prst="orthographicFront"/>
              <a:lightRig rig="flat" dir="t">
                <a:rot lat="0" lon="0" rev="21594000"/>
              </a:lightRig>
            </a:scene3d>
            <a:sp3d prstMaterial="powder">
              <a:contourClr>
                <a:schemeClr val="bg1"/>
              </a:contourClr>
            </a:sp3d>
          </a:bodyPr>
          <a:lstStyle/>
          <a:p>
            <a:pPr algn="ctr"/>
            <a:r>
              <a:rPr lang="sv-SE" sz="3200" b="1" dirty="0">
                <a:ln w="12700" cmpd="sng">
                  <a:solidFill>
                    <a:schemeClr val="bg1"/>
                  </a:solidFill>
                  <a:prstDash val="solid"/>
                </a:ln>
                <a:solidFill>
                  <a:srgbClr val="FFFF00"/>
                </a:solidFill>
                <a:latin typeface="Comic Sans MS" pitchFamily="66" charset="0"/>
              </a:rPr>
              <a:t>Istidens</a:t>
            </a:r>
          </a:p>
          <a:p>
            <a:pPr algn="ctr"/>
            <a:r>
              <a:rPr lang="sv-SE" sz="3200" b="1" dirty="0">
                <a:ln w="12700" cmpd="sng">
                  <a:solidFill>
                    <a:schemeClr val="bg1"/>
                  </a:solidFill>
                  <a:prstDash val="solid"/>
                </a:ln>
                <a:solidFill>
                  <a:srgbClr val="FFFF00"/>
                </a:solidFill>
                <a:latin typeface="Comic Sans MS" pitchFamily="66" charset="0"/>
              </a:rPr>
              <a:t>bildande</a:t>
            </a:r>
          </a:p>
        </p:txBody>
      </p:sp>
    </p:spTree>
    <p:extLst>
      <p:ext uri="{BB962C8B-B14F-4D97-AF65-F5344CB8AC3E}">
        <p14:creationId xmlns:p14="http://schemas.microsoft.com/office/powerpoint/2010/main" val="891431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fade">
                                      <p:cBhvr>
                                        <p:cTn id="7" dur="1250"/>
                                        <p:tgtEl>
                                          <p:spTgt spid="37893"/>
                                        </p:tgtEl>
                                      </p:cBhvr>
                                    </p:animEffect>
                                    <p:anim calcmode="lin" valueType="num">
                                      <p:cBhvr>
                                        <p:cTn id="8" dur="1250" fill="hold"/>
                                        <p:tgtEl>
                                          <p:spTgt spid="37893"/>
                                        </p:tgtEl>
                                        <p:attrNameLst>
                                          <p:attrName>style.rotation</p:attrName>
                                        </p:attrNameLst>
                                      </p:cBhvr>
                                      <p:tavLst>
                                        <p:tav tm="0">
                                          <p:val>
                                            <p:fltVal val="720"/>
                                          </p:val>
                                        </p:tav>
                                        <p:tav tm="100000">
                                          <p:val>
                                            <p:fltVal val="0"/>
                                          </p:val>
                                        </p:tav>
                                      </p:tavLst>
                                    </p:anim>
                                    <p:anim calcmode="lin" valueType="num">
                                      <p:cBhvr>
                                        <p:cTn id="9" dur="1250" fill="hold"/>
                                        <p:tgtEl>
                                          <p:spTgt spid="37893"/>
                                        </p:tgtEl>
                                        <p:attrNameLst>
                                          <p:attrName>ppt_h</p:attrName>
                                        </p:attrNameLst>
                                      </p:cBhvr>
                                      <p:tavLst>
                                        <p:tav tm="0">
                                          <p:val>
                                            <p:fltVal val="0"/>
                                          </p:val>
                                        </p:tav>
                                        <p:tav tm="100000">
                                          <p:val>
                                            <p:strVal val="#ppt_h"/>
                                          </p:val>
                                        </p:tav>
                                      </p:tavLst>
                                    </p:anim>
                                    <p:anim calcmode="lin" valueType="num">
                                      <p:cBhvr>
                                        <p:cTn id="10" dur="1250" fill="hold"/>
                                        <p:tgtEl>
                                          <p:spTgt spid="3789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7892"/>
                                        </p:tgtEl>
                                        <p:attrNameLst>
                                          <p:attrName>style.visibility</p:attrName>
                                        </p:attrNameLst>
                                      </p:cBhvr>
                                      <p:to>
                                        <p:strVal val="visible"/>
                                      </p:to>
                                    </p:set>
                                    <p:animEffect transition="in" filter="fade">
                                      <p:cBhvr>
                                        <p:cTn id="13" dur="1250"/>
                                        <p:tgtEl>
                                          <p:spTgt spid="37892"/>
                                        </p:tgtEl>
                                      </p:cBhvr>
                                    </p:animEffect>
                                    <p:anim calcmode="lin" valueType="num">
                                      <p:cBhvr>
                                        <p:cTn id="14" dur="1250" fill="hold"/>
                                        <p:tgtEl>
                                          <p:spTgt spid="37892"/>
                                        </p:tgtEl>
                                        <p:attrNameLst>
                                          <p:attrName>style.rotation</p:attrName>
                                        </p:attrNameLst>
                                      </p:cBhvr>
                                      <p:tavLst>
                                        <p:tav tm="0">
                                          <p:val>
                                            <p:fltVal val="720"/>
                                          </p:val>
                                        </p:tav>
                                        <p:tav tm="100000">
                                          <p:val>
                                            <p:fltVal val="0"/>
                                          </p:val>
                                        </p:tav>
                                      </p:tavLst>
                                    </p:anim>
                                    <p:anim calcmode="lin" valueType="num">
                                      <p:cBhvr>
                                        <p:cTn id="15" dur="1250" fill="hold"/>
                                        <p:tgtEl>
                                          <p:spTgt spid="37892"/>
                                        </p:tgtEl>
                                        <p:attrNameLst>
                                          <p:attrName>ppt_h</p:attrName>
                                        </p:attrNameLst>
                                      </p:cBhvr>
                                      <p:tavLst>
                                        <p:tav tm="0">
                                          <p:val>
                                            <p:fltVal val="0"/>
                                          </p:val>
                                        </p:tav>
                                        <p:tav tm="100000">
                                          <p:val>
                                            <p:strVal val="#ppt_h"/>
                                          </p:val>
                                        </p:tav>
                                      </p:tavLst>
                                    </p:anim>
                                    <p:anim calcmode="lin" valueType="num">
                                      <p:cBhvr>
                                        <p:cTn id="16" dur="1250" fill="hold"/>
                                        <p:tgtEl>
                                          <p:spTgt spid="37892"/>
                                        </p:tgtEl>
                                        <p:attrNameLst>
                                          <p:attrName>ppt_w</p:attrName>
                                        </p:attrNameLst>
                                      </p:cBhvr>
                                      <p:tavLst>
                                        <p:tav tm="0">
                                          <p:val>
                                            <p:fltVal val="0"/>
                                          </p:val>
                                        </p:tav>
                                        <p:tav tm="100000">
                                          <p:val>
                                            <p:strVal val="#ppt_w"/>
                                          </p:val>
                                        </p:tav>
                                      </p:tavLst>
                                    </p:anim>
                                  </p:childTnLst>
                                </p:cTn>
                              </p:par>
                            </p:childTnLst>
                          </p:cTn>
                        </p:par>
                        <p:par>
                          <p:cTn id="17" fill="hold">
                            <p:stCondLst>
                              <p:cond delay="1250"/>
                            </p:stCondLst>
                            <p:childTnLst>
                              <p:par>
                                <p:cTn id="18" presetID="1" presetClass="entr" presetSubtype="0" fill="hold" grpId="0" nodeType="afterEffect">
                                  <p:stCondLst>
                                    <p:cond delay="0"/>
                                  </p:stCondLst>
                                  <p:childTnLst>
                                    <p:set>
                                      <p:cBhvr>
                                        <p:cTn id="19" dur="1" fill="hold">
                                          <p:stCondLst>
                                            <p:cond delay="0"/>
                                          </p:stCondLst>
                                        </p:cTn>
                                        <p:tgtEl>
                                          <p:spTgt spid="3789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89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P spid="3789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0" y="0"/>
            <a:ext cx="9144000" cy="857232"/>
          </a:xfrm>
        </p:spPr>
        <p:txBody>
          <a:bodyPr/>
          <a:lstStyle/>
          <a:p>
            <a:r>
              <a:rPr lang="sv-SE" dirty="0" smtClean="0"/>
              <a:t>Metoder för gammal jord</a:t>
            </a:r>
          </a:p>
        </p:txBody>
      </p:sp>
      <p:sp>
        <p:nvSpPr>
          <p:cNvPr id="15" name="Rectangle 3"/>
          <p:cNvSpPr>
            <a:spLocks noChangeArrowheads="1"/>
          </p:cNvSpPr>
          <p:nvPr/>
        </p:nvSpPr>
        <p:spPr bwMode="auto">
          <a:xfrm>
            <a:off x="295875" y="917376"/>
            <a:ext cx="3432428" cy="895704"/>
          </a:xfrm>
          <a:prstGeom prst="rect">
            <a:avLst/>
          </a:prstGeom>
          <a:noFill/>
          <a:ln w="9525">
            <a:noFill/>
            <a:miter lim="800000"/>
            <a:headEnd/>
            <a:tailEnd/>
          </a:ln>
        </p:spPr>
        <p:txBody>
          <a:bodyPr lIns="91421" tIns="45712" rIns="91421" bIns="45712"/>
          <a:lstStyle/>
          <a:p>
            <a:pPr>
              <a:lnSpc>
                <a:spcPct val="90000"/>
              </a:lnSpc>
              <a:spcAft>
                <a:spcPts val="600"/>
              </a:spcAft>
              <a:buClr>
                <a:srgbClr val="FFFF00"/>
              </a:buClr>
              <a:buSzPct val="75000"/>
            </a:pPr>
            <a:r>
              <a:rPr lang="sv-SE" sz="2800" spc="99" dirty="0">
                <a:solidFill>
                  <a:srgbClr val="FFFF00"/>
                </a:solidFill>
                <a:latin typeface="Comic Sans MS" pitchFamily="66" charset="0"/>
              </a:rPr>
              <a:t>Mäktigheten </a:t>
            </a:r>
            <a:r>
              <a:rPr lang="sv-SE" sz="2800" spc="99" dirty="0" smtClean="0">
                <a:solidFill>
                  <a:srgbClr val="FFFF00"/>
                </a:solidFill>
                <a:latin typeface="Comic Sans MS" pitchFamily="66" charset="0"/>
              </a:rPr>
              <a:t>hos</a:t>
            </a:r>
          </a:p>
          <a:p>
            <a:pPr>
              <a:lnSpc>
                <a:spcPct val="90000"/>
              </a:lnSpc>
              <a:spcAft>
                <a:spcPts val="600"/>
              </a:spcAft>
              <a:buClr>
                <a:srgbClr val="FFFF00"/>
              </a:buClr>
              <a:buSzPct val="75000"/>
            </a:pPr>
            <a:r>
              <a:rPr lang="sv-SE" sz="2800" spc="99" dirty="0" smtClean="0">
                <a:solidFill>
                  <a:srgbClr val="FFFF00"/>
                </a:solidFill>
                <a:latin typeface="Comic Sans MS" pitchFamily="66" charset="0"/>
              </a:rPr>
              <a:t>sedimentärt berg</a:t>
            </a:r>
            <a:endParaRPr lang="sv-SE" sz="2800" spc="99" dirty="0">
              <a:solidFill>
                <a:srgbClr val="FFFF00"/>
              </a:solidFill>
              <a:latin typeface="Comic Sans MS" pitchFamily="66" charset="0"/>
            </a:endParaRPr>
          </a:p>
        </p:txBody>
      </p:sp>
      <mc:AlternateContent xmlns:mc="http://schemas.openxmlformats.org/markup-compatibility/2006" xmlns:a14="http://schemas.microsoft.com/office/drawing/2010/main">
        <mc:Choice Requires="a14">
          <p:sp>
            <p:nvSpPr>
              <p:cNvPr id="26" name="textruta 25"/>
              <p:cNvSpPr txBox="1"/>
              <p:nvPr/>
            </p:nvSpPr>
            <p:spPr>
              <a:xfrm>
                <a:off x="256870" y="4924532"/>
                <a:ext cx="2618794" cy="172277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sv-SE" sz="2400" b="0" i="1" smtClean="0">
                          <a:solidFill>
                            <a:srgbClr val="99FFCC"/>
                          </a:solidFill>
                          <a:latin typeface="Cambria Math" pitchFamily="18" charset="0"/>
                          <a:ea typeface="Cambria Math" pitchFamily="18" charset="0"/>
                        </a:rPr>
                        <m:t>Å</m:t>
                      </m:r>
                      <m:r>
                        <a:rPr lang="sv-SE" sz="2400" b="0" i="1" smtClean="0">
                          <a:solidFill>
                            <a:srgbClr val="99FFCC"/>
                          </a:solidFill>
                          <a:latin typeface="Cambria Math" pitchFamily="18" charset="0"/>
                          <a:ea typeface="Cambria Math" pitchFamily="18" charset="0"/>
                        </a:rPr>
                        <m:t>𝑙𝑑𝑒𝑟</m:t>
                      </m:r>
                      <m:r>
                        <a:rPr lang="sv-SE" sz="2400" i="1" smtClean="0">
                          <a:solidFill>
                            <a:srgbClr val="99FFCC"/>
                          </a:solidFill>
                          <a:latin typeface="Cambria Math" pitchFamily="18" charset="0"/>
                          <a:ea typeface="Cambria Math" pitchFamily="18" charset="0"/>
                        </a:rPr>
                        <m:t>=</m:t>
                      </m:r>
                    </m:oMath>
                  </m:oMathPara>
                </a14:m>
                <a:endParaRPr lang="sv-SE" sz="2400" i="1" dirty="0" smtClean="0">
                  <a:solidFill>
                    <a:srgbClr val="99FFCC"/>
                  </a:solidFill>
                  <a:latin typeface="Cambria Math" pitchFamily="18" charset="0"/>
                  <a:ea typeface="Cambria Math" pitchFamily="18" charset="0"/>
                </a:endParaRPr>
              </a:p>
              <a:p>
                <a:pPr algn="ctr"/>
                <a:endParaRPr lang="sv-SE" sz="1200" i="1" dirty="0" smtClean="0">
                  <a:solidFill>
                    <a:srgbClr val="99FFCC"/>
                  </a:solidFill>
                  <a:latin typeface="Cambria Math" pitchFamily="18" charset="0"/>
                  <a:ea typeface="Cambria Math" pitchFamily="18" charset="0"/>
                </a:endParaRPr>
              </a:p>
              <a:p>
                <a:pPr algn="ctr"/>
                <a14:m>
                  <m:oMathPara xmlns:m="http://schemas.openxmlformats.org/officeDocument/2006/math">
                    <m:oMathParaPr>
                      <m:jc m:val="centerGroup"/>
                    </m:oMathParaPr>
                    <m:oMath xmlns:m="http://schemas.openxmlformats.org/officeDocument/2006/math">
                      <m:f>
                        <m:fPr>
                          <m:ctrlPr>
                            <a:rPr lang="sv-SE" sz="2400" b="0" i="1" smtClean="0">
                              <a:solidFill>
                                <a:srgbClr val="99FFCC"/>
                              </a:solidFill>
                              <a:latin typeface="Cambria Math"/>
                              <a:ea typeface="Cambria Math" pitchFamily="18" charset="0"/>
                            </a:rPr>
                          </m:ctrlPr>
                        </m:fPr>
                        <m:num>
                          <m:r>
                            <a:rPr lang="sv-SE" sz="2400" b="0" i="1" smtClean="0">
                              <a:solidFill>
                                <a:srgbClr val="99FFCC"/>
                              </a:solidFill>
                              <a:latin typeface="Cambria Math" pitchFamily="18" charset="0"/>
                              <a:ea typeface="Cambria Math" pitchFamily="18" charset="0"/>
                            </a:rPr>
                            <m:t>𝑇𝑗𝑜𝑐𝑘𝑎𝑠𝑡𝑒</m:t>
                          </m:r>
                          <m:r>
                            <a:rPr lang="sv-SE" sz="2400" b="0" i="1" smtClean="0">
                              <a:solidFill>
                                <a:srgbClr val="99FFCC"/>
                              </a:solidFill>
                              <a:latin typeface="Cambria Math" pitchFamily="18" charset="0"/>
                              <a:ea typeface="Cambria Math" pitchFamily="18" charset="0"/>
                            </a:rPr>
                            <m:t> </m:t>
                          </m:r>
                          <m:r>
                            <a:rPr lang="sv-SE" sz="2400" b="0" i="1" smtClean="0">
                              <a:solidFill>
                                <a:srgbClr val="99FFCC"/>
                              </a:solidFill>
                              <a:latin typeface="Cambria Math" pitchFamily="18" charset="0"/>
                              <a:ea typeface="Cambria Math" pitchFamily="18" charset="0"/>
                            </a:rPr>
                            <m:t>𝑙𝑎𝑔𝑟𝑒𝑛</m:t>
                          </m:r>
                        </m:num>
                        <m:den>
                          <m:eqArr>
                            <m:eqArrPr>
                              <m:ctrlPr>
                                <a:rPr lang="sv-SE" sz="2400" b="0" i="1" smtClean="0">
                                  <a:solidFill>
                                    <a:srgbClr val="99FFCC"/>
                                  </a:solidFill>
                                  <a:latin typeface="Cambria Math"/>
                                  <a:ea typeface="Cambria Math" pitchFamily="18" charset="0"/>
                                </a:rPr>
                              </m:ctrlPr>
                            </m:eqArrPr>
                            <m:e>
                              <m:r>
                                <a:rPr lang="sv-SE" sz="2400" b="0" i="1" smtClean="0">
                                  <a:solidFill>
                                    <a:srgbClr val="99FFCC"/>
                                  </a:solidFill>
                                  <a:latin typeface="Cambria Math" pitchFamily="18" charset="0"/>
                                  <a:ea typeface="Cambria Math" pitchFamily="18" charset="0"/>
                                </a:rPr>
                                <m:t>𝐿</m:t>
                              </m:r>
                              <m:r>
                                <a:rPr lang="sv-SE" sz="2400" b="0" i="1" smtClean="0">
                                  <a:solidFill>
                                    <a:srgbClr val="99FFCC"/>
                                  </a:solidFill>
                                  <a:latin typeface="Cambria Math" pitchFamily="18" charset="0"/>
                                  <a:ea typeface="Cambria Math" pitchFamily="18" charset="0"/>
                                </a:rPr>
                                <m:t>å</m:t>
                              </m:r>
                              <m:r>
                                <a:rPr lang="sv-SE" sz="2400" b="0" i="1" smtClean="0">
                                  <a:solidFill>
                                    <a:srgbClr val="99FFCC"/>
                                  </a:solidFill>
                                  <a:latin typeface="Cambria Math" pitchFamily="18" charset="0"/>
                                  <a:ea typeface="Cambria Math" pitchFamily="18" charset="0"/>
                                </a:rPr>
                                <m:t>𝑛𝑔𝑠𝑎𝑚𝑚𝑎𝑠𝑡𝑒</m:t>
                              </m:r>
                            </m:e>
                            <m:e>
                              <m:r>
                                <a:rPr lang="sv-SE" sz="2400" b="0" i="1" smtClean="0">
                                  <a:solidFill>
                                    <a:srgbClr val="99FFCC"/>
                                  </a:solidFill>
                                  <a:latin typeface="Cambria Math" pitchFamily="18" charset="0"/>
                                  <a:ea typeface="Cambria Math" pitchFamily="18" charset="0"/>
                                </a:rPr>
                                <m:t>𝑠𝑒𝑑𝑖𝑚𝑒𝑛𝑡𝑎𝑡𝑖𝑜𝑛𝑒𝑛</m:t>
                              </m:r>
                            </m:e>
                          </m:eqArr>
                        </m:den>
                      </m:f>
                    </m:oMath>
                  </m:oMathPara>
                </a14:m>
                <a:endParaRPr lang="sv-SE" sz="2400" dirty="0">
                  <a:solidFill>
                    <a:srgbClr val="99FFCC"/>
                  </a:solidFill>
                  <a:latin typeface="Cambria Math" pitchFamily="18" charset="0"/>
                  <a:ea typeface="Cambria Math" pitchFamily="18" charset="0"/>
                  <a:cs typeface="Aharoni" pitchFamily="2" charset="-79"/>
                </a:endParaRPr>
              </a:p>
            </p:txBody>
          </p:sp>
        </mc:Choice>
        <mc:Fallback xmlns="">
          <p:sp>
            <p:nvSpPr>
              <p:cNvPr id="26" name="textruta 25"/>
              <p:cNvSpPr txBox="1">
                <a:spLocks noRot="1" noChangeAspect="1" noMove="1" noResize="1" noEditPoints="1" noAdjustHandles="1" noChangeArrowheads="1" noChangeShapeType="1" noTextEdit="1"/>
              </p:cNvSpPr>
              <p:nvPr/>
            </p:nvSpPr>
            <p:spPr>
              <a:xfrm>
                <a:off x="256871" y="4924531"/>
                <a:ext cx="2618794" cy="1722779"/>
              </a:xfrm>
              <a:prstGeom prst="rect">
                <a:avLst/>
              </a:prstGeom>
              <a:blipFill rotWithShape="1">
                <a:blip r:embed="rId3"/>
                <a:stretch>
                  <a:fillRect/>
                </a:stretch>
              </a:blipFill>
            </p:spPr>
            <p:txBody>
              <a:bodyPr/>
              <a:lstStyle/>
              <a:p>
                <a:r>
                  <a:rPr lang="sv-SE">
                    <a:noFill/>
                  </a:rPr>
                  <a:t> </a:t>
                </a:r>
              </a:p>
            </p:txBody>
          </p:sp>
        </mc:Fallback>
      </mc:AlternateContent>
      <p:sp>
        <p:nvSpPr>
          <p:cNvPr id="30" name="Rectangle 3"/>
          <p:cNvSpPr>
            <a:spLocks noChangeArrowheads="1"/>
          </p:cNvSpPr>
          <p:nvPr/>
        </p:nvSpPr>
        <p:spPr bwMode="auto">
          <a:xfrm>
            <a:off x="4765376" y="3614816"/>
            <a:ext cx="4124128" cy="3039985"/>
          </a:xfrm>
          <a:prstGeom prst="rect">
            <a:avLst/>
          </a:prstGeom>
          <a:noFill/>
          <a:ln w="9525">
            <a:noFill/>
            <a:miter lim="800000"/>
            <a:headEnd/>
            <a:tailEnd/>
          </a:ln>
        </p:spPr>
        <p:txBody>
          <a:bodyPr lIns="0" tIns="0" rIns="0" bIns="0"/>
          <a:lstStyle/>
          <a:p>
            <a:pPr marL="263525" indent="-263525">
              <a:lnSpc>
                <a:spcPct val="90000"/>
              </a:lnSpc>
              <a:spcBef>
                <a:spcPct val="100000"/>
              </a:spcBef>
              <a:buClr>
                <a:srgbClr val="FFFF00"/>
              </a:buClr>
              <a:buSzPct val="75000"/>
            </a:pPr>
            <a:r>
              <a:rPr lang="sv-SE" sz="2400" u="sng" spc="99" dirty="0" smtClean="0">
                <a:solidFill>
                  <a:srgbClr val="99FFCC"/>
                </a:solidFill>
                <a:latin typeface="Comic Sans MS" pitchFamily="66" charset="0"/>
              </a:rPr>
              <a:t>Förutsätter</a:t>
            </a:r>
            <a:endParaRPr lang="sv-SE" sz="2400" u="sng" spc="99" dirty="0">
              <a:solidFill>
                <a:srgbClr val="99FFCC"/>
              </a:solidFill>
              <a:latin typeface="Comic Sans MS" pitchFamily="66" charset="0"/>
            </a:endParaRPr>
          </a:p>
          <a:p>
            <a:pPr marL="263525" lvl="1" indent="-263525">
              <a:lnSpc>
                <a:spcPct val="90000"/>
              </a:lnSpc>
              <a:spcBef>
                <a:spcPct val="30000"/>
              </a:spcBef>
              <a:buClr>
                <a:srgbClr val="FFFF00"/>
              </a:buClr>
              <a:buSzPct val="75000"/>
              <a:buBlip>
                <a:blip r:embed="rId4"/>
              </a:buBlip>
            </a:pPr>
            <a:r>
              <a:rPr lang="sv-SE" sz="2400" spc="99" dirty="0">
                <a:solidFill>
                  <a:srgbClr val="99FFCC"/>
                </a:solidFill>
                <a:latin typeface="Comic Sans MS" pitchFamily="66" charset="0"/>
              </a:rPr>
              <a:t>Kända </a:t>
            </a:r>
            <a:r>
              <a:rPr lang="sv-SE" sz="2400" spc="99" dirty="0" smtClean="0">
                <a:solidFill>
                  <a:srgbClr val="99FFCC"/>
                </a:solidFill>
                <a:latin typeface="Comic Sans MS" pitchFamily="66" charset="0"/>
              </a:rPr>
              <a:t>startmängder</a:t>
            </a:r>
            <a:endParaRPr lang="sv-SE" sz="2400" spc="99" dirty="0">
              <a:solidFill>
                <a:srgbClr val="99FFCC"/>
              </a:solidFill>
              <a:latin typeface="Comic Sans MS" pitchFamily="66" charset="0"/>
            </a:endParaRPr>
          </a:p>
          <a:p>
            <a:pPr marL="263525" lvl="1" indent="-263525">
              <a:lnSpc>
                <a:spcPct val="90000"/>
              </a:lnSpc>
              <a:spcBef>
                <a:spcPct val="30000"/>
              </a:spcBef>
              <a:buClr>
                <a:srgbClr val="FFFF00"/>
              </a:buClr>
              <a:buSzPct val="75000"/>
              <a:buBlip>
                <a:blip r:embed="rId4"/>
              </a:buBlip>
            </a:pPr>
            <a:r>
              <a:rPr lang="sv-SE" sz="2400" spc="99" dirty="0">
                <a:solidFill>
                  <a:srgbClr val="99FFCC"/>
                </a:solidFill>
                <a:latin typeface="Comic Sans MS" pitchFamily="66" charset="0"/>
              </a:rPr>
              <a:t>Slutna </a:t>
            </a:r>
            <a:r>
              <a:rPr lang="sv-SE" sz="2400" spc="99" dirty="0" smtClean="0">
                <a:solidFill>
                  <a:srgbClr val="99FFCC"/>
                </a:solidFill>
                <a:latin typeface="Comic Sans MS" pitchFamily="66" charset="0"/>
              </a:rPr>
              <a:t>system (eller känt utbyte)</a:t>
            </a:r>
            <a:endParaRPr lang="sv-SE" sz="2400" spc="99" dirty="0">
              <a:solidFill>
                <a:srgbClr val="99FFCC"/>
              </a:solidFill>
              <a:latin typeface="Comic Sans MS" pitchFamily="66" charset="0"/>
            </a:endParaRPr>
          </a:p>
          <a:p>
            <a:pPr marL="263525" lvl="1" indent="-263525">
              <a:lnSpc>
                <a:spcPct val="90000"/>
              </a:lnSpc>
              <a:spcBef>
                <a:spcPct val="30000"/>
              </a:spcBef>
              <a:buClr>
                <a:srgbClr val="FFFF00"/>
              </a:buClr>
              <a:buSzPct val="75000"/>
              <a:buBlip>
                <a:blip r:embed="rId4"/>
              </a:buBlip>
            </a:pPr>
            <a:r>
              <a:rPr lang="sv-SE" sz="2400" spc="99" dirty="0" smtClean="0">
                <a:solidFill>
                  <a:srgbClr val="99FFCC"/>
                </a:solidFill>
                <a:latin typeface="Comic Sans MS" pitchFamily="66" charset="0"/>
              </a:rPr>
              <a:t>Konstant sönderfalls-hastighet</a:t>
            </a:r>
          </a:p>
          <a:p>
            <a:pPr marL="0" lvl="1">
              <a:lnSpc>
                <a:spcPct val="90000"/>
              </a:lnSpc>
              <a:spcBef>
                <a:spcPct val="30000"/>
              </a:spcBef>
              <a:buClr>
                <a:srgbClr val="FFFF00"/>
              </a:buClr>
              <a:buSzPct val="75000"/>
            </a:pPr>
            <a:r>
              <a:rPr lang="sv-SE" sz="2400" spc="99" dirty="0" smtClean="0">
                <a:solidFill>
                  <a:srgbClr val="99FFCC"/>
                </a:solidFill>
                <a:latin typeface="Comic Sans MS" pitchFamily="66" charset="0"/>
              </a:rPr>
              <a:t>Kalibrerade mot sedimentåldrar</a:t>
            </a:r>
            <a:endParaRPr lang="sv-SE" sz="2400" spc="99" dirty="0">
              <a:solidFill>
                <a:srgbClr val="99FFCC"/>
              </a:solidFill>
              <a:latin typeface="Comic Sans MS" pitchFamily="66" charset="0"/>
            </a:endParaRPr>
          </a:p>
        </p:txBody>
      </p:sp>
      <p:sp>
        <p:nvSpPr>
          <p:cNvPr id="31" name="Rectangle 3"/>
          <p:cNvSpPr>
            <a:spLocks noChangeArrowheads="1"/>
          </p:cNvSpPr>
          <p:nvPr/>
        </p:nvSpPr>
        <p:spPr bwMode="auto">
          <a:xfrm>
            <a:off x="4765378" y="917376"/>
            <a:ext cx="2755607" cy="895704"/>
          </a:xfrm>
          <a:prstGeom prst="rect">
            <a:avLst/>
          </a:prstGeom>
          <a:noFill/>
          <a:ln w="9525">
            <a:noFill/>
            <a:miter lim="800000"/>
            <a:headEnd/>
            <a:tailEnd/>
          </a:ln>
        </p:spPr>
        <p:txBody>
          <a:bodyPr lIns="91421" tIns="45712" rIns="91421" bIns="45712"/>
          <a:lstStyle/>
          <a:p>
            <a:pPr>
              <a:lnSpc>
                <a:spcPct val="90000"/>
              </a:lnSpc>
              <a:spcAft>
                <a:spcPts val="600"/>
              </a:spcAft>
              <a:buClr>
                <a:srgbClr val="FFFF00"/>
              </a:buClr>
              <a:buSzPct val="75000"/>
            </a:pPr>
            <a:r>
              <a:rPr lang="sv-SE" sz="2800" spc="99" dirty="0" smtClean="0">
                <a:solidFill>
                  <a:srgbClr val="FFFF00"/>
                </a:solidFill>
                <a:latin typeface="Comic Sans MS" pitchFamily="66" charset="0"/>
              </a:rPr>
              <a:t>Radiometriska</a:t>
            </a:r>
          </a:p>
          <a:p>
            <a:pPr>
              <a:lnSpc>
                <a:spcPct val="90000"/>
              </a:lnSpc>
              <a:spcAft>
                <a:spcPts val="600"/>
              </a:spcAft>
              <a:buClr>
                <a:srgbClr val="FFFF00"/>
              </a:buClr>
              <a:buSzPct val="75000"/>
            </a:pPr>
            <a:r>
              <a:rPr lang="sv-SE" sz="2800" spc="99" dirty="0" smtClean="0">
                <a:solidFill>
                  <a:srgbClr val="FFFF00"/>
                </a:solidFill>
                <a:latin typeface="Comic Sans MS" pitchFamily="66" charset="0"/>
              </a:rPr>
              <a:t>metoder</a:t>
            </a:r>
            <a:endParaRPr lang="sv-SE" sz="2800" spc="99" dirty="0">
              <a:solidFill>
                <a:srgbClr val="FFFF00"/>
              </a:solidFill>
              <a:latin typeface="Comic Sans MS" pitchFamily="66" charset="0"/>
            </a:endParaRPr>
          </a:p>
        </p:txBody>
      </p:sp>
      <p:grpSp>
        <p:nvGrpSpPr>
          <p:cNvPr id="29" name="Grupp 28"/>
          <p:cNvGrpSpPr/>
          <p:nvPr/>
        </p:nvGrpSpPr>
        <p:grpSpPr>
          <a:xfrm>
            <a:off x="4785697" y="1410554"/>
            <a:ext cx="4259657" cy="2559167"/>
            <a:chOff x="128813" y="3978937"/>
            <a:chExt cx="4259657" cy="2559167"/>
          </a:xfrm>
        </p:grpSpPr>
        <p:pic>
          <p:nvPicPr>
            <p:cNvPr id="506884" name="Picture 4"/>
            <p:cNvPicPr>
              <a:picLocks noChangeAspect="1" noChangeArrowheads="1"/>
            </p:cNvPicPr>
            <p:nvPr/>
          </p:nvPicPr>
          <p:blipFill>
            <a:blip r:embed="rId5"/>
            <a:srcRect/>
            <a:stretch>
              <a:fillRect/>
            </a:stretch>
          </p:blipFill>
          <p:spPr bwMode="auto">
            <a:xfrm>
              <a:off x="2495338" y="3978937"/>
              <a:ext cx="1893132" cy="2559167"/>
            </a:xfrm>
            <a:prstGeom prst="rect">
              <a:avLst/>
            </a:prstGeom>
            <a:noFill/>
            <a:ln w="9525">
              <a:noFill/>
              <a:miter lim="800000"/>
              <a:headEnd/>
              <a:tailEnd/>
            </a:ln>
            <a:effectLst/>
          </p:spPr>
        </p:pic>
        <p:sp>
          <p:nvSpPr>
            <p:cNvPr id="7" name="Text Box 6"/>
            <p:cNvSpPr txBox="1">
              <a:spLocks noChangeArrowheads="1"/>
            </p:cNvSpPr>
            <p:nvPr/>
          </p:nvSpPr>
          <p:spPr bwMode="auto">
            <a:xfrm>
              <a:off x="212041" y="4571153"/>
              <a:ext cx="2429063" cy="523220"/>
            </a:xfrm>
            <a:prstGeom prst="rect">
              <a:avLst/>
            </a:prstGeom>
            <a:noFill/>
            <a:ln w="9525" algn="ctr">
              <a:noFill/>
              <a:miter lim="800000"/>
              <a:headEnd/>
              <a:tailEnd/>
            </a:ln>
          </p:spPr>
          <p:txBody>
            <a:bodyPr wrap="none">
              <a:spAutoFit/>
            </a:bodyPr>
            <a:lstStyle/>
            <a:p>
              <a:r>
                <a:rPr kumimoji="1" lang="sv-SE" sz="2800" spc="99" dirty="0">
                  <a:solidFill>
                    <a:srgbClr val="CC6600"/>
                  </a:solidFill>
                  <a:latin typeface="Comic Sans MS" pitchFamily="66" charset="0"/>
                </a:rPr>
                <a:t>Moderisotop</a:t>
              </a:r>
            </a:p>
          </p:txBody>
        </p:sp>
        <p:sp>
          <p:nvSpPr>
            <p:cNvPr id="8" name="Text Box 7"/>
            <p:cNvSpPr txBox="1">
              <a:spLocks noChangeArrowheads="1"/>
            </p:cNvSpPr>
            <p:nvPr/>
          </p:nvSpPr>
          <p:spPr bwMode="auto">
            <a:xfrm>
              <a:off x="559765" y="5003169"/>
              <a:ext cx="2081339" cy="523220"/>
            </a:xfrm>
            <a:prstGeom prst="rect">
              <a:avLst/>
            </a:prstGeom>
            <a:noFill/>
            <a:ln w="9525" algn="ctr">
              <a:noFill/>
              <a:miter lim="800000"/>
              <a:headEnd/>
              <a:tailEnd/>
            </a:ln>
          </p:spPr>
          <p:txBody>
            <a:bodyPr wrap="none">
              <a:spAutoFit/>
            </a:bodyPr>
            <a:lstStyle/>
            <a:p>
              <a:r>
                <a:rPr kumimoji="1" lang="sv-SE" sz="2800" spc="99" dirty="0">
                  <a:solidFill>
                    <a:srgbClr val="CC6600"/>
                  </a:solidFill>
                  <a:latin typeface="Comic Sans MS" pitchFamily="66" charset="0"/>
                </a:rPr>
                <a:t>Sönderfall</a:t>
              </a:r>
            </a:p>
          </p:txBody>
        </p:sp>
        <p:sp>
          <p:nvSpPr>
            <p:cNvPr id="9" name="Text Box 8"/>
            <p:cNvSpPr txBox="1">
              <a:spLocks noChangeArrowheads="1"/>
            </p:cNvSpPr>
            <p:nvPr/>
          </p:nvSpPr>
          <p:spPr bwMode="auto">
            <a:xfrm>
              <a:off x="128813" y="5435185"/>
              <a:ext cx="2512291" cy="523220"/>
            </a:xfrm>
            <a:prstGeom prst="rect">
              <a:avLst/>
            </a:prstGeom>
            <a:noFill/>
            <a:ln w="9525" algn="ctr">
              <a:noFill/>
              <a:miter lim="800000"/>
              <a:headEnd/>
              <a:tailEnd/>
            </a:ln>
          </p:spPr>
          <p:txBody>
            <a:bodyPr wrap="none">
              <a:spAutoFit/>
            </a:bodyPr>
            <a:lstStyle/>
            <a:p>
              <a:r>
                <a:rPr kumimoji="1" lang="sv-SE" sz="2800" spc="99" dirty="0">
                  <a:solidFill>
                    <a:srgbClr val="CC6600"/>
                  </a:solidFill>
                  <a:latin typeface="Comic Sans MS" pitchFamily="66" charset="0"/>
                </a:rPr>
                <a:t>Dotterisotop</a:t>
              </a:r>
            </a:p>
          </p:txBody>
        </p:sp>
        <p:sp>
          <p:nvSpPr>
            <p:cNvPr id="11" name="Line 10"/>
            <p:cNvSpPr>
              <a:spLocks noChangeShapeType="1"/>
            </p:cNvSpPr>
            <p:nvPr/>
          </p:nvSpPr>
          <p:spPr bwMode="auto">
            <a:xfrm flipV="1">
              <a:off x="2556436" y="5229903"/>
              <a:ext cx="835140" cy="0"/>
            </a:xfrm>
            <a:prstGeom prst="line">
              <a:avLst/>
            </a:prstGeom>
            <a:noFill/>
            <a:ln w="57150">
              <a:solidFill>
                <a:srgbClr val="CC6600"/>
              </a:solidFill>
              <a:round/>
              <a:headEnd/>
              <a:tailEnd type="triangle" w="med" len="med"/>
            </a:ln>
          </p:spPr>
          <p:txBody>
            <a:bodyPr/>
            <a:lstStyle/>
            <a:p>
              <a:endParaRPr lang="sv-SE" spc="99" dirty="0">
                <a:solidFill>
                  <a:srgbClr val="FFFF00"/>
                </a:solidFill>
              </a:endParaRPr>
            </a:p>
          </p:txBody>
        </p:sp>
        <p:sp>
          <p:nvSpPr>
            <p:cNvPr id="36" name="Line 10"/>
            <p:cNvSpPr>
              <a:spLocks noChangeShapeType="1"/>
            </p:cNvSpPr>
            <p:nvPr/>
          </p:nvSpPr>
          <p:spPr bwMode="auto">
            <a:xfrm flipV="1">
              <a:off x="2522568" y="4869840"/>
              <a:ext cx="835140" cy="0"/>
            </a:xfrm>
            <a:prstGeom prst="line">
              <a:avLst/>
            </a:prstGeom>
            <a:noFill/>
            <a:ln w="57150">
              <a:solidFill>
                <a:srgbClr val="CC6600"/>
              </a:solidFill>
              <a:round/>
              <a:headEnd/>
              <a:tailEnd type="triangle" w="med" len="med"/>
            </a:ln>
          </p:spPr>
          <p:txBody>
            <a:bodyPr/>
            <a:lstStyle/>
            <a:p>
              <a:endParaRPr lang="sv-SE" spc="99" dirty="0">
                <a:solidFill>
                  <a:srgbClr val="FFFF00"/>
                </a:solidFill>
              </a:endParaRPr>
            </a:p>
          </p:txBody>
        </p:sp>
        <p:sp>
          <p:nvSpPr>
            <p:cNvPr id="37" name="Line 10"/>
            <p:cNvSpPr>
              <a:spLocks noChangeShapeType="1"/>
            </p:cNvSpPr>
            <p:nvPr/>
          </p:nvSpPr>
          <p:spPr bwMode="auto">
            <a:xfrm>
              <a:off x="2556435" y="5725430"/>
              <a:ext cx="861188" cy="241241"/>
            </a:xfrm>
            <a:prstGeom prst="line">
              <a:avLst/>
            </a:prstGeom>
            <a:noFill/>
            <a:ln w="57150">
              <a:solidFill>
                <a:srgbClr val="CC6600"/>
              </a:solidFill>
              <a:round/>
              <a:headEnd/>
              <a:tailEnd type="triangle" w="med" len="med"/>
            </a:ln>
          </p:spPr>
          <p:txBody>
            <a:bodyPr/>
            <a:lstStyle/>
            <a:p>
              <a:endParaRPr lang="sv-SE" spc="99" dirty="0">
                <a:solidFill>
                  <a:srgbClr val="FFFF00"/>
                </a:solidFill>
              </a:endParaRPr>
            </a:p>
          </p:txBody>
        </p:sp>
      </p:grpSp>
      <p:grpSp>
        <p:nvGrpSpPr>
          <p:cNvPr id="16388" name="Grupp 16387"/>
          <p:cNvGrpSpPr/>
          <p:nvPr/>
        </p:nvGrpSpPr>
        <p:grpSpPr>
          <a:xfrm>
            <a:off x="125763" y="2031740"/>
            <a:ext cx="4137526" cy="3275302"/>
            <a:chOff x="298481" y="2258650"/>
            <a:chExt cx="4137526" cy="3275302"/>
          </a:xfrm>
        </p:grpSpPr>
        <p:cxnSp>
          <p:nvCxnSpPr>
            <p:cNvPr id="3" name="Rak 2"/>
            <p:cNvCxnSpPr/>
            <p:nvPr/>
          </p:nvCxnSpPr>
          <p:spPr>
            <a:xfrm>
              <a:off x="298481" y="4579847"/>
              <a:ext cx="3810977" cy="0"/>
            </a:xfrm>
            <a:prstGeom prst="line">
              <a:avLst/>
            </a:prstGeom>
            <a:ln w="38100">
              <a:solidFill>
                <a:srgbClr val="CC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487676" y="4348324"/>
              <a:ext cx="924911" cy="231523"/>
            </a:xfrm>
            <a:prstGeom prst="rect">
              <a:avLst/>
            </a:prstGeom>
            <a:pattFill prst="smConfetti">
              <a:fgClr>
                <a:srgbClr val="993366"/>
              </a:fgClr>
              <a:bgClr>
                <a:schemeClr val="bg1"/>
              </a:bgClr>
            </a:pattFill>
            <a:ln w="19050">
              <a:solidFill>
                <a:srgbClr val="CC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16" name="Rektangel 15"/>
            <p:cNvSpPr/>
            <p:nvPr/>
          </p:nvSpPr>
          <p:spPr>
            <a:xfrm>
              <a:off x="487676" y="2976723"/>
              <a:ext cx="924911" cy="1371600"/>
            </a:xfrm>
            <a:prstGeom prst="rect">
              <a:avLst/>
            </a:prstGeom>
            <a:pattFill prst="wave">
              <a:fgClr>
                <a:schemeClr val="accent1"/>
              </a:fgClr>
              <a:bgClr>
                <a:schemeClr val="bg1"/>
              </a:bgClr>
            </a:pattFill>
            <a:ln w="19050">
              <a:solidFill>
                <a:srgbClr val="CC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17" name="Rektangel 16"/>
            <p:cNvSpPr/>
            <p:nvPr/>
          </p:nvSpPr>
          <p:spPr>
            <a:xfrm>
              <a:off x="1740540" y="3662523"/>
              <a:ext cx="924911" cy="917323"/>
            </a:xfrm>
            <a:prstGeom prst="rect">
              <a:avLst/>
            </a:prstGeom>
            <a:pattFill prst="smConfetti">
              <a:fgClr>
                <a:srgbClr val="993366"/>
              </a:fgClr>
              <a:bgClr>
                <a:schemeClr val="bg1"/>
              </a:bgClr>
            </a:pattFill>
            <a:ln w="19050">
              <a:solidFill>
                <a:srgbClr val="CC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18" name="Rektangel 17"/>
            <p:cNvSpPr/>
            <p:nvPr/>
          </p:nvSpPr>
          <p:spPr>
            <a:xfrm>
              <a:off x="1740540" y="3523959"/>
              <a:ext cx="924911" cy="138564"/>
            </a:xfrm>
            <a:prstGeom prst="rect">
              <a:avLst/>
            </a:prstGeom>
            <a:pattFill prst="wave">
              <a:fgClr>
                <a:schemeClr val="accent1"/>
              </a:fgClr>
              <a:bgClr>
                <a:schemeClr val="bg1"/>
              </a:bgClr>
            </a:pattFill>
            <a:ln w="19050">
              <a:solidFill>
                <a:srgbClr val="CC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19" name="Rektangel 18"/>
            <p:cNvSpPr/>
            <p:nvPr/>
          </p:nvSpPr>
          <p:spPr>
            <a:xfrm>
              <a:off x="2993405" y="3662524"/>
              <a:ext cx="924911" cy="917323"/>
            </a:xfrm>
            <a:prstGeom prst="rect">
              <a:avLst/>
            </a:prstGeom>
            <a:pattFill prst="smConfetti">
              <a:fgClr>
                <a:srgbClr val="993366"/>
              </a:fgClr>
              <a:bgClr>
                <a:schemeClr val="bg1"/>
              </a:bgClr>
            </a:pattFill>
            <a:ln w="19050">
              <a:solidFill>
                <a:srgbClr val="CC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20" name="Rektangel 19"/>
            <p:cNvSpPr/>
            <p:nvPr/>
          </p:nvSpPr>
          <p:spPr>
            <a:xfrm>
              <a:off x="2993404" y="2290924"/>
              <a:ext cx="924911" cy="1371600"/>
            </a:xfrm>
            <a:prstGeom prst="rect">
              <a:avLst/>
            </a:prstGeom>
            <a:pattFill prst="wave">
              <a:fgClr>
                <a:schemeClr val="accent1"/>
              </a:fgClr>
              <a:bgClr>
                <a:schemeClr val="bg1"/>
              </a:bgClr>
            </a:pattFill>
            <a:ln w="19050">
              <a:solidFill>
                <a:srgbClr val="CC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14" name="textruta 13"/>
            <p:cNvSpPr txBox="1"/>
            <p:nvPr/>
          </p:nvSpPr>
          <p:spPr>
            <a:xfrm>
              <a:off x="406393" y="4579845"/>
              <a:ext cx="3805850" cy="954107"/>
            </a:xfrm>
            <a:prstGeom prst="rect">
              <a:avLst/>
            </a:prstGeom>
            <a:noFill/>
          </p:spPr>
          <p:txBody>
            <a:bodyPr wrap="none" rtlCol="0">
              <a:spAutoFit/>
            </a:bodyPr>
            <a:lstStyle/>
            <a:p>
              <a:r>
                <a:rPr lang="sv-SE" sz="2800" dirty="0" smtClean="0">
                  <a:solidFill>
                    <a:srgbClr val="CC6600"/>
                  </a:solidFill>
                </a:rPr>
                <a:t>Ort 1   Ort 2    Läro-</a:t>
              </a:r>
            </a:p>
            <a:p>
              <a:r>
                <a:rPr lang="sv-SE" sz="2800" dirty="0">
                  <a:solidFill>
                    <a:srgbClr val="CC6600"/>
                  </a:solidFill>
                </a:rPr>
                <a:t> </a:t>
              </a:r>
              <a:r>
                <a:rPr lang="sv-SE" sz="2800" dirty="0" smtClean="0">
                  <a:solidFill>
                    <a:srgbClr val="CC6600"/>
                  </a:solidFill>
                </a:rPr>
                <a:t>                      böcker</a:t>
              </a:r>
              <a:endParaRPr lang="sv-SE" sz="2800" dirty="0">
                <a:solidFill>
                  <a:srgbClr val="CC6600"/>
                </a:solidFill>
              </a:endParaRPr>
            </a:p>
          </p:txBody>
        </p:sp>
        <p:sp>
          <p:nvSpPr>
            <p:cNvPr id="21" name="Frihandsfigur 20"/>
            <p:cNvSpPr/>
            <p:nvPr/>
          </p:nvSpPr>
          <p:spPr>
            <a:xfrm>
              <a:off x="1128809" y="2774372"/>
              <a:ext cx="2259724" cy="481172"/>
            </a:xfrm>
            <a:custGeom>
              <a:avLst/>
              <a:gdLst>
                <a:gd name="connsiteX0" fmla="*/ 0 w 2259724"/>
                <a:gd name="connsiteY0" fmla="*/ 481172 h 481172"/>
                <a:gd name="connsiteX1" fmla="*/ 1072055 w 2259724"/>
                <a:gd name="connsiteY1" fmla="*/ 18717 h 481172"/>
                <a:gd name="connsiteX2" fmla="*/ 2259724 w 2259724"/>
                <a:gd name="connsiteY2" fmla="*/ 134330 h 481172"/>
              </a:gdLst>
              <a:ahLst/>
              <a:cxnLst>
                <a:cxn ang="0">
                  <a:pos x="connsiteX0" y="connsiteY0"/>
                </a:cxn>
                <a:cxn ang="0">
                  <a:pos x="connsiteX1" y="connsiteY1"/>
                </a:cxn>
                <a:cxn ang="0">
                  <a:pos x="connsiteX2" y="connsiteY2"/>
                </a:cxn>
              </a:cxnLst>
              <a:rect l="l" t="t" r="r" b="b"/>
              <a:pathLst>
                <a:path w="2259724" h="481172">
                  <a:moveTo>
                    <a:pt x="0" y="481172"/>
                  </a:moveTo>
                  <a:cubicBezTo>
                    <a:pt x="347717" y="278848"/>
                    <a:pt x="695434" y="76524"/>
                    <a:pt x="1072055" y="18717"/>
                  </a:cubicBezTo>
                  <a:cubicBezTo>
                    <a:pt x="1448676" y="-39090"/>
                    <a:pt x="1854200" y="47620"/>
                    <a:pt x="2259724" y="134330"/>
                  </a:cubicBezTo>
                </a:path>
              </a:pathLst>
            </a:custGeom>
            <a:ln w="38100">
              <a:solidFill>
                <a:schemeClr val="accent4"/>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24" name="Frihandsfigur 23"/>
            <p:cNvSpPr/>
            <p:nvPr/>
          </p:nvSpPr>
          <p:spPr>
            <a:xfrm>
              <a:off x="2236540" y="4000891"/>
              <a:ext cx="1129862" cy="240586"/>
            </a:xfrm>
            <a:custGeom>
              <a:avLst/>
              <a:gdLst>
                <a:gd name="connsiteX0" fmla="*/ 0 w 2259724"/>
                <a:gd name="connsiteY0" fmla="*/ 481172 h 481172"/>
                <a:gd name="connsiteX1" fmla="*/ 1072055 w 2259724"/>
                <a:gd name="connsiteY1" fmla="*/ 18717 h 481172"/>
                <a:gd name="connsiteX2" fmla="*/ 2259724 w 2259724"/>
                <a:gd name="connsiteY2" fmla="*/ 134330 h 481172"/>
              </a:gdLst>
              <a:ahLst/>
              <a:cxnLst>
                <a:cxn ang="0">
                  <a:pos x="connsiteX0" y="connsiteY0"/>
                </a:cxn>
                <a:cxn ang="0">
                  <a:pos x="connsiteX1" y="connsiteY1"/>
                </a:cxn>
                <a:cxn ang="0">
                  <a:pos x="connsiteX2" y="connsiteY2"/>
                </a:cxn>
              </a:cxnLst>
              <a:rect l="l" t="t" r="r" b="b"/>
              <a:pathLst>
                <a:path w="2259724" h="481172">
                  <a:moveTo>
                    <a:pt x="0" y="481172"/>
                  </a:moveTo>
                  <a:cubicBezTo>
                    <a:pt x="347717" y="278848"/>
                    <a:pt x="695434" y="76524"/>
                    <a:pt x="1072055" y="18717"/>
                  </a:cubicBezTo>
                  <a:cubicBezTo>
                    <a:pt x="1448676" y="-39090"/>
                    <a:pt x="1854200" y="47620"/>
                    <a:pt x="2259724" y="134330"/>
                  </a:cubicBezTo>
                </a:path>
              </a:pathLst>
            </a:custGeom>
            <a:ln w="38100">
              <a:solidFill>
                <a:schemeClr val="accent4"/>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22" name="textruta 21"/>
            <p:cNvSpPr txBox="1"/>
            <p:nvPr/>
          </p:nvSpPr>
          <p:spPr>
            <a:xfrm rot="21219553">
              <a:off x="1573936" y="2650429"/>
              <a:ext cx="1266693" cy="369332"/>
            </a:xfrm>
            <a:prstGeom prst="rect">
              <a:avLst/>
            </a:prstGeom>
            <a:noFill/>
          </p:spPr>
          <p:txBody>
            <a:bodyPr wrap="none" rtlCol="0">
              <a:prstTxWarp prst="textArchUp">
                <a:avLst/>
              </a:prstTxWarp>
              <a:spAutoFit/>
            </a:bodyPr>
            <a:lstStyle/>
            <a:p>
              <a:pPr algn="ctr"/>
              <a:r>
                <a:rPr lang="sv-SE" sz="2800" dirty="0" smtClean="0">
                  <a:solidFill>
                    <a:srgbClr val="FFFF00"/>
                  </a:solidFill>
                </a:rPr>
                <a:t>Tjockaste</a:t>
              </a:r>
              <a:endParaRPr lang="sv-SE" sz="2800" dirty="0">
                <a:solidFill>
                  <a:srgbClr val="FFFF00"/>
                </a:solidFill>
              </a:endParaRPr>
            </a:p>
          </p:txBody>
        </p:sp>
        <p:cxnSp>
          <p:nvCxnSpPr>
            <p:cNvPr id="16385" name="Rak pil 16384"/>
            <p:cNvCxnSpPr/>
            <p:nvPr/>
          </p:nvCxnSpPr>
          <p:spPr>
            <a:xfrm>
              <a:off x="4084279" y="2258650"/>
              <a:ext cx="0" cy="2288922"/>
            </a:xfrm>
            <a:prstGeom prst="straightConnector1">
              <a:avLst/>
            </a:prstGeom>
            <a:ln w="12700">
              <a:solidFill>
                <a:srgbClr val="CC66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386" name="textruta 16385"/>
            <p:cNvSpPr txBox="1"/>
            <p:nvPr/>
          </p:nvSpPr>
          <p:spPr>
            <a:xfrm rot="5400000">
              <a:off x="3722029" y="3266098"/>
              <a:ext cx="1027845" cy="400110"/>
            </a:xfrm>
            <a:prstGeom prst="rect">
              <a:avLst/>
            </a:prstGeom>
            <a:noFill/>
          </p:spPr>
          <p:txBody>
            <a:bodyPr wrap="none" rtlCol="0">
              <a:spAutoFit/>
            </a:bodyPr>
            <a:lstStyle/>
            <a:p>
              <a:r>
                <a:rPr lang="sv-SE" sz="2000" dirty="0" smtClean="0">
                  <a:solidFill>
                    <a:srgbClr val="CC6600"/>
                  </a:solidFill>
                </a:rPr>
                <a:t>160 km</a:t>
              </a:r>
              <a:endParaRPr lang="sv-SE" sz="2000" dirty="0">
                <a:solidFill>
                  <a:srgbClr val="CC6600"/>
                </a:solidFill>
              </a:endParaRPr>
            </a:p>
          </p:txBody>
        </p:sp>
      </p:grpSp>
      <p:cxnSp>
        <p:nvCxnSpPr>
          <p:cNvPr id="6" name="Rak 5"/>
          <p:cNvCxnSpPr>
            <a:stCxn id="16387" idx="2"/>
          </p:cNvCxnSpPr>
          <p:nvPr/>
        </p:nvCxnSpPr>
        <p:spPr>
          <a:xfrm flipH="1">
            <a:off x="4562272" y="857232"/>
            <a:ext cx="9728" cy="6000768"/>
          </a:xfrm>
          <a:prstGeom prst="line">
            <a:avLst/>
          </a:prstGeom>
          <a:ln w="57150">
            <a:solidFill>
              <a:srgbClr val="054F7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954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26"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tangle 1414159"/>
          <p:cNvPicPr>
            <a:picLocks noChangeAspect="1" noChangeArrowheads="1"/>
          </p:cNvPicPr>
          <p:nvPr/>
        </p:nvPicPr>
        <p:blipFill>
          <a:blip r:embed="rId3"/>
          <a:srcRect/>
          <a:stretch>
            <a:fillRect/>
          </a:stretch>
        </p:blipFill>
        <p:spPr bwMode="auto">
          <a:xfrm>
            <a:off x="30587" y="34256"/>
            <a:ext cx="6566157" cy="6771495"/>
          </a:xfrm>
          <a:prstGeom prst="rect">
            <a:avLst/>
          </a:prstGeom>
          <a:noFill/>
          <a:ln w="9525">
            <a:noFill/>
            <a:miter lim="800000"/>
            <a:headEnd/>
            <a:tailEnd/>
          </a:ln>
        </p:spPr>
      </p:pic>
      <p:sp>
        <p:nvSpPr>
          <p:cNvPr id="2" name="Rubrik 1"/>
          <p:cNvSpPr>
            <a:spLocks noGrp="1"/>
          </p:cNvSpPr>
          <p:nvPr>
            <p:ph type="title"/>
          </p:nvPr>
        </p:nvSpPr>
        <p:spPr/>
        <p:txBody>
          <a:bodyPr/>
          <a:lstStyle/>
          <a:p>
            <a:r>
              <a:rPr lang="sv-SE" dirty="0" smtClean="0"/>
              <a:t>Vår moderna skapelsemyt</a:t>
            </a:r>
            <a:endParaRPr lang="sv-SE" dirty="0"/>
          </a:p>
        </p:txBody>
      </p:sp>
      <p:pic>
        <p:nvPicPr>
          <p:cNvPr id="3" name="Rectangle 1414173"/>
          <p:cNvPicPr>
            <a:picLocks noChangeAspect="1" noChangeArrowheads="1"/>
          </p:cNvPicPr>
          <p:nvPr/>
        </p:nvPicPr>
        <p:blipFill>
          <a:blip r:embed="rId4"/>
          <a:srcRect/>
          <a:stretch>
            <a:fillRect/>
          </a:stretch>
        </p:blipFill>
        <p:spPr bwMode="auto">
          <a:xfrm>
            <a:off x="3383918" y="3481025"/>
            <a:ext cx="61905" cy="61905"/>
          </a:xfrm>
          <a:prstGeom prst="rect">
            <a:avLst/>
          </a:prstGeom>
          <a:noFill/>
          <a:ln w="9525">
            <a:noFill/>
            <a:miter lim="800000"/>
            <a:headEnd/>
            <a:tailEnd/>
          </a:ln>
        </p:spPr>
      </p:pic>
      <p:pic>
        <p:nvPicPr>
          <p:cNvPr id="5" name="Rectangle 1414151"/>
          <p:cNvPicPr>
            <a:picLocks noChangeAspect="1" noChangeArrowheads="1"/>
          </p:cNvPicPr>
          <p:nvPr/>
        </p:nvPicPr>
        <p:blipFill rotWithShape="1">
          <a:blip r:embed="rId5"/>
          <a:srcRect r="1674"/>
          <a:stretch/>
        </p:blipFill>
        <p:spPr bwMode="auto">
          <a:xfrm>
            <a:off x="7" y="871541"/>
            <a:ext cx="6632148" cy="5986462"/>
          </a:xfrm>
          <a:prstGeom prst="rect">
            <a:avLst/>
          </a:prstGeom>
          <a:noFill/>
          <a:ln w="9525">
            <a:noFill/>
            <a:miter lim="800000"/>
            <a:headEnd/>
            <a:tailEnd/>
          </a:ln>
        </p:spPr>
      </p:pic>
      <p:sp>
        <p:nvSpPr>
          <p:cNvPr id="6" name="textruta 5"/>
          <p:cNvSpPr txBox="1"/>
          <p:nvPr/>
        </p:nvSpPr>
        <p:spPr>
          <a:xfrm>
            <a:off x="6177543" y="1233598"/>
            <a:ext cx="2720275" cy="1477328"/>
          </a:xfrm>
          <a:prstGeom prst="rect">
            <a:avLst/>
          </a:prstGeom>
          <a:noFill/>
        </p:spPr>
        <p:txBody>
          <a:bodyPr wrap="square" lIns="0" tIns="0" rIns="0" bIns="0" rtlCol="0">
            <a:spAutoFit/>
          </a:bodyPr>
          <a:lstStyle/>
          <a:p>
            <a:pPr algn="ctr"/>
            <a:r>
              <a:rPr lang="sv-SE" sz="3200" spc="99" dirty="0" smtClean="0">
                <a:solidFill>
                  <a:srgbClr val="FFFF00"/>
                </a:solidFill>
              </a:rPr>
              <a:t>Universum startade </a:t>
            </a:r>
            <a:r>
              <a:rPr lang="sv-SE" sz="3200" spc="99" dirty="0">
                <a:solidFill>
                  <a:srgbClr val="FFFF00"/>
                </a:solidFill>
              </a:rPr>
              <a:t>i </a:t>
            </a:r>
            <a:r>
              <a:rPr lang="sv-SE" sz="3200" spc="99" dirty="0" smtClean="0">
                <a:solidFill>
                  <a:srgbClr val="FFFF00"/>
                </a:solidFill>
              </a:rPr>
              <a:t>en singularitet</a:t>
            </a:r>
            <a:endParaRPr lang="sv-SE" sz="3200" spc="99" dirty="0">
              <a:solidFill>
                <a:srgbClr val="FFFF00"/>
              </a:solidFill>
            </a:endParaRPr>
          </a:p>
        </p:txBody>
      </p:sp>
      <p:sp>
        <p:nvSpPr>
          <p:cNvPr id="7" name="textruta 6"/>
          <p:cNvSpPr txBox="1"/>
          <p:nvPr/>
        </p:nvSpPr>
        <p:spPr>
          <a:xfrm>
            <a:off x="5892111" y="3274621"/>
            <a:ext cx="3079951" cy="1477328"/>
          </a:xfrm>
          <a:prstGeom prst="rect">
            <a:avLst/>
          </a:prstGeom>
          <a:noFill/>
        </p:spPr>
        <p:txBody>
          <a:bodyPr wrap="square" lIns="0" tIns="0" rIns="0" bIns="0" rtlCol="0">
            <a:spAutoFit/>
            <a:scene3d>
              <a:camera prst="orthographicFront"/>
              <a:lightRig rig="flat" dir="tl">
                <a:rot lat="0" lon="0" rev="6600000"/>
              </a:lightRig>
            </a:scene3d>
            <a:sp3d>
              <a:contourClr>
                <a:schemeClr val="accent2">
                  <a:shade val="75000"/>
                </a:schemeClr>
              </a:contourClr>
            </a:sp3d>
          </a:bodyPr>
          <a:lstStyle/>
          <a:p>
            <a:pPr algn="ctr"/>
            <a:r>
              <a:rPr lang="sv-SE" sz="3200" spc="99" dirty="0">
                <a:ln w="11430"/>
                <a:solidFill>
                  <a:srgbClr val="99FFCC"/>
                </a:solidFill>
              </a:rPr>
              <a:t>BB är </a:t>
            </a:r>
            <a:r>
              <a:rPr lang="sv-SE" sz="3200" spc="99" dirty="0" smtClean="0">
                <a:ln w="11430"/>
                <a:solidFill>
                  <a:srgbClr val="99FFCC"/>
                </a:solidFill>
              </a:rPr>
              <a:t>alltså ingen ursprungsteori</a:t>
            </a:r>
            <a:endParaRPr lang="sv-SE" sz="3200" spc="99" dirty="0">
              <a:ln w="11430"/>
              <a:solidFill>
                <a:srgbClr val="99FFCC"/>
              </a:solidFill>
            </a:endParaRPr>
          </a:p>
        </p:txBody>
      </p:sp>
      <p:sp>
        <p:nvSpPr>
          <p:cNvPr id="8" name="textruta 7"/>
          <p:cNvSpPr txBox="1"/>
          <p:nvPr/>
        </p:nvSpPr>
        <p:spPr>
          <a:xfrm>
            <a:off x="6291685" y="1726042"/>
            <a:ext cx="2609193" cy="984885"/>
          </a:xfrm>
          <a:prstGeom prst="rect">
            <a:avLst/>
          </a:prstGeom>
          <a:noFill/>
        </p:spPr>
        <p:txBody>
          <a:bodyPr wrap="square" lIns="0" tIns="0" rIns="0" bIns="0" rtlCol="0">
            <a:spAutoFit/>
          </a:bodyPr>
          <a:lstStyle/>
          <a:p>
            <a:pPr algn="ctr"/>
            <a:r>
              <a:rPr lang="sv-SE" sz="3200" spc="99" dirty="0" smtClean="0">
                <a:solidFill>
                  <a:srgbClr val="FFFF00"/>
                </a:solidFill>
              </a:rPr>
              <a:t>Sedan ”</a:t>
            </a:r>
            <a:r>
              <a:rPr lang="sv-SE" sz="3200" spc="99" dirty="0">
                <a:solidFill>
                  <a:srgbClr val="FFFF00"/>
                </a:solidFill>
              </a:rPr>
              <a:t>small” </a:t>
            </a:r>
            <a:r>
              <a:rPr lang="sv-SE" sz="3200" spc="99" dirty="0" smtClean="0">
                <a:solidFill>
                  <a:srgbClr val="FFFF00"/>
                </a:solidFill>
              </a:rPr>
              <a:t>det!</a:t>
            </a:r>
            <a:endParaRPr lang="sv-SE" sz="3200" spc="99" dirty="0">
              <a:solidFill>
                <a:srgbClr val="FFFF00"/>
              </a:solidFill>
            </a:endParaRPr>
          </a:p>
        </p:txBody>
      </p:sp>
      <p:sp>
        <p:nvSpPr>
          <p:cNvPr id="10" name="textruta 9"/>
          <p:cNvSpPr txBox="1"/>
          <p:nvPr/>
        </p:nvSpPr>
        <p:spPr>
          <a:xfrm>
            <a:off x="6291685" y="3274620"/>
            <a:ext cx="2609193" cy="1969770"/>
          </a:xfrm>
          <a:prstGeom prst="rect">
            <a:avLst/>
          </a:prstGeom>
          <a:noFill/>
        </p:spPr>
        <p:txBody>
          <a:bodyPr wrap="square" lIns="0" tIns="0" rIns="0" bIns="0" rtlCol="0">
            <a:spAutoFit/>
            <a:scene3d>
              <a:camera prst="orthographicFront"/>
              <a:lightRig rig="flat" dir="tl">
                <a:rot lat="0" lon="0" rev="6600000"/>
              </a:lightRig>
            </a:scene3d>
            <a:sp3d>
              <a:contourClr>
                <a:schemeClr val="accent2">
                  <a:shade val="75000"/>
                </a:schemeClr>
              </a:contourClr>
            </a:sp3d>
          </a:bodyPr>
          <a:lstStyle/>
          <a:p>
            <a:pPr algn="ctr"/>
            <a:r>
              <a:rPr lang="sv-SE" sz="3200" spc="99" dirty="0">
                <a:ln w="11430">
                  <a:noFill/>
                </a:ln>
                <a:solidFill>
                  <a:srgbClr val="99FFCC"/>
                </a:solidFill>
              </a:rPr>
              <a:t>BB har </a:t>
            </a:r>
            <a:r>
              <a:rPr lang="sv-SE" sz="3200" spc="99" dirty="0" smtClean="0">
                <a:ln w="11430">
                  <a:noFill/>
                </a:ln>
                <a:solidFill>
                  <a:srgbClr val="99FFCC"/>
                </a:solidFill>
              </a:rPr>
              <a:t>ingen förklaring till varför det ”small</a:t>
            </a:r>
            <a:r>
              <a:rPr lang="sv-SE" sz="3200" spc="99" dirty="0">
                <a:ln w="11430">
                  <a:noFill/>
                </a:ln>
                <a:solidFill>
                  <a:srgbClr val="99FFCC"/>
                </a:solidFill>
              </a:rPr>
              <a:t>”</a:t>
            </a:r>
          </a:p>
        </p:txBody>
      </p:sp>
      <p:sp>
        <p:nvSpPr>
          <p:cNvPr id="9" name="textruta 8"/>
          <p:cNvSpPr txBox="1"/>
          <p:nvPr/>
        </p:nvSpPr>
        <p:spPr>
          <a:xfrm>
            <a:off x="6453559" y="1233598"/>
            <a:ext cx="2608808" cy="1477328"/>
          </a:xfrm>
          <a:prstGeom prst="rect">
            <a:avLst/>
          </a:prstGeom>
          <a:noFill/>
        </p:spPr>
        <p:txBody>
          <a:bodyPr wrap="square" lIns="0" tIns="0" rIns="0" bIns="0" rtlCol="0">
            <a:spAutoFit/>
          </a:bodyPr>
          <a:lstStyle/>
          <a:p>
            <a:pPr algn="ctr"/>
            <a:r>
              <a:rPr lang="sv-SE" sz="3200" spc="99" dirty="0">
                <a:solidFill>
                  <a:srgbClr val="FFFF00"/>
                </a:solidFill>
              </a:rPr>
              <a:t>Sedan </a:t>
            </a:r>
            <a:r>
              <a:rPr lang="sv-SE" sz="3200" spc="99" dirty="0" smtClean="0">
                <a:solidFill>
                  <a:srgbClr val="FFFF00"/>
                </a:solidFill>
              </a:rPr>
              <a:t>kom struk-turerna</a:t>
            </a:r>
            <a:endParaRPr lang="sv-SE" sz="3200" spc="99" dirty="0">
              <a:solidFill>
                <a:srgbClr val="FFFF00"/>
              </a:solidFill>
            </a:endParaRPr>
          </a:p>
        </p:txBody>
      </p:sp>
      <p:sp>
        <p:nvSpPr>
          <p:cNvPr id="12" name="textruta 11"/>
          <p:cNvSpPr txBox="1"/>
          <p:nvPr/>
        </p:nvSpPr>
        <p:spPr>
          <a:xfrm>
            <a:off x="6648929" y="3274621"/>
            <a:ext cx="2218068" cy="2462213"/>
          </a:xfrm>
          <a:prstGeom prst="rect">
            <a:avLst/>
          </a:prstGeom>
          <a:noFill/>
        </p:spPr>
        <p:txBody>
          <a:bodyPr wrap="square" lIns="0" tIns="0" rIns="0" bIns="0" rtlCol="0">
            <a:spAutoFit/>
            <a:scene3d>
              <a:camera prst="orthographicFront"/>
              <a:lightRig rig="flat" dir="tl">
                <a:rot lat="0" lon="0" rev="6600000"/>
              </a:lightRig>
            </a:scene3d>
            <a:sp3d>
              <a:contourClr>
                <a:schemeClr val="accent2">
                  <a:shade val="75000"/>
                </a:schemeClr>
              </a:contourClr>
            </a:sp3d>
          </a:bodyPr>
          <a:lstStyle/>
          <a:p>
            <a:pPr algn="ctr"/>
            <a:r>
              <a:rPr lang="sv-SE" sz="3200" spc="99" dirty="0" smtClean="0">
                <a:ln w="11430"/>
                <a:solidFill>
                  <a:srgbClr val="99FFCC"/>
                </a:solidFill>
              </a:rPr>
              <a:t>Inga andra styrande "krafter" än slump och tid</a:t>
            </a:r>
            <a:endParaRPr lang="sv-SE" sz="3200" spc="99" dirty="0">
              <a:ln w="11430"/>
              <a:solidFill>
                <a:srgbClr val="99FFCC"/>
              </a:solidFill>
            </a:endParaRPr>
          </a:p>
        </p:txBody>
      </p:sp>
    </p:spTree>
    <p:extLst>
      <p:ext uri="{BB962C8B-B14F-4D97-AF65-F5344CB8AC3E}">
        <p14:creationId xmlns:p14="http://schemas.microsoft.com/office/powerpoint/2010/main" val="313244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500"/>
                            </p:stCondLst>
                            <p:childTnLst>
                              <p:par>
                                <p:cTn id="20" presetID="23" presetClass="entr" presetSubtype="16"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par>
                                <p:cTn id="24" presetID="32" presetClass="emph" presetSubtype="0" fill="hold" nodeType="withEffect">
                                  <p:stCondLst>
                                    <p:cond delay="500"/>
                                  </p:stCondLst>
                                  <p:childTnLst>
                                    <p:animRot by="120000">
                                      <p:cBhvr>
                                        <p:cTn id="25" dur="50" fill="hold">
                                          <p:stCondLst>
                                            <p:cond delay="0"/>
                                          </p:stCondLst>
                                        </p:cTn>
                                        <p:tgtEl>
                                          <p:spTgt spid="4"/>
                                        </p:tgtEl>
                                        <p:attrNameLst>
                                          <p:attrName>r</p:attrName>
                                        </p:attrNameLst>
                                      </p:cBhvr>
                                    </p:animRot>
                                    <p:animRot by="-240000">
                                      <p:cBhvr>
                                        <p:cTn id="26" dur="100" fill="hold">
                                          <p:stCondLst>
                                            <p:cond delay="100"/>
                                          </p:stCondLst>
                                        </p:cTn>
                                        <p:tgtEl>
                                          <p:spTgt spid="4"/>
                                        </p:tgtEl>
                                        <p:attrNameLst>
                                          <p:attrName>r</p:attrName>
                                        </p:attrNameLst>
                                      </p:cBhvr>
                                    </p:animRot>
                                    <p:animRot by="240000">
                                      <p:cBhvr>
                                        <p:cTn id="27" dur="100" fill="hold">
                                          <p:stCondLst>
                                            <p:cond delay="200"/>
                                          </p:stCondLst>
                                        </p:cTn>
                                        <p:tgtEl>
                                          <p:spTgt spid="4"/>
                                        </p:tgtEl>
                                        <p:attrNameLst>
                                          <p:attrName>r</p:attrName>
                                        </p:attrNameLst>
                                      </p:cBhvr>
                                    </p:animRot>
                                    <p:animRot by="-240000">
                                      <p:cBhvr>
                                        <p:cTn id="28" dur="100" fill="hold">
                                          <p:stCondLst>
                                            <p:cond delay="300"/>
                                          </p:stCondLst>
                                        </p:cTn>
                                        <p:tgtEl>
                                          <p:spTgt spid="4"/>
                                        </p:tgtEl>
                                        <p:attrNameLst>
                                          <p:attrName>r</p:attrName>
                                        </p:attrNameLst>
                                      </p:cBhvr>
                                    </p:animRot>
                                    <p:animRot by="120000">
                                      <p:cBhvr>
                                        <p:cTn id="29" dur="100" fill="hold">
                                          <p:stCondLst>
                                            <p:cond delay="400"/>
                                          </p:stCondLst>
                                        </p:cTn>
                                        <p:tgtEl>
                                          <p:spTgt spid="4"/>
                                        </p:tgtEl>
                                        <p:attrNameLst>
                                          <p:attrName>r</p:attrName>
                                        </p:attrNameLst>
                                      </p:cBhvr>
                                    </p:animRo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500"/>
                            </p:stCondLst>
                            <p:childTnLst>
                              <p:par>
                                <p:cTn id="46" presetID="22" presetClass="entr" presetSubtype="8" fill="hold" nodeType="afterEffect">
                                  <p:stCondLst>
                                    <p:cond delay="5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1000"/>
                                        <p:tgtEl>
                                          <p:spTgt spid="5"/>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P spid="7" grpId="1"/>
      <p:bldP spid="8" grpId="0"/>
      <p:bldP spid="8" grpId="1"/>
      <p:bldP spid="10" grpId="0"/>
      <p:bldP spid="10" grpId="1"/>
      <p:bldP spid="9"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sv-SE" dirty="0" smtClean="0"/>
              <a:t>Kol-14 metoden</a:t>
            </a:r>
          </a:p>
        </p:txBody>
      </p:sp>
      <p:pic>
        <p:nvPicPr>
          <p:cNvPr id="138243" name="Picture 3" descr="Kol-14 datering 2"/>
          <p:cNvPicPr>
            <a:picLocks noChangeAspect="1" noChangeArrowheads="1"/>
          </p:cNvPicPr>
          <p:nvPr/>
        </p:nvPicPr>
        <p:blipFill>
          <a:blip r:embed="rId3"/>
          <a:srcRect/>
          <a:stretch>
            <a:fillRect/>
          </a:stretch>
        </p:blipFill>
        <p:spPr bwMode="auto">
          <a:xfrm>
            <a:off x="90312" y="1106312"/>
            <a:ext cx="8316627" cy="5620791"/>
          </a:xfrm>
          <a:prstGeom prst="rect">
            <a:avLst/>
          </a:prstGeom>
          <a:noFill/>
          <a:ln w="28575">
            <a:solidFill>
              <a:srgbClr val="FFCC00"/>
            </a:solidFill>
            <a:miter lim="800000"/>
            <a:headEnd/>
            <a:tailEnd/>
          </a:ln>
        </p:spPr>
      </p:pic>
      <p:pic>
        <p:nvPicPr>
          <p:cNvPr id="138244" name="Picture 4" descr="Kol-14 datering 1"/>
          <p:cNvPicPr>
            <a:picLocks noChangeAspect="1" noChangeArrowheads="1"/>
          </p:cNvPicPr>
          <p:nvPr/>
        </p:nvPicPr>
        <p:blipFill>
          <a:blip r:embed="rId4"/>
          <a:srcRect/>
          <a:stretch>
            <a:fillRect/>
          </a:stretch>
        </p:blipFill>
        <p:spPr bwMode="auto">
          <a:xfrm>
            <a:off x="73379" y="959558"/>
            <a:ext cx="8995487" cy="3725332"/>
          </a:xfrm>
          <a:prstGeom prst="rect">
            <a:avLst/>
          </a:prstGeom>
          <a:noFill/>
          <a:ln w="28575">
            <a:solidFill>
              <a:srgbClr val="FFCC00"/>
            </a:solidFill>
            <a:miter lim="800000"/>
            <a:headEnd/>
            <a:tailEnd/>
          </a:ln>
        </p:spPr>
      </p:pic>
    </p:spTree>
    <p:extLst>
      <p:ext uri="{BB962C8B-B14F-4D97-AF65-F5344CB8AC3E}">
        <p14:creationId xmlns:p14="http://schemas.microsoft.com/office/powerpoint/2010/main" val="494695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p:cTn id="7" dur="2000" fill="hold"/>
                                        <p:tgtEl>
                                          <p:spTgt spid="138243"/>
                                        </p:tgtEl>
                                        <p:attrNameLst>
                                          <p:attrName>ppt_w</p:attrName>
                                        </p:attrNameLst>
                                      </p:cBhvr>
                                      <p:tavLst>
                                        <p:tav tm="0">
                                          <p:val>
                                            <p:fltVal val="0"/>
                                          </p:val>
                                        </p:tav>
                                        <p:tav tm="100000">
                                          <p:val>
                                            <p:strVal val="#ppt_w"/>
                                          </p:val>
                                        </p:tav>
                                      </p:tavLst>
                                    </p:anim>
                                    <p:anim calcmode="lin" valueType="num">
                                      <p:cBhvr>
                                        <p:cTn id="8" dur="2000" fill="hold"/>
                                        <p:tgtEl>
                                          <p:spTgt spid="13824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2000" fill="hold"/>
                                        <p:tgtEl>
                                          <p:spTgt spid="138244"/>
                                        </p:tgtEl>
                                      </p:cBhvr>
                                      <p:by x="50000" y="50000"/>
                                    </p:animScale>
                                  </p:childTnLst>
                                </p:cTn>
                              </p:par>
                              <p:par>
                                <p:cTn id="11" presetID="0" presetClass="path" presetSubtype="0" accel="50000" decel="50000" fill="hold" nodeType="withEffect">
                                  <p:stCondLst>
                                    <p:cond delay="0"/>
                                  </p:stCondLst>
                                  <p:childTnLst>
                                    <p:animMotion origin="layout" path="M 3.61111E-6 -2.07216E-6 L 0.23194 -0.14223 " pathEditMode="relative" rAng="0" ptsTypes="AA">
                                      <p:cBhvr>
                                        <p:cTn id="12" dur="2000" fill="hold"/>
                                        <p:tgtEl>
                                          <p:spTgt spid="138244"/>
                                        </p:tgtEl>
                                        <p:attrNameLst>
                                          <p:attrName>ppt_x</p:attrName>
                                          <p:attrName>ppt_y</p:attrName>
                                        </p:attrNameLst>
                                      </p:cBhvr>
                                      <p:rCtr x="11597" y="-7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78" name="Picture 26" descr="http://www.tidningenhennes.se/upload/bildhanterare/tinymce/hs/150/diamant__b370m.jpg"/>
          <p:cNvPicPr>
            <a:picLocks noChangeAspect="1" noChangeArrowheads="1"/>
          </p:cNvPicPr>
          <p:nvPr/>
        </p:nvPicPr>
        <p:blipFill>
          <a:blip r:embed="rId3" cstate="screen">
            <a:lum/>
          </a:blip>
          <a:srcRect/>
          <a:stretch>
            <a:fillRect/>
          </a:stretch>
        </p:blipFill>
        <p:spPr bwMode="auto">
          <a:xfrm>
            <a:off x="5976059" y="3500763"/>
            <a:ext cx="2102759" cy="1858792"/>
          </a:xfrm>
          <a:prstGeom prst="rect">
            <a:avLst/>
          </a:prstGeom>
          <a:ln w="79375">
            <a:solidFill>
              <a:schemeClr val="tx1"/>
            </a:solidFill>
          </a:ln>
          <a:effectLst/>
          <a:scene3d>
            <a:camera prst="perspectiveContrastingLeftFacing" fov="0">
              <a:rot lat="300000" lon="19800000" rev="0"/>
            </a:camera>
            <a:lightRig rig="threePt" dir="t">
              <a:rot lat="0" lon="0" rev="2700000"/>
            </a:lightRig>
          </a:scene3d>
          <a:sp3d>
            <a:bevelT h="82550" prst="angle"/>
          </a:sp3d>
        </p:spPr>
      </p:pic>
      <p:sp>
        <p:nvSpPr>
          <p:cNvPr id="15362" name="Rectangle 2"/>
          <p:cNvSpPr>
            <a:spLocks noGrp="1" noChangeArrowheads="1"/>
          </p:cNvSpPr>
          <p:nvPr>
            <p:ph type="title"/>
          </p:nvPr>
        </p:nvSpPr>
        <p:spPr/>
        <p:txBody>
          <a:bodyPr/>
          <a:lstStyle/>
          <a:p>
            <a:r>
              <a:rPr lang="sv-SE" dirty="0" smtClean="0"/>
              <a:t>Kol-14 visar på låga åldrar</a:t>
            </a:r>
          </a:p>
        </p:txBody>
      </p:sp>
      <p:sp>
        <p:nvSpPr>
          <p:cNvPr id="6" name="textruta 5"/>
          <p:cNvSpPr txBox="1"/>
          <p:nvPr/>
        </p:nvSpPr>
        <p:spPr>
          <a:xfrm>
            <a:off x="235055" y="858391"/>
            <a:ext cx="8920236" cy="2616101"/>
          </a:xfrm>
          <a:prstGeom prst="rect">
            <a:avLst/>
          </a:prstGeom>
          <a:noFill/>
        </p:spPr>
        <p:txBody>
          <a:bodyPr wrap="square" lIns="0" tIns="0" rIns="0" bIns="0" rtlCol="0">
            <a:spAutoFit/>
          </a:bodyPr>
          <a:lstStyle/>
          <a:p>
            <a:pPr marL="180937" indent="-180937">
              <a:spcAft>
                <a:spcPts val="1200"/>
              </a:spcAft>
              <a:buFont typeface="Arial" pitchFamily="34" charset="0"/>
              <a:buChar char="•"/>
            </a:pPr>
            <a:r>
              <a:rPr lang="sv-SE" sz="2800" dirty="0">
                <a:solidFill>
                  <a:srgbClr val="FFFF00"/>
                </a:solidFill>
              </a:rPr>
              <a:t>Allt organiskt material innehåller kol-14</a:t>
            </a:r>
          </a:p>
          <a:p>
            <a:pPr marL="180937" indent="-180937">
              <a:spcAft>
                <a:spcPts val="1200"/>
              </a:spcAft>
              <a:buFont typeface="Arial" pitchFamily="34" charset="0"/>
              <a:buChar char="•"/>
            </a:pPr>
            <a:r>
              <a:rPr lang="sv-SE" sz="2800" dirty="0">
                <a:solidFill>
                  <a:srgbClr val="FFFF00"/>
                </a:solidFill>
              </a:rPr>
              <a:t>Det </a:t>
            </a:r>
            <a:r>
              <a:rPr lang="sv-SE" sz="2800" dirty="0" smtClean="0">
                <a:solidFill>
                  <a:srgbClr val="FFFF00"/>
                </a:solidFill>
              </a:rPr>
              <a:t>ger </a:t>
            </a:r>
            <a:r>
              <a:rPr lang="sv-SE" sz="2800" dirty="0">
                <a:solidFill>
                  <a:srgbClr val="FFFF00"/>
                </a:solidFill>
              </a:rPr>
              <a:t>en maxålder på 70.000 år (Om de är </a:t>
            </a:r>
            <a:r>
              <a:rPr lang="sv-SE" sz="2800" dirty="0" smtClean="0">
                <a:solidFill>
                  <a:srgbClr val="FFFF00"/>
                </a:solidFill>
              </a:rPr>
              <a:t>mil-joner </a:t>
            </a:r>
            <a:r>
              <a:rPr lang="sv-SE" sz="2800" dirty="0">
                <a:solidFill>
                  <a:srgbClr val="FFFF00"/>
                </a:solidFill>
              </a:rPr>
              <a:t>år borde de varit "</a:t>
            </a:r>
            <a:r>
              <a:rPr lang="sv-SE" sz="2800" dirty="0" smtClean="0">
                <a:solidFill>
                  <a:srgbClr val="FFFF00"/>
                </a:solidFill>
              </a:rPr>
              <a:t>kol 14-döda</a:t>
            </a:r>
            <a:r>
              <a:rPr lang="sv-SE" sz="2800" dirty="0">
                <a:solidFill>
                  <a:srgbClr val="FFFF00"/>
                </a:solidFill>
              </a:rPr>
              <a:t>" </a:t>
            </a:r>
            <a:r>
              <a:rPr lang="sv-SE" sz="2800" dirty="0" smtClean="0">
                <a:solidFill>
                  <a:srgbClr val="FFFF00"/>
                </a:solidFill>
              </a:rPr>
              <a:t>sedan länge)</a:t>
            </a:r>
            <a:endParaRPr lang="sv-SE" sz="2800" dirty="0">
              <a:solidFill>
                <a:srgbClr val="FFFF00"/>
              </a:solidFill>
            </a:endParaRPr>
          </a:p>
          <a:p>
            <a:pPr marL="180937" indent="-180937">
              <a:spcAft>
                <a:spcPts val="1200"/>
              </a:spcAft>
              <a:buFont typeface="Arial" pitchFamily="34" charset="0"/>
              <a:buChar char="•"/>
            </a:pPr>
            <a:r>
              <a:rPr lang="sv-SE" sz="2800" dirty="0">
                <a:solidFill>
                  <a:srgbClr val="FFFF00"/>
                </a:solidFill>
              </a:rPr>
              <a:t>Justerat för </a:t>
            </a:r>
            <a:r>
              <a:rPr lang="sv-SE" sz="2800" dirty="0" smtClean="0">
                <a:solidFill>
                  <a:srgbClr val="FFFF00"/>
                </a:solidFill>
              </a:rPr>
              <a:t>syndafloden blir åldrarna ännu lägre</a:t>
            </a:r>
            <a:endParaRPr lang="sv-SE" sz="2800" dirty="0">
              <a:solidFill>
                <a:srgbClr val="FFFF00"/>
              </a:solidFill>
            </a:endParaRPr>
          </a:p>
          <a:p>
            <a:pPr marL="180937" indent="-180937">
              <a:spcAft>
                <a:spcPts val="1200"/>
              </a:spcAft>
              <a:buFont typeface="Arial" pitchFamily="34" charset="0"/>
              <a:buChar char="•"/>
            </a:pPr>
            <a:r>
              <a:rPr lang="sv-SE" sz="2800" dirty="0" smtClean="0">
                <a:solidFill>
                  <a:srgbClr val="FFFF00"/>
                </a:solidFill>
              </a:rPr>
              <a:t>Även för diamant =&gt; Förorening ingen förklaring</a:t>
            </a:r>
            <a:endParaRPr lang="sv-SE" sz="2800" dirty="0">
              <a:solidFill>
                <a:srgbClr val="FFFF00"/>
              </a:solidFill>
            </a:endParaRPr>
          </a:p>
        </p:txBody>
      </p:sp>
      <p:pic>
        <p:nvPicPr>
          <p:cNvPr id="561154" name="Picture 2" descr="http://www.hidden-earth.co.uk/images/fossils/wood/01_00031.JPG"/>
          <p:cNvPicPr>
            <a:picLocks noChangeAspect="1" noChangeArrowheads="1"/>
          </p:cNvPicPr>
          <p:nvPr/>
        </p:nvPicPr>
        <p:blipFill>
          <a:blip r:embed="rId4" cstate="screen">
            <a:lum/>
          </a:blip>
          <a:srcRect/>
          <a:stretch>
            <a:fillRect/>
          </a:stretch>
        </p:blipFill>
        <p:spPr bwMode="auto">
          <a:xfrm>
            <a:off x="63395" y="3856346"/>
            <a:ext cx="2404032" cy="1803023"/>
          </a:xfrm>
          <a:prstGeom prst="rect">
            <a:avLst/>
          </a:prstGeom>
          <a:ln w="79375">
            <a:solidFill>
              <a:schemeClr val="tx1"/>
            </a:solidFill>
          </a:ln>
          <a:effectLst/>
          <a:scene3d>
            <a:camera prst="perspectiveContrastingLeftFacing" fov="0">
              <a:rot lat="300000" lon="19800000" rev="0"/>
            </a:camera>
            <a:lightRig rig="threePt" dir="t">
              <a:rot lat="0" lon="0" rev="2700000"/>
            </a:lightRig>
          </a:scene3d>
          <a:sp3d>
            <a:bevelT h="82550" prst="angle"/>
          </a:sp3d>
        </p:spPr>
      </p:pic>
      <p:pic>
        <p:nvPicPr>
          <p:cNvPr id="561164" name="Picture 12" descr="File:Amonite Cropped.jpg">
            <a:hlinkClick r:id="rId5"/>
          </p:cNvPr>
          <p:cNvPicPr>
            <a:picLocks noChangeAspect="1" noChangeArrowheads="1"/>
          </p:cNvPicPr>
          <p:nvPr/>
        </p:nvPicPr>
        <p:blipFill>
          <a:blip r:embed="rId6" cstate="screen">
            <a:lum/>
          </a:blip>
          <a:srcRect/>
          <a:stretch>
            <a:fillRect/>
          </a:stretch>
        </p:blipFill>
        <p:spPr bwMode="auto">
          <a:xfrm>
            <a:off x="2899011" y="3678170"/>
            <a:ext cx="2216728" cy="1828801"/>
          </a:xfrm>
          <a:prstGeom prst="rect">
            <a:avLst/>
          </a:prstGeom>
          <a:ln w="79375">
            <a:solidFill>
              <a:schemeClr val="tx1"/>
            </a:solidFill>
          </a:ln>
          <a:effectLst/>
          <a:scene3d>
            <a:camera prst="perspectiveContrastingLeftFacing" fov="0">
              <a:rot lat="300000" lon="19800000" rev="0"/>
            </a:camera>
            <a:lightRig rig="threePt" dir="t">
              <a:rot lat="0" lon="0" rev="2700000"/>
            </a:lightRig>
          </a:scene3d>
          <a:sp3d>
            <a:bevelT h="82550" prst="angle"/>
          </a:sp3d>
        </p:spPr>
      </p:pic>
      <p:pic>
        <p:nvPicPr>
          <p:cNvPr id="561168" name="Picture 16" descr="http://paulomara.com/shop/images/products/marble.jpg"/>
          <p:cNvPicPr>
            <a:picLocks noChangeAspect="1" noChangeArrowheads="1"/>
          </p:cNvPicPr>
          <p:nvPr/>
        </p:nvPicPr>
        <p:blipFill>
          <a:blip r:embed="rId7" cstate="screen">
            <a:lum/>
          </a:blip>
          <a:srcRect/>
          <a:stretch>
            <a:fillRect/>
          </a:stretch>
        </p:blipFill>
        <p:spPr bwMode="auto">
          <a:xfrm>
            <a:off x="1709179" y="4951797"/>
            <a:ext cx="1671847" cy="1775501"/>
          </a:xfrm>
          <a:prstGeom prst="rect">
            <a:avLst/>
          </a:prstGeom>
          <a:ln w="79375">
            <a:solidFill>
              <a:schemeClr val="tx1"/>
            </a:solidFill>
          </a:ln>
          <a:effectLst/>
          <a:scene3d>
            <a:camera prst="perspectiveContrastingLeftFacing" fov="0">
              <a:rot lat="300000" lon="19800000" rev="0"/>
            </a:camera>
            <a:lightRig rig="threePt" dir="t">
              <a:rot lat="0" lon="0" rev="2700000"/>
            </a:lightRig>
          </a:scene3d>
          <a:sp3d>
            <a:bevelT h="82550" prst="angle"/>
          </a:sp3d>
        </p:spPr>
      </p:pic>
      <p:pic>
        <p:nvPicPr>
          <p:cNvPr id="561170" name="Picture 18" descr="http://www.cleanmpg.com/photos/data/501/Crude_Oil_Pump_Jack.jpg"/>
          <p:cNvPicPr>
            <a:picLocks noChangeAspect="1" noChangeArrowheads="1"/>
          </p:cNvPicPr>
          <p:nvPr/>
        </p:nvPicPr>
        <p:blipFill>
          <a:blip r:embed="rId8">
            <a:lum/>
          </a:blip>
          <a:srcRect/>
          <a:stretch>
            <a:fillRect/>
          </a:stretch>
        </p:blipFill>
        <p:spPr bwMode="auto">
          <a:xfrm>
            <a:off x="4598241" y="4683093"/>
            <a:ext cx="1940851" cy="1897024"/>
          </a:xfrm>
          <a:prstGeom prst="rect">
            <a:avLst/>
          </a:prstGeom>
          <a:ln w="79375">
            <a:solidFill>
              <a:schemeClr val="tx1"/>
            </a:solidFill>
          </a:ln>
          <a:effectLst/>
          <a:scene3d>
            <a:camera prst="perspectiveContrastingLeftFacing" fov="0">
              <a:rot lat="300000" lon="19800000" rev="0"/>
            </a:camera>
            <a:lightRig rig="threePt" dir="t">
              <a:rot lat="0" lon="0" rev="2700000"/>
            </a:lightRig>
          </a:scene3d>
          <a:sp3d>
            <a:bevelT h="82550" prst="angle"/>
          </a:sp3d>
        </p:spPr>
      </p:pic>
      <p:pic>
        <p:nvPicPr>
          <p:cNvPr id="561174" name="Picture 22" descr="http://www.paleodirect.com/imgset3/db10-001p.jpg"/>
          <p:cNvPicPr>
            <a:picLocks noChangeAspect="1" noChangeArrowheads="1"/>
          </p:cNvPicPr>
          <p:nvPr/>
        </p:nvPicPr>
        <p:blipFill>
          <a:blip r:embed="rId9" cstate="screen">
            <a:lum/>
          </a:blip>
          <a:srcRect/>
          <a:stretch>
            <a:fillRect/>
          </a:stretch>
        </p:blipFill>
        <p:spPr bwMode="auto">
          <a:xfrm>
            <a:off x="7838529" y="3993856"/>
            <a:ext cx="1236889" cy="2449285"/>
          </a:xfrm>
          <a:prstGeom prst="rect">
            <a:avLst/>
          </a:prstGeom>
          <a:ln w="79375">
            <a:solidFill>
              <a:schemeClr val="tx1"/>
            </a:solidFill>
          </a:ln>
          <a:effectLst/>
          <a:scene3d>
            <a:camera prst="perspectiveContrastingLeftFacing" fov="0">
              <a:rot lat="300000" lon="19800000" rev="0"/>
            </a:camera>
            <a:lightRig rig="threePt" dir="t">
              <a:rot lat="0" lon="0" rev="2700000"/>
            </a:lightRig>
          </a:scene3d>
          <a:sp3d>
            <a:bevelT h="82550" prst="angle"/>
          </a:sp3d>
        </p:spPr>
      </p:pic>
    </p:spTree>
    <p:extLst>
      <p:ext uri="{BB962C8B-B14F-4D97-AF65-F5344CB8AC3E}">
        <p14:creationId xmlns:p14="http://schemas.microsoft.com/office/powerpoint/2010/main" val="126708661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362" y="1524001"/>
            <a:ext cx="4123639"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p:cNvSpPr>
            <a:spLocks noChangeArrowheads="1"/>
          </p:cNvSpPr>
          <p:nvPr/>
        </p:nvSpPr>
        <p:spPr bwMode="auto">
          <a:xfrm>
            <a:off x="167174" y="6317697"/>
            <a:ext cx="5865327" cy="369332"/>
          </a:xfrm>
          <a:prstGeom prst="rect">
            <a:avLst/>
          </a:prstGeom>
          <a:noFill/>
          <a:ln w="9525">
            <a:noFill/>
            <a:miter lim="800000"/>
            <a:headEnd/>
            <a:tailEnd/>
          </a:ln>
        </p:spPr>
        <p:txBody>
          <a:bodyPr wrap="square"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Högkulturers samtidiga uppdykande</a:t>
            </a:r>
            <a:endParaRPr lang="sv-SE" sz="2400" spc="99" dirty="0">
              <a:solidFill>
                <a:srgbClr val="FFFF00"/>
              </a:solidFill>
              <a:latin typeface="Comic Sans MS" pitchFamily="66" charset="0"/>
            </a:endParaRPr>
          </a:p>
        </p:txBody>
      </p:sp>
      <p:pic>
        <p:nvPicPr>
          <p:cNvPr id="470036" name="Stenåldergravar"/>
          <p:cNvPicPr>
            <a:picLocks noChangeAspect="1" noChangeArrowheads="1"/>
          </p:cNvPicPr>
          <p:nvPr/>
        </p:nvPicPr>
        <p:blipFill>
          <a:blip r:embed="rId4" cstate="screen"/>
          <a:srcRect/>
          <a:stretch>
            <a:fillRect/>
          </a:stretch>
        </p:blipFill>
        <p:spPr bwMode="auto">
          <a:xfrm>
            <a:off x="4152901" y="2286827"/>
            <a:ext cx="4923804" cy="1789873"/>
          </a:xfrm>
          <a:prstGeom prst="rect">
            <a:avLst/>
          </a:prstGeom>
          <a:noFill/>
          <a:ln w="19050">
            <a:solidFill>
              <a:srgbClr val="FFFF00"/>
            </a:solidFill>
            <a:miter lim="800000"/>
            <a:headEnd/>
            <a:tailEnd/>
          </a:ln>
          <a:effectLst/>
        </p:spPr>
      </p:pic>
      <p:sp>
        <p:nvSpPr>
          <p:cNvPr id="16" name="Text"/>
          <p:cNvSpPr>
            <a:spLocks noChangeArrowheads="1"/>
          </p:cNvSpPr>
          <p:nvPr/>
        </p:nvSpPr>
        <p:spPr bwMode="auto">
          <a:xfrm>
            <a:off x="205275" y="5850824"/>
            <a:ext cx="4366197" cy="369332"/>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För </a:t>
            </a:r>
            <a:r>
              <a:rPr lang="sv-SE" sz="2400" spc="99" dirty="0">
                <a:solidFill>
                  <a:srgbClr val="FFFF00"/>
                </a:solidFill>
                <a:latin typeface="Comic Sans MS" pitchFamily="66" charset="0"/>
              </a:rPr>
              <a:t>få </a:t>
            </a:r>
            <a:r>
              <a:rPr lang="sv-SE" sz="2400" spc="99" dirty="0" smtClean="0">
                <a:solidFill>
                  <a:srgbClr val="FFFF00"/>
                </a:solidFill>
                <a:latin typeface="Comic Sans MS" pitchFamily="66" charset="0"/>
              </a:rPr>
              <a:t>stenåldersgravar</a:t>
            </a:r>
            <a:endParaRPr lang="sv-SE" sz="2400" spc="99" dirty="0">
              <a:solidFill>
                <a:srgbClr val="FFFF00"/>
              </a:solidFill>
              <a:latin typeface="Comic Sans MS" pitchFamily="66" charset="0"/>
            </a:endParaRPr>
          </a:p>
        </p:txBody>
      </p:sp>
      <p:pic>
        <p:nvPicPr>
          <p:cNvPr id="470026" name="Mjuk vävnad"/>
          <p:cNvPicPr>
            <a:picLocks noChangeAspect="1" noChangeArrowheads="1"/>
          </p:cNvPicPr>
          <p:nvPr/>
        </p:nvPicPr>
        <p:blipFill>
          <a:blip r:embed="rId5"/>
          <a:srcRect/>
          <a:stretch>
            <a:fillRect/>
          </a:stretch>
        </p:blipFill>
        <p:spPr bwMode="auto">
          <a:xfrm>
            <a:off x="5225144" y="1293440"/>
            <a:ext cx="3435531" cy="3657175"/>
          </a:xfrm>
          <a:prstGeom prst="rect">
            <a:avLst/>
          </a:prstGeom>
          <a:noFill/>
          <a:ln w="19050">
            <a:solidFill>
              <a:srgbClr val="FFFF00"/>
            </a:solidFill>
            <a:miter lim="800000"/>
            <a:headEnd/>
            <a:tailEnd/>
          </a:ln>
          <a:effectLst/>
        </p:spPr>
      </p:pic>
      <p:sp>
        <p:nvSpPr>
          <p:cNvPr id="17" name="Text"/>
          <p:cNvSpPr>
            <a:spLocks noChangeArrowheads="1"/>
          </p:cNvSpPr>
          <p:nvPr/>
        </p:nvSpPr>
        <p:spPr bwMode="auto">
          <a:xfrm>
            <a:off x="205274" y="5383956"/>
            <a:ext cx="6665789" cy="369332"/>
          </a:xfrm>
          <a:prstGeom prst="rect">
            <a:avLst/>
          </a:prstGeom>
          <a:noFill/>
          <a:ln w="9525">
            <a:noFill/>
            <a:miter lim="800000"/>
            <a:headEnd/>
            <a:tailEnd/>
          </a:ln>
        </p:spPr>
        <p:txBody>
          <a:bodyPr wrap="square"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Biologiskt </a:t>
            </a:r>
            <a:r>
              <a:rPr lang="sv-SE" sz="2400" spc="99" dirty="0">
                <a:solidFill>
                  <a:srgbClr val="FFFF00"/>
                </a:solidFill>
                <a:latin typeface="Comic Sans MS" pitchFamily="66" charset="0"/>
              </a:rPr>
              <a:t>materials </a:t>
            </a:r>
            <a:r>
              <a:rPr lang="sv-SE" sz="2400" spc="99" dirty="0" smtClean="0">
                <a:solidFill>
                  <a:srgbClr val="FFFF00"/>
                </a:solidFill>
                <a:latin typeface="Comic Sans MS" pitchFamily="66" charset="0"/>
              </a:rPr>
              <a:t>snabba nedbrytning</a:t>
            </a:r>
            <a:endParaRPr lang="sv-SE" sz="2400" spc="99" dirty="0">
              <a:solidFill>
                <a:srgbClr val="FFFF00"/>
              </a:solidFill>
              <a:latin typeface="Comic Sans MS" pitchFamily="66" charset="0"/>
            </a:endParaRPr>
          </a:p>
        </p:txBody>
      </p:sp>
      <p:pic>
        <p:nvPicPr>
          <p:cNvPr id="470020" name="Crab-nebulosa" descr="http://www.as.wvu.edu/~pulsar/phsurv_single/PLots1_files/Crab_Nebula.jpg"/>
          <p:cNvPicPr>
            <a:picLocks noChangeAspect="1" noChangeArrowheads="1"/>
          </p:cNvPicPr>
          <p:nvPr/>
        </p:nvPicPr>
        <p:blipFill>
          <a:blip r:embed="rId6" cstate="screen"/>
          <a:srcRect/>
          <a:stretch>
            <a:fillRect/>
          </a:stretch>
        </p:blipFill>
        <p:spPr bwMode="auto">
          <a:xfrm>
            <a:off x="4702630" y="2445206"/>
            <a:ext cx="4342903" cy="4321375"/>
          </a:xfrm>
          <a:prstGeom prst="rect">
            <a:avLst/>
          </a:prstGeom>
          <a:noFill/>
          <a:ln w="19050">
            <a:solidFill>
              <a:srgbClr val="FFFF00"/>
            </a:solidFill>
          </a:ln>
        </p:spPr>
      </p:pic>
      <p:sp>
        <p:nvSpPr>
          <p:cNvPr id="18" name="Text"/>
          <p:cNvSpPr>
            <a:spLocks noChangeArrowheads="1"/>
          </p:cNvSpPr>
          <p:nvPr/>
        </p:nvSpPr>
        <p:spPr bwMode="auto">
          <a:xfrm>
            <a:off x="205275" y="4547756"/>
            <a:ext cx="4391868" cy="738664"/>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Antalet </a:t>
            </a:r>
            <a:r>
              <a:rPr lang="sv-SE" sz="2400" spc="99" dirty="0">
                <a:solidFill>
                  <a:srgbClr val="FFFF00"/>
                </a:solidFill>
                <a:latin typeface="Comic Sans MS" pitchFamily="66" charset="0"/>
              </a:rPr>
              <a:t>lämningar </a:t>
            </a:r>
            <a:r>
              <a:rPr lang="sv-SE" sz="2400" spc="99" dirty="0" smtClean="0">
                <a:solidFill>
                  <a:srgbClr val="FFFF00"/>
                </a:solidFill>
                <a:latin typeface="Comic Sans MS" pitchFamily="66" charset="0"/>
              </a:rPr>
              <a:t>av</a:t>
            </a:r>
            <a:br>
              <a:rPr lang="sv-SE" sz="2400" spc="99" dirty="0" smtClean="0">
                <a:solidFill>
                  <a:srgbClr val="FFFF00"/>
                </a:solidFill>
                <a:latin typeface="Comic Sans MS" pitchFamily="66" charset="0"/>
              </a:rPr>
            </a:br>
            <a:r>
              <a:rPr lang="sv-SE" sz="2400" spc="99" dirty="0" smtClean="0">
                <a:solidFill>
                  <a:srgbClr val="FFFF00"/>
                </a:solidFill>
                <a:latin typeface="Comic Sans MS" pitchFamily="66" charset="0"/>
              </a:rPr>
              <a:t>supernovor</a:t>
            </a:r>
            <a:endParaRPr lang="sv-SE" sz="2400" spc="99" dirty="0">
              <a:solidFill>
                <a:srgbClr val="FFFF00"/>
              </a:solidFill>
              <a:latin typeface="Comic Sans MS" pitchFamily="66" charset="0"/>
            </a:endParaRPr>
          </a:p>
        </p:txBody>
      </p:sp>
      <p:pic>
        <p:nvPicPr>
          <p:cNvPr id="470018" name="Salter" descr="File:MaraisSalant.JPG">
            <a:hlinkClick r:id="rId7"/>
          </p:cNvPr>
          <p:cNvPicPr>
            <a:picLocks noChangeAspect="1" noChangeArrowheads="1"/>
          </p:cNvPicPr>
          <p:nvPr/>
        </p:nvPicPr>
        <p:blipFill>
          <a:blip r:embed="rId8" cstate="screen"/>
          <a:srcRect/>
          <a:stretch>
            <a:fillRect/>
          </a:stretch>
        </p:blipFill>
        <p:spPr bwMode="auto">
          <a:xfrm>
            <a:off x="4600963" y="2466685"/>
            <a:ext cx="4464660" cy="2862963"/>
          </a:xfrm>
          <a:prstGeom prst="rect">
            <a:avLst/>
          </a:prstGeom>
          <a:noFill/>
          <a:ln w="19050">
            <a:solidFill>
              <a:srgbClr val="FFFF00"/>
            </a:solidFill>
          </a:ln>
        </p:spPr>
      </p:pic>
      <p:sp>
        <p:nvSpPr>
          <p:cNvPr id="19" name="Text"/>
          <p:cNvSpPr>
            <a:spLocks noChangeArrowheads="1"/>
          </p:cNvSpPr>
          <p:nvPr/>
        </p:nvSpPr>
        <p:spPr bwMode="auto">
          <a:xfrm>
            <a:off x="205275" y="4080888"/>
            <a:ext cx="4650015" cy="369332"/>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Metallsalter </a:t>
            </a:r>
            <a:r>
              <a:rPr lang="sv-SE" sz="2400" spc="99" dirty="0">
                <a:solidFill>
                  <a:srgbClr val="FFFF00"/>
                </a:solidFill>
                <a:latin typeface="Comic Sans MS" pitchFamily="66" charset="0"/>
              </a:rPr>
              <a:t>i </a:t>
            </a:r>
            <a:r>
              <a:rPr lang="sv-SE" sz="2400" spc="99" dirty="0" smtClean="0">
                <a:solidFill>
                  <a:srgbClr val="FFFF00"/>
                </a:solidFill>
                <a:latin typeface="Comic Sans MS" pitchFamily="66" charset="0"/>
              </a:rPr>
              <a:t>världshaven</a:t>
            </a:r>
            <a:endParaRPr lang="sv-SE" sz="2400" spc="99" dirty="0">
              <a:solidFill>
                <a:srgbClr val="FFFF00"/>
              </a:solidFill>
              <a:latin typeface="Comic Sans MS" pitchFamily="66" charset="0"/>
            </a:endParaRPr>
          </a:p>
        </p:txBody>
      </p:sp>
      <p:pic>
        <p:nvPicPr>
          <p:cNvPr id="470034" name="Helium"/>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222045" y="2910981"/>
            <a:ext cx="4817377" cy="3048030"/>
          </a:xfrm>
          <a:prstGeom prst="rect">
            <a:avLst/>
          </a:prstGeom>
          <a:noFill/>
          <a:ln w="19050">
            <a:solidFill>
              <a:srgbClr val="FFFF00"/>
            </a:solidFill>
            <a:miter lim="800000"/>
            <a:headEnd/>
            <a:tailEnd/>
          </a:ln>
          <a:effectLst/>
        </p:spPr>
      </p:pic>
      <p:sp>
        <p:nvSpPr>
          <p:cNvPr id="20" name="Text"/>
          <p:cNvSpPr>
            <a:spLocks noChangeArrowheads="1"/>
          </p:cNvSpPr>
          <p:nvPr/>
        </p:nvSpPr>
        <p:spPr bwMode="auto">
          <a:xfrm>
            <a:off x="205275" y="3244688"/>
            <a:ext cx="4199035" cy="738664"/>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Helium </a:t>
            </a:r>
            <a:r>
              <a:rPr lang="sv-SE" sz="2400" spc="99" dirty="0">
                <a:solidFill>
                  <a:srgbClr val="FFFF00"/>
                </a:solidFill>
                <a:latin typeface="Comic Sans MS" pitchFamily="66" charset="0"/>
              </a:rPr>
              <a:t>i </a:t>
            </a:r>
            <a:r>
              <a:rPr lang="sv-SE" sz="2400" spc="99" dirty="0" smtClean="0">
                <a:solidFill>
                  <a:srgbClr val="FFFF00"/>
                </a:solidFill>
                <a:latin typeface="Comic Sans MS" pitchFamily="66" charset="0"/>
              </a:rPr>
              <a:t>atmosfären</a:t>
            </a:r>
            <a:br>
              <a:rPr lang="sv-SE" sz="2400" spc="99" dirty="0" smtClean="0">
                <a:solidFill>
                  <a:srgbClr val="FFFF00"/>
                </a:solidFill>
                <a:latin typeface="Comic Sans MS" pitchFamily="66" charset="0"/>
              </a:rPr>
            </a:br>
            <a:r>
              <a:rPr lang="sv-SE" sz="2400" spc="99" dirty="0" smtClean="0">
                <a:solidFill>
                  <a:srgbClr val="FFFF00"/>
                </a:solidFill>
                <a:latin typeface="Comic Sans MS" pitchFamily="66" charset="0"/>
              </a:rPr>
              <a:t>(och i zirkon-mineraler)</a:t>
            </a:r>
            <a:endParaRPr lang="sv-SE" sz="2400" spc="99" dirty="0">
              <a:solidFill>
                <a:srgbClr val="FFFF00"/>
              </a:solidFill>
              <a:latin typeface="Comic Sans MS" pitchFamily="66" charset="0"/>
            </a:endParaRPr>
          </a:p>
        </p:txBody>
      </p:sp>
      <p:pic>
        <p:nvPicPr>
          <p:cNvPr id="470029" name="Jord-Måne"/>
          <p:cNvPicPr>
            <a:picLocks noChangeAspect="1" noChangeArrowheads="1"/>
          </p:cNvPicPr>
          <p:nvPr/>
        </p:nvPicPr>
        <p:blipFill>
          <a:blip r:embed="rId10" cstate="screen">
            <a:extLst>
              <a:ext uri="{28A0092B-C50C-407E-A947-70E740481C1C}">
                <a14:useLocalDpi xmlns:a14="http://schemas.microsoft.com/office/drawing/2010/main"/>
              </a:ext>
            </a:extLst>
          </a:blip>
          <a:srcRect l="2941" r="3261" b="7143"/>
          <a:stretch>
            <a:fillRect/>
          </a:stretch>
        </p:blipFill>
        <p:spPr bwMode="auto">
          <a:xfrm>
            <a:off x="3187337" y="2553080"/>
            <a:ext cx="5829616" cy="3600917"/>
          </a:xfrm>
          <a:prstGeom prst="rect">
            <a:avLst/>
          </a:prstGeom>
          <a:noFill/>
          <a:ln w="19050">
            <a:solidFill>
              <a:srgbClr val="FFFF00"/>
            </a:solidFill>
            <a:miter lim="800000"/>
            <a:headEnd/>
            <a:tailEnd/>
          </a:ln>
          <a:effectLst/>
        </p:spPr>
      </p:pic>
      <p:sp>
        <p:nvSpPr>
          <p:cNvPr id="21" name="Text"/>
          <p:cNvSpPr>
            <a:spLocks noChangeArrowheads="1"/>
          </p:cNvSpPr>
          <p:nvPr/>
        </p:nvSpPr>
        <p:spPr bwMode="auto">
          <a:xfrm>
            <a:off x="205275" y="2777820"/>
            <a:ext cx="2814995" cy="369332"/>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Månens avstånd</a:t>
            </a:r>
            <a:endParaRPr lang="sv-SE" sz="2400" spc="99" dirty="0">
              <a:solidFill>
                <a:srgbClr val="FFFF00"/>
              </a:solidFill>
              <a:latin typeface="Comic Sans MS" pitchFamily="66" charset="0"/>
            </a:endParaRPr>
          </a:p>
        </p:txBody>
      </p:sp>
      <p:pic>
        <p:nvPicPr>
          <p:cNvPr id="14362" name="Komet" descr="Komet"/>
          <p:cNvPicPr>
            <a:picLocks noChangeAspect="1" noChangeArrowheads="1"/>
          </p:cNvPicPr>
          <p:nvPr/>
        </p:nvPicPr>
        <p:blipFill>
          <a:blip r:embed="rId11" cstate="screen"/>
          <a:srcRect/>
          <a:stretch>
            <a:fillRect/>
          </a:stretch>
        </p:blipFill>
        <p:spPr bwMode="auto">
          <a:xfrm flipH="1">
            <a:off x="2077157" y="2428160"/>
            <a:ext cx="5969564" cy="4158360"/>
          </a:xfrm>
          <a:prstGeom prst="rect">
            <a:avLst/>
          </a:prstGeom>
          <a:noFill/>
          <a:ln w="19050">
            <a:solidFill>
              <a:srgbClr val="FFFF00"/>
            </a:solidFill>
            <a:miter lim="800000"/>
            <a:headEnd/>
            <a:tailEnd/>
          </a:ln>
        </p:spPr>
      </p:pic>
      <p:sp>
        <p:nvSpPr>
          <p:cNvPr id="22" name="Text"/>
          <p:cNvSpPr>
            <a:spLocks noChangeArrowheads="1"/>
          </p:cNvSpPr>
          <p:nvPr/>
        </p:nvSpPr>
        <p:spPr bwMode="auto">
          <a:xfrm>
            <a:off x="205276" y="2310952"/>
            <a:ext cx="2401337" cy="369332"/>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Kometer</a:t>
            </a:r>
            <a:endParaRPr lang="sv-SE" sz="2400" spc="99" dirty="0">
              <a:solidFill>
                <a:srgbClr val="FFFF00"/>
              </a:solidFill>
              <a:latin typeface="Comic Sans MS" pitchFamily="66" charset="0"/>
            </a:endParaRPr>
          </a:p>
        </p:txBody>
      </p:sp>
      <p:pic>
        <p:nvPicPr>
          <p:cNvPr id="14364" name="Niagara" descr="Niagarafallen"/>
          <p:cNvPicPr>
            <a:picLocks noChangeAspect="1" noChangeArrowheads="1"/>
          </p:cNvPicPr>
          <p:nvPr/>
        </p:nvPicPr>
        <p:blipFill>
          <a:blip r:embed="rId12" cstate="screen"/>
          <a:srcRect/>
          <a:stretch>
            <a:fillRect/>
          </a:stretch>
        </p:blipFill>
        <p:spPr bwMode="auto">
          <a:xfrm>
            <a:off x="2377440" y="2373992"/>
            <a:ext cx="6088045" cy="4314192"/>
          </a:xfrm>
          <a:prstGeom prst="rect">
            <a:avLst/>
          </a:prstGeom>
          <a:noFill/>
          <a:ln w="19050">
            <a:solidFill>
              <a:srgbClr val="FFFF00"/>
            </a:solidFill>
            <a:miter lim="800000"/>
            <a:headEnd/>
            <a:tailEnd/>
          </a:ln>
        </p:spPr>
      </p:pic>
      <p:sp>
        <p:nvSpPr>
          <p:cNvPr id="23" name="Text"/>
          <p:cNvSpPr>
            <a:spLocks noChangeArrowheads="1"/>
          </p:cNvSpPr>
          <p:nvPr/>
        </p:nvSpPr>
        <p:spPr bwMode="auto">
          <a:xfrm>
            <a:off x="205276" y="1844084"/>
            <a:ext cx="5309377" cy="369332"/>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Floddeltan</a:t>
            </a:r>
            <a:r>
              <a:rPr lang="sv-SE" sz="2400" spc="99" dirty="0">
                <a:solidFill>
                  <a:srgbClr val="FFFF00"/>
                </a:solidFill>
                <a:latin typeface="Comic Sans MS" pitchFamily="66" charset="0"/>
              </a:rPr>
              <a:t>, korallrev, </a:t>
            </a:r>
            <a:r>
              <a:rPr lang="sv-SE" sz="2400" spc="99" dirty="0" smtClean="0">
                <a:solidFill>
                  <a:srgbClr val="FFFF00"/>
                </a:solidFill>
                <a:latin typeface="Comic Sans MS" pitchFamily="66" charset="0"/>
              </a:rPr>
              <a:t>raviner</a:t>
            </a:r>
            <a:endParaRPr lang="sv-SE" sz="2400" spc="99" dirty="0">
              <a:solidFill>
                <a:srgbClr val="FFFF00"/>
              </a:solidFill>
              <a:latin typeface="Comic Sans MS" pitchFamily="66" charset="0"/>
            </a:endParaRPr>
          </a:p>
        </p:txBody>
      </p:sp>
      <p:pic>
        <p:nvPicPr>
          <p:cNvPr id="14366" name="Jordmagnetfältet" descr="Jordmagnetiska fältets minskning"/>
          <p:cNvPicPr>
            <a:picLocks noChangeAspect="1" noChangeArrowheads="1"/>
          </p:cNvPicPr>
          <p:nvPr/>
        </p:nvPicPr>
        <p:blipFill>
          <a:blip r:embed="rId13"/>
          <a:srcRect/>
          <a:stretch>
            <a:fillRect/>
          </a:stretch>
        </p:blipFill>
        <p:spPr bwMode="auto">
          <a:xfrm>
            <a:off x="1306289" y="1874153"/>
            <a:ext cx="4807128" cy="4825294"/>
          </a:xfrm>
          <a:prstGeom prst="rect">
            <a:avLst/>
          </a:prstGeom>
          <a:noFill/>
          <a:ln w="19050">
            <a:solidFill>
              <a:srgbClr val="FFFF00"/>
            </a:solidFill>
            <a:miter lim="800000"/>
            <a:headEnd/>
            <a:tailEnd/>
          </a:ln>
        </p:spPr>
      </p:pic>
      <p:sp>
        <p:nvSpPr>
          <p:cNvPr id="24" name="Text"/>
          <p:cNvSpPr>
            <a:spLocks noChangeArrowheads="1"/>
          </p:cNvSpPr>
          <p:nvPr/>
        </p:nvSpPr>
        <p:spPr bwMode="auto">
          <a:xfrm>
            <a:off x="205275" y="1377216"/>
            <a:ext cx="5001208" cy="369332"/>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smtClean="0">
                <a:solidFill>
                  <a:srgbClr val="FFFF00"/>
                </a:solidFill>
                <a:latin typeface="Comic Sans MS" pitchFamily="66" charset="0"/>
              </a:rPr>
              <a:t>Jordmagnetfältets minskning</a:t>
            </a:r>
            <a:endParaRPr lang="sv-SE" sz="2400" spc="99" dirty="0">
              <a:solidFill>
                <a:srgbClr val="FFFF00"/>
              </a:solidFill>
              <a:latin typeface="Comic Sans MS" pitchFamily="66" charset="0"/>
            </a:endParaRPr>
          </a:p>
        </p:txBody>
      </p:sp>
      <p:pic>
        <p:nvPicPr>
          <p:cNvPr id="14370" name="Erosion och Segment" descr="Erosion"/>
          <p:cNvPicPr>
            <a:picLocks noChangeAspect="1" noChangeArrowheads="1"/>
          </p:cNvPicPr>
          <p:nvPr/>
        </p:nvPicPr>
        <p:blipFill>
          <a:blip r:embed="rId14" cstate="screen"/>
          <a:srcRect/>
          <a:stretch>
            <a:fillRect/>
          </a:stretch>
        </p:blipFill>
        <p:spPr bwMode="auto">
          <a:xfrm>
            <a:off x="855709" y="1447700"/>
            <a:ext cx="7439207" cy="3749749"/>
          </a:xfrm>
          <a:prstGeom prst="rect">
            <a:avLst/>
          </a:prstGeom>
          <a:noFill/>
          <a:ln w="19050">
            <a:solidFill>
              <a:srgbClr val="FFFF00"/>
            </a:solidFill>
            <a:miter lim="800000"/>
            <a:headEnd/>
            <a:tailEnd/>
          </a:ln>
        </p:spPr>
      </p:pic>
      <p:sp>
        <p:nvSpPr>
          <p:cNvPr id="25" name="Text"/>
          <p:cNvSpPr>
            <a:spLocks noChangeArrowheads="1"/>
          </p:cNvSpPr>
          <p:nvPr/>
        </p:nvSpPr>
        <p:spPr bwMode="auto">
          <a:xfrm>
            <a:off x="205275" y="910348"/>
            <a:ext cx="4052855" cy="369332"/>
          </a:xfrm>
          <a:prstGeom prst="rect">
            <a:avLst/>
          </a:prstGeom>
          <a:noFill/>
          <a:ln w="9525">
            <a:noFill/>
            <a:miter lim="800000"/>
            <a:headEnd/>
            <a:tailEnd/>
          </a:ln>
        </p:spPr>
        <p:txBody>
          <a:bodyPr lIns="0" tIns="0" rIns="0" bIns="0">
            <a:spAutoFit/>
          </a:bodyPr>
          <a:lstStyle/>
          <a:p>
            <a:pPr marL="185700" indent="-185700">
              <a:spcBef>
                <a:spcPts val="600"/>
              </a:spcBef>
              <a:buClr>
                <a:srgbClr val="FFFF00"/>
              </a:buClr>
              <a:buSzPct val="90000"/>
              <a:buFont typeface="Arial" pitchFamily="34" charset="0"/>
              <a:buChar char="•"/>
            </a:pPr>
            <a:r>
              <a:rPr lang="sv-SE" sz="2400" spc="99" dirty="0">
                <a:solidFill>
                  <a:srgbClr val="FFFF00"/>
                </a:solidFill>
                <a:latin typeface="Comic Sans MS" pitchFamily="66" charset="0"/>
              </a:rPr>
              <a:t>Erosion och </a:t>
            </a:r>
            <a:r>
              <a:rPr lang="sv-SE" sz="2400" spc="99" dirty="0" smtClean="0">
                <a:solidFill>
                  <a:srgbClr val="FFFF00"/>
                </a:solidFill>
                <a:latin typeface="Comic Sans MS" pitchFamily="66" charset="0"/>
              </a:rPr>
              <a:t>Sediment</a:t>
            </a:r>
            <a:endParaRPr lang="sv-SE" sz="2400" spc="99" dirty="0">
              <a:solidFill>
                <a:srgbClr val="FFFF00"/>
              </a:solidFill>
              <a:latin typeface="Comic Sans MS" pitchFamily="66" charset="0"/>
            </a:endParaRPr>
          </a:p>
        </p:txBody>
      </p:sp>
      <p:sp>
        <p:nvSpPr>
          <p:cNvPr id="14338" name="Rubrik"/>
          <p:cNvSpPr>
            <a:spLocks noGrp="1" noChangeArrowheads="1"/>
          </p:cNvSpPr>
          <p:nvPr>
            <p:ph type="title"/>
          </p:nvPr>
        </p:nvSpPr>
        <p:spPr/>
        <p:txBody>
          <a:bodyPr/>
          <a:lstStyle/>
          <a:p>
            <a:r>
              <a:rPr lang="sv-SE" dirty="0" smtClean="0"/>
              <a:t>Metoder för ung jord</a:t>
            </a:r>
            <a:endParaRPr lang="sv-SE" dirty="0"/>
          </a:p>
        </p:txBody>
      </p:sp>
    </p:spTree>
    <p:extLst>
      <p:ext uri="{BB962C8B-B14F-4D97-AF65-F5344CB8AC3E}">
        <p14:creationId xmlns:p14="http://schemas.microsoft.com/office/powerpoint/2010/main" val="224711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nimClr clrSpc="rgb" dir="cw">
                                      <p:cBhvr override="childStyle">
                                        <p:cTn dur="1" fill="hold" display="0" masterRel="nextClick" afterEffect="1"/>
                                        <p:tgtEl>
                                          <p:spTgt spid="25"/>
                                        </p:tgtEl>
                                        <p:attrNameLst>
                                          <p:attrName>ppt_c</p:attrName>
                                        </p:attrNameLst>
                                      </p:cBhvr>
                                      <p:to>
                                        <a:schemeClr val="bg2"/>
                                      </p:to>
                                    </p:animClr>
                                  </p:subTnLst>
                                </p:cTn>
                              </p:par>
                              <p:par>
                                <p:cTn id="8" presetID="10" presetClass="entr" presetSubtype="0" fill="hold" nodeType="withEffect">
                                  <p:stCondLst>
                                    <p:cond delay="0"/>
                                  </p:stCondLst>
                                  <p:childTnLst>
                                    <p:set>
                                      <p:cBhvr>
                                        <p:cTn id="9" dur="1" fill="hold">
                                          <p:stCondLst>
                                            <p:cond delay="0"/>
                                          </p:stCondLst>
                                        </p:cTn>
                                        <p:tgtEl>
                                          <p:spTgt spid="14370"/>
                                        </p:tgtEl>
                                        <p:attrNameLst>
                                          <p:attrName>style.visibility</p:attrName>
                                        </p:attrNameLst>
                                      </p:cBhvr>
                                      <p:to>
                                        <p:strVal val="visible"/>
                                      </p:to>
                                    </p:set>
                                    <p:animEffect transition="in" filter="fade">
                                      <p:cBhvr>
                                        <p:cTn id="10" dur="500"/>
                                        <p:tgtEl>
                                          <p:spTgt spid="143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subTnLst>
                                    <p:animClr clrSpc="rgb" dir="cw">
                                      <p:cBhvr override="childStyle">
                                        <p:cTn dur="1" fill="hold" display="0" masterRel="nextClick" afterEffect="1"/>
                                        <p:tgtEl>
                                          <p:spTgt spid="24"/>
                                        </p:tgtEl>
                                        <p:attrNameLst>
                                          <p:attrName>ppt_c</p:attrName>
                                        </p:attrNameLst>
                                      </p:cBhvr>
                                      <p:to>
                                        <a:schemeClr val="bg2"/>
                                      </p:to>
                                    </p:animClr>
                                  </p:subTnLst>
                                </p:cTn>
                              </p:par>
                              <p:par>
                                <p:cTn id="16" presetID="10" presetClass="entr" presetSubtype="0" fill="hold" nodeType="withEffect">
                                  <p:stCondLst>
                                    <p:cond delay="0"/>
                                  </p:stCondLst>
                                  <p:childTnLst>
                                    <p:set>
                                      <p:cBhvr>
                                        <p:cTn id="17" dur="1" fill="hold">
                                          <p:stCondLst>
                                            <p:cond delay="0"/>
                                          </p:stCondLst>
                                        </p:cTn>
                                        <p:tgtEl>
                                          <p:spTgt spid="14366"/>
                                        </p:tgtEl>
                                        <p:attrNameLst>
                                          <p:attrName>style.visibility</p:attrName>
                                        </p:attrNameLst>
                                      </p:cBhvr>
                                      <p:to>
                                        <p:strVal val="visible"/>
                                      </p:to>
                                    </p:set>
                                    <p:animEffect transition="in" filter="fade">
                                      <p:cBhvr>
                                        <p:cTn id="18" dur="500"/>
                                        <p:tgtEl>
                                          <p:spTgt spid="14366"/>
                                        </p:tgtEl>
                                      </p:cBhvr>
                                    </p:animEffect>
                                  </p:childTnLst>
                                </p:cTn>
                              </p:par>
                              <p:par>
                                <p:cTn id="19" presetID="10" presetClass="exit" presetSubtype="0" fill="hold" nodeType="withEffect">
                                  <p:stCondLst>
                                    <p:cond delay="0"/>
                                  </p:stCondLst>
                                  <p:childTnLst>
                                    <p:animEffect transition="out" filter="fade">
                                      <p:cBhvr>
                                        <p:cTn id="20" dur="500"/>
                                        <p:tgtEl>
                                          <p:spTgt spid="14370"/>
                                        </p:tgtEl>
                                      </p:cBhvr>
                                    </p:animEffect>
                                    <p:set>
                                      <p:cBhvr>
                                        <p:cTn id="21" dur="1" fill="hold">
                                          <p:stCondLst>
                                            <p:cond delay="499"/>
                                          </p:stCondLst>
                                        </p:cTn>
                                        <p:tgtEl>
                                          <p:spTgt spid="1437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2"/>
                                      </p:to>
                                    </p:animClr>
                                  </p:subTnLst>
                                </p:cTn>
                              </p:par>
                              <p:par>
                                <p:cTn id="27" presetID="10" presetClass="entr" presetSubtype="0" fill="hold" nodeType="withEffect">
                                  <p:stCondLst>
                                    <p:cond delay="0"/>
                                  </p:stCondLst>
                                  <p:childTnLst>
                                    <p:set>
                                      <p:cBhvr>
                                        <p:cTn id="28" dur="1" fill="hold">
                                          <p:stCondLst>
                                            <p:cond delay="0"/>
                                          </p:stCondLst>
                                        </p:cTn>
                                        <p:tgtEl>
                                          <p:spTgt spid="14364"/>
                                        </p:tgtEl>
                                        <p:attrNameLst>
                                          <p:attrName>style.visibility</p:attrName>
                                        </p:attrNameLst>
                                      </p:cBhvr>
                                      <p:to>
                                        <p:strVal val="visible"/>
                                      </p:to>
                                    </p:set>
                                    <p:animEffect transition="in" filter="fade">
                                      <p:cBhvr>
                                        <p:cTn id="29" dur="500"/>
                                        <p:tgtEl>
                                          <p:spTgt spid="14364"/>
                                        </p:tgtEl>
                                      </p:cBhvr>
                                    </p:animEffect>
                                  </p:childTnLst>
                                </p:cTn>
                              </p:par>
                              <p:par>
                                <p:cTn id="30" presetID="10" presetClass="exit" presetSubtype="0" fill="hold" nodeType="withEffect">
                                  <p:stCondLst>
                                    <p:cond delay="0"/>
                                  </p:stCondLst>
                                  <p:childTnLst>
                                    <p:animEffect transition="out" filter="fade">
                                      <p:cBhvr>
                                        <p:cTn id="31" dur="500"/>
                                        <p:tgtEl>
                                          <p:spTgt spid="14366"/>
                                        </p:tgtEl>
                                      </p:cBhvr>
                                    </p:animEffect>
                                    <p:set>
                                      <p:cBhvr>
                                        <p:cTn id="32" dur="1" fill="hold">
                                          <p:stCondLst>
                                            <p:cond delay="499"/>
                                          </p:stCondLst>
                                        </p:cTn>
                                        <p:tgtEl>
                                          <p:spTgt spid="143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subTnLst>
                                    <p:animClr clrSpc="rgb" dir="cw">
                                      <p:cBhvr override="childStyle">
                                        <p:cTn dur="1" fill="hold" display="0" masterRel="nextClick" afterEffect="1"/>
                                        <p:tgtEl>
                                          <p:spTgt spid="22"/>
                                        </p:tgtEl>
                                        <p:attrNameLst>
                                          <p:attrName>ppt_c</p:attrName>
                                        </p:attrNameLst>
                                      </p:cBhvr>
                                      <p:to>
                                        <a:schemeClr val="bg2"/>
                                      </p:to>
                                    </p:animClr>
                                  </p:subTnLst>
                                </p:cTn>
                              </p:par>
                              <p:par>
                                <p:cTn id="38" presetID="10" presetClass="entr" presetSubtype="0" fill="hold" nodeType="withEffect">
                                  <p:stCondLst>
                                    <p:cond delay="0"/>
                                  </p:stCondLst>
                                  <p:childTnLst>
                                    <p:set>
                                      <p:cBhvr>
                                        <p:cTn id="39" dur="1" fill="hold">
                                          <p:stCondLst>
                                            <p:cond delay="0"/>
                                          </p:stCondLst>
                                        </p:cTn>
                                        <p:tgtEl>
                                          <p:spTgt spid="14362"/>
                                        </p:tgtEl>
                                        <p:attrNameLst>
                                          <p:attrName>style.visibility</p:attrName>
                                        </p:attrNameLst>
                                      </p:cBhvr>
                                      <p:to>
                                        <p:strVal val="visible"/>
                                      </p:to>
                                    </p:set>
                                    <p:animEffect transition="in" filter="fade">
                                      <p:cBhvr>
                                        <p:cTn id="40" dur="500"/>
                                        <p:tgtEl>
                                          <p:spTgt spid="14362"/>
                                        </p:tgtEl>
                                      </p:cBhvr>
                                    </p:animEffect>
                                  </p:childTnLst>
                                </p:cTn>
                              </p:par>
                              <p:par>
                                <p:cTn id="41" presetID="10" presetClass="exit" presetSubtype="0" fill="hold" nodeType="withEffect">
                                  <p:stCondLst>
                                    <p:cond delay="0"/>
                                  </p:stCondLst>
                                  <p:childTnLst>
                                    <p:animEffect transition="out" filter="fade">
                                      <p:cBhvr>
                                        <p:cTn id="42" dur="500"/>
                                        <p:tgtEl>
                                          <p:spTgt spid="14364"/>
                                        </p:tgtEl>
                                      </p:cBhvr>
                                    </p:animEffect>
                                    <p:set>
                                      <p:cBhvr>
                                        <p:cTn id="43" dur="1" fill="hold">
                                          <p:stCondLst>
                                            <p:cond delay="499"/>
                                          </p:stCondLst>
                                        </p:cTn>
                                        <p:tgtEl>
                                          <p:spTgt spid="1436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nimClr clrSpc="rgb" dir="cw">
                                      <p:cBhvr override="childStyle">
                                        <p:cTn dur="1" fill="hold" display="0" masterRel="nextClick" afterEffect="1"/>
                                        <p:tgtEl>
                                          <p:spTgt spid="21"/>
                                        </p:tgtEl>
                                        <p:attrNameLst>
                                          <p:attrName>ppt_c</p:attrName>
                                        </p:attrNameLst>
                                      </p:cBhvr>
                                      <p:to>
                                        <a:schemeClr val="bg2"/>
                                      </p:to>
                                    </p:animClr>
                                  </p:subTnLst>
                                </p:cTn>
                              </p:par>
                              <p:par>
                                <p:cTn id="49" presetID="10" presetClass="entr" presetSubtype="0" fill="hold" nodeType="withEffect">
                                  <p:stCondLst>
                                    <p:cond delay="0"/>
                                  </p:stCondLst>
                                  <p:childTnLst>
                                    <p:set>
                                      <p:cBhvr>
                                        <p:cTn id="50" dur="1" fill="hold">
                                          <p:stCondLst>
                                            <p:cond delay="0"/>
                                          </p:stCondLst>
                                        </p:cTn>
                                        <p:tgtEl>
                                          <p:spTgt spid="470029"/>
                                        </p:tgtEl>
                                        <p:attrNameLst>
                                          <p:attrName>style.visibility</p:attrName>
                                        </p:attrNameLst>
                                      </p:cBhvr>
                                      <p:to>
                                        <p:strVal val="visible"/>
                                      </p:to>
                                    </p:set>
                                    <p:animEffect transition="in" filter="fade">
                                      <p:cBhvr>
                                        <p:cTn id="51" dur="500"/>
                                        <p:tgtEl>
                                          <p:spTgt spid="470029"/>
                                        </p:tgtEl>
                                      </p:cBhvr>
                                    </p:animEffect>
                                  </p:childTnLst>
                                </p:cTn>
                              </p:par>
                              <p:par>
                                <p:cTn id="52" presetID="10" presetClass="exit" presetSubtype="0" fill="hold" nodeType="withEffect">
                                  <p:stCondLst>
                                    <p:cond delay="0"/>
                                  </p:stCondLst>
                                  <p:childTnLst>
                                    <p:animEffect transition="out" filter="fade">
                                      <p:cBhvr>
                                        <p:cTn id="53" dur="500"/>
                                        <p:tgtEl>
                                          <p:spTgt spid="14362"/>
                                        </p:tgtEl>
                                      </p:cBhvr>
                                    </p:animEffect>
                                    <p:set>
                                      <p:cBhvr>
                                        <p:cTn id="54" dur="1" fill="hold">
                                          <p:stCondLst>
                                            <p:cond delay="499"/>
                                          </p:stCondLst>
                                        </p:cTn>
                                        <p:tgtEl>
                                          <p:spTgt spid="143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subTnLst>
                                    <p:animClr clrSpc="rgb" dir="cw">
                                      <p:cBhvr override="childStyle">
                                        <p:cTn dur="1" fill="hold" display="0" masterRel="nextClick" afterEffect="1"/>
                                        <p:tgtEl>
                                          <p:spTgt spid="20"/>
                                        </p:tgtEl>
                                        <p:attrNameLst>
                                          <p:attrName>ppt_c</p:attrName>
                                        </p:attrNameLst>
                                      </p:cBhvr>
                                      <p:to>
                                        <a:schemeClr val="bg2"/>
                                      </p:to>
                                    </p:animClr>
                                  </p:subTnLst>
                                </p:cTn>
                              </p:par>
                              <p:par>
                                <p:cTn id="60" presetID="10" presetClass="entr" presetSubtype="0" fill="hold" nodeType="withEffect">
                                  <p:stCondLst>
                                    <p:cond delay="0"/>
                                  </p:stCondLst>
                                  <p:childTnLst>
                                    <p:set>
                                      <p:cBhvr>
                                        <p:cTn id="61" dur="1" fill="hold">
                                          <p:stCondLst>
                                            <p:cond delay="0"/>
                                          </p:stCondLst>
                                        </p:cTn>
                                        <p:tgtEl>
                                          <p:spTgt spid="470034"/>
                                        </p:tgtEl>
                                        <p:attrNameLst>
                                          <p:attrName>style.visibility</p:attrName>
                                        </p:attrNameLst>
                                      </p:cBhvr>
                                      <p:to>
                                        <p:strVal val="visible"/>
                                      </p:to>
                                    </p:set>
                                    <p:animEffect transition="in" filter="fade">
                                      <p:cBhvr>
                                        <p:cTn id="62" dur="500"/>
                                        <p:tgtEl>
                                          <p:spTgt spid="470034"/>
                                        </p:tgtEl>
                                      </p:cBhvr>
                                    </p:animEffect>
                                  </p:childTnLst>
                                </p:cTn>
                              </p:par>
                              <p:par>
                                <p:cTn id="63" presetID="10" presetClass="exit" presetSubtype="0" fill="hold" nodeType="withEffect">
                                  <p:stCondLst>
                                    <p:cond delay="0"/>
                                  </p:stCondLst>
                                  <p:childTnLst>
                                    <p:animEffect transition="out" filter="fade">
                                      <p:cBhvr>
                                        <p:cTn id="64" dur="500"/>
                                        <p:tgtEl>
                                          <p:spTgt spid="470029"/>
                                        </p:tgtEl>
                                      </p:cBhvr>
                                    </p:animEffect>
                                    <p:set>
                                      <p:cBhvr>
                                        <p:cTn id="65" dur="1" fill="hold">
                                          <p:stCondLst>
                                            <p:cond delay="499"/>
                                          </p:stCondLst>
                                        </p:cTn>
                                        <p:tgtEl>
                                          <p:spTgt spid="4700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bg2"/>
                                      </p:to>
                                    </p:animClr>
                                  </p:subTnLst>
                                </p:cTn>
                              </p:par>
                              <p:par>
                                <p:cTn id="71" presetID="10" presetClass="entr" presetSubtype="0" fill="hold" nodeType="withEffect">
                                  <p:stCondLst>
                                    <p:cond delay="0"/>
                                  </p:stCondLst>
                                  <p:childTnLst>
                                    <p:set>
                                      <p:cBhvr>
                                        <p:cTn id="72" dur="1" fill="hold">
                                          <p:stCondLst>
                                            <p:cond delay="0"/>
                                          </p:stCondLst>
                                        </p:cTn>
                                        <p:tgtEl>
                                          <p:spTgt spid="470018"/>
                                        </p:tgtEl>
                                        <p:attrNameLst>
                                          <p:attrName>style.visibility</p:attrName>
                                        </p:attrNameLst>
                                      </p:cBhvr>
                                      <p:to>
                                        <p:strVal val="visible"/>
                                      </p:to>
                                    </p:set>
                                    <p:animEffect transition="in" filter="fade">
                                      <p:cBhvr>
                                        <p:cTn id="73" dur="500"/>
                                        <p:tgtEl>
                                          <p:spTgt spid="470018"/>
                                        </p:tgtEl>
                                      </p:cBhvr>
                                    </p:animEffect>
                                  </p:childTnLst>
                                </p:cTn>
                              </p:par>
                              <p:par>
                                <p:cTn id="74" presetID="10" presetClass="exit" presetSubtype="0" fill="hold" nodeType="withEffect">
                                  <p:stCondLst>
                                    <p:cond delay="0"/>
                                  </p:stCondLst>
                                  <p:childTnLst>
                                    <p:animEffect transition="out" filter="fade">
                                      <p:cBhvr>
                                        <p:cTn id="75" dur="500"/>
                                        <p:tgtEl>
                                          <p:spTgt spid="470034"/>
                                        </p:tgtEl>
                                      </p:cBhvr>
                                    </p:animEffect>
                                    <p:set>
                                      <p:cBhvr>
                                        <p:cTn id="76" dur="1" fill="hold">
                                          <p:stCondLst>
                                            <p:cond delay="499"/>
                                          </p:stCondLst>
                                        </p:cTn>
                                        <p:tgtEl>
                                          <p:spTgt spid="47003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subTnLst>
                                    <p:animClr clrSpc="rgb" dir="cw">
                                      <p:cBhvr override="childStyle">
                                        <p:cTn dur="1" fill="hold" display="0" masterRel="nextClick" afterEffect="1"/>
                                        <p:tgtEl>
                                          <p:spTgt spid="18"/>
                                        </p:tgtEl>
                                        <p:attrNameLst>
                                          <p:attrName>ppt_c</p:attrName>
                                        </p:attrNameLst>
                                      </p:cBhvr>
                                      <p:to>
                                        <a:schemeClr val="bg2"/>
                                      </p:to>
                                    </p:animClr>
                                  </p:subTnLst>
                                </p:cTn>
                              </p:par>
                              <p:par>
                                <p:cTn id="82" presetID="10" presetClass="entr" presetSubtype="0" fill="hold" nodeType="withEffect">
                                  <p:stCondLst>
                                    <p:cond delay="0"/>
                                  </p:stCondLst>
                                  <p:childTnLst>
                                    <p:set>
                                      <p:cBhvr>
                                        <p:cTn id="83" dur="1" fill="hold">
                                          <p:stCondLst>
                                            <p:cond delay="0"/>
                                          </p:stCondLst>
                                        </p:cTn>
                                        <p:tgtEl>
                                          <p:spTgt spid="470020"/>
                                        </p:tgtEl>
                                        <p:attrNameLst>
                                          <p:attrName>style.visibility</p:attrName>
                                        </p:attrNameLst>
                                      </p:cBhvr>
                                      <p:to>
                                        <p:strVal val="visible"/>
                                      </p:to>
                                    </p:set>
                                    <p:animEffect transition="in" filter="fade">
                                      <p:cBhvr>
                                        <p:cTn id="84" dur="500"/>
                                        <p:tgtEl>
                                          <p:spTgt spid="470020"/>
                                        </p:tgtEl>
                                      </p:cBhvr>
                                    </p:animEffect>
                                  </p:childTnLst>
                                </p:cTn>
                              </p:par>
                              <p:par>
                                <p:cTn id="85" presetID="10" presetClass="exit" presetSubtype="0" fill="hold" nodeType="withEffect">
                                  <p:stCondLst>
                                    <p:cond delay="0"/>
                                  </p:stCondLst>
                                  <p:childTnLst>
                                    <p:animEffect transition="out" filter="fade">
                                      <p:cBhvr>
                                        <p:cTn id="86" dur="500"/>
                                        <p:tgtEl>
                                          <p:spTgt spid="470018"/>
                                        </p:tgtEl>
                                      </p:cBhvr>
                                    </p:animEffect>
                                    <p:set>
                                      <p:cBhvr>
                                        <p:cTn id="87" dur="1" fill="hold">
                                          <p:stCondLst>
                                            <p:cond delay="499"/>
                                          </p:stCondLst>
                                        </p:cTn>
                                        <p:tgtEl>
                                          <p:spTgt spid="47001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2"/>
                                      </p:to>
                                    </p:animClr>
                                  </p:subTnLst>
                                </p:cTn>
                              </p:par>
                              <p:par>
                                <p:cTn id="93" presetID="10" presetClass="entr" presetSubtype="0" fill="hold" nodeType="withEffect">
                                  <p:stCondLst>
                                    <p:cond delay="0"/>
                                  </p:stCondLst>
                                  <p:childTnLst>
                                    <p:set>
                                      <p:cBhvr>
                                        <p:cTn id="94" dur="1" fill="hold">
                                          <p:stCondLst>
                                            <p:cond delay="0"/>
                                          </p:stCondLst>
                                        </p:cTn>
                                        <p:tgtEl>
                                          <p:spTgt spid="470026"/>
                                        </p:tgtEl>
                                        <p:attrNameLst>
                                          <p:attrName>style.visibility</p:attrName>
                                        </p:attrNameLst>
                                      </p:cBhvr>
                                      <p:to>
                                        <p:strVal val="visible"/>
                                      </p:to>
                                    </p:set>
                                    <p:animEffect transition="in" filter="fade">
                                      <p:cBhvr>
                                        <p:cTn id="95" dur="500"/>
                                        <p:tgtEl>
                                          <p:spTgt spid="470026"/>
                                        </p:tgtEl>
                                      </p:cBhvr>
                                    </p:animEffect>
                                  </p:childTnLst>
                                </p:cTn>
                              </p:par>
                              <p:par>
                                <p:cTn id="96" presetID="10" presetClass="exit" presetSubtype="0" fill="hold" nodeType="withEffect">
                                  <p:stCondLst>
                                    <p:cond delay="0"/>
                                  </p:stCondLst>
                                  <p:childTnLst>
                                    <p:animEffect transition="out" filter="fade">
                                      <p:cBhvr>
                                        <p:cTn id="97" dur="500"/>
                                        <p:tgtEl>
                                          <p:spTgt spid="470020"/>
                                        </p:tgtEl>
                                      </p:cBhvr>
                                    </p:animEffect>
                                    <p:set>
                                      <p:cBhvr>
                                        <p:cTn id="98" dur="1" fill="hold">
                                          <p:stCondLst>
                                            <p:cond delay="499"/>
                                          </p:stCondLst>
                                        </p:cTn>
                                        <p:tgtEl>
                                          <p:spTgt spid="4700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2"/>
                                      </p:to>
                                    </p:animClr>
                                  </p:subTnLst>
                                </p:cTn>
                              </p:par>
                              <p:par>
                                <p:cTn id="104" presetID="10" presetClass="entr" presetSubtype="0" fill="hold" nodeType="withEffect">
                                  <p:stCondLst>
                                    <p:cond delay="0"/>
                                  </p:stCondLst>
                                  <p:childTnLst>
                                    <p:set>
                                      <p:cBhvr>
                                        <p:cTn id="105" dur="1" fill="hold">
                                          <p:stCondLst>
                                            <p:cond delay="0"/>
                                          </p:stCondLst>
                                        </p:cTn>
                                        <p:tgtEl>
                                          <p:spTgt spid="470036"/>
                                        </p:tgtEl>
                                        <p:attrNameLst>
                                          <p:attrName>style.visibility</p:attrName>
                                        </p:attrNameLst>
                                      </p:cBhvr>
                                      <p:to>
                                        <p:strVal val="visible"/>
                                      </p:to>
                                    </p:set>
                                    <p:animEffect transition="in" filter="fade">
                                      <p:cBhvr>
                                        <p:cTn id="106" dur="500"/>
                                        <p:tgtEl>
                                          <p:spTgt spid="470036"/>
                                        </p:tgtEl>
                                      </p:cBhvr>
                                    </p:animEffect>
                                  </p:childTnLst>
                                </p:cTn>
                              </p:par>
                              <p:par>
                                <p:cTn id="107" presetID="10" presetClass="exit" presetSubtype="0" fill="hold" nodeType="withEffect">
                                  <p:stCondLst>
                                    <p:cond delay="0"/>
                                  </p:stCondLst>
                                  <p:childTnLst>
                                    <p:animEffect transition="out" filter="fade">
                                      <p:cBhvr>
                                        <p:cTn id="108" dur="500"/>
                                        <p:tgtEl>
                                          <p:spTgt spid="470026"/>
                                        </p:tgtEl>
                                      </p:cBhvr>
                                    </p:animEffect>
                                    <p:set>
                                      <p:cBhvr>
                                        <p:cTn id="109" dur="1" fill="hold">
                                          <p:stCondLst>
                                            <p:cond delay="499"/>
                                          </p:stCondLst>
                                        </p:cTn>
                                        <p:tgtEl>
                                          <p:spTgt spid="47002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500"/>
                                        <p:tgtEl>
                                          <p:spTgt spid="26"/>
                                        </p:tgtEl>
                                      </p:cBhvr>
                                    </p:animEffect>
                                  </p:childTnLst>
                                </p:cTn>
                              </p:par>
                              <p:par>
                                <p:cTn id="115" presetID="10" presetClass="entr" presetSubtype="0" fill="hold" nodeType="withEffect">
                                  <p:stCondLst>
                                    <p:cond delay="0"/>
                                  </p:stCondLst>
                                  <p:childTnLst>
                                    <p:set>
                                      <p:cBhvr>
                                        <p:cTn id="116" dur="1" fill="hold">
                                          <p:stCondLst>
                                            <p:cond delay="0"/>
                                          </p:stCondLst>
                                        </p:cTn>
                                        <p:tgtEl>
                                          <p:spTgt spid="2050"/>
                                        </p:tgtEl>
                                        <p:attrNameLst>
                                          <p:attrName>style.visibility</p:attrName>
                                        </p:attrNameLst>
                                      </p:cBhvr>
                                      <p:to>
                                        <p:strVal val="visible"/>
                                      </p:to>
                                    </p:set>
                                    <p:animEffect transition="in" filter="fade">
                                      <p:cBhvr>
                                        <p:cTn id="117" dur="500"/>
                                        <p:tgtEl>
                                          <p:spTgt spid="2050"/>
                                        </p:tgtEl>
                                      </p:cBhvr>
                                    </p:animEffect>
                                  </p:childTnLst>
                                </p:cTn>
                              </p:par>
                              <p:par>
                                <p:cTn id="118" presetID="10" presetClass="exit" presetSubtype="0" fill="hold" nodeType="withEffect">
                                  <p:stCondLst>
                                    <p:cond delay="0"/>
                                  </p:stCondLst>
                                  <p:childTnLst>
                                    <p:animEffect transition="out" filter="fade">
                                      <p:cBhvr>
                                        <p:cTn id="119" dur="500"/>
                                        <p:tgtEl>
                                          <p:spTgt spid="470036"/>
                                        </p:tgtEl>
                                      </p:cBhvr>
                                    </p:animEffect>
                                    <p:set>
                                      <p:cBhvr>
                                        <p:cTn id="120" dur="1" fill="hold">
                                          <p:stCondLst>
                                            <p:cond delay="499"/>
                                          </p:stCondLst>
                                        </p:cTn>
                                        <p:tgtEl>
                                          <p:spTgt spid="470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P spid="17" grpId="0"/>
      <p:bldP spid="18" grpId="0"/>
      <p:bldP spid="19" grpId="0"/>
      <p:bldP spid="20" grpId="0"/>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3"/>
          <a:srcRect/>
          <a:stretch>
            <a:fillRect/>
          </a:stretch>
        </p:blipFill>
        <p:spPr bwMode="auto">
          <a:xfrm>
            <a:off x="9528" y="853446"/>
            <a:ext cx="9134475" cy="6004558"/>
          </a:xfrm>
          <a:prstGeom prst="rect">
            <a:avLst/>
          </a:prstGeom>
          <a:noFill/>
          <a:ln w="19050">
            <a:noFill/>
            <a:miter lim="800000"/>
            <a:headEnd/>
            <a:tailEnd/>
          </a:ln>
          <a:effectLst/>
        </p:spPr>
      </p:pic>
      <p:sp>
        <p:nvSpPr>
          <p:cNvPr id="1422338" name="Title 1422337"/>
          <p:cNvSpPr>
            <a:spLocks noGrp="1" noChangeArrowheads="1"/>
          </p:cNvSpPr>
          <p:nvPr>
            <p:ph type="title"/>
          </p:nvPr>
        </p:nvSpPr>
        <p:spPr/>
        <p:txBody>
          <a:bodyPr/>
          <a:lstStyle/>
          <a:p>
            <a:r>
              <a:rPr lang="sv-SE" dirty="0" smtClean="0"/>
              <a:t>Struktur på alla nivåer</a:t>
            </a:r>
            <a:endParaRPr lang="sv-SE" dirty="0"/>
          </a:p>
        </p:txBody>
      </p:sp>
      <p:grpSp>
        <p:nvGrpSpPr>
          <p:cNvPr id="9" name="Grupp 8"/>
          <p:cNvGrpSpPr/>
          <p:nvPr/>
        </p:nvGrpSpPr>
        <p:grpSpPr>
          <a:xfrm>
            <a:off x="330922" y="4075610"/>
            <a:ext cx="2544286" cy="2529841"/>
            <a:chOff x="330922" y="4075610"/>
            <a:chExt cx="2544285" cy="2529841"/>
          </a:xfrm>
        </p:grpSpPr>
        <p:pic>
          <p:nvPicPr>
            <p:cNvPr id="2057"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073" y="4075610"/>
              <a:ext cx="2203985" cy="2011136"/>
            </a:xfrm>
            <a:prstGeom prst="rect">
              <a:avLst/>
            </a:prstGeom>
            <a:noFill/>
            <a:ln w="2857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ruta 27"/>
            <p:cNvSpPr txBox="1"/>
            <p:nvPr/>
          </p:nvSpPr>
          <p:spPr>
            <a:xfrm>
              <a:off x="330922" y="6082231"/>
              <a:ext cx="2544285" cy="523220"/>
            </a:xfrm>
            <a:prstGeom prst="rect">
              <a:avLst/>
            </a:prstGeom>
            <a:noFill/>
          </p:spPr>
          <p:txBody>
            <a:bodyPr wrap="none" rtlCol="0">
              <a:spAutoFit/>
            </a:bodyPr>
            <a:lstStyle/>
            <a:p>
              <a:r>
                <a:rPr lang="sv-SE" sz="2800" dirty="0" smtClean="0">
                  <a:solidFill>
                    <a:schemeClr val="accent4"/>
                  </a:solidFill>
                </a:rPr>
                <a:t>Galaxsträngar</a:t>
              </a:r>
              <a:endParaRPr lang="sv-SE" sz="2800" dirty="0">
                <a:solidFill>
                  <a:schemeClr val="accent4"/>
                </a:solidFill>
              </a:endParaRPr>
            </a:p>
          </p:txBody>
        </p:sp>
      </p:grpSp>
      <p:sp>
        <p:nvSpPr>
          <p:cNvPr id="22" name="Parallelltrapets 21"/>
          <p:cNvSpPr/>
          <p:nvPr/>
        </p:nvSpPr>
        <p:spPr>
          <a:xfrm rot="16200000">
            <a:off x="1902826" y="3940623"/>
            <a:ext cx="1528354" cy="1658983"/>
          </a:xfrm>
          <a:prstGeom prst="trapezoid">
            <a:avLst>
              <a:gd name="adj" fmla="val 48291"/>
            </a:avLst>
          </a:prstGeom>
          <a:solidFill>
            <a:schemeClr val="accent4">
              <a:alpha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dirty="0">
              <a:solidFill>
                <a:schemeClr val="dk1"/>
              </a:solidFill>
            </a:endParaRPr>
          </a:p>
        </p:txBody>
      </p:sp>
      <p:grpSp>
        <p:nvGrpSpPr>
          <p:cNvPr id="8" name="Grupp 7"/>
          <p:cNvGrpSpPr/>
          <p:nvPr/>
        </p:nvGrpSpPr>
        <p:grpSpPr>
          <a:xfrm>
            <a:off x="3486965" y="3762096"/>
            <a:ext cx="2249827" cy="2521137"/>
            <a:chOff x="3486963" y="3762096"/>
            <a:chExt cx="2249827" cy="2521137"/>
          </a:xfrm>
        </p:grpSpPr>
        <p:pic>
          <p:nvPicPr>
            <p:cNvPr id="206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86963" y="3762096"/>
              <a:ext cx="2130064" cy="2021756"/>
            </a:xfrm>
            <a:prstGeom prst="rect">
              <a:avLst/>
            </a:prstGeom>
            <a:noFill/>
            <a:ln w="2857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ruta 26"/>
            <p:cNvSpPr txBox="1"/>
            <p:nvPr/>
          </p:nvSpPr>
          <p:spPr>
            <a:xfrm>
              <a:off x="3966754" y="5760013"/>
              <a:ext cx="1770036" cy="523220"/>
            </a:xfrm>
            <a:prstGeom prst="rect">
              <a:avLst/>
            </a:prstGeom>
            <a:noFill/>
          </p:spPr>
          <p:txBody>
            <a:bodyPr wrap="none" rtlCol="0">
              <a:spAutoFit/>
            </a:bodyPr>
            <a:lstStyle/>
            <a:p>
              <a:r>
                <a:rPr lang="sv-SE" sz="2800" dirty="0" smtClean="0">
                  <a:solidFill>
                    <a:schemeClr val="accent4"/>
                  </a:solidFill>
                </a:rPr>
                <a:t>Superhop</a:t>
              </a:r>
              <a:endParaRPr lang="sv-SE" sz="2800" dirty="0">
                <a:solidFill>
                  <a:schemeClr val="accent4"/>
                </a:solidFill>
              </a:endParaRPr>
            </a:p>
          </p:txBody>
        </p:sp>
      </p:grpSp>
      <p:sp>
        <p:nvSpPr>
          <p:cNvPr id="21" name="Parallelltrapets 20"/>
          <p:cNvSpPr/>
          <p:nvPr/>
        </p:nvSpPr>
        <p:spPr>
          <a:xfrm rot="16200000">
            <a:off x="4820196" y="4284618"/>
            <a:ext cx="1528354" cy="1658983"/>
          </a:xfrm>
          <a:prstGeom prst="trapezoid">
            <a:avLst>
              <a:gd name="adj" fmla="val 48291"/>
            </a:avLst>
          </a:prstGeom>
          <a:solidFill>
            <a:schemeClr val="accent4">
              <a:alpha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dirty="0"/>
          </a:p>
        </p:txBody>
      </p:sp>
      <p:grpSp>
        <p:nvGrpSpPr>
          <p:cNvPr id="7" name="Grupp 6"/>
          <p:cNvGrpSpPr/>
          <p:nvPr/>
        </p:nvGrpSpPr>
        <p:grpSpPr>
          <a:xfrm>
            <a:off x="6413865" y="4062544"/>
            <a:ext cx="2230272" cy="2547970"/>
            <a:chOff x="6413863" y="4062545"/>
            <a:chExt cx="2230271" cy="2547970"/>
          </a:xfrm>
        </p:grpSpPr>
        <p:pic>
          <p:nvPicPr>
            <p:cNvPr id="205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3863" y="4062545"/>
              <a:ext cx="2084185" cy="2051277"/>
            </a:xfrm>
            <a:prstGeom prst="rect">
              <a:avLst/>
            </a:prstGeom>
            <a:noFill/>
            <a:ln w="2857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ruta 25"/>
            <p:cNvSpPr txBox="1"/>
            <p:nvPr/>
          </p:nvSpPr>
          <p:spPr>
            <a:xfrm>
              <a:off x="6949440" y="6087295"/>
              <a:ext cx="1694694" cy="523220"/>
            </a:xfrm>
            <a:prstGeom prst="rect">
              <a:avLst/>
            </a:prstGeom>
            <a:noFill/>
          </p:spPr>
          <p:txBody>
            <a:bodyPr wrap="none" rtlCol="0">
              <a:spAutoFit/>
            </a:bodyPr>
            <a:lstStyle/>
            <a:p>
              <a:r>
                <a:rPr lang="sv-SE" sz="2800" dirty="0" smtClean="0">
                  <a:solidFill>
                    <a:schemeClr val="accent4"/>
                  </a:solidFill>
                </a:rPr>
                <a:t>Galaxhop</a:t>
              </a:r>
              <a:endParaRPr lang="sv-SE" sz="2800" dirty="0">
                <a:solidFill>
                  <a:schemeClr val="accent4"/>
                </a:solidFill>
              </a:endParaRPr>
            </a:p>
          </p:txBody>
        </p:sp>
      </p:grpSp>
      <p:sp>
        <p:nvSpPr>
          <p:cNvPr id="20" name="Parallelltrapets 19"/>
          <p:cNvSpPr/>
          <p:nvPr/>
        </p:nvSpPr>
        <p:spPr>
          <a:xfrm rot="10800000">
            <a:off x="6601097" y="3479078"/>
            <a:ext cx="1528355" cy="1658983"/>
          </a:xfrm>
          <a:prstGeom prst="trapezoid">
            <a:avLst>
              <a:gd name="adj" fmla="val 48291"/>
            </a:avLst>
          </a:prstGeom>
          <a:solidFill>
            <a:schemeClr val="accent4">
              <a:alpha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dirty="0">
              <a:solidFill>
                <a:schemeClr val="dk1"/>
              </a:solidFill>
            </a:endParaRPr>
          </a:p>
        </p:txBody>
      </p:sp>
      <p:grpSp>
        <p:nvGrpSpPr>
          <p:cNvPr id="6" name="Grupp 5"/>
          <p:cNvGrpSpPr/>
          <p:nvPr/>
        </p:nvGrpSpPr>
        <p:grpSpPr>
          <a:xfrm>
            <a:off x="6014799" y="1010198"/>
            <a:ext cx="2711597" cy="2503711"/>
            <a:chOff x="6014797" y="1010197"/>
            <a:chExt cx="2711596" cy="2503711"/>
          </a:xfrm>
        </p:grpSpPr>
        <p:pic>
          <p:nvPicPr>
            <p:cNvPr id="2059" name="Picture 11"/>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014797" y="1528355"/>
              <a:ext cx="2685066" cy="1985553"/>
            </a:xfrm>
            <a:prstGeom prst="rect">
              <a:avLst/>
            </a:prstGeom>
            <a:noFill/>
            <a:ln w="2857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ruta 24"/>
            <p:cNvSpPr txBox="1"/>
            <p:nvPr/>
          </p:nvSpPr>
          <p:spPr>
            <a:xfrm>
              <a:off x="7620000" y="1010197"/>
              <a:ext cx="1106393" cy="523220"/>
            </a:xfrm>
            <a:prstGeom prst="rect">
              <a:avLst/>
            </a:prstGeom>
            <a:noFill/>
          </p:spPr>
          <p:txBody>
            <a:bodyPr wrap="none" rtlCol="0">
              <a:spAutoFit/>
            </a:bodyPr>
            <a:lstStyle/>
            <a:p>
              <a:r>
                <a:rPr lang="sv-SE" sz="2800" dirty="0" smtClean="0">
                  <a:solidFill>
                    <a:schemeClr val="accent4"/>
                  </a:solidFill>
                </a:rPr>
                <a:t>Galax</a:t>
              </a:r>
              <a:endParaRPr lang="sv-SE" sz="2800" dirty="0">
                <a:solidFill>
                  <a:schemeClr val="accent4"/>
                </a:solidFill>
              </a:endParaRPr>
            </a:p>
          </p:txBody>
        </p:sp>
      </p:grpSp>
      <p:sp>
        <p:nvSpPr>
          <p:cNvPr id="19" name="Parallelltrapets 18"/>
          <p:cNvSpPr/>
          <p:nvPr/>
        </p:nvSpPr>
        <p:spPr>
          <a:xfrm rot="5400000">
            <a:off x="5455922" y="1537068"/>
            <a:ext cx="1528354" cy="1658983"/>
          </a:xfrm>
          <a:prstGeom prst="trapezoid">
            <a:avLst>
              <a:gd name="adj" fmla="val 48291"/>
            </a:avLst>
          </a:prstGeom>
          <a:solidFill>
            <a:schemeClr val="accent4">
              <a:alpha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dirty="0">
              <a:solidFill>
                <a:schemeClr val="dk1"/>
              </a:solidFill>
            </a:endParaRPr>
          </a:p>
        </p:txBody>
      </p:sp>
      <p:grpSp>
        <p:nvGrpSpPr>
          <p:cNvPr id="5" name="Grupp 4"/>
          <p:cNvGrpSpPr/>
          <p:nvPr/>
        </p:nvGrpSpPr>
        <p:grpSpPr>
          <a:xfrm>
            <a:off x="2882537" y="883923"/>
            <a:ext cx="2616965" cy="2460169"/>
            <a:chOff x="2882536" y="883922"/>
            <a:chExt cx="2616964" cy="2460169"/>
          </a:xfrm>
        </p:grpSpPr>
        <p:pic>
          <p:nvPicPr>
            <p:cNvPr id="2051"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82536" y="1397724"/>
              <a:ext cx="2616964" cy="1946367"/>
            </a:xfrm>
            <a:prstGeom prst="rect">
              <a:avLst/>
            </a:prstGeom>
            <a:noFill/>
            <a:ln w="2857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ruta 23"/>
            <p:cNvSpPr txBox="1"/>
            <p:nvPr/>
          </p:nvSpPr>
          <p:spPr>
            <a:xfrm>
              <a:off x="3561807" y="883922"/>
              <a:ext cx="1903084" cy="523220"/>
            </a:xfrm>
            <a:prstGeom prst="rect">
              <a:avLst/>
            </a:prstGeom>
            <a:noFill/>
          </p:spPr>
          <p:txBody>
            <a:bodyPr wrap="none" rtlCol="0">
              <a:spAutoFit/>
            </a:bodyPr>
            <a:lstStyle/>
            <a:p>
              <a:r>
                <a:rPr lang="sv-SE" sz="2800" dirty="0" smtClean="0">
                  <a:solidFill>
                    <a:schemeClr val="accent4"/>
                  </a:solidFill>
                </a:rPr>
                <a:t>Solsystem</a:t>
              </a:r>
              <a:endParaRPr lang="sv-SE" sz="2800" dirty="0">
                <a:solidFill>
                  <a:schemeClr val="accent4"/>
                </a:solidFill>
              </a:endParaRPr>
            </a:p>
          </p:txBody>
        </p:sp>
      </p:grpSp>
      <p:sp>
        <p:nvSpPr>
          <p:cNvPr id="2" name="Parallelltrapets 1"/>
          <p:cNvSpPr/>
          <p:nvPr/>
        </p:nvSpPr>
        <p:spPr>
          <a:xfrm rot="5400000">
            <a:off x="2521134" y="1371604"/>
            <a:ext cx="1528354" cy="1658983"/>
          </a:xfrm>
          <a:prstGeom prst="trapezoid">
            <a:avLst>
              <a:gd name="adj" fmla="val 48291"/>
            </a:avLst>
          </a:prstGeom>
          <a:solidFill>
            <a:schemeClr val="accent4">
              <a:alpha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dirty="0">
              <a:solidFill>
                <a:schemeClr val="dk1"/>
              </a:solidFill>
            </a:endParaRPr>
          </a:p>
        </p:txBody>
      </p:sp>
      <p:grpSp>
        <p:nvGrpSpPr>
          <p:cNvPr id="4" name="Grupp 3"/>
          <p:cNvGrpSpPr/>
          <p:nvPr/>
        </p:nvGrpSpPr>
        <p:grpSpPr>
          <a:xfrm>
            <a:off x="326573" y="1181920"/>
            <a:ext cx="2146391" cy="2541703"/>
            <a:chOff x="326572" y="1181919"/>
            <a:chExt cx="2146390" cy="2541703"/>
          </a:xfrm>
        </p:grpSpPr>
        <p:pic>
          <p:nvPicPr>
            <p:cNvPr id="2062" name="Picture 1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44137" y="1181919"/>
              <a:ext cx="2028825" cy="2038350"/>
            </a:xfrm>
            <a:prstGeom prst="rect">
              <a:avLst/>
            </a:prstGeom>
            <a:noFill/>
            <a:ln w="2857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326572" y="3200402"/>
              <a:ext cx="1208984" cy="523220"/>
            </a:xfrm>
            <a:prstGeom prst="rect">
              <a:avLst/>
            </a:prstGeom>
            <a:noFill/>
          </p:spPr>
          <p:txBody>
            <a:bodyPr wrap="none" rtlCol="0">
              <a:spAutoFit/>
            </a:bodyPr>
            <a:lstStyle/>
            <a:p>
              <a:r>
                <a:rPr lang="sv-SE" sz="2800" dirty="0" smtClean="0">
                  <a:solidFill>
                    <a:schemeClr val="accent4"/>
                  </a:solidFill>
                </a:rPr>
                <a:t>Planet</a:t>
              </a:r>
              <a:endParaRPr lang="sv-SE" sz="2800" dirty="0">
                <a:solidFill>
                  <a:schemeClr val="accent4"/>
                </a:solidFill>
              </a:endParaRPr>
            </a:p>
          </p:txBody>
        </p:sp>
      </p:grpSp>
      <p:sp>
        <p:nvSpPr>
          <p:cNvPr id="35" name="TextBox 1410056"/>
          <p:cNvSpPr txBox="1">
            <a:spLocks noChangeArrowheads="1"/>
          </p:cNvSpPr>
          <p:nvPr/>
        </p:nvSpPr>
        <p:spPr bwMode="auto">
          <a:xfrm>
            <a:off x="293415" y="4025705"/>
            <a:ext cx="8557171" cy="1015647"/>
          </a:xfrm>
          <a:prstGeom prst="rect">
            <a:avLst/>
          </a:prstGeom>
          <a:solidFill>
            <a:srgbClr val="000000"/>
          </a:solidFill>
          <a:ln w="28575">
            <a:solidFill>
              <a:schemeClr val="accent4"/>
            </a:solidFill>
            <a:miter lim="800000"/>
            <a:headEnd/>
            <a:tailEnd/>
          </a:ln>
        </p:spPr>
        <p:txBody>
          <a:bodyPr wrap="square" lIns="91421" tIns="45712" rIns="91421" bIns="45712">
            <a:spAutoFit/>
          </a:bodyPr>
          <a:lstStyle/>
          <a:p>
            <a:r>
              <a:rPr lang="sv-SE" sz="3000" spc="99" dirty="0" smtClean="0">
                <a:ln>
                  <a:noFill/>
                  <a:prstDash val="solid"/>
                </a:ln>
                <a:solidFill>
                  <a:srgbClr val="FFFF00"/>
                </a:solidFill>
              </a:rPr>
              <a:t>Big </a:t>
            </a:r>
            <a:r>
              <a:rPr lang="sv-SE" sz="3000" spc="99" dirty="0">
                <a:ln>
                  <a:noFill/>
                  <a:prstDash val="solid"/>
                </a:ln>
                <a:solidFill>
                  <a:srgbClr val="FFFF00"/>
                </a:solidFill>
              </a:rPr>
              <a:t>bang kan skapa en expanderande gas</a:t>
            </a:r>
            <a:r>
              <a:rPr lang="sv-SE" sz="3000" spc="99" dirty="0" smtClean="0">
                <a:ln>
                  <a:noFill/>
                  <a:prstDash val="solid"/>
                </a:ln>
                <a:solidFill>
                  <a:srgbClr val="FFFF00"/>
                </a:solidFill>
              </a:rPr>
              <a:t>,</a:t>
            </a:r>
          </a:p>
          <a:p>
            <a:r>
              <a:rPr lang="sv-SE" sz="3000" spc="99" dirty="0" smtClean="0">
                <a:ln>
                  <a:noFill/>
                  <a:prstDash val="solid"/>
                </a:ln>
                <a:solidFill>
                  <a:srgbClr val="FFFF00"/>
                </a:solidFill>
              </a:rPr>
              <a:t>men </a:t>
            </a:r>
            <a:r>
              <a:rPr lang="sv-SE" sz="3000" spc="99" dirty="0">
                <a:ln>
                  <a:noFill/>
                  <a:prstDash val="solid"/>
                </a:ln>
                <a:solidFill>
                  <a:srgbClr val="FFFF00"/>
                </a:solidFill>
              </a:rPr>
              <a:t>inte </a:t>
            </a:r>
            <a:r>
              <a:rPr lang="sv-SE" sz="3000" spc="99" dirty="0" smtClean="0">
                <a:ln>
                  <a:noFill/>
                  <a:prstDash val="solid"/>
                </a:ln>
                <a:solidFill>
                  <a:srgbClr val="FFFF00"/>
                </a:solidFill>
              </a:rPr>
              <a:t>komplexa formationer.</a:t>
            </a:r>
            <a:endParaRPr lang="sv-SE" sz="3000" spc="99" dirty="0">
              <a:ln>
                <a:noFill/>
                <a:prstDash val="solid"/>
              </a:ln>
              <a:solidFill>
                <a:srgbClr val="FFFF00"/>
              </a:solidFill>
            </a:endParaRPr>
          </a:p>
        </p:txBody>
      </p:sp>
      <p:sp>
        <p:nvSpPr>
          <p:cNvPr id="37" name="TextBox 6"/>
          <p:cNvSpPr txBox="1">
            <a:spLocks noChangeArrowheads="1"/>
          </p:cNvSpPr>
          <p:nvPr/>
        </p:nvSpPr>
        <p:spPr bwMode="auto">
          <a:xfrm>
            <a:off x="293415" y="5178958"/>
            <a:ext cx="8557170" cy="1477311"/>
          </a:xfrm>
          <a:prstGeom prst="rect">
            <a:avLst/>
          </a:prstGeom>
          <a:solidFill>
            <a:srgbClr val="000000"/>
          </a:solidFill>
          <a:ln w="28575">
            <a:solidFill>
              <a:schemeClr val="accent4"/>
            </a:solidFill>
            <a:miter lim="800000"/>
            <a:headEnd/>
            <a:tailEnd/>
          </a:ln>
        </p:spPr>
        <p:txBody>
          <a:bodyPr wrap="square" lIns="91421" tIns="45712" rIns="91421" bIns="45712">
            <a:spAutoFit/>
          </a:bodyPr>
          <a:lstStyle/>
          <a:p>
            <a:r>
              <a:rPr lang="sv-SE" sz="3000" spc="99" dirty="0" smtClean="0">
                <a:ln>
                  <a:noFill/>
                  <a:prstDash val="solid"/>
                </a:ln>
                <a:solidFill>
                  <a:srgbClr val="FFFF00"/>
                </a:solidFill>
              </a:rPr>
              <a:t>Hur </a:t>
            </a:r>
            <a:r>
              <a:rPr lang="sv-SE" sz="3000" spc="99" dirty="0">
                <a:ln>
                  <a:noFill/>
                  <a:prstDash val="solid"/>
                </a:ln>
                <a:solidFill>
                  <a:srgbClr val="FFFF00"/>
                </a:solidFill>
              </a:rPr>
              <a:t>stoppas </a:t>
            </a:r>
            <a:r>
              <a:rPr lang="sv-SE" sz="3000" spc="99" dirty="0" smtClean="0">
                <a:ln>
                  <a:noFill/>
                  <a:prstDash val="solid"/>
                </a:ln>
                <a:solidFill>
                  <a:srgbClr val="FFFF00"/>
                </a:solidFill>
              </a:rPr>
              <a:t>expansionen </a:t>
            </a:r>
            <a:r>
              <a:rPr lang="sv-SE" sz="3000" spc="99" dirty="0">
                <a:ln>
                  <a:noFill/>
                  <a:prstDash val="solid"/>
                </a:ln>
                <a:solidFill>
                  <a:srgbClr val="FFFF00"/>
                </a:solidFill>
              </a:rPr>
              <a:t>och </a:t>
            </a:r>
            <a:r>
              <a:rPr lang="sv-SE" sz="3000" spc="99" dirty="0" smtClean="0">
                <a:ln>
                  <a:noFill/>
                  <a:prstDash val="solid"/>
                </a:ln>
                <a:solidFill>
                  <a:srgbClr val="FFFF00"/>
                </a:solidFill>
              </a:rPr>
              <a:t>bildar galaxer, stjärnor och planeter?</a:t>
            </a:r>
          </a:p>
          <a:p>
            <a:r>
              <a:rPr lang="sv-SE" sz="3000" spc="99" dirty="0" smtClean="0">
                <a:ln>
                  <a:noFill/>
                  <a:prstDash val="solid"/>
                </a:ln>
                <a:solidFill>
                  <a:srgbClr val="FFFF00"/>
                </a:solidFill>
              </a:rPr>
              <a:t>Och hur </a:t>
            </a:r>
            <a:r>
              <a:rPr lang="sv-SE" sz="3000" spc="99" dirty="0">
                <a:ln>
                  <a:noFill/>
                  <a:prstDash val="solid"/>
                </a:ln>
                <a:solidFill>
                  <a:srgbClr val="FFFF00"/>
                </a:solidFill>
              </a:rPr>
              <a:t>stoppas </a:t>
            </a:r>
            <a:r>
              <a:rPr lang="sv-SE" sz="3000" spc="99" dirty="0" smtClean="0">
                <a:ln>
                  <a:noFill/>
                  <a:prstDash val="solid"/>
                </a:ln>
                <a:solidFill>
                  <a:srgbClr val="FFFF00"/>
                </a:solidFill>
              </a:rPr>
              <a:t>kontraktionen?</a:t>
            </a:r>
            <a:endParaRPr lang="sv-SE" sz="3000" spc="99" dirty="0">
              <a:ln>
                <a:noFill/>
                <a:prstDash val="solid"/>
              </a:ln>
              <a:solidFill>
                <a:srgbClr val="FFFF00"/>
              </a:solidFill>
            </a:endParaRPr>
          </a:p>
        </p:txBody>
      </p:sp>
      <p:pic>
        <p:nvPicPr>
          <p:cNvPr id="10" name="Bildobjekt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8696" y="1004536"/>
            <a:ext cx="6946608" cy="2875133"/>
          </a:xfrm>
          <a:prstGeom prst="rect">
            <a:avLst/>
          </a:prstGeom>
          <a:ln w="28575">
            <a:solidFill>
              <a:schemeClr val="accent4"/>
            </a:solidFill>
          </a:ln>
        </p:spPr>
      </p:pic>
    </p:spTree>
    <p:extLst>
      <p:ext uri="{BB962C8B-B14F-4D97-AF65-F5344CB8AC3E}">
        <p14:creationId xmlns:p14="http://schemas.microsoft.com/office/powerpoint/2010/main" val="71113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p:tgtEl>
                                          <p:spTgt spid="19"/>
                                        </p:tgtEl>
                                        <p:attrNameLst>
                                          <p:attrName>ppt_x</p:attrName>
                                        </p:attrNameLst>
                                      </p:cBhvr>
                                      <p:tavLst>
                                        <p:tav tm="0">
                                          <p:val>
                                            <p:strVal val="#ppt_x-#ppt_w*1.125000"/>
                                          </p:val>
                                        </p:tav>
                                        <p:tav tm="100000">
                                          <p:val>
                                            <p:strVal val="#ppt_x"/>
                                          </p:val>
                                        </p:tav>
                                      </p:tavLst>
                                    </p:anim>
                                    <p:animEffect transition="in" filter="wipe(right)">
                                      <p:cBhvr>
                                        <p:cTn id="22" dur="500"/>
                                        <p:tgtEl>
                                          <p:spTgt spid="1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000"/>
                            </p:stCondLst>
                            <p:childTnLst>
                              <p:par>
                                <p:cTn id="28" presetID="12" presetClass="entr" presetSubtype="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3000"/>
                            </p:stCondLst>
                            <p:childTnLst>
                              <p:par>
                                <p:cTn id="37" presetID="12" presetClass="entr" presetSubtype="2"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ppt_x</p:attrName>
                                        </p:attrNameLst>
                                      </p:cBhvr>
                                      <p:tavLst>
                                        <p:tav tm="0">
                                          <p:val>
                                            <p:strVal val="#ppt_x+#ppt_w*1.125000"/>
                                          </p:val>
                                        </p:tav>
                                        <p:tav tm="100000">
                                          <p:val>
                                            <p:strVal val="#ppt_x"/>
                                          </p:val>
                                        </p:tav>
                                      </p:tavLst>
                                    </p:anim>
                                    <p:animEffect transition="in" filter="wipe(left)">
                                      <p:cBhvr>
                                        <p:cTn id="40" dur="500"/>
                                        <p:tgtEl>
                                          <p:spTgt spid="21"/>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4000"/>
                            </p:stCondLst>
                            <p:childTnLst>
                              <p:par>
                                <p:cTn id="46" presetID="12" presetClass="entr" presetSubtype="2"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p:tgtEl>
                                          <p:spTgt spid="22"/>
                                        </p:tgtEl>
                                        <p:attrNameLst>
                                          <p:attrName>ppt_x</p:attrName>
                                        </p:attrNameLst>
                                      </p:cBhvr>
                                      <p:tavLst>
                                        <p:tav tm="0">
                                          <p:val>
                                            <p:strVal val="#ppt_x+#ppt_w*1.125000"/>
                                          </p:val>
                                        </p:tav>
                                        <p:tav tm="100000">
                                          <p:val>
                                            <p:strVal val="#ppt_x"/>
                                          </p:val>
                                        </p:tav>
                                      </p:tavLst>
                                    </p:anim>
                                    <p:animEffect transition="in" filter="wipe(left)">
                                      <p:cBhvr>
                                        <p:cTn id="49" dur="500"/>
                                        <p:tgtEl>
                                          <p:spTgt spid="22"/>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mph" presetSubtype="0" nodeType="clickEffect">
                                  <p:stCondLst>
                                    <p:cond delay="0"/>
                                  </p:stCondLst>
                                  <p:childTnLst>
                                    <p:set>
                                      <p:cBhvr rctx="PPT">
                                        <p:cTn id="57" dur="indefinite"/>
                                        <p:tgtEl>
                                          <p:spTgt spid="4"/>
                                        </p:tgtEl>
                                        <p:attrNameLst>
                                          <p:attrName>style.opacity</p:attrName>
                                        </p:attrNameLst>
                                      </p:cBhvr>
                                      <p:to>
                                        <p:strVal val="0.4"/>
                                      </p:to>
                                    </p:set>
                                    <p:animEffect filter="image" prLst="opacity: 0.4">
                                      <p:cBhvr rctx="IE">
                                        <p:cTn id="58" dur="indefinite"/>
                                        <p:tgtEl>
                                          <p:spTgt spid="4"/>
                                        </p:tgtEl>
                                      </p:cBhvr>
                                    </p:animEffect>
                                  </p:childTnLst>
                                </p:cTn>
                              </p:par>
                              <p:par>
                                <p:cTn id="59" presetID="9" presetClass="emph" presetSubtype="0" grpId="1" nodeType="withEffect">
                                  <p:stCondLst>
                                    <p:cond delay="0"/>
                                  </p:stCondLst>
                                  <p:childTnLst>
                                    <p:set>
                                      <p:cBhvr rctx="PPT">
                                        <p:cTn id="60" dur="indefinite"/>
                                        <p:tgtEl>
                                          <p:spTgt spid="2"/>
                                        </p:tgtEl>
                                        <p:attrNameLst>
                                          <p:attrName>style.opacity</p:attrName>
                                        </p:attrNameLst>
                                      </p:cBhvr>
                                      <p:to>
                                        <p:strVal val="0.4"/>
                                      </p:to>
                                    </p:set>
                                    <p:animEffect filter="image" prLst="opacity: 0.4">
                                      <p:cBhvr rctx="IE">
                                        <p:cTn id="61" dur="indefinite"/>
                                        <p:tgtEl>
                                          <p:spTgt spid="2"/>
                                        </p:tgtEl>
                                      </p:cBhvr>
                                    </p:animEffect>
                                  </p:childTnLst>
                                </p:cTn>
                              </p:par>
                              <p:par>
                                <p:cTn id="62" presetID="9" presetClass="emph" presetSubtype="0" nodeType="withEffect">
                                  <p:stCondLst>
                                    <p:cond delay="0"/>
                                  </p:stCondLst>
                                  <p:childTnLst>
                                    <p:set>
                                      <p:cBhvr rctx="PPT">
                                        <p:cTn id="63" dur="indefinite"/>
                                        <p:tgtEl>
                                          <p:spTgt spid="5"/>
                                        </p:tgtEl>
                                        <p:attrNameLst>
                                          <p:attrName>style.opacity</p:attrName>
                                        </p:attrNameLst>
                                      </p:cBhvr>
                                      <p:to>
                                        <p:strVal val="0.4"/>
                                      </p:to>
                                    </p:set>
                                    <p:animEffect filter="image" prLst="opacity: 0.4">
                                      <p:cBhvr rctx="IE">
                                        <p:cTn id="64" dur="indefinite"/>
                                        <p:tgtEl>
                                          <p:spTgt spid="5"/>
                                        </p:tgtEl>
                                      </p:cBhvr>
                                    </p:animEffect>
                                  </p:childTnLst>
                                </p:cTn>
                              </p:par>
                              <p:par>
                                <p:cTn id="65" presetID="9" presetClass="emph" presetSubtype="0" grpId="1" nodeType="withEffect">
                                  <p:stCondLst>
                                    <p:cond delay="0"/>
                                  </p:stCondLst>
                                  <p:childTnLst>
                                    <p:set>
                                      <p:cBhvr rctx="PPT">
                                        <p:cTn id="66" dur="indefinite"/>
                                        <p:tgtEl>
                                          <p:spTgt spid="19"/>
                                        </p:tgtEl>
                                        <p:attrNameLst>
                                          <p:attrName>style.opacity</p:attrName>
                                        </p:attrNameLst>
                                      </p:cBhvr>
                                      <p:to>
                                        <p:strVal val="0.4"/>
                                      </p:to>
                                    </p:set>
                                    <p:animEffect filter="image" prLst="opacity: 0.4">
                                      <p:cBhvr rctx="IE">
                                        <p:cTn id="67" dur="indefinite"/>
                                        <p:tgtEl>
                                          <p:spTgt spid="19"/>
                                        </p:tgtEl>
                                      </p:cBhvr>
                                    </p:animEffect>
                                  </p:childTnLst>
                                </p:cTn>
                              </p:par>
                              <p:par>
                                <p:cTn id="68" presetID="9" presetClass="emph" presetSubtype="0" nodeType="withEffect">
                                  <p:stCondLst>
                                    <p:cond delay="0"/>
                                  </p:stCondLst>
                                  <p:childTnLst>
                                    <p:set>
                                      <p:cBhvr rctx="PPT">
                                        <p:cTn id="69" dur="indefinite"/>
                                        <p:tgtEl>
                                          <p:spTgt spid="6"/>
                                        </p:tgtEl>
                                        <p:attrNameLst>
                                          <p:attrName>style.opacity</p:attrName>
                                        </p:attrNameLst>
                                      </p:cBhvr>
                                      <p:to>
                                        <p:strVal val="0.4"/>
                                      </p:to>
                                    </p:set>
                                    <p:animEffect filter="image" prLst="opacity: 0.4">
                                      <p:cBhvr rctx="IE">
                                        <p:cTn id="70" dur="indefinite"/>
                                        <p:tgtEl>
                                          <p:spTgt spid="6"/>
                                        </p:tgtEl>
                                      </p:cBhvr>
                                    </p:animEffect>
                                  </p:childTnLst>
                                </p:cTn>
                              </p:par>
                              <p:par>
                                <p:cTn id="71" presetID="9" presetClass="emph" presetSubtype="0" grpId="1" nodeType="withEffect">
                                  <p:stCondLst>
                                    <p:cond delay="0"/>
                                  </p:stCondLst>
                                  <p:childTnLst>
                                    <p:set>
                                      <p:cBhvr rctx="PPT">
                                        <p:cTn id="72" dur="indefinite"/>
                                        <p:tgtEl>
                                          <p:spTgt spid="20"/>
                                        </p:tgtEl>
                                        <p:attrNameLst>
                                          <p:attrName>style.opacity</p:attrName>
                                        </p:attrNameLst>
                                      </p:cBhvr>
                                      <p:to>
                                        <p:strVal val="0.4"/>
                                      </p:to>
                                    </p:set>
                                    <p:animEffect filter="image" prLst="opacity: 0.4">
                                      <p:cBhvr rctx="IE">
                                        <p:cTn id="73" dur="indefinite"/>
                                        <p:tgtEl>
                                          <p:spTgt spid="20"/>
                                        </p:tgtEl>
                                      </p:cBhvr>
                                    </p:animEffect>
                                  </p:childTnLst>
                                </p:cTn>
                              </p:par>
                              <p:par>
                                <p:cTn id="74" presetID="9" presetClass="emph" presetSubtype="0" nodeType="withEffect">
                                  <p:stCondLst>
                                    <p:cond delay="0"/>
                                  </p:stCondLst>
                                  <p:childTnLst>
                                    <p:set>
                                      <p:cBhvr rctx="PPT">
                                        <p:cTn id="75" dur="indefinite"/>
                                        <p:tgtEl>
                                          <p:spTgt spid="7"/>
                                        </p:tgtEl>
                                        <p:attrNameLst>
                                          <p:attrName>style.opacity</p:attrName>
                                        </p:attrNameLst>
                                      </p:cBhvr>
                                      <p:to>
                                        <p:strVal val="0.4"/>
                                      </p:to>
                                    </p:set>
                                    <p:animEffect filter="image" prLst="opacity: 0.4">
                                      <p:cBhvr rctx="IE">
                                        <p:cTn id="76" dur="indefinite"/>
                                        <p:tgtEl>
                                          <p:spTgt spid="7"/>
                                        </p:tgtEl>
                                      </p:cBhvr>
                                    </p:animEffect>
                                  </p:childTnLst>
                                </p:cTn>
                              </p:par>
                              <p:par>
                                <p:cTn id="77" presetID="9" presetClass="emph" presetSubtype="0" grpId="1" nodeType="withEffect">
                                  <p:stCondLst>
                                    <p:cond delay="0"/>
                                  </p:stCondLst>
                                  <p:childTnLst>
                                    <p:set>
                                      <p:cBhvr rctx="PPT">
                                        <p:cTn id="78" dur="indefinite"/>
                                        <p:tgtEl>
                                          <p:spTgt spid="21"/>
                                        </p:tgtEl>
                                        <p:attrNameLst>
                                          <p:attrName>style.opacity</p:attrName>
                                        </p:attrNameLst>
                                      </p:cBhvr>
                                      <p:to>
                                        <p:strVal val="0.4"/>
                                      </p:to>
                                    </p:set>
                                    <p:animEffect filter="image" prLst="opacity: 0.4">
                                      <p:cBhvr rctx="IE">
                                        <p:cTn id="79" dur="indefinite"/>
                                        <p:tgtEl>
                                          <p:spTgt spid="21"/>
                                        </p:tgtEl>
                                      </p:cBhvr>
                                    </p:animEffect>
                                  </p:childTnLst>
                                </p:cTn>
                              </p:par>
                              <p:par>
                                <p:cTn id="80" presetID="9" presetClass="emph" presetSubtype="0" nodeType="withEffect">
                                  <p:stCondLst>
                                    <p:cond delay="0"/>
                                  </p:stCondLst>
                                  <p:childTnLst>
                                    <p:set>
                                      <p:cBhvr rctx="PPT">
                                        <p:cTn id="81" dur="indefinite"/>
                                        <p:tgtEl>
                                          <p:spTgt spid="8"/>
                                        </p:tgtEl>
                                        <p:attrNameLst>
                                          <p:attrName>style.opacity</p:attrName>
                                        </p:attrNameLst>
                                      </p:cBhvr>
                                      <p:to>
                                        <p:strVal val="0.4"/>
                                      </p:to>
                                    </p:set>
                                    <p:animEffect filter="image" prLst="opacity: 0.4">
                                      <p:cBhvr rctx="IE">
                                        <p:cTn id="82" dur="indefinite"/>
                                        <p:tgtEl>
                                          <p:spTgt spid="8"/>
                                        </p:tgtEl>
                                      </p:cBhvr>
                                    </p:animEffect>
                                  </p:childTnLst>
                                </p:cTn>
                              </p:par>
                              <p:par>
                                <p:cTn id="83" presetID="9" presetClass="emph" presetSubtype="0" grpId="1" nodeType="withEffect">
                                  <p:stCondLst>
                                    <p:cond delay="0"/>
                                  </p:stCondLst>
                                  <p:childTnLst>
                                    <p:set>
                                      <p:cBhvr rctx="PPT">
                                        <p:cTn id="84" dur="indefinite"/>
                                        <p:tgtEl>
                                          <p:spTgt spid="22"/>
                                        </p:tgtEl>
                                        <p:attrNameLst>
                                          <p:attrName>style.opacity</p:attrName>
                                        </p:attrNameLst>
                                      </p:cBhvr>
                                      <p:to>
                                        <p:strVal val="0.4"/>
                                      </p:to>
                                    </p:set>
                                    <p:animEffect filter="image" prLst="opacity: 0.4">
                                      <p:cBhvr rctx="IE">
                                        <p:cTn id="85" dur="indefinite"/>
                                        <p:tgtEl>
                                          <p:spTgt spid="22"/>
                                        </p:tgtEl>
                                      </p:cBhvr>
                                    </p:animEffect>
                                  </p:childTnLst>
                                </p:cTn>
                              </p:par>
                              <p:par>
                                <p:cTn id="86" presetID="9" presetClass="emph" presetSubtype="0" nodeType="withEffect">
                                  <p:stCondLst>
                                    <p:cond delay="0"/>
                                  </p:stCondLst>
                                  <p:childTnLst>
                                    <p:set>
                                      <p:cBhvr rctx="PPT">
                                        <p:cTn id="87" dur="indefinite"/>
                                        <p:tgtEl>
                                          <p:spTgt spid="9"/>
                                        </p:tgtEl>
                                        <p:attrNameLst>
                                          <p:attrName>style.opacity</p:attrName>
                                        </p:attrNameLst>
                                      </p:cBhvr>
                                      <p:to>
                                        <p:strVal val="0.4"/>
                                      </p:to>
                                    </p:set>
                                    <p:animEffect filter="image" prLst="opacity: 0.4">
                                      <p:cBhvr rctx="IE">
                                        <p:cTn id="88" dur="indefinite"/>
                                        <p:tgtEl>
                                          <p:spTgt spid="9"/>
                                        </p:tgtEl>
                                      </p:cBhvr>
                                    </p:animEffect>
                                  </p:childTnLst>
                                </p:cTn>
                              </p:par>
                              <p:par>
                                <p:cTn id="89" presetID="10" presetClass="entr" presetSubtype="0"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1" grpId="0" animBg="1"/>
      <p:bldP spid="21" grpId="1" animBg="1"/>
      <p:bldP spid="20" grpId="0" animBg="1"/>
      <p:bldP spid="20" grpId="1" animBg="1"/>
      <p:bldP spid="19" grpId="0" animBg="1"/>
      <p:bldP spid="19" grpId="1" animBg="1"/>
      <p:bldP spid="2" grpId="0" animBg="1"/>
      <p:bldP spid="2" grpId="1" animBg="1"/>
      <p:bldP spid="35"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Utveckling eller Avveckling?</a:t>
            </a:r>
            <a:endParaRPr lang="sv-SE" sz="3600" dirty="0"/>
          </a:p>
        </p:txBody>
      </p:sp>
      <p:pic>
        <p:nvPicPr>
          <p:cNvPr id="3" name="Bildobjekt 2" descr="Nedbrytande krafter kopia.jpg"/>
          <p:cNvPicPr>
            <a:picLocks noChangeAspect="1"/>
          </p:cNvPicPr>
          <p:nvPr/>
        </p:nvPicPr>
        <p:blipFill>
          <a:blip r:embed="rId3" cstate="screen"/>
          <a:stretch>
            <a:fillRect/>
          </a:stretch>
        </p:blipFill>
        <p:spPr>
          <a:xfrm>
            <a:off x="62829" y="2562898"/>
            <a:ext cx="4105484" cy="2572368"/>
          </a:xfrm>
          <a:prstGeom prst="rect">
            <a:avLst/>
          </a:prstGeom>
        </p:spPr>
      </p:pic>
      <p:pic>
        <p:nvPicPr>
          <p:cNvPr id="4" name="Bildobjekt 3" descr="Nedbrytande krafter kopia.jpg"/>
          <p:cNvPicPr>
            <a:picLocks noChangeAspect="1"/>
          </p:cNvPicPr>
          <p:nvPr/>
        </p:nvPicPr>
        <p:blipFill>
          <a:blip r:embed="rId4" cstate="screen"/>
          <a:stretch>
            <a:fillRect/>
          </a:stretch>
        </p:blipFill>
        <p:spPr>
          <a:xfrm>
            <a:off x="4737346" y="972658"/>
            <a:ext cx="4294437" cy="2671140"/>
          </a:xfrm>
          <a:prstGeom prst="rect">
            <a:avLst/>
          </a:prstGeom>
        </p:spPr>
      </p:pic>
      <p:pic>
        <p:nvPicPr>
          <p:cNvPr id="5" name="Bildobjekt 4" descr="Nedbrytande krafter.jpg"/>
          <p:cNvPicPr>
            <a:picLocks noChangeAspect="1"/>
          </p:cNvPicPr>
          <p:nvPr/>
        </p:nvPicPr>
        <p:blipFill>
          <a:blip r:embed="rId5" cstate="screen"/>
          <a:stretch>
            <a:fillRect/>
          </a:stretch>
        </p:blipFill>
        <p:spPr>
          <a:xfrm>
            <a:off x="4745938" y="4094663"/>
            <a:ext cx="4285849" cy="2662551"/>
          </a:xfrm>
          <a:prstGeom prst="rect">
            <a:avLst/>
          </a:prstGeom>
        </p:spPr>
      </p:pic>
      <p:pic>
        <p:nvPicPr>
          <p:cNvPr id="10" name="Bildobjekt 9" descr="Bild14.png"/>
          <p:cNvPicPr>
            <a:picLocks noChangeAspect="1"/>
          </p:cNvPicPr>
          <p:nvPr/>
        </p:nvPicPr>
        <p:blipFill>
          <a:blip r:embed="rId6" cstate="screen">
            <a:duotone>
              <a:schemeClr val="accent2">
                <a:shade val="45000"/>
                <a:satMod val="135000"/>
              </a:schemeClr>
              <a:prstClr val="white"/>
            </a:duotone>
          </a:blip>
          <a:stretch>
            <a:fillRect/>
          </a:stretch>
        </p:blipFill>
        <p:spPr>
          <a:xfrm flipH="1">
            <a:off x="3573081" y="1358508"/>
            <a:ext cx="1000132" cy="1087458"/>
          </a:xfrm>
          <a:prstGeom prst="rect">
            <a:avLst/>
          </a:prstGeom>
          <a:effectLst>
            <a:outerShdw blurRad="76200" dist="76200" sx="92000" sy="92000" algn="ctr" rotWithShape="0">
              <a:schemeClr val="accent4">
                <a:alpha val="71000"/>
              </a:schemeClr>
            </a:outerShdw>
          </a:effectLst>
        </p:spPr>
      </p:pic>
      <p:pic>
        <p:nvPicPr>
          <p:cNvPr id="11" name="Bildobjekt 10" descr="Bild14.png"/>
          <p:cNvPicPr>
            <a:picLocks noChangeAspect="1"/>
          </p:cNvPicPr>
          <p:nvPr/>
        </p:nvPicPr>
        <p:blipFill>
          <a:blip r:embed="rId6" cstate="screen">
            <a:duotone>
              <a:schemeClr val="accent2">
                <a:shade val="45000"/>
                <a:satMod val="135000"/>
              </a:schemeClr>
              <a:prstClr val="white"/>
            </a:duotone>
          </a:blip>
          <a:stretch>
            <a:fillRect/>
          </a:stretch>
        </p:blipFill>
        <p:spPr>
          <a:xfrm flipH="1" flipV="1">
            <a:off x="3573081" y="5203696"/>
            <a:ext cx="1000132" cy="1087458"/>
          </a:xfrm>
          <a:prstGeom prst="rect">
            <a:avLst/>
          </a:prstGeom>
          <a:effectLst>
            <a:outerShdw blurRad="76200" dist="76200" sx="92000" sy="92000" algn="ctr" rotWithShape="0">
              <a:schemeClr val="accent4">
                <a:alpha val="71000"/>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p:txBody>
          <a:bodyPr/>
          <a:lstStyle/>
          <a:p>
            <a:r>
              <a:rPr lang="sv-SE" dirty="0" smtClean="0"/>
              <a:t>Jorden är unik</a:t>
            </a:r>
            <a:endParaRPr lang="sv-SE" dirty="0"/>
          </a:p>
        </p:txBody>
      </p:sp>
      <p:pic>
        <p:nvPicPr>
          <p:cNvPr id="22532" name="Picture 4" descr="milky_way"/>
          <p:cNvPicPr>
            <a:picLocks noChangeAspect="1" noChangeArrowheads="1"/>
          </p:cNvPicPr>
          <p:nvPr/>
        </p:nvPicPr>
        <p:blipFill>
          <a:blip r:embed="rId3"/>
          <a:srcRect/>
          <a:stretch>
            <a:fillRect/>
          </a:stretch>
        </p:blipFill>
        <p:spPr bwMode="auto">
          <a:xfrm>
            <a:off x="350656" y="830143"/>
            <a:ext cx="2120901" cy="2038350"/>
          </a:xfrm>
          <a:prstGeom prst="rect">
            <a:avLst/>
          </a:prstGeom>
          <a:noFill/>
          <a:ln w="19050">
            <a:noFill/>
            <a:miter lim="800000"/>
            <a:headEnd/>
            <a:tailEnd/>
          </a:ln>
          <a:effectLst>
            <a:glow rad="139700">
              <a:schemeClr val="accent4">
                <a:satMod val="175000"/>
                <a:alpha val="40000"/>
              </a:schemeClr>
            </a:glow>
          </a:effectLst>
          <a:scene3d>
            <a:camera prst="orthographicFront"/>
            <a:lightRig rig="glow" dir="t"/>
          </a:scene3d>
          <a:sp3d>
            <a:bevelT w="133350" h="133350"/>
          </a:sp3d>
        </p:spPr>
      </p:pic>
      <p:pic>
        <p:nvPicPr>
          <p:cNvPr id="22533" name="Picture 5" descr="G4_seasons"/>
          <p:cNvPicPr>
            <a:picLocks noChangeAspect="1" noChangeArrowheads="1"/>
          </p:cNvPicPr>
          <p:nvPr/>
        </p:nvPicPr>
        <p:blipFill>
          <a:blip r:embed="rId4"/>
          <a:srcRect/>
          <a:stretch>
            <a:fillRect/>
          </a:stretch>
        </p:blipFill>
        <p:spPr bwMode="auto">
          <a:xfrm>
            <a:off x="5680861" y="739797"/>
            <a:ext cx="3303587" cy="1928812"/>
          </a:xfrm>
          <a:prstGeom prst="rect">
            <a:avLst/>
          </a:prstGeom>
          <a:noFill/>
          <a:ln w="19050">
            <a:noFill/>
            <a:miter lim="800000"/>
            <a:headEnd/>
            <a:tailEnd/>
          </a:ln>
          <a:effectLst>
            <a:glow rad="139700">
              <a:schemeClr val="accent4">
                <a:satMod val="175000"/>
                <a:alpha val="40000"/>
              </a:schemeClr>
            </a:glow>
          </a:effectLst>
          <a:scene3d>
            <a:camera prst="orthographicFront"/>
            <a:lightRig rig="glow" dir="t"/>
          </a:scene3d>
          <a:sp3d>
            <a:bevelT w="133350" h="133350"/>
          </a:sp3d>
        </p:spPr>
      </p:pic>
      <p:sp>
        <p:nvSpPr>
          <p:cNvPr id="22534" name="Text Box 6"/>
          <p:cNvSpPr txBox="1">
            <a:spLocks noChangeArrowheads="1"/>
          </p:cNvSpPr>
          <p:nvPr/>
        </p:nvSpPr>
        <p:spPr bwMode="auto">
          <a:xfrm>
            <a:off x="39758" y="2913668"/>
            <a:ext cx="2729275" cy="1140932"/>
          </a:xfrm>
          <a:prstGeom prst="rect">
            <a:avLst/>
          </a:prstGeom>
          <a:noFill/>
          <a:ln w="9525" algn="ctr">
            <a:noFill/>
            <a:miter lim="800000"/>
            <a:headEnd/>
            <a:tailEnd/>
          </a:ln>
        </p:spPr>
        <p:txBody>
          <a:bodyPr wrap="none" lIns="89981" tIns="46789" rIns="89981" bIns="46789" anchorCtr="1">
            <a:spAutoFit/>
          </a:bodyPr>
          <a:lstStyle/>
          <a:p>
            <a:pPr algn="ctr" eaLnBrk="0" hangingPunct="0"/>
            <a:r>
              <a:rPr lang="sv-SE" sz="1700" u="sng" spc="99" dirty="0">
                <a:solidFill>
                  <a:schemeClr val="accent4"/>
                </a:solidFill>
                <a:latin typeface="Comic Sans MS" pitchFamily="66" charset="0"/>
              </a:rPr>
              <a:t>Galaxen</a:t>
            </a:r>
          </a:p>
          <a:p>
            <a:pPr algn="ctr" eaLnBrk="0" hangingPunct="0"/>
            <a:r>
              <a:rPr lang="sv-SE" sz="1700" spc="99" dirty="0">
                <a:solidFill>
                  <a:schemeClr val="accent4"/>
                </a:solidFill>
                <a:latin typeface="Comic Sans MS" pitchFamily="66" charset="0"/>
              </a:rPr>
              <a:t>Typ</a:t>
            </a:r>
          </a:p>
          <a:p>
            <a:pPr algn="ctr" eaLnBrk="0" hangingPunct="0"/>
            <a:r>
              <a:rPr lang="sv-SE" sz="1700" spc="99" dirty="0">
                <a:solidFill>
                  <a:schemeClr val="accent4"/>
                </a:solidFill>
                <a:latin typeface="Comic Sans MS" pitchFamily="66" charset="0"/>
              </a:rPr>
              <a:t>Avstånd från centrum</a:t>
            </a:r>
          </a:p>
          <a:p>
            <a:pPr algn="ctr" eaLnBrk="0" hangingPunct="0"/>
            <a:r>
              <a:rPr lang="sv-SE" sz="1700" spc="99" dirty="0">
                <a:solidFill>
                  <a:schemeClr val="accent4"/>
                </a:solidFill>
                <a:latin typeface="Comic Sans MS" pitchFamily="66" charset="0"/>
              </a:rPr>
              <a:t>Närhet till </a:t>
            </a:r>
            <a:r>
              <a:rPr lang="sv-SE" sz="1700" spc="99" dirty="0" smtClean="0">
                <a:solidFill>
                  <a:schemeClr val="accent4"/>
                </a:solidFill>
                <a:latin typeface="Comic Sans MS" pitchFamily="66" charset="0"/>
              </a:rPr>
              <a:t>supernovor</a:t>
            </a:r>
            <a:endParaRPr lang="sv-SE" sz="1700" spc="99" dirty="0">
              <a:solidFill>
                <a:schemeClr val="accent4"/>
              </a:solidFill>
              <a:latin typeface="Comic Sans MS" pitchFamily="66" charset="0"/>
            </a:endParaRPr>
          </a:p>
        </p:txBody>
      </p:sp>
      <p:sp>
        <p:nvSpPr>
          <p:cNvPr id="22535" name="Text Box 7"/>
          <p:cNvSpPr txBox="1">
            <a:spLocks noChangeArrowheads="1"/>
          </p:cNvSpPr>
          <p:nvPr/>
        </p:nvSpPr>
        <p:spPr bwMode="auto">
          <a:xfrm>
            <a:off x="2654242" y="655457"/>
            <a:ext cx="2923111" cy="2187372"/>
          </a:xfrm>
          <a:prstGeom prst="rect">
            <a:avLst/>
          </a:prstGeom>
          <a:noFill/>
          <a:ln w="9525" algn="ctr">
            <a:noFill/>
            <a:miter lim="800000"/>
            <a:headEnd/>
            <a:tailEnd/>
          </a:ln>
        </p:spPr>
        <p:txBody>
          <a:bodyPr wrap="none" lIns="89981" tIns="46789" rIns="89981" bIns="46789" anchorCtr="1">
            <a:spAutoFit/>
          </a:bodyPr>
          <a:lstStyle/>
          <a:p>
            <a:pPr algn="r" eaLnBrk="0" hangingPunct="0"/>
            <a:r>
              <a:rPr lang="sv-SE" sz="1700" u="sng" spc="99" dirty="0">
                <a:solidFill>
                  <a:schemeClr val="accent4"/>
                </a:solidFill>
                <a:latin typeface="Comic Sans MS" pitchFamily="66" charset="0"/>
              </a:rPr>
              <a:t>Jordbanan</a:t>
            </a:r>
          </a:p>
          <a:p>
            <a:pPr algn="r" eaLnBrk="0" hangingPunct="0"/>
            <a:r>
              <a:rPr lang="sv-SE" sz="1700" spc="99" dirty="0">
                <a:solidFill>
                  <a:schemeClr val="accent4"/>
                </a:solidFill>
                <a:latin typeface="Comic Sans MS" pitchFamily="66" charset="0"/>
              </a:rPr>
              <a:t>Avstånd till solen</a:t>
            </a:r>
          </a:p>
          <a:p>
            <a:pPr algn="r" eaLnBrk="0" hangingPunct="0"/>
            <a:r>
              <a:rPr lang="sv-SE" sz="1700" spc="99" dirty="0" smtClean="0">
                <a:solidFill>
                  <a:schemeClr val="accent4"/>
                </a:solidFill>
                <a:latin typeface="Comic Sans MS" pitchFamily="66" charset="0"/>
              </a:rPr>
              <a:t>Excentricitet</a:t>
            </a:r>
            <a:endParaRPr lang="sv-SE" sz="1700" spc="99" dirty="0">
              <a:solidFill>
                <a:schemeClr val="accent4"/>
              </a:solidFill>
              <a:latin typeface="Comic Sans MS" pitchFamily="66" charset="0"/>
            </a:endParaRPr>
          </a:p>
          <a:p>
            <a:pPr algn="r" eaLnBrk="0" hangingPunct="0"/>
            <a:r>
              <a:rPr lang="sv-SE" sz="1700" spc="99" dirty="0">
                <a:solidFill>
                  <a:schemeClr val="accent4"/>
                </a:solidFill>
                <a:latin typeface="Comic Sans MS" pitchFamily="66" charset="0"/>
              </a:rPr>
              <a:t>Årets längd</a:t>
            </a:r>
          </a:p>
          <a:p>
            <a:pPr algn="r" eaLnBrk="0" hangingPunct="0"/>
            <a:r>
              <a:rPr lang="sv-SE" sz="1700" spc="99" dirty="0">
                <a:solidFill>
                  <a:schemeClr val="accent4"/>
                </a:solidFill>
                <a:latin typeface="Comic Sans MS" pitchFamily="66" charset="0"/>
              </a:rPr>
              <a:t>Dygnets längd</a:t>
            </a:r>
          </a:p>
          <a:p>
            <a:pPr algn="r" eaLnBrk="0" hangingPunct="0"/>
            <a:r>
              <a:rPr lang="sv-SE" sz="1700" spc="99" dirty="0">
                <a:solidFill>
                  <a:schemeClr val="accent4"/>
                </a:solidFill>
                <a:latin typeface="Comic Sans MS" pitchFamily="66" charset="0"/>
              </a:rPr>
              <a:t>Jordaxelns lutning</a:t>
            </a:r>
          </a:p>
          <a:p>
            <a:pPr algn="r" eaLnBrk="0" hangingPunct="0"/>
            <a:r>
              <a:rPr lang="sv-SE" sz="1700" spc="99" dirty="0">
                <a:solidFill>
                  <a:schemeClr val="accent4"/>
                </a:solidFill>
                <a:latin typeface="Comic Sans MS" pitchFamily="66" charset="0"/>
              </a:rPr>
              <a:t>Gravitation från månen</a:t>
            </a:r>
          </a:p>
          <a:p>
            <a:pPr algn="r" eaLnBrk="0" hangingPunct="0"/>
            <a:r>
              <a:rPr lang="sv-SE" sz="1700" spc="99" dirty="0">
                <a:solidFill>
                  <a:schemeClr val="accent4"/>
                </a:solidFill>
                <a:latin typeface="Comic Sans MS" pitchFamily="66" charset="0"/>
              </a:rPr>
              <a:t>Stor planet som Jupiter</a:t>
            </a:r>
          </a:p>
        </p:txBody>
      </p:sp>
      <p:sp>
        <p:nvSpPr>
          <p:cNvPr id="22536" name="Text Box 8"/>
          <p:cNvSpPr txBox="1">
            <a:spLocks noChangeArrowheads="1"/>
          </p:cNvSpPr>
          <p:nvPr/>
        </p:nvSpPr>
        <p:spPr bwMode="auto">
          <a:xfrm>
            <a:off x="5079743" y="2946540"/>
            <a:ext cx="3603746" cy="1925762"/>
          </a:xfrm>
          <a:prstGeom prst="rect">
            <a:avLst/>
          </a:prstGeom>
          <a:noFill/>
          <a:ln w="9525" algn="ctr">
            <a:noFill/>
            <a:miter lim="800000"/>
            <a:headEnd/>
            <a:tailEnd/>
          </a:ln>
        </p:spPr>
        <p:txBody>
          <a:bodyPr wrap="none" lIns="89981" tIns="46789" rIns="89981" bIns="46789" anchorCtr="1">
            <a:spAutoFit/>
          </a:bodyPr>
          <a:lstStyle/>
          <a:p>
            <a:pPr eaLnBrk="0" hangingPunct="0"/>
            <a:r>
              <a:rPr lang="sv-SE" sz="1700" u="sng" spc="99" dirty="0">
                <a:solidFill>
                  <a:schemeClr val="accent4"/>
                </a:solidFill>
                <a:latin typeface="Comic Sans MS" pitchFamily="66" charset="0"/>
              </a:rPr>
              <a:t>Jorden</a:t>
            </a:r>
          </a:p>
          <a:p>
            <a:pPr eaLnBrk="0" hangingPunct="0"/>
            <a:r>
              <a:rPr lang="sv-SE" sz="1700" spc="99" dirty="0">
                <a:solidFill>
                  <a:schemeClr val="accent4"/>
                </a:solidFill>
                <a:latin typeface="Comic Sans MS" pitchFamily="66" charset="0"/>
              </a:rPr>
              <a:t>Gravitation</a:t>
            </a:r>
          </a:p>
          <a:p>
            <a:pPr eaLnBrk="0" hangingPunct="0"/>
            <a:r>
              <a:rPr lang="sv-SE" sz="1700" spc="99" dirty="0">
                <a:solidFill>
                  <a:schemeClr val="accent4"/>
                </a:solidFill>
                <a:latin typeface="Comic Sans MS" pitchFamily="66" charset="0"/>
              </a:rPr>
              <a:t>Magnetfält</a:t>
            </a:r>
          </a:p>
          <a:p>
            <a:pPr eaLnBrk="0" hangingPunct="0"/>
            <a:r>
              <a:rPr lang="sv-SE" sz="1700" spc="99" dirty="0">
                <a:solidFill>
                  <a:schemeClr val="accent4"/>
                </a:solidFill>
                <a:latin typeface="Comic Sans MS" pitchFamily="66" charset="0"/>
              </a:rPr>
              <a:t>Ocean-/Kontinent-förhållande</a:t>
            </a:r>
          </a:p>
          <a:p>
            <a:pPr eaLnBrk="0" hangingPunct="0"/>
            <a:r>
              <a:rPr lang="sv-SE" sz="1700" spc="99" dirty="0">
                <a:solidFill>
                  <a:schemeClr val="accent4"/>
                </a:solidFill>
                <a:latin typeface="Comic Sans MS" pitchFamily="66" charset="0"/>
              </a:rPr>
              <a:t>Flykthastighet</a:t>
            </a:r>
          </a:p>
          <a:p>
            <a:pPr eaLnBrk="0" hangingPunct="0"/>
            <a:r>
              <a:rPr lang="sv-SE" sz="1700" spc="99" dirty="0">
                <a:solidFill>
                  <a:schemeClr val="accent4"/>
                </a:solidFill>
                <a:latin typeface="Comic Sans MS" pitchFamily="66" charset="0"/>
              </a:rPr>
              <a:t>Skorpans tjocklek</a:t>
            </a:r>
          </a:p>
          <a:p>
            <a:pPr eaLnBrk="0" hangingPunct="0"/>
            <a:r>
              <a:rPr lang="sv-SE" sz="1700" spc="99" dirty="0">
                <a:solidFill>
                  <a:schemeClr val="accent4"/>
                </a:solidFill>
                <a:latin typeface="Comic Sans MS" pitchFamily="66" charset="0"/>
              </a:rPr>
              <a:t>Albedo (reflexion)</a:t>
            </a:r>
          </a:p>
        </p:txBody>
      </p:sp>
      <p:sp>
        <p:nvSpPr>
          <p:cNvPr id="22537" name="Text Box 9"/>
          <p:cNvSpPr txBox="1">
            <a:spLocks noChangeArrowheads="1"/>
          </p:cNvSpPr>
          <p:nvPr/>
        </p:nvSpPr>
        <p:spPr bwMode="auto">
          <a:xfrm>
            <a:off x="2444753" y="5494340"/>
            <a:ext cx="873576" cy="1140932"/>
          </a:xfrm>
          <a:prstGeom prst="rect">
            <a:avLst/>
          </a:prstGeom>
          <a:noFill/>
          <a:ln w="9525" algn="ctr">
            <a:noFill/>
            <a:miter lim="800000"/>
            <a:headEnd/>
            <a:tailEnd/>
          </a:ln>
        </p:spPr>
        <p:txBody>
          <a:bodyPr wrap="none" lIns="89981" tIns="46789" rIns="89981" bIns="46789" anchorCtr="1">
            <a:spAutoFit/>
          </a:bodyPr>
          <a:lstStyle/>
          <a:p>
            <a:pPr eaLnBrk="0" hangingPunct="0"/>
            <a:r>
              <a:rPr lang="sv-SE" sz="1700" u="sng" spc="99" dirty="0">
                <a:solidFill>
                  <a:schemeClr val="accent4"/>
                </a:solidFill>
                <a:latin typeface="Comic Sans MS" pitchFamily="66" charset="0"/>
              </a:rPr>
              <a:t>Solen</a:t>
            </a:r>
          </a:p>
          <a:p>
            <a:pPr eaLnBrk="0" hangingPunct="0"/>
            <a:r>
              <a:rPr lang="sv-SE" sz="1700" spc="99" dirty="0">
                <a:solidFill>
                  <a:schemeClr val="accent4"/>
                </a:solidFill>
                <a:latin typeface="Comic Sans MS" pitchFamily="66" charset="0"/>
              </a:rPr>
              <a:t>Antal</a:t>
            </a:r>
          </a:p>
          <a:p>
            <a:pPr eaLnBrk="0" hangingPunct="0"/>
            <a:r>
              <a:rPr lang="sv-SE" sz="1700" spc="99" dirty="0">
                <a:solidFill>
                  <a:schemeClr val="accent4"/>
                </a:solidFill>
                <a:latin typeface="Comic Sans MS" pitchFamily="66" charset="0"/>
              </a:rPr>
              <a:t>Massa</a:t>
            </a:r>
          </a:p>
          <a:p>
            <a:pPr eaLnBrk="0" hangingPunct="0"/>
            <a:r>
              <a:rPr lang="sv-SE" sz="1700" spc="99" dirty="0" smtClean="0">
                <a:solidFill>
                  <a:schemeClr val="accent4"/>
                </a:solidFill>
                <a:latin typeface="Comic Sans MS" pitchFamily="66" charset="0"/>
              </a:rPr>
              <a:t>Färg</a:t>
            </a:r>
            <a:endParaRPr lang="sv-SE" sz="1700" spc="99" dirty="0">
              <a:solidFill>
                <a:schemeClr val="accent4"/>
              </a:solidFill>
              <a:latin typeface="Comic Sans MS" pitchFamily="66" charset="0"/>
            </a:endParaRPr>
          </a:p>
        </p:txBody>
      </p:sp>
      <p:pic>
        <p:nvPicPr>
          <p:cNvPr id="22538" name="Picture 10" descr="earth"/>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9912" y="3060308"/>
            <a:ext cx="2071928" cy="1623157"/>
          </a:xfrm>
          <a:prstGeom prst="rect">
            <a:avLst/>
          </a:prstGeom>
          <a:noFill/>
          <a:ln w="19050">
            <a:noFill/>
            <a:miter lim="800000"/>
            <a:headEnd/>
            <a:tailEnd/>
          </a:ln>
          <a:effectLst>
            <a:glow rad="139700">
              <a:schemeClr val="accent4">
                <a:satMod val="175000"/>
                <a:alpha val="40000"/>
              </a:schemeClr>
            </a:glow>
          </a:effectLst>
          <a:scene3d>
            <a:camera prst="orthographicFront"/>
            <a:lightRig rig="glow" dir="t"/>
          </a:scene3d>
          <a:sp3d>
            <a:bevelT w="133350" h="133350"/>
          </a:sp3d>
        </p:spPr>
      </p:pic>
      <p:pic>
        <p:nvPicPr>
          <p:cNvPr id="22539" name="Picture 11" descr="sun-soho011905-1919z"/>
          <p:cNvPicPr>
            <a:picLocks noChangeAspect="1" noChangeArrowheads="1"/>
          </p:cNvPicPr>
          <p:nvPr/>
        </p:nvPicPr>
        <p:blipFill>
          <a:blip r:embed="rId6" cstate="screen"/>
          <a:srcRect/>
          <a:stretch>
            <a:fillRect/>
          </a:stretch>
        </p:blipFill>
        <p:spPr bwMode="auto">
          <a:xfrm>
            <a:off x="327029" y="4540252"/>
            <a:ext cx="2052639" cy="2052638"/>
          </a:xfrm>
          <a:prstGeom prst="rect">
            <a:avLst/>
          </a:prstGeom>
          <a:noFill/>
          <a:ln w="19050">
            <a:noFill/>
            <a:miter lim="800000"/>
            <a:headEnd/>
            <a:tailEnd/>
          </a:ln>
          <a:effectLst>
            <a:glow rad="139700">
              <a:schemeClr val="accent4">
                <a:satMod val="175000"/>
                <a:alpha val="40000"/>
              </a:schemeClr>
            </a:glow>
          </a:effectLst>
          <a:scene3d>
            <a:camera prst="orthographicFront"/>
            <a:lightRig rig="glow" dir="t"/>
          </a:scene3d>
          <a:sp3d>
            <a:bevelT w="133350" h="133350"/>
          </a:sp3d>
        </p:spPr>
      </p:pic>
      <p:sp>
        <p:nvSpPr>
          <p:cNvPr id="22540" name="Text Box 12"/>
          <p:cNvSpPr txBox="1">
            <a:spLocks noChangeArrowheads="1"/>
          </p:cNvSpPr>
          <p:nvPr/>
        </p:nvSpPr>
        <p:spPr bwMode="auto">
          <a:xfrm>
            <a:off x="6549418" y="5080101"/>
            <a:ext cx="2585263" cy="1664152"/>
          </a:xfrm>
          <a:prstGeom prst="rect">
            <a:avLst/>
          </a:prstGeom>
          <a:noFill/>
          <a:ln w="9525" algn="ctr">
            <a:noFill/>
            <a:miter lim="800000"/>
            <a:headEnd/>
            <a:tailEnd/>
          </a:ln>
        </p:spPr>
        <p:txBody>
          <a:bodyPr wrap="none" lIns="89981" tIns="46789" rIns="89981" bIns="46789" anchorCtr="1">
            <a:spAutoFit/>
          </a:bodyPr>
          <a:lstStyle/>
          <a:p>
            <a:pPr eaLnBrk="0" hangingPunct="0"/>
            <a:r>
              <a:rPr lang="sv-SE" sz="1700" u="sng" spc="99" dirty="0">
                <a:solidFill>
                  <a:schemeClr val="accent4"/>
                </a:solidFill>
                <a:latin typeface="Comic Sans MS" pitchFamily="66" charset="0"/>
              </a:rPr>
              <a:t>Atmosfären</a:t>
            </a:r>
          </a:p>
          <a:p>
            <a:pPr eaLnBrk="0" hangingPunct="0"/>
            <a:r>
              <a:rPr lang="sv-SE" sz="1700" spc="99" dirty="0">
                <a:solidFill>
                  <a:schemeClr val="accent4"/>
                </a:solidFill>
                <a:latin typeface="Comic Sans MS" pitchFamily="66" charset="0"/>
              </a:rPr>
              <a:t>Syre-/Kväve-relation</a:t>
            </a:r>
          </a:p>
          <a:p>
            <a:pPr eaLnBrk="0" hangingPunct="0"/>
            <a:r>
              <a:rPr lang="sv-SE" sz="1700" spc="99" dirty="0">
                <a:solidFill>
                  <a:schemeClr val="accent4"/>
                </a:solidFill>
                <a:latin typeface="Comic Sans MS" pitchFamily="66" charset="0"/>
              </a:rPr>
              <a:t>O2-nivå</a:t>
            </a:r>
          </a:p>
          <a:p>
            <a:pPr eaLnBrk="0" hangingPunct="0"/>
            <a:r>
              <a:rPr lang="sv-SE" sz="1700" spc="99" dirty="0">
                <a:solidFill>
                  <a:schemeClr val="accent4"/>
                </a:solidFill>
                <a:latin typeface="Comic Sans MS" pitchFamily="66" charset="0"/>
              </a:rPr>
              <a:t>CO2-nivå</a:t>
            </a:r>
          </a:p>
          <a:p>
            <a:pPr eaLnBrk="0" hangingPunct="0"/>
            <a:r>
              <a:rPr lang="sv-SE" sz="1700" spc="99" dirty="0">
                <a:solidFill>
                  <a:schemeClr val="accent4"/>
                </a:solidFill>
                <a:latin typeface="Comic Sans MS" pitchFamily="66" charset="0"/>
              </a:rPr>
              <a:t>Vattenånga</a:t>
            </a:r>
          </a:p>
          <a:p>
            <a:pPr eaLnBrk="0" hangingPunct="0"/>
            <a:r>
              <a:rPr lang="sv-SE" sz="1700" spc="99" dirty="0">
                <a:solidFill>
                  <a:schemeClr val="accent4"/>
                </a:solidFill>
                <a:latin typeface="Comic Sans MS" pitchFamily="66" charset="0"/>
              </a:rPr>
              <a:t>Urladdningar</a:t>
            </a:r>
          </a:p>
        </p:txBody>
      </p:sp>
      <p:pic>
        <p:nvPicPr>
          <p:cNvPr id="22541" name="Picture 13" descr="theme-atmosphere"/>
          <p:cNvPicPr>
            <a:picLocks noChangeAspect="1" noChangeArrowheads="1"/>
          </p:cNvPicPr>
          <p:nvPr/>
        </p:nvPicPr>
        <p:blipFill>
          <a:blip r:embed="rId7"/>
          <a:srcRect/>
          <a:stretch>
            <a:fillRect/>
          </a:stretch>
        </p:blipFill>
        <p:spPr bwMode="auto">
          <a:xfrm>
            <a:off x="4801017" y="4988692"/>
            <a:ext cx="1721411" cy="1721411"/>
          </a:xfrm>
          <a:prstGeom prst="rect">
            <a:avLst/>
          </a:prstGeom>
          <a:noFill/>
          <a:ln w="19050">
            <a:noFill/>
            <a:miter lim="800000"/>
            <a:headEnd/>
            <a:tailEnd/>
          </a:ln>
          <a:effectLst>
            <a:glow rad="139700">
              <a:schemeClr val="accent4">
                <a:satMod val="175000"/>
                <a:alpha val="40000"/>
              </a:schemeClr>
            </a:glow>
          </a:effectLst>
          <a:scene3d>
            <a:camera prst="orthographicFront"/>
            <a:lightRig rig="glow" dir="t"/>
          </a:scene3d>
          <a:sp3d>
            <a:bevelT w="133350" h="133350"/>
          </a:sp3d>
        </p:spPr>
      </p:pic>
    </p:spTree>
    <p:extLst>
      <p:ext uri="{BB962C8B-B14F-4D97-AF65-F5344CB8AC3E}">
        <p14:creationId xmlns:p14="http://schemas.microsoft.com/office/powerpoint/2010/main" val="188220673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Någon har tänkt…</a:t>
            </a:r>
            <a:endParaRPr lang="sv-SE" dirty="0"/>
          </a:p>
        </p:txBody>
      </p:sp>
      <p:sp>
        <p:nvSpPr>
          <p:cNvPr id="82" name="textruta 81"/>
          <p:cNvSpPr txBox="1"/>
          <p:nvPr/>
        </p:nvSpPr>
        <p:spPr>
          <a:xfrm>
            <a:off x="158206" y="1132019"/>
            <a:ext cx="3930471" cy="954107"/>
          </a:xfrm>
          <a:prstGeom prst="rect">
            <a:avLst/>
          </a:prstGeom>
          <a:noFill/>
        </p:spPr>
        <p:txBody>
          <a:bodyPr wrap="square" rtlCol="0">
            <a:spAutoFit/>
          </a:bodyPr>
          <a:lstStyle/>
          <a:p>
            <a:r>
              <a:rPr lang="sv-SE" sz="2800" dirty="0" smtClean="0">
                <a:solidFill>
                  <a:srgbClr val="FFFF00"/>
                </a:solidFill>
              </a:rPr>
              <a:t>Elektromagnetiska strålningens spektrum</a:t>
            </a:r>
            <a:endParaRPr lang="sv-SE" sz="2800" dirty="0">
              <a:solidFill>
                <a:srgbClr val="FFFF00"/>
              </a:solidFill>
            </a:endParaRPr>
          </a:p>
        </p:txBody>
      </p:sp>
      <p:grpSp>
        <p:nvGrpSpPr>
          <p:cNvPr id="10" name="Grupp 9"/>
          <p:cNvGrpSpPr/>
          <p:nvPr/>
        </p:nvGrpSpPr>
        <p:grpSpPr>
          <a:xfrm>
            <a:off x="118014" y="2018763"/>
            <a:ext cx="8900508" cy="884377"/>
            <a:chOff x="115467" y="3217921"/>
            <a:chExt cx="8900508" cy="884377"/>
          </a:xfrm>
        </p:grpSpPr>
        <p:sp>
          <p:nvSpPr>
            <p:cNvPr id="18" name="Rektangel 17"/>
            <p:cNvSpPr/>
            <p:nvPr/>
          </p:nvSpPr>
          <p:spPr>
            <a:xfrm>
              <a:off x="115467" y="3217921"/>
              <a:ext cx="8763000" cy="494369"/>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sv-SE" sz="1200" dirty="0" smtClean="0"/>
                <a:t>                                    Gamma-                                    Röntgen-    Ultra-            Infra-          Mikro-        Radio-</a:t>
              </a:r>
              <a:br>
                <a:rPr lang="sv-SE" sz="1200" dirty="0" smtClean="0"/>
              </a:br>
              <a:r>
                <a:rPr lang="sv-SE" sz="1200" dirty="0" smtClean="0"/>
                <a:t>                                  strålning                                    strålning    violett             rött              vågor         vågor</a:t>
              </a:r>
              <a:endParaRPr lang="sv-SE" sz="1200" dirty="0"/>
            </a:p>
          </p:txBody>
        </p:sp>
        <p:cxnSp>
          <p:nvCxnSpPr>
            <p:cNvPr id="17" name="Rak 16"/>
            <p:cNvCxnSpPr/>
            <p:nvPr/>
          </p:nvCxnSpPr>
          <p:spPr>
            <a:xfrm>
              <a:off x="211226"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Rak 21"/>
            <p:cNvCxnSpPr/>
            <p:nvPr/>
          </p:nvCxnSpPr>
          <p:spPr>
            <a:xfrm>
              <a:off x="554888"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Rak 22"/>
            <p:cNvCxnSpPr/>
            <p:nvPr/>
          </p:nvCxnSpPr>
          <p:spPr>
            <a:xfrm>
              <a:off x="898550"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Rak 23"/>
            <p:cNvCxnSpPr/>
            <p:nvPr/>
          </p:nvCxnSpPr>
          <p:spPr>
            <a:xfrm>
              <a:off x="1242212"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Rak 24"/>
            <p:cNvCxnSpPr/>
            <p:nvPr/>
          </p:nvCxnSpPr>
          <p:spPr>
            <a:xfrm>
              <a:off x="1585874"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a:off x="1929536"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Rak 26"/>
            <p:cNvCxnSpPr/>
            <p:nvPr/>
          </p:nvCxnSpPr>
          <p:spPr>
            <a:xfrm>
              <a:off x="3304184"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Rak 27"/>
            <p:cNvCxnSpPr/>
            <p:nvPr/>
          </p:nvCxnSpPr>
          <p:spPr>
            <a:xfrm>
              <a:off x="5022494"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Rak 28"/>
            <p:cNvCxnSpPr/>
            <p:nvPr/>
          </p:nvCxnSpPr>
          <p:spPr>
            <a:xfrm>
              <a:off x="6397142"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6740804"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Rak 30"/>
            <p:cNvCxnSpPr/>
            <p:nvPr/>
          </p:nvCxnSpPr>
          <p:spPr>
            <a:xfrm>
              <a:off x="7084466"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Rak 31"/>
            <p:cNvCxnSpPr/>
            <p:nvPr/>
          </p:nvCxnSpPr>
          <p:spPr>
            <a:xfrm>
              <a:off x="7428128"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Rak 32"/>
            <p:cNvCxnSpPr/>
            <p:nvPr/>
          </p:nvCxnSpPr>
          <p:spPr>
            <a:xfrm>
              <a:off x="7771790"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Rak 33"/>
            <p:cNvCxnSpPr/>
            <p:nvPr/>
          </p:nvCxnSpPr>
          <p:spPr>
            <a:xfrm>
              <a:off x="8115452"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Rak 34"/>
            <p:cNvCxnSpPr/>
            <p:nvPr/>
          </p:nvCxnSpPr>
          <p:spPr>
            <a:xfrm>
              <a:off x="8459114"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Rak 35"/>
            <p:cNvCxnSpPr/>
            <p:nvPr/>
          </p:nvCxnSpPr>
          <p:spPr>
            <a:xfrm>
              <a:off x="8802776"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ruta 19"/>
            <p:cNvSpPr txBox="1"/>
            <p:nvPr/>
          </p:nvSpPr>
          <p:spPr>
            <a:xfrm>
              <a:off x="8589576" y="3917632"/>
              <a:ext cx="426399"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9</a:t>
              </a:r>
              <a:r>
                <a:rPr lang="sv-SE" sz="1200" dirty="0" smtClean="0">
                  <a:solidFill>
                    <a:srgbClr val="FFFF00"/>
                  </a:solidFill>
                </a:rPr>
                <a:t>µm</a:t>
              </a:r>
              <a:endParaRPr lang="sv-SE" sz="1200" dirty="0">
                <a:solidFill>
                  <a:srgbClr val="FFFF00"/>
                </a:solidFill>
              </a:endParaRPr>
            </a:p>
          </p:txBody>
        </p:sp>
        <p:sp>
          <p:nvSpPr>
            <p:cNvPr id="38" name="textruta 37"/>
            <p:cNvSpPr txBox="1"/>
            <p:nvPr/>
          </p:nvSpPr>
          <p:spPr>
            <a:xfrm>
              <a:off x="7553551" y="3917632"/>
              <a:ext cx="426399"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6</a:t>
              </a:r>
              <a:r>
                <a:rPr lang="sv-SE" sz="1200" dirty="0" smtClean="0">
                  <a:solidFill>
                    <a:srgbClr val="FFFF00"/>
                  </a:solidFill>
                </a:rPr>
                <a:t>µm</a:t>
              </a:r>
              <a:endParaRPr lang="sv-SE" sz="1200" dirty="0">
                <a:solidFill>
                  <a:srgbClr val="FFFF00"/>
                </a:solidFill>
              </a:endParaRPr>
            </a:p>
          </p:txBody>
        </p:sp>
        <p:sp>
          <p:nvSpPr>
            <p:cNvPr id="39" name="textruta 38"/>
            <p:cNvSpPr txBox="1"/>
            <p:nvPr/>
          </p:nvSpPr>
          <p:spPr>
            <a:xfrm>
              <a:off x="6527052" y="3917632"/>
              <a:ext cx="426399"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3</a:t>
              </a:r>
              <a:r>
                <a:rPr lang="sv-SE" sz="1200" dirty="0" smtClean="0">
                  <a:solidFill>
                    <a:srgbClr val="FFFF00"/>
                  </a:solidFill>
                </a:rPr>
                <a:t>µm</a:t>
              </a:r>
              <a:endParaRPr lang="sv-SE" sz="1200" dirty="0">
                <a:solidFill>
                  <a:srgbClr val="FFFF00"/>
                </a:solidFill>
              </a:endParaRPr>
            </a:p>
          </p:txBody>
        </p:sp>
        <p:sp>
          <p:nvSpPr>
            <p:cNvPr id="40" name="textruta 39"/>
            <p:cNvSpPr txBox="1"/>
            <p:nvPr/>
          </p:nvSpPr>
          <p:spPr>
            <a:xfrm>
              <a:off x="5491028" y="3917632"/>
              <a:ext cx="426399"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0</a:t>
              </a:r>
              <a:r>
                <a:rPr lang="sv-SE" sz="1200" dirty="0" smtClean="0">
                  <a:solidFill>
                    <a:srgbClr val="FFFF00"/>
                  </a:solidFill>
                </a:rPr>
                <a:t>µm</a:t>
              </a:r>
              <a:endParaRPr lang="sv-SE" sz="1200" dirty="0">
                <a:solidFill>
                  <a:srgbClr val="FFFF00"/>
                </a:solidFill>
              </a:endParaRPr>
            </a:p>
          </p:txBody>
        </p:sp>
        <p:cxnSp>
          <p:nvCxnSpPr>
            <p:cNvPr id="37" name="Rak 36"/>
            <p:cNvCxnSpPr/>
            <p:nvPr/>
          </p:nvCxnSpPr>
          <p:spPr>
            <a:xfrm>
              <a:off x="3991508" y="3217921"/>
              <a:ext cx="1869" cy="494369"/>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Rak 57"/>
            <p:cNvCxnSpPr/>
            <p:nvPr/>
          </p:nvCxnSpPr>
          <p:spPr>
            <a:xfrm>
              <a:off x="4812527" y="3217922"/>
              <a:ext cx="0" cy="49436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ruta 40"/>
            <p:cNvSpPr txBox="1"/>
            <p:nvPr/>
          </p:nvSpPr>
          <p:spPr>
            <a:xfrm>
              <a:off x="4449823" y="3917632"/>
              <a:ext cx="469680"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-3</a:t>
              </a:r>
              <a:r>
                <a:rPr lang="sv-SE" sz="1200" dirty="0" smtClean="0">
                  <a:solidFill>
                    <a:srgbClr val="FFFF00"/>
                  </a:solidFill>
                </a:rPr>
                <a:t>µm</a:t>
              </a:r>
              <a:endParaRPr lang="sv-SE" sz="1200" dirty="0">
                <a:solidFill>
                  <a:srgbClr val="FFFF00"/>
                </a:solidFill>
              </a:endParaRPr>
            </a:p>
          </p:txBody>
        </p:sp>
        <p:sp>
          <p:nvSpPr>
            <p:cNvPr id="42" name="textruta 41"/>
            <p:cNvSpPr txBox="1"/>
            <p:nvPr/>
          </p:nvSpPr>
          <p:spPr>
            <a:xfrm>
              <a:off x="3418143" y="3917632"/>
              <a:ext cx="469680"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-6</a:t>
              </a:r>
              <a:r>
                <a:rPr lang="sv-SE" sz="1200" dirty="0" smtClean="0">
                  <a:solidFill>
                    <a:srgbClr val="FFFF00"/>
                  </a:solidFill>
                </a:rPr>
                <a:t>µm</a:t>
              </a:r>
              <a:endParaRPr lang="sv-SE" sz="1200" dirty="0">
                <a:solidFill>
                  <a:srgbClr val="FFFF00"/>
                </a:solidFill>
              </a:endParaRPr>
            </a:p>
          </p:txBody>
        </p:sp>
        <p:cxnSp>
          <p:nvCxnSpPr>
            <p:cNvPr id="43" name="Rak 42"/>
            <p:cNvCxnSpPr/>
            <p:nvPr/>
          </p:nvCxnSpPr>
          <p:spPr>
            <a:xfrm>
              <a:off x="2273198"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Rak 43"/>
            <p:cNvCxnSpPr/>
            <p:nvPr/>
          </p:nvCxnSpPr>
          <p:spPr>
            <a:xfrm>
              <a:off x="2616860"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Rak 44"/>
            <p:cNvCxnSpPr/>
            <p:nvPr/>
          </p:nvCxnSpPr>
          <p:spPr>
            <a:xfrm>
              <a:off x="2960522"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Rak 45"/>
            <p:cNvCxnSpPr/>
            <p:nvPr/>
          </p:nvCxnSpPr>
          <p:spPr>
            <a:xfrm>
              <a:off x="3647846"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Rak 46"/>
            <p:cNvCxnSpPr/>
            <p:nvPr/>
          </p:nvCxnSpPr>
          <p:spPr>
            <a:xfrm>
              <a:off x="3991508"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Rak 47"/>
            <p:cNvCxnSpPr/>
            <p:nvPr/>
          </p:nvCxnSpPr>
          <p:spPr>
            <a:xfrm>
              <a:off x="4335170"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Rak 48"/>
            <p:cNvCxnSpPr/>
            <p:nvPr/>
          </p:nvCxnSpPr>
          <p:spPr>
            <a:xfrm>
              <a:off x="4678832"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Rak 49"/>
            <p:cNvCxnSpPr/>
            <p:nvPr/>
          </p:nvCxnSpPr>
          <p:spPr>
            <a:xfrm>
              <a:off x="5366156"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Rak 50"/>
            <p:cNvCxnSpPr/>
            <p:nvPr/>
          </p:nvCxnSpPr>
          <p:spPr>
            <a:xfrm>
              <a:off x="5709818"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Rak 51"/>
            <p:cNvCxnSpPr/>
            <p:nvPr/>
          </p:nvCxnSpPr>
          <p:spPr>
            <a:xfrm>
              <a:off x="6053480" y="3721815"/>
              <a:ext cx="0" cy="160020"/>
            </a:xfrm>
            <a:prstGeom prst="line">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textruta 52"/>
            <p:cNvSpPr txBox="1"/>
            <p:nvPr/>
          </p:nvSpPr>
          <p:spPr>
            <a:xfrm>
              <a:off x="2376938" y="3917632"/>
              <a:ext cx="469680"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-9</a:t>
              </a:r>
              <a:r>
                <a:rPr lang="sv-SE" sz="1200" dirty="0" smtClean="0">
                  <a:solidFill>
                    <a:srgbClr val="FFFF00"/>
                  </a:solidFill>
                </a:rPr>
                <a:t>µm</a:t>
              </a:r>
              <a:endParaRPr lang="sv-SE" sz="1200" dirty="0">
                <a:solidFill>
                  <a:srgbClr val="FFFF00"/>
                </a:solidFill>
              </a:endParaRPr>
            </a:p>
          </p:txBody>
        </p:sp>
        <p:sp>
          <p:nvSpPr>
            <p:cNvPr id="54" name="textruta 53"/>
            <p:cNvSpPr txBox="1"/>
            <p:nvPr/>
          </p:nvSpPr>
          <p:spPr>
            <a:xfrm>
              <a:off x="1327346" y="3917632"/>
              <a:ext cx="516167"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-12</a:t>
              </a:r>
              <a:r>
                <a:rPr lang="sv-SE" sz="1200" dirty="0" smtClean="0">
                  <a:solidFill>
                    <a:srgbClr val="FFFF00"/>
                  </a:solidFill>
                </a:rPr>
                <a:t>µm</a:t>
              </a:r>
              <a:endParaRPr lang="sv-SE" sz="1200" dirty="0">
                <a:solidFill>
                  <a:srgbClr val="FFFF00"/>
                </a:solidFill>
              </a:endParaRPr>
            </a:p>
          </p:txBody>
        </p:sp>
        <p:sp>
          <p:nvSpPr>
            <p:cNvPr id="55" name="textruta 54"/>
            <p:cNvSpPr txBox="1"/>
            <p:nvPr/>
          </p:nvSpPr>
          <p:spPr>
            <a:xfrm>
              <a:off x="296804" y="3917632"/>
              <a:ext cx="516167" cy="184666"/>
            </a:xfrm>
            <a:prstGeom prst="rect">
              <a:avLst/>
            </a:prstGeom>
            <a:noFill/>
          </p:spPr>
          <p:txBody>
            <a:bodyPr wrap="none" lIns="0" tIns="0" rIns="0" bIns="0" rtlCol="0">
              <a:spAutoFit/>
            </a:bodyPr>
            <a:lstStyle/>
            <a:p>
              <a:r>
                <a:rPr lang="sv-SE" sz="1200" dirty="0" smtClean="0">
                  <a:solidFill>
                    <a:srgbClr val="FFFF00"/>
                  </a:solidFill>
                </a:rPr>
                <a:t>10</a:t>
              </a:r>
              <a:r>
                <a:rPr lang="sv-SE" sz="1200" baseline="30000" dirty="0" smtClean="0">
                  <a:solidFill>
                    <a:srgbClr val="FFFF00"/>
                  </a:solidFill>
                </a:rPr>
                <a:t>-15</a:t>
              </a:r>
              <a:r>
                <a:rPr lang="sv-SE" sz="1200" dirty="0" smtClean="0">
                  <a:solidFill>
                    <a:srgbClr val="FFFF00"/>
                  </a:solidFill>
                </a:rPr>
                <a:t>µm</a:t>
              </a:r>
              <a:endParaRPr lang="sv-SE" sz="1200" dirty="0">
                <a:solidFill>
                  <a:srgbClr val="FFFF00"/>
                </a:solidFill>
              </a:endParaRPr>
            </a:p>
          </p:txBody>
        </p:sp>
        <p:cxnSp>
          <p:nvCxnSpPr>
            <p:cNvPr id="61" name="Rak 60"/>
            <p:cNvCxnSpPr/>
            <p:nvPr/>
          </p:nvCxnSpPr>
          <p:spPr>
            <a:xfrm>
              <a:off x="6727052" y="3217922"/>
              <a:ext cx="0" cy="49436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Rak 61"/>
            <p:cNvCxnSpPr/>
            <p:nvPr/>
          </p:nvCxnSpPr>
          <p:spPr>
            <a:xfrm>
              <a:off x="7428128" y="3217922"/>
              <a:ext cx="3774" cy="49436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Rak 63"/>
            <p:cNvCxnSpPr/>
            <p:nvPr/>
          </p:nvCxnSpPr>
          <p:spPr>
            <a:xfrm>
              <a:off x="5499037" y="3217922"/>
              <a:ext cx="0" cy="49436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Rak 65"/>
            <p:cNvCxnSpPr/>
            <p:nvPr/>
          </p:nvCxnSpPr>
          <p:spPr>
            <a:xfrm>
              <a:off x="5613337" y="3217922"/>
              <a:ext cx="0" cy="49436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5" name="Grupp 94"/>
          <p:cNvGrpSpPr/>
          <p:nvPr/>
        </p:nvGrpSpPr>
        <p:grpSpPr>
          <a:xfrm>
            <a:off x="2083842" y="5368701"/>
            <a:ext cx="1677983" cy="1363050"/>
            <a:chOff x="4462160" y="5650459"/>
            <a:chExt cx="1677983" cy="1363050"/>
          </a:xfrm>
        </p:grpSpPr>
        <p:pic>
          <p:nvPicPr>
            <p:cNvPr id="2061" name="Picture 13" descr="C:\Users\andgar\AppData\Local\Microsoft\Windows\Temporary Internet Files\Content.IE5\J165K4DE\MC900281284[1].wmf"/>
            <p:cNvPicPr>
              <a:picLocks noChangeAspect="1" noChangeArrowheads="1"/>
            </p:cNvPicPr>
            <p:nvPr/>
          </p:nvPicPr>
          <p:blipFill>
            <a:blip r:embed="rId3" cstate="print">
              <a:lum bright="-20000" contrast="40000"/>
              <a:extLst>
                <a:ext uri="{28A0092B-C50C-407E-A947-70E740481C1C}">
                  <a14:useLocalDpi xmlns:a14="http://schemas.microsoft.com/office/drawing/2010/main" val="0"/>
                </a:ext>
              </a:extLst>
            </a:blip>
            <a:srcRect/>
            <a:stretch>
              <a:fillRect/>
            </a:stretch>
          </p:blipFill>
          <p:spPr bwMode="auto">
            <a:xfrm flipH="1">
              <a:off x="4462160" y="5650459"/>
              <a:ext cx="1677983" cy="884970"/>
            </a:xfrm>
            <a:prstGeom prst="rect">
              <a:avLst/>
            </a:prstGeom>
            <a:noFill/>
            <a:extLst>
              <a:ext uri="{909E8E84-426E-40DD-AFC4-6F175D3DCCD1}">
                <a14:hiddenFill xmlns:a14="http://schemas.microsoft.com/office/drawing/2010/main">
                  <a:solidFill>
                    <a:srgbClr val="FFFFFF"/>
                  </a:solidFill>
                </a14:hiddenFill>
              </a:ext>
            </a:extLst>
          </p:spPr>
        </p:pic>
        <p:sp>
          <p:nvSpPr>
            <p:cNvPr id="88" name="textruta 87"/>
            <p:cNvSpPr txBox="1"/>
            <p:nvPr/>
          </p:nvSpPr>
          <p:spPr>
            <a:xfrm>
              <a:off x="5238409" y="6582622"/>
              <a:ext cx="623569" cy="430887"/>
            </a:xfrm>
            <a:prstGeom prst="rect">
              <a:avLst/>
            </a:prstGeom>
            <a:noFill/>
          </p:spPr>
          <p:txBody>
            <a:bodyPr wrap="none" lIns="0" tIns="0" rIns="0" bIns="0" rtlCol="0">
              <a:spAutoFit/>
            </a:bodyPr>
            <a:lstStyle/>
            <a:p>
              <a:r>
                <a:rPr lang="sv-SE" sz="2800" dirty="0" smtClean="0">
                  <a:solidFill>
                    <a:srgbClr val="FFFF00"/>
                  </a:solidFill>
                </a:rPr>
                <a:t>Syn</a:t>
              </a:r>
              <a:endParaRPr lang="sv-SE" sz="2800" dirty="0">
                <a:solidFill>
                  <a:srgbClr val="FFFF00"/>
                </a:solidFill>
              </a:endParaRPr>
            </a:p>
          </p:txBody>
        </p:sp>
      </p:grpSp>
      <p:sp>
        <p:nvSpPr>
          <p:cNvPr id="74" name="textruta 73"/>
          <p:cNvSpPr txBox="1"/>
          <p:nvPr/>
        </p:nvSpPr>
        <p:spPr>
          <a:xfrm>
            <a:off x="238609" y="3044046"/>
            <a:ext cx="8546707" cy="430887"/>
          </a:xfrm>
          <a:prstGeom prst="rect">
            <a:avLst/>
          </a:prstGeom>
        </p:spPr>
        <p:style>
          <a:lnRef idx="1">
            <a:schemeClr val="accent4"/>
          </a:lnRef>
          <a:fillRef idx="2">
            <a:schemeClr val="accent4"/>
          </a:fillRef>
          <a:effectRef idx="1">
            <a:schemeClr val="accent4"/>
          </a:effectRef>
          <a:fontRef idx="minor">
            <a:schemeClr val="dk1"/>
          </a:fontRef>
        </p:style>
        <p:txBody>
          <a:bodyPr wrap="square" tIns="0" bIns="0" rtlCol="0">
            <a:spAutoFit/>
          </a:bodyPr>
          <a:lstStyle/>
          <a:p>
            <a:r>
              <a:rPr lang="sv-SE" sz="2800" dirty="0" smtClean="0">
                <a:solidFill>
                  <a:schemeClr val="bg1"/>
                </a:solidFill>
              </a:rPr>
              <a:t>Atmosfärens genomsläpplighet</a:t>
            </a:r>
            <a:endParaRPr lang="sv-SE" sz="2800" dirty="0">
              <a:solidFill>
                <a:schemeClr val="bg1"/>
              </a:solidFill>
            </a:endParaRPr>
          </a:p>
        </p:txBody>
      </p:sp>
      <p:sp>
        <p:nvSpPr>
          <p:cNvPr id="137" name="textruta 136"/>
          <p:cNvSpPr txBox="1"/>
          <p:nvPr/>
        </p:nvSpPr>
        <p:spPr>
          <a:xfrm>
            <a:off x="240296" y="4074927"/>
            <a:ext cx="8565027" cy="430887"/>
          </a:xfrm>
          <a:prstGeom prst="rect">
            <a:avLst/>
          </a:prstGeom>
          <a:gradFill>
            <a:gsLst>
              <a:gs pos="0">
                <a:srgbClr val="A2D668"/>
              </a:gs>
              <a:gs pos="35000">
                <a:srgbClr val="BCE292"/>
              </a:gs>
              <a:gs pos="100000">
                <a:schemeClr val="accent5">
                  <a:tint val="15000"/>
                  <a:satMod val="350000"/>
                </a:schemeClr>
              </a:gs>
            </a:gsLst>
          </a:gradFill>
          <a:ln>
            <a:solidFill>
              <a:srgbClr val="99FF66"/>
            </a:solidFill>
          </a:ln>
        </p:spPr>
        <p:style>
          <a:lnRef idx="1">
            <a:schemeClr val="accent5"/>
          </a:lnRef>
          <a:fillRef idx="2">
            <a:schemeClr val="accent5"/>
          </a:fillRef>
          <a:effectRef idx="1">
            <a:schemeClr val="accent5"/>
          </a:effectRef>
          <a:fontRef idx="minor">
            <a:schemeClr val="dk1"/>
          </a:fontRef>
        </p:style>
        <p:txBody>
          <a:bodyPr wrap="square" tIns="0" bIns="0" rtlCol="0">
            <a:spAutoFit/>
          </a:bodyPr>
          <a:lstStyle/>
          <a:p>
            <a:r>
              <a:rPr lang="sv-SE" sz="2800" dirty="0" smtClean="0">
                <a:solidFill>
                  <a:schemeClr val="bg1"/>
                </a:solidFill>
              </a:rPr>
              <a:t>Livets kemi</a:t>
            </a:r>
            <a:endParaRPr lang="sv-SE" sz="2800" dirty="0">
              <a:solidFill>
                <a:schemeClr val="bg1"/>
              </a:solidFill>
            </a:endParaRPr>
          </a:p>
        </p:txBody>
      </p:sp>
      <p:sp>
        <p:nvSpPr>
          <p:cNvPr id="148" name="textruta 147"/>
          <p:cNvSpPr txBox="1"/>
          <p:nvPr/>
        </p:nvSpPr>
        <p:spPr>
          <a:xfrm>
            <a:off x="238610" y="3559487"/>
            <a:ext cx="8553543" cy="430887"/>
          </a:xfrm>
          <a:prstGeom prst="rect">
            <a:avLst/>
          </a:prstGeom>
          <a:gradFill>
            <a:gsLst>
              <a:gs pos="0">
                <a:srgbClr val="9BB5F7"/>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wrap="square" tIns="0" bIns="0" rtlCol="0">
            <a:spAutoFit/>
          </a:bodyPr>
          <a:lstStyle/>
          <a:p>
            <a:r>
              <a:rPr lang="sv-SE" sz="2800" dirty="0" smtClean="0">
                <a:solidFill>
                  <a:schemeClr val="bg1"/>
                </a:solidFill>
              </a:rPr>
              <a:t>Vattnets genomsläpplighet</a:t>
            </a:r>
            <a:endParaRPr lang="sv-SE" sz="2800" dirty="0">
              <a:solidFill>
                <a:schemeClr val="bg1"/>
              </a:solidFill>
            </a:endParaRPr>
          </a:p>
        </p:txBody>
      </p:sp>
      <p:sp>
        <p:nvSpPr>
          <p:cNvPr id="149" name="textruta 148"/>
          <p:cNvSpPr txBox="1"/>
          <p:nvPr/>
        </p:nvSpPr>
        <p:spPr>
          <a:xfrm>
            <a:off x="1043191" y="4761081"/>
            <a:ext cx="4175532" cy="430887"/>
          </a:xfrm>
          <a:prstGeom prst="rect">
            <a:avLst/>
          </a:prstGeom>
        </p:spPr>
        <p:style>
          <a:lnRef idx="1">
            <a:schemeClr val="accent6"/>
          </a:lnRef>
          <a:fillRef idx="2">
            <a:schemeClr val="accent6"/>
          </a:fillRef>
          <a:effectRef idx="1">
            <a:schemeClr val="accent6"/>
          </a:effectRef>
          <a:fontRef idx="minor">
            <a:schemeClr val="dk1"/>
          </a:fontRef>
        </p:style>
        <p:txBody>
          <a:bodyPr wrap="square" tIns="0" bIns="0" rtlCol="0">
            <a:spAutoFit/>
          </a:bodyPr>
          <a:lstStyle/>
          <a:p>
            <a:r>
              <a:rPr lang="sv-SE" sz="2800" dirty="0" smtClean="0">
                <a:solidFill>
                  <a:schemeClr val="bg1"/>
                </a:solidFill>
              </a:rPr>
              <a:t>Ögats upplösning</a:t>
            </a:r>
            <a:endParaRPr lang="sv-SE" sz="2800" dirty="0">
              <a:solidFill>
                <a:schemeClr val="bg1"/>
              </a:solidFill>
            </a:endParaRPr>
          </a:p>
        </p:txBody>
      </p:sp>
      <p:grpSp>
        <p:nvGrpSpPr>
          <p:cNvPr id="80" name="Grupp 79"/>
          <p:cNvGrpSpPr/>
          <p:nvPr/>
        </p:nvGrpSpPr>
        <p:grpSpPr>
          <a:xfrm>
            <a:off x="7803097" y="3064705"/>
            <a:ext cx="857568" cy="1550838"/>
            <a:chOff x="7644191" y="3618812"/>
            <a:chExt cx="857568" cy="259615"/>
          </a:xfrm>
        </p:grpSpPr>
        <p:cxnSp>
          <p:nvCxnSpPr>
            <p:cNvPr id="76" name="Rak 75"/>
            <p:cNvCxnSpPr/>
            <p:nvPr/>
          </p:nvCxnSpPr>
          <p:spPr>
            <a:xfrm>
              <a:off x="7644191" y="3618812"/>
              <a:ext cx="0" cy="259615"/>
            </a:xfrm>
            <a:prstGeom prst="line">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Rak 102"/>
            <p:cNvCxnSpPr/>
            <p:nvPr/>
          </p:nvCxnSpPr>
          <p:spPr>
            <a:xfrm>
              <a:off x="7815705" y="3618812"/>
              <a:ext cx="0" cy="259615"/>
            </a:xfrm>
            <a:prstGeom prst="line">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Rak 103"/>
            <p:cNvCxnSpPr/>
            <p:nvPr/>
          </p:nvCxnSpPr>
          <p:spPr>
            <a:xfrm>
              <a:off x="7987219" y="3618812"/>
              <a:ext cx="0" cy="259615"/>
            </a:xfrm>
            <a:prstGeom prst="line">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Rak 104"/>
            <p:cNvCxnSpPr/>
            <p:nvPr/>
          </p:nvCxnSpPr>
          <p:spPr>
            <a:xfrm>
              <a:off x="8158733" y="3618812"/>
              <a:ext cx="0" cy="259615"/>
            </a:xfrm>
            <a:prstGeom prst="line">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Rak 105"/>
            <p:cNvCxnSpPr/>
            <p:nvPr/>
          </p:nvCxnSpPr>
          <p:spPr>
            <a:xfrm>
              <a:off x="8330247" y="3618812"/>
              <a:ext cx="0" cy="259615"/>
            </a:xfrm>
            <a:prstGeom prst="line">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Rak 106"/>
            <p:cNvCxnSpPr/>
            <p:nvPr/>
          </p:nvCxnSpPr>
          <p:spPr>
            <a:xfrm>
              <a:off x="8501759" y="3618812"/>
              <a:ext cx="0" cy="259615"/>
            </a:xfrm>
            <a:prstGeom prst="line">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3" name="textruta 92"/>
          <p:cNvSpPr txBox="1"/>
          <p:nvPr/>
        </p:nvSpPr>
        <p:spPr>
          <a:xfrm>
            <a:off x="5925323" y="4761081"/>
            <a:ext cx="2880000" cy="430887"/>
          </a:xfrm>
          <a:prstGeom prst="rect">
            <a:avLst/>
          </a:prstGeom>
          <a:solidFill>
            <a:srgbClr val="FF8B8B"/>
          </a:solidFill>
          <a:ln>
            <a:solidFill>
              <a:srgbClr val="FF0000"/>
            </a:solidFill>
          </a:ln>
        </p:spPr>
        <p:style>
          <a:lnRef idx="1">
            <a:schemeClr val="accent3"/>
          </a:lnRef>
          <a:fillRef idx="2">
            <a:schemeClr val="accent3"/>
          </a:fillRef>
          <a:effectRef idx="1">
            <a:schemeClr val="accent3"/>
          </a:effectRef>
          <a:fontRef idx="minor">
            <a:schemeClr val="dk1"/>
          </a:fontRef>
        </p:style>
        <p:txBody>
          <a:bodyPr wrap="square" tIns="0" bIns="0" rtlCol="0">
            <a:spAutoFit/>
          </a:bodyPr>
          <a:lstStyle/>
          <a:p>
            <a:pPr algn="r"/>
            <a:r>
              <a:rPr lang="sv-SE" sz="2800" dirty="0" smtClean="0">
                <a:solidFill>
                  <a:schemeClr val="bg1"/>
                </a:solidFill>
              </a:rPr>
              <a:t>Infrarött</a:t>
            </a:r>
            <a:endParaRPr lang="sv-SE" sz="2800" dirty="0">
              <a:solidFill>
                <a:schemeClr val="bg1"/>
              </a:solidFill>
            </a:endParaRPr>
          </a:p>
        </p:txBody>
      </p:sp>
      <p:sp>
        <p:nvSpPr>
          <p:cNvPr id="98" name="Rektangel 97"/>
          <p:cNvSpPr/>
          <p:nvPr/>
        </p:nvSpPr>
        <p:spPr>
          <a:xfrm rot="3900000">
            <a:off x="4317191" y="3756642"/>
            <a:ext cx="114300" cy="2700000"/>
          </a:xfrm>
          <a:prstGeom prst="rect">
            <a:avLst/>
          </a:prstGeom>
          <a:gradFill flip="none" rotWithShape="1">
            <a:gsLst>
              <a:gs pos="0">
                <a:srgbClr val="A603AB"/>
              </a:gs>
              <a:gs pos="21001">
                <a:srgbClr val="0819FB"/>
              </a:gs>
              <a:gs pos="35001">
                <a:srgbClr val="1A8D48"/>
              </a:gs>
              <a:gs pos="52000">
                <a:srgbClr val="FFFF00"/>
              </a:gs>
              <a:gs pos="73000">
                <a:srgbClr val="EE3F17"/>
              </a:gs>
              <a:gs pos="100000">
                <a:srgbClr val="E81766"/>
              </a:gs>
            </a:gsLst>
            <a:lin ang="0" scaled="1"/>
            <a:tileRect/>
          </a:gra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99" name="Rektangel 98"/>
          <p:cNvSpPr/>
          <p:nvPr/>
        </p:nvSpPr>
        <p:spPr>
          <a:xfrm rot="17700000" flipH="1">
            <a:off x="6750605" y="3782042"/>
            <a:ext cx="114300" cy="2700000"/>
          </a:xfrm>
          <a:prstGeom prst="rect">
            <a:avLst/>
          </a:prstGeom>
          <a:gradFill flip="none" rotWithShape="1">
            <a:gsLst>
              <a:gs pos="0">
                <a:srgbClr val="A603AB"/>
              </a:gs>
              <a:gs pos="21001">
                <a:srgbClr val="0819FB"/>
              </a:gs>
              <a:gs pos="35001">
                <a:srgbClr val="1A8D48"/>
              </a:gs>
              <a:gs pos="52000">
                <a:srgbClr val="FFFF00"/>
              </a:gs>
              <a:gs pos="73000">
                <a:srgbClr val="EE3F17"/>
              </a:gs>
              <a:gs pos="100000">
                <a:srgbClr val="E81766"/>
              </a:gs>
            </a:gsLst>
            <a:lin ang="0" scaled="1"/>
            <a:tileRect/>
          </a:gra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68" name="Rektangel 67"/>
          <p:cNvSpPr/>
          <p:nvPr/>
        </p:nvSpPr>
        <p:spPr>
          <a:xfrm>
            <a:off x="5504982" y="1165840"/>
            <a:ext cx="114300" cy="4760167"/>
          </a:xfrm>
          <a:prstGeom prst="rect">
            <a:avLst/>
          </a:prstGeom>
          <a:gradFill flip="none" rotWithShape="1">
            <a:gsLst>
              <a:gs pos="0">
                <a:srgbClr val="A603AB"/>
              </a:gs>
              <a:gs pos="21001">
                <a:srgbClr val="0819FB"/>
              </a:gs>
              <a:gs pos="35001">
                <a:srgbClr val="1A8D48"/>
              </a:gs>
              <a:gs pos="52000">
                <a:srgbClr val="FFFF00"/>
              </a:gs>
              <a:gs pos="73000">
                <a:srgbClr val="EE3F17"/>
              </a:gs>
              <a:gs pos="100000">
                <a:srgbClr val="E81766"/>
              </a:gs>
            </a:gsLst>
            <a:lin ang="0" scaled="1"/>
            <a:tileRect/>
          </a:gra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grpSp>
        <p:nvGrpSpPr>
          <p:cNvPr id="94" name="Grupp 93"/>
          <p:cNvGrpSpPr/>
          <p:nvPr/>
        </p:nvGrpSpPr>
        <p:grpSpPr>
          <a:xfrm>
            <a:off x="4638503" y="4948252"/>
            <a:ext cx="1857881" cy="1797483"/>
            <a:chOff x="5697580" y="4975456"/>
            <a:chExt cx="1857880" cy="1797482"/>
          </a:xfrm>
        </p:grpSpPr>
        <p:pic>
          <p:nvPicPr>
            <p:cNvPr id="2057" name="Picture 9" descr="C:\Users\andgar\AppData\Local\Microsoft\Windows\Temporary Internet Files\Content.IE5\0GCDBOP7\MC90041350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8590" y="4975456"/>
              <a:ext cx="1271943" cy="1504759"/>
            </a:xfrm>
            <a:prstGeom prst="rect">
              <a:avLst/>
            </a:prstGeom>
            <a:noFill/>
            <a:extLst>
              <a:ext uri="{909E8E84-426E-40DD-AFC4-6F175D3DCCD1}">
                <a14:hiddenFill xmlns:a14="http://schemas.microsoft.com/office/drawing/2010/main">
                  <a:solidFill>
                    <a:srgbClr val="FFFFFF"/>
                  </a:solidFill>
                </a14:hiddenFill>
              </a:ext>
            </a:extLst>
          </p:spPr>
        </p:pic>
        <p:sp>
          <p:nvSpPr>
            <p:cNvPr id="90" name="textruta 89"/>
            <p:cNvSpPr txBox="1"/>
            <p:nvPr/>
          </p:nvSpPr>
          <p:spPr>
            <a:xfrm>
              <a:off x="5697580" y="6342051"/>
              <a:ext cx="1857880" cy="430887"/>
            </a:xfrm>
            <a:prstGeom prst="rect">
              <a:avLst/>
            </a:prstGeom>
            <a:noFill/>
          </p:spPr>
          <p:txBody>
            <a:bodyPr wrap="none" lIns="0" tIns="0" rIns="0" bIns="0" rtlCol="0">
              <a:spAutoFit/>
            </a:bodyPr>
            <a:lstStyle/>
            <a:p>
              <a:r>
                <a:rPr lang="sv-SE" sz="2800" dirty="0" smtClean="0">
                  <a:solidFill>
                    <a:srgbClr val="FFFF00"/>
                  </a:solidFill>
                </a:rPr>
                <a:t>Fotosyntes</a:t>
              </a:r>
              <a:endParaRPr lang="sv-SE" sz="2800" dirty="0">
                <a:solidFill>
                  <a:srgbClr val="FFFF00"/>
                </a:solidFill>
              </a:endParaRPr>
            </a:p>
          </p:txBody>
        </p:sp>
      </p:grpSp>
      <p:grpSp>
        <p:nvGrpSpPr>
          <p:cNvPr id="13" name="Grupp 12"/>
          <p:cNvGrpSpPr/>
          <p:nvPr/>
        </p:nvGrpSpPr>
        <p:grpSpPr>
          <a:xfrm>
            <a:off x="4656627" y="104930"/>
            <a:ext cx="1828572" cy="1828572"/>
            <a:chOff x="4656627" y="104930"/>
            <a:chExt cx="1828572" cy="1828572"/>
          </a:xfrm>
        </p:grpSpPr>
        <p:pic>
          <p:nvPicPr>
            <p:cNvPr id="1028" name="Picture 4" descr="C:\Users\andgar\AppData\Local\Microsoft\Windows\Temporary Internet Files\Content.IE5\J165K4DE\MC900432589[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627" y="104930"/>
              <a:ext cx="1828572" cy="1828572"/>
            </a:xfrm>
            <a:prstGeom prst="rect">
              <a:avLst/>
            </a:prstGeom>
            <a:noFill/>
            <a:effectLst>
              <a:outerShdw blurRad="317500" dist="127000" dir="6600000" sx="110000" sy="110000" algn="bl" rotWithShape="0">
                <a:schemeClr val="tx2">
                  <a:lumMod val="75000"/>
                  <a:alpha val="70000"/>
                </a:schemeClr>
              </a:outerShdw>
            </a:effectLst>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5046643" y="612315"/>
              <a:ext cx="1048540" cy="646331"/>
            </a:xfrm>
            <a:prstGeom prst="rect">
              <a:avLst/>
            </a:prstGeom>
            <a:noFill/>
          </p:spPr>
          <p:txBody>
            <a:bodyPr wrap="square" lIns="0" tIns="0" rIns="0" bIns="0" rtlCol="0">
              <a:prstTxWarp prst="textInflate">
                <a:avLst/>
              </a:prstTxWarp>
              <a:spAutoFit/>
            </a:bodyPr>
            <a:lstStyle/>
            <a:p>
              <a:pPr algn="ctr"/>
              <a:r>
                <a:rPr lang="sv-SE" sz="1400" dirty="0" smtClean="0">
                  <a:solidFill>
                    <a:schemeClr val="bg1"/>
                  </a:solidFill>
                </a:rPr>
                <a:t>70% som</a:t>
              </a:r>
            </a:p>
            <a:p>
              <a:pPr algn="ctr"/>
              <a:r>
                <a:rPr lang="sv-SE" sz="1400" dirty="0" smtClean="0">
                  <a:solidFill>
                    <a:schemeClr val="bg1"/>
                  </a:solidFill>
                </a:rPr>
                <a:t>synligt/nära synligt ljus</a:t>
              </a:r>
              <a:endParaRPr lang="sv-SE" sz="1400" dirty="0">
                <a:solidFill>
                  <a:schemeClr val="bg1"/>
                </a:solidFill>
              </a:endParaRPr>
            </a:p>
          </p:txBody>
        </p:sp>
      </p:grpSp>
      <p:grpSp>
        <p:nvGrpSpPr>
          <p:cNvPr id="96" name="Grupp 95"/>
          <p:cNvGrpSpPr/>
          <p:nvPr/>
        </p:nvGrpSpPr>
        <p:grpSpPr>
          <a:xfrm>
            <a:off x="7426338" y="5115028"/>
            <a:ext cx="1202702" cy="1629972"/>
            <a:chOff x="530947" y="5207918"/>
            <a:chExt cx="1202701" cy="1629972"/>
          </a:xfrm>
        </p:grpSpPr>
        <p:pic>
          <p:nvPicPr>
            <p:cNvPr id="2064" name="Picture 16" descr="C:\Users\andgar\AppData\Local\Microsoft\Windows\Temporary Internet Files\Content.IE5\4PGX57SL\MC900237861[1].wmf"/>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530947" y="5207918"/>
              <a:ext cx="1202701" cy="13132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ruta 15"/>
            <p:cNvSpPr txBox="1"/>
            <p:nvPr/>
          </p:nvSpPr>
          <p:spPr>
            <a:xfrm>
              <a:off x="629020" y="6407003"/>
              <a:ext cx="1067599" cy="430887"/>
            </a:xfrm>
            <a:prstGeom prst="rect">
              <a:avLst/>
            </a:prstGeom>
            <a:noFill/>
          </p:spPr>
          <p:txBody>
            <a:bodyPr wrap="none" lIns="0" tIns="0" rIns="0" bIns="0" rtlCol="0">
              <a:spAutoFit/>
            </a:bodyPr>
            <a:lstStyle/>
            <a:p>
              <a:r>
                <a:rPr lang="sv-SE" sz="2800" dirty="0" smtClean="0">
                  <a:solidFill>
                    <a:srgbClr val="FFFF00"/>
                  </a:solidFill>
                </a:rPr>
                <a:t>Värme</a:t>
              </a:r>
              <a:endParaRPr lang="sv-SE" sz="2800" dirty="0">
                <a:solidFill>
                  <a:srgbClr val="FFFF00"/>
                </a:solidFill>
              </a:endParaRPr>
            </a:p>
          </p:txBody>
        </p:sp>
      </p:grpSp>
      <p:pic>
        <p:nvPicPr>
          <p:cNvPr id="14" name="Bildobjekt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7603" y="2017416"/>
            <a:ext cx="5085660" cy="501797"/>
          </a:xfrm>
          <a:prstGeom prst="rect">
            <a:avLst/>
          </a:prstGeom>
        </p:spPr>
      </p:pic>
      <p:grpSp>
        <p:nvGrpSpPr>
          <p:cNvPr id="9" name="Grupp 8"/>
          <p:cNvGrpSpPr/>
          <p:nvPr/>
        </p:nvGrpSpPr>
        <p:grpSpPr>
          <a:xfrm>
            <a:off x="5507710" y="2018420"/>
            <a:ext cx="114300" cy="494368"/>
            <a:chOff x="5498327" y="3217922"/>
            <a:chExt cx="114300" cy="494368"/>
          </a:xfrm>
        </p:grpSpPr>
        <p:sp>
          <p:nvSpPr>
            <p:cNvPr id="84" name="Rektangel 83"/>
            <p:cNvSpPr/>
            <p:nvPr/>
          </p:nvSpPr>
          <p:spPr>
            <a:xfrm>
              <a:off x="5498327" y="3217923"/>
              <a:ext cx="114300" cy="494367"/>
            </a:xfrm>
            <a:prstGeom prst="rect">
              <a:avLst/>
            </a:prstGeom>
            <a:gradFill flip="none" rotWithShape="1">
              <a:gsLst>
                <a:gs pos="0">
                  <a:srgbClr val="A603AB"/>
                </a:gs>
                <a:gs pos="21001">
                  <a:srgbClr val="0819FB"/>
                </a:gs>
                <a:gs pos="35001">
                  <a:srgbClr val="1A8D48"/>
                </a:gs>
                <a:gs pos="52000">
                  <a:srgbClr val="FFFF00"/>
                </a:gs>
                <a:gs pos="73000">
                  <a:srgbClr val="EE3F17"/>
                </a:gs>
                <a:gs pos="100000">
                  <a:srgbClr val="E81766"/>
                </a:gs>
              </a:gsLst>
              <a:lin ang="0" scaled="1"/>
              <a:tileRect/>
            </a:gra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cxnSp>
          <p:nvCxnSpPr>
            <p:cNvPr id="59" name="Rak 58"/>
            <p:cNvCxnSpPr/>
            <p:nvPr/>
          </p:nvCxnSpPr>
          <p:spPr>
            <a:xfrm>
              <a:off x="5498327" y="3217922"/>
              <a:ext cx="0" cy="49436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Rak 59"/>
            <p:cNvCxnSpPr/>
            <p:nvPr/>
          </p:nvCxnSpPr>
          <p:spPr>
            <a:xfrm>
              <a:off x="5612627" y="3217922"/>
              <a:ext cx="0" cy="49436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0" name="textruta 99"/>
          <p:cNvSpPr txBox="1"/>
          <p:nvPr/>
        </p:nvSpPr>
        <p:spPr>
          <a:xfrm>
            <a:off x="3032779" y="1562905"/>
            <a:ext cx="2283805" cy="523220"/>
          </a:xfrm>
          <a:prstGeom prst="rect">
            <a:avLst/>
          </a:prstGeom>
          <a:noFill/>
        </p:spPr>
        <p:txBody>
          <a:bodyPr wrap="square" rtlCol="0">
            <a:spAutoFit/>
          </a:bodyPr>
          <a:lstStyle/>
          <a:p>
            <a:r>
              <a:rPr lang="sv-SE" sz="2800" dirty="0" smtClean="0">
                <a:solidFill>
                  <a:srgbClr val="FFFF00"/>
                </a:solidFill>
              </a:rPr>
              <a:t>Synligt ljus</a:t>
            </a:r>
            <a:endParaRPr lang="sv-SE" sz="2800" dirty="0">
              <a:solidFill>
                <a:srgbClr val="FFFF00"/>
              </a:solidFill>
            </a:endParaRPr>
          </a:p>
        </p:txBody>
      </p:sp>
    </p:spTree>
    <p:extLst>
      <p:ext uri="{BB962C8B-B14F-4D97-AF65-F5344CB8AC3E}">
        <p14:creationId xmlns:p14="http://schemas.microsoft.com/office/powerpoint/2010/main" val="223479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250"/>
                                        <p:tgtEl>
                                          <p:spTgt spid="14"/>
                                        </p:tgtEl>
                                      </p:cBhvr>
                                    </p:animEffect>
                                    <p:set>
                                      <p:cBhvr>
                                        <p:cTn id="7" dur="1" fill="hold">
                                          <p:stCondLst>
                                            <p:cond delay="124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250"/>
                                        <p:tgtEl>
                                          <p:spTgt spid="100"/>
                                        </p:tgtEl>
                                      </p:cBhvr>
                                    </p:animEffect>
                                    <p:set>
                                      <p:cBhvr>
                                        <p:cTn id="10" dur="1" fill="hold">
                                          <p:stCondLst>
                                            <p:cond delay="1249"/>
                                          </p:stCondLst>
                                        </p:cTn>
                                        <p:tgtEl>
                                          <p:spTgt spid="100"/>
                                        </p:tgtEl>
                                        <p:attrNameLst>
                                          <p:attrName>style.visibility</p:attrName>
                                        </p:attrNameLst>
                                      </p:cBhvr>
                                      <p:to>
                                        <p:strVal val="hidden"/>
                                      </p:to>
                                    </p:set>
                                  </p:childTnLst>
                                </p:cTn>
                              </p:par>
                              <p:par>
                                <p:cTn id="11" presetID="10" presetClass="entr" presetSubtype="0" fill="hold"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fade">
                                      <p:cBhvr>
                                        <p:cTn id="30" dur="500"/>
                                        <p:tgtEl>
                                          <p:spTgt spid="95"/>
                                        </p:tgtEl>
                                      </p:cBhvr>
                                    </p:animEffect>
                                  </p:childTnLst>
                                </p:cTn>
                              </p:par>
                              <p:par>
                                <p:cTn id="31" presetID="10" presetClass="entr" presetSubtype="0"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500"/>
                                        <p:tgtEl>
                                          <p:spTgt spid="94"/>
                                        </p:tgtEl>
                                      </p:cBhvr>
                                    </p:animEffect>
                                  </p:childTnLst>
                                </p:cTn>
                              </p:par>
                              <p:par>
                                <p:cTn id="34" presetID="10" presetClass="entr" presetSubtype="0"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8"/>
                                        </p:tgtEl>
                                        <p:attrNameLst>
                                          <p:attrName>style.visibility</p:attrName>
                                        </p:attrNameLst>
                                      </p:cBhvr>
                                      <p:to>
                                        <p:strVal val="visible"/>
                                      </p:to>
                                    </p:set>
                                    <p:animEffect transition="in" filter="fade">
                                      <p:cBhvr>
                                        <p:cTn id="46" dur="500"/>
                                        <p:tgtEl>
                                          <p:spTgt spid="1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fade">
                                      <p:cBhvr>
                                        <p:cTn id="51" dur="500"/>
                                        <p:tgtEl>
                                          <p:spTgt spid="1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9"/>
                                        </p:tgtEl>
                                        <p:attrNameLst>
                                          <p:attrName>style.visibility</p:attrName>
                                        </p:attrNameLst>
                                      </p:cBhvr>
                                      <p:to>
                                        <p:strVal val="visible"/>
                                      </p:to>
                                    </p:set>
                                    <p:animEffect transition="in" filter="fade">
                                      <p:cBhvr>
                                        <p:cTn id="56" dur="500"/>
                                        <p:tgtEl>
                                          <p:spTgt spid="1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500"/>
                                        <p:tgtEl>
                                          <p:spTgt spid="9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fade">
                                      <p:cBhvr>
                                        <p:cTn id="62" dur="500"/>
                                        <p:tgtEl>
                                          <p:spTgt spid="9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fade">
                                      <p:cBhvr>
                                        <p:cTn id="6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74" grpId="0" animBg="1"/>
      <p:bldP spid="137" grpId="0" animBg="1"/>
      <p:bldP spid="148" grpId="0" animBg="1"/>
      <p:bldP spid="149" grpId="0" animBg="1"/>
      <p:bldP spid="93" grpId="0" animBg="1"/>
      <p:bldP spid="98" grpId="0" animBg="1"/>
      <p:bldP spid="99" grpId="0" animBg="1"/>
      <p:bldP spid="68" grpId="0" animBg="1"/>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862606"/>
            <a:ext cx="9143999" cy="599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Rectangle 2"/>
          <p:cNvSpPr>
            <a:spLocks noGrp="1" noChangeArrowheads="1"/>
          </p:cNvSpPr>
          <p:nvPr>
            <p:ph type="title"/>
          </p:nvPr>
        </p:nvSpPr>
        <p:spPr/>
        <p:txBody>
          <a:bodyPr/>
          <a:lstStyle/>
          <a:p>
            <a:r>
              <a:rPr lang="sv-SE" dirty="0" smtClean="0"/>
              <a:t>Två helt olika scenarier</a:t>
            </a:r>
          </a:p>
        </p:txBody>
      </p:sp>
      <p:pic>
        <p:nvPicPr>
          <p:cNvPr id="94" name="Bildobjekt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752" y="3116711"/>
            <a:ext cx="933256" cy="572397"/>
          </a:xfrm>
          <a:prstGeom prst="rect">
            <a:avLst/>
          </a:prstGeom>
        </p:spPr>
      </p:pic>
      <p:sp>
        <p:nvSpPr>
          <p:cNvPr id="21" name="textruta 20"/>
          <p:cNvSpPr txBox="1"/>
          <p:nvPr/>
        </p:nvSpPr>
        <p:spPr>
          <a:xfrm>
            <a:off x="1577717" y="1829706"/>
            <a:ext cx="6349815" cy="584775"/>
          </a:xfrm>
          <a:prstGeom prst="rect">
            <a:avLst/>
          </a:prstGeom>
          <a:noFill/>
        </p:spPr>
        <p:txBody>
          <a:bodyPr wrap="none" rtlCol="0">
            <a:spAutoFit/>
          </a:bodyPr>
          <a:lstStyle/>
          <a:p>
            <a:pPr algn="ctr"/>
            <a:r>
              <a:rPr lang="sv-SE" sz="3200" dirty="0" smtClean="0">
                <a:solidFill>
                  <a:schemeClr val="accent4"/>
                </a:solidFill>
              </a:rPr>
              <a:t>"Nutiden är nyckeln till dåtiden"</a:t>
            </a:r>
          </a:p>
        </p:txBody>
      </p:sp>
      <p:sp>
        <p:nvSpPr>
          <p:cNvPr id="101" name="textruta 100"/>
          <p:cNvSpPr txBox="1"/>
          <p:nvPr/>
        </p:nvSpPr>
        <p:spPr>
          <a:xfrm>
            <a:off x="5079061" y="1002525"/>
            <a:ext cx="2666114" cy="646331"/>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sv-SE" sz="3600" b="1" dirty="0" smtClean="0">
                <a:ln/>
                <a:solidFill>
                  <a:schemeClr val="accent3"/>
                </a:solidFill>
              </a:rPr>
              <a:t>Uniformism</a:t>
            </a:r>
            <a:endParaRPr lang="sv-SE" sz="3600" b="1" dirty="0">
              <a:ln/>
              <a:solidFill>
                <a:schemeClr val="accent3"/>
              </a:solidFill>
            </a:endParaRPr>
          </a:p>
        </p:txBody>
      </p:sp>
      <p:pic>
        <p:nvPicPr>
          <p:cNvPr id="22" name="Bildobjekt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4786" y="1846862"/>
            <a:ext cx="3779527" cy="3385809"/>
          </a:xfrm>
          <a:prstGeom prst="rect">
            <a:avLst/>
          </a:prstGeom>
        </p:spPr>
      </p:pic>
      <p:sp>
        <p:nvSpPr>
          <p:cNvPr id="99" name="textruta 98"/>
          <p:cNvSpPr txBox="1"/>
          <p:nvPr/>
        </p:nvSpPr>
        <p:spPr>
          <a:xfrm rot="16200000">
            <a:off x="1107634" y="3356049"/>
            <a:ext cx="2991525" cy="523220"/>
          </a:xfrm>
          <a:prstGeom prst="rect">
            <a:avLst/>
          </a:prstGeom>
          <a:noFill/>
        </p:spPr>
        <p:txBody>
          <a:bodyPr wrap="none" rtlCol="0">
            <a:spAutoFit/>
          </a:bodyPr>
          <a:lstStyle/>
          <a:p>
            <a:pPr algn="ctr"/>
            <a:r>
              <a:rPr lang="sv-SE" sz="2800" dirty="0" smtClean="0">
                <a:solidFill>
                  <a:schemeClr val="accent4"/>
                </a:solidFill>
              </a:rPr>
              <a:t>Bergets tjocklek</a:t>
            </a:r>
          </a:p>
        </p:txBody>
      </p:sp>
      <p:sp>
        <p:nvSpPr>
          <p:cNvPr id="100" name="textruta 99"/>
          <p:cNvSpPr txBox="1"/>
          <p:nvPr/>
        </p:nvSpPr>
        <p:spPr>
          <a:xfrm>
            <a:off x="5873091" y="5263208"/>
            <a:ext cx="740908" cy="523220"/>
          </a:xfrm>
          <a:prstGeom prst="rect">
            <a:avLst/>
          </a:prstGeom>
          <a:noFill/>
        </p:spPr>
        <p:txBody>
          <a:bodyPr wrap="none" rtlCol="0">
            <a:spAutoFit/>
          </a:bodyPr>
          <a:lstStyle/>
          <a:p>
            <a:pPr algn="ctr"/>
            <a:r>
              <a:rPr lang="sv-SE" sz="2800" dirty="0" smtClean="0">
                <a:solidFill>
                  <a:schemeClr val="accent4"/>
                </a:solidFill>
              </a:rPr>
              <a:t>Tid</a:t>
            </a:r>
          </a:p>
        </p:txBody>
      </p:sp>
      <p:sp>
        <p:nvSpPr>
          <p:cNvPr id="102" name="textruta 101"/>
          <p:cNvSpPr txBox="1"/>
          <p:nvPr/>
        </p:nvSpPr>
        <p:spPr>
          <a:xfrm>
            <a:off x="4738146" y="3769139"/>
            <a:ext cx="2792751" cy="523220"/>
          </a:xfrm>
          <a:prstGeom prst="rect">
            <a:avLst/>
          </a:prstGeom>
          <a:noFill/>
        </p:spPr>
        <p:txBody>
          <a:bodyPr wrap="none" rtlCol="0">
            <a:spAutoFit/>
          </a:bodyPr>
          <a:lstStyle/>
          <a:p>
            <a:pPr algn="ctr"/>
            <a:r>
              <a:rPr lang="sv-SE" sz="2800" dirty="0" smtClean="0">
                <a:solidFill>
                  <a:schemeClr val="accent4"/>
                </a:solidFill>
              </a:rPr>
              <a:t>Mycket lång tid</a:t>
            </a:r>
          </a:p>
        </p:txBody>
      </p:sp>
      <p:grpSp>
        <p:nvGrpSpPr>
          <p:cNvPr id="80" name="Grupp 79"/>
          <p:cNvGrpSpPr/>
          <p:nvPr/>
        </p:nvGrpSpPr>
        <p:grpSpPr>
          <a:xfrm>
            <a:off x="482370" y="3206116"/>
            <a:ext cx="8031297" cy="559682"/>
            <a:chOff x="473725" y="1225051"/>
            <a:chExt cx="8031297" cy="559682"/>
          </a:xfrm>
        </p:grpSpPr>
        <p:cxnSp>
          <p:nvCxnSpPr>
            <p:cNvPr id="64" name="Rak pil 63"/>
            <p:cNvCxnSpPr/>
            <p:nvPr/>
          </p:nvCxnSpPr>
          <p:spPr>
            <a:xfrm>
              <a:off x="473725" y="1784733"/>
              <a:ext cx="8031297"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6" name="Rak 65"/>
            <p:cNvCxnSpPr/>
            <p:nvPr/>
          </p:nvCxnSpPr>
          <p:spPr>
            <a:xfrm flipV="1">
              <a:off x="476250" y="1225051"/>
              <a:ext cx="7842337" cy="558512"/>
            </a:xfrm>
            <a:prstGeom prst="line">
              <a:avLst/>
            </a:prstGeom>
            <a:ln w="381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0" name="Grupp 89"/>
          <p:cNvGrpSpPr>
            <a:grpSpLocks noChangeAspect="1"/>
          </p:cNvGrpSpPr>
          <p:nvPr/>
        </p:nvGrpSpPr>
        <p:grpSpPr>
          <a:xfrm>
            <a:off x="7844739" y="3018210"/>
            <a:ext cx="665799" cy="748950"/>
            <a:chOff x="3376390" y="1256132"/>
            <a:chExt cx="6657991" cy="4011682"/>
          </a:xfrm>
        </p:grpSpPr>
        <p:cxnSp>
          <p:nvCxnSpPr>
            <p:cNvPr id="91" name="Rak pil 90"/>
            <p:cNvCxnSpPr/>
            <p:nvPr/>
          </p:nvCxnSpPr>
          <p:spPr>
            <a:xfrm>
              <a:off x="3383930" y="5245022"/>
              <a:ext cx="6650451" cy="857"/>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Rak pil 91"/>
            <p:cNvCxnSpPr/>
            <p:nvPr/>
          </p:nvCxnSpPr>
          <p:spPr>
            <a:xfrm flipH="1" flipV="1">
              <a:off x="3376390" y="1256132"/>
              <a:ext cx="40590" cy="4011682"/>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Frihandsfigur 92"/>
            <p:cNvSpPr/>
            <p:nvPr/>
          </p:nvSpPr>
          <p:spPr>
            <a:xfrm>
              <a:off x="3519720" y="2290363"/>
              <a:ext cx="4633468" cy="2677101"/>
            </a:xfrm>
            <a:custGeom>
              <a:avLst/>
              <a:gdLst>
                <a:gd name="connsiteX0" fmla="*/ 0 w 3040656"/>
                <a:gd name="connsiteY0" fmla="*/ 2677099 h 2677099"/>
                <a:gd name="connsiteX1" fmla="*/ 793215 w 3040656"/>
                <a:gd name="connsiteY1" fmla="*/ 2644048 h 2677099"/>
                <a:gd name="connsiteX2" fmla="*/ 1013552 w 3040656"/>
                <a:gd name="connsiteY2" fmla="*/ 2588964 h 2677099"/>
                <a:gd name="connsiteX3" fmla="*/ 1068637 w 3040656"/>
                <a:gd name="connsiteY3" fmla="*/ 2522863 h 2677099"/>
                <a:gd name="connsiteX4" fmla="*/ 1101687 w 3040656"/>
                <a:gd name="connsiteY4" fmla="*/ 2434728 h 2677099"/>
                <a:gd name="connsiteX5" fmla="*/ 1145755 w 3040656"/>
                <a:gd name="connsiteY5" fmla="*/ 2291508 h 2677099"/>
                <a:gd name="connsiteX6" fmla="*/ 1200839 w 3040656"/>
                <a:gd name="connsiteY6" fmla="*/ 2049137 h 2677099"/>
                <a:gd name="connsiteX7" fmla="*/ 1211856 w 3040656"/>
                <a:gd name="connsiteY7" fmla="*/ 1883884 h 2677099"/>
                <a:gd name="connsiteX8" fmla="*/ 1266940 w 3040656"/>
                <a:gd name="connsiteY8" fmla="*/ 451691 h 2677099"/>
                <a:gd name="connsiteX9" fmla="*/ 1311008 w 3040656"/>
                <a:gd name="connsiteY9" fmla="*/ 187287 h 2677099"/>
                <a:gd name="connsiteX10" fmla="*/ 1421176 w 3040656"/>
                <a:gd name="connsiteY10" fmla="*/ 77118 h 2677099"/>
                <a:gd name="connsiteX11" fmla="*/ 1553379 w 3040656"/>
                <a:gd name="connsiteY11" fmla="*/ 44067 h 2677099"/>
                <a:gd name="connsiteX12" fmla="*/ 2390661 w 3040656"/>
                <a:gd name="connsiteY12" fmla="*/ 11017 h 2677099"/>
                <a:gd name="connsiteX13" fmla="*/ 3040656 w 3040656"/>
                <a:gd name="connsiteY13" fmla="*/ 0 h 2677099"/>
                <a:gd name="connsiteX14" fmla="*/ 3040656 w 3040656"/>
                <a:gd name="connsiteY14" fmla="*/ 0 h 26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0656" h="2677099">
                  <a:moveTo>
                    <a:pt x="0" y="2677099"/>
                  </a:moveTo>
                  <a:cubicBezTo>
                    <a:pt x="312145" y="2667918"/>
                    <a:pt x="624290" y="2658737"/>
                    <a:pt x="793215" y="2644048"/>
                  </a:cubicBezTo>
                  <a:cubicBezTo>
                    <a:pt x="962140" y="2629359"/>
                    <a:pt x="967648" y="2609161"/>
                    <a:pt x="1013552" y="2588964"/>
                  </a:cubicBezTo>
                  <a:cubicBezTo>
                    <a:pt x="1059456" y="2568767"/>
                    <a:pt x="1053948" y="2548569"/>
                    <a:pt x="1068637" y="2522863"/>
                  </a:cubicBezTo>
                  <a:cubicBezTo>
                    <a:pt x="1083326" y="2497157"/>
                    <a:pt x="1088834" y="2473287"/>
                    <a:pt x="1101687" y="2434728"/>
                  </a:cubicBezTo>
                  <a:cubicBezTo>
                    <a:pt x="1114540" y="2396169"/>
                    <a:pt x="1129230" y="2355773"/>
                    <a:pt x="1145755" y="2291508"/>
                  </a:cubicBezTo>
                  <a:cubicBezTo>
                    <a:pt x="1162280" y="2227243"/>
                    <a:pt x="1189822" y="2117074"/>
                    <a:pt x="1200839" y="2049137"/>
                  </a:cubicBezTo>
                  <a:cubicBezTo>
                    <a:pt x="1211856" y="1981200"/>
                    <a:pt x="1200839" y="2150125"/>
                    <a:pt x="1211856" y="1883884"/>
                  </a:cubicBezTo>
                  <a:cubicBezTo>
                    <a:pt x="1222873" y="1617643"/>
                    <a:pt x="1250415" y="734457"/>
                    <a:pt x="1266940" y="451691"/>
                  </a:cubicBezTo>
                  <a:cubicBezTo>
                    <a:pt x="1283465" y="168925"/>
                    <a:pt x="1285302" y="249716"/>
                    <a:pt x="1311008" y="187287"/>
                  </a:cubicBezTo>
                  <a:cubicBezTo>
                    <a:pt x="1336714" y="124858"/>
                    <a:pt x="1380781" y="100988"/>
                    <a:pt x="1421176" y="77118"/>
                  </a:cubicBezTo>
                  <a:cubicBezTo>
                    <a:pt x="1461571" y="53248"/>
                    <a:pt x="1391798" y="55084"/>
                    <a:pt x="1553379" y="44067"/>
                  </a:cubicBezTo>
                  <a:cubicBezTo>
                    <a:pt x="1714960" y="33050"/>
                    <a:pt x="2142782" y="18361"/>
                    <a:pt x="2390661" y="11017"/>
                  </a:cubicBezTo>
                  <a:cubicBezTo>
                    <a:pt x="2638540" y="3673"/>
                    <a:pt x="3040656" y="0"/>
                    <a:pt x="3040656" y="0"/>
                  </a:cubicBezTo>
                  <a:lnTo>
                    <a:pt x="3040656" y="0"/>
                  </a:lnTo>
                </a:path>
              </a:pathLst>
            </a:custGeom>
            <a:ln w="381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grpSp>
      <p:grpSp>
        <p:nvGrpSpPr>
          <p:cNvPr id="41" name="Grupp 40"/>
          <p:cNvGrpSpPr/>
          <p:nvPr/>
        </p:nvGrpSpPr>
        <p:grpSpPr>
          <a:xfrm>
            <a:off x="2853349" y="1623963"/>
            <a:ext cx="4055095" cy="3648564"/>
            <a:chOff x="3383930" y="1619250"/>
            <a:chExt cx="4055095" cy="3648564"/>
          </a:xfrm>
        </p:grpSpPr>
        <p:cxnSp>
          <p:nvCxnSpPr>
            <p:cNvPr id="42" name="Rak pil 41"/>
            <p:cNvCxnSpPr/>
            <p:nvPr/>
          </p:nvCxnSpPr>
          <p:spPr>
            <a:xfrm flipV="1">
              <a:off x="3383930" y="5244515"/>
              <a:ext cx="4055095" cy="496"/>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3" name="Rak pil 42"/>
            <p:cNvCxnSpPr/>
            <p:nvPr/>
          </p:nvCxnSpPr>
          <p:spPr>
            <a:xfrm flipV="1">
              <a:off x="3416981" y="1619250"/>
              <a:ext cx="2494" cy="3648564"/>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4" name="Frihandsfigur 43"/>
            <p:cNvSpPr/>
            <p:nvPr/>
          </p:nvSpPr>
          <p:spPr>
            <a:xfrm>
              <a:off x="3448278" y="2379643"/>
              <a:ext cx="3040656" cy="2677099"/>
            </a:xfrm>
            <a:custGeom>
              <a:avLst/>
              <a:gdLst>
                <a:gd name="connsiteX0" fmla="*/ 0 w 3040656"/>
                <a:gd name="connsiteY0" fmla="*/ 2677099 h 2677099"/>
                <a:gd name="connsiteX1" fmla="*/ 793215 w 3040656"/>
                <a:gd name="connsiteY1" fmla="*/ 2644048 h 2677099"/>
                <a:gd name="connsiteX2" fmla="*/ 1013552 w 3040656"/>
                <a:gd name="connsiteY2" fmla="*/ 2588964 h 2677099"/>
                <a:gd name="connsiteX3" fmla="*/ 1068637 w 3040656"/>
                <a:gd name="connsiteY3" fmla="*/ 2522863 h 2677099"/>
                <a:gd name="connsiteX4" fmla="*/ 1101687 w 3040656"/>
                <a:gd name="connsiteY4" fmla="*/ 2434728 h 2677099"/>
                <a:gd name="connsiteX5" fmla="*/ 1145755 w 3040656"/>
                <a:gd name="connsiteY5" fmla="*/ 2291508 h 2677099"/>
                <a:gd name="connsiteX6" fmla="*/ 1200839 w 3040656"/>
                <a:gd name="connsiteY6" fmla="*/ 2049137 h 2677099"/>
                <a:gd name="connsiteX7" fmla="*/ 1211856 w 3040656"/>
                <a:gd name="connsiteY7" fmla="*/ 1883884 h 2677099"/>
                <a:gd name="connsiteX8" fmla="*/ 1266940 w 3040656"/>
                <a:gd name="connsiteY8" fmla="*/ 451691 h 2677099"/>
                <a:gd name="connsiteX9" fmla="*/ 1311008 w 3040656"/>
                <a:gd name="connsiteY9" fmla="*/ 187287 h 2677099"/>
                <a:gd name="connsiteX10" fmla="*/ 1421176 w 3040656"/>
                <a:gd name="connsiteY10" fmla="*/ 77118 h 2677099"/>
                <a:gd name="connsiteX11" fmla="*/ 1553379 w 3040656"/>
                <a:gd name="connsiteY11" fmla="*/ 44067 h 2677099"/>
                <a:gd name="connsiteX12" fmla="*/ 2390661 w 3040656"/>
                <a:gd name="connsiteY12" fmla="*/ 11017 h 2677099"/>
                <a:gd name="connsiteX13" fmla="*/ 3040656 w 3040656"/>
                <a:gd name="connsiteY13" fmla="*/ 0 h 2677099"/>
                <a:gd name="connsiteX14" fmla="*/ 3040656 w 3040656"/>
                <a:gd name="connsiteY14" fmla="*/ 0 h 26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0656" h="2677099">
                  <a:moveTo>
                    <a:pt x="0" y="2677099"/>
                  </a:moveTo>
                  <a:cubicBezTo>
                    <a:pt x="312145" y="2667918"/>
                    <a:pt x="624290" y="2658737"/>
                    <a:pt x="793215" y="2644048"/>
                  </a:cubicBezTo>
                  <a:cubicBezTo>
                    <a:pt x="962140" y="2629359"/>
                    <a:pt x="967648" y="2609161"/>
                    <a:pt x="1013552" y="2588964"/>
                  </a:cubicBezTo>
                  <a:cubicBezTo>
                    <a:pt x="1059456" y="2568767"/>
                    <a:pt x="1053948" y="2548569"/>
                    <a:pt x="1068637" y="2522863"/>
                  </a:cubicBezTo>
                  <a:cubicBezTo>
                    <a:pt x="1083326" y="2497157"/>
                    <a:pt x="1088834" y="2473287"/>
                    <a:pt x="1101687" y="2434728"/>
                  </a:cubicBezTo>
                  <a:cubicBezTo>
                    <a:pt x="1114540" y="2396169"/>
                    <a:pt x="1129230" y="2355773"/>
                    <a:pt x="1145755" y="2291508"/>
                  </a:cubicBezTo>
                  <a:cubicBezTo>
                    <a:pt x="1162280" y="2227243"/>
                    <a:pt x="1189822" y="2117074"/>
                    <a:pt x="1200839" y="2049137"/>
                  </a:cubicBezTo>
                  <a:cubicBezTo>
                    <a:pt x="1211856" y="1981200"/>
                    <a:pt x="1200839" y="2150125"/>
                    <a:pt x="1211856" y="1883884"/>
                  </a:cubicBezTo>
                  <a:cubicBezTo>
                    <a:pt x="1222873" y="1617643"/>
                    <a:pt x="1250415" y="734457"/>
                    <a:pt x="1266940" y="451691"/>
                  </a:cubicBezTo>
                  <a:cubicBezTo>
                    <a:pt x="1283465" y="168925"/>
                    <a:pt x="1285302" y="249716"/>
                    <a:pt x="1311008" y="187287"/>
                  </a:cubicBezTo>
                  <a:cubicBezTo>
                    <a:pt x="1336714" y="124858"/>
                    <a:pt x="1380781" y="100988"/>
                    <a:pt x="1421176" y="77118"/>
                  </a:cubicBezTo>
                  <a:cubicBezTo>
                    <a:pt x="1461571" y="53248"/>
                    <a:pt x="1391798" y="55084"/>
                    <a:pt x="1553379" y="44067"/>
                  </a:cubicBezTo>
                  <a:cubicBezTo>
                    <a:pt x="1714960" y="33050"/>
                    <a:pt x="2142782" y="18361"/>
                    <a:pt x="2390661" y="11017"/>
                  </a:cubicBezTo>
                  <a:cubicBezTo>
                    <a:pt x="2638540" y="3673"/>
                    <a:pt x="3040656" y="0"/>
                    <a:pt x="3040656" y="0"/>
                  </a:cubicBezTo>
                  <a:lnTo>
                    <a:pt x="3040656" y="0"/>
                  </a:lnTo>
                </a:path>
              </a:pathLst>
            </a:cu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grpSp>
      <p:sp>
        <p:nvSpPr>
          <p:cNvPr id="89" name="textruta 88"/>
          <p:cNvSpPr txBox="1"/>
          <p:nvPr/>
        </p:nvSpPr>
        <p:spPr>
          <a:xfrm>
            <a:off x="1718354" y="1002525"/>
            <a:ext cx="3050835" cy="646331"/>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sv-SE" sz="3600" b="1" dirty="0" smtClean="0">
                <a:ln/>
                <a:solidFill>
                  <a:schemeClr val="accent3"/>
                </a:solidFill>
              </a:rPr>
              <a:t>Katastrofism</a:t>
            </a:r>
            <a:endParaRPr lang="sv-SE" sz="3600" b="1" dirty="0">
              <a:ln/>
              <a:solidFill>
                <a:schemeClr val="accent3"/>
              </a:solidFill>
            </a:endParaRPr>
          </a:p>
        </p:txBody>
      </p:sp>
    </p:spTree>
    <p:extLst>
      <p:ext uri="{BB962C8B-B14F-4D97-AF65-F5344CB8AC3E}">
        <p14:creationId xmlns:p14="http://schemas.microsoft.com/office/powerpoint/2010/main" val="288947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endCondLst>
                                    <p:cond evt="onNext" delay="0">
                                      <p:tgtEl>
                                        <p:sldTgt/>
                                      </p:tgtEl>
                                    </p:cond>
                                  </p:endCondLst>
                                  <p:childTnLst>
                                    <p:set>
                                      <p:cBhvr rctx="PPT">
                                        <p:cTn id="6" dur="indefinite"/>
                                        <p:tgtEl>
                                          <p:spTgt spid="101"/>
                                        </p:tgtEl>
                                        <p:attrNameLst>
                                          <p:attrName>style.opacity</p:attrName>
                                        </p:attrNameLst>
                                      </p:cBhvr>
                                      <p:to>
                                        <p:strVal val="0.4"/>
                                      </p:to>
                                    </p:set>
                                    <p:animEffect filter="image" prLst="opacity: 0.4">
                                      <p:cBhvr rctx="IE">
                                        <p:cTn id="7" dur="indefinite"/>
                                        <p:tgtEl>
                                          <p:spTgt spid="101"/>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grpId="4" nodeType="clickEffect">
                                  <p:stCondLst>
                                    <p:cond delay="0"/>
                                  </p:stCondLst>
                                  <p:childTnLst>
                                    <p:set>
                                      <p:cBhvr rctx="PPT">
                                        <p:cTn id="23" dur="indefinite"/>
                                        <p:tgtEl>
                                          <p:spTgt spid="89"/>
                                        </p:tgtEl>
                                        <p:attrNameLst>
                                          <p:attrName>style.opacity</p:attrName>
                                        </p:attrNameLst>
                                      </p:cBhvr>
                                      <p:to>
                                        <p:strVal val="0.4"/>
                                      </p:to>
                                    </p:set>
                                    <p:animEffect filter="image" prLst="opacity: 0.4">
                                      <p:cBhvr rctx="IE">
                                        <p:cTn id="24" dur="indefinite"/>
                                        <p:tgtEl>
                                          <p:spTgt spid="89"/>
                                        </p:tgtEl>
                                      </p:cBhvr>
                                    </p:animEffect>
                                  </p:childTnLst>
                                </p:cTn>
                              </p:par>
                              <p:par>
                                <p:cTn id="25" presetID="10" presetClass="exit" presetSubtype="0" fill="hold" nodeType="with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99"/>
                                        </p:tgtEl>
                                      </p:cBhvr>
                                    </p:animEffect>
                                    <p:set>
                                      <p:cBhvr>
                                        <p:cTn id="30" dur="1" fill="hold">
                                          <p:stCondLst>
                                            <p:cond delay="499"/>
                                          </p:stCondLst>
                                        </p:cTn>
                                        <p:tgtEl>
                                          <p:spTgt spid="99"/>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00"/>
                                        </p:tgtEl>
                                      </p:cBhvr>
                                    </p:animEffect>
                                    <p:set>
                                      <p:cBhvr>
                                        <p:cTn id="33" dur="1" fill="hold">
                                          <p:stCondLst>
                                            <p:cond delay="499"/>
                                          </p:stCondLst>
                                        </p:cTn>
                                        <p:tgtEl>
                                          <p:spTgt spid="100"/>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41"/>
                                        </p:tgtEl>
                                      </p:cBhvr>
                                      <p:by x="20000" y="20000"/>
                                    </p:animScale>
                                  </p:childTnLst>
                                </p:cTn>
                              </p:par>
                              <p:par>
                                <p:cTn id="36" presetID="42" presetClass="path" presetSubtype="0" accel="50000" decel="50000" fill="hold" nodeType="withEffect">
                                  <p:stCondLst>
                                    <p:cond delay="0"/>
                                  </p:stCondLst>
                                  <p:childTnLst>
                                    <p:animMotion origin="layout" path="M -5.55556E-7 3.7037E-7 L 0.36354 -0.00394 " pathEditMode="relative" rAng="0" ptsTypes="AA">
                                      <p:cBhvr>
                                        <p:cTn id="37" dur="2000" fill="hold"/>
                                        <p:tgtEl>
                                          <p:spTgt spid="41"/>
                                        </p:tgtEl>
                                        <p:attrNameLst>
                                          <p:attrName>ppt_x</p:attrName>
                                          <p:attrName>ppt_y</p:attrName>
                                        </p:attrNameLst>
                                      </p:cBhvr>
                                      <p:rCtr x="18177" y="-208"/>
                                    </p:animMotion>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500"/>
                                        <p:tgtEl>
                                          <p:spTgt spid="90"/>
                                        </p:tgtEl>
                                      </p:cBhvr>
                                    </p:animEffect>
                                  </p:childTnLst>
                                </p:cTn>
                              </p:par>
                              <p:par>
                                <p:cTn id="42" presetID="10" presetClass="exit" presetSubtype="0" fill="hold" nodeType="withEffect">
                                  <p:stCondLst>
                                    <p:cond delay="0"/>
                                  </p:stCondLst>
                                  <p:childTnLst>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par>
                                <p:cTn id="45" presetID="22" presetClass="entr" presetSubtype="2"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right)">
                                      <p:cBhvr>
                                        <p:cTn id="47" dur="3000"/>
                                        <p:tgtEl>
                                          <p:spTgt spid="80"/>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500"/>
                                        <p:tgtEl>
                                          <p:spTgt spid="94"/>
                                        </p:tgtEl>
                                      </p:cBhvr>
                                    </p:animEffect>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1" grpId="1"/>
      <p:bldP spid="99" grpId="0"/>
      <p:bldP spid="99" grpId="1"/>
      <p:bldP spid="100" grpId="0"/>
      <p:bldP spid="100" grpId="1"/>
      <p:bldP spid="102" grpId="0"/>
      <p:bldP spid="89" grpId="4"/>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descr="Grand Canyon kopiera.jpg"/>
          <p:cNvPicPr>
            <a:picLocks noChangeAspect="1"/>
          </p:cNvPicPr>
          <p:nvPr/>
        </p:nvPicPr>
        <p:blipFill>
          <a:blip r:embed="rId3"/>
          <a:stretch>
            <a:fillRect/>
          </a:stretch>
        </p:blipFill>
        <p:spPr>
          <a:xfrm>
            <a:off x="0" y="851341"/>
            <a:ext cx="9144000" cy="6006662"/>
          </a:xfrm>
          <a:prstGeom prst="rect">
            <a:avLst/>
          </a:prstGeom>
        </p:spPr>
      </p:pic>
      <p:sp>
        <p:nvSpPr>
          <p:cNvPr id="15362" name="Rectangle 2"/>
          <p:cNvSpPr>
            <a:spLocks noGrp="1" noChangeArrowheads="1"/>
          </p:cNvSpPr>
          <p:nvPr>
            <p:ph type="title"/>
          </p:nvPr>
        </p:nvSpPr>
        <p:spPr/>
        <p:txBody>
          <a:bodyPr/>
          <a:lstStyle/>
          <a:p>
            <a:r>
              <a:rPr lang="sv-SE" dirty="0" smtClean="0"/>
              <a:t>Flodens följder</a:t>
            </a:r>
          </a:p>
        </p:txBody>
      </p:sp>
      <p:sp>
        <p:nvSpPr>
          <p:cNvPr id="15364" name="Text Box 4"/>
          <p:cNvSpPr txBox="1">
            <a:spLocks noChangeArrowheads="1"/>
          </p:cNvSpPr>
          <p:nvPr/>
        </p:nvSpPr>
        <p:spPr bwMode="auto">
          <a:xfrm>
            <a:off x="185298" y="967529"/>
            <a:ext cx="4560826" cy="954091"/>
          </a:xfrm>
          <a:prstGeom prst="rect">
            <a:avLst/>
          </a:prstGeom>
          <a:noFill/>
          <a:ln w="9525" algn="ctr">
            <a:noFill/>
            <a:miter lim="800000"/>
            <a:headEnd/>
            <a:tailEnd/>
          </a:ln>
        </p:spPr>
        <p:txBody>
          <a:bodyPr wrap="none" lIns="91421" tIns="45712" rIns="91421" bIns="45712">
            <a:spAutoFit/>
            <a:scene3d>
              <a:camera prst="orthographicFront"/>
              <a:lightRig rig="soft" dir="t">
                <a:rot lat="0" lon="0" rev="10800000"/>
              </a:lightRig>
            </a:scene3d>
            <a:sp3d>
              <a:bevelT w="27940" h="12700"/>
              <a:contourClr>
                <a:srgbClr val="DDDDDD"/>
              </a:contourClr>
            </a:sp3d>
          </a:bodyPr>
          <a:lstStyle/>
          <a:p>
            <a:pPr algn="ctr"/>
            <a:r>
              <a:rPr kumimoji="1" lang="sv-SE" sz="2800" b="1" spc="150" dirty="0" smtClean="0">
                <a:ln w="11430">
                  <a:solidFill>
                    <a:srgbClr val="A1E2A9"/>
                  </a:solidFill>
                </a:ln>
                <a:solidFill>
                  <a:srgbClr val="99FFCC"/>
                </a:solidFill>
                <a:effectLst>
                  <a:outerShdw blurRad="50800" dist="38100" dir="16200000" rotWithShape="0">
                    <a:prstClr val="black">
                      <a:alpha val="40000"/>
                    </a:prstClr>
                  </a:outerShdw>
                </a:effectLst>
                <a:latin typeface="Comic Sans MS" pitchFamily="66" charset="0"/>
              </a:rPr>
              <a:t>Sedimentärt berg</a:t>
            </a:r>
          </a:p>
          <a:p>
            <a:pPr algn="ctr"/>
            <a:r>
              <a:rPr kumimoji="1" lang="sv-SE" sz="2800" b="1" spc="150" dirty="0" smtClean="0">
                <a:ln w="11430">
                  <a:solidFill>
                    <a:srgbClr val="A1E2A9"/>
                  </a:solidFill>
                </a:ln>
                <a:solidFill>
                  <a:srgbClr val="99FFCC"/>
                </a:solidFill>
                <a:effectLst>
                  <a:outerShdw blurRad="50800" dist="38100" dir="16200000" rotWithShape="0">
                    <a:prstClr val="black">
                      <a:alpha val="40000"/>
                    </a:prstClr>
                  </a:outerShdw>
                </a:effectLst>
                <a:latin typeface="Comic Sans MS" pitchFamily="66" charset="0"/>
              </a:rPr>
              <a:t>Grand Canyon, Arizona</a:t>
            </a:r>
            <a:endParaRPr kumimoji="1" lang="sv-SE" sz="2800" b="1" spc="150" dirty="0">
              <a:ln w="11430">
                <a:solidFill>
                  <a:srgbClr val="A1E2A9"/>
                </a:solidFill>
              </a:ln>
              <a:solidFill>
                <a:srgbClr val="99FFCC"/>
              </a:solidFill>
              <a:effectLst>
                <a:outerShdw blurRad="50800" dist="38100" dir="16200000" rotWithShape="0">
                  <a:prstClr val="black">
                    <a:alpha val="40000"/>
                  </a:prstClr>
                </a:outerShdw>
              </a:effectLst>
              <a:latin typeface="Comic Sans MS" pitchFamily="66" charset="0"/>
            </a:endParaRPr>
          </a:p>
        </p:txBody>
      </p:sp>
      <p:grpSp>
        <p:nvGrpSpPr>
          <p:cNvPr id="3" name="Grupp 27"/>
          <p:cNvGrpSpPr/>
          <p:nvPr/>
        </p:nvGrpSpPr>
        <p:grpSpPr>
          <a:xfrm>
            <a:off x="3472985" y="1056935"/>
            <a:ext cx="2304601" cy="1391144"/>
            <a:chOff x="3269782" y="2489296"/>
            <a:chExt cx="2304601" cy="1391143"/>
          </a:xfrm>
        </p:grpSpPr>
        <p:grpSp>
          <p:nvGrpSpPr>
            <p:cNvPr id="4" name="Grupp 14"/>
            <p:cNvGrpSpPr/>
            <p:nvPr/>
          </p:nvGrpSpPr>
          <p:grpSpPr>
            <a:xfrm>
              <a:off x="3269782" y="3092824"/>
              <a:ext cx="461665" cy="761493"/>
              <a:chOff x="3824888" y="2960563"/>
              <a:chExt cx="461665" cy="1511412"/>
            </a:xfrm>
          </p:grpSpPr>
          <p:cxnSp>
            <p:nvCxnSpPr>
              <p:cNvPr id="11" name="Rak pil 10"/>
              <p:cNvCxnSpPr/>
              <p:nvPr/>
            </p:nvCxnSpPr>
            <p:spPr>
              <a:xfrm rot="5400000">
                <a:off x="3498051" y="3710052"/>
                <a:ext cx="1511412" cy="12433"/>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ruta 11"/>
              <p:cNvSpPr txBox="1"/>
              <p:nvPr/>
            </p:nvSpPr>
            <p:spPr>
              <a:xfrm rot="16200000">
                <a:off x="3358624" y="3514731"/>
                <a:ext cx="1394194" cy="461665"/>
              </a:xfrm>
              <a:prstGeom prst="rect">
                <a:avLst/>
              </a:prstGeom>
              <a:noFill/>
            </p:spPr>
            <p:txBody>
              <a:bodyPr wrap="none" rtlCol="0">
                <a:spAutoFit/>
              </a:bodyPr>
              <a:lstStyle/>
              <a:p>
                <a:r>
                  <a:rPr lang="sv-SE" sz="2400" dirty="0">
                    <a:solidFill>
                      <a:srgbClr val="FFFF00"/>
                    </a:solidFill>
                  </a:rPr>
                  <a:t>3 m</a:t>
                </a:r>
              </a:p>
            </p:txBody>
          </p:sp>
        </p:grpSp>
        <p:sp>
          <p:nvSpPr>
            <p:cNvPr id="24" name="Rectangle 3"/>
            <p:cNvSpPr>
              <a:spLocks noChangeArrowheads="1"/>
            </p:cNvSpPr>
            <p:nvPr/>
          </p:nvSpPr>
          <p:spPr bwMode="auto">
            <a:xfrm>
              <a:off x="3830077" y="3099914"/>
              <a:ext cx="1730346" cy="780525"/>
            </a:xfrm>
            <a:prstGeom prst="rect">
              <a:avLst/>
            </a:prstGeom>
            <a:solidFill>
              <a:srgbClr val="CC9900"/>
            </a:solidFill>
            <a:ln w="9525">
              <a:miter lim="800000"/>
              <a:headEnd/>
              <a:tailEnd/>
            </a:ln>
            <a:effectLst/>
            <a:scene3d>
              <a:camera prst="legacyPerspectiveTopRight" fov="7200000"/>
              <a:lightRig rig="legacyFlat3" dir="b"/>
            </a:scene3d>
            <a:sp3d extrusionH="381000" prstMaterial="legacyMatte">
              <a:bevelT w="13500" h="13500" prst="angle"/>
              <a:bevelB w="13500" h="13500" prst="angle"/>
              <a:extrusionClr>
                <a:srgbClr val="CC9900"/>
              </a:extrusionClr>
            </a:sp3d>
          </p:spPr>
          <p:txBody>
            <a:bodyPr vert="horz" wrap="none" lIns="91440" tIns="45720" rIns="91440" bIns="45720" numCol="1" anchor="ctr" anchorCtr="0" compatLnSpc="1">
              <a:prstTxWarp prst="textNoShape">
                <a:avLst/>
              </a:prstTxWarp>
              <a:flatTx/>
            </a:bodyPr>
            <a:lstStyle/>
            <a:p>
              <a:endParaRPr lang="sv-SE" dirty="0"/>
            </a:p>
          </p:txBody>
        </p:sp>
        <p:pic>
          <p:nvPicPr>
            <p:cNvPr id="529409" name="Picture 1"/>
            <p:cNvPicPr>
              <a:picLocks noChangeAspect="1" noChangeArrowheads="1"/>
            </p:cNvPicPr>
            <p:nvPr/>
          </p:nvPicPr>
          <p:blipFill>
            <a:blip r:embed="rId4" cstate="screen"/>
            <a:srcRect/>
            <a:stretch>
              <a:fillRect/>
            </a:stretch>
          </p:blipFill>
          <p:spPr bwMode="auto">
            <a:xfrm>
              <a:off x="3834486" y="3078815"/>
              <a:ext cx="1739897" cy="788561"/>
            </a:xfrm>
            <a:prstGeom prst="rect">
              <a:avLst/>
            </a:prstGeom>
            <a:effectLst/>
          </p:spPr>
        </p:pic>
        <p:grpSp>
          <p:nvGrpSpPr>
            <p:cNvPr id="5" name="Grupp 24"/>
            <p:cNvGrpSpPr/>
            <p:nvPr/>
          </p:nvGrpSpPr>
          <p:grpSpPr>
            <a:xfrm rot="3586906">
              <a:off x="3551377" y="2299799"/>
              <a:ext cx="494964" cy="873957"/>
              <a:chOff x="3765008" y="1854451"/>
              <a:chExt cx="494964" cy="3282535"/>
            </a:xfrm>
          </p:grpSpPr>
          <p:cxnSp>
            <p:nvCxnSpPr>
              <p:cNvPr id="26" name="Rak pil 25"/>
              <p:cNvCxnSpPr/>
              <p:nvPr/>
            </p:nvCxnSpPr>
            <p:spPr>
              <a:xfrm rot="5400000">
                <a:off x="3627520" y="3591426"/>
                <a:ext cx="1263316" cy="1588"/>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rot="16200000">
                <a:off x="2354573" y="3264886"/>
                <a:ext cx="3282535" cy="461665"/>
              </a:xfrm>
              <a:prstGeom prst="rect">
                <a:avLst/>
              </a:prstGeom>
              <a:noFill/>
            </p:spPr>
            <p:txBody>
              <a:bodyPr wrap="none" rtlCol="0">
                <a:spAutoFit/>
              </a:bodyPr>
              <a:lstStyle/>
              <a:p>
                <a:r>
                  <a:rPr lang="sv-SE" sz="2400" dirty="0">
                    <a:solidFill>
                      <a:srgbClr val="FFFF00"/>
                    </a:solidFill>
                  </a:rPr>
                  <a:t>2 mil</a:t>
                </a:r>
              </a:p>
            </p:txBody>
          </p:sp>
        </p:grpSp>
      </p:grpSp>
      <p:grpSp>
        <p:nvGrpSpPr>
          <p:cNvPr id="6" name="Grupp 34"/>
          <p:cNvGrpSpPr/>
          <p:nvPr/>
        </p:nvGrpSpPr>
        <p:grpSpPr>
          <a:xfrm>
            <a:off x="2793519" y="3232280"/>
            <a:ext cx="5308925" cy="3433485"/>
            <a:chOff x="2382794" y="2859740"/>
            <a:chExt cx="5308925" cy="3433485"/>
          </a:xfrm>
        </p:grpSpPr>
        <p:grpSp>
          <p:nvGrpSpPr>
            <p:cNvPr id="7" name="Grupp 15"/>
            <p:cNvGrpSpPr/>
            <p:nvPr/>
          </p:nvGrpSpPr>
          <p:grpSpPr>
            <a:xfrm>
              <a:off x="2382794" y="4007224"/>
              <a:ext cx="461665" cy="2259899"/>
              <a:chOff x="3782702" y="4905667"/>
              <a:chExt cx="461665" cy="1263316"/>
            </a:xfrm>
          </p:grpSpPr>
          <p:sp>
            <p:nvSpPr>
              <p:cNvPr id="13" name="textruta 12"/>
              <p:cNvSpPr txBox="1"/>
              <p:nvPr/>
            </p:nvSpPr>
            <p:spPr>
              <a:xfrm rot="16200000">
                <a:off x="3661013" y="5298899"/>
                <a:ext cx="705043" cy="461665"/>
              </a:xfrm>
              <a:prstGeom prst="rect">
                <a:avLst/>
              </a:prstGeom>
              <a:noFill/>
            </p:spPr>
            <p:txBody>
              <a:bodyPr wrap="square" rtlCol="0">
                <a:spAutoFit/>
              </a:bodyPr>
              <a:lstStyle/>
              <a:p>
                <a:r>
                  <a:rPr lang="sv-SE" sz="2400" dirty="0">
                    <a:solidFill>
                      <a:srgbClr val="FFFF00"/>
                    </a:solidFill>
                  </a:rPr>
                  <a:t>1000 m</a:t>
                </a:r>
              </a:p>
            </p:txBody>
          </p:sp>
          <p:cxnSp>
            <p:nvCxnSpPr>
              <p:cNvPr id="14" name="Rak pil 13"/>
              <p:cNvCxnSpPr/>
              <p:nvPr/>
            </p:nvCxnSpPr>
            <p:spPr>
              <a:xfrm rot="5400000">
                <a:off x="3551320" y="5536531"/>
                <a:ext cx="1263316" cy="1588"/>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529411" name="Rectangle 3"/>
            <p:cNvSpPr>
              <a:spLocks noChangeArrowheads="1"/>
            </p:cNvSpPr>
            <p:nvPr/>
          </p:nvSpPr>
          <p:spPr bwMode="auto">
            <a:xfrm>
              <a:off x="3023266" y="4005348"/>
              <a:ext cx="4533994" cy="2269945"/>
            </a:xfrm>
            <a:prstGeom prst="rect">
              <a:avLst/>
            </a:prstGeom>
            <a:solidFill>
              <a:srgbClr val="CC9900"/>
            </a:solidFill>
            <a:ln w="9525">
              <a:miter lim="800000"/>
              <a:headEnd/>
              <a:tailEnd/>
            </a:ln>
            <a:effectLst/>
            <a:scene3d>
              <a:camera prst="legacyPerspectiveTopRight" fov="7200000"/>
              <a:lightRig rig="legacyFlat3" dir="b"/>
            </a:scene3d>
            <a:sp3d extrusionH="19056350" prstMaterial="legacyMatte">
              <a:bevelT w="13500" h="13500" prst="angle"/>
              <a:bevelB w="13500" h="13500" prst="angle"/>
              <a:extrusionClr>
                <a:srgbClr val="CC9900"/>
              </a:extrusionClr>
            </a:sp3d>
          </p:spPr>
          <p:txBody>
            <a:bodyPr vert="horz" wrap="none" lIns="91440" tIns="45720" rIns="91440" bIns="45720" numCol="1" anchor="ctr" anchorCtr="0" compatLnSpc="1">
              <a:prstTxWarp prst="textNoShape">
                <a:avLst/>
              </a:prstTxWarp>
              <a:flatTx/>
            </a:bodyPr>
            <a:lstStyle/>
            <a:p>
              <a:endParaRPr lang="sv-SE" dirty="0"/>
            </a:p>
          </p:txBody>
        </p:sp>
        <p:pic>
          <p:nvPicPr>
            <p:cNvPr id="529410" name="Picture 2"/>
            <p:cNvPicPr>
              <a:picLocks noChangeAspect="1" noChangeArrowheads="1"/>
            </p:cNvPicPr>
            <p:nvPr/>
          </p:nvPicPr>
          <p:blipFill>
            <a:blip r:embed="rId5"/>
            <a:srcRect/>
            <a:stretch>
              <a:fillRect/>
            </a:stretch>
          </p:blipFill>
          <p:spPr bwMode="auto">
            <a:xfrm>
              <a:off x="2951647" y="3998259"/>
              <a:ext cx="4587689" cy="2294966"/>
            </a:xfrm>
            <a:prstGeom prst="rect">
              <a:avLst/>
            </a:prstGeom>
            <a:effectLst/>
          </p:spPr>
        </p:pic>
        <p:sp>
          <p:nvSpPr>
            <p:cNvPr id="29" name="textruta 28"/>
            <p:cNvSpPr txBox="1"/>
            <p:nvPr/>
          </p:nvSpPr>
          <p:spPr>
            <a:xfrm rot="20908855">
              <a:off x="4516643" y="2963263"/>
              <a:ext cx="1092271" cy="461665"/>
            </a:xfrm>
            <a:prstGeom prst="rect">
              <a:avLst/>
            </a:prstGeom>
            <a:noFill/>
          </p:spPr>
          <p:txBody>
            <a:bodyPr wrap="square" rtlCol="0">
              <a:spAutoFit/>
            </a:bodyPr>
            <a:lstStyle/>
            <a:p>
              <a:r>
                <a:rPr lang="sv-SE" sz="2400" dirty="0">
                  <a:solidFill>
                    <a:srgbClr val="FFFF00"/>
                  </a:solidFill>
                </a:rPr>
                <a:t>50 mil</a:t>
              </a:r>
            </a:p>
          </p:txBody>
        </p:sp>
        <p:cxnSp>
          <p:nvCxnSpPr>
            <p:cNvPr id="31" name="Rak pil 30"/>
            <p:cNvCxnSpPr/>
            <p:nvPr/>
          </p:nvCxnSpPr>
          <p:spPr>
            <a:xfrm rot="10800000" flipV="1">
              <a:off x="2932318" y="2859740"/>
              <a:ext cx="4759401" cy="1013011"/>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6" name="textruta 35"/>
          <p:cNvSpPr txBox="1"/>
          <p:nvPr/>
        </p:nvSpPr>
        <p:spPr>
          <a:xfrm>
            <a:off x="5955323" y="1509929"/>
            <a:ext cx="2755844" cy="954091"/>
          </a:xfrm>
          <a:prstGeom prst="rect">
            <a:avLst/>
          </a:prstGeom>
          <a:noFill/>
        </p:spPr>
        <p:txBody>
          <a:bodyPr wrap="none" lIns="91421" tIns="45712" rIns="91421" bIns="45712" rtlCol="0">
            <a:spAutoFit/>
          </a:bodyPr>
          <a:lstStyle/>
          <a:p>
            <a:r>
              <a:rPr lang="sv-SE" sz="2800" dirty="0" smtClean="0">
                <a:solidFill>
                  <a:srgbClr val="FFFF00"/>
                </a:solidFill>
              </a:rPr>
              <a:t>Från </a:t>
            </a:r>
            <a:r>
              <a:rPr lang="sv-SE" sz="2800" i="1" dirty="0" smtClean="0">
                <a:solidFill>
                  <a:srgbClr val="FFFF00"/>
                </a:solidFill>
              </a:rPr>
              <a:t>lokala</a:t>
            </a:r>
          </a:p>
          <a:p>
            <a:r>
              <a:rPr lang="sv-SE" sz="2800" dirty="0" smtClean="0">
                <a:solidFill>
                  <a:srgbClr val="FFFF00"/>
                </a:solidFill>
              </a:rPr>
              <a:t>översvämningar</a:t>
            </a:r>
            <a:endParaRPr lang="sv-SE" sz="2800" dirty="0">
              <a:solidFill>
                <a:srgbClr val="FFFF00"/>
              </a:solidFill>
            </a:endParaRPr>
          </a:p>
        </p:txBody>
      </p:sp>
      <p:sp>
        <p:nvSpPr>
          <p:cNvPr id="37" name="textruta 36"/>
          <p:cNvSpPr txBox="1"/>
          <p:nvPr/>
        </p:nvSpPr>
        <p:spPr>
          <a:xfrm>
            <a:off x="1982529" y="2878006"/>
            <a:ext cx="2880878" cy="954091"/>
          </a:xfrm>
          <a:prstGeom prst="rect">
            <a:avLst/>
          </a:prstGeom>
          <a:noFill/>
        </p:spPr>
        <p:txBody>
          <a:bodyPr wrap="none" lIns="91421" tIns="45712" rIns="91421" bIns="45712" rtlCol="0">
            <a:spAutoFit/>
          </a:bodyPr>
          <a:lstStyle/>
          <a:p>
            <a:r>
              <a:rPr lang="sv-SE" sz="2800" dirty="0" smtClean="0">
                <a:solidFill>
                  <a:srgbClr val="FFFF00"/>
                </a:solidFill>
              </a:rPr>
              <a:t>Från </a:t>
            </a:r>
            <a:r>
              <a:rPr lang="sv-SE" sz="2800" i="1" dirty="0" smtClean="0">
                <a:solidFill>
                  <a:srgbClr val="FFFF00"/>
                </a:solidFill>
              </a:rPr>
              <a:t>den</a:t>
            </a:r>
            <a:r>
              <a:rPr lang="sv-SE" sz="2800" dirty="0" smtClean="0">
                <a:solidFill>
                  <a:srgbClr val="FFFF00"/>
                </a:solidFill>
              </a:rPr>
              <a:t> </a:t>
            </a:r>
            <a:r>
              <a:rPr lang="sv-SE" sz="2800" i="1" dirty="0" smtClean="0">
                <a:solidFill>
                  <a:srgbClr val="FFFF00"/>
                </a:solidFill>
              </a:rPr>
              <a:t>stora</a:t>
            </a:r>
          </a:p>
          <a:p>
            <a:r>
              <a:rPr lang="sv-SE" sz="2800" dirty="0" smtClean="0">
                <a:solidFill>
                  <a:srgbClr val="FFFF00"/>
                </a:solidFill>
              </a:rPr>
              <a:t>Översvämningen</a:t>
            </a:r>
            <a:endParaRPr lang="sv-SE" sz="2800" dirty="0">
              <a:solidFill>
                <a:srgbClr val="FFFF00"/>
              </a:solidFill>
            </a:endParaRPr>
          </a:p>
        </p:txBody>
      </p:sp>
      <p:grpSp>
        <p:nvGrpSpPr>
          <p:cNvPr id="8" name="Group 29"/>
          <p:cNvGrpSpPr/>
          <p:nvPr/>
        </p:nvGrpSpPr>
        <p:grpSpPr>
          <a:xfrm>
            <a:off x="290433" y="1747127"/>
            <a:ext cx="2170295" cy="4990120"/>
            <a:chOff x="392030" y="1442323"/>
            <a:chExt cx="2170296" cy="4990120"/>
          </a:xfrm>
        </p:grpSpPr>
        <p:pic>
          <p:nvPicPr>
            <p:cNvPr id="21" name="Bildobjekt 20" descr="Kornstorlekari sedimentlager.gif"/>
            <p:cNvPicPr>
              <a:picLocks noChangeAspect="1"/>
            </p:cNvPicPr>
            <p:nvPr/>
          </p:nvPicPr>
          <p:blipFill>
            <a:blip r:embed="rId6"/>
            <a:stretch>
              <a:fillRect/>
            </a:stretch>
          </p:blipFill>
          <p:spPr>
            <a:xfrm flipH="1">
              <a:off x="392030" y="2479243"/>
              <a:ext cx="2073261" cy="3953200"/>
            </a:xfrm>
            <a:prstGeom prst="rect">
              <a:avLst/>
            </a:prstGeom>
            <a:effectLst>
              <a:outerShdw blurRad="50800" dist="114300" dir="18600000" algn="bl" rotWithShape="0">
                <a:prstClr val="black">
                  <a:alpha val="55000"/>
                </a:prstClr>
              </a:outerShdw>
            </a:effectLst>
          </p:spPr>
        </p:pic>
        <p:sp>
          <p:nvSpPr>
            <p:cNvPr id="38" name="textruta 37"/>
            <p:cNvSpPr txBox="1"/>
            <p:nvPr/>
          </p:nvSpPr>
          <p:spPr>
            <a:xfrm>
              <a:off x="412377" y="1442323"/>
              <a:ext cx="2149949" cy="954107"/>
            </a:xfrm>
            <a:prstGeom prst="rect">
              <a:avLst/>
            </a:prstGeom>
            <a:noFill/>
          </p:spPr>
          <p:txBody>
            <a:bodyPr wrap="none" rtlCol="0">
              <a:spAutoFit/>
            </a:bodyPr>
            <a:lstStyle/>
            <a:p>
              <a:r>
                <a:rPr lang="sv-SE" sz="2800" dirty="0" smtClean="0">
                  <a:solidFill>
                    <a:srgbClr val="FFFF00"/>
                  </a:solidFill>
                </a:rPr>
                <a:t>Kornstorlek</a:t>
              </a:r>
            </a:p>
            <a:p>
              <a:r>
                <a:rPr lang="sv-SE" sz="2800" dirty="0" smtClean="0">
                  <a:solidFill>
                    <a:srgbClr val="FFFF00"/>
                  </a:solidFill>
                </a:rPr>
                <a:t>i lager</a:t>
              </a:r>
              <a:endParaRPr lang="sv-SE" sz="2800" dirty="0">
                <a:solidFill>
                  <a:srgbClr val="FFFF00"/>
                </a:solidFill>
              </a:endParaRPr>
            </a:p>
          </p:txBody>
        </p:sp>
      </p:grpSp>
    </p:spTree>
    <p:extLst>
      <p:ext uri="{BB962C8B-B14F-4D97-AF65-F5344CB8AC3E}">
        <p14:creationId xmlns:p14="http://schemas.microsoft.com/office/powerpoint/2010/main" val="92605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grpId="0" nodeType="withEffect">
                                  <p:stCondLst>
                                    <p:cond delay="0"/>
                                  </p:stCondLst>
                                  <p:childTnLst>
                                    <p:animEffect transition="out" filter="fade">
                                      <p:cBhvr>
                                        <p:cTn id="9" dur="1000"/>
                                        <p:tgtEl>
                                          <p:spTgt spid="15364"/>
                                        </p:tgtEl>
                                      </p:cBhvr>
                                    </p:animEffect>
                                    <p:set>
                                      <p:cBhvr>
                                        <p:cTn id="10" dur="1" fill="hold">
                                          <p:stCondLst>
                                            <p:cond delay="999"/>
                                          </p:stCondLst>
                                        </p:cTn>
                                        <p:tgtEl>
                                          <p:spTgt spid="15364"/>
                                        </p:tgtEl>
                                        <p:attrNameLst>
                                          <p:attrName>style.visibility</p:attrName>
                                        </p:attrNameLst>
                                      </p:cBhvr>
                                      <p:to>
                                        <p:strVal val="hidden"/>
                                      </p:to>
                                    </p:set>
                                  </p:childTnLst>
                                </p:cTn>
                              </p:par>
                              <p:par>
                                <p:cTn id="11" presetID="9" presetClass="emph" presetSubtype="0" nodeType="withEffect">
                                  <p:stCondLst>
                                    <p:cond delay="0"/>
                                  </p:stCondLst>
                                  <p:childTnLst>
                                    <p:set>
                                      <p:cBhvr rctx="PPT">
                                        <p:cTn id="12" dur="indefinite"/>
                                        <p:tgtEl>
                                          <p:spTgt spid="20"/>
                                        </p:tgtEl>
                                        <p:attrNameLst>
                                          <p:attrName>style.opacity</p:attrName>
                                        </p:attrNameLst>
                                      </p:cBhvr>
                                      <p:to>
                                        <p:strVal val="0.35"/>
                                      </p:to>
                                    </p:set>
                                    <p:animEffect filter="image" prLst="opacity: 0.35">
                                      <p:cBhvr rctx="IE">
                                        <p:cTn id="13" dur="indefinite"/>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sv-SE" dirty="0" smtClean="0"/>
              <a:t>Kanjoner</a:t>
            </a:r>
          </a:p>
        </p:txBody>
      </p:sp>
      <p:pic>
        <p:nvPicPr>
          <p:cNvPr id="8" name="Bildobjekt 7" descr="Kanjoner.jpg"/>
          <p:cNvPicPr>
            <a:picLocks noChangeAspect="1"/>
          </p:cNvPicPr>
          <p:nvPr/>
        </p:nvPicPr>
        <p:blipFill>
          <a:blip r:embed="rId3" cstate="print"/>
          <a:stretch>
            <a:fillRect/>
          </a:stretch>
        </p:blipFill>
        <p:spPr>
          <a:xfrm>
            <a:off x="3595552" y="0"/>
            <a:ext cx="5548448" cy="6858000"/>
          </a:xfrm>
          <a:prstGeom prst="rect">
            <a:avLst/>
          </a:prstGeom>
        </p:spPr>
      </p:pic>
      <p:sp>
        <p:nvSpPr>
          <p:cNvPr id="30725" name="Text Box 5"/>
          <p:cNvSpPr txBox="1">
            <a:spLocks noChangeArrowheads="1"/>
          </p:cNvSpPr>
          <p:nvPr/>
        </p:nvSpPr>
        <p:spPr bwMode="auto">
          <a:xfrm>
            <a:off x="5937958" y="5594006"/>
            <a:ext cx="3089791" cy="1077202"/>
          </a:xfrm>
          <a:prstGeom prst="rect">
            <a:avLst/>
          </a:prstGeom>
          <a:noFill/>
          <a:ln w="9525" algn="ctr">
            <a:noFill/>
            <a:miter lim="800000"/>
            <a:headEnd/>
            <a:tailEnd/>
          </a:ln>
        </p:spPr>
        <p:txBody>
          <a:bodyPr wrap="square" lIns="91421" tIns="45712" rIns="91421" bIns="45712">
            <a:spAutoFit/>
            <a:scene3d>
              <a:camera prst="orthographicFront"/>
              <a:lightRig rig="threePt" dir="t"/>
            </a:scene3d>
            <a:sp3d extrusionH="57150">
              <a:bevelT w="38100" h="38100"/>
            </a:sp3d>
          </a:bodyPr>
          <a:lstStyle/>
          <a:p>
            <a:pPr algn="ctr"/>
            <a:r>
              <a:rPr lang="sv-SE" sz="3200" b="1" spc="99" dirty="0">
                <a:solidFill>
                  <a:srgbClr val="FFFF00"/>
                </a:solidFill>
                <a:effectLst>
                  <a:reflection blurRad="6350" stA="60000" endA="900" endPos="58000" dir="5400000" sy="-100000" algn="bl" rotWithShape="0"/>
                </a:effectLst>
                <a:latin typeface="Comic Sans MS" pitchFamily="66" charset="0"/>
              </a:rPr>
              <a:t>Grand Canyon</a:t>
            </a:r>
          </a:p>
          <a:p>
            <a:pPr algn="ctr"/>
            <a:r>
              <a:rPr lang="sv-SE" sz="3200" b="1" spc="99" dirty="0">
                <a:solidFill>
                  <a:srgbClr val="FFFF00"/>
                </a:solidFill>
                <a:effectLst>
                  <a:reflection blurRad="6350" stA="60000" endA="900" endPos="58000" dir="5400000" sy="-100000" algn="bl" rotWithShape="0"/>
                </a:effectLst>
                <a:latin typeface="Comic Sans MS" pitchFamily="66" charset="0"/>
              </a:rPr>
              <a:t>Arizona</a:t>
            </a:r>
          </a:p>
        </p:txBody>
      </p:sp>
      <p:pic>
        <p:nvPicPr>
          <p:cNvPr id="9" name="Bildobjekt 8" descr="Namnlöst-1.gif"/>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19830" y="821978"/>
            <a:ext cx="2613844" cy="5970708"/>
          </a:xfrm>
          <a:prstGeom prst="rect">
            <a:avLst/>
          </a:prstGeom>
        </p:spPr>
      </p:pic>
      <p:pic>
        <p:nvPicPr>
          <p:cNvPr id="11" name="Bildobjekt 10" descr="Ny-logga-kopia.png"/>
          <p:cNvPicPr>
            <a:picLocks noChangeAspect="1"/>
          </p:cNvPicPr>
          <p:nvPr/>
        </p:nvPicPr>
        <p:blipFill>
          <a:blip r:embed="rId5" cstate="screen"/>
          <a:stretch>
            <a:fillRect/>
          </a:stretch>
        </p:blipFill>
        <p:spPr>
          <a:xfrm>
            <a:off x="7383573" y="274599"/>
            <a:ext cx="1452785" cy="307990"/>
          </a:xfrm>
          <a:prstGeom prst="rect">
            <a:avLst/>
          </a:prstGeom>
        </p:spPr>
      </p:pic>
    </p:spTree>
    <p:extLst>
      <p:ext uri="{BB962C8B-B14F-4D97-AF65-F5344CB8AC3E}">
        <p14:creationId xmlns:p14="http://schemas.microsoft.com/office/powerpoint/2010/main" val="3624221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öde">
  <a:themeElements>
    <a:clrScheme name="Genesis">
      <a:dk1>
        <a:sysClr val="windowText" lastClr="000000"/>
      </a:dk1>
      <a:lt1>
        <a:sysClr val="window" lastClr="FFFFFF"/>
      </a:lt1>
      <a:dk2>
        <a:srgbClr val="575F6D"/>
      </a:dk2>
      <a:lt2>
        <a:srgbClr val="FFF39D"/>
      </a:lt2>
      <a:accent1>
        <a:srgbClr val="FE8637"/>
      </a:accent1>
      <a:accent2>
        <a:srgbClr val="7598D9"/>
      </a:accent2>
      <a:accent3>
        <a:srgbClr val="99FFCC"/>
      </a:accent3>
      <a:accent4>
        <a:srgbClr val="FFFF00"/>
      </a:accent4>
      <a:accent5>
        <a:srgbClr val="AEBAD5"/>
      </a:accent5>
      <a:accent6>
        <a:srgbClr val="777C84"/>
      </a:accent6>
      <a:hlink>
        <a:srgbClr val="D2611C"/>
      </a:hlink>
      <a:folHlink>
        <a:srgbClr val="3B435B"/>
      </a:folHlink>
    </a:clrScheme>
    <a:fontScheme name="Skapelseföredrag">
      <a:majorFont>
        <a:latin typeface="Kristen ITC"/>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wrap="square" lIns="0" tIns="0" rIns="0" bIns="0">
        <a:spAutoFit/>
      </a:bodyPr>
      <a:lstStyle>
        <a:defPPr>
          <a:defRPr sz="3200" dirty="0" smtClean="0">
            <a:solidFill>
              <a:schemeClr val="accent4"/>
            </a:solidFill>
          </a:defRPr>
        </a:defPPr>
      </a:lstStyle>
    </a:spDef>
    <a:lnDef>
      <a:spPr>
        <a:ln w="38100">
          <a:solidFill>
            <a:srgbClr val="FFFF00"/>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Genesis">
      <a:dk1>
        <a:sysClr val="windowText" lastClr="000000"/>
      </a:dk1>
      <a:lt1>
        <a:sysClr val="window" lastClr="FFFFFF"/>
      </a:lt1>
      <a:dk2>
        <a:srgbClr val="575F6D"/>
      </a:dk2>
      <a:lt2>
        <a:srgbClr val="FFF39D"/>
      </a:lt2>
      <a:accent1>
        <a:srgbClr val="FE8637"/>
      </a:accent1>
      <a:accent2>
        <a:srgbClr val="7598D9"/>
      </a:accent2>
      <a:accent3>
        <a:srgbClr val="99FFCC"/>
      </a:accent3>
      <a:accent4>
        <a:srgbClr val="FFFF00"/>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Formgivningsmall- snöig väg</Template>
  <TotalTime>0</TotalTime>
  <Words>2980</Words>
  <Application>Microsoft Office PowerPoint</Application>
  <PresentationFormat>Bildspel på skärmen (4:3)</PresentationFormat>
  <Paragraphs>497</Paragraphs>
  <Slides>22</Slides>
  <Notes>22</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22</vt:i4>
      </vt:variant>
    </vt:vector>
  </HeadingPairs>
  <TitlesOfParts>
    <vt:vector size="32" baseType="lpstr">
      <vt:lpstr>Arial</vt:lpstr>
      <vt:lpstr>Kristen ITC</vt:lpstr>
      <vt:lpstr>Cambria Math</vt:lpstr>
      <vt:lpstr>Wingdings 2</vt:lpstr>
      <vt:lpstr>Calibri</vt:lpstr>
      <vt:lpstr>Times New Roman</vt:lpstr>
      <vt:lpstr>Aharoni</vt:lpstr>
      <vt:lpstr>Arial Unicode MS</vt:lpstr>
      <vt:lpstr>Comic Sans MS</vt:lpstr>
      <vt:lpstr>Flöde</vt:lpstr>
      <vt:lpstr>Innehåll</vt:lpstr>
      <vt:lpstr>Vår moderna skapelsemyt</vt:lpstr>
      <vt:lpstr>Struktur på alla nivåer</vt:lpstr>
      <vt:lpstr>Utveckling eller Avveckling?</vt:lpstr>
      <vt:lpstr>Jorden är unik</vt:lpstr>
      <vt:lpstr>Någon har tänkt…</vt:lpstr>
      <vt:lpstr>Två helt olika scenarier</vt:lpstr>
      <vt:lpstr>Flodens följder</vt:lpstr>
      <vt:lpstr>Kanjoner</vt:lpstr>
      <vt:lpstr>Erosion</vt:lpstr>
      <vt:lpstr>Snabba processer idag</vt:lpstr>
      <vt:lpstr>Bergveckningar</vt:lpstr>
      <vt:lpstr>Fossila ormstjärnor</vt:lpstr>
      <vt:lpstr>Fossila kyrkogårdar</vt:lpstr>
      <vt:lpstr>Överraskande död</vt:lpstr>
      <vt:lpstr>Polystratafossil</vt:lpstr>
      <vt:lpstr>Polystratafossilens bildande</vt:lpstr>
      <vt:lpstr>Istid</vt:lpstr>
      <vt:lpstr>Metoder för gammal jord</vt:lpstr>
      <vt:lpstr>Kol-14 metoden</vt:lpstr>
      <vt:lpstr>Kol-14 visar på låga åldrar</vt:lpstr>
      <vt:lpstr>Metoder för ung jord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2011-10-07T09:30:11Z</dcterms:created>
  <dcterms:modified xsi:type="dcterms:W3CDTF">2011-10-07T21:58:27Z</dcterms:modified>
</cp:coreProperties>
</file>