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6" r:id="rId1"/>
  </p:sldMasterIdLst>
  <p:notesMasterIdLst>
    <p:notesMasterId r:id="rId21"/>
  </p:notesMasterIdLst>
  <p:handoutMasterIdLst>
    <p:handoutMasterId r:id="rId22"/>
  </p:handoutMasterIdLst>
  <p:sldIdLst>
    <p:sldId id="754" r:id="rId2"/>
    <p:sldId id="729" r:id="rId3"/>
    <p:sldId id="755" r:id="rId4"/>
    <p:sldId id="731" r:id="rId5"/>
    <p:sldId id="652" r:id="rId6"/>
    <p:sldId id="732" r:id="rId7"/>
    <p:sldId id="733" r:id="rId8"/>
    <p:sldId id="689" r:id="rId9"/>
    <p:sldId id="422" r:id="rId10"/>
    <p:sldId id="479" r:id="rId11"/>
    <p:sldId id="471" r:id="rId12"/>
    <p:sldId id="734" r:id="rId13"/>
    <p:sldId id="747" r:id="rId14"/>
    <p:sldId id="535" r:id="rId15"/>
    <p:sldId id="480" r:id="rId16"/>
    <p:sldId id="397" r:id="rId17"/>
    <p:sldId id="735" r:id="rId18"/>
    <p:sldId id="536" r:id="rId19"/>
    <p:sldId id="472" r:id="rId20"/>
  </p:sldIdLst>
  <p:sldSz cx="9144000" cy="6858000" type="screen4x3"/>
  <p:notesSz cx="6858000" cy="9945688"/>
  <p:embeddedFontLst>
    <p:embeddedFont>
      <p:font typeface="Kristen ITC" pitchFamily="66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Wingdings 2" pitchFamily="18" charset="2"/>
      <p:regular r:id="rId28"/>
    </p:embeddedFont>
    <p:embeddedFont>
      <p:font typeface="Comic Sans MS" pitchFamily="66" charset="0"/>
      <p:regular r:id="rId29"/>
      <p:bold r:id="rId30"/>
    </p:embeddedFont>
  </p:embeddedFontLst>
  <p:defaultTextStyle>
    <a:defPPr>
      <a:defRPr lang="sv-SE"/>
    </a:defPPr>
    <a:lvl1pPr marL="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9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7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1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054F7A"/>
    <a:srgbClr val="E15A03"/>
    <a:srgbClr val="DB6003"/>
    <a:srgbClr val="EF6803"/>
    <a:srgbClr val="996633"/>
    <a:srgbClr val="FE8637"/>
    <a:srgbClr val="99FFCC"/>
    <a:srgbClr val="8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Format med tema 2 - dekorfär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FD4443E-F989-4FC4-A0C8-D5A2AF1F390B}" styleName="Mörkt format 1 - Dekorfär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Mörkt forma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87546" autoAdjust="0"/>
  </p:normalViewPr>
  <p:slideViewPr>
    <p:cSldViewPr snapToGrid="0">
      <p:cViewPr varScale="1">
        <p:scale>
          <a:sx n="91" d="100"/>
          <a:sy n="91" d="100"/>
        </p:scale>
        <p:origin x="-600" y="-10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2136" y="-108"/>
      </p:cViewPr>
      <p:guideLst>
        <p:guide orient="horz" pos="3133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2"/>
          </p:nvPr>
        </p:nvSpPr>
        <p:spPr>
          <a:xfrm>
            <a:off x="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3"/>
          </p:nvPr>
        </p:nvSpPr>
        <p:spPr>
          <a:xfrm>
            <a:off x="388501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C999-61A9-47F1-89BF-68FCD7A9B4F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BA878-5CE4-4434-B575-4E6BFCFBEE92}" type="datetimeFigureOut">
              <a:rPr lang="sv-SE" smtClean="0"/>
              <a:pPr/>
              <a:t>2011-10-07</a:t>
            </a:fld>
            <a:endParaRPr lang="sv-SE" dirty="0"/>
          </a:p>
        </p:txBody>
      </p:sp>
      <p:sp>
        <p:nvSpPr>
          <p:cNvPr id="9" name="Platshållare för sidhuvud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4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objekt 7"/>
          <p:cNvSpPr>
            <a:spLocks noGrp="1" noRot="1" noChangeAspect="1"/>
          </p:cNvSpPr>
          <p:nvPr>
            <p:ph type="sldImg" idx="2"/>
          </p:nvPr>
        </p:nvSpPr>
        <p:spPr>
          <a:xfrm>
            <a:off x="1867595" y="380364"/>
            <a:ext cx="2854356" cy="214076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9" name="Platshållare för anteckningar 8"/>
          <p:cNvSpPr>
            <a:spLocks noGrp="1"/>
          </p:cNvSpPr>
          <p:nvPr>
            <p:ph type="body" sz="quarter" idx="3"/>
          </p:nvPr>
        </p:nvSpPr>
        <p:spPr>
          <a:xfrm>
            <a:off x="378823" y="2730137"/>
            <a:ext cx="6178732" cy="68188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5"/>
          </p:nvPr>
        </p:nvSpPr>
        <p:spPr>
          <a:xfrm>
            <a:off x="3886200" y="9588137"/>
            <a:ext cx="2971800" cy="3575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C89C4-FABC-4BB5-9A7C-AF6EC2D178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29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03" algn="l" defTabSz="91420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09" algn="l" defTabSz="91420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13" algn="l" defTabSz="91420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17" algn="l" defTabSz="91420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21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763713" y="628650"/>
            <a:ext cx="2974975" cy="2232025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98863" y="3300350"/>
            <a:ext cx="5486400" cy="4475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sv-SE" sz="1200" i="0" strike="noStrik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1</a:t>
            </a:fld>
            <a:endParaRPr lang="sv-S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</p:spPr>
        <p:txBody>
          <a:bodyPr/>
          <a:lstStyle/>
          <a:p>
            <a:fld id="{2B5A92E5-B4A4-460A-ADFD-71513C1F09B8}" type="slidenum">
              <a:rPr lang="sv-SE" smtClean="0"/>
              <a:pPr/>
              <a:t>10</a:t>
            </a:fld>
            <a:endParaRPr lang="sv-SE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73263" y="552450"/>
            <a:ext cx="2370137" cy="1779588"/>
          </a:xfrm>
          <a:prstGeom prst="rect">
            <a:avLst/>
          </a:prstGeo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3" y="2763965"/>
            <a:ext cx="5861050" cy="6083101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r>
              <a:rPr lang="sv-SE" b="0" i="0" dirty="0" smtClean="0"/>
              <a:t>För en människa</a:t>
            </a:r>
            <a:r>
              <a:rPr lang="sv-SE" b="0" i="0" baseline="0" dirty="0" smtClean="0"/>
              <a:t> kodar c:a 3% av DNA för proteiner</a:t>
            </a:r>
            <a:endParaRPr lang="sv-SE" b="0" i="0" dirty="0" smtClean="0"/>
          </a:p>
          <a:p>
            <a:pPr eaLnBrk="1" hangingPunct="1"/>
            <a:endParaRPr lang="sv-SE" b="0" i="0" baseline="0" dirty="0" smtClean="0"/>
          </a:p>
          <a:p>
            <a:pPr eaLnBrk="1" hangingPunct="1"/>
            <a:r>
              <a:rPr lang="sv-SE" b="0" i="0" baseline="0" dirty="0" smtClean="0"/>
              <a:t>DNA kodar för tre saker: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v-SE" b="0" i="0" baseline="0" dirty="0" smtClean="0"/>
              <a:t>Byggmaterialet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v-SE" b="0" i="0" baseline="0" dirty="0" smtClean="0"/>
              <a:t>Verktygen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v-SE" b="0" i="0" baseline="0" dirty="0" smtClean="0"/>
              <a:t>Ritning</a:t>
            </a:r>
            <a:endParaRPr lang="sv-SE" b="0" i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</p:spPr>
        <p:txBody>
          <a:bodyPr/>
          <a:lstStyle/>
          <a:p>
            <a:fld id="{2B5A92E5-B4A4-460A-ADFD-71513C1F09B8}" type="slidenum">
              <a:rPr lang="sv-SE" smtClean="0"/>
              <a:pPr/>
              <a:t>11</a:t>
            </a:fld>
            <a:endParaRPr lang="sv-SE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89150" y="565150"/>
            <a:ext cx="2478088" cy="1858963"/>
          </a:xfrm>
          <a:prstGeom prst="rect">
            <a:avLst/>
          </a:prstGeo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3" y="2724776"/>
            <a:ext cx="5861050" cy="6083101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r>
              <a:rPr lang="sv-SE" b="0" i="0" dirty="0" smtClean="0"/>
              <a:t>Energin i kroppen,</a:t>
            </a:r>
            <a:r>
              <a:rPr lang="sv-SE" b="0" i="0" baseline="0" dirty="0" smtClean="0"/>
              <a:t> ATP, bildas av ADP och Pi.</a:t>
            </a:r>
          </a:p>
          <a:p>
            <a:pPr eaLnBrk="1" hangingPunct="1"/>
            <a:r>
              <a:rPr lang="sv-SE" b="0" i="0" baseline="0" dirty="0" smtClean="0"/>
              <a:t>ATP synthase finns </a:t>
            </a:r>
            <a:r>
              <a:rPr lang="sv-SE" b="0" i="0" baseline="0" dirty="0" smtClean="0"/>
              <a:t>i </a:t>
            </a:r>
            <a:r>
              <a:rPr lang="sv-SE" b="0" i="0" baseline="0" dirty="0" smtClean="0"/>
              <a:t>mitokondrierna.</a:t>
            </a:r>
          </a:p>
          <a:p>
            <a:pPr eaLnBrk="1" hangingPunct="1"/>
            <a:endParaRPr lang="sv-SE" b="0" i="0" baseline="0" dirty="0" smtClean="0"/>
          </a:p>
          <a:p>
            <a:pPr eaLnBrk="1" hangingPunct="1"/>
            <a:r>
              <a:rPr lang="sv-SE" b="0" i="1" baseline="0" dirty="0" smtClean="0"/>
              <a:t>ÖK:</a:t>
            </a:r>
          </a:p>
          <a:p>
            <a:pPr eaLnBrk="1" hangingPunct="1"/>
            <a:r>
              <a:rPr lang="sv-SE" b="0" i="0" baseline="0" dirty="0" smtClean="0"/>
              <a:t>Proteinkomplexet på toppen har tre lägen, Öppen, Lös koppling, Fast koppling som genomlöps sekventiellt.</a:t>
            </a:r>
            <a:endParaRPr lang="sv-SE" b="0" i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841500" y="263525"/>
            <a:ext cx="3054350" cy="2290763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20487" y="2307572"/>
            <a:ext cx="5884816" cy="7241375"/>
          </a:xfrm>
          <a:prstGeom prst="rect">
            <a:avLst/>
          </a:prstGeom>
        </p:spPr>
        <p:txBody>
          <a:bodyPr/>
          <a:lstStyle/>
          <a:p>
            <a:r>
              <a:rPr lang="sv-SE" sz="1800" b="0" i="1" dirty="0" smtClean="0"/>
              <a:t>ÖK:</a:t>
            </a:r>
          </a:p>
          <a:p>
            <a:r>
              <a:rPr lang="sv-SE" sz="1800" b="0" dirty="0" smtClean="0"/>
              <a:t>Tillverkningsmanual (DNA)</a:t>
            </a:r>
          </a:p>
          <a:p>
            <a:r>
              <a:rPr lang="sv-SE" sz="1800" b="0" dirty="0" smtClean="0"/>
              <a:t>Hårddiskar (Kromosom)</a:t>
            </a:r>
          </a:p>
          <a:p>
            <a:r>
              <a:rPr lang="sv-SE" sz="1800" b="0" dirty="0" smtClean="0"/>
              <a:t>Kopieringsmaskin (replikering)</a:t>
            </a:r>
          </a:p>
          <a:p>
            <a:r>
              <a:rPr lang="sv-SE" sz="1800" b="0" dirty="0" smtClean="0"/>
              <a:t>Redigeringsutrustning (splicing)</a:t>
            </a:r>
          </a:p>
          <a:p>
            <a:r>
              <a:rPr lang="sv-SE" sz="1800" b="0" dirty="0" smtClean="0"/>
              <a:t>Språköversättare (transkription)</a:t>
            </a:r>
          </a:p>
          <a:p>
            <a:r>
              <a:rPr lang="sv-SE" sz="1800" b="0" dirty="0" smtClean="0"/>
              <a:t>Bibliotek med bibliotekarie (kärnmembran) Bibliotekarien kollar vad som kommer ut och in</a:t>
            </a:r>
          </a:p>
          <a:p>
            <a:r>
              <a:rPr lang="sv-SE" sz="1800" b="0" dirty="0" smtClean="0"/>
              <a:t>Produktionsmaskiner (ribosomer)</a:t>
            </a:r>
          </a:p>
          <a:p>
            <a:r>
              <a:rPr lang="sv-SE" sz="1800" b="0" dirty="0" smtClean="0"/>
              <a:t>Verktygsmaskiner (nucleolus) Dessa tillverkar prod.maskinerna, dvs rRNA, i cellkärnan</a:t>
            </a:r>
          </a:p>
          <a:p>
            <a:r>
              <a:rPr lang="sv-SE" sz="1800" b="0" dirty="0" smtClean="0"/>
              <a:t>Fabriksgolv (Endoplasmic Reticulum)</a:t>
            </a:r>
          </a:p>
          <a:p>
            <a:r>
              <a:rPr lang="sv-SE" sz="1800" b="0" dirty="0" smtClean="0"/>
              <a:t>Efterbehandling (golgiapparaten)</a:t>
            </a:r>
          </a:p>
          <a:p>
            <a:r>
              <a:rPr lang="sv-SE" sz="1800" b="0" dirty="0" smtClean="0"/>
              <a:t>Lager (vacuoles)</a:t>
            </a:r>
          </a:p>
          <a:p>
            <a:r>
              <a:rPr lang="sv-SE" sz="1800" b="0" dirty="0" smtClean="0"/>
              <a:t>Förpackningsanläggning (golgiapparaten)</a:t>
            </a:r>
          </a:p>
          <a:p>
            <a:r>
              <a:rPr lang="sv-SE" sz="1800" b="0" dirty="0" smtClean="0"/>
              <a:t>Transportlådor (liposome, vesicle)</a:t>
            </a:r>
          </a:p>
          <a:p>
            <a:r>
              <a:rPr lang="sv-SE" sz="1800" b="0" dirty="0" smtClean="0"/>
              <a:t>Internt transportnät (cytoskeleton) Med adresseringsfunktioner</a:t>
            </a:r>
          </a:p>
          <a:p>
            <a:r>
              <a:rPr lang="sv-SE" sz="1800" b="0" dirty="0" smtClean="0"/>
              <a:t>Adresseringsfunktioner</a:t>
            </a:r>
          </a:p>
          <a:p>
            <a:r>
              <a:rPr lang="sv-SE" sz="1800" b="0" dirty="0" smtClean="0"/>
              <a:t>Kraftverk (mitokondria)</a:t>
            </a:r>
          </a:p>
          <a:p>
            <a:r>
              <a:rPr lang="sv-SE" sz="1800" b="0" dirty="0" smtClean="0"/>
              <a:t>Avfallshantering (lyosom, vaculoes)</a:t>
            </a:r>
          </a:p>
          <a:p>
            <a:r>
              <a:rPr lang="sv-SE" sz="1800" b="0" dirty="0" smtClean="0"/>
              <a:t>Gränsskydd med identifieringsfunktioner (cellmembran)</a:t>
            </a:r>
          </a:p>
          <a:p>
            <a:r>
              <a:rPr lang="sv-SE" sz="1800" b="0" dirty="0" smtClean="0"/>
              <a:t>Armering (cytoskeleton, centrosome)</a:t>
            </a:r>
          </a:p>
          <a:p>
            <a:r>
              <a:rPr lang="sv-SE" sz="1800" b="0" dirty="0" smtClean="0"/>
              <a:t>Rörelseapparat (flagella, cilier)</a:t>
            </a:r>
          </a:p>
          <a:p>
            <a:r>
              <a:rPr lang="sv-SE" sz="1800" b="0" dirty="0" smtClean="0"/>
              <a:t>Celldelning (centriole, centrosome)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2855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885950" y="276225"/>
            <a:ext cx="2695575" cy="2022475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07423" y="2490454"/>
            <a:ext cx="5486400" cy="4475560"/>
          </a:xfrm>
          <a:prstGeom prst="rect">
            <a:avLst/>
          </a:prstGeom>
        </p:spPr>
        <p:txBody>
          <a:bodyPr/>
          <a:lstStyle/>
          <a:p>
            <a:r>
              <a:rPr lang="sv-SE" b="0" dirty="0" smtClean="0"/>
              <a:t>Molekylärbiologen säger också: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b="0" dirty="0" smtClean="0"/>
              <a:t>Ingen i mitt</a:t>
            </a:r>
            <a:r>
              <a:rPr lang="sv-SE" b="0" baseline="0" dirty="0" smtClean="0"/>
              <a:t> yrke tror att genetisk information utvecklades.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b="0" baseline="0" dirty="0" smtClean="0"/>
              <a:t>Det är vansinnigt att tro det.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b="0" baseline="0" dirty="0" smtClean="0"/>
              <a:t>Jag säger att jag tror informationen utvecklades för att inte bli utan jobb.</a:t>
            </a:r>
            <a:endParaRPr lang="sv-SE" b="0" strike="sng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4168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</p:spPr>
        <p:txBody>
          <a:bodyPr/>
          <a:lstStyle/>
          <a:p>
            <a:fld id="{60212496-7A90-4204-A2D7-1C7FEE623E08}" type="slidenum">
              <a:rPr lang="sv-SE" smtClean="0"/>
              <a:pPr/>
              <a:t>14</a:t>
            </a:fld>
            <a:endParaRPr lang="sv-SE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28838" y="500063"/>
            <a:ext cx="2503487" cy="1878012"/>
          </a:xfrm>
          <a:prstGeom prst="rect">
            <a:avLst/>
          </a:prstGeo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2541896"/>
            <a:ext cx="5861050" cy="6083101"/>
          </a:xfrm>
          <a:prstGeom prst="rect">
            <a:avLst/>
          </a:prstGeom>
          <a:noFill/>
          <a:ln/>
        </p:spPr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0" baseline="0" dirty="0" smtClean="0"/>
              <a:t>Variationen är ofta planerad, inte slumpmässig</a:t>
            </a:r>
            <a:endParaRPr lang="sv-SE" b="0" i="0" dirty="0" smtClean="0"/>
          </a:p>
          <a:p>
            <a:pPr marL="228600" indent="-228600" eaLnBrk="1" hangingPunct="1">
              <a:spcBef>
                <a:spcPct val="0"/>
              </a:spcBef>
            </a:pPr>
            <a:endParaRPr lang="sv-SE" b="0" dirty="0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sv-SE" b="0" dirty="0" smtClean="0"/>
              <a:t>Modulerna är ganska</a:t>
            </a:r>
            <a:r>
              <a:rPr lang="sv-SE" b="0" baseline="0" dirty="0" smtClean="0"/>
              <a:t> lika mellan olika </a:t>
            </a:r>
            <a:r>
              <a:rPr lang="sv-SE" b="0" baseline="0" dirty="0" smtClean="0"/>
              <a:t>djur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sv-SE" b="0" baseline="0" dirty="0" smtClean="0"/>
              <a:t>Genetiska </a:t>
            </a:r>
            <a:r>
              <a:rPr lang="sv-SE" b="0" baseline="0" dirty="0" smtClean="0"/>
              <a:t>styrprogram fungerar som on-/off-switchar</a:t>
            </a:r>
            <a:endParaRPr lang="sv-SE" b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</p:spPr>
        <p:txBody>
          <a:bodyPr/>
          <a:lstStyle/>
          <a:p>
            <a:fld id="{60212496-7A90-4204-A2D7-1C7FEE623E08}" type="slidenum">
              <a:rPr lang="sv-SE" smtClean="0"/>
              <a:pPr/>
              <a:t>15</a:t>
            </a:fld>
            <a:endParaRPr lang="sv-SE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51050" y="434975"/>
            <a:ext cx="2671763" cy="2005013"/>
          </a:xfrm>
          <a:prstGeom prst="rect">
            <a:avLst/>
          </a:prstGeo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287" y="2646399"/>
            <a:ext cx="5861050" cy="6083101"/>
          </a:xfrm>
          <a:prstGeom prst="rect">
            <a:avLst/>
          </a:prstGeom>
          <a:noFill/>
          <a:ln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r>
              <a:rPr lang="sv-SE" b="0" dirty="0" smtClean="0"/>
              <a:t>Bakterien bränner en bro för att rädda en stad.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sv-SE" b="0" dirty="0" smtClean="0"/>
              <a:t>Den klarar</a:t>
            </a:r>
            <a:r>
              <a:rPr lang="sv-SE" b="0" baseline="0" dirty="0" smtClean="0"/>
              <a:t> sig sämre i en miljö utan antibiotika.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sv-SE" b="0" baseline="0" dirty="0" smtClean="0"/>
              <a:t>Den förlorar sin känslighet mot antibiotika. Den vinner ingenting.</a:t>
            </a:r>
            <a:endParaRPr lang="sv-SE" b="0" i="0" strike="sngStrike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</p:spPr>
        <p:txBody>
          <a:bodyPr/>
          <a:lstStyle/>
          <a:p>
            <a:fld id="{2B1FA84B-B276-495B-9446-765495A0235A}" type="slidenum">
              <a:rPr lang="sv-SE" smtClean="0"/>
              <a:pPr/>
              <a:t>16</a:t>
            </a:fld>
            <a:endParaRPr lang="sv-SE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6013" y="434975"/>
            <a:ext cx="2049462" cy="1538288"/>
          </a:xfrm>
          <a:prstGeom prst="rect">
            <a:avLst/>
          </a:prstGeo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162" y="2136948"/>
            <a:ext cx="5861050" cy="6083101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r>
              <a:rPr lang="sv-SE" b="0" dirty="0" smtClean="0"/>
              <a:t>Mutationer studeras nästan uteslutande</a:t>
            </a:r>
            <a:r>
              <a:rPr lang="sv-SE" b="0" baseline="0" dirty="0" smtClean="0"/>
              <a:t> på molekylärnivå.</a:t>
            </a:r>
          </a:p>
          <a:p>
            <a:pPr eaLnBrk="1" hangingPunct="1"/>
            <a:r>
              <a:rPr lang="sv-SE" b="0" baseline="0" dirty="0" smtClean="0"/>
              <a:t>En av de få </a:t>
            </a:r>
            <a:r>
              <a:rPr lang="sv-SE" b="0" baseline="0" dirty="0" smtClean="0"/>
              <a:t>utseendemässiga </a:t>
            </a:r>
            <a:r>
              <a:rPr lang="sv-SE" b="0" baseline="0" dirty="0" smtClean="0"/>
              <a:t>(morfologiska) förändringar som studeras är bananflugans.</a:t>
            </a:r>
          </a:p>
          <a:p>
            <a:pPr eaLnBrk="1" hangingPunct="1"/>
            <a:endParaRPr lang="sv-SE" b="0" baseline="0" dirty="0" smtClean="0"/>
          </a:p>
          <a:p>
            <a:pPr eaLnBrk="1" hangingPunct="1"/>
            <a:r>
              <a:rPr lang="sv-SE" b="0" dirty="0" smtClean="0"/>
              <a:t>Andra vingparet: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sv-SE" b="0" dirty="0" smtClean="0"/>
              <a:t>Uppstår inte spontant</a:t>
            </a:r>
            <a:r>
              <a:rPr lang="sv-SE" b="0" baseline="0" dirty="0" smtClean="0"/>
              <a:t> utan måste framavlas i laboratorium.</a:t>
            </a:r>
            <a:endParaRPr lang="sv-SE" b="0" dirty="0" smtClean="0"/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sv-SE" b="0" dirty="0" smtClean="0"/>
              <a:t>Balansorgan som omvandlats till ett extra vingpar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sv-SE" b="0" dirty="0" smtClean="0"/>
              <a:t>Kopior av något redan existerande (lego-klossen aktiveras</a:t>
            </a:r>
            <a:r>
              <a:rPr lang="sv-SE" b="0" baseline="0" dirty="0" smtClean="0"/>
              <a:t> en extra gång)</a:t>
            </a:r>
            <a:endParaRPr lang="sv-SE" b="0" dirty="0" smtClean="0"/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sv-SE" b="0" dirty="0" smtClean="0"/>
              <a:t>Icke-funtionellt</a:t>
            </a:r>
            <a:r>
              <a:rPr lang="sv-SE" b="0" baseline="0" dirty="0" smtClean="0"/>
              <a:t> vingpar (muskler saknas) och </a:t>
            </a:r>
            <a:r>
              <a:rPr lang="sv-SE" b="0" dirty="0" smtClean="0"/>
              <a:t>flugan gravt handikappad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sv-SE" b="0" dirty="0" smtClean="0"/>
              <a:t>Inte råmaterial för evolution</a:t>
            </a:r>
            <a:endParaRPr lang="sv-SE" b="0" i="0" strike="sngStrike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</p:spPr>
        <p:txBody>
          <a:bodyPr/>
          <a:lstStyle/>
          <a:p>
            <a:fld id="{2B1FA84B-B276-495B-9446-765495A0235A}" type="slidenum">
              <a:rPr lang="sv-SE" smtClean="0"/>
              <a:pPr/>
              <a:t>17</a:t>
            </a:fld>
            <a:endParaRPr lang="sv-SE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51050" y="395288"/>
            <a:ext cx="2619375" cy="1965325"/>
          </a:xfrm>
          <a:prstGeom prst="rect">
            <a:avLst/>
          </a:prstGeo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287" y="2594147"/>
            <a:ext cx="5861050" cy="6083101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sv-SE" b="0" spc="0" dirty="0" smtClean="0">
                <a:solidFill>
                  <a:srgbClr val="000000"/>
                </a:solidFill>
              </a:rPr>
              <a:t>Människan</a:t>
            </a:r>
            <a:r>
              <a:rPr lang="sv-SE" b="0" spc="0" baseline="0" dirty="0" smtClean="0">
                <a:solidFill>
                  <a:srgbClr val="000000"/>
                </a:solidFill>
              </a:rPr>
              <a:t> en utrotningshotad djurart:</a:t>
            </a:r>
            <a:endParaRPr lang="sv-SE" b="0" spc="0" dirty="0" smtClean="0">
              <a:solidFill>
                <a:srgbClr val="000000"/>
              </a:solidFill>
            </a:endParaRPr>
          </a:p>
          <a:p>
            <a:pPr marL="182524" indent="-182524">
              <a:buFont typeface="Arial" pitchFamily="34" charset="0"/>
              <a:buChar char="•"/>
            </a:pPr>
            <a:r>
              <a:rPr lang="sv-SE" b="0" spc="0" dirty="0" smtClean="0">
                <a:solidFill>
                  <a:srgbClr val="000000"/>
                </a:solidFill>
              </a:rPr>
              <a:t>C:a 300 mutationer per generation</a:t>
            </a:r>
          </a:p>
          <a:p>
            <a:pPr marL="182524" indent="-182524">
              <a:buFont typeface="Arial" pitchFamily="34" charset="0"/>
              <a:buChar char="•"/>
            </a:pPr>
            <a:r>
              <a:rPr lang="sv-SE" b="0" spc="0" dirty="0" smtClean="0">
                <a:solidFill>
                  <a:srgbClr val="000000"/>
                </a:solidFill>
              </a:rPr>
              <a:t>De allra flesta "nära-neutrala" men negativa</a:t>
            </a:r>
          </a:p>
          <a:p>
            <a:pPr marL="182524" indent="-182524">
              <a:buFont typeface="Arial" pitchFamily="34" charset="0"/>
              <a:buChar char="•"/>
            </a:pPr>
            <a:r>
              <a:rPr lang="sv-SE" b="0" spc="0" dirty="0" smtClean="0">
                <a:solidFill>
                  <a:srgbClr val="000000"/>
                </a:solidFill>
              </a:rPr>
              <a:t>Naturliga urvalet tar bort dödliga, inte nära-neutrala, mutationer</a:t>
            </a:r>
          </a:p>
          <a:p>
            <a:pPr marL="182524" indent="-182524">
              <a:buFont typeface="Arial" pitchFamily="34" charset="0"/>
              <a:buChar char="•"/>
            </a:pPr>
            <a:r>
              <a:rPr lang="sv-SE" b="0" spc="0" dirty="0" smtClean="0">
                <a:solidFill>
                  <a:srgbClr val="000000"/>
                </a:solidFill>
              </a:rPr>
              <a:t>Mutation sker på molekylnivå - Urval sker på individnivå</a:t>
            </a:r>
          </a:p>
          <a:p>
            <a:pPr marL="182524" indent="-182524">
              <a:buFont typeface="Arial" pitchFamily="34" charset="0"/>
              <a:buChar char="•"/>
            </a:pPr>
            <a:r>
              <a:rPr lang="sv-SE" b="0" spc="0" dirty="0" smtClean="0">
                <a:solidFill>
                  <a:srgbClr val="000000"/>
                </a:solidFill>
              </a:rPr>
              <a:t>Därför slinker många negativa mutationer med en (hypotetiskt) positiv</a:t>
            </a:r>
          </a:p>
          <a:p>
            <a:pPr marL="182524" indent="-182524">
              <a:buFont typeface="Arial" pitchFamily="34" charset="0"/>
              <a:buChar char="•"/>
            </a:pPr>
            <a:r>
              <a:rPr lang="sv-SE" b="0" spc="0" dirty="0" smtClean="0">
                <a:solidFill>
                  <a:srgbClr val="000000"/>
                </a:solidFill>
              </a:rPr>
              <a:t>=&gt; Genetisk degenerering. AVVECKLING inte UTVECKLING</a:t>
            </a:r>
            <a:endParaRPr lang="sv-SE" b="0" spc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</p:spPr>
        <p:txBody>
          <a:bodyPr/>
          <a:lstStyle/>
          <a:p>
            <a:fld id="{BCD5A348-1214-41E9-8CD4-F9604863D8BF}" type="slidenum">
              <a:rPr lang="sv-SE" smtClean="0"/>
              <a:pPr/>
              <a:t>18</a:t>
            </a:fld>
            <a:endParaRPr lang="sv-SE" dirty="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3925" y="147638"/>
            <a:ext cx="2398713" cy="1798637"/>
          </a:xfrm>
          <a:prstGeom prst="rect">
            <a:avLst/>
          </a:prstGeo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007" y="2006320"/>
            <a:ext cx="6413862" cy="7712446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r>
              <a:rPr lang="sv-SE" sz="1800" b="0" dirty="0" smtClean="0"/>
              <a:t>Många menar att man räknade åldrarna</a:t>
            </a:r>
            <a:r>
              <a:rPr lang="sv-SE" sz="1800" b="0" baseline="0" dirty="0" smtClean="0"/>
              <a:t> annorlunda för, typ ett nu-år=en då-månad.</a:t>
            </a:r>
          </a:p>
          <a:p>
            <a:pPr eaLnBrk="1" hangingPunct="1"/>
            <a:r>
              <a:rPr lang="sv-SE" sz="1800" b="0" dirty="0" smtClean="0"/>
              <a:t>Då måste man dela även tiden då de fick sitt första barn med 12, och vi har 2,5 åringar</a:t>
            </a:r>
            <a:r>
              <a:rPr lang="sv-SE" sz="1800" b="0" baseline="0" dirty="0" smtClean="0"/>
              <a:t> som fick barn!</a:t>
            </a:r>
          </a:p>
          <a:p>
            <a:pPr eaLnBrk="1" hangingPunct="1"/>
            <a:r>
              <a:rPr lang="sv-SE" sz="1800" b="0" dirty="0" smtClean="0"/>
              <a:t>De blev så gamla, vilket är kortlivat med tanke på eviga livet innan syndafallet.</a:t>
            </a:r>
          </a:p>
          <a:p>
            <a:pPr eaLnBrk="1" hangingPunct="1"/>
            <a:endParaRPr lang="sv-SE" sz="700" b="0" dirty="0" smtClean="0"/>
          </a:p>
          <a:p>
            <a:pPr eaLnBrk="1" hangingPunct="1"/>
            <a:r>
              <a:rPr lang="sv-SE" sz="1800" b="0" dirty="0" smtClean="0"/>
              <a:t>Åldrarna minskar successivt ism. syndafallet.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sv-SE" sz="1800" b="0" dirty="0" smtClean="0"/>
              <a:t>Kan vara miljöfaktorer</a:t>
            </a:r>
            <a:r>
              <a:rPr lang="sv-SE" sz="1800" b="0" baseline="0" dirty="0" smtClean="0"/>
              <a:t> men </a:t>
            </a:r>
            <a:r>
              <a:rPr lang="sv-SE" sz="1800" b="0" dirty="0" smtClean="0"/>
              <a:t>då borde åldrarna minskat omedelbar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sv-SE" sz="1800" b="0" dirty="0" smtClean="0"/>
              <a:t>Genetiska</a:t>
            </a:r>
            <a:r>
              <a:rPr lang="sv-SE" sz="1800" b="0" baseline="0" dirty="0" smtClean="0"/>
              <a:t> förändringar:</a:t>
            </a:r>
          </a:p>
          <a:p>
            <a:pPr marL="628553" lvl="1" indent="-171450" eaLnBrk="1" hangingPunct="1">
              <a:buFont typeface="Arial" pitchFamily="34" charset="0"/>
              <a:buChar char="•"/>
            </a:pPr>
            <a:r>
              <a:rPr lang="sv-SE" sz="1800" b="0" baseline="0" dirty="0" smtClean="0"/>
              <a:t>I början var människan genetiskt felfri</a:t>
            </a:r>
          </a:p>
          <a:p>
            <a:pPr marL="628553" lvl="1" indent="-171450" eaLnBrk="1" hangingPunct="1">
              <a:buFont typeface="Arial" pitchFamily="34" charset="0"/>
              <a:buChar char="•"/>
            </a:pPr>
            <a:r>
              <a:rPr lang="sv-SE" sz="1800" b="0" baseline="0" dirty="0" smtClean="0"/>
              <a:t>Förklarar vem Adam och Evas barn kunde gifta sig med</a:t>
            </a:r>
          </a:p>
          <a:p>
            <a:pPr marL="628553" lvl="1" indent="-171450" eaLnBrk="1" hangingPunct="1">
              <a:buFont typeface="Arial" pitchFamily="34" charset="0"/>
              <a:buChar char="•"/>
            </a:pPr>
            <a:r>
              <a:rPr lang="sv-SE" sz="1800" b="0" baseline="0" dirty="0" smtClean="0"/>
              <a:t>Genetiska försämringar (mutationer) började vid fallet…</a:t>
            </a:r>
          </a:p>
          <a:p>
            <a:pPr marL="628553" lvl="1" indent="-171450" eaLnBrk="1" hangingPunct="1">
              <a:buFont typeface="Arial" pitchFamily="34" charset="0"/>
              <a:buChar char="•"/>
            </a:pPr>
            <a:r>
              <a:rPr lang="sv-SE" sz="1800" b="0" baseline="0" dirty="0" smtClean="0"/>
              <a:t>… och accelererade vid floden (inavelseffekt pga de bara var åtta personer i arken).</a:t>
            </a:r>
          </a:p>
          <a:p>
            <a:pPr marL="171450" marR="0" lvl="0" indent="-17145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v-SE" sz="1800" b="0" dirty="0" smtClean="0"/>
              <a:t>Cellvävnad delar sig c:a 50 gånger under en människas liv =&gt; En övre gräns för människan idag på erfarenhetsmässigt c:a 120 år, vilket också 1 Mos 6:3 säger. (Alternativ tolkning är att det är tiden fram till floden) </a:t>
            </a:r>
          </a:p>
          <a:p>
            <a:pPr eaLnBrk="1" hangingPunct="1"/>
            <a:endParaRPr lang="sv-SE" sz="1000" b="0" i="1" dirty="0" smtClean="0"/>
          </a:p>
          <a:p>
            <a:pPr eaLnBrk="1" hangingPunct="1"/>
            <a:r>
              <a:rPr lang="sv-SE" sz="1400" b="0" i="1" dirty="0" smtClean="0"/>
              <a:t>ÖK: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b="0" baseline="0" dirty="0" smtClean="0"/>
              <a:t>Exponentiell minskning stämmer med matematiska genetiska modeller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000" b="0" baseline="0" dirty="0" smtClean="0"/>
          </a:p>
          <a:p>
            <a:pPr eaLnBrk="1" hangingPunct="1"/>
            <a:r>
              <a:rPr lang="sv-SE" sz="1400" b="0" dirty="0" smtClean="0"/>
              <a:t>Sem är undantag. Han levde "bara" 600 år trots</a:t>
            </a:r>
            <a:r>
              <a:rPr lang="sv-SE" sz="1400" b="0" baseline="0" dirty="0" smtClean="0"/>
              <a:t> att han föddes före floden. Detta kan också ha en genetisk effekt i.o.m. att Noah var 502 år då han fick Sem, och mutationer ökar hos äldre män</a:t>
            </a:r>
            <a:r>
              <a:rPr lang="sv-SE" sz="1400" b="0" baseline="0" dirty="0" smtClean="0"/>
              <a:t>.</a:t>
            </a:r>
            <a:endParaRPr lang="sv-SE" sz="1400" b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</p:spPr>
        <p:txBody>
          <a:bodyPr/>
          <a:lstStyle/>
          <a:p>
            <a:fld id="{2B1FA84B-B276-495B-9446-765495A0235A}" type="slidenum">
              <a:rPr lang="sv-SE" smtClean="0"/>
              <a:pPr/>
              <a:t>19</a:t>
            </a:fld>
            <a:endParaRPr lang="sv-SE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90738" y="342900"/>
            <a:ext cx="2462212" cy="1847850"/>
          </a:xfrm>
          <a:prstGeom prst="rect">
            <a:avLst/>
          </a:prstGeo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476" y="2359016"/>
            <a:ext cx="5861050" cy="6083101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0" dirty="0" smtClean="0"/>
              <a:t>Det </a:t>
            </a:r>
            <a:r>
              <a:rPr lang="sv-SE" i="0" dirty="0" smtClean="0"/>
              <a:t>horribla</a:t>
            </a:r>
            <a:r>
              <a:rPr lang="sv-SE" i="0" baseline="0" dirty="0" smtClean="0"/>
              <a:t> evolutionistiska felslutet: Bara processen får hålla på tillräckligt länge så </a:t>
            </a:r>
            <a:r>
              <a:rPr lang="sv-SE" i="0" baseline="0" dirty="0" smtClean="0"/>
              <a:t>ökar strukturen!</a:t>
            </a:r>
            <a:endParaRPr lang="sv-SE" i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808163" y="433388"/>
            <a:ext cx="3165475" cy="2374900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738052" y="3143596"/>
            <a:ext cx="5486400" cy="4475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0" dirty="0" smtClean="0"/>
              <a:t>Sambanden gäller för "enkla" prokaryota celler, typ bakterier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0" dirty="0" smtClean="0"/>
              <a:t>Glykolys</a:t>
            </a:r>
            <a:r>
              <a:rPr lang="sv-SE" b="0" i="0" baseline="0" dirty="0" smtClean="0"/>
              <a:t> bryter ner socker</a:t>
            </a:r>
            <a:endParaRPr lang="sv-SE" b="0" i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2</a:t>
            </a:fld>
            <a:endParaRPr lang="sv-S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A92E5-B4A4-460A-ADFD-71513C1F09B8}" type="slidenum">
              <a:rPr lang="sv-SE" smtClean="0"/>
              <a:pPr/>
              <a:t>3</a:t>
            </a:fld>
            <a:endParaRPr lang="sv-SE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09763" y="615950"/>
            <a:ext cx="3036887" cy="227806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3" y="3116661"/>
            <a:ext cx="5861050" cy="6083101"/>
          </a:xfrm>
          <a:noFill/>
          <a:ln/>
        </p:spPr>
        <p:txBody>
          <a:bodyPr/>
          <a:lstStyle/>
          <a:p>
            <a:pPr eaLnBrk="1" hangingPunct="1"/>
            <a:endParaRPr lang="sv-SE" i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</p:spPr>
        <p:txBody>
          <a:bodyPr/>
          <a:lstStyle/>
          <a:p>
            <a:fld id="{2B5A92E5-B4A4-460A-ADFD-71513C1F09B8}" type="slidenum">
              <a:rPr lang="sv-SE" smtClean="0"/>
              <a:pPr/>
              <a:t>4</a:t>
            </a:fld>
            <a:endParaRPr lang="sv-SE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63763" y="382588"/>
            <a:ext cx="2416175" cy="1811337"/>
          </a:xfrm>
          <a:prstGeom prst="rect">
            <a:avLst/>
          </a:prstGeo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162" y="2450456"/>
            <a:ext cx="5861050" cy="6083101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r>
              <a:rPr lang="sv-SE" b="1" i="1" dirty="0" smtClean="0">
                <a:solidFill>
                  <a:srgbClr val="000000"/>
                </a:solidFill>
              </a:rPr>
              <a:t>ÖK:</a:t>
            </a:r>
          </a:p>
          <a:p>
            <a:pPr eaLnBrk="1" hangingPunct="1"/>
            <a:r>
              <a:rPr lang="sv-SE" dirty="0" smtClean="0">
                <a:solidFill>
                  <a:srgbClr val="000000"/>
                </a:solidFill>
              </a:rPr>
              <a:t>Evolutionslärans stora problem är vart informationen kom från.</a:t>
            </a:r>
          </a:p>
          <a:p>
            <a:pPr eaLnBrk="1" hangingPunct="1"/>
            <a:r>
              <a:rPr lang="sv-SE" dirty="0" smtClean="0">
                <a:solidFill>
                  <a:srgbClr val="000000"/>
                </a:solidFill>
              </a:rPr>
              <a:t>Många teorier har försökt svara på detta men </a:t>
            </a:r>
            <a:r>
              <a:rPr lang="sv-SE" dirty="0" smtClean="0">
                <a:solidFill>
                  <a:srgbClr val="000000"/>
                </a:solidFill>
              </a:rPr>
              <a:t>misslyckats:</a:t>
            </a:r>
            <a:endParaRPr lang="sv-SE" dirty="0" smtClean="0">
              <a:solidFill>
                <a:srgbClr val="000000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sv-SE" dirty="0" smtClean="0">
                <a:solidFill>
                  <a:srgbClr val="000000"/>
                </a:solidFill>
              </a:rPr>
              <a:t>Lamarkism (upplärda egenskaper ärvs)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v-SE" dirty="0" smtClean="0">
                <a:solidFill>
                  <a:srgbClr val="000000"/>
                </a:solidFill>
              </a:rPr>
              <a:t>Teistisk evolution (Gud styr)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v-SE" dirty="0" smtClean="0">
                <a:solidFill>
                  <a:srgbClr val="000000"/>
                </a:solidFill>
              </a:rPr>
              <a:t>Vitalism (Materien har det inbyggt)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v-SE" dirty="0" smtClean="0">
                <a:solidFill>
                  <a:srgbClr val="000000"/>
                </a:solidFill>
              </a:rPr>
              <a:t>Hoppfulla monster/Makromutationer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v-SE" dirty="0" smtClean="0">
                <a:solidFill>
                  <a:srgbClr val="000000"/>
                </a:solidFill>
              </a:rPr>
              <a:t>Liv från rymden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v-SE" dirty="0" smtClean="0">
                <a:solidFill>
                  <a:srgbClr val="000000"/>
                </a:solidFill>
              </a:rPr>
              <a:t>Punkterad jämvikt</a:t>
            </a:r>
            <a:endParaRPr lang="sv-SE" i="0" strike="sngStrik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001838" y="588963"/>
            <a:ext cx="2751137" cy="2062162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/>
          <a:lstStyle/>
          <a:p>
            <a:endParaRPr lang="sv-SE" b="0" i="0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755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103438" y="511175"/>
            <a:ext cx="2557462" cy="1919288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2660271"/>
            <a:ext cx="5486400" cy="447556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1" dirty="0" smtClean="0"/>
              <a:t>ÖK: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0" dirty="0" smtClean="0"/>
              <a:t>Universell sannolikhetsgräns på 10</a:t>
            </a:r>
            <a:r>
              <a:rPr lang="sv-SE" i="0" baseline="30000" dirty="0" smtClean="0"/>
              <a:t>140 </a:t>
            </a:r>
            <a:r>
              <a:rPr lang="sv-SE" i="0" dirty="0" smtClean="0"/>
              <a:t>är från William Dembski: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v-SE" i="0" dirty="0" smtClean="0"/>
              <a:t>10</a:t>
            </a:r>
            <a:r>
              <a:rPr lang="sv-SE" i="0" baseline="30000" dirty="0" smtClean="0"/>
              <a:t>80</a:t>
            </a:r>
            <a:r>
              <a:rPr lang="sv-SE" i="0" dirty="0" smtClean="0"/>
              <a:t> elementarpartiklar</a:t>
            </a:r>
            <a:r>
              <a:rPr lang="sv-SE" i="0" baseline="0" dirty="0" smtClean="0"/>
              <a:t> i universum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v-SE" i="0" baseline="0" dirty="0" smtClean="0"/>
              <a:t>10</a:t>
            </a:r>
            <a:r>
              <a:rPr lang="sv-SE" i="0" baseline="30000" dirty="0" smtClean="0"/>
              <a:t>43</a:t>
            </a:r>
            <a:r>
              <a:rPr lang="sv-SE" i="0" baseline="0" dirty="0" smtClean="0"/>
              <a:t> ggr per sekund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v-SE" i="0" baseline="0" dirty="0" smtClean="0"/>
              <a:t>10</a:t>
            </a:r>
            <a:r>
              <a:rPr lang="sv-SE" i="0" baseline="30000" dirty="0" smtClean="0"/>
              <a:t>17</a:t>
            </a:r>
            <a:r>
              <a:rPr lang="sv-SE" i="0" baseline="0" dirty="0" smtClean="0"/>
              <a:t> sekunder gammalt universum</a:t>
            </a:r>
            <a:endParaRPr lang="sv-SE" i="0" strike="sngStrik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7624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076450" y="419100"/>
            <a:ext cx="2714625" cy="2036763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751115" y="2751710"/>
            <a:ext cx="5486400" cy="447556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sv-SE" b="0" dirty="0" smtClean="0"/>
              <a:t>DNA-längd</a:t>
            </a:r>
            <a:r>
              <a:rPr lang="sv-SE" b="0" baseline="0" dirty="0" smtClean="0"/>
              <a:t> för människa = 2m</a:t>
            </a:r>
          </a:p>
          <a:p>
            <a:pPr marL="0" indent="0">
              <a:buFont typeface="Arial" pitchFamily="34" charset="0"/>
              <a:buNone/>
            </a:pPr>
            <a:endParaRPr lang="sv-SE" b="0" baseline="0" dirty="0" smtClean="0"/>
          </a:p>
          <a:p>
            <a:pPr marL="0" indent="0">
              <a:buFont typeface="Arial" pitchFamily="34" charset="0"/>
              <a:buNone/>
            </a:pPr>
            <a:r>
              <a:rPr lang="sv-SE" b="0" i="1" baseline="0" dirty="0" smtClean="0"/>
              <a:t>ÖK: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b="0" baseline="0" dirty="0" smtClean="0"/>
              <a:t>DNA-vidd = 24Å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b="0" baseline="0" dirty="0" smtClean="0"/>
              <a:t>Hårstrå = 60um (mikrometer)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b="0" baseline="0" dirty="0" smtClean="0"/>
              <a:t>Cellkärna = 6um</a:t>
            </a:r>
            <a:endParaRPr lang="sv-SE" b="0" i="0" strike="sngStrik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6605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041525" y="419100"/>
            <a:ext cx="2749550" cy="2062163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424542" y="2843152"/>
            <a:ext cx="6146075" cy="4475560"/>
          </a:xfrm>
          <a:prstGeom prst="rect">
            <a:avLst/>
          </a:prstGeom>
        </p:spPr>
        <p:txBody>
          <a:bodyPr/>
          <a:lstStyle/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sv-SE" b="0" dirty="0" smtClean="0"/>
              <a:t>Rätt basordning avgörande för rätt aminosyra</a:t>
            </a:r>
          </a:p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sv-SE" b="0" dirty="0" smtClean="0"/>
              <a:t>Det finns alltså en överenskommelse om betydelse…</a:t>
            </a:r>
          </a:p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sv-SE" b="0" dirty="0" smtClean="0"/>
              <a:t>… vilket är utmärkande för språk!</a:t>
            </a:r>
          </a:p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sv-SE" b="0" dirty="0" smtClean="0"/>
              <a:t>Språket finns inte i cellernas kemi (jmf en skrivmaskin med förutbestämd ordning mellan bokstäver)</a:t>
            </a:r>
          </a:p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sv-SE" b="0" dirty="0" smtClean="0"/>
              <a:t>Var fanns då detta språk innan livet bildades?</a:t>
            </a:r>
          </a:p>
          <a:p>
            <a:endParaRPr lang="sv-SE" b="0" dirty="0" smtClean="0"/>
          </a:p>
          <a:p>
            <a:r>
              <a:rPr lang="sv-SE" b="0" i="1" dirty="0" smtClean="0">
                <a:solidFill>
                  <a:srgbClr val="000000"/>
                </a:solidFill>
              </a:rPr>
              <a:t>ÖK:</a:t>
            </a:r>
          </a:p>
          <a:p>
            <a:r>
              <a:rPr lang="sv-SE" b="0" dirty="0" smtClean="0">
                <a:solidFill>
                  <a:srgbClr val="000000"/>
                </a:solidFill>
              </a:rPr>
              <a:t>Sockergrupp och fosfor i kedjan.</a:t>
            </a:r>
          </a:p>
          <a:p>
            <a:r>
              <a:rPr lang="sv-SE" b="0" baseline="0" dirty="0" smtClean="0">
                <a:solidFill>
                  <a:srgbClr val="000000"/>
                </a:solidFill>
              </a:rPr>
              <a:t>Det är särskilda proteiner som parar ihop rätt anticodon med rätt aminosyra i tRNA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7535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</p:spPr>
        <p:txBody>
          <a:bodyPr/>
          <a:lstStyle/>
          <a:p>
            <a:fld id="{2B5A92E5-B4A4-460A-ADFD-71513C1F09B8}" type="slidenum">
              <a:rPr lang="sv-SE" smtClean="0"/>
              <a:pPr/>
              <a:t>9</a:t>
            </a:fld>
            <a:endParaRPr lang="sv-SE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3463" y="473075"/>
            <a:ext cx="2014537" cy="1512888"/>
          </a:xfrm>
          <a:prstGeom prst="rect">
            <a:avLst/>
          </a:prstGeo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3" y="3116662"/>
            <a:ext cx="5861050" cy="6083101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i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sv-SE" sz="4000" b="0" kern="1200" cap="none" spc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isten ITC" pitchFamily="66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Rektangel 2"/>
          <p:cNvSpPr/>
          <p:nvPr userDrawn="1"/>
        </p:nvSpPr>
        <p:spPr>
          <a:xfrm>
            <a:off x="242049" y="188569"/>
            <a:ext cx="8641977" cy="647220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     </a:t>
            </a:r>
            <a:endParaRPr lang="sv-S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/>
          <p:cNvSpPr/>
          <p:nvPr userDrawn="1"/>
        </p:nvSpPr>
        <p:spPr>
          <a:xfrm>
            <a:off x="0" y="-24"/>
            <a:ext cx="9144000" cy="857232"/>
          </a:xfrm>
          <a:prstGeom prst="rect">
            <a:avLst/>
          </a:prstGeom>
          <a:gradFill flip="none" rotWithShape="1">
            <a:gsLst>
              <a:gs pos="100000">
                <a:srgbClr val="066094"/>
              </a:gs>
              <a:gs pos="60000">
                <a:srgbClr val="066094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dirty="0"/>
          </a:p>
        </p:txBody>
      </p: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7" y="0"/>
            <a:ext cx="6643703" cy="857232"/>
          </a:xfrm>
          <a:prstGeom prst="rect">
            <a:avLst/>
          </a:prstGeom>
        </p:spPr>
        <p:txBody>
          <a:bodyPr vert="horz" lIns="323932" tIns="45712" rIns="0" bIns="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0" lang="sv-SE" dirty="0" smtClean="0"/>
              <a:t>Rubrik</a:t>
            </a:r>
            <a:endParaRPr kumimoji="0" lang="en-US" dirty="0"/>
          </a:p>
        </p:txBody>
      </p:sp>
      <p:pic>
        <p:nvPicPr>
          <p:cNvPr id="5" name="Bildobjekt 4" descr="Ny-logga-kopia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383573" y="133927"/>
            <a:ext cx="1452785" cy="307990"/>
          </a:xfrm>
          <a:prstGeom prst="rect">
            <a:avLst/>
          </a:prstGeom>
        </p:spPr>
      </p:pic>
      <p:sp>
        <p:nvSpPr>
          <p:cNvPr id="2" name="textruta 1"/>
          <p:cNvSpPr txBox="1"/>
          <p:nvPr userDrawn="1"/>
        </p:nvSpPr>
        <p:spPr>
          <a:xfrm>
            <a:off x="7473413" y="474785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gardeborn.se</a:t>
            </a:r>
            <a:endParaRPr lang="sv-SE" sz="14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3600" b="1" kern="1200" cap="none" spc="99" baseline="0" dirty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Kristen ITC" pitchFamily="66" charset="0"/>
          <a:ea typeface="+mj-ea"/>
          <a:cs typeface="+mj-cs"/>
        </a:defRPr>
      </a:lvl1pPr>
    </p:titleStyle>
    <p:bodyStyle>
      <a:lvl1pPr marL="274262" indent="-274262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9" indent="-24683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1" indent="-210268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2" indent="-210268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995" indent="-21026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38" indent="-18284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0" indent="-182843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3" indent="-18284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png"/><Relationship Id="rId7" Type="http://schemas.openxmlformats.org/officeDocument/2006/relationships/image" Target="../media/image5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jpeg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>Innehåll</a:t>
            </a:r>
            <a:endParaRPr lang="sv-SE" sz="4000" dirty="0"/>
          </a:p>
        </p:txBody>
      </p:sp>
      <p:sp>
        <p:nvSpPr>
          <p:cNvPr id="10" name="textruta 9"/>
          <p:cNvSpPr txBox="1"/>
          <p:nvPr/>
        </p:nvSpPr>
        <p:spPr>
          <a:xfrm>
            <a:off x="463120" y="945937"/>
            <a:ext cx="6883605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spcAft>
                <a:spcPts val="1200"/>
              </a:spcAft>
              <a:buAutoNum type="arabicPeriod"/>
              <a:tabLst>
                <a:tab pos="4310063" algn="l"/>
              </a:tabLst>
            </a:pP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Kunskapen om livet</a:t>
            </a:r>
            <a:b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Tro &amp; Vetande</a:t>
            </a:r>
          </a:p>
          <a:p>
            <a:pPr marL="452438" indent="-452438">
              <a:spcAft>
                <a:spcPts val="1200"/>
              </a:spcAft>
              <a:tabLst>
                <a:tab pos="4310063" algn="l"/>
              </a:tabLst>
            </a:pP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2. Strukturen på livet</a:t>
            </a:r>
            <a:b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Klassificering &amp; Fossil</a:t>
            </a:r>
          </a:p>
          <a:p>
            <a:pPr marL="452438" indent="-452438">
              <a:spcAft>
                <a:spcPts val="1200"/>
              </a:spcAft>
              <a:tabLst>
                <a:tab pos="4310063" algn="l"/>
              </a:tabLst>
            </a:pP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3. Omgivningen för livet</a:t>
            </a:r>
            <a:b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Universum &amp; Jorden</a:t>
            </a:r>
          </a:p>
          <a:p>
            <a:pPr marL="452438" indent="-452438">
              <a:spcAft>
                <a:spcPts val="1200"/>
              </a:spcAft>
              <a:tabLst>
                <a:tab pos="4310063" algn="l"/>
              </a:tabLst>
            </a:pPr>
            <a:r>
              <a:rPr lang="sv-SE" sz="3200" dirty="0" smtClean="0">
                <a:solidFill>
                  <a:schemeClr val="accent4"/>
                </a:solidFill>
              </a:rPr>
              <a:t>4. Konstruktionen av livet</a:t>
            </a:r>
            <a:br>
              <a:rPr lang="sv-SE" sz="3200" dirty="0" smtClean="0">
                <a:solidFill>
                  <a:schemeClr val="accent4"/>
                </a:solidFill>
              </a:rPr>
            </a:br>
            <a:r>
              <a:rPr lang="sv-SE" sz="3200" dirty="0" smtClean="0">
                <a:solidFill>
                  <a:schemeClr val="accent3"/>
                </a:solidFill>
              </a:rPr>
              <a:t>Celler &amp; Information</a:t>
            </a:r>
          </a:p>
          <a:p>
            <a:pPr marL="452438" indent="-452438">
              <a:spcAft>
                <a:spcPts val="1200"/>
              </a:spcAft>
              <a:tabLst>
                <a:tab pos="4310063" algn="l"/>
              </a:tabLst>
            </a:pP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5. Meningen med livet</a:t>
            </a:r>
            <a:b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Bibeln &amp; Kristus</a:t>
            </a:r>
            <a:endParaRPr lang="sv-S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47" name="Picture 23" descr="C:\Users\andgar\AppData\Local\Microsoft\Windows\Temporary Internet Files\Content.IE5\4PGX57SL\MP900427596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77230" y="1435175"/>
            <a:ext cx="2920621" cy="35053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50000" endPos="28000" dist="1016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1353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vängd 93"/>
          <p:cNvSpPr/>
          <p:nvPr/>
        </p:nvSpPr>
        <p:spPr>
          <a:xfrm flipV="1">
            <a:off x="155649" y="1858946"/>
            <a:ext cx="7772401" cy="4551579"/>
          </a:xfrm>
          <a:prstGeom prst="bentArrow">
            <a:avLst>
              <a:gd name="adj1" fmla="val 37657"/>
              <a:gd name="adj2" fmla="val 24531"/>
              <a:gd name="adj3" fmla="val 17062"/>
              <a:gd name="adj4" fmla="val 437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Intrikat reglering</a:t>
            </a:r>
          </a:p>
        </p:txBody>
      </p:sp>
      <p:pic>
        <p:nvPicPr>
          <p:cNvPr id="9" name="Bildobjekt 8" descr="Namnlöst-1-kopi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105" y="5537816"/>
            <a:ext cx="1015251" cy="1320185"/>
          </a:xfrm>
          <a:prstGeom prst="rect">
            <a:avLst/>
          </a:prstGeom>
        </p:spPr>
      </p:pic>
      <p:grpSp>
        <p:nvGrpSpPr>
          <p:cNvPr id="2" name="Grupp 59"/>
          <p:cNvGrpSpPr/>
          <p:nvPr/>
        </p:nvGrpSpPr>
        <p:grpSpPr>
          <a:xfrm>
            <a:off x="125865" y="2115721"/>
            <a:ext cx="1739579" cy="892552"/>
            <a:chOff x="504304" y="1274321"/>
            <a:chExt cx="1739577" cy="892552"/>
          </a:xfrm>
        </p:grpSpPr>
        <p:pic>
          <p:nvPicPr>
            <p:cNvPr id="56" name="Bildobjekt 55" descr="Namnlöst-3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205150" y="1082626"/>
              <a:ext cx="323190" cy="1352143"/>
            </a:xfrm>
            <a:prstGeom prst="rect">
              <a:avLst/>
            </a:prstGeom>
          </p:spPr>
        </p:pic>
        <p:sp>
          <p:nvSpPr>
            <p:cNvPr id="10" name="textruta 9"/>
            <p:cNvSpPr txBox="1"/>
            <p:nvPr/>
          </p:nvSpPr>
          <p:spPr>
            <a:xfrm>
              <a:off x="504304" y="1274321"/>
              <a:ext cx="173957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000" dirty="0" smtClean="0">
                  <a:solidFill>
                    <a:srgbClr val="FFFF00"/>
                  </a:solidFill>
                </a:rPr>
                <a:t>Klass 1 gener</a:t>
              </a:r>
            </a:p>
            <a:p>
              <a:pPr algn="ctr"/>
              <a:endParaRPr lang="sv-SE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sv-SE" sz="1400" dirty="0">
                  <a:solidFill>
                    <a:srgbClr val="FFFF00"/>
                  </a:solidFill>
                </a:rPr>
                <a:t>som ger</a:t>
              </a:r>
            </a:p>
          </p:txBody>
        </p:sp>
      </p:grpSp>
      <p:sp>
        <p:nvSpPr>
          <p:cNvPr id="27" name="textruta 26"/>
          <p:cNvSpPr txBox="1"/>
          <p:nvPr/>
        </p:nvSpPr>
        <p:spPr>
          <a:xfrm>
            <a:off x="3233915" y="4529495"/>
            <a:ext cx="731252" cy="523204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pPr algn="ctr"/>
            <a:r>
              <a:rPr lang="sv-SE" sz="1400" dirty="0">
                <a:solidFill>
                  <a:srgbClr val="FFFF00"/>
                </a:solidFill>
              </a:rPr>
              <a:t>som</a:t>
            </a:r>
          </a:p>
          <a:p>
            <a:pPr algn="ctr"/>
            <a:r>
              <a:rPr lang="sv-SE" sz="1400" dirty="0">
                <a:solidFill>
                  <a:srgbClr val="FFFF00"/>
                </a:solidFill>
              </a:rPr>
              <a:t>slår av</a:t>
            </a:r>
          </a:p>
        </p:txBody>
      </p:sp>
      <p:grpSp>
        <p:nvGrpSpPr>
          <p:cNvPr id="3" name="Grupp 31"/>
          <p:cNvGrpSpPr/>
          <p:nvPr/>
        </p:nvGrpSpPr>
        <p:grpSpPr>
          <a:xfrm>
            <a:off x="731868" y="3545694"/>
            <a:ext cx="891701" cy="346949"/>
            <a:chOff x="2480554" y="1284051"/>
            <a:chExt cx="891701" cy="346949"/>
          </a:xfrm>
        </p:grpSpPr>
        <p:sp>
          <p:nvSpPr>
            <p:cNvPr id="14" name="Ellips 13"/>
            <p:cNvSpPr/>
            <p:nvPr/>
          </p:nvSpPr>
          <p:spPr>
            <a:xfrm>
              <a:off x="2480554" y="1284051"/>
              <a:ext cx="778213" cy="30155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sv-SE" sz="1100" dirty="0">
                <a:solidFill>
                  <a:schemeClr val="bg1"/>
                </a:solidFill>
              </a:endParaRPr>
            </a:p>
          </p:txBody>
        </p:sp>
        <p:sp>
          <p:nvSpPr>
            <p:cNvPr id="28" name="Ellips 27"/>
            <p:cNvSpPr/>
            <p:nvPr/>
          </p:nvSpPr>
          <p:spPr>
            <a:xfrm>
              <a:off x="2594042" y="1329443"/>
              <a:ext cx="778213" cy="30155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1100" dirty="0">
                  <a:solidFill>
                    <a:schemeClr val="bg1"/>
                  </a:solidFill>
                </a:rPr>
                <a:t>Protein</a:t>
              </a:r>
            </a:p>
          </p:txBody>
        </p:sp>
      </p:grpSp>
      <p:grpSp>
        <p:nvGrpSpPr>
          <p:cNvPr id="4" name="Grupp 30"/>
          <p:cNvGrpSpPr/>
          <p:nvPr/>
        </p:nvGrpSpPr>
        <p:grpSpPr>
          <a:xfrm>
            <a:off x="3920228" y="5194903"/>
            <a:ext cx="891701" cy="346949"/>
            <a:chOff x="2568104" y="2957209"/>
            <a:chExt cx="891701" cy="346949"/>
          </a:xfrm>
        </p:grpSpPr>
        <p:sp>
          <p:nvSpPr>
            <p:cNvPr id="29" name="Ellips 28"/>
            <p:cNvSpPr/>
            <p:nvPr/>
          </p:nvSpPr>
          <p:spPr>
            <a:xfrm>
              <a:off x="2568104" y="2957209"/>
              <a:ext cx="778213" cy="30155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sv-SE" sz="1100" dirty="0">
                <a:solidFill>
                  <a:schemeClr val="bg1"/>
                </a:solidFill>
              </a:endParaRPr>
            </a:p>
          </p:txBody>
        </p:sp>
        <p:sp>
          <p:nvSpPr>
            <p:cNvPr id="30" name="Ellips 29"/>
            <p:cNvSpPr/>
            <p:nvPr/>
          </p:nvSpPr>
          <p:spPr>
            <a:xfrm>
              <a:off x="2681592" y="3002601"/>
              <a:ext cx="778213" cy="30155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1100" dirty="0">
                  <a:solidFill>
                    <a:schemeClr val="bg1"/>
                  </a:solidFill>
                </a:rPr>
                <a:t>Protein</a:t>
              </a:r>
            </a:p>
          </p:txBody>
        </p:sp>
      </p:grpSp>
      <p:cxnSp>
        <p:nvCxnSpPr>
          <p:cNvPr id="39" name="Rak pil 38"/>
          <p:cNvCxnSpPr/>
          <p:nvPr/>
        </p:nvCxnSpPr>
        <p:spPr>
          <a:xfrm flipH="1" flipV="1">
            <a:off x="2912166" y="4850297"/>
            <a:ext cx="886119" cy="35475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 58"/>
          <p:cNvGrpSpPr/>
          <p:nvPr/>
        </p:nvGrpSpPr>
        <p:grpSpPr>
          <a:xfrm>
            <a:off x="1161518" y="4417826"/>
            <a:ext cx="1781257" cy="1107996"/>
            <a:chOff x="2736017" y="1115007"/>
            <a:chExt cx="1781256" cy="1107995"/>
          </a:xfrm>
        </p:grpSpPr>
        <p:pic>
          <p:nvPicPr>
            <p:cNvPr id="57" name="Bildobjekt 56" descr="Namnlöst-3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439269" y="1137750"/>
              <a:ext cx="323190" cy="1352143"/>
            </a:xfrm>
            <a:prstGeom prst="rect">
              <a:avLst/>
            </a:prstGeom>
          </p:spPr>
        </p:pic>
        <p:sp>
          <p:nvSpPr>
            <p:cNvPr id="58" name="textruta 57"/>
            <p:cNvSpPr txBox="1"/>
            <p:nvPr/>
          </p:nvSpPr>
          <p:spPr>
            <a:xfrm>
              <a:off x="2736017" y="1115007"/>
              <a:ext cx="1781256" cy="1107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400" dirty="0">
                  <a:solidFill>
                    <a:srgbClr val="FFFF00"/>
                  </a:solidFill>
                </a:rPr>
                <a:t>som aktiverar</a:t>
              </a:r>
            </a:p>
            <a:p>
              <a:pPr algn="ctr"/>
              <a:r>
                <a:rPr lang="sv-SE" sz="2000" dirty="0" smtClean="0">
                  <a:solidFill>
                    <a:srgbClr val="FFFF00"/>
                  </a:solidFill>
                </a:rPr>
                <a:t>Klass 2 gener</a:t>
              </a:r>
            </a:p>
            <a:p>
              <a:pPr algn="ctr"/>
              <a:endParaRPr lang="sv-SE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sv-SE" sz="1400" dirty="0">
                  <a:solidFill>
                    <a:srgbClr val="FFFF00"/>
                  </a:solidFill>
                </a:rPr>
                <a:t>som ger</a:t>
              </a:r>
            </a:p>
          </p:txBody>
        </p:sp>
      </p:grpSp>
      <p:grpSp>
        <p:nvGrpSpPr>
          <p:cNvPr id="6" name="Grupp 60"/>
          <p:cNvGrpSpPr/>
          <p:nvPr/>
        </p:nvGrpSpPr>
        <p:grpSpPr>
          <a:xfrm>
            <a:off x="5381585" y="4954202"/>
            <a:ext cx="1781257" cy="1107996"/>
            <a:chOff x="2736017" y="1115007"/>
            <a:chExt cx="1781256" cy="1107995"/>
          </a:xfrm>
        </p:grpSpPr>
        <p:pic>
          <p:nvPicPr>
            <p:cNvPr id="62" name="Bildobjekt 61" descr="Namnlöst-3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439269" y="1137750"/>
              <a:ext cx="323190" cy="1352143"/>
            </a:xfrm>
            <a:prstGeom prst="rect">
              <a:avLst/>
            </a:prstGeom>
          </p:spPr>
        </p:pic>
        <p:sp>
          <p:nvSpPr>
            <p:cNvPr id="63" name="textruta 62"/>
            <p:cNvSpPr txBox="1"/>
            <p:nvPr/>
          </p:nvSpPr>
          <p:spPr>
            <a:xfrm>
              <a:off x="2736017" y="1115007"/>
              <a:ext cx="1781256" cy="1107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400" dirty="0">
                  <a:solidFill>
                    <a:srgbClr val="FFFF00"/>
                  </a:solidFill>
                </a:rPr>
                <a:t>som aktiverar</a:t>
              </a:r>
            </a:p>
            <a:p>
              <a:pPr algn="ctr"/>
              <a:r>
                <a:rPr lang="sv-SE" sz="2000" dirty="0" smtClean="0">
                  <a:solidFill>
                    <a:srgbClr val="FFFF00"/>
                  </a:solidFill>
                </a:rPr>
                <a:t>Klass 3 gener</a:t>
              </a:r>
            </a:p>
            <a:p>
              <a:pPr algn="ctr"/>
              <a:endParaRPr lang="sv-SE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sv-SE" sz="1400" dirty="0">
                  <a:solidFill>
                    <a:srgbClr val="FFFF00"/>
                  </a:solidFill>
                </a:rPr>
                <a:t>som ger</a:t>
              </a:r>
            </a:p>
          </p:txBody>
        </p:sp>
      </p:grpSp>
      <p:sp>
        <p:nvSpPr>
          <p:cNvPr id="64" name="textruta 63"/>
          <p:cNvSpPr txBox="1"/>
          <p:nvPr/>
        </p:nvSpPr>
        <p:spPr>
          <a:xfrm>
            <a:off x="154273" y="818177"/>
            <a:ext cx="2497761" cy="830981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r>
              <a:rPr lang="sv-SE" sz="2800" dirty="0" smtClean="0">
                <a:solidFill>
                  <a:srgbClr val="FFFF00"/>
                </a:solidFill>
              </a:rPr>
              <a:t>Miljöfaktorer</a:t>
            </a:r>
          </a:p>
          <a:p>
            <a:pPr algn="ctr"/>
            <a:r>
              <a:rPr lang="sv-SE" sz="2000" dirty="0">
                <a:solidFill>
                  <a:srgbClr val="FFFF00"/>
                </a:solidFill>
              </a:rPr>
              <a:t>aktiverar</a:t>
            </a:r>
          </a:p>
        </p:txBody>
      </p:sp>
      <p:pic>
        <p:nvPicPr>
          <p:cNvPr id="8" name="Bildobjekt 7" descr="Namnlöst-1-kopia-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4" y="4166358"/>
            <a:ext cx="2291037" cy="1959505"/>
          </a:xfrm>
          <a:prstGeom prst="rect">
            <a:avLst/>
          </a:prstGeom>
        </p:spPr>
      </p:pic>
      <p:cxnSp>
        <p:nvCxnSpPr>
          <p:cNvPr id="89" name="Rak pil 88"/>
          <p:cNvCxnSpPr>
            <a:stCxn id="64" idx="2"/>
            <a:endCxn id="10" idx="0"/>
          </p:cNvCxnSpPr>
          <p:nvPr/>
        </p:nvCxnSpPr>
        <p:spPr>
          <a:xfrm flipH="1">
            <a:off x="995655" y="1649158"/>
            <a:ext cx="407499" cy="46656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k pil 71"/>
          <p:cNvCxnSpPr/>
          <p:nvPr/>
        </p:nvCxnSpPr>
        <p:spPr>
          <a:xfrm rot="16200000" flipH="1">
            <a:off x="1180682" y="4034416"/>
            <a:ext cx="522518" cy="35169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pil 72"/>
          <p:cNvCxnSpPr/>
          <p:nvPr/>
        </p:nvCxnSpPr>
        <p:spPr>
          <a:xfrm rot="16200000" flipH="1">
            <a:off x="841066" y="3182325"/>
            <a:ext cx="448993" cy="9962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k pil 73"/>
          <p:cNvCxnSpPr/>
          <p:nvPr/>
        </p:nvCxnSpPr>
        <p:spPr>
          <a:xfrm>
            <a:off x="2423939" y="5434536"/>
            <a:ext cx="831735" cy="67486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pil 60"/>
          <p:cNvCxnSpPr/>
          <p:nvPr/>
        </p:nvCxnSpPr>
        <p:spPr>
          <a:xfrm>
            <a:off x="2522141" y="5355777"/>
            <a:ext cx="1296239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ak pil 65"/>
          <p:cNvCxnSpPr/>
          <p:nvPr/>
        </p:nvCxnSpPr>
        <p:spPr>
          <a:xfrm flipV="1">
            <a:off x="4933745" y="5138531"/>
            <a:ext cx="691803" cy="21724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/>
          <p:nvPr/>
        </p:nvCxnSpPr>
        <p:spPr>
          <a:xfrm flipV="1">
            <a:off x="6692207" y="5357191"/>
            <a:ext cx="1040437" cy="5612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ruta 76"/>
          <p:cNvSpPr txBox="1"/>
          <p:nvPr/>
        </p:nvSpPr>
        <p:spPr>
          <a:xfrm>
            <a:off x="3428351" y="818176"/>
            <a:ext cx="2587529" cy="1815866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r>
              <a:rPr lang="sv-SE" sz="2800" dirty="0" smtClean="0">
                <a:solidFill>
                  <a:srgbClr val="FFFF00"/>
                </a:solidFill>
              </a:rPr>
              <a:t>Rätt ställen</a:t>
            </a:r>
          </a:p>
          <a:p>
            <a:r>
              <a:rPr lang="sv-SE" sz="2800" dirty="0" smtClean="0">
                <a:solidFill>
                  <a:srgbClr val="FFFF00"/>
                </a:solidFill>
              </a:rPr>
              <a:t>Rätt tillfällen</a:t>
            </a:r>
          </a:p>
          <a:p>
            <a:r>
              <a:rPr lang="sv-SE" sz="2800" dirty="0" smtClean="0">
                <a:solidFill>
                  <a:srgbClr val="FFFF00"/>
                </a:solidFill>
              </a:rPr>
              <a:t>Rätt mängder</a:t>
            </a:r>
          </a:p>
          <a:p>
            <a:r>
              <a:rPr lang="sv-SE" sz="2800" dirty="0" smtClean="0">
                <a:solidFill>
                  <a:srgbClr val="FFFF00"/>
                </a:solidFill>
              </a:rPr>
              <a:t>Rätt varianter</a:t>
            </a:r>
            <a:endParaRPr lang="sv-SE" sz="2800" dirty="0">
              <a:solidFill>
                <a:srgbClr val="FFFF00"/>
              </a:solidFill>
            </a:endParaRPr>
          </a:p>
        </p:txBody>
      </p:sp>
      <p:sp>
        <p:nvSpPr>
          <p:cNvPr id="78" name="Vänster klammerparentes 77"/>
          <p:cNvSpPr/>
          <p:nvPr/>
        </p:nvSpPr>
        <p:spPr>
          <a:xfrm>
            <a:off x="3156827" y="867988"/>
            <a:ext cx="391885" cy="1676433"/>
          </a:xfrm>
          <a:prstGeom prst="leftBrace">
            <a:avLst>
              <a:gd name="adj1" fmla="val 36538"/>
              <a:gd name="adj2" fmla="val 50000"/>
            </a:avLst>
          </a:prstGeom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1" tIns="45712" rIns="91421" bIns="45712" rtlCol="0" anchor="ctr"/>
          <a:lstStyle/>
          <a:p>
            <a:pPr algn="ctr"/>
            <a:endParaRPr lang="sv-SE" dirty="0"/>
          </a:p>
        </p:txBody>
      </p:sp>
      <p:cxnSp>
        <p:nvCxnSpPr>
          <p:cNvPr id="79" name="Rak pil 78"/>
          <p:cNvCxnSpPr>
            <a:endCxn id="78" idx="1"/>
          </p:cNvCxnSpPr>
          <p:nvPr/>
        </p:nvCxnSpPr>
        <p:spPr>
          <a:xfrm>
            <a:off x="2602336" y="1126258"/>
            <a:ext cx="554491" cy="579947"/>
          </a:xfrm>
          <a:prstGeom prst="straightConnector1">
            <a:avLst/>
          </a:prstGeom>
          <a:ln w="28575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Bildobjekt 34" descr="Namnlöst-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60058" y="952246"/>
            <a:ext cx="1516829" cy="1457435"/>
          </a:xfrm>
          <a:prstGeom prst="rect">
            <a:avLst/>
          </a:prstGeom>
        </p:spPr>
      </p:pic>
      <p:pic>
        <p:nvPicPr>
          <p:cNvPr id="36" name="Bildobjekt 35" descr="Namnlöst-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8598" y="1709429"/>
            <a:ext cx="1978781" cy="1685093"/>
          </a:xfrm>
          <a:prstGeom prst="rect">
            <a:avLst/>
          </a:prstGeom>
        </p:spPr>
      </p:pic>
      <p:pic>
        <p:nvPicPr>
          <p:cNvPr id="37" name="Bildobjekt 36" descr="Namnlöst-3.gif"/>
          <p:cNvPicPr>
            <a:picLocks noChangeAspect="1"/>
          </p:cNvPicPr>
          <p:nvPr/>
        </p:nvPicPr>
        <p:blipFill>
          <a:blip r:embed="rId8">
            <a:lum bright="-10000"/>
          </a:blip>
          <a:stretch>
            <a:fillRect/>
          </a:stretch>
        </p:blipFill>
        <p:spPr>
          <a:xfrm>
            <a:off x="5960284" y="1672040"/>
            <a:ext cx="1675539" cy="1675539"/>
          </a:xfrm>
          <a:prstGeom prst="rect">
            <a:avLst/>
          </a:prstGeom>
        </p:spPr>
      </p:pic>
      <p:sp>
        <p:nvSpPr>
          <p:cNvPr id="38" name="textruta 76"/>
          <p:cNvSpPr txBox="1"/>
          <p:nvPr/>
        </p:nvSpPr>
        <p:spPr>
          <a:xfrm>
            <a:off x="6408797" y="3256959"/>
            <a:ext cx="2361506" cy="523204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r>
              <a:rPr lang="sv-SE" sz="2800" dirty="0" smtClean="0">
                <a:solidFill>
                  <a:srgbClr val="FFFF00"/>
                </a:solidFill>
              </a:rPr>
              <a:t>DNA innehåll</a:t>
            </a:r>
            <a:endParaRPr lang="sv-SE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74" name="Picture 2" descr="ATP Synthase animation"/>
          <p:cNvPicPr>
            <a:picLocks noChangeAspect="1" noChangeArrowheads="1" noCrop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451421" y="875131"/>
            <a:ext cx="3969099" cy="4822266"/>
          </a:xfrm>
          <a:prstGeom prst="rect">
            <a:avLst/>
          </a:prstGeom>
          <a:noFill/>
        </p:spPr>
      </p:pic>
      <p:pic>
        <p:nvPicPr>
          <p:cNvPr id="41" name="Bildobjekt 40" descr="Namnlöst-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20" y="1015779"/>
            <a:ext cx="4502603" cy="4124286"/>
          </a:xfrm>
          <a:prstGeom prst="rect">
            <a:avLst/>
          </a:prstGeom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ATP-syntas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4232073" y="5175914"/>
            <a:ext cx="4523995" cy="413538"/>
          </a:xfrm>
          <a:prstGeom prst="rect">
            <a:avLst/>
          </a:prstGeom>
          <a:solidFill>
            <a:schemeClr val="bg1"/>
          </a:solidFill>
        </p:spPr>
        <p:txBody>
          <a:bodyPr wrap="square" lIns="91421" tIns="45712" rIns="91421" bIns="45712" rtlCol="0" anchor="b">
            <a:noAutofit/>
          </a:bodyPr>
          <a:lstStyle/>
          <a:p>
            <a:pPr algn="ctr"/>
            <a:endParaRPr lang="sv-SE" dirty="0">
              <a:solidFill>
                <a:srgbClr val="FFFF00"/>
              </a:solidFill>
            </a:endParaRPr>
          </a:p>
        </p:txBody>
      </p:sp>
      <p:sp>
        <p:nvSpPr>
          <p:cNvPr id="13" name="Ellips 12"/>
          <p:cNvSpPr/>
          <p:nvPr/>
        </p:nvSpPr>
        <p:spPr>
          <a:xfrm>
            <a:off x="3408829" y="3042265"/>
            <a:ext cx="345992" cy="3459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sv-SE" baseline="30000" dirty="0" smtClean="0">
                <a:solidFill>
                  <a:schemeClr val="bg1"/>
                </a:solidFill>
              </a:rPr>
              <a:t>H+</a:t>
            </a:r>
            <a:endParaRPr lang="sv-SE" baseline="30000" dirty="0">
              <a:solidFill>
                <a:schemeClr val="bg1"/>
              </a:solidFill>
            </a:endParaRPr>
          </a:p>
        </p:txBody>
      </p:sp>
      <p:sp>
        <p:nvSpPr>
          <p:cNvPr id="14" name="Ellips 13"/>
          <p:cNvSpPr/>
          <p:nvPr/>
        </p:nvSpPr>
        <p:spPr>
          <a:xfrm>
            <a:off x="3569648" y="3426454"/>
            <a:ext cx="345992" cy="3459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sv-SE" baseline="30000" dirty="0" smtClean="0">
                <a:solidFill>
                  <a:schemeClr val="bg1"/>
                </a:solidFill>
              </a:rPr>
              <a:t>H+</a:t>
            </a:r>
            <a:endParaRPr lang="sv-SE" baseline="30000" dirty="0">
              <a:solidFill>
                <a:schemeClr val="bg1"/>
              </a:solidFill>
            </a:endParaRPr>
          </a:p>
        </p:txBody>
      </p:sp>
      <p:grpSp>
        <p:nvGrpSpPr>
          <p:cNvPr id="2" name="Grupp 33"/>
          <p:cNvGrpSpPr/>
          <p:nvPr/>
        </p:nvGrpSpPr>
        <p:grpSpPr>
          <a:xfrm>
            <a:off x="1544746" y="4381279"/>
            <a:ext cx="1685745" cy="1405604"/>
            <a:chOff x="1765796" y="4269743"/>
            <a:chExt cx="1685745" cy="1405605"/>
          </a:xfrm>
        </p:grpSpPr>
        <p:sp>
          <p:nvSpPr>
            <p:cNvPr id="7" name="Ellips 6"/>
            <p:cNvSpPr/>
            <p:nvPr/>
          </p:nvSpPr>
          <p:spPr>
            <a:xfrm>
              <a:off x="1765796" y="4946703"/>
              <a:ext cx="345991" cy="345991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sv-SE" baseline="30000" dirty="0" smtClean="0">
                  <a:solidFill>
                    <a:schemeClr val="bg1"/>
                  </a:solidFill>
                </a:rPr>
                <a:t>H+</a:t>
              </a:r>
              <a:endParaRPr lang="sv-SE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8" name="Ellips 7"/>
            <p:cNvSpPr/>
            <p:nvPr/>
          </p:nvSpPr>
          <p:spPr>
            <a:xfrm>
              <a:off x="2023663" y="5329357"/>
              <a:ext cx="345991" cy="345991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sv-SE" baseline="30000" dirty="0" smtClean="0">
                  <a:solidFill>
                    <a:schemeClr val="bg1"/>
                  </a:solidFill>
                </a:rPr>
                <a:t>H+</a:t>
              </a:r>
              <a:endParaRPr lang="sv-SE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1" name="Ellips 10"/>
            <p:cNvSpPr/>
            <p:nvPr/>
          </p:nvSpPr>
          <p:spPr>
            <a:xfrm>
              <a:off x="3103691" y="5094520"/>
              <a:ext cx="345991" cy="345991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sv-SE" baseline="30000" dirty="0" smtClean="0">
                  <a:solidFill>
                    <a:schemeClr val="bg1"/>
                  </a:solidFill>
                </a:rPr>
                <a:t>H+</a:t>
              </a:r>
              <a:endParaRPr lang="sv-SE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0" name="Båge 29"/>
            <p:cNvSpPr/>
            <p:nvPr/>
          </p:nvSpPr>
          <p:spPr>
            <a:xfrm rot="11132805">
              <a:off x="2756081" y="4468967"/>
              <a:ext cx="695460" cy="785611"/>
            </a:xfrm>
            <a:prstGeom prst="arc">
              <a:avLst>
                <a:gd name="adj1" fmla="val 16200000"/>
                <a:gd name="adj2" fmla="val 20558760"/>
              </a:avLst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31" name="Båge 30"/>
            <p:cNvSpPr/>
            <p:nvPr/>
          </p:nvSpPr>
          <p:spPr>
            <a:xfrm rot="11956311" flipH="1">
              <a:off x="1961942" y="4269743"/>
              <a:ext cx="677143" cy="823911"/>
            </a:xfrm>
            <a:prstGeom prst="arc">
              <a:avLst>
                <a:gd name="adj1" fmla="val 16200000"/>
                <a:gd name="adj2" fmla="val 20558760"/>
              </a:avLst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32" name="Båge 31"/>
            <p:cNvSpPr/>
            <p:nvPr/>
          </p:nvSpPr>
          <p:spPr>
            <a:xfrm rot="10050579" flipH="1">
              <a:off x="1844391" y="4437977"/>
              <a:ext cx="795663" cy="956804"/>
            </a:xfrm>
            <a:prstGeom prst="arc">
              <a:avLst>
                <a:gd name="adj1" fmla="val 16200000"/>
                <a:gd name="adj2" fmla="val 20558760"/>
              </a:avLst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37" name="textruta 36"/>
          <p:cNvSpPr txBox="1"/>
          <p:nvPr/>
        </p:nvSpPr>
        <p:spPr>
          <a:xfrm>
            <a:off x="602910" y="1437921"/>
            <a:ext cx="950863" cy="369316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ADP+P</a:t>
            </a:r>
            <a:r>
              <a:rPr lang="sv-SE" b="1" baseline="-25000" dirty="0" smtClean="0">
                <a:solidFill>
                  <a:srgbClr val="FF0000"/>
                </a:solidFill>
              </a:rPr>
              <a:t>i</a:t>
            </a:r>
            <a:endParaRPr lang="sv-SE" b="1" baseline="-25000" dirty="0">
              <a:solidFill>
                <a:srgbClr val="FF0000"/>
              </a:solidFill>
            </a:endParaRPr>
          </a:p>
        </p:txBody>
      </p:sp>
      <p:sp>
        <p:nvSpPr>
          <p:cNvPr id="38" name="textruta 37"/>
          <p:cNvSpPr txBox="1"/>
          <p:nvPr/>
        </p:nvSpPr>
        <p:spPr>
          <a:xfrm>
            <a:off x="926128" y="2323853"/>
            <a:ext cx="636674" cy="369316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ATP</a:t>
            </a:r>
            <a:endParaRPr lang="sv-SE" b="1" baseline="-25000" dirty="0">
              <a:solidFill>
                <a:srgbClr val="FF0000"/>
              </a:solidFill>
            </a:endParaRPr>
          </a:p>
        </p:txBody>
      </p:sp>
      <p:pic>
        <p:nvPicPr>
          <p:cNvPr id="43" name="Bildobjekt 42" descr="Namnlöst-2.gif"/>
          <p:cNvPicPr>
            <a:picLocks noChangeAspect="1"/>
          </p:cNvPicPr>
          <p:nvPr/>
        </p:nvPicPr>
        <p:blipFill>
          <a:blip r:embed="rId4"/>
          <a:srcRect l="65595" t="44304" b="7943"/>
          <a:stretch>
            <a:fillRect/>
          </a:stretch>
        </p:blipFill>
        <p:spPr>
          <a:xfrm>
            <a:off x="3999241" y="2834645"/>
            <a:ext cx="1549123" cy="1969477"/>
          </a:xfrm>
          <a:prstGeom prst="rect">
            <a:avLst/>
          </a:prstGeom>
        </p:spPr>
      </p:pic>
      <p:sp>
        <p:nvSpPr>
          <p:cNvPr id="18" name="textruta 9"/>
          <p:cNvSpPr txBox="1"/>
          <p:nvPr/>
        </p:nvSpPr>
        <p:spPr>
          <a:xfrm>
            <a:off x="574767" y="5891352"/>
            <a:ext cx="8066639" cy="854574"/>
          </a:xfrm>
          <a:prstGeom prst="rect">
            <a:avLst/>
          </a:prstGeom>
          <a:noFill/>
        </p:spPr>
        <p:txBody>
          <a:bodyPr wrap="square" lIns="91421" tIns="45712" rIns="91421" bIns="45712" rtlCol="0" anchor="b">
            <a:noAutofit/>
          </a:bodyPr>
          <a:lstStyle/>
          <a:p>
            <a:pPr algn="ctr"/>
            <a:r>
              <a:rPr lang="sv-SE" sz="2800" dirty="0" smtClean="0">
                <a:solidFill>
                  <a:srgbClr val="FFFF00"/>
                </a:solidFill>
              </a:rPr>
              <a:t>100.000.000.000.000.000 (10</a:t>
            </a:r>
            <a:r>
              <a:rPr lang="sv-SE" sz="2800" baseline="30000" dirty="0" smtClean="0">
                <a:solidFill>
                  <a:srgbClr val="FFFF00"/>
                </a:solidFill>
              </a:rPr>
              <a:t>17</a:t>
            </a:r>
            <a:r>
              <a:rPr lang="sv-SE" sz="2800" dirty="0" smtClean="0">
                <a:solidFill>
                  <a:srgbClr val="FFFF00"/>
                </a:solidFill>
              </a:rPr>
              <a:t>) stycken</a:t>
            </a:r>
          </a:p>
          <a:p>
            <a:pPr algn="ctr"/>
            <a:r>
              <a:rPr lang="sv-SE" sz="2800" dirty="0" smtClean="0">
                <a:solidFill>
                  <a:srgbClr val="FFFF00"/>
                </a:solidFill>
              </a:rPr>
              <a:t>får plats i ett knappnålshuvud!</a:t>
            </a:r>
            <a:endParaRPr lang="sv-SE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Cellens uppgifter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169820" y="862066"/>
            <a:ext cx="8739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chemeClr val="accent3"/>
                </a:solidFill>
              </a:rPr>
              <a:t>Människan har nästan 100 biljoner (</a:t>
            </a:r>
            <a:r>
              <a:rPr lang="sv-SE" sz="2800" dirty="0" smtClean="0">
                <a:solidFill>
                  <a:schemeClr val="accent3"/>
                </a:solidFill>
              </a:rPr>
              <a:t>10</a:t>
            </a:r>
            <a:r>
              <a:rPr lang="sv-SE" sz="2800" baseline="30000" dirty="0" smtClean="0">
                <a:solidFill>
                  <a:schemeClr val="accent3"/>
                </a:solidFill>
              </a:rPr>
              <a:t>14</a:t>
            </a:r>
            <a:r>
              <a:rPr lang="sv-SE" sz="2800" dirty="0" smtClean="0">
                <a:solidFill>
                  <a:schemeClr val="accent3"/>
                </a:solidFill>
              </a:rPr>
              <a:t>) </a:t>
            </a:r>
            <a:r>
              <a:rPr lang="sv-SE" sz="2800" dirty="0">
                <a:solidFill>
                  <a:schemeClr val="accent3"/>
                </a:solidFill>
              </a:rPr>
              <a:t>celler av flera hundra olika </a:t>
            </a:r>
            <a:r>
              <a:rPr lang="sv-SE" sz="2800" dirty="0" smtClean="0">
                <a:solidFill>
                  <a:schemeClr val="accent3"/>
                </a:solidFill>
              </a:rPr>
              <a:t>typer, med funktioner för bl.a:</a:t>
            </a:r>
            <a:endParaRPr lang="sv-SE" sz="2800" dirty="0">
              <a:solidFill>
                <a:schemeClr val="accent3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69819" y="1813319"/>
            <a:ext cx="4237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FFFF00"/>
                </a:solidFill>
              </a:rPr>
              <a:t>Tillverkningsmanual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FFFF00"/>
                </a:solidFill>
              </a:rPr>
              <a:t>Hårddiskar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FFFF00"/>
                </a:solidFill>
              </a:rPr>
              <a:t>Kopieringsutrustning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FFFF00"/>
                </a:solidFill>
              </a:rPr>
              <a:t>Redigeringsutrustning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FFFF00"/>
                </a:solidFill>
              </a:rPr>
              <a:t>Språköversättning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FFFF00"/>
                </a:solidFill>
              </a:rPr>
              <a:t>Bibliotek med bibliotekarie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FFFF00"/>
                </a:solidFill>
              </a:rPr>
              <a:t>Produktionsmaskiner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FFFF00"/>
                </a:solidFill>
              </a:rPr>
              <a:t>Fabriksgolv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FFFF00"/>
                </a:solidFill>
              </a:rPr>
              <a:t>Efterbehandling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4706092" y="1813319"/>
            <a:ext cx="43248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FFFF00"/>
                </a:solidFill>
              </a:rPr>
              <a:t>Lager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FFFF00"/>
                </a:solidFill>
              </a:rPr>
              <a:t>Förpackningsanläggning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FFFF00"/>
                </a:solidFill>
              </a:rPr>
              <a:t>Transportemballage</a:t>
            </a:r>
            <a:endParaRPr lang="sv-SE" sz="2800" dirty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FFFF00"/>
                </a:solidFill>
              </a:rPr>
              <a:t>Internt transportnät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FFFF00"/>
                </a:solidFill>
              </a:rPr>
              <a:t>Kraftverk</a:t>
            </a:r>
            <a:endParaRPr lang="sv-SE" sz="2800" dirty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FFFF00"/>
                </a:solidFill>
              </a:rPr>
              <a:t>Avfallshantering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FFFF00"/>
                </a:solidFill>
              </a:rPr>
              <a:t>Gränsskydd med identifiering in/ut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FFFF00"/>
                </a:solidFill>
              </a:rPr>
              <a:t>Armering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FFFF00"/>
                </a:solidFill>
              </a:rPr>
              <a:t>Rörelseapparater</a:t>
            </a:r>
            <a:endParaRPr lang="sv-SE" sz="2800" i="1" dirty="0">
              <a:solidFill>
                <a:schemeClr val="accent3"/>
              </a:solidFill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169819" y="6211669"/>
            <a:ext cx="506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>
                <a:solidFill>
                  <a:schemeClr val="accent3"/>
                </a:solidFill>
              </a:rPr>
              <a:t>Funktioner för celldelning</a:t>
            </a:r>
            <a:endParaRPr lang="sv-SE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1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3" grpId="0" uiExpand="1" build="p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Elefanten i vardagsrummet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237746" y="864350"/>
            <a:ext cx="8621671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200" u="sng" dirty="0" smtClean="0">
                <a:solidFill>
                  <a:schemeClr val="accent4"/>
                </a:solidFill>
              </a:rPr>
              <a:t>En anonym molekylärbiolog:</a:t>
            </a:r>
          </a:p>
          <a:p>
            <a:r>
              <a:rPr lang="sv-SE" sz="3200" dirty="0" smtClean="0">
                <a:solidFill>
                  <a:schemeClr val="accent4"/>
                </a:solidFill>
              </a:rPr>
              <a:t>Skapande design är som en elefant i vardags-rummet. Den tar upp en enorm plats, den trumpetar ljudligt, den knuffar på oss, den äter tonvis med hö</a:t>
            </a:r>
            <a:br>
              <a:rPr lang="sv-SE" sz="3200" dirty="0" smtClean="0">
                <a:solidFill>
                  <a:schemeClr val="accent4"/>
                </a:solidFill>
              </a:rPr>
            </a:br>
            <a:r>
              <a:rPr lang="sv-SE" sz="3200" dirty="0" smtClean="0">
                <a:solidFill>
                  <a:schemeClr val="accent4"/>
                </a:solidFill>
              </a:rPr>
              <a:t>och den luktar som</a:t>
            </a:r>
            <a:br>
              <a:rPr lang="sv-SE" sz="3200" dirty="0" smtClean="0">
                <a:solidFill>
                  <a:schemeClr val="accent4"/>
                </a:solidFill>
              </a:rPr>
            </a:br>
            <a:r>
              <a:rPr lang="sv-SE" sz="3200" dirty="0" smtClean="0">
                <a:solidFill>
                  <a:schemeClr val="accent4"/>
                </a:solidFill>
              </a:rPr>
              <a:t>en elefant.</a:t>
            </a:r>
            <a:br>
              <a:rPr lang="sv-SE" sz="3200" dirty="0" smtClean="0">
                <a:solidFill>
                  <a:schemeClr val="accent4"/>
                </a:solidFill>
              </a:rPr>
            </a:br>
            <a:r>
              <a:rPr lang="sv-SE" sz="3200" dirty="0" smtClean="0">
                <a:solidFill>
                  <a:schemeClr val="accent3"/>
                </a:solidFill>
              </a:rPr>
              <a:t>Och ändå måste vi</a:t>
            </a:r>
            <a:br>
              <a:rPr lang="sv-SE" sz="3200" dirty="0" smtClean="0">
                <a:solidFill>
                  <a:schemeClr val="accent3"/>
                </a:solidFill>
              </a:rPr>
            </a:br>
            <a:r>
              <a:rPr lang="sv-SE" sz="3200" dirty="0" smtClean="0">
                <a:solidFill>
                  <a:schemeClr val="accent3"/>
                </a:solidFill>
              </a:rPr>
              <a:t>svära på att den</a:t>
            </a:r>
            <a:br>
              <a:rPr lang="sv-SE" sz="3200" dirty="0" smtClean="0">
                <a:solidFill>
                  <a:schemeClr val="accent3"/>
                </a:solidFill>
              </a:rPr>
            </a:br>
            <a:r>
              <a:rPr lang="sv-SE" sz="3200" dirty="0" smtClean="0">
                <a:solidFill>
                  <a:schemeClr val="accent3"/>
                </a:solidFill>
              </a:rPr>
              <a:t>inte finns där.</a:t>
            </a:r>
            <a:endParaRPr lang="sv-SE" sz="2800" i="1" dirty="0">
              <a:solidFill>
                <a:schemeClr val="accent4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5641" y="2987041"/>
            <a:ext cx="5068360" cy="387096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37744" y="5780783"/>
            <a:ext cx="3822192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3200" dirty="0" smtClean="0">
                <a:solidFill>
                  <a:schemeClr val="accent4"/>
                </a:solidFill>
              </a:rPr>
              <a:t>Från</a:t>
            </a:r>
          </a:p>
          <a:p>
            <a:r>
              <a:rPr lang="sv-SE" sz="3200" dirty="0" smtClean="0">
                <a:solidFill>
                  <a:schemeClr val="accent4"/>
                </a:solidFill>
              </a:rPr>
              <a:t>"</a:t>
            </a:r>
            <a:r>
              <a:rPr lang="sv-SE" sz="3200" i="1" dirty="0" smtClean="0">
                <a:solidFill>
                  <a:schemeClr val="accent4"/>
                </a:solidFill>
              </a:rPr>
              <a:t>The </a:t>
            </a:r>
            <a:r>
              <a:rPr lang="sv-SE" sz="3200" i="1" dirty="0">
                <a:solidFill>
                  <a:schemeClr val="accent4"/>
                </a:solidFill>
              </a:rPr>
              <a:t>Ledger</a:t>
            </a:r>
            <a:r>
              <a:rPr lang="sv-SE" sz="3200" dirty="0">
                <a:solidFill>
                  <a:schemeClr val="accent4"/>
                </a:solidFill>
              </a:rPr>
              <a:t>", 2000</a:t>
            </a:r>
          </a:p>
        </p:txBody>
      </p:sp>
    </p:spTree>
    <p:extLst>
      <p:ext uri="{BB962C8B-B14F-4D97-AF65-F5344CB8AC3E}">
        <p14:creationId xmlns:p14="http://schemas.microsoft.com/office/powerpoint/2010/main" val="3726330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Mutationer</a:t>
            </a:r>
            <a:endParaRPr lang="sv-SE" dirty="0"/>
          </a:p>
        </p:txBody>
      </p:sp>
      <p:pic>
        <p:nvPicPr>
          <p:cNvPr id="30" name="Picture 29" descr="_Skaparen-bygger-med-Lego-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266" y="1406771"/>
            <a:ext cx="3848047" cy="3054699"/>
          </a:xfrm>
          <a:prstGeom prst="rect">
            <a:avLst/>
          </a:prstGeom>
        </p:spPr>
      </p:pic>
      <p:pic>
        <p:nvPicPr>
          <p:cNvPr id="35" name="Picture 34" descr="_Skaparen-bygger-med-Lego-n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22" y="4275236"/>
            <a:ext cx="6204519" cy="253051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1446" y="2614516"/>
            <a:ext cx="2478525" cy="954091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r>
              <a:rPr lang="sv-SE" sz="2800" dirty="0">
                <a:solidFill>
                  <a:srgbClr val="FFFF00"/>
                </a:solidFill>
              </a:rPr>
              <a:t>Ett</a:t>
            </a:r>
          </a:p>
          <a:p>
            <a:r>
              <a:rPr lang="sv-SE" sz="2800" dirty="0">
                <a:solidFill>
                  <a:srgbClr val="FFFF00"/>
                </a:solidFill>
              </a:rPr>
              <a:t>genbibliotek…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65461" y="3395941"/>
            <a:ext cx="3411473" cy="954091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pPr algn="ctr"/>
            <a:r>
              <a:rPr lang="sv-SE" sz="2800" dirty="0">
                <a:solidFill>
                  <a:srgbClr val="FFFF00"/>
                </a:solidFill>
              </a:rPr>
              <a:t>…med </a:t>
            </a:r>
            <a:r>
              <a:rPr lang="sv-SE" sz="2800" dirty="0">
                <a:solidFill>
                  <a:schemeClr val="accent3"/>
                </a:solidFill>
              </a:rPr>
              <a:t>inbyggd</a:t>
            </a:r>
            <a:r>
              <a:rPr lang="sv-SE" sz="2800" dirty="0">
                <a:solidFill>
                  <a:schemeClr val="accent4"/>
                </a:solidFill>
              </a:rPr>
              <a:t> </a:t>
            </a:r>
            <a:r>
              <a:rPr lang="sv-SE" sz="2800" dirty="0">
                <a:solidFill>
                  <a:srgbClr val="FFFF00"/>
                </a:solidFill>
              </a:rPr>
              <a:t>för-</a:t>
            </a:r>
          </a:p>
          <a:p>
            <a:pPr algn="ctr"/>
            <a:r>
              <a:rPr lang="sv-SE" sz="2800" dirty="0">
                <a:solidFill>
                  <a:srgbClr val="FFFF00"/>
                </a:solidFill>
              </a:rPr>
              <a:t>måga till variation…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22424" y="4409149"/>
            <a:ext cx="2582715" cy="1815866"/>
          </a:xfrm>
          <a:prstGeom prst="rect">
            <a:avLst/>
          </a:prstGeom>
          <a:noFill/>
        </p:spPr>
        <p:txBody>
          <a:bodyPr wrap="square" lIns="91421" tIns="45712" rIns="91421" bIns="45712" rtlCol="0">
            <a:spAutoFit/>
          </a:bodyPr>
          <a:lstStyle/>
          <a:p>
            <a:pPr algn="r"/>
            <a:r>
              <a:rPr lang="sv-SE" sz="2800" dirty="0">
                <a:solidFill>
                  <a:srgbClr val="FFFF00"/>
                </a:solidFill>
              </a:rPr>
              <a:t>…men som kan fördärvas</a:t>
            </a:r>
          </a:p>
          <a:p>
            <a:pPr algn="r"/>
            <a:r>
              <a:rPr lang="sv-SE" sz="2800" dirty="0">
                <a:solidFill>
                  <a:srgbClr val="FFFF00"/>
                </a:solidFill>
              </a:rPr>
              <a:t>genom en mutation.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9" name="Picture 58" descr="_Skaparen-bygger-med-Lego-n.g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3" t="9595" r="1941" b="2250"/>
          <a:stretch>
            <a:fillRect/>
          </a:stretch>
        </p:blipFill>
        <p:spPr>
          <a:xfrm>
            <a:off x="271307" y="728510"/>
            <a:ext cx="3602548" cy="23268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Positiva mutationer?</a:t>
            </a:r>
          </a:p>
        </p:txBody>
      </p:sp>
      <p:pic>
        <p:nvPicPr>
          <p:cNvPr id="9" name="Picture 8" descr="_Bakterieresistens-ny-kopia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1" t="6249" b="3673"/>
          <a:stretch/>
        </p:blipFill>
        <p:spPr>
          <a:xfrm>
            <a:off x="22860" y="1143001"/>
            <a:ext cx="3530741" cy="3268980"/>
          </a:xfrm>
          <a:prstGeom prst="rect">
            <a:avLst/>
          </a:prstGeom>
        </p:spPr>
      </p:pic>
      <p:pic>
        <p:nvPicPr>
          <p:cNvPr id="10" name="Picture 9" descr="_Bakterieresistens-ny-kopia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9" t="5528" r="3509" b="4278"/>
          <a:stretch/>
        </p:blipFill>
        <p:spPr>
          <a:xfrm>
            <a:off x="4103371" y="2708912"/>
            <a:ext cx="4023360" cy="32461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4782" y="4129437"/>
            <a:ext cx="2651367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sv-SE" sz="3200" dirty="0">
                <a:solidFill>
                  <a:srgbClr val="FFFF00"/>
                </a:solidFill>
              </a:rPr>
              <a:t>Icke-muterad</a:t>
            </a:r>
          </a:p>
          <a:p>
            <a:pPr algn="ctr"/>
            <a:r>
              <a:rPr lang="sv-SE" sz="3200" dirty="0">
                <a:solidFill>
                  <a:srgbClr val="FFFF00"/>
                </a:solidFill>
              </a:rPr>
              <a:t>bakterie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4555" y="5721890"/>
            <a:ext cx="2010447" cy="1077202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pPr algn="ctr"/>
            <a:r>
              <a:rPr lang="sv-SE" sz="3200" dirty="0">
                <a:solidFill>
                  <a:srgbClr val="FFFF00"/>
                </a:solidFill>
              </a:rPr>
              <a:t>Resistent</a:t>
            </a:r>
          </a:p>
          <a:p>
            <a:pPr algn="ctr"/>
            <a:r>
              <a:rPr lang="sv-SE" sz="3200" dirty="0">
                <a:solidFill>
                  <a:srgbClr val="FFFF00"/>
                </a:solidFill>
              </a:rPr>
              <a:t>bakterie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6831" y="949924"/>
            <a:ext cx="2192908" cy="17235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sv-SE" sz="2800" dirty="0">
                <a:solidFill>
                  <a:schemeClr val="accent3"/>
                </a:solidFill>
              </a:rPr>
              <a:t>Antibiotikum</a:t>
            </a:r>
          </a:p>
          <a:p>
            <a:pPr algn="ctr"/>
            <a:r>
              <a:rPr lang="sv-SE" sz="2800" dirty="0">
                <a:solidFill>
                  <a:schemeClr val="accent3"/>
                </a:solidFill>
              </a:rPr>
              <a:t>låser upp och</a:t>
            </a:r>
          </a:p>
          <a:p>
            <a:pPr algn="ctr"/>
            <a:r>
              <a:rPr lang="sv-SE" sz="2800" dirty="0">
                <a:solidFill>
                  <a:schemeClr val="accent3"/>
                </a:solidFill>
              </a:rPr>
              <a:t>inaktiverar</a:t>
            </a:r>
          </a:p>
          <a:p>
            <a:pPr algn="ctr"/>
            <a:r>
              <a:rPr lang="sv-SE" sz="2800" dirty="0">
                <a:solidFill>
                  <a:schemeClr val="accent3"/>
                </a:solidFill>
              </a:rPr>
              <a:t>ribosomen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4841" y="4576801"/>
            <a:ext cx="195914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2800" dirty="0" smtClean="0">
                <a:solidFill>
                  <a:schemeClr val="accent3"/>
                </a:solidFill>
              </a:rPr>
              <a:t>Anti-</a:t>
            </a:r>
          </a:p>
          <a:p>
            <a:pPr algn="ctr"/>
            <a:r>
              <a:rPr lang="sv-SE" sz="2800" dirty="0" smtClean="0">
                <a:solidFill>
                  <a:schemeClr val="accent3"/>
                </a:solidFill>
              </a:rPr>
              <a:t>biotikum</a:t>
            </a:r>
            <a:endParaRPr lang="sv-SE" sz="2800" dirty="0">
              <a:solidFill>
                <a:schemeClr val="accent3"/>
              </a:solidFill>
            </a:endParaRPr>
          </a:p>
          <a:p>
            <a:pPr algn="ctr"/>
            <a:r>
              <a:rPr lang="sv-SE" sz="2800" dirty="0">
                <a:solidFill>
                  <a:schemeClr val="accent3"/>
                </a:solidFill>
              </a:rPr>
              <a:t>passar inte</a:t>
            </a:r>
          </a:p>
          <a:p>
            <a:pPr algn="ctr"/>
            <a:r>
              <a:rPr lang="sv-SE" sz="2800" dirty="0">
                <a:solidFill>
                  <a:schemeClr val="accent3"/>
                </a:solidFill>
              </a:rPr>
              <a:t>längre </a:t>
            </a:r>
            <a:r>
              <a:rPr lang="sv-SE" sz="2800" dirty="0" smtClean="0">
                <a:solidFill>
                  <a:schemeClr val="accent3"/>
                </a:solidFill>
              </a:rPr>
              <a:t>i</a:t>
            </a:r>
          </a:p>
          <a:p>
            <a:pPr algn="ctr"/>
            <a:r>
              <a:rPr lang="sv-SE" sz="2800" dirty="0" smtClean="0">
                <a:solidFill>
                  <a:schemeClr val="accent3"/>
                </a:solidFill>
              </a:rPr>
              <a:t>låset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544" y="949923"/>
            <a:ext cx="362657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v-SE" sz="36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Resistens mot antibiotika</a:t>
            </a:r>
            <a:endParaRPr lang="en-US" sz="36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224202" y="5598770"/>
            <a:ext cx="39674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sv-SE" sz="3200" b="1" dirty="0">
                <a:solidFill>
                  <a:srgbClr val="99FFCC"/>
                </a:solidFill>
              </a:rPr>
              <a:t>Mutationer</a:t>
            </a:r>
            <a:r>
              <a:rPr lang="sv-SE" sz="3600" b="1" dirty="0">
                <a:solidFill>
                  <a:srgbClr val="99FFCC"/>
                </a:solidFill>
              </a:rPr>
              <a:t> förstör</a:t>
            </a:r>
          </a:p>
          <a:p>
            <a:pPr algn="ctr"/>
            <a:r>
              <a:rPr lang="sv-SE" sz="3600" b="1" dirty="0">
                <a:solidFill>
                  <a:srgbClr val="99FFCC"/>
                </a:solidFill>
              </a:rPr>
              <a:t>funktioner!</a:t>
            </a:r>
            <a:endParaRPr lang="en-US" sz="3600" b="1" dirty="0">
              <a:solidFill>
                <a:srgbClr val="99FF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smtClean="0"/>
              <a:t>Förändringar på högre nivåer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5664565" y="4557715"/>
            <a:ext cx="2962696" cy="175431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wrap="none" lIns="91421" tIns="45712" rIns="91421" bIns="45712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hangingPunct="0"/>
            <a:r>
              <a:rPr lang="sv-SE" sz="3600" b="1" spc="99" dirty="0">
                <a:solidFill>
                  <a:srgbClr val="FFFF00"/>
                </a:solidFill>
                <a:latin typeface="Comic Sans MS" pitchFamily="66" charset="0"/>
              </a:rPr>
              <a:t>Fyrvingad</a:t>
            </a:r>
          </a:p>
          <a:p>
            <a:pPr algn="ctr" eaLnBrk="0" hangingPunct="0"/>
            <a:r>
              <a:rPr lang="sv-SE" sz="3600" b="1" spc="99" dirty="0">
                <a:solidFill>
                  <a:srgbClr val="FFFF00"/>
                </a:solidFill>
                <a:latin typeface="Comic Sans MS" pitchFamily="66" charset="0"/>
              </a:rPr>
              <a:t>Bananfluga</a:t>
            </a:r>
          </a:p>
          <a:p>
            <a:pPr algn="ctr" eaLnBrk="0" hangingPunct="0"/>
            <a:r>
              <a:rPr lang="sv-SE" sz="3600" b="1" spc="99" dirty="0">
                <a:solidFill>
                  <a:srgbClr val="FFFF00"/>
                </a:solidFill>
                <a:latin typeface="Comic Sans MS" pitchFamily="66" charset="0"/>
              </a:rPr>
              <a:t>(D</a:t>
            </a:r>
            <a:r>
              <a:rPr lang="nb-NO" sz="3600" b="1" spc="99" dirty="0">
                <a:solidFill>
                  <a:srgbClr val="FFFF00"/>
                </a:solidFill>
                <a:latin typeface="Comic Sans MS" pitchFamily="66" charset="0"/>
              </a:rPr>
              <a:t>rosophila)</a:t>
            </a:r>
          </a:p>
        </p:txBody>
      </p:sp>
      <p:pic>
        <p:nvPicPr>
          <p:cNvPr id="8" name="Bildobjekt 7" descr="Namnlöst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5" y="1084901"/>
            <a:ext cx="4190999" cy="5305425"/>
          </a:xfrm>
          <a:prstGeom prst="rect">
            <a:avLst/>
          </a:prstGeom>
          <a:effectLst>
            <a:glow rad="228600">
              <a:schemeClr val="accent6">
                <a:lumMod val="20000"/>
                <a:lumOff val="80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9"/>
          <p:cNvGrpSpPr/>
          <p:nvPr/>
        </p:nvGrpSpPr>
        <p:grpSpPr>
          <a:xfrm>
            <a:off x="123551" y="1562151"/>
            <a:ext cx="5253479" cy="1213360"/>
            <a:chOff x="365595" y="1980789"/>
            <a:chExt cx="5253478" cy="1213360"/>
          </a:xfrm>
        </p:grpSpPr>
        <p:sp>
          <p:nvSpPr>
            <p:cNvPr id="90" name="Ellips 89"/>
            <p:cNvSpPr/>
            <p:nvPr/>
          </p:nvSpPr>
          <p:spPr>
            <a:xfrm>
              <a:off x="2383113" y="1980789"/>
              <a:ext cx="1218444" cy="12133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7" name="Ellips 86"/>
            <p:cNvSpPr/>
            <p:nvPr/>
          </p:nvSpPr>
          <p:spPr>
            <a:xfrm>
              <a:off x="4400629" y="1980789"/>
              <a:ext cx="1218444" cy="12133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67" name="Höger 66"/>
            <p:cNvSpPr/>
            <p:nvPr/>
          </p:nvSpPr>
          <p:spPr>
            <a:xfrm>
              <a:off x="1725709" y="2383708"/>
              <a:ext cx="515734" cy="407523"/>
            </a:xfrm>
            <a:prstGeom prst="rightArrow">
              <a:avLst>
                <a:gd name="adj1" fmla="val 62162"/>
                <a:gd name="adj2" fmla="val 57972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37" name="Höger 36"/>
            <p:cNvSpPr/>
            <p:nvPr/>
          </p:nvSpPr>
          <p:spPr>
            <a:xfrm>
              <a:off x="3743227" y="2383708"/>
              <a:ext cx="515734" cy="407523"/>
            </a:xfrm>
            <a:prstGeom prst="rightArrow">
              <a:avLst>
                <a:gd name="adj1" fmla="val 62162"/>
                <a:gd name="adj2" fmla="val 57972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34" name="Ellips 33"/>
            <p:cNvSpPr/>
            <p:nvPr/>
          </p:nvSpPr>
          <p:spPr>
            <a:xfrm>
              <a:off x="365595" y="1980789"/>
              <a:ext cx="1218444" cy="12133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43" name="Bågformad 42"/>
          <p:cNvSpPr/>
          <p:nvPr/>
        </p:nvSpPr>
        <p:spPr>
          <a:xfrm flipH="1">
            <a:off x="681587" y="674370"/>
            <a:ext cx="5267276" cy="1977508"/>
          </a:xfrm>
          <a:prstGeom prst="circularArrow">
            <a:avLst>
              <a:gd name="adj1" fmla="val 5138"/>
              <a:gd name="adj2" fmla="val 423684"/>
              <a:gd name="adj3" fmla="val 21166431"/>
              <a:gd name="adj4" fmla="val 10273850"/>
              <a:gd name="adj5" fmla="val 6760"/>
            </a:avLst>
          </a:prstGeom>
          <a:ln w="3175">
            <a:prstDash val="dash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grpSp>
        <p:nvGrpSpPr>
          <p:cNvPr id="3" name="Grupp 106"/>
          <p:cNvGrpSpPr/>
          <p:nvPr/>
        </p:nvGrpSpPr>
        <p:grpSpPr>
          <a:xfrm>
            <a:off x="6355399" y="2818647"/>
            <a:ext cx="908263" cy="915341"/>
            <a:chOff x="6412174" y="3625327"/>
            <a:chExt cx="1139771" cy="1139771"/>
          </a:xfrm>
        </p:grpSpPr>
        <p:sp>
          <p:nvSpPr>
            <p:cNvPr id="104" name="Ellips 103"/>
            <p:cNvSpPr/>
            <p:nvPr/>
          </p:nvSpPr>
          <p:spPr>
            <a:xfrm>
              <a:off x="6520927" y="3905026"/>
              <a:ext cx="934122" cy="85164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289846" name="Picture 54" descr="C:\Documents and Settings\AG\Local Settings\Temporary Internet Files\Content.IE5\54J5M7F1\MCj04338330000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12174" y="3625327"/>
              <a:ext cx="1139771" cy="1139771"/>
            </a:xfrm>
            <a:prstGeom prst="rect">
              <a:avLst/>
            </a:prstGeom>
            <a:noFill/>
          </p:spPr>
        </p:pic>
      </p:grp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Den omöjliga uppgiften</a:t>
            </a:r>
          </a:p>
        </p:txBody>
      </p:sp>
      <p:grpSp>
        <p:nvGrpSpPr>
          <p:cNvPr id="4" name="Grupp 51"/>
          <p:cNvGrpSpPr/>
          <p:nvPr/>
        </p:nvGrpSpPr>
        <p:grpSpPr>
          <a:xfrm>
            <a:off x="6504392" y="1582356"/>
            <a:ext cx="1825928" cy="1213360"/>
            <a:chOff x="6994800" y="1948472"/>
            <a:chExt cx="1825928" cy="1213360"/>
          </a:xfrm>
        </p:grpSpPr>
        <p:sp>
          <p:nvSpPr>
            <p:cNvPr id="46" name="Ellips 45"/>
            <p:cNvSpPr/>
            <p:nvPr/>
          </p:nvSpPr>
          <p:spPr>
            <a:xfrm>
              <a:off x="7277759" y="1948472"/>
              <a:ext cx="1218444" cy="12133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30" name="Bildobjekt 29" descr="Namnlöst-1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94800" y="1977051"/>
              <a:ext cx="1825928" cy="1103369"/>
            </a:xfrm>
            <a:prstGeom prst="rect">
              <a:avLst/>
            </a:prstGeom>
          </p:spPr>
        </p:pic>
      </p:grpSp>
      <p:pic>
        <p:nvPicPr>
          <p:cNvPr id="64" name="Bildobjekt 63" descr="Namnlöst-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954" y="1530426"/>
            <a:ext cx="1291383" cy="1151914"/>
          </a:xfrm>
          <a:prstGeom prst="rect">
            <a:avLst/>
          </a:prstGeom>
        </p:spPr>
      </p:pic>
      <p:sp>
        <p:nvSpPr>
          <p:cNvPr id="81" name="textruta 80"/>
          <p:cNvSpPr txBox="1"/>
          <p:nvPr/>
        </p:nvSpPr>
        <p:spPr>
          <a:xfrm>
            <a:off x="67408" y="4182980"/>
            <a:ext cx="3794760" cy="26076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sv-SE" sz="2000" dirty="0" smtClean="0">
                <a:solidFill>
                  <a:schemeClr val="accent3"/>
                </a:solidFill>
              </a:rPr>
              <a:t>Tryckfel förstör</a:t>
            </a:r>
          </a:p>
          <a:p>
            <a:pPr algn="r">
              <a:spcBef>
                <a:spcPts val="600"/>
              </a:spcBef>
            </a:pPr>
            <a:r>
              <a:rPr lang="sv-SE" sz="2000" dirty="0" smtClean="0">
                <a:solidFill>
                  <a:schemeClr val="accent3"/>
                </a:solidFill>
              </a:rPr>
              <a:t>Korr.läsaren </a:t>
            </a:r>
            <a:r>
              <a:rPr lang="sv-SE" sz="2000" dirty="0">
                <a:solidFill>
                  <a:schemeClr val="accent3"/>
                </a:solidFill>
              </a:rPr>
              <a:t>vet </a:t>
            </a:r>
            <a:r>
              <a:rPr lang="sv-SE" sz="2000" dirty="0" smtClean="0">
                <a:solidFill>
                  <a:schemeClr val="accent3"/>
                </a:solidFill>
              </a:rPr>
              <a:t>inte slutmålet</a:t>
            </a:r>
          </a:p>
          <a:p>
            <a:pPr algn="r">
              <a:spcBef>
                <a:spcPts val="600"/>
              </a:spcBef>
            </a:pPr>
            <a:r>
              <a:rPr lang="sv-SE" sz="2000" dirty="0" smtClean="0">
                <a:solidFill>
                  <a:schemeClr val="accent3"/>
                </a:solidFill>
              </a:rPr>
              <a:t>Ny </a:t>
            </a:r>
            <a:r>
              <a:rPr lang="sv-SE" sz="2000" dirty="0">
                <a:solidFill>
                  <a:schemeClr val="accent3"/>
                </a:solidFill>
              </a:rPr>
              <a:t>funktion kräver </a:t>
            </a:r>
            <a:r>
              <a:rPr lang="sv-SE" sz="2000" dirty="0" smtClean="0">
                <a:solidFill>
                  <a:schemeClr val="accent3"/>
                </a:solidFill>
              </a:rPr>
              <a:t>nytt</a:t>
            </a:r>
            <a:br>
              <a:rPr lang="sv-SE" sz="2000" dirty="0" smtClean="0">
                <a:solidFill>
                  <a:schemeClr val="accent3"/>
                </a:solidFill>
              </a:rPr>
            </a:br>
            <a:r>
              <a:rPr lang="sv-SE" sz="2000" dirty="0" smtClean="0">
                <a:solidFill>
                  <a:schemeClr val="accent3"/>
                </a:solidFill>
              </a:rPr>
              <a:t>kapitel i boken</a:t>
            </a:r>
          </a:p>
          <a:p>
            <a:pPr algn="r">
              <a:spcBef>
                <a:spcPts val="600"/>
              </a:spcBef>
            </a:pPr>
            <a:r>
              <a:rPr lang="sv-SE" sz="2000" dirty="0" smtClean="0">
                <a:solidFill>
                  <a:schemeClr val="accent3"/>
                </a:solidFill>
              </a:rPr>
              <a:t>Flera fel </a:t>
            </a:r>
            <a:r>
              <a:rPr lang="sv-SE" sz="2000" dirty="0">
                <a:solidFill>
                  <a:schemeClr val="accent3"/>
                </a:solidFill>
              </a:rPr>
              <a:t>vid varje </a:t>
            </a:r>
            <a:r>
              <a:rPr lang="sv-SE" sz="2000" dirty="0" smtClean="0">
                <a:solidFill>
                  <a:schemeClr val="accent3"/>
                </a:solidFill>
              </a:rPr>
              <a:t>kopiering/</a:t>
            </a:r>
            <a:br>
              <a:rPr lang="sv-SE" sz="2000" dirty="0" smtClean="0">
                <a:solidFill>
                  <a:schemeClr val="accent3"/>
                </a:solidFill>
              </a:rPr>
            </a:br>
            <a:r>
              <a:rPr lang="sv-SE" sz="2000" dirty="0" smtClean="0">
                <a:solidFill>
                  <a:schemeClr val="accent3"/>
                </a:solidFill>
              </a:rPr>
              <a:t>Refusering </a:t>
            </a:r>
            <a:r>
              <a:rPr lang="sv-SE" sz="2000" dirty="0">
                <a:solidFill>
                  <a:schemeClr val="accent3"/>
                </a:solidFill>
              </a:rPr>
              <a:t>av hela </a:t>
            </a:r>
            <a:r>
              <a:rPr lang="sv-SE" sz="2000" dirty="0" smtClean="0">
                <a:solidFill>
                  <a:schemeClr val="accent3"/>
                </a:solidFill>
              </a:rPr>
              <a:t>boken</a:t>
            </a:r>
          </a:p>
          <a:p>
            <a:pPr algn="r">
              <a:spcBef>
                <a:spcPts val="600"/>
              </a:spcBef>
            </a:pPr>
            <a:r>
              <a:rPr lang="sv-SE" sz="2000" dirty="0" smtClean="0">
                <a:solidFill>
                  <a:schemeClr val="accent3"/>
                </a:solidFill>
              </a:rPr>
              <a:t>-</a:t>
            </a:r>
            <a:endParaRPr lang="sv-SE" sz="2000" dirty="0">
              <a:solidFill>
                <a:schemeClr val="accent3"/>
              </a:solidFill>
            </a:endParaRPr>
          </a:p>
        </p:txBody>
      </p:sp>
      <p:sp>
        <p:nvSpPr>
          <p:cNvPr id="94" name="textruta 93"/>
          <p:cNvSpPr txBox="1"/>
          <p:nvPr/>
        </p:nvSpPr>
        <p:spPr>
          <a:xfrm>
            <a:off x="4030091" y="2768259"/>
            <a:ext cx="1871308" cy="830981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r>
              <a:rPr lang="sv-SE" sz="2400" spc="99" dirty="0">
                <a:solidFill>
                  <a:srgbClr val="FFFF00"/>
                </a:solidFill>
              </a:rPr>
              <a:t>Korrektur-</a:t>
            </a:r>
          </a:p>
          <a:p>
            <a:r>
              <a:rPr lang="sv-SE" sz="2400" spc="99" dirty="0">
                <a:solidFill>
                  <a:srgbClr val="FFFF00"/>
                </a:solidFill>
              </a:rPr>
              <a:t>läsning</a:t>
            </a:r>
          </a:p>
        </p:txBody>
      </p:sp>
      <p:sp>
        <p:nvSpPr>
          <p:cNvPr id="96" name="textruta 95"/>
          <p:cNvSpPr txBox="1"/>
          <p:nvPr/>
        </p:nvSpPr>
        <p:spPr>
          <a:xfrm>
            <a:off x="904837" y="2768259"/>
            <a:ext cx="2454287" cy="830981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pPr algn="r"/>
            <a:r>
              <a:rPr lang="sv-SE" sz="2400" spc="99" dirty="0">
                <a:solidFill>
                  <a:srgbClr val="FFFF00"/>
                </a:solidFill>
              </a:rPr>
              <a:t>Kopiering</a:t>
            </a:r>
          </a:p>
          <a:p>
            <a:pPr algn="r"/>
            <a:r>
              <a:rPr lang="sv-SE" sz="2400" spc="99" dirty="0">
                <a:solidFill>
                  <a:srgbClr val="FFFF00"/>
                </a:solidFill>
              </a:rPr>
              <a:t>(med tryckfel)</a:t>
            </a:r>
          </a:p>
        </p:txBody>
      </p:sp>
      <p:pic>
        <p:nvPicPr>
          <p:cNvPr id="109" name="Bildobjekt 108" descr="Namnlöst-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4229" y="1472990"/>
            <a:ext cx="1096595" cy="1377633"/>
          </a:xfrm>
          <a:prstGeom prst="rect">
            <a:avLst/>
          </a:prstGeom>
        </p:spPr>
      </p:pic>
      <p:grpSp>
        <p:nvGrpSpPr>
          <p:cNvPr id="5" name="Grupp 50"/>
          <p:cNvGrpSpPr/>
          <p:nvPr/>
        </p:nvGrpSpPr>
        <p:grpSpPr>
          <a:xfrm>
            <a:off x="6810503" y="1275141"/>
            <a:ext cx="2222664" cy="1333433"/>
            <a:chOff x="3859654" y="-120073"/>
            <a:chExt cx="2222664" cy="1333433"/>
          </a:xfrm>
        </p:grpSpPr>
        <p:sp>
          <p:nvSpPr>
            <p:cNvPr id="45" name="Ellips 44"/>
            <p:cNvSpPr/>
            <p:nvPr/>
          </p:nvSpPr>
          <p:spPr>
            <a:xfrm>
              <a:off x="4327371" y="0"/>
              <a:ext cx="1218444" cy="12133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32" name="Bildobjekt 31" descr="Namnlöst-2.gif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9654" y="-120073"/>
              <a:ext cx="2222664" cy="1254217"/>
            </a:xfrm>
            <a:prstGeom prst="rect">
              <a:avLst/>
            </a:prstGeom>
          </p:spPr>
        </p:pic>
      </p:grpSp>
      <p:sp>
        <p:nvSpPr>
          <p:cNvPr id="114" name="textruta 113"/>
          <p:cNvSpPr txBox="1"/>
          <p:nvPr/>
        </p:nvSpPr>
        <p:spPr>
          <a:xfrm>
            <a:off x="1442932" y="3550834"/>
            <a:ext cx="1916191" cy="461649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pPr algn="r"/>
            <a:r>
              <a:rPr lang="sv-SE" sz="2400" spc="99" dirty="0">
                <a:solidFill>
                  <a:srgbClr val="99FFCC"/>
                </a:solidFill>
              </a:rPr>
              <a:t>Mutationer</a:t>
            </a:r>
          </a:p>
        </p:txBody>
      </p:sp>
      <p:sp>
        <p:nvSpPr>
          <p:cNvPr id="115" name="textruta 114"/>
          <p:cNvSpPr txBox="1"/>
          <p:nvPr/>
        </p:nvSpPr>
        <p:spPr>
          <a:xfrm>
            <a:off x="4030091" y="3550834"/>
            <a:ext cx="2499044" cy="461649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r>
              <a:rPr lang="sv-SE" sz="2400" spc="99" dirty="0" smtClean="0">
                <a:solidFill>
                  <a:srgbClr val="99FFCC"/>
                </a:solidFill>
              </a:rPr>
              <a:t>Naturligt urval</a:t>
            </a:r>
            <a:endParaRPr lang="sv-SE" sz="2400" spc="99" dirty="0">
              <a:solidFill>
                <a:srgbClr val="99FFCC"/>
              </a:solidFill>
            </a:endParaRPr>
          </a:p>
        </p:txBody>
      </p:sp>
      <p:grpSp>
        <p:nvGrpSpPr>
          <p:cNvPr id="6" name="Grupp 40"/>
          <p:cNvGrpSpPr/>
          <p:nvPr/>
        </p:nvGrpSpPr>
        <p:grpSpPr>
          <a:xfrm>
            <a:off x="87993" y="1640857"/>
            <a:ext cx="1246951" cy="1110566"/>
            <a:chOff x="283854" y="3454185"/>
            <a:chExt cx="1246950" cy="1110566"/>
          </a:xfrm>
        </p:grpSpPr>
        <p:pic>
          <p:nvPicPr>
            <p:cNvPr id="289803" name="Picture 11" descr="C:\Documents and Settings\AG\Local Settings\Temporary Internet Files\Content.IE5\4PSWVM6T\MCj04247500000[1]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3854" y="3454185"/>
              <a:ext cx="1246950" cy="1110566"/>
            </a:xfrm>
            <a:prstGeom prst="rect">
              <a:avLst/>
            </a:prstGeom>
            <a:noFill/>
          </p:spPr>
        </p:pic>
        <p:sp>
          <p:nvSpPr>
            <p:cNvPr id="85" name="textruta 84"/>
            <p:cNvSpPr txBox="1"/>
            <p:nvPr/>
          </p:nvSpPr>
          <p:spPr>
            <a:xfrm>
              <a:off x="505081" y="3671678"/>
              <a:ext cx="744113" cy="523220"/>
            </a:xfrm>
            <a:prstGeom prst="rect">
              <a:avLst/>
            </a:prstGeom>
            <a:noFill/>
            <a:scene3d>
              <a:camera prst="orthographicFront">
                <a:rot lat="19108892" lon="1158943" rev="19644199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400" dirty="0">
                  <a:solidFill>
                    <a:schemeClr val="bg1"/>
                  </a:solidFill>
                </a:rPr>
                <a:t>Bygg-</a:t>
              </a:r>
            </a:p>
            <a:p>
              <a:pPr algn="ctr"/>
              <a:r>
                <a:rPr lang="sv-SE" sz="1400" dirty="0">
                  <a:solidFill>
                    <a:schemeClr val="bg1"/>
                  </a:solidFill>
                </a:rPr>
                <a:t>manual</a:t>
              </a:r>
            </a:p>
          </p:txBody>
        </p:sp>
      </p:grpSp>
      <p:sp>
        <p:nvSpPr>
          <p:cNvPr id="42" name="Höger 41"/>
          <p:cNvSpPr/>
          <p:nvPr/>
        </p:nvSpPr>
        <p:spPr>
          <a:xfrm>
            <a:off x="5564229" y="1924723"/>
            <a:ext cx="1187481" cy="456755"/>
          </a:xfrm>
          <a:prstGeom prst="rightArrow">
            <a:avLst>
              <a:gd name="adj1" fmla="val 62162"/>
              <a:gd name="adj2" fmla="val 5797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45712" rIns="0" bIns="45712" rtlCol="0" anchor="ctr"/>
          <a:lstStyle/>
          <a:p>
            <a:pPr algn="ctr"/>
            <a:r>
              <a:rPr lang="sv-SE" sz="1400" spc="99" dirty="0">
                <a:solidFill>
                  <a:schemeClr val="bg1"/>
                </a:solidFill>
              </a:rPr>
              <a:t>Tillverka</a:t>
            </a:r>
          </a:p>
        </p:txBody>
      </p:sp>
      <p:grpSp>
        <p:nvGrpSpPr>
          <p:cNvPr id="7" name="Grupp 40"/>
          <p:cNvGrpSpPr/>
          <p:nvPr/>
        </p:nvGrpSpPr>
        <p:grpSpPr>
          <a:xfrm>
            <a:off x="6603650" y="3182444"/>
            <a:ext cx="426587" cy="379929"/>
            <a:chOff x="283854" y="3454185"/>
            <a:chExt cx="1246950" cy="1110566"/>
          </a:xfrm>
        </p:grpSpPr>
        <p:pic>
          <p:nvPicPr>
            <p:cNvPr id="47" name="Picture 11" descr="C:\Documents and Settings\AG\Local Settings\Temporary Internet Files\Content.IE5\4PSWVM6T\MCj04247500000[1]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3854" y="3454185"/>
              <a:ext cx="1246950" cy="1110566"/>
            </a:xfrm>
            <a:prstGeom prst="rect">
              <a:avLst/>
            </a:prstGeom>
            <a:noFill/>
          </p:spPr>
        </p:pic>
        <p:sp>
          <p:nvSpPr>
            <p:cNvPr id="48" name="textruta 84"/>
            <p:cNvSpPr txBox="1"/>
            <p:nvPr/>
          </p:nvSpPr>
          <p:spPr>
            <a:xfrm>
              <a:off x="414986" y="3551550"/>
              <a:ext cx="1008365" cy="629762"/>
            </a:xfrm>
            <a:prstGeom prst="rect">
              <a:avLst/>
            </a:prstGeom>
            <a:noFill/>
            <a:scene3d>
              <a:camera prst="orthographicFront">
                <a:rot lat="19108892" lon="1158943" rev="19644199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400" dirty="0">
                  <a:solidFill>
                    <a:schemeClr val="bg1"/>
                  </a:solidFill>
                </a:rPr>
                <a:t>Bygg-</a:t>
              </a:r>
            </a:p>
            <a:p>
              <a:pPr algn="ctr"/>
              <a:r>
                <a:rPr lang="sv-SE" sz="400" dirty="0">
                  <a:solidFill>
                    <a:schemeClr val="bg1"/>
                  </a:solidFill>
                </a:rPr>
                <a:t>manual</a:t>
              </a:r>
            </a:p>
          </p:txBody>
        </p:sp>
      </p:grpSp>
      <p:sp>
        <p:nvSpPr>
          <p:cNvPr id="50" name="Höger 49"/>
          <p:cNvSpPr/>
          <p:nvPr/>
        </p:nvSpPr>
        <p:spPr>
          <a:xfrm rot="1844068">
            <a:off x="5345481" y="2596496"/>
            <a:ext cx="1172171" cy="462720"/>
          </a:xfrm>
          <a:prstGeom prst="rightArrow">
            <a:avLst>
              <a:gd name="adj1" fmla="val 62162"/>
              <a:gd name="adj2" fmla="val 5797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45712" rIns="0" bIns="45712" rtlCol="0" anchor="ctr"/>
          <a:lstStyle/>
          <a:p>
            <a:pPr algn="ctr"/>
            <a:r>
              <a:rPr lang="sv-SE" sz="1400" spc="99" dirty="0">
                <a:solidFill>
                  <a:schemeClr val="bg1"/>
                </a:solidFill>
              </a:rPr>
              <a:t>Refusera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4218258" y="4182980"/>
            <a:ext cx="4857751" cy="26076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dirty="0" smtClean="0">
                <a:solidFill>
                  <a:schemeClr val="accent3"/>
                </a:solidFill>
              </a:rPr>
              <a:t>Mutationer </a:t>
            </a:r>
            <a:r>
              <a:rPr lang="sv-SE" sz="2000" dirty="0">
                <a:solidFill>
                  <a:schemeClr val="accent3"/>
                </a:solidFill>
              </a:rPr>
              <a:t>är skadliga (eller </a:t>
            </a:r>
            <a:r>
              <a:rPr lang="sv-SE" sz="2000" dirty="0" smtClean="0">
                <a:solidFill>
                  <a:schemeClr val="accent3"/>
                </a:solidFill>
              </a:rPr>
              <a:t>neutrala)</a:t>
            </a:r>
          </a:p>
          <a:p>
            <a:pPr>
              <a:spcBef>
                <a:spcPts val="600"/>
              </a:spcBef>
            </a:pPr>
            <a:r>
              <a:rPr lang="sv-SE" sz="2000" dirty="0" smtClean="0">
                <a:solidFill>
                  <a:schemeClr val="accent3"/>
                </a:solidFill>
              </a:rPr>
              <a:t>Naturliga </a:t>
            </a:r>
            <a:r>
              <a:rPr lang="sv-SE" sz="2000" dirty="0">
                <a:solidFill>
                  <a:schemeClr val="accent3"/>
                </a:solidFill>
              </a:rPr>
              <a:t>urvalet </a:t>
            </a:r>
            <a:r>
              <a:rPr lang="sv-SE" sz="2000" dirty="0" smtClean="0">
                <a:solidFill>
                  <a:schemeClr val="accent3"/>
                </a:solidFill>
              </a:rPr>
              <a:t>förutser ingenting</a:t>
            </a:r>
          </a:p>
          <a:p>
            <a:pPr>
              <a:spcBef>
                <a:spcPts val="600"/>
              </a:spcBef>
            </a:pPr>
            <a:r>
              <a:rPr lang="sv-SE" sz="2000" dirty="0" smtClean="0">
                <a:solidFill>
                  <a:schemeClr val="accent3"/>
                </a:solidFill>
              </a:rPr>
              <a:t>Nytt </a:t>
            </a:r>
            <a:r>
              <a:rPr lang="sv-SE" sz="2000" dirty="0">
                <a:solidFill>
                  <a:schemeClr val="accent3"/>
                </a:solidFill>
              </a:rPr>
              <a:t>organ kräver </a:t>
            </a:r>
            <a:r>
              <a:rPr lang="sv-SE" sz="2000" dirty="0" smtClean="0">
                <a:solidFill>
                  <a:schemeClr val="accent3"/>
                </a:solidFill>
              </a:rPr>
              <a:t>många samverkande mutationer</a:t>
            </a:r>
          </a:p>
          <a:p>
            <a:pPr>
              <a:spcBef>
                <a:spcPts val="600"/>
              </a:spcBef>
            </a:pPr>
            <a:r>
              <a:rPr lang="sv-SE" sz="2000" dirty="0" smtClean="0">
                <a:solidFill>
                  <a:schemeClr val="accent3"/>
                </a:solidFill>
              </a:rPr>
              <a:t>Flera mutationer </a:t>
            </a:r>
            <a:r>
              <a:rPr lang="sv-SE" sz="2000" dirty="0">
                <a:solidFill>
                  <a:schemeClr val="accent3"/>
                </a:solidFill>
              </a:rPr>
              <a:t>per </a:t>
            </a:r>
            <a:r>
              <a:rPr lang="sv-SE" sz="2000" dirty="0" smtClean="0">
                <a:solidFill>
                  <a:schemeClr val="accent3"/>
                </a:solidFill>
              </a:rPr>
              <a:t>generation/</a:t>
            </a:r>
            <a:br>
              <a:rPr lang="sv-SE" sz="2000" dirty="0" smtClean="0">
                <a:solidFill>
                  <a:schemeClr val="accent3"/>
                </a:solidFill>
              </a:rPr>
            </a:br>
            <a:r>
              <a:rPr lang="sv-SE" sz="2000" dirty="0" smtClean="0">
                <a:solidFill>
                  <a:schemeClr val="accent3"/>
                </a:solidFill>
              </a:rPr>
              <a:t>Urval </a:t>
            </a:r>
            <a:r>
              <a:rPr lang="sv-SE" sz="2000" dirty="0">
                <a:solidFill>
                  <a:schemeClr val="accent3"/>
                </a:solidFill>
              </a:rPr>
              <a:t>på hela </a:t>
            </a:r>
            <a:r>
              <a:rPr lang="sv-SE" sz="2000" dirty="0" smtClean="0">
                <a:solidFill>
                  <a:schemeClr val="accent3"/>
                </a:solidFill>
              </a:rPr>
              <a:t>organismen</a:t>
            </a:r>
          </a:p>
          <a:p>
            <a:pPr>
              <a:spcBef>
                <a:spcPts val="600"/>
              </a:spcBef>
            </a:pPr>
            <a:r>
              <a:rPr lang="sv-SE" sz="2000" dirty="0" smtClean="0">
                <a:solidFill>
                  <a:schemeClr val="accent3"/>
                </a:solidFill>
              </a:rPr>
              <a:t>Multidimensionell kod/metainformation</a:t>
            </a:r>
            <a:endParaRPr lang="sv-SE" sz="2000" dirty="0">
              <a:solidFill>
                <a:schemeClr val="accent3"/>
              </a:solidFill>
            </a:endParaRPr>
          </a:p>
        </p:txBody>
      </p:sp>
      <p:sp>
        <p:nvSpPr>
          <p:cNvPr id="9" name="Vänster-höger 8"/>
          <p:cNvSpPr/>
          <p:nvPr/>
        </p:nvSpPr>
        <p:spPr>
          <a:xfrm>
            <a:off x="3845561" y="4263390"/>
            <a:ext cx="388620" cy="285750"/>
          </a:xfrm>
          <a:prstGeom prst="leftRightArrow">
            <a:avLst>
              <a:gd name="adj1" fmla="val 48332"/>
              <a:gd name="adj2" fmla="val 4583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8" name="Vänster-höger 37"/>
          <p:cNvSpPr/>
          <p:nvPr/>
        </p:nvSpPr>
        <p:spPr>
          <a:xfrm>
            <a:off x="3845561" y="4649153"/>
            <a:ext cx="388620" cy="285750"/>
          </a:xfrm>
          <a:prstGeom prst="leftRightArrow">
            <a:avLst>
              <a:gd name="adj1" fmla="val 48332"/>
              <a:gd name="adj2" fmla="val 4583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9" name="Vänster-höger 38"/>
          <p:cNvSpPr/>
          <p:nvPr/>
        </p:nvSpPr>
        <p:spPr>
          <a:xfrm>
            <a:off x="3845561" y="5053966"/>
            <a:ext cx="388620" cy="285750"/>
          </a:xfrm>
          <a:prstGeom prst="leftRightArrow">
            <a:avLst>
              <a:gd name="adj1" fmla="val 48332"/>
              <a:gd name="adj2" fmla="val 4583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0" name="Vänster-höger 39"/>
          <p:cNvSpPr/>
          <p:nvPr/>
        </p:nvSpPr>
        <p:spPr>
          <a:xfrm>
            <a:off x="3845561" y="5712779"/>
            <a:ext cx="388620" cy="285750"/>
          </a:xfrm>
          <a:prstGeom prst="leftRightArrow">
            <a:avLst>
              <a:gd name="adj1" fmla="val 48332"/>
              <a:gd name="adj2" fmla="val 4583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1" name="Vänster-höger 40"/>
          <p:cNvSpPr/>
          <p:nvPr/>
        </p:nvSpPr>
        <p:spPr>
          <a:xfrm>
            <a:off x="3845561" y="6416040"/>
            <a:ext cx="388620" cy="285750"/>
          </a:xfrm>
          <a:prstGeom prst="leftRightArrow">
            <a:avLst>
              <a:gd name="adj1" fmla="val 48332"/>
              <a:gd name="adj2" fmla="val 4583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81661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6"/>
                                      </p:to>
                                    </p:set>
                                    <p:animEffect filter="image" prLst="opacity: 0.6">
                                      <p:cBhvr rctx="IE">
                                        <p:cTn id="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  <p:bldP spid="35" grpId="0" uiExpand="1" build="p"/>
      <p:bldP spid="9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Människans åldr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69" y="935912"/>
            <a:ext cx="8788999" cy="5841406"/>
          </a:xfrm>
          <a:prstGeom prst="rect">
            <a:avLst/>
          </a:prstGeom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Människornas åldrar</a:t>
            </a:r>
            <a:endParaRPr lang="sv-SE" dirty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85786" y="5018664"/>
            <a:ext cx="3812879" cy="1692755"/>
          </a:xfrm>
          <a:prstGeom prst="rect">
            <a:avLst/>
          </a:prstGeom>
          <a:solidFill>
            <a:srgbClr val="DFE3EE"/>
          </a:solidFill>
          <a:ln w="12700">
            <a:solidFill>
              <a:schemeClr val="bg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1" tIns="45712" rIns="91421" bIns="45712">
            <a:spAutoFit/>
          </a:bodyPr>
          <a:lstStyle/>
          <a:p>
            <a:pPr algn="ctr"/>
            <a:r>
              <a:rPr lang="sv-SE" sz="2800" spc="99" dirty="0">
                <a:solidFill>
                  <a:schemeClr val="bg1"/>
                </a:solidFill>
                <a:latin typeface="Comic Sans MS" pitchFamily="66" charset="0"/>
              </a:rPr>
              <a:t>De är kött och deras tid skall vara etthundratjugo år.</a:t>
            </a:r>
          </a:p>
          <a:p>
            <a:pPr algn="ctr"/>
            <a:r>
              <a:rPr lang="sv-SE" sz="2000" spc="99" dirty="0">
                <a:solidFill>
                  <a:schemeClr val="bg1"/>
                </a:solidFill>
                <a:latin typeface="Comic Sans MS" pitchFamily="66" charset="0"/>
              </a:rPr>
              <a:t>(1 Mos 6:3)</a:t>
            </a:r>
            <a:endParaRPr lang="sv-SE" sz="2800" spc="99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Bildobjekt 7" descr="Namnlöst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7599">
            <a:off x="5108598" y="2409852"/>
            <a:ext cx="1828311" cy="13163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"Avvecklingsläran"</a:t>
            </a:r>
          </a:p>
        </p:txBody>
      </p:sp>
      <p:grpSp>
        <p:nvGrpSpPr>
          <p:cNvPr id="2" name="Grupp 27"/>
          <p:cNvGrpSpPr/>
          <p:nvPr/>
        </p:nvGrpSpPr>
        <p:grpSpPr>
          <a:xfrm>
            <a:off x="6467861" y="1262746"/>
            <a:ext cx="1715795" cy="5393810"/>
            <a:chOff x="6380766" y="484477"/>
            <a:chExt cx="1968578" cy="6188465"/>
          </a:xfrm>
        </p:grpSpPr>
        <p:sp>
          <p:nvSpPr>
            <p:cNvPr id="72" name="Rektangel med rundade hörn 71"/>
            <p:cNvSpPr/>
            <p:nvPr/>
          </p:nvSpPr>
          <p:spPr>
            <a:xfrm>
              <a:off x="6380766" y="484477"/>
              <a:ext cx="1968578" cy="6188465"/>
            </a:xfrm>
            <a:prstGeom prst="roundRect">
              <a:avLst>
                <a:gd name="adj" fmla="val 89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8" name="textruta 17"/>
            <p:cNvSpPr txBox="1"/>
            <p:nvPr/>
          </p:nvSpPr>
          <p:spPr>
            <a:xfrm>
              <a:off x="6586442" y="5700908"/>
              <a:ext cx="1557228" cy="95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u="sng" spc="99" dirty="0"/>
                <a:t>Mindre</a:t>
              </a:r>
            </a:p>
            <a:p>
              <a:pPr algn="ctr"/>
              <a:r>
                <a:rPr lang="sv-SE" sz="1200" spc="99" dirty="0"/>
                <a:t>Struktur</a:t>
              </a:r>
            </a:p>
            <a:p>
              <a:pPr algn="ctr"/>
              <a:r>
                <a:rPr lang="sv-SE" sz="1200" spc="99" dirty="0"/>
                <a:t>Komplexitet</a:t>
              </a:r>
            </a:p>
            <a:p>
              <a:pPr algn="ctr"/>
              <a:r>
                <a:rPr lang="sv-SE" sz="1200" spc="99" dirty="0"/>
                <a:t>Information</a:t>
              </a:r>
            </a:p>
          </p:txBody>
        </p:sp>
        <p:pic>
          <p:nvPicPr>
            <p:cNvPr id="22" name="Bildobjekt 21" descr="Namnlöst-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0987" y="4050627"/>
              <a:ext cx="1528136" cy="157571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52" name="Bildobjekt 51" descr="Namnlöst-5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597820" y="2342965"/>
              <a:ext cx="1534471" cy="157449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27" name="Rektangel med rundade hörn 26"/>
            <p:cNvSpPr/>
            <p:nvPr/>
          </p:nvSpPr>
          <p:spPr>
            <a:xfrm>
              <a:off x="6581284" y="642256"/>
              <a:ext cx="1567543" cy="1567543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7" name="Bildobjekt 16" descr="Namnlöst-1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6664259" y="907222"/>
              <a:ext cx="1401592" cy="921576"/>
            </a:xfrm>
            <a:prstGeom prst="rect">
              <a:avLst/>
            </a:prstGeom>
            <a:ln w="0">
              <a:noFill/>
            </a:ln>
            <a:effectLst/>
          </p:spPr>
        </p:pic>
      </p:grpSp>
      <p:grpSp>
        <p:nvGrpSpPr>
          <p:cNvPr id="3" name="Grupp 35"/>
          <p:cNvGrpSpPr/>
          <p:nvPr/>
        </p:nvGrpSpPr>
        <p:grpSpPr>
          <a:xfrm>
            <a:off x="1035884" y="789283"/>
            <a:ext cx="1715795" cy="5393810"/>
            <a:chOff x="3626680" y="201450"/>
            <a:chExt cx="1968578" cy="6188465"/>
          </a:xfrm>
        </p:grpSpPr>
        <p:sp>
          <p:nvSpPr>
            <p:cNvPr id="30" name="Rektangel med rundade hörn 29"/>
            <p:cNvSpPr/>
            <p:nvPr/>
          </p:nvSpPr>
          <p:spPr>
            <a:xfrm>
              <a:off x="3626680" y="201450"/>
              <a:ext cx="1968578" cy="6188465"/>
            </a:xfrm>
            <a:prstGeom prst="roundRect">
              <a:avLst>
                <a:gd name="adj" fmla="val 89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3832356" y="5417881"/>
              <a:ext cx="1557228" cy="95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u="sng" spc="99" dirty="0"/>
                <a:t>Mer</a:t>
              </a:r>
            </a:p>
            <a:p>
              <a:pPr algn="ctr"/>
              <a:r>
                <a:rPr lang="sv-SE" sz="1200" spc="99" dirty="0"/>
                <a:t>Struktur</a:t>
              </a:r>
            </a:p>
            <a:p>
              <a:pPr algn="ctr"/>
              <a:r>
                <a:rPr lang="sv-SE" sz="1200" spc="99" dirty="0"/>
                <a:t>Komplexitet</a:t>
              </a:r>
            </a:p>
            <a:p>
              <a:pPr algn="ctr"/>
              <a:r>
                <a:rPr lang="sv-SE" sz="1200" spc="99" dirty="0"/>
                <a:t>Information</a:t>
              </a:r>
            </a:p>
          </p:txBody>
        </p:sp>
        <p:pic>
          <p:nvPicPr>
            <p:cNvPr id="23" name="Bildobjekt 22" descr="Namnlöst-1 kopia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841764" y="3760950"/>
              <a:ext cx="1536441" cy="158236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26" name="Rektangel med rundade hörn 25"/>
            <p:cNvSpPr/>
            <p:nvPr/>
          </p:nvSpPr>
          <p:spPr>
            <a:xfrm>
              <a:off x="3810662" y="359229"/>
              <a:ext cx="1567543" cy="1567543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78" name="Bildobjekt 77" descr="wolf___gary_kramer_small[1].jp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852204" y="2065184"/>
              <a:ext cx="1526001" cy="156925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9" name="Bildobjekt 18" descr="Namnlöst-1.pn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3915593" y="691242"/>
              <a:ext cx="1427231" cy="834589"/>
            </a:xfrm>
            <a:prstGeom prst="rect">
              <a:avLst/>
            </a:prstGeom>
            <a:ln w="0">
              <a:noFill/>
            </a:ln>
            <a:effectLst/>
          </p:spPr>
        </p:pic>
      </p:grpSp>
      <p:sp>
        <p:nvSpPr>
          <p:cNvPr id="37" name="Streckad höger 36"/>
          <p:cNvSpPr/>
          <p:nvPr/>
        </p:nvSpPr>
        <p:spPr>
          <a:xfrm rot="1526986">
            <a:off x="3063648" y="2899402"/>
            <a:ext cx="3248811" cy="839096"/>
          </a:xfrm>
          <a:prstGeom prst="stripedRightArrow">
            <a:avLst>
              <a:gd name="adj1" fmla="val 73272"/>
              <a:gd name="adj2" fmla="val 601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sz="2400" spc="99" dirty="0">
              <a:solidFill>
                <a:schemeClr val="bg1"/>
              </a:solidFill>
            </a:endParaRPr>
          </a:p>
        </p:txBody>
      </p:sp>
      <p:sp>
        <p:nvSpPr>
          <p:cNvPr id="38" name="Streckad höger 37"/>
          <p:cNvSpPr/>
          <p:nvPr/>
        </p:nvSpPr>
        <p:spPr>
          <a:xfrm rot="1526986">
            <a:off x="3063640" y="2899396"/>
            <a:ext cx="3248811" cy="839096"/>
          </a:xfrm>
          <a:prstGeom prst="stripedRightArrow">
            <a:avLst>
              <a:gd name="adj1" fmla="val 73272"/>
              <a:gd name="adj2" fmla="val 601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r>
              <a:rPr lang="sv-SE" sz="2400" spc="99" dirty="0">
                <a:solidFill>
                  <a:schemeClr val="bg1"/>
                </a:solidFill>
              </a:rPr>
              <a:t>Devolution</a:t>
            </a:r>
          </a:p>
        </p:txBody>
      </p:sp>
      <p:sp>
        <p:nvSpPr>
          <p:cNvPr id="74" name="Streckad höger 73"/>
          <p:cNvSpPr/>
          <p:nvPr/>
        </p:nvSpPr>
        <p:spPr>
          <a:xfrm rot="-900000">
            <a:off x="3063648" y="2844973"/>
            <a:ext cx="3248811" cy="839096"/>
          </a:xfrm>
          <a:prstGeom prst="stripedRightArrow">
            <a:avLst>
              <a:gd name="adj1" fmla="val 73272"/>
              <a:gd name="adj2" fmla="val 601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r>
              <a:rPr lang="sv-SE" sz="2400" spc="99" dirty="0">
                <a:solidFill>
                  <a:schemeClr val="bg1"/>
                </a:solidFill>
              </a:rPr>
              <a:t>Evolution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2848186" y="4200379"/>
            <a:ext cx="3499869" cy="22159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sv-SE" sz="2400" spc="99" dirty="0">
                <a:solidFill>
                  <a:srgbClr val="FFFF00"/>
                </a:solidFill>
              </a:rPr>
              <a:t>Observerad</a:t>
            </a:r>
          </a:p>
          <a:p>
            <a:pPr algn="ctr"/>
            <a:r>
              <a:rPr lang="sv-SE" sz="2400" u="sng" spc="99" dirty="0" smtClean="0">
                <a:solidFill>
                  <a:srgbClr val="FFFF00"/>
                </a:solidFill>
              </a:rPr>
              <a:t>Genetisk </a:t>
            </a:r>
            <a:r>
              <a:rPr lang="sv-SE" sz="2400" u="sng" spc="99" dirty="0">
                <a:solidFill>
                  <a:srgbClr val="FFFF00"/>
                </a:solidFill>
              </a:rPr>
              <a:t>degenerering</a:t>
            </a:r>
          </a:p>
          <a:p>
            <a:pPr algn="ctr"/>
            <a:r>
              <a:rPr lang="sv-SE" sz="2400" spc="99" dirty="0">
                <a:solidFill>
                  <a:srgbClr val="FFFF00"/>
                </a:solidFill>
              </a:rPr>
              <a:t>Mutationer</a:t>
            </a:r>
          </a:p>
          <a:p>
            <a:pPr algn="ctr"/>
            <a:r>
              <a:rPr lang="sv-SE" sz="2400" spc="99" dirty="0">
                <a:solidFill>
                  <a:srgbClr val="FFFF00"/>
                </a:solidFill>
              </a:rPr>
              <a:t>Artbildning</a:t>
            </a:r>
          </a:p>
          <a:p>
            <a:pPr algn="ctr"/>
            <a:r>
              <a:rPr lang="sv-SE" sz="2400" spc="99" dirty="0">
                <a:solidFill>
                  <a:srgbClr val="FFFF00"/>
                </a:solidFill>
              </a:rPr>
              <a:t>Naturligt </a:t>
            </a:r>
            <a:r>
              <a:rPr lang="sv-SE" sz="2400" spc="99" dirty="0" smtClean="0">
                <a:solidFill>
                  <a:srgbClr val="FFFF00"/>
                </a:solidFill>
              </a:rPr>
              <a:t>urval</a:t>
            </a:r>
          </a:p>
          <a:p>
            <a:pPr algn="ctr"/>
            <a:r>
              <a:rPr lang="sv-SE" sz="2400" spc="99" dirty="0" smtClean="0">
                <a:solidFill>
                  <a:srgbClr val="FFFF00"/>
                </a:solidFill>
              </a:rPr>
              <a:t>Avel</a:t>
            </a:r>
            <a:endParaRPr lang="sv-SE" sz="2400" spc="99" dirty="0">
              <a:solidFill>
                <a:srgbClr val="FFFF00"/>
              </a:solidFill>
            </a:endParaRPr>
          </a:p>
        </p:txBody>
      </p:sp>
      <p:sp>
        <p:nvSpPr>
          <p:cNvPr id="41" name="textruta 40"/>
          <p:cNvSpPr txBox="1"/>
          <p:nvPr/>
        </p:nvSpPr>
        <p:spPr>
          <a:xfrm>
            <a:off x="2973896" y="1074279"/>
            <a:ext cx="324845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sv-SE" sz="2400" spc="99" dirty="0">
                <a:solidFill>
                  <a:srgbClr val="FFFF00"/>
                </a:solidFill>
              </a:rPr>
              <a:t>Krävd</a:t>
            </a:r>
          </a:p>
          <a:p>
            <a:pPr algn="ctr"/>
            <a:r>
              <a:rPr lang="sv-SE" sz="2400" u="sng" spc="99" dirty="0" smtClean="0">
                <a:solidFill>
                  <a:srgbClr val="FFFF00"/>
                </a:solidFill>
              </a:rPr>
              <a:t>Genetisk </a:t>
            </a:r>
            <a:r>
              <a:rPr lang="sv-SE" sz="2400" u="sng" spc="99" dirty="0">
                <a:solidFill>
                  <a:srgbClr val="FFFF00"/>
                </a:solidFill>
              </a:rPr>
              <a:t>uppbyggnad</a:t>
            </a:r>
          </a:p>
          <a:p>
            <a:pPr algn="ctr"/>
            <a:r>
              <a:rPr lang="sv-SE" sz="2400" spc="99" dirty="0">
                <a:solidFill>
                  <a:srgbClr val="FFFF00"/>
                </a:solidFill>
              </a:rPr>
              <a:t>Aldrig observerad</a:t>
            </a:r>
          </a:p>
        </p:txBody>
      </p:sp>
      <p:grpSp>
        <p:nvGrpSpPr>
          <p:cNvPr id="4" name="Grupp 35"/>
          <p:cNvGrpSpPr/>
          <p:nvPr/>
        </p:nvGrpSpPr>
        <p:grpSpPr>
          <a:xfrm>
            <a:off x="1024996" y="1159399"/>
            <a:ext cx="1715795" cy="5393810"/>
            <a:chOff x="3626680" y="201450"/>
            <a:chExt cx="1968578" cy="6188465"/>
          </a:xfrm>
        </p:grpSpPr>
        <p:sp>
          <p:nvSpPr>
            <p:cNvPr id="25" name="Rektangel med rundade hörn 24"/>
            <p:cNvSpPr/>
            <p:nvPr/>
          </p:nvSpPr>
          <p:spPr>
            <a:xfrm>
              <a:off x="3626680" y="201450"/>
              <a:ext cx="1968578" cy="6188465"/>
            </a:xfrm>
            <a:prstGeom prst="roundRect">
              <a:avLst>
                <a:gd name="adj" fmla="val 89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3832356" y="5417881"/>
              <a:ext cx="1557228" cy="95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u="sng" spc="99" dirty="0"/>
                <a:t>Mer</a:t>
              </a:r>
            </a:p>
            <a:p>
              <a:pPr algn="ctr"/>
              <a:r>
                <a:rPr lang="sv-SE" sz="1200" spc="99" dirty="0"/>
                <a:t>Struktur</a:t>
              </a:r>
            </a:p>
            <a:p>
              <a:pPr algn="ctr"/>
              <a:r>
                <a:rPr lang="sv-SE" sz="1200" spc="99" dirty="0"/>
                <a:t>Komplexitet</a:t>
              </a:r>
            </a:p>
            <a:p>
              <a:pPr algn="ctr"/>
              <a:r>
                <a:rPr lang="sv-SE" sz="1200" spc="99" dirty="0"/>
                <a:t>Information</a:t>
              </a:r>
            </a:p>
          </p:txBody>
        </p:sp>
        <p:pic>
          <p:nvPicPr>
            <p:cNvPr id="29" name="Bildobjekt 28" descr="Namnlöst-1 kopia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841764" y="3760950"/>
              <a:ext cx="1536441" cy="158236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32" name="Rektangel med rundade hörn 31"/>
            <p:cNvSpPr/>
            <p:nvPr/>
          </p:nvSpPr>
          <p:spPr>
            <a:xfrm>
              <a:off x="3810662" y="359229"/>
              <a:ext cx="1567543" cy="1567543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33" name="Bildobjekt 32" descr="wolf___gary_kramer_small[1].jp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852204" y="2065184"/>
              <a:ext cx="1526001" cy="156925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34" name="Bildobjekt 33" descr="Namnlöst-1.pn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3915593" y="691242"/>
              <a:ext cx="1427231" cy="834589"/>
            </a:xfrm>
            <a:prstGeom prst="rect">
              <a:avLst/>
            </a:prstGeom>
            <a:ln w="0">
              <a:noFill/>
            </a:ln>
            <a:effectLst/>
          </p:spPr>
        </p:pic>
      </p:grpSp>
      <p:grpSp>
        <p:nvGrpSpPr>
          <p:cNvPr id="5" name="Grupp 27"/>
          <p:cNvGrpSpPr/>
          <p:nvPr/>
        </p:nvGrpSpPr>
        <p:grpSpPr>
          <a:xfrm>
            <a:off x="6467857" y="696670"/>
            <a:ext cx="1715795" cy="5393810"/>
            <a:chOff x="6380766" y="484477"/>
            <a:chExt cx="1968578" cy="6188465"/>
          </a:xfrm>
        </p:grpSpPr>
        <p:sp>
          <p:nvSpPr>
            <p:cNvPr id="36" name="Rektangel med rundade hörn 35"/>
            <p:cNvSpPr/>
            <p:nvPr/>
          </p:nvSpPr>
          <p:spPr>
            <a:xfrm>
              <a:off x="6380766" y="484477"/>
              <a:ext cx="1968578" cy="6188465"/>
            </a:xfrm>
            <a:prstGeom prst="roundRect">
              <a:avLst>
                <a:gd name="adj" fmla="val 89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39" name="textruta 38"/>
            <p:cNvSpPr txBox="1"/>
            <p:nvPr/>
          </p:nvSpPr>
          <p:spPr>
            <a:xfrm>
              <a:off x="6586442" y="5700908"/>
              <a:ext cx="1557228" cy="95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u="sng" spc="99" dirty="0"/>
                <a:t>Mindre</a:t>
              </a:r>
            </a:p>
            <a:p>
              <a:pPr algn="ctr"/>
              <a:r>
                <a:rPr lang="sv-SE" sz="1200" spc="99" dirty="0"/>
                <a:t>Struktur</a:t>
              </a:r>
            </a:p>
            <a:p>
              <a:pPr algn="ctr"/>
              <a:r>
                <a:rPr lang="sv-SE" sz="1200" spc="99" dirty="0"/>
                <a:t>Komplexitet</a:t>
              </a:r>
            </a:p>
            <a:p>
              <a:pPr algn="ctr"/>
              <a:r>
                <a:rPr lang="sv-SE" sz="1200" spc="99" dirty="0"/>
                <a:t>Information</a:t>
              </a:r>
            </a:p>
          </p:txBody>
        </p:sp>
        <p:pic>
          <p:nvPicPr>
            <p:cNvPr id="42" name="Bildobjekt 41" descr="Namnlöst-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0987" y="4050627"/>
              <a:ext cx="1528136" cy="157571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43" name="Bildobjekt 42" descr="Namnlöst-5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597820" y="2342965"/>
              <a:ext cx="1534471" cy="157449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44" name="Rektangel med rundade hörn 43"/>
            <p:cNvSpPr/>
            <p:nvPr/>
          </p:nvSpPr>
          <p:spPr>
            <a:xfrm>
              <a:off x="6581284" y="642256"/>
              <a:ext cx="1567543" cy="1567543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45" name="Bildobjekt 44" descr="Namnlöst-1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6664259" y="907222"/>
              <a:ext cx="1401592" cy="921576"/>
            </a:xfrm>
            <a:prstGeom prst="rect">
              <a:avLst/>
            </a:prstGeom>
            <a:ln w="0">
              <a:noFill/>
            </a:ln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-2400000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00121 0.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0121 -0.176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8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4606 L 0.59774 -0.1634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0" y="-10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7 L -0.59514 0.113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56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74" grpId="0" animBg="1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kom först?</a:t>
            </a:r>
            <a:endParaRPr lang="sv-SE" dirty="0"/>
          </a:p>
        </p:txBody>
      </p:sp>
      <p:pic>
        <p:nvPicPr>
          <p:cNvPr id="6" name="Picture 6" descr="http://www.foxnews.com/static/managed/img/Scitech/Chicken%20and%20Egg_604x341.jpg"/>
          <p:cNvPicPr>
            <a:picLocks noChangeAspect="1" noChangeArrowheads="1"/>
          </p:cNvPicPr>
          <p:nvPr/>
        </p:nvPicPr>
        <p:blipFill>
          <a:blip r:embed="rId3" cstate="print"/>
          <a:srcRect l="53394"/>
          <a:stretch>
            <a:fillRect/>
          </a:stretch>
        </p:blipFill>
        <p:spPr bwMode="auto">
          <a:xfrm>
            <a:off x="7088264" y="4375033"/>
            <a:ext cx="2055736" cy="2482970"/>
          </a:xfrm>
          <a:prstGeom prst="rect">
            <a:avLst/>
          </a:prstGeom>
          <a:noFill/>
        </p:spPr>
      </p:pic>
      <p:sp>
        <p:nvSpPr>
          <p:cNvPr id="31" name="Ellips 30"/>
          <p:cNvSpPr/>
          <p:nvPr/>
        </p:nvSpPr>
        <p:spPr>
          <a:xfrm>
            <a:off x="5353331" y="1034819"/>
            <a:ext cx="3654335" cy="3108975"/>
          </a:xfrm>
          <a:prstGeom prst="ellipse">
            <a:avLst/>
          </a:prstGeom>
          <a:ln w="57150">
            <a:solidFill>
              <a:srgbClr val="99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1444288" y="3754551"/>
            <a:ext cx="5802141" cy="1151752"/>
            <a:chOff x="1444286" y="3799155"/>
            <a:chExt cx="5802141" cy="1151752"/>
          </a:xfrm>
        </p:grpSpPr>
        <p:sp>
          <p:nvSpPr>
            <p:cNvPr id="89" name="Båge 88"/>
            <p:cNvSpPr/>
            <p:nvPr/>
          </p:nvSpPr>
          <p:spPr>
            <a:xfrm rot="20843418">
              <a:off x="1444286" y="3799155"/>
              <a:ext cx="5802141" cy="1151752"/>
            </a:xfrm>
            <a:prstGeom prst="arc">
              <a:avLst>
                <a:gd name="adj1" fmla="val 10985403"/>
                <a:gd name="adj2" fmla="val 20764820"/>
              </a:avLst>
            </a:prstGeom>
            <a:ln w="38100">
              <a:solidFill>
                <a:srgbClr val="99FFC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5" name="Rektangel 94"/>
            <p:cNvSpPr/>
            <p:nvPr/>
          </p:nvSpPr>
          <p:spPr>
            <a:xfrm rot="20660156">
              <a:off x="3225871" y="3823446"/>
              <a:ext cx="1748457" cy="507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800" dirty="0" smtClean="0">
                  <a:solidFill>
                    <a:srgbClr val="99FFCC"/>
                  </a:solidFill>
                </a:rPr>
                <a:t>12 typer</a:t>
              </a:r>
              <a:endParaRPr lang="sv-SE" sz="2800" dirty="0">
                <a:solidFill>
                  <a:srgbClr val="99FFCC"/>
                </a:solidFill>
              </a:endParaRPr>
            </a:p>
          </p:txBody>
        </p:sp>
      </p:grpSp>
      <p:grpSp>
        <p:nvGrpSpPr>
          <p:cNvPr id="5" name="Grupp 4"/>
          <p:cNvGrpSpPr/>
          <p:nvPr/>
        </p:nvGrpSpPr>
        <p:grpSpPr>
          <a:xfrm>
            <a:off x="5063879" y="3800312"/>
            <a:ext cx="3118575" cy="1395915"/>
            <a:chOff x="5063877" y="3844914"/>
            <a:chExt cx="3118574" cy="1395915"/>
          </a:xfrm>
        </p:grpSpPr>
        <p:sp>
          <p:nvSpPr>
            <p:cNvPr id="94" name="Rektangel 93"/>
            <p:cNvSpPr/>
            <p:nvPr/>
          </p:nvSpPr>
          <p:spPr>
            <a:xfrm>
              <a:off x="5580803" y="4353461"/>
              <a:ext cx="1226396" cy="480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800" dirty="0" smtClean="0">
                  <a:solidFill>
                    <a:srgbClr val="99FFCC"/>
                  </a:solidFill>
                </a:rPr>
                <a:t>32</a:t>
              </a:r>
            </a:p>
            <a:p>
              <a:pPr algn="ctr"/>
              <a:r>
                <a:rPr lang="sv-SE" sz="2800" dirty="0" smtClean="0">
                  <a:solidFill>
                    <a:srgbClr val="99FFCC"/>
                  </a:solidFill>
                </a:rPr>
                <a:t>typer</a:t>
              </a:r>
              <a:endParaRPr lang="sv-SE" sz="2800" dirty="0">
                <a:solidFill>
                  <a:srgbClr val="99FFCC"/>
                </a:solidFill>
              </a:endParaRPr>
            </a:p>
          </p:txBody>
        </p:sp>
        <p:sp>
          <p:nvSpPr>
            <p:cNvPr id="96" name="Båge 95"/>
            <p:cNvSpPr/>
            <p:nvPr/>
          </p:nvSpPr>
          <p:spPr>
            <a:xfrm rot="18972433">
              <a:off x="5063877" y="3844914"/>
              <a:ext cx="3118574" cy="1395915"/>
            </a:xfrm>
            <a:prstGeom prst="arc">
              <a:avLst>
                <a:gd name="adj1" fmla="val 11938468"/>
                <a:gd name="adj2" fmla="val 18593642"/>
              </a:avLst>
            </a:prstGeom>
            <a:ln w="38100">
              <a:solidFill>
                <a:srgbClr val="99FFC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grpSp>
        <p:nvGrpSpPr>
          <p:cNvPr id="13" name="Grupp 12"/>
          <p:cNvGrpSpPr/>
          <p:nvPr/>
        </p:nvGrpSpPr>
        <p:grpSpPr>
          <a:xfrm>
            <a:off x="3544238" y="5189114"/>
            <a:ext cx="3730180" cy="1438246"/>
            <a:chOff x="3544237" y="5233715"/>
            <a:chExt cx="3730180" cy="1438246"/>
          </a:xfrm>
        </p:grpSpPr>
        <p:pic>
          <p:nvPicPr>
            <p:cNvPr id="28" name="Bildobjekt 2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81922">
              <a:off x="3544237" y="5233715"/>
              <a:ext cx="3730180" cy="1145655"/>
            </a:xfrm>
            <a:prstGeom prst="rect">
              <a:avLst/>
            </a:prstGeom>
          </p:spPr>
        </p:pic>
        <p:sp>
          <p:nvSpPr>
            <p:cNvPr id="110" name="Rektangel 109"/>
            <p:cNvSpPr/>
            <p:nvPr/>
          </p:nvSpPr>
          <p:spPr>
            <a:xfrm rot="301531">
              <a:off x="3926289" y="6288978"/>
              <a:ext cx="2311741" cy="382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800" dirty="0">
                  <a:solidFill>
                    <a:srgbClr val="FFFF00"/>
                  </a:solidFill>
                </a:rPr>
                <a:t>Replikering</a:t>
              </a:r>
            </a:p>
          </p:txBody>
        </p:sp>
      </p:grpSp>
      <p:grpSp>
        <p:nvGrpSpPr>
          <p:cNvPr id="16" name="Grupp 15"/>
          <p:cNvGrpSpPr/>
          <p:nvPr/>
        </p:nvGrpSpPr>
        <p:grpSpPr>
          <a:xfrm>
            <a:off x="316468" y="1221461"/>
            <a:ext cx="2091904" cy="2742487"/>
            <a:chOff x="316467" y="1266060"/>
            <a:chExt cx="2091904" cy="2742487"/>
          </a:xfrm>
        </p:grpSpPr>
        <p:pic>
          <p:nvPicPr>
            <p:cNvPr id="12" name="Bildobjekt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831954">
              <a:off x="546571" y="1388728"/>
              <a:ext cx="1861800" cy="2619819"/>
            </a:xfrm>
            <a:prstGeom prst="rect">
              <a:avLst/>
            </a:prstGeom>
          </p:spPr>
        </p:pic>
        <p:sp>
          <p:nvSpPr>
            <p:cNvPr id="105" name="Rektangel 104"/>
            <p:cNvSpPr/>
            <p:nvPr/>
          </p:nvSpPr>
          <p:spPr>
            <a:xfrm>
              <a:off x="316467" y="1266060"/>
              <a:ext cx="1207532" cy="382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800" dirty="0" smtClean="0">
                  <a:solidFill>
                    <a:srgbClr val="FFFF00"/>
                  </a:solidFill>
                </a:rPr>
                <a:t>Trans-lation</a:t>
              </a:r>
              <a:endParaRPr lang="sv-SE" sz="28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upp 16"/>
          <p:cNvGrpSpPr/>
          <p:nvPr/>
        </p:nvGrpSpPr>
        <p:grpSpPr>
          <a:xfrm>
            <a:off x="287448" y="2996773"/>
            <a:ext cx="1249101" cy="1639957"/>
            <a:chOff x="287446" y="3041374"/>
            <a:chExt cx="1249100" cy="1639957"/>
          </a:xfrm>
        </p:grpSpPr>
        <p:sp>
          <p:nvSpPr>
            <p:cNvPr id="36" name="Frihandsfigur 35"/>
            <p:cNvSpPr/>
            <p:nvPr/>
          </p:nvSpPr>
          <p:spPr>
            <a:xfrm>
              <a:off x="287446" y="3041374"/>
              <a:ext cx="1120012" cy="1639957"/>
            </a:xfrm>
            <a:custGeom>
              <a:avLst/>
              <a:gdLst>
                <a:gd name="connsiteX0" fmla="*/ 318841 w 1120012"/>
                <a:gd name="connsiteY0" fmla="*/ 0 h 1639957"/>
                <a:gd name="connsiteX1" fmla="*/ 239328 w 1120012"/>
                <a:gd name="connsiteY1" fmla="*/ 19878 h 1639957"/>
                <a:gd name="connsiteX2" fmla="*/ 189632 w 1120012"/>
                <a:gd name="connsiteY2" fmla="*/ 59635 h 1639957"/>
                <a:gd name="connsiteX3" fmla="*/ 129997 w 1120012"/>
                <a:gd name="connsiteY3" fmla="*/ 89452 h 1639957"/>
                <a:gd name="connsiteX4" fmla="*/ 70363 w 1120012"/>
                <a:gd name="connsiteY4" fmla="*/ 129209 h 1639957"/>
                <a:gd name="connsiteX5" fmla="*/ 20667 w 1120012"/>
                <a:gd name="connsiteY5" fmla="*/ 178904 h 1639957"/>
                <a:gd name="connsiteX6" fmla="*/ 10728 w 1120012"/>
                <a:gd name="connsiteY6" fmla="*/ 327991 h 1639957"/>
                <a:gd name="connsiteX7" fmla="*/ 20667 w 1120012"/>
                <a:gd name="connsiteY7" fmla="*/ 407504 h 1639957"/>
                <a:gd name="connsiteX8" fmla="*/ 40545 w 1120012"/>
                <a:gd name="connsiteY8" fmla="*/ 467139 h 1639957"/>
                <a:gd name="connsiteX9" fmla="*/ 90241 w 1120012"/>
                <a:gd name="connsiteY9" fmla="*/ 556591 h 1639957"/>
                <a:gd name="connsiteX10" fmla="*/ 110119 w 1120012"/>
                <a:gd name="connsiteY10" fmla="*/ 576470 h 1639957"/>
                <a:gd name="connsiteX11" fmla="*/ 169754 w 1120012"/>
                <a:gd name="connsiteY11" fmla="*/ 646044 h 1639957"/>
                <a:gd name="connsiteX12" fmla="*/ 199571 w 1120012"/>
                <a:gd name="connsiteY12" fmla="*/ 665922 h 1639957"/>
                <a:gd name="connsiteX13" fmla="*/ 289024 w 1120012"/>
                <a:gd name="connsiteY13" fmla="*/ 735496 h 1639957"/>
                <a:gd name="connsiteX14" fmla="*/ 318841 w 1120012"/>
                <a:gd name="connsiteY14" fmla="*/ 765313 h 1639957"/>
                <a:gd name="connsiteX15" fmla="*/ 428171 w 1120012"/>
                <a:gd name="connsiteY15" fmla="*/ 834887 h 1639957"/>
                <a:gd name="connsiteX16" fmla="*/ 448050 w 1120012"/>
                <a:gd name="connsiteY16" fmla="*/ 854765 h 1639957"/>
                <a:gd name="connsiteX17" fmla="*/ 507684 w 1120012"/>
                <a:gd name="connsiteY17" fmla="*/ 874644 h 1639957"/>
                <a:gd name="connsiteX18" fmla="*/ 557380 w 1120012"/>
                <a:gd name="connsiteY18" fmla="*/ 904461 h 1639957"/>
                <a:gd name="connsiteX19" fmla="*/ 617015 w 1120012"/>
                <a:gd name="connsiteY19" fmla="*/ 944217 h 1639957"/>
                <a:gd name="connsiteX20" fmla="*/ 676650 w 1120012"/>
                <a:gd name="connsiteY20" fmla="*/ 974035 h 1639957"/>
                <a:gd name="connsiteX21" fmla="*/ 746224 w 1120012"/>
                <a:gd name="connsiteY21" fmla="*/ 993913 h 1639957"/>
                <a:gd name="connsiteX22" fmla="*/ 805858 w 1120012"/>
                <a:gd name="connsiteY22" fmla="*/ 1023730 h 1639957"/>
                <a:gd name="connsiteX23" fmla="*/ 835676 w 1120012"/>
                <a:gd name="connsiteY23" fmla="*/ 1043609 h 1639957"/>
                <a:gd name="connsiteX24" fmla="*/ 885371 w 1120012"/>
                <a:gd name="connsiteY24" fmla="*/ 1063487 h 1639957"/>
                <a:gd name="connsiteX25" fmla="*/ 915189 w 1120012"/>
                <a:gd name="connsiteY25" fmla="*/ 1083365 h 1639957"/>
                <a:gd name="connsiteX26" fmla="*/ 945006 w 1120012"/>
                <a:gd name="connsiteY26" fmla="*/ 1093304 h 1639957"/>
                <a:gd name="connsiteX27" fmla="*/ 1054337 w 1120012"/>
                <a:gd name="connsiteY27" fmla="*/ 1152939 h 1639957"/>
                <a:gd name="connsiteX28" fmla="*/ 1074215 w 1120012"/>
                <a:gd name="connsiteY28" fmla="*/ 1212574 h 1639957"/>
                <a:gd name="connsiteX29" fmla="*/ 1084154 w 1120012"/>
                <a:gd name="connsiteY29" fmla="*/ 1252330 h 1639957"/>
                <a:gd name="connsiteX30" fmla="*/ 1104032 w 1120012"/>
                <a:gd name="connsiteY30" fmla="*/ 1282148 h 1639957"/>
                <a:gd name="connsiteX31" fmla="*/ 1104032 w 1120012"/>
                <a:gd name="connsiteY31" fmla="*/ 1590261 h 1639957"/>
                <a:gd name="connsiteX32" fmla="*/ 1084154 w 1120012"/>
                <a:gd name="connsiteY32" fmla="*/ 1639957 h 163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20012" h="1639957">
                  <a:moveTo>
                    <a:pt x="318841" y="0"/>
                  </a:moveTo>
                  <a:cubicBezTo>
                    <a:pt x="299941" y="3780"/>
                    <a:pt x="259702" y="9691"/>
                    <a:pt x="239328" y="19878"/>
                  </a:cubicBezTo>
                  <a:cubicBezTo>
                    <a:pt x="198544" y="40270"/>
                    <a:pt x="220444" y="34986"/>
                    <a:pt x="189632" y="59635"/>
                  </a:cubicBezTo>
                  <a:cubicBezTo>
                    <a:pt x="162106" y="81655"/>
                    <a:pt x="161492" y="78954"/>
                    <a:pt x="129997" y="89452"/>
                  </a:cubicBezTo>
                  <a:cubicBezTo>
                    <a:pt x="110119" y="102704"/>
                    <a:pt x="87256" y="112316"/>
                    <a:pt x="70363" y="129209"/>
                  </a:cubicBezTo>
                  <a:lnTo>
                    <a:pt x="20667" y="178904"/>
                  </a:lnTo>
                  <a:cubicBezTo>
                    <a:pt x="-8326" y="265884"/>
                    <a:pt x="-2058" y="219312"/>
                    <a:pt x="10728" y="327991"/>
                  </a:cubicBezTo>
                  <a:cubicBezTo>
                    <a:pt x="13849" y="354519"/>
                    <a:pt x="15070" y="381386"/>
                    <a:pt x="20667" y="407504"/>
                  </a:cubicBezTo>
                  <a:cubicBezTo>
                    <a:pt x="25057" y="427992"/>
                    <a:pt x="33919" y="447261"/>
                    <a:pt x="40545" y="467139"/>
                  </a:cubicBezTo>
                  <a:cubicBezTo>
                    <a:pt x="53044" y="504637"/>
                    <a:pt x="56062" y="522410"/>
                    <a:pt x="90241" y="556591"/>
                  </a:cubicBezTo>
                  <a:cubicBezTo>
                    <a:pt x="96867" y="563217"/>
                    <a:pt x="104265" y="569153"/>
                    <a:pt x="110119" y="576470"/>
                  </a:cubicBezTo>
                  <a:cubicBezTo>
                    <a:pt x="135810" y="608585"/>
                    <a:pt x="128740" y="618702"/>
                    <a:pt x="169754" y="646044"/>
                  </a:cubicBezTo>
                  <a:cubicBezTo>
                    <a:pt x="179693" y="652670"/>
                    <a:pt x="190643" y="657986"/>
                    <a:pt x="199571" y="665922"/>
                  </a:cubicBezTo>
                  <a:cubicBezTo>
                    <a:pt x="280023" y="737435"/>
                    <a:pt x="227539" y="715002"/>
                    <a:pt x="289024" y="735496"/>
                  </a:cubicBezTo>
                  <a:cubicBezTo>
                    <a:pt x="298963" y="745435"/>
                    <a:pt x="307746" y="756684"/>
                    <a:pt x="318841" y="765313"/>
                  </a:cubicBezTo>
                  <a:cubicBezTo>
                    <a:pt x="418274" y="842650"/>
                    <a:pt x="338806" y="771056"/>
                    <a:pt x="428171" y="834887"/>
                  </a:cubicBezTo>
                  <a:cubicBezTo>
                    <a:pt x="435796" y="840334"/>
                    <a:pt x="439669" y="850574"/>
                    <a:pt x="448050" y="854765"/>
                  </a:cubicBezTo>
                  <a:cubicBezTo>
                    <a:pt x="466791" y="864136"/>
                    <a:pt x="507684" y="874644"/>
                    <a:pt x="507684" y="874644"/>
                  </a:cubicBezTo>
                  <a:cubicBezTo>
                    <a:pt x="552283" y="919241"/>
                    <a:pt x="499318" y="872205"/>
                    <a:pt x="557380" y="904461"/>
                  </a:cubicBezTo>
                  <a:cubicBezTo>
                    <a:pt x="578264" y="916063"/>
                    <a:pt x="594351" y="936661"/>
                    <a:pt x="617015" y="944217"/>
                  </a:cubicBezTo>
                  <a:cubicBezTo>
                    <a:pt x="691967" y="969204"/>
                    <a:pt x="599573" y="935497"/>
                    <a:pt x="676650" y="974035"/>
                  </a:cubicBezTo>
                  <a:cubicBezTo>
                    <a:pt x="690910" y="981165"/>
                    <a:pt x="733485" y="990728"/>
                    <a:pt x="746224" y="993913"/>
                  </a:cubicBezTo>
                  <a:cubicBezTo>
                    <a:pt x="831680" y="1050884"/>
                    <a:pt x="723555" y="982578"/>
                    <a:pt x="805858" y="1023730"/>
                  </a:cubicBezTo>
                  <a:cubicBezTo>
                    <a:pt x="816542" y="1029072"/>
                    <a:pt x="824992" y="1038267"/>
                    <a:pt x="835676" y="1043609"/>
                  </a:cubicBezTo>
                  <a:cubicBezTo>
                    <a:pt x="851633" y="1051588"/>
                    <a:pt x="869413" y="1055508"/>
                    <a:pt x="885371" y="1063487"/>
                  </a:cubicBezTo>
                  <a:cubicBezTo>
                    <a:pt x="896055" y="1068829"/>
                    <a:pt x="904505" y="1078023"/>
                    <a:pt x="915189" y="1083365"/>
                  </a:cubicBezTo>
                  <a:cubicBezTo>
                    <a:pt x="924560" y="1088050"/>
                    <a:pt x="935468" y="1088969"/>
                    <a:pt x="945006" y="1093304"/>
                  </a:cubicBezTo>
                  <a:cubicBezTo>
                    <a:pt x="1015872" y="1125516"/>
                    <a:pt x="1007655" y="1121819"/>
                    <a:pt x="1054337" y="1152939"/>
                  </a:cubicBezTo>
                  <a:cubicBezTo>
                    <a:pt x="1060963" y="1172817"/>
                    <a:pt x="1069133" y="1192246"/>
                    <a:pt x="1074215" y="1212574"/>
                  </a:cubicBezTo>
                  <a:cubicBezTo>
                    <a:pt x="1077528" y="1225826"/>
                    <a:pt x="1078773" y="1239775"/>
                    <a:pt x="1084154" y="1252330"/>
                  </a:cubicBezTo>
                  <a:cubicBezTo>
                    <a:pt x="1088859" y="1263310"/>
                    <a:pt x="1097406" y="1272209"/>
                    <a:pt x="1104032" y="1282148"/>
                  </a:cubicBezTo>
                  <a:cubicBezTo>
                    <a:pt x="1129735" y="1410666"/>
                    <a:pt x="1120444" y="1344081"/>
                    <a:pt x="1104032" y="1590261"/>
                  </a:cubicBezTo>
                  <a:cubicBezTo>
                    <a:pt x="1101659" y="1625860"/>
                    <a:pt x="1100767" y="1623343"/>
                    <a:pt x="1084154" y="1639957"/>
                  </a:cubicBezTo>
                </a:path>
              </a:pathLst>
            </a:custGeom>
            <a:ln w="38100">
              <a:solidFill>
                <a:srgbClr val="B690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01" name="Rektangel 100"/>
            <p:cNvSpPr/>
            <p:nvPr/>
          </p:nvSpPr>
          <p:spPr>
            <a:xfrm rot="1774822">
              <a:off x="381926" y="3562554"/>
              <a:ext cx="1154620" cy="3547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800" dirty="0">
                  <a:solidFill>
                    <a:srgbClr val="FFFF00"/>
                  </a:solidFill>
                </a:rPr>
                <a:t>mRNA</a:t>
              </a:r>
            </a:p>
          </p:txBody>
        </p:sp>
      </p:grpSp>
      <p:grpSp>
        <p:nvGrpSpPr>
          <p:cNvPr id="3" name="Grupp 2"/>
          <p:cNvGrpSpPr/>
          <p:nvPr/>
        </p:nvGrpSpPr>
        <p:grpSpPr>
          <a:xfrm>
            <a:off x="3683602" y="1771380"/>
            <a:ext cx="2628111" cy="1092822"/>
            <a:chOff x="3683600" y="1815983"/>
            <a:chExt cx="2628110" cy="1092822"/>
          </a:xfrm>
        </p:grpSpPr>
        <p:sp>
          <p:nvSpPr>
            <p:cNvPr id="112" name="Båge 111"/>
            <p:cNvSpPr/>
            <p:nvPr/>
          </p:nvSpPr>
          <p:spPr>
            <a:xfrm rot="288618">
              <a:off x="3683600" y="1815983"/>
              <a:ext cx="2628110" cy="1092822"/>
            </a:xfrm>
            <a:prstGeom prst="arc">
              <a:avLst>
                <a:gd name="adj1" fmla="val 11371735"/>
                <a:gd name="adj2" fmla="val 19250859"/>
              </a:avLst>
            </a:prstGeom>
            <a:ln w="38100">
              <a:solidFill>
                <a:srgbClr val="99FFC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18" name="Rektangel 117"/>
            <p:cNvSpPr/>
            <p:nvPr/>
          </p:nvSpPr>
          <p:spPr>
            <a:xfrm>
              <a:off x="4270917" y="2028283"/>
              <a:ext cx="1014761" cy="3803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prstTxWarp prst="textArchUp">
                <a:avLst/>
              </a:prstTxWarp>
            </a:bodyPr>
            <a:lstStyle/>
            <a:p>
              <a:pPr algn="ctr">
                <a:lnSpc>
                  <a:spcPts val="2500"/>
                </a:lnSpc>
              </a:pPr>
              <a:r>
                <a:rPr lang="sv-SE" sz="2800" dirty="0" smtClean="0">
                  <a:solidFill>
                    <a:srgbClr val="99FFCC"/>
                  </a:solidFill>
                </a:rPr>
                <a:t>10</a:t>
              </a:r>
            </a:p>
            <a:p>
              <a:pPr algn="ctr">
                <a:lnSpc>
                  <a:spcPts val="2500"/>
                </a:lnSpc>
              </a:pPr>
              <a:r>
                <a:rPr lang="sv-SE" sz="2800" dirty="0" smtClean="0">
                  <a:solidFill>
                    <a:srgbClr val="99FFCC"/>
                  </a:solidFill>
                </a:rPr>
                <a:t>typer</a:t>
              </a:r>
              <a:endParaRPr lang="sv-SE" sz="2800" dirty="0">
                <a:solidFill>
                  <a:srgbClr val="99FFCC"/>
                </a:solidFill>
              </a:endParaRP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2722880" y="2068676"/>
            <a:ext cx="1828800" cy="1230084"/>
            <a:chOff x="2722880" y="2113276"/>
            <a:chExt cx="1828799" cy="1230084"/>
          </a:xfrm>
        </p:grpSpPr>
        <p:sp>
          <p:nvSpPr>
            <p:cNvPr id="40" name="Ellips 39"/>
            <p:cNvSpPr/>
            <p:nvPr/>
          </p:nvSpPr>
          <p:spPr>
            <a:xfrm>
              <a:off x="2722880" y="2113276"/>
              <a:ext cx="1828799" cy="735765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600" dirty="0" smtClean="0">
                  <a:solidFill>
                    <a:schemeClr val="bg1"/>
                  </a:solidFill>
                </a:rPr>
                <a:t>Glykolys</a:t>
              </a:r>
              <a:endParaRPr lang="sv-SE" sz="2600" dirty="0">
                <a:solidFill>
                  <a:schemeClr val="bg1"/>
                </a:solidFill>
              </a:endParaRPr>
            </a:p>
          </p:txBody>
        </p:sp>
        <p:pic>
          <p:nvPicPr>
            <p:cNvPr id="43" name="Bildobjekt 4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721638">
              <a:off x="2921178" y="2612240"/>
              <a:ext cx="948913" cy="731120"/>
            </a:xfrm>
            <a:prstGeom prst="rect">
              <a:avLst/>
            </a:prstGeom>
          </p:spPr>
        </p:pic>
        <p:sp>
          <p:nvSpPr>
            <p:cNvPr id="119" name="Rektangel 118"/>
            <p:cNvSpPr/>
            <p:nvPr/>
          </p:nvSpPr>
          <p:spPr>
            <a:xfrm>
              <a:off x="3185427" y="2980871"/>
              <a:ext cx="996282" cy="32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800" dirty="0">
                  <a:solidFill>
                    <a:srgbClr val="FFFF00"/>
                  </a:solidFill>
                </a:rPr>
                <a:t>ATP</a:t>
              </a:r>
            </a:p>
          </p:txBody>
        </p:sp>
      </p:grpSp>
      <p:grpSp>
        <p:nvGrpSpPr>
          <p:cNvPr id="2" name="Grupp 1"/>
          <p:cNvGrpSpPr/>
          <p:nvPr/>
        </p:nvGrpSpPr>
        <p:grpSpPr>
          <a:xfrm>
            <a:off x="1300481" y="1093316"/>
            <a:ext cx="5658348" cy="3027681"/>
            <a:chOff x="1300477" y="1137918"/>
            <a:chExt cx="5658348" cy="3027681"/>
          </a:xfrm>
        </p:grpSpPr>
        <p:sp>
          <p:nvSpPr>
            <p:cNvPr id="56" name="Rektangel 55"/>
            <p:cNvSpPr/>
            <p:nvPr/>
          </p:nvSpPr>
          <p:spPr>
            <a:xfrm rot="21407060">
              <a:off x="1300477" y="1388155"/>
              <a:ext cx="5608320" cy="2777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prstTxWarp prst="textArchUp">
                <a:avLst>
                  <a:gd name="adj" fmla="val 10963317"/>
                </a:avLst>
              </a:prstTxWarp>
            </a:bodyPr>
            <a:lstStyle/>
            <a:p>
              <a:pPr algn="ctr"/>
              <a:r>
                <a:rPr lang="sv-SE" sz="2800" dirty="0">
                  <a:solidFill>
                    <a:srgbClr val="99FFCC"/>
                  </a:solidFill>
                </a:rPr>
                <a:t>106 olika </a:t>
              </a:r>
              <a:r>
                <a:rPr lang="sv-SE" sz="2800" dirty="0" smtClean="0">
                  <a:solidFill>
                    <a:srgbClr val="99FFCC"/>
                  </a:solidFill>
                </a:rPr>
                <a:t>typer av</a:t>
              </a:r>
            </a:p>
            <a:p>
              <a:pPr algn="ctr"/>
              <a:r>
                <a:rPr lang="sv-SE" sz="2800" dirty="0" smtClean="0">
                  <a:solidFill>
                    <a:srgbClr val="99FFCC"/>
                  </a:solidFill>
                </a:rPr>
                <a:t>proteiner krävs</a:t>
              </a:r>
              <a:endParaRPr lang="sv-SE" sz="2800" dirty="0">
                <a:solidFill>
                  <a:srgbClr val="99FFCC"/>
                </a:solidFill>
              </a:endParaRPr>
            </a:p>
          </p:txBody>
        </p:sp>
        <p:sp>
          <p:nvSpPr>
            <p:cNvPr id="20" name="Båge 19"/>
            <p:cNvSpPr/>
            <p:nvPr/>
          </p:nvSpPr>
          <p:spPr>
            <a:xfrm>
              <a:off x="1647794" y="1137918"/>
              <a:ext cx="5311031" cy="2240756"/>
            </a:xfrm>
            <a:prstGeom prst="arc">
              <a:avLst>
                <a:gd name="adj1" fmla="val 11516486"/>
                <a:gd name="adj2" fmla="val 20516570"/>
              </a:avLst>
            </a:prstGeom>
            <a:ln w="38100">
              <a:solidFill>
                <a:srgbClr val="99FFC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grpSp>
        <p:nvGrpSpPr>
          <p:cNvPr id="18" name="Grupp 17"/>
          <p:cNvGrpSpPr/>
          <p:nvPr/>
        </p:nvGrpSpPr>
        <p:grpSpPr>
          <a:xfrm>
            <a:off x="1699273" y="1448545"/>
            <a:ext cx="4062892" cy="2311391"/>
            <a:chOff x="1699269" y="1493144"/>
            <a:chExt cx="4062892" cy="2311391"/>
          </a:xfrm>
        </p:grpSpPr>
        <p:sp>
          <p:nvSpPr>
            <p:cNvPr id="111" name="Rektangel 110"/>
            <p:cNvSpPr/>
            <p:nvPr/>
          </p:nvSpPr>
          <p:spPr>
            <a:xfrm>
              <a:off x="1699269" y="1493144"/>
              <a:ext cx="3946497" cy="18299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sv-SE" sz="2800" dirty="0">
                  <a:solidFill>
                    <a:srgbClr val="FFFF00"/>
                  </a:solidFill>
                </a:rPr>
                <a:t>Kedja av </a:t>
              </a:r>
              <a:r>
                <a:rPr lang="sv-SE" sz="2800" dirty="0" smtClean="0">
                  <a:solidFill>
                    <a:srgbClr val="FFFF00"/>
                  </a:solidFill>
                </a:rPr>
                <a:t>aminosyror</a:t>
              </a:r>
              <a:endParaRPr lang="sv-SE" sz="2800" dirty="0">
                <a:solidFill>
                  <a:srgbClr val="FFFF00"/>
                </a:solidFill>
              </a:endParaRPr>
            </a:p>
          </p:txBody>
        </p:sp>
        <p:grpSp>
          <p:nvGrpSpPr>
            <p:cNvPr id="8" name="Grupp 7"/>
            <p:cNvGrpSpPr/>
            <p:nvPr/>
          </p:nvGrpSpPr>
          <p:grpSpPr>
            <a:xfrm>
              <a:off x="2492334" y="2987732"/>
              <a:ext cx="3269827" cy="816803"/>
              <a:chOff x="2492334" y="2987732"/>
              <a:chExt cx="3269827" cy="816803"/>
            </a:xfrm>
          </p:grpSpPr>
          <p:pic>
            <p:nvPicPr>
              <p:cNvPr id="14" name="Bildobjekt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73156">
                <a:off x="2646607" y="3101055"/>
                <a:ext cx="509117" cy="817663"/>
              </a:xfrm>
              <a:prstGeom prst="rect">
                <a:avLst/>
              </a:prstGeom>
            </p:spPr>
          </p:pic>
          <p:pic>
            <p:nvPicPr>
              <p:cNvPr id="76" name="Bildobjekt 7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23332">
                <a:off x="3473057" y="3141145"/>
                <a:ext cx="509117" cy="817663"/>
              </a:xfrm>
              <a:prstGeom prst="rect">
                <a:avLst/>
              </a:prstGeom>
            </p:spPr>
          </p:pic>
          <p:pic>
            <p:nvPicPr>
              <p:cNvPr id="77" name="Bildobjekt 7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30727">
                <a:off x="4297997" y="3039416"/>
                <a:ext cx="509117" cy="817663"/>
              </a:xfrm>
              <a:prstGeom prst="rect">
                <a:avLst/>
              </a:prstGeom>
            </p:spPr>
          </p:pic>
          <p:pic>
            <p:nvPicPr>
              <p:cNvPr id="78" name="Bildobjekt 7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691479">
                <a:off x="5098771" y="2833459"/>
                <a:ext cx="509117" cy="817663"/>
              </a:xfrm>
              <a:prstGeom prst="rect">
                <a:avLst/>
              </a:prstGeom>
            </p:spPr>
          </p:pic>
        </p:grpSp>
      </p:grpSp>
      <p:sp>
        <p:nvSpPr>
          <p:cNvPr id="27" name="Rektangel 26"/>
          <p:cNvSpPr/>
          <p:nvPr/>
        </p:nvSpPr>
        <p:spPr>
          <a:xfrm rot="20980549">
            <a:off x="1781045" y="2740381"/>
            <a:ext cx="893297" cy="73947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1" tIns="45712" rIns="91421" bIns="45712" rtlCol="0" anchor="ctr"/>
          <a:lstStyle/>
          <a:p>
            <a:pPr algn="ctr"/>
            <a:endParaRPr lang="sv-SE" dirty="0"/>
          </a:p>
        </p:txBody>
      </p:sp>
      <p:grpSp>
        <p:nvGrpSpPr>
          <p:cNvPr id="26" name="Grupp 25"/>
          <p:cNvGrpSpPr/>
          <p:nvPr/>
        </p:nvGrpSpPr>
        <p:grpSpPr>
          <a:xfrm>
            <a:off x="1661002" y="2230026"/>
            <a:ext cx="3197413" cy="2901380"/>
            <a:chOff x="1660997" y="2274627"/>
            <a:chExt cx="3197413" cy="2901380"/>
          </a:xfrm>
        </p:grpSpPr>
        <p:sp>
          <p:nvSpPr>
            <p:cNvPr id="23" name="Höger 22"/>
            <p:cNvSpPr/>
            <p:nvPr/>
          </p:nvSpPr>
          <p:spPr>
            <a:xfrm rot="4065146">
              <a:off x="3549658" y="3867255"/>
              <a:ext cx="2305832" cy="311672"/>
            </a:xfrm>
            <a:prstGeom prst="rightArrow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dirty="0">
                  <a:solidFill>
                    <a:schemeClr val="bg1"/>
                  </a:solidFill>
                </a:rPr>
                <a:t>Energi</a:t>
              </a:r>
            </a:p>
          </p:txBody>
        </p:sp>
        <p:sp>
          <p:nvSpPr>
            <p:cNvPr id="24" name="Vänster 23"/>
            <p:cNvSpPr/>
            <p:nvPr/>
          </p:nvSpPr>
          <p:spPr>
            <a:xfrm rot="212989">
              <a:off x="1660997" y="2274627"/>
              <a:ext cx="968228" cy="317943"/>
            </a:xfrm>
            <a:prstGeom prst="leftArrow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dirty="0">
                  <a:solidFill>
                    <a:schemeClr val="bg1"/>
                  </a:solidFill>
                </a:rPr>
                <a:t>Energi</a:t>
              </a:r>
            </a:p>
          </p:txBody>
        </p:sp>
        <p:sp>
          <p:nvSpPr>
            <p:cNvPr id="62" name="Vänster 61"/>
            <p:cNvSpPr/>
            <p:nvPr/>
          </p:nvSpPr>
          <p:spPr>
            <a:xfrm rot="18392209">
              <a:off x="1107496" y="3656369"/>
              <a:ext cx="2226313" cy="317943"/>
            </a:xfrm>
            <a:prstGeom prst="leftArrow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dirty="0">
                  <a:solidFill>
                    <a:schemeClr val="bg1"/>
                  </a:solidFill>
                </a:rPr>
                <a:t>Energi</a:t>
              </a:r>
            </a:p>
          </p:txBody>
        </p:sp>
      </p:grpSp>
      <p:grpSp>
        <p:nvGrpSpPr>
          <p:cNvPr id="29" name="Grupp 28"/>
          <p:cNvGrpSpPr/>
          <p:nvPr/>
        </p:nvGrpSpPr>
        <p:grpSpPr>
          <a:xfrm>
            <a:off x="331285" y="4666208"/>
            <a:ext cx="3406657" cy="1058715"/>
            <a:chOff x="331283" y="4710810"/>
            <a:chExt cx="3406657" cy="1058715"/>
          </a:xfrm>
        </p:grpSpPr>
        <p:pic>
          <p:nvPicPr>
            <p:cNvPr id="22" name="Bildobjekt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38643">
              <a:off x="634537" y="4710810"/>
              <a:ext cx="3103403" cy="736400"/>
            </a:xfrm>
            <a:prstGeom prst="rect">
              <a:avLst/>
            </a:prstGeom>
          </p:spPr>
        </p:pic>
        <p:sp>
          <p:nvSpPr>
            <p:cNvPr id="109" name="Rektangel 108"/>
            <p:cNvSpPr/>
            <p:nvPr/>
          </p:nvSpPr>
          <p:spPr>
            <a:xfrm rot="301531">
              <a:off x="331283" y="5386542"/>
              <a:ext cx="2489760" cy="382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800" dirty="0">
                  <a:solidFill>
                    <a:srgbClr val="FFFF00"/>
                  </a:solidFill>
                </a:rPr>
                <a:t>Transkription</a:t>
              </a:r>
            </a:p>
          </p:txBody>
        </p:sp>
        <p:sp>
          <p:nvSpPr>
            <p:cNvPr id="49" name="Rektangel 48"/>
            <p:cNvSpPr/>
            <p:nvPr/>
          </p:nvSpPr>
          <p:spPr>
            <a:xfrm rot="301531">
              <a:off x="2255852" y="4731283"/>
              <a:ext cx="1212059" cy="382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800" dirty="0" smtClean="0">
                  <a:solidFill>
                    <a:srgbClr val="FFFF00"/>
                  </a:solidFill>
                </a:rPr>
                <a:t>DNA</a:t>
              </a:r>
              <a:endParaRPr lang="sv-SE" sz="28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5" name="Grupp 24"/>
          <p:cNvGrpSpPr/>
          <p:nvPr/>
        </p:nvGrpSpPr>
        <p:grpSpPr>
          <a:xfrm>
            <a:off x="5008228" y="1314674"/>
            <a:ext cx="3637165" cy="2869679"/>
            <a:chOff x="5008227" y="1359276"/>
            <a:chExt cx="3637165" cy="2869679"/>
          </a:xfrm>
        </p:grpSpPr>
        <p:pic>
          <p:nvPicPr>
            <p:cNvPr id="1026" name="Picture 2" descr="http://www.bb.ustc.edu.cn/ocw/NR/rdonlyres/Global/2/2BB385E4-3C3D-40F4-A360-364D48E01297/0/chp_pdbid_1FJ4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035195">
              <a:off x="5008227" y="1580468"/>
              <a:ext cx="1755978" cy="1755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Bildobjekt 53"/>
            <p:cNvPicPr>
              <a:picLocks noChangeAspect="1"/>
            </p:cNvPicPr>
            <p:nvPr/>
          </p:nvPicPr>
          <p:blipFill rotWithShape="1">
            <a:blip r:embed="rId10" cstate="screen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39" t="1199" r="878" b="2988"/>
            <a:stretch/>
          </p:blipFill>
          <p:spPr>
            <a:xfrm rot="15235002">
              <a:off x="6274504" y="1858068"/>
              <a:ext cx="2869679" cy="1872096"/>
            </a:xfrm>
            <a:prstGeom prst="rect">
              <a:avLst/>
            </a:prstGeom>
          </p:spPr>
        </p:pic>
      </p:grpSp>
      <p:sp>
        <p:nvSpPr>
          <p:cNvPr id="9" name="Ellips 8"/>
          <p:cNvSpPr/>
          <p:nvPr/>
        </p:nvSpPr>
        <p:spPr>
          <a:xfrm>
            <a:off x="2124501" y="5373558"/>
            <a:ext cx="50819" cy="5914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8" name="Ellips 57"/>
          <p:cNvSpPr/>
          <p:nvPr/>
        </p:nvSpPr>
        <p:spPr>
          <a:xfrm>
            <a:off x="2740900" y="5425881"/>
            <a:ext cx="50819" cy="5914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2" name="Rektangel 51"/>
          <p:cNvSpPr/>
          <p:nvPr/>
        </p:nvSpPr>
        <p:spPr>
          <a:xfrm>
            <a:off x="6576052" y="1238524"/>
            <a:ext cx="1673869" cy="43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2800" b="1" dirty="0">
                <a:solidFill>
                  <a:srgbClr val="99FFCC"/>
                </a:solidFill>
              </a:rPr>
              <a:t>Proteiner</a:t>
            </a:r>
          </a:p>
        </p:txBody>
      </p:sp>
    </p:spTree>
    <p:extLst>
      <p:ext uri="{BB962C8B-B14F-4D97-AF65-F5344CB8AC3E}">
        <p14:creationId xmlns:p14="http://schemas.microsoft.com/office/powerpoint/2010/main" val="31486625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Information är mer än materia</a:t>
            </a:r>
            <a:endParaRPr lang="sv-SE" dirty="0"/>
          </a:p>
        </p:txBody>
      </p:sp>
      <p:pic>
        <p:nvPicPr>
          <p:cNvPr id="23" name="Bildobjekt 22" descr="Information-är-mer-än-mater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9483" y="1009797"/>
            <a:ext cx="2991397" cy="3332168"/>
          </a:xfrm>
          <a:prstGeom prst="rect">
            <a:avLst/>
          </a:prstGeom>
          <a:effectLst>
            <a:outerShdw blurRad="50800" dist="177800" dir="3600000" algn="ctr" rotWithShape="0">
              <a:schemeClr val="tx1">
                <a:lumMod val="85000"/>
                <a:alpha val="74000"/>
              </a:schemeClr>
            </a:outerShdw>
          </a:effectLst>
        </p:spPr>
      </p:pic>
      <p:pic>
        <p:nvPicPr>
          <p:cNvPr id="24" name="Bildobjekt 23" descr="Information-är-mer-än-mater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46430" y="970290"/>
            <a:ext cx="3060159" cy="3403744"/>
          </a:xfrm>
          <a:prstGeom prst="rect">
            <a:avLst/>
          </a:prstGeom>
          <a:effectLst>
            <a:outerShdw blurRad="50800" dist="177800" dir="3600000" algn="ctr" rotWithShape="0">
              <a:schemeClr val="tx1">
                <a:lumMod val="85000"/>
                <a:alpha val="74000"/>
              </a:schemeClr>
            </a:outerShdw>
          </a:effectLst>
        </p:spPr>
      </p:pic>
      <p:pic>
        <p:nvPicPr>
          <p:cNvPr id="25" name="Bildobjekt 24" descr="Information-är-mer-än-mater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02139" y="1001433"/>
            <a:ext cx="3003635" cy="3347318"/>
          </a:xfrm>
          <a:prstGeom prst="rect">
            <a:avLst/>
          </a:prstGeom>
          <a:effectLst>
            <a:outerShdw blurRad="50800" dist="177800" dir="3600000" algn="ctr" rotWithShape="0">
              <a:schemeClr val="tx1">
                <a:lumMod val="85000"/>
                <a:alpha val="74000"/>
              </a:schemeClr>
            </a:outerShdw>
          </a:effectLst>
        </p:spPr>
      </p:pic>
      <p:grpSp>
        <p:nvGrpSpPr>
          <p:cNvPr id="52" name="Grupp 51"/>
          <p:cNvGrpSpPr/>
          <p:nvPr/>
        </p:nvGrpSpPr>
        <p:grpSpPr>
          <a:xfrm>
            <a:off x="4908733" y="4710223"/>
            <a:ext cx="3905688" cy="1924492"/>
            <a:chOff x="5390706" y="5062908"/>
            <a:chExt cx="3444948" cy="1593073"/>
          </a:xfrm>
          <a:effectLst>
            <a:outerShdw blurRad="50800" dist="101600" dir="3600000" algn="ctr" rotWithShape="0">
              <a:schemeClr val="tx1">
                <a:lumMod val="85000"/>
                <a:alpha val="74000"/>
              </a:schemeClr>
            </a:outerShdw>
          </a:effectLst>
        </p:grpSpPr>
        <p:sp>
          <p:nvSpPr>
            <p:cNvPr id="40" name="Ellips 39"/>
            <p:cNvSpPr/>
            <p:nvPr/>
          </p:nvSpPr>
          <p:spPr>
            <a:xfrm>
              <a:off x="5390706" y="5156790"/>
              <a:ext cx="3444948" cy="1499191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38" name="Bildobjekt 37" descr="Namnlöst-3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492359" y="5062908"/>
              <a:ext cx="1174459" cy="1274180"/>
            </a:xfrm>
            <a:prstGeom prst="rect">
              <a:avLst/>
            </a:prstGeom>
          </p:spPr>
        </p:pic>
        <p:pic>
          <p:nvPicPr>
            <p:cNvPr id="39" name="Bildobjekt 38" descr="Namnlöst-4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13976" y="5401337"/>
              <a:ext cx="1196399" cy="943639"/>
            </a:xfrm>
            <a:prstGeom prst="rect">
              <a:avLst/>
            </a:prstGeom>
          </p:spPr>
        </p:pic>
        <p:sp>
          <p:nvSpPr>
            <p:cNvPr id="42" name="Höger 41"/>
            <p:cNvSpPr/>
            <p:nvPr/>
          </p:nvSpPr>
          <p:spPr>
            <a:xfrm>
              <a:off x="6738534" y="5911701"/>
              <a:ext cx="786809" cy="31897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grpSp>
        <p:nvGrpSpPr>
          <p:cNvPr id="53" name="Grupp 52"/>
          <p:cNvGrpSpPr/>
          <p:nvPr/>
        </p:nvGrpSpPr>
        <p:grpSpPr>
          <a:xfrm>
            <a:off x="6012719" y="4887436"/>
            <a:ext cx="1488100" cy="820263"/>
            <a:chOff x="6343588" y="5241851"/>
            <a:chExt cx="1312554" cy="679004"/>
          </a:xfrm>
        </p:grpSpPr>
        <p:sp>
          <p:nvSpPr>
            <p:cNvPr id="44" name="Svängd 43"/>
            <p:cNvSpPr/>
            <p:nvPr/>
          </p:nvSpPr>
          <p:spPr>
            <a:xfrm flipV="1">
              <a:off x="6908653" y="5506185"/>
              <a:ext cx="404037" cy="414670"/>
            </a:xfrm>
            <a:prstGeom prst="bentArrow">
              <a:avLst>
                <a:gd name="adj1" fmla="val 36924"/>
                <a:gd name="adj2" fmla="val 28988"/>
                <a:gd name="adj3" fmla="val 27137"/>
                <a:gd name="adj4" fmla="val 36938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45" name="textruta 44"/>
            <p:cNvSpPr txBox="1"/>
            <p:nvPr/>
          </p:nvSpPr>
          <p:spPr>
            <a:xfrm>
              <a:off x="6343588" y="5241851"/>
              <a:ext cx="1312554" cy="280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spc="99" dirty="0">
                  <a:solidFill>
                    <a:schemeClr val="bg1"/>
                  </a:solidFill>
                </a:rPr>
                <a:t>Information</a:t>
              </a:r>
            </a:p>
          </p:txBody>
        </p:sp>
      </p:grpSp>
      <p:grpSp>
        <p:nvGrpSpPr>
          <p:cNvPr id="54" name="Grupp 53"/>
          <p:cNvGrpSpPr/>
          <p:nvPr/>
        </p:nvGrpSpPr>
        <p:grpSpPr>
          <a:xfrm>
            <a:off x="265805" y="4823636"/>
            <a:ext cx="3905688" cy="1811079"/>
            <a:chOff x="1832345" y="4703135"/>
            <a:chExt cx="3444948" cy="1499191"/>
          </a:xfrm>
          <a:effectLst>
            <a:outerShdw blurRad="50800" dist="101600" dir="3600000" algn="ctr" rotWithShape="0">
              <a:schemeClr val="tx1">
                <a:lumMod val="85000"/>
                <a:alpha val="74000"/>
              </a:schemeClr>
            </a:outerShdw>
          </a:effectLst>
        </p:grpSpPr>
        <p:sp>
          <p:nvSpPr>
            <p:cNvPr id="46" name="Ellips 45"/>
            <p:cNvSpPr/>
            <p:nvPr/>
          </p:nvSpPr>
          <p:spPr>
            <a:xfrm>
              <a:off x="1832345" y="4703135"/>
              <a:ext cx="3444948" cy="1499191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7" name="Höger 46"/>
            <p:cNvSpPr/>
            <p:nvPr/>
          </p:nvSpPr>
          <p:spPr>
            <a:xfrm>
              <a:off x="3236445" y="5458046"/>
              <a:ext cx="786809" cy="31897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36" name="Bildobjekt 35" descr="Namnlöst-1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65987" y="4794085"/>
              <a:ext cx="1409645" cy="1092475"/>
            </a:xfrm>
            <a:prstGeom prst="rect">
              <a:avLst/>
            </a:prstGeom>
          </p:spPr>
        </p:pic>
        <p:pic>
          <p:nvPicPr>
            <p:cNvPr id="37" name="Bildobjekt 36" descr="Namnlöst-2.gi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85566" y="4724379"/>
              <a:ext cx="1082280" cy="1231165"/>
            </a:xfrm>
            <a:prstGeom prst="rect">
              <a:avLst/>
            </a:prstGeom>
          </p:spPr>
        </p:pic>
      </p:grpSp>
      <p:grpSp>
        <p:nvGrpSpPr>
          <p:cNvPr id="55" name="Grupp 54"/>
          <p:cNvGrpSpPr/>
          <p:nvPr/>
        </p:nvGrpSpPr>
        <p:grpSpPr>
          <a:xfrm>
            <a:off x="1558674" y="4865809"/>
            <a:ext cx="1482237" cy="839750"/>
            <a:chOff x="2635209" y="4772064"/>
            <a:chExt cx="1307383" cy="695135"/>
          </a:xfrm>
        </p:grpSpPr>
        <p:sp>
          <p:nvSpPr>
            <p:cNvPr id="48" name="Svängd 47"/>
            <p:cNvSpPr/>
            <p:nvPr/>
          </p:nvSpPr>
          <p:spPr>
            <a:xfrm flipV="1">
              <a:off x="3090197" y="5052529"/>
              <a:ext cx="404037" cy="414670"/>
            </a:xfrm>
            <a:prstGeom prst="bentArrow">
              <a:avLst>
                <a:gd name="adj1" fmla="val 36924"/>
                <a:gd name="adj2" fmla="val 28988"/>
                <a:gd name="adj3" fmla="val 27137"/>
                <a:gd name="adj4" fmla="val 36938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49" name="textruta 48"/>
            <p:cNvSpPr txBox="1"/>
            <p:nvPr/>
          </p:nvSpPr>
          <p:spPr>
            <a:xfrm>
              <a:off x="2635209" y="4772064"/>
              <a:ext cx="1307383" cy="28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spc="99" dirty="0">
                  <a:solidFill>
                    <a:schemeClr val="bg1"/>
                  </a:solidFill>
                </a:rPr>
                <a:t>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974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Namnlöst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8846" y="723953"/>
            <a:ext cx="4126260" cy="6065905"/>
          </a:xfrm>
          <a:prstGeom prst="roundRect">
            <a:avLst>
              <a:gd name="adj" fmla="val 752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harsh" dir="t">
              <a:rot lat="0" lon="0" rev="3600000"/>
            </a:lightRig>
          </a:scene3d>
          <a:sp3d prstMaterial="plastic">
            <a:bevelT w="63500" h="63500"/>
            <a:contourClr>
              <a:srgbClr val="969696"/>
            </a:contourClr>
          </a:sp3d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Information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9084" y="847499"/>
            <a:ext cx="5271563" cy="401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/>
          <a:lstStyle/>
          <a:p>
            <a:r>
              <a:rPr lang="sv-SE" sz="3000" spc="99" dirty="0" smtClean="0">
                <a:solidFill>
                  <a:srgbClr val="FFFF00"/>
                </a:solidFill>
                <a:latin typeface="Comic Sans MS" pitchFamily="66" charset="0"/>
              </a:rPr>
              <a:t>Information</a:t>
            </a:r>
          </a:p>
          <a:p>
            <a:r>
              <a:rPr lang="sv-SE" sz="3000" spc="99" dirty="0" smtClean="0">
                <a:solidFill>
                  <a:srgbClr val="FFFF00"/>
                </a:solidFill>
                <a:latin typeface="Comic Sans MS" pitchFamily="66" charset="0"/>
              </a:rPr>
              <a:t>innehåller</a:t>
            </a:r>
            <a:r>
              <a:rPr lang="sv-SE" sz="3000" spc="99" dirty="0">
                <a:solidFill>
                  <a:srgbClr val="FFFF00"/>
                </a:solidFill>
                <a:latin typeface="Comic Sans MS" pitchFamily="66" charset="0"/>
              </a:rPr>
              <a:t>...</a:t>
            </a:r>
          </a:p>
          <a:p>
            <a:pPr marL="357188" indent="-88900">
              <a:buFont typeface="Arial" pitchFamily="34" charset="0"/>
              <a:buChar char="•"/>
            </a:pPr>
            <a:r>
              <a:rPr lang="sv-SE" sz="3000" spc="99" dirty="0">
                <a:solidFill>
                  <a:srgbClr val="FFFF00"/>
                </a:solidFill>
                <a:latin typeface="Comic Sans MS" pitchFamily="66" charset="0"/>
              </a:rPr>
              <a:t>  Språk</a:t>
            </a:r>
          </a:p>
          <a:p>
            <a:pPr marL="357188" indent="-88900">
              <a:buFont typeface="Arial" pitchFamily="34" charset="0"/>
              <a:buChar char="•"/>
            </a:pPr>
            <a:r>
              <a:rPr lang="sv-SE" sz="3000" spc="99" dirty="0">
                <a:solidFill>
                  <a:srgbClr val="FFFF00"/>
                </a:solidFill>
                <a:latin typeface="Comic Sans MS" pitchFamily="66" charset="0"/>
              </a:rPr>
              <a:t>  Innehåll</a:t>
            </a:r>
          </a:p>
          <a:p>
            <a:pPr marL="357188" indent="-88900">
              <a:buFont typeface="Arial" pitchFamily="34" charset="0"/>
              <a:buChar char="•"/>
            </a:pPr>
            <a:r>
              <a:rPr lang="sv-SE" sz="3000" spc="99" dirty="0">
                <a:solidFill>
                  <a:srgbClr val="FFFF00"/>
                </a:solidFill>
                <a:latin typeface="Comic Sans MS" pitchFamily="66" charset="0"/>
              </a:rPr>
              <a:t>  Mottagare</a:t>
            </a:r>
          </a:p>
          <a:p>
            <a:endParaRPr lang="sv-SE" sz="3000" spc="99" dirty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sv-SE" sz="3000" spc="99" dirty="0" smtClean="0">
                <a:solidFill>
                  <a:srgbClr val="FFFF00"/>
                </a:solidFill>
                <a:latin typeface="Comic Sans MS" pitchFamily="66" charset="0"/>
              </a:rPr>
              <a:t>Information</a:t>
            </a:r>
          </a:p>
          <a:p>
            <a:r>
              <a:rPr lang="sv-SE" sz="3000" spc="99" dirty="0" smtClean="0">
                <a:solidFill>
                  <a:srgbClr val="FFFF00"/>
                </a:solidFill>
                <a:latin typeface="Comic Sans MS" pitchFamily="66" charset="0"/>
              </a:rPr>
              <a:t>kräver en</a:t>
            </a:r>
          </a:p>
          <a:p>
            <a:r>
              <a:rPr lang="sv-SE" sz="3000" spc="99" dirty="0" smtClean="0">
                <a:solidFill>
                  <a:srgbClr val="FFFF00"/>
                </a:solidFill>
                <a:latin typeface="Comic Sans MS" pitchFamily="66" charset="0"/>
              </a:rPr>
              <a:t>Intelligent</a:t>
            </a:r>
          </a:p>
          <a:p>
            <a:r>
              <a:rPr lang="sv-SE" sz="3000" spc="99" dirty="0" smtClean="0">
                <a:solidFill>
                  <a:srgbClr val="FFFF00"/>
                </a:solidFill>
                <a:latin typeface="Comic Sans MS" pitchFamily="66" charset="0"/>
              </a:rPr>
              <a:t>Sändare</a:t>
            </a:r>
            <a:endParaRPr lang="sv-SE" sz="3000" spc="99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6393" name="Text Box 6"/>
          <p:cNvSpPr txBox="1">
            <a:spLocks noChangeArrowheads="1"/>
          </p:cNvSpPr>
          <p:nvPr/>
        </p:nvSpPr>
        <p:spPr bwMode="auto">
          <a:xfrm>
            <a:off x="2516999" y="5335241"/>
            <a:ext cx="1236197" cy="58475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 lIns="91421" tIns="45712" rIns="91421" bIns="45712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3200" b="1" dirty="0">
                <a:ln/>
                <a:solidFill>
                  <a:schemeClr val="accent3"/>
                </a:solidFill>
                <a:latin typeface="Comic Sans MS" pitchFamily="66" charset="0"/>
              </a:rPr>
              <a:t>SETI</a:t>
            </a:r>
          </a:p>
        </p:txBody>
      </p:sp>
      <p:pic>
        <p:nvPicPr>
          <p:cNvPr id="1639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4" y="951080"/>
            <a:ext cx="5245101" cy="5838778"/>
          </a:xfrm>
          <a:prstGeom prst="roundRect">
            <a:avLst>
              <a:gd name="adj" fmla="val 70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harsh" dir="t">
              <a:rot lat="0" lon="0" rev="3600000"/>
            </a:lightRig>
          </a:scene3d>
          <a:sp3d prstMaterial="plastic">
            <a:bevelT w="63500" h="63500"/>
            <a:contourClr>
              <a:srgbClr val="969696"/>
            </a:contourClr>
          </a:sp3d>
        </p:spPr>
      </p:pic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1138674" y="5697788"/>
            <a:ext cx="2424022" cy="107720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 lIns="91421" tIns="45712" rIns="91421" bIns="45712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sv-SE" sz="3200" b="1" dirty="0">
                <a:ln/>
                <a:solidFill>
                  <a:schemeClr val="accent3"/>
                </a:solidFill>
                <a:latin typeface="Comic Sans MS" pitchFamily="66" charset="0"/>
              </a:rPr>
              <a:t>Genetisk</a:t>
            </a:r>
          </a:p>
          <a:p>
            <a:pPr algn="r"/>
            <a:r>
              <a:rPr lang="sv-SE" sz="3200" b="1" dirty="0">
                <a:ln/>
                <a:solidFill>
                  <a:schemeClr val="accent3"/>
                </a:solidFill>
                <a:latin typeface="Comic Sans MS" pitchFamily="66" charset="0"/>
              </a:rPr>
              <a:t>information</a:t>
            </a:r>
          </a:p>
        </p:txBody>
      </p:sp>
      <p:pic>
        <p:nvPicPr>
          <p:cNvPr id="14" name="Bildobjekt 13" descr="Namnlöst-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03039" y="2019301"/>
            <a:ext cx="5452067" cy="4770557"/>
          </a:xfrm>
          <a:prstGeom prst="roundRect">
            <a:avLst>
              <a:gd name="adj" fmla="val 69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harsh" dir="t">
              <a:rot lat="0" lon="0" rev="3600000"/>
            </a:lightRig>
          </a:scene3d>
          <a:sp3d prstMaterial="plastic">
            <a:bevelT w="63500" h="63500"/>
            <a:contourClr>
              <a:srgbClr val="969696"/>
            </a:contourClr>
          </a:sp3d>
        </p:spPr>
      </p:pic>
      <p:sp>
        <p:nvSpPr>
          <p:cNvPr id="10" name="textruta 9"/>
          <p:cNvSpPr txBox="1"/>
          <p:nvPr/>
        </p:nvSpPr>
        <p:spPr>
          <a:xfrm>
            <a:off x="443891" y="3567896"/>
            <a:ext cx="1252228" cy="1862032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r>
              <a:rPr lang="sv-SE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270895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3" grpId="0"/>
      <p:bldP spid="16393" grpId="1"/>
      <p:bldP spid="1639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smtClean="0"/>
              <a:t>Skilj mellan källa och medium</a:t>
            </a:r>
            <a:endParaRPr lang="sv-SE" sz="3600" dirty="0"/>
          </a:p>
        </p:txBody>
      </p:sp>
      <p:pic>
        <p:nvPicPr>
          <p:cNvPr id="1028" name="Picture 4" descr="C:\Users\Anders\AppData\Local\Microsoft\Windows\Temporary Internet Files\Content.IE5\WFEG1CR7\MP900403722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950986"/>
            <a:ext cx="2519680" cy="304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100" y="2933700"/>
            <a:ext cx="4584701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2826757" y="930664"/>
            <a:ext cx="6134363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3000" dirty="0" smtClean="0">
                <a:solidFill>
                  <a:srgbClr val="FFFF00"/>
                </a:solidFill>
              </a:rPr>
              <a:t>Varifrån kommer elenergin?</a:t>
            </a:r>
          </a:p>
          <a:p>
            <a:pPr>
              <a:spcAft>
                <a:spcPts val="600"/>
              </a:spcAft>
            </a:pPr>
            <a:r>
              <a:rPr lang="sv-SE" sz="3000" dirty="0" smtClean="0">
                <a:solidFill>
                  <a:srgbClr val="FFFF00"/>
                </a:solidFill>
              </a:rPr>
              <a:t>Från sladden naturligtvis!</a:t>
            </a:r>
          </a:p>
          <a:p>
            <a:pPr>
              <a:spcAft>
                <a:spcPts val="600"/>
              </a:spcAft>
            </a:pPr>
            <a:r>
              <a:rPr lang="sv-SE" sz="3000" dirty="0" smtClean="0">
                <a:solidFill>
                  <a:schemeClr val="accent3"/>
                </a:solidFill>
              </a:rPr>
              <a:t>Fel svar: </a:t>
            </a:r>
            <a:r>
              <a:rPr lang="sv-SE" sz="3000" dirty="0" smtClean="0">
                <a:solidFill>
                  <a:srgbClr val="FFFF00"/>
                </a:solidFill>
              </a:rPr>
              <a:t>Sladden är bara bäraren.</a:t>
            </a:r>
          </a:p>
          <a:p>
            <a:pPr>
              <a:spcAft>
                <a:spcPts val="600"/>
              </a:spcAft>
            </a:pPr>
            <a:r>
              <a:rPr lang="sv-SE" sz="3000" dirty="0" smtClean="0">
                <a:solidFill>
                  <a:schemeClr val="accent3"/>
                </a:solidFill>
              </a:rPr>
              <a:t>Rätt svar: </a:t>
            </a:r>
            <a:r>
              <a:rPr lang="sv-SE" sz="3000" dirty="0" smtClean="0">
                <a:solidFill>
                  <a:srgbClr val="FFFF00"/>
                </a:solidFill>
              </a:rPr>
              <a:t>Från kraftverket.</a:t>
            </a:r>
            <a:endParaRPr lang="sv-SE" sz="3000" dirty="0">
              <a:solidFill>
                <a:srgbClr val="FFFF0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43841" y="4130566"/>
            <a:ext cx="5918081" cy="26545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3000" dirty="0" smtClean="0">
                <a:solidFill>
                  <a:srgbClr val="FFFF00"/>
                </a:solidFill>
              </a:rPr>
              <a:t>Varifrån kommer</a:t>
            </a:r>
          </a:p>
          <a:p>
            <a:pPr>
              <a:spcAft>
                <a:spcPts val="600"/>
              </a:spcAft>
            </a:pPr>
            <a:r>
              <a:rPr lang="sv-SE" sz="3000" dirty="0" smtClean="0">
                <a:solidFill>
                  <a:srgbClr val="FFFF00"/>
                </a:solidFill>
              </a:rPr>
              <a:t>informationen?</a:t>
            </a:r>
          </a:p>
          <a:p>
            <a:pPr>
              <a:spcAft>
                <a:spcPts val="600"/>
              </a:spcAft>
            </a:pPr>
            <a:r>
              <a:rPr lang="sv-SE" sz="3000" dirty="0" smtClean="0">
                <a:solidFill>
                  <a:srgbClr val="FFFF00"/>
                </a:solidFill>
              </a:rPr>
              <a:t>Från DNA naturligtvis!</a:t>
            </a:r>
          </a:p>
          <a:p>
            <a:pPr>
              <a:spcAft>
                <a:spcPts val="600"/>
              </a:spcAft>
            </a:pPr>
            <a:r>
              <a:rPr lang="sv-SE" sz="3000" dirty="0" smtClean="0">
                <a:solidFill>
                  <a:schemeClr val="accent3"/>
                </a:solidFill>
              </a:rPr>
              <a:t>Fel svar:</a:t>
            </a:r>
            <a:r>
              <a:rPr lang="sv-SE" sz="3000" dirty="0" smtClean="0">
                <a:solidFill>
                  <a:srgbClr val="FFFF00"/>
                </a:solidFill>
              </a:rPr>
              <a:t> DNA är bara bäraren.</a:t>
            </a:r>
          </a:p>
          <a:p>
            <a:pPr>
              <a:spcAft>
                <a:spcPts val="600"/>
              </a:spcAft>
            </a:pPr>
            <a:r>
              <a:rPr lang="sv-SE" sz="3000" dirty="0" smtClean="0">
                <a:solidFill>
                  <a:schemeClr val="accent3"/>
                </a:solidFill>
              </a:rPr>
              <a:t>Rätt svar: </a:t>
            </a:r>
            <a:r>
              <a:rPr lang="sv-SE" sz="3000" dirty="0" smtClean="0">
                <a:solidFill>
                  <a:srgbClr val="FFFF00"/>
                </a:solidFill>
              </a:rPr>
              <a:t>Från en intelligens.</a:t>
            </a:r>
            <a:endParaRPr lang="sv-SE" sz="3000" dirty="0">
              <a:solidFill>
                <a:srgbClr val="FFFF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 rot="16200000">
            <a:off x="8224676" y="5938679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flickr.com: lyng883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968850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Typer av information</a:t>
            </a: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200661"/>
              </p:ext>
            </p:extLst>
          </p:nvPr>
        </p:nvGraphicFramePr>
        <p:xfrm>
          <a:off x="248493" y="863544"/>
          <a:ext cx="4113968" cy="4113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123"/>
                <a:gridCol w="257123"/>
                <a:gridCol w="257123"/>
                <a:gridCol w="257123"/>
                <a:gridCol w="257123"/>
                <a:gridCol w="257123"/>
                <a:gridCol w="257123"/>
                <a:gridCol w="257123"/>
                <a:gridCol w="257123"/>
                <a:gridCol w="257123"/>
                <a:gridCol w="257123"/>
                <a:gridCol w="257123"/>
                <a:gridCol w="257123"/>
                <a:gridCol w="257123"/>
                <a:gridCol w="257123"/>
                <a:gridCol w="257123"/>
              </a:tblGrid>
              <a:tr h="257122">
                <a:tc>
                  <a:txBody>
                    <a:bodyPr/>
                    <a:lstStyle/>
                    <a:p>
                      <a:endParaRPr kumimoji="0" lang="sv-SE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sv-SE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sv-SE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439398"/>
              </p:ext>
            </p:extLst>
          </p:nvPr>
        </p:nvGraphicFramePr>
        <p:xfrm>
          <a:off x="4772815" y="863544"/>
          <a:ext cx="4113968" cy="4113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123"/>
                <a:gridCol w="257123"/>
                <a:gridCol w="257123"/>
                <a:gridCol w="257123"/>
                <a:gridCol w="257123"/>
                <a:gridCol w="257123"/>
                <a:gridCol w="257123"/>
                <a:gridCol w="257123"/>
                <a:gridCol w="257123"/>
                <a:gridCol w="257123"/>
                <a:gridCol w="257123"/>
                <a:gridCol w="257123"/>
                <a:gridCol w="257123"/>
                <a:gridCol w="257123"/>
                <a:gridCol w="257123"/>
                <a:gridCol w="257123"/>
              </a:tblGrid>
              <a:tr h="257122">
                <a:tc>
                  <a:txBody>
                    <a:bodyPr/>
                    <a:lstStyle/>
                    <a:p>
                      <a:endParaRPr kumimoji="0" lang="sv-SE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sv-SE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sv-SE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36"/>
                    </a:solidFill>
                  </a:tcPr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</a:tr>
              <a:tr h="257122"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Upp 4"/>
          <p:cNvSpPr/>
          <p:nvPr/>
        </p:nvSpPr>
        <p:spPr>
          <a:xfrm>
            <a:off x="253690" y="5023104"/>
            <a:ext cx="4115111" cy="1109472"/>
          </a:xfrm>
          <a:prstGeom prst="upArrow">
            <a:avLst>
              <a:gd name="adj1" fmla="val 100000"/>
              <a:gd name="adj2" fmla="val 26471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r>
              <a:rPr lang="sv-SE" sz="2800" dirty="0"/>
              <a:t>Shannon information</a:t>
            </a:r>
          </a:p>
          <a:p>
            <a:pPr algn="ctr"/>
            <a:r>
              <a:rPr lang="sv-SE" sz="2400" dirty="0"/>
              <a:t>(Informationskapacitet)</a:t>
            </a:r>
            <a:endParaRPr lang="sv-SE" dirty="0"/>
          </a:p>
        </p:txBody>
      </p:sp>
      <p:sp>
        <p:nvSpPr>
          <p:cNvPr id="8" name="Upp 7"/>
          <p:cNvSpPr/>
          <p:nvPr/>
        </p:nvSpPr>
        <p:spPr>
          <a:xfrm>
            <a:off x="4767851" y="5023104"/>
            <a:ext cx="4115111" cy="1109472"/>
          </a:xfrm>
          <a:prstGeom prst="upArrow">
            <a:avLst>
              <a:gd name="adj1" fmla="val 100000"/>
              <a:gd name="adj2" fmla="val 26471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r>
              <a:rPr lang="sv-SE" sz="2800" dirty="0"/>
              <a:t>Specifik information</a:t>
            </a:r>
          </a:p>
          <a:p>
            <a:pPr algn="ctr"/>
            <a:r>
              <a:rPr lang="sv-SE" sz="2400" dirty="0" smtClean="0"/>
              <a:t>(Känns igen/Har </a:t>
            </a:r>
            <a:r>
              <a:rPr lang="sv-SE" sz="2400" dirty="0"/>
              <a:t>funktion)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2048256" y="1384201"/>
            <a:ext cx="3130081" cy="4778432"/>
            <a:chOff x="1950551" y="3761817"/>
            <a:chExt cx="1972955" cy="3011944"/>
          </a:xfrm>
        </p:grpSpPr>
        <p:grpSp>
          <p:nvGrpSpPr>
            <p:cNvPr id="11" name="Grupp 10"/>
            <p:cNvGrpSpPr/>
            <p:nvPr/>
          </p:nvGrpSpPr>
          <p:grpSpPr>
            <a:xfrm>
              <a:off x="1950551" y="3761817"/>
              <a:ext cx="1972955" cy="3011944"/>
              <a:chOff x="2953995" y="2988830"/>
              <a:chExt cx="1972955" cy="3011944"/>
            </a:xfrm>
          </p:grpSpPr>
          <p:sp>
            <p:nvSpPr>
              <p:cNvPr id="14" name="Ellips 13"/>
              <p:cNvSpPr/>
              <p:nvPr/>
            </p:nvSpPr>
            <p:spPr>
              <a:xfrm>
                <a:off x="2953995" y="2988830"/>
                <a:ext cx="1972955" cy="1972955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5" name="Ellips 14"/>
              <p:cNvSpPr/>
              <p:nvPr/>
            </p:nvSpPr>
            <p:spPr>
              <a:xfrm>
                <a:off x="3905547" y="3940382"/>
                <a:ext cx="69850" cy="69850"/>
              </a:xfrm>
              <a:prstGeom prst="ellipse">
                <a:avLst/>
              </a:prstGeom>
              <a:ln w="190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6" name="textruta 15"/>
              <p:cNvSpPr txBox="1"/>
              <p:nvPr/>
            </p:nvSpPr>
            <p:spPr>
              <a:xfrm>
                <a:off x="3170830" y="3382774"/>
                <a:ext cx="1587294" cy="74510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0111129"/>
                  </a:avLst>
                </a:prstTxWarp>
                <a:spAutoFit/>
              </a:bodyPr>
              <a:lstStyle/>
              <a:p>
                <a:r>
                  <a:rPr lang="sv-SE" sz="3200" dirty="0">
                    <a:solidFill>
                      <a:srgbClr val="FFFF00"/>
                    </a:solidFill>
                  </a:rPr>
                  <a:t> </a:t>
                </a:r>
                <a:r>
                  <a:rPr lang="sv-SE" sz="3200" dirty="0" smtClean="0">
                    <a:solidFill>
                      <a:srgbClr val="FFFF00"/>
                    </a:solidFill>
                  </a:rPr>
                  <a:t> Alla </a:t>
                </a:r>
                <a:r>
                  <a:rPr lang="sv-SE" sz="3200" dirty="0">
                    <a:solidFill>
                      <a:srgbClr val="FFFF00"/>
                    </a:solidFill>
                  </a:rPr>
                  <a:t>proteiner</a:t>
                </a:r>
              </a:p>
            </p:txBody>
          </p:sp>
          <p:sp>
            <p:nvSpPr>
              <p:cNvPr id="17" name="textruta 16"/>
              <p:cNvSpPr txBox="1"/>
              <p:nvPr/>
            </p:nvSpPr>
            <p:spPr>
              <a:xfrm>
                <a:off x="3135021" y="5127783"/>
                <a:ext cx="1590581" cy="872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2800" dirty="0">
                    <a:solidFill>
                      <a:srgbClr val="FFFF00"/>
                    </a:solidFill>
                  </a:rPr>
                  <a:t>Proteiner</a:t>
                </a:r>
              </a:p>
              <a:p>
                <a:pPr algn="ctr"/>
                <a:r>
                  <a:rPr lang="sv-SE" sz="2800" dirty="0">
                    <a:solidFill>
                      <a:srgbClr val="FFFF00"/>
                    </a:solidFill>
                  </a:rPr>
                  <a:t>med </a:t>
                </a:r>
                <a:r>
                  <a:rPr lang="sv-SE" sz="2800" dirty="0" smtClean="0">
                    <a:solidFill>
                      <a:srgbClr val="FFFF00"/>
                    </a:solidFill>
                  </a:rPr>
                  <a:t>funktion</a:t>
                </a:r>
              </a:p>
              <a:p>
                <a:pPr algn="ctr"/>
                <a:r>
                  <a:rPr lang="sv-SE" sz="2800" dirty="0" smtClean="0">
                    <a:solidFill>
                      <a:srgbClr val="FFFF00"/>
                    </a:solidFill>
                  </a:rPr>
                  <a:t>(En av 10</a:t>
                </a:r>
                <a:r>
                  <a:rPr lang="sv-SE" sz="2800" baseline="30000" dirty="0" smtClean="0">
                    <a:solidFill>
                      <a:srgbClr val="FFFF00"/>
                    </a:solidFill>
                  </a:rPr>
                  <a:t>74 </a:t>
                </a:r>
                <a:r>
                  <a:rPr lang="sv-SE" sz="2800" dirty="0" smtClean="0">
                    <a:solidFill>
                      <a:srgbClr val="FFFF00"/>
                    </a:solidFill>
                  </a:rPr>
                  <a:t>st)</a:t>
                </a:r>
                <a:endParaRPr lang="sv-SE" sz="28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8" name="Rak pil 17"/>
              <p:cNvCxnSpPr/>
              <p:nvPr/>
            </p:nvCxnSpPr>
            <p:spPr>
              <a:xfrm flipV="1">
                <a:off x="3930312" y="4058812"/>
                <a:ext cx="0" cy="1106173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Bildobjekt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70479"/>
            <a:stretch/>
          </p:blipFill>
          <p:spPr>
            <a:xfrm rot="18731477">
              <a:off x="2098369" y="4635171"/>
              <a:ext cx="873684" cy="316191"/>
            </a:xfrm>
            <a:prstGeom prst="rect">
              <a:avLst/>
            </a:prstGeom>
          </p:spPr>
        </p:pic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9389">
              <a:off x="2695771" y="4396679"/>
              <a:ext cx="1120141" cy="708366"/>
            </a:xfrm>
            <a:prstGeom prst="rect">
              <a:avLst/>
            </a:prstGeom>
          </p:spPr>
        </p:pic>
      </p:grpSp>
      <p:sp>
        <p:nvSpPr>
          <p:cNvPr id="4" name="textruta 3"/>
          <p:cNvSpPr txBox="1"/>
          <p:nvPr/>
        </p:nvSpPr>
        <p:spPr>
          <a:xfrm>
            <a:off x="540965" y="6242195"/>
            <a:ext cx="80787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200" dirty="0" smtClean="0">
                <a:solidFill>
                  <a:srgbClr val="FFFF00"/>
                </a:solidFill>
              </a:rPr>
              <a:t>Båda är lika (o)sannolika: En på 2</a:t>
            </a:r>
            <a:r>
              <a:rPr lang="sv-SE" sz="3200" baseline="30000" dirty="0" smtClean="0">
                <a:solidFill>
                  <a:srgbClr val="FFFF00"/>
                </a:solidFill>
              </a:rPr>
              <a:t>64</a:t>
            </a:r>
            <a:r>
              <a:rPr lang="sv-SE" sz="3200" dirty="0" smtClean="0">
                <a:solidFill>
                  <a:srgbClr val="FFFF00"/>
                </a:solidFill>
              </a:rPr>
              <a:t> (≈ 10</a:t>
            </a:r>
            <a:r>
              <a:rPr lang="sv-SE" sz="3200" baseline="30000" dirty="0" smtClean="0">
                <a:solidFill>
                  <a:srgbClr val="FFFF00"/>
                </a:solidFill>
              </a:rPr>
              <a:t>19</a:t>
            </a:r>
            <a:r>
              <a:rPr lang="sv-SE" sz="3200" dirty="0" smtClean="0">
                <a:solidFill>
                  <a:srgbClr val="FFFF00"/>
                </a:solidFill>
              </a:rPr>
              <a:t>)</a:t>
            </a:r>
            <a:endParaRPr lang="sv-SE" sz="3200" dirty="0">
              <a:solidFill>
                <a:srgbClr val="FFFF00"/>
              </a:solidFill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233144" y="987365"/>
            <a:ext cx="8740168" cy="447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2509311" algn="l"/>
                <a:tab pos="3593346" algn="l"/>
              </a:tabLst>
            </a:pPr>
            <a:r>
              <a:rPr lang="sv-SE" sz="2800" u="sng" dirty="0">
                <a:solidFill>
                  <a:schemeClr val="accent4"/>
                </a:solidFill>
              </a:rPr>
              <a:t>Hur sannolik är då ett </a:t>
            </a:r>
            <a:r>
              <a:rPr lang="sv-SE" sz="2800" i="1" u="sng" dirty="0">
                <a:solidFill>
                  <a:schemeClr val="accent4"/>
                </a:solidFill>
              </a:rPr>
              <a:t>litet</a:t>
            </a:r>
            <a:r>
              <a:rPr lang="sv-SE" sz="2800" u="sng" dirty="0">
                <a:solidFill>
                  <a:schemeClr val="accent4"/>
                </a:solidFill>
              </a:rPr>
              <a:t> protein (150 aminosyror)</a:t>
            </a:r>
          </a:p>
          <a:p>
            <a:pPr>
              <a:tabLst>
                <a:tab pos="2509311" algn="l"/>
                <a:tab pos="3593346" algn="l"/>
              </a:tabLst>
            </a:pPr>
            <a:endParaRPr lang="sv-SE" dirty="0">
              <a:solidFill>
                <a:schemeClr val="accent4"/>
              </a:solidFill>
            </a:endParaRPr>
          </a:p>
          <a:p>
            <a:pPr>
              <a:tabLst>
                <a:tab pos="2508250" algn="l"/>
                <a:tab pos="3592513" algn="l"/>
                <a:tab pos="6364288" algn="l"/>
                <a:tab pos="7351713" algn="l"/>
              </a:tabLst>
            </a:pPr>
            <a:r>
              <a:rPr lang="sv-SE" sz="2800" dirty="0">
                <a:solidFill>
                  <a:schemeClr val="accent4"/>
                </a:solidFill>
              </a:rPr>
              <a:t>Alla aminosyror är "vänsterhänta"	</a:t>
            </a:r>
            <a:r>
              <a:rPr lang="sv-SE" sz="2800" dirty="0" smtClean="0">
                <a:solidFill>
                  <a:schemeClr val="accent4"/>
                </a:solidFill>
              </a:rPr>
              <a:t>10</a:t>
            </a:r>
            <a:r>
              <a:rPr lang="sv-SE" sz="2800" baseline="30000" dirty="0" smtClean="0">
                <a:solidFill>
                  <a:schemeClr val="accent4"/>
                </a:solidFill>
              </a:rPr>
              <a:t>-45	</a:t>
            </a:r>
            <a:r>
              <a:rPr lang="sv-SE" sz="2800" dirty="0" smtClean="0">
                <a:solidFill>
                  <a:schemeClr val="accent4"/>
                </a:solidFill>
              </a:rPr>
              <a:t>(2</a:t>
            </a:r>
            <a:r>
              <a:rPr lang="sv-SE" sz="2800" baseline="30000" dirty="0" smtClean="0">
                <a:solidFill>
                  <a:schemeClr val="accent4"/>
                </a:solidFill>
              </a:rPr>
              <a:t>-150</a:t>
            </a:r>
            <a:r>
              <a:rPr lang="sv-SE" sz="2800" dirty="0" smtClean="0">
                <a:solidFill>
                  <a:schemeClr val="accent4"/>
                </a:solidFill>
              </a:rPr>
              <a:t>)</a:t>
            </a:r>
          </a:p>
          <a:p>
            <a:pPr>
              <a:tabLst>
                <a:tab pos="2508250" algn="l"/>
                <a:tab pos="3592513" algn="l"/>
                <a:tab pos="6364288" algn="l"/>
                <a:tab pos="7351713" algn="l"/>
              </a:tabLst>
            </a:pPr>
            <a:r>
              <a:rPr lang="sv-SE" sz="2800" dirty="0" smtClean="0">
                <a:solidFill>
                  <a:schemeClr val="accent4"/>
                </a:solidFill>
              </a:rPr>
              <a:t>Alla </a:t>
            </a:r>
            <a:r>
              <a:rPr lang="sv-SE" sz="2800" dirty="0">
                <a:solidFill>
                  <a:schemeClr val="accent4"/>
                </a:solidFill>
              </a:rPr>
              <a:t>bindningar är peptidbindningar	</a:t>
            </a:r>
            <a:r>
              <a:rPr lang="sv-SE" sz="2800" dirty="0" smtClean="0">
                <a:solidFill>
                  <a:schemeClr val="accent4"/>
                </a:solidFill>
              </a:rPr>
              <a:t>10</a:t>
            </a:r>
            <a:r>
              <a:rPr lang="sv-SE" sz="2800" baseline="30000" dirty="0" smtClean="0">
                <a:solidFill>
                  <a:schemeClr val="accent4"/>
                </a:solidFill>
              </a:rPr>
              <a:t>-45	</a:t>
            </a:r>
            <a:r>
              <a:rPr lang="sv-SE" sz="2800" dirty="0" smtClean="0">
                <a:solidFill>
                  <a:schemeClr val="accent4"/>
                </a:solidFill>
              </a:rPr>
              <a:t>(2</a:t>
            </a:r>
            <a:r>
              <a:rPr lang="sv-SE" sz="2800" baseline="30000" dirty="0" smtClean="0">
                <a:solidFill>
                  <a:schemeClr val="accent4"/>
                </a:solidFill>
              </a:rPr>
              <a:t>-150</a:t>
            </a:r>
            <a:r>
              <a:rPr lang="sv-SE" sz="2800" dirty="0" smtClean="0">
                <a:solidFill>
                  <a:schemeClr val="accent4"/>
                </a:solidFill>
              </a:rPr>
              <a:t>)</a:t>
            </a:r>
          </a:p>
          <a:p>
            <a:pPr>
              <a:tabLst>
                <a:tab pos="2508250" algn="l"/>
                <a:tab pos="3592513" algn="l"/>
                <a:tab pos="6364288" algn="l"/>
                <a:tab pos="7534275" algn="l"/>
              </a:tabLst>
            </a:pPr>
            <a:r>
              <a:rPr lang="sv-SE" sz="2800" u="sng" dirty="0" smtClean="0">
                <a:solidFill>
                  <a:schemeClr val="accent4"/>
                </a:solidFill>
              </a:rPr>
              <a:t>Proteinet </a:t>
            </a:r>
            <a:r>
              <a:rPr lang="sv-SE" sz="2800" u="sng" dirty="0">
                <a:solidFill>
                  <a:schemeClr val="accent4"/>
                </a:solidFill>
              </a:rPr>
              <a:t>har funktion	</a:t>
            </a:r>
            <a:r>
              <a:rPr lang="sv-SE" sz="2800" u="sng" dirty="0" smtClean="0">
                <a:solidFill>
                  <a:schemeClr val="accent4"/>
                </a:solidFill>
              </a:rPr>
              <a:t>10</a:t>
            </a:r>
            <a:r>
              <a:rPr lang="sv-SE" sz="2800" u="sng" baseline="30000" dirty="0" smtClean="0">
                <a:solidFill>
                  <a:schemeClr val="accent4"/>
                </a:solidFill>
              </a:rPr>
              <a:t>-74                </a:t>
            </a:r>
            <a:r>
              <a:rPr lang="sv-SE" sz="2800" u="sng" dirty="0" smtClean="0">
                <a:solidFill>
                  <a:schemeClr val="bg1"/>
                </a:solidFill>
              </a:rPr>
              <a:t>&lt;</a:t>
            </a:r>
            <a:r>
              <a:rPr lang="sv-SE" sz="2800" dirty="0" smtClean="0">
                <a:solidFill>
                  <a:schemeClr val="accent4"/>
                </a:solidFill>
              </a:rPr>
              <a:t>    </a:t>
            </a:r>
          </a:p>
          <a:p>
            <a:pPr>
              <a:spcBef>
                <a:spcPts val="300"/>
              </a:spcBef>
              <a:tabLst>
                <a:tab pos="2508250" algn="l"/>
                <a:tab pos="3592513" algn="l"/>
                <a:tab pos="6364288" algn="l"/>
                <a:tab pos="7534275" algn="l"/>
              </a:tabLst>
            </a:pPr>
            <a:r>
              <a:rPr lang="sv-SE" sz="2800" dirty="0" smtClean="0">
                <a:solidFill>
                  <a:schemeClr val="accent4"/>
                </a:solidFill>
              </a:rPr>
              <a:t>Dvs funktionellt protein</a:t>
            </a:r>
            <a:r>
              <a:rPr lang="sv-SE" sz="2800" dirty="0">
                <a:solidFill>
                  <a:schemeClr val="accent4"/>
                </a:solidFill>
              </a:rPr>
              <a:t>	10</a:t>
            </a:r>
            <a:r>
              <a:rPr lang="sv-SE" sz="2800" baseline="30000" dirty="0">
                <a:solidFill>
                  <a:schemeClr val="accent4"/>
                </a:solidFill>
              </a:rPr>
              <a:t>-164</a:t>
            </a:r>
          </a:p>
          <a:p>
            <a:pPr>
              <a:tabLst>
                <a:tab pos="2509311" algn="l"/>
                <a:tab pos="3593346" algn="l"/>
              </a:tabLst>
            </a:pPr>
            <a:endParaRPr lang="sv-SE" dirty="0">
              <a:solidFill>
                <a:schemeClr val="accent4"/>
              </a:solidFill>
            </a:endParaRPr>
          </a:p>
          <a:p>
            <a:pPr>
              <a:tabLst>
                <a:tab pos="2509311" algn="l"/>
                <a:tab pos="3593346" algn="l"/>
              </a:tabLst>
            </a:pPr>
            <a:r>
              <a:rPr lang="sv-SE" sz="2800" dirty="0">
                <a:solidFill>
                  <a:schemeClr val="accent4"/>
                </a:solidFill>
              </a:rPr>
              <a:t>Det behövs </a:t>
            </a:r>
            <a:r>
              <a:rPr lang="sv-SE" sz="2800" dirty="0">
                <a:solidFill>
                  <a:schemeClr val="accent3"/>
                </a:solidFill>
              </a:rPr>
              <a:t>minst </a:t>
            </a:r>
            <a:r>
              <a:rPr lang="sv-SE" sz="2800" dirty="0">
                <a:solidFill>
                  <a:schemeClr val="accent4"/>
                </a:solidFill>
              </a:rPr>
              <a:t>250 st </a:t>
            </a:r>
            <a:r>
              <a:rPr lang="sv-SE" sz="2800" dirty="0">
                <a:solidFill>
                  <a:schemeClr val="accent3"/>
                </a:solidFill>
              </a:rPr>
              <a:t>samtidigt</a:t>
            </a:r>
            <a:r>
              <a:rPr lang="sv-SE" sz="2800" dirty="0">
                <a:solidFill>
                  <a:schemeClr val="accent4"/>
                </a:solidFill>
              </a:rPr>
              <a:t> för en livsduglig bakterie </a:t>
            </a:r>
            <a:r>
              <a:rPr lang="sv-SE" sz="2800" dirty="0" smtClean="0">
                <a:solidFill>
                  <a:schemeClr val="accent4"/>
                </a:solidFill>
              </a:rPr>
              <a:t>=&gt;</a:t>
            </a:r>
          </a:p>
          <a:p>
            <a:pPr>
              <a:tabLst>
                <a:tab pos="2509311" algn="l"/>
                <a:tab pos="3593346" algn="l"/>
              </a:tabLst>
            </a:pPr>
            <a:r>
              <a:rPr lang="sv-SE" sz="2800" dirty="0" smtClean="0">
                <a:solidFill>
                  <a:schemeClr val="accent4"/>
                </a:solidFill>
              </a:rPr>
              <a:t>En </a:t>
            </a:r>
            <a:r>
              <a:rPr lang="sv-SE" sz="2800" dirty="0">
                <a:solidFill>
                  <a:schemeClr val="accent4"/>
                </a:solidFill>
              </a:rPr>
              <a:t>chans på 10</a:t>
            </a:r>
            <a:r>
              <a:rPr lang="sv-SE" sz="2800" baseline="30000" dirty="0">
                <a:solidFill>
                  <a:schemeClr val="accent4"/>
                </a:solidFill>
              </a:rPr>
              <a:t>41.000 </a:t>
            </a:r>
            <a:r>
              <a:rPr lang="sv-SE" sz="2800" dirty="0">
                <a:solidFill>
                  <a:schemeClr val="accent4"/>
                </a:solidFill>
              </a:rPr>
              <a:t>att </a:t>
            </a:r>
            <a:r>
              <a:rPr lang="sv-SE" sz="2800" dirty="0">
                <a:solidFill>
                  <a:schemeClr val="accent3"/>
                </a:solidFill>
              </a:rPr>
              <a:t>enklaste </a:t>
            </a:r>
            <a:r>
              <a:rPr lang="sv-SE" sz="2800" dirty="0">
                <a:solidFill>
                  <a:schemeClr val="accent4"/>
                </a:solidFill>
              </a:rPr>
              <a:t>livet bildas av en </a:t>
            </a:r>
            <a:r>
              <a:rPr lang="sv-SE" sz="2800" dirty="0" smtClean="0">
                <a:solidFill>
                  <a:schemeClr val="accent4"/>
                </a:solidFill>
              </a:rPr>
              <a:t>slump</a:t>
            </a:r>
            <a:endParaRPr lang="sv-SE" sz="2800" baseline="30000" dirty="0">
              <a:solidFill>
                <a:schemeClr val="accent4"/>
              </a:solidFill>
            </a:endParaRP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6" y="2796410"/>
            <a:ext cx="1883976" cy="21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885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47549E-7 L 0.18941 0.4856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2428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47549E-7 L 0.56129 0.485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56" y="24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47919E-6 L 0.30799 0.3531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176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4" grpId="0"/>
      <p:bldP spid="4" grpId="1"/>
      <p:bldP spid="2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Packningstäthet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548125" y="869187"/>
            <a:ext cx="44251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dirty="0" smtClean="0">
                <a:solidFill>
                  <a:srgbClr val="FFFF00"/>
                </a:solidFill>
              </a:rPr>
              <a:t>Om DNA-molekylen görs tjock som ett hårstrå blir den 5 mil lång och ska få plats i en handboll</a:t>
            </a:r>
            <a:endParaRPr lang="sv-SE" sz="3000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689" y="2826329"/>
            <a:ext cx="3173923" cy="317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87548"/>
            <a:ext cx="4584700" cy="59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1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2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28872 0.06967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34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Livets språk</a:t>
            </a:r>
            <a:endParaRPr lang="sv-SE" dirty="0"/>
          </a:p>
        </p:txBody>
      </p:sp>
      <p:grpSp>
        <p:nvGrpSpPr>
          <p:cNvPr id="3" name="Grupp 2"/>
          <p:cNvGrpSpPr/>
          <p:nvPr/>
        </p:nvGrpSpPr>
        <p:grpSpPr>
          <a:xfrm>
            <a:off x="274320" y="924794"/>
            <a:ext cx="8595360" cy="4822864"/>
            <a:chOff x="274320" y="924793"/>
            <a:chExt cx="8595360" cy="4822864"/>
          </a:xfrm>
        </p:grpSpPr>
        <p:sp>
          <p:nvSpPr>
            <p:cNvPr id="27" name="Rektangel 26"/>
            <p:cNvSpPr/>
            <p:nvPr/>
          </p:nvSpPr>
          <p:spPr>
            <a:xfrm>
              <a:off x="274320" y="924793"/>
              <a:ext cx="8595360" cy="4822864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3" name="Höger 12"/>
            <p:cNvSpPr/>
            <p:nvPr/>
          </p:nvSpPr>
          <p:spPr>
            <a:xfrm>
              <a:off x="3213460" y="1058092"/>
              <a:ext cx="2756267" cy="2142308"/>
            </a:xfrm>
            <a:prstGeom prst="rightArrow">
              <a:avLst>
                <a:gd name="adj1" fmla="val 100000"/>
                <a:gd name="adj2" fmla="val 19813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800" dirty="0" smtClean="0"/>
                <a:t>Översättning</a:t>
              </a:r>
            </a:p>
            <a:p>
              <a:pPr algn="ctr"/>
              <a:r>
                <a:rPr lang="sv-SE" sz="2800" dirty="0" smtClean="0"/>
                <a:t>Redigering</a:t>
              </a:r>
            </a:p>
            <a:p>
              <a:pPr algn="ctr"/>
              <a:r>
                <a:rPr lang="sv-SE" sz="2800" dirty="0" smtClean="0"/>
                <a:t>Överföring</a:t>
              </a:r>
            </a:p>
            <a:p>
              <a:pPr algn="ctr"/>
              <a:r>
                <a:rPr lang="sv-SE" sz="2800" dirty="0" smtClean="0"/>
                <a:t>Tolkning</a:t>
              </a:r>
            </a:p>
            <a:p>
              <a:pPr algn="ctr"/>
              <a:r>
                <a:rPr lang="sv-SE" sz="2800" dirty="0" smtClean="0"/>
                <a:t>Produktion</a:t>
              </a:r>
              <a:endParaRPr lang="sv-SE" sz="2800" dirty="0"/>
            </a:p>
          </p:txBody>
        </p:sp>
        <p:grpSp>
          <p:nvGrpSpPr>
            <p:cNvPr id="26" name="Grupp 25"/>
            <p:cNvGrpSpPr/>
            <p:nvPr/>
          </p:nvGrpSpPr>
          <p:grpSpPr>
            <a:xfrm>
              <a:off x="2022568" y="3253303"/>
              <a:ext cx="5142753" cy="2453633"/>
              <a:chOff x="1327023" y="2834507"/>
              <a:chExt cx="5142753" cy="2453633"/>
            </a:xfrm>
          </p:grpSpPr>
          <p:pic>
            <p:nvPicPr>
              <p:cNvPr id="13315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341069" y="3309725"/>
                <a:ext cx="1114657" cy="1034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textruta 20"/>
              <p:cNvSpPr txBox="1"/>
              <p:nvPr/>
            </p:nvSpPr>
            <p:spPr>
              <a:xfrm>
                <a:off x="1327023" y="4272477"/>
                <a:ext cx="514275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3200" dirty="0" smtClean="0">
                    <a:solidFill>
                      <a:srgbClr val="FFFF00"/>
                    </a:solidFill>
                  </a:rPr>
                  <a:t>Översättningstabell</a:t>
                </a:r>
                <a:endParaRPr lang="sv-SE" sz="2800" dirty="0" smtClean="0">
                  <a:solidFill>
                    <a:srgbClr val="FFFF00"/>
                  </a:solidFill>
                </a:endParaRPr>
              </a:p>
              <a:p>
                <a:pPr algn="ctr"/>
                <a:r>
                  <a:rPr lang="sv-SE" sz="2800" dirty="0" smtClean="0">
                    <a:solidFill>
                      <a:srgbClr val="FFFF00"/>
                    </a:solidFill>
                  </a:rPr>
                  <a:t>(3 nukleotider =&gt; 1 aminosyra)</a:t>
                </a:r>
              </a:p>
            </p:txBody>
          </p:sp>
          <p:sp>
            <p:nvSpPr>
              <p:cNvPr id="22" name="Höger 21"/>
              <p:cNvSpPr/>
              <p:nvPr/>
            </p:nvSpPr>
            <p:spPr>
              <a:xfrm rot="16200000">
                <a:off x="3706527" y="2758154"/>
                <a:ext cx="383741" cy="536448"/>
              </a:xfrm>
              <a:prstGeom prst="rightArrow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grpSp>
          <p:nvGrpSpPr>
            <p:cNvPr id="14" name="Grupp 13"/>
            <p:cNvGrpSpPr/>
            <p:nvPr/>
          </p:nvGrpSpPr>
          <p:grpSpPr>
            <a:xfrm>
              <a:off x="341845" y="1007602"/>
              <a:ext cx="2678938" cy="3559182"/>
              <a:chOff x="157221" y="997984"/>
              <a:chExt cx="2238016" cy="3111785"/>
            </a:xfrm>
          </p:grpSpPr>
          <p:pic>
            <p:nvPicPr>
              <p:cNvPr id="16" name="Bildobjekt 1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2826" y="997984"/>
                <a:ext cx="2226805" cy="2300435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</p:pic>
          <p:sp>
            <p:nvSpPr>
              <p:cNvPr id="23" name="textruta 22"/>
              <p:cNvSpPr txBox="1"/>
              <p:nvPr/>
            </p:nvSpPr>
            <p:spPr>
              <a:xfrm>
                <a:off x="157221" y="3221777"/>
                <a:ext cx="2238016" cy="887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3200" dirty="0" smtClean="0">
                    <a:solidFill>
                      <a:srgbClr val="FFFF00"/>
                    </a:solidFill>
                  </a:rPr>
                  <a:t>DNA-kod</a:t>
                </a:r>
              </a:p>
              <a:p>
                <a:pPr algn="ctr"/>
                <a:r>
                  <a:rPr lang="sv-SE" sz="2800" dirty="0" smtClean="0">
                    <a:solidFill>
                      <a:srgbClr val="FFFF00"/>
                    </a:solidFill>
                  </a:rPr>
                  <a:t>(4 nukleotider)</a:t>
                </a:r>
              </a:p>
            </p:txBody>
          </p:sp>
        </p:grpSp>
        <p:grpSp>
          <p:nvGrpSpPr>
            <p:cNvPr id="15" name="Grupp 14"/>
            <p:cNvGrpSpPr/>
            <p:nvPr/>
          </p:nvGrpSpPr>
          <p:grpSpPr>
            <a:xfrm>
              <a:off x="6011730" y="1001708"/>
              <a:ext cx="2832827" cy="3565925"/>
              <a:chOff x="4774378" y="992089"/>
              <a:chExt cx="2366575" cy="3117680"/>
            </a:xfrm>
          </p:grpSpPr>
          <p:pic>
            <p:nvPicPr>
              <p:cNvPr id="12" name="Bildobjekt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5045" y="992089"/>
                <a:ext cx="2226806" cy="2300436"/>
              </a:xfrm>
              <a:prstGeom prst="rect">
                <a:avLst/>
              </a:prstGeom>
            </p:spPr>
          </p:pic>
          <p:sp>
            <p:nvSpPr>
              <p:cNvPr id="24" name="textruta 23"/>
              <p:cNvSpPr txBox="1"/>
              <p:nvPr/>
            </p:nvSpPr>
            <p:spPr>
              <a:xfrm>
                <a:off x="4774378" y="3221777"/>
                <a:ext cx="2366575" cy="887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3200" dirty="0" smtClean="0">
                    <a:solidFill>
                      <a:srgbClr val="FFFF00"/>
                    </a:solidFill>
                  </a:rPr>
                  <a:t>Protein</a:t>
                </a:r>
                <a:endParaRPr lang="sv-SE" sz="2800" dirty="0" smtClean="0">
                  <a:solidFill>
                    <a:srgbClr val="FFFF00"/>
                  </a:solidFill>
                </a:endParaRPr>
              </a:p>
              <a:p>
                <a:pPr algn="ctr"/>
                <a:r>
                  <a:rPr lang="sv-SE" sz="2800" dirty="0" smtClean="0">
                    <a:solidFill>
                      <a:srgbClr val="FFFF00"/>
                    </a:solidFill>
                  </a:rPr>
                  <a:t>(20 aminosyror)</a:t>
                </a:r>
              </a:p>
            </p:txBody>
          </p:sp>
        </p:grpSp>
      </p:grpSp>
      <p:sp>
        <p:nvSpPr>
          <p:cNvPr id="17" name="Rektangel 16"/>
          <p:cNvSpPr/>
          <p:nvPr/>
        </p:nvSpPr>
        <p:spPr>
          <a:xfrm>
            <a:off x="563108" y="1232359"/>
            <a:ext cx="7868133" cy="3222074"/>
          </a:xfrm>
          <a:prstGeom prst="rect">
            <a:avLst/>
          </a:prstGeom>
        </p:spPr>
        <p:txBody>
          <a:bodyPr>
            <a:prstTxWarp prst="textFadeDown">
              <a:avLst>
                <a:gd name="adj" fmla="val 4312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v-SE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begynnelsen var Ordet</a:t>
            </a:r>
            <a:r>
              <a:rPr lang="sv-SE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sv-SE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och </a:t>
            </a:r>
            <a:r>
              <a:rPr lang="sv-SE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Ordet var hos </a:t>
            </a:r>
            <a:r>
              <a:rPr lang="sv-SE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Gud,</a:t>
            </a:r>
          </a:p>
          <a:p>
            <a:pPr algn="ctr"/>
            <a:r>
              <a:rPr lang="sv-SE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och </a:t>
            </a:r>
            <a:r>
              <a:rPr lang="sv-SE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Ordet var Gud</a:t>
            </a:r>
            <a:r>
              <a:rPr lang="sv-SE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sv-SE" sz="3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sv-SE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(Joh 1:1)</a:t>
            </a:r>
            <a:endParaRPr lang="sv-SE" sz="6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Grupp 4"/>
          <p:cNvGrpSpPr/>
          <p:nvPr/>
        </p:nvGrpSpPr>
        <p:grpSpPr>
          <a:xfrm>
            <a:off x="67735" y="5847783"/>
            <a:ext cx="9031110" cy="861774"/>
            <a:chOff x="268153" y="5847784"/>
            <a:chExt cx="8675711" cy="861774"/>
          </a:xfrm>
        </p:grpSpPr>
        <p:sp>
          <p:nvSpPr>
            <p:cNvPr id="4" name="textruta 3"/>
            <p:cNvSpPr txBox="1"/>
            <p:nvPr/>
          </p:nvSpPr>
          <p:spPr>
            <a:xfrm>
              <a:off x="268153" y="5847784"/>
              <a:ext cx="2017603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175" lvl="1" algn="ctr"/>
              <a:r>
                <a:rPr lang="sv-SE" sz="2800" dirty="0" smtClean="0">
                  <a:solidFill>
                    <a:srgbClr val="FFFF00"/>
                  </a:solidFill>
                </a:rPr>
                <a:t>Nukleotider</a:t>
              </a:r>
              <a:br>
                <a:rPr lang="sv-SE" sz="2800" dirty="0" smtClean="0">
                  <a:solidFill>
                    <a:srgbClr val="FFFF00"/>
                  </a:solidFill>
                </a:rPr>
              </a:br>
              <a:r>
                <a:rPr lang="sv-SE" sz="2800" dirty="0" smtClean="0">
                  <a:solidFill>
                    <a:srgbClr val="99FFCC"/>
                  </a:solidFill>
                </a:rPr>
                <a:t>(</a:t>
              </a:r>
              <a:r>
                <a:rPr lang="sv-SE" sz="2800" dirty="0">
                  <a:solidFill>
                    <a:srgbClr val="99FFCC"/>
                  </a:solidFill>
                </a:rPr>
                <a:t>bokstäver</a:t>
              </a:r>
              <a:r>
                <a:rPr lang="sv-SE" sz="2800" dirty="0" smtClean="0">
                  <a:solidFill>
                    <a:srgbClr val="99FFCC"/>
                  </a:solidFill>
                </a:rPr>
                <a:t>)</a:t>
              </a:r>
              <a:endParaRPr lang="sv-SE" sz="2800" dirty="0">
                <a:solidFill>
                  <a:srgbClr val="99FFCC"/>
                </a:solidFill>
              </a:endParaRPr>
            </a:p>
          </p:txBody>
        </p:sp>
        <p:sp>
          <p:nvSpPr>
            <p:cNvPr id="18" name="textruta 17"/>
            <p:cNvSpPr txBox="1"/>
            <p:nvPr/>
          </p:nvSpPr>
          <p:spPr>
            <a:xfrm>
              <a:off x="2410788" y="5847784"/>
              <a:ext cx="1094495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175" lvl="1" algn="ctr"/>
              <a:r>
                <a:rPr lang="sv-SE" sz="2800" dirty="0" smtClean="0">
                  <a:solidFill>
                    <a:srgbClr val="FFFF00"/>
                  </a:solidFill>
                </a:rPr>
                <a:t>Kodon</a:t>
              </a:r>
              <a:br>
                <a:rPr lang="sv-SE" sz="2800" dirty="0" smtClean="0">
                  <a:solidFill>
                    <a:srgbClr val="FFFF00"/>
                  </a:solidFill>
                </a:rPr>
              </a:br>
              <a:r>
                <a:rPr lang="sv-SE" sz="2800" dirty="0" smtClean="0">
                  <a:solidFill>
                    <a:srgbClr val="99FFCC"/>
                  </a:solidFill>
                </a:rPr>
                <a:t>(ord)</a:t>
              </a:r>
            </a:p>
          </p:txBody>
        </p:sp>
        <p:sp>
          <p:nvSpPr>
            <p:cNvPr id="19" name="textruta 18"/>
            <p:cNvSpPr txBox="1"/>
            <p:nvPr/>
          </p:nvSpPr>
          <p:spPr>
            <a:xfrm>
              <a:off x="3643135" y="5847784"/>
              <a:ext cx="1490735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175" lvl="1" algn="ctr"/>
              <a:r>
                <a:rPr lang="sv-SE" sz="2800" dirty="0" smtClean="0">
                  <a:solidFill>
                    <a:srgbClr val="FFFF00"/>
                  </a:solidFill>
                </a:rPr>
                <a:t>Gen</a:t>
              </a:r>
              <a:br>
                <a:rPr lang="sv-SE" sz="2800" dirty="0" smtClean="0">
                  <a:solidFill>
                    <a:srgbClr val="FFFF00"/>
                  </a:solidFill>
                </a:rPr>
              </a:br>
              <a:r>
                <a:rPr lang="sv-SE" sz="2800" dirty="0" smtClean="0">
                  <a:solidFill>
                    <a:srgbClr val="99FFCC"/>
                  </a:solidFill>
                </a:rPr>
                <a:t>(kapitel)</a:t>
              </a:r>
              <a:endParaRPr lang="sv-SE" sz="2800" dirty="0">
                <a:solidFill>
                  <a:srgbClr val="99FFCC"/>
                </a:solidFill>
              </a:endParaRPr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5143309" y="5847784"/>
              <a:ext cx="2122105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175" lvl="1" algn="ctr"/>
              <a:r>
                <a:rPr lang="sv-SE" sz="2800" dirty="0" smtClean="0">
                  <a:solidFill>
                    <a:srgbClr val="FFFF00"/>
                  </a:solidFill>
                </a:rPr>
                <a:t>Kromosomer</a:t>
              </a:r>
              <a:br>
                <a:rPr lang="sv-SE" sz="2800" dirty="0" smtClean="0">
                  <a:solidFill>
                    <a:srgbClr val="FFFF00"/>
                  </a:solidFill>
                </a:rPr>
              </a:br>
              <a:r>
                <a:rPr lang="sv-SE" sz="2800" dirty="0" smtClean="0">
                  <a:solidFill>
                    <a:srgbClr val="99FFCC"/>
                  </a:solidFill>
                </a:rPr>
                <a:t>(böcker)</a:t>
              </a:r>
              <a:endParaRPr lang="sv-SE" sz="2800" dirty="0">
                <a:solidFill>
                  <a:srgbClr val="99FFCC"/>
                </a:solidFill>
              </a:endParaRP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7147642" y="5847784"/>
              <a:ext cx="1796222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175" lvl="1" algn="ctr"/>
              <a:r>
                <a:rPr lang="sv-SE" sz="2800" dirty="0" smtClean="0">
                  <a:solidFill>
                    <a:srgbClr val="FFFF00"/>
                  </a:solidFill>
                </a:rPr>
                <a:t>Genom</a:t>
              </a:r>
              <a:br>
                <a:rPr lang="sv-SE" sz="2800" dirty="0" smtClean="0">
                  <a:solidFill>
                    <a:srgbClr val="FFFF00"/>
                  </a:solidFill>
                </a:rPr>
              </a:br>
              <a:r>
                <a:rPr lang="sv-SE" sz="2800" dirty="0" smtClean="0">
                  <a:solidFill>
                    <a:srgbClr val="99FFCC"/>
                  </a:solidFill>
                </a:rPr>
                <a:t>(bibliotek)</a:t>
              </a:r>
              <a:endParaRPr lang="sv-SE" sz="2800" dirty="0" smtClean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294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Nanomaskiner</a:t>
            </a:r>
            <a:endParaRPr lang="sv-SE" dirty="0"/>
          </a:p>
        </p:txBody>
      </p:sp>
      <p:pic>
        <p:nvPicPr>
          <p:cNvPr id="4" name="Bildobjekt 3" descr="_Flimmerhår-ny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78074" y="2834640"/>
            <a:ext cx="4281399" cy="39475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Bildobjekt 4" descr="_Flagell-v2.bmp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5993" y="956030"/>
            <a:ext cx="4517449" cy="34712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ruta 5"/>
          <p:cNvSpPr txBox="1"/>
          <p:nvPr/>
        </p:nvSpPr>
        <p:spPr>
          <a:xfrm>
            <a:off x="213675" y="3810817"/>
            <a:ext cx="1444588" cy="584759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v-SE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Flagell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19914" y="2866647"/>
            <a:ext cx="1207343" cy="584759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v-SE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Cilier</a:t>
            </a:r>
          </a:p>
        </p:txBody>
      </p:sp>
      <p:sp>
        <p:nvSpPr>
          <p:cNvPr id="8" name="Rektangel 7"/>
          <p:cNvSpPr/>
          <p:nvPr/>
        </p:nvSpPr>
        <p:spPr>
          <a:xfrm>
            <a:off x="244354" y="4598184"/>
            <a:ext cx="4340711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2800" dirty="0">
                <a:solidFill>
                  <a:srgbClr val="FFFF00"/>
                </a:solidFill>
              </a:rPr>
              <a:t>Hur många är inte dina verk, HERRE! Med vishet har du gjort dem alla, jorden är full av vad du har skapat. (Ps 104:24)</a:t>
            </a:r>
          </a:p>
        </p:txBody>
      </p:sp>
      <p:pic>
        <p:nvPicPr>
          <p:cNvPr id="11" name="Picture 6" descr="Animerad Ciliu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0987" y="1449977"/>
            <a:ext cx="1948484" cy="130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9" descr="Animerad Bacterial Flagellum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8074" y="956029"/>
            <a:ext cx="1956916" cy="131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öde">
  <a:themeElements>
    <a:clrScheme name="Genesi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99FFCC"/>
      </a:accent3>
      <a:accent4>
        <a:srgbClr val="FFFF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kapelseföredrag">
      <a:majorFont>
        <a:latin typeface="Kristen ITC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3200" dirty="0" smtClean="0">
            <a:solidFill>
              <a:schemeClr val="accent4"/>
            </a:solidFill>
          </a:defRPr>
        </a:defPPr>
      </a:lstStyle>
    </a:spDef>
    <a:lnDef>
      <a:spPr>
        <a:ln w="38100">
          <a:solidFill>
            <a:srgbClr val="FFFF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Genesi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99FFCC"/>
      </a:accent3>
      <a:accent4>
        <a:srgbClr val="FFFF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Formgivningsmall- snöig väg</Template>
  <TotalTime>0</TotalTime>
  <Words>1388</Words>
  <Application>Microsoft Office PowerPoint</Application>
  <PresentationFormat>Bildspel på skärmen (4:3)</PresentationFormat>
  <Paragraphs>370</Paragraphs>
  <Slides>19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6" baseType="lpstr">
      <vt:lpstr>Arial</vt:lpstr>
      <vt:lpstr>Kristen ITC</vt:lpstr>
      <vt:lpstr>Calibri</vt:lpstr>
      <vt:lpstr>Wingdings 2</vt:lpstr>
      <vt:lpstr>Times New Roman</vt:lpstr>
      <vt:lpstr>Comic Sans MS</vt:lpstr>
      <vt:lpstr>Flöde</vt:lpstr>
      <vt:lpstr>Innehåll</vt:lpstr>
      <vt:lpstr>Vad kom först?</vt:lpstr>
      <vt:lpstr>Information är mer än materia</vt:lpstr>
      <vt:lpstr>Information</vt:lpstr>
      <vt:lpstr>Skilj mellan källa och medium</vt:lpstr>
      <vt:lpstr>Typer av information</vt:lpstr>
      <vt:lpstr>Packningstäthet</vt:lpstr>
      <vt:lpstr>Livets språk</vt:lpstr>
      <vt:lpstr>Nanomaskiner</vt:lpstr>
      <vt:lpstr>Intrikat reglering</vt:lpstr>
      <vt:lpstr>ATP-syntas</vt:lpstr>
      <vt:lpstr>Cellens uppgifter</vt:lpstr>
      <vt:lpstr>Elefanten i vardagsrummet</vt:lpstr>
      <vt:lpstr>Mutationer</vt:lpstr>
      <vt:lpstr>Positiva mutationer?</vt:lpstr>
      <vt:lpstr>Förändringar på högre nivåer</vt:lpstr>
      <vt:lpstr>Den omöjliga uppgiften</vt:lpstr>
      <vt:lpstr>Människornas åldrar</vt:lpstr>
      <vt:lpstr>"Avvecklingsläran"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2011-10-07T09:30:49Z</dcterms:created>
  <dcterms:modified xsi:type="dcterms:W3CDTF">2011-10-07T22:11:32Z</dcterms:modified>
</cp:coreProperties>
</file>