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1325" r:id="rId2"/>
    <p:sldId id="1264" r:id="rId3"/>
    <p:sldId id="1323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16" autoAdjust="0"/>
    <p:restoredTop sz="83588" autoAdjust="0"/>
  </p:normalViewPr>
  <p:slideViewPr>
    <p:cSldViewPr snapToGrid="0">
      <p:cViewPr>
        <p:scale>
          <a:sx n="100" d="100"/>
          <a:sy n="100" d="100"/>
        </p:scale>
        <p:origin x="948" y="22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65433-BCE5-47C0-8134-5D3067B3D882}" type="datetimeFigureOut">
              <a:rPr lang="sv-SE" smtClean="0"/>
              <a:t>2021-02-26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765703-8D57-49D1-B3FE-4E4C33C857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9507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anteckningar 1">
            <a:extLst>
              <a:ext uri="{FF2B5EF4-FFF2-40B4-BE49-F238E27FC236}">
                <a16:creationId xmlns:a16="http://schemas.microsoft.com/office/drawing/2014/main" id="{D259DC6D-919A-4F9E-AF54-010360F4C4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4001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43803C-58B4-4EB9-8534-8F3355118328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03350" y="615950"/>
            <a:ext cx="4049713" cy="2278063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3116662"/>
            <a:ext cx="5861050" cy="6083101"/>
          </a:xfrm>
          <a:noFill/>
          <a:ln/>
        </p:spPr>
        <p:txBody>
          <a:bodyPr/>
          <a:lstStyle/>
          <a:p>
            <a:pPr marL="0" marR="0" indent="0" algn="l" defTabSz="9142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0" i="0" baseline="0" dirty="0"/>
              <a:t>Jag ska </a:t>
            </a:r>
            <a:r>
              <a:rPr lang="sv-SE" b="1" i="0" baseline="0" dirty="0"/>
              <a:t>försöka bevisa</a:t>
            </a:r>
            <a:r>
              <a:rPr lang="sv-SE" b="0" i="0" baseline="0" dirty="0"/>
              <a:t> att det är omöjligt att läsa in miljoner år i Bibeln.</a:t>
            </a:r>
          </a:p>
        </p:txBody>
      </p:sp>
    </p:spTree>
    <p:extLst>
      <p:ext uri="{BB962C8B-B14F-4D97-AF65-F5344CB8AC3E}">
        <p14:creationId xmlns:p14="http://schemas.microsoft.com/office/powerpoint/2010/main" val="799905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29038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r>
              <a:rPr lang="sv-SE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Utmaning till dem som tror att tidsinformationen är symbolisk: Varför är den då </a:t>
            </a:r>
            <a:r>
              <a:rPr lang="sv-SE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exakt</a:t>
            </a:r>
            <a:r>
              <a:rPr lang="sv-SE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136D8-B493-42BC-B798-A019C776AC18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48179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E2E0B495-6B85-4D58-92AF-EE0887EC8EB4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683999"/>
          </a:xfrm>
          <a:prstGeom prst="rect">
            <a:avLst/>
          </a:prstGeom>
          <a:gradFill>
            <a:gsLst>
              <a:gs pos="30000">
                <a:schemeClr val="accent6">
                  <a:lumMod val="75000"/>
                </a:schemeClr>
              </a:gs>
              <a:gs pos="1000">
                <a:schemeClr val="accent6">
                  <a:lumMod val="75000"/>
                </a:schemeClr>
              </a:gs>
              <a:gs pos="100000">
                <a:srgbClr val="FEF0FA"/>
              </a:gs>
            </a:gsLst>
            <a:lin ang="0" scaled="0"/>
          </a:gradFill>
        </p:spPr>
        <p:txBody>
          <a:bodyPr lIns="216000" anchor="ctr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sv-SE" sz="4000" b="0" kern="1200" cap="none" spc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  <a:ea typeface="+mj-ea"/>
                <a:cs typeface="+mj-cs"/>
              </a:defRPr>
            </a:lvl1pPr>
          </a:lstStyle>
          <a:p>
            <a:endParaRPr lang="sv-SE"/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06FBAE59-DDD0-467C-B13A-6F6CF0BCDF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2000" cy="683999"/>
          </a:xfrm>
          <a:prstGeom prst="rect">
            <a:avLst/>
          </a:prstGeom>
          <a:noFill/>
        </p:spPr>
        <p:txBody>
          <a:bodyPr lIns="216000" anchor="ctr"/>
          <a:lstStyle>
            <a:lvl1pPr algn="l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sv-SE" sz="4000" b="0" kern="1200" cap="none" spc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  <a:ea typeface="+mj-ea"/>
                <a:cs typeface="+mj-cs"/>
              </a:defRPr>
            </a:lvl1pPr>
          </a:lstStyle>
          <a:p>
            <a:r>
              <a:rPr lang="sv-SE"/>
              <a:t>Rubrik</a:t>
            </a:r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C525A06-C413-4638-8250-8838A4852E60}"/>
              </a:ext>
            </a:extLst>
          </p:cNvPr>
          <p:cNvSpPr txBox="1"/>
          <p:nvPr userDrawn="1"/>
        </p:nvSpPr>
        <p:spPr>
          <a:xfrm>
            <a:off x="9831533" y="49611"/>
            <a:ext cx="2345066" cy="584775"/>
          </a:xfrm>
          <a:prstGeom prst="rect">
            <a:avLst/>
          </a:prstGeom>
          <a:noFill/>
        </p:spPr>
        <p:txBody>
          <a:bodyPr wrap="none" tIns="0" bIns="0" rtlCol="0">
            <a:spAutoFit/>
          </a:bodyPr>
          <a:lstStyle>
            <a:defPPr>
              <a:defRPr lang="sv-SE"/>
            </a:defPPr>
            <a:lvl1pPr marL="0" algn="l" defTabSz="9142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03" algn="l" defTabSz="9142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09" algn="l" defTabSz="9142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13" algn="l" defTabSz="9142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17" algn="l" defTabSz="9142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21" algn="l" defTabSz="9142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25" algn="l" defTabSz="9142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30" algn="l" defTabSz="9142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833" algn="l" defTabSz="9142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b="1" dirty="0"/>
              <a:t>Bibelkanalen</a:t>
            </a:r>
            <a:r>
              <a:rPr lang="sv-SE" dirty="0"/>
              <a:t> </a:t>
            </a:r>
            <a:r>
              <a:rPr lang="sv-SE" sz="1400" dirty="0"/>
              <a:t>(YouTube)</a:t>
            </a:r>
            <a:br>
              <a:rPr lang="sv-SE" sz="1400" dirty="0"/>
            </a:br>
            <a:r>
              <a:rPr lang="sv-SE" dirty="0"/>
              <a:t>Anders Gärdeborn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44289830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338873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5146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aiandra GD" panose="020E0502030308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0" y="390104"/>
            <a:ext cx="7332125" cy="2647135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softEdge rad="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lIns="216000" tIns="45720" rIns="21600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9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500" b="1" i="0" u="none" strike="noStrike" kern="1200" cap="none" spc="50" normalizeH="0" baseline="0" noProof="0">
                <a:ln w="9525" cmpd="sng">
                  <a:noFill/>
                  <a:prstDash val="solid"/>
                </a:ln>
                <a:solidFill>
                  <a:prstClr val="black"/>
                </a:solidFill>
                <a:effectLst>
                  <a:glow rad="114300">
                    <a:srgbClr val="FFFF00"/>
                  </a:glow>
                </a:effectLst>
                <a:uLnTx/>
                <a:uFillTx/>
                <a:latin typeface="Calibri"/>
                <a:ea typeface="+mn-ea"/>
                <a:cs typeface="+mn-cs"/>
              </a:rPr>
              <a:t>Bibelns</a:t>
            </a:r>
            <a:br>
              <a:rPr kumimoji="0" lang="sv-SE" sz="10500" b="1" i="0" u="none" strike="noStrike" kern="1200" cap="none" spc="50" normalizeH="0" baseline="0" noProof="0">
                <a:ln w="9525" cmpd="sng">
                  <a:noFill/>
                  <a:prstDash val="solid"/>
                </a:ln>
                <a:solidFill>
                  <a:prstClr val="black"/>
                </a:solidFill>
                <a:effectLst>
                  <a:glow rad="114300">
                    <a:srgbClr val="FFFF00"/>
                  </a:glow>
                </a:effectLst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sv-SE" sz="10500" b="1" i="0" u="none" strike="noStrike" kern="1200" cap="none" spc="50" normalizeH="0" baseline="0" noProof="0">
                <a:ln w="9525" cmpd="sng">
                  <a:noFill/>
                  <a:prstDash val="solid"/>
                </a:ln>
                <a:solidFill>
                  <a:prstClr val="black"/>
                </a:solidFill>
                <a:effectLst>
                  <a:glow rad="114300">
                    <a:srgbClr val="FFFF00"/>
                  </a:glow>
                </a:effectLst>
                <a:uLnTx/>
                <a:uFillTx/>
                <a:latin typeface="Calibri"/>
                <a:ea typeface="+mn-ea"/>
                <a:cs typeface="+mn-cs"/>
              </a:rPr>
              <a:t>kronologi</a:t>
            </a:r>
            <a:endParaRPr kumimoji="0" lang="sv-SE" sz="10500" b="1" i="0" u="none" strike="noStrike" kern="1200" cap="none" spc="50" normalizeH="0" baseline="0" noProof="0" dirty="0">
              <a:ln w="9525" cmpd="sng">
                <a:noFill/>
                <a:prstDash val="solid"/>
              </a:ln>
              <a:solidFill>
                <a:prstClr val="black"/>
              </a:solidFill>
              <a:effectLst>
                <a:glow rad="114300">
                  <a:srgbClr val="FFFF00"/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0" y="3380616"/>
            <a:ext cx="7332125" cy="1446550"/>
          </a:xfrm>
          <a:prstGeom prst="rect">
            <a:avLst/>
          </a:prstGeom>
          <a:noFill/>
        </p:spPr>
        <p:txBody>
          <a:bodyPr wrap="square" lIns="216000" tIns="45720" rIns="21600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1" i="0" u="none" strike="noStrike" kern="1200" cap="none" spc="0" normalizeH="0" baseline="0" noProof="0" dirty="0">
                <a:ln w="9525">
                  <a:noFill/>
                  <a:prstDash val="solid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 studie </a:t>
            </a:r>
            <a:r>
              <a:rPr kumimoji="0" lang="sv-SE" sz="4400" b="1" i="0" u="none" strike="noStrike" kern="1200" cap="none" spc="0" normalizeH="0" baseline="0" noProof="0">
                <a:ln w="9525">
                  <a:noFill/>
                  <a:prstDash val="solid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 Guds precision</a:t>
            </a:r>
            <a:br>
              <a:rPr kumimoji="0" lang="sv-SE" sz="4400" b="1" i="0" u="none" strike="noStrike" kern="1200" cap="none" spc="0" normalizeH="0" baseline="0" noProof="0">
                <a:ln w="9525">
                  <a:noFill/>
                  <a:prstDash val="solid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sv-SE" sz="4400" b="1" i="0" u="none" strike="noStrike" kern="1200" cap="none" spc="0" normalizeH="0" baseline="0" noProof="0">
                <a:ln w="9525">
                  <a:noFill/>
                  <a:prstDash val="solid"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och noggrannhet</a:t>
            </a:r>
            <a:endParaRPr kumimoji="0" lang="sv-SE" sz="4400" b="1" i="0" u="none" strike="noStrike" kern="1200" cap="none" spc="0" normalizeH="0" baseline="0" noProof="0" dirty="0">
              <a:ln w="9525">
                <a:noFill/>
                <a:prstDash val="solid"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0ECB545F-90E8-4466-9EA9-334D789D84F3}"/>
              </a:ext>
            </a:extLst>
          </p:cNvPr>
          <p:cNvSpPr/>
          <p:nvPr/>
        </p:nvSpPr>
        <p:spPr>
          <a:xfrm>
            <a:off x="1492121" y="5555834"/>
            <a:ext cx="9207759" cy="1200329"/>
          </a:xfrm>
          <a:prstGeom prst="rect">
            <a:avLst/>
          </a:prstGeom>
          <a:noFill/>
        </p:spPr>
        <p:txBody>
          <a:bodyPr wrap="square" lIns="216000" tIns="45720" rIns="21600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7200" b="1" i="0" u="none" strike="noStrike" kern="1200" cap="none" spc="0" normalizeH="0" baseline="0" noProof="0">
                <a:ln w="9525">
                  <a:noFill/>
                  <a:prstDash val="solid"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 Introduktion</a:t>
            </a:r>
            <a:endParaRPr kumimoji="0" lang="sv-SE" sz="7200" b="0" i="0" u="none" strike="noStrike" kern="120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srgbClr val="FFFF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D86C97E-5272-4ED3-B725-58288B8BCB1F}"/>
              </a:ext>
            </a:extLst>
          </p:cNvPr>
          <p:cNvSpPr/>
          <p:nvPr/>
        </p:nvSpPr>
        <p:spPr>
          <a:xfrm>
            <a:off x="7463477" y="4701691"/>
            <a:ext cx="4333557" cy="646331"/>
          </a:xfrm>
          <a:prstGeom prst="rect">
            <a:avLst/>
          </a:prstGeom>
          <a:noFill/>
        </p:spPr>
        <p:txBody>
          <a:bodyPr wrap="square" lIns="216000" tIns="45720" rIns="21600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600" b="0" i="0" u="none" strike="noStrike" kern="1200" cap="none" spc="0" normalizeH="0" baseline="0" noProof="0">
                <a:ln w="9525">
                  <a:noFill/>
                  <a:prstDash val="solid"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Anders Gärdeborn</a:t>
            </a:r>
            <a:endParaRPr kumimoji="0" lang="sv-SE" sz="3600" b="0" i="0" u="none" strike="noStrike" kern="1200" cap="none" spc="0" normalizeH="0" baseline="0" noProof="0" dirty="0">
              <a:ln w="9525">
                <a:noFill/>
                <a:prstDash val="solid"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3C6A837-8F7E-47D4-AC56-EED48A0576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6861" y="5611202"/>
            <a:ext cx="1140173" cy="93097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ruta 4">
            <a:extLst>
              <a:ext uri="{FF2B5EF4-FFF2-40B4-BE49-F238E27FC236}">
                <a16:creationId xmlns:a16="http://schemas.microsoft.com/office/drawing/2014/main" id="{4C525A06-C413-4638-8250-8838A4852E60}"/>
              </a:ext>
            </a:extLst>
          </p:cNvPr>
          <p:cNvSpPr txBox="1"/>
          <p:nvPr/>
        </p:nvSpPr>
        <p:spPr>
          <a:xfrm>
            <a:off x="9781713" y="66425"/>
            <a:ext cx="2345066" cy="307777"/>
          </a:xfrm>
          <a:prstGeom prst="rect">
            <a:avLst/>
          </a:prstGeom>
          <a:noFill/>
        </p:spPr>
        <p:txBody>
          <a:bodyPr wrap="none" tIns="0" bIns="0" rtlCol="0">
            <a:spAutoFit/>
          </a:bodyPr>
          <a:lstStyle>
            <a:defPPr>
              <a:defRPr lang="sv-SE"/>
            </a:defPPr>
            <a:lvl1pPr marL="0" algn="l" defTabSz="9142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03" algn="l" defTabSz="9142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09" algn="l" defTabSz="9142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13" algn="l" defTabSz="9142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17" algn="l" defTabSz="9142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21" algn="l" defTabSz="9142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25" algn="l" defTabSz="9142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30" algn="l" defTabSz="9142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833" algn="l" defTabSz="9142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b="1" dirty="0">
                <a:solidFill>
                  <a:schemeClr val="bg1"/>
                </a:solidFill>
              </a:rPr>
              <a:t>Bibelkanalen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sz="1400" dirty="0">
                <a:solidFill>
                  <a:schemeClr val="bg1"/>
                </a:solidFill>
              </a:rPr>
              <a:t>(YouTube)</a:t>
            </a:r>
            <a:endParaRPr lang="LID4096" dirty="0">
              <a:solidFill>
                <a:schemeClr val="bg1"/>
              </a:solidFill>
            </a:endParaRPr>
          </a:p>
        </p:txBody>
      </p:sp>
      <p:grpSp>
        <p:nvGrpSpPr>
          <p:cNvPr id="14" name="Grupp 13">
            <a:extLst>
              <a:ext uri="{FF2B5EF4-FFF2-40B4-BE49-F238E27FC236}">
                <a16:creationId xmlns:a16="http://schemas.microsoft.com/office/drawing/2014/main" id="{FEE7D674-4CE1-4262-A050-B7B20EB83D14}"/>
              </a:ext>
            </a:extLst>
          </p:cNvPr>
          <p:cNvGrpSpPr/>
          <p:nvPr/>
        </p:nvGrpSpPr>
        <p:grpSpPr>
          <a:xfrm>
            <a:off x="7327227" y="721703"/>
            <a:ext cx="4080294" cy="4485736"/>
            <a:chOff x="7327227" y="721703"/>
            <a:chExt cx="4080294" cy="4485736"/>
          </a:xfrm>
        </p:grpSpPr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1C155DAD-A5CD-4D8A-BD18-081698DB6BBC}"/>
                </a:ext>
              </a:extLst>
            </p:cNvPr>
            <p:cNvSpPr/>
            <p:nvPr/>
          </p:nvSpPr>
          <p:spPr>
            <a:xfrm>
              <a:off x="7327227" y="721703"/>
              <a:ext cx="4080294" cy="448573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sv-SE" dirty="0">
                  <a:solidFill>
                    <a:schemeClr val="tx1"/>
                  </a:solidFill>
                </a:rPr>
                <a:t>Filmklipp</a:t>
              </a:r>
            </a:p>
            <a:p>
              <a:pPr algn="ctr"/>
              <a:r>
                <a:rPr lang="sv-SE" dirty="0">
                  <a:solidFill>
                    <a:schemeClr val="tx1"/>
                  </a:solidFill>
                </a:rPr>
                <a:t>föreläsare</a:t>
              </a:r>
              <a:endParaRPr lang="LID4096" dirty="0">
                <a:solidFill>
                  <a:schemeClr val="tx1"/>
                </a:solidFill>
              </a:endParaRPr>
            </a:p>
          </p:txBody>
        </p:sp>
        <p:sp>
          <p:nvSpPr>
            <p:cNvPr id="16" name="textruta 5">
              <a:extLst>
                <a:ext uri="{FF2B5EF4-FFF2-40B4-BE49-F238E27FC236}">
                  <a16:creationId xmlns:a16="http://schemas.microsoft.com/office/drawing/2014/main" id="{AC14E900-9A83-4DEE-BD03-E0258EB2A1D4}"/>
                </a:ext>
              </a:extLst>
            </p:cNvPr>
            <p:cNvSpPr txBox="1"/>
            <p:nvPr/>
          </p:nvSpPr>
          <p:spPr>
            <a:xfrm>
              <a:off x="8315580" y="4681234"/>
              <a:ext cx="21035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2000" dirty="0"/>
                <a:t>Anders Gärdeborn</a:t>
              </a:r>
              <a:endParaRPr lang="LID4096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681085018"/>
      </p:ext>
    </p:extLst>
  </p:cSld>
  <p:clrMapOvr>
    <a:masterClrMapping/>
  </p:clrMapOvr>
  <p:transition advTm="95663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Bibeln och åldersfrågan</a:t>
            </a:r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ED6424F2-54E3-45B3-9BE0-4846D71A8404}"/>
              </a:ext>
            </a:extLst>
          </p:cNvPr>
          <p:cNvSpPr txBox="1"/>
          <p:nvPr/>
        </p:nvSpPr>
        <p:spPr>
          <a:xfrm>
            <a:off x="0" y="745784"/>
            <a:ext cx="12191999" cy="4678204"/>
          </a:xfrm>
          <a:prstGeom prst="rect">
            <a:avLst/>
          </a:prstGeom>
          <a:noFill/>
        </p:spPr>
        <p:txBody>
          <a:bodyPr wrap="square" lIns="216000" rtlCol="0">
            <a:spAutoFit/>
          </a:bodyPr>
          <a:lstStyle/>
          <a:p>
            <a:r>
              <a:rPr lang="sv-SE" sz="2400"/>
              <a:t>Jordens (och människans) ålder kan studeras från olika perspektiv: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Evolutionistiskt</a:t>
            </a:r>
            <a:r>
              <a:rPr lang="sv-SE" sz="2400"/>
              <a:t>: Konsensus är 4,6 miljarder år för jorden.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Bibliskt</a:t>
            </a:r>
            <a:r>
              <a:rPr lang="sv-SE" sz="2400"/>
              <a:t>: Två uppfattningar finns:</a:t>
            </a:r>
          </a:p>
          <a:p>
            <a:pPr marL="800003" lvl="1" indent="-342900">
              <a:buFont typeface="Arial" panose="020B0604020202020204" pitchFamily="34" charset="0"/>
              <a:buChar char="•"/>
            </a:pPr>
            <a:r>
              <a:rPr lang="sv-SE" sz="2400"/>
              <a:t>Gammal jord: Miljardtals år (den vetenskapliga konsensusen).</a:t>
            </a:r>
          </a:p>
          <a:p>
            <a:pPr marL="800003" lvl="1" indent="-342900">
              <a:buFont typeface="Arial" panose="020B0604020202020204" pitchFamily="34" charset="0"/>
              <a:buChar char="•"/>
            </a:pPr>
            <a:r>
              <a:rPr lang="sv-SE" sz="2400"/>
              <a:t>Ung jord: Tusentals år (6 000 – 10 000 år).</a:t>
            </a:r>
          </a:p>
          <a:p>
            <a:pPr>
              <a:spcBef>
                <a:spcPts val="1200"/>
              </a:spcBef>
            </a:pPr>
            <a:r>
              <a:rPr lang="sv-SE" sz="2400"/>
              <a:t>Orsaker </a:t>
            </a:r>
            <a:r>
              <a:rPr lang="sv-SE" sz="2400" dirty="0"/>
              <a:t>till föreläsarens uppfattning om en ung jord:</a:t>
            </a:r>
          </a:p>
          <a:p>
            <a:pPr marL="449263" indent="-269875">
              <a:buFont typeface="Arial" panose="020B0604020202020204" pitchFamily="34" charset="0"/>
              <a:buChar char="•"/>
            </a:pPr>
            <a:r>
              <a:rPr lang="sv-SE" sz="2400"/>
              <a:t>Vetenskapligt. Behandlas i andra föredrag.</a:t>
            </a:r>
          </a:p>
          <a:p>
            <a:pPr marL="449263" indent="-269875">
              <a:buFont typeface="Arial" panose="020B0604020202020204" pitchFamily="34" charset="0"/>
              <a:buChar char="•"/>
            </a:pPr>
            <a:r>
              <a:rPr lang="sv-SE" sz="2400"/>
              <a:t>Släkttavlorna i Bibeln.</a:t>
            </a:r>
          </a:p>
          <a:p>
            <a:pPr marL="449263" indent="-269875">
              <a:buFont typeface="Arial" panose="020B0604020202020204" pitchFamily="34" charset="0"/>
              <a:buChar char="•"/>
            </a:pPr>
            <a:r>
              <a:rPr lang="sv-SE" sz="2400"/>
              <a:t>Det </a:t>
            </a:r>
            <a:r>
              <a:rPr lang="sv-SE" sz="2400" dirty="0"/>
              <a:t>är skrivet </a:t>
            </a:r>
            <a:r>
              <a:rPr lang="sv-SE" sz="2400" i="1" u="sng" dirty="0"/>
              <a:t>i sten</a:t>
            </a:r>
            <a:r>
              <a:rPr lang="sv-SE" sz="2400" dirty="0"/>
              <a:t>: </a:t>
            </a:r>
            <a:r>
              <a:rPr lang="sv-SE" sz="2400" dirty="0">
                <a:solidFill>
                  <a:srgbClr val="C00000"/>
                </a:solidFill>
              </a:rPr>
              <a:t>För på sex dagar [</a:t>
            </a:r>
            <a:r>
              <a:rPr lang="sv-SE" sz="2400" i="1" dirty="0">
                <a:solidFill>
                  <a:srgbClr val="C00000"/>
                </a:solidFill>
              </a:rPr>
              <a:t>yom</a:t>
            </a:r>
            <a:r>
              <a:rPr lang="sv-SE" sz="2400" dirty="0">
                <a:solidFill>
                  <a:srgbClr val="C00000"/>
                </a:solidFill>
              </a:rPr>
              <a:t>] gjorde Herren himlen och jorden och havet och allt som är i dem…</a:t>
            </a:r>
            <a:r>
              <a:rPr lang="sv-SE" sz="2400" dirty="0"/>
              <a:t> </a:t>
            </a:r>
            <a:r>
              <a:rPr lang="sv-SE" dirty="0"/>
              <a:t>(2 Mos 20:11)</a:t>
            </a:r>
          </a:p>
          <a:p>
            <a:pPr marL="449263" indent="-269875">
              <a:buFont typeface="Arial" panose="020B0604020202020204" pitchFamily="34" charset="0"/>
              <a:buChar char="•"/>
            </a:pPr>
            <a:r>
              <a:rPr lang="sv-SE" sz="2400" dirty="0"/>
              <a:t>Jesus lärde det: </a:t>
            </a:r>
            <a:r>
              <a:rPr lang="sv-SE" sz="2400" dirty="0">
                <a:solidFill>
                  <a:srgbClr val="C00000"/>
                </a:solidFill>
              </a:rPr>
              <a:t>Men </a:t>
            </a:r>
            <a:r>
              <a:rPr lang="sv-SE" sz="2400" i="1" u="sng" dirty="0">
                <a:solidFill>
                  <a:srgbClr val="C00000"/>
                </a:solidFill>
              </a:rPr>
              <a:t>från skapelsens början</a:t>
            </a:r>
            <a:r>
              <a:rPr lang="sv-SE" sz="2400" dirty="0">
                <a:solidFill>
                  <a:srgbClr val="C00000"/>
                </a:solidFill>
              </a:rPr>
              <a:t> gjorde Gud dem till man och kvinna.</a:t>
            </a:r>
            <a:r>
              <a:rPr lang="sv-SE" dirty="0"/>
              <a:t> (Mark 10:6)</a:t>
            </a:r>
          </a:p>
          <a:p>
            <a:pPr marL="449263" indent="-269875">
              <a:buFont typeface="Arial" panose="020B0604020202020204" pitchFamily="34" charset="0"/>
              <a:buChar char="•"/>
            </a:pPr>
            <a:r>
              <a:rPr lang="sv-SE" sz="2400"/>
              <a:t>Detta </a:t>
            </a:r>
            <a:r>
              <a:rPr lang="sv-SE" sz="2400" dirty="0"/>
              <a:t>föredrag!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4B2853F2-3E0E-41F9-8C6F-5E58144A2D7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423989"/>
            <a:ext cx="12192000" cy="14473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90475613"/>
      </p:ext>
    </p:extLst>
  </p:cSld>
  <p:clrMapOvr>
    <a:masterClrMapping/>
  </p:clrMapOvr>
  <p:transition advTm="38180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BFD175-E4BD-46E0-88FB-D3D323F20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Kronologins uppbyggnad</a:t>
            </a:r>
            <a:endParaRPr lang="sv-SE" dirty="0"/>
          </a:p>
        </p:txBody>
      </p:sp>
      <p:grpSp>
        <p:nvGrpSpPr>
          <p:cNvPr id="173" name="Grupp 172">
            <a:extLst>
              <a:ext uri="{FF2B5EF4-FFF2-40B4-BE49-F238E27FC236}">
                <a16:creationId xmlns:a16="http://schemas.microsoft.com/office/drawing/2014/main" id="{E8AFE61C-04C4-4ED6-A5EF-B89899D99F78}"/>
              </a:ext>
            </a:extLst>
          </p:cNvPr>
          <p:cNvGrpSpPr/>
          <p:nvPr/>
        </p:nvGrpSpPr>
        <p:grpSpPr>
          <a:xfrm>
            <a:off x="113119" y="937479"/>
            <a:ext cx="11661672" cy="1620000"/>
            <a:chOff x="113119" y="672303"/>
            <a:chExt cx="11661672" cy="1620000"/>
          </a:xfrm>
        </p:grpSpPr>
        <p:sp>
          <p:nvSpPr>
            <p:cNvPr id="40" name="Vänster 138">
              <a:extLst>
                <a:ext uri="{FF2B5EF4-FFF2-40B4-BE49-F238E27FC236}">
                  <a16:creationId xmlns:a16="http://schemas.microsoft.com/office/drawing/2014/main" id="{1666A94F-5BC0-4DE0-865E-3675F749E30B}"/>
                </a:ext>
              </a:extLst>
            </p:cNvPr>
            <p:cNvSpPr/>
            <p:nvPr/>
          </p:nvSpPr>
          <p:spPr>
            <a:xfrm rot="18403419">
              <a:off x="638405" y="1248303"/>
              <a:ext cx="1620000" cy="468000"/>
            </a:xfrm>
            <a:prstGeom prst="leftArrow">
              <a:avLst>
                <a:gd name="adj1" fmla="val 74616"/>
                <a:gd name="adj2" fmla="val 50000"/>
              </a:avLst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200"/>
                </a:lnSpc>
              </a:pPr>
              <a:r>
                <a:rPr lang="sv-SE" sz="1200" dirty="0">
                  <a:solidFill>
                    <a:schemeClr val="tx1"/>
                  </a:solidFill>
                </a:rPr>
                <a:t>Skapelse &amp;</a:t>
              </a:r>
            </a:p>
            <a:p>
              <a:pPr algn="ctr">
                <a:lnSpc>
                  <a:spcPts val="1200"/>
                </a:lnSpc>
              </a:pPr>
              <a:r>
                <a:rPr lang="sv-SE" sz="1200" dirty="0">
                  <a:solidFill>
                    <a:schemeClr val="tx1"/>
                  </a:solidFill>
                </a:rPr>
                <a:t>Syndafall</a:t>
              </a:r>
            </a:p>
          </p:txBody>
        </p:sp>
        <p:sp>
          <p:nvSpPr>
            <p:cNvPr id="41" name="Vänster 139">
              <a:extLst>
                <a:ext uri="{FF2B5EF4-FFF2-40B4-BE49-F238E27FC236}">
                  <a16:creationId xmlns:a16="http://schemas.microsoft.com/office/drawing/2014/main" id="{A60D95BD-D4EF-47BC-B5B3-EE62B7BCD3DC}"/>
                </a:ext>
              </a:extLst>
            </p:cNvPr>
            <p:cNvSpPr/>
            <p:nvPr/>
          </p:nvSpPr>
          <p:spPr>
            <a:xfrm rot="18403419">
              <a:off x="1321582" y="1248303"/>
              <a:ext cx="1620000" cy="468000"/>
            </a:xfrm>
            <a:prstGeom prst="leftArrow">
              <a:avLst>
                <a:gd name="adj1" fmla="val 74616"/>
                <a:gd name="adj2" fmla="val 50000"/>
              </a:avLst>
            </a:prstGeom>
            <a:solidFill>
              <a:schemeClr val="accent5"/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200"/>
                </a:lnSpc>
              </a:pPr>
              <a:r>
                <a:rPr lang="sv-SE" sz="1200" dirty="0">
                  <a:solidFill>
                    <a:schemeClr val="bg1"/>
                  </a:solidFill>
                </a:rPr>
                <a:t>Abrahams födelse</a:t>
              </a:r>
            </a:p>
          </p:txBody>
        </p:sp>
        <p:sp>
          <p:nvSpPr>
            <p:cNvPr id="42" name="Vänster 140">
              <a:extLst>
                <a:ext uri="{FF2B5EF4-FFF2-40B4-BE49-F238E27FC236}">
                  <a16:creationId xmlns:a16="http://schemas.microsoft.com/office/drawing/2014/main" id="{1952D6CD-EA46-49DA-9927-AE8163F4A93A}"/>
                </a:ext>
              </a:extLst>
            </p:cNvPr>
            <p:cNvSpPr/>
            <p:nvPr/>
          </p:nvSpPr>
          <p:spPr>
            <a:xfrm rot="18403419">
              <a:off x="2042467" y="1248303"/>
              <a:ext cx="1620000" cy="468000"/>
            </a:xfrm>
            <a:prstGeom prst="leftArrow">
              <a:avLst>
                <a:gd name="adj1" fmla="val 74616"/>
                <a:gd name="adj2" fmla="val 50000"/>
              </a:avLst>
            </a:prstGeom>
            <a:solidFill>
              <a:schemeClr val="accent5"/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200"/>
                </a:lnSpc>
              </a:pPr>
              <a:r>
                <a:rPr lang="sv-SE" sz="1200" dirty="0">
                  <a:solidFill>
                    <a:schemeClr val="bg1"/>
                  </a:solidFill>
                </a:rPr>
                <a:t>Isaks födelse</a:t>
              </a:r>
            </a:p>
          </p:txBody>
        </p:sp>
        <p:sp>
          <p:nvSpPr>
            <p:cNvPr id="43" name="Vänster 142">
              <a:extLst>
                <a:ext uri="{FF2B5EF4-FFF2-40B4-BE49-F238E27FC236}">
                  <a16:creationId xmlns:a16="http://schemas.microsoft.com/office/drawing/2014/main" id="{0DB74850-3246-45F1-9F2F-8A2EB5948FBA}"/>
                </a:ext>
              </a:extLst>
            </p:cNvPr>
            <p:cNvSpPr/>
            <p:nvPr/>
          </p:nvSpPr>
          <p:spPr>
            <a:xfrm rot="18403419">
              <a:off x="8568140" y="1248303"/>
              <a:ext cx="1620000" cy="468000"/>
            </a:xfrm>
            <a:prstGeom prst="leftArrow">
              <a:avLst>
                <a:gd name="adj1" fmla="val 74616"/>
                <a:gd name="adj2" fmla="val 50000"/>
              </a:avLst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200"/>
                </a:lnSpc>
              </a:pPr>
              <a:r>
                <a:rPr lang="sv-SE" sz="1200" dirty="0">
                  <a:solidFill>
                    <a:schemeClr val="tx1"/>
                  </a:solidFill>
                </a:rPr>
                <a:t>Återkomst </a:t>
              </a:r>
              <a:r>
                <a:rPr lang="sv-SE" sz="1200">
                  <a:solidFill>
                    <a:schemeClr val="tx1"/>
                  </a:solidFill>
                </a:rPr>
                <a:t>från exil</a:t>
              </a:r>
              <a:endParaRPr lang="sv-SE" sz="1200" dirty="0">
                <a:solidFill>
                  <a:schemeClr val="tx1"/>
                </a:solidFill>
              </a:endParaRPr>
            </a:p>
          </p:txBody>
        </p:sp>
        <p:sp>
          <p:nvSpPr>
            <p:cNvPr id="44" name="Vänster 143">
              <a:extLst>
                <a:ext uri="{FF2B5EF4-FFF2-40B4-BE49-F238E27FC236}">
                  <a16:creationId xmlns:a16="http://schemas.microsoft.com/office/drawing/2014/main" id="{C840E0C1-A21D-4476-9B1D-18CCCF7447AB}"/>
                </a:ext>
              </a:extLst>
            </p:cNvPr>
            <p:cNvSpPr/>
            <p:nvPr/>
          </p:nvSpPr>
          <p:spPr>
            <a:xfrm rot="18403419">
              <a:off x="9289025" y="1248303"/>
              <a:ext cx="1620000" cy="468000"/>
            </a:xfrm>
            <a:prstGeom prst="leftArrow">
              <a:avLst>
                <a:gd name="adj1" fmla="val 74616"/>
                <a:gd name="adj2" fmla="val 50000"/>
              </a:avLst>
            </a:prstGeom>
            <a:solidFill>
              <a:schemeClr val="accent5"/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200"/>
                </a:lnSpc>
              </a:pPr>
              <a:r>
                <a:rPr lang="sv-SE" sz="1200" dirty="0">
                  <a:solidFill>
                    <a:schemeClr val="bg1"/>
                  </a:solidFill>
                </a:rPr>
                <a:t>Jesu återkomst</a:t>
              </a:r>
            </a:p>
          </p:txBody>
        </p:sp>
        <p:sp>
          <p:nvSpPr>
            <p:cNvPr id="45" name="Vänster 145">
              <a:extLst>
                <a:ext uri="{FF2B5EF4-FFF2-40B4-BE49-F238E27FC236}">
                  <a16:creationId xmlns:a16="http://schemas.microsoft.com/office/drawing/2014/main" id="{E87CD55F-8641-4B95-8747-475B0D440EFA}"/>
                </a:ext>
              </a:extLst>
            </p:cNvPr>
            <p:cNvSpPr/>
            <p:nvPr/>
          </p:nvSpPr>
          <p:spPr>
            <a:xfrm rot="18403419">
              <a:off x="10730791" y="1248303"/>
              <a:ext cx="1620000" cy="468000"/>
            </a:xfrm>
            <a:prstGeom prst="leftArrow">
              <a:avLst>
                <a:gd name="adj1" fmla="val 74616"/>
                <a:gd name="adj2" fmla="val 50000"/>
              </a:avLst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200"/>
                </a:lnSpc>
              </a:pPr>
              <a:r>
                <a:rPr lang="sv-SE" sz="1200" dirty="0">
                  <a:solidFill>
                    <a:schemeClr val="tx1"/>
                  </a:solidFill>
                </a:rPr>
                <a:t>Den slutliga domen</a:t>
              </a:r>
            </a:p>
          </p:txBody>
        </p:sp>
        <p:sp>
          <p:nvSpPr>
            <p:cNvPr id="46" name="Vänster 146">
              <a:extLst>
                <a:ext uri="{FF2B5EF4-FFF2-40B4-BE49-F238E27FC236}">
                  <a16:creationId xmlns:a16="http://schemas.microsoft.com/office/drawing/2014/main" id="{EAB97A73-3870-472E-B7C5-300AABB219B7}"/>
                </a:ext>
              </a:extLst>
            </p:cNvPr>
            <p:cNvSpPr/>
            <p:nvPr/>
          </p:nvSpPr>
          <p:spPr>
            <a:xfrm rot="18403419">
              <a:off x="2763352" y="1248303"/>
              <a:ext cx="1620000" cy="468000"/>
            </a:xfrm>
            <a:prstGeom prst="leftArrow">
              <a:avLst>
                <a:gd name="adj1" fmla="val 74616"/>
                <a:gd name="adj2" fmla="val 50000"/>
              </a:avLst>
            </a:prstGeom>
            <a:solidFill>
              <a:schemeClr val="accent5"/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200"/>
                </a:lnSpc>
              </a:pPr>
              <a:r>
                <a:rPr lang="sv-SE" sz="1200" dirty="0">
                  <a:solidFill>
                    <a:schemeClr val="bg1"/>
                  </a:solidFill>
                </a:rPr>
                <a:t>Uttåget (Exodus) </a:t>
              </a:r>
              <a:br>
                <a:rPr lang="sv-SE" sz="1200" dirty="0">
                  <a:solidFill>
                    <a:schemeClr val="bg1"/>
                  </a:solidFill>
                </a:rPr>
              </a:br>
              <a:r>
                <a:rPr lang="sv-SE" sz="1200" dirty="0">
                  <a:solidFill>
                    <a:schemeClr val="bg1"/>
                  </a:solidFill>
                </a:rPr>
                <a:t>&amp; Moselagen</a:t>
              </a:r>
            </a:p>
          </p:txBody>
        </p:sp>
        <p:sp>
          <p:nvSpPr>
            <p:cNvPr id="47" name="Vänster 147">
              <a:extLst>
                <a:ext uri="{FF2B5EF4-FFF2-40B4-BE49-F238E27FC236}">
                  <a16:creationId xmlns:a16="http://schemas.microsoft.com/office/drawing/2014/main" id="{36DDE87E-7A6A-40D4-A9E0-09B8DDBF3D8B}"/>
                </a:ext>
              </a:extLst>
            </p:cNvPr>
            <p:cNvSpPr/>
            <p:nvPr/>
          </p:nvSpPr>
          <p:spPr>
            <a:xfrm rot="18403419">
              <a:off x="3484237" y="1248303"/>
              <a:ext cx="1620000" cy="468000"/>
            </a:xfrm>
            <a:prstGeom prst="leftArrow">
              <a:avLst>
                <a:gd name="adj1" fmla="val 74616"/>
                <a:gd name="adj2" fmla="val 50000"/>
              </a:avLst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200"/>
                </a:lnSpc>
              </a:pPr>
              <a:r>
                <a:rPr lang="sv-SE" sz="1200" dirty="0">
                  <a:solidFill>
                    <a:schemeClr val="tx1"/>
                  </a:solidFill>
                </a:rPr>
                <a:t>1:a templet</a:t>
              </a:r>
              <a:br>
                <a:rPr lang="sv-SE" sz="1200" dirty="0">
                  <a:solidFill>
                    <a:schemeClr val="tx1"/>
                  </a:solidFill>
                </a:rPr>
              </a:br>
              <a:r>
                <a:rPr lang="sv-SE" sz="1200" dirty="0">
                  <a:solidFill>
                    <a:schemeClr val="tx1"/>
                  </a:solidFill>
                </a:rPr>
                <a:t>började uppföras</a:t>
              </a:r>
            </a:p>
          </p:txBody>
        </p:sp>
        <p:sp>
          <p:nvSpPr>
            <p:cNvPr id="48" name="Vänster 148">
              <a:extLst>
                <a:ext uri="{FF2B5EF4-FFF2-40B4-BE49-F238E27FC236}">
                  <a16:creationId xmlns:a16="http://schemas.microsoft.com/office/drawing/2014/main" id="{C955F697-D579-4F8C-8856-2E95F31026CD}"/>
                </a:ext>
              </a:extLst>
            </p:cNvPr>
            <p:cNvSpPr/>
            <p:nvPr/>
          </p:nvSpPr>
          <p:spPr>
            <a:xfrm rot="18403419">
              <a:off x="4205122" y="1248303"/>
              <a:ext cx="1620000" cy="468000"/>
            </a:xfrm>
            <a:prstGeom prst="leftArrow">
              <a:avLst>
                <a:gd name="adj1" fmla="val 74616"/>
                <a:gd name="adj2" fmla="val 50000"/>
              </a:avLst>
            </a:prstGeom>
            <a:solidFill>
              <a:schemeClr val="accent5"/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200"/>
                </a:lnSpc>
              </a:pPr>
              <a:r>
                <a:rPr lang="sv-SE" sz="1200" dirty="0">
                  <a:solidFill>
                    <a:schemeClr val="bg1"/>
                  </a:solidFill>
                </a:rPr>
                <a:t>1:a templet klart </a:t>
              </a:r>
              <a:br>
                <a:rPr lang="sv-SE" sz="1200" dirty="0">
                  <a:solidFill>
                    <a:schemeClr val="bg1"/>
                  </a:solidFill>
                </a:rPr>
              </a:br>
              <a:r>
                <a:rPr lang="sv-SE" sz="1200" dirty="0">
                  <a:solidFill>
                    <a:schemeClr val="bg1"/>
                  </a:solidFill>
                </a:rPr>
                <a:t>&amp; Guds varning</a:t>
              </a:r>
            </a:p>
          </p:txBody>
        </p:sp>
        <p:sp>
          <p:nvSpPr>
            <p:cNvPr id="49" name="Vänster 149">
              <a:extLst>
                <a:ext uri="{FF2B5EF4-FFF2-40B4-BE49-F238E27FC236}">
                  <a16:creationId xmlns:a16="http://schemas.microsoft.com/office/drawing/2014/main" id="{D5F90340-5F3C-422C-9DC3-F11697AAF84A}"/>
                </a:ext>
              </a:extLst>
            </p:cNvPr>
            <p:cNvSpPr/>
            <p:nvPr/>
          </p:nvSpPr>
          <p:spPr>
            <a:xfrm rot="18403419">
              <a:off x="5646892" y="1248303"/>
              <a:ext cx="1620000" cy="468000"/>
            </a:xfrm>
            <a:prstGeom prst="leftArrow">
              <a:avLst>
                <a:gd name="adj1" fmla="val 74616"/>
                <a:gd name="adj2" fmla="val 50000"/>
              </a:avLst>
            </a:prstGeom>
            <a:solidFill>
              <a:schemeClr val="accent5"/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200"/>
                </a:lnSpc>
              </a:pPr>
              <a:r>
                <a:rPr lang="sv-SE" sz="1200">
                  <a:solidFill>
                    <a:schemeClr val="bg1"/>
                  </a:solidFill>
                </a:rPr>
                <a:t>Koresh påbud</a:t>
              </a:r>
              <a:endParaRPr lang="sv-SE" sz="1200" dirty="0">
                <a:solidFill>
                  <a:schemeClr val="bg1"/>
                </a:solidFill>
              </a:endParaRPr>
            </a:p>
          </p:txBody>
        </p:sp>
        <p:sp>
          <p:nvSpPr>
            <p:cNvPr id="50" name="Vänster 150">
              <a:extLst>
                <a:ext uri="{FF2B5EF4-FFF2-40B4-BE49-F238E27FC236}">
                  <a16:creationId xmlns:a16="http://schemas.microsoft.com/office/drawing/2014/main" id="{01FFBD13-7CED-440F-B46C-34F11C7F8932}"/>
                </a:ext>
              </a:extLst>
            </p:cNvPr>
            <p:cNvSpPr/>
            <p:nvPr/>
          </p:nvSpPr>
          <p:spPr>
            <a:xfrm rot="18403419">
              <a:off x="7126370" y="1248303"/>
              <a:ext cx="1620000" cy="468000"/>
            </a:xfrm>
            <a:prstGeom prst="leftArrow">
              <a:avLst>
                <a:gd name="adj1" fmla="val 74616"/>
                <a:gd name="adj2" fmla="val 50000"/>
              </a:avLst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200"/>
                </a:lnSpc>
              </a:pPr>
              <a:r>
                <a:rPr lang="sv-SE" sz="1200" dirty="0">
                  <a:solidFill>
                    <a:schemeClr val="tx1"/>
                  </a:solidFill>
                </a:rPr>
                <a:t>Jesu korsfästelse</a:t>
              </a:r>
            </a:p>
          </p:txBody>
        </p:sp>
        <p:sp>
          <p:nvSpPr>
            <p:cNvPr id="51" name="Vänster 151">
              <a:extLst>
                <a:ext uri="{FF2B5EF4-FFF2-40B4-BE49-F238E27FC236}">
                  <a16:creationId xmlns:a16="http://schemas.microsoft.com/office/drawing/2014/main" id="{F588F115-8724-4001-B49D-EA65630479F8}"/>
                </a:ext>
              </a:extLst>
            </p:cNvPr>
            <p:cNvSpPr/>
            <p:nvPr/>
          </p:nvSpPr>
          <p:spPr>
            <a:xfrm rot="18403419">
              <a:off x="4926007" y="1248303"/>
              <a:ext cx="1620000" cy="468000"/>
            </a:xfrm>
            <a:prstGeom prst="leftArrow">
              <a:avLst>
                <a:gd name="adj1" fmla="val 74616"/>
                <a:gd name="adj2" fmla="val 50000"/>
              </a:avLst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200"/>
                </a:lnSpc>
              </a:pPr>
              <a:r>
                <a:rPr lang="sv-SE" sz="1200" dirty="0">
                  <a:solidFill>
                    <a:schemeClr val="tx1"/>
                  </a:solidFill>
                </a:rPr>
                <a:t>1:a templet</a:t>
              </a:r>
            </a:p>
            <a:p>
              <a:pPr algn="ctr">
                <a:lnSpc>
                  <a:spcPts val="1200"/>
                </a:lnSpc>
              </a:pPr>
              <a:r>
                <a:rPr lang="sv-SE" sz="1200" dirty="0">
                  <a:solidFill>
                    <a:schemeClr val="tx1"/>
                  </a:solidFill>
                </a:rPr>
                <a:t>förstört</a:t>
              </a:r>
            </a:p>
          </p:txBody>
        </p:sp>
        <p:sp>
          <p:nvSpPr>
            <p:cNvPr id="52" name="Vänster 152">
              <a:extLst>
                <a:ext uri="{FF2B5EF4-FFF2-40B4-BE49-F238E27FC236}">
                  <a16:creationId xmlns:a16="http://schemas.microsoft.com/office/drawing/2014/main" id="{7ED3275D-AD5B-4B00-A4E9-258BC6AE39F4}"/>
                </a:ext>
              </a:extLst>
            </p:cNvPr>
            <p:cNvSpPr/>
            <p:nvPr/>
          </p:nvSpPr>
          <p:spPr>
            <a:xfrm rot="18403419">
              <a:off x="6367777" y="1248303"/>
              <a:ext cx="1620000" cy="468000"/>
            </a:xfrm>
            <a:prstGeom prst="leftArrow">
              <a:avLst>
                <a:gd name="adj1" fmla="val 74616"/>
                <a:gd name="adj2" fmla="val 50000"/>
              </a:avLst>
            </a:prstGeom>
            <a:solidFill>
              <a:schemeClr val="accent5"/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200"/>
                </a:lnSpc>
              </a:pPr>
              <a:r>
                <a:rPr lang="sv-SE" sz="1200" dirty="0">
                  <a:solidFill>
                    <a:schemeClr val="bg1"/>
                  </a:solidFill>
                </a:rPr>
                <a:t>Templet &amp; Jerusalem</a:t>
              </a:r>
              <a:br>
                <a:rPr lang="sv-SE" sz="1200" dirty="0">
                  <a:solidFill>
                    <a:schemeClr val="bg1"/>
                  </a:solidFill>
                </a:rPr>
              </a:br>
              <a:r>
                <a:rPr lang="sv-SE" sz="1200" dirty="0">
                  <a:solidFill>
                    <a:schemeClr val="bg1"/>
                  </a:solidFill>
                </a:rPr>
                <a:t>återuppbyggda</a:t>
              </a:r>
            </a:p>
          </p:txBody>
        </p:sp>
        <p:sp>
          <p:nvSpPr>
            <p:cNvPr id="53" name="Vänster 153">
              <a:extLst>
                <a:ext uri="{FF2B5EF4-FFF2-40B4-BE49-F238E27FC236}">
                  <a16:creationId xmlns:a16="http://schemas.microsoft.com/office/drawing/2014/main" id="{F3BC5B8E-BA7E-4FD0-8E15-4A9AE1C4E56E}"/>
                </a:ext>
              </a:extLst>
            </p:cNvPr>
            <p:cNvSpPr/>
            <p:nvPr/>
          </p:nvSpPr>
          <p:spPr>
            <a:xfrm rot="18403419">
              <a:off x="7847255" y="1248303"/>
              <a:ext cx="1620000" cy="468000"/>
            </a:xfrm>
            <a:prstGeom prst="leftArrow">
              <a:avLst>
                <a:gd name="adj1" fmla="val 74616"/>
                <a:gd name="adj2" fmla="val 50000"/>
              </a:avLst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200"/>
                </a:lnSpc>
              </a:pPr>
              <a:r>
                <a:rPr lang="sv-SE" sz="1200" dirty="0">
                  <a:solidFill>
                    <a:schemeClr val="tx1"/>
                  </a:solidFill>
                </a:rPr>
                <a:t>2:a templet</a:t>
              </a:r>
              <a:br>
                <a:rPr lang="sv-SE" sz="1200" dirty="0">
                  <a:solidFill>
                    <a:schemeClr val="tx1"/>
                  </a:solidFill>
                </a:rPr>
              </a:br>
              <a:r>
                <a:rPr lang="sv-SE" sz="1200" dirty="0">
                  <a:solidFill>
                    <a:schemeClr val="tx1"/>
                  </a:solidFill>
                </a:rPr>
                <a:t>förstört</a:t>
              </a:r>
            </a:p>
          </p:txBody>
        </p:sp>
        <p:sp>
          <p:nvSpPr>
            <p:cNvPr id="54" name="Vänster 154">
              <a:extLst>
                <a:ext uri="{FF2B5EF4-FFF2-40B4-BE49-F238E27FC236}">
                  <a16:creationId xmlns:a16="http://schemas.microsoft.com/office/drawing/2014/main" id="{60882B24-82E2-474D-92DD-70D1C67984E3}"/>
                </a:ext>
              </a:extLst>
            </p:cNvPr>
            <p:cNvSpPr/>
            <p:nvPr/>
          </p:nvSpPr>
          <p:spPr>
            <a:xfrm rot="18403419">
              <a:off x="10009910" y="1248303"/>
              <a:ext cx="1620000" cy="468000"/>
            </a:xfrm>
            <a:prstGeom prst="leftArrow">
              <a:avLst>
                <a:gd name="adj1" fmla="val 74616"/>
                <a:gd name="adj2" fmla="val 50000"/>
              </a:avLst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200"/>
                </a:lnSpc>
              </a:pPr>
              <a:r>
                <a:rPr lang="sv-SE" sz="1200" dirty="0">
                  <a:solidFill>
                    <a:schemeClr val="tx1"/>
                  </a:solidFill>
                </a:rPr>
                <a:t>Guds riket börjar</a:t>
              </a:r>
            </a:p>
          </p:txBody>
        </p:sp>
        <p:sp>
          <p:nvSpPr>
            <p:cNvPr id="55" name="Höger 155">
              <a:extLst>
                <a:ext uri="{FF2B5EF4-FFF2-40B4-BE49-F238E27FC236}">
                  <a16:creationId xmlns:a16="http://schemas.microsoft.com/office/drawing/2014/main" id="{A26B4ACF-8F1B-42CD-B2E9-57E757DF7E85}"/>
                </a:ext>
              </a:extLst>
            </p:cNvPr>
            <p:cNvSpPr/>
            <p:nvPr/>
          </p:nvSpPr>
          <p:spPr>
            <a:xfrm>
              <a:off x="113119" y="1287242"/>
              <a:ext cx="720000" cy="360000"/>
            </a:xfrm>
            <a:prstGeom prst="rightArrow">
              <a:avLst>
                <a:gd name="adj1" fmla="val 100000"/>
                <a:gd name="adj2" fmla="val 33531"/>
              </a:avLst>
            </a:prstGeom>
            <a:gradFill flip="none" rotWithShape="1">
              <a:gsLst>
                <a:gs pos="0">
                  <a:schemeClr val="accent4"/>
                </a:gs>
                <a:gs pos="32000">
                  <a:schemeClr val="accent4"/>
                </a:gs>
                <a:gs pos="100000">
                  <a:schemeClr val="accent5"/>
                </a:gs>
              </a:gsLst>
              <a:lin ang="5400000" scaled="1"/>
              <a:tileRect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" tIns="18000" rIns="0" bIns="0" rtlCol="0" anchor="ctr"/>
            <a:lstStyle/>
            <a:p>
              <a:pPr>
                <a:lnSpc>
                  <a:spcPts val="1000"/>
                </a:lnSpc>
              </a:pPr>
              <a:r>
                <a:rPr lang="sv-SE" sz="1200" dirty="0">
                  <a:solidFill>
                    <a:schemeClr val="tx1"/>
                  </a:solidFill>
                </a:rPr>
                <a:t>Händel-ser</a:t>
              </a:r>
            </a:p>
          </p:txBody>
        </p:sp>
      </p:grpSp>
      <p:grpSp>
        <p:nvGrpSpPr>
          <p:cNvPr id="172" name="Grupp 171">
            <a:extLst>
              <a:ext uri="{FF2B5EF4-FFF2-40B4-BE49-F238E27FC236}">
                <a16:creationId xmlns:a16="http://schemas.microsoft.com/office/drawing/2014/main" id="{C5E24E2A-E820-476B-B830-58CA084BACDE}"/>
              </a:ext>
            </a:extLst>
          </p:cNvPr>
          <p:cNvGrpSpPr/>
          <p:nvPr/>
        </p:nvGrpSpPr>
        <p:grpSpPr>
          <a:xfrm>
            <a:off x="113119" y="2412693"/>
            <a:ext cx="11497151" cy="612000"/>
            <a:chOff x="113119" y="2147517"/>
            <a:chExt cx="11497151" cy="612000"/>
          </a:xfrm>
        </p:grpSpPr>
        <p:sp>
          <p:nvSpPr>
            <p:cNvPr id="62" name="M1">
              <a:extLst>
                <a:ext uri="{FF2B5EF4-FFF2-40B4-BE49-F238E27FC236}">
                  <a16:creationId xmlns:a16="http://schemas.microsoft.com/office/drawing/2014/main" id="{883ECA63-47E7-43EF-8768-AAB953638C4E}"/>
                </a:ext>
              </a:extLst>
            </p:cNvPr>
            <p:cNvSpPr>
              <a:spLocks/>
            </p:cNvSpPr>
            <p:nvPr/>
          </p:nvSpPr>
          <p:spPr>
            <a:xfrm>
              <a:off x="6716472" y="2147517"/>
              <a:ext cx="684000" cy="612000"/>
            </a:xfrm>
            <a:prstGeom prst="rect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r">
                <a:lnSpc>
                  <a:spcPts val="1300"/>
                </a:lnSpc>
              </a:pPr>
              <a:r>
                <a:rPr lang="sv-SE" sz="1200" dirty="0">
                  <a:solidFill>
                    <a:schemeClr val="tx1"/>
                  </a:solidFill>
                </a:rPr>
                <a:t>Andra…</a:t>
              </a:r>
            </a:p>
          </p:txBody>
        </p:sp>
        <p:sp>
          <p:nvSpPr>
            <p:cNvPr id="64" name="M1">
              <a:extLst>
                <a:ext uri="{FF2B5EF4-FFF2-40B4-BE49-F238E27FC236}">
                  <a16:creationId xmlns:a16="http://schemas.microsoft.com/office/drawing/2014/main" id="{439D4F70-BF55-4146-B926-EEFA8C98825E}"/>
                </a:ext>
              </a:extLst>
            </p:cNvPr>
            <p:cNvSpPr>
              <a:spLocks/>
            </p:cNvSpPr>
            <p:nvPr/>
          </p:nvSpPr>
          <p:spPr>
            <a:xfrm>
              <a:off x="8873229" y="2147517"/>
              <a:ext cx="684000" cy="612000"/>
            </a:xfrm>
            <a:prstGeom prst="rect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300"/>
                </a:lnSpc>
              </a:pPr>
              <a:r>
                <a:rPr lang="sv-SE" sz="1200" dirty="0">
                  <a:solidFill>
                    <a:schemeClr val="tx1"/>
                  </a:solidFill>
                </a:rPr>
                <a:t>Veder-</a:t>
              </a:r>
            </a:p>
            <a:p>
              <a:pPr algn="ctr">
                <a:lnSpc>
                  <a:spcPts val="1300"/>
                </a:lnSpc>
              </a:pPr>
              <a:r>
                <a:rPr lang="sv-SE" sz="1200" dirty="0">
                  <a:solidFill>
                    <a:schemeClr val="tx1"/>
                  </a:solidFill>
                </a:rPr>
                <a:t>mödan</a:t>
              </a:r>
            </a:p>
          </p:txBody>
        </p:sp>
        <p:sp>
          <p:nvSpPr>
            <p:cNvPr id="65" name="M1">
              <a:extLst>
                <a:ext uri="{FF2B5EF4-FFF2-40B4-BE49-F238E27FC236}">
                  <a16:creationId xmlns:a16="http://schemas.microsoft.com/office/drawing/2014/main" id="{EB09C6BC-C3FD-4F2A-924F-B3206DEF6046}"/>
                </a:ext>
              </a:extLst>
            </p:cNvPr>
            <p:cNvSpPr>
              <a:spLocks/>
            </p:cNvSpPr>
            <p:nvPr/>
          </p:nvSpPr>
          <p:spPr>
            <a:xfrm>
              <a:off x="10313921" y="2147517"/>
              <a:ext cx="684000" cy="612000"/>
            </a:xfrm>
            <a:prstGeom prst="rect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300"/>
                </a:lnSpc>
              </a:pPr>
              <a:r>
                <a:rPr lang="sv-SE" sz="1200" dirty="0">
                  <a:solidFill>
                    <a:schemeClr val="tx1"/>
                  </a:solidFill>
                </a:rPr>
                <a:t>Guds</a:t>
              </a:r>
            </a:p>
            <a:p>
              <a:pPr algn="ctr">
                <a:lnSpc>
                  <a:spcPts val="1300"/>
                </a:lnSpc>
              </a:pPr>
              <a:r>
                <a:rPr lang="sv-SE" sz="1200" dirty="0">
                  <a:solidFill>
                    <a:schemeClr val="tx1"/>
                  </a:solidFill>
                </a:rPr>
                <a:t>rike</a:t>
              </a:r>
            </a:p>
          </p:txBody>
        </p:sp>
        <p:sp>
          <p:nvSpPr>
            <p:cNvPr id="66" name="M1">
              <a:extLst>
                <a:ext uri="{FF2B5EF4-FFF2-40B4-BE49-F238E27FC236}">
                  <a16:creationId xmlns:a16="http://schemas.microsoft.com/office/drawing/2014/main" id="{6DD5B587-ADE3-43E3-A2CD-6544EEBDB3CC}"/>
                </a:ext>
              </a:extLst>
            </p:cNvPr>
            <p:cNvSpPr>
              <a:spLocks/>
            </p:cNvSpPr>
            <p:nvPr/>
          </p:nvSpPr>
          <p:spPr>
            <a:xfrm>
              <a:off x="11034270" y="2147517"/>
              <a:ext cx="576000" cy="612000"/>
            </a:xfrm>
            <a:prstGeom prst="rightArrow">
              <a:avLst>
                <a:gd name="adj1" fmla="val 100000"/>
                <a:gd name="adj2" fmla="val 23932"/>
              </a:avLst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300"/>
                </a:lnSpc>
              </a:pPr>
              <a:r>
                <a:rPr lang="sv-SE" sz="1200" dirty="0">
                  <a:solidFill>
                    <a:schemeClr val="tx1"/>
                  </a:solidFill>
                </a:rPr>
                <a:t>Evig-het</a:t>
              </a:r>
            </a:p>
          </p:txBody>
        </p:sp>
        <p:sp>
          <p:nvSpPr>
            <p:cNvPr id="67" name="M1">
              <a:extLst>
                <a:ext uri="{FF2B5EF4-FFF2-40B4-BE49-F238E27FC236}">
                  <a16:creationId xmlns:a16="http://schemas.microsoft.com/office/drawing/2014/main" id="{782BE3BD-399F-441A-AD69-4DA0DF64F051}"/>
                </a:ext>
              </a:extLst>
            </p:cNvPr>
            <p:cNvSpPr>
              <a:spLocks/>
            </p:cNvSpPr>
            <p:nvPr/>
          </p:nvSpPr>
          <p:spPr>
            <a:xfrm>
              <a:off x="9593575" y="2147517"/>
              <a:ext cx="684000" cy="612000"/>
            </a:xfrm>
            <a:prstGeom prst="rect">
              <a:avLst/>
            </a:prstGeom>
            <a:solidFill>
              <a:schemeClr val="accent5"/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300"/>
                </a:lnSpc>
              </a:pPr>
              <a:r>
                <a:rPr lang="sv-SE" sz="1200" dirty="0">
                  <a:solidFill>
                    <a:schemeClr val="bg1"/>
                  </a:solidFill>
                </a:rPr>
                <a:t>Vedergäll-ningens</a:t>
              </a:r>
              <a:br>
                <a:rPr lang="sv-SE" sz="1200" dirty="0">
                  <a:solidFill>
                    <a:schemeClr val="bg1"/>
                  </a:solidFill>
                </a:rPr>
              </a:br>
              <a:r>
                <a:rPr lang="sv-SE" sz="1200" dirty="0">
                  <a:solidFill>
                    <a:schemeClr val="bg1"/>
                  </a:solidFill>
                </a:rPr>
                <a:t>år</a:t>
              </a:r>
            </a:p>
          </p:txBody>
        </p:sp>
        <p:grpSp>
          <p:nvGrpSpPr>
            <p:cNvPr id="162" name="Grupp 161">
              <a:extLst>
                <a:ext uri="{FF2B5EF4-FFF2-40B4-BE49-F238E27FC236}">
                  <a16:creationId xmlns:a16="http://schemas.microsoft.com/office/drawing/2014/main" id="{9D556AED-3CB0-459D-919E-7BB0A6273645}"/>
                </a:ext>
              </a:extLst>
            </p:cNvPr>
            <p:cNvGrpSpPr/>
            <p:nvPr/>
          </p:nvGrpSpPr>
          <p:grpSpPr>
            <a:xfrm>
              <a:off x="955414" y="2147517"/>
              <a:ext cx="683715" cy="612000"/>
              <a:chOff x="955414" y="2147517"/>
              <a:chExt cx="683715" cy="612000"/>
            </a:xfrm>
          </p:grpSpPr>
          <p:sp>
            <p:nvSpPr>
              <p:cNvPr id="61" name="M1">
                <a:extLst>
                  <a:ext uri="{FF2B5EF4-FFF2-40B4-BE49-F238E27FC236}">
                    <a16:creationId xmlns:a16="http://schemas.microsoft.com/office/drawing/2014/main" id="{BF0BFD20-C75C-4B84-BC5C-6104AC32D427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495129" y="2147517"/>
                <a:ext cx="144000" cy="612000"/>
              </a:xfrm>
              <a:prstGeom prst="rect">
                <a:avLst/>
              </a:prstGeom>
              <a:solidFill>
                <a:schemeClr val="accent5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900"/>
                  </a:lnSpc>
                </a:pPr>
                <a:endParaRPr lang="sv-SE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M1">
                <a:extLst>
                  <a:ext uri="{FF2B5EF4-FFF2-40B4-BE49-F238E27FC236}">
                    <a16:creationId xmlns:a16="http://schemas.microsoft.com/office/drawing/2014/main" id="{D32F50FD-6F61-40F8-AA3B-D44F0A3EA540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955414" y="2147517"/>
                <a:ext cx="648000" cy="612000"/>
              </a:xfrm>
              <a:prstGeom prst="rect">
                <a:avLst/>
              </a:prstGeom>
              <a:solidFill>
                <a:schemeClr val="accent4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1300"/>
                  </a:lnSpc>
                </a:pPr>
                <a:r>
                  <a:rPr lang="sv-SE" sz="1200" dirty="0">
                    <a:solidFill>
                      <a:schemeClr val="tx1"/>
                    </a:solidFill>
                  </a:rPr>
                  <a:t>Före</a:t>
                </a:r>
              </a:p>
              <a:p>
                <a:pPr algn="ctr">
                  <a:lnSpc>
                    <a:spcPts val="1300"/>
                  </a:lnSpc>
                </a:pPr>
                <a:r>
                  <a:rPr lang="sv-SE" sz="1200" dirty="0">
                    <a:solidFill>
                      <a:schemeClr val="tx1"/>
                    </a:solidFill>
                  </a:rPr>
                  <a:t>Abraham</a:t>
                </a:r>
              </a:p>
            </p:txBody>
          </p:sp>
        </p:grpSp>
        <p:grpSp>
          <p:nvGrpSpPr>
            <p:cNvPr id="164" name="Grupp 163">
              <a:extLst>
                <a:ext uri="{FF2B5EF4-FFF2-40B4-BE49-F238E27FC236}">
                  <a16:creationId xmlns:a16="http://schemas.microsoft.com/office/drawing/2014/main" id="{C6555080-8A9E-4651-BB2C-CDAA159530D1}"/>
                </a:ext>
              </a:extLst>
            </p:cNvPr>
            <p:cNvGrpSpPr/>
            <p:nvPr/>
          </p:nvGrpSpPr>
          <p:grpSpPr>
            <a:xfrm>
              <a:off x="2395536" y="2147517"/>
              <a:ext cx="683715" cy="612000"/>
              <a:chOff x="2408880" y="2147517"/>
              <a:chExt cx="683715" cy="612000"/>
            </a:xfrm>
          </p:grpSpPr>
          <p:sp>
            <p:nvSpPr>
              <p:cNvPr id="59" name="M1">
                <a:extLst>
                  <a:ext uri="{FF2B5EF4-FFF2-40B4-BE49-F238E27FC236}">
                    <a16:creationId xmlns:a16="http://schemas.microsoft.com/office/drawing/2014/main" id="{5B27ECBD-ECAD-4036-958E-B4A448A70FC0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2948595" y="2147517"/>
                <a:ext cx="144000" cy="612000"/>
              </a:xfrm>
              <a:prstGeom prst="rect">
                <a:avLst/>
              </a:prstGeom>
              <a:solidFill>
                <a:schemeClr val="accent5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900"/>
                  </a:lnSpc>
                </a:pPr>
                <a:endParaRPr lang="sv-SE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M1">
                <a:extLst>
                  <a:ext uri="{FF2B5EF4-FFF2-40B4-BE49-F238E27FC236}">
                    <a16:creationId xmlns:a16="http://schemas.microsoft.com/office/drawing/2014/main" id="{B4FCA7D9-D19E-4DCF-8328-8F84748336E1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2408880" y="2147517"/>
                <a:ext cx="648000" cy="612000"/>
              </a:xfrm>
              <a:prstGeom prst="rect">
                <a:avLst/>
              </a:prstGeom>
              <a:solidFill>
                <a:schemeClr val="accent4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1300"/>
                  </a:lnSpc>
                </a:pPr>
                <a:r>
                  <a:rPr lang="sv-SE" sz="1200" dirty="0">
                    <a:solidFill>
                      <a:schemeClr val="tx1"/>
                    </a:solidFill>
                  </a:rPr>
                  <a:t>Främ-</a:t>
                </a:r>
                <a:br>
                  <a:rPr lang="sv-SE" sz="1200" dirty="0">
                    <a:solidFill>
                      <a:schemeClr val="tx1"/>
                    </a:solidFill>
                  </a:rPr>
                </a:br>
                <a:r>
                  <a:rPr lang="sv-SE" sz="1200" dirty="0">
                    <a:solidFill>
                      <a:schemeClr val="tx1"/>
                    </a:solidFill>
                  </a:rPr>
                  <a:t>lingar</a:t>
                </a:r>
              </a:p>
            </p:txBody>
          </p:sp>
        </p:grpSp>
        <p:sp>
          <p:nvSpPr>
            <p:cNvPr id="70" name="M1">
              <a:extLst>
                <a:ext uri="{FF2B5EF4-FFF2-40B4-BE49-F238E27FC236}">
                  <a16:creationId xmlns:a16="http://schemas.microsoft.com/office/drawing/2014/main" id="{2765C04B-21D1-41EE-B905-ED076109F999}"/>
                </a:ext>
              </a:extLst>
            </p:cNvPr>
            <p:cNvSpPr>
              <a:spLocks/>
            </p:cNvSpPr>
            <p:nvPr/>
          </p:nvSpPr>
          <p:spPr>
            <a:xfrm>
              <a:off x="4556004" y="2147517"/>
              <a:ext cx="684000" cy="612000"/>
            </a:xfrm>
            <a:prstGeom prst="rect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300"/>
                </a:lnSpc>
              </a:pPr>
              <a:r>
                <a:rPr lang="sv-SE" sz="1200" dirty="0">
                  <a:solidFill>
                    <a:schemeClr val="tx1"/>
                  </a:solidFill>
                </a:rPr>
                <a:t>Första</a:t>
              </a:r>
            </a:p>
            <a:p>
              <a:pPr algn="ctr">
                <a:lnSpc>
                  <a:spcPts val="1300"/>
                </a:lnSpc>
              </a:pPr>
              <a:r>
                <a:rPr lang="sv-SE" sz="1200" dirty="0">
                  <a:solidFill>
                    <a:schemeClr val="tx1"/>
                  </a:solidFill>
                </a:rPr>
                <a:t>templet</a:t>
              </a:r>
            </a:p>
          </p:txBody>
        </p:sp>
        <p:sp>
          <p:nvSpPr>
            <p:cNvPr id="71" name="M1">
              <a:extLst>
                <a:ext uri="{FF2B5EF4-FFF2-40B4-BE49-F238E27FC236}">
                  <a16:creationId xmlns:a16="http://schemas.microsoft.com/office/drawing/2014/main" id="{4EAE3EF3-0F1E-4B92-A418-FF47B32AE13D}"/>
                </a:ext>
              </a:extLst>
            </p:cNvPr>
            <p:cNvSpPr>
              <a:spLocks/>
            </p:cNvSpPr>
            <p:nvPr/>
          </p:nvSpPr>
          <p:spPr>
            <a:xfrm>
              <a:off x="3115597" y="2147517"/>
              <a:ext cx="684000" cy="612000"/>
            </a:xfrm>
            <a:prstGeom prst="rect">
              <a:avLst/>
            </a:prstGeom>
            <a:solidFill>
              <a:schemeClr val="accent4"/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300"/>
                </a:lnSpc>
              </a:pPr>
              <a:r>
                <a:rPr lang="sv-SE" sz="1200" dirty="0">
                  <a:solidFill>
                    <a:schemeClr val="tx1"/>
                  </a:solidFill>
                </a:rPr>
                <a:t>Öken, Domare</a:t>
              </a:r>
              <a:br>
                <a:rPr lang="sv-SE" sz="1200" dirty="0">
                  <a:solidFill>
                    <a:schemeClr val="tx1"/>
                  </a:solidFill>
                </a:rPr>
              </a:br>
              <a:r>
                <a:rPr lang="sv-SE" sz="1200" dirty="0">
                  <a:solidFill>
                    <a:schemeClr val="tx1"/>
                  </a:solidFill>
                </a:rPr>
                <a:t>&amp; David</a:t>
              </a:r>
            </a:p>
          </p:txBody>
        </p:sp>
        <p:grpSp>
          <p:nvGrpSpPr>
            <p:cNvPr id="161" name="Grupp 160">
              <a:extLst>
                <a:ext uri="{FF2B5EF4-FFF2-40B4-BE49-F238E27FC236}">
                  <a16:creationId xmlns:a16="http://schemas.microsoft.com/office/drawing/2014/main" id="{574D6012-A09A-4368-B9D6-E2A059004FE9}"/>
                </a:ext>
              </a:extLst>
            </p:cNvPr>
            <p:cNvGrpSpPr/>
            <p:nvPr/>
          </p:nvGrpSpPr>
          <p:grpSpPr>
            <a:xfrm>
              <a:off x="7436818" y="2147517"/>
              <a:ext cx="1400065" cy="612000"/>
              <a:chOff x="7453942" y="2147517"/>
              <a:chExt cx="1400065" cy="612000"/>
            </a:xfrm>
          </p:grpSpPr>
          <p:sp>
            <p:nvSpPr>
              <p:cNvPr id="63" name="M1">
                <a:extLst>
                  <a:ext uri="{FF2B5EF4-FFF2-40B4-BE49-F238E27FC236}">
                    <a16:creationId xmlns:a16="http://schemas.microsoft.com/office/drawing/2014/main" id="{7FDAA10F-F00F-40F4-9187-27FD489A0387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8170007" y="2147517"/>
                <a:ext cx="684000" cy="612000"/>
              </a:xfrm>
              <a:prstGeom prst="rect">
                <a:avLst/>
              </a:prstGeom>
              <a:solidFill>
                <a:schemeClr val="accent4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1300"/>
                  </a:lnSpc>
                </a:pPr>
                <a:r>
                  <a:rPr lang="sv-SE" sz="1200" dirty="0">
                    <a:solidFill>
                      <a:schemeClr val="tx1"/>
                    </a:solidFill>
                  </a:rPr>
                  <a:t>2:a exilen:</a:t>
                </a:r>
                <a:br>
                  <a:rPr lang="sv-SE" sz="1200" dirty="0">
                    <a:solidFill>
                      <a:schemeClr val="tx1"/>
                    </a:solidFill>
                  </a:rPr>
                </a:br>
                <a:r>
                  <a:rPr lang="sv-SE" sz="1200" dirty="0">
                    <a:solidFill>
                      <a:schemeClr val="tx1"/>
                    </a:solidFill>
                  </a:rPr>
                  <a:t>Diasporan</a:t>
                </a:r>
              </a:p>
            </p:txBody>
          </p:sp>
          <p:sp>
            <p:nvSpPr>
              <p:cNvPr id="72" name="M1">
                <a:extLst>
                  <a:ext uri="{FF2B5EF4-FFF2-40B4-BE49-F238E27FC236}">
                    <a16:creationId xmlns:a16="http://schemas.microsoft.com/office/drawing/2014/main" id="{8D2F8DC7-43A2-4542-9A28-6F68C7F81088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7453942" y="2147517"/>
                <a:ext cx="684000" cy="612000"/>
              </a:xfrm>
              <a:prstGeom prst="rect">
                <a:avLst/>
              </a:prstGeom>
              <a:solidFill>
                <a:schemeClr val="accent4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>
                  <a:lnSpc>
                    <a:spcPts val="1300"/>
                  </a:lnSpc>
                </a:pPr>
                <a:r>
                  <a:rPr lang="sv-SE" sz="1200" dirty="0">
                    <a:solidFill>
                      <a:schemeClr val="tx1"/>
                    </a:solidFill>
                  </a:rPr>
                  <a:t>… templet</a:t>
                </a:r>
              </a:p>
            </p:txBody>
          </p:sp>
        </p:grpSp>
        <p:grpSp>
          <p:nvGrpSpPr>
            <p:cNvPr id="163" name="Grupp 162">
              <a:extLst>
                <a:ext uri="{FF2B5EF4-FFF2-40B4-BE49-F238E27FC236}">
                  <a16:creationId xmlns:a16="http://schemas.microsoft.com/office/drawing/2014/main" id="{50F6D50E-E56B-4CE1-B6DD-814613A39C9E}"/>
                </a:ext>
              </a:extLst>
            </p:cNvPr>
            <p:cNvGrpSpPr/>
            <p:nvPr/>
          </p:nvGrpSpPr>
          <p:grpSpPr>
            <a:xfrm>
              <a:off x="1675475" y="2147517"/>
              <a:ext cx="683715" cy="612000"/>
              <a:chOff x="1678890" y="2147517"/>
              <a:chExt cx="683715" cy="612000"/>
            </a:xfrm>
          </p:grpSpPr>
          <p:sp>
            <p:nvSpPr>
              <p:cNvPr id="60" name="M1">
                <a:extLst>
                  <a:ext uri="{FF2B5EF4-FFF2-40B4-BE49-F238E27FC236}">
                    <a16:creationId xmlns:a16="http://schemas.microsoft.com/office/drawing/2014/main" id="{93B6393B-A09C-452B-8C97-FC62DDF9A236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2218605" y="2147517"/>
                <a:ext cx="144000" cy="612000"/>
              </a:xfrm>
              <a:prstGeom prst="rect">
                <a:avLst/>
              </a:prstGeom>
              <a:solidFill>
                <a:schemeClr val="accent5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900"/>
                  </a:lnSpc>
                </a:pPr>
                <a:endParaRPr lang="sv-SE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M1">
                <a:extLst>
                  <a:ext uri="{FF2B5EF4-FFF2-40B4-BE49-F238E27FC236}">
                    <a16:creationId xmlns:a16="http://schemas.microsoft.com/office/drawing/2014/main" id="{8ED6D6A2-A5B4-4356-A7DA-3C7463A99CCB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678890" y="2147517"/>
                <a:ext cx="648000" cy="612000"/>
              </a:xfrm>
              <a:prstGeom prst="rect">
                <a:avLst/>
              </a:prstGeom>
              <a:solidFill>
                <a:schemeClr val="accent4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1300"/>
                  </a:lnSpc>
                </a:pPr>
                <a:r>
                  <a:rPr lang="sv-SE" sz="1200" dirty="0">
                    <a:solidFill>
                      <a:schemeClr val="tx1"/>
                    </a:solidFill>
                  </a:rPr>
                  <a:t>Abraham</a:t>
                </a:r>
              </a:p>
            </p:txBody>
          </p:sp>
        </p:grpSp>
        <p:grpSp>
          <p:nvGrpSpPr>
            <p:cNvPr id="165" name="Grupp 164">
              <a:extLst>
                <a:ext uri="{FF2B5EF4-FFF2-40B4-BE49-F238E27FC236}">
                  <a16:creationId xmlns:a16="http://schemas.microsoft.com/office/drawing/2014/main" id="{A8DDD84C-F7CD-45FB-8D65-102491EA3B87}"/>
                </a:ext>
              </a:extLst>
            </p:cNvPr>
            <p:cNvGrpSpPr/>
            <p:nvPr/>
          </p:nvGrpSpPr>
          <p:grpSpPr>
            <a:xfrm>
              <a:off x="3835943" y="2147517"/>
              <a:ext cx="683715" cy="612000"/>
              <a:chOff x="3850827" y="2147517"/>
              <a:chExt cx="683715" cy="612000"/>
            </a:xfrm>
          </p:grpSpPr>
          <p:sp>
            <p:nvSpPr>
              <p:cNvPr id="58" name="M1">
                <a:extLst>
                  <a:ext uri="{FF2B5EF4-FFF2-40B4-BE49-F238E27FC236}">
                    <a16:creationId xmlns:a16="http://schemas.microsoft.com/office/drawing/2014/main" id="{079412BD-8B5E-48AA-85B0-6F5F92CF7613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390542" y="2147517"/>
                <a:ext cx="144000" cy="612000"/>
              </a:xfrm>
              <a:prstGeom prst="rect">
                <a:avLst/>
              </a:prstGeom>
              <a:solidFill>
                <a:schemeClr val="accent5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900"/>
                  </a:lnSpc>
                </a:pPr>
                <a:endParaRPr lang="sv-SE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M1">
                <a:extLst>
                  <a:ext uri="{FF2B5EF4-FFF2-40B4-BE49-F238E27FC236}">
                    <a16:creationId xmlns:a16="http://schemas.microsoft.com/office/drawing/2014/main" id="{00DA245D-6676-4935-BA20-2B865939AB6C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850827" y="2147517"/>
                <a:ext cx="648000" cy="612000"/>
              </a:xfrm>
              <a:prstGeom prst="rect">
                <a:avLst/>
              </a:prstGeom>
              <a:solidFill>
                <a:schemeClr val="accent4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1300"/>
                  </a:lnSpc>
                </a:pPr>
                <a:r>
                  <a:rPr lang="sv-SE" sz="1200" dirty="0">
                    <a:solidFill>
                      <a:schemeClr val="tx1"/>
                    </a:solidFill>
                  </a:rPr>
                  <a:t>Tempel-</a:t>
                </a:r>
                <a:br>
                  <a:rPr lang="sv-SE" sz="1200" dirty="0">
                    <a:solidFill>
                      <a:schemeClr val="tx1"/>
                    </a:solidFill>
                  </a:rPr>
                </a:br>
                <a:r>
                  <a:rPr lang="sv-SE" sz="1200" dirty="0">
                    <a:solidFill>
                      <a:schemeClr val="tx1"/>
                    </a:solidFill>
                  </a:rPr>
                  <a:t>bygge</a:t>
                </a:r>
              </a:p>
            </p:txBody>
          </p:sp>
        </p:grpSp>
        <p:grpSp>
          <p:nvGrpSpPr>
            <p:cNvPr id="166" name="Grupp 165">
              <a:extLst>
                <a:ext uri="{FF2B5EF4-FFF2-40B4-BE49-F238E27FC236}">
                  <a16:creationId xmlns:a16="http://schemas.microsoft.com/office/drawing/2014/main" id="{4F969DF6-A85E-4C0D-B1D4-250624BFDCE6}"/>
                </a:ext>
              </a:extLst>
            </p:cNvPr>
            <p:cNvGrpSpPr/>
            <p:nvPr/>
          </p:nvGrpSpPr>
          <p:grpSpPr>
            <a:xfrm>
              <a:off x="5276350" y="2147517"/>
              <a:ext cx="683715" cy="612000"/>
              <a:chOff x="5288136" y="2147517"/>
              <a:chExt cx="683715" cy="612000"/>
            </a:xfrm>
          </p:grpSpPr>
          <p:sp>
            <p:nvSpPr>
              <p:cNvPr id="141" name="M1">
                <a:extLst>
                  <a:ext uri="{FF2B5EF4-FFF2-40B4-BE49-F238E27FC236}">
                    <a16:creationId xmlns:a16="http://schemas.microsoft.com/office/drawing/2014/main" id="{EC6F9CD7-3623-455C-9A55-0612DB37148C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827851" y="2147517"/>
                <a:ext cx="144000" cy="612000"/>
              </a:xfrm>
              <a:prstGeom prst="rect">
                <a:avLst/>
              </a:prstGeom>
              <a:solidFill>
                <a:schemeClr val="accent5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900"/>
                  </a:lnSpc>
                </a:pPr>
                <a:endParaRPr lang="sv-SE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M1">
                <a:extLst>
                  <a:ext uri="{FF2B5EF4-FFF2-40B4-BE49-F238E27FC236}">
                    <a16:creationId xmlns:a16="http://schemas.microsoft.com/office/drawing/2014/main" id="{D3802D76-C1AF-40E6-B50F-D9A2500C14C1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288136" y="2147517"/>
                <a:ext cx="648000" cy="612000"/>
              </a:xfrm>
              <a:prstGeom prst="rect">
                <a:avLst/>
              </a:prstGeom>
              <a:solidFill>
                <a:schemeClr val="accent4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1300"/>
                  </a:lnSpc>
                </a:pPr>
                <a:r>
                  <a:rPr lang="sv-SE" sz="1200" dirty="0">
                    <a:solidFill>
                      <a:schemeClr val="tx1"/>
                    </a:solidFill>
                  </a:rPr>
                  <a:t>1:a exilen:</a:t>
                </a:r>
              </a:p>
              <a:p>
                <a:pPr algn="ctr">
                  <a:lnSpc>
                    <a:spcPts val="1300"/>
                  </a:lnSpc>
                </a:pPr>
                <a:r>
                  <a:rPr lang="sv-SE" sz="1200" dirty="0">
                    <a:solidFill>
                      <a:schemeClr val="tx1"/>
                    </a:solidFill>
                  </a:rPr>
                  <a:t>Baby-lonien</a:t>
                </a:r>
              </a:p>
            </p:txBody>
          </p:sp>
        </p:grpSp>
        <p:grpSp>
          <p:nvGrpSpPr>
            <p:cNvPr id="167" name="Grupp 166">
              <a:extLst>
                <a:ext uri="{FF2B5EF4-FFF2-40B4-BE49-F238E27FC236}">
                  <a16:creationId xmlns:a16="http://schemas.microsoft.com/office/drawing/2014/main" id="{EAD94178-A482-4D67-8117-EA3BA520A94F}"/>
                </a:ext>
              </a:extLst>
            </p:cNvPr>
            <p:cNvGrpSpPr/>
            <p:nvPr/>
          </p:nvGrpSpPr>
          <p:grpSpPr>
            <a:xfrm>
              <a:off x="5996411" y="2147517"/>
              <a:ext cx="683715" cy="612000"/>
              <a:chOff x="6015942" y="2147517"/>
              <a:chExt cx="683715" cy="612000"/>
            </a:xfrm>
          </p:grpSpPr>
          <p:sp>
            <p:nvSpPr>
              <p:cNvPr id="56" name="M1">
                <a:extLst>
                  <a:ext uri="{FF2B5EF4-FFF2-40B4-BE49-F238E27FC236}">
                    <a16:creationId xmlns:a16="http://schemas.microsoft.com/office/drawing/2014/main" id="{5FC2DACA-DBEB-4B6A-A382-CCB27A4089D4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555657" y="2147517"/>
                <a:ext cx="144000" cy="612000"/>
              </a:xfrm>
              <a:prstGeom prst="rect">
                <a:avLst/>
              </a:prstGeom>
              <a:solidFill>
                <a:schemeClr val="accent5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900"/>
                  </a:lnSpc>
                </a:pPr>
                <a:endParaRPr lang="sv-SE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M1">
                <a:extLst>
                  <a:ext uri="{FF2B5EF4-FFF2-40B4-BE49-F238E27FC236}">
                    <a16:creationId xmlns:a16="http://schemas.microsoft.com/office/drawing/2014/main" id="{835C106C-811F-4FA5-8695-A0B9C2A3C388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015942" y="2147517"/>
                <a:ext cx="648000" cy="612000"/>
              </a:xfrm>
              <a:prstGeom prst="rect">
                <a:avLst/>
              </a:prstGeom>
              <a:solidFill>
                <a:schemeClr val="accent4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ts val="1300"/>
                  </a:lnSpc>
                </a:pPr>
                <a:r>
                  <a:rPr lang="sv-SE" sz="1200" dirty="0">
                    <a:solidFill>
                      <a:schemeClr val="tx1"/>
                    </a:solidFill>
                  </a:rPr>
                  <a:t>Tempel-</a:t>
                </a:r>
                <a:br>
                  <a:rPr lang="sv-SE" sz="1200" dirty="0">
                    <a:solidFill>
                      <a:schemeClr val="tx1"/>
                    </a:solidFill>
                  </a:rPr>
                </a:br>
                <a:r>
                  <a:rPr lang="sv-SE" sz="1200" dirty="0">
                    <a:solidFill>
                      <a:schemeClr val="tx1"/>
                    </a:solidFill>
                  </a:rPr>
                  <a:t>bygge</a:t>
                </a:r>
              </a:p>
            </p:txBody>
          </p:sp>
        </p:grpSp>
        <p:sp>
          <p:nvSpPr>
            <p:cNvPr id="78" name="Höger 7">
              <a:extLst>
                <a:ext uri="{FF2B5EF4-FFF2-40B4-BE49-F238E27FC236}">
                  <a16:creationId xmlns:a16="http://schemas.microsoft.com/office/drawing/2014/main" id="{6B9F78D2-7B24-4A08-8839-ADFEE51850BB}"/>
                </a:ext>
              </a:extLst>
            </p:cNvPr>
            <p:cNvSpPr/>
            <p:nvPr/>
          </p:nvSpPr>
          <p:spPr>
            <a:xfrm>
              <a:off x="113119" y="2258659"/>
              <a:ext cx="720000" cy="360000"/>
            </a:xfrm>
            <a:prstGeom prst="rightArrow">
              <a:avLst>
                <a:gd name="adj1" fmla="val 100000"/>
                <a:gd name="adj2" fmla="val 25000"/>
              </a:avLst>
            </a:prstGeom>
            <a:solidFill>
              <a:schemeClr val="accent4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" tIns="18000" rIns="0" bIns="0" rtlCol="0" anchor="ctr"/>
            <a:lstStyle/>
            <a:p>
              <a:pPr>
                <a:lnSpc>
                  <a:spcPts val="1300"/>
                </a:lnSpc>
              </a:pPr>
              <a:r>
                <a:rPr lang="en-US" sz="1200" dirty="0">
                  <a:solidFill>
                    <a:schemeClr val="tx1"/>
                  </a:solidFill>
                </a:rPr>
                <a:t>Perioder</a:t>
              </a:r>
            </a:p>
          </p:txBody>
        </p:sp>
      </p:grpSp>
      <p:grpSp>
        <p:nvGrpSpPr>
          <p:cNvPr id="171" name="Grupp 170">
            <a:extLst>
              <a:ext uri="{FF2B5EF4-FFF2-40B4-BE49-F238E27FC236}">
                <a16:creationId xmlns:a16="http://schemas.microsoft.com/office/drawing/2014/main" id="{49048512-52A6-405D-BE16-8CADF59F6952}"/>
              </a:ext>
            </a:extLst>
          </p:cNvPr>
          <p:cNvGrpSpPr/>
          <p:nvPr/>
        </p:nvGrpSpPr>
        <p:grpSpPr>
          <a:xfrm>
            <a:off x="113119" y="3525597"/>
            <a:ext cx="11487573" cy="360000"/>
            <a:chOff x="113119" y="3260421"/>
            <a:chExt cx="11487573" cy="360000"/>
          </a:xfrm>
        </p:grpSpPr>
        <p:sp>
          <p:nvSpPr>
            <p:cNvPr id="10" name="M1">
              <a:extLst>
                <a:ext uri="{FF2B5EF4-FFF2-40B4-BE49-F238E27FC236}">
                  <a16:creationId xmlns:a16="http://schemas.microsoft.com/office/drawing/2014/main" id="{FE75162F-082F-40BD-9C2A-39773FB38F24}"/>
                </a:ext>
              </a:extLst>
            </p:cNvPr>
            <p:cNvSpPr>
              <a:spLocks/>
            </p:cNvSpPr>
            <p:nvPr/>
          </p:nvSpPr>
          <p:spPr>
            <a:xfrm>
              <a:off x="6712797" y="3266635"/>
              <a:ext cx="684000" cy="324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dirty="0">
                  <a:solidFill>
                    <a:schemeClr val="bg1"/>
                  </a:solidFill>
                </a:rPr>
                <a:t>442 år</a:t>
              </a:r>
            </a:p>
          </p:txBody>
        </p:sp>
        <p:sp>
          <p:nvSpPr>
            <p:cNvPr id="11" name="M1">
              <a:extLst>
                <a:ext uri="{FF2B5EF4-FFF2-40B4-BE49-F238E27FC236}">
                  <a16:creationId xmlns:a16="http://schemas.microsoft.com/office/drawing/2014/main" id="{B71DE286-E4B6-4314-BC4E-273D89E50A45}"/>
                </a:ext>
              </a:extLst>
            </p:cNvPr>
            <p:cNvSpPr>
              <a:spLocks/>
            </p:cNvSpPr>
            <p:nvPr/>
          </p:nvSpPr>
          <p:spPr>
            <a:xfrm>
              <a:off x="8861420" y="3266635"/>
              <a:ext cx="684000" cy="324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dirty="0">
                  <a:solidFill>
                    <a:schemeClr val="bg1"/>
                  </a:solidFill>
                </a:rPr>
                <a:t>7 år</a:t>
              </a:r>
            </a:p>
          </p:txBody>
        </p:sp>
        <p:sp>
          <p:nvSpPr>
            <p:cNvPr id="12" name="M1">
              <a:extLst>
                <a:ext uri="{FF2B5EF4-FFF2-40B4-BE49-F238E27FC236}">
                  <a16:creationId xmlns:a16="http://schemas.microsoft.com/office/drawing/2014/main" id="{CA870D57-A5A7-4F67-B630-686914E3269A}"/>
                </a:ext>
              </a:extLst>
            </p:cNvPr>
            <p:cNvSpPr>
              <a:spLocks/>
            </p:cNvSpPr>
            <p:nvPr/>
          </p:nvSpPr>
          <p:spPr>
            <a:xfrm>
              <a:off x="10299600" y="3266635"/>
              <a:ext cx="684000" cy="324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dirty="0">
                  <a:solidFill>
                    <a:schemeClr val="bg1"/>
                  </a:solidFill>
                </a:rPr>
                <a:t>1000 år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M1">
                  <a:extLst>
                    <a:ext uri="{FF2B5EF4-FFF2-40B4-BE49-F238E27FC236}">
                      <a16:creationId xmlns:a16="http://schemas.microsoft.com/office/drawing/2014/main" id="{66E6F118-B0D6-4369-B1D9-EC9EC19449F7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11024692" y="3266635"/>
                  <a:ext cx="576000" cy="324000"/>
                </a:xfrm>
                <a:prstGeom prst="rightArrow">
                  <a:avLst>
                    <a:gd name="adj1" fmla="val 100000"/>
                    <a:gd name="adj2" fmla="val 23932"/>
                  </a:avLst>
                </a:prstGeom>
                <a:solidFill>
                  <a:schemeClr val="accent6">
                    <a:lumMod val="75000"/>
                  </a:schemeClr>
                </a:solidFill>
                <a:ln w="6350">
                  <a:noFill/>
                </a:ln>
                <a:effectLst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sv-SE" sz="1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</m:t>
                      </m:r>
                    </m:oMath>
                  </a14:m>
                  <a:r>
                    <a:rPr lang="sv-SE" sz="1200" dirty="0">
                      <a:solidFill>
                        <a:schemeClr val="bg1"/>
                      </a:solidFill>
                      <a:cs typeface="Arial" panose="020B0604020202020204" pitchFamily="34" charset="0"/>
                    </a:rPr>
                    <a:t> år</a:t>
                  </a:r>
                </a:p>
              </p:txBody>
            </p:sp>
          </mc:Choice>
          <mc:Fallback xmlns="">
            <p:sp>
              <p:nvSpPr>
                <p:cNvPr id="13" name="M1">
                  <a:extLst>
                    <a:ext uri="{FF2B5EF4-FFF2-40B4-BE49-F238E27FC236}">
                      <a16:creationId xmlns:a16="http://schemas.microsoft.com/office/drawing/2014/main" id="{66E6F118-B0D6-4369-B1D9-EC9EC19449F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24692" y="3266635"/>
                  <a:ext cx="576000" cy="324000"/>
                </a:xfrm>
                <a:prstGeom prst="rightArrow">
                  <a:avLst>
                    <a:gd name="adj1" fmla="val 100000"/>
                    <a:gd name="adj2" fmla="val 23932"/>
                  </a:avLst>
                </a:prstGeom>
                <a:blipFill>
                  <a:blip r:embed="rId6"/>
                  <a:stretch>
                    <a:fillRect b="-5556"/>
                  </a:stretch>
                </a:blipFill>
                <a:ln w="6350">
                  <a:noFill/>
                </a:ln>
                <a:effectLst/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M1">
              <a:extLst>
                <a:ext uri="{FF2B5EF4-FFF2-40B4-BE49-F238E27FC236}">
                  <a16:creationId xmlns:a16="http://schemas.microsoft.com/office/drawing/2014/main" id="{2999F567-1A42-4949-8FCD-B0072DC497B3}"/>
                </a:ext>
              </a:extLst>
            </p:cNvPr>
            <p:cNvSpPr>
              <a:spLocks/>
            </p:cNvSpPr>
            <p:nvPr/>
          </p:nvSpPr>
          <p:spPr>
            <a:xfrm>
              <a:off x="9580510" y="3266635"/>
              <a:ext cx="684000" cy="324000"/>
            </a:xfrm>
            <a:prstGeom prst="rect">
              <a:avLst/>
            </a:prstGeom>
            <a:solidFill>
              <a:schemeClr val="accent5"/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dirty="0">
                  <a:solidFill>
                    <a:schemeClr val="bg1"/>
                  </a:solidFill>
                </a:rPr>
                <a:t>1 år</a:t>
              </a:r>
            </a:p>
          </p:txBody>
        </p:sp>
        <p:grpSp>
          <p:nvGrpSpPr>
            <p:cNvPr id="154" name="Grupp 153">
              <a:extLst>
                <a:ext uri="{FF2B5EF4-FFF2-40B4-BE49-F238E27FC236}">
                  <a16:creationId xmlns:a16="http://schemas.microsoft.com/office/drawing/2014/main" id="{DE461752-5354-42BE-A772-DC2179AD8048}"/>
                </a:ext>
              </a:extLst>
            </p:cNvPr>
            <p:cNvGrpSpPr/>
            <p:nvPr/>
          </p:nvGrpSpPr>
          <p:grpSpPr>
            <a:xfrm>
              <a:off x="961793" y="3266635"/>
              <a:ext cx="677336" cy="324000"/>
              <a:chOff x="961793" y="3266635"/>
              <a:chExt cx="677336" cy="324000"/>
            </a:xfrm>
          </p:grpSpPr>
          <p:sp>
            <p:nvSpPr>
              <p:cNvPr id="9" name="M1">
                <a:extLst>
                  <a:ext uri="{FF2B5EF4-FFF2-40B4-BE49-F238E27FC236}">
                    <a16:creationId xmlns:a16="http://schemas.microsoft.com/office/drawing/2014/main" id="{E3A90A1C-FD45-40C4-B3CA-818B8DC02B74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495129" y="3266635"/>
                <a:ext cx="144000" cy="324000"/>
              </a:xfrm>
              <a:prstGeom prst="rect">
                <a:avLst/>
              </a:prstGeom>
              <a:solidFill>
                <a:schemeClr val="accent5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sv-SE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M1">
                <a:extLst>
                  <a:ext uri="{FF2B5EF4-FFF2-40B4-BE49-F238E27FC236}">
                    <a16:creationId xmlns:a16="http://schemas.microsoft.com/office/drawing/2014/main" id="{D85F1A12-2BA8-480C-B963-27388885043C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961793" y="3266635"/>
                <a:ext cx="648000" cy="324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sv-SE" sz="1200" dirty="0">
                    <a:solidFill>
                      <a:schemeClr val="bg1"/>
                    </a:solidFill>
                  </a:rPr>
                  <a:t>2000 år</a:t>
                </a:r>
              </a:p>
            </p:txBody>
          </p:sp>
        </p:grpSp>
        <p:grpSp>
          <p:nvGrpSpPr>
            <p:cNvPr id="156" name="Grupp 155">
              <a:extLst>
                <a:ext uri="{FF2B5EF4-FFF2-40B4-BE49-F238E27FC236}">
                  <a16:creationId xmlns:a16="http://schemas.microsoft.com/office/drawing/2014/main" id="{D59F1D69-4061-4784-B053-70D88277A93D}"/>
                </a:ext>
              </a:extLst>
            </p:cNvPr>
            <p:cNvGrpSpPr/>
            <p:nvPr/>
          </p:nvGrpSpPr>
          <p:grpSpPr>
            <a:xfrm>
              <a:off x="2383474" y="3266635"/>
              <a:ext cx="681333" cy="324000"/>
              <a:chOff x="2411262" y="3266635"/>
              <a:chExt cx="681333" cy="324000"/>
            </a:xfrm>
          </p:grpSpPr>
          <p:sp>
            <p:nvSpPr>
              <p:cNvPr id="7" name="M1">
                <a:extLst>
                  <a:ext uri="{FF2B5EF4-FFF2-40B4-BE49-F238E27FC236}">
                    <a16:creationId xmlns:a16="http://schemas.microsoft.com/office/drawing/2014/main" id="{AC78D85B-2FAA-4332-8572-9443EA86AE32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2948595" y="3266635"/>
                <a:ext cx="144000" cy="324000"/>
              </a:xfrm>
              <a:prstGeom prst="rect">
                <a:avLst/>
              </a:prstGeom>
              <a:solidFill>
                <a:schemeClr val="accent5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sv-SE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M1">
                <a:extLst>
                  <a:ext uri="{FF2B5EF4-FFF2-40B4-BE49-F238E27FC236}">
                    <a16:creationId xmlns:a16="http://schemas.microsoft.com/office/drawing/2014/main" id="{FFEB296C-7145-4D5D-B7AF-78744DA6B8F4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2411262" y="3266635"/>
                <a:ext cx="648000" cy="324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sv-SE" sz="1200" dirty="0">
                    <a:solidFill>
                      <a:schemeClr val="bg1"/>
                    </a:solidFill>
                  </a:rPr>
                  <a:t>400 år</a:t>
                </a:r>
              </a:p>
            </p:txBody>
          </p:sp>
        </p:grpSp>
        <p:sp>
          <p:nvSpPr>
            <p:cNvPr id="17" name="M1">
              <a:extLst>
                <a:ext uri="{FF2B5EF4-FFF2-40B4-BE49-F238E27FC236}">
                  <a16:creationId xmlns:a16="http://schemas.microsoft.com/office/drawing/2014/main" id="{F5738CBC-D17B-413F-85FB-ACBD5A23C4BC}"/>
                </a:ext>
              </a:extLst>
            </p:cNvPr>
            <p:cNvSpPr>
              <a:spLocks/>
            </p:cNvSpPr>
            <p:nvPr/>
          </p:nvSpPr>
          <p:spPr>
            <a:xfrm>
              <a:off x="4544734" y="3266635"/>
              <a:ext cx="684000" cy="324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dirty="0">
                  <a:solidFill>
                    <a:schemeClr val="bg1"/>
                  </a:solidFill>
                </a:rPr>
                <a:t>430 år</a:t>
              </a:r>
            </a:p>
          </p:txBody>
        </p:sp>
        <p:grpSp>
          <p:nvGrpSpPr>
            <p:cNvPr id="157" name="Grupp 156">
              <a:extLst>
                <a:ext uri="{FF2B5EF4-FFF2-40B4-BE49-F238E27FC236}">
                  <a16:creationId xmlns:a16="http://schemas.microsoft.com/office/drawing/2014/main" id="{8D27E7DB-6C7B-445A-B185-9250823BDAAD}"/>
                </a:ext>
              </a:extLst>
            </p:cNvPr>
            <p:cNvGrpSpPr/>
            <p:nvPr/>
          </p:nvGrpSpPr>
          <p:grpSpPr>
            <a:xfrm>
              <a:off x="3818987" y="3266635"/>
              <a:ext cx="690657" cy="324000"/>
              <a:chOff x="3843885" y="3266635"/>
              <a:chExt cx="690657" cy="324000"/>
            </a:xfrm>
          </p:grpSpPr>
          <p:sp>
            <p:nvSpPr>
              <p:cNvPr id="6" name="M1">
                <a:extLst>
                  <a:ext uri="{FF2B5EF4-FFF2-40B4-BE49-F238E27FC236}">
                    <a16:creationId xmlns:a16="http://schemas.microsoft.com/office/drawing/2014/main" id="{2D83565F-BF6E-4AA4-AC75-97A88ADC701E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390542" y="3266635"/>
                <a:ext cx="144000" cy="324000"/>
              </a:xfrm>
              <a:prstGeom prst="rect">
                <a:avLst/>
              </a:prstGeom>
              <a:solidFill>
                <a:schemeClr val="accent5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sv-SE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M1">
                <a:extLst>
                  <a:ext uri="{FF2B5EF4-FFF2-40B4-BE49-F238E27FC236}">
                    <a16:creationId xmlns:a16="http://schemas.microsoft.com/office/drawing/2014/main" id="{496F74FF-CEB5-4C62-89A1-5CBB9B41138F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843885" y="3266635"/>
                <a:ext cx="648000" cy="324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sv-SE" sz="1200" dirty="0">
                    <a:solidFill>
                      <a:schemeClr val="bg1"/>
                    </a:solidFill>
                  </a:rPr>
                  <a:t>20 år</a:t>
                </a:r>
              </a:p>
            </p:txBody>
          </p:sp>
        </p:grpSp>
        <p:grpSp>
          <p:nvGrpSpPr>
            <p:cNvPr id="158" name="Grupp 157">
              <a:extLst>
                <a:ext uri="{FF2B5EF4-FFF2-40B4-BE49-F238E27FC236}">
                  <a16:creationId xmlns:a16="http://schemas.microsoft.com/office/drawing/2014/main" id="{BE10E283-6AE4-4AD0-A933-9AD1C1F7EE87}"/>
                </a:ext>
              </a:extLst>
            </p:cNvPr>
            <p:cNvGrpSpPr/>
            <p:nvPr/>
          </p:nvGrpSpPr>
          <p:grpSpPr>
            <a:xfrm>
              <a:off x="5263824" y="3266635"/>
              <a:ext cx="685919" cy="324000"/>
              <a:chOff x="5285932" y="3266635"/>
              <a:chExt cx="685919" cy="324000"/>
            </a:xfrm>
          </p:grpSpPr>
          <p:sp>
            <p:nvSpPr>
              <p:cNvPr id="5" name="M1">
                <a:extLst>
                  <a:ext uri="{FF2B5EF4-FFF2-40B4-BE49-F238E27FC236}">
                    <a16:creationId xmlns:a16="http://schemas.microsoft.com/office/drawing/2014/main" id="{E278B01F-CBE1-4428-A750-392DC126CA94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827851" y="3266635"/>
                <a:ext cx="144000" cy="324000"/>
              </a:xfrm>
              <a:prstGeom prst="rect">
                <a:avLst/>
              </a:prstGeom>
              <a:solidFill>
                <a:schemeClr val="accent5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sv-SE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M1">
                <a:extLst>
                  <a:ext uri="{FF2B5EF4-FFF2-40B4-BE49-F238E27FC236}">
                    <a16:creationId xmlns:a16="http://schemas.microsoft.com/office/drawing/2014/main" id="{EA6C2B68-AB09-4D5B-BA07-0D7CAE5214B2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285932" y="3266635"/>
                <a:ext cx="648000" cy="324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sv-SE" sz="1200" dirty="0">
                    <a:solidFill>
                      <a:schemeClr val="bg1"/>
                    </a:solidFill>
                  </a:rPr>
                  <a:t>70 år</a:t>
                </a:r>
              </a:p>
            </p:txBody>
          </p:sp>
        </p:grpSp>
        <p:grpSp>
          <p:nvGrpSpPr>
            <p:cNvPr id="159" name="Grupp 158">
              <a:extLst>
                <a:ext uri="{FF2B5EF4-FFF2-40B4-BE49-F238E27FC236}">
                  <a16:creationId xmlns:a16="http://schemas.microsoft.com/office/drawing/2014/main" id="{88EA9F9F-2CA4-4D69-B0EA-37BBFB7976F2}"/>
                </a:ext>
              </a:extLst>
            </p:cNvPr>
            <p:cNvGrpSpPr/>
            <p:nvPr/>
          </p:nvGrpSpPr>
          <p:grpSpPr>
            <a:xfrm>
              <a:off x="5984833" y="3266635"/>
              <a:ext cx="692874" cy="324000"/>
              <a:chOff x="6006783" y="3266635"/>
              <a:chExt cx="692874" cy="324000"/>
            </a:xfrm>
          </p:grpSpPr>
          <p:sp>
            <p:nvSpPr>
              <p:cNvPr id="4" name="M1">
                <a:extLst>
                  <a:ext uri="{FF2B5EF4-FFF2-40B4-BE49-F238E27FC236}">
                    <a16:creationId xmlns:a16="http://schemas.microsoft.com/office/drawing/2014/main" id="{C42D09B4-25D2-49B0-B132-D39AD9575402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555657" y="3266635"/>
                <a:ext cx="144000" cy="324000"/>
              </a:xfrm>
              <a:prstGeom prst="rect">
                <a:avLst/>
              </a:prstGeom>
              <a:solidFill>
                <a:schemeClr val="accent5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sv-SE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" name="M1">
                <a:extLst>
                  <a:ext uri="{FF2B5EF4-FFF2-40B4-BE49-F238E27FC236}">
                    <a16:creationId xmlns:a16="http://schemas.microsoft.com/office/drawing/2014/main" id="{F333AFC1-C320-41E5-894D-ED6E3C1AF8BD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006783" y="3266635"/>
                <a:ext cx="648000" cy="324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sv-SE" sz="1200" dirty="0">
                    <a:solidFill>
                      <a:schemeClr val="bg1"/>
                    </a:solidFill>
                  </a:rPr>
                  <a:t>50 år</a:t>
                </a:r>
              </a:p>
            </p:txBody>
          </p:sp>
        </p:grpSp>
        <p:grpSp>
          <p:nvGrpSpPr>
            <p:cNvPr id="155" name="Grupp 154">
              <a:extLst>
                <a:ext uri="{FF2B5EF4-FFF2-40B4-BE49-F238E27FC236}">
                  <a16:creationId xmlns:a16="http://schemas.microsoft.com/office/drawing/2014/main" id="{40F7C7FD-614B-43FB-B431-E0E9CFCCD96D}"/>
                </a:ext>
              </a:extLst>
            </p:cNvPr>
            <p:cNvGrpSpPr/>
            <p:nvPr/>
          </p:nvGrpSpPr>
          <p:grpSpPr>
            <a:xfrm>
              <a:off x="1674219" y="3266635"/>
              <a:ext cx="674165" cy="324000"/>
              <a:chOff x="1688440" y="3266635"/>
              <a:chExt cx="674165" cy="324000"/>
            </a:xfrm>
          </p:grpSpPr>
          <p:sp>
            <p:nvSpPr>
              <p:cNvPr id="8" name="M1">
                <a:extLst>
                  <a:ext uri="{FF2B5EF4-FFF2-40B4-BE49-F238E27FC236}">
                    <a16:creationId xmlns:a16="http://schemas.microsoft.com/office/drawing/2014/main" id="{AB3F6367-C34E-43DE-B1E4-28D3B7C60550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2218605" y="3266635"/>
                <a:ext cx="144000" cy="324000"/>
              </a:xfrm>
              <a:prstGeom prst="rect">
                <a:avLst/>
              </a:prstGeom>
              <a:solidFill>
                <a:schemeClr val="accent5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sv-SE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M1">
                <a:extLst>
                  <a:ext uri="{FF2B5EF4-FFF2-40B4-BE49-F238E27FC236}">
                    <a16:creationId xmlns:a16="http://schemas.microsoft.com/office/drawing/2014/main" id="{D488B049-338A-4C7D-B306-468350E3E2AE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688440" y="3266635"/>
                <a:ext cx="648000" cy="324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sv-SE" sz="1200" dirty="0">
                    <a:solidFill>
                      <a:schemeClr val="bg1"/>
                    </a:solidFill>
                  </a:rPr>
                  <a:t>100 år</a:t>
                </a:r>
              </a:p>
            </p:txBody>
          </p:sp>
        </p:grpSp>
        <p:sp>
          <p:nvSpPr>
            <p:cNvPr id="22" name="M1">
              <a:extLst>
                <a:ext uri="{FF2B5EF4-FFF2-40B4-BE49-F238E27FC236}">
                  <a16:creationId xmlns:a16="http://schemas.microsoft.com/office/drawing/2014/main" id="{D049B742-F30E-4406-B9E8-80C49500D9C7}"/>
                </a:ext>
              </a:extLst>
            </p:cNvPr>
            <p:cNvSpPr>
              <a:spLocks/>
            </p:cNvSpPr>
            <p:nvPr/>
          </p:nvSpPr>
          <p:spPr>
            <a:xfrm>
              <a:off x="3099897" y="3266635"/>
              <a:ext cx="684000" cy="324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dirty="0">
                  <a:solidFill>
                    <a:schemeClr val="bg1"/>
                  </a:solidFill>
                </a:rPr>
                <a:t>480 år</a:t>
              </a:r>
            </a:p>
          </p:txBody>
        </p:sp>
        <p:sp>
          <p:nvSpPr>
            <p:cNvPr id="23" name="M1">
              <a:extLst>
                <a:ext uri="{FF2B5EF4-FFF2-40B4-BE49-F238E27FC236}">
                  <a16:creationId xmlns:a16="http://schemas.microsoft.com/office/drawing/2014/main" id="{7512CC9D-11B4-4DA6-A638-832789F18119}"/>
                </a:ext>
              </a:extLst>
            </p:cNvPr>
            <p:cNvSpPr>
              <a:spLocks/>
            </p:cNvSpPr>
            <p:nvPr/>
          </p:nvSpPr>
          <p:spPr>
            <a:xfrm>
              <a:off x="7431887" y="3266635"/>
              <a:ext cx="1394443" cy="324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6350"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sv-SE" sz="1200" dirty="0">
                  <a:solidFill>
                    <a:schemeClr val="bg1"/>
                  </a:solidFill>
                </a:rPr>
                <a:t>2000 år</a:t>
              </a:r>
            </a:p>
          </p:txBody>
        </p:sp>
        <p:sp>
          <p:nvSpPr>
            <p:cNvPr id="80" name="Höger 122">
              <a:extLst>
                <a:ext uri="{FF2B5EF4-FFF2-40B4-BE49-F238E27FC236}">
                  <a16:creationId xmlns:a16="http://schemas.microsoft.com/office/drawing/2014/main" id="{88D8EBE8-BC45-4448-A28A-B78902309E0E}"/>
                </a:ext>
              </a:extLst>
            </p:cNvPr>
            <p:cNvSpPr/>
            <p:nvPr/>
          </p:nvSpPr>
          <p:spPr>
            <a:xfrm>
              <a:off x="113119" y="3260421"/>
              <a:ext cx="720000" cy="360000"/>
            </a:xfrm>
            <a:prstGeom prst="rightArrow">
              <a:avLst>
                <a:gd name="adj1" fmla="val 100000"/>
                <a:gd name="adj2" fmla="val 25000"/>
              </a:avLst>
            </a:prstGeom>
            <a:solidFill>
              <a:schemeClr val="accent6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" tIns="18000" rIns="0" bIns="0" rtlCol="0" anchor="ctr"/>
            <a:lstStyle/>
            <a:p>
              <a:pPr>
                <a:lnSpc>
                  <a:spcPts val="1000"/>
                </a:lnSpc>
              </a:pPr>
              <a:r>
                <a:rPr lang="sv-SE" sz="1200" dirty="0">
                  <a:solidFill>
                    <a:schemeClr val="bg1"/>
                  </a:solidFill>
                </a:rPr>
                <a:t>Kritisk</a:t>
              </a:r>
            </a:p>
            <a:p>
              <a:pPr>
                <a:lnSpc>
                  <a:spcPts val="1000"/>
                </a:lnSpc>
              </a:pPr>
              <a:r>
                <a:rPr lang="sv-SE" sz="1200" dirty="0">
                  <a:solidFill>
                    <a:schemeClr val="bg1"/>
                  </a:solidFill>
                </a:rPr>
                <a:t>linje</a:t>
              </a:r>
            </a:p>
          </p:txBody>
        </p:sp>
      </p:grpSp>
      <p:grpSp>
        <p:nvGrpSpPr>
          <p:cNvPr id="196" name="Grupp 195">
            <a:extLst>
              <a:ext uri="{FF2B5EF4-FFF2-40B4-BE49-F238E27FC236}">
                <a16:creationId xmlns:a16="http://schemas.microsoft.com/office/drawing/2014/main" id="{412112AC-446C-4E01-916A-0CAF1AABD8CC}"/>
              </a:ext>
            </a:extLst>
          </p:cNvPr>
          <p:cNvGrpSpPr/>
          <p:nvPr/>
        </p:nvGrpSpPr>
        <p:grpSpPr>
          <a:xfrm>
            <a:off x="527119" y="3855811"/>
            <a:ext cx="11220269" cy="1162122"/>
            <a:chOff x="527119" y="3837523"/>
            <a:chExt cx="11220269" cy="1162122"/>
          </a:xfrm>
        </p:grpSpPr>
        <p:cxnSp>
          <p:nvCxnSpPr>
            <p:cNvPr id="77" name="Rak 260">
              <a:extLst>
                <a:ext uri="{FF2B5EF4-FFF2-40B4-BE49-F238E27FC236}">
                  <a16:creationId xmlns:a16="http://schemas.microsoft.com/office/drawing/2014/main" id="{915181C9-B5C2-490F-BA7A-EE21F4342110}"/>
                </a:ext>
              </a:extLst>
            </p:cNvPr>
            <p:cNvCxnSpPr>
              <a:cxnSpLocks/>
              <a:stCxn id="15" idx="2"/>
              <a:endCxn id="90" idx="0"/>
            </p:cNvCxnSpPr>
            <p:nvPr/>
          </p:nvCxnSpPr>
          <p:spPr>
            <a:xfrm flipH="1">
              <a:off x="527119" y="3837523"/>
              <a:ext cx="758674" cy="114383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Rak 194">
              <a:extLst>
                <a:ext uri="{FF2B5EF4-FFF2-40B4-BE49-F238E27FC236}">
                  <a16:creationId xmlns:a16="http://schemas.microsoft.com/office/drawing/2014/main" id="{6E3EC5A2-0CB0-4AD3-AC5E-A1D8670419CD}"/>
                </a:ext>
              </a:extLst>
            </p:cNvPr>
            <p:cNvCxnSpPr>
              <a:cxnSpLocks/>
              <a:stCxn id="22" idx="2"/>
              <a:endCxn id="91" idx="0"/>
            </p:cNvCxnSpPr>
            <p:nvPr/>
          </p:nvCxnSpPr>
          <p:spPr>
            <a:xfrm flipH="1">
              <a:off x="3193951" y="3837523"/>
              <a:ext cx="247946" cy="114383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Rak 258">
              <a:extLst>
                <a:ext uri="{FF2B5EF4-FFF2-40B4-BE49-F238E27FC236}">
                  <a16:creationId xmlns:a16="http://schemas.microsoft.com/office/drawing/2014/main" id="{8732DDF4-9D25-4630-A745-62BE2F9CABC1}"/>
                </a:ext>
              </a:extLst>
            </p:cNvPr>
            <p:cNvCxnSpPr>
              <a:cxnSpLocks/>
              <a:stCxn id="16" idx="2"/>
              <a:endCxn id="95" idx="0"/>
            </p:cNvCxnSpPr>
            <p:nvPr/>
          </p:nvCxnSpPr>
          <p:spPr>
            <a:xfrm flipH="1">
              <a:off x="2173007" y="3837523"/>
              <a:ext cx="534467" cy="114383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Rak 259">
              <a:extLst>
                <a:ext uri="{FF2B5EF4-FFF2-40B4-BE49-F238E27FC236}">
                  <a16:creationId xmlns:a16="http://schemas.microsoft.com/office/drawing/2014/main" id="{91C73E9F-1409-44BD-9CCC-8A5D7B022CBF}"/>
                </a:ext>
              </a:extLst>
            </p:cNvPr>
            <p:cNvCxnSpPr>
              <a:cxnSpLocks/>
              <a:stCxn id="21" idx="2"/>
              <a:endCxn id="83" idx="0"/>
            </p:cNvCxnSpPr>
            <p:nvPr/>
          </p:nvCxnSpPr>
          <p:spPr>
            <a:xfrm flipH="1">
              <a:off x="1332063" y="3837523"/>
              <a:ext cx="666156" cy="114383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Rak 261">
              <a:extLst>
                <a:ext uri="{FF2B5EF4-FFF2-40B4-BE49-F238E27FC236}">
                  <a16:creationId xmlns:a16="http://schemas.microsoft.com/office/drawing/2014/main" id="{430DC3AC-0040-4F05-807F-9951CAC579B1}"/>
                </a:ext>
              </a:extLst>
            </p:cNvPr>
            <p:cNvCxnSpPr>
              <a:cxnSpLocks/>
              <a:stCxn id="18" idx="2"/>
              <a:endCxn id="88" idx="0"/>
            </p:cNvCxnSpPr>
            <p:nvPr/>
          </p:nvCxnSpPr>
          <p:spPr>
            <a:xfrm flipH="1">
              <a:off x="4088895" y="3837523"/>
              <a:ext cx="54092" cy="114383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Rak 262">
              <a:extLst>
                <a:ext uri="{FF2B5EF4-FFF2-40B4-BE49-F238E27FC236}">
                  <a16:creationId xmlns:a16="http://schemas.microsoft.com/office/drawing/2014/main" id="{DF0401CC-8E1E-4DAE-8350-309BF7657601}"/>
                </a:ext>
              </a:extLst>
            </p:cNvPr>
            <p:cNvCxnSpPr>
              <a:cxnSpLocks/>
              <a:stCxn id="17" idx="2"/>
              <a:endCxn id="84" idx="0"/>
            </p:cNvCxnSpPr>
            <p:nvPr/>
          </p:nvCxnSpPr>
          <p:spPr>
            <a:xfrm>
              <a:off x="4886734" y="3837523"/>
              <a:ext cx="61105" cy="114383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Rak 264">
              <a:extLst>
                <a:ext uri="{FF2B5EF4-FFF2-40B4-BE49-F238E27FC236}">
                  <a16:creationId xmlns:a16="http://schemas.microsoft.com/office/drawing/2014/main" id="{5A2F0E50-6109-41D3-87B0-0ADA257465CA}"/>
                </a:ext>
              </a:extLst>
            </p:cNvPr>
            <p:cNvCxnSpPr>
              <a:cxnSpLocks/>
              <a:stCxn id="19" idx="2"/>
              <a:endCxn id="93" idx="0"/>
            </p:cNvCxnSpPr>
            <p:nvPr/>
          </p:nvCxnSpPr>
          <p:spPr>
            <a:xfrm>
              <a:off x="5587824" y="3837523"/>
              <a:ext cx="236959" cy="114383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Rak 265">
              <a:extLst>
                <a:ext uri="{FF2B5EF4-FFF2-40B4-BE49-F238E27FC236}">
                  <a16:creationId xmlns:a16="http://schemas.microsoft.com/office/drawing/2014/main" id="{CBCE8081-CB12-4B42-952A-5E31035BDB1F}"/>
                </a:ext>
              </a:extLst>
            </p:cNvPr>
            <p:cNvCxnSpPr>
              <a:cxnSpLocks/>
              <a:stCxn id="30" idx="2"/>
              <a:endCxn id="96" idx="0"/>
            </p:cNvCxnSpPr>
            <p:nvPr/>
          </p:nvCxnSpPr>
          <p:spPr>
            <a:xfrm flipH="1">
              <a:off x="6845727" y="4289679"/>
              <a:ext cx="209070" cy="691678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Rak 266">
              <a:extLst>
                <a:ext uri="{FF2B5EF4-FFF2-40B4-BE49-F238E27FC236}">
                  <a16:creationId xmlns:a16="http://schemas.microsoft.com/office/drawing/2014/main" id="{CBEDEA96-A399-43F7-A11E-CA7227637F52}"/>
                </a:ext>
              </a:extLst>
            </p:cNvPr>
            <p:cNvCxnSpPr>
              <a:cxnSpLocks/>
              <a:stCxn id="28" idx="2"/>
              <a:endCxn id="96" idx="0"/>
            </p:cNvCxnSpPr>
            <p:nvPr/>
          </p:nvCxnSpPr>
          <p:spPr>
            <a:xfrm>
              <a:off x="6308833" y="4289679"/>
              <a:ext cx="536894" cy="691678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Rak 267">
              <a:extLst>
                <a:ext uri="{FF2B5EF4-FFF2-40B4-BE49-F238E27FC236}">
                  <a16:creationId xmlns:a16="http://schemas.microsoft.com/office/drawing/2014/main" id="{B146313C-C8FC-4813-85DA-759BBD6E4A66}"/>
                </a:ext>
              </a:extLst>
            </p:cNvPr>
            <p:cNvCxnSpPr>
              <a:cxnSpLocks/>
              <a:endCxn id="94" idx="0"/>
            </p:cNvCxnSpPr>
            <p:nvPr/>
          </p:nvCxnSpPr>
          <p:spPr>
            <a:xfrm>
              <a:off x="7445741" y="4302801"/>
              <a:ext cx="420930" cy="69684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Rak 269">
              <a:extLst>
                <a:ext uri="{FF2B5EF4-FFF2-40B4-BE49-F238E27FC236}">
                  <a16:creationId xmlns:a16="http://schemas.microsoft.com/office/drawing/2014/main" id="{057914FF-8A47-4C40-A704-98614273173B}"/>
                </a:ext>
              </a:extLst>
            </p:cNvPr>
            <p:cNvCxnSpPr>
              <a:cxnSpLocks/>
              <a:stCxn id="23" idx="2"/>
              <a:endCxn id="87" idx="0"/>
            </p:cNvCxnSpPr>
            <p:nvPr/>
          </p:nvCxnSpPr>
          <p:spPr>
            <a:xfrm>
              <a:off x="8129109" y="3837523"/>
              <a:ext cx="560506" cy="114383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Rak 270">
              <a:extLst>
                <a:ext uri="{FF2B5EF4-FFF2-40B4-BE49-F238E27FC236}">
                  <a16:creationId xmlns:a16="http://schemas.microsoft.com/office/drawing/2014/main" id="{0C2DBD7D-65F3-4038-A826-43F528A691B7}"/>
                </a:ext>
              </a:extLst>
            </p:cNvPr>
            <p:cNvCxnSpPr>
              <a:cxnSpLocks/>
              <a:stCxn id="27" idx="2"/>
              <a:endCxn id="92" idx="0"/>
            </p:cNvCxnSpPr>
            <p:nvPr/>
          </p:nvCxnSpPr>
          <p:spPr>
            <a:xfrm>
              <a:off x="9203420" y="4289679"/>
              <a:ext cx="291139" cy="691678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Rak 271">
              <a:extLst>
                <a:ext uri="{FF2B5EF4-FFF2-40B4-BE49-F238E27FC236}">
                  <a16:creationId xmlns:a16="http://schemas.microsoft.com/office/drawing/2014/main" id="{2225EDEE-3A0B-475B-AC97-60E0E4639EFD}"/>
                </a:ext>
              </a:extLst>
            </p:cNvPr>
            <p:cNvCxnSpPr>
              <a:cxnSpLocks/>
              <a:stCxn id="26" idx="2"/>
              <a:endCxn id="89" idx="0"/>
            </p:cNvCxnSpPr>
            <p:nvPr/>
          </p:nvCxnSpPr>
          <p:spPr>
            <a:xfrm>
              <a:off x="9922510" y="4289679"/>
              <a:ext cx="340993" cy="691677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Rak 272">
              <a:extLst>
                <a:ext uri="{FF2B5EF4-FFF2-40B4-BE49-F238E27FC236}">
                  <a16:creationId xmlns:a16="http://schemas.microsoft.com/office/drawing/2014/main" id="{D7EFF854-834D-4F3D-A34E-B4B3A4B5E29F}"/>
                </a:ext>
              </a:extLst>
            </p:cNvPr>
            <p:cNvCxnSpPr>
              <a:cxnSpLocks/>
              <a:endCxn id="86" idx="0"/>
            </p:cNvCxnSpPr>
            <p:nvPr/>
          </p:nvCxnSpPr>
          <p:spPr>
            <a:xfrm>
              <a:off x="10704292" y="3894238"/>
              <a:ext cx="328155" cy="1105407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Rak 273">
              <a:extLst>
                <a:ext uri="{FF2B5EF4-FFF2-40B4-BE49-F238E27FC236}">
                  <a16:creationId xmlns:a16="http://schemas.microsoft.com/office/drawing/2014/main" id="{107DD450-0EA8-4E04-A1C1-A01164010A83}"/>
                </a:ext>
              </a:extLst>
            </p:cNvPr>
            <p:cNvCxnSpPr>
              <a:cxnSpLocks/>
              <a:endCxn id="85" idx="0"/>
            </p:cNvCxnSpPr>
            <p:nvPr/>
          </p:nvCxnSpPr>
          <p:spPr>
            <a:xfrm>
              <a:off x="11265031" y="3855811"/>
              <a:ext cx="482357" cy="1143834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5" name="Grupp 194">
            <a:extLst>
              <a:ext uri="{FF2B5EF4-FFF2-40B4-BE49-F238E27FC236}">
                <a16:creationId xmlns:a16="http://schemas.microsoft.com/office/drawing/2014/main" id="{E646E1C9-FA12-426C-B494-5CA3541DF6FC}"/>
              </a:ext>
            </a:extLst>
          </p:cNvPr>
          <p:cNvGrpSpPr/>
          <p:nvPr/>
        </p:nvGrpSpPr>
        <p:grpSpPr>
          <a:xfrm>
            <a:off x="113119" y="4999644"/>
            <a:ext cx="11958269" cy="1440001"/>
            <a:chOff x="113119" y="4734468"/>
            <a:chExt cx="11958269" cy="1440001"/>
          </a:xfrm>
        </p:grpSpPr>
        <p:sp>
          <p:nvSpPr>
            <p:cNvPr id="83" name="Rektangel 82">
              <a:extLst>
                <a:ext uri="{FF2B5EF4-FFF2-40B4-BE49-F238E27FC236}">
                  <a16:creationId xmlns:a16="http://schemas.microsoft.com/office/drawing/2014/main" id="{B49F72DD-0681-4CD3-93CC-FCC2242B5484}"/>
                </a:ext>
              </a:extLst>
            </p:cNvPr>
            <p:cNvSpPr/>
            <p:nvPr/>
          </p:nvSpPr>
          <p:spPr>
            <a:xfrm>
              <a:off x="1008063" y="4734469"/>
              <a:ext cx="648000" cy="144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" tIns="36000" rIns="13500" bIns="36000" rtlCol="0" anchor="t">
              <a:noAutofit/>
            </a:bodyPr>
            <a:lstStyle/>
            <a:p>
              <a:pPr>
                <a:lnSpc>
                  <a:spcPts val="1200"/>
                </a:lnSpc>
              </a:pPr>
              <a:r>
                <a:rPr lang="sv-SE" sz="1200" dirty="0">
                  <a:solidFill>
                    <a:srgbClr val="C00000"/>
                  </a:solidFill>
                </a:rPr>
                <a:t>Abraham var </a:t>
              </a:r>
              <a:r>
                <a:rPr lang="sv-SE" sz="1200" b="1" i="1" dirty="0">
                  <a:solidFill>
                    <a:srgbClr val="C00000"/>
                  </a:solidFill>
                </a:rPr>
                <a:t>100 år</a:t>
              </a:r>
              <a:r>
                <a:rPr lang="sv-SE" sz="1200" dirty="0">
                  <a:solidFill>
                    <a:srgbClr val="C00000"/>
                  </a:solidFill>
                </a:rPr>
                <a:t> när hans son Isak föddes. </a:t>
              </a:r>
              <a:r>
                <a:rPr lang="sv-SE" sz="1200" dirty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(1 Mos 21:5)</a:t>
              </a:r>
              <a:endParaRPr lang="sv-SE" sz="1200" dirty="0"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Rektangel 83">
              <a:extLst>
                <a:ext uri="{FF2B5EF4-FFF2-40B4-BE49-F238E27FC236}">
                  <a16:creationId xmlns:a16="http://schemas.microsoft.com/office/drawing/2014/main" id="{FB4CF486-F804-4125-9136-1169992F6E34}"/>
                </a:ext>
              </a:extLst>
            </p:cNvPr>
            <p:cNvSpPr/>
            <p:nvPr/>
          </p:nvSpPr>
          <p:spPr>
            <a:xfrm>
              <a:off x="4479839" y="4734469"/>
              <a:ext cx="936000" cy="144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" tIns="36000" rIns="13500" bIns="36000" rtlCol="0" anchor="t">
              <a:noAutofit/>
            </a:bodyPr>
            <a:lstStyle/>
            <a:p>
              <a:pPr>
                <a:lnSpc>
                  <a:spcPts val="1200"/>
                </a:lnSpc>
              </a:pPr>
              <a:r>
                <a:rPr lang="sv-SE" sz="1200" dirty="0">
                  <a:solidFill>
                    <a:schemeClr val="tx1"/>
                  </a:solidFill>
                </a:rPr>
                <a:t>Hesekiel skulle bära Israels miss-gärning i </a:t>
              </a:r>
              <a:r>
                <a:rPr lang="sv-SE" sz="1200" b="1" i="1" dirty="0">
                  <a:solidFill>
                    <a:schemeClr val="tx1"/>
                  </a:solidFill>
                </a:rPr>
                <a:t>390 dagar </a:t>
              </a:r>
              <a:r>
                <a:rPr lang="sv-SE" sz="1200" dirty="0">
                  <a:solidFill>
                    <a:schemeClr val="tx1"/>
                  </a:solidFill>
                </a:rPr>
                <a:t>och Judas i </a:t>
              </a:r>
              <a:r>
                <a:rPr lang="sv-SE" sz="1200" b="1" i="1" dirty="0">
                  <a:solidFill>
                    <a:schemeClr val="tx1"/>
                  </a:solidFill>
                </a:rPr>
                <a:t>40 dagar</a:t>
              </a:r>
              <a:r>
                <a:rPr lang="sv-SE" sz="1200" dirty="0">
                  <a:solidFill>
                    <a:schemeClr val="tx1"/>
                  </a:solidFill>
                </a:rPr>
                <a:t>, </a:t>
              </a:r>
              <a:r>
                <a:rPr lang="sv-SE" sz="1200" dirty="0">
                  <a:solidFill>
                    <a:srgbClr val="C00000"/>
                  </a:solidFill>
                </a:rPr>
                <a:t>en dag för varje år</a:t>
              </a:r>
              <a:r>
                <a:rPr lang="sv-SE" sz="1200" dirty="0">
                  <a:solidFill>
                    <a:schemeClr val="tx1"/>
                  </a:solidFill>
                </a:rPr>
                <a:t>. (Hes 4:4-7) </a:t>
              </a:r>
            </a:p>
          </p:txBody>
        </p:sp>
        <p:sp>
          <p:nvSpPr>
            <p:cNvPr id="85" name="Rektangel 84">
              <a:extLst>
                <a:ext uri="{FF2B5EF4-FFF2-40B4-BE49-F238E27FC236}">
                  <a16:creationId xmlns:a16="http://schemas.microsoft.com/office/drawing/2014/main" id="{9C98312F-59B3-4EC2-87A2-E3F533E19C2A}"/>
                </a:ext>
              </a:extLst>
            </p:cNvPr>
            <p:cNvSpPr/>
            <p:nvPr/>
          </p:nvSpPr>
          <p:spPr>
            <a:xfrm>
              <a:off x="11423388" y="4734469"/>
              <a:ext cx="648000" cy="144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000" tIns="36000" rIns="135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1200"/>
                </a:lnSpc>
              </a:pPr>
              <a:r>
                <a:rPr lang="sv-SE" sz="1200" dirty="0">
                  <a:solidFill>
                    <a:srgbClr val="C00000"/>
                  </a:solidFill>
                </a:rPr>
                <a:t>De ska regera… </a:t>
              </a:r>
              <a:br>
                <a:rPr lang="sv-SE" sz="1200" dirty="0">
                  <a:solidFill>
                    <a:srgbClr val="C00000"/>
                  </a:solidFill>
                </a:rPr>
              </a:br>
              <a:r>
                <a:rPr lang="sv-SE" sz="1200" dirty="0">
                  <a:solidFill>
                    <a:srgbClr val="C00000"/>
                  </a:solidFill>
                </a:rPr>
                <a:t>i evig-heters </a:t>
              </a:r>
              <a:r>
                <a:rPr lang="sv-SE" sz="1200" b="1" i="1" dirty="0">
                  <a:solidFill>
                    <a:srgbClr val="C00000"/>
                  </a:solidFill>
                </a:rPr>
                <a:t>evighet</a:t>
              </a:r>
              <a:r>
                <a:rPr lang="sv-SE" sz="1200" dirty="0">
                  <a:solidFill>
                    <a:srgbClr val="C00000"/>
                  </a:solidFill>
                </a:rPr>
                <a:t>. </a:t>
              </a:r>
              <a:r>
                <a:rPr lang="sv-SE" sz="1200" dirty="0">
                  <a:solidFill>
                    <a:schemeClr val="tx1"/>
                  </a:solidFill>
                </a:rPr>
                <a:t>(Upp 22:5)</a:t>
              </a:r>
            </a:p>
          </p:txBody>
        </p:sp>
        <p:sp>
          <p:nvSpPr>
            <p:cNvPr id="86" name="Rektangel 85">
              <a:extLst>
                <a:ext uri="{FF2B5EF4-FFF2-40B4-BE49-F238E27FC236}">
                  <a16:creationId xmlns:a16="http://schemas.microsoft.com/office/drawing/2014/main" id="{12AF8771-E88B-4631-950C-A3DB7997036B}"/>
                </a:ext>
              </a:extLst>
            </p:cNvPr>
            <p:cNvSpPr/>
            <p:nvPr/>
          </p:nvSpPr>
          <p:spPr>
            <a:xfrm>
              <a:off x="10708447" y="4734469"/>
              <a:ext cx="648000" cy="144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000" tIns="36000" rIns="135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1200"/>
                </a:lnSpc>
              </a:pPr>
              <a:r>
                <a:rPr lang="sv-SE" sz="1200" dirty="0">
                  <a:solidFill>
                    <a:srgbClr val="C00000"/>
                  </a:solidFill>
                </a:rPr>
                <a:t>De levde och regerade med Kristus i </a:t>
              </a:r>
              <a:r>
                <a:rPr lang="sv-SE" sz="1200" b="1" i="1" dirty="0">
                  <a:solidFill>
                    <a:srgbClr val="C00000"/>
                  </a:solidFill>
                </a:rPr>
                <a:t>1000 år</a:t>
              </a:r>
              <a:r>
                <a:rPr lang="sv-SE" sz="1200" dirty="0">
                  <a:solidFill>
                    <a:srgbClr val="C00000"/>
                  </a:solidFill>
                </a:rPr>
                <a:t>.</a:t>
              </a:r>
              <a:r>
                <a:rPr lang="sv-SE" sz="1200" dirty="0">
                  <a:solidFill>
                    <a:srgbClr val="C00000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.</a:t>
              </a:r>
              <a:br>
                <a:rPr lang="sv-SE" sz="1200" dirty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</a:br>
              <a:r>
                <a:rPr lang="sv-SE" sz="1200" dirty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(Upp 20:4)</a:t>
              </a:r>
            </a:p>
          </p:txBody>
        </p:sp>
        <p:sp>
          <p:nvSpPr>
            <p:cNvPr id="87" name="Rektangel 86">
              <a:extLst>
                <a:ext uri="{FF2B5EF4-FFF2-40B4-BE49-F238E27FC236}">
                  <a16:creationId xmlns:a16="http://schemas.microsoft.com/office/drawing/2014/main" id="{4F10348A-354C-4406-82E6-5C62EDB5B8E8}"/>
                </a:ext>
              </a:extLst>
            </p:cNvPr>
            <p:cNvSpPr/>
            <p:nvPr/>
          </p:nvSpPr>
          <p:spPr>
            <a:xfrm>
              <a:off x="8275615" y="4734469"/>
              <a:ext cx="828000" cy="144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000" tIns="36000" rIns="135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1200"/>
                </a:lnSpc>
              </a:pPr>
              <a:r>
                <a:rPr lang="sv-SE" sz="1200" b="1" i="1" u="sng" dirty="0">
                  <a:solidFill>
                    <a:srgbClr val="C00000"/>
                  </a:solidFill>
                </a:rPr>
                <a:t>Efter</a:t>
              </a:r>
              <a:r>
                <a:rPr lang="sv-SE" sz="1200" b="1" i="1" dirty="0">
                  <a:solidFill>
                    <a:srgbClr val="C00000"/>
                  </a:solidFill>
                </a:rPr>
                <a:t> 2 dagar </a:t>
              </a:r>
              <a:r>
                <a:rPr lang="sv-SE" sz="1200" dirty="0">
                  <a:solidFill>
                    <a:srgbClr val="C00000"/>
                  </a:solidFill>
                </a:rPr>
                <a:t>gör han oss levande igen, på tredje dagen låter han oss uppstå.</a:t>
              </a:r>
              <a:r>
                <a:rPr lang="sv-SE" sz="1200" dirty="0">
                  <a:solidFill>
                    <a:schemeClr val="tx1"/>
                  </a:solidFill>
                </a:rPr>
                <a:t> (Hos 6:2)</a:t>
              </a:r>
            </a:p>
          </p:txBody>
        </p:sp>
        <p:sp>
          <p:nvSpPr>
            <p:cNvPr id="88" name="Rektangel 87">
              <a:extLst>
                <a:ext uri="{FF2B5EF4-FFF2-40B4-BE49-F238E27FC236}">
                  <a16:creationId xmlns:a16="http://schemas.microsoft.com/office/drawing/2014/main" id="{0A02FA34-D129-4EF0-BBE5-B6C4FD268826}"/>
                </a:ext>
              </a:extLst>
            </p:cNvPr>
            <p:cNvSpPr/>
            <p:nvPr/>
          </p:nvSpPr>
          <p:spPr>
            <a:xfrm>
              <a:off x="3764895" y="4734469"/>
              <a:ext cx="648000" cy="144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000" tIns="36000" rIns="135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1200"/>
                </a:lnSpc>
              </a:pPr>
              <a:r>
                <a:rPr lang="sv-SE" sz="1200" dirty="0">
                  <a:solidFill>
                    <a:srgbClr val="C00000"/>
                  </a:solidFill>
                </a:rPr>
                <a:t>Sedan Salomo i </a:t>
              </a:r>
              <a:r>
                <a:rPr lang="sv-SE" sz="1200" b="1" i="1" dirty="0">
                  <a:solidFill>
                    <a:srgbClr val="C00000"/>
                  </a:solidFill>
                </a:rPr>
                <a:t>20 år</a:t>
              </a:r>
              <a:r>
                <a:rPr lang="sv-SE" sz="1200" dirty="0">
                  <a:solidFill>
                    <a:srgbClr val="C00000"/>
                  </a:solidFill>
                </a:rPr>
                <a:t> hade byggt på de två husen…</a:t>
              </a:r>
              <a:br>
                <a:rPr lang="sv-SE" sz="1200" dirty="0">
                  <a:solidFill>
                    <a:srgbClr val="C00000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</a:br>
              <a:r>
                <a:rPr lang="sv-SE" sz="1200" dirty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(1 Kung 9:10)</a:t>
              </a:r>
            </a:p>
          </p:txBody>
        </p:sp>
        <p:sp>
          <p:nvSpPr>
            <p:cNvPr id="89" name="Rektangel 88">
              <a:extLst>
                <a:ext uri="{FF2B5EF4-FFF2-40B4-BE49-F238E27FC236}">
                  <a16:creationId xmlns:a16="http://schemas.microsoft.com/office/drawing/2014/main" id="{A8EF9105-7B0B-4D25-B4D7-1B37CB8FB450}"/>
                </a:ext>
              </a:extLst>
            </p:cNvPr>
            <p:cNvSpPr/>
            <p:nvPr/>
          </p:nvSpPr>
          <p:spPr>
            <a:xfrm>
              <a:off x="9885503" y="4734468"/>
              <a:ext cx="756000" cy="144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000" tIns="36000" rIns="135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1200"/>
                </a:lnSpc>
              </a:pPr>
              <a:r>
                <a:rPr lang="sv-SE" sz="1200" dirty="0">
                  <a:solidFill>
                    <a:srgbClr val="C00000"/>
                  </a:solidFill>
                </a:rPr>
                <a:t>Dagen kommer </a:t>
              </a:r>
            </a:p>
            <a:p>
              <a:pPr>
                <a:lnSpc>
                  <a:spcPts val="1200"/>
                </a:lnSpc>
              </a:pPr>
              <a:r>
                <a:rPr lang="sv-SE" sz="1200" dirty="0">
                  <a:solidFill>
                    <a:srgbClr val="C00000"/>
                  </a:solidFill>
                </a:rPr>
                <a:t>för </a:t>
              </a:r>
              <a:r>
                <a:rPr lang="sv-SE" sz="1200" cap="small" dirty="0">
                  <a:solidFill>
                    <a:srgbClr val="C00000"/>
                  </a:solidFill>
                </a:rPr>
                <a:t>Herrens</a:t>
              </a:r>
              <a:r>
                <a:rPr lang="sv-SE" sz="1200" dirty="0">
                  <a:solidFill>
                    <a:srgbClr val="C00000"/>
                  </a:solidFill>
                </a:rPr>
                <a:t> hämnd, </a:t>
              </a:r>
              <a:r>
                <a:rPr lang="sv-SE" sz="1200" b="1" i="1" dirty="0">
                  <a:solidFill>
                    <a:srgbClr val="C00000"/>
                  </a:solidFill>
                </a:rPr>
                <a:t>ett vedergäll-ningens år</a:t>
              </a:r>
              <a:r>
                <a:rPr lang="sv-SE" sz="1200" dirty="0">
                  <a:solidFill>
                    <a:srgbClr val="C00000"/>
                  </a:solidFill>
                </a:rPr>
                <a:t>. </a:t>
              </a:r>
              <a:r>
                <a:rPr lang="sv-SE" sz="1200" dirty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(Jes 34:8)</a:t>
              </a:r>
            </a:p>
          </p:txBody>
        </p:sp>
        <p:sp>
          <p:nvSpPr>
            <p:cNvPr id="90" name="Rektangel 89">
              <a:extLst>
                <a:ext uri="{FF2B5EF4-FFF2-40B4-BE49-F238E27FC236}">
                  <a16:creationId xmlns:a16="http://schemas.microsoft.com/office/drawing/2014/main" id="{BB5ACBC2-2800-4703-A564-8C32B35A6F63}"/>
                </a:ext>
              </a:extLst>
            </p:cNvPr>
            <p:cNvSpPr/>
            <p:nvPr/>
          </p:nvSpPr>
          <p:spPr>
            <a:xfrm>
              <a:off x="113119" y="4734469"/>
              <a:ext cx="828000" cy="144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" tIns="36000" rIns="13500" bIns="36000" rtlCol="0" anchor="t">
              <a:noAutofit/>
            </a:bodyPr>
            <a:lstStyle/>
            <a:p>
              <a:pPr>
                <a:lnSpc>
                  <a:spcPts val="1200"/>
                </a:lnSpc>
              </a:pPr>
              <a:r>
                <a:rPr lang="sv-SE" sz="1200" dirty="0">
                  <a:solidFill>
                    <a:schemeClr val="tx1"/>
                  </a:solidFill>
                </a:rPr>
                <a:t>Genealogier från Adam till Abraham med 1/2 år subtraherat per genera-tion. (1 Mos 5 &amp; 11)</a:t>
              </a:r>
            </a:p>
          </p:txBody>
        </p:sp>
        <p:sp>
          <p:nvSpPr>
            <p:cNvPr id="91" name="Rektangel 90">
              <a:extLst>
                <a:ext uri="{FF2B5EF4-FFF2-40B4-BE49-F238E27FC236}">
                  <a16:creationId xmlns:a16="http://schemas.microsoft.com/office/drawing/2014/main" id="{28B95F7D-BDBF-45AE-83F6-C964A785E953}"/>
                </a:ext>
              </a:extLst>
            </p:cNvPr>
            <p:cNvSpPr/>
            <p:nvPr/>
          </p:nvSpPr>
          <p:spPr>
            <a:xfrm>
              <a:off x="2689951" y="4734468"/>
              <a:ext cx="1008000" cy="144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000" tIns="36000" rIns="135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1200"/>
                </a:lnSpc>
              </a:pPr>
              <a:r>
                <a:rPr lang="sv-SE" sz="1200" dirty="0">
                  <a:solidFill>
                    <a:srgbClr val="C00000"/>
                  </a:solidFill>
                </a:rPr>
                <a:t>I det </a:t>
              </a:r>
              <a:r>
                <a:rPr lang="sv-SE" sz="1200" b="1" i="1" dirty="0">
                  <a:solidFill>
                    <a:srgbClr val="C00000"/>
                  </a:solidFill>
                </a:rPr>
                <a:t>480:e året</a:t>
              </a:r>
              <a:r>
                <a:rPr lang="sv-SE" sz="1200" dirty="0">
                  <a:solidFill>
                    <a:srgbClr val="C00000"/>
                  </a:solidFill>
                </a:rPr>
                <a:t> efter det att Israels barn drog ut ur Egypten… började [Salomo] bygga </a:t>
              </a:r>
              <a:r>
                <a:rPr lang="sv-SE" sz="1200" cap="small" dirty="0">
                  <a:solidFill>
                    <a:srgbClr val="C00000"/>
                  </a:solidFill>
                </a:rPr>
                <a:t>Herrens</a:t>
              </a:r>
              <a:r>
                <a:rPr lang="sv-SE" sz="1200" dirty="0">
                  <a:solidFill>
                    <a:srgbClr val="C00000"/>
                  </a:solidFill>
                </a:rPr>
                <a:t> hus.</a:t>
              </a:r>
              <a:br>
                <a:rPr lang="sv-SE" sz="1200" dirty="0">
                  <a:solidFill>
                    <a:srgbClr val="C00000"/>
                  </a:solidFill>
                </a:rPr>
              </a:br>
              <a:r>
                <a:rPr lang="sv-SE" sz="1200" dirty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(1 Kung 6:1)</a:t>
              </a:r>
            </a:p>
          </p:txBody>
        </p:sp>
        <p:sp>
          <p:nvSpPr>
            <p:cNvPr id="92" name="Rektangel 91">
              <a:extLst>
                <a:ext uri="{FF2B5EF4-FFF2-40B4-BE49-F238E27FC236}">
                  <a16:creationId xmlns:a16="http://schemas.microsoft.com/office/drawing/2014/main" id="{76D4CD48-D85C-4825-BC73-BAC31F0F33BB}"/>
                </a:ext>
              </a:extLst>
            </p:cNvPr>
            <p:cNvSpPr/>
            <p:nvPr/>
          </p:nvSpPr>
          <p:spPr>
            <a:xfrm>
              <a:off x="9170559" y="4734469"/>
              <a:ext cx="648000" cy="144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000" tIns="36000" rIns="135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1200"/>
                </a:lnSpc>
              </a:pPr>
              <a:r>
                <a:rPr lang="sv-SE" sz="1200" dirty="0">
                  <a:solidFill>
                    <a:srgbClr val="C00000"/>
                  </a:solidFill>
                </a:rPr>
                <a:t>Han ska stadfästa ett förbund… under</a:t>
              </a:r>
              <a:br>
                <a:rPr lang="sv-SE" sz="1200" dirty="0">
                  <a:solidFill>
                    <a:srgbClr val="C00000"/>
                  </a:solidFill>
                </a:rPr>
              </a:br>
              <a:r>
                <a:rPr lang="sv-SE" sz="1200" b="1" i="1" dirty="0">
                  <a:solidFill>
                    <a:srgbClr val="C00000"/>
                  </a:solidFill>
                </a:rPr>
                <a:t>1 vecka</a:t>
              </a:r>
              <a:r>
                <a:rPr lang="sv-SE" sz="1200" dirty="0">
                  <a:solidFill>
                    <a:srgbClr val="C00000"/>
                  </a:solidFill>
                </a:rPr>
                <a:t>… </a:t>
              </a:r>
              <a:r>
                <a:rPr lang="sv-SE" sz="1200" dirty="0">
                  <a:solidFill>
                    <a:schemeClr val="tx1"/>
                  </a:solidFill>
                </a:rPr>
                <a:t>(Dan 9:27)</a:t>
              </a:r>
            </a:p>
          </p:txBody>
        </p:sp>
        <p:sp>
          <p:nvSpPr>
            <p:cNvPr id="93" name="Rektangel 92">
              <a:extLst>
                <a:ext uri="{FF2B5EF4-FFF2-40B4-BE49-F238E27FC236}">
                  <a16:creationId xmlns:a16="http://schemas.microsoft.com/office/drawing/2014/main" id="{420439B6-AB3B-4E16-AA98-2E4A722AEDF1}"/>
                </a:ext>
              </a:extLst>
            </p:cNvPr>
            <p:cNvSpPr/>
            <p:nvPr/>
          </p:nvSpPr>
          <p:spPr>
            <a:xfrm>
              <a:off x="5482783" y="4734469"/>
              <a:ext cx="684000" cy="144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" tIns="36000" rIns="13500" bIns="36000" rtlCol="0" anchor="t">
              <a:noAutofit/>
            </a:bodyPr>
            <a:lstStyle/>
            <a:p>
              <a:pPr>
                <a:lnSpc>
                  <a:spcPts val="1200"/>
                </a:lnSpc>
              </a:pPr>
              <a:r>
                <a:rPr lang="sv-SE" sz="1200" dirty="0">
                  <a:solidFill>
                    <a:srgbClr val="C00000"/>
                  </a:solidFill>
                </a:rPr>
                <a:t>Hela detta land ska ödeläggas… och… tjäna Babels kung i </a:t>
              </a:r>
              <a:r>
                <a:rPr lang="sv-SE" sz="1200" b="1" i="1" dirty="0">
                  <a:solidFill>
                    <a:srgbClr val="C00000"/>
                  </a:solidFill>
                </a:rPr>
                <a:t>70 år</a:t>
              </a:r>
              <a:r>
                <a:rPr lang="sv-SE" sz="1200" dirty="0">
                  <a:solidFill>
                    <a:srgbClr val="C00000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. </a:t>
              </a:r>
              <a:r>
                <a:rPr lang="sv-SE" sz="1200" dirty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(Jer 25:11)</a:t>
              </a:r>
            </a:p>
          </p:txBody>
        </p:sp>
        <p:sp>
          <p:nvSpPr>
            <p:cNvPr id="94" name="Rektangel 93">
              <a:extLst>
                <a:ext uri="{FF2B5EF4-FFF2-40B4-BE49-F238E27FC236}">
                  <a16:creationId xmlns:a16="http://schemas.microsoft.com/office/drawing/2014/main" id="{568164E4-FA53-477A-A3A1-F08B524D2C6F}"/>
                </a:ext>
              </a:extLst>
            </p:cNvPr>
            <p:cNvSpPr/>
            <p:nvPr/>
          </p:nvSpPr>
          <p:spPr>
            <a:xfrm>
              <a:off x="7524671" y="4734469"/>
              <a:ext cx="684000" cy="144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000" tIns="36000" rIns="135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1200"/>
                </a:lnSpc>
              </a:pPr>
              <a:r>
                <a:rPr lang="sv-SE" sz="1200" b="1" i="1" u="sng" dirty="0">
                  <a:solidFill>
                    <a:srgbClr val="C00000"/>
                  </a:solidFill>
                </a:rPr>
                <a:t>Efter</a:t>
              </a:r>
              <a:r>
                <a:rPr lang="sv-SE" sz="1200" b="1" i="1" dirty="0">
                  <a:solidFill>
                    <a:srgbClr val="C00000"/>
                  </a:solidFill>
                </a:rPr>
                <a:t> de 62 veck-orna</a:t>
              </a:r>
              <a:r>
                <a:rPr lang="sv-SE" sz="1200" dirty="0">
                  <a:solidFill>
                    <a:srgbClr val="C00000"/>
                  </a:solidFill>
                </a:rPr>
                <a:t> ska den Smorde förgöras</a:t>
              </a:r>
              <a:r>
                <a:rPr lang="sv-SE" altLang="sv-SE" sz="1200" dirty="0">
                  <a:solidFill>
                    <a:srgbClr val="C00000"/>
                  </a:solidFill>
                </a:rPr>
                <a:t>… </a:t>
              </a:r>
              <a:r>
                <a:rPr lang="sv-SE" altLang="sv-SE" sz="1200" dirty="0">
                  <a:solidFill>
                    <a:schemeClr val="tx1"/>
                  </a:solidFill>
                </a:rPr>
                <a:t>(Dan 9:26)</a:t>
              </a:r>
              <a:endParaRPr lang="sv-SE" sz="1200" dirty="0">
                <a:solidFill>
                  <a:schemeClr val="tx1"/>
                </a:solidFill>
              </a:endParaRPr>
            </a:p>
          </p:txBody>
        </p:sp>
        <p:sp>
          <p:nvSpPr>
            <p:cNvPr id="95" name="Rektangel 94">
              <a:extLst>
                <a:ext uri="{FF2B5EF4-FFF2-40B4-BE49-F238E27FC236}">
                  <a16:creationId xmlns:a16="http://schemas.microsoft.com/office/drawing/2014/main" id="{94244B15-C96E-4D53-AA34-9CAE50DE431F}"/>
                </a:ext>
              </a:extLst>
            </p:cNvPr>
            <p:cNvSpPr/>
            <p:nvPr/>
          </p:nvSpPr>
          <p:spPr>
            <a:xfrm>
              <a:off x="1723007" y="4734468"/>
              <a:ext cx="900000" cy="144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000" tIns="36000" rIns="135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1200"/>
                </a:lnSpc>
              </a:pPr>
              <a:r>
                <a:rPr lang="sv-SE" sz="1200" dirty="0">
                  <a:solidFill>
                    <a:srgbClr val="C00000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[Abrahams]</a:t>
              </a:r>
              <a:r>
                <a:rPr lang="sv-SE" sz="1200" dirty="0">
                  <a:solidFill>
                    <a:srgbClr val="C00000"/>
                  </a:solidFill>
                </a:rPr>
                <a:t> efterkom-mande ska bo som främ-lingar i ett land som inte är deras…</a:t>
              </a:r>
              <a:br>
                <a:rPr lang="sv-SE" sz="1200" dirty="0">
                  <a:solidFill>
                    <a:srgbClr val="C00000"/>
                  </a:solidFill>
                </a:rPr>
              </a:br>
              <a:r>
                <a:rPr lang="sv-SE" sz="1200" dirty="0">
                  <a:solidFill>
                    <a:srgbClr val="C00000"/>
                  </a:solidFill>
                </a:rPr>
                <a:t>i </a:t>
              </a:r>
              <a:r>
                <a:rPr lang="sv-SE" sz="1200" b="1" i="1" dirty="0">
                  <a:solidFill>
                    <a:srgbClr val="C00000"/>
                  </a:solidFill>
                </a:rPr>
                <a:t>400 år</a:t>
              </a:r>
              <a:r>
                <a:rPr lang="sv-SE" sz="1200" dirty="0">
                  <a:solidFill>
                    <a:srgbClr val="C00000"/>
                  </a:solidFill>
                </a:rPr>
                <a:t>.</a:t>
              </a:r>
              <a:br>
                <a:rPr lang="sv-SE" sz="1200" dirty="0">
                  <a:solidFill>
                    <a:srgbClr val="C00000"/>
                  </a:solidFill>
                </a:rPr>
              </a:br>
              <a:r>
                <a:rPr lang="sv-SE" sz="1200" dirty="0">
                  <a:solidFill>
                    <a:schemeClr val="tx1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(Apg 7:6)</a:t>
              </a:r>
            </a:p>
          </p:txBody>
        </p:sp>
        <p:sp>
          <p:nvSpPr>
            <p:cNvPr id="96" name="Rektangel 95">
              <a:extLst>
                <a:ext uri="{FF2B5EF4-FFF2-40B4-BE49-F238E27FC236}">
                  <a16:creationId xmlns:a16="http://schemas.microsoft.com/office/drawing/2014/main" id="{95E0CC89-11BD-4D27-A264-363CA83E1529}"/>
                </a:ext>
              </a:extLst>
            </p:cNvPr>
            <p:cNvSpPr/>
            <p:nvPr/>
          </p:nvSpPr>
          <p:spPr>
            <a:xfrm>
              <a:off x="6233727" y="4734469"/>
              <a:ext cx="1224000" cy="144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7000" tIns="36000" rIns="135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1200"/>
                </a:lnSpc>
              </a:pPr>
              <a:r>
                <a:rPr lang="sv-SE" sz="1200" dirty="0">
                  <a:solidFill>
                    <a:srgbClr val="C00000"/>
                  </a:solidFill>
                </a:rPr>
                <a:t>Från det att ordet gått ut om att Jerusalem ska återställas… till dess att den Smorde Fursten kommer, ska det gå </a:t>
              </a:r>
              <a:r>
                <a:rPr lang="sv-SE" sz="1200" b="1" i="1" dirty="0">
                  <a:solidFill>
                    <a:srgbClr val="C00000"/>
                  </a:solidFill>
                </a:rPr>
                <a:t>7 veckor och 62 veckor</a:t>
              </a:r>
              <a:r>
                <a:rPr lang="sv-SE" sz="1200" dirty="0">
                  <a:solidFill>
                    <a:srgbClr val="C00000"/>
                  </a:solidFill>
                </a:rPr>
                <a:t>.</a:t>
              </a:r>
              <a:r>
                <a:rPr lang="sv-SE" altLang="sv-SE" sz="1200" dirty="0">
                  <a:solidFill>
                    <a:srgbClr val="C00000"/>
                  </a:solidFill>
                </a:rPr>
                <a:t> </a:t>
              </a:r>
              <a:r>
                <a:rPr lang="sv-SE" altLang="sv-SE" sz="1200" dirty="0">
                  <a:solidFill>
                    <a:schemeClr val="tx1"/>
                  </a:solidFill>
                </a:rPr>
                <a:t>(Dan 9:25)</a:t>
              </a:r>
              <a:endParaRPr lang="sv-SE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7" name="Grupp 196">
            <a:extLst>
              <a:ext uri="{FF2B5EF4-FFF2-40B4-BE49-F238E27FC236}">
                <a16:creationId xmlns:a16="http://schemas.microsoft.com/office/drawing/2014/main" id="{D4A4A038-754E-4D2D-8461-83DD3679AE92}"/>
              </a:ext>
            </a:extLst>
          </p:cNvPr>
          <p:cNvGrpSpPr/>
          <p:nvPr/>
        </p:nvGrpSpPr>
        <p:grpSpPr>
          <a:xfrm>
            <a:off x="113119" y="3946263"/>
            <a:ext cx="10151391" cy="361704"/>
            <a:chOff x="113119" y="3681087"/>
            <a:chExt cx="10151391" cy="361704"/>
          </a:xfrm>
        </p:grpSpPr>
        <p:grpSp>
          <p:nvGrpSpPr>
            <p:cNvPr id="168" name="Grupp 167">
              <a:extLst>
                <a:ext uri="{FF2B5EF4-FFF2-40B4-BE49-F238E27FC236}">
                  <a16:creationId xmlns:a16="http://schemas.microsoft.com/office/drawing/2014/main" id="{FA908A86-884E-4002-8F07-40E244D82E5F}"/>
                </a:ext>
              </a:extLst>
            </p:cNvPr>
            <p:cNvGrpSpPr/>
            <p:nvPr/>
          </p:nvGrpSpPr>
          <p:grpSpPr>
            <a:xfrm>
              <a:off x="5984833" y="3718791"/>
              <a:ext cx="692874" cy="324000"/>
              <a:chOff x="5984833" y="3747072"/>
              <a:chExt cx="692874" cy="324000"/>
            </a:xfrm>
          </p:grpSpPr>
          <p:sp>
            <p:nvSpPr>
              <p:cNvPr id="25" name="M1">
                <a:extLst>
                  <a:ext uri="{FF2B5EF4-FFF2-40B4-BE49-F238E27FC236}">
                    <a16:creationId xmlns:a16="http://schemas.microsoft.com/office/drawing/2014/main" id="{8AD05E09-D503-4C55-9820-04171D8CD793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558574" y="3747072"/>
                <a:ext cx="119133" cy="324000"/>
              </a:xfrm>
              <a:prstGeom prst="rect">
                <a:avLst/>
              </a:prstGeom>
              <a:solidFill>
                <a:schemeClr val="accent5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18000" rIns="0" bIns="0" rtlCol="0" anchor="ctr"/>
              <a:lstStyle/>
              <a:p>
                <a:pPr algn="ctr">
                  <a:lnSpc>
                    <a:spcPts val="1200"/>
                  </a:lnSpc>
                </a:pPr>
                <a:endParaRPr lang="sv-SE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M1">
                <a:extLst>
                  <a:ext uri="{FF2B5EF4-FFF2-40B4-BE49-F238E27FC236}">
                    <a16:creationId xmlns:a16="http://schemas.microsoft.com/office/drawing/2014/main" id="{DF4DD47B-D690-4F44-8434-6ED1A7C94685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984833" y="3747072"/>
                <a:ext cx="648000" cy="324000"/>
              </a:xfrm>
              <a:prstGeom prst="rect">
                <a:avLst/>
              </a:prstGeom>
              <a:solidFill>
                <a:schemeClr val="accent2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25200" rIns="0" bIns="0" rtlCol="0" anchor="ctr"/>
              <a:lstStyle/>
              <a:p>
                <a:pPr algn="ctr">
                  <a:lnSpc>
                    <a:spcPts val="1200"/>
                  </a:lnSpc>
                </a:pPr>
                <a:r>
                  <a:rPr lang="sv-SE" sz="1200" dirty="0">
                    <a:solidFill>
                      <a:schemeClr val="tx1"/>
                    </a:solidFill>
                  </a:rPr>
                  <a:t>7 första DÅV</a:t>
                </a:r>
              </a:p>
            </p:txBody>
          </p:sp>
        </p:grpSp>
        <p:grpSp>
          <p:nvGrpSpPr>
            <p:cNvPr id="170" name="Grupp 169">
              <a:extLst>
                <a:ext uri="{FF2B5EF4-FFF2-40B4-BE49-F238E27FC236}">
                  <a16:creationId xmlns:a16="http://schemas.microsoft.com/office/drawing/2014/main" id="{77B26568-4B8E-4D20-A961-DC8E7D5A1BD5}"/>
                </a:ext>
              </a:extLst>
            </p:cNvPr>
            <p:cNvGrpSpPr/>
            <p:nvPr/>
          </p:nvGrpSpPr>
          <p:grpSpPr>
            <a:xfrm>
              <a:off x="113119" y="3681087"/>
              <a:ext cx="10151391" cy="361704"/>
              <a:chOff x="113119" y="3681087"/>
              <a:chExt cx="10151391" cy="361704"/>
            </a:xfrm>
          </p:grpSpPr>
          <p:sp>
            <p:nvSpPr>
              <p:cNvPr id="26" name="M1">
                <a:extLst>
                  <a:ext uri="{FF2B5EF4-FFF2-40B4-BE49-F238E27FC236}">
                    <a16:creationId xmlns:a16="http://schemas.microsoft.com/office/drawing/2014/main" id="{A3102989-83FE-4DB8-B5D1-4793539F358B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9580510" y="3718791"/>
                <a:ext cx="684000" cy="324000"/>
              </a:xfrm>
              <a:prstGeom prst="rect">
                <a:avLst/>
              </a:prstGeom>
              <a:solidFill>
                <a:schemeClr val="accent5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25200" rIns="0" bIns="0" rtlCol="0" anchor="ctr"/>
              <a:lstStyle/>
              <a:p>
                <a:pPr algn="ctr">
                  <a:lnSpc>
                    <a:spcPts val="1200"/>
                  </a:lnSpc>
                </a:pPr>
                <a:r>
                  <a:rPr lang="sv-SE" sz="1200" dirty="0">
                    <a:solidFill>
                      <a:schemeClr val="bg1"/>
                    </a:solidFill>
                  </a:rPr>
                  <a:t>Sista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sv-SE" sz="1200" dirty="0">
                    <a:solidFill>
                      <a:schemeClr val="bg1"/>
                    </a:solidFill>
                  </a:rPr>
                  <a:t>Jubelåret</a:t>
                </a:r>
              </a:p>
            </p:txBody>
          </p:sp>
          <p:sp>
            <p:nvSpPr>
              <p:cNvPr id="27" name="M1">
                <a:extLst>
                  <a:ext uri="{FF2B5EF4-FFF2-40B4-BE49-F238E27FC236}">
                    <a16:creationId xmlns:a16="http://schemas.microsoft.com/office/drawing/2014/main" id="{27687808-1C26-41B7-B31B-705E6140A4C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8861420" y="3718791"/>
                <a:ext cx="684000" cy="324000"/>
              </a:xfrm>
              <a:prstGeom prst="rect">
                <a:avLst/>
              </a:prstGeom>
              <a:solidFill>
                <a:schemeClr val="accent2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0" tIns="25200" rIns="0" bIns="0" rtlCol="0" anchor="ctr"/>
              <a:lstStyle/>
              <a:p>
                <a:pPr algn="ctr">
                  <a:lnSpc>
                    <a:spcPts val="1200"/>
                  </a:lnSpc>
                </a:pPr>
                <a:r>
                  <a:rPr lang="sv-SE" sz="1200" dirty="0">
                    <a:solidFill>
                      <a:schemeClr val="tx1"/>
                    </a:solidFill>
                  </a:rPr>
                  <a:t>Sista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sv-SE" sz="1200" dirty="0">
                    <a:solidFill>
                      <a:schemeClr val="tx1"/>
                    </a:solidFill>
                  </a:rPr>
                  <a:t>DÅV</a:t>
                </a:r>
              </a:p>
            </p:txBody>
          </p:sp>
          <p:grpSp>
            <p:nvGrpSpPr>
              <p:cNvPr id="169" name="Grupp 168">
                <a:extLst>
                  <a:ext uri="{FF2B5EF4-FFF2-40B4-BE49-F238E27FC236}">
                    <a16:creationId xmlns:a16="http://schemas.microsoft.com/office/drawing/2014/main" id="{A2F43547-5042-48EB-9B5D-DE5B09875D4C}"/>
                  </a:ext>
                </a:extLst>
              </p:cNvPr>
              <p:cNvGrpSpPr/>
              <p:nvPr/>
            </p:nvGrpSpPr>
            <p:grpSpPr>
              <a:xfrm>
                <a:off x="6712797" y="3718791"/>
                <a:ext cx="684000" cy="324000"/>
                <a:chOff x="6712797" y="3718791"/>
                <a:chExt cx="684000" cy="324000"/>
              </a:xfrm>
            </p:grpSpPr>
            <p:sp>
              <p:nvSpPr>
                <p:cNvPr id="30" name="M1">
                  <a:extLst>
                    <a:ext uri="{FF2B5EF4-FFF2-40B4-BE49-F238E27FC236}">
                      <a16:creationId xmlns:a16="http://schemas.microsoft.com/office/drawing/2014/main" id="{F7B88C7F-B897-47D4-B5B2-18E9F218C83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712797" y="3718791"/>
                  <a:ext cx="684000" cy="324000"/>
                </a:xfrm>
                <a:prstGeom prst="rect">
                  <a:avLst/>
                </a:prstGeom>
                <a:solidFill>
                  <a:schemeClr val="accent2"/>
                </a:solidFill>
                <a:ln w="6350">
                  <a:noFill/>
                </a:ln>
                <a:effectLst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lIns="0" tIns="0" rIns="0" bIns="0" rtlCol="0" anchor="ctr"/>
                <a:lstStyle/>
                <a:p>
                  <a:pPr algn="r">
                    <a:lnSpc>
                      <a:spcPts val="1300"/>
                    </a:lnSpc>
                  </a:pPr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1" name="Rak 249">
                  <a:extLst>
                    <a:ext uri="{FF2B5EF4-FFF2-40B4-BE49-F238E27FC236}">
                      <a16:creationId xmlns:a16="http://schemas.microsoft.com/office/drawing/2014/main" id="{5E251ABA-71C1-4E63-81F7-E51991A2EDB3}"/>
                    </a:ext>
                  </a:extLst>
                </p:cNvPr>
                <p:cNvCxnSpPr/>
                <p:nvPr/>
              </p:nvCxnSpPr>
              <p:spPr>
                <a:xfrm>
                  <a:off x="7346457" y="3718791"/>
                  <a:ext cx="0" cy="324000"/>
                </a:xfrm>
                <a:prstGeom prst="line">
                  <a:avLst/>
                </a:prstGeom>
                <a:solidFill>
                  <a:schemeClr val="bg2"/>
                </a:solidFill>
                <a:ln w="31750">
                  <a:solidFill>
                    <a:schemeClr val="accent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Rak 263">
                  <a:extLst>
                    <a:ext uri="{FF2B5EF4-FFF2-40B4-BE49-F238E27FC236}">
                      <a16:creationId xmlns:a16="http://schemas.microsoft.com/office/drawing/2014/main" id="{787BA407-1771-4181-B11A-567D0F6365F2}"/>
                    </a:ext>
                  </a:extLst>
                </p:cNvPr>
                <p:cNvCxnSpPr/>
                <p:nvPr/>
              </p:nvCxnSpPr>
              <p:spPr>
                <a:xfrm>
                  <a:off x="6932499" y="3718791"/>
                  <a:ext cx="0" cy="324000"/>
                </a:xfrm>
                <a:prstGeom prst="line">
                  <a:avLst/>
                </a:prstGeom>
                <a:solidFill>
                  <a:schemeClr val="bg2"/>
                </a:solidFill>
                <a:ln w="31750">
                  <a:solidFill>
                    <a:schemeClr val="accent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Rak 268">
                  <a:extLst>
                    <a:ext uri="{FF2B5EF4-FFF2-40B4-BE49-F238E27FC236}">
                      <a16:creationId xmlns:a16="http://schemas.microsoft.com/office/drawing/2014/main" id="{2510DCF0-F9F2-4FA1-9B91-F654E782E8DC}"/>
                    </a:ext>
                  </a:extLst>
                </p:cNvPr>
                <p:cNvCxnSpPr/>
                <p:nvPr/>
              </p:nvCxnSpPr>
              <p:spPr>
                <a:xfrm>
                  <a:off x="7098081" y="3718791"/>
                  <a:ext cx="0" cy="324000"/>
                </a:xfrm>
                <a:prstGeom prst="line">
                  <a:avLst/>
                </a:prstGeom>
                <a:solidFill>
                  <a:schemeClr val="bg2"/>
                </a:solidFill>
                <a:ln w="31750">
                  <a:solidFill>
                    <a:schemeClr val="accent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Rak 274">
                  <a:extLst>
                    <a:ext uri="{FF2B5EF4-FFF2-40B4-BE49-F238E27FC236}">
                      <a16:creationId xmlns:a16="http://schemas.microsoft.com/office/drawing/2014/main" id="{1826021E-1FD8-4316-A627-9412F414A520}"/>
                    </a:ext>
                  </a:extLst>
                </p:cNvPr>
                <p:cNvCxnSpPr/>
                <p:nvPr/>
              </p:nvCxnSpPr>
              <p:spPr>
                <a:xfrm>
                  <a:off x="7180872" y="3718791"/>
                  <a:ext cx="0" cy="324000"/>
                </a:xfrm>
                <a:prstGeom prst="line">
                  <a:avLst/>
                </a:prstGeom>
                <a:solidFill>
                  <a:schemeClr val="bg2"/>
                </a:solidFill>
                <a:ln w="31750">
                  <a:solidFill>
                    <a:schemeClr val="accent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Rak 275">
                  <a:extLst>
                    <a:ext uri="{FF2B5EF4-FFF2-40B4-BE49-F238E27FC236}">
                      <a16:creationId xmlns:a16="http://schemas.microsoft.com/office/drawing/2014/main" id="{1D378832-9294-49A0-8946-495CEEF07CA3}"/>
                    </a:ext>
                  </a:extLst>
                </p:cNvPr>
                <p:cNvCxnSpPr/>
                <p:nvPr/>
              </p:nvCxnSpPr>
              <p:spPr>
                <a:xfrm>
                  <a:off x="7015290" y="3718791"/>
                  <a:ext cx="0" cy="324000"/>
                </a:xfrm>
                <a:prstGeom prst="line">
                  <a:avLst/>
                </a:prstGeom>
                <a:solidFill>
                  <a:schemeClr val="bg2"/>
                </a:solidFill>
                <a:ln w="31750">
                  <a:solidFill>
                    <a:schemeClr val="accent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Rak 276">
                  <a:extLst>
                    <a:ext uri="{FF2B5EF4-FFF2-40B4-BE49-F238E27FC236}">
                      <a16:creationId xmlns:a16="http://schemas.microsoft.com/office/drawing/2014/main" id="{3895FA71-C5DF-435E-BD98-5C91D53D315A}"/>
                    </a:ext>
                  </a:extLst>
                </p:cNvPr>
                <p:cNvCxnSpPr/>
                <p:nvPr/>
              </p:nvCxnSpPr>
              <p:spPr>
                <a:xfrm>
                  <a:off x="7263663" y="3718791"/>
                  <a:ext cx="0" cy="324000"/>
                </a:xfrm>
                <a:prstGeom prst="line">
                  <a:avLst/>
                </a:prstGeom>
                <a:solidFill>
                  <a:schemeClr val="bg2"/>
                </a:solidFill>
                <a:ln w="31750">
                  <a:solidFill>
                    <a:schemeClr val="accent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Rak 277">
                  <a:extLst>
                    <a:ext uri="{FF2B5EF4-FFF2-40B4-BE49-F238E27FC236}">
                      <a16:creationId xmlns:a16="http://schemas.microsoft.com/office/drawing/2014/main" id="{094C5018-84B4-4B77-85D4-816A74D6BF33}"/>
                    </a:ext>
                  </a:extLst>
                </p:cNvPr>
                <p:cNvCxnSpPr/>
                <p:nvPr/>
              </p:nvCxnSpPr>
              <p:spPr>
                <a:xfrm>
                  <a:off x="6849708" y="3718791"/>
                  <a:ext cx="0" cy="324000"/>
                </a:xfrm>
                <a:prstGeom prst="line">
                  <a:avLst/>
                </a:prstGeom>
                <a:solidFill>
                  <a:schemeClr val="bg2"/>
                </a:solidFill>
                <a:ln w="31750">
                  <a:solidFill>
                    <a:schemeClr val="accent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Rak 278">
                  <a:extLst>
                    <a:ext uri="{FF2B5EF4-FFF2-40B4-BE49-F238E27FC236}">
                      <a16:creationId xmlns:a16="http://schemas.microsoft.com/office/drawing/2014/main" id="{1502DE72-D8C1-4C39-89C1-DE6B6F4C1A66}"/>
                    </a:ext>
                  </a:extLst>
                </p:cNvPr>
                <p:cNvCxnSpPr/>
                <p:nvPr/>
              </p:nvCxnSpPr>
              <p:spPr>
                <a:xfrm>
                  <a:off x="6766917" y="3718791"/>
                  <a:ext cx="0" cy="324000"/>
                </a:xfrm>
                <a:prstGeom prst="line">
                  <a:avLst/>
                </a:prstGeom>
                <a:solidFill>
                  <a:schemeClr val="bg2"/>
                </a:solidFill>
                <a:ln w="31750">
                  <a:solidFill>
                    <a:schemeClr val="accent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" name="M1">
                  <a:extLst>
                    <a:ext uri="{FF2B5EF4-FFF2-40B4-BE49-F238E27FC236}">
                      <a16:creationId xmlns:a16="http://schemas.microsoft.com/office/drawing/2014/main" id="{DF147E30-17C5-462E-8E03-4C4395692889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891758" y="3760775"/>
                  <a:ext cx="252000" cy="252000"/>
                </a:xfrm>
                <a:prstGeom prst="rect">
                  <a:avLst/>
                </a:prstGeom>
                <a:solidFill>
                  <a:schemeClr val="accent2"/>
                </a:solidFill>
                <a:ln w="6350">
                  <a:noFill/>
                </a:ln>
                <a:effectLst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wrap="none" lIns="0" tIns="18000" rIns="0" bIns="0" rtlCol="0" anchor="ctr"/>
                <a:lstStyle/>
                <a:p>
                  <a:pPr algn="ctr">
                    <a:lnSpc>
                      <a:spcPts val="1200"/>
                    </a:lnSpc>
                  </a:pPr>
                  <a:r>
                    <a:rPr lang="en-US" sz="1200" dirty="0">
                      <a:solidFill>
                        <a:schemeClr val="tx1"/>
                      </a:solidFill>
                    </a:rPr>
                    <a:t>62</a:t>
                  </a:r>
                </a:p>
                <a:p>
                  <a:pPr algn="ctr">
                    <a:lnSpc>
                      <a:spcPts val="1200"/>
                    </a:lnSpc>
                  </a:pPr>
                  <a:r>
                    <a:rPr lang="en-US" sz="1200" dirty="0">
                      <a:solidFill>
                        <a:schemeClr val="tx1"/>
                      </a:solidFill>
                    </a:rPr>
                    <a:t>DÅV</a:t>
                  </a:r>
                </a:p>
              </p:txBody>
            </p:sp>
          </p:grpSp>
          <p:sp>
            <p:nvSpPr>
              <p:cNvPr id="110" name="M1">
                <a:extLst>
                  <a:ext uri="{FF2B5EF4-FFF2-40B4-BE49-F238E27FC236}">
                    <a16:creationId xmlns:a16="http://schemas.microsoft.com/office/drawing/2014/main" id="{72022C32-B13F-4E67-938C-411E97588458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7450917" y="3796476"/>
                <a:ext cx="1360161" cy="166712"/>
              </a:xfrm>
              <a:prstGeom prst="rect">
                <a:avLst/>
              </a:prstGeom>
              <a:solidFill>
                <a:schemeClr val="bg1"/>
              </a:solidFill>
              <a:ln w="6350"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lIns="0" tIns="0" rIns="0" bIns="0" rtlCol="0" anchor="ctr">
                <a:spAutoFit/>
              </a:bodyPr>
              <a:lstStyle/>
              <a:p>
                <a:pPr algn="ctr">
                  <a:lnSpc>
                    <a:spcPts val="1300"/>
                  </a:lnSpc>
                </a:pPr>
                <a:r>
                  <a:rPr lang="sv-SE" sz="1200" dirty="0">
                    <a:solidFill>
                      <a:schemeClr val="accent2">
                        <a:lumMod val="50000"/>
                      </a:schemeClr>
                    </a:solidFill>
                    <a:sym typeface="Wingdings" panose="05000000000000000000" pitchFamily="2" charset="2"/>
                  </a:rPr>
                  <a:t> Tidslucka</a:t>
                </a:r>
                <a:r>
                  <a:rPr lang="sv-SE" sz="1200" dirty="0">
                    <a:solidFill>
                      <a:schemeClr val="accent2">
                        <a:lumMod val="50000"/>
                      </a:schemeClr>
                    </a:solidFill>
                  </a:rPr>
                  <a:t> i DÅV </a:t>
                </a:r>
                <a:r>
                  <a:rPr lang="sv-SE" sz="1200" dirty="0">
                    <a:solidFill>
                      <a:schemeClr val="accent2">
                        <a:lumMod val="50000"/>
                      </a:schemeClr>
                    </a:solidFill>
                    <a:sym typeface="Wingdings" panose="05000000000000000000" pitchFamily="2" charset="2"/>
                  </a:rPr>
                  <a:t></a:t>
                </a:r>
                <a:endParaRPr lang="sv-SE" sz="1200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11" name="Höger 284">
                <a:extLst>
                  <a:ext uri="{FF2B5EF4-FFF2-40B4-BE49-F238E27FC236}">
                    <a16:creationId xmlns:a16="http://schemas.microsoft.com/office/drawing/2014/main" id="{DDE6162F-FAE5-4D7D-B90D-824221864E71}"/>
                  </a:ext>
                </a:extLst>
              </p:cNvPr>
              <p:cNvSpPr/>
              <p:nvPr/>
            </p:nvSpPr>
            <p:spPr>
              <a:xfrm>
                <a:off x="113119" y="3681087"/>
                <a:ext cx="720000" cy="360000"/>
              </a:xfrm>
              <a:prstGeom prst="rightArrow">
                <a:avLst>
                  <a:gd name="adj1" fmla="val 100000"/>
                  <a:gd name="adj2" fmla="val 25000"/>
                </a:avLst>
              </a:prstGeom>
              <a:solidFill>
                <a:schemeClr val="accent2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000" tIns="18000" rIns="0" bIns="0" rtlCol="0" anchor="ctr"/>
              <a:lstStyle/>
              <a:p>
                <a:pPr>
                  <a:lnSpc>
                    <a:spcPts val="1000"/>
                  </a:lnSpc>
                </a:pPr>
                <a:r>
                  <a:rPr lang="sv-SE" sz="1200" dirty="0">
                    <a:solidFill>
                      <a:schemeClr val="tx1"/>
                    </a:solidFill>
                  </a:rPr>
                  <a:t>Daniels</a:t>
                </a:r>
                <a:br>
                  <a:rPr lang="sv-SE" sz="1200" dirty="0">
                    <a:solidFill>
                      <a:schemeClr val="tx1"/>
                    </a:solidFill>
                  </a:rPr>
                </a:br>
                <a:r>
                  <a:rPr lang="sv-SE" sz="1200" dirty="0">
                    <a:solidFill>
                      <a:schemeClr val="tx1"/>
                    </a:solidFill>
                  </a:rPr>
                  <a:t>årsveckor</a:t>
                </a:r>
              </a:p>
            </p:txBody>
          </p:sp>
        </p:grpSp>
      </p:grpSp>
      <p:grpSp>
        <p:nvGrpSpPr>
          <p:cNvPr id="198" name="Grupp 197">
            <a:extLst>
              <a:ext uri="{FF2B5EF4-FFF2-40B4-BE49-F238E27FC236}">
                <a16:creationId xmlns:a16="http://schemas.microsoft.com/office/drawing/2014/main" id="{5EC7EA64-EA40-4925-AFDB-4A1F2E173F86}"/>
              </a:ext>
            </a:extLst>
          </p:cNvPr>
          <p:cNvGrpSpPr/>
          <p:nvPr/>
        </p:nvGrpSpPr>
        <p:grpSpPr>
          <a:xfrm>
            <a:off x="113119" y="3104931"/>
            <a:ext cx="11623252" cy="360000"/>
            <a:chOff x="113119" y="2839755"/>
            <a:chExt cx="11623252" cy="360000"/>
          </a:xfrm>
        </p:grpSpPr>
        <p:sp>
          <p:nvSpPr>
            <p:cNvPr id="79" name="Höger 144">
              <a:extLst>
                <a:ext uri="{FF2B5EF4-FFF2-40B4-BE49-F238E27FC236}">
                  <a16:creationId xmlns:a16="http://schemas.microsoft.com/office/drawing/2014/main" id="{21381670-3E98-4013-9ED9-30E0F2861115}"/>
                </a:ext>
              </a:extLst>
            </p:cNvPr>
            <p:cNvSpPr/>
            <p:nvPr/>
          </p:nvSpPr>
          <p:spPr>
            <a:xfrm>
              <a:off x="113119" y="2839755"/>
              <a:ext cx="720000" cy="360000"/>
            </a:xfrm>
            <a:prstGeom prst="rightArrow">
              <a:avLst>
                <a:gd name="adj1" fmla="val 100000"/>
                <a:gd name="adj2" fmla="val 25000"/>
              </a:avLst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" tIns="18000" rIns="0" bIns="0" rtlCol="0" anchor="ctr"/>
            <a:lstStyle/>
            <a:p>
              <a:pPr>
                <a:lnSpc>
                  <a:spcPts val="1000"/>
                </a:lnSpc>
              </a:pPr>
              <a:r>
                <a:rPr lang="en-US" sz="1200" dirty="0">
                  <a:solidFill>
                    <a:schemeClr val="bg1"/>
                  </a:solidFill>
                </a:rPr>
                <a:t>Anno Mundi</a:t>
              </a:r>
            </a:p>
          </p:txBody>
        </p:sp>
        <p:grpSp>
          <p:nvGrpSpPr>
            <p:cNvPr id="160" name="Grupp 159">
              <a:extLst>
                <a:ext uri="{FF2B5EF4-FFF2-40B4-BE49-F238E27FC236}">
                  <a16:creationId xmlns:a16="http://schemas.microsoft.com/office/drawing/2014/main" id="{CB921A4B-9C07-4A2B-8818-88C914B79E4A}"/>
                </a:ext>
              </a:extLst>
            </p:cNvPr>
            <p:cNvGrpSpPr/>
            <p:nvPr/>
          </p:nvGrpSpPr>
          <p:grpSpPr>
            <a:xfrm>
              <a:off x="880254" y="2927739"/>
              <a:ext cx="10856117" cy="184666"/>
              <a:chOff x="880254" y="2927739"/>
              <a:chExt cx="10856117" cy="184666"/>
            </a:xfrm>
          </p:grpSpPr>
          <p:cxnSp>
            <p:nvCxnSpPr>
              <p:cNvPr id="113" name="Rak pil 199">
                <a:extLst>
                  <a:ext uri="{FF2B5EF4-FFF2-40B4-BE49-F238E27FC236}">
                    <a16:creationId xmlns:a16="http://schemas.microsoft.com/office/drawing/2014/main" id="{84555888-C5EC-469B-91FE-B79C04DF43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0254" y="3023351"/>
                <a:ext cx="10856117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textruta 113">
                <a:extLst>
                  <a:ext uri="{FF2B5EF4-FFF2-40B4-BE49-F238E27FC236}">
                    <a16:creationId xmlns:a16="http://schemas.microsoft.com/office/drawing/2014/main" id="{C9371494-9DBB-42B8-94AC-2751D9072A36}"/>
                  </a:ext>
                </a:extLst>
              </p:cNvPr>
              <p:cNvSpPr txBox="1"/>
              <p:nvPr/>
            </p:nvSpPr>
            <p:spPr>
              <a:xfrm>
                <a:off x="1677733" y="2927739"/>
                <a:ext cx="341452" cy="18466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13500" tIns="0" rIns="13500" bIns="0" rtlCol="0">
                <a:spAutoFit/>
              </a:bodyPr>
              <a:lstStyle/>
              <a:p>
                <a:r>
                  <a:rPr lang="sv-SE" sz="1200" b="1" dirty="0"/>
                  <a:t>2000</a:t>
                </a:r>
              </a:p>
            </p:txBody>
          </p:sp>
          <p:sp>
            <p:nvSpPr>
              <p:cNvPr id="115" name="textruta 114">
                <a:extLst>
                  <a:ext uri="{FF2B5EF4-FFF2-40B4-BE49-F238E27FC236}">
                    <a16:creationId xmlns:a16="http://schemas.microsoft.com/office/drawing/2014/main" id="{D36A1A63-8A91-4965-AA1C-0F715C235D63}"/>
                  </a:ext>
                </a:extLst>
              </p:cNvPr>
              <p:cNvSpPr txBox="1"/>
              <p:nvPr/>
            </p:nvSpPr>
            <p:spPr>
              <a:xfrm>
                <a:off x="11034801" y="2927739"/>
                <a:ext cx="341452" cy="18466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13500" tIns="0" rIns="13500" bIns="0" rtlCol="0">
                <a:spAutoFit/>
              </a:bodyPr>
              <a:lstStyle/>
              <a:p>
                <a:r>
                  <a:rPr lang="sv-SE" sz="1200" b="1" dirty="0"/>
                  <a:t>7000</a:t>
                </a:r>
              </a:p>
            </p:txBody>
          </p:sp>
          <p:sp>
            <p:nvSpPr>
              <p:cNvPr id="116" name="textruta 115">
                <a:extLst>
                  <a:ext uri="{FF2B5EF4-FFF2-40B4-BE49-F238E27FC236}">
                    <a16:creationId xmlns:a16="http://schemas.microsoft.com/office/drawing/2014/main" id="{3325B028-7865-48DE-A445-6128D8C3B79F}"/>
                  </a:ext>
                </a:extLst>
              </p:cNvPr>
              <p:cNvSpPr txBox="1"/>
              <p:nvPr/>
            </p:nvSpPr>
            <p:spPr>
              <a:xfrm>
                <a:off x="10315021" y="2927739"/>
                <a:ext cx="341452" cy="18466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13500" tIns="0" rIns="13500" bIns="0" rtlCol="0">
                <a:spAutoFit/>
              </a:bodyPr>
              <a:lstStyle/>
              <a:p>
                <a:r>
                  <a:rPr lang="sv-SE" sz="1200" b="1" dirty="0"/>
                  <a:t>6000</a:t>
                </a:r>
              </a:p>
            </p:txBody>
          </p:sp>
          <p:sp>
            <p:nvSpPr>
              <p:cNvPr id="117" name="textruta 116">
                <a:extLst>
                  <a:ext uri="{FF2B5EF4-FFF2-40B4-BE49-F238E27FC236}">
                    <a16:creationId xmlns:a16="http://schemas.microsoft.com/office/drawing/2014/main" id="{4028608C-3866-451C-BD6F-9BC72B066693}"/>
                  </a:ext>
                </a:extLst>
              </p:cNvPr>
              <p:cNvSpPr txBox="1"/>
              <p:nvPr/>
            </p:nvSpPr>
            <p:spPr>
              <a:xfrm>
                <a:off x="9595247" y="2927739"/>
                <a:ext cx="341452" cy="18466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13500" tIns="0" rIns="13500" bIns="0" rtlCol="0">
                <a:spAutoFit/>
              </a:bodyPr>
              <a:lstStyle/>
              <a:p>
                <a:r>
                  <a:rPr lang="sv-SE" sz="1200" b="1" dirty="0"/>
                  <a:t>5999</a:t>
                </a:r>
              </a:p>
            </p:txBody>
          </p:sp>
          <p:sp>
            <p:nvSpPr>
              <p:cNvPr id="118" name="textruta 117">
                <a:extLst>
                  <a:ext uri="{FF2B5EF4-FFF2-40B4-BE49-F238E27FC236}">
                    <a16:creationId xmlns:a16="http://schemas.microsoft.com/office/drawing/2014/main" id="{E4A33098-D369-44A5-9B51-E83244ED9B0E}"/>
                  </a:ext>
                </a:extLst>
              </p:cNvPr>
              <p:cNvSpPr txBox="1"/>
              <p:nvPr/>
            </p:nvSpPr>
            <p:spPr>
              <a:xfrm>
                <a:off x="8875473" y="2927739"/>
                <a:ext cx="341452" cy="18466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13500" tIns="0" rIns="13500" bIns="0" rtlCol="0">
                <a:spAutoFit/>
              </a:bodyPr>
              <a:lstStyle/>
              <a:p>
                <a:r>
                  <a:rPr lang="sv-SE" sz="1200" b="1" dirty="0"/>
                  <a:t>5992</a:t>
                </a:r>
              </a:p>
            </p:txBody>
          </p:sp>
          <p:sp>
            <p:nvSpPr>
              <p:cNvPr id="119" name="textruta 118">
                <a:extLst>
                  <a:ext uri="{FF2B5EF4-FFF2-40B4-BE49-F238E27FC236}">
                    <a16:creationId xmlns:a16="http://schemas.microsoft.com/office/drawing/2014/main" id="{99313A88-6165-4153-A161-7CD716B6A43A}"/>
                  </a:ext>
                </a:extLst>
              </p:cNvPr>
              <p:cNvSpPr txBox="1"/>
              <p:nvPr/>
            </p:nvSpPr>
            <p:spPr>
              <a:xfrm>
                <a:off x="8155699" y="2927739"/>
                <a:ext cx="341452" cy="18466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13500" tIns="0" rIns="13500" bIns="0" rtlCol="0">
                <a:spAutoFit/>
              </a:bodyPr>
              <a:lstStyle/>
              <a:p>
                <a:r>
                  <a:rPr lang="sv-SE" sz="1200" b="1" dirty="0"/>
                  <a:t>4032</a:t>
                </a:r>
              </a:p>
            </p:txBody>
          </p:sp>
          <p:sp>
            <p:nvSpPr>
              <p:cNvPr id="120" name="textruta 119">
                <a:extLst>
                  <a:ext uri="{FF2B5EF4-FFF2-40B4-BE49-F238E27FC236}">
                    <a16:creationId xmlns:a16="http://schemas.microsoft.com/office/drawing/2014/main" id="{76249E7E-D01E-484C-8811-C01FDDF08570}"/>
                  </a:ext>
                </a:extLst>
              </p:cNvPr>
              <p:cNvSpPr txBox="1"/>
              <p:nvPr/>
            </p:nvSpPr>
            <p:spPr>
              <a:xfrm>
                <a:off x="7435925" y="2927739"/>
                <a:ext cx="341452" cy="18466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13500" tIns="0" rIns="13500" bIns="0" rtlCol="0">
                <a:spAutoFit/>
              </a:bodyPr>
              <a:lstStyle/>
              <a:p>
                <a:r>
                  <a:rPr lang="sv-SE" sz="1200" b="1" dirty="0"/>
                  <a:t>3992</a:t>
                </a:r>
              </a:p>
            </p:txBody>
          </p:sp>
          <p:sp>
            <p:nvSpPr>
              <p:cNvPr id="121" name="textruta 120">
                <a:extLst>
                  <a:ext uri="{FF2B5EF4-FFF2-40B4-BE49-F238E27FC236}">
                    <a16:creationId xmlns:a16="http://schemas.microsoft.com/office/drawing/2014/main" id="{BE0A1596-68B4-48E9-8841-14BE3B161D64}"/>
                  </a:ext>
                </a:extLst>
              </p:cNvPr>
              <p:cNvSpPr txBox="1"/>
              <p:nvPr/>
            </p:nvSpPr>
            <p:spPr>
              <a:xfrm>
                <a:off x="6716151" y="2927739"/>
                <a:ext cx="341452" cy="18466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13500" tIns="0" rIns="13500" bIns="0" rtlCol="0">
                <a:spAutoFit/>
              </a:bodyPr>
              <a:lstStyle/>
              <a:p>
                <a:r>
                  <a:rPr lang="sv-SE" sz="1200" b="1" dirty="0"/>
                  <a:t>3550</a:t>
                </a:r>
              </a:p>
            </p:txBody>
          </p:sp>
          <p:sp>
            <p:nvSpPr>
              <p:cNvPr id="122" name="textruta 121">
                <a:extLst>
                  <a:ext uri="{FF2B5EF4-FFF2-40B4-BE49-F238E27FC236}">
                    <a16:creationId xmlns:a16="http://schemas.microsoft.com/office/drawing/2014/main" id="{6C22061D-3BB0-4B31-96E8-C1A59D40D0E0}"/>
                  </a:ext>
                </a:extLst>
              </p:cNvPr>
              <p:cNvSpPr txBox="1"/>
              <p:nvPr/>
            </p:nvSpPr>
            <p:spPr>
              <a:xfrm>
                <a:off x="5996377" y="2927739"/>
                <a:ext cx="341452" cy="18466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13500" tIns="0" rIns="13500" bIns="0" rtlCol="0">
                <a:spAutoFit/>
              </a:bodyPr>
              <a:lstStyle/>
              <a:p>
                <a:r>
                  <a:rPr lang="sv-SE" sz="1200" b="1" dirty="0"/>
                  <a:t>3500</a:t>
                </a:r>
              </a:p>
            </p:txBody>
          </p:sp>
          <p:sp>
            <p:nvSpPr>
              <p:cNvPr id="123" name="textruta 122">
                <a:extLst>
                  <a:ext uri="{FF2B5EF4-FFF2-40B4-BE49-F238E27FC236}">
                    <a16:creationId xmlns:a16="http://schemas.microsoft.com/office/drawing/2014/main" id="{26F8792E-C506-45DC-9043-7B14337D057E}"/>
                  </a:ext>
                </a:extLst>
              </p:cNvPr>
              <p:cNvSpPr txBox="1"/>
              <p:nvPr/>
            </p:nvSpPr>
            <p:spPr>
              <a:xfrm>
                <a:off x="5276603" y="2927739"/>
                <a:ext cx="341452" cy="18466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13500" tIns="0" rIns="13500" bIns="0" rtlCol="0">
                <a:spAutoFit/>
              </a:bodyPr>
              <a:lstStyle/>
              <a:p>
                <a:r>
                  <a:rPr lang="sv-SE" sz="1200" b="1" dirty="0"/>
                  <a:t>3430</a:t>
                </a:r>
              </a:p>
            </p:txBody>
          </p:sp>
          <p:sp>
            <p:nvSpPr>
              <p:cNvPr id="124" name="textruta 123">
                <a:extLst>
                  <a:ext uri="{FF2B5EF4-FFF2-40B4-BE49-F238E27FC236}">
                    <a16:creationId xmlns:a16="http://schemas.microsoft.com/office/drawing/2014/main" id="{85DD7B32-9EBC-460D-998C-8EBF5ED56B01}"/>
                  </a:ext>
                </a:extLst>
              </p:cNvPr>
              <p:cNvSpPr txBox="1"/>
              <p:nvPr/>
            </p:nvSpPr>
            <p:spPr>
              <a:xfrm>
                <a:off x="4556829" y="2927739"/>
                <a:ext cx="341452" cy="18466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13500" tIns="0" rIns="13500" bIns="0" rtlCol="0">
                <a:spAutoFit/>
              </a:bodyPr>
              <a:lstStyle/>
              <a:p>
                <a:r>
                  <a:rPr lang="sv-SE" sz="1200" b="1" dirty="0"/>
                  <a:t>3000</a:t>
                </a:r>
              </a:p>
            </p:txBody>
          </p:sp>
          <p:sp>
            <p:nvSpPr>
              <p:cNvPr id="125" name="textruta 124">
                <a:extLst>
                  <a:ext uri="{FF2B5EF4-FFF2-40B4-BE49-F238E27FC236}">
                    <a16:creationId xmlns:a16="http://schemas.microsoft.com/office/drawing/2014/main" id="{50AB10DE-96C2-4BD6-AAF3-3D96ADA33EC6}"/>
                  </a:ext>
                </a:extLst>
              </p:cNvPr>
              <p:cNvSpPr txBox="1"/>
              <p:nvPr/>
            </p:nvSpPr>
            <p:spPr>
              <a:xfrm>
                <a:off x="3837055" y="2927739"/>
                <a:ext cx="341452" cy="18466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13500" tIns="0" rIns="13500" bIns="0" rtlCol="0">
                <a:spAutoFit/>
              </a:bodyPr>
              <a:lstStyle/>
              <a:p>
                <a:r>
                  <a:rPr lang="sv-SE" sz="1200" b="1" dirty="0"/>
                  <a:t>2980</a:t>
                </a:r>
              </a:p>
            </p:txBody>
          </p:sp>
          <p:sp>
            <p:nvSpPr>
              <p:cNvPr id="126" name="textruta 125">
                <a:extLst>
                  <a:ext uri="{FF2B5EF4-FFF2-40B4-BE49-F238E27FC236}">
                    <a16:creationId xmlns:a16="http://schemas.microsoft.com/office/drawing/2014/main" id="{A6D4A5C7-34CE-4AA2-B8AC-BAFBC40F9837}"/>
                  </a:ext>
                </a:extLst>
              </p:cNvPr>
              <p:cNvSpPr txBox="1"/>
              <p:nvPr/>
            </p:nvSpPr>
            <p:spPr>
              <a:xfrm>
                <a:off x="2397507" y="2927739"/>
                <a:ext cx="341452" cy="18466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13500" tIns="0" rIns="13500" bIns="0" rtlCol="0">
                <a:spAutoFit/>
              </a:bodyPr>
              <a:lstStyle/>
              <a:p>
                <a:r>
                  <a:rPr lang="sv-SE" sz="1200" b="1" dirty="0"/>
                  <a:t>2100</a:t>
                </a:r>
              </a:p>
            </p:txBody>
          </p:sp>
          <p:sp>
            <p:nvSpPr>
              <p:cNvPr id="127" name="textruta 126">
                <a:extLst>
                  <a:ext uri="{FF2B5EF4-FFF2-40B4-BE49-F238E27FC236}">
                    <a16:creationId xmlns:a16="http://schemas.microsoft.com/office/drawing/2014/main" id="{2B95E2A3-3832-4624-96E1-F2D871F80459}"/>
                  </a:ext>
                </a:extLst>
              </p:cNvPr>
              <p:cNvSpPr txBox="1"/>
              <p:nvPr/>
            </p:nvSpPr>
            <p:spPr>
              <a:xfrm>
                <a:off x="957959" y="2927739"/>
                <a:ext cx="341452" cy="18466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13500" tIns="0" rIns="13500" bIns="0" rtlCol="0">
                <a:spAutoFit/>
              </a:bodyPr>
              <a:lstStyle/>
              <a:p>
                <a:r>
                  <a:rPr lang="sv-SE" sz="1200" b="1" dirty="0"/>
                  <a:t>0000</a:t>
                </a:r>
              </a:p>
            </p:txBody>
          </p:sp>
          <p:sp>
            <p:nvSpPr>
              <p:cNvPr id="128" name="textruta 127">
                <a:extLst>
                  <a:ext uri="{FF2B5EF4-FFF2-40B4-BE49-F238E27FC236}">
                    <a16:creationId xmlns:a16="http://schemas.microsoft.com/office/drawing/2014/main" id="{1DA2AEE7-8F73-4C25-B47D-418028B71389}"/>
                  </a:ext>
                </a:extLst>
              </p:cNvPr>
              <p:cNvSpPr txBox="1"/>
              <p:nvPr/>
            </p:nvSpPr>
            <p:spPr>
              <a:xfrm>
                <a:off x="3117281" y="2927739"/>
                <a:ext cx="341452" cy="18466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13500" tIns="0" rIns="13500" bIns="0" rtlCol="0">
                <a:spAutoFit/>
              </a:bodyPr>
              <a:lstStyle/>
              <a:p>
                <a:r>
                  <a:rPr lang="sv-SE" sz="1200" b="1" dirty="0"/>
                  <a:t>2500</a:t>
                </a:r>
              </a:p>
            </p:txBody>
          </p:sp>
        </p:grpSp>
      </p:grpSp>
      <p:sp>
        <p:nvSpPr>
          <p:cNvPr id="140" name="textruta 139">
            <a:extLst>
              <a:ext uri="{FF2B5EF4-FFF2-40B4-BE49-F238E27FC236}">
                <a16:creationId xmlns:a16="http://schemas.microsoft.com/office/drawing/2014/main" id="{68895C25-0BDC-4431-ACF5-5126C70D9926}"/>
              </a:ext>
            </a:extLst>
          </p:cNvPr>
          <p:cNvSpPr txBox="1"/>
          <p:nvPr/>
        </p:nvSpPr>
        <p:spPr>
          <a:xfrm>
            <a:off x="7692" y="4577973"/>
            <a:ext cx="12191999" cy="2246769"/>
          </a:xfrm>
          <a:prstGeom prst="rect">
            <a:avLst/>
          </a:prstGeom>
          <a:solidFill>
            <a:schemeClr val="bg1"/>
          </a:solidFill>
        </p:spPr>
        <p:txBody>
          <a:bodyPr wrap="square" lIns="216000" rIns="72000" rtlCol="0">
            <a:spAutoFit/>
          </a:bodyPr>
          <a:lstStyle/>
          <a:p>
            <a:pPr>
              <a:spcBef>
                <a:spcPts val="600"/>
              </a:spcBef>
            </a:pPr>
            <a:r>
              <a:rPr lang="sv-SE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Kronologin är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Biblisk</a:t>
            </a:r>
            <a:r>
              <a:rPr lang="sv-SE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400" dirty="0">
                <a:solidFill>
                  <a:schemeClr val="accent6">
                    <a:lumMod val="50000"/>
                  </a:schemeClr>
                </a:solidFill>
              </a:rPr>
              <a:t>(ingen sekulär historia, ingen astronomi, inga personliga uppenbarelser)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Komplett</a:t>
            </a:r>
            <a:r>
              <a:rPr lang="sv-SE" sz="2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400" dirty="0">
                <a:solidFill>
                  <a:schemeClr val="accent6">
                    <a:lumMod val="50000"/>
                  </a:schemeClr>
                </a:solidFill>
              </a:rPr>
              <a:t>(inga luckor)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Exakt</a:t>
            </a:r>
            <a:r>
              <a:rPr lang="sv-SE" sz="2400" dirty="0">
                <a:solidFill>
                  <a:schemeClr val="accent6">
                    <a:lumMod val="50000"/>
                  </a:schemeClr>
                </a:solidFill>
              </a:rPr>
              <a:t> (6000 + 1000 år förväntas utifrån kiliasmen)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Verifierad</a:t>
            </a:r>
            <a:r>
              <a:rPr lang="sv-SE" sz="2400" dirty="0">
                <a:solidFill>
                  <a:schemeClr val="accent6">
                    <a:lumMod val="50000"/>
                  </a:schemeClr>
                </a:solidFill>
              </a:rPr>
              <a:t> (jubelårstakt)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717689"/>
      </p:ext>
    </p:extLst>
  </p:cSld>
  <p:clrMapOvr>
    <a:masterClrMapping/>
  </p:clrMapOvr>
  <p:transition advTm="65673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 uiExpand="1" build="p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|60.6|61.3|3.7|23.6|45|111|4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4|30.1|7.7|74|52.6|63.7|14.6|24.8|107.7|32.8|51.2"/>
</p:tagLst>
</file>

<file path=ppt/theme/theme1.xml><?xml version="1.0" encoding="utf-8"?>
<a:theme xmlns:a="http://schemas.openxmlformats.org/drawingml/2006/main" name="1_Office-tema">
  <a:themeElements>
    <a:clrScheme name="MDV färger">
      <a:dk1>
        <a:sysClr val="windowText" lastClr="000000"/>
      </a:dk1>
      <a:lt1>
        <a:sysClr val="window" lastClr="FFFFFF"/>
      </a:lt1>
      <a:dk2>
        <a:srgbClr val="8E8E8E"/>
      </a:dk2>
      <a:lt2>
        <a:srgbClr val="FF9500"/>
      </a:lt2>
      <a:accent1>
        <a:srgbClr val="FF2D55"/>
      </a:accent1>
      <a:accent2>
        <a:srgbClr val="FFCC00"/>
      </a:accent2>
      <a:accent3>
        <a:srgbClr val="4CD964"/>
      </a:accent3>
      <a:accent4>
        <a:srgbClr val="5AC8FA"/>
      </a:accent4>
      <a:accent5>
        <a:srgbClr val="007AFF"/>
      </a:accent5>
      <a:accent6>
        <a:srgbClr val="ED1EB4"/>
      </a:accent6>
      <a:hlink>
        <a:srgbClr val="FF9500"/>
      </a:hlink>
      <a:folHlink>
        <a:srgbClr val="8E8E93"/>
      </a:folHlink>
    </a:clrScheme>
    <a:fontScheme name="Office-t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670</Words>
  <Application>Microsoft Office PowerPoint</Application>
  <PresentationFormat>Bredbild</PresentationFormat>
  <Paragraphs>125</Paragraphs>
  <Slides>3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Arial</vt:lpstr>
      <vt:lpstr>Calibri</vt:lpstr>
      <vt:lpstr>Cambria Math</vt:lpstr>
      <vt:lpstr>Maiandra GD</vt:lpstr>
      <vt:lpstr>1_Office-tema</vt:lpstr>
      <vt:lpstr>PowerPoint-presentation</vt:lpstr>
      <vt:lpstr>Bibeln och åldersfrågan</vt:lpstr>
      <vt:lpstr>Kronologins uppbyggnad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Kronologins uppbyggnad</dc:title>
  <dc:creator>Anders Gärdeborn</dc:creator>
  <cp:lastModifiedBy>Anders Gärdeborn</cp:lastModifiedBy>
  <cp:revision>20</cp:revision>
  <dcterms:created xsi:type="dcterms:W3CDTF">2018-11-19T17:06:47Z</dcterms:created>
  <dcterms:modified xsi:type="dcterms:W3CDTF">2021-02-26T13:07:48Z</dcterms:modified>
</cp:coreProperties>
</file>