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1325" r:id="rId2"/>
    <p:sldId id="1321" r:id="rId3"/>
    <p:sldId id="1322" r:id="rId4"/>
    <p:sldId id="1323" r:id="rId5"/>
    <p:sldId id="1324" r:id="rId6"/>
    <p:sldId id="1326" r:id="rId7"/>
    <p:sldId id="1327" r:id="rId8"/>
    <p:sldId id="1284" r:id="rId9"/>
    <p:sldId id="1285" r:id="rId10"/>
  </p:sldIdLst>
  <p:sldSz cx="12192000" cy="6858000"/>
  <p:notesSz cx="6858000" cy="994568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iandra GD" panose="020E0502030308020204" pitchFamily="34" charset="0"/>
      <p:regular r:id="rId17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4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8415"/>
    <a:srgbClr val="D60093"/>
    <a:srgbClr val="FEF0FA"/>
    <a:srgbClr val="FF8181"/>
    <a:srgbClr val="0097CF"/>
    <a:srgbClr val="F2CC99"/>
    <a:srgbClr val="7C2900"/>
    <a:srgbClr val="993300"/>
    <a:srgbClr val="CC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6" autoAdjust="0"/>
    <p:restoredTop sz="79409" autoAdjust="0"/>
  </p:normalViewPr>
  <p:slideViewPr>
    <p:cSldViewPr snapToGrid="0">
      <p:cViewPr varScale="1">
        <p:scale>
          <a:sx n="101" d="100"/>
          <a:sy n="101" d="100"/>
        </p:scale>
        <p:origin x="1032" y="120"/>
      </p:cViewPr>
      <p:guideLst>
        <p:guide orient="horz" pos="3952"/>
        <p:guide pos="4475"/>
      </p:guideLst>
    </p:cSldViewPr>
  </p:slideViewPr>
  <p:outlineViewPr>
    <p:cViewPr>
      <p:scale>
        <a:sx n="33" d="100"/>
        <a:sy n="33" d="100"/>
      </p:scale>
      <p:origin x="0" y="17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884"/>
    </p:cViewPr>
  </p:sorterViewPr>
  <p:notesViewPr>
    <p:cSldViewPr snapToGrid="0" showGuides="1">
      <p:cViewPr varScale="1">
        <p:scale>
          <a:sx n="89" d="100"/>
          <a:sy n="89" d="100"/>
        </p:scale>
        <p:origin x="3714" y="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000" indent="0">
              <a:buFont typeface="Arial" pitchFamily="34" charset="0"/>
              <a:buNone/>
            </a:pPr>
            <a:endParaRPr lang="sv-SE" baseline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0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803C-58B4-4EB9-8534-8F33551183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2"/>
            <a:ext cx="5861050" cy="6083101"/>
          </a:xfrm>
          <a:noFill/>
          <a:ln/>
        </p:spPr>
        <p:txBody>
          <a:bodyPr/>
          <a:lstStyle/>
          <a:p>
            <a:pPr eaLnBrk="1" hangingPunct="1"/>
            <a:endParaRPr lang="sv-SE" i="0" strike="noStrike" dirty="0"/>
          </a:p>
        </p:txBody>
      </p:sp>
    </p:spTree>
    <p:extLst>
      <p:ext uri="{BB962C8B-B14F-4D97-AF65-F5344CB8AC3E}">
        <p14:creationId xmlns:p14="http://schemas.microsoft.com/office/powerpoint/2010/main" val="367721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/>
              <a:t>VO: ”</a:t>
            </a:r>
            <a:r>
              <a:rPr lang="sv-SE" dirty="0"/>
              <a:t>Tusen” = ”kilia” (grekiska) = ”mille” (</a:t>
            </a:r>
            <a:r>
              <a:rPr lang="sv-SE"/>
              <a:t>latin)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27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VO: </a:t>
            </a:r>
            <a:r>
              <a:rPr lang="sv-SE" baseline="0"/>
              <a:t>Luk 9:28 säger </a:t>
            </a:r>
            <a:r>
              <a:rPr lang="sv-SE" i="1" baseline="0"/>
              <a:t>o</a:t>
            </a:r>
            <a:r>
              <a:rPr lang="sv-SE" i="1"/>
              <a:t>mkring </a:t>
            </a:r>
            <a:r>
              <a:rPr lang="sv-SE" b="1" i="1"/>
              <a:t>åtta</a:t>
            </a:r>
            <a:r>
              <a:rPr lang="sv-SE" i="1"/>
              <a:t> dagar</a:t>
            </a:r>
            <a:r>
              <a:rPr lang="sv-SE"/>
              <a:t>,</a:t>
            </a:r>
            <a:r>
              <a:rPr lang="sv-SE" baseline="0"/>
              <a:t> vilket är faktiska dagar. Skillnaden ”bevisar” att förklaringsberget var en sabbat. (TEp84))</a:t>
            </a:r>
          </a:p>
          <a:p>
            <a:endParaRPr lang="sv-SE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/>
              <a:t>Templet skulle resas upp på tre dagar (Joh 2:19). Jesus skulle uppstå på tredje dagen (Luk 24:7).</a:t>
            </a:r>
            <a:endParaRPr lang="sv-SE" sz="4800"/>
          </a:p>
          <a:p>
            <a:endParaRPr lang="sv-SE" dirty="0"/>
          </a:p>
          <a:p>
            <a:r>
              <a:rPr lang="sv-SE" dirty="0"/>
              <a:t>Också:</a:t>
            </a:r>
          </a:p>
          <a:p>
            <a:pPr marL="180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Jesus om Herodes:  </a:t>
            </a:r>
            <a:r>
              <a:rPr lang="sv-SE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Gå och säg till den räven: Nu driver jag ut onda andar och botar sjuka i dag och i morgon, och </a:t>
            </a:r>
            <a:r>
              <a:rPr lang="sv-SE" sz="2800" i="1" u="sng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på tredje dagen</a:t>
            </a:r>
            <a:r>
              <a:rPr lang="sv-SE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når jag mitt mål. </a:t>
            </a:r>
            <a:r>
              <a:rPr lang="sv-SE">
                <a:ea typeface="Times New Roman" panose="02020603050405020304" pitchFamily="18" charset="0"/>
                <a:cs typeface="Times New Roman" panose="02020603050405020304" pitchFamily="18" charset="0"/>
              </a:rPr>
              <a:t>(Luk 13:32)</a:t>
            </a:r>
            <a:endParaRPr lang="sv-SE" sz="2800"/>
          </a:p>
          <a:p>
            <a:pPr marL="180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/>
              <a:t>Moselagen </a:t>
            </a:r>
            <a:r>
              <a:rPr lang="sv-SE" sz="2800" dirty="0"/>
              <a:t>om en spetälsk (motsvarar synd):</a:t>
            </a:r>
            <a:r>
              <a:rPr lang="sv-SE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”Han ska </a:t>
            </a:r>
            <a:r>
              <a:rPr lang="sv-SE" sz="28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stanna utanför</a:t>
            </a:r>
            <a:r>
              <a:rPr lang="sv-SE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sitt tält i sju dagar. På </a:t>
            </a:r>
            <a:r>
              <a:rPr lang="sv-SE" sz="28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sjunde dagen</a:t>
            </a:r>
            <a:r>
              <a:rPr lang="sv-SE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ska han… tvätta sina kläder och bada sin kropp i vatten, så blir han ren.”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 Mos 14:8-9)</a:t>
            </a:r>
          </a:p>
          <a:p>
            <a:pPr marL="180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2 Mos 19:9-11: ”Herren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sade till Mose: ”Se, jag ska komma till dig i ett tjockt moln, för att folket ska höra när jag talar med dig och sedan för alltid tro på dig.” Mose framförde folkets svar till </a:t>
            </a:r>
            <a:r>
              <a:rPr lang="sv-SE" dirty="0"/>
              <a:t>Herren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Då sade </a:t>
            </a:r>
            <a:r>
              <a:rPr lang="sv-SE" dirty="0"/>
              <a:t>Herren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till Mose: ”Gå till folket och helga dem i dag och i morgon och låt dem tvätta sina kläder. De ska hålla sig beredda till </a:t>
            </a:r>
            <a:r>
              <a:rPr lang="sv-SE" sz="2800" b="0" i="1" u="sng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 övermorgon [tredje dagen]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för då ska </a:t>
            </a:r>
            <a:r>
              <a:rPr lang="sv-SE" dirty="0"/>
              <a:t>Herren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stiga ner på Sinai berg inför allt folkets ögon.”</a:t>
            </a:r>
          </a:p>
          <a:p>
            <a:pPr marL="180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/>
              <a:t>Jeriko intogs på sjunde dagen (Jos 6) då man blåste i den sjunde basunen. Jämför Upp 11:15: </a:t>
            </a:r>
            <a:r>
              <a:rPr lang="sv-SE" sz="2800" dirty="0">
                <a:solidFill>
                  <a:srgbClr val="C00000"/>
                </a:solidFill>
              </a:rPr>
              <a:t>Den </a:t>
            </a:r>
            <a:r>
              <a:rPr lang="sv-SE" sz="2800" i="1" u="sng" dirty="0">
                <a:solidFill>
                  <a:srgbClr val="C00000"/>
                </a:solidFill>
              </a:rPr>
              <a:t>sjunde</a:t>
            </a:r>
            <a:r>
              <a:rPr lang="sv-SE" sz="2800" dirty="0">
                <a:solidFill>
                  <a:srgbClr val="C00000"/>
                </a:solidFill>
              </a:rPr>
              <a:t> ängeln blåste i sin basun. Då hördes starka röster i himlen: Väldet över världen tillhör nu vår </a:t>
            </a:r>
            <a:r>
              <a:rPr lang="sv-SE" sz="2800">
                <a:solidFill>
                  <a:srgbClr val="C00000"/>
                </a:solidFill>
              </a:rPr>
              <a:t>Herre.</a:t>
            </a:r>
            <a:endParaRPr lang="sv-SE" sz="2800" dirty="0">
              <a:solidFill>
                <a:srgbClr val="C00000"/>
              </a:solidFill>
            </a:endParaRPr>
          </a:p>
          <a:p>
            <a:pPr marL="180000" lvl="0" indent="-1800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S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Lasarus i Joh 11: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När Jesus nu hörde att Lasarus var sjuk, stannade han ändå </a:t>
            </a:r>
            <a:r>
              <a:rPr lang="sv-SE" sz="2000" i="1" u="sng">
                <a:solidFill>
                  <a:srgbClr val="C00000"/>
                </a:solidFill>
              </a:rPr>
              <a:t>två dagar </a:t>
            </a:r>
            <a:r>
              <a:rPr lang="sv-SE" sz="2000">
                <a:solidFill>
                  <a:srgbClr val="C00000"/>
                </a:solidFill>
              </a:rPr>
              <a:t>där han var… </a:t>
            </a:r>
            <a:r>
              <a:rPr lang="sv-SE" sz="2000"/>
              <a:t>=&gt; Gud kallar Abraham efter 2000 år.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När Jesus kom fram, fann han att Lasarus redan hade legat </a:t>
            </a:r>
            <a:r>
              <a:rPr lang="sv-SE" sz="2000" i="1" u="sng">
                <a:solidFill>
                  <a:srgbClr val="C00000"/>
                </a:solidFill>
              </a:rPr>
              <a:t>fyra dagar</a:t>
            </a:r>
            <a:r>
              <a:rPr lang="sv-SE" sz="2000">
                <a:solidFill>
                  <a:srgbClr val="C00000"/>
                </a:solidFill>
              </a:rPr>
              <a:t> i graven. </a:t>
            </a:r>
            <a:r>
              <a:rPr lang="sv-SE" sz="2000"/>
              <a:t>=&gt; Jesus övervinner döden efter 4000 år.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Jesus sade: "Ta bort stenen!”</a:t>
            </a:r>
            <a:r>
              <a:rPr lang="sv-SE" sz="2000"/>
              <a:t> =&gt; Lagens (skriven på stentavlor) makt tas bort.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[</a:t>
            </a:r>
            <a:r>
              <a:rPr lang="sv-SE" sz="2000" dirty="0">
                <a:solidFill>
                  <a:srgbClr val="C00000"/>
                </a:solidFill>
              </a:rPr>
              <a:t>Jesus] ropade med hög röst: ”Lasarus, kom ut!”</a:t>
            </a:r>
            <a:r>
              <a:rPr lang="sv-SE" sz="2000" dirty="0"/>
              <a:t> =&gt; Jesu ord </a:t>
            </a:r>
            <a:r>
              <a:rPr lang="sv-SE" sz="2000"/>
              <a:t>uppväcker.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Då 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 den döde ut, med fötter och händer inlindade i bindlar. </a:t>
            </a:r>
            <a:r>
              <a:rPr lang="sv-S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=&gt; Behöver bli helt befriad från syndens </a:t>
            </a:r>
            <a:r>
              <a:rPr lang="sv-SE" sz="2000">
                <a:ea typeface="Times New Roman" panose="02020603050405020304" pitchFamily="18" charset="0"/>
                <a:cs typeface="Times New Roman" panose="02020603050405020304" pitchFamily="18" charset="0"/>
              </a:rPr>
              <a:t>band.</a:t>
            </a:r>
          </a:p>
          <a:p>
            <a:pPr marL="637106" lvl="2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Där </a:t>
            </a:r>
            <a:r>
              <a:rPr lang="sv-SE" sz="2000" dirty="0">
                <a:solidFill>
                  <a:srgbClr val="C00000"/>
                </a:solidFill>
              </a:rPr>
              <a:t>ordnade de en festmåltid för honom... Lasarus var en av dem som låg till bords med honom. </a:t>
            </a:r>
            <a:r>
              <a:rPr lang="sv-SE" sz="2000" dirty="0"/>
              <a:t>(Joh 12) =&gt; </a:t>
            </a:r>
            <a:r>
              <a:rPr lang="sv-SE" sz="2000"/>
              <a:t>Nattvarden.</a:t>
            </a:r>
            <a:endParaRPr lang="sv-SE" sz="2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62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VO: Apostlarna och de kristna använde </a:t>
            </a:r>
            <a:r>
              <a:rPr lang="sv-SE" baseline="0"/>
              <a:t>Septuaginta (LXX), grekiska GT,</a:t>
            </a:r>
            <a:r>
              <a:rPr lang="sv-SE"/>
              <a:t> </a:t>
            </a:r>
            <a:r>
              <a:rPr lang="sv-SE" baseline="0"/>
              <a:t>med systematiska fel. (TEp225).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/>
              <a:t>LXX lägger på 100 år på de flesta patriarker mellan Adam till Abraham för tiden då de fick nästa son "in line". (TEp183)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Orsaken kan vara att LXX var ett beställningsjobb från biblioteket i Alexandria, och judarna kanske ville beröva hedningarna möjligheten att räkna ut tiden för Jesu första ankomst.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/>
              <a:t>(Latinska Vulgata och Arameiska Peshitta har samma datum som Hebreiska Bibeln. (TEp187))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/>
              <a:t>Millenniumtanken föll ur fokus då Jesu återkomst 1) inte kom som den borde för de som stödde sig på LXX och 2) låg alltför långt i framtiden för de som stödde sig på hebreiska Bibeln. Nu är det dock nära igen. (TEp192)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  <a:p>
            <a:r>
              <a:rPr lang="sv-SE"/>
              <a:t>VO: Skilj </a:t>
            </a:r>
            <a:r>
              <a:rPr lang="sv-SE" dirty="0"/>
              <a:t>mellan vad apostlarna </a:t>
            </a:r>
            <a:r>
              <a:rPr lang="sv-SE" i="1" u="sng" dirty="0"/>
              <a:t>lärde</a:t>
            </a:r>
            <a:r>
              <a:rPr lang="sv-SE" dirty="0"/>
              <a:t> och vad de </a:t>
            </a:r>
            <a:r>
              <a:rPr lang="sv-SE" i="1" u="sng" dirty="0"/>
              <a:t>trodde</a:t>
            </a:r>
            <a:r>
              <a:rPr lang="sv-SE" dirty="0"/>
              <a:t>. Bibeln har ingen </a:t>
            </a:r>
            <a:r>
              <a:rPr lang="sv-SE" i="1" u="sng" dirty="0"/>
              <a:t>lära</a:t>
            </a:r>
            <a:r>
              <a:rPr lang="sv-SE" dirty="0"/>
              <a:t> om att Jesus skulle komma på 100-talet.</a:t>
            </a:r>
          </a:p>
          <a:p>
            <a:endParaRPr lang="sv-SE" dirty="0"/>
          </a:p>
          <a:p>
            <a:r>
              <a:rPr lang="sv-SE" dirty="0"/>
              <a:t>En generation ansågs vara 40 år och Jesu korsfästelse år 30 plus 40 år = år 70. Vedermödan därför 70–7 = år 63.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(Då skulle evangeliet vara spritt över världen, Romarriket skulle ha fallit och de 10 nationerna uppstått osv.)</a:t>
            </a:r>
          </a:p>
          <a:p>
            <a:r>
              <a:rPr lang="sv-SE" dirty="0"/>
              <a:t>(Detta är samma tid som Israelerna var i öknen innan intåget i det förlovade </a:t>
            </a:r>
            <a:r>
              <a:rPr lang="sv-SE"/>
              <a:t>landet.</a:t>
            </a:r>
            <a:endParaRPr lang="sv-SE" dirty="0"/>
          </a:p>
          <a:p>
            <a:endParaRPr lang="sv-SE" dirty="0"/>
          </a:p>
          <a:p>
            <a:r>
              <a:rPr lang="sv-SE" dirty="0"/>
              <a:t>Principen 1 dag = 1000 år var känd redan 150 år före Kristus. Den stod i Jubileerboken 3:30 20 (enl. Ernest L. Martin).</a:t>
            </a:r>
          </a:p>
          <a:p>
            <a:endParaRPr lang="sv-SE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sv-SE" sz="2800" i="1" dirty="0">
                <a:solidFill>
                  <a:srgbClr val="C00000"/>
                </a:solidFill>
                <a:cs typeface="Calibri" panose="020F0502020204030204" pitchFamily="34" charset="0"/>
              </a:rPr>
              <a:t>Så spreds ryktet bland bröderna att [Johannes] inte skulle dö.</a:t>
            </a:r>
            <a:r>
              <a:rPr lang="sv-SE" sz="28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sv-SE" sz="2000" dirty="0">
                <a:cs typeface="Calibri" panose="020F0502020204030204" pitchFamily="34" charset="0"/>
              </a:rPr>
              <a:t>(Joh 21:23)</a:t>
            </a:r>
          </a:p>
          <a:p>
            <a:pPr marL="0" marR="0" lvl="1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1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Bibelcitat från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 Thess 4:15, 1 Cor 15:51, Hebr 1:2, 10:37, 1 Pet 1:20, 4:7, 4:13, Jak 5:8, 5:9, </a:t>
            </a:r>
            <a:r>
              <a:rPr lang="sv-SE" sz="2800" dirty="0">
                <a:cs typeface="Calibri" panose="020F0502020204030204" pitchFamily="34" charset="0"/>
              </a:rPr>
              <a:t>1 Joh 2:18.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436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60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tabLst>
                <a:tab pos="4216400" algn="l"/>
                <a:tab pos="4394200" algn="l"/>
              </a:tabLst>
            </a:pPr>
            <a:r>
              <a:rPr lang="sv-SE" sz="1800" b="1" dirty="0">
                <a:solidFill>
                  <a:schemeClr val="accent2"/>
                </a:solidFill>
                <a:sym typeface="Wingdings"/>
              </a:rPr>
              <a:t>Andra händelser troligen på jubelår</a:t>
            </a:r>
            <a:r>
              <a:rPr lang="sv-SE" sz="1800" dirty="0">
                <a:solidFill>
                  <a:schemeClr val="accent2"/>
                </a:solidFill>
                <a:sym typeface="Wingdings"/>
              </a:rPr>
              <a:t>	</a:t>
            </a:r>
            <a:r>
              <a:rPr lang="sv-SE" sz="2000" u="sng" dirty="0">
                <a:solidFill>
                  <a:schemeClr val="accent2"/>
                </a:solidFill>
                <a:sym typeface="Wingdings"/>
              </a:rPr>
              <a:t>Jubelår</a:t>
            </a:r>
          </a:p>
          <a:p>
            <a:pPr>
              <a:lnSpc>
                <a:spcPct val="150000"/>
              </a:lnSpc>
              <a:tabLst>
                <a:tab pos="354013" algn="l"/>
                <a:tab pos="4665663" algn="r"/>
              </a:tabLst>
            </a:pPr>
            <a:r>
              <a:rPr lang="sv-SE" dirty="0">
                <a:solidFill>
                  <a:schemeClr val="accent2"/>
                </a:solidFill>
                <a:sym typeface="Wingdings"/>
              </a:rPr>
              <a:t>0.	Skapelsen	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665663" algn="r"/>
              </a:tabLst>
            </a:pPr>
            <a:r>
              <a:rPr lang="sv-SE" dirty="0">
                <a:solidFill>
                  <a:schemeClr val="accent2"/>
                </a:solidFill>
                <a:sym typeface="Wingdings"/>
              </a:rPr>
              <a:t>Gud annonserar 120-årsbegränsning	31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665663" algn="r"/>
              </a:tabLst>
            </a:pPr>
            <a:r>
              <a:rPr lang="sv-SE" dirty="0">
                <a:solidFill>
                  <a:schemeClr val="accent2"/>
                </a:solidFill>
                <a:sym typeface="Wingdings"/>
              </a:rPr>
              <a:t>Davids förbund (några antaganden måste göras, TEp275)	59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665663" algn="r"/>
              </a:tabLst>
            </a:pPr>
            <a:r>
              <a:rPr lang="sv-SE" dirty="0">
                <a:solidFill>
                  <a:schemeClr val="accent2"/>
                </a:solidFill>
                <a:sym typeface="Wingdings"/>
              </a:rPr>
              <a:t>Jesajas vision (</a:t>
            </a:r>
            <a:r>
              <a:rPr lang="sv-SE" strike="noStrike" baseline="0" dirty="0"/>
              <a:t>TEp291 utan beräkning)</a:t>
            </a:r>
            <a:r>
              <a:rPr lang="sv-SE" dirty="0">
                <a:solidFill>
                  <a:schemeClr val="accent2"/>
                </a:solidFill>
                <a:sym typeface="Wingdings"/>
              </a:rPr>
              <a:t>	65</a:t>
            </a:r>
          </a:p>
          <a:p>
            <a:pPr marL="0" indent="0">
              <a:buFont typeface="Arial" pitchFamily="34" charset="0"/>
              <a:buNone/>
            </a:pPr>
            <a:endParaRPr lang="sv-SE" strike="noStrike" baseline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aseline="0" dirty="0"/>
              <a:t>Jubelårskalendern </a:t>
            </a:r>
            <a:r>
              <a:rPr lang="sv-SE" b="1" baseline="0" dirty="0"/>
              <a:t>med början i skapelsen </a:t>
            </a:r>
            <a:r>
              <a:rPr lang="sv-SE" baseline="0" dirty="0"/>
              <a:t>var ett väletablerat koncept hos judarna långt före Kristus. (TEp231) De tolkade en ”dag” som tusen år men kände inte till </a:t>
            </a:r>
            <a:r>
              <a:rPr lang="sv-SE" baseline="0" dirty="0" err="1"/>
              <a:t>millenniumvecko</a:t>
            </a:r>
            <a:r>
              <a:rPr lang="sv-SE" baseline="0" dirty="0"/>
              <a:t>-kronologin. (TEp73)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17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000" i="0">
                <a:latin typeface="Calibri" pitchFamily="34" charset="0"/>
              </a:rPr>
              <a:t>VO: </a:t>
            </a:r>
            <a:r>
              <a:rPr lang="sv-SE" sz="1000" i="1">
                <a:latin typeface="Calibri" pitchFamily="34" charset="0"/>
              </a:rPr>
              <a:t>Efter två eller tre vittnens utsago skall var sak avgöras. </a:t>
            </a:r>
            <a:r>
              <a:rPr lang="sv-SE" sz="1000">
                <a:latin typeface="Calibri" pitchFamily="34" charset="0"/>
              </a:rPr>
              <a:t>(5 Mos 19:15)</a:t>
            </a:r>
          </a:p>
          <a:p>
            <a:endParaRPr lang="sv-SE" sz="1000">
              <a:latin typeface="Calibri" pitchFamily="34" charset="0"/>
            </a:endParaRPr>
          </a:p>
          <a:p>
            <a:r>
              <a:rPr lang="sv-SE" sz="1000">
                <a:latin typeface="Calibri" pitchFamily="34" charset="0"/>
              </a:rPr>
              <a:t>VO: Alternativa förklaringar till de 120 åren</a:t>
            </a:r>
          </a:p>
          <a:p>
            <a:pPr marL="171450" marR="0" lvl="0" indent="-17145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baseline="0"/>
              <a:t>Människans ålder</a:t>
            </a:r>
          </a:p>
          <a:p>
            <a:pPr marL="171450" marR="0" lvl="0" indent="-17145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baseline="0"/>
              <a:t>2 Pet 3:6-7: </a:t>
            </a:r>
            <a:r>
              <a:rPr lang="sv-SE" sz="1000" i="1"/>
              <a:t>I vatten och </a:t>
            </a:r>
            <a:r>
              <a:rPr lang="sv-SE" sz="1000" b="1" i="1"/>
              <a:t>i kraft av Guds ord </a:t>
            </a:r>
            <a:r>
              <a:rPr lang="sv-SE" sz="1000" i="1"/>
              <a:t>dränktes den dåtida världen och gick under. Men de himlar och den jord som nu finns har </a:t>
            </a:r>
            <a:r>
              <a:rPr lang="sv-SE" sz="1000" b="1" i="1"/>
              <a:t>i kraft av samma ord </a:t>
            </a:r>
            <a:r>
              <a:rPr lang="sv-SE" sz="1000" i="1"/>
              <a:t>blivit sparade åt eld och förvaras till den dag då de ogudaktiga skall dömas och bli fördömda.</a:t>
            </a:r>
            <a:r>
              <a:rPr lang="sv-SE" sz="1000" i="0" baseline="0"/>
              <a:t> ”</a:t>
            </a:r>
            <a:r>
              <a:rPr lang="sv-SE" sz="1000" i="1" baseline="0"/>
              <a:t>Guds ord</a:t>
            </a:r>
            <a:r>
              <a:rPr lang="sv-SE" sz="1000" i="0" baseline="0"/>
              <a:t>” gäller alltså vid två tillfällen: Floden &amp; återkomsten. Då ska två saker ske: Guds dom hålls först tillbaka och sedan kommer den vid ett utvalt tillfälle. Passagen talar om floden och ”</a:t>
            </a:r>
            <a:r>
              <a:rPr lang="sv-SE" sz="1000" i="1" baseline="0"/>
              <a:t>Guds ord</a:t>
            </a:r>
            <a:r>
              <a:rPr lang="sv-SE" sz="1000" i="0" baseline="0"/>
              <a:t>” måste vara ur Gen 6:3 att människans ålder ska vara begränsad till 120 år. Så även om de 120 åren refererar till tiden till floden </a:t>
            </a:r>
            <a:r>
              <a:rPr lang="sv-SE" sz="1000" b="1" i="0" baseline="0"/>
              <a:t>så refererar de också till tiden till återkomsten</a:t>
            </a:r>
            <a:r>
              <a:rPr lang="sv-SE" sz="1000" i="0" baseline="0"/>
              <a:t>.</a:t>
            </a:r>
          </a:p>
          <a:p>
            <a:endParaRPr lang="sv-SE" sz="1000" noProof="0">
              <a:latin typeface="Calibri" pitchFamily="34" charset="0"/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sz="2800">
                <a:latin typeface="Calibri" pitchFamily="34" charset="0"/>
              </a:rPr>
              <a:t>”</a:t>
            </a:r>
            <a:r>
              <a:rPr lang="sv-SE" sz="2800" dirty="0">
                <a:latin typeface="Calibri" pitchFamily="34" charset="0"/>
              </a:rPr>
              <a:t>M</a:t>
            </a:r>
            <a:r>
              <a:rPr lang="sv-SE" sz="2800">
                <a:latin typeface="Calibri" pitchFamily="34" charset="0"/>
              </a:rPr>
              <a:t>änniska</a:t>
            </a:r>
            <a:r>
              <a:rPr lang="sv-SE" sz="2800" dirty="0">
                <a:latin typeface="Calibri" pitchFamily="34" charset="0"/>
              </a:rPr>
              <a:t>” i Gen 6:3 har bestämd artikel =&gt; syftar på </a:t>
            </a:r>
            <a:r>
              <a:rPr lang="sv-SE" sz="2800">
                <a:latin typeface="Calibri" pitchFamily="34" charset="0"/>
              </a:rPr>
              <a:t>mänskligheten.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94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894093-7F3F-43DE-8472-9D95D064A668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628447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51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5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390104"/>
            <a:ext cx="7455806" cy="26471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Bibelns</a:t>
            </a:r>
            <a:b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kronologi</a:t>
            </a:r>
            <a:endParaRPr kumimoji="0" lang="sv-SE" sz="105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14300">
                  <a:srgbClr val="FFFF00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3380616"/>
            <a:ext cx="7455806" cy="1446550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studie </a:t>
            </a:r>
            <a:r>
              <a:rPr kumimoji="0" lang="sv-SE" sz="44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Guds precision</a:t>
            </a:r>
            <a:br>
              <a:rPr kumimoji="0" lang="sv-SE" sz="44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noggrannhet</a:t>
            </a:r>
            <a:endParaRPr kumimoji="0" lang="sv-SE" sz="44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ECB545F-90E8-4466-9EA9-334D789D84F3}"/>
              </a:ext>
            </a:extLst>
          </p:cNvPr>
          <p:cNvSpPr/>
          <p:nvPr/>
        </p:nvSpPr>
        <p:spPr>
          <a:xfrm>
            <a:off x="1492121" y="5406191"/>
            <a:ext cx="9207759" cy="1200329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Millennialism</a:t>
            </a:r>
            <a:endParaRPr kumimoji="0" lang="sv-SE" sz="72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1C363E-9308-47A2-98B0-0D63064F2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87" y="5675544"/>
            <a:ext cx="1140173" cy="93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 descr="En bild som visar timglas, objekt, sitter&#10;&#10;Automatiskt genererad beskrivning">
            <a:extLst>
              <a:ext uri="{FF2B5EF4-FFF2-40B4-BE49-F238E27FC236}">
                <a16:creationId xmlns:a16="http://schemas.microsoft.com/office/drawing/2014/main" id="{773B515E-15DC-4C17-9E06-9CD93AED5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342" y="565466"/>
            <a:ext cx="3240837" cy="4755975"/>
          </a:xfrm>
          <a:prstGeom prst="rect">
            <a:avLst/>
          </a:prstGeom>
          <a:effectLst>
            <a:glow rad="228600">
              <a:schemeClr val="accent2">
                <a:satMod val="175000"/>
                <a:alpha val="79000"/>
              </a:schemeClr>
            </a:glo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3714C1E-45A8-4CC5-85D5-7794574BF86B}"/>
              </a:ext>
            </a:extLst>
          </p:cNvPr>
          <p:cNvSpPr txBox="1"/>
          <p:nvPr/>
        </p:nvSpPr>
        <p:spPr>
          <a:xfrm>
            <a:off x="6539577" y="233680"/>
            <a:ext cx="3058557" cy="95410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44000" rIns="144000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Boken finns på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www.gardeborn.se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33A9EC-ECEC-4EEC-81AC-4A195AE89074}"/>
              </a:ext>
            </a:extLst>
          </p:cNvPr>
          <p:cNvSpPr/>
          <p:nvPr/>
        </p:nvSpPr>
        <p:spPr>
          <a:xfrm>
            <a:off x="116539" y="6291160"/>
            <a:ext cx="2367779" cy="400110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Anders Gärdeborn</a:t>
            </a: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E5282DAD-3572-4809-9AFC-FF9CAF527348}"/>
              </a:ext>
            </a:extLst>
          </p:cNvPr>
          <p:cNvSpPr txBox="1"/>
          <p:nvPr/>
        </p:nvSpPr>
        <p:spPr>
          <a:xfrm>
            <a:off x="9781713" y="66425"/>
            <a:ext cx="2345066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>
                <a:solidFill>
                  <a:schemeClr val="bg1"/>
                </a:solidFill>
              </a:rPr>
              <a:t>Bibelkanalen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(YouTube)</a:t>
            </a:r>
            <a:endParaRPr lang="LID4096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88998"/>
      </p:ext>
    </p:extLst>
  </p:cSld>
  <p:clrMapOvr>
    <a:masterClrMapping/>
  </p:clrMapOvr>
  <p:transition advTm="62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imglas, objekt, himmel, bord&#10;&#10;Beskrivning genererad med mycket hög exakthet">
            <a:extLst>
              <a:ext uri="{FF2B5EF4-FFF2-40B4-BE49-F238E27FC236}">
                <a16:creationId xmlns:a16="http://schemas.microsoft.com/office/drawing/2014/main" id="{D7365169-33B5-4506-B93F-46248E005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2669"/>
            <a:ext cx="12192000" cy="6205331"/>
          </a:xfrm>
          <a:prstGeom prst="rect">
            <a:avLst/>
          </a:prstGeom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från början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AFC54C-53E6-4D3D-AAF3-3600C0794461}"/>
              </a:ext>
            </a:extLst>
          </p:cNvPr>
          <p:cNvSpPr/>
          <p:nvPr/>
        </p:nvSpPr>
        <p:spPr>
          <a:xfrm>
            <a:off x="4552950" y="1077678"/>
            <a:ext cx="7172325" cy="5447645"/>
          </a:xfrm>
          <a:prstGeom prst="rect">
            <a:avLst/>
          </a:prstGeom>
        </p:spPr>
        <p:txBody>
          <a:bodyPr wrap="square" lIns="0" rIns="72000">
            <a:spAutoFit/>
          </a:bodyPr>
          <a:lstStyle/>
          <a:p>
            <a:pPr marL="361950" indent="-361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Av trädet med kunskap om gott och </a:t>
            </a:r>
            <a:r>
              <a:rPr lang="sv-SE" sz="2400">
                <a:solidFill>
                  <a:srgbClr val="C00000"/>
                </a:solidFill>
              </a:rPr>
              <a:t>ont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ska </a:t>
            </a:r>
            <a:r>
              <a:rPr lang="sv-SE" sz="2400" dirty="0">
                <a:solidFill>
                  <a:srgbClr val="C00000"/>
                </a:solidFill>
              </a:rPr>
              <a:t>du inte äta, för </a:t>
            </a:r>
            <a:r>
              <a:rPr lang="sv-SE" sz="2400" i="1" u="sng" dirty="0">
                <a:solidFill>
                  <a:srgbClr val="C00000"/>
                </a:solidFill>
              </a:rPr>
              <a:t>den dag</a:t>
            </a:r>
            <a:r>
              <a:rPr lang="sv-SE" sz="2400" dirty="0">
                <a:solidFill>
                  <a:srgbClr val="C00000"/>
                </a:solidFill>
              </a:rPr>
              <a:t> du äter av </a:t>
            </a:r>
            <a:r>
              <a:rPr lang="sv-SE" sz="2400">
                <a:solidFill>
                  <a:srgbClr val="C00000"/>
                </a:solidFill>
              </a:rPr>
              <a:t>det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ska </a:t>
            </a:r>
            <a:r>
              <a:rPr lang="sv-SE" sz="2400" dirty="0">
                <a:solidFill>
                  <a:srgbClr val="C00000"/>
                </a:solidFill>
              </a:rPr>
              <a:t>du </a:t>
            </a:r>
            <a:r>
              <a:rPr lang="sv-SE" sz="2400" i="1" u="sng" dirty="0">
                <a:solidFill>
                  <a:srgbClr val="C00000"/>
                </a:solidFill>
              </a:rPr>
              <a:t>döden dö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</a:t>
            </a:r>
            <a:r>
              <a:rPr lang="sv-SE" dirty="0"/>
              <a:t>1 Mos 2:17)</a:t>
            </a:r>
          </a:p>
          <a:p>
            <a:pPr marL="361950" indent="-3619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Men Adam blev ju 930 år?</a:t>
            </a:r>
          </a:p>
          <a:p>
            <a:pPr marL="361950" indent="-3619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Kan inte vara andlig död: </a:t>
            </a:r>
            <a:r>
              <a:rPr lang="sv-SE" sz="2400" dirty="0">
                <a:solidFill>
                  <a:srgbClr val="C00000"/>
                </a:solidFill>
              </a:rPr>
              <a:t>I ditt anletes svett ska du äta ditt bröd tills du vänder åter till jorden, för av den är du tagen. Jord är du, och </a:t>
            </a:r>
            <a:r>
              <a:rPr lang="sv-SE" sz="2400" i="1" u="sng" dirty="0">
                <a:solidFill>
                  <a:srgbClr val="C00000"/>
                </a:solidFill>
              </a:rPr>
              <a:t>jord ska du åter bli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dirty="0"/>
              <a:t> (1 Mos 3:19)</a:t>
            </a:r>
          </a:p>
          <a:p>
            <a:pPr marL="361950" indent="-3619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/>
              <a:t>Mose </a:t>
            </a:r>
            <a:r>
              <a:rPr lang="sv-SE" sz="2400" dirty="0"/>
              <a:t>förklarar: </a:t>
            </a:r>
            <a:r>
              <a:rPr lang="sv-SE" sz="2400" dirty="0">
                <a:solidFill>
                  <a:srgbClr val="C00000"/>
                </a:solidFill>
              </a:rPr>
              <a:t>Du låter människan </a:t>
            </a:r>
            <a:r>
              <a:rPr lang="sv-SE" sz="2400" i="1" u="sng" dirty="0">
                <a:solidFill>
                  <a:srgbClr val="C00000"/>
                </a:solidFill>
              </a:rPr>
              <a:t>vända åter till stoft</a:t>
            </a:r>
            <a:r>
              <a:rPr lang="sv-SE" sz="2400" dirty="0">
                <a:solidFill>
                  <a:srgbClr val="C00000"/>
                </a:solidFill>
              </a:rPr>
              <a:t>… </a:t>
            </a:r>
            <a:r>
              <a:rPr lang="sv-SE" sz="2400" b="1" i="1" u="sng" dirty="0">
                <a:solidFill>
                  <a:srgbClr val="C00000"/>
                </a:solidFill>
              </a:rPr>
              <a:t>Ty</a:t>
            </a:r>
            <a:r>
              <a:rPr lang="sv-SE" sz="2400" i="1" dirty="0">
                <a:solidFill>
                  <a:srgbClr val="C00000"/>
                </a:solidFill>
              </a:rPr>
              <a:t> </a:t>
            </a:r>
            <a:r>
              <a:rPr lang="sv-SE" sz="2400" i="1" u="sng" dirty="0">
                <a:solidFill>
                  <a:srgbClr val="C00000"/>
                </a:solidFill>
              </a:rPr>
              <a:t>tusen år</a:t>
            </a:r>
            <a:r>
              <a:rPr lang="sv-SE" sz="2400" dirty="0">
                <a:solidFill>
                  <a:srgbClr val="C00000"/>
                </a:solidFill>
              </a:rPr>
              <a:t> är i dina ögon som den </a:t>
            </a:r>
            <a:r>
              <a:rPr lang="sv-SE" sz="2400" i="1" u="sng" dirty="0">
                <a:solidFill>
                  <a:srgbClr val="C00000"/>
                </a:solidFill>
              </a:rPr>
              <a:t>dag</a:t>
            </a:r>
            <a:r>
              <a:rPr lang="sv-SE" sz="2400" dirty="0">
                <a:solidFill>
                  <a:srgbClr val="C00000"/>
                </a:solidFill>
              </a:rPr>
              <a:t> som förgick i går. </a:t>
            </a:r>
            <a:r>
              <a:rPr lang="sv-SE" dirty="0"/>
              <a:t>(Ps 90:3-4, SFB 1998)</a:t>
            </a:r>
          </a:p>
          <a:p>
            <a:pPr marL="361950" indent="-3619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I stort sett </a:t>
            </a:r>
            <a:r>
              <a:rPr lang="sv-SE" sz="2400" i="1" dirty="0"/>
              <a:t>alla</a:t>
            </a:r>
            <a:r>
              <a:rPr lang="sv-SE" sz="2400" dirty="0"/>
              <a:t> förflodspatriarker blev nästan 1000 år. </a:t>
            </a:r>
            <a:r>
              <a:rPr lang="sv-SE" sz="2400" i="1" dirty="0"/>
              <a:t>Ingen</a:t>
            </a:r>
            <a:r>
              <a:rPr lang="sv-SE" sz="2400" dirty="0"/>
              <a:t> överskred gränsen.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3CD089F-6152-4A93-9691-2F0734544D5A}"/>
              </a:ext>
            </a:extLst>
          </p:cNvPr>
          <p:cNvSpPr txBox="1"/>
          <p:nvPr/>
        </p:nvSpPr>
        <p:spPr>
          <a:xfrm rot="17427886">
            <a:off x="2933025" y="4336297"/>
            <a:ext cx="2178866" cy="815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sv-SE" sz="2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</a:t>
            </a:r>
            <a:br>
              <a:rPr lang="sv-SE" sz="2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8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uppenbarelse</a:t>
            </a:r>
            <a:endParaRPr lang="sv-SE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83441"/>
      </p:ext>
    </p:extLst>
  </p:cSld>
  <p:clrMapOvr>
    <a:masterClrMapping/>
  </p:clrMapOvr>
  <p:transition advTm="2299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77AEF3A-4789-4930-BC19-1BCEAB56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Skapelseveckan är historisk &amp; profetisk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1AE5F45-732D-4816-AF00-F4261CE72444}"/>
              </a:ext>
            </a:extLst>
          </p:cNvPr>
          <p:cNvSpPr txBox="1"/>
          <p:nvPr/>
        </p:nvSpPr>
        <p:spPr>
          <a:xfrm>
            <a:off x="687320" y="2689937"/>
            <a:ext cx="10736005" cy="4001095"/>
          </a:xfrm>
          <a:prstGeom prst="rect">
            <a:avLst/>
          </a:prstGeom>
          <a:noFill/>
        </p:spPr>
        <p:txBody>
          <a:bodyPr wrap="square" lIns="216000" tIns="0" rIns="72000" bIns="0" rtlCol="0">
            <a:spAutoFit/>
          </a:bodyPr>
          <a:lstStyle/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Petrus påminner (i.s.m. Jesu återkomst): </a:t>
            </a:r>
            <a:r>
              <a:rPr lang="sv-SE" sz="2400" dirty="0">
                <a:solidFill>
                  <a:srgbClr val="C00000"/>
                </a:solidFill>
              </a:rPr>
              <a:t>Men en sak får ni inte glömma, mina älskade: för Herren är </a:t>
            </a:r>
            <a:r>
              <a:rPr lang="sv-SE" sz="2400" i="1" u="sng" dirty="0">
                <a:solidFill>
                  <a:srgbClr val="C00000"/>
                </a:solidFill>
              </a:rPr>
              <a:t>en dag som tusen år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(2 </a:t>
            </a:r>
            <a:r>
              <a:rPr lang="sv-SE" dirty="0"/>
              <a:t>Pet 3:8)</a:t>
            </a:r>
            <a:endParaRPr lang="sv-SE" sz="2400" dirty="0"/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Parallellen fullbordas i Hebr 4: </a:t>
            </a:r>
            <a:r>
              <a:rPr lang="sv-SE" sz="2400" dirty="0">
                <a:solidFill>
                  <a:srgbClr val="C00000"/>
                </a:solidFill>
              </a:rPr>
              <a:t>För om Josua hade fört dem in i vilan, skulle Gud inte senare ha talat om en annan dag. Alltså </a:t>
            </a:r>
            <a:r>
              <a:rPr lang="sv-SE" sz="2400" i="1" u="sng" dirty="0">
                <a:solidFill>
                  <a:srgbClr val="C00000"/>
                </a:solidFill>
              </a:rPr>
              <a:t>kvarstår en sabbatsvila</a:t>
            </a:r>
            <a:r>
              <a:rPr lang="sv-SE" sz="2400" dirty="0">
                <a:solidFill>
                  <a:srgbClr val="C00000"/>
                </a:solidFill>
              </a:rPr>
              <a:t> för Guds folk.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Vilan bekräftas: </a:t>
            </a:r>
            <a:r>
              <a:rPr lang="sv-SE" sz="2400" dirty="0">
                <a:solidFill>
                  <a:srgbClr val="C00000"/>
                </a:solidFill>
              </a:rPr>
              <a:t>De levde och regerade med Kristus i </a:t>
            </a:r>
            <a:r>
              <a:rPr lang="sv-SE" sz="2400" i="1" u="sng" dirty="0">
                <a:solidFill>
                  <a:srgbClr val="C00000"/>
                </a:solidFill>
              </a:rPr>
              <a:t>tusen år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sz="2400" dirty="0"/>
              <a:t> </a:t>
            </a:r>
            <a:r>
              <a:rPr lang="sv-SE"/>
              <a:t>(Upp 20:4</a:t>
            </a:r>
            <a:r>
              <a:rPr lang="sv-SE" dirty="0"/>
              <a:t>)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Kiliasm </a:t>
            </a:r>
            <a:r>
              <a:rPr lang="sv-SE" sz="2400"/>
              <a:t>= Millennialism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/>
              <a:t>Uppfyller Jes 46:9-10: 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  <a:t>Kom ihåg det som hänt för länge sedan… </a:t>
            </a:r>
            <a:b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  <a:t>Jag förkunnar </a:t>
            </a:r>
            <a:r>
              <a:rPr lang="sv-SE" sz="2400" i="1" u="sng">
                <a:solidFill>
                  <a:srgbClr val="C00000"/>
                </a:solidFill>
                <a:ea typeface="Times New Roman" panose="02020603050405020304" pitchFamily="18" charset="0"/>
              </a:rPr>
              <a:t>från början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  <a:t> vad som ska komma och långt i förväg det </a:t>
            </a:r>
            <a:b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  <a:t>som inte har skett. Jag säger: Mitt beslut ska förverkligas, allt jag vill </a:t>
            </a:r>
            <a:b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</a:rPr>
              <a:t>kommer jag att göra.</a:t>
            </a:r>
            <a:endParaRPr lang="sv-SE" sz="2400"/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DEBE6CDF-9A3E-4669-8499-6E575BAFD445}"/>
              </a:ext>
            </a:extLst>
          </p:cNvPr>
          <p:cNvGrpSpPr/>
          <p:nvPr/>
        </p:nvGrpSpPr>
        <p:grpSpPr>
          <a:xfrm>
            <a:off x="352425" y="1005921"/>
            <a:ext cx="11515727" cy="1468673"/>
            <a:chOff x="145287" y="1075970"/>
            <a:chExt cx="8524731" cy="1468673"/>
          </a:xfrm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BFBA7D49-5A14-4352-8D0F-D7E569638352}"/>
                </a:ext>
              </a:extLst>
            </p:cNvPr>
            <p:cNvSpPr/>
            <p:nvPr/>
          </p:nvSpPr>
          <p:spPr>
            <a:xfrm>
              <a:off x="145287" y="1075970"/>
              <a:ext cx="8524731" cy="14686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200" dirty="0"/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ADE7C575-C2DF-4D35-A042-220F724684FF}"/>
                </a:ext>
              </a:extLst>
            </p:cNvPr>
            <p:cNvGrpSpPr/>
            <p:nvPr/>
          </p:nvGrpSpPr>
          <p:grpSpPr>
            <a:xfrm>
              <a:off x="195757" y="1087078"/>
              <a:ext cx="8341752" cy="1348610"/>
              <a:chOff x="195757" y="1087078"/>
              <a:chExt cx="8341752" cy="1348610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A1917FFA-1E1A-4973-AC20-F17A6327B12C}"/>
                  </a:ext>
                </a:extLst>
              </p:cNvPr>
              <p:cNvSpPr/>
              <p:nvPr/>
            </p:nvSpPr>
            <p:spPr>
              <a:xfrm>
                <a:off x="133108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78231124-DD4B-45DE-9A4D-1543312262DE}"/>
                  </a:ext>
                </a:extLst>
              </p:cNvPr>
              <p:cNvSpPr/>
              <p:nvPr/>
            </p:nvSpPr>
            <p:spPr>
              <a:xfrm>
                <a:off x="236302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2C92A804-FCD6-4E05-98D5-70C61305F5A3}"/>
                  </a:ext>
                </a:extLst>
              </p:cNvPr>
              <p:cNvSpPr/>
              <p:nvPr/>
            </p:nvSpPr>
            <p:spPr>
              <a:xfrm>
                <a:off x="339496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292B526-30C7-452C-BB40-818D4ADE14D2}"/>
                  </a:ext>
                </a:extLst>
              </p:cNvPr>
              <p:cNvSpPr/>
              <p:nvPr/>
            </p:nvSpPr>
            <p:spPr>
              <a:xfrm>
                <a:off x="442690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11B527E-F0A8-4124-B616-BBE32C94500B}"/>
                  </a:ext>
                </a:extLst>
              </p:cNvPr>
              <p:cNvSpPr/>
              <p:nvPr/>
            </p:nvSpPr>
            <p:spPr>
              <a:xfrm>
                <a:off x="545884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C2BB26A1-4DD9-4C14-B0B0-D74DACF9E90B}"/>
                  </a:ext>
                </a:extLst>
              </p:cNvPr>
              <p:cNvSpPr/>
              <p:nvPr/>
            </p:nvSpPr>
            <p:spPr>
              <a:xfrm>
                <a:off x="6490783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8669AD89-0C51-47A8-A1F5-43AE16356526}"/>
                  </a:ext>
                </a:extLst>
              </p:cNvPr>
              <p:cNvSpPr/>
              <p:nvPr/>
            </p:nvSpPr>
            <p:spPr>
              <a:xfrm>
                <a:off x="7522726" y="2021678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1000 år</a:t>
                </a: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FC7D56F2-5100-4AEB-9D02-EEB66E67D9D6}"/>
                  </a:ext>
                </a:extLst>
              </p:cNvPr>
              <p:cNvSpPr txBox="1"/>
              <p:nvPr/>
            </p:nvSpPr>
            <p:spPr>
              <a:xfrm>
                <a:off x="195757" y="1502096"/>
                <a:ext cx="9127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sv-SE" sz="2400" dirty="0"/>
                  <a:t>Historia:</a:t>
                </a:r>
              </a:p>
            </p:txBody>
          </p:sp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0926F1EF-8F6F-4B34-AF50-A1D229DB5795}"/>
                  </a:ext>
                </a:extLst>
              </p:cNvPr>
              <p:cNvSpPr txBox="1"/>
              <p:nvPr/>
            </p:nvSpPr>
            <p:spPr>
              <a:xfrm>
                <a:off x="195757" y="1974023"/>
                <a:ext cx="1349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2400" dirty="0"/>
                  <a:t>Profetia: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F42F6438-499D-4432-B062-C0D266CC4EC4}"/>
                  </a:ext>
                </a:extLst>
              </p:cNvPr>
              <p:cNvSpPr txBox="1"/>
              <p:nvPr/>
            </p:nvSpPr>
            <p:spPr>
              <a:xfrm>
                <a:off x="1797368" y="1087078"/>
                <a:ext cx="521306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2400" dirty="0"/>
                  <a:t>&lt; - - - - - - - - - - - - - - - - - Arbete - - - - - - - - - - - - - - - - - &gt;</a:t>
                </a:r>
              </a:p>
            </p:txBody>
          </p:sp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CA7AE359-8C81-4ED8-99C6-50A378C23767}"/>
                  </a:ext>
                </a:extLst>
              </p:cNvPr>
              <p:cNvSpPr txBox="1"/>
              <p:nvPr/>
            </p:nvSpPr>
            <p:spPr>
              <a:xfrm>
                <a:off x="7485897" y="1087078"/>
                <a:ext cx="105161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2400" dirty="0"/>
                  <a:t>&lt; - Vila - &gt;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F934212C-1CC4-4BD4-8DE3-E4F3310DC92F}"/>
                  </a:ext>
                </a:extLst>
              </p:cNvPr>
              <p:cNvSpPr/>
              <p:nvPr/>
            </p:nvSpPr>
            <p:spPr>
              <a:xfrm>
                <a:off x="1331083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035485DE-50C7-47CF-83AF-86D0514BE994}"/>
                  </a:ext>
                </a:extLst>
              </p:cNvPr>
              <p:cNvSpPr/>
              <p:nvPr/>
            </p:nvSpPr>
            <p:spPr>
              <a:xfrm>
                <a:off x="2363024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EB4F29C-66E2-4E49-9161-EB43AC2D514A}"/>
                  </a:ext>
                </a:extLst>
              </p:cNvPr>
              <p:cNvSpPr/>
              <p:nvPr/>
            </p:nvSpPr>
            <p:spPr>
              <a:xfrm>
                <a:off x="3394965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DEE36BCB-D8AF-4F34-9FF1-B991BCF23D73}"/>
                  </a:ext>
                </a:extLst>
              </p:cNvPr>
              <p:cNvSpPr/>
              <p:nvPr/>
            </p:nvSpPr>
            <p:spPr>
              <a:xfrm>
                <a:off x="4426906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C16EEDA1-41C3-4AB6-A031-333B2369E51B}"/>
                  </a:ext>
                </a:extLst>
              </p:cNvPr>
              <p:cNvSpPr/>
              <p:nvPr/>
            </p:nvSpPr>
            <p:spPr>
              <a:xfrm>
                <a:off x="5458847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2B701764-864F-4417-B544-0EB20932D80C}"/>
                  </a:ext>
                </a:extLst>
              </p:cNvPr>
              <p:cNvSpPr/>
              <p:nvPr/>
            </p:nvSpPr>
            <p:spPr>
              <a:xfrm>
                <a:off x="6490788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2DF2961A-4D86-48CD-B354-7E50AE205DCE}"/>
                  </a:ext>
                </a:extLst>
              </p:cNvPr>
              <p:cNvSpPr/>
              <p:nvPr/>
            </p:nvSpPr>
            <p:spPr>
              <a:xfrm>
                <a:off x="7522726" y="1549751"/>
                <a:ext cx="972000" cy="360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2400" dirty="0"/>
                  <a:t>1 dag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8983304"/>
      </p:ext>
    </p:extLst>
  </p:cSld>
  <p:clrMapOvr>
    <a:masterClrMapping/>
  </p:clrMapOvr>
  <p:transition advTm="3279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77AEF3A-4789-4930-BC19-1BCEAB56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Många realprofetior om kiliasmen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360635-C3B1-4050-BB27-EAB2C168F665}"/>
              </a:ext>
            </a:extLst>
          </p:cNvPr>
          <p:cNvSpPr/>
          <p:nvPr/>
        </p:nvSpPr>
        <p:spPr>
          <a:xfrm>
            <a:off x="0" y="928493"/>
            <a:ext cx="11383861" cy="5715347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57175" indent="-257175">
              <a:lnSpc>
                <a:spcPct val="107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Mose på Sinai berg: </a:t>
            </a:r>
            <a:r>
              <a:rPr lang="sv-SE" sz="2400">
                <a:solidFill>
                  <a:srgbClr val="C00000"/>
                </a:solidFill>
              </a:rPr>
              <a:t>Herrens härlighet vilade på Sinai berg och molnskyn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täckte berget i sex dagar, men </a:t>
            </a:r>
            <a:r>
              <a:rPr lang="sv-SE" sz="2400" i="1" u="sng">
                <a:solidFill>
                  <a:srgbClr val="C00000"/>
                </a:solidFill>
              </a:rPr>
              <a:t>på sjunde dagen</a:t>
            </a:r>
            <a:r>
              <a:rPr lang="sv-SE" sz="2400">
                <a:solidFill>
                  <a:srgbClr val="C00000"/>
                </a:solidFill>
              </a:rPr>
              <a:t> kallade han på Mose ur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skyn. </a:t>
            </a:r>
            <a:r>
              <a:rPr lang="sv-SE"/>
              <a:t>(2 Mos 24:16)</a:t>
            </a:r>
          </a:p>
          <a:p>
            <a:pPr marL="263525">
              <a:lnSpc>
                <a:spcPct val="107000"/>
              </a:lnSpc>
              <a:spcBef>
                <a:spcPts val="600"/>
              </a:spcBef>
            </a:pPr>
            <a:r>
              <a:rPr lang="sv-SE" sz="2400"/>
              <a:t>Samma sak hände på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Förklaringsberget</a:t>
            </a:r>
            <a:r>
              <a:rPr lang="sv-SE" sz="2400"/>
              <a:t>: </a:t>
            </a:r>
            <a:r>
              <a:rPr lang="sv-SE" sz="2400" i="1" u="sng">
                <a:solidFill>
                  <a:srgbClr val="C00000"/>
                </a:solidFill>
              </a:rPr>
              <a:t>Sex dagar därefter</a:t>
            </a:r>
            <a:r>
              <a:rPr lang="sv-SE" sz="2400">
                <a:solidFill>
                  <a:srgbClr val="C00000"/>
                </a:solidFill>
              </a:rPr>
              <a:t> tog Jesus med sig Petrus, Jakob och hans bror Johannes och förde dem upp på ett högt berg. </a:t>
            </a:r>
            <a:r>
              <a:rPr lang="sv-SE"/>
              <a:t>(Matt 17:1)</a:t>
            </a:r>
          </a:p>
          <a:p>
            <a:pPr marL="257175" indent="-2571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Bröllopet i Kana</a:t>
            </a:r>
            <a:r>
              <a:rPr lang="sv-SE" sz="2400"/>
              <a:t> skedde </a:t>
            </a:r>
            <a:r>
              <a:rPr lang="sv-SE" sz="2400">
                <a:solidFill>
                  <a:srgbClr val="C00000"/>
                </a:solidFill>
              </a:rPr>
              <a:t>på tredje dagen</a:t>
            </a:r>
            <a:r>
              <a:rPr lang="sv-SE" sz="2400"/>
              <a:t> </a:t>
            </a:r>
            <a:r>
              <a:rPr lang="sv-SE"/>
              <a:t>(Joh 2:1)</a:t>
            </a:r>
            <a:r>
              <a:rPr lang="sv-SE" sz="2400"/>
              <a:t>, när vattnet fick </a:t>
            </a:r>
            <a:r>
              <a:rPr lang="sv-SE" sz="2400" i="1" u="sng"/>
              <a:t>ny natur</a:t>
            </a:r>
            <a:r>
              <a:rPr lang="sv-SE" sz="2400"/>
              <a:t>.</a:t>
            </a:r>
          </a:p>
          <a:p>
            <a:pPr marL="257175" indent="-2571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/>
              <a:t>Efter mötet med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kvinnan vid Sykars brunn </a:t>
            </a:r>
            <a:r>
              <a:rPr lang="sv-SE" sz="2400"/>
              <a:t>stannade Jesus </a:t>
            </a:r>
            <a:r>
              <a:rPr lang="sv-SE" sz="2400" i="1" u="sng"/>
              <a:t>hos hedningarna</a:t>
            </a:r>
            <a:r>
              <a:rPr lang="sv-SE" sz="2400"/>
              <a:t> i </a:t>
            </a:r>
            <a:r>
              <a:rPr lang="sv-SE" sz="2400">
                <a:solidFill>
                  <a:srgbClr val="C00000"/>
                </a:solidFill>
              </a:rPr>
              <a:t>två dagar</a:t>
            </a:r>
            <a:r>
              <a:rPr lang="sv-SE" sz="2400"/>
              <a:t> </a:t>
            </a:r>
            <a:r>
              <a:rPr lang="sv-SE"/>
              <a:t>(Joh 4:40)</a:t>
            </a:r>
            <a:endParaRPr lang="sv-SE" sz="2400"/>
          </a:p>
          <a:p>
            <a:pPr marL="257175" indent="-2571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barmhärtige samariern </a:t>
            </a:r>
            <a:r>
              <a:rPr lang="sv-SE" sz="2400"/>
              <a:t>betalade </a:t>
            </a:r>
            <a:r>
              <a:rPr lang="sv-SE" sz="2400">
                <a:solidFill>
                  <a:srgbClr val="C00000"/>
                </a:solidFill>
              </a:rPr>
              <a:t>två denarer</a:t>
            </a:r>
            <a:r>
              <a:rPr lang="sv-SE"/>
              <a:t> (Luk 10:35) </a:t>
            </a:r>
            <a:r>
              <a:rPr lang="sv-SE" sz="2400" i="1" u="sng"/>
              <a:t>tills han kom tillbaka</a:t>
            </a:r>
            <a:r>
              <a:rPr lang="sv-SE" sz="2400"/>
              <a:t>. </a:t>
            </a:r>
            <a:br>
              <a:rPr lang="sv-SE" sz="2400"/>
            </a:br>
            <a:r>
              <a:rPr lang="sv-SE" sz="2400"/>
              <a:t>(En denar är en dagslön enligt vingårdsarbetarna i Matt 20.)</a:t>
            </a:r>
          </a:p>
          <a:p>
            <a:pPr marL="257175" indent="-2571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Riv ner det här templet, så ska jag resa upp det på </a:t>
            </a:r>
            <a:r>
              <a:rPr lang="sv-SE" sz="2400" i="1" u="sng">
                <a:solidFill>
                  <a:srgbClr val="C00000"/>
                </a:solidFill>
              </a:rPr>
              <a:t>tre dagar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(Joh 2:19)</a:t>
            </a:r>
            <a:r>
              <a:rPr lang="sv-SE" sz="2400"/>
              <a:t> </a:t>
            </a:r>
            <a:br>
              <a:rPr lang="sv-SE" sz="2400"/>
            </a:br>
            <a:r>
              <a:rPr lang="sv-SE" sz="2400"/>
              <a:t>Gäller både uppståndelsen och </a:t>
            </a:r>
            <a:r>
              <a:rPr lang="sv-SE" sz="2400" i="1" u="sng"/>
              <a:t>bokstavligt</a:t>
            </a:r>
            <a:r>
              <a:rPr lang="sv-SE" sz="24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6970"/>
      </p:ext>
    </p:extLst>
  </p:cSld>
  <p:clrMapOvr>
    <a:masterClrMapping/>
  </p:clrMapOvr>
  <p:transition advTm="4694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 83">
            <a:extLst>
              <a:ext uri="{FF2B5EF4-FFF2-40B4-BE49-F238E27FC236}">
                <a16:creationId xmlns:a16="http://schemas.microsoft.com/office/drawing/2014/main" id="{DB370AB2-F68E-4BEA-8ED3-5E907B64D204}"/>
              </a:ext>
            </a:extLst>
          </p:cNvPr>
          <p:cNvGrpSpPr/>
          <p:nvPr/>
        </p:nvGrpSpPr>
        <p:grpSpPr>
          <a:xfrm>
            <a:off x="98180" y="5211140"/>
            <a:ext cx="11995457" cy="1586507"/>
            <a:chOff x="-1425821" y="5206979"/>
            <a:chExt cx="11995457" cy="1586507"/>
          </a:xfrm>
        </p:grpSpPr>
        <p:pic>
          <p:nvPicPr>
            <p:cNvPr id="12" name="Bildobjekt 11" descr="En bild som visar person&#10;&#10;Beskrivning genererad med hög exakthet">
              <a:extLst>
                <a:ext uri="{FF2B5EF4-FFF2-40B4-BE49-F238E27FC236}">
                  <a16:creationId xmlns:a16="http://schemas.microsoft.com/office/drawing/2014/main" id="{C8C472A3-C496-4ADD-B9D9-2207E8B9D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822" y="5218883"/>
              <a:ext cx="1460317" cy="1574603"/>
            </a:xfrm>
            <a:prstGeom prst="rect">
              <a:avLst/>
            </a:prstGeom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160B12A5-D68C-42D6-8B59-C22AEF5F81A6}"/>
                </a:ext>
              </a:extLst>
            </p:cNvPr>
            <p:cNvSpPr txBox="1"/>
            <p:nvPr/>
          </p:nvSpPr>
          <p:spPr>
            <a:xfrm rot="5400000">
              <a:off x="6516086" y="5539602"/>
              <a:ext cx="97302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dirty="0"/>
                <a:t>Johannes</a:t>
              </a:r>
            </a:p>
          </p:txBody>
        </p:sp>
        <p:pic>
          <p:nvPicPr>
            <p:cNvPr id="16" name="Bildobjekt 15" descr="En bild som visar vägg, inomhus, person&#10;&#10;Beskrivning genererad med hög exakthet">
              <a:extLst>
                <a:ext uri="{FF2B5EF4-FFF2-40B4-BE49-F238E27FC236}">
                  <a16:creationId xmlns:a16="http://schemas.microsoft.com/office/drawing/2014/main" id="{74BDA9F8-CA84-4912-AD8A-D23E582B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709" y="5218883"/>
              <a:ext cx="1460317" cy="1574603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B6E7EC4-5041-4355-8D11-8DB3DC184F86}"/>
                </a:ext>
              </a:extLst>
            </p:cNvPr>
            <p:cNvSpPr txBox="1"/>
            <p:nvPr/>
          </p:nvSpPr>
          <p:spPr>
            <a:xfrm rot="5400000">
              <a:off x="3284157" y="5344517"/>
              <a:ext cx="58285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dirty="0"/>
                <a:t>Jakob</a:t>
              </a:r>
            </a:p>
          </p:txBody>
        </p:sp>
        <p:pic>
          <p:nvPicPr>
            <p:cNvPr id="24" name="Bildobjekt 23" descr="En bild som visar person, man, kläder, inomhus&#10;&#10;Beskrivning genererad med mycket hög exakthet">
              <a:extLst>
                <a:ext uri="{FF2B5EF4-FFF2-40B4-BE49-F238E27FC236}">
                  <a16:creationId xmlns:a16="http://schemas.microsoft.com/office/drawing/2014/main" id="{ACD62CCB-6493-4193-8A88-0A9423AE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66" y="5218883"/>
              <a:ext cx="1460317" cy="1574603"/>
            </a:xfrm>
            <a:prstGeom prst="rect">
              <a:avLst/>
            </a:prstGeom>
          </p:spPr>
        </p:pic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0357FC70-3064-4828-B6B9-5A7E8B651059}"/>
                </a:ext>
              </a:extLst>
            </p:cNvPr>
            <p:cNvSpPr txBox="1"/>
            <p:nvPr/>
          </p:nvSpPr>
          <p:spPr>
            <a:xfrm rot="5400000">
              <a:off x="10082355" y="5386484"/>
              <a:ext cx="66678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dirty="0"/>
                <a:t>Petrus</a:t>
              </a:r>
            </a:p>
          </p:txBody>
        </p:sp>
        <p:pic>
          <p:nvPicPr>
            <p:cNvPr id="72" name="Bildobjekt 71" descr="En bild som visar person, kläder, inomhus, sitter&#10;&#10;Beskrivning genererad med hög exakthet">
              <a:extLst>
                <a:ext uri="{FF2B5EF4-FFF2-40B4-BE49-F238E27FC236}">
                  <a16:creationId xmlns:a16="http://schemas.microsoft.com/office/drawing/2014/main" id="{17E3FA1D-A1E9-4676-9419-7BBA4A58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5821" y="5218883"/>
              <a:ext cx="1460317" cy="1574603"/>
            </a:xfrm>
            <a:prstGeom prst="rect">
              <a:avLst/>
            </a:prstGeom>
          </p:spPr>
        </p:pic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5F148B62-ACDA-46AB-8DB9-B530B93916A3}"/>
                </a:ext>
              </a:extLst>
            </p:cNvPr>
            <p:cNvSpPr txBox="1"/>
            <p:nvPr/>
          </p:nvSpPr>
          <p:spPr>
            <a:xfrm rot="5400000">
              <a:off x="-173587" y="5393376"/>
              <a:ext cx="68057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dirty="0"/>
                <a:t>Paulus</a:t>
              </a:r>
            </a:p>
          </p:txBody>
        </p:sp>
      </p:grpSp>
      <p:sp>
        <p:nvSpPr>
          <p:cNvPr id="92" name="Likbent triangel 91">
            <a:extLst>
              <a:ext uri="{FF2B5EF4-FFF2-40B4-BE49-F238E27FC236}">
                <a16:creationId xmlns:a16="http://schemas.microsoft.com/office/drawing/2014/main" id="{D60DFC47-0B93-424B-BC72-442FB8FD1708}"/>
              </a:ext>
            </a:extLst>
          </p:cNvPr>
          <p:cNvSpPr/>
          <p:nvPr/>
        </p:nvSpPr>
        <p:spPr>
          <a:xfrm rot="8879855">
            <a:off x="10006619" y="3792753"/>
            <a:ext cx="666693" cy="1877470"/>
          </a:xfrm>
          <a:prstGeom prst="triangle">
            <a:avLst>
              <a:gd name="adj" fmla="val 5099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91" name="Likbent triangel 90">
            <a:extLst>
              <a:ext uri="{FF2B5EF4-FFF2-40B4-BE49-F238E27FC236}">
                <a16:creationId xmlns:a16="http://schemas.microsoft.com/office/drawing/2014/main" id="{A5EBC5A5-D7A5-4600-AF77-FD1A01525CEF}"/>
              </a:ext>
            </a:extLst>
          </p:cNvPr>
          <p:cNvSpPr/>
          <p:nvPr/>
        </p:nvSpPr>
        <p:spPr>
          <a:xfrm rot="12788059">
            <a:off x="1173354" y="3660498"/>
            <a:ext cx="737818" cy="2053883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E239A1-7256-482C-B090-93DC747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Apostlarnas syn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BB75215-D517-42F8-AC42-4AC408DB12D6}"/>
              </a:ext>
            </a:extLst>
          </p:cNvPr>
          <p:cNvSpPr txBox="1"/>
          <p:nvPr/>
        </p:nvSpPr>
        <p:spPr>
          <a:xfrm>
            <a:off x="0" y="738400"/>
            <a:ext cx="12192000" cy="2564805"/>
          </a:xfrm>
          <a:prstGeom prst="rect">
            <a:avLst/>
          </a:prstGeom>
          <a:noFill/>
        </p:spPr>
        <p:txBody>
          <a:bodyPr wrap="square" lIns="216000" tIns="0" rIns="108000" bIns="0" rtlCol="0">
            <a:spAutoFit/>
          </a:bodyPr>
          <a:lstStyle/>
          <a:p>
            <a:pPr marL="269875" indent="-269875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Från början väntade apostlarna på Jesu återkomst under </a:t>
            </a:r>
            <a:r>
              <a:rPr lang="sv-SE" sz="2200"/>
              <a:t>sina livstider: </a:t>
            </a:r>
            <a:r>
              <a:rPr lang="sv-SE" sz="2200">
                <a:solidFill>
                  <a:srgbClr val="C00000"/>
                </a:solidFill>
              </a:rPr>
              <a:t>När de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lyssnade till detta berättade Jesus ännu en liknelse, eftersom han var nära Jerusalem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och de tänkte sig att Guds rike </a:t>
            </a:r>
            <a:r>
              <a:rPr lang="sv-SE" sz="2200" i="1" u="sng">
                <a:solidFill>
                  <a:srgbClr val="C00000"/>
                </a:solidFill>
              </a:rPr>
              <a:t>nu genast</a:t>
            </a:r>
            <a:r>
              <a:rPr lang="sv-SE" sz="2200">
                <a:solidFill>
                  <a:srgbClr val="C00000"/>
                </a:solidFill>
              </a:rPr>
              <a:t> skulle komma på ett synligt sätt. </a:t>
            </a:r>
            <a:r>
              <a:rPr lang="sv-SE"/>
              <a:t>(Luk 19:11)</a:t>
            </a:r>
            <a:endParaRPr lang="sv-SE" dirty="0"/>
          </a:p>
          <a:p>
            <a:pPr marL="269875" indent="-269875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Orsak: </a:t>
            </a:r>
            <a:r>
              <a:rPr lang="sv-SE" sz="2200" i="1" u="sng" dirty="0">
                <a:solidFill>
                  <a:srgbClr val="C00000"/>
                </a:solidFill>
              </a:rPr>
              <a:t>Denna generation</a:t>
            </a:r>
            <a:r>
              <a:rPr lang="sv-SE" sz="2200" dirty="0">
                <a:solidFill>
                  <a:srgbClr val="C00000"/>
                </a:solidFill>
              </a:rPr>
              <a:t> ska inte förgå förrän allt detta sker.</a:t>
            </a:r>
            <a:r>
              <a:rPr lang="sv-SE" sz="2200" dirty="0">
                <a:solidFill>
                  <a:srgbClr val="FF0000"/>
                </a:solidFill>
              </a:rPr>
              <a:t> </a:t>
            </a:r>
            <a:r>
              <a:rPr lang="sv-SE" dirty="0"/>
              <a:t>(Luk </a:t>
            </a:r>
            <a:r>
              <a:rPr lang="sv-SE"/>
              <a:t>21:32) </a:t>
            </a:r>
            <a:br>
              <a:rPr lang="sv-SE"/>
            </a:br>
            <a:r>
              <a:rPr lang="sv-SE" sz="2200"/>
              <a:t>1 </a:t>
            </a:r>
            <a:r>
              <a:rPr lang="sv-SE" sz="2200" dirty="0"/>
              <a:t>generation = 40 år </a:t>
            </a:r>
            <a:r>
              <a:rPr lang="sv-SE" sz="2200" dirty="0">
                <a:sym typeface="Wingdings" panose="05000000000000000000" pitchFamily="2" charset="2"/>
              </a:rPr>
              <a:t></a:t>
            </a:r>
            <a:r>
              <a:rPr lang="sv-SE" sz="2200" dirty="0"/>
              <a:t> Man trodde vedermödan skulle starta år 63.</a:t>
            </a:r>
          </a:p>
          <a:p>
            <a:pPr marL="269875" indent="-269875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Misströstan när profetior inte uppfylldes. Apostlarna </a:t>
            </a:r>
            <a:r>
              <a:rPr lang="sv-SE" sz="2200"/>
              <a:t>började förstå att </a:t>
            </a:r>
            <a:r>
              <a:rPr lang="sv-SE" sz="2200" dirty="0"/>
              <a:t>1 </a:t>
            </a:r>
            <a:r>
              <a:rPr lang="sv-SE" sz="2200"/>
              <a:t>skapelsedag motsvarar </a:t>
            </a:r>
            <a:br>
              <a:rPr lang="sv-SE" sz="2200"/>
            </a:br>
            <a:r>
              <a:rPr lang="sv-SE" sz="2200"/>
              <a:t>1</a:t>
            </a:r>
            <a:r>
              <a:rPr lang="sv-SE" sz="2200">
                <a:sym typeface="Wingdings" panose="05000000000000000000" pitchFamily="2" charset="2"/>
              </a:rPr>
              <a:t>000 år och att </a:t>
            </a:r>
            <a:r>
              <a:rPr lang="sv-SE" sz="2200"/>
              <a:t>”</a:t>
            </a:r>
            <a:r>
              <a:rPr lang="sv-SE" sz="2200" dirty="0"/>
              <a:t>Herrens dag” låg långt i framtiden.</a:t>
            </a:r>
          </a:p>
          <a:p>
            <a:pPr marL="269875" indent="-269875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Kiliasmen blev en standardtolkning men glömdes senare bort.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9E3464A-BB85-4650-8C80-FB0290A81DCD}"/>
              </a:ext>
            </a:extLst>
          </p:cNvPr>
          <p:cNvSpPr/>
          <p:nvPr/>
        </p:nvSpPr>
        <p:spPr>
          <a:xfrm>
            <a:off x="104775" y="3338744"/>
            <a:ext cx="6345736" cy="86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0" rIns="36000" bIns="0" anchor="ctr">
            <a:noAutofit/>
          </a:bodyPr>
          <a:lstStyle/>
          <a:p>
            <a:pPr marL="180975" indent="-1809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cs typeface="Calibri" panose="020F0502020204030204" pitchFamily="34" charset="0"/>
              </a:rPr>
              <a:t>Vi som lever och är kvar till Herrens ankomst…</a:t>
            </a:r>
          </a:p>
          <a:p>
            <a:pPr marL="180975" indent="-1809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cs typeface="Calibri" panose="020F0502020204030204" pitchFamily="34" charset="0"/>
              </a:rPr>
              <a:t>Vi ska alla förvandlas… vid den sista basunens ljud.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B9DD06B2-3354-4C20-9251-FA9AD255DD3F}"/>
              </a:ext>
            </a:extLst>
          </p:cNvPr>
          <p:cNvGrpSpPr/>
          <p:nvPr/>
        </p:nvGrpSpPr>
        <p:grpSpPr>
          <a:xfrm>
            <a:off x="104775" y="4293540"/>
            <a:ext cx="4935336" cy="864000"/>
            <a:chOff x="2548256" y="1714013"/>
            <a:chExt cx="3842031" cy="7974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9967F2C-C2A7-45FE-9CC7-ADF4E4CABD33}"/>
                </a:ext>
              </a:extLst>
            </p:cNvPr>
            <p:cNvSpPr/>
            <p:nvPr/>
          </p:nvSpPr>
          <p:spPr>
            <a:xfrm>
              <a:off x="2548256" y="1714013"/>
              <a:ext cx="3842031" cy="79742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1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Nu i den sista tiden…</a:t>
              </a:r>
            </a:p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1"/>
                  </a:solidFill>
                </a:rPr>
                <a:t>Ännu en kort liten tid, så kommer han.</a:t>
              </a:r>
            </a:p>
          </p:txBody>
        </p: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BDFAA328-12C6-4572-BE01-0CC7D6AAB35C}"/>
                </a:ext>
              </a:extLst>
            </p:cNvPr>
            <p:cNvSpPr/>
            <p:nvPr/>
          </p:nvSpPr>
          <p:spPr>
            <a:xfrm>
              <a:off x="5077683" y="1762736"/>
              <a:ext cx="1260318" cy="24365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000" tIns="0" rIns="36000" bIns="0" anchor="ctr">
              <a:noAutofit/>
            </a:bodyPr>
            <a:lstStyle/>
            <a:p>
              <a:pPr algn="ctr">
                <a:lnSpc>
                  <a:spcPts val="2100"/>
                </a:lnSpc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Hebreerbrevet</a:t>
              </a:r>
            </a:p>
          </p:txBody>
        </p:sp>
      </p:grpSp>
      <p:grpSp>
        <p:nvGrpSpPr>
          <p:cNvPr id="86" name="Grupp 85">
            <a:extLst>
              <a:ext uri="{FF2B5EF4-FFF2-40B4-BE49-F238E27FC236}">
                <a16:creationId xmlns:a16="http://schemas.microsoft.com/office/drawing/2014/main" id="{8FBE6073-3C97-4A65-A073-1CA6590915AD}"/>
              </a:ext>
            </a:extLst>
          </p:cNvPr>
          <p:cNvGrpSpPr/>
          <p:nvPr/>
        </p:nvGrpSpPr>
        <p:grpSpPr>
          <a:xfrm>
            <a:off x="7231969" y="3338744"/>
            <a:ext cx="4845731" cy="864000"/>
            <a:chOff x="5332973" y="2563386"/>
            <a:chExt cx="3642084" cy="80659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657EBD3A-0760-41CB-B991-F3AE12B9AA30}"/>
                </a:ext>
              </a:extLst>
            </p:cNvPr>
            <p:cNvSpPr/>
            <p:nvPr/>
          </p:nvSpPr>
          <p:spPr>
            <a:xfrm>
              <a:off x="5332973" y="2563386"/>
              <a:ext cx="3642084" cy="8065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I dessa sista tider...</a:t>
              </a:r>
            </a:p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Slutet på allting är nära.</a:t>
              </a:r>
            </a:p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Ni får jubla… när han uppenbarar sig.</a:t>
              </a: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83479EE2-D8A0-4A0A-B645-64CFE84BE43F}"/>
                </a:ext>
              </a:extLst>
            </p:cNvPr>
            <p:cNvSpPr/>
            <p:nvPr/>
          </p:nvSpPr>
          <p:spPr>
            <a:xfrm>
              <a:off x="8103916" y="2615381"/>
              <a:ext cx="810802" cy="24365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000" tIns="0" rIns="36000" bIns="0" anchor="ctr">
              <a:noAutofit/>
            </a:bodyPr>
            <a:lstStyle/>
            <a:p>
              <a:pPr algn="ctr">
                <a:lnSpc>
                  <a:spcPts val="2100"/>
                </a:lnSpc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1 Petrus</a:t>
              </a:r>
            </a:p>
          </p:txBody>
        </p:sp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F2D56591-AE73-4025-B30F-1C37C865695A}"/>
              </a:ext>
            </a:extLst>
          </p:cNvPr>
          <p:cNvGrpSpPr/>
          <p:nvPr/>
        </p:nvGrpSpPr>
        <p:grpSpPr>
          <a:xfrm>
            <a:off x="5588963" y="4293540"/>
            <a:ext cx="6488737" cy="864000"/>
            <a:chOff x="5528363" y="4061273"/>
            <a:chExt cx="3522533" cy="1063227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B241A7D-8EE7-43EE-9B25-9C583FCC1519}"/>
                </a:ext>
              </a:extLst>
            </p:cNvPr>
            <p:cNvSpPr/>
            <p:nvPr/>
          </p:nvSpPr>
          <p:spPr>
            <a:xfrm>
              <a:off x="5528363" y="4061273"/>
              <a:ext cx="3522533" cy="10632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Människorna:</a:t>
              </a:r>
              <a:r>
                <a:rPr lang="sv-SE" sz="2000" dirty="0"/>
                <a:t> Hur går det med löftet om hans återkomst?</a:t>
              </a:r>
              <a:endParaRPr lang="sv-SE" sz="20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180975" indent="-180975">
                <a:lnSpc>
                  <a:spcPts val="2100"/>
                </a:lnSpc>
                <a:buFont typeface="Arial" panose="020B0604020202020204" pitchFamily="34" charset="0"/>
                <a:buChar char="•"/>
              </a:pPr>
              <a:r>
                <a:rPr lang="sv-SE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Petrus:</a:t>
              </a:r>
              <a:r>
                <a:rPr lang="sv-SE" sz="200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sv-SE" sz="2000" dirty="0">
                  <a:solidFill>
                    <a:schemeClr val="bg1"/>
                  </a:solidFill>
                  <a:cs typeface="Calibri" panose="020F0502020204030204" pitchFamily="34" charset="0"/>
                </a:rPr>
                <a:t>En sak får ni inte </a:t>
              </a:r>
              <a:r>
                <a:rPr lang="sv-SE" sz="2000" i="1" u="sng" dirty="0">
                  <a:solidFill>
                    <a:schemeClr val="bg1"/>
                  </a:solidFill>
                  <a:cs typeface="Calibri" panose="020F0502020204030204" pitchFamily="34" charset="0"/>
                </a:rPr>
                <a:t>glömma</a:t>
              </a:r>
              <a:r>
                <a:rPr lang="sv-SE" sz="2000" dirty="0">
                  <a:solidFill>
                    <a:schemeClr val="bg1"/>
                  </a:solidFill>
                  <a:cs typeface="Calibri" panose="020F0502020204030204" pitchFamily="34" charset="0"/>
                </a:rPr>
                <a:t>… för Herren är en dag som tusen år.</a:t>
              </a: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86D6636A-2B46-46F4-BD12-921B465B4E24}"/>
                </a:ext>
              </a:extLst>
            </p:cNvPr>
            <p:cNvSpPr/>
            <p:nvPr/>
          </p:nvSpPr>
          <p:spPr>
            <a:xfrm>
              <a:off x="8472851" y="4754433"/>
              <a:ext cx="549126" cy="32487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algn="ctr">
                <a:lnSpc>
                  <a:spcPts val="2100"/>
                </a:lnSpc>
              </a:pPr>
              <a:r>
                <a:rPr lang="sv-SE" sz="2000" dirty="0">
                  <a:solidFill>
                    <a:schemeClr val="tx1"/>
                  </a:solidFill>
                  <a:cs typeface="Calibri" panose="020F0502020204030204" pitchFamily="34" charset="0"/>
                </a:rPr>
                <a:t>2 Petrus</a:t>
              </a:r>
            </a:p>
          </p:txBody>
        </p:sp>
      </p:grpSp>
      <p:sp>
        <p:nvSpPr>
          <p:cNvPr id="93" name="Likbent triangel 92">
            <a:extLst>
              <a:ext uri="{FF2B5EF4-FFF2-40B4-BE49-F238E27FC236}">
                <a16:creationId xmlns:a16="http://schemas.microsoft.com/office/drawing/2014/main" id="{B9F73AED-6EB8-4A6A-ABC1-73EEDE65E7BD}"/>
              </a:ext>
            </a:extLst>
          </p:cNvPr>
          <p:cNvSpPr/>
          <p:nvPr/>
        </p:nvSpPr>
        <p:spPr>
          <a:xfrm rot="3240000">
            <a:off x="3328485" y="5346303"/>
            <a:ext cx="449540" cy="1339583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4A7822-9C4B-40C6-8BF6-BB95BD723A7E}"/>
              </a:ext>
            </a:extLst>
          </p:cNvPr>
          <p:cNvSpPr/>
          <p:nvPr/>
        </p:nvSpPr>
        <p:spPr>
          <a:xfrm>
            <a:off x="2117563" y="6198375"/>
            <a:ext cx="3306091" cy="61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0" rIns="36000" bIns="0" anchor="ctr">
            <a:spAutoFit/>
          </a:bodyPr>
          <a:lstStyle/>
          <a:p>
            <a:pPr marL="180975" indent="-180975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sv-SE" sz="2000" dirty="0">
                <a:solidFill>
                  <a:schemeClr val="tx1"/>
                </a:solidFill>
                <a:cs typeface="Calibri" panose="020F0502020204030204" pitchFamily="34" charset="0"/>
              </a:rPr>
              <a:t>Herrens ankomst är nära.</a:t>
            </a:r>
          </a:p>
          <a:p>
            <a:pPr marL="180975" indent="-180975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sv-SE" sz="2000" dirty="0">
                <a:solidFill>
                  <a:schemeClr val="tx1"/>
                </a:solidFill>
                <a:cs typeface="Calibri" panose="020F0502020204030204" pitchFamily="34" charset="0"/>
              </a:rPr>
              <a:t>Domaren står för dörren.</a:t>
            </a:r>
          </a:p>
        </p:txBody>
      </p:sp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154F6561-ECCC-4033-BE99-32F77E44F512}"/>
              </a:ext>
            </a:extLst>
          </p:cNvPr>
          <p:cNvSpPr/>
          <p:nvPr/>
        </p:nvSpPr>
        <p:spPr>
          <a:xfrm>
            <a:off x="3625428" y="2070415"/>
            <a:ext cx="3345434" cy="985311"/>
          </a:xfrm>
          <a:prstGeom prst="wedgeRoundRectCallout">
            <a:avLst>
              <a:gd name="adj1" fmla="val -76159"/>
              <a:gd name="adj2" fmla="val -61339"/>
              <a:gd name="adj3" fmla="val 16667"/>
            </a:avLst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36000" bIns="72000" rtlCol="0" anchor="ctr" anchorCtr="0">
            <a:noAutofit/>
          </a:bodyPr>
          <a:lstStyle/>
          <a:p>
            <a:r>
              <a:rPr lang="sv-SE" sz="2000">
                <a:solidFill>
                  <a:schemeClr val="tx1"/>
                </a:solidFill>
              </a:rPr>
              <a:t>Samma ord (</a:t>
            </a:r>
            <a:r>
              <a:rPr lang="sv-SE" sz="2000" i="1">
                <a:solidFill>
                  <a:schemeClr val="tx1"/>
                </a:solidFill>
              </a:rPr>
              <a:t>genea</a:t>
            </a:r>
            <a:r>
              <a:rPr lang="sv-SE" sz="2000">
                <a:solidFill>
                  <a:schemeClr val="tx1"/>
                </a:solidFill>
              </a:rPr>
              <a:t>) som i </a:t>
            </a:r>
            <a:r>
              <a:rPr lang="sv-SE" sz="2000" dirty="0">
                <a:solidFill>
                  <a:schemeClr val="tx1"/>
                </a:solidFill>
              </a:rPr>
              <a:t>Matt 12:39: </a:t>
            </a:r>
            <a:r>
              <a:rPr lang="sv-SE" sz="2000" dirty="0">
                <a:solidFill>
                  <a:srgbClr val="C00000"/>
                </a:solidFill>
              </a:rPr>
              <a:t>Ett ont och trolöst </a:t>
            </a:r>
            <a:r>
              <a:rPr lang="sv-SE" sz="2000" i="1" u="sng" dirty="0">
                <a:solidFill>
                  <a:srgbClr val="C00000"/>
                </a:solidFill>
              </a:rPr>
              <a:t>släkte</a:t>
            </a:r>
            <a:r>
              <a:rPr lang="sv-SE" sz="2000" dirty="0">
                <a:solidFill>
                  <a:srgbClr val="C00000"/>
                </a:solidFill>
              </a:rPr>
              <a:t> söker ett </a:t>
            </a:r>
            <a:r>
              <a:rPr lang="sv-SE" sz="2000">
                <a:solidFill>
                  <a:srgbClr val="C00000"/>
                </a:solidFill>
              </a:rPr>
              <a:t>tecken.</a:t>
            </a:r>
            <a:endParaRPr lang="sv-SE" sz="2000" dirty="0">
              <a:solidFill>
                <a:srgbClr val="C00000"/>
              </a:solidFill>
            </a:endParaRPr>
          </a:p>
        </p:txBody>
      </p:sp>
      <p:sp>
        <p:nvSpPr>
          <p:cNvPr id="35" name="Likbent triangel 34">
            <a:extLst>
              <a:ext uri="{FF2B5EF4-FFF2-40B4-BE49-F238E27FC236}">
                <a16:creationId xmlns:a16="http://schemas.microsoft.com/office/drawing/2014/main" id="{1B4162A4-793A-41C6-9873-28722F180700}"/>
              </a:ext>
            </a:extLst>
          </p:cNvPr>
          <p:cNvSpPr/>
          <p:nvPr/>
        </p:nvSpPr>
        <p:spPr>
          <a:xfrm rot="3240000">
            <a:off x="7007200" y="5487178"/>
            <a:ext cx="449540" cy="1339583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48A2FA-E072-4187-AEB9-E67C59344A44}"/>
              </a:ext>
            </a:extLst>
          </p:cNvPr>
          <p:cNvSpPr/>
          <p:nvPr/>
        </p:nvSpPr>
        <p:spPr>
          <a:xfrm>
            <a:off x="6051080" y="6323062"/>
            <a:ext cx="2629408" cy="487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0" rIns="36000" bIns="0" anchor="ctr">
            <a:noAutofit/>
          </a:bodyPr>
          <a:lstStyle/>
          <a:p>
            <a:pPr marL="180975" indent="-1809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cs typeface="Calibri" panose="020F0502020204030204" pitchFamily="34" charset="0"/>
              </a:rPr>
              <a:t>Den sista tiden är här.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6256"/>
      </p:ext>
    </p:extLst>
  </p:cSld>
  <p:clrMapOvr>
    <a:masterClrMapping/>
  </p:clrMapOvr>
  <p:transition advTm="5335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9" grpId="0" uiExpand="1" build="p"/>
      <p:bldP spid="7" grpId="0" animBg="1"/>
      <p:bldP spid="93" grpId="0" animBg="1"/>
      <p:bldP spid="8" grpId="0" animBg="1"/>
      <p:bldP spid="3" grpId="0" animBg="1"/>
      <p:bldP spid="3" grpId="1" animBg="1"/>
      <p:bldP spid="3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34CEA16-9660-423C-96E1-E5031CE00F3A}"/>
              </a:ext>
            </a:extLst>
          </p:cNvPr>
          <p:cNvSpPr/>
          <p:nvPr/>
        </p:nvSpPr>
        <p:spPr>
          <a:xfrm>
            <a:off x="-4292" y="5318806"/>
            <a:ext cx="12196292" cy="15281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ECC092-C88B-4842-8700-9D6289FF1360}"/>
              </a:ext>
            </a:extLst>
          </p:cNvPr>
          <p:cNvSpPr/>
          <p:nvPr/>
        </p:nvSpPr>
        <p:spPr>
          <a:xfrm>
            <a:off x="0" y="2230324"/>
            <a:ext cx="12196292" cy="15281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E239A1-7256-482C-B090-93DC747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apostoliska kyrkofädernas syn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22479C-92CC-45C0-8B4F-FC2BCF1DDA2A}"/>
              </a:ext>
            </a:extLst>
          </p:cNvPr>
          <p:cNvSpPr txBox="1"/>
          <p:nvPr/>
        </p:nvSpPr>
        <p:spPr>
          <a:xfrm>
            <a:off x="1413719" y="883453"/>
            <a:ext cx="8280000" cy="1107996"/>
          </a:xfrm>
          <a:prstGeom prst="rect">
            <a:avLst/>
          </a:prstGeom>
          <a:noFill/>
        </p:spPr>
        <p:txBody>
          <a:bodyPr wrap="square" lIns="180000" tIns="0" rIns="108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Barnabas (Paulus medarbetare): </a:t>
            </a:r>
            <a:r>
              <a:rPr lang="sv-SE" sz="2400" dirty="0"/>
              <a:t>”Herren kommer att slutföra allting på </a:t>
            </a:r>
            <a:r>
              <a:rPr lang="sv-SE" sz="2400" i="1" u="sng" dirty="0"/>
              <a:t>sextusen år</a:t>
            </a:r>
            <a:r>
              <a:rPr lang="sv-SE" sz="2400" dirty="0"/>
              <a:t> eftersom en dag för honom är som tusen år… Sedan ska han i sanning vila den </a:t>
            </a:r>
            <a:r>
              <a:rPr lang="sv-SE" sz="2400" i="1" u="sng" dirty="0"/>
              <a:t>sjunde dagen</a:t>
            </a:r>
            <a:r>
              <a:rPr lang="sv-SE" sz="2400" dirty="0"/>
              <a:t>”.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06C4BB-0390-486A-89B9-999AA5FC2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37"/>
          <a:stretch/>
        </p:blipFill>
        <p:spPr>
          <a:xfrm>
            <a:off x="107039" y="727383"/>
            <a:ext cx="1361306" cy="190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F784E6A-D86B-44C1-9922-8130D5507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546" y="2025568"/>
            <a:ext cx="1616947" cy="190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A0B420A-106F-4A26-B492-9CCFA371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9" y="3575213"/>
            <a:ext cx="1440000" cy="190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FADE9D6-6EEA-4B4D-9E53-BCB36086D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0371" y="4862274"/>
            <a:ext cx="1575484" cy="190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F50B814-60B6-487D-8CB9-D82265B75D1D}"/>
              </a:ext>
            </a:extLst>
          </p:cNvPr>
          <p:cNvSpPr txBox="1"/>
          <p:nvPr/>
        </p:nvSpPr>
        <p:spPr>
          <a:xfrm>
            <a:off x="3833906" y="2441073"/>
            <a:ext cx="6684264" cy="1107996"/>
          </a:xfrm>
          <a:prstGeom prst="rect">
            <a:avLst/>
          </a:prstGeom>
          <a:noFill/>
        </p:spPr>
        <p:txBody>
          <a:bodyPr wrap="square" lIns="108000" tIns="0" rIns="180000" bIns="0" rtlCol="0">
            <a:spAutoFit/>
          </a:bodyPr>
          <a:lstStyle/>
          <a:p>
            <a:pPr algn="r" defTabSz="5829300">
              <a:spcBef>
                <a:spcPts val="600"/>
              </a:spcBef>
              <a:tabLst>
                <a:tab pos="990600" algn="l"/>
              </a:tabLst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Polykarpos (Johannes lärjunge): </a:t>
            </a:r>
            <a:r>
              <a:rPr lang="sv-SE" sz="2400" dirty="0"/>
              <a:t>”De första utläggarna [av Skriften]… förstod </a:t>
            </a:r>
            <a:r>
              <a:rPr lang="sv-SE" sz="2400" i="1" u="sng" dirty="0"/>
              <a:t>sexdagarsarbetet</a:t>
            </a:r>
            <a:r>
              <a:rPr lang="sv-SE" sz="2400" dirty="0"/>
              <a:t> som att det refererar till Kristus och hela kyrkan”.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1F35470-374B-4220-8026-23E3CC7AB5B6}"/>
              </a:ext>
            </a:extLst>
          </p:cNvPr>
          <p:cNvSpPr txBox="1"/>
          <p:nvPr/>
        </p:nvSpPr>
        <p:spPr>
          <a:xfrm>
            <a:off x="1482365" y="3984638"/>
            <a:ext cx="8280000" cy="1107996"/>
          </a:xfrm>
          <a:prstGeom prst="rect">
            <a:avLst/>
          </a:prstGeom>
          <a:noFill/>
        </p:spPr>
        <p:txBody>
          <a:bodyPr wrap="square" lIns="180000" tIns="0" rIns="108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Ireneus (Polykarpos lärjunge): </a:t>
            </a:r>
            <a:r>
              <a:rPr lang="sv-SE" sz="2400" dirty="0"/>
              <a:t>”För på så många </a:t>
            </a:r>
            <a:r>
              <a:rPr lang="sv-SE" sz="2400" i="1" u="sng" dirty="0"/>
              <a:t>dagar</a:t>
            </a:r>
            <a:r>
              <a:rPr lang="sv-SE" sz="2400" dirty="0"/>
              <a:t> som jorden gjordes, på lika många </a:t>
            </a:r>
            <a:r>
              <a:rPr lang="sv-SE" sz="2400" i="1" u="sng" dirty="0"/>
              <a:t>tusen år</a:t>
            </a:r>
            <a:r>
              <a:rPr lang="sv-SE" sz="2400" dirty="0"/>
              <a:t> ska den slutföras… För Herrens </a:t>
            </a:r>
            <a:r>
              <a:rPr lang="sv-SE" sz="2400" i="1" u="sng" dirty="0"/>
              <a:t>dag</a:t>
            </a:r>
            <a:r>
              <a:rPr lang="sv-SE" sz="2400" dirty="0"/>
              <a:t> är som </a:t>
            </a:r>
            <a:r>
              <a:rPr lang="sv-SE" sz="2400" i="1" u="sng" dirty="0"/>
              <a:t>tusen år</a:t>
            </a:r>
            <a:r>
              <a:rPr lang="sv-SE" sz="2400" dirty="0"/>
              <a:t>, och på </a:t>
            </a:r>
            <a:r>
              <a:rPr lang="sv-SE" sz="2400" i="1" u="sng" dirty="0"/>
              <a:t>sex dagar</a:t>
            </a:r>
            <a:r>
              <a:rPr lang="sv-SE" sz="2400" dirty="0"/>
              <a:t> skapades allting.”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CED44BC-0373-4165-AE9D-8146418F5D43}"/>
              </a:ext>
            </a:extLst>
          </p:cNvPr>
          <p:cNvSpPr txBox="1"/>
          <p:nvPr/>
        </p:nvSpPr>
        <p:spPr>
          <a:xfrm>
            <a:off x="405156" y="5491272"/>
            <a:ext cx="10149840" cy="1107996"/>
          </a:xfrm>
          <a:prstGeom prst="rect">
            <a:avLst/>
          </a:prstGeom>
          <a:noFill/>
        </p:spPr>
        <p:txBody>
          <a:bodyPr wrap="square" lIns="108000" tIns="0" rIns="180000" b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Justinus Martyren (tidigt 100-tal): </a:t>
            </a:r>
            <a:r>
              <a:rPr lang="sv-SE" sz="2400" dirty="0"/>
              <a:t>”Adam fick veta att han skulle dö den </a:t>
            </a:r>
            <a:r>
              <a:rPr lang="sv-SE" sz="2400" i="1" u="sng" dirty="0"/>
              <a:t>dag</a:t>
            </a:r>
            <a:r>
              <a:rPr lang="sv-SE" sz="2400" dirty="0"/>
              <a:t> han åt av trädet, och vi vet också att han inte blev </a:t>
            </a:r>
            <a:r>
              <a:rPr lang="sv-SE" sz="2400" i="1" u="sng" dirty="0"/>
              <a:t>tusen år</a:t>
            </a:r>
            <a:r>
              <a:rPr lang="sv-SE" sz="2400" dirty="0"/>
              <a:t>. Vi har också förstått att uttrycket ’en dag för Herren är tusen år’ är kopplat till denna fråga.”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94931"/>
      </p:ext>
    </p:extLst>
  </p:cSld>
  <p:clrMapOvr>
    <a:masterClrMapping/>
  </p:clrMapOvr>
  <p:transition advTm="1117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Jubelåren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5067C8-BA14-400F-A207-7E9F5C6AFACF}"/>
              </a:ext>
            </a:extLst>
          </p:cNvPr>
          <p:cNvSpPr txBox="1"/>
          <p:nvPr/>
        </p:nvSpPr>
        <p:spPr>
          <a:xfrm>
            <a:off x="1" y="3813564"/>
            <a:ext cx="12191999" cy="3041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504000" rtlCol="0">
            <a:spAutoFit/>
          </a:bodyPr>
          <a:lstStyle/>
          <a:p>
            <a:pPr>
              <a:lnSpc>
                <a:spcPts val="2300"/>
              </a:lnSpc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Händelser på </a:t>
            </a:r>
            <a:r>
              <a:rPr lang="sv-S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jubelår:</a:t>
            </a:r>
            <a:endParaRPr lang="sv-S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Abrahams födelse (40:e)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Isaks födelse (42:</a:t>
            </a:r>
            <a:r>
              <a:rPr lang="sv-SE" sz="2000"/>
              <a:t>a)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/>
              <a:t>Josefs födelse (45:e)</a:t>
            </a:r>
            <a:endParaRPr lang="sv-SE" sz="2000" dirty="0"/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Uttåget ur Egypten (50:e =&gt; jubelårens </a:t>
            </a:r>
            <a:r>
              <a:rPr lang="sv-SE" sz="2000"/>
              <a:t>jubelår!)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/>
              <a:t>Kanaan intaget (51:e)</a:t>
            </a:r>
            <a:endParaRPr lang="sv-SE" sz="2000" dirty="0"/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Första templet klart (60:e)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Koresh påbud (70:e =&gt; Dubbel uppfyllelse av Guds löfte)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Andra templet klart (71:a)</a:t>
            </a:r>
          </a:p>
          <a:p>
            <a:pPr marL="449263" indent="-2667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Jesu återkomst (120:e)</a:t>
            </a:r>
            <a:endParaRPr lang="sv-SE" sz="2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CF203E-6C2F-40DB-8A55-5058B0F822BB}"/>
              </a:ext>
            </a:extLst>
          </p:cNvPr>
          <p:cNvSpPr/>
          <p:nvPr/>
        </p:nvSpPr>
        <p:spPr>
          <a:xfrm>
            <a:off x="9439815" y="3260460"/>
            <a:ext cx="350520" cy="350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400" dirty="0"/>
              <a:t>50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D432AC3-0C5F-41AF-9083-81D2AE2A29EC}"/>
              </a:ext>
            </a:extLst>
          </p:cNvPr>
          <p:cNvGrpSpPr/>
          <p:nvPr/>
        </p:nvGrpSpPr>
        <p:grpSpPr>
          <a:xfrm>
            <a:off x="6687143" y="901026"/>
            <a:ext cx="2316715" cy="350520"/>
            <a:chOff x="3147060" y="2100256"/>
            <a:chExt cx="2316715" cy="350520"/>
          </a:xfrm>
        </p:grpSpPr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5FF405C4-8F4F-4CE5-A96A-D0D53D8E0946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8734B72D-7B7D-4EDE-8408-829B8B994E62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4D1310FA-1055-4DB7-BAEF-5A99FF51329C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05" name="Rektangel 104">
              <a:extLst>
                <a:ext uri="{FF2B5EF4-FFF2-40B4-BE49-F238E27FC236}">
                  <a16:creationId xmlns:a16="http://schemas.microsoft.com/office/drawing/2014/main" id="{984CC33E-EF99-4818-B633-7741ED9FF904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E0AF2067-F1A6-4993-808E-A3802DEF3909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ED722FF4-8738-4A88-9DE3-BC8BE794AB2F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</p:grpSp>
      <p:sp>
        <p:nvSpPr>
          <p:cNvPr id="108" name="Rektangel 107">
            <a:extLst>
              <a:ext uri="{FF2B5EF4-FFF2-40B4-BE49-F238E27FC236}">
                <a16:creationId xmlns:a16="http://schemas.microsoft.com/office/drawing/2014/main" id="{FA857AA7-8034-492C-B5C8-87A528032133}"/>
              </a:ext>
            </a:extLst>
          </p:cNvPr>
          <p:cNvSpPr/>
          <p:nvPr/>
        </p:nvSpPr>
        <p:spPr>
          <a:xfrm>
            <a:off x="9046576" y="901026"/>
            <a:ext cx="350520" cy="350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400" dirty="0"/>
              <a:t>7</a:t>
            </a:r>
          </a:p>
        </p:txBody>
      </p:sp>
      <p:grpSp>
        <p:nvGrpSpPr>
          <p:cNvPr id="158" name="Grupp 157">
            <a:extLst>
              <a:ext uri="{FF2B5EF4-FFF2-40B4-BE49-F238E27FC236}">
                <a16:creationId xmlns:a16="http://schemas.microsoft.com/office/drawing/2014/main" id="{A5CEB54F-444D-4C7B-A513-11F8A373A55C}"/>
              </a:ext>
            </a:extLst>
          </p:cNvPr>
          <p:cNvGrpSpPr/>
          <p:nvPr/>
        </p:nvGrpSpPr>
        <p:grpSpPr>
          <a:xfrm>
            <a:off x="6687142" y="1294265"/>
            <a:ext cx="2709954" cy="350520"/>
            <a:chOff x="3147060" y="2100256"/>
            <a:chExt cx="2709954" cy="350520"/>
          </a:xfrm>
        </p:grpSpPr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CB94E97D-9A41-4980-98AF-BB14F11F8212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60" name="Rektangel 159">
              <a:extLst>
                <a:ext uri="{FF2B5EF4-FFF2-40B4-BE49-F238E27FC236}">
                  <a16:creationId xmlns:a16="http://schemas.microsoft.com/office/drawing/2014/main" id="{504D2024-EF12-4852-8BE8-D763EBB7558C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61" name="Rektangel 160">
              <a:extLst>
                <a:ext uri="{FF2B5EF4-FFF2-40B4-BE49-F238E27FC236}">
                  <a16:creationId xmlns:a16="http://schemas.microsoft.com/office/drawing/2014/main" id="{0E925858-F9FA-404A-AD8E-FA96AB937F86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62" name="Rektangel 161">
              <a:extLst>
                <a:ext uri="{FF2B5EF4-FFF2-40B4-BE49-F238E27FC236}">
                  <a16:creationId xmlns:a16="http://schemas.microsoft.com/office/drawing/2014/main" id="{2681E27E-6711-41C4-9125-373D8FE517A2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3B51564C-94F2-49D5-B631-9E8D96CFDBC8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64" name="Rektangel 163">
              <a:extLst>
                <a:ext uri="{FF2B5EF4-FFF2-40B4-BE49-F238E27FC236}">
                  <a16:creationId xmlns:a16="http://schemas.microsoft.com/office/drawing/2014/main" id="{A6F277A2-A555-4014-A5CB-6D4D34D514F7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1E3E454C-AA55-4B0B-AC74-DDE3327F170A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grpSp>
        <p:nvGrpSpPr>
          <p:cNvPr id="166" name="Grupp 165">
            <a:extLst>
              <a:ext uri="{FF2B5EF4-FFF2-40B4-BE49-F238E27FC236}">
                <a16:creationId xmlns:a16="http://schemas.microsoft.com/office/drawing/2014/main" id="{C72CB9DF-AF7A-4C23-BBA8-9FE58B97571B}"/>
              </a:ext>
            </a:extLst>
          </p:cNvPr>
          <p:cNvGrpSpPr/>
          <p:nvPr/>
        </p:nvGrpSpPr>
        <p:grpSpPr>
          <a:xfrm>
            <a:off x="6687142" y="1687504"/>
            <a:ext cx="2709954" cy="350520"/>
            <a:chOff x="3147060" y="2100256"/>
            <a:chExt cx="2709954" cy="350520"/>
          </a:xfrm>
        </p:grpSpPr>
        <p:sp>
          <p:nvSpPr>
            <p:cNvPr id="167" name="Rektangel 166">
              <a:extLst>
                <a:ext uri="{FF2B5EF4-FFF2-40B4-BE49-F238E27FC236}">
                  <a16:creationId xmlns:a16="http://schemas.microsoft.com/office/drawing/2014/main" id="{AFAAA943-9E07-42EA-85B2-5E7BE8AB5B19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68" name="Rektangel 167">
              <a:extLst>
                <a:ext uri="{FF2B5EF4-FFF2-40B4-BE49-F238E27FC236}">
                  <a16:creationId xmlns:a16="http://schemas.microsoft.com/office/drawing/2014/main" id="{EF015033-A619-4210-B6A5-CE58563CA65D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69" name="Rektangel 168">
              <a:extLst>
                <a:ext uri="{FF2B5EF4-FFF2-40B4-BE49-F238E27FC236}">
                  <a16:creationId xmlns:a16="http://schemas.microsoft.com/office/drawing/2014/main" id="{EFE34B23-ECA0-426B-BAD0-BDFD7C149987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30F3332E-0B20-4CB7-BF56-33E9BA0E6E04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52A94FA1-FE33-4437-BE5B-23354E1E0ACF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4F346737-687F-4A09-A53C-BD623689152D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A7AD7421-CF2B-46F2-BE1B-E1CC919633F7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02A70F72-F832-4EA0-A787-8B87C3504056}"/>
              </a:ext>
            </a:extLst>
          </p:cNvPr>
          <p:cNvGrpSpPr/>
          <p:nvPr/>
        </p:nvGrpSpPr>
        <p:grpSpPr>
          <a:xfrm>
            <a:off x="6687142" y="2080743"/>
            <a:ext cx="2709954" cy="350520"/>
            <a:chOff x="3147060" y="2100256"/>
            <a:chExt cx="2709954" cy="350520"/>
          </a:xfrm>
        </p:grpSpPr>
        <p:sp>
          <p:nvSpPr>
            <p:cNvPr id="175" name="Rektangel 174">
              <a:extLst>
                <a:ext uri="{FF2B5EF4-FFF2-40B4-BE49-F238E27FC236}">
                  <a16:creationId xmlns:a16="http://schemas.microsoft.com/office/drawing/2014/main" id="{001DFE64-EEED-4B8C-979A-F2CD9381B509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0B9B30F4-9822-4866-AE15-6195D7B50E42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1275C7C6-3F7F-46B9-9119-4EDAFE1EE93F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78" name="Rektangel 177">
              <a:extLst>
                <a:ext uri="{FF2B5EF4-FFF2-40B4-BE49-F238E27FC236}">
                  <a16:creationId xmlns:a16="http://schemas.microsoft.com/office/drawing/2014/main" id="{02D353EB-1FF0-4AFC-B284-43F49C35EB34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66A50C36-487B-4E97-BBF2-5A930F2323AF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1770F5A1-3032-4631-9B6D-BA12E04C26ED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181" name="Rektangel 180">
              <a:extLst>
                <a:ext uri="{FF2B5EF4-FFF2-40B4-BE49-F238E27FC236}">
                  <a16:creationId xmlns:a16="http://schemas.microsoft.com/office/drawing/2014/main" id="{2C76174D-E32D-46EB-AFEA-72AA2CA00FFF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8808D59E-7D77-4859-9D43-4B6B2E90AE68}"/>
              </a:ext>
            </a:extLst>
          </p:cNvPr>
          <p:cNvGrpSpPr/>
          <p:nvPr/>
        </p:nvGrpSpPr>
        <p:grpSpPr>
          <a:xfrm>
            <a:off x="6687142" y="2473982"/>
            <a:ext cx="2709954" cy="350520"/>
            <a:chOff x="3147060" y="2100256"/>
            <a:chExt cx="2709954" cy="350520"/>
          </a:xfrm>
        </p:grpSpPr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28D245BD-7C63-4952-A86A-404CC49FF7E4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70AE626B-E7EA-48D1-B0AD-19354856244D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85" name="Rektangel 184">
              <a:extLst>
                <a:ext uri="{FF2B5EF4-FFF2-40B4-BE49-F238E27FC236}">
                  <a16:creationId xmlns:a16="http://schemas.microsoft.com/office/drawing/2014/main" id="{9CDB2BFA-4CBD-4BA9-9E00-4555527113AD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9864301C-0C8C-43BE-921A-69133C7AFC8A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87" name="Rektangel 186">
              <a:extLst>
                <a:ext uri="{FF2B5EF4-FFF2-40B4-BE49-F238E27FC236}">
                  <a16:creationId xmlns:a16="http://schemas.microsoft.com/office/drawing/2014/main" id="{BB23E21B-4EBD-4637-B48B-10F5AFE8A3A1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88" name="Rektangel 187">
              <a:extLst>
                <a:ext uri="{FF2B5EF4-FFF2-40B4-BE49-F238E27FC236}">
                  <a16:creationId xmlns:a16="http://schemas.microsoft.com/office/drawing/2014/main" id="{2A945748-5C2C-4613-A7B1-930A16917EB5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65BAE01B-841C-4BCD-8112-705DA50F92EF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9D641CE4-7269-4C17-A273-D1F17FBCF63D}"/>
              </a:ext>
            </a:extLst>
          </p:cNvPr>
          <p:cNvGrpSpPr/>
          <p:nvPr/>
        </p:nvGrpSpPr>
        <p:grpSpPr>
          <a:xfrm>
            <a:off x="6687142" y="2867221"/>
            <a:ext cx="2709954" cy="350520"/>
            <a:chOff x="3147060" y="2100256"/>
            <a:chExt cx="2709954" cy="350520"/>
          </a:xfrm>
        </p:grpSpPr>
        <p:sp>
          <p:nvSpPr>
            <p:cNvPr id="191" name="Rektangel 190">
              <a:extLst>
                <a:ext uri="{FF2B5EF4-FFF2-40B4-BE49-F238E27FC236}">
                  <a16:creationId xmlns:a16="http://schemas.microsoft.com/office/drawing/2014/main" id="{2B2543F5-211F-403F-B98C-1FDF0DB4358D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220D14AA-5081-4FE2-A1CF-B3BF89E65DE2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193" name="Rektangel 192">
              <a:extLst>
                <a:ext uri="{FF2B5EF4-FFF2-40B4-BE49-F238E27FC236}">
                  <a16:creationId xmlns:a16="http://schemas.microsoft.com/office/drawing/2014/main" id="{396F0A2C-CAAB-4DB9-A4B0-7C4066CDCE53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194" name="Rektangel 193">
              <a:extLst>
                <a:ext uri="{FF2B5EF4-FFF2-40B4-BE49-F238E27FC236}">
                  <a16:creationId xmlns:a16="http://schemas.microsoft.com/office/drawing/2014/main" id="{60296D77-D414-4E10-A2AA-B936A537629A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195" name="Rektangel 194">
              <a:extLst>
                <a:ext uri="{FF2B5EF4-FFF2-40B4-BE49-F238E27FC236}">
                  <a16:creationId xmlns:a16="http://schemas.microsoft.com/office/drawing/2014/main" id="{B48A75A7-3C3E-49DC-91AA-2456394DAE41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196" name="Rektangel 195">
              <a:extLst>
                <a:ext uri="{FF2B5EF4-FFF2-40B4-BE49-F238E27FC236}">
                  <a16:creationId xmlns:a16="http://schemas.microsoft.com/office/drawing/2014/main" id="{94E536B5-69C6-4C31-BC13-BF2A317303DC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197" name="Rektangel 196">
              <a:extLst>
                <a:ext uri="{FF2B5EF4-FFF2-40B4-BE49-F238E27FC236}">
                  <a16:creationId xmlns:a16="http://schemas.microsoft.com/office/drawing/2014/main" id="{16F0C44C-343E-4986-901F-F2DFEBA556A6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grpSp>
        <p:nvGrpSpPr>
          <p:cNvPr id="198" name="Grupp 197">
            <a:extLst>
              <a:ext uri="{FF2B5EF4-FFF2-40B4-BE49-F238E27FC236}">
                <a16:creationId xmlns:a16="http://schemas.microsoft.com/office/drawing/2014/main" id="{3790A8EC-1DB3-49E3-99B6-7A243B7D3D94}"/>
              </a:ext>
            </a:extLst>
          </p:cNvPr>
          <p:cNvGrpSpPr/>
          <p:nvPr/>
        </p:nvGrpSpPr>
        <p:grpSpPr>
          <a:xfrm>
            <a:off x="6687142" y="3260460"/>
            <a:ext cx="2709954" cy="350520"/>
            <a:chOff x="3147060" y="2100256"/>
            <a:chExt cx="2709954" cy="350520"/>
          </a:xfrm>
        </p:grpSpPr>
        <p:sp>
          <p:nvSpPr>
            <p:cNvPr id="199" name="Rektangel 198">
              <a:extLst>
                <a:ext uri="{FF2B5EF4-FFF2-40B4-BE49-F238E27FC236}">
                  <a16:creationId xmlns:a16="http://schemas.microsoft.com/office/drawing/2014/main" id="{20578973-82E8-45EA-AB58-88508D87E444}"/>
                </a:ext>
              </a:extLst>
            </p:cNvPr>
            <p:cNvSpPr/>
            <p:nvPr/>
          </p:nvSpPr>
          <p:spPr>
            <a:xfrm>
              <a:off x="3147060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1</a:t>
              </a:r>
            </a:p>
          </p:txBody>
        </p:sp>
        <p:sp>
          <p:nvSpPr>
            <p:cNvPr id="200" name="Rektangel 199">
              <a:extLst>
                <a:ext uri="{FF2B5EF4-FFF2-40B4-BE49-F238E27FC236}">
                  <a16:creationId xmlns:a16="http://schemas.microsoft.com/office/drawing/2014/main" id="{1A9918A7-1762-4218-8D0B-DF6D386FB3D3}"/>
                </a:ext>
              </a:extLst>
            </p:cNvPr>
            <p:cNvSpPr/>
            <p:nvPr/>
          </p:nvSpPr>
          <p:spPr>
            <a:xfrm>
              <a:off x="3540299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2</a:t>
              </a:r>
            </a:p>
          </p:txBody>
        </p:sp>
        <p:sp>
          <p:nvSpPr>
            <p:cNvPr id="201" name="Rektangel 200">
              <a:extLst>
                <a:ext uri="{FF2B5EF4-FFF2-40B4-BE49-F238E27FC236}">
                  <a16:creationId xmlns:a16="http://schemas.microsoft.com/office/drawing/2014/main" id="{EFB6F702-F105-4941-9697-78319AE84048}"/>
                </a:ext>
              </a:extLst>
            </p:cNvPr>
            <p:cNvSpPr/>
            <p:nvPr/>
          </p:nvSpPr>
          <p:spPr>
            <a:xfrm>
              <a:off x="3933538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3</a:t>
              </a:r>
            </a:p>
          </p:txBody>
        </p:sp>
        <p:sp>
          <p:nvSpPr>
            <p:cNvPr id="202" name="Rektangel 201">
              <a:extLst>
                <a:ext uri="{FF2B5EF4-FFF2-40B4-BE49-F238E27FC236}">
                  <a16:creationId xmlns:a16="http://schemas.microsoft.com/office/drawing/2014/main" id="{08EDF357-FDB3-4A07-915D-FA31F7B40082}"/>
                </a:ext>
              </a:extLst>
            </p:cNvPr>
            <p:cNvSpPr/>
            <p:nvPr/>
          </p:nvSpPr>
          <p:spPr>
            <a:xfrm>
              <a:off x="4326777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4</a:t>
              </a:r>
            </a:p>
          </p:txBody>
        </p:sp>
        <p:sp>
          <p:nvSpPr>
            <p:cNvPr id="203" name="Rektangel 202">
              <a:extLst>
                <a:ext uri="{FF2B5EF4-FFF2-40B4-BE49-F238E27FC236}">
                  <a16:creationId xmlns:a16="http://schemas.microsoft.com/office/drawing/2014/main" id="{91846285-A8D3-4327-91DD-99A4111D64A5}"/>
                </a:ext>
              </a:extLst>
            </p:cNvPr>
            <p:cNvSpPr/>
            <p:nvPr/>
          </p:nvSpPr>
          <p:spPr>
            <a:xfrm>
              <a:off x="4720016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5</a:t>
              </a:r>
            </a:p>
          </p:txBody>
        </p:sp>
        <p:sp>
          <p:nvSpPr>
            <p:cNvPr id="204" name="Rektangel 203">
              <a:extLst>
                <a:ext uri="{FF2B5EF4-FFF2-40B4-BE49-F238E27FC236}">
                  <a16:creationId xmlns:a16="http://schemas.microsoft.com/office/drawing/2014/main" id="{CEF52E2C-2725-4B81-B9CC-7DF2D985E70E}"/>
                </a:ext>
              </a:extLst>
            </p:cNvPr>
            <p:cNvSpPr/>
            <p:nvPr/>
          </p:nvSpPr>
          <p:spPr>
            <a:xfrm>
              <a:off x="5113255" y="2100256"/>
              <a:ext cx="350520" cy="350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6</a:t>
              </a:r>
            </a:p>
          </p:txBody>
        </p:sp>
        <p:sp>
          <p:nvSpPr>
            <p:cNvPr id="205" name="Rektangel 204">
              <a:extLst>
                <a:ext uri="{FF2B5EF4-FFF2-40B4-BE49-F238E27FC236}">
                  <a16:creationId xmlns:a16="http://schemas.microsoft.com/office/drawing/2014/main" id="{119D709F-A10C-481E-A4B7-8FB79AA9A7B2}"/>
                </a:ext>
              </a:extLst>
            </p:cNvPr>
            <p:cNvSpPr/>
            <p:nvPr/>
          </p:nvSpPr>
          <p:spPr>
            <a:xfrm>
              <a:off x="5506494" y="2100256"/>
              <a:ext cx="350520" cy="3505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dirty="0"/>
                <a:t>7</a:t>
              </a:r>
            </a:p>
          </p:txBody>
        </p:sp>
      </p:grpSp>
      <p:sp>
        <p:nvSpPr>
          <p:cNvPr id="214" name="JÅ-text">
            <a:extLst>
              <a:ext uri="{FF2B5EF4-FFF2-40B4-BE49-F238E27FC236}">
                <a16:creationId xmlns:a16="http://schemas.microsoft.com/office/drawing/2014/main" id="{F5991F1E-FCED-48D5-8545-D6B134F6C576}"/>
              </a:ext>
            </a:extLst>
          </p:cNvPr>
          <p:cNvSpPr txBox="1"/>
          <p:nvPr/>
        </p:nvSpPr>
        <p:spPr>
          <a:xfrm>
            <a:off x="0" y="757007"/>
            <a:ext cx="6389649" cy="2954655"/>
          </a:xfrm>
          <a:prstGeom prst="rect">
            <a:avLst/>
          </a:prstGeom>
          <a:noFill/>
        </p:spPr>
        <p:txBody>
          <a:bodyPr wrap="square" lIns="504000" tIns="0" rIns="72000" bIns="0" rtlCol="0">
            <a:spAutoFit/>
          </a:bodyPr>
          <a:lstStyle/>
          <a:p>
            <a:pPr defTabSz="914400">
              <a:defRPr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Från 3 Mos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25:</a:t>
            </a:r>
            <a:endParaRPr lang="sv-S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68288" indent="-268288" defTabSz="914400">
              <a:buFont typeface="Arial" panose="020B0604020202020204" pitchFamily="34" charset="0"/>
              <a:buChar char="•"/>
              <a:defRPr/>
            </a:pPr>
            <a:r>
              <a:rPr lang="sv-SE" sz="2400" i="1" u="sng" dirty="0">
                <a:solidFill>
                  <a:srgbClr val="C00000"/>
                </a:solidFill>
                <a:latin typeface="Calibri"/>
              </a:rPr>
              <a:t>Sex år</a:t>
            </a:r>
            <a:r>
              <a:rPr lang="sv-SE" sz="24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ska du beså din åker…</a:t>
            </a:r>
          </a:p>
          <a:p>
            <a:pPr marL="268288" indent="-268288" defTabSz="9144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C00000"/>
                </a:solidFill>
                <a:latin typeface="Calibri"/>
              </a:rPr>
              <a:t>… men under det </a:t>
            </a:r>
            <a:r>
              <a:rPr lang="sv-SE" sz="2400" i="1" u="sng" dirty="0">
                <a:solidFill>
                  <a:srgbClr val="C00000"/>
                </a:solidFill>
                <a:latin typeface="Calibri"/>
              </a:rPr>
              <a:t>sjunde året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 ska landet ha sabbatsvila.</a:t>
            </a:r>
          </a:p>
          <a:p>
            <a:pPr marL="268288" indent="-268288" defTabSz="9144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C00000"/>
                </a:solidFill>
                <a:latin typeface="Calibri"/>
              </a:rPr>
              <a:t>Du skall räkna </a:t>
            </a:r>
            <a:r>
              <a:rPr lang="sv-SE" sz="2400" i="1" u="sng" dirty="0">
                <a:solidFill>
                  <a:srgbClr val="C00000"/>
                </a:solidFill>
                <a:latin typeface="Calibri"/>
              </a:rPr>
              <a:t>sju årssabbater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… så att </a:t>
            </a:r>
            <a:r>
              <a:rPr lang="sv-SE" sz="2400">
                <a:solidFill>
                  <a:srgbClr val="C00000"/>
                </a:solidFill>
                <a:latin typeface="Calibri"/>
              </a:rPr>
              <a:t>tiden </a:t>
            </a:r>
            <a:br>
              <a:rPr lang="sv-SE" sz="2400">
                <a:solidFill>
                  <a:srgbClr val="C00000"/>
                </a:solidFill>
                <a:latin typeface="Calibri"/>
              </a:rPr>
            </a:br>
            <a:r>
              <a:rPr lang="sv-SE" sz="2400">
                <a:solidFill>
                  <a:srgbClr val="C00000"/>
                </a:solidFill>
                <a:latin typeface="Calibri"/>
              </a:rPr>
              <a:t>för 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de sju årssabbaterna blir </a:t>
            </a:r>
            <a:r>
              <a:rPr lang="sv-SE" sz="2400" i="1" u="sng" dirty="0">
                <a:solidFill>
                  <a:srgbClr val="C00000"/>
                </a:solidFill>
                <a:latin typeface="Calibri"/>
              </a:rPr>
              <a:t>fyrtionio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…</a:t>
            </a:r>
          </a:p>
          <a:p>
            <a:pPr marL="268288" indent="-268288" defTabSz="914400">
              <a:buFont typeface="Arial" panose="020B0604020202020204" pitchFamily="34" charset="0"/>
              <a:buChar char="•"/>
              <a:defRPr/>
            </a:pPr>
            <a:r>
              <a:rPr lang="sv-SE" sz="2400" dirty="0">
                <a:solidFill>
                  <a:srgbClr val="C00000"/>
                </a:solidFill>
                <a:latin typeface="Calibri"/>
              </a:rPr>
              <a:t>Ni skall helga det </a:t>
            </a:r>
            <a:r>
              <a:rPr lang="sv-SE" sz="2400" i="1" u="sng" dirty="0">
                <a:solidFill>
                  <a:srgbClr val="C00000"/>
                </a:solidFill>
                <a:latin typeface="Calibri"/>
              </a:rPr>
              <a:t>femtionde året</a:t>
            </a:r>
            <a:r>
              <a:rPr lang="sv-SE" sz="2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och utropa frihet… Det skall vara ett </a:t>
            </a:r>
            <a:r>
              <a:rPr lang="sv-SE" sz="2400" b="1" dirty="0">
                <a:solidFill>
                  <a:srgbClr val="C00000"/>
                </a:solidFill>
                <a:latin typeface="Calibri"/>
              </a:rPr>
              <a:t>jubelår</a:t>
            </a:r>
            <a:r>
              <a:rPr lang="sv-SE" sz="2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sv-SE" sz="2400">
                <a:solidFill>
                  <a:srgbClr val="C00000"/>
                </a:solidFill>
                <a:latin typeface="Calibri"/>
              </a:rPr>
              <a:t>för er…</a:t>
            </a:r>
            <a:endParaRPr lang="sv-SE" sz="240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6" name="Picture 2" descr="Bildresultat fÃ¶r jubilee year">
            <a:extLst>
              <a:ext uri="{FF2B5EF4-FFF2-40B4-BE49-F238E27FC236}">
                <a16:creationId xmlns:a16="http://schemas.microsoft.com/office/drawing/2014/main" id="{3779924B-C4E5-4F91-94F9-9DB700BB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53" y="3810222"/>
            <a:ext cx="4402346" cy="30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702616"/>
      </p:ext>
    </p:extLst>
  </p:cSld>
  <p:clrMapOvr>
    <a:masterClrMapping/>
  </p:clrMapOvr>
  <p:transition advTm="4511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5" grpId="1" animBg="1"/>
      <p:bldP spid="108" grpId="0" animBg="1"/>
      <p:bldP spid="2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Säcken knyts ihop</a:t>
            </a:r>
          </a:p>
        </p:txBody>
      </p:sp>
      <p:sp>
        <p:nvSpPr>
          <p:cNvPr id="86" name="JÅ-text"/>
          <p:cNvSpPr txBox="1"/>
          <p:nvPr/>
        </p:nvSpPr>
        <p:spPr>
          <a:xfrm>
            <a:off x="210853" y="992348"/>
            <a:ext cx="3600000" cy="376868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16000" tIns="144000" rIns="216000" bIns="144000" rtlCol="0">
            <a:spAutoFit/>
          </a:bodyPr>
          <a:lstStyle/>
          <a:p>
            <a:pPr algn="ctr" defTabSz="914400">
              <a:spcBef>
                <a:spcPts val="1200"/>
              </a:spcBef>
              <a:tabLst>
                <a:tab pos="5832475" algn="l"/>
              </a:tabLst>
              <a:defRPr/>
            </a:pPr>
            <a:r>
              <a:rPr lang="sv-SE" sz="2800" dirty="0">
                <a:solidFill>
                  <a:srgbClr val="C00000"/>
                </a:solidFill>
                <a:latin typeface="Calibri"/>
              </a:rPr>
              <a:t>Min Ande skall inte [kämpa med] människorna för alltid på grund av deras förvillelse. De är kött och deras tid skall vara </a:t>
            </a:r>
            <a:r>
              <a:rPr lang="sv-SE" sz="2800" i="1" u="sng" dirty="0">
                <a:solidFill>
                  <a:srgbClr val="C00000"/>
                </a:solidFill>
                <a:latin typeface="Calibri"/>
              </a:rPr>
              <a:t>120 år</a:t>
            </a:r>
            <a:r>
              <a:rPr lang="sv-SE" sz="2800" dirty="0">
                <a:solidFill>
                  <a:srgbClr val="C00000"/>
                </a:solidFill>
                <a:latin typeface="Calibri"/>
              </a:rPr>
              <a:t>.</a:t>
            </a:r>
          </a:p>
          <a:p>
            <a:pPr algn="ctr" defTabSz="914400">
              <a:spcBef>
                <a:spcPts val="1200"/>
              </a:spcBef>
              <a:tabLst>
                <a:tab pos="5832475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(1 Mos 6:3)</a:t>
            </a:r>
          </a:p>
        </p:txBody>
      </p:sp>
      <p:sp>
        <p:nvSpPr>
          <p:cNvPr id="65" name="Rektangel 64"/>
          <p:cNvSpPr/>
          <p:nvPr/>
        </p:nvSpPr>
        <p:spPr>
          <a:xfrm>
            <a:off x="4129111" y="6266075"/>
            <a:ext cx="10872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Ett år</a:t>
            </a:r>
            <a:endParaRPr lang="sv-SE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1CCFE07-9A0C-4664-B7B5-D69C4AB25946}"/>
              </a:ext>
            </a:extLst>
          </p:cNvPr>
          <p:cNvGrpSpPr/>
          <p:nvPr/>
        </p:nvGrpSpPr>
        <p:grpSpPr>
          <a:xfrm>
            <a:off x="4129111" y="5993257"/>
            <a:ext cx="7847999" cy="288000"/>
            <a:chOff x="447836" y="6073160"/>
            <a:chExt cx="7216701" cy="288000"/>
          </a:xfrm>
        </p:grpSpPr>
        <p:sp>
          <p:nvSpPr>
            <p:cNvPr id="67" name="M1"/>
            <p:cNvSpPr>
              <a:spLocks/>
            </p:cNvSpPr>
            <p:nvPr/>
          </p:nvSpPr>
          <p:spPr>
            <a:xfrm>
              <a:off x="447836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</a:p>
          </p:txBody>
        </p:sp>
        <p:sp>
          <p:nvSpPr>
            <p:cNvPr id="68" name="M1"/>
            <p:cNvSpPr>
              <a:spLocks/>
            </p:cNvSpPr>
            <p:nvPr/>
          </p:nvSpPr>
          <p:spPr>
            <a:xfrm>
              <a:off x="1484120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</a:p>
          </p:txBody>
        </p:sp>
        <p:sp>
          <p:nvSpPr>
            <p:cNvPr id="69" name="M1"/>
            <p:cNvSpPr>
              <a:spLocks/>
            </p:cNvSpPr>
            <p:nvPr/>
          </p:nvSpPr>
          <p:spPr>
            <a:xfrm>
              <a:off x="2520404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</a:p>
          </p:txBody>
        </p:sp>
        <p:sp>
          <p:nvSpPr>
            <p:cNvPr id="70" name="M1"/>
            <p:cNvSpPr>
              <a:spLocks/>
            </p:cNvSpPr>
            <p:nvPr/>
          </p:nvSpPr>
          <p:spPr>
            <a:xfrm>
              <a:off x="3556688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</a:p>
          </p:txBody>
        </p:sp>
        <p:sp>
          <p:nvSpPr>
            <p:cNvPr id="71" name="M1"/>
            <p:cNvSpPr>
              <a:spLocks/>
            </p:cNvSpPr>
            <p:nvPr/>
          </p:nvSpPr>
          <p:spPr>
            <a:xfrm>
              <a:off x="4592972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</a:p>
          </p:txBody>
        </p:sp>
        <p:sp>
          <p:nvSpPr>
            <p:cNvPr id="72" name="M1"/>
            <p:cNvSpPr>
              <a:spLocks/>
            </p:cNvSpPr>
            <p:nvPr/>
          </p:nvSpPr>
          <p:spPr>
            <a:xfrm>
              <a:off x="5629256" y="6073160"/>
              <a:ext cx="999000" cy="288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</a:p>
          </p:txBody>
        </p:sp>
        <p:sp>
          <p:nvSpPr>
            <p:cNvPr id="73" name="M1"/>
            <p:cNvSpPr>
              <a:spLocks/>
            </p:cNvSpPr>
            <p:nvPr/>
          </p:nvSpPr>
          <p:spPr>
            <a:xfrm>
              <a:off x="6665537" y="6073160"/>
              <a:ext cx="999000" cy="28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 Sabbat</a:t>
              </a:r>
            </a:p>
          </p:txBody>
        </p:sp>
      </p:grpSp>
      <p:sp>
        <p:nvSpPr>
          <p:cNvPr id="74" name="Frihandsfigur 73"/>
          <p:cNvSpPr/>
          <p:nvPr/>
        </p:nvSpPr>
        <p:spPr>
          <a:xfrm>
            <a:off x="4129110" y="3656079"/>
            <a:ext cx="7848000" cy="936000"/>
          </a:xfrm>
          <a:custGeom>
            <a:avLst/>
            <a:gdLst>
              <a:gd name="connsiteX0" fmla="*/ 0 w 7201912"/>
              <a:gd name="connsiteY0" fmla="*/ 0 h 720191"/>
              <a:gd name="connsiteX1" fmla="*/ 103578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  <a:gd name="connsiteX0" fmla="*/ 0 w 7201912"/>
              <a:gd name="connsiteY0" fmla="*/ 0 h 720191"/>
              <a:gd name="connsiteX1" fmla="*/ 323787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912" h="720191">
                <a:moveTo>
                  <a:pt x="0" y="0"/>
                </a:moveTo>
                <a:lnTo>
                  <a:pt x="323787" y="0"/>
                </a:lnTo>
                <a:lnTo>
                  <a:pt x="7201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914400">
              <a:defRPr/>
            </a:pPr>
            <a:r>
              <a:rPr lang="sv-S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jubelårs-period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(50 år)</a:t>
            </a:r>
          </a:p>
          <a:p>
            <a:pPr defTabSz="91440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består av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7 årsveckor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(7 år vardera) </a:t>
            </a:r>
            <a:r>
              <a:rPr lang="sv-SE" i="1" dirty="0">
                <a:solidFill>
                  <a:prstClr val="black"/>
                </a:solidFill>
                <a:latin typeface="Calibri"/>
              </a:rPr>
              <a:t>plus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1 jubelår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D45814E-00AF-448B-BB21-59F5193979D8}"/>
              </a:ext>
            </a:extLst>
          </p:cNvPr>
          <p:cNvGrpSpPr/>
          <p:nvPr/>
        </p:nvGrpSpPr>
        <p:grpSpPr>
          <a:xfrm>
            <a:off x="4129110" y="3412754"/>
            <a:ext cx="7848000" cy="288000"/>
            <a:chOff x="447836" y="3927654"/>
            <a:chExt cx="7200000" cy="288000"/>
          </a:xfrm>
        </p:grpSpPr>
        <p:sp>
          <p:nvSpPr>
            <p:cNvPr id="76" name="M1"/>
            <p:cNvSpPr>
              <a:spLocks/>
            </p:cNvSpPr>
            <p:nvPr/>
          </p:nvSpPr>
          <p:spPr>
            <a:xfrm>
              <a:off x="447836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</a:p>
          </p:txBody>
        </p:sp>
        <p:sp>
          <p:nvSpPr>
            <p:cNvPr id="77" name="M1"/>
            <p:cNvSpPr>
              <a:spLocks/>
            </p:cNvSpPr>
            <p:nvPr/>
          </p:nvSpPr>
          <p:spPr>
            <a:xfrm>
              <a:off x="809731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</a:p>
          </p:txBody>
        </p:sp>
        <p:sp>
          <p:nvSpPr>
            <p:cNvPr id="78" name="M1"/>
            <p:cNvSpPr>
              <a:spLocks/>
            </p:cNvSpPr>
            <p:nvPr/>
          </p:nvSpPr>
          <p:spPr>
            <a:xfrm>
              <a:off x="1171625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</a:p>
          </p:txBody>
        </p:sp>
        <p:sp>
          <p:nvSpPr>
            <p:cNvPr id="79" name="M1"/>
            <p:cNvSpPr>
              <a:spLocks/>
            </p:cNvSpPr>
            <p:nvPr/>
          </p:nvSpPr>
          <p:spPr>
            <a:xfrm>
              <a:off x="1533520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</a:p>
          </p:txBody>
        </p:sp>
        <p:sp>
          <p:nvSpPr>
            <p:cNvPr id="80" name="M1"/>
            <p:cNvSpPr>
              <a:spLocks/>
            </p:cNvSpPr>
            <p:nvPr/>
          </p:nvSpPr>
          <p:spPr>
            <a:xfrm>
              <a:off x="1895414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</a:p>
          </p:txBody>
        </p:sp>
        <p:sp>
          <p:nvSpPr>
            <p:cNvPr id="81" name="M1"/>
            <p:cNvSpPr>
              <a:spLocks/>
            </p:cNvSpPr>
            <p:nvPr/>
          </p:nvSpPr>
          <p:spPr>
            <a:xfrm>
              <a:off x="2257309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</a:p>
          </p:txBody>
        </p:sp>
        <p:sp>
          <p:nvSpPr>
            <p:cNvPr id="82" name="M1"/>
            <p:cNvSpPr>
              <a:spLocks/>
            </p:cNvSpPr>
            <p:nvPr/>
          </p:nvSpPr>
          <p:spPr>
            <a:xfrm>
              <a:off x="2619203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</a:p>
          </p:txBody>
        </p:sp>
        <p:sp>
          <p:nvSpPr>
            <p:cNvPr id="144" name="M1"/>
            <p:cNvSpPr>
              <a:spLocks/>
            </p:cNvSpPr>
            <p:nvPr/>
          </p:nvSpPr>
          <p:spPr>
            <a:xfrm>
              <a:off x="2981098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</a:p>
          </p:txBody>
        </p:sp>
        <p:sp>
          <p:nvSpPr>
            <p:cNvPr id="145" name="M1"/>
            <p:cNvSpPr>
              <a:spLocks/>
            </p:cNvSpPr>
            <p:nvPr/>
          </p:nvSpPr>
          <p:spPr>
            <a:xfrm>
              <a:off x="3342992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9</a:t>
              </a:r>
            </a:p>
          </p:txBody>
        </p:sp>
        <p:sp>
          <p:nvSpPr>
            <p:cNvPr id="146" name="M1"/>
            <p:cNvSpPr>
              <a:spLocks/>
            </p:cNvSpPr>
            <p:nvPr/>
          </p:nvSpPr>
          <p:spPr>
            <a:xfrm>
              <a:off x="3704887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</a:p>
          </p:txBody>
        </p:sp>
        <p:sp>
          <p:nvSpPr>
            <p:cNvPr id="147" name="M1"/>
            <p:cNvSpPr>
              <a:spLocks/>
            </p:cNvSpPr>
            <p:nvPr/>
          </p:nvSpPr>
          <p:spPr>
            <a:xfrm>
              <a:off x="4066781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11</a:t>
              </a:r>
            </a:p>
          </p:txBody>
        </p:sp>
        <p:sp>
          <p:nvSpPr>
            <p:cNvPr id="148" name="M1"/>
            <p:cNvSpPr>
              <a:spLocks/>
            </p:cNvSpPr>
            <p:nvPr/>
          </p:nvSpPr>
          <p:spPr>
            <a:xfrm>
              <a:off x="4428676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</a:p>
          </p:txBody>
        </p:sp>
        <p:sp>
          <p:nvSpPr>
            <p:cNvPr id="149" name="M1"/>
            <p:cNvSpPr>
              <a:spLocks/>
            </p:cNvSpPr>
            <p:nvPr/>
          </p:nvSpPr>
          <p:spPr>
            <a:xfrm>
              <a:off x="4790570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13</a:t>
              </a:r>
            </a:p>
          </p:txBody>
        </p:sp>
        <p:sp>
          <p:nvSpPr>
            <p:cNvPr id="150" name="M1"/>
            <p:cNvSpPr>
              <a:spLocks/>
            </p:cNvSpPr>
            <p:nvPr/>
          </p:nvSpPr>
          <p:spPr>
            <a:xfrm>
              <a:off x="5152465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14</a:t>
              </a:r>
            </a:p>
          </p:txBody>
        </p:sp>
        <p:sp>
          <p:nvSpPr>
            <p:cNvPr id="151" name="M1"/>
            <p:cNvSpPr>
              <a:spLocks/>
            </p:cNvSpPr>
            <p:nvPr/>
          </p:nvSpPr>
          <p:spPr>
            <a:xfrm>
              <a:off x="5514359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</a:p>
          </p:txBody>
        </p:sp>
        <p:sp>
          <p:nvSpPr>
            <p:cNvPr id="152" name="M1"/>
            <p:cNvSpPr>
              <a:spLocks/>
            </p:cNvSpPr>
            <p:nvPr/>
          </p:nvSpPr>
          <p:spPr>
            <a:xfrm>
              <a:off x="5876254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16</a:t>
              </a:r>
            </a:p>
          </p:txBody>
        </p:sp>
        <p:sp>
          <p:nvSpPr>
            <p:cNvPr id="153" name="M1"/>
            <p:cNvSpPr>
              <a:spLocks/>
            </p:cNvSpPr>
            <p:nvPr/>
          </p:nvSpPr>
          <p:spPr>
            <a:xfrm>
              <a:off x="6238148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17</a:t>
              </a:r>
            </a:p>
          </p:txBody>
        </p:sp>
        <p:sp>
          <p:nvSpPr>
            <p:cNvPr id="154" name="M1"/>
            <p:cNvSpPr>
              <a:spLocks/>
            </p:cNvSpPr>
            <p:nvPr/>
          </p:nvSpPr>
          <p:spPr>
            <a:xfrm>
              <a:off x="6600043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</a:p>
          </p:txBody>
        </p:sp>
        <p:sp>
          <p:nvSpPr>
            <p:cNvPr id="155" name="M1"/>
            <p:cNvSpPr>
              <a:spLocks/>
            </p:cNvSpPr>
            <p:nvPr/>
          </p:nvSpPr>
          <p:spPr>
            <a:xfrm>
              <a:off x="6961937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</a:p>
          </p:txBody>
        </p:sp>
        <p:sp>
          <p:nvSpPr>
            <p:cNvPr id="156" name="M1"/>
            <p:cNvSpPr>
              <a:spLocks/>
            </p:cNvSpPr>
            <p:nvPr/>
          </p:nvSpPr>
          <p:spPr>
            <a:xfrm>
              <a:off x="7323836" y="3927654"/>
              <a:ext cx="324000" cy="288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</a:t>
              </a:r>
            </a:p>
          </p:txBody>
        </p:sp>
      </p:grpSp>
      <p:sp>
        <p:nvSpPr>
          <p:cNvPr id="159" name="Frihandsfigur 158"/>
          <p:cNvSpPr/>
          <p:nvPr/>
        </p:nvSpPr>
        <p:spPr>
          <a:xfrm>
            <a:off x="4129110" y="4943265"/>
            <a:ext cx="7848000" cy="936000"/>
          </a:xfrm>
          <a:custGeom>
            <a:avLst/>
            <a:gdLst>
              <a:gd name="connsiteX0" fmla="*/ 0 w 7201912"/>
              <a:gd name="connsiteY0" fmla="*/ 0 h 720191"/>
              <a:gd name="connsiteX1" fmla="*/ 103578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  <a:gd name="connsiteX0" fmla="*/ 0 w 7201912"/>
              <a:gd name="connsiteY0" fmla="*/ 0 h 720191"/>
              <a:gd name="connsiteX1" fmla="*/ 98498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912" h="720191">
                <a:moveTo>
                  <a:pt x="0" y="0"/>
                </a:moveTo>
                <a:lnTo>
                  <a:pt x="984981" y="0"/>
                </a:lnTo>
                <a:lnTo>
                  <a:pt x="7201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914400">
              <a:defRPr/>
            </a:pPr>
            <a:r>
              <a:rPr lang="sv-S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årsvecka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(7 år)</a:t>
            </a:r>
          </a:p>
          <a:p>
            <a:pPr defTabSz="91440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består av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7 år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, där det sista är </a:t>
            </a:r>
            <a:r>
              <a:rPr lang="sv-SE" b="1" i="1" dirty="0">
                <a:solidFill>
                  <a:prstClr val="black"/>
                </a:solidFill>
                <a:latin typeface="Calibri"/>
              </a:rPr>
              <a:t>sabbat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ABFC01F-FB14-4DD5-821E-3D09939E39FD}"/>
              </a:ext>
            </a:extLst>
          </p:cNvPr>
          <p:cNvGrpSpPr/>
          <p:nvPr/>
        </p:nvGrpSpPr>
        <p:grpSpPr>
          <a:xfrm>
            <a:off x="4129110" y="4703469"/>
            <a:ext cx="7848000" cy="1161793"/>
            <a:chOff x="447836" y="4996436"/>
            <a:chExt cx="7200000" cy="1161793"/>
          </a:xfrm>
        </p:grpSpPr>
        <p:sp>
          <p:nvSpPr>
            <p:cNvPr id="157" name="Höger 156"/>
            <p:cNvSpPr/>
            <p:nvPr/>
          </p:nvSpPr>
          <p:spPr>
            <a:xfrm rot="18099519">
              <a:off x="6845975" y="5471168"/>
              <a:ext cx="944765" cy="429358"/>
            </a:xfrm>
            <a:prstGeom prst="rightArrow">
              <a:avLst>
                <a:gd name="adj1" fmla="val 56107"/>
                <a:gd name="adj2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Jubelår</a:t>
              </a:r>
            </a:p>
          </p:txBody>
        </p:sp>
        <p:grpSp>
          <p:nvGrpSpPr>
            <p:cNvPr id="160" name="Grupp 159"/>
            <p:cNvGrpSpPr/>
            <p:nvPr/>
          </p:nvGrpSpPr>
          <p:grpSpPr>
            <a:xfrm>
              <a:off x="447836" y="4996436"/>
              <a:ext cx="7200000" cy="288000"/>
              <a:chOff x="1682445" y="4345757"/>
              <a:chExt cx="7200000" cy="288000"/>
            </a:xfrm>
          </p:grpSpPr>
          <p:sp>
            <p:nvSpPr>
              <p:cNvPr id="161" name="M1"/>
              <p:cNvSpPr>
                <a:spLocks/>
              </p:cNvSpPr>
              <p:nvPr/>
            </p:nvSpPr>
            <p:spPr>
              <a:xfrm>
                <a:off x="1682445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1</a:t>
                </a:r>
              </a:p>
            </p:txBody>
          </p:sp>
          <p:sp>
            <p:nvSpPr>
              <p:cNvPr id="162" name="M1"/>
              <p:cNvSpPr>
                <a:spLocks/>
              </p:cNvSpPr>
              <p:nvPr/>
            </p:nvSpPr>
            <p:spPr>
              <a:xfrm>
                <a:off x="2684017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2</a:t>
                </a:r>
              </a:p>
            </p:txBody>
          </p:sp>
          <p:sp>
            <p:nvSpPr>
              <p:cNvPr id="163" name="M1"/>
              <p:cNvSpPr>
                <a:spLocks/>
              </p:cNvSpPr>
              <p:nvPr/>
            </p:nvSpPr>
            <p:spPr>
              <a:xfrm>
                <a:off x="3685589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3</a:t>
                </a:r>
              </a:p>
            </p:txBody>
          </p:sp>
          <p:sp>
            <p:nvSpPr>
              <p:cNvPr id="164" name="M1"/>
              <p:cNvSpPr>
                <a:spLocks/>
              </p:cNvSpPr>
              <p:nvPr/>
            </p:nvSpPr>
            <p:spPr>
              <a:xfrm>
                <a:off x="4687161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4</a:t>
                </a:r>
              </a:p>
            </p:txBody>
          </p:sp>
          <p:sp>
            <p:nvSpPr>
              <p:cNvPr id="165" name="M1"/>
              <p:cNvSpPr>
                <a:spLocks/>
              </p:cNvSpPr>
              <p:nvPr/>
            </p:nvSpPr>
            <p:spPr>
              <a:xfrm>
                <a:off x="5688732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5</a:t>
                </a:r>
              </a:p>
            </p:txBody>
          </p:sp>
          <p:sp>
            <p:nvSpPr>
              <p:cNvPr id="166" name="M1"/>
              <p:cNvSpPr>
                <a:spLocks/>
              </p:cNvSpPr>
              <p:nvPr/>
            </p:nvSpPr>
            <p:spPr>
              <a:xfrm>
                <a:off x="6690304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6</a:t>
                </a:r>
              </a:p>
            </p:txBody>
          </p:sp>
          <p:sp>
            <p:nvSpPr>
              <p:cNvPr id="167" name="M1"/>
              <p:cNvSpPr>
                <a:spLocks/>
              </p:cNvSpPr>
              <p:nvPr/>
            </p:nvSpPr>
            <p:spPr>
              <a:xfrm>
                <a:off x="7691876" y="4345757"/>
                <a:ext cx="972000" cy="288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r>
                  <a:rPr lang="en-US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7</a:t>
                </a:r>
              </a:p>
            </p:txBody>
          </p:sp>
          <p:sp>
            <p:nvSpPr>
              <p:cNvPr id="168" name="M1"/>
              <p:cNvSpPr>
                <a:spLocks/>
              </p:cNvSpPr>
              <p:nvPr/>
            </p:nvSpPr>
            <p:spPr>
              <a:xfrm>
                <a:off x="8693445" y="4345757"/>
                <a:ext cx="189000" cy="288000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914400">
                  <a:defRPr/>
                </a:pPr>
                <a:endPara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</p:grpSp>
      </p:grpSp>
      <p:sp>
        <p:nvSpPr>
          <p:cNvPr id="172" name="Frihandsfigur 171"/>
          <p:cNvSpPr/>
          <p:nvPr/>
        </p:nvSpPr>
        <p:spPr>
          <a:xfrm>
            <a:off x="4129110" y="1081707"/>
            <a:ext cx="7848000" cy="936000"/>
          </a:xfrm>
          <a:custGeom>
            <a:avLst/>
            <a:gdLst>
              <a:gd name="connsiteX0" fmla="*/ 0 w 7201912"/>
              <a:gd name="connsiteY0" fmla="*/ 0 h 720191"/>
              <a:gd name="connsiteX1" fmla="*/ 103578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  <a:gd name="connsiteX0" fmla="*/ 0 w 7201912"/>
              <a:gd name="connsiteY0" fmla="*/ 0 h 720191"/>
              <a:gd name="connsiteX1" fmla="*/ 954313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912" h="720191">
                <a:moveTo>
                  <a:pt x="0" y="0"/>
                </a:moveTo>
                <a:lnTo>
                  <a:pt x="954313" y="0"/>
                </a:lnTo>
                <a:lnTo>
                  <a:pt x="7201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914400">
              <a:defRPr/>
            </a:pPr>
            <a:r>
              <a:rPr lang="sv-S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Bibelns historia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(7000 år)</a:t>
            </a:r>
          </a:p>
          <a:p>
            <a:pPr defTabSz="91440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består av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7 millennier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(1000 år vardera), där det sista är </a:t>
            </a:r>
            <a:r>
              <a:rPr lang="sv-SE" b="1" i="1" dirty="0">
                <a:solidFill>
                  <a:prstClr val="black"/>
                </a:solidFill>
                <a:latin typeface="Calibri"/>
              </a:rPr>
              <a:t>sabbat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CD6A1D9-3436-4FBD-AF8D-53471138A15F}"/>
              </a:ext>
            </a:extLst>
          </p:cNvPr>
          <p:cNvGrpSpPr/>
          <p:nvPr/>
        </p:nvGrpSpPr>
        <p:grpSpPr>
          <a:xfrm>
            <a:off x="4129110" y="831315"/>
            <a:ext cx="2088187" cy="292927"/>
            <a:chOff x="447836" y="1754594"/>
            <a:chExt cx="2088187" cy="292927"/>
          </a:xfrm>
        </p:grpSpPr>
        <p:sp>
          <p:nvSpPr>
            <p:cNvPr id="173" name="M1"/>
            <p:cNvSpPr>
              <a:spLocks/>
            </p:cNvSpPr>
            <p:nvPr/>
          </p:nvSpPr>
          <p:spPr>
            <a:xfrm>
              <a:off x="447836" y="1754594"/>
              <a:ext cx="1044000" cy="288000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Historien</a:t>
              </a:r>
            </a:p>
          </p:txBody>
        </p:sp>
        <p:sp>
          <p:nvSpPr>
            <p:cNvPr id="171" name="textruta 170"/>
            <p:cNvSpPr txBox="1"/>
            <p:nvPr/>
          </p:nvSpPr>
          <p:spPr>
            <a:xfrm>
              <a:off x="1550369" y="1770522"/>
              <a:ext cx="9856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879453">
                <a:tabLst>
                  <a:tab pos="717532" algn="ctr"/>
                  <a:tab pos="1435064" algn="ctr"/>
                  <a:tab pos="2154185" algn="ctr"/>
                  <a:tab pos="2871716" algn="ctr"/>
                  <a:tab pos="3589248" algn="ctr"/>
                  <a:tab pos="4306781" algn="ctr"/>
                  <a:tab pos="5024312" algn="ctr"/>
                  <a:tab pos="6102197" algn="ctr"/>
                  <a:tab pos="7178495" algn="ctr"/>
                  <a:tab pos="7896028" algn="ctr"/>
                  <a:tab pos="8613560" algn="ctr"/>
                </a:tabLst>
                <a:defRPr/>
              </a:pPr>
              <a:r>
                <a:rPr lang="sv-SE" dirty="0">
                  <a:solidFill>
                    <a:prstClr val="black"/>
                  </a:solidFill>
                  <a:latin typeface="Calibri"/>
                  <a:sym typeface="Wingdings 3"/>
                </a:rPr>
                <a:t>Evighet </a:t>
              </a:r>
              <a:r>
                <a:rPr lang="sv-SE" dirty="0">
                  <a:solidFill>
                    <a:prstClr val="black"/>
                  </a:solidFill>
                  <a:latin typeface="Calibri"/>
                  <a:sym typeface="Wingdings" panose="05000000000000000000" pitchFamily="2" charset="2"/>
                </a:rPr>
                <a:t></a:t>
              </a:r>
              <a:endParaRPr lang="sv-SE" dirty="0">
                <a:solidFill>
                  <a:prstClr val="black"/>
                </a:solidFill>
                <a:latin typeface="Calibri"/>
                <a:sym typeface="Wingdings 3"/>
              </a:endParaRPr>
            </a:p>
          </p:txBody>
        </p:sp>
      </p:grpSp>
      <p:sp>
        <p:nvSpPr>
          <p:cNvPr id="174" name="Frihandsfigur 173"/>
          <p:cNvSpPr/>
          <p:nvPr/>
        </p:nvSpPr>
        <p:spPr>
          <a:xfrm>
            <a:off x="4129110" y="2368893"/>
            <a:ext cx="7848000" cy="936000"/>
          </a:xfrm>
          <a:custGeom>
            <a:avLst/>
            <a:gdLst>
              <a:gd name="connsiteX0" fmla="*/ 0 w 7201912"/>
              <a:gd name="connsiteY0" fmla="*/ 0 h 720191"/>
              <a:gd name="connsiteX1" fmla="*/ 103578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  <a:gd name="connsiteX0" fmla="*/ 0 w 7201912"/>
              <a:gd name="connsiteY0" fmla="*/ 0 h 720191"/>
              <a:gd name="connsiteX1" fmla="*/ 1016731 w 7201912"/>
              <a:gd name="connsiteY1" fmla="*/ 0 h 720191"/>
              <a:gd name="connsiteX2" fmla="*/ 7201912 w 7201912"/>
              <a:gd name="connsiteY2" fmla="*/ 720191 h 720191"/>
              <a:gd name="connsiteX3" fmla="*/ 0 w 7201912"/>
              <a:gd name="connsiteY3" fmla="*/ 720191 h 720191"/>
              <a:gd name="connsiteX4" fmla="*/ 0 w 7201912"/>
              <a:gd name="connsiteY4" fmla="*/ 0 h 7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912" h="720191">
                <a:moveTo>
                  <a:pt x="0" y="0"/>
                </a:moveTo>
                <a:lnTo>
                  <a:pt x="1016731" y="0"/>
                </a:lnTo>
                <a:lnTo>
                  <a:pt x="7201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914400">
              <a:defRPr/>
            </a:pPr>
            <a:r>
              <a:rPr lang="sv-S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Ett millennium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(1000 år)</a:t>
            </a:r>
          </a:p>
          <a:p>
            <a:pPr defTabSz="91440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består av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20 jubelårs-perioder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(50 år vardera)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4E41B85-0D6D-4585-A64C-AFE748E288E6}"/>
              </a:ext>
            </a:extLst>
          </p:cNvPr>
          <p:cNvGrpSpPr/>
          <p:nvPr/>
        </p:nvGrpSpPr>
        <p:grpSpPr>
          <a:xfrm>
            <a:off x="4129110" y="2122817"/>
            <a:ext cx="7848000" cy="288000"/>
            <a:chOff x="447836" y="2859671"/>
            <a:chExt cx="7200000" cy="288000"/>
          </a:xfrm>
        </p:grpSpPr>
        <p:sp>
          <p:nvSpPr>
            <p:cNvPr id="176" name="M1"/>
            <p:cNvSpPr>
              <a:spLocks/>
            </p:cNvSpPr>
            <p:nvPr/>
          </p:nvSpPr>
          <p:spPr>
            <a:xfrm>
              <a:off x="4478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</a:p>
          </p:txBody>
        </p:sp>
        <p:sp>
          <p:nvSpPr>
            <p:cNvPr id="177" name="M1"/>
            <p:cNvSpPr>
              <a:spLocks/>
            </p:cNvSpPr>
            <p:nvPr/>
          </p:nvSpPr>
          <p:spPr>
            <a:xfrm>
              <a:off x="14813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</a:p>
          </p:txBody>
        </p:sp>
        <p:sp>
          <p:nvSpPr>
            <p:cNvPr id="178" name="M1"/>
            <p:cNvSpPr>
              <a:spLocks/>
            </p:cNvSpPr>
            <p:nvPr/>
          </p:nvSpPr>
          <p:spPr>
            <a:xfrm>
              <a:off x="25148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</a:p>
          </p:txBody>
        </p:sp>
        <p:sp>
          <p:nvSpPr>
            <p:cNvPr id="179" name="M1"/>
            <p:cNvSpPr>
              <a:spLocks/>
            </p:cNvSpPr>
            <p:nvPr/>
          </p:nvSpPr>
          <p:spPr>
            <a:xfrm>
              <a:off x="35483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</a:p>
          </p:txBody>
        </p:sp>
        <p:sp>
          <p:nvSpPr>
            <p:cNvPr id="180" name="M1"/>
            <p:cNvSpPr>
              <a:spLocks/>
            </p:cNvSpPr>
            <p:nvPr/>
          </p:nvSpPr>
          <p:spPr>
            <a:xfrm>
              <a:off x="45818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</a:p>
          </p:txBody>
        </p:sp>
        <p:sp>
          <p:nvSpPr>
            <p:cNvPr id="181" name="M1"/>
            <p:cNvSpPr>
              <a:spLocks/>
            </p:cNvSpPr>
            <p:nvPr/>
          </p:nvSpPr>
          <p:spPr>
            <a:xfrm>
              <a:off x="5615336" y="2859671"/>
              <a:ext cx="999000" cy="288000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</a:p>
          </p:txBody>
        </p:sp>
        <p:sp>
          <p:nvSpPr>
            <p:cNvPr id="182" name="M1"/>
            <p:cNvSpPr>
              <a:spLocks/>
            </p:cNvSpPr>
            <p:nvPr/>
          </p:nvSpPr>
          <p:spPr>
            <a:xfrm>
              <a:off x="6648836" y="2859671"/>
              <a:ext cx="999000" cy="288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sv-SE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 Sabbat</a:t>
              </a:r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37BAD578-91D8-4EC9-BD25-FFB1D044F428}"/>
              </a:ext>
            </a:extLst>
          </p:cNvPr>
          <p:cNvSpPr/>
          <p:nvPr/>
        </p:nvSpPr>
        <p:spPr>
          <a:xfrm>
            <a:off x="223772" y="5000351"/>
            <a:ext cx="3600000" cy="648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216000" tIns="108000" rIns="216000" bIns="108000">
            <a:spAutoFit/>
          </a:bodyPr>
          <a:lstStyle/>
          <a:p>
            <a:r>
              <a:rPr lang="sv-SE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x 50 år = 6000 år</a:t>
            </a:r>
            <a:endParaRPr lang="sv-SE" sz="2800" dirty="0"/>
          </a:p>
        </p:txBody>
      </p:sp>
      <p:pic>
        <p:nvPicPr>
          <p:cNvPr id="10" name="Bild 9" descr="Tummen upp">
            <a:extLst>
              <a:ext uri="{FF2B5EF4-FFF2-40B4-BE49-F238E27FC236}">
                <a16:creationId xmlns:a16="http://schemas.microsoft.com/office/drawing/2014/main" id="{194B7CAC-C8A1-44B5-9791-C5ADBB7B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768" y="5329593"/>
            <a:ext cx="1401754" cy="1401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404637"/>
      </p:ext>
    </p:extLst>
  </p:cSld>
  <p:clrMapOvr>
    <a:masterClrMapping/>
  </p:clrMapOvr>
  <p:transition advTm="3430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4" grpId="0" animBg="1"/>
      <p:bldP spid="159" grpId="0" animBg="1"/>
      <p:bldP spid="172" grpId="0" animBg="1"/>
      <p:bldP spid="17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objekt&#10;&#10;Automatiskt genererad beskrivning">
            <a:extLst>
              <a:ext uri="{FF2B5EF4-FFF2-40B4-BE49-F238E27FC236}">
                <a16:creationId xmlns:a16="http://schemas.microsoft.com/office/drawing/2014/main" id="{602C01B3-7D15-4695-841C-9B4CB081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000"/>
            <a:ext cx="12191999" cy="617297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1" y="769725"/>
            <a:ext cx="12191998" cy="107721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714375" defTabSz="914400">
              <a:spcAft>
                <a:spcPts val="600"/>
              </a:spcAft>
              <a:defRPr/>
            </a:pPr>
            <a:r>
              <a:rPr lang="sv-SE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  <a:t>Den bibliska kronologin är ett pussel där </a:t>
            </a:r>
            <a:r>
              <a:rPr lang="sv-SE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  <a:t>man måste</a:t>
            </a:r>
            <a:br>
              <a:rPr lang="sv-SE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</a:br>
            <a:r>
              <a:rPr lang="sv-SE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  <a:t>lägga rätt </a:t>
            </a:r>
            <a:r>
              <a:rPr lang="sv-SE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  <a:t>hela tiden för att den sista biten ska </a:t>
            </a:r>
            <a:r>
              <a:rPr lang="sv-SE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Wingdings"/>
              </a:rPr>
              <a:t>passa.</a:t>
            </a:r>
            <a:endParaRPr lang="sv-SE" sz="3200" b="1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sym typeface="Wingding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8C89665-0D83-4F7D-A984-8542F8B26CCE}"/>
              </a:ext>
            </a:extLst>
          </p:cNvPr>
          <p:cNvSpPr txBox="1"/>
          <p:nvPr/>
        </p:nvSpPr>
        <p:spPr>
          <a:xfrm>
            <a:off x="8458200" y="3488055"/>
            <a:ext cx="3312755" cy="3123769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t">
            <a:noAutofit/>
          </a:bodyPr>
          <a:lstStyle/>
          <a:p>
            <a:pPr algn="ctr"/>
            <a:endParaRPr lang="sv-SE" sz="2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C41E52-BF9B-4F1C-AE2C-DB6B5B7D9554}"/>
              </a:ext>
            </a:extLst>
          </p:cNvPr>
          <p:cNvSpPr/>
          <p:nvPr/>
        </p:nvSpPr>
        <p:spPr>
          <a:xfrm>
            <a:off x="8509183" y="4326268"/>
            <a:ext cx="3210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  <a:p>
            <a:pPr algn="ctr"/>
            <a:r>
              <a:rPr lang="sv-SE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love-it-or-leave-it</a:t>
            </a:r>
          </a:p>
          <a:p>
            <a:pPr algn="ctr"/>
            <a:r>
              <a:rPr lang="sv-SE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</a:t>
            </a:r>
          </a:p>
        </p:txBody>
      </p:sp>
      <p:sp>
        <p:nvSpPr>
          <p:cNvPr id="12" name="Explosion: 8 punkter 11">
            <a:extLst>
              <a:ext uri="{FF2B5EF4-FFF2-40B4-BE49-F238E27FC236}">
                <a16:creationId xmlns:a16="http://schemas.microsoft.com/office/drawing/2014/main" id="{29E1E9D2-2EF2-4940-A51F-DF2FF73608BE}"/>
              </a:ext>
            </a:extLst>
          </p:cNvPr>
          <p:cNvSpPr/>
          <p:nvPr/>
        </p:nvSpPr>
        <p:spPr>
          <a:xfrm>
            <a:off x="295087" y="3057525"/>
            <a:ext cx="3638737" cy="3668599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sv-SE" sz="28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Och det</a:t>
            </a:r>
            <a:br>
              <a:rPr lang="sv-SE" sz="28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</a:br>
            <a:r>
              <a:rPr lang="sv-SE" sz="28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gör den!</a:t>
            </a:r>
            <a:endParaRPr lang="sv-SE" sz="2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715988"/>
      </p:ext>
    </p:extLst>
  </p:cSld>
  <p:clrMapOvr>
    <a:masterClrMapping/>
  </p:clrMapOvr>
  <p:transition advTm="830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3|24.3|92|5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5|52.5|79.9|19.3|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5|44.5|119.7|48.5|35.2|6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34.6|33.8|17.9|10.3|3.5|26.5|88.8|48.3|47.5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9.2|15.4|2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6.6|31.6|17|70.8|2.8|14.2|10.5|15.3|65.3|50.1|6.8|72.1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0.3|55.8|11.7|18.4|10.4|2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2.9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2337</Words>
  <Application>Microsoft Office PowerPoint</Application>
  <PresentationFormat>Bredbild</PresentationFormat>
  <Paragraphs>261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Times New Roman</vt:lpstr>
      <vt:lpstr>Maiandra GD</vt:lpstr>
      <vt:lpstr>Calibri</vt:lpstr>
      <vt:lpstr>Arial</vt:lpstr>
      <vt:lpstr>1_Office-tema</vt:lpstr>
      <vt:lpstr>PowerPoint-presentation</vt:lpstr>
      <vt:lpstr>Vi börjar från början</vt:lpstr>
      <vt:lpstr>Skapelseveckan är historisk &amp; profetisk</vt:lpstr>
      <vt:lpstr>Många realprofetior om kiliasmen</vt:lpstr>
      <vt:lpstr>Apostlarnas syn</vt:lpstr>
      <vt:lpstr>De apostoliska kyrkofädernas syn</vt:lpstr>
      <vt:lpstr>Jubelåren</vt:lpstr>
      <vt:lpstr>Säcken knyts ihop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2021-02-26T13:08:07Z</dcterms:modified>
</cp:coreProperties>
</file>