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5" r:id="rId1"/>
  </p:sldMasterIdLst>
  <p:notesMasterIdLst>
    <p:notesMasterId r:id="rId8"/>
  </p:notesMasterIdLst>
  <p:handoutMasterIdLst>
    <p:handoutMasterId r:id="rId9"/>
  </p:handoutMasterIdLst>
  <p:sldIdLst>
    <p:sldId id="1318" r:id="rId2"/>
    <p:sldId id="1329" r:id="rId3"/>
    <p:sldId id="1320" r:id="rId4"/>
    <p:sldId id="1327" r:id="rId5"/>
    <p:sldId id="1328" r:id="rId6"/>
    <p:sldId id="295" r:id="rId7"/>
  </p:sldIdLst>
  <p:sldSz cx="12192000" cy="6858000"/>
  <p:notesSz cx="6858000" cy="994568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iandra GD" panose="020E0502030308020204" pitchFamily="34" charset="0"/>
      <p:regular r:id="rId14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4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009F"/>
    <a:srgbClr val="B8007F"/>
    <a:srgbClr val="A00072"/>
    <a:srgbClr val="8F0367"/>
    <a:srgbClr val="981A71"/>
    <a:srgbClr val="B62088"/>
    <a:srgbClr val="FF29B8"/>
    <a:srgbClr val="128415"/>
    <a:srgbClr val="D60093"/>
    <a:srgbClr val="FE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84506" autoAdjust="0"/>
  </p:normalViewPr>
  <p:slideViewPr>
    <p:cSldViewPr snapToGrid="0">
      <p:cViewPr varScale="1">
        <p:scale>
          <a:sx n="107" d="100"/>
          <a:sy n="107" d="100"/>
        </p:scale>
        <p:origin x="882" y="144"/>
      </p:cViewPr>
      <p:guideLst>
        <p:guide orient="horz" pos="3952"/>
        <p:guide pos="4475"/>
      </p:guideLst>
    </p:cSldViewPr>
  </p:slideViewPr>
  <p:outlineViewPr>
    <p:cViewPr>
      <p:scale>
        <a:sx n="33" d="100"/>
        <a:sy n="33" d="100"/>
      </p:scale>
      <p:origin x="0" y="1710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-4884"/>
    </p:cViewPr>
  </p:sorterViewPr>
  <p:notesViewPr>
    <p:cSldViewPr snapToGrid="0" showGuides="1">
      <p:cViewPr varScale="1">
        <p:scale>
          <a:sx n="89" d="100"/>
          <a:sy n="89" d="100"/>
        </p:scale>
        <p:origin x="3714" y="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b="0" i="0" baseline="0"/>
              <a:t>VO: Vi har sett att Jesus kommer 5999 AM.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b="0" i="0" baseline="0"/>
              <a:t>Vi ska nu lämna den strikt bibliska kalendern och se om detta årtal går att konvertera till vår gregorianska kalender som räknar i år före och efter Kristus.</a:t>
            </a:r>
            <a:endParaRPr lang="sv-SE" b="0" i="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5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noProof="0" dirty="0"/>
              <a:t>VO: Kristenheten bränd av "date-setters".</a:t>
            </a:r>
          </a:p>
          <a:p>
            <a:endParaRPr lang="sv-SE" baseline="0" dirty="0"/>
          </a:p>
          <a:p>
            <a:r>
              <a:rPr lang="sv-SE" baseline="0" dirty="0"/>
              <a:t>VO: Noas flods icke-existens gör egyptiska åldrar för höga.</a:t>
            </a:r>
          </a:p>
          <a:p>
            <a:r>
              <a:rPr lang="sv-SE" baseline="0" dirty="0"/>
              <a:t>Andra rikens kalendrar är kalibrerade mot de egyptiska.</a:t>
            </a:r>
          </a:p>
          <a:p>
            <a:endParaRPr lang="sv-SE" baseline="0" dirty="0"/>
          </a:p>
          <a:p>
            <a:r>
              <a:rPr lang="sv-SE" baseline="0" dirty="0"/>
              <a:t>VO: Persiska kungar osäkra: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aseline="0" dirty="0"/>
              <a:t>Samma namn på olika kungar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aseline="0" dirty="0"/>
              <a:t>Olika namn på samma kung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aseline="0" dirty="0"/>
              <a:t>Samregering far/son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aseline="0" dirty="0"/>
              <a:t>Överdrivna regeringstider</a:t>
            </a:r>
          </a:p>
          <a:p>
            <a:pPr marL="0" lvl="0" indent="-61103">
              <a:buFont typeface="Arial" pitchFamily="34" charset="0"/>
              <a:buNone/>
            </a:pPr>
            <a:endParaRPr lang="sv-SE" i="1" baseline="0" dirty="0"/>
          </a:p>
          <a:p>
            <a:pPr marL="0" lvl="0" indent="-61103">
              <a:buFont typeface="Arial" pitchFamily="34" charset="0"/>
              <a:buNone/>
            </a:pPr>
            <a:r>
              <a:rPr lang="sv-SE" i="0" baseline="0" dirty="0"/>
              <a:t>VO: </a:t>
            </a:r>
            <a:r>
              <a:rPr lang="sv-SE" i="1" baseline="0" dirty="0"/>
              <a:t>Ingen har tidigare lyckats: </a:t>
            </a:r>
            <a:r>
              <a:rPr lang="sv-SE" i="0" baseline="0" dirty="0"/>
              <a:t>Påminn om att det inte är ”min” kronologi</a:t>
            </a:r>
          </a:p>
          <a:p>
            <a:pPr marL="0" lvl="0" indent="-61103">
              <a:buFont typeface="Arial" pitchFamily="34" charset="0"/>
              <a:buNone/>
            </a:pPr>
            <a:endParaRPr lang="sv-SE" i="1" baseline="0" dirty="0"/>
          </a:p>
          <a:p>
            <a:pPr marL="0" lvl="0" indent="-61103">
              <a:buFont typeface="Arial" pitchFamily="34" charset="0"/>
              <a:buNone/>
            </a:pPr>
            <a:r>
              <a:rPr lang="sv-SE" i="1" baseline="0" dirty="0"/>
              <a:t>Man räknar babyloniska fångenskapen från annat än Jerusalems förstöring</a:t>
            </a:r>
            <a:r>
              <a:rPr lang="sv-SE" baseline="0" dirty="0"/>
              <a:t>: antingen från slutet av Josias regeringstid eller från Nebukadnessars första deportering. (TEp288)</a:t>
            </a:r>
          </a:p>
          <a:p>
            <a:pPr marL="0" lvl="0" indent="-61103">
              <a:buFont typeface="Arial" pitchFamily="34" charset="0"/>
              <a:buNone/>
            </a:pPr>
            <a:r>
              <a:rPr lang="sv-SE" i="1" baseline="0" dirty="0"/>
              <a:t>Man startar Daniels 70 årsveckor från fel påbud</a:t>
            </a:r>
            <a:r>
              <a:rPr lang="sv-SE" baseline="0" dirty="0"/>
              <a:t>: Ska vara det första påbudet, det från Koresh. Det är också det enda som ger möjlighet till en komplett </a:t>
            </a:r>
            <a:r>
              <a:rPr lang="sv-SE" i="1" baseline="0" dirty="0"/>
              <a:t>biblisk</a:t>
            </a:r>
            <a:r>
              <a:rPr lang="sv-SE" baseline="0" dirty="0"/>
              <a:t> kronologi. (TEp244)</a:t>
            </a:r>
          </a:p>
          <a:p>
            <a:pPr marL="0" lvl="0" indent="-61103">
              <a:buFont typeface="Arial" pitchFamily="34" charset="0"/>
              <a:buNone/>
            </a:pPr>
            <a:r>
              <a:rPr lang="sv-SE" i="1" baseline="0" dirty="0"/>
              <a:t>Ytterligare felkälla: </a:t>
            </a:r>
            <a:r>
              <a:rPr lang="sv-SE" baseline="0" dirty="0"/>
              <a:t>Man missläser Gen 12:1-4 och placerar Guds löfte till Abraham då han lämnade Haran och inte då han lämnade Ur. (TEp257)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310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/>
              <a:t>VO: Ge mig ut på ett våghalsigt uppdrag och bedöma Jesu återkomt uttryckt som år efter Kristus.</a:t>
            </a:r>
          </a:p>
          <a:p>
            <a:r>
              <a:rPr lang="sv-SE"/>
              <a:t>Kan inte nog betona att jag lämnar den tillförlitliga hamnen av bibliska uppgifter och blandar in sekulära – och osäkrare – dateringar.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71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noProof="0" dirty="0"/>
              <a:t>VO: Punkt 1: Jesus sa också när han sände ut de </a:t>
            </a:r>
            <a:r>
              <a:rPr lang="sv-SE" sz="28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tolv lärjungarna: </a:t>
            </a:r>
            <a:r>
              <a:rPr lang="sv-SE" sz="2800" b="0" i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”Gå </a:t>
            </a:r>
            <a:r>
              <a:rPr lang="sv-SE" sz="2800" b="0" i="1" u="sng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</a:t>
            </a:r>
            <a:r>
              <a:rPr lang="sv-SE" sz="2800" b="0" i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bort till hedningarnas område eller in i någon samarisk stad.” </a:t>
            </a:r>
            <a:r>
              <a:rPr lang="sv-SE" sz="28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(Matt 10:5). </a:t>
            </a:r>
            <a:r>
              <a:rPr lang="sv-SE" sz="2800" b="0" i="0" u="none" strike="noStrike" kern="1200" noProof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Det gäller inte idag.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noProof="0" dirty="0"/>
          </a:p>
          <a:p>
            <a:r>
              <a:rPr lang="sv-SE" noProof="0" dirty="0"/>
              <a:t>VO: Punkt 3: Att kunskapen ökar idag är i</a:t>
            </a:r>
            <a:r>
              <a:rPr lang="sv-SE" baseline="0" noProof="0" dirty="0"/>
              <a:t> sig ett tidstecken.</a:t>
            </a:r>
          </a:p>
          <a:p>
            <a:endParaRPr lang="sv-SE" baseline="0" noProof="0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aseline="0" dirty="0">
                <a:solidFill>
                  <a:schemeClr val="accent1"/>
                </a:solidFill>
                <a:sym typeface="Wingdings"/>
              </a:rPr>
              <a:t>De vise männen visste när Jesus skulle komma första gången (troligen genom att ha räknat ut det från Daniels skrifter i persiska hovet). Då kan vi räkna ut också Hans andra ankomst.</a:t>
            </a:r>
            <a:endParaRPr lang="sv-SE" sz="2800" dirty="0">
              <a:solidFill>
                <a:schemeClr val="accent1"/>
              </a:solidFill>
              <a:sym typeface="Wingdings"/>
            </a:endParaRPr>
          </a:p>
          <a:p>
            <a:endParaRPr lang="sv-SE" baseline="0" noProof="0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dirty="0">
                <a:solidFill>
                  <a:schemeClr val="accent1"/>
                </a:solidFill>
                <a:highlight>
                  <a:srgbClr val="FFFF00"/>
                </a:highlight>
                <a:sym typeface="Wingdings"/>
              </a:rPr>
              <a:t>Jesus förebrådde judarna i Luk 19:44 för att inte känna till hans första ankomst. Han sa till och med att templet skulle förstöras </a:t>
            </a:r>
            <a:r>
              <a:rPr lang="sv-SE" b="1" i="1" dirty="0">
                <a:highlight>
                  <a:srgbClr val="FFFF00"/>
                </a:highlight>
              </a:rPr>
              <a:t>därför</a:t>
            </a:r>
            <a:r>
              <a:rPr lang="sv-SE" i="1" dirty="0">
                <a:highlight>
                  <a:srgbClr val="FFFF00"/>
                </a:highlight>
              </a:rPr>
              <a:t> att du inte förstod den tid då Herren besökte dig.</a:t>
            </a:r>
            <a:endParaRPr lang="sv-SE" dirty="0">
              <a:solidFill>
                <a:schemeClr val="accent1"/>
              </a:solidFill>
              <a:highlight>
                <a:srgbClr val="FFFF00"/>
              </a:highlight>
              <a:sym typeface="Wingdings"/>
            </a:endParaRP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v-SE" sz="2800" dirty="0">
              <a:solidFill>
                <a:schemeClr val="accent1"/>
              </a:solidFill>
              <a:sym typeface="Wingdings"/>
            </a:endParaRP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sz="2800" dirty="0">
                <a:solidFill>
                  <a:schemeClr val="accent1"/>
                </a:solidFill>
                <a:sym typeface="Wingdings"/>
              </a:rPr>
              <a:t>Direkt efter Jesus påstående i Luk</a:t>
            </a:r>
            <a:r>
              <a:rPr lang="sv-SE" sz="2800" baseline="0" dirty="0">
                <a:solidFill>
                  <a:schemeClr val="accent1"/>
                </a:solidFill>
                <a:sym typeface="Wingdings"/>
              </a:rPr>
              <a:t> 12:</a:t>
            </a:r>
            <a:r>
              <a:rPr lang="sv-SE" dirty="0"/>
              <a:t>40 </a:t>
            </a:r>
            <a:r>
              <a:rPr lang="sv-SE" i="1" dirty="0"/>
              <a:t>Var också ni beredda, ty i en stund då ni inte väntar det, kommer Människosonen</a:t>
            </a:r>
            <a:r>
              <a:rPr lang="sv-SE" i="0" baseline="0" dirty="0"/>
              <a:t> frågar Petrus </a:t>
            </a:r>
            <a:r>
              <a:rPr lang="sv-SE" i="1" dirty="0"/>
              <a:t>Herre, talar du i den här liknelsen om oss eller gäller den alla? </a:t>
            </a:r>
            <a:r>
              <a:rPr lang="sv-SE" i="0" dirty="0"/>
              <a:t>Svaret</a:t>
            </a:r>
            <a:r>
              <a:rPr lang="sv-SE" i="0" baseline="0" dirty="0"/>
              <a:t> är inte helt entydigt.</a:t>
            </a:r>
            <a:r>
              <a:rPr lang="sv-SE" dirty="0"/>
              <a:t> </a:t>
            </a:r>
            <a:endParaRPr lang="sv-SE" sz="2800" dirty="0">
              <a:solidFill>
                <a:schemeClr val="accent1"/>
              </a:solidFill>
              <a:sym typeface="Wingdings"/>
            </a:endParaRP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v-SE" sz="2800" baseline="0" dirty="0">
              <a:solidFill>
                <a:schemeClr val="accent1"/>
              </a:solidFill>
              <a:sym typeface="Wingdings"/>
            </a:endParaRPr>
          </a:p>
          <a:p>
            <a:pPr marL="0" indent="0">
              <a:buFont typeface="Arial" pitchFamily="34" charset="0"/>
              <a:buNone/>
            </a:pPr>
            <a:r>
              <a:rPr lang="sv-SE" sz="1600" dirty="0">
                <a:solidFill>
                  <a:schemeClr val="accent1"/>
                </a:solidFill>
                <a:sym typeface="Wingdings"/>
              </a:rPr>
              <a:t>Att vi inte kan veta är en modern syn som går ut på att Jesus kan komma när som helst:</a:t>
            </a:r>
          </a:p>
          <a:p>
            <a:pPr marL="541338" lvl="1" indent="-176213">
              <a:buFont typeface="Arial" pitchFamily="34" charset="0"/>
              <a:buChar char="•"/>
            </a:pPr>
            <a:r>
              <a:rPr lang="sv-SE" sz="1600" dirty="0">
                <a:solidFill>
                  <a:schemeClr val="accent1"/>
                </a:solidFill>
                <a:sym typeface="Wingdings"/>
              </a:rPr>
              <a:t>Pretribulationister väntar på omedelbart uppryckande</a:t>
            </a:r>
          </a:p>
          <a:p>
            <a:pPr marL="541338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schemeClr val="accent1"/>
                </a:solidFill>
                <a:sym typeface="Wingdings"/>
              </a:rPr>
              <a:t>Amillennialister väntar på omedelbart slut på världen</a:t>
            </a:r>
            <a:endParaRPr lang="sv-SE" b="0" i="0" baseline="0" dirty="0"/>
          </a:p>
          <a:p>
            <a:pPr marL="0" indent="0">
              <a:buFont typeface="Arial" pitchFamily="34" charset="0"/>
              <a:buNone/>
            </a:pPr>
            <a:endParaRPr lang="sv-SE" b="0" i="0" baseline="0" dirty="0"/>
          </a:p>
          <a:p>
            <a:pPr marL="0" indent="0">
              <a:buFont typeface="Arial" pitchFamily="34" charset="0"/>
              <a:buNone/>
            </a:pPr>
            <a:r>
              <a:rPr lang="sv-SE" sz="1200" dirty="0">
                <a:sym typeface="Wingdings"/>
              </a:rPr>
              <a:t>Hur exakt kan vi veta återkomsten?</a:t>
            </a:r>
          </a:p>
          <a:p>
            <a:pPr marL="288000" marR="0" lvl="0" indent="-180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1200" noProof="0" dirty="0"/>
              <a:t>Jämför Matt 24:44: 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Var därför beredda också ni, för </a:t>
            </a:r>
            <a:r>
              <a:rPr lang="sv-SE" sz="1200" b="0" i="1" u="sng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 en stund 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när ni inte väntar det kommer Människosonen.</a:t>
            </a:r>
          </a:p>
          <a:p>
            <a:pPr marL="288000" lvl="0" indent="-180000">
              <a:buFont typeface="Arial" pitchFamily="34" charset="0"/>
              <a:buChar char="•"/>
            </a:pPr>
            <a:r>
              <a:rPr lang="sv-SE" sz="1200" i="1" dirty="0"/>
              <a:t>Var därför vaksamma. Ty ni vet inte vilken </a:t>
            </a:r>
            <a:r>
              <a:rPr lang="sv-SE" sz="1200" b="1" i="1" dirty="0"/>
              <a:t>dag</a:t>
            </a:r>
            <a:r>
              <a:rPr lang="sv-SE" sz="1200" i="1" dirty="0"/>
              <a:t> er Herre kommer. Men det förstår ni att om husets ägare visste </a:t>
            </a:r>
            <a:r>
              <a:rPr lang="sv-SE" sz="1200" i="1" strike="sngStrike" dirty="0"/>
              <a:t>när på natten </a:t>
            </a:r>
            <a:r>
              <a:rPr lang="sv-SE" sz="1200" i="1" dirty="0"/>
              <a:t>[</a:t>
            </a:r>
            <a:r>
              <a:rPr lang="sv-SE" sz="1200" b="1" i="1" dirty="0"/>
              <a:t>under vilken nattväkt</a:t>
            </a:r>
            <a:r>
              <a:rPr lang="sv-SE" sz="1200" i="1" dirty="0"/>
              <a:t>] tjuven kom, då skulle han hålla sig vaken och inte tillåta att någon bröt sig in i hans hus. Var därför också ni beredda! Ty i </a:t>
            </a:r>
            <a:r>
              <a:rPr lang="sv-SE" sz="1200" i="1" dirty="0">
                <a:solidFill>
                  <a:schemeClr val="accent3"/>
                </a:solidFill>
              </a:rPr>
              <a:t>en </a:t>
            </a:r>
            <a:r>
              <a:rPr lang="sv-SE" sz="1200" b="1" i="1" dirty="0">
                <a:solidFill>
                  <a:schemeClr val="accent3"/>
                </a:solidFill>
              </a:rPr>
              <a:t>stund</a:t>
            </a:r>
            <a:r>
              <a:rPr lang="sv-SE" sz="1200" i="1" dirty="0">
                <a:solidFill>
                  <a:schemeClr val="accent3"/>
                </a:solidFill>
              </a:rPr>
              <a:t> </a:t>
            </a:r>
            <a:r>
              <a:rPr lang="sv-SE" sz="1200" i="1" dirty="0"/>
              <a:t>när ni inte väntar det kommer Människosonen.</a:t>
            </a:r>
            <a:r>
              <a:rPr lang="sv-SE" sz="1200" dirty="0"/>
              <a:t> (Matt 24:42-44) </a:t>
            </a:r>
            <a:r>
              <a:rPr lang="sv-SE" sz="1200" b="0" i="0" baseline="0" dirty="0"/>
              <a:t>(TEp29)</a:t>
            </a:r>
            <a:endParaRPr lang="sv-SE" sz="1200" dirty="0"/>
          </a:p>
          <a:p>
            <a:pPr marL="288000" marR="0" lvl="0" indent="-180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1200" dirty="0">
                <a:sym typeface="Wingdings"/>
              </a:rPr>
              <a:t>Kanske vi ska veta tidsramen för vedermödan och kunna räkna ut exakt dag från förödelsens styggelse. (1290 dagar däremellan enl Dan 12:11.) </a:t>
            </a:r>
            <a:r>
              <a:rPr lang="sv-SE" sz="1200" b="0" i="0" baseline="0" dirty="0"/>
              <a:t>(TEp38 sammanfattar)</a:t>
            </a:r>
            <a:endParaRPr lang="sv-SE" sz="1200" dirty="0">
              <a:sym typeface="Wingding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518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>
                <a:ea typeface="Times New Roman" panose="02020603050405020304" pitchFamily="18" charset="0"/>
                <a:cs typeface="Calibri" panose="020F0502020204030204" pitchFamily="34" charset="0"/>
              </a:rPr>
              <a:t>VO: Ovisshet en förutsättning att vara beredd? Nej, det är precis tvärtom!</a:t>
            </a:r>
            <a:endParaRPr lang="sv-SE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641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noProof="0" dirty="0"/>
              <a:t>VO: Min erfarenhet som löpare.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975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E2E0B495-6B85-4D58-92AF-EE0887EC8EB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3999"/>
          </a:xfrm>
          <a:prstGeom prst="rect">
            <a:avLst/>
          </a:prstGeom>
          <a:gradFill>
            <a:gsLst>
              <a:gs pos="30000">
                <a:schemeClr val="accent6">
                  <a:lumMod val="75000"/>
                </a:schemeClr>
              </a:gs>
              <a:gs pos="1000">
                <a:schemeClr val="accent6">
                  <a:lumMod val="75000"/>
                </a:schemeClr>
              </a:gs>
              <a:gs pos="100000">
                <a:srgbClr val="FEF0FA"/>
              </a:gs>
            </a:gsLst>
            <a:lin ang="0" scaled="0"/>
          </a:gradFill>
        </p:spPr>
        <p:txBody>
          <a:bodyPr lIns="21600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3999"/>
          </a:xfrm>
          <a:prstGeom prst="rect">
            <a:avLst/>
          </a:prstGeom>
          <a:noFill/>
        </p:spPr>
        <p:txBody>
          <a:bodyPr lIns="216000" anchor="ctr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7B3712F-92FA-4947-BBFB-8C26FAC8DE03}"/>
              </a:ext>
            </a:extLst>
          </p:cNvPr>
          <p:cNvSpPr txBox="1"/>
          <p:nvPr userDrawn="1"/>
        </p:nvSpPr>
        <p:spPr>
          <a:xfrm>
            <a:off x="9831533" y="49611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628447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151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59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390104"/>
            <a:ext cx="7455806" cy="26471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216000" tIns="45720" rIns="21600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Bibelns</a:t>
            </a:r>
            <a:br>
              <a:rPr kumimoji="0" lang="sv-SE" sz="10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0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kronologi</a:t>
            </a:r>
          </a:p>
        </p:txBody>
      </p:sp>
      <p:sp>
        <p:nvSpPr>
          <p:cNvPr id="5" name="Rektangel 4"/>
          <p:cNvSpPr/>
          <p:nvPr/>
        </p:nvSpPr>
        <p:spPr>
          <a:xfrm>
            <a:off x="0" y="3380616"/>
            <a:ext cx="7455806" cy="1446550"/>
          </a:xfrm>
          <a:prstGeom prst="rect">
            <a:avLst/>
          </a:prstGeom>
          <a:noFill/>
        </p:spPr>
        <p:txBody>
          <a:bodyPr wrap="square" lIns="216000" tIns="45720" rIns="21600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studie i Guds precision</a:t>
            </a:r>
            <a:br>
              <a:rPr kumimoji="0" lang="sv-SE" sz="44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44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noggrannhet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ECB545F-90E8-4466-9EA9-334D789D84F3}"/>
              </a:ext>
            </a:extLst>
          </p:cNvPr>
          <p:cNvSpPr/>
          <p:nvPr/>
        </p:nvSpPr>
        <p:spPr>
          <a:xfrm>
            <a:off x="1913761" y="5406191"/>
            <a:ext cx="8364479" cy="1200329"/>
          </a:xfrm>
          <a:prstGeom prst="rect">
            <a:avLst/>
          </a:prstGeom>
          <a:noFill/>
        </p:spPr>
        <p:txBody>
          <a:bodyPr wrap="square" lIns="216000" tIns="45720" rIns="21600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Jesu återkomst</a:t>
            </a:r>
            <a:endParaRPr kumimoji="0" lang="sv-SE" sz="72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F32CB1D-DB63-442E-8AA2-D2D9073DC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9" y="5751045"/>
            <a:ext cx="1140173" cy="93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F3EFF38-8D69-4F5E-B67D-194469250FA4}"/>
              </a:ext>
            </a:extLst>
          </p:cNvPr>
          <p:cNvSpPr/>
          <p:nvPr/>
        </p:nvSpPr>
        <p:spPr>
          <a:xfrm>
            <a:off x="7631976" y="4687628"/>
            <a:ext cx="4280392" cy="646331"/>
          </a:xfrm>
          <a:prstGeom prst="rect">
            <a:avLst/>
          </a:prstGeom>
          <a:noFill/>
        </p:spPr>
        <p:txBody>
          <a:bodyPr wrap="square" lIns="216000" tIns="45720" rIns="21600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Anders Gärdeborn</a:t>
            </a:r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E3C0A303-43E4-422E-92DF-99564775509A}"/>
              </a:ext>
            </a:extLst>
          </p:cNvPr>
          <p:cNvSpPr txBox="1"/>
          <p:nvPr/>
        </p:nvSpPr>
        <p:spPr>
          <a:xfrm>
            <a:off x="9781713" y="66425"/>
            <a:ext cx="2345066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>
                <a:solidFill>
                  <a:schemeClr val="bg1"/>
                </a:solidFill>
              </a:rPr>
              <a:t>Bibelkanalen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(YouTube)</a:t>
            </a:r>
            <a:endParaRPr lang="LID4096" dirty="0">
              <a:solidFill>
                <a:schemeClr val="bg1"/>
              </a:solidFill>
            </a:endParaRP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219448D1-9D5D-4201-AB05-64C19CDF2BFD}"/>
              </a:ext>
            </a:extLst>
          </p:cNvPr>
          <p:cNvGrpSpPr/>
          <p:nvPr/>
        </p:nvGrpSpPr>
        <p:grpSpPr>
          <a:xfrm>
            <a:off x="7516697" y="630943"/>
            <a:ext cx="4080294" cy="4485736"/>
            <a:chOff x="7327227" y="721703"/>
            <a:chExt cx="4080294" cy="4485736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A9B8C1FC-E1DA-44A4-B1D1-42BEDBA4668F}"/>
                </a:ext>
              </a:extLst>
            </p:cNvPr>
            <p:cNvSpPr/>
            <p:nvPr/>
          </p:nvSpPr>
          <p:spPr>
            <a:xfrm>
              <a:off x="7327227" y="721703"/>
              <a:ext cx="4080294" cy="44857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dirty="0">
                  <a:solidFill>
                    <a:schemeClr val="tx1"/>
                  </a:solidFill>
                </a:rPr>
                <a:t>Filmklipp</a:t>
              </a:r>
            </a:p>
            <a:p>
              <a:pPr algn="ctr"/>
              <a:r>
                <a:rPr lang="sv-SE" dirty="0">
                  <a:solidFill>
                    <a:schemeClr val="tx1"/>
                  </a:solidFill>
                </a:rPr>
                <a:t>föreläsare</a:t>
              </a:r>
              <a:endParaRPr lang="LID4096" dirty="0">
                <a:solidFill>
                  <a:schemeClr val="tx1"/>
                </a:solidFill>
              </a:endParaRPr>
            </a:p>
          </p:txBody>
        </p:sp>
        <p:sp>
          <p:nvSpPr>
            <p:cNvPr id="15" name="textruta 5">
              <a:extLst>
                <a:ext uri="{FF2B5EF4-FFF2-40B4-BE49-F238E27FC236}">
                  <a16:creationId xmlns:a16="http://schemas.microsoft.com/office/drawing/2014/main" id="{59CD572C-4BAB-44FC-A26C-A0711E4D2FD0}"/>
                </a:ext>
              </a:extLst>
            </p:cNvPr>
            <p:cNvSpPr txBox="1"/>
            <p:nvPr/>
          </p:nvSpPr>
          <p:spPr>
            <a:xfrm>
              <a:off x="8315580" y="4681234"/>
              <a:ext cx="2103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2000" dirty="0"/>
                <a:t>Anders Gärdeborn</a:t>
              </a:r>
              <a:endParaRPr lang="LID4096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9312153"/>
      </p:ext>
    </p:extLst>
  </p:cSld>
  <p:clrMapOvr>
    <a:masterClrMapping/>
  </p:clrMapOvr>
  <p:transition advTm="27844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cken, text&#10;&#10;Automatiskt genererad beskrivning">
            <a:extLst>
              <a:ext uri="{FF2B5EF4-FFF2-40B4-BE49-F238E27FC236}">
                <a16:creationId xmlns:a16="http://schemas.microsoft.com/office/drawing/2014/main" id="{6014475D-94E5-4452-A1D0-268549B73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3700" y="1943056"/>
            <a:ext cx="5372724" cy="3126676"/>
          </a:xfrm>
          <a:prstGeom prst="ellips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121DF6E-08E9-4870-9C75-9FA67B01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Datering </a:t>
            </a:r>
            <a:r>
              <a:rPr lang="sv-SE" dirty="0"/>
              <a:t>av Jesu </a:t>
            </a:r>
            <a:r>
              <a:rPr lang="sv-SE"/>
              <a:t>återkomst?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070A8C3-BFA0-43FA-8218-08D2EEA87092}"/>
              </a:ext>
            </a:extLst>
          </p:cNvPr>
          <p:cNvSpPr txBox="1"/>
          <p:nvPr/>
        </p:nvSpPr>
        <p:spPr>
          <a:xfrm>
            <a:off x="0" y="791046"/>
            <a:ext cx="12192000" cy="5878532"/>
          </a:xfrm>
          <a:prstGeom prst="rect">
            <a:avLst/>
          </a:prstGeom>
          <a:noFill/>
        </p:spPr>
        <p:txBody>
          <a:bodyPr wrap="square" lIns="216000" rIns="108000" rtlCol="0">
            <a:spAutoFit/>
          </a:bodyPr>
          <a:lstStyle/>
          <a:p>
            <a:r>
              <a:rPr lang="sv-SE" sz="2400"/>
              <a:t>Felkällor vid tidigare dateringsförsök</a:t>
            </a:r>
            <a:endParaRPr lang="sv-SE" sz="2400">
              <a:solidFill>
                <a:srgbClr val="FF0000"/>
              </a:solidFill>
            </a:endParaRPr>
          </a:p>
          <a:p>
            <a:pPr marL="446088" indent="-2635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Kalibrering mot sekulär historia</a:t>
            </a:r>
          </a:p>
          <a:p>
            <a:pPr marL="892175" indent="-263525">
              <a:buFont typeface="Arial" panose="020B0604020202020204" pitchFamily="34" charset="0"/>
              <a:buChar char="•"/>
            </a:pPr>
            <a:r>
              <a:rPr lang="sv-SE" sz="2400"/>
              <a:t>Historiens förlängs genom ett förnekande av Noas flod</a:t>
            </a:r>
            <a:endParaRPr lang="sv-SE" sz="2400">
              <a:solidFill>
                <a:srgbClr val="FF0000"/>
              </a:solidFill>
            </a:endParaRPr>
          </a:p>
          <a:p>
            <a:pPr marL="892175" indent="-263525">
              <a:buFont typeface="Arial" panose="020B0604020202020204" pitchFamily="34" charset="0"/>
              <a:buChar char="•"/>
            </a:pPr>
            <a:r>
              <a:rPr lang="sv-SE" sz="2400"/>
              <a:t>Kungalängder osäkra</a:t>
            </a:r>
          </a:p>
          <a:p>
            <a:pPr marL="446088" indent="-2635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Kalibrering mot icke-bibliska källor</a:t>
            </a:r>
          </a:p>
          <a:p>
            <a:pPr marL="892175" indent="-263525">
              <a:buFont typeface="Arial" panose="020B0604020202020204" pitchFamily="34" charset="0"/>
              <a:buChar char="•"/>
              <a:tabLst>
                <a:tab pos="1439863" algn="l"/>
              </a:tabLst>
            </a:pPr>
            <a:r>
              <a:rPr lang="sv-SE" sz="2400"/>
              <a:t>Astronomiska </a:t>
            </a:r>
            <a:r>
              <a:rPr lang="sv-SE" sz="2400" dirty="0"/>
              <a:t>händelser</a:t>
            </a:r>
          </a:p>
          <a:p>
            <a:pPr marL="892175" indent="-263525">
              <a:buFont typeface="Arial" panose="020B0604020202020204" pitchFamily="34" charset="0"/>
              <a:buChar char="•"/>
              <a:tabLst>
                <a:tab pos="1439863" algn="l"/>
              </a:tabLst>
            </a:pPr>
            <a:r>
              <a:rPr lang="sv-SE" sz="2400"/>
              <a:t>Personliga tilltal</a:t>
            </a:r>
          </a:p>
          <a:p>
            <a:pPr marL="449263" indent="-2667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439863" algn="l"/>
              </a:tabLst>
            </a:pPr>
            <a:r>
              <a:rPr lang="sv-SE" sz="2400"/>
              <a:t>Också judarna har räknat fel</a:t>
            </a:r>
            <a:endParaRPr lang="sv-SE" sz="2400" dirty="0"/>
          </a:p>
          <a:p>
            <a:pPr marL="892175" indent="-263525">
              <a:buFont typeface="Arial" panose="020B0604020202020204" pitchFamily="34" charset="0"/>
              <a:buChar char="•"/>
              <a:tabLst>
                <a:tab pos="1439863" algn="l"/>
              </a:tabLst>
            </a:pPr>
            <a:r>
              <a:rPr lang="sv-SE" sz="2400" dirty="0"/>
              <a:t>Hebreernas </a:t>
            </a:r>
            <a:r>
              <a:rPr lang="sv-SE" sz="2400"/>
              <a:t>kalender stöder sig på Seder Olam</a:t>
            </a:r>
            <a:endParaRPr lang="sv-SE" sz="2400" dirty="0"/>
          </a:p>
          <a:p>
            <a:pPr marL="449263" indent="-2667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Felkällor vid räkning med bibliska tider</a:t>
            </a:r>
            <a:endParaRPr lang="sv-SE" sz="2400">
              <a:solidFill>
                <a:srgbClr val="FF0000"/>
              </a:solidFill>
            </a:endParaRPr>
          </a:p>
          <a:p>
            <a:pPr marL="898525" indent="-274638">
              <a:buFont typeface="Arial" panose="020B0604020202020204" pitchFamily="34" charset="0"/>
              <a:buChar char="•"/>
            </a:pPr>
            <a:r>
              <a:rPr lang="sv-SE" sz="2400"/>
              <a:t>Man drar inte av ett halvår per generation för patriarkerna</a:t>
            </a:r>
          </a:p>
          <a:p>
            <a:pPr marL="898525" indent="-274638">
              <a:buFont typeface="Arial" panose="020B0604020202020204" pitchFamily="34" charset="0"/>
              <a:buChar char="•"/>
            </a:pPr>
            <a:r>
              <a:rPr lang="sv-SE" sz="2400"/>
              <a:t>Man lägger inte till jubelåren vid Daniels årsveckor</a:t>
            </a:r>
            <a:endParaRPr lang="sv-SE" sz="2400" dirty="0"/>
          </a:p>
          <a:p>
            <a:pPr marL="898525" indent="-274638">
              <a:buFont typeface="Arial" panose="020B0604020202020204" pitchFamily="34" charset="0"/>
              <a:buChar char="•"/>
            </a:pPr>
            <a:r>
              <a:rPr lang="sv-SE" sz="2400"/>
              <a:t>Man börjar inte Babyloniska fångenskapen vid Jerusalems förstöring</a:t>
            </a:r>
          </a:p>
          <a:p>
            <a:pPr marL="898525" indent="-274638">
              <a:buFont typeface="Arial" panose="020B0604020202020204" pitchFamily="34" charset="0"/>
              <a:buChar char="•"/>
            </a:pPr>
            <a:r>
              <a:rPr lang="sv-SE" sz="2400"/>
              <a:t>Man slutar inte Babyloniska fångenskapen vid Koresh påbud</a:t>
            </a:r>
            <a:endParaRPr lang="sv-S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58241"/>
      </p:ext>
    </p:extLst>
  </p:cSld>
  <p:clrMapOvr>
    <a:masterClrMapping/>
  </p:clrMapOvr>
  <p:transition advTm="5765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När kommer Jesus då?</a:t>
            </a:r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3098A38F-B031-47D8-826D-4B9D21A87527}"/>
              </a:ext>
            </a:extLst>
          </p:cNvPr>
          <p:cNvGrpSpPr/>
          <p:nvPr/>
        </p:nvGrpSpPr>
        <p:grpSpPr>
          <a:xfrm>
            <a:off x="619106" y="750590"/>
            <a:ext cx="5669997" cy="5719905"/>
            <a:chOff x="529456" y="830710"/>
            <a:chExt cx="5669997" cy="5719905"/>
          </a:xfrm>
        </p:grpSpPr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8F30EB2C-11B1-4CA3-BDCE-80B48A8B9635}"/>
                </a:ext>
              </a:extLst>
            </p:cNvPr>
            <p:cNvCxnSpPr/>
            <p:nvPr/>
          </p:nvCxnSpPr>
          <p:spPr>
            <a:xfrm>
              <a:off x="3929521" y="3958615"/>
              <a:ext cx="0" cy="25920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Vänster 142">
              <a:extLst>
                <a:ext uri="{FF2B5EF4-FFF2-40B4-BE49-F238E27FC236}">
                  <a16:creationId xmlns:a16="http://schemas.microsoft.com/office/drawing/2014/main" id="{E2F9CA13-7C8A-49D8-AD3A-4553D59E2B33}"/>
                </a:ext>
              </a:extLst>
            </p:cNvPr>
            <p:cNvSpPr/>
            <p:nvPr/>
          </p:nvSpPr>
          <p:spPr>
            <a:xfrm rot="18403419">
              <a:off x="2302868" y="1733622"/>
              <a:ext cx="2539442" cy="733617"/>
            </a:xfrm>
            <a:prstGeom prst="leftArrow">
              <a:avLst>
                <a:gd name="adj1" fmla="val 74616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Återkomst från exil</a:t>
              </a:r>
            </a:p>
          </p:txBody>
        </p:sp>
        <p:sp>
          <p:nvSpPr>
            <p:cNvPr id="100" name="Vänster 143">
              <a:extLst>
                <a:ext uri="{FF2B5EF4-FFF2-40B4-BE49-F238E27FC236}">
                  <a16:creationId xmlns:a16="http://schemas.microsoft.com/office/drawing/2014/main" id="{EDEAE253-F12D-4F50-B164-9EF63E43F890}"/>
                </a:ext>
              </a:extLst>
            </p:cNvPr>
            <p:cNvSpPr/>
            <p:nvPr/>
          </p:nvSpPr>
          <p:spPr>
            <a:xfrm rot="18403419">
              <a:off x="3432896" y="1733622"/>
              <a:ext cx="2539442" cy="733617"/>
            </a:xfrm>
            <a:prstGeom prst="leftArrow">
              <a:avLst>
                <a:gd name="adj1" fmla="val 74616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Jesu återkomst</a:t>
              </a:r>
            </a:p>
          </p:txBody>
        </p:sp>
        <p:sp>
          <p:nvSpPr>
            <p:cNvPr id="101" name="Vänster 150">
              <a:extLst>
                <a:ext uri="{FF2B5EF4-FFF2-40B4-BE49-F238E27FC236}">
                  <a16:creationId xmlns:a16="http://schemas.microsoft.com/office/drawing/2014/main" id="{740D8E08-EBED-4ECE-A437-6E08D0DCB7FC}"/>
                </a:ext>
              </a:extLst>
            </p:cNvPr>
            <p:cNvSpPr/>
            <p:nvPr/>
          </p:nvSpPr>
          <p:spPr>
            <a:xfrm rot="18403419">
              <a:off x="42811" y="1733622"/>
              <a:ext cx="2539442" cy="733617"/>
            </a:xfrm>
            <a:prstGeom prst="leftArrow">
              <a:avLst>
                <a:gd name="adj1" fmla="val 74616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Jesu korsfästelse</a:t>
              </a:r>
            </a:p>
          </p:txBody>
        </p:sp>
        <p:sp>
          <p:nvSpPr>
            <p:cNvPr id="102" name="Vänster 153">
              <a:extLst>
                <a:ext uri="{FF2B5EF4-FFF2-40B4-BE49-F238E27FC236}">
                  <a16:creationId xmlns:a16="http://schemas.microsoft.com/office/drawing/2014/main" id="{ED74A4BE-B3E0-4C6E-A89C-5289F224804B}"/>
                </a:ext>
              </a:extLst>
            </p:cNvPr>
            <p:cNvSpPr/>
            <p:nvPr/>
          </p:nvSpPr>
          <p:spPr>
            <a:xfrm rot="18403419">
              <a:off x="1172839" y="1733622"/>
              <a:ext cx="2539442" cy="733617"/>
            </a:xfrm>
            <a:prstGeom prst="leftArrow">
              <a:avLst>
                <a:gd name="adj1" fmla="val 74616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2:a templet förstört</a:t>
              </a:r>
            </a:p>
          </p:txBody>
        </p:sp>
        <p:sp>
          <p:nvSpPr>
            <p:cNvPr id="103" name="Vänster 154">
              <a:extLst>
                <a:ext uri="{FF2B5EF4-FFF2-40B4-BE49-F238E27FC236}">
                  <a16:creationId xmlns:a16="http://schemas.microsoft.com/office/drawing/2014/main" id="{98725BF5-8BCD-4103-870F-2A954A6550FD}"/>
                </a:ext>
              </a:extLst>
            </p:cNvPr>
            <p:cNvSpPr/>
            <p:nvPr/>
          </p:nvSpPr>
          <p:spPr>
            <a:xfrm rot="18403419">
              <a:off x="4562924" y="1733622"/>
              <a:ext cx="2539442" cy="733617"/>
            </a:xfrm>
            <a:prstGeom prst="leftArrow">
              <a:avLst>
                <a:gd name="adj1" fmla="val 74616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Guds riket börjar</a:t>
              </a:r>
            </a:p>
          </p:txBody>
        </p:sp>
        <p:sp>
          <p:nvSpPr>
            <p:cNvPr id="104" name="M1">
              <a:extLst>
                <a:ext uri="{FF2B5EF4-FFF2-40B4-BE49-F238E27FC236}">
                  <a16:creationId xmlns:a16="http://schemas.microsoft.com/office/drawing/2014/main" id="{FB3BBECE-8006-4E7B-A2A0-A98564E17E66}"/>
                </a:ext>
              </a:extLst>
            </p:cNvPr>
            <p:cNvSpPr>
              <a:spLocks/>
            </p:cNvSpPr>
            <p:nvPr/>
          </p:nvSpPr>
          <p:spPr>
            <a:xfrm>
              <a:off x="2781112" y="3143190"/>
              <a:ext cx="1072209" cy="9593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Veder-</a:t>
              </a:r>
            </a:p>
            <a:p>
              <a:pPr algn="ctr"/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mödan</a:t>
              </a:r>
            </a:p>
          </p:txBody>
        </p:sp>
        <p:sp>
          <p:nvSpPr>
            <p:cNvPr id="105" name="M1">
              <a:extLst>
                <a:ext uri="{FF2B5EF4-FFF2-40B4-BE49-F238E27FC236}">
                  <a16:creationId xmlns:a16="http://schemas.microsoft.com/office/drawing/2014/main" id="{CCE82C0C-CEB2-456C-A57C-5213546192F4}"/>
                </a:ext>
              </a:extLst>
            </p:cNvPr>
            <p:cNvSpPr>
              <a:spLocks/>
            </p:cNvSpPr>
            <p:nvPr/>
          </p:nvSpPr>
          <p:spPr>
            <a:xfrm>
              <a:off x="5039478" y="3143190"/>
              <a:ext cx="1072209" cy="9593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Guds</a:t>
              </a:r>
            </a:p>
            <a:p>
              <a:pPr algn="ctr"/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rike</a:t>
              </a:r>
            </a:p>
          </p:txBody>
        </p:sp>
        <p:sp>
          <p:nvSpPr>
            <p:cNvPr id="106" name="M1">
              <a:extLst>
                <a:ext uri="{FF2B5EF4-FFF2-40B4-BE49-F238E27FC236}">
                  <a16:creationId xmlns:a16="http://schemas.microsoft.com/office/drawing/2014/main" id="{18074338-7044-412B-8279-5FB4239DE839}"/>
                </a:ext>
              </a:extLst>
            </p:cNvPr>
            <p:cNvSpPr>
              <a:spLocks/>
            </p:cNvSpPr>
            <p:nvPr/>
          </p:nvSpPr>
          <p:spPr>
            <a:xfrm>
              <a:off x="3910295" y="3143190"/>
              <a:ext cx="1072209" cy="9593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Vedergäll-ningens</a:t>
              </a:r>
              <a:br>
                <a:rPr lang="sv-SE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år</a:t>
              </a:r>
            </a:p>
          </p:txBody>
        </p:sp>
        <p:sp>
          <p:nvSpPr>
            <p:cNvPr id="114" name="M1">
              <a:extLst>
                <a:ext uri="{FF2B5EF4-FFF2-40B4-BE49-F238E27FC236}">
                  <a16:creationId xmlns:a16="http://schemas.microsoft.com/office/drawing/2014/main" id="{A89E811E-1ADA-4553-8174-C21CBC2435D4}"/>
                </a:ext>
              </a:extLst>
            </p:cNvPr>
            <p:cNvSpPr>
              <a:spLocks/>
            </p:cNvSpPr>
            <p:nvPr/>
          </p:nvSpPr>
          <p:spPr>
            <a:xfrm>
              <a:off x="1651929" y="3143190"/>
              <a:ext cx="1072209" cy="9593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2:a exilen:</a:t>
              </a:r>
              <a:br>
                <a:rPr lang="sv-SE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sv-SE" dirty="0">
                  <a:solidFill>
                    <a:schemeClr val="tx2">
                      <a:lumMod val="75000"/>
                    </a:schemeClr>
                  </a:solidFill>
                </a:rPr>
                <a:t>Diasporan</a:t>
              </a:r>
            </a:p>
          </p:txBody>
        </p:sp>
        <p:sp>
          <p:nvSpPr>
            <p:cNvPr id="115" name="M1">
              <a:extLst>
                <a:ext uri="{FF2B5EF4-FFF2-40B4-BE49-F238E27FC236}">
                  <a16:creationId xmlns:a16="http://schemas.microsoft.com/office/drawing/2014/main" id="{C9300252-6A3D-4E04-8955-D49B984BB59F}"/>
                </a:ext>
              </a:extLst>
            </p:cNvPr>
            <p:cNvSpPr>
              <a:spLocks/>
            </p:cNvSpPr>
            <p:nvPr/>
          </p:nvSpPr>
          <p:spPr>
            <a:xfrm>
              <a:off x="529456" y="3143190"/>
              <a:ext cx="1072209" cy="9593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dirty="0">
                  <a:solidFill>
                    <a:schemeClr val="tx2">
                      <a:lumMod val="50000"/>
                    </a:schemeClr>
                  </a:solidFill>
                </a:rPr>
                <a:t>Andra templet</a:t>
              </a: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BAABCA39-A3F4-4BF1-8308-E1043199D99A}"/>
              </a:ext>
            </a:extLst>
          </p:cNvPr>
          <p:cNvGrpSpPr/>
          <p:nvPr/>
        </p:nvGrpSpPr>
        <p:grpSpPr>
          <a:xfrm>
            <a:off x="341479" y="4152763"/>
            <a:ext cx="6286364" cy="276999"/>
            <a:chOff x="251829" y="4366233"/>
            <a:chExt cx="6286364" cy="276999"/>
          </a:xfrm>
        </p:grpSpPr>
        <p:cxnSp>
          <p:nvCxnSpPr>
            <p:cNvPr id="108" name="Rak pil 199">
              <a:extLst>
                <a:ext uri="{FF2B5EF4-FFF2-40B4-BE49-F238E27FC236}">
                  <a16:creationId xmlns:a16="http://schemas.microsoft.com/office/drawing/2014/main" id="{C21F4451-EC7D-4BE8-B80E-1114CFC0D65A}"/>
                </a:ext>
              </a:extLst>
            </p:cNvPr>
            <p:cNvCxnSpPr>
              <a:cxnSpLocks/>
            </p:cNvCxnSpPr>
            <p:nvPr/>
          </p:nvCxnSpPr>
          <p:spPr>
            <a:xfrm>
              <a:off x="251829" y="4516110"/>
              <a:ext cx="58598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C3195818-D4F3-4360-A18E-7EA7B99BCA45}"/>
                </a:ext>
              </a:extLst>
            </p:cNvPr>
            <p:cNvSpPr txBox="1"/>
            <p:nvPr/>
          </p:nvSpPr>
          <p:spPr>
            <a:xfrm>
              <a:off x="5041202" y="4366233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bg1">
                      <a:lumMod val="65000"/>
                    </a:schemeClr>
                  </a:solidFill>
                </a:rPr>
                <a:t>6000</a:t>
              </a:r>
            </a:p>
          </p:txBody>
        </p:sp>
        <p:sp>
          <p:nvSpPr>
            <p:cNvPr id="110" name="textruta 109">
              <a:extLst>
                <a:ext uri="{FF2B5EF4-FFF2-40B4-BE49-F238E27FC236}">
                  <a16:creationId xmlns:a16="http://schemas.microsoft.com/office/drawing/2014/main" id="{1BEE0277-71D1-4AF7-B6E7-BEB282779EFE}"/>
                </a:ext>
              </a:extLst>
            </p:cNvPr>
            <p:cNvSpPr txBox="1"/>
            <p:nvPr/>
          </p:nvSpPr>
          <p:spPr>
            <a:xfrm>
              <a:off x="3912916" y="4366233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5999</a:t>
              </a: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40D3536B-9BB1-43FE-94D2-99E2E1F00087}"/>
                </a:ext>
              </a:extLst>
            </p:cNvPr>
            <p:cNvSpPr txBox="1"/>
            <p:nvPr/>
          </p:nvSpPr>
          <p:spPr>
            <a:xfrm>
              <a:off x="2784629" y="4366233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bg1">
                      <a:lumMod val="65000"/>
                    </a:schemeClr>
                  </a:solidFill>
                </a:rPr>
                <a:t>5992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CB911EDE-B286-46E7-968F-AA7438910517}"/>
                </a:ext>
              </a:extLst>
            </p:cNvPr>
            <p:cNvSpPr txBox="1"/>
            <p:nvPr/>
          </p:nvSpPr>
          <p:spPr>
            <a:xfrm>
              <a:off x="1656343" y="4366233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4032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D9215004-D5B9-4F76-BD5C-743344E3E19D}"/>
                </a:ext>
              </a:extLst>
            </p:cNvPr>
            <p:cNvSpPr txBox="1"/>
            <p:nvPr/>
          </p:nvSpPr>
          <p:spPr>
            <a:xfrm>
              <a:off x="528056" y="4366233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bg1">
                      <a:lumMod val="65000"/>
                    </a:schemeClr>
                  </a:solidFill>
                </a:rPr>
                <a:t>3992</a:t>
              </a:r>
            </a:p>
          </p:txBody>
        </p:sp>
        <p:sp>
          <p:nvSpPr>
            <p:cNvPr id="128" name="textruta 127">
              <a:extLst>
                <a:ext uri="{FF2B5EF4-FFF2-40B4-BE49-F238E27FC236}">
                  <a16:creationId xmlns:a16="http://schemas.microsoft.com/office/drawing/2014/main" id="{3EAA6B9E-DCB7-42CA-A859-41955EA67A69}"/>
                </a:ext>
              </a:extLst>
            </p:cNvPr>
            <p:cNvSpPr txBox="1"/>
            <p:nvPr/>
          </p:nvSpPr>
          <p:spPr>
            <a:xfrm>
              <a:off x="6169489" y="4366233"/>
              <a:ext cx="36870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AM</a:t>
              </a: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D7D8B2EA-1ADC-47BC-B28E-DB9BC85BDB7D}"/>
              </a:ext>
            </a:extLst>
          </p:cNvPr>
          <p:cNvGrpSpPr/>
          <p:nvPr/>
        </p:nvGrpSpPr>
        <p:grpSpPr>
          <a:xfrm>
            <a:off x="341479" y="4589714"/>
            <a:ext cx="6286364" cy="276999"/>
            <a:chOff x="281691" y="4769369"/>
            <a:chExt cx="6286364" cy="276999"/>
          </a:xfrm>
        </p:grpSpPr>
        <p:cxnSp>
          <p:nvCxnSpPr>
            <p:cNvPr id="130" name="Rak pil 199">
              <a:extLst>
                <a:ext uri="{FF2B5EF4-FFF2-40B4-BE49-F238E27FC236}">
                  <a16:creationId xmlns:a16="http://schemas.microsoft.com/office/drawing/2014/main" id="{A5BF3C1B-0BE9-4845-B725-6405B662E6C4}"/>
                </a:ext>
              </a:extLst>
            </p:cNvPr>
            <p:cNvCxnSpPr>
              <a:cxnSpLocks/>
            </p:cNvCxnSpPr>
            <p:nvPr/>
          </p:nvCxnSpPr>
          <p:spPr>
            <a:xfrm>
              <a:off x="281691" y="4919246"/>
              <a:ext cx="58598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ruta 130">
              <a:extLst>
                <a:ext uri="{FF2B5EF4-FFF2-40B4-BE49-F238E27FC236}">
                  <a16:creationId xmlns:a16="http://schemas.microsoft.com/office/drawing/2014/main" id="{4C8B34BB-FF5F-43AC-BDDB-3C63FEFDFFF5}"/>
                </a:ext>
              </a:extLst>
            </p:cNvPr>
            <p:cNvSpPr txBox="1"/>
            <p:nvPr/>
          </p:nvSpPr>
          <p:spPr>
            <a:xfrm>
              <a:off x="5071064" y="4769369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bg1">
                      <a:lumMod val="65000"/>
                    </a:schemeClr>
                  </a:solidFill>
                </a:rPr>
                <a:t>6000</a:t>
              </a:r>
            </a:p>
          </p:txBody>
        </p:sp>
        <p:sp>
          <p:nvSpPr>
            <p:cNvPr id="132" name="textruta 131">
              <a:extLst>
                <a:ext uri="{FF2B5EF4-FFF2-40B4-BE49-F238E27FC236}">
                  <a16:creationId xmlns:a16="http://schemas.microsoft.com/office/drawing/2014/main" id="{0E65595F-DC06-439F-992F-0A693F2CDC62}"/>
                </a:ext>
              </a:extLst>
            </p:cNvPr>
            <p:cNvSpPr txBox="1"/>
            <p:nvPr/>
          </p:nvSpPr>
          <p:spPr>
            <a:xfrm>
              <a:off x="3942778" y="4769369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5999</a:t>
              </a:r>
            </a:p>
          </p:txBody>
        </p:sp>
        <p:sp>
          <p:nvSpPr>
            <p:cNvPr id="133" name="textruta 132">
              <a:extLst>
                <a:ext uri="{FF2B5EF4-FFF2-40B4-BE49-F238E27FC236}">
                  <a16:creationId xmlns:a16="http://schemas.microsoft.com/office/drawing/2014/main" id="{56446F29-9B03-4021-ABDE-2C4022D00EEC}"/>
                </a:ext>
              </a:extLst>
            </p:cNvPr>
            <p:cNvSpPr txBox="1"/>
            <p:nvPr/>
          </p:nvSpPr>
          <p:spPr>
            <a:xfrm>
              <a:off x="2814491" y="4769369"/>
              <a:ext cx="6636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+ 1967</a:t>
              </a:r>
            </a:p>
          </p:txBody>
        </p:sp>
        <p:sp>
          <p:nvSpPr>
            <p:cNvPr id="134" name="textruta 133">
              <a:extLst>
                <a:ext uri="{FF2B5EF4-FFF2-40B4-BE49-F238E27FC236}">
                  <a16:creationId xmlns:a16="http://schemas.microsoft.com/office/drawing/2014/main" id="{43F27A49-595F-4614-9D49-00C2549F9904}"/>
                </a:ext>
              </a:extLst>
            </p:cNvPr>
            <p:cNvSpPr txBox="1"/>
            <p:nvPr/>
          </p:nvSpPr>
          <p:spPr>
            <a:xfrm>
              <a:off x="1686205" y="4769369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4032</a:t>
              </a:r>
            </a:p>
          </p:txBody>
        </p:sp>
        <p:sp>
          <p:nvSpPr>
            <p:cNvPr id="135" name="textruta 134">
              <a:extLst>
                <a:ext uri="{FF2B5EF4-FFF2-40B4-BE49-F238E27FC236}">
                  <a16:creationId xmlns:a16="http://schemas.microsoft.com/office/drawing/2014/main" id="{3EC8E6C6-DDF0-4C70-9B6A-5B518C9AC2FA}"/>
                </a:ext>
              </a:extLst>
            </p:cNvPr>
            <p:cNvSpPr txBox="1"/>
            <p:nvPr/>
          </p:nvSpPr>
          <p:spPr>
            <a:xfrm>
              <a:off x="557918" y="4769369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bg1">
                      <a:lumMod val="65000"/>
                    </a:schemeClr>
                  </a:solidFill>
                </a:rPr>
                <a:t>3992</a:t>
              </a:r>
            </a:p>
          </p:txBody>
        </p:sp>
        <p:sp>
          <p:nvSpPr>
            <p:cNvPr id="136" name="textruta 135">
              <a:extLst>
                <a:ext uri="{FF2B5EF4-FFF2-40B4-BE49-F238E27FC236}">
                  <a16:creationId xmlns:a16="http://schemas.microsoft.com/office/drawing/2014/main" id="{8C2CCE21-2BAD-4272-9E7D-A7F243BE9518}"/>
                </a:ext>
              </a:extLst>
            </p:cNvPr>
            <p:cNvSpPr txBox="1"/>
            <p:nvPr/>
          </p:nvSpPr>
          <p:spPr>
            <a:xfrm>
              <a:off x="6199351" y="4769369"/>
              <a:ext cx="36870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AM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0FCAF32A-FCA0-4802-87BB-5C2DB09397AC}"/>
              </a:ext>
            </a:extLst>
          </p:cNvPr>
          <p:cNvGrpSpPr/>
          <p:nvPr/>
        </p:nvGrpSpPr>
        <p:grpSpPr>
          <a:xfrm>
            <a:off x="341479" y="5463618"/>
            <a:ext cx="6367796" cy="276999"/>
            <a:chOff x="251829" y="5368485"/>
            <a:chExt cx="6367796" cy="276999"/>
          </a:xfrm>
        </p:grpSpPr>
        <p:cxnSp>
          <p:nvCxnSpPr>
            <p:cNvPr id="121" name="Rak pil 199">
              <a:extLst>
                <a:ext uri="{FF2B5EF4-FFF2-40B4-BE49-F238E27FC236}">
                  <a16:creationId xmlns:a16="http://schemas.microsoft.com/office/drawing/2014/main" id="{CEF046F8-0B08-405F-96DC-27B56207ECA6}"/>
                </a:ext>
              </a:extLst>
            </p:cNvPr>
            <p:cNvCxnSpPr>
              <a:cxnSpLocks/>
            </p:cNvCxnSpPr>
            <p:nvPr/>
          </p:nvCxnSpPr>
          <p:spPr>
            <a:xfrm>
              <a:off x="251829" y="5518362"/>
              <a:ext cx="58598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ruta 122">
              <a:extLst>
                <a:ext uri="{FF2B5EF4-FFF2-40B4-BE49-F238E27FC236}">
                  <a16:creationId xmlns:a16="http://schemas.microsoft.com/office/drawing/2014/main" id="{92194A3B-9DE1-437F-9445-2EC4D70FCEF4}"/>
                </a:ext>
              </a:extLst>
            </p:cNvPr>
            <p:cNvSpPr txBox="1"/>
            <p:nvPr/>
          </p:nvSpPr>
          <p:spPr>
            <a:xfrm>
              <a:off x="3912916" y="5368485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2037</a:t>
              </a:r>
            </a:p>
          </p:txBody>
        </p:sp>
        <p:sp>
          <p:nvSpPr>
            <p:cNvPr id="125" name="textruta 124">
              <a:extLst>
                <a:ext uri="{FF2B5EF4-FFF2-40B4-BE49-F238E27FC236}">
                  <a16:creationId xmlns:a16="http://schemas.microsoft.com/office/drawing/2014/main" id="{C33B3523-B2BE-4B2D-8C5A-8B8FCA208DD2}"/>
                </a:ext>
              </a:extLst>
            </p:cNvPr>
            <p:cNvSpPr txBox="1"/>
            <p:nvPr/>
          </p:nvSpPr>
          <p:spPr>
            <a:xfrm>
              <a:off x="1656343" y="5368485"/>
              <a:ext cx="2613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70</a:t>
              </a:r>
            </a:p>
          </p:txBody>
        </p:sp>
        <p:sp>
          <p:nvSpPr>
            <p:cNvPr id="129" name="textruta 128">
              <a:extLst>
                <a:ext uri="{FF2B5EF4-FFF2-40B4-BE49-F238E27FC236}">
                  <a16:creationId xmlns:a16="http://schemas.microsoft.com/office/drawing/2014/main" id="{1B965DC5-F7D9-4271-92F8-DDAC2AB9D845}"/>
                </a:ext>
              </a:extLst>
            </p:cNvPr>
            <p:cNvSpPr txBox="1"/>
            <p:nvPr/>
          </p:nvSpPr>
          <p:spPr>
            <a:xfrm>
              <a:off x="6169489" y="5368485"/>
              <a:ext cx="4501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e.Kr.</a:t>
              </a:r>
            </a:p>
          </p:txBody>
        </p:sp>
        <p:sp>
          <p:nvSpPr>
            <p:cNvPr id="137" name="textruta 136">
              <a:extLst>
                <a:ext uri="{FF2B5EF4-FFF2-40B4-BE49-F238E27FC236}">
                  <a16:creationId xmlns:a16="http://schemas.microsoft.com/office/drawing/2014/main" id="{8A372F1F-63E0-434C-BB37-3824B5B8F7DF}"/>
                </a:ext>
              </a:extLst>
            </p:cNvPr>
            <p:cNvSpPr txBox="1"/>
            <p:nvPr/>
          </p:nvSpPr>
          <p:spPr>
            <a:xfrm>
              <a:off x="2784629" y="5368485"/>
              <a:ext cx="6636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+ 1967</a:t>
              </a:r>
            </a:p>
          </p:txBody>
        </p:sp>
      </p:grpSp>
      <p:sp>
        <p:nvSpPr>
          <p:cNvPr id="138" name="textruta 137">
            <a:extLst>
              <a:ext uri="{FF2B5EF4-FFF2-40B4-BE49-F238E27FC236}">
                <a16:creationId xmlns:a16="http://schemas.microsoft.com/office/drawing/2014/main" id="{08B57740-B476-45C5-ACE2-93F7FCE6CBEC}"/>
              </a:ext>
            </a:extLst>
          </p:cNvPr>
          <p:cNvSpPr txBox="1"/>
          <p:nvPr/>
        </p:nvSpPr>
        <p:spPr>
          <a:xfrm>
            <a:off x="7126041" y="1019053"/>
            <a:ext cx="4901465" cy="516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000"/>
              </a:spcBef>
              <a:buFont typeface="+mj-lt"/>
              <a:buAutoNum type="arabicPeriod"/>
            </a:pPr>
            <a:r>
              <a:rPr lang="sv-SE" sz="2400" dirty="0"/>
              <a:t>Templet förstördes </a:t>
            </a:r>
            <a:br>
              <a:rPr lang="sv-SE" sz="2400" dirty="0"/>
            </a:br>
            <a:r>
              <a:rPr lang="sv-SE" sz="2400" dirty="0"/>
              <a:t>4032 AM och Jesus </a:t>
            </a:r>
            <a:br>
              <a:rPr lang="sv-SE" sz="2400" dirty="0"/>
            </a:br>
            <a:r>
              <a:rPr lang="sv-SE" sz="2400" dirty="0"/>
              <a:t>kommer tillbaka 5999 AM.</a:t>
            </a:r>
          </a:p>
          <a:p>
            <a:pPr marL="266700" indent="-266700">
              <a:spcBef>
                <a:spcPts val="1000"/>
              </a:spcBef>
              <a:buFont typeface="+mj-lt"/>
              <a:buAutoNum type="arabicPeriod"/>
            </a:pPr>
            <a:r>
              <a:rPr lang="sv-SE" sz="2400" dirty="0"/>
              <a:t>Räkna ut skillnaden.</a:t>
            </a:r>
          </a:p>
          <a:p>
            <a:pPr marL="266700" indent="-266700">
              <a:spcBef>
                <a:spcPts val="1000"/>
              </a:spcBef>
              <a:buFont typeface="+mj-lt"/>
              <a:buAutoNum type="arabicPeriod"/>
            </a:pPr>
            <a:r>
              <a:rPr lang="sv-SE" sz="2400" dirty="0"/>
              <a:t>Templet förstördes </a:t>
            </a:r>
            <a:r>
              <a:rPr lang="sv-SE" sz="2400" i="1" u="sng" dirty="0"/>
              <a:t>cirka</a:t>
            </a:r>
            <a:r>
              <a:rPr lang="sv-SE" sz="2400" dirty="0"/>
              <a:t> 70 e.Kr.</a:t>
            </a:r>
          </a:p>
          <a:p>
            <a:pPr marL="266700" indent="-266700">
              <a:spcBef>
                <a:spcPts val="1000"/>
              </a:spcBef>
              <a:buFont typeface="+mj-lt"/>
              <a:buAutoNum type="arabicPeriod"/>
            </a:pPr>
            <a:r>
              <a:rPr lang="sv-SE" sz="2400" dirty="0"/>
              <a:t>Med samma skillnad kommer vi till 2037 e.Kr.</a:t>
            </a:r>
          </a:p>
          <a:p>
            <a:pPr marL="266700" indent="-266700">
              <a:spcBef>
                <a:spcPts val="1000"/>
              </a:spcBef>
              <a:buFont typeface="+mj-lt"/>
              <a:buAutoNum type="arabicPeriod"/>
            </a:pPr>
            <a:r>
              <a:rPr lang="sv-SE" sz="2400" dirty="0"/>
              <a:t>Årtalet ska minskas med ett år eftersom Jesus kommer i början av 5999 AM (på hösten), då det ännu inte slagit om till 2037.</a:t>
            </a:r>
          </a:p>
          <a:p>
            <a:pPr marL="266700" indent="-266700">
              <a:spcBef>
                <a:spcPts val="1000"/>
              </a:spcBef>
              <a:buFont typeface="+mj-lt"/>
              <a:buAutoNum type="arabicPeriod"/>
            </a:pPr>
            <a:r>
              <a:rPr lang="sv-SE" sz="2400" dirty="0"/>
              <a:t>Jesus kommer hösten 2036 e.Kr.</a:t>
            </a: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8D710DE7-46C9-4D65-BF82-63BD88706562}"/>
              </a:ext>
            </a:extLst>
          </p:cNvPr>
          <p:cNvGrpSpPr/>
          <p:nvPr/>
        </p:nvGrpSpPr>
        <p:grpSpPr>
          <a:xfrm>
            <a:off x="617706" y="5900569"/>
            <a:ext cx="6215394" cy="276999"/>
            <a:chOff x="404231" y="5368485"/>
            <a:chExt cx="6215394" cy="276999"/>
          </a:xfrm>
        </p:grpSpPr>
        <p:cxnSp>
          <p:nvCxnSpPr>
            <p:cNvPr id="59" name="Rak pil 199">
              <a:extLst>
                <a:ext uri="{FF2B5EF4-FFF2-40B4-BE49-F238E27FC236}">
                  <a16:creationId xmlns:a16="http://schemas.microsoft.com/office/drawing/2014/main" id="{76F508A3-42BC-4988-AF28-49BA42FC125B}"/>
                </a:ext>
              </a:extLst>
            </p:cNvPr>
            <p:cNvCxnSpPr>
              <a:cxnSpLocks/>
            </p:cNvCxnSpPr>
            <p:nvPr/>
          </p:nvCxnSpPr>
          <p:spPr>
            <a:xfrm>
              <a:off x="404231" y="5518362"/>
              <a:ext cx="57074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CA7D7542-0EC6-424D-80D7-9EA75C56235E}"/>
                </a:ext>
              </a:extLst>
            </p:cNvPr>
            <p:cNvSpPr txBox="1"/>
            <p:nvPr/>
          </p:nvSpPr>
          <p:spPr>
            <a:xfrm>
              <a:off x="3912916" y="5368485"/>
              <a:ext cx="495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2037</a:t>
              </a: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947B7390-FE2F-4C96-B37D-A3A3E17877C3}"/>
                </a:ext>
              </a:extLst>
            </p:cNvPr>
            <p:cNvSpPr txBox="1"/>
            <p:nvPr/>
          </p:nvSpPr>
          <p:spPr>
            <a:xfrm>
              <a:off x="1656343" y="5368485"/>
              <a:ext cx="2613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70</a:t>
              </a:r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9E534EE7-061F-4A64-B652-C8445DC823E2}"/>
                </a:ext>
              </a:extLst>
            </p:cNvPr>
            <p:cNvSpPr txBox="1"/>
            <p:nvPr/>
          </p:nvSpPr>
          <p:spPr>
            <a:xfrm>
              <a:off x="6169489" y="5368485"/>
              <a:ext cx="4501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e.Kr.</a:t>
              </a:r>
            </a:p>
          </p:txBody>
        </p:sp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C40D696C-59FC-4A94-A302-551AF4397E0B}"/>
                </a:ext>
              </a:extLst>
            </p:cNvPr>
            <p:cNvSpPr txBox="1"/>
            <p:nvPr/>
          </p:nvSpPr>
          <p:spPr>
            <a:xfrm>
              <a:off x="2784629" y="5368485"/>
              <a:ext cx="6636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+ 1967</a:t>
              </a:r>
            </a:p>
          </p:txBody>
        </p:sp>
      </p:grpSp>
      <p:sp>
        <p:nvSpPr>
          <p:cNvPr id="71" name="textruta 70">
            <a:extLst>
              <a:ext uri="{FF2B5EF4-FFF2-40B4-BE49-F238E27FC236}">
                <a16:creationId xmlns:a16="http://schemas.microsoft.com/office/drawing/2014/main" id="{22D70D93-55D3-4DDA-AEB8-41A0D99DC681}"/>
              </a:ext>
            </a:extLst>
          </p:cNvPr>
          <p:cNvSpPr txBox="1"/>
          <p:nvPr/>
        </p:nvSpPr>
        <p:spPr>
          <a:xfrm rot="20601440">
            <a:off x="3217376" y="6267023"/>
            <a:ext cx="793545" cy="408265"/>
          </a:xfrm>
          <a:prstGeom prst="rightArrow">
            <a:avLst>
              <a:gd name="adj1" fmla="val 67236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3500" tIns="0" rIns="13500" bIns="0" rtlCol="0" anchor="ctr">
            <a:spAutoFit/>
          </a:bodyPr>
          <a:lstStyle/>
          <a:p>
            <a:pPr algn="ctr"/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2036</a:t>
            </a:r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86ECCEA6-F76F-49AF-8105-C86A9D903658}"/>
              </a:ext>
            </a:extLst>
          </p:cNvPr>
          <p:cNvGrpSpPr/>
          <p:nvPr/>
        </p:nvGrpSpPr>
        <p:grpSpPr>
          <a:xfrm>
            <a:off x="341479" y="5026666"/>
            <a:ext cx="6367796" cy="276999"/>
            <a:chOff x="251829" y="5368485"/>
            <a:chExt cx="6367796" cy="276999"/>
          </a:xfrm>
        </p:grpSpPr>
        <p:cxnSp>
          <p:nvCxnSpPr>
            <p:cNvPr id="73" name="Rak pil 199">
              <a:extLst>
                <a:ext uri="{FF2B5EF4-FFF2-40B4-BE49-F238E27FC236}">
                  <a16:creationId xmlns:a16="http://schemas.microsoft.com/office/drawing/2014/main" id="{42918E18-C069-4185-8C04-58D92815B666}"/>
                </a:ext>
              </a:extLst>
            </p:cNvPr>
            <p:cNvCxnSpPr>
              <a:cxnSpLocks/>
            </p:cNvCxnSpPr>
            <p:nvPr/>
          </p:nvCxnSpPr>
          <p:spPr>
            <a:xfrm>
              <a:off x="251829" y="5518362"/>
              <a:ext cx="58598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00473FCB-1B44-4FC5-AD1A-76EC1D822B24}"/>
                </a:ext>
              </a:extLst>
            </p:cNvPr>
            <p:cNvSpPr txBox="1"/>
            <p:nvPr/>
          </p:nvSpPr>
          <p:spPr>
            <a:xfrm>
              <a:off x="1656343" y="5368485"/>
              <a:ext cx="2613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70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60D3A6DC-1B24-4316-BBD4-EB2C874E7D2F}"/>
                </a:ext>
              </a:extLst>
            </p:cNvPr>
            <p:cNvSpPr txBox="1"/>
            <p:nvPr/>
          </p:nvSpPr>
          <p:spPr>
            <a:xfrm>
              <a:off x="6169489" y="5368485"/>
              <a:ext cx="4501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500" tIns="0" rIns="13500" bIns="0" rtlCol="0">
              <a:spAutoFit/>
            </a:bodyPr>
            <a:lstStyle/>
            <a:p>
              <a:r>
                <a:rPr lang="sv-SE" b="1" dirty="0">
                  <a:solidFill>
                    <a:schemeClr val="accent6">
                      <a:lumMod val="75000"/>
                    </a:schemeClr>
                  </a:solidFill>
                </a:rPr>
                <a:t>e.Kr.</a:t>
              </a:r>
            </a:p>
          </p:txBody>
        </p:sp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DA6161CD-13C2-4E56-B40E-2B97D211B3A6}"/>
              </a:ext>
            </a:extLst>
          </p:cNvPr>
          <p:cNvSpPr txBox="1"/>
          <p:nvPr/>
        </p:nvSpPr>
        <p:spPr>
          <a:xfrm>
            <a:off x="218195" y="4130680"/>
            <a:ext cx="27147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72000" bIns="0" rtlCol="0">
            <a:spAutoFit/>
          </a:bodyPr>
          <a:lstStyle/>
          <a:p>
            <a:pPr algn="ctr"/>
            <a:r>
              <a:rPr lang="sv-SE" sz="2000" b="1" dirty="0"/>
              <a:t>1.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E46F67C3-2C06-427C-B381-B7E4BE95B7B3}"/>
              </a:ext>
            </a:extLst>
          </p:cNvPr>
          <p:cNvSpPr txBox="1"/>
          <p:nvPr/>
        </p:nvSpPr>
        <p:spPr>
          <a:xfrm>
            <a:off x="218195" y="4567208"/>
            <a:ext cx="27147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72000" bIns="0" rtlCol="0">
            <a:spAutoFit/>
          </a:bodyPr>
          <a:lstStyle/>
          <a:p>
            <a:pPr algn="ctr"/>
            <a:r>
              <a:rPr lang="sv-SE" sz="2000" b="1" dirty="0"/>
              <a:t>2.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57822E11-7250-4A81-AF0F-4F14140B15EE}"/>
              </a:ext>
            </a:extLst>
          </p:cNvPr>
          <p:cNvSpPr txBox="1"/>
          <p:nvPr/>
        </p:nvSpPr>
        <p:spPr>
          <a:xfrm>
            <a:off x="218196" y="5003736"/>
            <a:ext cx="27147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72000" bIns="0" rtlCol="0">
            <a:spAutoFit/>
          </a:bodyPr>
          <a:lstStyle/>
          <a:p>
            <a:pPr algn="ctr"/>
            <a:r>
              <a:rPr lang="sv-SE" sz="2000" b="1" dirty="0"/>
              <a:t>3.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F118E29D-1896-4305-ABF2-3C0461811019}"/>
              </a:ext>
            </a:extLst>
          </p:cNvPr>
          <p:cNvSpPr txBox="1"/>
          <p:nvPr/>
        </p:nvSpPr>
        <p:spPr>
          <a:xfrm>
            <a:off x="218196" y="5440264"/>
            <a:ext cx="27147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72000" bIns="0" rtlCol="0">
            <a:spAutoFit/>
          </a:bodyPr>
          <a:lstStyle/>
          <a:p>
            <a:pPr algn="ctr"/>
            <a:r>
              <a:rPr lang="sv-SE" sz="2000" b="1" dirty="0"/>
              <a:t>4.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FF9C2ACB-4607-4129-B783-BC006C7EFFD6}"/>
              </a:ext>
            </a:extLst>
          </p:cNvPr>
          <p:cNvSpPr txBox="1"/>
          <p:nvPr/>
        </p:nvSpPr>
        <p:spPr>
          <a:xfrm>
            <a:off x="218195" y="5876793"/>
            <a:ext cx="27147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72000" bIns="0" rtlCol="0">
            <a:spAutoFit/>
          </a:bodyPr>
          <a:lstStyle/>
          <a:p>
            <a:pPr algn="ctr"/>
            <a:r>
              <a:rPr lang="sv-SE" sz="2000" b="1" dirty="0"/>
              <a:t>5.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BEF5A6-8EAE-474D-BFA9-6B19FD3243E2}"/>
              </a:ext>
            </a:extLst>
          </p:cNvPr>
          <p:cNvSpPr/>
          <p:nvPr/>
        </p:nvSpPr>
        <p:spPr>
          <a:xfrm>
            <a:off x="7096686" y="2207536"/>
            <a:ext cx="3719821" cy="2999246"/>
          </a:xfrm>
          <a:prstGeom prst="rect">
            <a:avLst/>
          </a:prstGeom>
          <a:gradFill>
            <a:gsLst>
              <a:gs pos="0">
                <a:srgbClr val="FF29B8"/>
              </a:gs>
              <a:gs pos="25000">
                <a:srgbClr val="B62088"/>
              </a:gs>
              <a:gs pos="38000">
                <a:srgbClr val="981A71"/>
              </a:gs>
              <a:gs pos="55000">
                <a:srgbClr val="8F0367"/>
              </a:gs>
              <a:gs pos="80000">
                <a:srgbClr val="A00072"/>
              </a:gs>
              <a:gs pos="88000">
                <a:srgbClr val="B8007F"/>
              </a:gs>
              <a:gs pos="100000">
                <a:srgbClr val="C4009F"/>
              </a:gs>
            </a:gsLst>
          </a:gradFill>
          <a:effectLst>
            <a:glow rad="241300">
              <a:schemeClr val="accent6">
                <a:alpha val="55000"/>
              </a:schemeClr>
            </a:glo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44000" tIns="144000" rIns="144000" bIns="14400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sv-SE" sz="3200" u="sng" dirty="0">
                <a:solidFill>
                  <a:schemeClr val="bg1"/>
                </a:solidFill>
                <a:effectLst/>
              </a:rPr>
              <a:t>OBS</a:t>
            </a:r>
            <a:r>
              <a:rPr lang="sv-SE" sz="3200" dirty="0">
                <a:solidFill>
                  <a:schemeClr val="bg1"/>
                </a:solidFill>
                <a:effectLst/>
              </a:rPr>
              <a:t>: Vi har infört en </a:t>
            </a:r>
            <a:r>
              <a:rPr lang="sv-SE" sz="3200" i="1" u="sng" dirty="0">
                <a:solidFill>
                  <a:schemeClr val="bg1"/>
                </a:solidFill>
                <a:effectLst/>
              </a:rPr>
              <a:t>icke-biblisk</a:t>
            </a:r>
            <a:r>
              <a:rPr lang="sv-SE" sz="3200" dirty="0">
                <a:solidFill>
                  <a:schemeClr val="bg1"/>
                </a:solidFill>
                <a:effectLst/>
              </a:rPr>
              <a:t> uppgift, nämligen år 70 e.Kr.</a:t>
            </a:r>
          </a:p>
          <a:p>
            <a:pPr algn="ctr"/>
            <a:r>
              <a:rPr lang="sv-SE" sz="4800" dirty="0">
                <a:solidFill>
                  <a:schemeClr val="bg1"/>
                </a:solidFill>
                <a:effectLst/>
                <a:sym typeface="Wingdings 3" panose="05040102010807070707" pitchFamily="18" charset="2"/>
              </a:rPr>
              <a:t></a:t>
            </a:r>
          </a:p>
          <a:p>
            <a:pPr algn="ctr"/>
            <a:r>
              <a:rPr lang="sv-SE" sz="3200" dirty="0">
                <a:solidFill>
                  <a:schemeClr val="bg1"/>
                </a:solidFill>
                <a:effectLst/>
                <a:sym typeface="Wingdings 3" panose="05040102010807070707" pitchFamily="18" charset="2"/>
              </a:rPr>
              <a:t>Osäkrare!</a:t>
            </a:r>
            <a:endParaRPr lang="sv-SE" sz="3200" dirty="0">
              <a:solidFill>
                <a:schemeClr val="bg1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388722"/>
      </p:ext>
    </p:extLst>
  </p:cSld>
  <p:clrMapOvr>
    <a:masterClrMapping/>
  </p:clrMapOvr>
  <p:transition advTm="1705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uiExpand="1" build="p"/>
      <p:bldP spid="71" grpId="0" animBg="1"/>
      <p:bldP spid="12" grpId="0" animBg="1"/>
      <p:bldP spid="82" grpId="0" animBg="1"/>
      <p:bldP spid="85" grpId="0" animBg="1"/>
      <p:bldP spid="86" grpId="0" animBg="1"/>
      <p:bldP spid="8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Men sa inte Jesus att ingen vet stunden?</a:t>
            </a:r>
          </a:p>
        </p:txBody>
      </p:sp>
      <p:pic>
        <p:nvPicPr>
          <p:cNvPr id="12" name="Bildobjekt 11" descr="En bild som visar objekt, klocka, inomhus, vägg&#10;&#10;Automatiskt genererad beskrivning">
            <a:extLst>
              <a:ext uri="{FF2B5EF4-FFF2-40B4-BE49-F238E27FC236}">
                <a16:creationId xmlns:a16="http://schemas.microsoft.com/office/drawing/2014/main" id="{9E04B0F9-E32C-497A-A486-169465E6B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4000"/>
            <a:ext cx="2075149" cy="617399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3143D53-E6C3-4B4D-BB4B-A4D752526FFF}"/>
              </a:ext>
            </a:extLst>
          </p:cNvPr>
          <p:cNvSpPr/>
          <p:nvPr/>
        </p:nvSpPr>
        <p:spPr>
          <a:xfrm>
            <a:off x="928400" y="684000"/>
            <a:ext cx="11263600" cy="6093976"/>
          </a:xfrm>
          <a:prstGeom prst="rect">
            <a:avLst/>
          </a:prstGeom>
        </p:spPr>
        <p:txBody>
          <a:bodyPr wrap="square" lIns="216000" rIns="216000">
            <a:spAutoFit/>
          </a:bodyPr>
          <a:lstStyle/>
          <a:p>
            <a:pPr marL="358775">
              <a:spcBef>
                <a:spcPts val="600"/>
              </a:spcBef>
            </a:pP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Jesus säger (Matt 24): 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Den dagen eller stunden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känner ingen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b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inte himlens änglar, inte ens Sonen, ingen utom Fadern.</a:t>
            </a:r>
            <a:endParaRPr lang="sv-SE" sz="2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5225" lvl="1" indent="-273050" defTabSz="806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Ordagrant </a:t>
            </a:r>
            <a:r>
              <a:rPr lang="sv-SE" sz="2400" i="1" u="sng" dirty="0">
                <a:ea typeface="Times New Roman" panose="02020603050405020304" pitchFamily="18" charset="0"/>
                <a:cs typeface="Calibri" panose="020F0502020204030204" pitchFamily="34" charset="0"/>
              </a:rPr>
              <a:t>ingen har upptäckt</a:t>
            </a: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, inte </a:t>
            </a:r>
            <a:r>
              <a:rPr lang="sv-SE" sz="2400" i="1" u="sng" dirty="0">
                <a:ea typeface="Times New Roman" panose="02020603050405020304" pitchFamily="18" charset="0"/>
                <a:cs typeface="Calibri" panose="020F0502020204030204" pitchFamily="34" charset="0"/>
              </a:rPr>
              <a:t>ingen kommer någonsin att </a:t>
            </a:r>
            <a:r>
              <a:rPr lang="sv-SE" sz="2400" i="1" u="sng">
                <a:ea typeface="Times New Roman" panose="02020603050405020304" pitchFamily="18" charset="0"/>
                <a:cs typeface="Calibri" panose="020F0502020204030204" pitchFamily="34" charset="0"/>
              </a:rPr>
              <a:t>veta</a:t>
            </a:r>
            <a:r>
              <a:rPr lang="sv-SE" sz="240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sv-SE" sz="24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5225" lvl="1" indent="-273050" defTabSz="806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Jesus fortsätter: 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Så som det var under Noas dagar, så ska det vara när Människosonen kommer…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visste ingenting förrän floden kom och ryckte bort dem </a:t>
            </a:r>
            <a:r>
              <a:rPr lang="sv-SE" sz="2400" i="1" u="sng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alla</a:t>
            </a:r>
            <a:r>
              <a:rPr lang="sv-SE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Men detta gällde inte </a:t>
            </a:r>
            <a:r>
              <a:rPr lang="sv-SE" sz="2400" i="1" u="sng" dirty="0">
                <a:ea typeface="Times New Roman" panose="02020603050405020304" pitchFamily="18" charset="0"/>
                <a:cs typeface="Calibri" panose="020F0502020204030204" pitchFamily="34" charset="0"/>
              </a:rPr>
              <a:t>den förberedde</a:t>
            </a: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 Noa med familj.</a:t>
            </a:r>
            <a:endParaRPr lang="sv-SE" sz="2400" dirty="0">
              <a:solidFill>
                <a:srgbClr val="C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5225" lvl="1" indent="-273050" defTabSz="806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Jesus har just hänvisat till profeten Daniel som säger (Dan 12): </a:t>
            </a:r>
            <a:r>
              <a:rPr lang="sv-SE" sz="2400" dirty="0">
                <a:solidFill>
                  <a:srgbClr val="C00000"/>
                </a:solidFill>
              </a:rPr>
              <a:t>Dessa ord ska förbli gömda och förseglade </a:t>
            </a:r>
            <a:r>
              <a:rPr lang="sv-SE" sz="2400" i="1" u="sng" dirty="0">
                <a:solidFill>
                  <a:srgbClr val="C00000"/>
                </a:solidFill>
              </a:rPr>
              <a:t>till den sista tiden</a:t>
            </a:r>
            <a:r>
              <a:rPr lang="sv-SE" sz="2400" dirty="0">
                <a:solidFill>
                  <a:srgbClr val="C00000"/>
                </a:solidFill>
              </a:rPr>
              <a:t>… Ingen ogudaktig ska förstå detta, men </a:t>
            </a:r>
            <a:r>
              <a:rPr lang="sv-SE" sz="2400" i="1" u="sng" dirty="0">
                <a:solidFill>
                  <a:srgbClr val="C00000"/>
                </a:solidFill>
              </a:rPr>
              <a:t>de förståndiga ska förstå</a:t>
            </a:r>
            <a:r>
              <a:rPr lang="sv-SE" sz="2400" dirty="0">
                <a:solidFill>
                  <a:srgbClr val="C00000"/>
                </a:solidFill>
              </a:rPr>
              <a:t> det. Många ska forska… och </a:t>
            </a:r>
            <a:r>
              <a:rPr lang="sv-SE" sz="2400" i="1" u="sng" dirty="0">
                <a:solidFill>
                  <a:srgbClr val="C00000"/>
                </a:solidFill>
              </a:rPr>
              <a:t>kunskapen ska bli </a:t>
            </a:r>
            <a:r>
              <a:rPr lang="sv-SE" sz="2400" i="1" u="sng">
                <a:solidFill>
                  <a:srgbClr val="C00000"/>
                </a:solidFill>
              </a:rPr>
              <a:t>stor</a:t>
            </a:r>
            <a:r>
              <a:rPr lang="sv-SE" sz="2400">
                <a:solidFill>
                  <a:srgbClr val="C00000"/>
                </a:solidFill>
              </a:rPr>
              <a:t>.</a:t>
            </a:r>
            <a:endParaRPr lang="sv-SE" sz="2400" dirty="0">
              <a:solidFill>
                <a:srgbClr val="FF0000"/>
              </a:solidFill>
            </a:endParaRPr>
          </a:p>
          <a:p>
            <a:pPr marL="1165225" lvl="1" indent="-273050" defTabSz="806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Jesus fortsätter med en liknelse: </a:t>
            </a:r>
            <a:r>
              <a:rPr lang="sv-SE" sz="2400" i="1" u="sng" dirty="0">
                <a:solidFill>
                  <a:srgbClr val="C00000"/>
                </a:solidFill>
              </a:rPr>
              <a:t>Om</a:t>
            </a:r>
            <a:r>
              <a:rPr lang="sv-SE" sz="2400" dirty="0">
                <a:solidFill>
                  <a:srgbClr val="C00000"/>
                </a:solidFill>
              </a:rPr>
              <a:t> den tjänaren är ond och säger i sitt hjärta: Min herre dröjer… </a:t>
            </a:r>
            <a:r>
              <a:rPr lang="sv-SE" sz="2400" i="1" u="sng" dirty="0">
                <a:solidFill>
                  <a:srgbClr val="C00000"/>
                </a:solidFill>
              </a:rPr>
              <a:t>då</a:t>
            </a:r>
            <a:r>
              <a:rPr lang="sv-SE" sz="2400" dirty="0">
                <a:solidFill>
                  <a:srgbClr val="C00000"/>
                </a:solidFill>
              </a:rPr>
              <a:t> ska den tjänarens herre komma en dag när han inte väntar det.</a:t>
            </a:r>
          </a:p>
          <a:p>
            <a:pPr marL="358775" lvl="0" defTabSz="914400">
              <a:spcBef>
                <a:spcPts val="1200"/>
              </a:spcBef>
            </a:pPr>
            <a:r>
              <a:rPr lang="sv-SE" sz="2400" dirty="0"/>
              <a:t>Jesus säger också (Upp 3:3): </a:t>
            </a:r>
            <a:r>
              <a:rPr lang="sv-SE" sz="2400" i="1" u="sng" dirty="0">
                <a:solidFill>
                  <a:srgbClr val="C00000"/>
                </a:solidFill>
              </a:rPr>
              <a:t>Om</a:t>
            </a:r>
            <a:r>
              <a:rPr lang="sv-SE" sz="2400" dirty="0">
                <a:solidFill>
                  <a:srgbClr val="C00000"/>
                </a:solidFill>
              </a:rPr>
              <a:t> du inte håller dig vaken ska jag komma som en </a:t>
            </a:r>
            <a:r>
              <a:rPr lang="sv-SE" sz="2400" b="1" i="1" u="sng" dirty="0">
                <a:solidFill>
                  <a:srgbClr val="C00000"/>
                </a:solidFill>
              </a:rPr>
              <a:t>tjuv</a:t>
            </a:r>
            <a:r>
              <a:rPr lang="sv-SE" sz="2400" dirty="0">
                <a:solidFill>
                  <a:srgbClr val="C00000"/>
                </a:solidFill>
              </a:rPr>
              <a:t>, och du </a:t>
            </a:r>
            <a:r>
              <a:rPr lang="sv-SE" sz="2400" i="1" u="sng" dirty="0">
                <a:solidFill>
                  <a:srgbClr val="C00000"/>
                </a:solidFill>
              </a:rPr>
              <a:t>ska inte veta</a:t>
            </a:r>
            <a:r>
              <a:rPr lang="sv-SE" sz="2400" i="1" dirty="0">
                <a:solidFill>
                  <a:srgbClr val="C00000"/>
                </a:solidFill>
              </a:rPr>
              <a:t> </a:t>
            </a:r>
            <a:r>
              <a:rPr lang="sv-SE" sz="2400" dirty="0">
                <a:solidFill>
                  <a:srgbClr val="C00000"/>
                </a:solidFill>
              </a:rPr>
              <a:t>vilken stund jag kommer över dig.</a:t>
            </a:r>
            <a:endParaRPr lang="sv-SE" sz="2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288680"/>
      </p:ext>
    </p:extLst>
  </p:cSld>
  <p:clrMapOvr>
    <a:masterClrMapping/>
  </p:clrMapOvr>
  <p:transition advTm="4208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örk&#10;&#10;Automatiskt genererad beskrivning">
            <a:extLst>
              <a:ext uri="{FF2B5EF4-FFF2-40B4-BE49-F238E27FC236}">
                <a16:creationId xmlns:a16="http://schemas.microsoft.com/office/drawing/2014/main" id="{F1ABDE3B-D63C-4BD1-8F36-9C9169F4A4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47" b="10027"/>
          <a:stretch/>
        </p:blipFill>
        <p:spPr>
          <a:xfrm>
            <a:off x="0" y="684000"/>
            <a:ext cx="12192000" cy="617400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Tjuven om natten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3143D53-E6C3-4B4D-BB4B-A4D752526FFF}"/>
              </a:ext>
            </a:extLst>
          </p:cNvPr>
          <p:cNvSpPr/>
          <p:nvPr/>
        </p:nvSpPr>
        <p:spPr>
          <a:xfrm>
            <a:off x="0" y="5211394"/>
            <a:ext cx="12192000" cy="1646605"/>
          </a:xfrm>
          <a:prstGeom prst="rect">
            <a:avLst/>
          </a:prstGeom>
        </p:spPr>
        <p:txBody>
          <a:bodyPr wrap="square" lIns="216000" rIns="14400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400" dirty="0">
                <a:solidFill>
                  <a:schemeClr val="accent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Jesus säger: </a:t>
            </a:r>
            <a:r>
              <a:rPr lang="sv-SE" sz="24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Om husägaren visste när på natten </a:t>
            </a:r>
            <a:r>
              <a:rPr lang="sv-SE" sz="2400" i="1" u="sng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tjuven</a:t>
            </a:r>
            <a:r>
              <a:rPr lang="sv-SE" sz="24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kom, då hade han hållit sig vaken och inte låtit någon bryta sig in i hans hus. </a:t>
            </a:r>
            <a:r>
              <a:rPr lang="sv-SE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(Matt 24:43)</a:t>
            </a:r>
            <a:endParaRPr lang="sv-SE" sz="24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-98328">
              <a:spcBef>
                <a:spcPts val="600"/>
              </a:spcBef>
            </a:pPr>
            <a:r>
              <a:rPr lang="sv-SE" sz="2400">
                <a:solidFill>
                  <a:schemeClr val="accent2"/>
                </a:solidFill>
              </a:rPr>
              <a:t>Paulus förtydligar: </a:t>
            </a:r>
            <a:r>
              <a:rPr lang="sv-SE" sz="2400" dirty="0">
                <a:solidFill>
                  <a:schemeClr val="bg1"/>
                </a:solidFill>
              </a:rPr>
              <a:t>Men ni, bröder, </a:t>
            </a:r>
            <a:r>
              <a:rPr lang="sv-SE" sz="2400" i="1" u="sng" dirty="0">
                <a:solidFill>
                  <a:schemeClr val="bg1"/>
                </a:solidFill>
              </a:rPr>
              <a:t>lever inte i mörker</a:t>
            </a:r>
            <a:r>
              <a:rPr lang="sv-SE" sz="2400" dirty="0">
                <a:solidFill>
                  <a:schemeClr val="bg1"/>
                </a:solidFill>
              </a:rPr>
              <a:t> så att den dagen </a:t>
            </a:r>
            <a:r>
              <a:rPr lang="sv-SE" sz="2400" i="1" u="sng" dirty="0">
                <a:solidFill>
                  <a:schemeClr val="bg1"/>
                </a:solidFill>
              </a:rPr>
              <a:t>kan</a:t>
            </a:r>
            <a:r>
              <a:rPr lang="sv-SE" sz="2400" dirty="0">
                <a:solidFill>
                  <a:schemeClr val="bg1"/>
                </a:solidFill>
              </a:rPr>
              <a:t> överraska er som en tjuv. </a:t>
            </a:r>
            <a:r>
              <a:rPr lang="sv-SE" dirty="0">
                <a:solidFill>
                  <a:schemeClr val="bg1"/>
                </a:solidFill>
              </a:rPr>
              <a:t>(1 Tess 5:4)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583933"/>
      </p:ext>
    </p:extLst>
  </p:cSld>
  <p:clrMapOvr>
    <a:masterClrMapping/>
  </p:clrMapOvr>
  <p:transition advTm="661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E2B46B4A-4BEE-42E8-9962-AB6ACB1F7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30" y="3596166"/>
            <a:ext cx="2002970" cy="3261833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</a:t>
            </a:r>
            <a:r>
              <a:rPr lang="en-US" dirty="0"/>
              <a:t> </a:t>
            </a:r>
            <a:r>
              <a:rPr lang="sv-SE" dirty="0"/>
              <a:t>tajmningen</a:t>
            </a:r>
            <a:r>
              <a:rPr lang="en-US" dirty="0"/>
              <a:t> </a:t>
            </a:r>
            <a:r>
              <a:rPr lang="sv-SE" dirty="0"/>
              <a:t>är</a:t>
            </a:r>
            <a:r>
              <a:rPr lang="en-US" dirty="0"/>
              <a:t> </a:t>
            </a:r>
            <a:r>
              <a:rPr lang="sv-SE" dirty="0"/>
              <a:t>viktig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195722" y="763258"/>
            <a:ext cx="7763774" cy="592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Möjlighetsfönster för vittnande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Så länge dagen varar måste vi göra hans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gärningar… Natten kommer då </a:t>
            </a:r>
            <a:r>
              <a:rPr lang="sv-SE" sz="2400" dirty="0">
                <a:solidFill>
                  <a:srgbClr val="C00000"/>
                </a:solidFill>
              </a:rPr>
              <a:t>ingen kan arbeta</a:t>
            </a:r>
            <a:r>
              <a:rPr lang="sv-SE" sz="2400">
                <a:solidFill>
                  <a:srgbClr val="C00000"/>
                </a:solidFill>
              </a:rPr>
              <a:t>.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/>
              <a:t>(</a:t>
            </a:r>
            <a:r>
              <a:rPr lang="sv-SE" dirty="0"/>
              <a:t>Joh 9:4)</a:t>
            </a:r>
            <a:endParaRPr lang="sv-SE" sz="2400" dirty="0"/>
          </a:p>
          <a:p>
            <a:pPr>
              <a:spcBef>
                <a:spcPts val="1800"/>
              </a:spcBef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Uthållighet under vedermödan</a:t>
            </a:r>
          </a:p>
          <a:p>
            <a:pPr marL="266700" indent="-2667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Ett avfall kommer att ske: 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När det gäller vår Herre Jesu Kristi ankomst… ber vi er, bröder, att inte plötsligt tappa fattningen… Först måste </a:t>
            </a:r>
            <a:r>
              <a:rPr lang="sv-SE" sz="24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avfallet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komma.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 Tess 2:1-3)</a:t>
            </a:r>
            <a:endParaRPr lang="sv-SE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</a:rPr>
              <a:t>Paulus jämför det kristna livet med en tävling:</a:t>
            </a:r>
            <a:endParaRPr lang="sv-SE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1338" lvl="1" indent="-2603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Spring så att ni vinner [priset]… </a:t>
            </a:r>
            <a:r>
              <a:rPr lang="sv-SE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 Kor 9:24)</a:t>
            </a:r>
          </a:p>
          <a:p>
            <a:pPr marL="541338" lvl="1" indent="-2603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Låt 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oss… löpa uthålligt i det lopp </a:t>
            </a:r>
            <a:r>
              <a:rPr lang="sv-SE" sz="24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 </a:t>
            </a:r>
            <a:br>
              <a:rPr lang="sv-SE" sz="24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v-SE" sz="24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har framför </a:t>
            </a:r>
            <a:r>
              <a:rPr lang="sv-SE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oss. 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</a:rPr>
              <a:t>(Hebr 12:1)</a:t>
            </a:r>
            <a:endParaRPr lang="sv-SE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1338" lvl="1" indent="-2603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</a:rPr>
              <a:t>Kunskapen om var målsnöret går gör </a:t>
            </a:r>
            <a:br>
              <a:rPr lang="sv-SE" sz="240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</a:rPr>
              <a:t>att vi kan uppbringa de sista krafterna.</a:t>
            </a:r>
            <a:endParaRPr lang="sv-SE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Bildobjekt 10" descr="En bild som visar mark, utomhus, golv, byggnad&#10;&#10;Automatiskt genererad beskrivning">
            <a:extLst>
              <a:ext uri="{FF2B5EF4-FFF2-40B4-BE49-F238E27FC236}">
                <a16:creationId xmlns:a16="http://schemas.microsoft.com/office/drawing/2014/main" id="{89495098-0FAF-47EA-8FE4-E5DC047BE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4000"/>
            <a:ext cx="4114393" cy="617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068603"/>
      </p:ext>
    </p:extLst>
  </p:cSld>
  <p:clrMapOvr>
    <a:masterClrMapping/>
  </p:clrMapOvr>
  <p:transition advTm="2303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10.4|24.9|61.6|95.8|9.7|16.8|17.5|89|50.9|38.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25.1|7.4|19.6|17.1|51.5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41.2|83.8|54.3|86.1|4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51.3|24.4|55.4|19.5"/>
</p:tagLst>
</file>

<file path=ppt/theme/theme1.xml><?xml version="1.0" encoding="utf-8"?>
<a:theme xmlns:a="http://schemas.openxmlformats.org/drawingml/2006/main" name="1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at gla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0</TotalTime>
  <Words>1277</Words>
  <Application>Microsoft Office PowerPoint</Application>
  <PresentationFormat>Bredbild</PresentationFormat>
  <Paragraphs>138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Times New Roman</vt:lpstr>
      <vt:lpstr>Maiandra GD</vt:lpstr>
      <vt:lpstr>Calibri</vt:lpstr>
      <vt:lpstr>Arial</vt:lpstr>
      <vt:lpstr>1_Office-tema</vt:lpstr>
      <vt:lpstr>PowerPoint-presentation</vt:lpstr>
      <vt:lpstr>Datering av Jesu återkomst?</vt:lpstr>
      <vt:lpstr>När kommer Jesus då?</vt:lpstr>
      <vt:lpstr>Men sa inte Jesus att ingen vet stunden?</vt:lpstr>
      <vt:lpstr>Tjuven om natten</vt:lpstr>
      <vt:lpstr>Varför tajmningen är viktig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2011-10-18T13:22:29Z</dcterms:created>
  <dcterms:modified xsi:type="dcterms:W3CDTF">2021-02-26T14:17:01Z</dcterms:modified>
</cp:coreProperties>
</file>