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7"/>
  </p:notesMasterIdLst>
  <p:handoutMasterIdLst>
    <p:handoutMasterId r:id="rId8"/>
  </p:handoutMasterIdLst>
  <p:sldIdLst>
    <p:sldId id="1378" r:id="rId2"/>
    <p:sldId id="1450" r:id="rId3"/>
    <p:sldId id="1454" r:id="rId4"/>
    <p:sldId id="1453" r:id="rId5"/>
    <p:sldId id="1455" r:id="rId6"/>
  </p:sldIdLst>
  <p:sldSz cx="12192000" cy="6858000"/>
  <p:notesSz cx="6858000" cy="99456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andra GD" panose="020E0502030308020204" pitchFamily="34" charset="0"/>
      <p:regular r:id="rId13"/>
    </p:embeddedFont>
    <p:embeddedFont>
      <p:font typeface="MV Boli" panose="02000500030200090000" pitchFamily="2" charset="0"/>
      <p:regular r:id="rId14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78"/>
            <p14:sldId id="1450"/>
            <p14:sldId id="1454"/>
            <p14:sldId id="1453"/>
            <p14:sldId id="1455"/>
          </p14:sldIdLst>
        </p14:section>
      </p14:sectionLst>
    </p:ext>
    <p:ext uri="{EFAFB233-063F-42B5-8137-9DF3F51BA10A}">
      <p15:sldGuideLst xmlns:p15="http://schemas.microsoft.com/office/powerpoint/2012/main">
        <p15:guide id="2" pos="5133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C9C9"/>
    <a:srgbClr val="000D28"/>
    <a:srgbClr val="000C24"/>
    <a:srgbClr val="001132"/>
    <a:srgbClr val="FFFFFF"/>
    <a:srgbClr val="000000"/>
    <a:srgbClr val="FFFF00"/>
    <a:srgbClr val="FEFF01"/>
    <a:srgbClr val="CDD7E2"/>
    <a:srgbClr val="BDB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1743" autoAdjust="0"/>
  </p:normalViewPr>
  <p:slideViewPr>
    <p:cSldViewPr snapToGrid="0">
      <p:cViewPr varScale="1">
        <p:scale>
          <a:sx n="117" d="100"/>
          <a:sy n="117" d="100"/>
        </p:scale>
        <p:origin x="624" y="114"/>
      </p:cViewPr>
      <p:guideLst>
        <p:guide pos="5133"/>
        <p:guide orient="horz" pos="3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5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Egenskaperna kärlek och helighet är mycket framträdande i Skriften.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Kärleken är lätt att ta till sig, och den har skapat en bild av Gud som välvillig och moderlig.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Men Gud är också helig, och han vill att även vi ska vara avskilda vilket är ordets betydelse.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Avskilda från en syndig kultur och ett syndigt leverne.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644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641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Guds vrede: En usel far ser överseende på medan barnen spottar och biter varandra och kladdar med tuschpennor på möblerna.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Att ej straffa ondskan är inte ett uttryck för kärlek utan för kallsinnighet och arrogans.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När Gud dömer är han inte elak utan rättvis.</a:t>
            </a:r>
          </a:p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Hoppet: Första gången i både GT och NT som ordet </a:t>
            </a:r>
            <a:r>
              <a:rPr lang="sv-SE" sz="28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halleluja</a:t>
            </a: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förekommer är i samband med Guds domar. Ps 104:35 &amp; Upp19:1-2.</a:t>
            </a:r>
          </a:p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Guds primära mål: Hellre splittring (människor/nationer) än sammanhållning i upproret mot Gud.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Rättfärdighet till varje pris, inte fred, och ibland är detta pris oerhört högt.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Människans högsta önskan borde inte vara hälsa, lycka och välstånd utan renhet, rättfärdighet och kristuslikhet. </a:t>
            </a:r>
          </a:p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VO: Största problemet…: Gud äger liv och död och har därför en suverän rätt att diktera dess villkor.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Har gett oss livet, kan när som helst ta tillbaka det och återlämna det vid uppståndelsen.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Och han har varit tydlig på vad som gäller och definierat spelreglerna: Död ett resultat av olydnad.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Dödens problem finns sedan dess, och det är ett problem oavsett man dör gammal (i sjuksäng) eller ung (i krig).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Att vi inte betraktar åldringens död som ett problem är att vi hunnit vänja oss vid det.</a:t>
            </a:r>
          </a:p>
          <a:p>
            <a:r>
              <a:rPr lang="sv-SE" sz="2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Det är dödens faktum som är problemet, inte dess förlopp.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82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trike="noStrike" dirty="0"/>
              <a:t>VO: Mer detaljer i spellistan Det Nya Jerusalem</a:t>
            </a:r>
          </a:p>
          <a:p>
            <a:endParaRPr lang="sv-SE" strike="noStrike" dirty="0"/>
          </a:p>
          <a:p>
            <a:r>
              <a:rPr lang="sv-SE" strike="noStrike" dirty="0"/>
              <a:t>VO: ”Ny” jord och himmel är inte </a:t>
            </a:r>
            <a:r>
              <a:rPr lang="sv-SE" i="1" strike="noStrike" dirty="0"/>
              <a:t>ny</a:t>
            </a:r>
            <a:r>
              <a:rPr lang="sv-SE" strike="noStrike" dirty="0"/>
              <a:t> i betydelsen </a:t>
            </a:r>
            <a:r>
              <a:rPr lang="sv-SE" i="1" strike="noStrike" dirty="0"/>
              <a:t>en annan</a:t>
            </a:r>
            <a:r>
              <a:rPr lang="sv-SE" strike="noStrike" dirty="0"/>
              <a:t> utan </a:t>
            </a:r>
            <a:r>
              <a:rPr lang="sv-SE" i="1" strike="noStrike" dirty="0"/>
              <a:t>förnyad</a:t>
            </a:r>
            <a:r>
              <a:rPr lang="sv-SE" strike="noStrike" dirty="0"/>
              <a:t>, </a:t>
            </a:r>
            <a:r>
              <a:rPr lang="sv-SE" i="1" strike="noStrike" dirty="0"/>
              <a:t>uppfräschad</a:t>
            </a:r>
            <a:r>
              <a:rPr lang="sv-SE" strike="noStrike" dirty="0"/>
              <a:t>, </a:t>
            </a:r>
            <a:r>
              <a:rPr lang="sv-SE" i="1" strike="noStrike" dirty="0"/>
              <a:t>renoverad</a:t>
            </a:r>
            <a:r>
              <a:rPr lang="sv-SE" strike="noStrike" dirty="0"/>
              <a:t>.</a:t>
            </a:r>
          </a:p>
          <a:p>
            <a:r>
              <a:rPr lang="sv-SE" strike="noStrike" dirty="0"/>
              <a:t>Samma ord som säger att människan är en ”ny skapelse”.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21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7" name="textruta 4">
            <a:extLst>
              <a:ext uri="{FF2B5EF4-FFF2-40B4-BE49-F238E27FC236}">
                <a16:creationId xmlns:a16="http://schemas.microsoft.com/office/drawing/2014/main" id="{7DDAE111-2C7A-4786-A24E-C12B715B8F8F}"/>
              </a:ext>
            </a:extLst>
          </p:cNvPr>
          <p:cNvSpPr txBox="1"/>
          <p:nvPr userDrawn="1"/>
        </p:nvSpPr>
        <p:spPr>
          <a:xfrm>
            <a:off x="9832066" y="22467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sz="1800" dirty="0"/>
              <a:t>www.gardeborn.se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blomma, växt, full av färg, vit&#10;&#10;Automatiskt genererad beskrivning">
            <a:extLst>
              <a:ext uri="{FF2B5EF4-FFF2-40B4-BE49-F238E27FC236}">
                <a16:creationId xmlns:a16="http://schemas.microsoft.com/office/drawing/2014/main" id="{78B2E659-D2A0-4D5D-A0E9-011D31C56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2209543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1" dirty="0">
                <a:ln w="6350"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5883"/>
            <a:ext cx="12192000" cy="1477328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Bibeln  </a:t>
            </a:r>
            <a:r>
              <a:rPr kumimoji="0" lang="sv-SE" sz="54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i  ett   </a:t>
            </a: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Nötskal</a:t>
            </a:r>
            <a:endParaRPr lang="sv-SE" sz="9600" dirty="0">
              <a:effectLst>
                <a:glow rad="127000">
                  <a:srgbClr val="FF1FA4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1400315"/>
            <a:ext cx="12192000" cy="71235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0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Guds frälsningshistoria  </a:t>
            </a:r>
            <a:r>
              <a:rPr kumimoji="0" lang="sv-SE" sz="28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ett</a:t>
            </a:r>
            <a:r>
              <a:rPr kumimoji="0" lang="sv-SE" sz="40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Vetenskapligt sammanhang</a:t>
            </a:r>
            <a:endParaRPr lang="sv-SE" sz="1600" dirty="0">
              <a:ln w="6350">
                <a:solidFill>
                  <a:schemeClr val="tx1"/>
                </a:solidFill>
              </a:ln>
              <a:solidFill>
                <a:srgbClr val="FF1FA4"/>
              </a:solidFill>
              <a:effectLst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2455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5400" b="1">
                <a:ln w="19050">
                  <a:noFill/>
                </a:ln>
                <a:solidFill>
                  <a:schemeClr val="tx1"/>
                </a:solidFill>
                <a:effectLst>
                  <a:glow rad="292100">
                    <a:schemeClr val="accent3">
                      <a:lumMod val="60000"/>
                      <a:lumOff val="40000"/>
                      <a:alpha val="83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6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2455"/>
            <a:ext cx="11065267" cy="956595"/>
          </a:xfrm>
          <a:effectLst/>
        </p:spPr>
        <p:txBody>
          <a:bodyPr/>
          <a:lstStyle/>
          <a:p>
            <a:r>
              <a:rPr lang="sv-SE" dirty="0"/>
              <a:t>11. Guds lösning</a:t>
            </a:r>
          </a:p>
        </p:txBody>
      </p:sp>
    </p:spTree>
    <p:extLst>
      <p:ext uri="{BB962C8B-B14F-4D97-AF65-F5344CB8AC3E}">
        <p14:creationId xmlns:p14="http://schemas.microsoft.com/office/powerpoint/2010/main" val="279780006"/>
      </p:ext>
    </p:extLst>
  </p:cSld>
  <p:clrMapOvr>
    <a:masterClrMapping/>
  </p:clrMapOvr>
  <p:transition advTm="3145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Behovet av en Frälsare</a:t>
            </a:r>
          </a:p>
        </p:txBody>
      </p:sp>
      <p:sp>
        <p:nvSpPr>
          <p:cNvPr id="15" name="Vänster-höger 14"/>
          <p:cNvSpPr/>
          <p:nvPr/>
        </p:nvSpPr>
        <p:spPr>
          <a:xfrm>
            <a:off x="2597621" y="975969"/>
            <a:ext cx="5186773" cy="1086536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51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Guds helighet                  Guds kärlek</a:t>
            </a:r>
          </a:p>
        </p:txBody>
      </p:sp>
      <p:sp>
        <p:nvSpPr>
          <p:cNvPr id="16" name="Ellips 15"/>
          <p:cNvSpPr/>
          <p:nvPr/>
        </p:nvSpPr>
        <p:spPr>
          <a:xfrm>
            <a:off x="809391" y="1093154"/>
            <a:ext cx="1689132" cy="8521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lnSpc>
                <a:spcPts val="2300"/>
              </a:lnSpc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</a:p>
          <a:p>
            <a:pPr algn="ctr">
              <a:lnSpc>
                <a:spcPts val="2300"/>
              </a:lnSpc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dör</a:t>
            </a:r>
          </a:p>
        </p:txBody>
      </p:sp>
      <p:sp>
        <p:nvSpPr>
          <p:cNvPr id="17" name="Ellips 16"/>
          <p:cNvSpPr/>
          <p:nvPr/>
        </p:nvSpPr>
        <p:spPr>
          <a:xfrm>
            <a:off x="7883493" y="1093154"/>
            <a:ext cx="1689132" cy="852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>
              <a:lnSpc>
                <a:spcPts val="2300"/>
              </a:lnSpc>
            </a:pP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räddas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94055" y="2069379"/>
            <a:ext cx="32899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Så kom döden över alla människor, eftersom alla hade syndat.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(Rom 5:12)</a:t>
            </a:r>
          </a:p>
        </p:txBody>
      </p:sp>
      <p:sp>
        <p:nvSpPr>
          <p:cNvPr id="14" name="Blixt 13"/>
          <p:cNvSpPr/>
          <p:nvPr/>
        </p:nvSpPr>
        <p:spPr>
          <a:xfrm rot="4238124">
            <a:off x="4733274" y="988752"/>
            <a:ext cx="1058271" cy="1037629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090510" y="2069379"/>
            <a:ext cx="3975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är inte er himmelske Fars vilja att någon enda av dessa små skall gå förlorad.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(Matt 18:14)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932" r="9265"/>
          <a:stretch/>
        </p:blipFill>
        <p:spPr bwMode="auto">
          <a:xfrm>
            <a:off x="3853847" y="4957045"/>
            <a:ext cx="2457450" cy="172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ktangel 17"/>
          <p:cNvSpPr/>
          <p:nvPr/>
        </p:nvSpPr>
        <p:spPr>
          <a:xfrm>
            <a:off x="8707088" y="4009885"/>
            <a:ext cx="24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 bevisar sin kärlek till oss genom att Kristus dog i vårt ställe, medan vi ännu var syndare.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(Rom 5:8)</a:t>
            </a:r>
          </a:p>
        </p:txBody>
      </p:sp>
      <p:sp>
        <p:nvSpPr>
          <p:cNvPr id="33" name="Högerböjd 32"/>
          <p:cNvSpPr/>
          <p:nvPr/>
        </p:nvSpPr>
        <p:spPr>
          <a:xfrm>
            <a:off x="1591660" y="3649632"/>
            <a:ext cx="2338912" cy="2674968"/>
          </a:xfrm>
          <a:prstGeom prst="curvedRightArrow">
            <a:avLst>
              <a:gd name="adj1" fmla="val 26142"/>
              <a:gd name="adj2" fmla="val 50000"/>
              <a:gd name="adj3" fmla="val 25477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endParaRPr lang="sv-S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 rot="1050205">
            <a:off x="1823231" y="5311288"/>
            <a:ext cx="1723904" cy="465797"/>
          </a:xfrm>
          <a:prstGeom prst="rect">
            <a:avLst/>
          </a:prstGeom>
          <a:noFill/>
        </p:spPr>
        <p:txBody>
          <a:bodyPr wrap="none" rtlCol="0">
            <a:prstTxWarp prst="textCurveUp">
              <a:avLst>
                <a:gd name="adj" fmla="val 32326"/>
              </a:avLst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Guds helighet</a:t>
            </a:r>
          </a:p>
        </p:txBody>
      </p:sp>
      <p:sp>
        <p:nvSpPr>
          <p:cNvPr id="36" name="Högerböjd 32">
            <a:extLst>
              <a:ext uri="{FF2B5EF4-FFF2-40B4-BE49-F238E27FC236}">
                <a16:creationId xmlns:a16="http://schemas.microsoft.com/office/drawing/2014/main" id="{39359EA8-5340-45F3-BF84-0A9B190E25C9}"/>
              </a:ext>
            </a:extLst>
          </p:cNvPr>
          <p:cNvSpPr/>
          <p:nvPr/>
        </p:nvSpPr>
        <p:spPr>
          <a:xfrm flipH="1">
            <a:off x="6211285" y="3678207"/>
            <a:ext cx="2338912" cy="2674968"/>
          </a:xfrm>
          <a:prstGeom prst="curvedRightArrow">
            <a:avLst>
              <a:gd name="adj1" fmla="val 26142"/>
              <a:gd name="adj2" fmla="val 50000"/>
              <a:gd name="adj3" fmla="val 25477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endParaRPr lang="sv-S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 rot="20700000">
            <a:off x="6716143" y="5341095"/>
            <a:ext cx="1483114" cy="432000"/>
          </a:xfrm>
          <a:prstGeom prst="rect">
            <a:avLst/>
          </a:prstGeom>
          <a:noFill/>
        </p:spPr>
        <p:txBody>
          <a:bodyPr wrap="none" rtlCol="0">
            <a:prstTxWarp prst="textCurveDown">
              <a:avLst>
                <a:gd name="adj" fmla="val 28730"/>
              </a:avLst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Guds kärlek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screen"/>
          <a:srcRect l="15794" r="11392"/>
          <a:stretch/>
        </p:blipFill>
        <p:spPr bwMode="auto">
          <a:xfrm>
            <a:off x="3858609" y="3040851"/>
            <a:ext cx="2447926" cy="172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793773"/>
      </p:ext>
    </p:extLst>
  </p:cSld>
  <p:clrMapOvr>
    <a:masterClrMapping/>
  </p:clrMapOvr>
  <p:transition advTm="2584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4" grpId="0" animBg="1"/>
      <p:bldP spid="13" grpId="0"/>
      <p:bldP spid="18" grpId="0"/>
      <p:bldP spid="33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1BB62D-784C-478B-86A6-EC89EFF0B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38"/>
            <a:ext cx="12192000" cy="6215061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4EA5399-72FF-43F8-AA4D-C89778C6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Jesu återkomst sker två saker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085A7D3-74A8-4F0D-9567-4163F104EDFB}"/>
              </a:ext>
            </a:extLst>
          </p:cNvPr>
          <p:cNvSpPr txBox="1"/>
          <p:nvPr/>
        </p:nvSpPr>
        <p:spPr>
          <a:xfrm>
            <a:off x="0" y="708822"/>
            <a:ext cx="8949267" cy="1200329"/>
          </a:xfrm>
          <a:prstGeom prst="rect">
            <a:avLst/>
          </a:prstGeom>
          <a:noFill/>
        </p:spPr>
        <p:txBody>
          <a:bodyPr wrap="square" lIns="216000" rIns="180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v-SE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Vedergällning och Dom:</a:t>
            </a:r>
            <a:br>
              <a:rPr lang="sv-SE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dagen är en vredens dag, en dag av ångest och nöd, en dag av ödeläggelse och för­ödelse, en dag av mörker och dimma. </a:t>
            </a:r>
            <a:r>
              <a:rPr lang="sv-SE" dirty="0"/>
              <a:t>(Sef 1:15)</a:t>
            </a:r>
            <a:endParaRPr lang="sv-SE" sz="2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16537C5-01C4-4E5C-BB9F-30B4BFCB0357}"/>
              </a:ext>
            </a:extLst>
          </p:cNvPr>
          <p:cNvSpPr txBox="1"/>
          <p:nvPr/>
        </p:nvSpPr>
        <p:spPr>
          <a:xfrm>
            <a:off x="4785361" y="5580191"/>
            <a:ext cx="7355840" cy="1200329"/>
          </a:xfrm>
          <a:prstGeom prst="rect">
            <a:avLst/>
          </a:prstGeom>
          <a:noFill/>
        </p:spPr>
        <p:txBody>
          <a:bodyPr wrap="square" lIns="216000" rIns="180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v-SE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Återlösning och Befrielse:</a:t>
            </a:r>
            <a:br>
              <a:rPr lang="sv-SE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ska också styrka er ända till slutet, så att ni inte kan anklagas på vår Herre Jesu Kristi dag. </a:t>
            </a:r>
            <a:r>
              <a:rPr lang="sv-SE" dirty="0"/>
              <a:t>(1 Kor 1:8)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909394"/>
      </p:ext>
    </p:extLst>
  </p:cSld>
  <p:clrMapOvr>
    <a:masterClrMapping/>
  </p:clrMapOvr>
  <p:transition advTm="1382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DF4FD03-798B-4AA8-BF7C-2E5A3CA6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Vedergällning och dom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2A6504-437D-4EEA-AA9C-A24E2B80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8611"/>
            <a:ext cx="12192001" cy="621938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C2E37EC-C505-4BEF-BF1C-2C43E46B9BCE}"/>
              </a:ext>
            </a:extLst>
          </p:cNvPr>
          <p:cNvSpPr txBox="1"/>
          <p:nvPr/>
        </p:nvSpPr>
        <p:spPr>
          <a:xfrm>
            <a:off x="0" y="4549676"/>
            <a:ext cx="7333307" cy="2308324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lIns="216000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Två globala domar: Vid syndafloden och återkomsten.</a:t>
            </a:r>
            <a:endParaRPr lang="sv-SE" sz="2400" dirty="0">
              <a:highlight>
                <a:srgbClr val="FFFF00"/>
              </a:highlight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Guds vrede är ett uttryck för hans kärlek.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Hoppet genom Bibeln är att Gud ska döma.</a:t>
            </a:r>
            <a:endParaRPr lang="sv-SE" sz="1400" dirty="0">
              <a:highlight>
                <a:srgbClr val="FFFF00"/>
              </a:highlight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Guds primära mål är inte enhet utan rättfärdighet.</a:t>
            </a:r>
            <a:endParaRPr lang="sv-SE" sz="2400" dirty="0">
              <a:highlight>
                <a:srgbClr val="FFFF00"/>
              </a:highlight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Största problemet är inte </a:t>
            </a:r>
            <a:r>
              <a:rPr lang="sv-SE" sz="2400" i="1" u="sng" dirty="0">
                <a:solidFill>
                  <a:schemeClr val="bg1"/>
                </a:solidFill>
              </a:rPr>
              <a:t>hur</a:t>
            </a:r>
            <a:r>
              <a:rPr lang="sv-SE" sz="2400" dirty="0">
                <a:solidFill>
                  <a:schemeClr val="bg1"/>
                </a:solidFill>
              </a:rPr>
              <a:t> vi dör utan </a:t>
            </a:r>
            <a:r>
              <a:rPr lang="sv-SE" sz="2400" i="1" u="sng" dirty="0">
                <a:solidFill>
                  <a:schemeClr val="bg1"/>
                </a:solidFill>
              </a:rPr>
              <a:t>att</a:t>
            </a:r>
            <a:r>
              <a:rPr lang="sv-SE" sz="2400" dirty="0">
                <a:solidFill>
                  <a:schemeClr val="bg1"/>
                </a:solidFill>
              </a:rPr>
              <a:t> vi dör.</a:t>
            </a:r>
            <a:endParaRPr lang="sv-SE" sz="2400" dirty="0">
              <a:highlight>
                <a:srgbClr val="FFFF00"/>
              </a:highlight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Guds dom är en grund att kunna förlåta.</a:t>
            </a:r>
          </a:p>
        </p:txBody>
      </p:sp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290099A0-8832-471D-8891-453CAA6196A2}"/>
              </a:ext>
            </a:extLst>
          </p:cNvPr>
          <p:cNvSpPr/>
          <p:nvPr/>
        </p:nvSpPr>
        <p:spPr>
          <a:xfrm>
            <a:off x="6618973" y="2740076"/>
            <a:ext cx="3189171" cy="1328023"/>
          </a:xfrm>
          <a:prstGeom prst="wedgeRoundRectCallout">
            <a:avLst>
              <a:gd name="adj1" fmla="val -77272"/>
              <a:gd name="adj2" fmla="val 1617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Martyrerna i Upp 6:10:</a:t>
            </a:r>
            <a:br>
              <a:rPr lang="sv-SE" dirty="0"/>
            </a:br>
            <a:r>
              <a:rPr lang="sv-SE" dirty="0">
                <a:solidFill>
                  <a:srgbClr val="C00000"/>
                </a:solidFill>
              </a:rPr>
              <a:t>Hur länge ska det dröja innan du </a:t>
            </a:r>
            <a:r>
              <a:rPr lang="sv-SE" i="1" u="sng" dirty="0">
                <a:solidFill>
                  <a:srgbClr val="C00000"/>
                </a:solidFill>
              </a:rPr>
              <a:t>dömer</a:t>
            </a:r>
            <a:r>
              <a:rPr lang="sv-SE" dirty="0">
                <a:solidFill>
                  <a:srgbClr val="C00000"/>
                </a:solidFill>
              </a:rPr>
              <a:t> jordens invånare och straffar dem för vårt blod?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090100"/>
      </p:ext>
    </p:extLst>
  </p:cSld>
  <p:clrMapOvr>
    <a:masterClrMapping/>
  </p:clrMapOvr>
  <p:transition advTm="4574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0C531D4-4F77-45B3-8B0A-52EB4E38B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647700"/>
            <a:ext cx="12192000" cy="62103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4EA5399-72FF-43F8-AA4D-C89778C6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Guds rike</a:t>
            </a:r>
            <a:endParaRPr lang="sv-SE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085A7D3-74A8-4F0D-9567-4163F104EDFB}"/>
              </a:ext>
            </a:extLst>
          </p:cNvPr>
          <p:cNvSpPr txBox="1"/>
          <p:nvPr/>
        </p:nvSpPr>
        <p:spPr>
          <a:xfrm>
            <a:off x="0" y="893287"/>
            <a:ext cx="5689600" cy="5673348"/>
          </a:xfrm>
          <a:prstGeom prst="rect">
            <a:avLst/>
          </a:prstGeom>
          <a:noFill/>
        </p:spPr>
        <p:txBody>
          <a:bodyPr wrap="square" lIns="216000" rIns="180000" rtlCol="0">
            <a:spAutoFit/>
          </a:bodyPr>
          <a:lstStyle/>
          <a:p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Jag såg en </a:t>
            </a:r>
            <a:r>
              <a:rPr lang="sv-SE" sz="2000" i="1" u="sng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ny himmel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och en </a:t>
            </a:r>
            <a:r>
              <a:rPr lang="sv-SE" sz="2000" i="1" u="sng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ny jord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… Och jag såg den heliga staden, det </a:t>
            </a:r>
            <a:r>
              <a:rPr lang="sv-SE" sz="2000" i="1" u="sng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nya Jerusalem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b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komma ner från himlen, från Gud, redo som en brud som är smyckad för sin man… </a:t>
            </a:r>
          </a:p>
          <a:p>
            <a:pPr marL="450850" indent="-2698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 står Guds boning bland människorna.</a:t>
            </a:r>
          </a:p>
          <a:p>
            <a:pPr marL="450850" indent="-2698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 ska torka alla tårar från deras ögon.</a:t>
            </a:r>
          </a:p>
          <a:p>
            <a:pPr marL="450850" indent="-2698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Döden ska inte finnas mer, och ingen sorg och ingen gråt och ingen plåga.</a:t>
            </a:r>
          </a:p>
          <a:p>
            <a:pPr marL="450850" indent="-2698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Den som segrar ska få detta i arv, och jag ska vara hans Gud, och han ska vara min son.</a:t>
            </a:r>
            <a:br>
              <a:rPr lang="sv-S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v-SE" sz="1600" dirty="0">
                <a:ea typeface="Times New Roman" panose="02020603050405020304" pitchFamily="18" charset="0"/>
                <a:cs typeface="Calibri" panose="020F0502020204030204" pitchFamily="34" charset="0"/>
              </a:rPr>
              <a:t>(Upp 21:1-7)</a:t>
            </a:r>
          </a:p>
          <a:p>
            <a:endParaRPr lang="sv-SE" sz="2000" dirty="0">
              <a:cs typeface="Calibri" panose="020F0502020204030204" pitchFamily="34" charset="0"/>
            </a:endParaRPr>
          </a:p>
          <a:p>
            <a:r>
              <a:rPr lang="sv-SE" sz="2000" dirty="0">
                <a:cs typeface="Calibri" panose="020F0502020204030204" pitchFamily="34" charset="0"/>
              </a:rPr>
              <a:t>Guds frälsningsplan sträcker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cs typeface="Calibri" panose="020F0502020204030204" pitchFamily="34" charset="0"/>
              </a:rPr>
              <a:t>från Paradis (Eden)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cs typeface="Calibri" panose="020F0502020204030204" pitchFamily="34" charset="0"/>
              </a:rPr>
              <a:t>till Paradis (Guds Rike)</a:t>
            </a:r>
          </a:p>
          <a:p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De tider kommer då allt det </a:t>
            </a:r>
            <a:r>
              <a:rPr lang="sv-SE" sz="2000" i="1" u="sng" dirty="0">
                <a:solidFill>
                  <a:schemeClr val="accent1">
                    <a:lumMod val="50000"/>
                  </a:schemeClr>
                </a:solidFill>
              </a:rPr>
              <a:t>återupprättas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som Gud från urminnes tid har förkunnat genom sina heliga profeters mun. </a:t>
            </a:r>
            <a:r>
              <a:rPr lang="sv-SE" sz="1600" dirty="0"/>
              <a:t>(Apg 3:21)</a:t>
            </a:r>
            <a:endParaRPr lang="sv-SE" sz="2000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77241"/>
      </p:ext>
    </p:extLst>
  </p:cSld>
  <p:clrMapOvr>
    <a:masterClrMapping/>
  </p:clrMapOvr>
  <p:transition advTm="2826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7|7.2|5.9|84.6|5.9|6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5|2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34.5|53.8|44.3|32.2|80|1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70.7|13.3|3.6|39.7|14.4|90.9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Application>Microsoft Office PowerPoint</Application>
  <PresentationFormat>Bredbild</PresentationFormat>
  <Paragraphs>62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Times New Roman</vt:lpstr>
      <vt:lpstr>Maiandra GD</vt:lpstr>
      <vt:lpstr>Calibri</vt:lpstr>
      <vt:lpstr>MV Boli</vt:lpstr>
      <vt:lpstr>Arial</vt:lpstr>
      <vt:lpstr>3_Office-tema</vt:lpstr>
      <vt:lpstr>11. Guds lösning</vt:lpstr>
      <vt:lpstr>Behovet av en Frälsare</vt:lpstr>
      <vt:lpstr>Vid Jesu återkomst sker två saker</vt:lpstr>
      <vt:lpstr>Vedergällning och dom</vt:lpstr>
      <vt:lpstr>Guds rike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2021-02-26T15:11:12Z</dcterms:modified>
</cp:coreProperties>
</file>