
<file path=[Content_Types].xml><?xml version="1.0" encoding="utf-8"?>
<Types xmlns="http://schemas.openxmlformats.org/package/2006/content-types">
  <Default Extension="flac" ContentType="audio/unknown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9"/>
  </p:notesMasterIdLst>
  <p:handoutMasterIdLst>
    <p:handoutMasterId r:id="rId10"/>
  </p:handoutMasterIdLst>
  <p:sldIdLst>
    <p:sldId id="1370" r:id="rId2"/>
    <p:sldId id="1427" r:id="rId3"/>
    <p:sldId id="1429" r:id="rId4"/>
    <p:sldId id="1294" r:id="rId5"/>
    <p:sldId id="1213" r:id="rId6"/>
    <p:sldId id="1244" r:id="rId7"/>
    <p:sldId id="1435" r:id="rId8"/>
  </p:sldIdLst>
  <p:sldSz cx="12192000" cy="6858000"/>
  <p:notesSz cx="6858000" cy="9945688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aiandra GD" panose="020E0502030308020204" pitchFamily="34" charset="0"/>
      <p:regular r:id="rId15"/>
    </p:embeddedFont>
    <p:embeddedFont>
      <p:font typeface="MV Boli" panose="02000500030200090000" pitchFamily="2" charset="0"/>
      <p:regular r:id="rId16"/>
    </p:embeddedFont>
    <p:embeddedFont>
      <p:font typeface="Papyrus" panose="03070502060502030205" pitchFamily="66" charset="0"/>
      <p:regular r:id="rId17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370"/>
            <p14:sldId id="1427"/>
            <p14:sldId id="1429"/>
            <p14:sldId id="1294"/>
            <p14:sldId id="1213"/>
            <p14:sldId id="1244"/>
            <p14:sldId id="1435"/>
          </p14:sldIdLst>
        </p14:section>
      </p14:sectionLst>
    </p:ext>
    <p:ext uri="{EFAFB233-063F-42B5-8137-9DF3F51BA10A}">
      <p15:sldGuideLst xmlns:p15="http://schemas.microsoft.com/office/powerpoint/2012/main">
        <p15:guide id="2" pos="513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85627" autoAdjust="0"/>
  </p:normalViewPr>
  <p:slideViewPr>
    <p:cSldViewPr snapToGrid="0">
      <p:cViewPr varScale="1">
        <p:scale>
          <a:sx n="109" d="100"/>
          <a:sy n="109" d="100"/>
        </p:scale>
        <p:origin x="798" y="102"/>
      </p:cViewPr>
      <p:guideLst>
        <p:guide pos="5133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61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615D-BE9E-4F06-B22F-38A92CB32E4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244475"/>
            <a:ext cx="4132263" cy="2325688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567" y="2756815"/>
            <a:ext cx="6195369" cy="6967954"/>
          </a:xfrm>
          <a:noFill/>
          <a:ln/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sv-SE" sz="2000" baseline="0" dirty="0"/>
              <a:t>VO: Gud är </a:t>
            </a:r>
            <a:r>
              <a:rPr lang="sv-SE" sz="2000" b="0" baseline="0" dirty="0"/>
              <a:t>livets Gud.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aseline="0" dirty="0"/>
              <a:t>Men Han sätter </a:t>
            </a:r>
            <a:r>
              <a:rPr lang="sv-SE" sz="2000" b="0" baseline="0" dirty="0"/>
              <a:t>spelreglerna</a:t>
            </a:r>
            <a:r>
              <a:rPr lang="sv-SE" sz="2000" baseline="0" dirty="0"/>
              <a:t> och varnar för döden.</a:t>
            </a:r>
          </a:p>
          <a:p>
            <a:pPr eaLnBrk="1" hangingPunct="1">
              <a:lnSpc>
                <a:spcPct val="80000"/>
              </a:lnSpc>
            </a:pPr>
            <a:endParaRPr lang="sv-SE" sz="2000" baseline="0" dirty="0"/>
          </a:p>
          <a:p>
            <a:pPr eaLnBrk="1" hangingPunct="1">
              <a:lnSpc>
                <a:spcPct val="80000"/>
              </a:lnSpc>
            </a:pPr>
            <a:r>
              <a:rPr lang="sv-SE" sz="2000" baseline="0" dirty="0"/>
              <a:t>VO: ”Sista” fienden: Seger på område </a:t>
            </a:r>
            <a:r>
              <a:rPr lang="sv-SE" sz="2000" baseline="0" dirty="0" err="1"/>
              <a:t>ofter</a:t>
            </a:r>
            <a:r>
              <a:rPr lang="sv-SE" sz="2000" baseline="0" dirty="0"/>
              <a:t> område. Kristi uppståndelse, de troendes uppståndelse, total seger över döden.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aseline="0" dirty="0"/>
              <a:t>Därför två </a:t>
            </a:r>
            <a:r>
              <a:rPr lang="sv-SE" sz="2000" baseline="0" dirty="0" err="1"/>
              <a:t>användingar</a:t>
            </a:r>
            <a:r>
              <a:rPr lang="sv-SE" sz="2000" baseline="0" dirty="0"/>
              <a:t> av ordet ”paradis”.</a:t>
            </a:r>
          </a:p>
        </p:txBody>
      </p:sp>
    </p:spTree>
    <p:extLst>
      <p:ext uri="{BB962C8B-B14F-4D97-AF65-F5344CB8AC3E}">
        <p14:creationId xmlns:p14="http://schemas.microsoft.com/office/powerpoint/2010/main" val="202145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40FEF-297F-47BA-9132-3C941CF3218B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74863" y="269875"/>
            <a:ext cx="2816225" cy="15843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566" y="2091051"/>
            <a:ext cx="6145942" cy="7559576"/>
          </a:xfrm>
          <a:noFill/>
          <a:ln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sv-SE" sz="2000" dirty="0"/>
              <a:t>VO: </a:t>
            </a:r>
            <a:r>
              <a:rPr lang="sv-SE" sz="2000" b="0" dirty="0"/>
              <a:t>Ormen</a:t>
            </a:r>
            <a:r>
              <a:rPr lang="sv-SE" sz="2000" b="0" baseline="0" dirty="0"/>
              <a:t> ifrågasätter Guds Ord.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="0" i="0" baseline="0" dirty="0"/>
              <a:t>Samma taktik än idag: "Skulle Bibeln ha något att säga till den moderna människan?”</a:t>
            </a:r>
          </a:p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Bibeln mossig, patriarkalisk, ska tolkas, Gud menar inte så allvarligt</a:t>
            </a:r>
          </a:p>
          <a:p>
            <a:pPr eaLnBrk="1" hangingPunct="1">
              <a:lnSpc>
                <a:spcPct val="80000"/>
              </a:lnSpc>
            </a:pPr>
            <a:endParaRPr lang="sv-SE" sz="2000" dirty="0"/>
          </a:p>
          <a:p>
            <a:pPr eaLnBrk="1" hangingPunct="1">
              <a:lnSpc>
                <a:spcPct val="80000"/>
              </a:lnSpc>
            </a:pPr>
            <a:r>
              <a:rPr lang="sv-SE" sz="2000" dirty="0"/>
              <a:t>VO: </a:t>
            </a:r>
            <a:r>
              <a:rPr lang="sv-SE" sz="2000" b="0" dirty="0"/>
              <a:t>De två kardinallögnerna, se nästa bild.</a:t>
            </a:r>
          </a:p>
          <a:p>
            <a:pPr eaLnBrk="1" hangingPunct="1">
              <a:lnSpc>
                <a:spcPct val="80000"/>
              </a:lnSpc>
            </a:pPr>
            <a:endParaRPr lang="sv-SE" sz="2000" dirty="0"/>
          </a:p>
          <a:p>
            <a:pPr eaLnBrk="1" hangingPunct="1">
              <a:lnSpc>
                <a:spcPct val="80000"/>
              </a:lnSpc>
            </a:pPr>
            <a:r>
              <a:rPr lang="sv-SE" sz="2000" dirty="0"/>
              <a:t>VO: </a:t>
            </a:r>
            <a:r>
              <a:rPr lang="sv-SE" sz="2000" b="0" dirty="0"/>
              <a:t>Världshistoriens största katastrof.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="0" dirty="0"/>
              <a:t>Världen</a:t>
            </a:r>
            <a:r>
              <a:rPr lang="sv-SE" sz="2000" b="0" baseline="0" dirty="0"/>
              <a:t> inte alls som Gud avsåg efter detta.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="0" baseline="0" dirty="0"/>
              <a:t>Döden kom in i skapelsen liksom ondska, lidande, naturkatastrofer…</a:t>
            </a:r>
          </a:p>
          <a:p>
            <a:pPr marL="0" marR="0" indent="0" algn="l" defTabSz="9142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0" dirty="0"/>
              <a:t>Hela skapelsen lades ”under förgängelsen” (Rom 8:20)</a:t>
            </a:r>
          </a:p>
        </p:txBody>
      </p:sp>
    </p:spTree>
    <p:extLst>
      <p:ext uri="{BB962C8B-B14F-4D97-AF65-F5344CB8AC3E}">
        <p14:creationId xmlns:p14="http://schemas.microsoft.com/office/powerpoint/2010/main" val="271838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VO: Representanten för nyandlighet på religionsdagen i Eskilstuna 2011-02-09 (Robert Nilsson):</a:t>
            </a:r>
            <a:r>
              <a:rPr lang="sv-SE" sz="1200" b="0" dirty="0"/>
              <a:t> ”Ni kan inte dö för ni är gudar".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991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40FEF-297F-47BA-9132-3C941CF3218B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marL="0" marR="0" indent="0" algn="l" defTabSz="9142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/>
          </a:p>
        </p:txBody>
      </p:sp>
    </p:spTree>
    <p:extLst>
      <p:ext uri="{BB962C8B-B14F-4D97-AF65-F5344CB8AC3E}">
        <p14:creationId xmlns:p14="http://schemas.microsoft.com/office/powerpoint/2010/main" val="345093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trike="noStrike" dirty="0"/>
              <a:t>VO: En ko har inte förmåga till kärlek och därför inte heller så stor fallhöjd.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379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40FEF-297F-47BA-9132-3C941CF3218B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sv-SE" b="0" dirty="0"/>
              <a:t>VO: Vi måste sluta denna video med något positivt.</a:t>
            </a:r>
          </a:p>
          <a:p>
            <a:pPr eaLnBrk="1" hangingPunct="1">
              <a:lnSpc>
                <a:spcPct val="80000"/>
              </a:lnSpc>
            </a:pPr>
            <a:endParaRPr lang="sv-SE" b="0" dirty="0"/>
          </a:p>
          <a:p>
            <a:pPr eaLnBrk="1" hangingPunct="1">
              <a:lnSpc>
                <a:spcPct val="80000"/>
              </a:lnSpc>
            </a:pPr>
            <a:r>
              <a:rPr lang="sv-SE" b="0" dirty="0"/>
              <a:t>VO: Kvinnan är Jerusalem, i överförd betydelse Israel, i överförd betydelse alla kristna.</a:t>
            </a:r>
          </a:p>
          <a:p>
            <a:pPr eaLnBrk="1" hangingPunct="1">
              <a:lnSpc>
                <a:spcPct val="80000"/>
              </a:lnSpc>
            </a:pPr>
            <a:endParaRPr lang="sv-SE" b="0" dirty="0"/>
          </a:p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VO: </a:t>
            </a:r>
            <a:r>
              <a:rPr lang="sv-SE" dirty="0"/>
              <a:t>”Säd" översätts i SFB med</a:t>
            </a:r>
            <a:r>
              <a:rPr lang="sv-SE" baseline="0" dirty="0"/>
              <a:t> ”avkomma”, men ”säd” visar tydligare på jungfrufödelsen eftersom det normalt är män som har ”säd”.</a:t>
            </a:r>
            <a:endParaRPr lang="sv-SE" b="0" dirty="0"/>
          </a:p>
          <a:p>
            <a:pPr eaLnBrk="1" hangingPunct="1">
              <a:lnSpc>
                <a:spcPct val="80000"/>
              </a:lnSpc>
            </a:pPr>
            <a:endParaRPr lang="sv-SE" b="0" dirty="0"/>
          </a:p>
          <a:p>
            <a:pPr eaLnBrk="1" hangingPunct="1">
              <a:lnSpc>
                <a:spcPct val="80000"/>
              </a:lnSpc>
            </a:pPr>
            <a:r>
              <a:rPr lang="sv-SE" baseline="0" dirty="0"/>
              <a:t>VO: </a:t>
            </a:r>
            <a:r>
              <a:rPr lang="sv-SE" b="0" baseline="0" dirty="0"/>
              <a:t>Från denna stund handla Bibeln om hur Gud driver igenom sin frälsningsplan.</a:t>
            </a:r>
          </a:p>
        </p:txBody>
      </p:sp>
    </p:spTree>
    <p:extLst>
      <p:ext uri="{BB962C8B-B14F-4D97-AF65-F5344CB8AC3E}">
        <p14:creationId xmlns:p14="http://schemas.microsoft.com/office/powerpoint/2010/main" val="48652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64C3A299-9A95-4F25-AA91-B57CF217E6F9}"/>
              </a:ext>
            </a:extLst>
          </p:cNvPr>
          <p:cNvSpPr txBox="1"/>
          <p:nvPr userDrawn="1"/>
        </p:nvSpPr>
        <p:spPr>
          <a:xfrm>
            <a:off x="9839500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flac"/><Relationship Id="rId7" Type="http://schemas.openxmlformats.org/officeDocument/2006/relationships/image" Target="../media/image5.gif"/><Relationship Id="rId2" Type="http://schemas.microsoft.com/office/2007/relationships/media" Target="../media/media1.flac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1" y="5862455"/>
            <a:ext cx="9372601" cy="956595"/>
          </a:xfrm>
          <a:effectLst/>
        </p:spPr>
        <p:txBody>
          <a:bodyPr/>
          <a:lstStyle/>
          <a:p>
            <a:r>
              <a:rPr lang="sv-SE" dirty="0"/>
              <a:t>6. Världshistoriens värsta dag</a:t>
            </a:r>
          </a:p>
        </p:txBody>
      </p:sp>
    </p:spTree>
    <p:extLst>
      <p:ext uri="{BB962C8B-B14F-4D97-AF65-F5344CB8AC3E}">
        <p14:creationId xmlns:p14="http://schemas.microsoft.com/office/powerpoint/2010/main" val="812575654"/>
      </p:ext>
    </p:extLst>
  </p:cSld>
  <p:clrMapOvr>
    <a:masterClrMapping/>
  </p:clrMapOvr>
  <p:transition advTm="37331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Döden är inte ursprunglig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CB44867-914D-4ED2-B4F3-844950EA92AD}"/>
              </a:ext>
            </a:extLst>
          </p:cNvPr>
          <p:cNvSpPr/>
          <p:nvPr/>
        </p:nvSpPr>
        <p:spPr>
          <a:xfrm>
            <a:off x="8429624" y="1875742"/>
            <a:ext cx="3629025" cy="4955203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spcBef>
                <a:spcPts val="900"/>
              </a:spcBef>
            </a:pPr>
            <a:r>
              <a:rPr lang="sv-SE" sz="2000" dirty="0">
                <a:solidFill>
                  <a:srgbClr val="C00000"/>
                </a:solidFill>
              </a:rPr>
              <a:t>Gud såg på allt som han hade gjort, och se, det var </a:t>
            </a:r>
            <a:r>
              <a:rPr lang="sv-SE" sz="2000" i="1" u="sng" dirty="0">
                <a:solidFill>
                  <a:srgbClr val="C00000"/>
                </a:solidFill>
              </a:rPr>
              <a:t>mycket gott</a:t>
            </a:r>
            <a:r>
              <a:rPr lang="sv-SE" sz="2000">
                <a:solidFill>
                  <a:srgbClr val="C00000"/>
                </a:solidFill>
              </a:rPr>
              <a:t>.</a:t>
            </a:r>
            <a:r>
              <a:rPr lang="sv-SE" sz="2000"/>
              <a:t> </a:t>
            </a:r>
            <a:r>
              <a:rPr lang="sv-SE" sz="1600"/>
              <a:t>(</a:t>
            </a:r>
            <a:r>
              <a:rPr lang="sv-SE" sz="1600" dirty="0"/>
              <a:t>1 Mos 1:31)</a:t>
            </a:r>
          </a:p>
          <a:p>
            <a:pPr>
              <a:spcBef>
                <a:spcPts val="1200"/>
              </a:spcBef>
            </a:pPr>
            <a:r>
              <a:rPr lang="sv-SE" sz="2000">
                <a:solidFill>
                  <a:srgbClr val="C00000"/>
                </a:solidFill>
              </a:rPr>
              <a:t>Herren Gud tog mannen och satte honom i </a:t>
            </a:r>
            <a:r>
              <a:rPr lang="sv-SE" sz="2000" i="1" u="sng">
                <a:solidFill>
                  <a:srgbClr val="C00000"/>
                </a:solidFill>
              </a:rPr>
              <a:t>Edens lustgård</a:t>
            </a:r>
            <a:r>
              <a:rPr lang="sv-SE" sz="2000">
                <a:solidFill>
                  <a:srgbClr val="C00000"/>
                </a:solidFill>
              </a:rPr>
              <a:t>… och gav mannen denna befallning: ”Du kan äta fritt av alla träd i lustgården, men av trädet med kunskap om gott och ont ska du inte äta, för den dag du äter av det ska du </a:t>
            </a:r>
            <a:r>
              <a:rPr lang="sv-SE" sz="2000" i="1" u="sng">
                <a:solidFill>
                  <a:srgbClr val="C00000"/>
                </a:solidFill>
              </a:rPr>
              <a:t>döden dö</a:t>
            </a:r>
            <a:r>
              <a:rPr lang="sv-SE" sz="2000">
                <a:solidFill>
                  <a:srgbClr val="C00000"/>
                </a:solidFill>
              </a:rPr>
              <a:t>.”</a:t>
            </a:r>
            <a:r>
              <a:rPr lang="sv-SE" sz="2000"/>
              <a:t> </a:t>
            </a:r>
            <a:r>
              <a:rPr lang="sv-SE" sz="1600" spc="99"/>
              <a:t>(</a:t>
            </a:r>
            <a:r>
              <a:rPr lang="sv-SE" sz="1600" spc="99" dirty="0"/>
              <a:t>1 </a:t>
            </a:r>
            <a:r>
              <a:rPr lang="sv-SE" sz="1600" spc="99"/>
              <a:t>Mos 2:15-17</a:t>
            </a:r>
            <a:r>
              <a:rPr lang="sv-SE" sz="1600" spc="99" dirty="0"/>
              <a:t>)</a:t>
            </a:r>
          </a:p>
          <a:p>
            <a:pPr>
              <a:spcBef>
                <a:spcPts val="1200"/>
              </a:spcBef>
            </a:pPr>
            <a:r>
              <a:rPr lang="sv-SE" sz="2000" spc="99" dirty="0">
                <a:solidFill>
                  <a:srgbClr val="C00000"/>
                </a:solidFill>
              </a:rPr>
              <a:t>Som den sista</a:t>
            </a:r>
            <a:r>
              <a:rPr lang="sv-SE" sz="2000" u="sng" spc="99" dirty="0">
                <a:solidFill>
                  <a:srgbClr val="C00000"/>
                </a:solidFill>
              </a:rPr>
              <a:t> </a:t>
            </a:r>
            <a:r>
              <a:rPr lang="sv-SE" sz="2000" i="1" u="sng" spc="99" dirty="0">
                <a:solidFill>
                  <a:srgbClr val="C00000"/>
                </a:solidFill>
              </a:rPr>
              <a:t>fienden</a:t>
            </a:r>
            <a:r>
              <a:rPr lang="sv-SE" sz="2000" spc="99" dirty="0">
                <a:solidFill>
                  <a:srgbClr val="C00000"/>
                </a:solidFill>
              </a:rPr>
              <a:t> berövas döden sin makt. </a:t>
            </a:r>
            <a:br>
              <a:rPr lang="sv-SE" sz="2000" spc="99" dirty="0">
                <a:solidFill>
                  <a:srgbClr val="C00000"/>
                </a:solidFill>
              </a:rPr>
            </a:br>
            <a:r>
              <a:rPr lang="sv-SE" sz="1600" spc="99" dirty="0"/>
              <a:t>(1 Kor 15:26)</a:t>
            </a:r>
            <a:endParaRPr lang="sv-SE" sz="20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B71EB34-3312-445A-8653-D04E5ED9A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00"/>
            <a:ext cx="8335973" cy="62103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003AE77-6560-4B76-912B-211C50433229}"/>
              </a:ext>
            </a:extLst>
          </p:cNvPr>
          <p:cNvSpPr/>
          <p:nvPr/>
        </p:nvSpPr>
        <p:spPr>
          <a:xfrm>
            <a:off x="0" y="6334796"/>
            <a:ext cx="1790699" cy="523204"/>
          </a:xfrm>
          <a:prstGeom prst="rect">
            <a:avLst/>
          </a:prstGeom>
          <a:noFill/>
        </p:spPr>
        <p:txBody>
          <a:bodyPr wrap="square" lIns="91421" tIns="45712" rIns="91421" bIns="45712">
            <a:spAutoFit/>
          </a:bodyPr>
          <a:lstStyle/>
          <a:p>
            <a:pPr>
              <a:defRPr/>
            </a:pPr>
            <a:r>
              <a:rPr lang="sv-S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Wenzel Peter,</a:t>
            </a:r>
          </a:p>
          <a:p>
            <a:pPr>
              <a:defRPr/>
            </a:pPr>
            <a:r>
              <a:rPr lang="sv-S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Vatican Museum</a:t>
            </a:r>
            <a:endParaRPr lang="sv-SE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506742"/>
      </p:ext>
    </p:extLst>
  </p:cSld>
  <p:clrMapOvr>
    <a:masterClrMapping/>
  </p:clrMapOvr>
  <p:transition advTm="2654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ubrik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Något går gruvligt fel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269BE5B-2B8B-431A-BE25-C8B202EB9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75846"/>
            <a:ext cx="12192000" cy="7033846"/>
          </a:xfrm>
          <a:prstGeom prst="rect">
            <a:avLst/>
          </a:prstGeom>
        </p:spPr>
      </p:pic>
      <p:pic>
        <p:nvPicPr>
          <p:cNvPr id="10" name="Orm" descr="En bild som visar grön, reptil, inomhus, djur&#10;&#10;Beskrivning genererad med hög exakthet">
            <a:extLst>
              <a:ext uri="{FF2B5EF4-FFF2-40B4-BE49-F238E27FC236}">
                <a16:creationId xmlns:a16="http://schemas.microsoft.com/office/drawing/2014/main" id="{54269507-B93F-4A23-96A5-7D2E5ACF41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" b="7093"/>
          <a:stretch/>
        </p:blipFill>
        <p:spPr>
          <a:xfrm>
            <a:off x="2801815" y="863855"/>
            <a:ext cx="9390185" cy="5994146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2A6729E-3E82-4138-9EE6-E6C4BCD677B0}"/>
              </a:ext>
            </a:extLst>
          </p:cNvPr>
          <p:cNvSpPr/>
          <p:nvPr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E27AB3E0-EF6B-4D82-AF4B-63E4FDED1C0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Något går gruvligt fel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CBFDDAAE-F24E-4E80-96C4-BAE67AA3F0ED}"/>
              </a:ext>
            </a:extLst>
          </p:cNvPr>
          <p:cNvSpPr/>
          <p:nvPr/>
        </p:nvSpPr>
        <p:spPr>
          <a:xfrm>
            <a:off x="273295" y="1005756"/>
            <a:ext cx="5287533" cy="498598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Men ormen var listigare än alla 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markens djur… Han </a:t>
            </a:r>
            <a: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  <a:t>sade till</a:t>
            </a:r>
            <a:b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  <a:t>kvinnan</a:t>
            </a: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:</a:t>
            </a:r>
          </a:p>
          <a:p>
            <a:pPr marL="269875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  <a:t>Har Gud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u="sng" dirty="0">
                <a:solidFill>
                  <a:schemeClr val="accent2"/>
                </a:solidFill>
                <a:latin typeface="Papyrus" panose="03070502060502030205" pitchFamily="66" charset="0"/>
              </a:rPr>
              <a:t>verkligen </a:t>
            </a:r>
            <a:r>
              <a:rPr lang="sv-SE" sz="2400" b="1" u="sng">
                <a:solidFill>
                  <a:schemeClr val="accent2"/>
                </a:solidFill>
                <a:latin typeface="Papyrus" panose="03070502060502030205" pitchFamily="66" charset="0"/>
              </a:rPr>
              <a:t>sagt</a:t>
            </a:r>
            <a: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  <a:t> att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ni inte får </a:t>
            </a:r>
            <a: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  <a:t>äta?</a:t>
            </a:r>
            <a:endParaRPr lang="sv-SE" sz="2400" b="1" dirty="0">
              <a:solidFill>
                <a:schemeClr val="accent2"/>
              </a:solidFill>
              <a:latin typeface="Papyrus" panose="03070502060502030205" pitchFamily="66" charset="0"/>
            </a:endParaRPr>
          </a:p>
          <a:p>
            <a:pPr marL="269875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Ni ska visst 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u="sng" dirty="0">
                <a:solidFill>
                  <a:schemeClr val="accent2"/>
                </a:solidFill>
                <a:latin typeface="Papyrus" panose="03070502060502030205" pitchFamily="66" charset="0"/>
              </a:rPr>
              <a:t>inte </a:t>
            </a:r>
            <a:r>
              <a:rPr lang="sv-SE" sz="2400" b="1" u="sng">
                <a:solidFill>
                  <a:schemeClr val="accent2"/>
                </a:solidFill>
                <a:latin typeface="Papyrus" panose="03070502060502030205" pitchFamily="66" charset="0"/>
              </a:rPr>
              <a:t>dö</a:t>
            </a:r>
            <a:r>
              <a:rPr lang="sv-SE" sz="2400" b="1">
                <a:solidFill>
                  <a:schemeClr val="accent2"/>
                </a:solidFill>
                <a:latin typeface="Papyrus" panose="03070502060502030205" pitchFamily="66" charset="0"/>
              </a:rPr>
              <a:t>!</a:t>
            </a:r>
            <a:endParaRPr lang="sv-SE" sz="1600" dirty="0">
              <a:highlight>
                <a:srgbClr val="FFFF00"/>
              </a:highlight>
            </a:endParaRPr>
          </a:p>
          <a:p>
            <a:pPr marL="269875" indent="-1762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Den dag ni äter… 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kommer era ögon 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att öppnas, och </a:t>
            </a:r>
            <a:b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sv-SE" sz="2400" b="1" u="sng" dirty="0">
                <a:solidFill>
                  <a:schemeClr val="accent2"/>
                </a:solidFill>
                <a:latin typeface="Papyrus" panose="03070502060502030205" pitchFamily="66" charset="0"/>
              </a:rPr>
              <a:t>ni blir som Gud</a:t>
            </a:r>
            <a:r>
              <a:rPr lang="sv-SE" sz="2400" b="1" dirty="0">
                <a:solidFill>
                  <a:schemeClr val="accent2"/>
                </a:solidFill>
                <a:latin typeface="Papyrus" panose="03070502060502030205" pitchFamily="66" charset="0"/>
              </a:rPr>
              <a:t>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5A3F215-E525-4794-9EA7-6D307E97EDFE}"/>
              </a:ext>
            </a:extLst>
          </p:cNvPr>
          <p:cNvSpPr/>
          <p:nvPr/>
        </p:nvSpPr>
        <p:spPr>
          <a:xfrm>
            <a:off x="7664622" y="2114446"/>
            <a:ext cx="4527378" cy="1815882"/>
          </a:xfrm>
          <a:prstGeom prst="rect">
            <a:avLst/>
          </a:prstGeom>
        </p:spPr>
        <p:txBody>
          <a:bodyPr wrap="square" lIns="0" rIns="180000">
            <a:spAutoFit/>
          </a:bodyPr>
          <a:lstStyle/>
          <a:p>
            <a:r>
              <a:rPr lang="sv-SE" sz="2800" b="1" spc="99" dirty="0">
                <a:solidFill>
                  <a:schemeClr val="accent2"/>
                </a:solidFill>
                <a:latin typeface="Papyrus" panose="03070502060502030205" pitchFamily="66" charset="0"/>
              </a:rPr>
              <a:t>Och kvinnan… tog av</a:t>
            </a:r>
          </a:p>
          <a:p>
            <a:pPr marL="446088"/>
            <a:r>
              <a:rPr lang="sv-SE" sz="2800" b="1" spc="99" dirty="0">
                <a:solidFill>
                  <a:schemeClr val="accent2"/>
                </a:solidFill>
                <a:latin typeface="Papyrus" panose="03070502060502030205" pitchFamily="66" charset="0"/>
              </a:rPr>
              <a:t>frukten och åt. Hon </a:t>
            </a:r>
          </a:p>
          <a:p>
            <a:pPr marL="903288"/>
            <a:r>
              <a:rPr lang="sv-SE" sz="2800" b="1" spc="99" dirty="0">
                <a:solidFill>
                  <a:schemeClr val="accent2"/>
                </a:solidFill>
                <a:latin typeface="Papyrus" panose="03070502060502030205" pitchFamily="66" charset="0"/>
              </a:rPr>
              <a:t>Gav också till sin</a:t>
            </a:r>
          </a:p>
          <a:p>
            <a:pPr marL="1347788"/>
            <a:r>
              <a:rPr lang="sv-SE" sz="2800" b="1" spc="99" dirty="0">
                <a:solidFill>
                  <a:schemeClr val="accent2"/>
                </a:solidFill>
                <a:latin typeface="Papyrus" panose="03070502060502030205" pitchFamily="66" charset="0"/>
              </a:rPr>
              <a:t>man… och han åt.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320ABD2-3649-4BFD-9877-16EC6FC37D0C}"/>
              </a:ext>
            </a:extLst>
          </p:cNvPr>
          <p:cNvSpPr/>
          <p:nvPr/>
        </p:nvSpPr>
        <p:spPr>
          <a:xfrm>
            <a:off x="444725" y="6488668"/>
            <a:ext cx="2082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79388"/>
            <a:r>
              <a:rPr lang="sv-SE" b="1" spc="99" dirty="0">
                <a:solidFill>
                  <a:schemeClr val="bg1">
                    <a:lumMod val="85000"/>
                  </a:schemeClr>
                </a:solidFill>
                <a:latin typeface="Papyrus" panose="03070502060502030205" pitchFamily="66" charset="0"/>
              </a:rPr>
              <a:t>(1 Mos 2:16-3:6)</a:t>
            </a:r>
            <a:endParaRPr lang="sv-SE" sz="2800" b="1" spc="99" dirty="0">
              <a:solidFill>
                <a:schemeClr val="bg1">
                  <a:lumMod val="85000"/>
                </a:schemeClr>
              </a:solidFill>
              <a:latin typeface="Papyrus" panose="03070502060502030205" pitchFamily="66" charset="0"/>
            </a:endParaRPr>
          </a:p>
        </p:txBody>
      </p:sp>
      <p:pic>
        <p:nvPicPr>
          <p:cNvPr id="5" name="490049__dudeawesome__breathtaking-thunderstorm-mix-sound-effects">
            <a:hlinkClick r:id="" action="ppaction://media"/>
            <a:extLst>
              <a:ext uri="{FF2B5EF4-FFF2-40B4-BE49-F238E27FC236}">
                <a16:creationId xmlns:a16="http://schemas.microsoft.com/office/drawing/2014/main" id="{D8CA6A1F-4233-4376-B0D3-2643112A79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939478"/>
      </p:ext>
    </p:extLst>
  </p:cSld>
  <p:clrMapOvr>
    <a:masterClrMapping/>
  </p:clrMapOvr>
  <p:transition advTm="1306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uiExpand="1" build="p"/>
      <p:bldP spid="20" grpId="0"/>
      <p:bldP spid="9" grpId="0"/>
    </p:bldLst>
  </p:timing>
  <p:extLst>
    <p:ext uri="{E180D4A7-C9FB-4DFB-919C-405C955672EB}">
      <p14:showEvtLst xmlns:p14="http://schemas.microsoft.com/office/powerpoint/2010/main">
        <p14:playEvt time="41" objId="5"/>
        <p14:playEvt time="60060" objId="5"/>
        <p14:playEvt time="120091" objId="5"/>
        <p14:stopEvt time="130675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5A945A-22D1-48F7-98FD-487E1C5C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v-SE" dirty="0"/>
              <a:t>De två kardinallögnerna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29A6315-F6F5-4110-9349-1B171D1AB35B}"/>
              </a:ext>
            </a:extLst>
          </p:cNvPr>
          <p:cNvSpPr/>
          <p:nvPr/>
        </p:nvSpPr>
        <p:spPr>
          <a:xfrm>
            <a:off x="6027422" y="1715334"/>
            <a:ext cx="55397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sv-SE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ska inte </a:t>
            </a:r>
            <a:r>
              <a:rPr lang="sv-S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dö!</a:t>
            </a:r>
          </a:p>
          <a:p>
            <a:pPr marL="447675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Universalism (alla kommer till himlen)</a:t>
            </a:r>
          </a:p>
          <a:p>
            <a:pPr marL="447675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Själavandring/Reinkarnation</a:t>
            </a:r>
          </a:p>
          <a:p>
            <a:pPr marL="447675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Nära-döden-upplevelser</a:t>
            </a:r>
          </a:p>
          <a:p>
            <a:pPr marL="447675" indent="-269875">
              <a:spcBef>
                <a:spcPts val="1800"/>
              </a:spcBef>
            </a:pPr>
            <a:r>
              <a:rPr lang="sv-SE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 ska bli </a:t>
            </a:r>
            <a:r>
              <a:rPr lang="sv-S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 Gud</a:t>
            </a:r>
          </a:p>
          <a:p>
            <a:pPr marL="447675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age</a:t>
            </a:r>
          </a:p>
          <a:p>
            <a:pPr marL="447675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Kosmisk gudom</a:t>
            </a:r>
          </a:p>
          <a:p>
            <a:pPr marL="447675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Kraften kommer inifrån</a:t>
            </a:r>
          </a:p>
          <a:p>
            <a:pPr>
              <a:spcBef>
                <a:spcPts val="1800"/>
              </a:spcBef>
            </a:pPr>
            <a:r>
              <a:rPr lang="sv-SE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Egentligen samma lögn: </a:t>
            </a:r>
            <a:r>
              <a:rPr lang="sv-S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Gud… han som </a:t>
            </a:r>
            <a:r>
              <a:rPr lang="sv-SE" sz="2400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ensam</a:t>
            </a:r>
            <a:r>
              <a:rPr lang="sv-S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är odödlig. </a:t>
            </a:r>
            <a:r>
              <a:rPr lang="sv-S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 Tim 6:13-16)</a:t>
            </a:r>
            <a:endParaRPr lang="sv-SE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FFDEE62E-4270-4789-AF2C-922EEF1C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699"/>
            <a:ext cx="5496116" cy="6210301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39B44B92-A3E1-4C13-BEA4-081CE7EF79AE}"/>
              </a:ext>
            </a:extLst>
          </p:cNvPr>
          <p:cNvSpPr/>
          <p:nvPr/>
        </p:nvSpPr>
        <p:spPr>
          <a:xfrm>
            <a:off x="0" y="5628640"/>
            <a:ext cx="5516880" cy="122936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Ni har djävulen till er fader… När han talar lögn, talar han av sitt eget, ty han är en lögnare, ja, lögnens fader. </a:t>
            </a:r>
            <a:r>
              <a:rPr lang="sv-SE" dirty="0">
                <a:solidFill>
                  <a:schemeClr val="bg1"/>
                </a:solidFill>
              </a:rPr>
              <a:t>(Joh 8:44)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470625"/>
      </p:ext>
    </p:extLst>
  </p:cSld>
  <p:clrMapOvr>
    <a:masterClrMapping/>
  </p:clrMapOvr>
  <p:transition advTm="427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Syndens följder</a:t>
            </a:r>
          </a:p>
        </p:txBody>
      </p:sp>
      <p:sp>
        <p:nvSpPr>
          <p:cNvPr id="10" name="Rektangel 9"/>
          <p:cNvSpPr/>
          <p:nvPr/>
        </p:nvSpPr>
        <p:spPr>
          <a:xfrm>
            <a:off x="192505" y="984737"/>
            <a:ext cx="5486401" cy="4052391"/>
          </a:xfrm>
          <a:prstGeom prst="rect">
            <a:avLst/>
          </a:prstGeom>
          <a:noFill/>
        </p:spPr>
        <p:txBody>
          <a:bodyPr wrap="square" lIns="216000" tIns="0" rIns="0" bIns="0">
            <a:sp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HERREN Gud kallade på mannen och sade: ”Var är du?”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Han svarade: </a:t>
            </a:r>
            <a:b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</a:b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Jag hörde ljudet av dig i lustgården och </a:t>
            </a:r>
            <a:r>
              <a:rPr lang="sv-SE" sz="2800" b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blev </a:t>
            </a:r>
            <a:r>
              <a:rPr lang="sv-SE" sz="2800" b="1" u="sng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rädd</a:t>
            </a:r>
            <a:r>
              <a:rPr lang="sv-SE" sz="2800" b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 </a:t>
            </a: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eftersom jag är </a:t>
            </a:r>
            <a:r>
              <a:rPr lang="sv-SE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naken</a:t>
            </a: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. Därför </a:t>
            </a:r>
            <a:r>
              <a:rPr lang="sv-SE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gömde</a:t>
            </a: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 jag mig… </a:t>
            </a:r>
            <a:r>
              <a:rPr lang="sv-SE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Kvinnan… gav mig</a:t>
            </a:r>
            <a:r>
              <a:rPr lang="sv-SE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 av trädet, och jag åt. </a:t>
            </a:r>
            <a:r>
              <a:rPr lang="sv-S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(1 Mos 3:9-12)</a:t>
            </a:r>
            <a:endParaRPr lang="sv-S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143B07E-B6D1-41B7-B59A-F6921727C2BD}"/>
              </a:ext>
            </a:extLst>
          </p:cNvPr>
          <p:cNvSpPr/>
          <p:nvPr/>
        </p:nvSpPr>
        <p:spPr>
          <a:xfrm>
            <a:off x="545343" y="5395213"/>
            <a:ext cx="4926806" cy="10435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108000" bIns="72000">
            <a:spAutoFit/>
          </a:bodyPr>
          <a:lstStyle/>
          <a:p>
            <a:pPr algn="ctr"/>
            <a:r>
              <a:rPr lang="sv-SE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Skapelsen har ju blivit lagd under </a:t>
            </a:r>
            <a:r>
              <a:rPr lang="sv-SE" sz="2800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förgängelsen</a:t>
            </a:r>
            <a:r>
              <a:rPr lang="sv-SE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. 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(Rom 8:20)</a:t>
            </a:r>
            <a:endParaRPr lang="sv-SE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anose="03070502060502030205" pitchFamily="66" charset="0"/>
            </a:endParaRPr>
          </a:p>
        </p:txBody>
      </p:sp>
      <p:pic>
        <p:nvPicPr>
          <p:cNvPr id="3" name="Bildobjekt 2" descr="En bild som visar foto, vit, byggnad, svart&#10;&#10;Automatiskt genererad beskrivning">
            <a:extLst>
              <a:ext uri="{FF2B5EF4-FFF2-40B4-BE49-F238E27FC236}">
                <a16:creationId xmlns:a16="http://schemas.microsoft.com/office/drawing/2014/main" id="{4FEB80D5-B86B-489C-880D-822744A5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176" y="646176"/>
            <a:ext cx="6211824" cy="6211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900425"/>
      </p:ext>
    </p:extLst>
  </p:cSld>
  <p:clrMapOvr>
    <a:masterClrMapping/>
  </p:clrMapOvr>
  <p:transition advTm="125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BCB693D-7276-4B95-A603-251448943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21"/>
          <a:stretch/>
        </p:blipFill>
        <p:spPr>
          <a:xfrm>
            <a:off x="0" y="645458"/>
            <a:ext cx="12192000" cy="527124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1E04D9D3-3882-468D-BE0C-934297A9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tillåter Gud ondska?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5695B48-371A-47AC-A0A5-709F506E81BF}"/>
              </a:ext>
            </a:extLst>
          </p:cNvPr>
          <p:cNvSpPr/>
          <p:nvPr/>
        </p:nvSpPr>
        <p:spPr>
          <a:xfrm>
            <a:off x="1" y="3687901"/>
            <a:ext cx="12191999" cy="3170099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000" dirty="0">
                <a:solidFill>
                  <a:schemeClr val="bg1"/>
                </a:solidFill>
              </a:rPr>
              <a:t>Varför denna förmåga till ondska och till </a:t>
            </a:r>
            <a:r>
              <a:rPr lang="sv-SE" sz="2000">
                <a:solidFill>
                  <a:schemeClr val="bg1"/>
                </a:solidFill>
              </a:rPr>
              <a:t>att fördärva?</a:t>
            </a:r>
            <a:endParaRPr lang="sv-SE" sz="2000" dirty="0">
              <a:solidFill>
                <a:schemeClr val="bg1"/>
              </a:solidFill>
            </a:endParaRP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Stor förmåga till kärlek =&gt; Stor fallhöjd.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Gud skapar inte ondskan utan möjligheten till godhet. (Bättre fråga: Varför finns det gott?)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</a:rPr>
              <a:t>Just därför </a:t>
            </a:r>
            <a:r>
              <a:rPr lang="sv-SE" sz="2000" dirty="0">
                <a:solidFill>
                  <a:schemeClr val="bg1"/>
                </a:solidFill>
              </a:rPr>
              <a:t>att vi är skapade med en enorm kapacitet till godhet blir det så fasansfullt fel när vi låter bli.</a:t>
            </a:r>
          </a:p>
          <a:p>
            <a:pPr>
              <a:spcBef>
                <a:spcPts val="1200"/>
              </a:spcBef>
            </a:pPr>
            <a:r>
              <a:rPr lang="sv-SE" sz="2000" dirty="0">
                <a:solidFill>
                  <a:schemeClr val="bg1"/>
                </a:solidFill>
              </a:rPr>
              <a:t>Men den ”naturlig ondskan” då?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Naturkatastrofer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Epidemier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Hungersnöd</a:t>
            </a:r>
          </a:p>
          <a:p>
            <a:pPr>
              <a:spcBef>
                <a:spcPts val="1200"/>
              </a:spcBef>
            </a:pPr>
            <a:r>
              <a:rPr lang="sv-SE" sz="20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Vid syndafloden: </a:t>
            </a:r>
            <a:r>
              <a:rPr lang="sv-SE" sz="2000" dirty="0">
                <a:solidFill>
                  <a:schemeClr val="accent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Alla det stora </a:t>
            </a:r>
            <a:r>
              <a:rPr lang="sv-SE" sz="2000" i="1" u="sng" dirty="0">
                <a:solidFill>
                  <a:schemeClr val="accent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djupets källor bröt fram</a:t>
            </a:r>
            <a:r>
              <a:rPr lang="sv-SE" sz="2000" dirty="0">
                <a:solidFill>
                  <a:schemeClr val="accent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och himlens fönster öppnades.</a:t>
            </a:r>
            <a:r>
              <a:rPr lang="sv-SE" sz="20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(1 Mos 7:11)</a:t>
            </a:r>
            <a:endParaRPr lang="sv-SE" sz="20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EF2E80B-53FC-4CA3-BF5B-494BFA5569B1}"/>
              </a:ext>
            </a:extLst>
          </p:cNvPr>
          <p:cNvSpPr/>
          <p:nvPr/>
        </p:nvSpPr>
        <p:spPr>
          <a:xfrm>
            <a:off x="0" y="749024"/>
            <a:ext cx="9789458" cy="646331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Herren såg att människornas ondska var </a:t>
            </a:r>
            <a:r>
              <a:rPr lang="sv-SE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stor</a:t>
            </a:r>
            <a: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på jorden och att deras </a:t>
            </a:r>
            <a:b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hjärtans </a:t>
            </a:r>
            <a:r>
              <a:rPr lang="sv-SE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alla</a:t>
            </a:r>
            <a: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tankar och avsikter </a:t>
            </a:r>
            <a:r>
              <a:rPr lang="sv-SE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ständigt</a:t>
            </a:r>
            <a: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var </a:t>
            </a:r>
            <a:r>
              <a:rPr lang="sv-SE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alltigenom</a:t>
            </a:r>
            <a:r>
              <a:rPr lang="sv-SE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onda</a:t>
            </a:r>
            <a:r>
              <a:rPr lang="sv-SE" sz="1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sv-SE" sz="1400" i="1" dirty="0">
                <a:solidFill>
                  <a:schemeClr val="bg1"/>
                </a:solidFill>
              </a:rPr>
              <a:t>(1 Mos 6:5)</a:t>
            </a:r>
            <a:endParaRPr lang="sv-SE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943370"/>
      </p:ext>
    </p:extLst>
  </p:cSld>
  <p:clrMapOvr>
    <a:masterClrMapping/>
  </p:clrMapOvr>
  <p:transition advTm="433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2905258-1C86-496A-B1D1-E73509832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647700"/>
            <a:ext cx="5020120" cy="62103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Protoevangeliet</a:t>
            </a:r>
            <a:endParaRPr lang="sv-SE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5387848" y="1317277"/>
            <a:ext cx="5642706" cy="513986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2800" dirty="0">
                <a:solidFill>
                  <a:srgbClr val="C00000"/>
                </a:solidFill>
              </a:rPr>
              <a:t>Då sade HERREN Gud till ormen:…</a:t>
            </a:r>
            <a:br>
              <a:rPr lang="sv-SE" sz="2800" dirty="0">
                <a:solidFill>
                  <a:srgbClr val="C00000"/>
                </a:solidFill>
              </a:rPr>
            </a:br>
            <a:r>
              <a:rPr lang="sv-SE" sz="2800" dirty="0">
                <a:solidFill>
                  <a:srgbClr val="C00000"/>
                </a:solidFill>
              </a:rPr>
              <a:t>Jag skall sätta fiendskap…</a:t>
            </a:r>
          </a:p>
          <a:p>
            <a:pPr marL="450850" indent="-269875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C00000"/>
                </a:solidFill>
              </a:rPr>
              <a:t>mellan </a:t>
            </a:r>
            <a:r>
              <a:rPr lang="sv-SE" sz="2800" i="1" u="sng" dirty="0">
                <a:solidFill>
                  <a:srgbClr val="C00000"/>
                </a:solidFill>
              </a:rPr>
              <a:t>dig</a:t>
            </a:r>
            <a:r>
              <a:rPr lang="sv-SE" sz="2800" dirty="0">
                <a:solidFill>
                  <a:srgbClr val="C00000"/>
                </a:solidFill>
              </a:rPr>
              <a:t> och </a:t>
            </a:r>
            <a:r>
              <a:rPr lang="sv-SE" sz="2800" i="1" u="sng" dirty="0">
                <a:solidFill>
                  <a:srgbClr val="C00000"/>
                </a:solidFill>
              </a:rPr>
              <a:t>kvinnan</a:t>
            </a:r>
            <a:r>
              <a:rPr lang="sv-SE" sz="2800" dirty="0">
                <a:solidFill>
                  <a:srgbClr val="C00000"/>
                </a:solidFill>
              </a:rPr>
              <a:t> och…</a:t>
            </a:r>
          </a:p>
          <a:p>
            <a:pPr marL="450850" indent="-269875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C00000"/>
                </a:solidFill>
              </a:rPr>
              <a:t>mellan </a:t>
            </a:r>
            <a:r>
              <a:rPr lang="sv-SE" sz="2800" i="1" u="sng" dirty="0">
                <a:solidFill>
                  <a:srgbClr val="C00000"/>
                </a:solidFill>
              </a:rPr>
              <a:t>din säd</a:t>
            </a:r>
            <a:r>
              <a:rPr lang="sv-SE" sz="2800" dirty="0">
                <a:solidFill>
                  <a:srgbClr val="C00000"/>
                </a:solidFill>
              </a:rPr>
              <a:t> och </a:t>
            </a:r>
            <a:r>
              <a:rPr lang="sv-SE" sz="2800" i="1" u="sng" dirty="0">
                <a:solidFill>
                  <a:srgbClr val="C00000"/>
                </a:solidFill>
              </a:rPr>
              <a:t>hennes säd</a:t>
            </a:r>
            <a:r>
              <a:rPr lang="sv-SE" sz="2800" dirty="0">
                <a:solidFill>
                  <a:srgbClr val="C00000"/>
                </a:solidFill>
              </a:rPr>
              <a:t>.</a:t>
            </a:r>
            <a:endParaRPr lang="sv-SE" sz="2800" dirty="0"/>
          </a:p>
          <a:p>
            <a:pPr marL="450850" indent="-269875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C00000"/>
                </a:solidFill>
              </a:rPr>
              <a:t>Han skall krossa </a:t>
            </a:r>
            <a:r>
              <a:rPr lang="sv-SE" sz="2800" i="1" u="sng" dirty="0">
                <a:solidFill>
                  <a:srgbClr val="C00000"/>
                </a:solidFill>
              </a:rPr>
              <a:t>ditt huvud</a:t>
            </a:r>
            <a:r>
              <a:rPr lang="sv-SE" sz="2800" dirty="0">
                <a:solidFill>
                  <a:srgbClr val="C00000"/>
                </a:solidFill>
              </a:rPr>
              <a:t> och…</a:t>
            </a:r>
            <a:endParaRPr lang="sv-SE" sz="2800" dirty="0"/>
          </a:p>
          <a:p>
            <a:pPr marL="450850" indent="-269875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C00000"/>
                </a:solidFill>
              </a:rPr>
              <a:t>du skall </a:t>
            </a:r>
            <a:r>
              <a:rPr lang="sv-SE" sz="2800" i="1" u="sng" dirty="0">
                <a:solidFill>
                  <a:srgbClr val="C00000"/>
                </a:solidFill>
              </a:rPr>
              <a:t>hugga honom</a:t>
            </a:r>
            <a:r>
              <a:rPr lang="sv-SE" sz="2800" dirty="0">
                <a:solidFill>
                  <a:srgbClr val="C00000"/>
                </a:solidFill>
              </a:rPr>
              <a:t> i hälen.</a:t>
            </a:r>
          </a:p>
          <a:p>
            <a:pPr>
              <a:spcBef>
                <a:spcPts val="4200"/>
              </a:spcBef>
            </a:pPr>
            <a:r>
              <a:rPr lang="sv-SE" sz="2000" dirty="0"/>
              <a:t>(1 Mos 3:14-15)</a:t>
            </a:r>
          </a:p>
        </p:txBody>
      </p:sp>
      <p:sp>
        <p:nvSpPr>
          <p:cNvPr id="5" name="Rundad rektangulär 4"/>
          <p:cNvSpPr/>
          <p:nvPr/>
        </p:nvSpPr>
        <p:spPr>
          <a:xfrm>
            <a:off x="10413899" y="2938302"/>
            <a:ext cx="1368000" cy="969558"/>
          </a:xfrm>
          <a:prstGeom prst="leftArrow">
            <a:avLst>
              <a:gd name="adj1" fmla="val 559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Jungfru-</a:t>
            </a:r>
          </a:p>
          <a:p>
            <a:pPr algn="ctr">
              <a:lnSpc>
                <a:spcPts val="2200"/>
              </a:lnSpc>
            </a:pPr>
            <a:r>
              <a:rPr lang="sv-S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födelsen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9D33A8A-D1CF-4985-A5E0-6C6DEEC7D19D}"/>
              </a:ext>
            </a:extLst>
          </p:cNvPr>
          <p:cNvSpPr/>
          <p:nvPr/>
        </p:nvSpPr>
        <p:spPr>
          <a:xfrm>
            <a:off x="5387848" y="2519542"/>
            <a:ext cx="6190880" cy="343170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80975"/>
            <a:r>
              <a:rPr lang="sv-SE" sz="2800" cap="small" dirty="0"/>
              <a:t>              </a:t>
            </a:r>
            <a:r>
              <a:rPr lang="sv-SE" sz="2800" cap="small"/>
              <a:t>ormen        Israel</a:t>
            </a:r>
            <a:endParaRPr lang="sv-SE" sz="2800" cap="small" dirty="0">
              <a:highlight>
                <a:srgbClr val="FFFF00"/>
              </a:highlight>
            </a:endParaRPr>
          </a:p>
          <a:p>
            <a:pPr marL="180975">
              <a:spcBef>
                <a:spcPts val="4200"/>
              </a:spcBef>
            </a:pPr>
            <a:r>
              <a:rPr lang="sv-SE" sz="2800" cap="small" dirty="0"/>
              <a:t>               </a:t>
            </a:r>
            <a:r>
              <a:rPr lang="sv-SE" sz="2800" cap="small"/>
              <a:t>Antikrist          Kristus</a:t>
            </a:r>
            <a:endParaRPr lang="sv-SE" sz="2800" cap="small" dirty="0">
              <a:highlight>
                <a:srgbClr val="FFFF00"/>
              </a:highlight>
            </a:endParaRPr>
          </a:p>
          <a:p>
            <a:pPr marL="180975">
              <a:spcBef>
                <a:spcPts val="4200"/>
              </a:spcBef>
            </a:pPr>
            <a:r>
              <a:rPr lang="sv-SE" sz="2800" cap="small" dirty="0"/>
              <a:t>                              Ormens makt</a:t>
            </a:r>
          </a:p>
          <a:p>
            <a:pPr marL="180975">
              <a:spcBef>
                <a:spcPts val="4200"/>
              </a:spcBef>
            </a:pPr>
            <a:r>
              <a:rPr lang="sv-SE" sz="2800" cap="small" dirty="0"/>
              <a:t>                  Korsfästelsen</a:t>
            </a:r>
            <a:endParaRPr lang="sv-SE" sz="2000" cap="smal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270078"/>
      </p:ext>
    </p:extLst>
  </p:cSld>
  <p:clrMapOvr>
    <a:masterClrMapping/>
  </p:clrMapOvr>
  <p:transition advTm="2252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2|5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7.5|44.2|3|1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6|30.3|16.2|34|14.2|23.6|3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6.7|7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18.2|7.4|132|58.3|21.7|7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|47.6|25.5|12|8.5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782</Words>
  <Application>Microsoft Office PowerPoint</Application>
  <PresentationFormat>Bredbild</PresentationFormat>
  <Paragraphs>88</Paragraphs>
  <Slides>7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4" baseType="lpstr">
      <vt:lpstr>Times New Roman</vt:lpstr>
      <vt:lpstr>Maiandra GD</vt:lpstr>
      <vt:lpstr>Calibri</vt:lpstr>
      <vt:lpstr>MV Boli</vt:lpstr>
      <vt:lpstr>Papyrus</vt:lpstr>
      <vt:lpstr>Arial</vt:lpstr>
      <vt:lpstr>3_Office-tema</vt:lpstr>
      <vt:lpstr>6. Världshistoriens värsta dag</vt:lpstr>
      <vt:lpstr>Döden är inte ursprunglig</vt:lpstr>
      <vt:lpstr>Något går gruvligt fel</vt:lpstr>
      <vt:lpstr>De två kardinallögnerna</vt:lpstr>
      <vt:lpstr>Syndens följder</vt:lpstr>
      <vt:lpstr>Varför tillåter Gud ondska?</vt:lpstr>
      <vt:lpstr>Protoevangeliet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2021-02-26T15:09:09Z</dcterms:modified>
</cp:coreProperties>
</file>