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 bookmarkIdSeed="3">
  <p:sldMasterIdLst>
    <p:sldMasterId id="2147483710" r:id="rId1"/>
  </p:sldMasterIdLst>
  <p:notesMasterIdLst>
    <p:notesMasterId r:id="rId7"/>
  </p:notesMasterIdLst>
  <p:handoutMasterIdLst>
    <p:handoutMasterId r:id="rId8"/>
  </p:handoutMasterIdLst>
  <p:sldIdLst>
    <p:sldId id="1375" r:id="rId2"/>
    <p:sldId id="1433" r:id="rId3"/>
    <p:sldId id="1165" r:id="rId4"/>
    <p:sldId id="1352" r:id="rId5"/>
    <p:sldId id="1018" r:id="rId6"/>
  </p:sldIdLst>
  <p:sldSz cx="12192000" cy="6858000"/>
  <p:notesSz cx="6858000" cy="9945688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Maiandra GD" panose="020E0502030308020204" pitchFamily="34" charset="0"/>
      <p:regular r:id="rId13"/>
    </p:embeddedFont>
    <p:embeddedFont>
      <p:font typeface="MV Boli" panose="02000500030200090000" pitchFamily="2" charset="0"/>
      <p:regular r:id="rId14"/>
    </p:embeddedFont>
  </p:embeddedFontLst>
  <p:defaultTextStyle>
    <a:defPPr>
      <a:defRPr lang="sv-SE"/>
    </a:defPPr>
    <a:lvl1pPr marL="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9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7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1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0E40882A-E1E2-4833-8D7A-2A79E55E4BF5}">
          <p14:sldIdLst>
            <p14:sldId id="1375"/>
            <p14:sldId id="1433"/>
            <p14:sldId id="1165"/>
            <p14:sldId id="1352"/>
            <p14:sldId id="1018"/>
          </p14:sldIdLst>
        </p14:section>
      </p14:sectionLst>
    </p:ext>
    <p:ext uri="{EFAFB233-063F-42B5-8137-9DF3F51BA10A}">
      <p15:sldGuideLst xmlns:p15="http://schemas.microsoft.com/office/powerpoint/2012/main">
        <p15:guide id="2" pos="5133" userDrawn="1">
          <p15:clr>
            <a:srgbClr val="A4A3A4"/>
          </p15:clr>
        </p15:guide>
        <p15:guide id="3" orient="horz" pos="36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9C9C9"/>
    <a:srgbClr val="000D28"/>
    <a:srgbClr val="000C24"/>
    <a:srgbClr val="001132"/>
    <a:srgbClr val="FFFFFF"/>
    <a:srgbClr val="000000"/>
    <a:srgbClr val="FFFF00"/>
    <a:srgbClr val="FEFF01"/>
    <a:srgbClr val="CDD7E2"/>
    <a:srgbClr val="BDB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ellanmörkt format 1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Format med tema 1 - dekorfär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just format 1 - Dekorfär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just format 2 - Dekorfär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just format 3 - Dekorfär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just format 2 - Dekorfär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just format 2 - Dekorfärg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30" autoAdjust="0"/>
    <p:restoredTop sz="90826" autoAdjust="0"/>
  </p:normalViewPr>
  <p:slideViewPr>
    <p:cSldViewPr snapToGrid="0">
      <p:cViewPr varScale="1">
        <p:scale>
          <a:sx n="116" d="100"/>
          <a:sy n="116" d="100"/>
        </p:scale>
        <p:origin x="666" y="102"/>
      </p:cViewPr>
      <p:guideLst>
        <p:guide pos="5133"/>
        <p:guide orient="horz" pos="36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3738" y="108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/>
          <p:cNvSpPr>
            <a:spLocks noGrp="1"/>
          </p:cNvSpPr>
          <p:nvPr>
            <p:ph type="ftr" sz="quarter" idx="2"/>
          </p:nvPr>
        </p:nvSpPr>
        <p:spPr>
          <a:xfrm>
            <a:off x="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3"/>
          </p:nvPr>
        </p:nvSpPr>
        <p:spPr>
          <a:xfrm>
            <a:off x="388501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6C999-61A9-47F1-89BF-68FCD7A9B4F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BA878-5CE4-4434-B575-4E6BFCFBEE92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9" name="Platshållare för sidhuvud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544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5F8E691-E9E0-4B68-81B8-84F9635A7F9F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E3B136D8-B493-42BC-B798-A019C776AC1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729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0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09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31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417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521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trike="noStrik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36D8-B493-42BC-B798-A019C776AC1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708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eaLnBrk="1" hangingPunct="1"/>
            <a:endParaRPr lang="sv-SE" i="0" strike="noStrik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7874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DFAC33-9B61-4418-8FB9-EDC69491700F}" type="slidenum">
              <a:rPr lang="sv-SE" smtClean="0"/>
              <a:pPr/>
              <a:t>3</a:t>
            </a:fld>
            <a:endParaRPr lang="sv-SE" dirty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sv-SE" u="none" dirty="0"/>
              <a:t>VO: Ett jättemonument från floden.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/>
              <a:t>Jättevågor med sten, grus, sand, lera, och kalk som avsatts, packats och bildat sedimentärt berg.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/>
              <a:t>Jordens första och största tsunami.</a:t>
            </a:r>
          </a:p>
          <a:p>
            <a:pPr eaLnBrk="1" hangingPunct="1"/>
            <a:endParaRPr lang="sv-SE" u="none" baseline="0" dirty="0"/>
          </a:p>
          <a:p>
            <a:pPr marL="0" indent="0" eaLnBrk="1" hangingPunct="1">
              <a:buFont typeface="Arial" pitchFamily="34" charset="0"/>
              <a:buNone/>
            </a:pPr>
            <a:r>
              <a:rPr lang="sv-SE" b="0" u="none" baseline="0" dirty="0"/>
              <a:t>VO: Kornstorlekarna är ett generellt mönster som beror på avstannande vatten.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sv-SE" b="0" u="none" baseline="0" dirty="0"/>
              <a:t>Olika vågor bildar olika lager.</a:t>
            </a:r>
          </a:p>
          <a:p>
            <a:pPr marL="0" indent="0" eaLnBrk="1" hangingPunct="1">
              <a:buFont typeface="Arial" pitchFamily="34" charset="0"/>
              <a:buNone/>
            </a:pPr>
            <a:endParaRPr lang="sv-SE" u="none" baseline="0" dirty="0"/>
          </a:p>
          <a:p>
            <a:pPr marL="0" indent="0" eaLnBrk="1" hangingPunct="1">
              <a:buFont typeface="Arial" pitchFamily="34" charset="0"/>
              <a:buNone/>
            </a:pPr>
            <a:r>
              <a:rPr lang="sv-SE" u="none" baseline="0" dirty="0"/>
              <a:t>VO: Tecken på snabb avlagring är så stora att många geologer börjat acceptera den.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sv-SE" u="none" baseline="0" dirty="0"/>
              <a:t>De lägger tiden mellan lagren istället för inom dem.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sv-SE" u="none" baseline="0" dirty="0"/>
              <a:t>Men då borde vi hitta tecken på erosion mellan lagren:</a:t>
            </a:r>
          </a:p>
          <a:p>
            <a:pPr marL="628553" lvl="1" indent="-171450" eaLnBrk="1" hangingPunct="1">
              <a:buFont typeface="Arial" pitchFamily="34" charset="0"/>
              <a:buChar char="•"/>
            </a:pPr>
            <a:r>
              <a:rPr lang="sv-SE" dirty="0"/>
              <a:t>Kemisk vittring</a:t>
            </a:r>
          </a:p>
          <a:p>
            <a:pPr marL="628553" lvl="1" indent="-171450" eaLnBrk="1" hangingPunct="1">
              <a:buFont typeface="Arial" pitchFamily="34" charset="0"/>
              <a:buChar char="•"/>
            </a:pPr>
            <a:r>
              <a:rPr lang="sv-SE" dirty="0"/>
              <a:t>Märken från rötter och hålor från djur</a:t>
            </a:r>
          </a:p>
          <a:p>
            <a:pPr marL="628553" lvl="1" indent="-171450" eaLnBrk="1" hangingPunct="1">
              <a:buFont typeface="Arial" pitchFamily="34" charset="0"/>
              <a:buChar char="•"/>
            </a:pPr>
            <a:r>
              <a:rPr lang="sv-SE" dirty="0"/>
              <a:t>Jordar (</a:t>
            </a:r>
            <a:r>
              <a:rPr lang="sv-SE" b="0" u="none" baseline="0" dirty="0"/>
              <a:t>tecken på (relativt) lång tid och det finns över prekambrium och längst upp i GC)</a:t>
            </a:r>
            <a:endParaRPr lang="sv-SE" dirty="0"/>
          </a:p>
          <a:p>
            <a:pPr marL="628553" lvl="1" indent="-171450" eaLnBrk="1" hangingPunct="1">
              <a:buFont typeface="Arial" pitchFamily="34" charset="0"/>
              <a:buChar char="•"/>
            </a:pPr>
            <a:r>
              <a:rPr lang="sv-SE" dirty="0"/>
              <a:t>Diken och raviner</a:t>
            </a:r>
          </a:p>
          <a:p>
            <a:pPr marL="0" lvl="0" indent="0" eaLnBrk="1" hangingPunct="1">
              <a:buFont typeface="Arial" panose="020B0604020202020204" pitchFamily="34" charset="0"/>
              <a:buNone/>
            </a:pPr>
            <a:r>
              <a:rPr lang="sv-SE" b="0" u="none" dirty="0"/>
              <a:t>Undantag är långt upp (lokala översvämningar) och långt ner (där Noa gick).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04967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DFAC33-9B61-4418-8FB9-EDC69491700F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>
            <a:normAutofit fontScale="70000" lnSpcReduction="20000"/>
          </a:bodyPr>
          <a:lstStyle/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VO: Avrinning.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Mjukare berg och mer vatten underlättar erosion.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Coloradofloden skulle ha grävts ut på mindre än 100.000 år med dagens erosion.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Floder världen över har fåror som är 10-/100-tals gånger större än de vad som behövs för nuvarande mängd vatten.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VO: Vertikala lyft från trycket underifrån. Även kontinentaldriften.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Syndaflodens vatten försvinner alltså genom att höjdskillnaderna blir större. </a:t>
            </a:r>
            <a:r>
              <a:rPr lang="sv-SE" b="0" dirty="0"/>
              <a:t>(Dagens vatten skulle ge en 2440 meter djup ocean om inga höjdskillnader fanns.)</a:t>
            </a:r>
          </a:p>
          <a:p>
            <a:pPr eaLnBrk="1" hangingPunct="1"/>
            <a:r>
              <a:rPr lang="sv-SE" b="0" dirty="0"/>
              <a:t>Det finns marina fossil på</a:t>
            </a:r>
            <a:r>
              <a:rPr lang="sv-SE" b="0" baseline="0" dirty="0"/>
              <a:t> toppen av Mount Everest</a:t>
            </a:r>
          </a:p>
          <a:p>
            <a:pPr eaLnBrk="1" hangingPunct="1"/>
            <a:endParaRPr lang="sv-SE" baseline="0" dirty="0"/>
          </a:p>
          <a:p>
            <a:pPr eaLnBrk="1" hangingPunct="1"/>
            <a:r>
              <a:rPr lang="sv-SE" dirty="0"/>
              <a:t>VO: Polystratafossil: Ofta med roten upptill.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sv-SE" b="0" dirty="0"/>
              <a:t>Enstaka sträcker sig över 130.000 år.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sv-SE" b="0" dirty="0"/>
              <a:t>Överlappande sträcker sig över 1 miljon år.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sv-SE" b="0" dirty="0"/>
              <a:t>Hur de kan bildas: Se nästa bild.</a:t>
            </a:r>
          </a:p>
          <a:p>
            <a:pPr marL="0" indent="0" eaLnBrk="1" hangingPunct="1">
              <a:buFont typeface="Arial" pitchFamily="34" charset="0"/>
              <a:buNone/>
            </a:pPr>
            <a:endParaRPr lang="sv-SE" b="0" dirty="0"/>
          </a:p>
          <a:p>
            <a:pPr marL="0" indent="0" eaLnBrk="1" hangingPunct="1">
              <a:buFont typeface="Arial" pitchFamily="34" charset="0"/>
              <a:buNone/>
            </a:pPr>
            <a:r>
              <a:rPr lang="sv-SE" b="0" dirty="0"/>
              <a:t>VO: Veckningar utan sprickor tyder på att berget inte hunnit stelna när det skedde.</a:t>
            </a:r>
          </a:p>
        </p:txBody>
      </p:sp>
    </p:spTree>
    <p:extLst>
      <p:ext uri="{BB962C8B-B14F-4D97-AF65-F5344CB8AC3E}">
        <p14:creationId xmlns:p14="http://schemas.microsoft.com/office/powerpoint/2010/main" val="1869500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59A9B9-7B12-4425-93F9-E4305A863C9F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sv-SE" u="none" dirty="0"/>
              <a:t>VO: </a:t>
            </a:r>
            <a:r>
              <a:rPr lang="sv-SE" b="0" u="none" dirty="0"/>
              <a:t>Mount Saint Helens utbrott 1980.</a:t>
            </a:r>
          </a:p>
          <a:p>
            <a:pPr eaLnBrk="1" hangingPunct="1"/>
            <a:r>
              <a:rPr lang="sv-SE" u="none" baseline="0" dirty="0"/>
              <a:t>1982</a:t>
            </a:r>
            <a:r>
              <a:rPr lang="sv-SE" b="0" u="none" baseline="0" dirty="0"/>
              <a:t> ett nytt utbrott som smälte snö i kratern och skapade ett lerflöde (32 km långt) som grävde ner en djup ravin - Little Grand </a:t>
            </a:r>
            <a:r>
              <a:rPr lang="sv-SE" u="none" baseline="0" dirty="0"/>
              <a:t>Canyon.</a:t>
            </a:r>
            <a:endParaRPr lang="sv-SE" u="none" dirty="0"/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trike="noStrike" dirty="0"/>
          </a:p>
          <a:p>
            <a:pPr marL="0" indent="0" eaLnBrk="1" hangingPunct="1">
              <a:buFont typeface="Arial" pitchFamily="34" charset="0"/>
              <a:buNone/>
            </a:pPr>
            <a:r>
              <a:rPr lang="en-US" strike="noStrike" dirty="0"/>
              <a:t>VO: </a:t>
            </a:r>
            <a:r>
              <a:rPr lang="sv-SE" dirty="0">
                <a:solidFill>
                  <a:srgbClr val="000000"/>
                </a:solidFill>
              </a:rPr>
              <a:t>En ångexplosion (</a:t>
            </a:r>
            <a:r>
              <a:rPr lang="sv-SE" b="0" dirty="0">
                <a:solidFill>
                  <a:srgbClr val="000000"/>
                </a:solidFill>
              </a:rPr>
              <a:t>pyroklastisk ström) </a:t>
            </a:r>
            <a:r>
              <a:rPr lang="sv-SE" dirty="0">
                <a:solidFill>
                  <a:srgbClr val="000000"/>
                </a:solidFill>
              </a:rPr>
              <a:t>knäckte många träd.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sv-SE" b="0" dirty="0">
                <a:solidFill>
                  <a:srgbClr val="000000"/>
                </a:solidFill>
              </a:rPr>
              <a:t>En lavin med lera och bråte tog med sig träd till Spirit lake. En miljon stockar.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sv-SE" b="0" dirty="0">
                <a:solidFill>
                  <a:srgbClr val="000000"/>
                </a:solidFill>
              </a:rPr>
              <a:t>Stammarna</a:t>
            </a:r>
            <a:r>
              <a:rPr lang="sv-SE" b="0" baseline="0" dirty="0">
                <a:solidFill>
                  <a:srgbClr val="000000"/>
                </a:solidFill>
              </a:rPr>
              <a:t> började sjunka i upprätt läge (eftersom rötterna ofta var fyllda med stenar).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sv-SE" b="0" dirty="0">
                <a:solidFill>
                  <a:srgbClr val="000000"/>
                </a:solidFill>
              </a:rPr>
              <a:t>T</a:t>
            </a:r>
            <a:r>
              <a:rPr lang="sv-SE" b="0" baseline="0" dirty="0">
                <a:solidFill>
                  <a:srgbClr val="000000"/>
                </a:solidFill>
              </a:rPr>
              <a:t>äcktes av sediment.</a:t>
            </a:r>
            <a:endParaRPr lang="sv-SE" b="0" dirty="0">
              <a:solidFill>
                <a:srgbClr val="000000"/>
              </a:solidFill>
            </a:endParaRP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sv-SE" dirty="0">
                <a:solidFill>
                  <a:srgbClr val="000000"/>
                </a:solidFill>
              </a:rPr>
              <a:t>Dy och upprättstående t</a:t>
            </a:r>
            <a:r>
              <a:rPr lang="sv-SE" b="0" dirty="0">
                <a:solidFill>
                  <a:srgbClr val="000000"/>
                </a:solidFill>
              </a:rPr>
              <a:t>räden bildade polystratafossil.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sv-SE" b="0" dirty="0">
                <a:solidFill>
                  <a:srgbClr val="000000"/>
                </a:solidFill>
              </a:rPr>
              <a:t>Sediment, dekomposterande</a:t>
            </a:r>
            <a:r>
              <a:rPr lang="sv-SE" b="0" baseline="0" dirty="0">
                <a:solidFill>
                  <a:srgbClr val="000000"/>
                </a:solidFill>
              </a:rPr>
              <a:t> stammar, grenar och löv, blandat med vulkanisk aska bildade ett torvlager, förstadiet till kol.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trike="noStrike" dirty="0"/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noProof="0" dirty="0"/>
              <a:t>VO: Lavadomen i kratern i Mount St. Helens (bildad 1980-1986) mätts till</a:t>
            </a:r>
            <a:r>
              <a:rPr lang="sv-SE" b="0" noProof="0" dirty="0"/>
              <a:t> 350,000 år enl kalium-argon-metoden.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noProof="0" dirty="0"/>
              <a:t>Andra </a:t>
            </a:r>
            <a:r>
              <a:rPr lang="sv-SE" b="0" noProof="0" dirty="0"/>
              <a:t>mineral ger upp till 2,4 miljoner år.</a:t>
            </a:r>
          </a:p>
        </p:txBody>
      </p:sp>
    </p:spTree>
    <p:extLst>
      <p:ext uri="{BB962C8B-B14F-4D97-AF65-F5344CB8AC3E}">
        <p14:creationId xmlns:p14="http://schemas.microsoft.com/office/powerpoint/2010/main" val="3734026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648000"/>
          </a:xfrm>
          <a:prstGeom prst="rect">
            <a:avLst/>
          </a:prstGeom>
          <a:gradFill flip="none" rotWithShape="1">
            <a:gsLst>
              <a:gs pos="29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2" rIns="91421" bIns="45712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644577"/>
          </a:xfrm>
          <a:prstGeom prst="rect">
            <a:avLst/>
          </a:prstGeom>
        </p:spPr>
        <p:txBody>
          <a:bodyPr lIns="216000"/>
          <a:lstStyle>
            <a:lvl1pPr algn="l" rtl="0" eaLnBrk="1" latinLnBrk="0" hangingPunct="1"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/>
              <a:t>Rubrik</a:t>
            </a:r>
            <a:endParaRPr lang="sv-SE" dirty="0"/>
          </a:p>
        </p:txBody>
      </p:sp>
      <p:sp>
        <p:nvSpPr>
          <p:cNvPr id="7" name="textruta 4">
            <a:extLst>
              <a:ext uri="{FF2B5EF4-FFF2-40B4-BE49-F238E27FC236}">
                <a16:creationId xmlns:a16="http://schemas.microsoft.com/office/drawing/2014/main" id="{84BAB267-BC68-4B4D-9C8A-B81E72984471}"/>
              </a:ext>
            </a:extLst>
          </p:cNvPr>
          <p:cNvSpPr txBox="1"/>
          <p:nvPr userDrawn="1"/>
        </p:nvSpPr>
        <p:spPr>
          <a:xfrm>
            <a:off x="9839500" y="22467"/>
            <a:ext cx="2345066" cy="584775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b="1" dirty="0"/>
              <a:t>Bibelkanalen</a:t>
            </a:r>
            <a:r>
              <a:rPr lang="sv-SE" dirty="0"/>
              <a:t> </a:t>
            </a:r>
            <a:r>
              <a:rPr lang="sv-SE" sz="1400" dirty="0"/>
              <a:t>(YouTube)</a:t>
            </a:r>
            <a:br>
              <a:rPr lang="sv-SE" sz="1400" dirty="0"/>
            </a:br>
            <a:r>
              <a:rPr lang="sv-SE" sz="1800" dirty="0"/>
              <a:t>www.gardeborn.se</a:t>
            </a:r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33598698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npassad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 descr="En bild som visar blomma, växt, full av färg, vit&#10;&#10;Automatiskt genererad beskrivning">
            <a:extLst>
              <a:ext uri="{FF2B5EF4-FFF2-40B4-BE49-F238E27FC236}">
                <a16:creationId xmlns:a16="http://schemas.microsoft.com/office/drawing/2014/main" id="{78B2E659-D2A0-4D5D-A0E9-011D31C561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1FD0E79-3F77-4768-B6E7-DE70D250C3AC}"/>
              </a:ext>
            </a:extLst>
          </p:cNvPr>
          <p:cNvSpPr/>
          <p:nvPr userDrawn="1"/>
        </p:nvSpPr>
        <p:spPr>
          <a:xfrm>
            <a:off x="0" y="2209543"/>
            <a:ext cx="12191999" cy="7078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sv-SE" sz="3200" b="1" dirty="0">
                <a:ln w="6350">
                  <a:noFill/>
                </a:ln>
                <a:solidFill>
                  <a:schemeClr val="tx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Anders Gärdeborn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D8F3DAF-7775-4815-BEE1-FDC5A61CCBBE}"/>
              </a:ext>
            </a:extLst>
          </p:cNvPr>
          <p:cNvSpPr/>
          <p:nvPr userDrawn="1"/>
        </p:nvSpPr>
        <p:spPr>
          <a:xfrm>
            <a:off x="0" y="35883"/>
            <a:ext cx="12192000" cy="1477328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FF1FA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Bibeln  </a:t>
            </a:r>
            <a:r>
              <a:rPr kumimoji="0" lang="sv-SE" sz="54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FF1FA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i  ett   </a:t>
            </a:r>
            <a: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FF1FA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Nötskal</a:t>
            </a:r>
            <a:endParaRPr lang="sv-SE" sz="9600" dirty="0">
              <a:effectLst>
                <a:glow rad="127000">
                  <a:srgbClr val="FF1FA4"/>
                </a:glow>
              </a:effectLst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3797431-2F5F-45A4-8E0E-C564EDEB0FCF}"/>
              </a:ext>
            </a:extLst>
          </p:cNvPr>
          <p:cNvSpPr/>
          <p:nvPr userDrawn="1"/>
        </p:nvSpPr>
        <p:spPr>
          <a:xfrm>
            <a:off x="0" y="1400315"/>
            <a:ext cx="12192000" cy="712354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/>
          <a:p>
            <a:pPr algn="ctr">
              <a:lnSpc>
                <a:spcPts val="5100"/>
              </a:lnSpc>
            </a:pPr>
            <a:r>
              <a:rPr kumimoji="0" lang="sv-SE" sz="4000" b="1" i="0" u="none" strike="noStrike" kern="1200" cap="none" spc="0" normalizeH="0" baseline="0" noProof="0" dirty="0">
                <a:ln w="6350">
                  <a:solidFill>
                    <a:schemeClr val="tx1"/>
                  </a:solidFill>
                </a:ln>
                <a:solidFill>
                  <a:srgbClr val="FF1F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Guds frälsningshistoria  </a:t>
            </a:r>
            <a:r>
              <a:rPr kumimoji="0" lang="sv-SE" sz="2800" b="1" i="0" u="none" strike="noStrike" kern="1200" cap="none" spc="0" normalizeH="0" baseline="0" noProof="0" dirty="0">
                <a:ln w="6350">
                  <a:solidFill>
                    <a:schemeClr val="tx1"/>
                  </a:solidFill>
                </a:ln>
                <a:solidFill>
                  <a:srgbClr val="FF1F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ett</a:t>
            </a:r>
            <a:r>
              <a:rPr kumimoji="0" lang="sv-SE" sz="4000" b="1" i="0" u="none" strike="noStrike" kern="1200" cap="none" spc="0" normalizeH="0" baseline="0" noProof="0" dirty="0">
                <a:ln w="6350">
                  <a:solidFill>
                    <a:schemeClr val="tx1"/>
                  </a:solidFill>
                </a:ln>
                <a:solidFill>
                  <a:srgbClr val="FF1F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Vetenskapligt sammanhang</a:t>
            </a:r>
            <a:endParaRPr lang="sv-SE" sz="1600" dirty="0">
              <a:ln w="6350">
                <a:solidFill>
                  <a:schemeClr val="tx1"/>
                </a:solidFill>
              </a:ln>
              <a:solidFill>
                <a:srgbClr val="FF1FA4"/>
              </a:solidFill>
              <a:effectLst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27C695C-7613-4729-9362-1127A52813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862455"/>
            <a:ext cx="12191999" cy="956595"/>
          </a:xfrm>
          <a:prstGeom prst="rect">
            <a:avLst/>
          </a:prstGeom>
          <a:effectLst/>
        </p:spPr>
        <p:txBody>
          <a:bodyPr lIns="432000" anchor="ctr"/>
          <a:lstStyle>
            <a:lvl1pPr algn="ctr">
              <a:lnSpc>
                <a:spcPts val="6000"/>
              </a:lnSpc>
              <a:defRPr sz="5400" b="1">
                <a:ln w="19050">
                  <a:noFill/>
                </a:ln>
                <a:solidFill>
                  <a:schemeClr val="tx1"/>
                </a:solidFill>
                <a:effectLst>
                  <a:glow rad="292100">
                    <a:schemeClr val="accent3">
                      <a:lumMod val="60000"/>
                      <a:lumOff val="40000"/>
                      <a:alpha val="83000"/>
                    </a:schemeClr>
                  </a:glow>
                </a:effectLst>
                <a:latin typeface="+mn-lt"/>
              </a:defRPr>
            </a:lvl1pPr>
          </a:lstStyle>
          <a:p>
            <a:r>
              <a:rPr lang="sv-SE" dirty="0"/>
              <a:t>x. Avsnittsrubrik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BA7D2C7-CCFD-45DF-B9F1-AC10BF10DE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39" y="6035612"/>
            <a:ext cx="1078994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2716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660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82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iandra GD" panose="020E0502030308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79F572-2232-499F-9CCD-87E3919A8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862455"/>
            <a:ext cx="10857470" cy="956595"/>
          </a:xfrm>
          <a:effectLst/>
        </p:spPr>
        <p:txBody>
          <a:bodyPr/>
          <a:lstStyle/>
          <a:p>
            <a:r>
              <a:rPr lang="sv-SE" dirty="0"/>
              <a:t>7. Syndens följd</a:t>
            </a:r>
          </a:p>
        </p:txBody>
      </p:sp>
    </p:spTree>
    <p:extLst>
      <p:ext uri="{BB962C8B-B14F-4D97-AF65-F5344CB8AC3E}">
        <p14:creationId xmlns:p14="http://schemas.microsoft.com/office/powerpoint/2010/main" val="4046766832"/>
      </p:ext>
    </p:extLst>
  </p:cSld>
  <p:clrMapOvr>
    <a:masterClrMapping/>
  </p:clrMapOvr>
  <p:transition advTm="30527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orm - 16160 (1)">
            <a:hlinkClick r:id="" action="ppaction://media"/>
            <a:extLst>
              <a:ext uri="{FF2B5EF4-FFF2-40B4-BE49-F238E27FC236}">
                <a16:creationId xmlns:a16="http://schemas.microsoft.com/office/drawing/2014/main" id="{ED26FDA0-0F0C-41B6-A894-8CFA3C34272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40312"/>
            <a:ext cx="12191999" cy="621768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Syndafloden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4340A88B-2BFB-42E5-970C-AB79A305A3AB}"/>
              </a:ext>
            </a:extLst>
          </p:cNvPr>
          <p:cNvSpPr/>
          <p:nvPr/>
        </p:nvSpPr>
        <p:spPr>
          <a:xfrm>
            <a:off x="0" y="759816"/>
            <a:ext cx="12192000" cy="5843514"/>
          </a:xfrm>
          <a:prstGeom prst="rect">
            <a:avLst/>
          </a:prstGeom>
          <a:noFill/>
        </p:spPr>
        <p:txBody>
          <a:bodyPr wrap="square" lIns="216000" tIns="72000" rIns="108000" bIns="0">
            <a:spAutoFit/>
          </a:bodyPr>
          <a:lstStyle/>
          <a:p>
            <a:r>
              <a:rPr lang="sv-SE" sz="2000" dirty="0">
                <a:solidFill>
                  <a:srgbClr val="FFFF00"/>
                </a:solidFill>
              </a:rPr>
              <a:t>Jorden blev mer och mer </a:t>
            </a:r>
            <a:r>
              <a:rPr lang="sv-SE" sz="2000" i="1" u="sng" dirty="0">
                <a:solidFill>
                  <a:srgbClr val="FFFF00"/>
                </a:solidFill>
              </a:rPr>
              <a:t>fördärvad</a:t>
            </a:r>
            <a:r>
              <a:rPr lang="sv-SE" sz="2000" dirty="0">
                <a:solidFill>
                  <a:srgbClr val="FFFF00"/>
                </a:solidFill>
              </a:rPr>
              <a:t> inför Gud och full av </a:t>
            </a:r>
            <a:r>
              <a:rPr lang="sv-SE" sz="2000" i="1" u="sng" dirty="0">
                <a:solidFill>
                  <a:srgbClr val="FFFF00"/>
                </a:solidFill>
              </a:rPr>
              <a:t>våld</a:t>
            </a:r>
            <a:r>
              <a:rPr lang="sv-SE" sz="2000" dirty="0">
                <a:solidFill>
                  <a:srgbClr val="FFFF00"/>
                </a:solidFill>
              </a:rPr>
              <a:t>… Då sade Gud till </a:t>
            </a:r>
            <a:r>
              <a:rPr lang="sv-SE" sz="2000" b="1" i="1" dirty="0">
                <a:solidFill>
                  <a:srgbClr val="FFFF00"/>
                </a:solidFill>
              </a:rPr>
              <a:t>Noa</a:t>
            </a:r>
            <a:r>
              <a:rPr lang="sv-SE" sz="2000" dirty="0">
                <a:solidFill>
                  <a:srgbClr val="FFFF00"/>
                </a:solidFill>
              </a:rPr>
              <a:t>…</a:t>
            </a:r>
          </a:p>
          <a:p>
            <a:pPr marL="444500" indent="-2619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FF00"/>
                </a:solidFill>
              </a:rPr>
              <a:t>Jag har bestämt mig för att </a:t>
            </a:r>
            <a:r>
              <a:rPr lang="sv-SE" sz="2000" i="1" u="sng" dirty="0">
                <a:solidFill>
                  <a:srgbClr val="FFFF00"/>
                </a:solidFill>
              </a:rPr>
              <a:t>göra slut på allt levande</a:t>
            </a:r>
            <a:r>
              <a:rPr lang="sv-SE" sz="2000" dirty="0">
                <a:solidFill>
                  <a:srgbClr val="FFFF00"/>
                </a:solidFill>
              </a:rPr>
              <a:t>.</a:t>
            </a:r>
          </a:p>
          <a:p>
            <a:pPr marL="444500" indent="-2619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FF00"/>
                </a:solidFill>
              </a:rPr>
              <a:t>Gör dig en </a:t>
            </a:r>
            <a:r>
              <a:rPr lang="sv-SE" sz="2000" i="1" u="sng" dirty="0">
                <a:solidFill>
                  <a:srgbClr val="FFFF00"/>
                </a:solidFill>
              </a:rPr>
              <a:t>ark</a:t>
            </a:r>
            <a:r>
              <a:rPr lang="sv-SE" sz="2000" dirty="0">
                <a:solidFill>
                  <a:srgbClr val="FFFF00"/>
                </a:solidFill>
              </a:rPr>
              <a:t> av goferträ.</a:t>
            </a:r>
          </a:p>
          <a:p>
            <a:pPr marL="444500" indent="-2619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FF00"/>
                </a:solidFill>
              </a:rPr>
              <a:t>Jag ska låta </a:t>
            </a:r>
            <a:r>
              <a:rPr lang="sv-SE" sz="2000" i="1" u="sng" dirty="0">
                <a:solidFill>
                  <a:srgbClr val="FFFF00"/>
                </a:solidFill>
              </a:rPr>
              <a:t>floden</a:t>
            </a:r>
            <a:r>
              <a:rPr lang="sv-SE" sz="2000" dirty="0">
                <a:solidFill>
                  <a:srgbClr val="FFFF00"/>
                </a:solidFill>
              </a:rPr>
              <a:t> komma med vatten över jorden.</a:t>
            </a:r>
          </a:p>
          <a:p>
            <a:pPr marL="444500" indent="-2619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FF00"/>
                </a:solidFill>
              </a:rPr>
              <a:t>Men med dig vill jag upprätta mitt </a:t>
            </a:r>
            <a:r>
              <a:rPr lang="sv-SE" sz="2000" i="1" u="sng" dirty="0">
                <a:solidFill>
                  <a:srgbClr val="FFFF00"/>
                </a:solidFill>
              </a:rPr>
              <a:t>förbund</a:t>
            </a:r>
            <a:r>
              <a:rPr lang="sv-SE" sz="2000" dirty="0">
                <a:solidFill>
                  <a:srgbClr val="FFFF00"/>
                </a:solidFill>
              </a:rPr>
              <a:t>.</a:t>
            </a:r>
          </a:p>
          <a:p>
            <a:pPr>
              <a:spcBef>
                <a:spcPts val="300"/>
              </a:spcBef>
            </a:pPr>
            <a:r>
              <a:rPr lang="sv-SE" sz="2000" dirty="0">
                <a:solidFill>
                  <a:srgbClr val="FFFF00"/>
                </a:solidFill>
              </a:rPr>
              <a:t>Noa… gjorde i allt som Gud hade befallt honom. </a:t>
            </a:r>
          </a:p>
          <a:p>
            <a:pPr>
              <a:spcBef>
                <a:spcPts val="1800"/>
              </a:spcBef>
            </a:pPr>
            <a:r>
              <a:rPr lang="sv-SE" sz="2000" dirty="0">
                <a:solidFill>
                  <a:srgbClr val="FFFF00"/>
                </a:solidFill>
              </a:rPr>
              <a:t>Herren sade till Noa: ”Gå in i arken med hela din familj. Dig har jag nämligen funnit rättfärdig.”</a:t>
            </a:r>
          </a:p>
          <a:p>
            <a:pPr>
              <a:spcBef>
                <a:spcPts val="1800"/>
              </a:spcBef>
            </a:pPr>
            <a:r>
              <a:rPr lang="sv-SE" sz="2000" dirty="0">
                <a:solidFill>
                  <a:srgbClr val="FFFF00"/>
                </a:solidFill>
              </a:rPr>
              <a:t>Det år då Noa var 600 år…</a:t>
            </a:r>
          </a:p>
          <a:p>
            <a:pPr marL="444500" indent="-2619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FF00"/>
                </a:solidFill>
              </a:rPr>
              <a:t>Bröt alla det stora </a:t>
            </a:r>
            <a:r>
              <a:rPr lang="sv-SE" sz="2000" i="1" u="sng" dirty="0">
                <a:solidFill>
                  <a:srgbClr val="FFFF00"/>
                </a:solidFill>
              </a:rPr>
              <a:t>djupets källor</a:t>
            </a:r>
            <a:r>
              <a:rPr lang="sv-SE" sz="2000" dirty="0">
                <a:solidFill>
                  <a:srgbClr val="FFFF00"/>
                </a:solidFill>
              </a:rPr>
              <a:t> fram, </a:t>
            </a:r>
            <a:r>
              <a:rPr lang="sv-SE" sz="2000" i="1" u="sng" dirty="0">
                <a:solidFill>
                  <a:srgbClr val="FFFF00"/>
                </a:solidFill>
              </a:rPr>
              <a:t>himlens fönster</a:t>
            </a:r>
            <a:r>
              <a:rPr lang="sv-SE" sz="2000" dirty="0">
                <a:solidFill>
                  <a:srgbClr val="FFFF00"/>
                </a:solidFill>
              </a:rPr>
              <a:t> öppnades. </a:t>
            </a:r>
            <a:r>
              <a:rPr lang="sv-SE" sz="2000" dirty="0">
                <a:solidFill>
                  <a:schemeClr val="bg1"/>
                </a:solidFill>
              </a:rPr>
              <a:t>(=&gt; två vattenkällor)</a:t>
            </a:r>
          </a:p>
          <a:p>
            <a:pPr marL="444500" indent="-2619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FF00"/>
                </a:solidFill>
              </a:rPr>
              <a:t>Den dagen gick Noa in i arken tillsammans med sina söner Sem, Ham och Jafet, sin hustru och sina tre sonhustrur. </a:t>
            </a:r>
            <a:r>
              <a:rPr lang="sv-SE" sz="2000" dirty="0">
                <a:solidFill>
                  <a:schemeClr val="bg1"/>
                </a:solidFill>
              </a:rPr>
              <a:t>(=&gt; totalt 8 personer)</a:t>
            </a:r>
          </a:p>
          <a:p>
            <a:pPr marL="444500" indent="-2619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FFFF00"/>
                </a:solidFill>
              </a:rPr>
              <a:t>De hade med sig alla djur efter deras </a:t>
            </a:r>
            <a:r>
              <a:rPr lang="sv-SE" sz="2000" i="1" u="sng" dirty="0">
                <a:solidFill>
                  <a:srgbClr val="FFFF00"/>
                </a:solidFill>
              </a:rPr>
              <a:t>slag</a:t>
            </a:r>
            <a:r>
              <a:rPr lang="sv-SE" sz="2000" dirty="0">
                <a:solidFill>
                  <a:srgbClr val="FFFF00"/>
                </a:solidFill>
              </a:rPr>
              <a:t>… två och två av allt levande, det som hade livsande i sig.</a:t>
            </a:r>
          </a:p>
          <a:p>
            <a:pPr>
              <a:spcBef>
                <a:spcPts val="1800"/>
              </a:spcBef>
            </a:pPr>
            <a:r>
              <a:rPr lang="sv-SE" sz="2000" dirty="0">
                <a:solidFill>
                  <a:srgbClr val="FFFF00"/>
                </a:solidFill>
              </a:rPr>
              <a:t>Floden kom över jorden… Vattnet bredde ut sig mer och mer över jorden, tills det täckte </a:t>
            </a:r>
            <a:r>
              <a:rPr lang="sv-SE" sz="2000" i="1" u="sng" dirty="0">
                <a:solidFill>
                  <a:srgbClr val="FFFF00"/>
                </a:solidFill>
              </a:rPr>
              <a:t>alla</a:t>
            </a:r>
            <a:r>
              <a:rPr lang="sv-SE" sz="2000" dirty="0">
                <a:solidFill>
                  <a:srgbClr val="FFFF00"/>
                </a:solidFill>
              </a:rPr>
              <a:t> höga berg </a:t>
            </a:r>
            <a:br>
              <a:rPr lang="sv-SE" sz="2000" dirty="0">
                <a:solidFill>
                  <a:srgbClr val="FFFF00"/>
                </a:solidFill>
              </a:rPr>
            </a:br>
            <a:r>
              <a:rPr lang="sv-SE" sz="2000" dirty="0">
                <a:solidFill>
                  <a:srgbClr val="FFFF00"/>
                </a:solidFill>
              </a:rPr>
              <a:t>under </a:t>
            </a:r>
            <a:r>
              <a:rPr lang="sv-SE" sz="2000" i="1" u="sng" dirty="0">
                <a:solidFill>
                  <a:srgbClr val="FFFF00"/>
                </a:solidFill>
              </a:rPr>
              <a:t>hela</a:t>
            </a:r>
            <a:r>
              <a:rPr lang="sv-SE" sz="2000" dirty="0">
                <a:solidFill>
                  <a:srgbClr val="FFFF00"/>
                </a:solidFill>
              </a:rPr>
              <a:t> himlen… </a:t>
            </a:r>
          </a:p>
          <a:p>
            <a:pPr>
              <a:spcBef>
                <a:spcPts val="1200"/>
              </a:spcBef>
            </a:pPr>
            <a:r>
              <a:rPr lang="sv-SE" sz="2000" dirty="0">
                <a:solidFill>
                  <a:srgbClr val="FFFF00"/>
                </a:solidFill>
              </a:rPr>
              <a:t>Då dog allt levande på jorden... Bara Noa och de som var med honom i arken räddades.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3DA10124-77FD-405D-BA3B-DAFB2043F9EC}"/>
              </a:ext>
            </a:extLst>
          </p:cNvPr>
          <p:cNvSpPr/>
          <p:nvPr/>
        </p:nvSpPr>
        <p:spPr>
          <a:xfrm>
            <a:off x="10568539" y="6536979"/>
            <a:ext cx="1527256" cy="246221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lIns="72000" tIns="0" rIns="0" bIns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v-SE" sz="1600" spc="99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 1 Mos 6 &amp; 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1824820"/>
      </p:ext>
    </p:extLst>
  </p:cSld>
  <p:clrMapOvr>
    <a:masterClrMapping/>
  </p:clrMapOvr>
  <p:transition advTm="39847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9" grpId="0" build="p"/>
    </p:bldLst>
  </p:timing>
  <p:extLst>
    <p:ext uri="{E180D4A7-C9FB-4DFB-919C-405C955672EB}">
      <p14:showEvtLst xmlns:p14="http://schemas.microsoft.com/office/powerpoint/2010/main">
        <p14:playEvt time="44" objId="5"/>
        <p14:playEvt time="40128" objId="5"/>
        <p14:playEvt time="80112" objId="5"/>
        <p14:playEvt time="120081" objId="5"/>
        <p14:playEvt time="160062" objId="5"/>
        <p14:playEvt time="200045" objId="5"/>
        <p14:playEvt time="240026" objId="5"/>
        <p14:playEvt time="279992" objId="5"/>
        <p14:playEvt time="319977" objId="5"/>
        <p14:playEvt time="359961" objId="5"/>
        <p14:stopEvt time="398476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objekt 21">
            <a:extLst>
              <a:ext uri="{FF2B5EF4-FFF2-40B4-BE49-F238E27FC236}">
                <a16:creationId xmlns:a16="http://schemas.microsoft.com/office/drawing/2014/main" id="{FAB30E21-B82A-4758-BED0-BA2EBE8230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4893"/>
            <a:ext cx="12192000" cy="6213107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Flodens följder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535FEBB-B3C4-40FD-A37F-EC8B04F81B6E}"/>
              </a:ext>
            </a:extLst>
          </p:cNvPr>
          <p:cNvSpPr/>
          <p:nvPr/>
        </p:nvSpPr>
        <p:spPr>
          <a:xfrm>
            <a:off x="0" y="4177364"/>
            <a:ext cx="12192000" cy="2680636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21" name="Bildobjekt 20" descr="Kornstorlekari sedimentlager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0489" y="2758022"/>
            <a:ext cx="2073261" cy="3953200"/>
          </a:xfrm>
          <a:prstGeom prst="rect">
            <a:avLst/>
          </a:prstGeom>
          <a:effectLst/>
        </p:spPr>
      </p:pic>
      <p:sp>
        <p:nvSpPr>
          <p:cNvPr id="38" name="textruta 37"/>
          <p:cNvSpPr txBox="1"/>
          <p:nvPr/>
        </p:nvSpPr>
        <p:spPr>
          <a:xfrm>
            <a:off x="1728378" y="5770729"/>
            <a:ext cx="1592338" cy="688256"/>
          </a:xfrm>
          <a:prstGeom prst="rect">
            <a:avLst/>
          </a:prstGeom>
          <a:noFill/>
        </p:spPr>
        <p:txBody>
          <a:bodyPr wrap="square" lIns="252000" tIns="36000" rIns="0" bIns="36000" rtlCol="0">
            <a:spAutoFit/>
          </a:bodyPr>
          <a:lstStyle/>
          <a:p>
            <a:pPr algn="ctr"/>
            <a:r>
              <a:rPr lang="sv-S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Kornstorlek</a:t>
            </a:r>
          </a:p>
          <a:p>
            <a:pPr algn="ctr"/>
            <a:r>
              <a:rPr lang="sv-S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lager</a:t>
            </a:r>
          </a:p>
        </p:txBody>
      </p:sp>
      <p:grpSp>
        <p:nvGrpSpPr>
          <p:cNvPr id="6" name="Grupp 34"/>
          <p:cNvGrpSpPr/>
          <p:nvPr/>
        </p:nvGrpSpPr>
        <p:grpSpPr>
          <a:xfrm>
            <a:off x="6360220" y="3746545"/>
            <a:ext cx="4865292" cy="2999070"/>
            <a:chOff x="2951647" y="3294155"/>
            <a:chExt cx="4865291" cy="2999070"/>
          </a:xfrm>
        </p:grpSpPr>
        <p:sp>
          <p:nvSpPr>
            <p:cNvPr id="529411" name="Rectangle 3"/>
            <p:cNvSpPr>
              <a:spLocks noChangeArrowheads="1"/>
            </p:cNvSpPr>
            <p:nvPr/>
          </p:nvSpPr>
          <p:spPr bwMode="auto">
            <a:xfrm>
              <a:off x="3023266" y="4005348"/>
              <a:ext cx="4533994" cy="2269945"/>
            </a:xfrm>
            <a:prstGeom prst="rect">
              <a:avLst/>
            </a:prstGeom>
            <a:solidFill>
              <a:srgbClr val="CC9900"/>
            </a:solidFill>
            <a:ln w="9525">
              <a:miter lim="800000"/>
              <a:headEnd/>
              <a:tailEnd/>
            </a:ln>
            <a:effectLst/>
            <a:scene3d>
              <a:camera prst="legacyPerspectiveTopRight" fov="7200000"/>
              <a:lightRig rig="legacyFlat3" dir="b"/>
            </a:scene3d>
            <a:sp3d extrusionH="19056350" prstMaterial="legacyMatte">
              <a:bevelT w="13500" h="13500" prst="angle"/>
              <a:bevelB w="13500" h="13500" prst="angle"/>
              <a:extrusionClr>
                <a:srgbClr val="CC9900"/>
              </a:extrusionClr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flatTx/>
            </a:bodyPr>
            <a:lstStyle/>
            <a:p>
              <a:endParaRPr lang="sv-SE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ruta 28"/>
            <p:cNvSpPr txBox="1"/>
            <p:nvPr/>
          </p:nvSpPr>
          <p:spPr>
            <a:xfrm rot="20908855">
              <a:off x="5911125" y="3294155"/>
              <a:ext cx="7107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50 mil</a:t>
              </a:r>
            </a:p>
          </p:txBody>
        </p:sp>
        <p:sp>
          <p:nvSpPr>
            <p:cNvPr id="13" name="textruta 12"/>
            <p:cNvSpPr txBox="1"/>
            <p:nvPr/>
          </p:nvSpPr>
          <p:spPr>
            <a:xfrm rot="5400000">
              <a:off x="7164633" y="4584293"/>
              <a:ext cx="966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1000 m</a:t>
              </a:r>
            </a:p>
          </p:txBody>
        </p:sp>
        <p:pic>
          <p:nvPicPr>
            <p:cNvPr id="529410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51647" y="3998259"/>
              <a:ext cx="4587689" cy="2294966"/>
            </a:xfrm>
            <a:prstGeom prst="rect">
              <a:avLst/>
            </a:prstGeom>
            <a:effectLst/>
          </p:spPr>
        </p:pic>
      </p:grpSp>
      <p:grpSp>
        <p:nvGrpSpPr>
          <p:cNvPr id="3" name="Grupp 27"/>
          <p:cNvGrpSpPr/>
          <p:nvPr/>
        </p:nvGrpSpPr>
        <p:grpSpPr>
          <a:xfrm>
            <a:off x="4272837" y="4481274"/>
            <a:ext cx="1744306" cy="801625"/>
            <a:chOff x="3830077" y="3078815"/>
            <a:chExt cx="1744306" cy="801624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3830077" y="3099914"/>
              <a:ext cx="1730346" cy="780525"/>
            </a:xfrm>
            <a:prstGeom prst="rect">
              <a:avLst/>
            </a:prstGeom>
            <a:solidFill>
              <a:srgbClr val="CC9900"/>
            </a:solidFill>
            <a:ln w="9525">
              <a:miter lim="800000"/>
              <a:headEnd/>
              <a:tailEnd/>
            </a:ln>
            <a:effectLst/>
            <a:scene3d>
              <a:camera prst="legacyPerspectiveTopRight" fov="7200000"/>
              <a:lightRig rig="legacyFlat3" dir="b"/>
            </a:scene3d>
            <a:sp3d extrusionH="381000" prstMaterial="legacyMatte">
              <a:bevelT w="13500" h="13500" prst="angle"/>
              <a:bevelB w="13500" h="13500" prst="angle"/>
              <a:extrusionClr>
                <a:srgbClr val="CC9900"/>
              </a:extrusionClr>
            </a:sp3d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flatTx/>
            </a:bodyPr>
            <a:lstStyle/>
            <a:p>
              <a:endParaRPr lang="sv-SE" dirty="0"/>
            </a:p>
          </p:txBody>
        </p:sp>
        <p:pic>
          <p:nvPicPr>
            <p:cNvPr id="529409" name="Picture 1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3834486" y="3078815"/>
              <a:ext cx="1739897" cy="788561"/>
            </a:xfrm>
            <a:prstGeom prst="rect">
              <a:avLst/>
            </a:prstGeom>
            <a:effectLst/>
          </p:spPr>
        </p:pic>
      </p:grpSp>
      <p:sp>
        <p:nvSpPr>
          <p:cNvPr id="36" name="textruta 35"/>
          <p:cNvSpPr txBox="1"/>
          <p:nvPr/>
        </p:nvSpPr>
        <p:spPr>
          <a:xfrm>
            <a:off x="4145618" y="5164141"/>
            <a:ext cx="2081925" cy="453183"/>
          </a:xfrm>
          <a:prstGeom prst="rect">
            <a:avLst/>
          </a:prstGeom>
          <a:noFill/>
        </p:spPr>
        <p:txBody>
          <a:bodyPr wrap="square" lIns="72000" tIns="108000" rIns="72000" bIns="36000" rtlCol="0">
            <a:spAutoFit/>
          </a:bodyPr>
          <a:lstStyle/>
          <a:p>
            <a:pPr algn="ctr"/>
            <a:r>
              <a:rPr lang="sv-S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Så borde det se ut</a:t>
            </a:r>
          </a:p>
        </p:txBody>
      </p:sp>
      <p:sp>
        <p:nvSpPr>
          <p:cNvPr id="37" name="textruta 36"/>
          <p:cNvSpPr txBox="1"/>
          <p:nvPr/>
        </p:nvSpPr>
        <p:spPr>
          <a:xfrm>
            <a:off x="4831880" y="6333370"/>
            <a:ext cx="1713297" cy="380480"/>
          </a:xfrm>
          <a:prstGeom prst="rect">
            <a:avLst/>
          </a:prstGeom>
          <a:noFill/>
        </p:spPr>
        <p:txBody>
          <a:bodyPr wrap="square" lIns="108000" tIns="36000" rIns="72000" bIns="36000" rtlCol="0">
            <a:spAutoFit/>
          </a:bodyPr>
          <a:lstStyle/>
          <a:p>
            <a:r>
              <a:rPr lang="sv-S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Så ser det 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4431088"/>
      </p:ext>
    </p:extLst>
  </p:cSld>
  <p:clrMapOvr>
    <a:masterClrMapping/>
  </p:clrMapOvr>
  <p:transition advTm="5021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8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Geologiska följder av floden</a:t>
            </a:r>
          </a:p>
        </p:txBody>
      </p:sp>
      <p:pic>
        <p:nvPicPr>
          <p:cNvPr id="3" name="Bildobjekt 2" descr="En bild som visar utomhus, snö, himmel, natur&#10;&#10;Automatiskt genererad beskrivning">
            <a:extLst>
              <a:ext uri="{FF2B5EF4-FFF2-40B4-BE49-F238E27FC236}">
                <a16:creationId xmlns:a16="http://schemas.microsoft.com/office/drawing/2014/main" id="{1F80257B-9377-4E0F-AE8E-3A2AB6A027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2"/>
          <a:stretch/>
        </p:blipFill>
        <p:spPr>
          <a:xfrm>
            <a:off x="6513256" y="775112"/>
            <a:ext cx="4205730" cy="291600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9BE00A10-0AE7-49E4-807D-AEA583FAEF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8"/>
          <a:stretch/>
        </p:blipFill>
        <p:spPr>
          <a:xfrm>
            <a:off x="6513256" y="3822375"/>
            <a:ext cx="4207707" cy="2916000"/>
          </a:xfrm>
          <a:prstGeom prst="rect">
            <a:avLst/>
          </a:prstGeom>
        </p:spPr>
      </p:pic>
      <p:sp>
        <p:nvSpPr>
          <p:cNvPr id="22" name="textruta 21">
            <a:extLst>
              <a:ext uri="{FF2B5EF4-FFF2-40B4-BE49-F238E27FC236}">
                <a16:creationId xmlns:a16="http://schemas.microsoft.com/office/drawing/2014/main" id="{4311AD04-59B8-45CD-AE8E-48AC7FEAC91E}"/>
              </a:ext>
            </a:extLst>
          </p:cNvPr>
          <p:cNvSpPr txBox="1"/>
          <p:nvPr/>
        </p:nvSpPr>
        <p:spPr>
          <a:xfrm>
            <a:off x="4884026" y="6202641"/>
            <a:ext cx="1623751" cy="369332"/>
          </a:xfrm>
          <a:prstGeom prst="rect">
            <a:avLst/>
          </a:prstGeom>
          <a:noFill/>
        </p:spPr>
        <p:txBody>
          <a:bodyPr wrap="none" lIns="72000" tIns="0" rIns="144000" bIns="0" rtlCol="0">
            <a:spAutoFit/>
          </a:bodyPr>
          <a:lstStyle/>
          <a:p>
            <a:pPr algn="r"/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Veckningar</a:t>
            </a:r>
            <a:endParaRPr lang="sv-SE" sz="16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6386AADD-6207-4F37-A010-6C149ED8D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49" y="775112"/>
            <a:ext cx="3888000" cy="2916000"/>
          </a:xfrm>
          <a:prstGeom prst="rect">
            <a:avLst/>
          </a:prstGeom>
        </p:spPr>
      </p:pic>
      <p:sp>
        <p:nvSpPr>
          <p:cNvPr id="23" name="textruta 22">
            <a:extLst>
              <a:ext uri="{FF2B5EF4-FFF2-40B4-BE49-F238E27FC236}">
                <a16:creationId xmlns:a16="http://schemas.microsoft.com/office/drawing/2014/main" id="{9A2267C2-F85D-4D88-A792-0632E2FB3415}"/>
              </a:ext>
            </a:extLst>
          </p:cNvPr>
          <p:cNvSpPr txBox="1"/>
          <p:nvPr/>
        </p:nvSpPr>
        <p:spPr>
          <a:xfrm>
            <a:off x="4016873" y="954367"/>
            <a:ext cx="1748201" cy="369332"/>
          </a:xfrm>
          <a:prstGeom prst="rect">
            <a:avLst/>
          </a:prstGeom>
          <a:noFill/>
        </p:spPr>
        <p:txBody>
          <a:bodyPr wrap="square" lIns="144000" tIns="0" rIns="72000" bIns="0" rtlCol="0">
            <a:spAutoFit/>
          </a:bodyPr>
          <a:lstStyle/>
          <a:p>
            <a:pPr>
              <a:defRPr/>
            </a:pP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Avrinning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5ED2FF7B-370A-40C1-A374-125372D0781D}"/>
              </a:ext>
            </a:extLst>
          </p:cNvPr>
          <p:cNvSpPr txBox="1"/>
          <p:nvPr/>
        </p:nvSpPr>
        <p:spPr>
          <a:xfrm>
            <a:off x="4016873" y="4012913"/>
            <a:ext cx="2044293" cy="738664"/>
          </a:xfrm>
          <a:prstGeom prst="rect">
            <a:avLst/>
          </a:prstGeom>
          <a:noFill/>
        </p:spPr>
        <p:txBody>
          <a:bodyPr wrap="square" lIns="144000" tIns="0" rIns="72000" bIns="0" rtlCol="0">
            <a:spAutoFit/>
          </a:bodyPr>
          <a:lstStyle/>
          <a:p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Polystrata-</a:t>
            </a:r>
            <a:br>
              <a:rPr lang="sv-SE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fossil</a:t>
            </a:r>
            <a:endParaRPr lang="sv-SE" sz="1600" dirty="0">
              <a:highlight>
                <a:srgbClr val="FFFF00"/>
              </a:highlight>
            </a:endParaRP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8C5D61C6-9C51-4B49-A387-DB659E61A8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49" y="3822375"/>
            <a:ext cx="3888000" cy="2916000"/>
          </a:xfrm>
          <a:prstGeom prst="rect">
            <a:avLst/>
          </a:prstGeom>
          <a:effectLst/>
        </p:spPr>
      </p:pic>
      <p:sp>
        <p:nvSpPr>
          <p:cNvPr id="19" name="textruta 18">
            <a:extLst>
              <a:ext uri="{FF2B5EF4-FFF2-40B4-BE49-F238E27FC236}">
                <a16:creationId xmlns:a16="http://schemas.microsoft.com/office/drawing/2014/main" id="{083443BA-2CD2-46C6-8605-EF9E233657E8}"/>
              </a:ext>
            </a:extLst>
          </p:cNvPr>
          <p:cNvSpPr txBox="1"/>
          <p:nvPr/>
        </p:nvSpPr>
        <p:spPr>
          <a:xfrm>
            <a:off x="4849467" y="2812374"/>
            <a:ext cx="1658310" cy="738664"/>
          </a:xfrm>
          <a:prstGeom prst="rect">
            <a:avLst/>
          </a:prstGeom>
          <a:noFill/>
        </p:spPr>
        <p:txBody>
          <a:bodyPr wrap="square" lIns="72000" tIns="0" rIns="144000" bIns="0" rtlCol="0">
            <a:spAutoFit/>
          </a:bodyPr>
          <a:lstStyle/>
          <a:p>
            <a:pPr algn="r">
              <a:defRPr/>
            </a:pP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Vertikala</a:t>
            </a:r>
            <a:br>
              <a:rPr lang="sv-SE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lyft</a:t>
            </a:r>
            <a:endParaRPr lang="sv-SE" sz="2400" b="1" dirty="0">
              <a:solidFill>
                <a:schemeClr val="accent6">
                  <a:lumMod val="75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8368915"/>
      </p:ext>
    </p:extLst>
  </p:cSld>
  <p:clrMapOvr>
    <a:masterClrMapping/>
  </p:clrMapOvr>
  <p:transition advTm="5023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06D42D56-2506-4502-9C0B-815D92A8F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8345"/>
            <a:ext cx="8712200" cy="6209655"/>
          </a:xfrm>
          <a:prstGeom prst="rect">
            <a:avLst/>
          </a:prstGeom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Snabba processer idag</a:t>
            </a:r>
            <a:endParaRPr lang="sv-SE" sz="2000" dirty="0">
              <a:solidFill>
                <a:schemeClr val="tx1"/>
              </a:solidFill>
              <a:effectLst/>
              <a:highlight>
                <a:srgbClr val="FFFF00"/>
              </a:highlight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9254769" y="1896106"/>
            <a:ext cx="26585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chemeClr val="accent6">
                    <a:lumMod val="75000"/>
                  </a:schemeClr>
                </a:solidFill>
              </a:rPr>
              <a:t>Little Grand Canyon</a:t>
            </a:r>
          </a:p>
          <a:p>
            <a:pPr marL="263525" indent="-176213">
              <a:buFont typeface="Arial" panose="020B0604020202020204" pitchFamily="34" charset="0"/>
              <a:buChar char="•"/>
            </a:pPr>
            <a:r>
              <a:rPr lang="sv-SE" sz="2000" dirty="0"/>
              <a:t>100 meter </a:t>
            </a:r>
            <a:r>
              <a:rPr lang="sv-SE" sz="2000" b="1" i="1" dirty="0"/>
              <a:t>sediment</a:t>
            </a:r>
            <a:r>
              <a:rPr lang="sv-SE" sz="2000" dirty="0"/>
              <a:t> </a:t>
            </a:r>
            <a:br>
              <a:rPr lang="sv-SE" sz="2000" dirty="0"/>
            </a:br>
            <a:r>
              <a:rPr lang="sv-SE" sz="2000" dirty="0"/>
              <a:t>på några dagar</a:t>
            </a:r>
          </a:p>
          <a:p>
            <a:pPr marL="263525" indent="-176213">
              <a:buFont typeface="Arial" panose="020B0604020202020204" pitchFamily="34" charset="0"/>
              <a:buChar char="•"/>
            </a:pPr>
            <a:r>
              <a:rPr lang="sv-SE" sz="2000" dirty="0"/>
              <a:t>43 meter djup </a:t>
            </a:r>
            <a:r>
              <a:rPr lang="sv-SE" sz="2000" b="1" i="1" dirty="0"/>
              <a:t>ravin</a:t>
            </a:r>
            <a:r>
              <a:rPr lang="sv-SE" sz="2000" dirty="0"/>
              <a:t> </a:t>
            </a:r>
            <a:br>
              <a:rPr lang="sv-SE" sz="2000" dirty="0"/>
            </a:br>
            <a:r>
              <a:rPr lang="sv-SE" sz="2000" dirty="0"/>
              <a:t>på en enda dag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4F6DDA1-FEB3-4190-A3E1-21BD07E46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017" y="3507714"/>
            <a:ext cx="4581395" cy="3276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236F0E9C-2F2E-4BEB-B811-F4FDBD3EE8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375210" y="3507714"/>
            <a:ext cx="4946578" cy="3276000"/>
          </a:xfrm>
          <a:prstGeom prst="rect">
            <a:avLst/>
          </a:prstGeom>
          <a:ln w="38100">
            <a:solidFill>
              <a:schemeClr val="bg1"/>
            </a:solidFill>
          </a:ln>
          <a:effectLst/>
        </p:spPr>
      </p:pic>
      <p:pic>
        <p:nvPicPr>
          <p:cNvPr id="9" name="Picture 4" descr="Fällda träd">
            <a:extLst>
              <a:ext uri="{FF2B5EF4-FFF2-40B4-BE49-F238E27FC236}">
                <a16:creationId xmlns:a16="http://schemas.microsoft.com/office/drawing/2014/main" id="{99D19278-519D-47E4-AC95-5726C2C30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6855" y="782727"/>
            <a:ext cx="2886158" cy="3822727"/>
          </a:xfrm>
          <a:prstGeom prst="rect">
            <a:avLst/>
          </a:prstGeom>
          <a:ln w="38100">
            <a:solidFill>
              <a:schemeClr val="bg1"/>
            </a:solidFill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9585559"/>
      </p:ext>
    </p:extLst>
  </p:cSld>
  <p:clrMapOvr>
    <a:masterClrMapping/>
  </p:clrMapOvr>
  <p:transition advTm="4009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1.7|18.2|16|5.3|6.6|23.2|20.5|6|53|36|88.6|5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6|222.1|4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200.9|146.4|9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3|74.6"/>
</p:tagLst>
</file>

<file path=ppt/theme/theme1.xml><?xml version="1.0" encoding="utf-8"?>
<a:theme xmlns:a="http://schemas.openxmlformats.org/drawingml/2006/main" name="3_Office-tema">
  <a:themeElements>
    <a:clrScheme name="MDV färger">
      <a:dk1>
        <a:sysClr val="windowText" lastClr="000000"/>
      </a:dk1>
      <a:lt1>
        <a:sysClr val="window" lastClr="FFFFFF"/>
      </a:lt1>
      <a:dk2>
        <a:srgbClr val="8E8E8E"/>
      </a:dk2>
      <a:lt2>
        <a:srgbClr val="FF9500"/>
      </a:lt2>
      <a:accent1>
        <a:srgbClr val="FF2D55"/>
      </a:accent1>
      <a:accent2>
        <a:srgbClr val="FFCC00"/>
      </a:accent2>
      <a:accent3>
        <a:srgbClr val="4CD964"/>
      </a:accent3>
      <a:accent4>
        <a:srgbClr val="5AC8FA"/>
      </a:accent4>
      <a:accent5>
        <a:srgbClr val="007AFF"/>
      </a:accent5>
      <a:accent6>
        <a:srgbClr val="ED1EB4"/>
      </a:accent6>
      <a:hlink>
        <a:srgbClr val="FF9500"/>
      </a:hlink>
      <a:folHlink>
        <a:srgbClr val="8E8E93"/>
      </a:folHlink>
    </a:clrScheme>
    <a:fontScheme name="Office-t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34D51E0-DD6F-4430-BB4D-28D71708AF21}">
  <we:reference id="wa104380121" version="2.0.0.0" store="sv-SE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704</Words>
  <Application>Microsoft Office PowerPoint</Application>
  <PresentationFormat>Bredbild</PresentationFormat>
  <Paragraphs>79</Paragraphs>
  <Slides>5</Slides>
  <Notes>5</Notes>
  <HiddenSlides>0</HiddenSlides>
  <MMClips>1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</vt:i4>
      </vt:variant>
    </vt:vector>
  </HeadingPairs>
  <TitlesOfParts>
    <vt:vector size="11" baseType="lpstr">
      <vt:lpstr>Times New Roman</vt:lpstr>
      <vt:lpstr>Maiandra GD</vt:lpstr>
      <vt:lpstr>Calibri</vt:lpstr>
      <vt:lpstr>MV Boli</vt:lpstr>
      <vt:lpstr>Arial</vt:lpstr>
      <vt:lpstr>3_Office-tema</vt:lpstr>
      <vt:lpstr>7. Syndens följd</vt:lpstr>
      <vt:lpstr>Syndafloden</vt:lpstr>
      <vt:lpstr>Flodens följder</vt:lpstr>
      <vt:lpstr>Geologiska följder av floden</vt:lpstr>
      <vt:lpstr>Snabba processer idag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2011-10-18T13:22:29Z</dcterms:created>
  <dcterms:modified xsi:type="dcterms:W3CDTF">2021-02-26T15:08:51Z</dcterms:modified>
</cp:coreProperties>
</file>