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ink/inkAction1.xml" ContentType="application/vnd.ms-office.inkAction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 autoCompressPictures="0" bookmarkIdSeed="3">
  <p:sldMasterIdLst>
    <p:sldMasterId id="2147483710" r:id="rId1"/>
  </p:sldMasterIdLst>
  <p:notesMasterIdLst>
    <p:notesMasterId r:id="rId10"/>
  </p:notesMasterIdLst>
  <p:handoutMasterIdLst>
    <p:handoutMasterId r:id="rId11"/>
  </p:handoutMasterIdLst>
  <p:sldIdLst>
    <p:sldId id="1376" r:id="rId2"/>
    <p:sldId id="1442" r:id="rId3"/>
    <p:sldId id="1443" r:id="rId4"/>
    <p:sldId id="1158" r:id="rId5"/>
    <p:sldId id="1005" r:id="rId6"/>
    <p:sldId id="1411" r:id="rId7"/>
    <p:sldId id="1164" r:id="rId8"/>
    <p:sldId id="1160" r:id="rId9"/>
  </p:sldIdLst>
  <p:sldSz cx="12192000" cy="6858000"/>
  <p:notesSz cx="6858000" cy="9945688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Maiandra GD" panose="020E0502030308020204" pitchFamily="34" charset="0"/>
      <p:regular r:id="rId16"/>
    </p:embeddedFont>
    <p:embeddedFont>
      <p:font typeface="MV Boli" panose="02000500030200090000" pitchFamily="2" charset="0"/>
      <p:regular r:id="rId17"/>
    </p:embeddedFont>
    <p:embeddedFont>
      <p:font typeface="Papyrus" panose="03070502060502030205" pitchFamily="66" charset="0"/>
      <p:regular r:id="rId18"/>
    </p:embeddedFont>
  </p:embeddedFontLst>
  <p:defaultTextStyle>
    <a:defPPr>
      <a:defRPr lang="sv-SE"/>
    </a:defPPr>
    <a:lvl1pPr marL="0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3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9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13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17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21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25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30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33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vsnitt" id="{0E40882A-E1E2-4833-8D7A-2A79E55E4BF5}">
          <p14:sldIdLst>
            <p14:sldId id="1376"/>
            <p14:sldId id="1442"/>
            <p14:sldId id="1443"/>
            <p14:sldId id="1158"/>
            <p14:sldId id="1005"/>
            <p14:sldId id="1411"/>
            <p14:sldId id="1164"/>
            <p14:sldId id="1160"/>
          </p14:sldIdLst>
        </p14:section>
      </p14:sectionLst>
    </p:ext>
    <p:ext uri="{EFAFB233-063F-42B5-8137-9DF3F51BA10A}">
      <p15:sldGuideLst xmlns:p15="http://schemas.microsoft.com/office/powerpoint/2012/main">
        <p15:guide id="2" pos="5133" userDrawn="1">
          <p15:clr>
            <a:srgbClr val="A4A3A4"/>
          </p15:clr>
        </p15:guide>
        <p15:guide id="3" orient="horz" pos="36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9C9C9"/>
    <a:srgbClr val="000D28"/>
    <a:srgbClr val="000C24"/>
    <a:srgbClr val="001132"/>
    <a:srgbClr val="FFFFFF"/>
    <a:srgbClr val="000000"/>
    <a:srgbClr val="FFFF00"/>
    <a:srgbClr val="FEFF01"/>
    <a:srgbClr val="CDD7E2"/>
    <a:srgbClr val="BDB4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Format med tema 2 - dekorfärg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E171933-4619-4E11-9A3F-F7608DF75F80}" styleName="Mellanmörkt format 1 - Dekorfärg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75DCB02-9BB8-47FD-8907-85C794F793BA}" styleName="Format med tema 1 - dekorfärg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Ljust format 1 - Dekorfärg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just format 2 - Dekorfärg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just format 3 - Dekorfärg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2DE63D5-997A-4646-A377-4702673A728D}" styleName="Ljust format 2 - Dekorfärg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just format 2 - Dekorfärg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30" autoAdjust="0"/>
    <p:restoredTop sz="91947" autoAdjust="0"/>
  </p:normalViewPr>
  <p:slideViewPr>
    <p:cSldViewPr snapToGrid="0">
      <p:cViewPr varScale="1">
        <p:scale>
          <a:sx n="117" d="100"/>
          <a:sy n="117" d="100"/>
        </p:scale>
        <p:origin x="624" y="132"/>
      </p:cViewPr>
      <p:guideLst>
        <p:guide pos="5133"/>
        <p:guide orient="horz" pos="36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3738" y="108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/>
          <p:cNvSpPr>
            <a:spLocks noGrp="1"/>
          </p:cNvSpPr>
          <p:nvPr>
            <p:ph type="ftr" sz="quarter" idx="2"/>
          </p:nvPr>
        </p:nvSpPr>
        <p:spPr>
          <a:xfrm>
            <a:off x="0" y="9446102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3"/>
          </p:nvPr>
        </p:nvSpPr>
        <p:spPr>
          <a:xfrm>
            <a:off x="3885010" y="9446102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6C999-61A9-47F1-89BF-68FCD7A9B4F1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latshållare för datum 7"/>
          <p:cNvSpPr>
            <a:spLocks noGrp="1"/>
          </p:cNvSpPr>
          <p:nvPr>
            <p:ph type="dt" sz="quarter" idx="1"/>
          </p:nvPr>
        </p:nvSpPr>
        <p:spPr>
          <a:xfrm>
            <a:off x="388501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BA878-5CE4-4434-B575-4E6BFCFBEE92}" type="datetimeFigureOut">
              <a:rPr lang="sv-SE" smtClean="0"/>
              <a:pPr/>
              <a:t>2021-02-26</a:t>
            </a:fld>
            <a:endParaRPr lang="sv-SE" dirty="0"/>
          </a:p>
        </p:txBody>
      </p:sp>
      <p:sp>
        <p:nvSpPr>
          <p:cNvPr id="9" name="Platshållare för sidhuvud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9544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1920" max="1920" units="cm"/>
          <inkml:channel name="Y" type="integer" max="1208" units="cm"/>
          <inkml:channel name="T" type="integer" max="2.14748E9" units="dev"/>
        </inkml:traceFormat>
        <inkml:channelProperties>
          <inkml:channelProperty channel="X" name="resolution" value="74.13127" units="1/cm"/>
          <inkml:channelProperty channel="Y" name="resolution" value="37.28395" units="1/cm"/>
          <inkml:channelProperty channel="T" name="resolution" value="1" units="1/dev"/>
        </inkml:channelProperties>
      </inkml:inkSource>
      <inkml:timestamp xml:id="ts0" timeString="2020-06-08T19:50:10.830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10707">
    <iact:property name="dataType"/>
    <iact:actionData xml:id="d0">
      <inkml:trace xmlns:inkml="http://www.w3.org/2003/InkML" xml:id="stk0" contextRef="#ctx0" brushRef="#br0">27940 12470 0,'18'-441'7,"-18"406"15,0-35-7,-18 17 3,18 17-2,0 36 1,-18 0-1,18-35 1,-17 0 0,17 0 0,17 35 16,-17-18 16,0 0-31,0 1-2,18-19 1,0 19 19,-18-1 1,0 0 44,17 18-67,-17-17 3</inkml:trace>
    </iact:actionData>
  </iact:action>
  <iact:action type="add" startTime="11826">
    <iact:property name="dataType"/>
    <iact:actionData xml:id="d1">
      <inkml:trace xmlns:inkml="http://www.w3.org/2003/InkML" xml:id="stk1" contextRef="#ctx0" brushRef="#br0">28240 12523 0,'-35'-300'149,"52"212"-146,-17 53 22,0-71-9,0 0 1,18 53-1,-18 18 2,0 0-2,0 0 2,-18-18-2,18 17 1,0 19 121,18 17-124,-18-36 2,18 1 16,-36 35-16</inkml:trace>
    </iact:actionData>
  </iact:action>
  <iact:action type="add" startTime="13323">
    <iact:property name="dataType"/>
    <iact:actionData xml:id="d2">
      <inkml:trace xmlns:inkml="http://www.w3.org/2003/InkML" xml:id="stk2" contextRef="#ctx0" brushRef="#br0">27799 11888 0,'18'0'40,"-18"-17"-29,52 17 19,1-71-14,-17 36 1,-19-36 0,1 54 0,17-19-1,-17 1 1,-1 17-1,19-17 2,17-18-2,0 36 1,-36-19-1,-17 19 1,18 17 96,0-36-103,17 36 2,0-53 20,0-17-16,-35 52 1,18 18 17,-18 18 175,0 17-198,18 18 4,-18-18 17,17 1-16,-17 17 1,36-18-1,-36 0 1,35-17-1,-88-71 2,71 70-2,-18 1 1,0 0 75,0-1-79,0 1 39,17-18-36,-17 18 56,18-1-63,-1 1 6,1 17 16,-18 1-14,18-36 0,-18 17 32,0-34-15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05F8E691-E9E0-4B68-81B8-84F9635A7F9F}" type="datetimeFigureOut">
              <a:rPr lang="sv-SE" smtClean="0"/>
              <a:pPr/>
              <a:t>2021-02-26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E3B136D8-B493-42BC-B798-A019C776AC1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07292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103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209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313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417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521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625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9730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6833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trike="noStrik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136D8-B493-42BC-B798-A019C776AC1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738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6267F0-1F86-44D9-A0E7-F0C53635A266}" type="slidenum">
              <a:rPr lang="sv-SE" smtClean="0"/>
              <a:pPr/>
              <a:t>2</a:t>
            </a:fld>
            <a:endParaRPr lang="sv-SE" dirty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03350" y="615950"/>
            <a:ext cx="4049713" cy="2278063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3116661"/>
            <a:ext cx="5861050" cy="6083101"/>
          </a:xfrm>
          <a:noFill/>
          <a:ln/>
        </p:spPr>
        <p:txBody>
          <a:bodyPr>
            <a:normAutofit/>
          </a:bodyPr>
          <a:lstStyle/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dirty="0"/>
              <a:t>VO: Horisontala rörelser =&gt; Kontinentaldrift.</a:t>
            </a:r>
          </a:p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dirty="0" err="1"/>
              <a:t>Subduktion</a:t>
            </a:r>
            <a:r>
              <a:rPr lang="sv-SE" b="0" dirty="0"/>
              <a:t> och upplyft =&gt; Djuphavsgravar &amp; Bergsbildning.</a:t>
            </a:r>
          </a:p>
          <a:p>
            <a:pPr eaLnBrk="1" hangingPunct="1"/>
            <a:endParaRPr lang="sv-SE" b="0" dirty="0"/>
          </a:p>
          <a:p>
            <a:pPr eaLnBrk="1" hangingPunct="1"/>
            <a:r>
              <a:rPr lang="sv-SE" b="0" dirty="0"/>
              <a:t>VO: Vattnet försvinner genom större höjdskillnader.</a:t>
            </a:r>
          </a:p>
          <a:p>
            <a:pPr eaLnBrk="1" hangingPunct="1"/>
            <a:r>
              <a:rPr lang="sv-SE" b="0" dirty="0"/>
              <a:t>(Dagens vatten skulle ge en 2440 meter djup ocean om inga höjdskillnader fanns.)</a:t>
            </a:r>
          </a:p>
          <a:p>
            <a:pPr eaLnBrk="1" hangingPunct="1"/>
            <a:endParaRPr lang="sv-SE" b="0" dirty="0"/>
          </a:p>
          <a:p>
            <a:pPr eaLnBrk="1" hangingPunct="1"/>
            <a:r>
              <a:rPr lang="sv-SE" b="0" dirty="0"/>
              <a:t>VO: Det finns marina fossil på</a:t>
            </a:r>
            <a:r>
              <a:rPr lang="sv-SE" b="0" baseline="0" dirty="0"/>
              <a:t> toppen av Mount Everest</a:t>
            </a:r>
          </a:p>
        </p:txBody>
      </p:sp>
    </p:spTree>
    <p:extLst>
      <p:ext uri="{BB962C8B-B14F-4D97-AF65-F5344CB8AC3E}">
        <p14:creationId xmlns:p14="http://schemas.microsoft.com/office/powerpoint/2010/main" val="3991779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9D34D1-1AD1-4E64-B735-387C5BCCD277}" type="slidenum">
              <a:rPr lang="sv-SE" smtClean="0"/>
              <a:pPr/>
              <a:t>3</a:t>
            </a:fld>
            <a:endParaRPr lang="sv-SE" dirty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03350" y="615950"/>
            <a:ext cx="4049713" cy="2278063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3116661"/>
            <a:ext cx="5861050" cy="6083101"/>
          </a:xfrm>
          <a:noFill/>
          <a:ln/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sv-SE" b="0" i="0" dirty="0">
                <a:latin typeface="+mj-lt"/>
              </a:rPr>
              <a:t>VO: </a:t>
            </a:r>
            <a:r>
              <a:rPr lang="sv-SE" dirty="0">
                <a:latin typeface="+mj-lt"/>
              </a:rPr>
              <a:t>Herren</a:t>
            </a:r>
            <a:r>
              <a:rPr lang="sv-SE" sz="28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 Gud hade inte låtit det regna på jorden. (1 Mos 2:5) =&gt; Möjligt att det var första gången det regnade.</a:t>
            </a:r>
          </a:p>
          <a:p>
            <a:pPr eaLnBrk="1" hangingPunct="1"/>
            <a:endParaRPr lang="sv-SE" sz="2800" b="0" i="0" u="none" strike="noStrike" kern="1200" dirty="0">
              <a:solidFill>
                <a:schemeClr val="tx1"/>
              </a:solidFill>
              <a:effectLst/>
              <a:latin typeface="+mj-lt"/>
              <a:ea typeface="+mn-ea"/>
              <a:cs typeface="+mn-cs"/>
            </a:endParaRPr>
          </a:p>
          <a:p>
            <a:pPr eaLnBrk="1" hangingPunct="1"/>
            <a:r>
              <a:rPr lang="sv-SE" sz="28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VO: Om floden vore lokal hade Gud brutit sitt löfte att en flod aldrig mer ska fördärva jorden.</a:t>
            </a:r>
          </a:p>
          <a:p>
            <a:pPr eaLnBrk="1" hangingPunct="1"/>
            <a:endParaRPr lang="sv-SE" sz="2800" b="0" i="0" u="none" strike="noStrike" kern="1200" dirty="0">
              <a:solidFill>
                <a:schemeClr val="tx1"/>
              </a:solidFill>
              <a:effectLst/>
              <a:latin typeface="+mj-lt"/>
              <a:ea typeface="+mn-ea"/>
              <a:cs typeface="+mn-cs"/>
            </a:endParaRPr>
          </a:p>
          <a:p>
            <a:pPr eaLnBrk="1" hangingPunct="1"/>
            <a:r>
              <a:rPr lang="sv-SE" sz="2800" b="0" i="0" u="none" strike="noStrike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VO: Dramatiska m</a:t>
            </a:r>
            <a:r>
              <a:rPr lang="sv-SE" b="0" i="0" dirty="0">
                <a:latin typeface="+mj-lt"/>
              </a:rPr>
              <a:t>iljö-</a:t>
            </a:r>
            <a:r>
              <a:rPr lang="sv-SE" b="0" i="0" baseline="0" dirty="0">
                <a:latin typeface="+mj-lt"/>
              </a:rPr>
              <a:t> och klimatförändringar =&gt; Växtligheten minska dramatiskt.</a:t>
            </a:r>
          </a:p>
          <a:p>
            <a:pPr eaLnBrk="1" hangingPunct="1"/>
            <a:r>
              <a:rPr lang="sv-SE" b="0" i="0" baseline="0" dirty="0">
                <a:latin typeface="+mj-lt"/>
              </a:rPr>
              <a:t>Djuren får för lita att äta och utvecklar rovdjursdrift.</a:t>
            </a:r>
          </a:p>
          <a:p>
            <a:pPr eaLnBrk="1" hangingPunct="1"/>
            <a:r>
              <a:rPr lang="sv-SE" b="0" i="0" dirty="0">
                <a:latin typeface="+mj-lt"/>
              </a:rPr>
              <a:t>Människan</a:t>
            </a:r>
            <a:r>
              <a:rPr lang="sv-SE" b="0" i="0" baseline="0" dirty="0">
                <a:latin typeface="+mj-lt"/>
              </a:rPr>
              <a:t> får börja äta kött.</a:t>
            </a:r>
          </a:p>
          <a:p>
            <a:pPr eaLnBrk="1" hangingPunct="1"/>
            <a:endParaRPr lang="sv-SE" b="0" i="0" baseline="0" dirty="0">
              <a:latin typeface="+mj-lt"/>
            </a:endParaRPr>
          </a:p>
          <a:p>
            <a:pPr eaLnBrk="1" hangingPunct="1"/>
            <a:r>
              <a:rPr lang="sv-SE" b="0" i="0" baseline="0" dirty="0">
                <a:latin typeface="+mj-lt"/>
              </a:rPr>
              <a:t>VO: Rovdjur. Skillnaden mellan växt- och köttätare är inte distinkt. Rovdjur kan äta växter och växtätare kan ge sig på varandra.</a:t>
            </a:r>
          </a:p>
          <a:p>
            <a:pPr eaLnBrk="1" hangingPunct="1"/>
            <a:r>
              <a:rPr lang="sv-SE" b="0" i="0" baseline="0" dirty="0">
                <a:latin typeface="+mj-lt"/>
              </a:rPr>
              <a:t>Vassa tänder används till att skära i växtmassa (jmf Pandan).</a:t>
            </a:r>
            <a:endParaRPr lang="sv-SE" i="0" strike="sngStrik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80414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87A5A7-345D-419E-9988-E33AA0CE1673}" type="slidenum">
              <a:rPr lang="sv-SE" smtClean="0"/>
              <a:pPr/>
              <a:t>4</a:t>
            </a:fld>
            <a:endParaRPr lang="sv-SE" dirty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03350" y="615950"/>
            <a:ext cx="4049713" cy="2278063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3116661"/>
            <a:ext cx="5861050" cy="6083101"/>
          </a:xfrm>
          <a:noFill/>
          <a:ln/>
        </p:spPr>
        <p:txBody>
          <a:bodyPr>
            <a:normAutofit fontScale="92500"/>
          </a:bodyPr>
          <a:lstStyle/>
          <a:p>
            <a:pPr marL="0" indent="0" eaLnBrk="1" hangingPunct="1">
              <a:buFont typeface="Arial" pitchFamily="34" charset="0"/>
              <a:buNone/>
            </a:pPr>
            <a:r>
              <a:rPr lang="sv-SE" baseline="0" dirty="0"/>
              <a:t>VO: Shanidargrottan: Forskare har hittat de första spåren av mänskliga lämningar. (De tidigare blev utraderade i floden.)</a:t>
            </a:r>
          </a:p>
          <a:p>
            <a:pPr marL="0" indent="0" eaLnBrk="1" hangingPunct="1">
              <a:buFont typeface="Arial" pitchFamily="34" charset="0"/>
              <a:buNone/>
            </a:pPr>
            <a:r>
              <a:rPr lang="sv-SE" baseline="0" dirty="0"/>
              <a:t>Neanderthalare, fårskötsel, spannmålsodling.</a:t>
            </a:r>
          </a:p>
          <a:p>
            <a:pPr marL="0" indent="0" eaLnBrk="1" hangingPunct="1">
              <a:buFont typeface="Arial" pitchFamily="34" charset="0"/>
              <a:buNone/>
            </a:pPr>
            <a:r>
              <a:rPr lang="sv-SE" baseline="0" dirty="0"/>
              <a:t>Wadi natuf och Palegawragrottan har samtida fynd.</a:t>
            </a:r>
          </a:p>
          <a:p>
            <a:pPr marL="0" indent="0" eaLnBrk="1" hangingPunct="1">
              <a:buFont typeface="Arial" pitchFamily="34" charset="0"/>
              <a:buNone/>
            </a:pPr>
            <a:endParaRPr lang="sv-SE" baseline="0" dirty="0"/>
          </a:p>
          <a:p>
            <a:pPr marL="0" indent="0" eaLnBrk="1" hangingPunct="1">
              <a:buFont typeface="Arial" pitchFamily="34" charset="0"/>
              <a:buNone/>
            </a:pPr>
            <a:r>
              <a:rPr lang="sv-SE" baseline="0" dirty="0"/>
              <a:t>VO: Spridning: Fortfarande nomader =&gt; Spred sig utefter bergens sluttningar för att kunna bedriva tillfälliga jordbruk.</a:t>
            </a:r>
          </a:p>
          <a:p>
            <a:pPr marL="0" indent="0" eaLnBrk="1" hangingPunct="1">
              <a:buFont typeface="Arial" pitchFamily="34" charset="0"/>
              <a:buNone/>
            </a:pPr>
            <a:endParaRPr lang="sv-SE" baseline="0" dirty="0"/>
          </a:p>
          <a:p>
            <a:pPr marL="0" indent="0" eaLnBrk="1" hangingPunct="1">
              <a:buFont typeface="Arial" pitchFamily="34" charset="0"/>
              <a:buNone/>
            </a:pPr>
            <a:r>
              <a:rPr lang="sv-SE" baseline="0" dirty="0"/>
              <a:t>VO: Boomen för spridningen kom i samband med Babels torn.</a:t>
            </a:r>
          </a:p>
        </p:txBody>
      </p:sp>
    </p:spTree>
    <p:extLst>
      <p:ext uri="{BB962C8B-B14F-4D97-AF65-F5344CB8AC3E}">
        <p14:creationId xmlns:p14="http://schemas.microsoft.com/office/powerpoint/2010/main" val="3919890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09AB10-1514-48FB-8B5A-7A9626DF5B10}" type="slidenum">
              <a:rPr lang="sv-SE" smtClean="0"/>
              <a:pPr/>
              <a:t>5</a:t>
            </a:fld>
            <a:endParaRPr lang="sv-SE" dirty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03350" y="615950"/>
            <a:ext cx="4049713" cy="2278063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3116661"/>
            <a:ext cx="5861050" cy="6083101"/>
          </a:xfrm>
          <a:noFill/>
          <a:ln/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sv-SE" b="0" dirty="0"/>
              <a:t>VO: Enhetssträvande utan Gud (humanism) </a:t>
            </a:r>
            <a:r>
              <a:rPr lang="sv-SE" baseline="0" dirty="0"/>
              <a:t>misshagar Gud</a:t>
            </a:r>
          </a:p>
          <a:p>
            <a:pPr eaLnBrk="1" hangingPunct="1"/>
            <a:r>
              <a:rPr lang="sv-SE" baseline="0" dirty="0"/>
              <a:t>Sanna enhetssträvanden är i Kristus =&gt; Människor förstod varann igen i samband med tungotalet på första pingstdagen.</a:t>
            </a:r>
          </a:p>
          <a:p>
            <a:pPr eaLnBrk="1" hangingPunct="1"/>
            <a:endParaRPr lang="sv-SE" baseline="0" dirty="0"/>
          </a:p>
          <a:p>
            <a:pPr eaLnBrk="1" hangingPunct="1"/>
            <a:r>
              <a:rPr lang="sv-SE" baseline="0" dirty="0"/>
              <a:t>VO: Gud tar i med hårdhandskarna för att genomföra sin frälsningsplan.</a:t>
            </a:r>
          </a:p>
          <a:p>
            <a:pPr eaLnBrk="1" hangingPunct="1"/>
            <a:r>
              <a:rPr lang="sv-SE" baseline="0" dirty="0"/>
              <a:t>Märk: Han försöker tala till människorna först.</a:t>
            </a:r>
          </a:p>
          <a:p>
            <a:pPr eaLnBrk="1" hangingPunct="1"/>
            <a:endParaRPr lang="sv-SE" dirty="0"/>
          </a:p>
          <a:p>
            <a:pPr eaLnBrk="1" hangingPunct="1"/>
            <a:r>
              <a:rPr lang="sv-SE" baseline="0" dirty="0"/>
              <a:t>VO: Etemenanki en ziggurat (stegpyramid).</a:t>
            </a:r>
          </a:p>
          <a:p>
            <a:pPr eaLnBrk="1" hangingPunct="1"/>
            <a:r>
              <a:rPr lang="sv-SE" baseline="0" dirty="0"/>
              <a:t>Betyder på sumeriska: ”Templet för himlens och jordens grund”.</a:t>
            </a:r>
          </a:p>
          <a:p>
            <a:pPr eaLnBrk="1" hangingPunct="1"/>
            <a:r>
              <a:rPr lang="sv-SE" baseline="0" dirty="0"/>
              <a:t>Byggdes av Nebukadnessar, men han hävdade att det var en </a:t>
            </a:r>
            <a:r>
              <a:rPr lang="sv-SE" i="1" baseline="0" dirty="0"/>
              <a:t>åter-</a:t>
            </a:r>
            <a:r>
              <a:rPr lang="sv-SE" baseline="0" dirty="0"/>
              <a:t>uppbyggnad av ett uråldrigt torn </a:t>
            </a:r>
            <a:r>
              <a:rPr lang="sv-SE" i="1" baseline="0" dirty="0"/>
              <a:t>som aldrig fullbordades</a:t>
            </a:r>
            <a:r>
              <a:rPr lang="sv-SE" baseline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9747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eaLnBrk="1" hangingPunct="1"/>
            <a:r>
              <a:rPr lang="sv-SE" dirty="0"/>
              <a:t>VO: Nationstavlan i 1 Mos 10.</a:t>
            </a:r>
          </a:p>
          <a:p>
            <a:pPr eaLnBrk="1" hangingPunct="1"/>
            <a:r>
              <a:rPr lang="sv-SE" dirty="0"/>
              <a:t>Förutom Bibeln, baseras den på andra skrivna källor (tex Josefus), genetik, lingvistik, kulturell utveckling.</a:t>
            </a:r>
          </a:p>
          <a:p>
            <a:pPr eaLnBrk="1" hangingPunct="1"/>
            <a:r>
              <a:rPr lang="sv-SE" dirty="0"/>
              <a:t>Komplikationer: Splittring och migrering.</a:t>
            </a:r>
          </a:p>
          <a:p>
            <a:pPr eaLnBrk="1" hangingPunct="1"/>
            <a:endParaRPr lang="sv-SE" dirty="0"/>
          </a:p>
          <a:p>
            <a:pPr eaLnBrk="1" hangingPunct="1"/>
            <a:r>
              <a:rPr lang="sv-SE" dirty="0"/>
              <a:t>VO: Spred även genpoolen =&gt; olika utseende i olika delar av världen.</a:t>
            </a:r>
          </a:p>
          <a:p>
            <a:pPr eaLnBrk="1" hangingPunct="1"/>
            <a:r>
              <a:rPr lang="sv-SE" dirty="0"/>
              <a:t>Alla tog inte med sig alla kunskaper =&gt; Nedgång i civilisation.</a:t>
            </a:r>
          </a:p>
          <a:p>
            <a:pPr eaLnBrk="1" hangingPunct="1"/>
            <a:r>
              <a:rPr lang="sv-SE" dirty="0"/>
              <a:t>(Hände när spanjorerna kom till Amazonas djungler. Inga ”jägare-samlare”.)</a:t>
            </a:r>
          </a:p>
          <a:p>
            <a:pPr eaLnBrk="1" hangingPunct="1"/>
            <a:endParaRPr lang="sv-SE" dirty="0"/>
          </a:p>
          <a:p>
            <a:pPr eaLnBrk="1" hangingPunct="1"/>
            <a:r>
              <a:rPr lang="sv-SE" dirty="0"/>
              <a:t>VO: </a:t>
            </a:r>
            <a:r>
              <a:rPr lang="sv-SE" b="0" dirty="0"/>
              <a:t>Jorden har ungefär 6.400 språk, dialekter oräknade, indelade i ett antal språkfamiljer som saknar släktskap.</a:t>
            </a:r>
          </a:p>
          <a:p>
            <a:pPr eaLnBrk="1" hangingPunct="1"/>
            <a:r>
              <a:rPr lang="sv-SE" b="0" dirty="0"/>
              <a:t>Däremot släktskap inom familjen.</a:t>
            </a:r>
          </a:p>
          <a:p>
            <a:pPr eaLnBrk="1" hangingPunct="1"/>
            <a:r>
              <a:rPr lang="sv-SE" b="0" dirty="0"/>
              <a:t>Förväntat mönster om Babels torn.</a:t>
            </a:r>
          </a:p>
          <a:p>
            <a:pPr eaLnBrk="1" hangingPunct="1"/>
            <a:r>
              <a:rPr lang="sv-SE" b="0" dirty="0"/>
              <a:t>Det finns egentligen inga ”primitiva” språk. De är ofta komplexa med många fler grammatiska former än idag.</a:t>
            </a:r>
          </a:p>
          <a:p>
            <a:pPr eaLnBrk="1" hangingPunct="1"/>
            <a:endParaRPr lang="sv-SE" b="0" dirty="0"/>
          </a:p>
          <a:p>
            <a:pPr eaLnBrk="1" hangingPunct="1"/>
            <a:r>
              <a:rPr lang="sv-SE" b="0" dirty="0"/>
              <a:t>VO: Även genetiskt kan man spåra den spridning som Bibeln berättar om.</a:t>
            </a:r>
          </a:p>
          <a:p>
            <a:pPr eaLnBrk="1" hangingPunct="1"/>
            <a:endParaRPr lang="sv-SE" dirty="0"/>
          </a:p>
          <a:p>
            <a:pPr eaLnBrk="1" hangingPunct="1"/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2696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A2B885-1887-482D-87DE-BD65ADF7CF78}" type="slidenum">
              <a:rPr lang="sv-SE" smtClean="0"/>
              <a:pPr/>
              <a:t>7</a:t>
            </a:fld>
            <a:endParaRPr lang="sv-SE" dirty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03350" y="615950"/>
            <a:ext cx="4049713" cy="2278063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3116661"/>
            <a:ext cx="5861050" cy="6083101"/>
          </a:xfrm>
          <a:noFill/>
          <a:ln/>
        </p:spPr>
        <p:txBody>
          <a:bodyPr>
            <a:normAutofit/>
          </a:bodyPr>
          <a:lstStyle/>
          <a:p>
            <a:pPr eaLnBrk="1" hangingPunct="1"/>
            <a:r>
              <a:rPr lang="sv-SE" dirty="0">
                <a:solidFill>
                  <a:srgbClr val="000000"/>
                </a:solidFill>
              </a:rPr>
              <a:t>VO: Bara en istid. Flera är ett uniformistiskt antagande.</a:t>
            </a:r>
          </a:p>
          <a:p>
            <a:pPr eaLnBrk="1" hangingPunct="1"/>
            <a:endParaRPr lang="sv-SE" dirty="0">
              <a:solidFill>
                <a:srgbClr val="000000"/>
              </a:solidFill>
            </a:endParaRPr>
          </a:p>
          <a:p>
            <a:pPr eaLnBrk="1" hangingPunct="1"/>
            <a:r>
              <a:rPr lang="sv-SE" dirty="0">
                <a:solidFill>
                  <a:srgbClr val="000000"/>
                </a:solidFill>
              </a:rPr>
              <a:t>VO: Havet varmt pga djupets (varma) källor.</a:t>
            </a:r>
          </a:p>
          <a:p>
            <a:pPr eaLnBrk="1" hangingPunct="1"/>
            <a:r>
              <a:rPr lang="sv-SE" dirty="0">
                <a:solidFill>
                  <a:srgbClr val="000000"/>
                </a:solidFill>
              </a:rPr>
              <a:t>Luften kall pga vulkanisk aska som skärmade solen.</a:t>
            </a:r>
          </a:p>
          <a:p>
            <a:pPr eaLnBrk="1" hangingPunct="1"/>
            <a:r>
              <a:rPr lang="sv-SE" dirty="0">
                <a:solidFill>
                  <a:srgbClr val="000000"/>
                </a:solidFill>
              </a:rPr>
              <a:t>Pålandsvind = Monsuneffekt.</a:t>
            </a:r>
          </a:p>
          <a:p>
            <a:pPr eaLnBrk="1" hangingPunct="1"/>
            <a:r>
              <a:rPr lang="sv-SE" dirty="0">
                <a:solidFill>
                  <a:srgbClr val="000000"/>
                </a:solidFill>
              </a:rPr>
              <a:t>Nybildade ber.</a:t>
            </a:r>
          </a:p>
          <a:p>
            <a:pPr eaLnBrk="1" hangingPunct="1"/>
            <a:endParaRPr lang="sv-SE" dirty="0">
              <a:solidFill>
                <a:srgbClr val="000000"/>
              </a:solidFill>
            </a:endParaRPr>
          </a:p>
          <a:p>
            <a:pPr eaLnBrk="1" hangingPunct="1"/>
            <a:r>
              <a:rPr lang="sv-SE" dirty="0">
                <a:solidFill>
                  <a:srgbClr val="000000"/>
                </a:solidFill>
              </a:rPr>
              <a:t>VO: Istidens </a:t>
            </a:r>
            <a:r>
              <a:rPr lang="sv-SE" b="0" dirty="0">
                <a:solidFill>
                  <a:srgbClr val="000000"/>
                </a:solidFill>
              </a:rPr>
              <a:t>maximum var troligen cirka 500 år efter floden.</a:t>
            </a:r>
          </a:p>
        </p:txBody>
      </p:sp>
    </p:spTree>
    <p:extLst>
      <p:ext uri="{BB962C8B-B14F-4D97-AF65-F5344CB8AC3E}">
        <p14:creationId xmlns:p14="http://schemas.microsoft.com/office/powerpoint/2010/main" val="2279734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9D34D1-1AD1-4E64-B735-387C5BCCD277}" type="slidenum">
              <a:rPr lang="sv-SE" smtClean="0"/>
              <a:pPr/>
              <a:t>8</a:t>
            </a:fld>
            <a:endParaRPr lang="sv-SE" dirty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03350" y="615950"/>
            <a:ext cx="4049713" cy="2278063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3116661"/>
            <a:ext cx="5861050" cy="6083101"/>
          </a:xfrm>
          <a:noFill/>
          <a:ln/>
        </p:spPr>
        <p:txBody>
          <a:bodyPr/>
          <a:lstStyle/>
          <a:p>
            <a:pPr eaLnBrk="1" hangingPunct="1"/>
            <a:r>
              <a:rPr lang="sv-SE" b="0" i="0" dirty="0"/>
              <a:t>VO: Fortsättningen finns i spellista </a:t>
            </a:r>
            <a:r>
              <a:rPr lang="sv-SE" b="0" i="1" dirty="0"/>
              <a:t>Det Nya Jerusalem</a:t>
            </a:r>
          </a:p>
        </p:txBody>
      </p:sp>
    </p:spTree>
    <p:extLst>
      <p:ext uri="{BB962C8B-B14F-4D97-AF65-F5344CB8AC3E}">
        <p14:creationId xmlns:p14="http://schemas.microsoft.com/office/powerpoint/2010/main" val="1258582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8498E1E7-F099-4980-90AA-AD6774DB0D78}"/>
              </a:ext>
            </a:extLst>
          </p:cNvPr>
          <p:cNvSpPr/>
          <p:nvPr userDrawn="1"/>
        </p:nvSpPr>
        <p:spPr>
          <a:xfrm>
            <a:off x="0" y="0"/>
            <a:ext cx="12192000" cy="648000"/>
          </a:xfrm>
          <a:prstGeom prst="rect">
            <a:avLst/>
          </a:prstGeom>
          <a:gradFill flip="none" rotWithShape="1">
            <a:gsLst>
              <a:gs pos="29000">
                <a:schemeClr val="accent6">
                  <a:lumMod val="75000"/>
                </a:schemeClr>
              </a:gs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2" rIns="91421" bIns="45712" rtlCol="0" anchor="ctr"/>
          <a:lstStyle/>
          <a:p>
            <a:pPr algn="ctr"/>
            <a:endParaRPr lang="sv-SE" sz="18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06FBAE59-DDD0-467C-B13A-6F6CF0BCD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644577"/>
          </a:xfrm>
          <a:prstGeom prst="rect">
            <a:avLst/>
          </a:prstGeom>
        </p:spPr>
        <p:txBody>
          <a:bodyPr lIns="216000"/>
          <a:lstStyle>
            <a:lvl1pPr algn="l" rtl="0" eaLnBrk="1" latinLnBrk="0" hangingPunct="1">
              <a:spcBef>
                <a:spcPct val="0"/>
              </a:spcBef>
              <a:buNone/>
              <a:defRPr kumimoji="0" lang="sv-SE" sz="4000" b="0" kern="1200" cap="none" spc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sv-SE"/>
              <a:t>Rubrik</a:t>
            </a:r>
            <a:endParaRPr lang="sv-SE" dirty="0"/>
          </a:p>
        </p:txBody>
      </p:sp>
      <p:sp>
        <p:nvSpPr>
          <p:cNvPr id="7" name="textruta 4">
            <a:extLst>
              <a:ext uri="{FF2B5EF4-FFF2-40B4-BE49-F238E27FC236}">
                <a16:creationId xmlns:a16="http://schemas.microsoft.com/office/drawing/2014/main" id="{6AA83FF5-EC68-424A-9DE8-F9F1DF3EDB6E}"/>
              </a:ext>
            </a:extLst>
          </p:cNvPr>
          <p:cNvSpPr txBox="1"/>
          <p:nvPr userDrawn="1"/>
        </p:nvSpPr>
        <p:spPr>
          <a:xfrm>
            <a:off x="9839500" y="22467"/>
            <a:ext cx="2345066" cy="584775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000" b="1" dirty="0"/>
              <a:t>Bibelkanalen</a:t>
            </a:r>
            <a:r>
              <a:rPr lang="sv-SE" dirty="0"/>
              <a:t> </a:t>
            </a:r>
            <a:r>
              <a:rPr lang="sv-SE" sz="1400" dirty="0"/>
              <a:t>(YouTube)</a:t>
            </a:r>
            <a:br>
              <a:rPr lang="sv-SE" sz="1400" dirty="0"/>
            </a:br>
            <a:r>
              <a:rPr lang="sv-SE" sz="1800" dirty="0"/>
              <a:t>www.gardeborn.se</a:t>
            </a:r>
            <a:endParaRPr lang="LID4096" sz="1800" dirty="0"/>
          </a:p>
        </p:txBody>
      </p:sp>
    </p:spTree>
    <p:extLst>
      <p:ext uri="{BB962C8B-B14F-4D97-AF65-F5344CB8AC3E}">
        <p14:creationId xmlns:p14="http://schemas.microsoft.com/office/powerpoint/2010/main" val="33598698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npassad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 descr="En bild som visar blomma, växt, full av färg, vit&#10;&#10;Automatiskt genererad beskrivning">
            <a:extLst>
              <a:ext uri="{FF2B5EF4-FFF2-40B4-BE49-F238E27FC236}">
                <a16:creationId xmlns:a16="http://schemas.microsoft.com/office/drawing/2014/main" id="{78B2E659-D2A0-4D5D-A0E9-011D31C561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79"/>
            <a:ext cx="12192000" cy="6856442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A1FD0E79-3F77-4768-B6E7-DE70D250C3AC}"/>
              </a:ext>
            </a:extLst>
          </p:cNvPr>
          <p:cNvSpPr/>
          <p:nvPr userDrawn="1"/>
        </p:nvSpPr>
        <p:spPr>
          <a:xfrm>
            <a:off x="0" y="2209543"/>
            <a:ext cx="12191999" cy="707886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sv-SE" sz="3200" b="1" dirty="0">
                <a:ln w="6350">
                  <a:noFill/>
                </a:ln>
                <a:solidFill>
                  <a:schemeClr val="tx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Anders Gärdeborn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1D8F3DAF-7775-4815-BEE1-FDC5A61CCBBE}"/>
              </a:ext>
            </a:extLst>
          </p:cNvPr>
          <p:cNvSpPr/>
          <p:nvPr userDrawn="1"/>
        </p:nvSpPr>
        <p:spPr>
          <a:xfrm>
            <a:off x="0" y="35883"/>
            <a:ext cx="12192000" cy="1477328"/>
          </a:xfrm>
          <a:prstGeom prst="rect">
            <a:avLst/>
          </a:prstGeom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96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27000">
                    <a:srgbClr val="FF1FA4"/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Bibeln  </a:t>
            </a:r>
            <a:r>
              <a:rPr kumimoji="0" lang="sv-SE" sz="54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27000">
                    <a:srgbClr val="FF1FA4"/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i  ett   </a:t>
            </a:r>
            <a:r>
              <a:rPr kumimoji="0" lang="sv-SE" sz="96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27000">
                    <a:srgbClr val="FF1FA4"/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Nötskal</a:t>
            </a:r>
            <a:endParaRPr lang="sv-SE" sz="9600" dirty="0">
              <a:effectLst>
                <a:glow rad="127000">
                  <a:srgbClr val="FF1FA4"/>
                </a:glow>
              </a:effectLst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3797431-2F5F-45A4-8E0E-C564EDEB0FCF}"/>
              </a:ext>
            </a:extLst>
          </p:cNvPr>
          <p:cNvSpPr/>
          <p:nvPr userDrawn="1"/>
        </p:nvSpPr>
        <p:spPr>
          <a:xfrm>
            <a:off x="0" y="1400315"/>
            <a:ext cx="12192000" cy="712354"/>
          </a:xfrm>
          <a:prstGeom prst="rect">
            <a:avLst/>
          </a:prstGeom>
          <a:noFill/>
          <a:ln>
            <a:noFill/>
          </a:ln>
        </p:spPr>
        <p:txBody>
          <a:bodyPr wrap="none">
            <a:noAutofit/>
          </a:bodyPr>
          <a:lstStyle/>
          <a:p>
            <a:pPr algn="ctr">
              <a:lnSpc>
                <a:spcPts val="5100"/>
              </a:lnSpc>
            </a:pPr>
            <a:r>
              <a:rPr kumimoji="0" lang="sv-SE" sz="4000" b="1" i="0" u="none" strike="noStrike" kern="1200" cap="none" spc="0" normalizeH="0" baseline="0" noProof="0" dirty="0">
                <a:ln w="6350">
                  <a:solidFill>
                    <a:schemeClr val="tx1"/>
                  </a:solidFill>
                </a:ln>
                <a:solidFill>
                  <a:srgbClr val="FF1FA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Guds frälsningshistoria  </a:t>
            </a:r>
            <a:r>
              <a:rPr kumimoji="0" lang="sv-SE" sz="2800" b="1" i="0" u="none" strike="noStrike" kern="1200" cap="none" spc="0" normalizeH="0" baseline="0" noProof="0" dirty="0">
                <a:ln w="6350">
                  <a:solidFill>
                    <a:schemeClr val="tx1"/>
                  </a:solidFill>
                </a:ln>
                <a:solidFill>
                  <a:srgbClr val="FF1FA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ett</a:t>
            </a:r>
            <a:r>
              <a:rPr kumimoji="0" lang="sv-SE" sz="4000" b="1" i="0" u="none" strike="noStrike" kern="1200" cap="none" spc="0" normalizeH="0" baseline="0" noProof="0" dirty="0">
                <a:ln w="6350">
                  <a:solidFill>
                    <a:schemeClr val="tx1"/>
                  </a:solidFill>
                </a:ln>
                <a:solidFill>
                  <a:srgbClr val="FF1FA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Vetenskapligt sammanhang</a:t>
            </a:r>
            <a:endParaRPr lang="sv-SE" sz="1600" dirty="0">
              <a:ln w="6350">
                <a:solidFill>
                  <a:schemeClr val="tx1"/>
                </a:solidFill>
              </a:ln>
              <a:solidFill>
                <a:srgbClr val="FF1FA4"/>
              </a:solidFill>
              <a:effectLst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27C695C-7613-4729-9362-1127A52813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862455"/>
            <a:ext cx="12191999" cy="956595"/>
          </a:xfrm>
          <a:prstGeom prst="rect">
            <a:avLst/>
          </a:prstGeom>
          <a:effectLst/>
        </p:spPr>
        <p:txBody>
          <a:bodyPr lIns="432000" anchor="ctr"/>
          <a:lstStyle>
            <a:lvl1pPr algn="ctr">
              <a:lnSpc>
                <a:spcPts val="6000"/>
              </a:lnSpc>
              <a:defRPr sz="5400" b="1">
                <a:ln w="19050">
                  <a:noFill/>
                </a:ln>
                <a:solidFill>
                  <a:schemeClr val="tx1"/>
                </a:solidFill>
                <a:effectLst>
                  <a:glow rad="292100">
                    <a:schemeClr val="accent3">
                      <a:lumMod val="60000"/>
                      <a:lumOff val="40000"/>
                      <a:alpha val="83000"/>
                    </a:schemeClr>
                  </a:glow>
                </a:effectLst>
                <a:latin typeface="+mn-lt"/>
              </a:defRPr>
            </a:lvl1pPr>
          </a:lstStyle>
          <a:p>
            <a:r>
              <a:rPr lang="sv-SE" dirty="0"/>
              <a:t>x. Avsnittsrubrik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3BA7D2C7-CCFD-45DF-B9F1-AC10BF10DE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39" y="6035612"/>
            <a:ext cx="1078994" cy="7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2716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660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828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aiandra GD" panose="020E0502030308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microsoft.com/office/2017/06/relationships/model3d" Target="../media/model3d1.glb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4.jpg"/><Relationship Id="rId5" Type="http://schemas.openxmlformats.org/officeDocument/2006/relationships/image" Target="../media/image13.gif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microsoft.com/office/2011/relationships/inkAction" Target="../ink/inkAction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0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079F572-2232-499F-9CCD-87E3919A8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911" y="5862455"/>
            <a:ext cx="10700951" cy="956595"/>
          </a:xfrm>
          <a:effectLst/>
        </p:spPr>
        <p:txBody>
          <a:bodyPr/>
          <a:lstStyle/>
          <a:p>
            <a:r>
              <a:rPr lang="sv-SE" dirty="0"/>
              <a:t>9. </a:t>
            </a:r>
            <a:r>
              <a:rPr lang="sv-SE"/>
              <a:t>Efter syndafloden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53912582"/>
      </p:ext>
    </p:extLst>
  </p:cSld>
  <p:clrMapOvr>
    <a:masterClrMapping/>
  </p:clrMapOvr>
  <p:transition advTm="17314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CFA2638B-79E6-49A4-831C-8B7D25B184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973"/>
          <a:stretch/>
        </p:blipFill>
        <p:spPr>
          <a:xfrm>
            <a:off x="0" y="647700"/>
            <a:ext cx="12192000" cy="6210300"/>
          </a:xfrm>
          <a:prstGeom prst="rect">
            <a:avLst/>
          </a:prstGeom>
          <a:ln>
            <a:noFill/>
          </a:ln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FAAA3EE8-D80C-4A32-938D-EEA94FF929E3}"/>
              </a:ext>
            </a:extLst>
          </p:cNvPr>
          <p:cNvSpPr/>
          <p:nvPr/>
        </p:nvSpPr>
        <p:spPr>
          <a:xfrm>
            <a:off x="7458075" y="4648200"/>
            <a:ext cx="4733925" cy="22098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Bergen bildas</a:t>
            </a:r>
          </a:p>
        </p:txBody>
      </p:sp>
      <p:sp>
        <p:nvSpPr>
          <p:cNvPr id="2" name="Rektangel 1"/>
          <p:cNvSpPr/>
          <p:nvPr/>
        </p:nvSpPr>
        <p:spPr>
          <a:xfrm>
            <a:off x="5683380" y="908597"/>
            <a:ext cx="4592282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sv-SE" sz="2800" b="1" dirty="0">
                <a:solidFill>
                  <a:srgbClr val="C00000"/>
                </a:solidFill>
                <a:latin typeface="Papyrus" panose="03070502060502030205" pitchFamily="66" charset="0"/>
              </a:rPr>
              <a:t>Berg höjde sig och dalar sänkte sig på den plats där du hade bestämt för dem. </a:t>
            </a:r>
            <a:r>
              <a:rPr lang="sv-SE" sz="1600" dirty="0"/>
              <a:t>(Ps 104:8)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0" y="6676251"/>
            <a:ext cx="990600" cy="184666"/>
          </a:xfrm>
          <a:prstGeom prst="rect">
            <a:avLst/>
          </a:prstGeom>
          <a:solidFill>
            <a:schemeClr val="tx1">
              <a:alpha val="45882"/>
            </a:schemeClr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</a:rPr>
              <a:t>Mike Boehmer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-modell 8" descr="Moving tectonic plates">
                <a:extLst>
                  <a:ext uri="{FF2B5EF4-FFF2-40B4-BE49-F238E27FC236}">
                    <a16:creationId xmlns:a16="http://schemas.microsoft.com/office/drawing/2014/main" id="{1FE429AA-7A82-41B6-9DA4-40B7B125F25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11108164"/>
                  </p:ext>
                </p:extLst>
              </p:nvPr>
            </p:nvGraphicFramePr>
            <p:xfrm>
              <a:off x="7423241" y="3846489"/>
              <a:ext cx="4644934" cy="3505299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4644934" cy="3505299"/>
                    </a:xfrm>
                    <a:prstGeom prst="rect">
                      <a:avLst/>
                    </a:prstGeom>
                  </am3d:spPr>
                  <am3d:camera>
                    <am3d:pos x="0" y="0" z="5725896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211868" d="1000000"/>
                    <am3d:preTrans dx="6454" dy="-2732697" dz="-547594"/>
                    <am3d:scale>
                      <am3d:sx n="1000000" d="1000000"/>
                      <am3d:sy n="1000000" d="1000000"/>
                      <am3d:sz n="1000000" d="1000000"/>
                    </am3d:scale>
                    <am3d:rot ax="1767360" ay="3090342" az="1430783"/>
                    <am3d:postTrans dx="0" dy="0" dz="0"/>
                  </am3d:trans>
                  <am3d:raster rName="Office3DRenderer" rVer="16.0.8326">
                    <am3d:blip r:embed="rId6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116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496537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-modell 8" descr="Moving tectonic plates">
                <a:extLst>
                  <a:ext uri="{FF2B5EF4-FFF2-40B4-BE49-F238E27FC236}">
                    <a16:creationId xmlns:a16="http://schemas.microsoft.com/office/drawing/2014/main" id="{1FE429AA-7A82-41B6-9DA4-40B7B125F25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23241" y="3846489"/>
                <a:ext cx="4644934" cy="3505299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631392327"/>
      </p:ext>
    </p:extLst>
  </p:cSld>
  <p:clrMapOvr>
    <a:masterClrMapping/>
  </p:clrMapOvr>
  <p:transition advTm="22703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1667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0D03F941-B31D-4379-9664-B14AD4BF02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45499"/>
            <a:ext cx="12192001" cy="6212502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Guds förbund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8567056" y="2090271"/>
            <a:ext cx="3363685" cy="388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0000" tIns="108000" rIns="91421" bIns="144000">
            <a:spAutoFit/>
          </a:bodyPr>
          <a:lstStyle/>
          <a:p>
            <a:pPr algn="ctr"/>
            <a:r>
              <a:rPr lang="sv-SE" sz="2000" dirty="0">
                <a:solidFill>
                  <a:schemeClr val="bg1"/>
                </a:solidFill>
              </a:rPr>
              <a:t>Jag ska upprätta mitt </a:t>
            </a:r>
            <a:r>
              <a:rPr lang="sv-SE" sz="2000" i="1" u="sng" dirty="0">
                <a:solidFill>
                  <a:schemeClr val="bg1"/>
                </a:solidFill>
              </a:rPr>
              <a:t>förbund</a:t>
            </a:r>
            <a:r>
              <a:rPr lang="sv-SE" sz="2000" dirty="0">
                <a:solidFill>
                  <a:schemeClr val="bg1"/>
                </a:solidFill>
              </a:rPr>
              <a:t> med er… </a:t>
            </a:r>
            <a:r>
              <a:rPr lang="sv-SE" sz="2000" i="1" u="sng" dirty="0">
                <a:solidFill>
                  <a:schemeClr val="bg1"/>
                </a:solidFill>
              </a:rPr>
              <a:t>Aldrig mer</a:t>
            </a:r>
            <a:r>
              <a:rPr lang="sv-SE" sz="2000" dirty="0">
                <a:solidFill>
                  <a:schemeClr val="bg1"/>
                </a:solidFill>
              </a:rPr>
              <a:t> ska en flod komma och fördärva jorden… Detta är tecknet: Min </a:t>
            </a:r>
            <a:r>
              <a:rPr lang="sv-SE" sz="2000" i="1" u="sng" dirty="0">
                <a:solidFill>
                  <a:schemeClr val="bg1"/>
                </a:solidFill>
              </a:rPr>
              <a:t>båge</a:t>
            </a:r>
            <a:r>
              <a:rPr lang="sv-SE" sz="2000" dirty="0">
                <a:solidFill>
                  <a:schemeClr val="bg1"/>
                </a:solidFill>
              </a:rPr>
              <a:t> sätter jag i skyn.</a:t>
            </a:r>
          </a:p>
          <a:p>
            <a:pPr algn="ctr">
              <a:spcBef>
                <a:spcPts val="1200"/>
              </a:spcBef>
            </a:pPr>
            <a:r>
              <a:rPr lang="sv-SE" sz="2000" spc="99" dirty="0">
                <a:solidFill>
                  <a:schemeClr val="bg1"/>
                </a:solidFill>
              </a:rPr>
              <a:t>Allt som rör sig och har liv skall ni ha till </a:t>
            </a:r>
            <a:r>
              <a:rPr lang="sv-SE" sz="2000" i="1" u="sng" spc="99" dirty="0">
                <a:solidFill>
                  <a:schemeClr val="bg1"/>
                </a:solidFill>
              </a:rPr>
              <a:t>föda</a:t>
            </a:r>
            <a:r>
              <a:rPr lang="sv-SE" sz="2000" spc="99" dirty="0">
                <a:solidFill>
                  <a:schemeClr val="bg1"/>
                </a:solidFill>
              </a:rPr>
              <a:t>. Så som jag har gett er de gröna örterna ger jag er nu allt detta.</a:t>
            </a:r>
          </a:p>
          <a:p>
            <a:pPr algn="ctr">
              <a:spcBef>
                <a:spcPts val="1200"/>
              </a:spcBef>
            </a:pPr>
            <a:r>
              <a:rPr lang="sv-SE" sz="1600" spc="99" dirty="0">
                <a:solidFill>
                  <a:schemeClr val="bg1"/>
                </a:solidFill>
                <a:cs typeface="Calibri" panose="020F0502020204030204" pitchFamily="34" charset="0"/>
              </a:rPr>
              <a:t>(1 Mos 9:3-13)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EEE96F9-5E7F-4555-9B93-FA89C5D677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45" r="16388"/>
          <a:stretch/>
        </p:blipFill>
        <p:spPr>
          <a:xfrm>
            <a:off x="364017" y="4201885"/>
            <a:ext cx="4054040" cy="233901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1121592"/>
      </p:ext>
    </p:extLst>
  </p:cSld>
  <p:clrMapOvr>
    <a:masterClrMapping/>
  </p:clrMapOvr>
  <p:transition advTm="27311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Spridning efter floden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159294" y="982817"/>
            <a:ext cx="7032706" cy="315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pc="99" dirty="0">
                <a:solidFill>
                  <a:srgbClr val="C00000"/>
                </a:solidFill>
              </a:rPr>
              <a:t>Den 17:e dagen i 7:e månaden </a:t>
            </a:r>
            <a:br>
              <a:rPr lang="sv-SE" spc="99" dirty="0">
                <a:solidFill>
                  <a:srgbClr val="C00000"/>
                </a:solidFill>
              </a:rPr>
            </a:br>
            <a:r>
              <a:rPr lang="sv-SE" spc="99" dirty="0">
                <a:solidFill>
                  <a:srgbClr val="C00000"/>
                </a:solidFill>
              </a:rPr>
              <a:t>stannade arken på </a:t>
            </a:r>
            <a:r>
              <a:rPr lang="sv-SE" b="1" spc="99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Araratsbergen</a:t>
            </a:r>
            <a:r>
              <a:rPr lang="sv-SE" spc="99" dirty="0">
                <a:solidFill>
                  <a:srgbClr val="C00000"/>
                </a:solidFill>
              </a:rPr>
              <a:t>. </a:t>
            </a:r>
            <a:r>
              <a:rPr lang="sv-SE" sz="1400" spc="99" dirty="0">
                <a:cs typeface="Calibri" panose="020F0502020204030204" pitchFamily="34" charset="0"/>
              </a:rPr>
              <a:t>(1 Mos 8:4)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pc="99" dirty="0">
                <a:cs typeface="Calibri" panose="020F0502020204030204" pitchFamily="34" charset="0"/>
              </a:rPr>
              <a:t>Tidig grottillvaro i </a:t>
            </a:r>
            <a:r>
              <a:rPr lang="sv-SE" b="1" spc="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Shanidargrottan</a:t>
            </a:r>
            <a:r>
              <a:rPr lang="sv-SE" spc="99" dirty="0">
                <a:cs typeface="Calibri" panose="020F0502020204030204" pitchFamily="34" charset="0"/>
              </a:rPr>
              <a:t>, 30 mil söderut.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pc="99" dirty="0">
                <a:cs typeface="Calibri" panose="020F0502020204030204" pitchFamily="34" charset="0"/>
              </a:rPr>
              <a:t>Spridning runt </a:t>
            </a:r>
            <a:r>
              <a:rPr lang="sv-SE" b="1" spc="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Bördiga </a:t>
            </a:r>
            <a:r>
              <a:rPr lang="sv-SE" b="1" spc="99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halvmånen</a:t>
            </a:r>
            <a:r>
              <a:rPr lang="sv-SE" spc="99">
                <a:cs typeface="Calibri" panose="020F0502020204030204" pitchFamily="34" charset="0"/>
              </a:rPr>
              <a:t>.</a:t>
            </a:r>
            <a:endParaRPr lang="sv-SE" spc="99" dirty="0">
              <a:highlight>
                <a:srgbClr val="FFFF00"/>
              </a:highlight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Bosättande</a:t>
            </a:r>
            <a:r>
              <a:rPr lang="sv-SE" dirty="0"/>
              <a:t>: </a:t>
            </a:r>
            <a:r>
              <a:rPr lang="sv-SE" dirty="0">
                <a:solidFill>
                  <a:srgbClr val="C00000"/>
                </a:solidFill>
              </a:rPr>
              <a:t>När människorna bröt upp och drog österut, fann de en lågslätt </a:t>
            </a:r>
            <a:r>
              <a:rPr lang="sv-SE">
                <a:solidFill>
                  <a:srgbClr val="C00000"/>
                </a:solidFill>
              </a:rPr>
              <a:t>i Shinars land </a:t>
            </a:r>
            <a:r>
              <a:rPr lang="sv-SE" dirty="0">
                <a:solidFill>
                  <a:srgbClr val="C00000"/>
                </a:solidFill>
              </a:rPr>
              <a:t>[Mesopotamien</a:t>
            </a:r>
            <a:r>
              <a:rPr lang="sv-SE">
                <a:solidFill>
                  <a:srgbClr val="C00000"/>
                </a:solidFill>
              </a:rPr>
              <a:t>] och </a:t>
            </a:r>
            <a:r>
              <a:rPr lang="sv-SE" dirty="0">
                <a:solidFill>
                  <a:srgbClr val="C00000"/>
                </a:solidFill>
              </a:rPr>
              <a:t>bosatte sig där. </a:t>
            </a:r>
            <a:r>
              <a:rPr lang="sv-SE" sz="1400" dirty="0"/>
              <a:t>(1 Mos 11:2)</a:t>
            </a:r>
            <a:endParaRPr lang="sv-SE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b="1" spc="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Stadsbyggande</a:t>
            </a:r>
            <a:r>
              <a:rPr lang="sv-SE" spc="99" dirty="0">
                <a:cs typeface="Calibri" panose="020F0502020204030204" pitchFamily="34" charset="0"/>
              </a:rPr>
              <a:t>: </a:t>
            </a:r>
            <a:r>
              <a:rPr lang="sv-SE" dirty="0">
                <a:solidFill>
                  <a:srgbClr val="C00000"/>
                </a:solidFill>
              </a:rPr>
              <a:t>Från det landet drog [Nimrod] sedan ut till Assyrien och byggde Nineve, Rehobot-Ir, Kela och Resen… Detta är den stora staden.</a:t>
            </a:r>
            <a:r>
              <a:rPr lang="sv-SE" dirty="0"/>
              <a:t> </a:t>
            </a:r>
            <a:r>
              <a:rPr lang="sv-SE" sz="1400" dirty="0"/>
              <a:t>(1 Mos 10:11-12)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b="1" spc="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Babels torn</a:t>
            </a:r>
            <a:r>
              <a:rPr lang="sv-SE" spc="99" dirty="0">
                <a:cs typeface="Calibri" panose="020F0502020204030204" pitchFamily="34" charset="0"/>
              </a:rPr>
              <a:t>: Nästa </a:t>
            </a:r>
            <a:r>
              <a:rPr lang="sv-SE" spc="99">
                <a:cs typeface="Calibri" panose="020F0502020204030204" pitchFamily="34" charset="0"/>
              </a:rPr>
              <a:t>bild.</a:t>
            </a:r>
            <a:endParaRPr lang="sv-SE" spc="99" dirty="0">
              <a:highlight>
                <a:srgbClr val="FFFF00"/>
              </a:highlight>
              <a:cs typeface="Calibri" panose="020F0502020204030204" pitchFamily="34" charset="0"/>
            </a:endParaRP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091AF29B-5B04-48EE-BF01-B4C745269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85094"/>
            <a:ext cx="12192000" cy="2472906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F018D437-F5CD-4679-88C4-208CF392F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872" y="784765"/>
            <a:ext cx="4798856" cy="3445591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E728FA0A-DA47-4C40-8E5D-1822E08908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5994" y="3048000"/>
            <a:ext cx="515553" cy="77333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4" name="Rak pilkoppling 23">
            <a:extLst>
              <a:ext uri="{FF2B5EF4-FFF2-40B4-BE49-F238E27FC236}">
                <a16:creationId xmlns:a16="http://schemas.microsoft.com/office/drawing/2014/main" id="{3A72EC4D-0F55-4759-8D57-7A8A1F6F1F39}"/>
              </a:ext>
            </a:extLst>
          </p:cNvPr>
          <p:cNvCxnSpPr>
            <a:cxnSpLocks/>
          </p:cNvCxnSpPr>
          <p:nvPr/>
        </p:nvCxnSpPr>
        <p:spPr>
          <a:xfrm flipH="1" flipV="1">
            <a:off x="3649133" y="829733"/>
            <a:ext cx="1448159" cy="265587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ak pilkoppling 26">
            <a:extLst>
              <a:ext uri="{FF2B5EF4-FFF2-40B4-BE49-F238E27FC236}">
                <a16:creationId xmlns:a16="http://schemas.microsoft.com/office/drawing/2014/main" id="{BEBA33C5-051A-462F-8B18-2F8D10FF6877}"/>
              </a:ext>
            </a:extLst>
          </p:cNvPr>
          <p:cNvCxnSpPr>
            <a:cxnSpLocks/>
          </p:cNvCxnSpPr>
          <p:nvPr/>
        </p:nvCxnSpPr>
        <p:spPr>
          <a:xfrm flipH="1">
            <a:off x="3551722" y="1748684"/>
            <a:ext cx="1540407" cy="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il: vänster 28">
            <a:extLst>
              <a:ext uri="{FF2B5EF4-FFF2-40B4-BE49-F238E27FC236}">
                <a16:creationId xmlns:a16="http://schemas.microsoft.com/office/drawing/2014/main" id="{AC4A9286-2EDE-4412-B512-ABB3868BE1F8}"/>
              </a:ext>
            </a:extLst>
          </p:cNvPr>
          <p:cNvSpPr/>
          <p:nvPr/>
        </p:nvSpPr>
        <p:spPr>
          <a:xfrm rot="462456">
            <a:off x="2281237" y="1185862"/>
            <a:ext cx="419100" cy="271463"/>
          </a:xfrm>
          <a:prstGeom prst="leftArrow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1" name="Pil: vänster 30">
            <a:extLst>
              <a:ext uri="{FF2B5EF4-FFF2-40B4-BE49-F238E27FC236}">
                <a16:creationId xmlns:a16="http://schemas.microsoft.com/office/drawing/2014/main" id="{7C75D78C-B737-4C80-9571-AA0FC8D99A61}"/>
              </a:ext>
            </a:extLst>
          </p:cNvPr>
          <p:cNvSpPr/>
          <p:nvPr/>
        </p:nvSpPr>
        <p:spPr>
          <a:xfrm rot="14587329">
            <a:off x="3433461" y="2309611"/>
            <a:ext cx="419100" cy="271463"/>
          </a:xfrm>
          <a:prstGeom prst="leftArrow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2" name="Pil: vänster 31">
            <a:extLst>
              <a:ext uri="{FF2B5EF4-FFF2-40B4-BE49-F238E27FC236}">
                <a16:creationId xmlns:a16="http://schemas.microsoft.com/office/drawing/2014/main" id="{99B647D8-A92E-4890-8962-AD85F08B016A}"/>
              </a:ext>
            </a:extLst>
          </p:cNvPr>
          <p:cNvSpPr/>
          <p:nvPr/>
        </p:nvSpPr>
        <p:spPr>
          <a:xfrm rot="17043110">
            <a:off x="1095726" y="1838775"/>
            <a:ext cx="419100" cy="271463"/>
          </a:xfrm>
          <a:prstGeom prst="leftArrow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cxnSp>
        <p:nvCxnSpPr>
          <p:cNvPr id="33" name="Rak pilkoppling 32">
            <a:extLst>
              <a:ext uri="{FF2B5EF4-FFF2-40B4-BE49-F238E27FC236}">
                <a16:creationId xmlns:a16="http://schemas.microsoft.com/office/drawing/2014/main" id="{3E8CE064-6304-4E71-B558-F90822652602}"/>
              </a:ext>
            </a:extLst>
          </p:cNvPr>
          <p:cNvCxnSpPr>
            <a:cxnSpLocks/>
          </p:cNvCxnSpPr>
          <p:nvPr/>
        </p:nvCxnSpPr>
        <p:spPr>
          <a:xfrm flipH="1">
            <a:off x="3301465" y="2459349"/>
            <a:ext cx="1808311" cy="380104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ak pilkoppling 34">
            <a:extLst>
              <a:ext uri="{FF2B5EF4-FFF2-40B4-BE49-F238E27FC236}">
                <a16:creationId xmlns:a16="http://schemas.microsoft.com/office/drawing/2014/main" id="{82291A4A-0390-4D0D-9FB3-8CD98D0D75AB}"/>
              </a:ext>
            </a:extLst>
          </p:cNvPr>
          <p:cNvCxnSpPr>
            <a:cxnSpLocks/>
          </p:cNvCxnSpPr>
          <p:nvPr/>
        </p:nvCxnSpPr>
        <p:spPr>
          <a:xfrm flipH="1" flipV="1">
            <a:off x="3638349" y="3397718"/>
            <a:ext cx="1482292" cy="547035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objekt 3">
            <a:extLst>
              <a:ext uri="{FF2B5EF4-FFF2-40B4-BE49-F238E27FC236}">
                <a16:creationId xmlns:a16="http://schemas.microsoft.com/office/drawing/2014/main" id="{4AD10329-030E-419E-BC3D-82D390ED8F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801" y="1540668"/>
            <a:ext cx="571499" cy="71437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9" name="Pil: vänster 18">
            <a:extLst>
              <a:ext uri="{FF2B5EF4-FFF2-40B4-BE49-F238E27FC236}">
                <a16:creationId xmlns:a16="http://schemas.microsoft.com/office/drawing/2014/main" id="{016958E8-68D4-409B-929A-7BB32BE831A8}"/>
              </a:ext>
            </a:extLst>
          </p:cNvPr>
          <p:cNvSpPr/>
          <p:nvPr/>
        </p:nvSpPr>
        <p:spPr>
          <a:xfrm rot="16688660">
            <a:off x="3324577" y="1124400"/>
            <a:ext cx="419100" cy="271463"/>
          </a:xfrm>
          <a:prstGeom prst="leftArrow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262ECB4-ABB9-45C0-A5CE-B41A729357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12970">
            <a:off x="8340729" y="4704693"/>
            <a:ext cx="133148" cy="457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7792317"/>
      </p:ext>
    </p:extLst>
  </p:cSld>
  <p:clrMapOvr>
    <a:masterClrMapping/>
  </p:clrMapOvr>
  <p:transition advTm="2154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29" grpId="0" animBg="1"/>
      <p:bldP spid="31" grpId="0" animBg="1"/>
      <p:bldP spid="32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B8645148-A0EC-45E7-99D7-A7F147C5C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4373" y="647701"/>
            <a:ext cx="5689357" cy="6210300"/>
          </a:xfrm>
          <a:prstGeom prst="rect">
            <a:avLst/>
          </a:prstGeom>
        </p:spPr>
      </p:pic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Humanismens födelse</a:t>
            </a:r>
          </a:p>
        </p:txBody>
      </p:sp>
      <p:sp>
        <p:nvSpPr>
          <p:cNvPr id="8" name="Rundad rektangulär 7"/>
          <p:cNvSpPr/>
          <p:nvPr/>
        </p:nvSpPr>
        <p:spPr>
          <a:xfrm>
            <a:off x="135132" y="735850"/>
            <a:ext cx="5993524" cy="2592230"/>
          </a:xfrm>
          <a:prstGeom prst="rect">
            <a:avLst/>
          </a:prstGeom>
          <a:ln w="381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08000" tIns="72000" rIns="108000" bIns="72000" rtlCol="0" anchor="t">
            <a:spAutoFit/>
          </a:bodyPr>
          <a:lstStyle/>
          <a:p>
            <a:r>
              <a:rPr lang="sv-S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Gud</a:t>
            </a:r>
            <a:r>
              <a:rPr lang="sv-SE" dirty="0">
                <a:solidFill>
                  <a:schemeClr val="tx1"/>
                </a:solidFill>
              </a:rPr>
              <a:t>:</a:t>
            </a:r>
            <a:r>
              <a:rPr lang="sv-SE" dirty="0">
                <a:solidFill>
                  <a:srgbClr val="C00000"/>
                </a:solidFill>
              </a:rPr>
              <a:t> Var fruktsamma, föröka er och </a:t>
            </a:r>
            <a:r>
              <a:rPr lang="sv-SE" i="1" u="sng" dirty="0">
                <a:solidFill>
                  <a:srgbClr val="C00000"/>
                </a:solidFill>
              </a:rPr>
              <a:t>uppfyll jorden</a:t>
            </a:r>
            <a:r>
              <a:rPr lang="sv-SE" dirty="0">
                <a:solidFill>
                  <a:srgbClr val="C00000"/>
                </a:solidFill>
              </a:rPr>
              <a:t>. </a:t>
            </a:r>
            <a:r>
              <a:rPr lang="sv-SE" sz="1400" dirty="0">
                <a:solidFill>
                  <a:schemeClr val="tx1"/>
                </a:solidFill>
              </a:rPr>
              <a:t>(1 Mos 9:1)</a:t>
            </a:r>
          </a:p>
          <a:p>
            <a:pPr>
              <a:spcBef>
                <a:spcPts val="600"/>
              </a:spcBef>
            </a:pPr>
            <a:r>
              <a:rPr lang="sv-S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Människorna</a:t>
            </a:r>
            <a:r>
              <a:rPr lang="sv-SE" dirty="0">
                <a:solidFill>
                  <a:schemeClr val="tx1"/>
                </a:solidFill>
              </a:rPr>
              <a:t>: </a:t>
            </a:r>
            <a:r>
              <a:rPr lang="sv-SE" dirty="0">
                <a:solidFill>
                  <a:srgbClr val="C00000"/>
                </a:solidFill>
              </a:rPr>
              <a:t>Kom, så bygger vi oss en stad och ett torn som har spetsen uppe i himlen. Låt </a:t>
            </a:r>
            <a:r>
              <a:rPr lang="sv-SE" i="1" u="sng" dirty="0">
                <a:solidFill>
                  <a:srgbClr val="C00000"/>
                </a:solidFill>
              </a:rPr>
              <a:t>oss</a:t>
            </a:r>
            <a:r>
              <a:rPr lang="sv-SE" dirty="0">
                <a:solidFill>
                  <a:srgbClr val="C00000"/>
                </a:solidFill>
              </a:rPr>
              <a:t> göra oss ett </a:t>
            </a:r>
            <a:r>
              <a:rPr lang="sv-SE" i="1" u="sng" dirty="0">
                <a:solidFill>
                  <a:srgbClr val="C00000"/>
                </a:solidFill>
              </a:rPr>
              <a:t>namn</a:t>
            </a:r>
            <a:r>
              <a:rPr lang="sv-SE" dirty="0">
                <a:solidFill>
                  <a:srgbClr val="C00000"/>
                </a:solidFill>
              </a:rPr>
              <a:t>, </a:t>
            </a:r>
            <a:r>
              <a:rPr lang="sv-SE" i="1" u="sng" dirty="0">
                <a:solidFill>
                  <a:srgbClr val="C00000"/>
                </a:solidFill>
              </a:rPr>
              <a:t>så att vi inte sprids</a:t>
            </a:r>
            <a:r>
              <a:rPr lang="sv-SE" i="1" dirty="0">
                <a:solidFill>
                  <a:srgbClr val="C00000"/>
                </a:solidFill>
              </a:rPr>
              <a:t> </a:t>
            </a:r>
            <a:r>
              <a:rPr lang="sv-SE" dirty="0">
                <a:solidFill>
                  <a:srgbClr val="C00000"/>
                </a:solidFill>
              </a:rPr>
              <a:t>ut över hela jorden. </a:t>
            </a:r>
            <a:r>
              <a:rPr lang="sv-SE" sz="1400" dirty="0">
                <a:solidFill>
                  <a:schemeClr val="tx1"/>
                </a:solidFill>
              </a:rPr>
              <a:t>(1 Mos 11:4)</a:t>
            </a:r>
            <a:endParaRPr lang="sv-SE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r>
              <a:rPr lang="sv-S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Gud</a:t>
            </a:r>
            <a:r>
              <a:rPr lang="sv-SE" dirty="0">
                <a:solidFill>
                  <a:schemeClr val="tx1"/>
                </a:solidFill>
              </a:rPr>
              <a:t>: </a:t>
            </a:r>
            <a:r>
              <a:rPr lang="sv-SE" dirty="0">
                <a:solidFill>
                  <a:srgbClr val="C00000"/>
                </a:solidFill>
              </a:rPr>
              <a:t>Låt oss stiga ner och förbistra deras </a:t>
            </a:r>
            <a:r>
              <a:rPr lang="sv-SE" i="1" u="sng" dirty="0">
                <a:solidFill>
                  <a:srgbClr val="C00000"/>
                </a:solidFill>
              </a:rPr>
              <a:t>språk</a:t>
            </a:r>
            <a:r>
              <a:rPr lang="sv-SE" dirty="0">
                <a:solidFill>
                  <a:srgbClr val="C00000"/>
                </a:solidFill>
              </a:rPr>
              <a:t>, så att den ene inte förstår vad den andre säger. </a:t>
            </a:r>
            <a:r>
              <a:rPr lang="sv-SE" sz="1400" dirty="0">
                <a:solidFill>
                  <a:schemeClr val="tx1"/>
                </a:solidFill>
              </a:rPr>
              <a:t>(1 Mos 11:7)</a:t>
            </a:r>
          </a:p>
          <a:p>
            <a:pPr>
              <a:spcBef>
                <a:spcPts val="600"/>
              </a:spcBef>
            </a:pPr>
            <a:r>
              <a:rPr lang="sv-S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Konsekvens</a:t>
            </a:r>
            <a:r>
              <a:rPr lang="sv-SE" dirty="0">
                <a:solidFill>
                  <a:schemeClr val="tx1"/>
                </a:solidFill>
              </a:rPr>
              <a:t>: </a:t>
            </a:r>
            <a:r>
              <a:rPr lang="sv-SE" dirty="0">
                <a:solidFill>
                  <a:srgbClr val="C00000"/>
                </a:solidFill>
              </a:rPr>
              <a:t>Så </a:t>
            </a:r>
            <a:r>
              <a:rPr lang="sv-SE" i="1" u="sng" dirty="0">
                <a:solidFill>
                  <a:srgbClr val="C00000"/>
                </a:solidFill>
              </a:rPr>
              <a:t>spred HERREN ut dem</a:t>
            </a:r>
            <a:r>
              <a:rPr lang="sv-SE" dirty="0">
                <a:solidFill>
                  <a:srgbClr val="C00000"/>
                </a:solidFill>
              </a:rPr>
              <a:t> därifrån över hela jorden, och de måste upphöra att bygga på staden. </a:t>
            </a:r>
            <a:r>
              <a:rPr lang="sv-SE" sz="1400" dirty="0">
                <a:solidFill>
                  <a:schemeClr val="tx1"/>
                </a:solidFill>
              </a:rPr>
              <a:t>(1 Mos 11:8)</a:t>
            </a:r>
            <a:r>
              <a:rPr lang="sv-SE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DEFDA1DC-A8B7-43A2-998F-F5A18CD809CA}"/>
              </a:ext>
            </a:extLst>
          </p:cNvPr>
          <p:cNvSpPr txBox="1"/>
          <p:nvPr/>
        </p:nvSpPr>
        <p:spPr>
          <a:xfrm>
            <a:off x="10961915" y="6273225"/>
            <a:ext cx="1144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1" dirty="0">
                <a:solidFill>
                  <a:schemeClr val="bg1"/>
                </a:solidFill>
              </a:rPr>
              <a:t>Babel</a:t>
            </a:r>
          </a:p>
        </p:txBody>
      </p:sp>
      <p:sp>
        <p:nvSpPr>
          <p:cNvPr id="21" name="Pratbubbla: oval 20">
            <a:extLst>
              <a:ext uri="{FF2B5EF4-FFF2-40B4-BE49-F238E27FC236}">
                <a16:creationId xmlns:a16="http://schemas.microsoft.com/office/drawing/2014/main" id="{60D03F0A-CD3F-48D7-9C6E-C379A4F56A3C}"/>
              </a:ext>
            </a:extLst>
          </p:cNvPr>
          <p:cNvSpPr/>
          <p:nvPr/>
        </p:nvSpPr>
        <p:spPr>
          <a:xfrm>
            <a:off x="7249886" y="3962399"/>
            <a:ext cx="2667000" cy="2155371"/>
          </a:xfrm>
          <a:prstGeom prst="wedgeEllipseCallout">
            <a:avLst>
              <a:gd name="adj1" fmla="val 72636"/>
              <a:gd name="adj2" fmla="val 25357"/>
            </a:avLst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8C3242D8-DF22-47CF-91A2-03F549FD7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1617" y="4212771"/>
            <a:ext cx="2029724" cy="1534886"/>
          </a:xfrm>
          <a:prstGeom prst="rect">
            <a:avLst/>
          </a:prstGeom>
        </p:spPr>
      </p:pic>
      <p:sp>
        <p:nvSpPr>
          <p:cNvPr id="22" name="textruta 21">
            <a:extLst>
              <a:ext uri="{FF2B5EF4-FFF2-40B4-BE49-F238E27FC236}">
                <a16:creationId xmlns:a16="http://schemas.microsoft.com/office/drawing/2014/main" id="{CAC76391-8D86-4D6A-85F2-9B1BC5B360B6}"/>
              </a:ext>
            </a:extLst>
          </p:cNvPr>
          <p:cNvSpPr txBox="1"/>
          <p:nvPr/>
        </p:nvSpPr>
        <p:spPr>
          <a:xfrm rot="18091859">
            <a:off x="7304315" y="2144485"/>
            <a:ext cx="750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Eufrat</a:t>
            </a: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8BFB34A8-A349-44C3-A4E8-3C470A0BC8AA}"/>
              </a:ext>
            </a:extLst>
          </p:cNvPr>
          <p:cNvSpPr txBox="1"/>
          <p:nvPr/>
        </p:nvSpPr>
        <p:spPr>
          <a:xfrm>
            <a:off x="10306958" y="4952999"/>
            <a:ext cx="1316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Etemenanki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70374A82-4394-4624-9042-4359DBEE09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3384605"/>
            <a:ext cx="4110037" cy="3292419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9E1C35B0-EA86-43D2-BD51-66E069B9D389}"/>
              </a:ext>
            </a:extLst>
          </p:cNvPr>
          <p:cNvSpPr txBox="1"/>
          <p:nvPr/>
        </p:nvSpPr>
        <p:spPr>
          <a:xfrm rot="16200000">
            <a:off x="325887" y="6006986"/>
            <a:ext cx="12410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/>
              <a:t>Pieter Bruegel d.ä.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4758260"/>
      </p:ext>
    </p:extLst>
  </p:cSld>
  <p:clrMapOvr>
    <a:masterClrMapping/>
  </p:clrMapOvr>
  <p:transition advTm="24993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5687AA8D-EC05-476A-A6AD-17BF508150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50" t="4445" r="10781" b="3056"/>
          <a:stretch/>
        </p:blipFill>
        <p:spPr>
          <a:xfrm>
            <a:off x="4401264" y="742950"/>
            <a:ext cx="7571661" cy="4895850"/>
          </a:xfrm>
          <a:prstGeom prst="rect">
            <a:avLst/>
          </a:pr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9AA5A4E3-F21F-4494-A55B-DF14EF741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Folkens spridning från Babel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020FD0F3-4ABE-434C-BFCE-4B8F0CAD5EC1}"/>
              </a:ext>
            </a:extLst>
          </p:cNvPr>
          <p:cNvSpPr/>
          <p:nvPr/>
        </p:nvSpPr>
        <p:spPr>
          <a:xfrm>
            <a:off x="0" y="867302"/>
            <a:ext cx="4000500" cy="5786199"/>
          </a:xfrm>
          <a:prstGeom prst="rect">
            <a:avLst/>
          </a:prstGeom>
        </p:spPr>
        <p:txBody>
          <a:bodyPr wrap="square" lIns="21600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sv-SE" sz="2000" dirty="0"/>
              <a:t>Ingen känd civilisation är äldre än 5000 år.</a:t>
            </a: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sz="2000" dirty="0"/>
              <a:t>Tidigaste högkulturerna infaller tidsmässigt i samma ordning som deras avstånd till Babel.</a:t>
            </a:r>
          </a:p>
          <a:p>
            <a:pPr marL="542925" lvl="1" indent="-180975">
              <a:buFont typeface="Arial" panose="020B0604020202020204" pitchFamily="34" charset="0"/>
              <a:buChar char="•"/>
            </a:pPr>
            <a:r>
              <a:rPr lang="sv-SE" sz="2000" dirty="0"/>
              <a:t>Sumeriska (3300 f.Kr.)</a:t>
            </a:r>
          </a:p>
          <a:p>
            <a:pPr marL="542925" lvl="1" indent="-180975">
              <a:buFont typeface="Arial" panose="020B0604020202020204" pitchFamily="34" charset="0"/>
              <a:buChar char="•"/>
            </a:pPr>
            <a:r>
              <a:rPr lang="sv-SE" sz="2000" dirty="0"/>
              <a:t>Egyptiska (3000 f.Kr.)</a:t>
            </a:r>
          </a:p>
          <a:p>
            <a:pPr marL="542925" lvl="1" indent="-180975">
              <a:buFont typeface="Arial" panose="020B0604020202020204" pitchFamily="34" charset="0"/>
              <a:buChar char="•"/>
            </a:pPr>
            <a:r>
              <a:rPr lang="sv-SE" sz="2000" dirty="0"/>
              <a:t>Indus (3000 f.Kr.)</a:t>
            </a:r>
          </a:p>
          <a:p>
            <a:pPr marL="542925" lvl="1" indent="-180975">
              <a:buFont typeface="Arial" panose="020B0604020202020204" pitchFamily="34" charset="0"/>
              <a:buChar char="•"/>
            </a:pPr>
            <a:r>
              <a:rPr lang="sv-SE" sz="2000" dirty="0"/>
              <a:t>Gula floden (2100 f.Kr.)</a:t>
            </a: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sz="2000" dirty="0"/>
              <a:t>Civilisationerna fick en kickstart, från ingenting till högkultur över natt (skriftspråk, konstbevattning, arkitektur, sanitära system, konst, social och juridisk struktur).</a:t>
            </a: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Varför så </a:t>
            </a:r>
            <a:r>
              <a:rPr lang="sv-SE" sz="2000" i="1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nyligen</a:t>
            </a:r>
            <a:r>
              <a:rPr lang="sv-SE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och så </a:t>
            </a:r>
            <a:r>
              <a:rPr lang="sv-SE" sz="2000" i="1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samtidigt</a:t>
            </a:r>
            <a:r>
              <a:rPr lang="sv-SE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om det varit miljoner år av mänsklig evolution?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8B14494E-6B5E-4C28-975C-4CF5AE6C409F}"/>
              </a:ext>
            </a:extLst>
          </p:cNvPr>
          <p:cNvGrpSpPr/>
          <p:nvPr/>
        </p:nvGrpSpPr>
        <p:grpSpPr>
          <a:xfrm>
            <a:off x="4590473" y="4387272"/>
            <a:ext cx="7222836" cy="2336801"/>
            <a:chOff x="4590473" y="4525818"/>
            <a:chExt cx="7222836" cy="2336801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CB0BA9F6-C6F3-4D14-8082-7689EC999437}"/>
                </a:ext>
              </a:extLst>
            </p:cNvPr>
            <p:cNvSpPr/>
            <p:nvPr/>
          </p:nvSpPr>
          <p:spPr>
            <a:xfrm>
              <a:off x="4590473" y="4525818"/>
              <a:ext cx="7222836" cy="23368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8" name="Bildobjekt 7">
              <a:extLst>
                <a:ext uri="{FF2B5EF4-FFF2-40B4-BE49-F238E27FC236}">
                  <a16:creationId xmlns:a16="http://schemas.microsoft.com/office/drawing/2014/main" id="{D06B52CF-5DEB-4774-B0B6-4C72C3D43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3567" y="4639206"/>
              <a:ext cx="5929742" cy="2126783"/>
            </a:xfrm>
            <a:prstGeom prst="rect">
              <a:avLst/>
            </a:prstGeom>
            <a:ln w="28575">
              <a:noFill/>
            </a:ln>
          </p:spPr>
        </p:pic>
        <p:sp>
          <p:nvSpPr>
            <p:cNvPr id="10" name="textruta 9">
              <a:extLst>
                <a:ext uri="{FF2B5EF4-FFF2-40B4-BE49-F238E27FC236}">
                  <a16:creationId xmlns:a16="http://schemas.microsoft.com/office/drawing/2014/main" id="{8BF1031D-E7DD-47B4-BC0F-35C43EB2BFC1}"/>
                </a:ext>
              </a:extLst>
            </p:cNvPr>
            <p:cNvSpPr txBox="1"/>
            <p:nvPr/>
          </p:nvSpPr>
          <p:spPr>
            <a:xfrm>
              <a:off x="4729021" y="4682836"/>
              <a:ext cx="10567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dirty="0"/>
                <a:t>Språkens</a:t>
              </a:r>
            </a:p>
            <a:p>
              <a:pPr algn="ctr"/>
              <a:r>
                <a:rPr lang="sv-SE" dirty="0"/>
                <a:t>spridning</a:t>
              </a:r>
            </a:p>
          </p:txBody>
        </p:sp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32" name="Pennanteckning 31">
                <a:extLst>
                  <a:ext uri="{FF2B5EF4-FFF2-40B4-BE49-F238E27FC236}">
                    <a16:creationId xmlns:a16="http://schemas.microsoft.com/office/drawing/2014/main" id="{37D1561A-F98C-407E-8857-AAD47F8009B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007640" y="4051080"/>
              <a:ext cx="267120" cy="457560"/>
            </p14:xfrm>
          </p:contentPart>
        </mc:Choice>
        <mc:Fallback xmlns="">
          <p:pic>
            <p:nvPicPr>
              <p:cNvPr id="32" name="Pennanteckning 31">
                <a:extLst>
                  <a:ext uri="{FF2B5EF4-FFF2-40B4-BE49-F238E27FC236}">
                    <a16:creationId xmlns:a16="http://schemas.microsoft.com/office/drawing/2014/main" id="{37D1561A-F98C-407E-8857-AAD47F8009B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98280" y="4041720"/>
                <a:ext cx="285840" cy="4762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09750390"/>
      </p:ext>
    </p:extLst>
  </p:cSld>
  <p:clrMapOvr>
    <a:masterClrMapping/>
  </p:clrMapOvr>
  <p:transition advTm="59409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B9D4081D-8A59-4E33-8421-0131704F6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6947"/>
            <a:ext cx="12192000" cy="6221277"/>
          </a:xfrm>
          <a:prstGeom prst="rect">
            <a:avLst/>
          </a:prstGeom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Istid</a:t>
            </a:r>
            <a:endParaRPr lang="sv-SE" dirty="0"/>
          </a:p>
        </p:txBody>
      </p:sp>
      <p:pic>
        <p:nvPicPr>
          <p:cNvPr id="37893" name="Picture 5" descr="Namnlöst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09681" y="4251264"/>
            <a:ext cx="2416919" cy="2434470"/>
          </a:xfrm>
          <a:prstGeom prst="roundRect">
            <a:avLst>
              <a:gd name="adj" fmla="val 8431"/>
            </a:avLst>
          </a:prstGeom>
          <a:ln>
            <a:noFill/>
          </a:ln>
          <a:effectLst>
            <a:outerShdw blurRad="50800" dist="63500" dir="8100000" algn="tr" rotWithShape="0">
              <a:prstClr val="black">
                <a:alpha val="5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892" name="Picture 4" descr="Namnlöst-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611662" y="4286364"/>
            <a:ext cx="2434471" cy="2399370"/>
          </a:xfrm>
          <a:prstGeom prst="roundRect">
            <a:avLst>
              <a:gd name="adj" fmla="val 8431"/>
            </a:avLst>
          </a:prstGeom>
          <a:ln>
            <a:noFill/>
          </a:ln>
          <a:effectLst>
            <a:outerShdw blurRad="50800" dist="63500" dir="8100000" algn="tr" rotWithShape="0">
              <a:prstClr val="black">
                <a:alpha val="5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4ED39723-CCFA-4966-B9CF-92CAE257E75C}"/>
              </a:ext>
            </a:extLst>
          </p:cNvPr>
          <p:cNvSpPr txBox="1"/>
          <p:nvPr/>
        </p:nvSpPr>
        <p:spPr>
          <a:xfrm>
            <a:off x="10374286" y="4565988"/>
            <a:ext cx="9092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Idag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AE0F190F-133E-49CD-8549-824F924B0A4E}"/>
              </a:ext>
            </a:extLst>
          </p:cNvPr>
          <p:cNvSpPr txBox="1"/>
          <p:nvPr/>
        </p:nvSpPr>
        <p:spPr>
          <a:xfrm>
            <a:off x="8360226" y="4565988"/>
            <a:ext cx="915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Istid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07" y="2825261"/>
            <a:ext cx="7212340" cy="385902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DDC76712-D9B3-45A2-925E-5DD8756C13A4}"/>
              </a:ext>
            </a:extLst>
          </p:cNvPr>
          <p:cNvSpPr txBox="1"/>
          <p:nvPr/>
        </p:nvSpPr>
        <p:spPr>
          <a:xfrm>
            <a:off x="209425" y="3012097"/>
            <a:ext cx="222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sv-S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Istidens</a:t>
            </a:r>
          </a:p>
          <a:p>
            <a:pPr algn="ctr">
              <a:lnSpc>
                <a:spcPts val="3600"/>
              </a:lnSpc>
            </a:pPr>
            <a:r>
              <a:rPr lang="sv-S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Bildande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9C87B961-ABA9-45BD-9949-8B725F560F16}"/>
              </a:ext>
            </a:extLst>
          </p:cNvPr>
          <p:cNvSpPr/>
          <p:nvPr/>
        </p:nvSpPr>
        <p:spPr>
          <a:xfrm>
            <a:off x="-1" y="744307"/>
            <a:ext cx="9502816" cy="1569660"/>
          </a:xfrm>
          <a:prstGeom prst="rect">
            <a:avLst/>
          </a:prstGeom>
        </p:spPr>
        <p:txBody>
          <a:bodyPr wrap="square" lIns="216000">
            <a:spAutoFit/>
          </a:bodyPr>
          <a:lstStyle/>
          <a:p>
            <a:r>
              <a:rPr lang="sv-SE" sz="2400" dirty="0">
                <a:solidFill>
                  <a:schemeClr val="bg1"/>
                </a:solidFill>
              </a:rPr>
              <a:t>Två </a:t>
            </a:r>
            <a:r>
              <a:rPr lang="sv-SE" sz="2400" i="1" dirty="0">
                <a:solidFill>
                  <a:schemeClr val="bg1"/>
                </a:solidFill>
              </a:rPr>
              <a:t>motsägande</a:t>
            </a:r>
            <a:r>
              <a:rPr lang="sv-SE" sz="2400" dirty="0">
                <a:solidFill>
                  <a:schemeClr val="bg1"/>
                </a:solidFill>
              </a:rPr>
              <a:t> förhållanden krävs för en istid:</a:t>
            </a:r>
          </a:p>
          <a:p>
            <a:pPr marL="363538" indent="-269875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</a:rPr>
              <a:t>Kallare klimat =&gt; </a:t>
            </a:r>
            <a:r>
              <a:rPr lang="sv-SE" sz="2400">
                <a:solidFill>
                  <a:schemeClr val="bg1"/>
                </a:solidFill>
              </a:rPr>
              <a:t>Mer frysning</a:t>
            </a:r>
            <a:endParaRPr lang="sv-SE" sz="2400" dirty="0">
              <a:highlight>
                <a:srgbClr val="FFFF00"/>
              </a:highlight>
            </a:endParaRPr>
          </a:p>
          <a:p>
            <a:pPr marL="363538" indent="-269875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</a:rPr>
              <a:t>Varmare hav =&gt; Högre avdunstning &amp; </a:t>
            </a:r>
            <a:r>
              <a:rPr lang="sv-SE" sz="2400">
                <a:solidFill>
                  <a:schemeClr val="bg1"/>
                </a:solidFill>
              </a:rPr>
              <a:t>fuktigare luft</a:t>
            </a:r>
            <a:endParaRPr lang="sv-SE" sz="2400" dirty="0">
              <a:highlight>
                <a:srgbClr val="FFFF00"/>
              </a:highlight>
            </a:endParaRPr>
          </a:p>
          <a:p>
            <a:r>
              <a:rPr lang="sv-SE" sz="2400" dirty="0">
                <a:solidFill>
                  <a:schemeClr val="bg1"/>
                </a:solidFill>
              </a:rPr>
              <a:t>Båda gällde efter floden!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4324635"/>
      </p:ext>
    </p:extLst>
  </p:cSld>
  <p:clrMapOvr>
    <a:masterClrMapping/>
  </p:clrMapOvr>
  <p:transition advTm="24973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8" grpId="0"/>
      <p:bldP spid="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Frälsningsplanen går vidare</a:t>
            </a:r>
          </a:p>
        </p:txBody>
      </p:sp>
      <p:sp>
        <p:nvSpPr>
          <p:cNvPr id="6" name="Rektangel 5"/>
          <p:cNvSpPr/>
          <p:nvPr/>
        </p:nvSpPr>
        <p:spPr>
          <a:xfrm>
            <a:off x="6742612" y="3327361"/>
            <a:ext cx="4926600" cy="3234844"/>
          </a:xfrm>
          <a:custGeom>
            <a:avLst/>
            <a:gdLst>
              <a:gd name="connsiteX0" fmla="*/ 0 w 4926600"/>
              <a:gd name="connsiteY0" fmla="*/ 0 h 3234844"/>
              <a:gd name="connsiteX1" fmla="*/ 399602 w 4926600"/>
              <a:gd name="connsiteY1" fmla="*/ 0 h 3234844"/>
              <a:gd name="connsiteX2" fmla="*/ 996268 w 4926600"/>
              <a:gd name="connsiteY2" fmla="*/ 0 h 3234844"/>
              <a:gd name="connsiteX3" fmla="*/ 1494402 w 4926600"/>
              <a:gd name="connsiteY3" fmla="*/ 0 h 3234844"/>
              <a:gd name="connsiteX4" fmla="*/ 2041802 w 4926600"/>
              <a:gd name="connsiteY4" fmla="*/ 0 h 3234844"/>
              <a:gd name="connsiteX5" fmla="*/ 2687734 w 4926600"/>
              <a:gd name="connsiteY5" fmla="*/ 0 h 3234844"/>
              <a:gd name="connsiteX6" fmla="*/ 3136602 w 4926600"/>
              <a:gd name="connsiteY6" fmla="*/ 0 h 3234844"/>
              <a:gd name="connsiteX7" fmla="*/ 3733268 w 4926600"/>
              <a:gd name="connsiteY7" fmla="*/ 0 h 3234844"/>
              <a:gd name="connsiteX8" fmla="*/ 4182136 w 4926600"/>
              <a:gd name="connsiteY8" fmla="*/ 0 h 3234844"/>
              <a:gd name="connsiteX9" fmla="*/ 4926600 w 4926600"/>
              <a:gd name="connsiteY9" fmla="*/ 0 h 3234844"/>
              <a:gd name="connsiteX10" fmla="*/ 4926600 w 4926600"/>
              <a:gd name="connsiteY10" fmla="*/ 571489 h 3234844"/>
              <a:gd name="connsiteX11" fmla="*/ 4926600 w 4926600"/>
              <a:gd name="connsiteY11" fmla="*/ 1045933 h 3234844"/>
              <a:gd name="connsiteX12" fmla="*/ 4926600 w 4926600"/>
              <a:gd name="connsiteY12" fmla="*/ 1649770 h 3234844"/>
              <a:gd name="connsiteX13" fmla="*/ 4926600 w 4926600"/>
              <a:gd name="connsiteY13" fmla="*/ 2188911 h 3234844"/>
              <a:gd name="connsiteX14" fmla="*/ 4926600 w 4926600"/>
              <a:gd name="connsiteY14" fmla="*/ 3234844 h 3234844"/>
              <a:gd name="connsiteX15" fmla="*/ 4329934 w 4926600"/>
              <a:gd name="connsiteY15" fmla="*/ 3234844 h 3234844"/>
              <a:gd name="connsiteX16" fmla="*/ 3782534 w 4926600"/>
              <a:gd name="connsiteY16" fmla="*/ 3234844 h 3234844"/>
              <a:gd name="connsiteX17" fmla="*/ 3284400 w 4926600"/>
              <a:gd name="connsiteY17" fmla="*/ 3234844 h 3234844"/>
              <a:gd name="connsiteX18" fmla="*/ 2687734 w 4926600"/>
              <a:gd name="connsiteY18" fmla="*/ 3234844 h 3234844"/>
              <a:gd name="connsiteX19" fmla="*/ 2140334 w 4926600"/>
              <a:gd name="connsiteY19" fmla="*/ 3234844 h 3234844"/>
              <a:gd name="connsiteX20" fmla="*/ 1494402 w 4926600"/>
              <a:gd name="connsiteY20" fmla="*/ 3234844 h 3234844"/>
              <a:gd name="connsiteX21" fmla="*/ 848470 w 4926600"/>
              <a:gd name="connsiteY21" fmla="*/ 3234844 h 3234844"/>
              <a:gd name="connsiteX22" fmla="*/ 0 w 4926600"/>
              <a:gd name="connsiteY22" fmla="*/ 3234844 h 3234844"/>
              <a:gd name="connsiteX23" fmla="*/ 0 w 4926600"/>
              <a:gd name="connsiteY23" fmla="*/ 2663355 h 3234844"/>
              <a:gd name="connsiteX24" fmla="*/ 0 w 4926600"/>
              <a:gd name="connsiteY24" fmla="*/ 2091866 h 3234844"/>
              <a:gd name="connsiteX25" fmla="*/ 0 w 4926600"/>
              <a:gd name="connsiteY25" fmla="*/ 1552725 h 3234844"/>
              <a:gd name="connsiteX26" fmla="*/ 0 w 4926600"/>
              <a:gd name="connsiteY26" fmla="*/ 1013584 h 3234844"/>
              <a:gd name="connsiteX27" fmla="*/ 0 w 4926600"/>
              <a:gd name="connsiteY27" fmla="*/ 474444 h 3234844"/>
              <a:gd name="connsiteX28" fmla="*/ 0 w 4926600"/>
              <a:gd name="connsiteY28" fmla="*/ 0 h 323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926600" h="3234844" fill="none" extrusionOk="0">
                <a:moveTo>
                  <a:pt x="0" y="0"/>
                </a:moveTo>
                <a:cubicBezTo>
                  <a:pt x="144699" y="-29697"/>
                  <a:pt x="256648" y="5767"/>
                  <a:pt x="399602" y="0"/>
                </a:cubicBezTo>
                <a:cubicBezTo>
                  <a:pt x="542556" y="-5767"/>
                  <a:pt x="730484" y="17968"/>
                  <a:pt x="996268" y="0"/>
                </a:cubicBezTo>
                <a:cubicBezTo>
                  <a:pt x="1262052" y="-17968"/>
                  <a:pt x="1355833" y="57087"/>
                  <a:pt x="1494402" y="0"/>
                </a:cubicBezTo>
                <a:cubicBezTo>
                  <a:pt x="1632971" y="-57087"/>
                  <a:pt x="1824089" y="51127"/>
                  <a:pt x="2041802" y="0"/>
                </a:cubicBezTo>
                <a:cubicBezTo>
                  <a:pt x="2259515" y="-51127"/>
                  <a:pt x="2556070" y="42479"/>
                  <a:pt x="2687734" y="0"/>
                </a:cubicBezTo>
                <a:cubicBezTo>
                  <a:pt x="2819398" y="-42479"/>
                  <a:pt x="3040739" y="50388"/>
                  <a:pt x="3136602" y="0"/>
                </a:cubicBezTo>
                <a:cubicBezTo>
                  <a:pt x="3232465" y="-50388"/>
                  <a:pt x="3526648" y="44566"/>
                  <a:pt x="3733268" y="0"/>
                </a:cubicBezTo>
                <a:cubicBezTo>
                  <a:pt x="3939888" y="-44566"/>
                  <a:pt x="3983316" y="50046"/>
                  <a:pt x="4182136" y="0"/>
                </a:cubicBezTo>
                <a:cubicBezTo>
                  <a:pt x="4380956" y="-50046"/>
                  <a:pt x="4684368" y="42105"/>
                  <a:pt x="4926600" y="0"/>
                </a:cubicBezTo>
                <a:cubicBezTo>
                  <a:pt x="4977808" y="262701"/>
                  <a:pt x="4916797" y="410902"/>
                  <a:pt x="4926600" y="571489"/>
                </a:cubicBezTo>
                <a:cubicBezTo>
                  <a:pt x="4936403" y="732076"/>
                  <a:pt x="4917791" y="878878"/>
                  <a:pt x="4926600" y="1045933"/>
                </a:cubicBezTo>
                <a:cubicBezTo>
                  <a:pt x="4935409" y="1212988"/>
                  <a:pt x="4877709" y="1372309"/>
                  <a:pt x="4926600" y="1649770"/>
                </a:cubicBezTo>
                <a:cubicBezTo>
                  <a:pt x="4975491" y="1927231"/>
                  <a:pt x="4881807" y="2013074"/>
                  <a:pt x="4926600" y="2188911"/>
                </a:cubicBezTo>
                <a:cubicBezTo>
                  <a:pt x="4971393" y="2364748"/>
                  <a:pt x="4901226" y="2769984"/>
                  <a:pt x="4926600" y="3234844"/>
                </a:cubicBezTo>
                <a:cubicBezTo>
                  <a:pt x="4731539" y="3305317"/>
                  <a:pt x="4518119" y="3217162"/>
                  <a:pt x="4329934" y="3234844"/>
                </a:cubicBezTo>
                <a:cubicBezTo>
                  <a:pt x="4141749" y="3252526"/>
                  <a:pt x="4005352" y="3212570"/>
                  <a:pt x="3782534" y="3234844"/>
                </a:cubicBezTo>
                <a:cubicBezTo>
                  <a:pt x="3559716" y="3257118"/>
                  <a:pt x="3403048" y="3177693"/>
                  <a:pt x="3284400" y="3234844"/>
                </a:cubicBezTo>
                <a:cubicBezTo>
                  <a:pt x="3165752" y="3291995"/>
                  <a:pt x="2957460" y="3224075"/>
                  <a:pt x="2687734" y="3234844"/>
                </a:cubicBezTo>
                <a:cubicBezTo>
                  <a:pt x="2418008" y="3245613"/>
                  <a:pt x="2326115" y="3199938"/>
                  <a:pt x="2140334" y="3234844"/>
                </a:cubicBezTo>
                <a:cubicBezTo>
                  <a:pt x="1954553" y="3269750"/>
                  <a:pt x="1650921" y="3197568"/>
                  <a:pt x="1494402" y="3234844"/>
                </a:cubicBezTo>
                <a:cubicBezTo>
                  <a:pt x="1337883" y="3272120"/>
                  <a:pt x="1041929" y="3220845"/>
                  <a:pt x="848470" y="3234844"/>
                </a:cubicBezTo>
                <a:cubicBezTo>
                  <a:pt x="655011" y="3248843"/>
                  <a:pt x="238766" y="3147253"/>
                  <a:pt x="0" y="3234844"/>
                </a:cubicBezTo>
                <a:cubicBezTo>
                  <a:pt x="-13641" y="3086088"/>
                  <a:pt x="68066" y="2875082"/>
                  <a:pt x="0" y="2663355"/>
                </a:cubicBezTo>
                <a:cubicBezTo>
                  <a:pt x="-68066" y="2451628"/>
                  <a:pt x="29269" y="2343695"/>
                  <a:pt x="0" y="2091866"/>
                </a:cubicBezTo>
                <a:cubicBezTo>
                  <a:pt x="-29269" y="1840037"/>
                  <a:pt x="63968" y="1723376"/>
                  <a:pt x="0" y="1552725"/>
                </a:cubicBezTo>
                <a:cubicBezTo>
                  <a:pt x="-63968" y="1382074"/>
                  <a:pt x="23202" y="1143930"/>
                  <a:pt x="0" y="1013584"/>
                </a:cubicBezTo>
                <a:cubicBezTo>
                  <a:pt x="-23202" y="883238"/>
                  <a:pt x="49546" y="703569"/>
                  <a:pt x="0" y="474444"/>
                </a:cubicBezTo>
                <a:cubicBezTo>
                  <a:pt x="-49546" y="245319"/>
                  <a:pt x="28237" y="188840"/>
                  <a:pt x="0" y="0"/>
                </a:cubicBezTo>
                <a:close/>
              </a:path>
              <a:path w="4926600" h="3234844" stroke="0" extrusionOk="0">
                <a:moveTo>
                  <a:pt x="0" y="0"/>
                </a:moveTo>
                <a:cubicBezTo>
                  <a:pt x="163693" y="-50808"/>
                  <a:pt x="296324" y="23474"/>
                  <a:pt x="498134" y="0"/>
                </a:cubicBezTo>
                <a:cubicBezTo>
                  <a:pt x="699944" y="-23474"/>
                  <a:pt x="722758" y="15448"/>
                  <a:pt x="897736" y="0"/>
                </a:cubicBezTo>
                <a:cubicBezTo>
                  <a:pt x="1072714" y="-15448"/>
                  <a:pt x="1263143" y="19341"/>
                  <a:pt x="1543668" y="0"/>
                </a:cubicBezTo>
                <a:cubicBezTo>
                  <a:pt x="1824193" y="-19341"/>
                  <a:pt x="1794128" y="49671"/>
                  <a:pt x="2041802" y="0"/>
                </a:cubicBezTo>
                <a:cubicBezTo>
                  <a:pt x="2289476" y="-49671"/>
                  <a:pt x="2387228" y="44486"/>
                  <a:pt x="2539936" y="0"/>
                </a:cubicBezTo>
                <a:cubicBezTo>
                  <a:pt x="2692644" y="-44486"/>
                  <a:pt x="2961439" y="10506"/>
                  <a:pt x="3185868" y="0"/>
                </a:cubicBezTo>
                <a:cubicBezTo>
                  <a:pt x="3410297" y="-10506"/>
                  <a:pt x="3513482" y="40582"/>
                  <a:pt x="3634736" y="0"/>
                </a:cubicBezTo>
                <a:cubicBezTo>
                  <a:pt x="3755990" y="-40582"/>
                  <a:pt x="4098215" y="72548"/>
                  <a:pt x="4280668" y="0"/>
                </a:cubicBezTo>
                <a:cubicBezTo>
                  <a:pt x="4463121" y="-72548"/>
                  <a:pt x="4766466" y="64960"/>
                  <a:pt x="4926600" y="0"/>
                </a:cubicBezTo>
                <a:cubicBezTo>
                  <a:pt x="4989893" y="240208"/>
                  <a:pt x="4897127" y="415190"/>
                  <a:pt x="4926600" y="539141"/>
                </a:cubicBezTo>
                <a:cubicBezTo>
                  <a:pt x="4956073" y="663092"/>
                  <a:pt x="4913291" y="838364"/>
                  <a:pt x="4926600" y="1078281"/>
                </a:cubicBezTo>
                <a:cubicBezTo>
                  <a:pt x="4939909" y="1318198"/>
                  <a:pt x="4910072" y="1426058"/>
                  <a:pt x="4926600" y="1649770"/>
                </a:cubicBezTo>
                <a:cubicBezTo>
                  <a:pt x="4943128" y="1873482"/>
                  <a:pt x="4920572" y="1965888"/>
                  <a:pt x="4926600" y="2091866"/>
                </a:cubicBezTo>
                <a:cubicBezTo>
                  <a:pt x="4932628" y="2217844"/>
                  <a:pt x="4876467" y="2399181"/>
                  <a:pt x="4926600" y="2631006"/>
                </a:cubicBezTo>
                <a:cubicBezTo>
                  <a:pt x="4976733" y="2862831"/>
                  <a:pt x="4915345" y="3029366"/>
                  <a:pt x="4926600" y="3234844"/>
                </a:cubicBezTo>
                <a:cubicBezTo>
                  <a:pt x="4707463" y="3286477"/>
                  <a:pt x="4642721" y="3215689"/>
                  <a:pt x="4379200" y="3234844"/>
                </a:cubicBezTo>
                <a:cubicBezTo>
                  <a:pt x="4115679" y="3253999"/>
                  <a:pt x="3893960" y="3167749"/>
                  <a:pt x="3733268" y="3234844"/>
                </a:cubicBezTo>
                <a:cubicBezTo>
                  <a:pt x="3572576" y="3301939"/>
                  <a:pt x="3343966" y="3188146"/>
                  <a:pt x="3185868" y="3234844"/>
                </a:cubicBezTo>
                <a:cubicBezTo>
                  <a:pt x="3027770" y="3281542"/>
                  <a:pt x="2962585" y="3223018"/>
                  <a:pt x="2786266" y="3234844"/>
                </a:cubicBezTo>
                <a:cubicBezTo>
                  <a:pt x="2609947" y="3246670"/>
                  <a:pt x="2517789" y="3186617"/>
                  <a:pt x="2337398" y="3234844"/>
                </a:cubicBezTo>
                <a:cubicBezTo>
                  <a:pt x="2157007" y="3283071"/>
                  <a:pt x="1889741" y="3160662"/>
                  <a:pt x="1691466" y="3234844"/>
                </a:cubicBezTo>
                <a:cubicBezTo>
                  <a:pt x="1493191" y="3309026"/>
                  <a:pt x="1331808" y="3213545"/>
                  <a:pt x="1144066" y="3234844"/>
                </a:cubicBezTo>
                <a:cubicBezTo>
                  <a:pt x="956324" y="3256143"/>
                  <a:pt x="871078" y="3214157"/>
                  <a:pt x="695198" y="3234844"/>
                </a:cubicBezTo>
                <a:cubicBezTo>
                  <a:pt x="519318" y="3255531"/>
                  <a:pt x="154215" y="3230983"/>
                  <a:pt x="0" y="3234844"/>
                </a:cubicBezTo>
                <a:cubicBezTo>
                  <a:pt x="-31219" y="3115801"/>
                  <a:pt x="6632" y="2914884"/>
                  <a:pt x="0" y="2792749"/>
                </a:cubicBezTo>
                <a:cubicBezTo>
                  <a:pt x="-6632" y="2670615"/>
                  <a:pt x="4852" y="2473354"/>
                  <a:pt x="0" y="2350653"/>
                </a:cubicBezTo>
                <a:cubicBezTo>
                  <a:pt x="-4852" y="2227952"/>
                  <a:pt x="19081" y="1999198"/>
                  <a:pt x="0" y="1779164"/>
                </a:cubicBezTo>
                <a:cubicBezTo>
                  <a:pt x="-19081" y="1559130"/>
                  <a:pt x="21545" y="1434647"/>
                  <a:pt x="0" y="1304720"/>
                </a:cubicBezTo>
                <a:cubicBezTo>
                  <a:pt x="-21545" y="1174793"/>
                  <a:pt x="47173" y="950523"/>
                  <a:pt x="0" y="700883"/>
                </a:cubicBezTo>
                <a:cubicBezTo>
                  <a:pt x="-47173" y="451243"/>
                  <a:pt x="54428" y="191206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91421" tIns="45712" rIns="91421" bIns="45712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v-SE" sz="2400" b="1" dirty="0">
                <a:solidFill>
                  <a:srgbClr val="C00000"/>
                </a:solidFill>
                <a:latin typeface="Papyrus" panose="03070502060502030205" pitchFamily="66" charset="0"/>
              </a:rPr>
              <a:t>Jag skall </a:t>
            </a:r>
            <a:r>
              <a:rPr lang="sv-SE" sz="2400" b="1" dirty="0">
                <a:solidFill>
                  <a:srgbClr val="0070C0"/>
                </a:solidFill>
                <a:latin typeface="Papyrus" panose="03070502060502030205" pitchFamily="66" charset="0"/>
              </a:rPr>
              <a:t>välsigna </a:t>
            </a:r>
            <a:r>
              <a:rPr lang="sv-SE" sz="2400" b="1" dirty="0">
                <a:solidFill>
                  <a:srgbClr val="C00000"/>
                </a:solidFill>
                <a:latin typeface="Papyrus" panose="03070502060502030205" pitchFamily="66" charset="0"/>
              </a:rPr>
              <a:t>dig och göra ditt namn stort, och du skall bli en </a:t>
            </a:r>
            <a:r>
              <a:rPr lang="sv-SE" sz="2400" b="1" dirty="0">
                <a:solidFill>
                  <a:srgbClr val="0070C0"/>
                </a:solidFill>
                <a:latin typeface="Papyrus" panose="03070502060502030205" pitchFamily="66" charset="0"/>
              </a:rPr>
              <a:t>välsignelse</a:t>
            </a:r>
            <a:r>
              <a:rPr lang="sv-SE" sz="2400" b="1" dirty="0">
                <a:solidFill>
                  <a:srgbClr val="C00000"/>
                </a:solidFill>
                <a:latin typeface="Papyrus" panose="03070502060502030205" pitchFamily="66" charset="0"/>
              </a:rPr>
              <a:t>. Jag skall </a:t>
            </a:r>
            <a:r>
              <a:rPr lang="sv-SE" sz="2400" b="1" dirty="0">
                <a:solidFill>
                  <a:srgbClr val="0070C0"/>
                </a:solidFill>
                <a:latin typeface="Papyrus" panose="03070502060502030205" pitchFamily="66" charset="0"/>
              </a:rPr>
              <a:t>välsigna</a:t>
            </a:r>
            <a:r>
              <a:rPr lang="sv-SE" sz="2400" b="1" dirty="0">
                <a:solidFill>
                  <a:srgbClr val="C00000"/>
                </a:solidFill>
                <a:latin typeface="Papyrus" panose="03070502060502030205" pitchFamily="66" charset="0"/>
              </a:rPr>
              <a:t> dem som välsignar dig… I dig skall alla släkter på jorden bli </a:t>
            </a:r>
            <a:r>
              <a:rPr lang="sv-SE" sz="2400" b="1" dirty="0">
                <a:solidFill>
                  <a:srgbClr val="0070C0"/>
                </a:solidFill>
                <a:latin typeface="Papyrus" panose="03070502060502030205" pitchFamily="66" charset="0"/>
              </a:rPr>
              <a:t>välsignade</a:t>
            </a:r>
            <a:r>
              <a:rPr lang="sv-SE" sz="2400" b="1" dirty="0">
                <a:solidFill>
                  <a:srgbClr val="C00000"/>
                </a:solidFill>
                <a:latin typeface="Papyrus" panose="03070502060502030205" pitchFamily="66" charset="0"/>
              </a:rPr>
              <a:t>.</a:t>
            </a:r>
            <a:endParaRPr lang="sv-SE" sz="2400" dirty="0">
              <a:solidFill>
                <a:srgbClr val="C00000"/>
              </a:solidFill>
              <a:latin typeface="Papyrus" panose="03070502060502030205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sv-SE" sz="1600" dirty="0">
                <a:cs typeface="Calibri" panose="020F0502020204030204" pitchFamily="34" charset="0"/>
              </a:rPr>
              <a:t>(1 Mos 12:1-3)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0E7B154B-4A79-48D5-B1D4-9F1C79CDD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" y="645317"/>
            <a:ext cx="6212682" cy="6212682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EA433B16-25EA-4D20-88A2-EEE52EA36140}"/>
              </a:ext>
            </a:extLst>
          </p:cNvPr>
          <p:cNvSpPr/>
          <p:nvPr/>
        </p:nvSpPr>
        <p:spPr>
          <a:xfrm>
            <a:off x="6343650" y="907761"/>
            <a:ext cx="3643312" cy="2126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sv-SE" sz="2400" b="1" dirty="0">
                <a:solidFill>
                  <a:srgbClr val="C00000"/>
                </a:solidFill>
                <a:latin typeface="Papyrus" panose="03070502060502030205" pitchFamily="66" charset="0"/>
              </a:rPr>
              <a:t>Se upp mot himlen</a:t>
            </a:r>
            <a:br>
              <a:rPr lang="sv-SE" sz="2400" b="1" dirty="0">
                <a:solidFill>
                  <a:srgbClr val="C00000"/>
                </a:solidFill>
                <a:latin typeface="Papyrus" panose="03070502060502030205" pitchFamily="66" charset="0"/>
              </a:rPr>
            </a:br>
            <a:r>
              <a:rPr lang="sv-SE" sz="2400" b="1" dirty="0">
                <a:solidFill>
                  <a:srgbClr val="C00000"/>
                </a:solidFill>
                <a:latin typeface="Papyrus" panose="03070502060502030205" pitchFamily="66" charset="0"/>
              </a:rPr>
              <a:t>och räkna stjärnorna… </a:t>
            </a:r>
            <a:br>
              <a:rPr lang="sv-SE" sz="2400" b="1" dirty="0">
                <a:solidFill>
                  <a:srgbClr val="C00000"/>
                </a:solidFill>
                <a:latin typeface="Papyrus" panose="03070502060502030205" pitchFamily="66" charset="0"/>
              </a:rPr>
            </a:br>
            <a:r>
              <a:rPr lang="sv-SE" sz="2400" b="1" dirty="0">
                <a:solidFill>
                  <a:srgbClr val="C00000"/>
                </a:solidFill>
                <a:latin typeface="Papyrus" panose="03070502060502030205" pitchFamily="66" charset="0"/>
              </a:rPr>
              <a:t>Så ska din avkomma bli.</a:t>
            </a:r>
          </a:p>
          <a:p>
            <a:pPr lvl="0" algn="ctr">
              <a:lnSpc>
                <a:spcPct val="150000"/>
              </a:lnSpc>
            </a:pPr>
            <a:r>
              <a:rPr lang="sv-SE" sz="1600" dirty="0">
                <a:solidFill>
                  <a:prstClr val="black"/>
                </a:solidFill>
              </a:rPr>
              <a:t>(1 Mos 15:5)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17A9E7D5-5971-43D7-8460-1C4C389B8D11}"/>
              </a:ext>
            </a:extLst>
          </p:cNvPr>
          <p:cNvSpPr txBox="1"/>
          <p:nvPr/>
        </p:nvSpPr>
        <p:spPr>
          <a:xfrm>
            <a:off x="4829175" y="6396335"/>
            <a:ext cx="1357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chemeClr val="bg1"/>
                </a:solidFill>
              </a:rPr>
              <a:t>Abraham</a:t>
            </a:r>
          </a:p>
        </p:txBody>
      </p:sp>
    </p:spTree>
    <p:extLst>
      <p:ext uri="{BB962C8B-B14F-4D97-AF65-F5344CB8AC3E}">
        <p14:creationId xmlns:p14="http://schemas.microsoft.com/office/powerpoint/2010/main" val="2344950175"/>
      </p:ext>
    </p:extLst>
  </p:cSld>
  <p:clrMapOvr>
    <a:masterClrMapping/>
  </p:clrMapOvr>
  <p:transition advTm="128390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18.4|64.7|53|20.7|1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35|67.1|50.3|14.9|2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7.6|31.8|74.9|48.1|44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8|20.5|107"/>
</p:tagLst>
</file>

<file path=ppt/theme/theme1.xml><?xml version="1.0" encoding="utf-8"?>
<a:theme xmlns:a="http://schemas.openxmlformats.org/drawingml/2006/main" name="3_Office-tema">
  <a:themeElements>
    <a:clrScheme name="MDV färger">
      <a:dk1>
        <a:sysClr val="windowText" lastClr="000000"/>
      </a:dk1>
      <a:lt1>
        <a:sysClr val="window" lastClr="FFFFFF"/>
      </a:lt1>
      <a:dk2>
        <a:srgbClr val="8E8E8E"/>
      </a:dk2>
      <a:lt2>
        <a:srgbClr val="FF9500"/>
      </a:lt2>
      <a:accent1>
        <a:srgbClr val="FF2D55"/>
      </a:accent1>
      <a:accent2>
        <a:srgbClr val="FFCC00"/>
      </a:accent2>
      <a:accent3>
        <a:srgbClr val="4CD964"/>
      </a:accent3>
      <a:accent4>
        <a:srgbClr val="5AC8FA"/>
      </a:accent4>
      <a:accent5>
        <a:srgbClr val="007AFF"/>
      </a:accent5>
      <a:accent6>
        <a:srgbClr val="ED1EB4"/>
      </a:accent6>
      <a:hlink>
        <a:srgbClr val="FF9500"/>
      </a:hlink>
      <a:folHlink>
        <a:srgbClr val="8E8E93"/>
      </a:folHlink>
    </a:clrScheme>
    <a:fontScheme name="Office-t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9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34D51E0-DD6F-4430-BB4D-28D71708AF21}">
  <we:reference id="wa104380121" version="2.0.0.0" store="sv-SE" storeType="OMEX"/>
  <we:alternateReferences>
    <we:reference id="WA104380121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1044</Words>
  <Application>Microsoft Office PowerPoint</Application>
  <PresentationFormat>Bredbild</PresentationFormat>
  <Paragraphs>115</Paragraphs>
  <Slides>8</Slides>
  <Notes>8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8</vt:i4>
      </vt:variant>
    </vt:vector>
  </HeadingPairs>
  <TitlesOfParts>
    <vt:vector size="15" baseType="lpstr">
      <vt:lpstr>Times New Roman</vt:lpstr>
      <vt:lpstr>Maiandra GD</vt:lpstr>
      <vt:lpstr>Calibri</vt:lpstr>
      <vt:lpstr>MV Boli</vt:lpstr>
      <vt:lpstr>Papyrus</vt:lpstr>
      <vt:lpstr>Arial</vt:lpstr>
      <vt:lpstr>3_Office-tema</vt:lpstr>
      <vt:lpstr>9. Efter syndafloden</vt:lpstr>
      <vt:lpstr>Bergen bildas</vt:lpstr>
      <vt:lpstr>Guds förbund</vt:lpstr>
      <vt:lpstr>Spridning efter floden</vt:lpstr>
      <vt:lpstr>Humanismens födelse</vt:lpstr>
      <vt:lpstr>Folkens spridning från Babel</vt:lpstr>
      <vt:lpstr>Istid</vt:lpstr>
      <vt:lpstr>Frälsningsplanen går vidare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2011-10-18T13:22:29Z</dcterms:created>
  <dcterms:modified xsi:type="dcterms:W3CDTF">2021-02-26T15:08:00Z</dcterms:modified>
</cp:coreProperties>
</file>