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71" r:id="rId1"/>
  </p:sldMasterIdLst>
  <p:notesMasterIdLst>
    <p:notesMasterId r:id="rId7"/>
  </p:notesMasterIdLst>
  <p:sldIdLst>
    <p:sldId id="1357" r:id="rId2"/>
    <p:sldId id="1237" r:id="rId3"/>
    <p:sldId id="1400" r:id="rId4"/>
    <p:sldId id="1401" r:id="rId5"/>
    <p:sldId id="31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1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 Gärdeborn" initials="AG" lastIdx="1" clrIdx="0">
    <p:extLst>
      <p:ext uri="{19B8F6BF-5375-455C-9EA6-DF929625EA0E}">
        <p15:presenceInfo xmlns:p15="http://schemas.microsoft.com/office/powerpoint/2012/main" userId="5a5c02333dfc4f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660033"/>
    <a:srgbClr val="FF5050"/>
    <a:srgbClr val="FF9500"/>
    <a:srgbClr val="2C312D"/>
    <a:srgbClr val="FAFAFA"/>
    <a:srgbClr val="F6FAFA"/>
    <a:srgbClr val="F4F8F8"/>
    <a:srgbClr val="F2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2355" autoAdjust="0"/>
  </p:normalViewPr>
  <p:slideViewPr>
    <p:cSldViewPr snapToGrid="0">
      <p:cViewPr varScale="1">
        <p:scale>
          <a:sx n="115" d="100"/>
          <a:sy n="115" d="100"/>
        </p:scale>
        <p:origin x="264" y="114"/>
      </p:cViewPr>
      <p:guideLst>
        <p:guide orient="horz" pos="2772"/>
        <p:guide pos="19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22T21:25:4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 2688,'-99'-36'1056,"94"36"-832,5 0-64,18 0-1920,12-7 512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VO: Jag ska visa hur Gud leder historien från det första paradiset (Eden) till det sista paradiset (det nya Jerusalem).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14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0" noProof="0" dirty="0"/>
              <a:t>VO: Om avbilden är en egenskap blir det svårt att använda det som argument för att vara mot abort.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83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9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VO: Ps 82: Alla andevarelser är ”elohim”, men Jahve är den högste elohim.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fel att dyrka någon annan elohim än Jahve; Då blir det en </a:t>
            </a:r>
            <a:r>
              <a:rPr lang="sv-SE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gud.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(Ordet används för andra nationers gudar (Dom 11:24, 1 Kung 11:33), demoner (5 Mos 32:17))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VO: Gud har andra söner. ”Enfödd” betyder ”unik”. (Även Isak kallas Abrahams ”ende son” i Hebr 11:17 även om han hade Ismael också.)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VO: Abrahams löfte i 1Mos 12:3 är omedelbart efter Babels torn.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Även: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i="0" dirty="0">
                <a:solidFill>
                  <a:srgbClr val="C00000"/>
                </a:solidFill>
                <a:highlight>
                  <a:srgbClr val="FFFF00"/>
                </a:highlight>
              </a:rPr>
              <a:t>De gick bort och tjänade andra gudar och tillbad dem, gudar som de inte kände och </a:t>
            </a:r>
            <a:r>
              <a:rPr lang="sv-SE" sz="1200" i="1" u="sng" dirty="0">
                <a:solidFill>
                  <a:srgbClr val="C00000"/>
                </a:solidFill>
                <a:highlight>
                  <a:srgbClr val="FFFF00"/>
                </a:highlight>
              </a:rPr>
              <a:t>som han inte hade tilldelat dem</a:t>
            </a:r>
            <a:r>
              <a:rPr lang="sv-SE" sz="1200" i="0" dirty="0">
                <a:solidFill>
                  <a:srgbClr val="C00000"/>
                </a:solidFill>
                <a:highlight>
                  <a:srgbClr val="FFFF00"/>
                </a:highlight>
              </a:rPr>
              <a:t>. </a:t>
            </a:r>
            <a:r>
              <a:rPr lang="sv-SE" sz="1050" dirty="0">
                <a:highlight>
                  <a:srgbClr val="FFFF00"/>
                </a:highlight>
              </a:rPr>
              <a:t>(5 Mos 29:26)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Endast Herren ledde honom [Jakob], </a:t>
            </a:r>
            <a:r>
              <a:rPr lang="sv-SE" sz="18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ingen främmande gud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 hans sida… (5 Mos 32:12)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offrade åt… gudar de inte kände, </a:t>
            </a:r>
            <a:r>
              <a:rPr lang="sv-SE" sz="18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nya gudar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som nyss kommit till och som era fäder inte fruktade. (5 Mos 32:17)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 det något annat stort folk </a:t>
            </a:r>
            <a:r>
              <a:rPr lang="sv-SE" sz="1200" b="0" i="1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har gudar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är lika nära det som </a:t>
            </a:r>
            <a:r>
              <a:rPr lang="sv-SE" i="0" dirty="0"/>
              <a:t>Herren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vår Gud är nära oss så ofta vi åkallar honom? (5 Mos 4:7)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Jag, Herren… ska bevara dig och göra dig till… ett ljus för hednafolken. (Jes 42:6)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419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Israel styrs pss som det himmelska rådet.</a:t>
            </a:r>
          </a:p>
          <a:p>
            <a:r>
              <a:rPr lang="sv-SE" dirty="0"/>
              <a:t>Stora rådet (Sanhedrin) hade också 70 medlemmar + översteprästen.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389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5209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0" rIns="91421" bIns="0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 tIns="36000" bIns="0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7B3712F-92FA-4947-BBFB-8C26FAC8DE03}"/>
              </a:ext>
            </a:extLst>
          </p:cNvPr>
          <p:cNvSpPr txBox="1"/>
          <p:nvPr userDrawn="1"/>
        </p:nvSpPr>
        <p:spPr>
          <a:xfrm>
            <a:off x="9846934" y="2990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227820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3.bp.blogspot.com/-8tCcz6lJ45g/Vog8jdSzBEI/AAAAAAAAGNc/M-Lv5yCUoQ8/s1600/_20160102_220818.JPG">
            <a:extLst>
              <a:ext uri="{FF2B5EF4-FFF2-40B4-BE49-F238E27FC236}">
                <a16:creationId xmlns:a16="http://schemas.microsoft.com/office/drawing/2014/main" id="{ED9AAE37-2C4E-4326-9390-ADC30913D4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7"/>
          <a:stretch/>
        </p:blipFill>
        <p:spPr bwMode="auto">
          <a:xfrm flipH="1">
            <a:off x="6965688" y="0"/>
            <a:ext cx="5226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0" y="4458149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0" y="376237"/>
            <a:ext cx="7092000" cy="25554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Det nya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Jerusalem</a:t>
            </a:r>
            <a:endParaRPr lang="sv-SE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0" y="2754579"/>
            <a:ext cx="7092000" cy="144655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Från frö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till fullbordan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87390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sv-SE"/>
              <a:t>x. Avsnittsrubrik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D856D6F-6C9A-47F9-958B-8462FE67707F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362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9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0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E5D7A2B9-68A7-47DE-8BDB-33183E79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7390"/>
            <a:ext cx="12191999" cy="956595"/>
          </a:xfrm>
        </p:spPr>
        <p:txBody>
          <a:bodyPr lIns="936000"/>
          <a:lstStyle/>
          <a:p>
            <a:pPr algn="l"/>
            <a:r>
              <a:rPr lang="sv-SE" dirty="0"/>
              <a:t>1. Guds plan &amp; syndens inverkan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14:cNvPr>
              <p14:cNvContentPartPr/>
              <p14:nvPr/>
            </p14:nvContentPartPr>
            <p14:xfrm>
              <a:off x="8541651" y="-1777509"/>
              <a:ext cx="37800" cy="1584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2651" y="-1786149"/>
                <a:ext cx="5544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1173"/>
      </p:ext>
    </p:extLst>
  </p:cSld>
  <p:clrMapOvr>
    <a:masterClrMapping/>
  </p:clrMapOvr>
  <p:transition advTm="6838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börjar från början</a:t>
            </a:r>
          </a:p>
        </p:txBody>
      </p:sp>
      <p:sp>
        <p:nvSpPr>
          <p:cNvPr id="8" name="Rektangel 7"/>
          <p:cNvSpPr/>
          <p:nvPr/>
        </p:nvSpPr>
        <p:spPr>
          <a:xfrm>
            <a:off x="4548550" y="687080"/>
            <a:ext cx="7643450" cy="6324808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sv-SE" sz="2400" dirty="0"/>
              <a:t>Vad betyder det att </a:t>
            </a:r>
            <a:r>
              <a:rPr lang="sv-SE" sz="2400" dirty="0">
                <a:solidFill>
                  <a:srgbClr val="C00000"/>
                </a:solidFill>
              </a:rPr>
              <a:t>Gud skapade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människan till/som sin </a:t>
            </a:r>
            <a:r>
              <a:rPr lang="sv-SE" sz="2400" i="1" u="sng" dirty="0">
                <a:solidFill>
                  <a:srgbClr val="C00000"/>
                </a:solidFill>
              </a:rPr>
              <a:t>avbild</a:t>
            </a:r>
            <a:r>
              <a:rPr lang="sv-SE" sz="2400" dirty="0"/>
              <a:t>?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dirty="0"/>
              <a:t>(1 Mos 1:27)</a:t>
            </a:r>
            <a:endParaRPr lang="sv-SE" sz="2400" dirty="0"/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n w="0"/>
                <a:sym typeface="Wingdings"/>
              </a:rPr>
              <a:t>Avbild är en uppgift, inte bara en egenskap.</a:t>
            </a:r>
            <a:endParaRPr lang="sv-SE" sz="2400" dirty="0">
              <a:ln w="0"/>
              <a:highlight>
                <a:srgbClr val="FFFF00"/>
              </a:highlight>
              <a:sym typeface="Wingdings"/>
            </a:endParaRPr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n w="0"/>
                <a:sym typeface="Wingdings"/>
              </a:rPr>
              <a:t>Uppgiften är att fortsätta Guds verk på jorden, </a:t>
            </a:r>
            <a:br>
              <a:rPr lang="sv-SE" sz="2400" dirty="0">
                <a:ln w="0"/>
                <a:sym typeface="Wingdings"/>
              </a:rPr>
            </a:br>
            <a:r>
              <a:rPr lang="sv-SE" sz="2400" dirty="0">
                <a:ln w="0"/>
                <a:sym typeface="Wingdings"/>
              </a:rPr>
              <a:t>att </a:t>
            </a:r>
            <a:r>
              <a:rPr lang="sv-SE" sz="2400" i="1" u="sng" dirty="0">
                <a:ln w="0"/>
                <a:sym typeface="Wingdings"/>
              </a:rPr>
              <a:t>representera</a:t>
            </a:r>
            <a:r>
              <a:rPr lang="sv-SE" sz="2400" dirty="0">
                <a:ln w="0"/>
                <a:sym typeface="Wingdings"/>
              </a:rPr>
              <a:t> eller </a:t>
            </a:r>
            <a:r>
              <a:rPr lang="sv-SE" sz="2400" i="1" u="sng" dirty="0">
                <a:ln w="0"/>
                <a:sym typeface="Wingdings"/>
              </a:rPr>
              <a:t>avbilda</a:t>
            </a:r>
            <a:r>
              <a:rPr lang="sv-SE" sz="2400" dirty="0">
                <a:ln w="0"/>
                <a:sym typeface="Wingdings"/>
              </a:rPr>
              <a:t> Gud.</a:t>
            </a:r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n w="0"/>
                <a:sym typeface="Wingdings"/>
              </a:rPr>
              <a:t>Uppgiften (</a:t>
            </a:r>
            <a:r>
              <a:rPr lang="sv-SE" sz="2400" i="1" dirty="0">
                <a:ln w="0"/>
                <a:sym typeface="Wingdings"/>
              </a:rPr>
              <a:t>projektet</a:t>
            </a:r>
            <a:r>
              <a:rPr lang="sv-SE" sz="2400" dirty="0">
                <a:ln w="0"/>
                <a:sym typeface="Wingdings"/>
              </a:rPr>
              <a:t>) definieras i nästa vers:</a:t>
            </a:r>
          </a:p>
          <a:p>
            <a:pPr marL="720725" lvl="1" indent="-268288">
              <a:lnSpc>
                <a:spcPts val="2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sz="2400" dirty="0">
                <a:solidFill>
                  <a:srgbClr val="C00000"/>
                </a:solidFill>
              </a:rPr>
              <a:t>Var fruktsamma och </a:t>
            </a:r>
            <a:r>
              <a:rPr lang="sv-SE" sz="2400" i="1" u="sng" dirty="0">
                <a:solidFill>
                  <a:srgbClr val="C00000"/>
                </a:solidFill>
              </a:rPr>
              <a:t>föröka er</a:t>
            </a:r>
            <a:r>
              <a:rPr lang="sv-SE" sz="2400" dirty="0">
                <a:solidFill>
                  <a:srgbClr val="C00000"/>
                </a:solidFill>
              </a:rPr>
              <a:t>… </a:t>
            </a:r>
            <a:r>
              <a:rPr lang="sv-SE" sz="2400" dirty="0"/>
              <a:t>(gör nya </a:t>
            </a:r>
            <a:r>
              <a:rPr lang="sv-SE" sz="2400" i="1" dirty="0"/>
              <a:t>avbildare</a:t>
            </a:r>
            <a:r>
              <a:rPr lang="sv-SE" sz="2400" dirty="0"/>
              <a:t>!)</a:t>
            </a:r>
          </a:p>
          <a:p>
            <a:pPr marL="720725" lvl="1" indent="-268288">
              <a:lnSpc>
                <a:spcPts val="2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sz="2400" dirty="0">
                <a:solidFill>
                  <a:srgbClr val="C00000"/>
                </a:solidFill>
              </a:rPr>
              <a:t>… och </a:t>
            </a:r>
            <a:r>
              <a:rPr lang="sv-SE" sz="2400" i="1" u="sng" dirty="0">
                <a:solidFill>
                  <a:srgbClr val="C00000"/>
                </a:solidFill>
              </a:rPr>
              <a:t>uppfyll jorden</a:t>
            </a:r>
            <a:r>
              <a:rPr lang="sv-SE" sz="2400" dirty="0">
                <a:solidFill>
                  <a:srgbClr val="C00000"/>
                </a:solidFill>
              </a:rPr>
              <a:t>! </a:t>
            </a:r>
            <a:r>
              <a:rPr lang="sv-SE" sz="2400" dirty="0"/>
              <a:t>(gör hela jorden som Eden!)</a:t>
            </a:r>
            <a:endParaRPr lang="sv-SE" sz="2400" dirty="0">
              <a:ln w="0"/>
              <a:sym typeface="Wingdings"/>
            </a:endParaRPr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Gud såg på allt som han hade gjort, och se, det var </a:t>
            </a:r>
            <a:r>
              <a:rPr lang="sv-SE" sz="2400" i="1" u="sng" dirty="0">
                <a:solidFill>
                  <a:srgbClr val="C00000"/>
                </a:solidFill>
              </a:rPr>
              <a:t>mycket gott</a:t>
            </a:r>
            <a:r>
              <a:rPr lang="sv-SE" sz="2400" dirty="0">
                <a:solidFill>
                  <a:srgbClr val="C00000"/>
                </a:solidFill>
              </a:rPr>
              <a:t>. </a:t>
            </a:r>
            <a:r>
              <a:rPr lang="sv-SE" dirty="0"/>
              <a:t>(1 Mos 1:31)</a:t>
            </a:r>
            <a:r>
              <a:rPr lang="sv-SE" sz="2400" dirty="0"/>
              <a:t> Alltså ännu ej </a:t>
            </a:r>
            <a:r>
              <a:rPr lang="sv-SE" sz="2400" i="1" u="sng" dirty="0"/>
              <a:t>perfekt</a:t>
            </a:r>
            <a:r>
              <a:rPr lang="sv-SE" sz="2400" dirty="0"/>
              <a:t>.</a:t>
            </a:r>
            <a:endParaRPr lang="sv-SE" sz="2400" dirty="0">
              <a:ln w="0"/>
              <a:sym typeface="Wingdings"/>
            </a:endParaRPr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n w="0"/>
                <a:sym typeface="Wingdings"/>
              </a:rPr>
              <a:t>Bibeln avslutas med att uppgiften är fullbordad med </a:t>
            </a:r>
            <a:br>
              <a:rPr lang="sv-SE" sz="2400" dirty="0">
                <a:ln w="0"/>
                <a:sym typeface="Wingdings"/>
              </a:rPr>
            </a:br>
            <a:r>
              <a:rPr lang="sv-SE" sz="2400" dirty="0">
                <a:ln w="0"/>
                <a:sym typeface="Wingdings"/>
              </a:rPr>
              <a:t>ett </a:t>
            </a:r>
            <a:r>
              <a:rPr lang="sv-SE" sz="2400" b="1" i="1" dirty="0">
                <a:ln w="0"/>
                <a:sym typeface="Wingdings"/>
              </a:rPr>
              <a:t>nytt Eden</a:t>
            </a:r>
            <a:r>
              <a:rPr lang="sv-SE" sz="2400" dirty="0">
                <a:ln w="0"/>
                <a:sym typeface="Wingdings"/>
              </a:rPr>
              <a:t> eller </a:t>
            </a:r>
            <a:r>
              <a:rPr lang="sv-SE" sz="2400" b="1" i="1" dirty="0">
                <a:ln w="0"/>
                <a:sym typeface="Wingdings"/>
              </a:rPr>
              <a:t>det Nya Jerusalem</a:t>
            </a:r>
            <a:r>
              <a:rPr lang="sv-SE" sz="2400" dirty="0">
                <a:ln w="0"/>
                <a:sym typeface="Wingdings"/>
              </a:rPr>
              <a:t> (i Guds rike).</a:t>
            </a:r>
          </a:p>
          <a:p>
            <a:pPr marL="268288" indent="-268288">
              <a:lnSpc>
                <a:spcPts val="26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n w="0"/>
                <a:sym typeface="Wingdings"/>
              </a:rPr>
              <a:t>Ordet </a:t>
            </a:r>
            <a:r>
              <a:rPr lang="sv-SE" sz="2400" b="1" i="1" dirty="0">
                <a:ln w="0"/>
                <a:sym typeface="Wingdings"/>
              </a:rPr>
              <a:t>Paradis</a:t>
            </a:r>
            <a:r>
              <a:rPr lang="sv-SE" sz="2400" dirty="0">
                <a:ln w="0"/>
                <a:sym typeface="Wingdings"/>
              </a:rPr>
              <a:t> betyder trädgård och används bara för:</a:t>
            </a:r>
          </a:p>
          <a:p>
            <a:pPr marL="720725" indent="-277813">
              <a:lnSpc>
                <a:spcPts val="2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sz="2400" dirty="0">
                <a:ln w="0"/>
                <a:sym typeface="Wingdings"/>
              </a:rPr>
              <a:t>Edens lustgård</a:t>
            </a:r>
          </a:p>
          <a:p>
            <a:pPr marL="720725" indent="-277813">
              <a:lnSpc>
                <a:spcPts val="2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sz="2400" dirty="0">
                <a:ln w="0"/>
                <a:sym typeface="Wingdings"/>
              </a:rPr>
              <a:t>Det nya Jerusalem</a:t>
            </a:r>
          </a:p>
        </p:txBody>
      </p:sp>
      <p:pic>
        <p:nvPicPr>
          <p:cNvPr id="9" name="Bildobjekt 8" descr="En bild som visar person, utomhus, tårta, bord&#10;&#10;Automatiskt genererad beskrivning">
            <a:extLst>
              <a:ext uri="{FF2B5EF4-FFF2-40B4-BE49-F238E27FC236}">
                <a16:creationId xmlns:a16="http://schemas.microsoft.com/office/drawing/2014/main" id="{9BBCBBE5-40DC-4A3C-9533-26B66DE20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781"/>
            <a:ext cx="4548552" cy="6210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516515"/>
      </p:ext>
    </p:extLst>
  </p:cSld>
  <p:clrMapOvr>
    <a:masterClrMapping/>
  </p:clrMapOvr>
  <p:transition advTm="256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F9F2E-466C-4492-930D-7E6C030D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Synden fördröjer uppgiften</a:t>
            </a:r>
          </a:p>
        </p:txBody>
      </p:sp>
      <p:pic>
        <p:nvPicPr>
          <p:cNvPr id="6" name="Bildobjekt 5" descr="En bild som visar person, man, utomhus, träd&#10;&#10;Automatiskt genererad beskrivning">
            <a:extLst>
              <a:ext uri="{FF2B5EF4-FFF2-40B4-BE49-F238E27FC236}">
                <a16:creationId xmlns:a16="http://schemas.microsoft.com/office/drawing/2014/main" id="{2BEB1473-940A-4804-84D6-85D4F1A45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3" r="4191" b="6006"/>
          <a:stretch/>
        </p:blipFill>
        <p:spPr>
          <a:xfrm>
            <a:off x="51282" y="692784"/>
            <a:ext cx="2736000" cy="1905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04F23AE-FA6E-4E24-9BBC-9F18EC03F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3" t="3861" r="4353" b="8406"/>
          <a:stretch/>
        </p:blipFill>
        <p:spPr>
          <a:xfrm>
            <a:off x="9384631" y="4205249"/>
            <a:ext cx="2736000" cy="2188796"/>
          </a:xfrm>
          <a:prstGeom prst="rect">
            <a:avLst/>
          </a:prstGeom>
        </p:spPr>
      </p:pic>
      <p:pic>
        <p:nvPicPr>
          <p:cNvPr id="10" name="Bildobjekt 9" descr="En bild som visar utomhus, himmel, berg, gräs&#10;&#10;Automatiskt genererad beskrivning">
            <a:extLst>
              <a:ext uri="{FF2B5EF4-FFF2-40B4-BE49-F238E27FC236}">
                <a16:creationId xmlns:a16="http://schemas.microsoft.com/office/drawing/2014/main" id="{C8884F5C-3CD8-453F-B8AA-6552479A3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2" y="2934166"/>
            <a:ext cx="2736000" cy="1824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DF5456BB-2EE7-4E8C-9075-A96213602451}"/>
              </a:ext>
            </a:extLst>
          </p:cNvPr>
          <p:cNvGrpSpPr/>
          <p:nvPr/>
        </p:nvGrpSpPr>
        <p:grpSpPr>
          <a:xfrm>
            <a:off x="51282" y="5073407"/>
            <a:ext cx="2736000" cy="1739045"/>
            <a:chOff x="9135245" y="4878323"/>
            <a:chExt cx="2975961" cy="1884527"/>
          </a:xfrm>
        </p:grpSpPr>
        <p:pic>
          <p:nvPicPr>
            <p:cNvPr id="11" name="Picture 1" descr="04_Tower_Babel_JPEG_1024.jpg">
              <a:extLst>
                <a:ext uri="{FF2B5EF4-FFF2-40B4-BE49-F238E27FC236}">
                  <a16:creationId xmlns:a16="http://schemas.microsoft.com/office/drawing/2014/main" id="{E432A2BC-01EA-4A75-A1AD-9A1C6765B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84"/>
            <a:stretch/>
          </p:blipFill>
          <p:spPr bwMode="auto">
            <a:xfrm>
              <a:off x="9135245" y="4878323"/>
              <a:ext cx="2975961" cy="188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B1C59704-9985-4C6C-AB02-88F03245A2FE}"/>
                </a:ext>
              </a:extLst>
            </p:cNvPr>
            <p:cNvSpPr txBox="1"/>
            <p:nvPr/>
          </p:nvSpPr>
          <p:spPr>
            <a:xfrm>
              <a:off x="11401076" y="6639739"/>
              <a:ext cx="710130" cy="12311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800" dirty="0"/>
                <a:t>Sweet Publishing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B10E802-D035-40BA-A39C-3C3B4BA640AD}"/>
              </a:ext>
            </a:extLst>
          </p:cNvPr>
          <p:cNvGrpSpPr/>
          <p:nvPr/>
        </p:nvGrpSpPr>
        <p:grpSpPr>
          <a:xfrm>
            <a:off x="2824128" y="3674552"/>
            <a:ext cx="5979709" cy="1008000"/>
            <a:chOff x="2824128" y="3769802"/>
            <a:chExt cx="5979709" cy="100800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667CCAC-AE90-4929-BDBB-188DAB453E76}"/>
                </a:ext>
              </a:extLst>
            </p:cNvPr>
            <p:cNvSpPr/>
            <p:nvPr/>
          </p:nvSpPr>
          <p:spPr>
            <a:xfrm>
              <a:off x="3082698" y="3802641"/>
              <a:ext cx="5721139" cy="923330"/>
            </a:xfrm>
            <a:prstGeom prst="rect">
              <a:avLst/>
            </a:prstGeom>
          </p:spPr>
          <p:txBody>
            <a:bodyPr wrap="square" lIns="72000" tIns="0" rIns="180000" bIns="0">
              <a:spAutoFit/>
            </a:bodyPr>
            <a:lstStyle/>
            <a:p>
              <a:pPr lvl="0">
                <a:lnSpc>
                  <a:spcPts val="2200"/>
                </a:lnSpc>
                <a:spcBef>
                  <a:spcPts val="600"/>
                </a:spcBef>
              </a:pPr>
              <a:r>
                <a:rPr lang="sv-SE" sz="2000" dirty="0">
                  <a:solidFill>
                    <a:prstClr val="black"/>
                  </a:solidFill>
                </a:rPr>
                <a:t>Efter </a:t>
              </a:r>
              <a:r>
                <a:rPr lang="sv-SE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Floden</a:t>
              </a:r>
              <a:r>
                <a:rPr lang="sv-SE" sz="2000" dirty="0">
                  <a:solidFill>
                    <a:prstClr val="black"/>
                  </a:solidFill>
                </a:rPr>
                <a:t> förnyas uppdraget: </a:t>
              </a:r>
              <a:r>
                <a:rPr lang="sv-SE" sz="2000" dirty="0">
                  <a:solidFill>
                    <a:srgbClr val="C00000"/>
                  </a:solidFill>
                </a:rPr>
                <a:t>Var fruktsamma…</a:t>
              </a:r>
            </a:p>
            <a:p>
              <a:pPr marL="447675" lvl="0" indent="-266700">
                <a:lnSpc>
                  <a:spcPts val="2200"/>
                </a:lnSpc>
                <a:spcBef>
                  <a:spcPts val="300"/>
                </a:spcBef>
                <a:buAutoNum type="arabicParenR"/>
              </a:pPr>
              <a:r>
                <a:rPr lang="sv-SE" sz="2000" i="1" u="sng" dirty="0">
                  <a:solidFill>
                    <a:srgbClr val="C00000"/>
                  </a:solidFill>
                </a:rPr>
                <a:t>föröka er</a:t>
              </a:r>
              <a:r>
                <a:rPr lang="sv-SE" sz="2000" dirty="0">
                  <a:solidFill>
                    <a:srgbClr val="C00000"/>
                  </a:solidFill>
                </a:rPr>
                <a:t> och… </a:t>
              </a:r>
            </a:p>
            <a:p>
              <a:pPr marL="447675" lvl="0" indent="-266700">
                <a:lnSpc>
                  <a:spcPts val="2200"/>
                </a:lnSpc>
                <a:spcBef>
                  <a:spcPts val="300"/>
                </a:spcBef>
                <a:buAutoNum type="arabicParenR"/>
              </a:pPr>
              <a:r>
                <a:rPr lang="sv-SE" sz="2000" i="1" u="sng" dirty="0">
                  <a:solidFill>
                    <a:srgbClr val="C00000"/>
                  </a:solidFill>
                </a:rPr>
                <a:t>uppfyll jorden</a:t>
              </a:r>
              <a:r>
                <a:rPr lang="sv-SE" sz="2000" dirty="0">
                  <a:solidFill>
                    <a:srgbClr val="C00000"/>
                  </a:solidFill>
                </a:rPr>
                <a:t>. </a:t>
              </a:r>
              <a:r>
                <a:rPr lang="sv-SE" sz="1600" dirty="0">
                  <a:solidFill>
                    <a:prstClr val="black"/>
                  </a:solidFill>
                </a:rPr>
                <a:t>(1 Mos 9:1)</a:t>
              </a:r>
            </a:p>
          </p:txBody>
        </p:sp>
        <p:sp>
          <p:nvSpPr>
            <p:cNvPr id="3" name="Pil: höger 2">
              <a:extLst>
                <a:ext uri="{FF2B5EF4-FFF2-40B4-BE49-F238E27FC236}">
                  <a16:creationId xmlns:a16="http://schemas.microsoft.com/office/drawing/2014/main" id="{A1ACE807-1688-4E39-8E0C-D2A59E362613}"/>
                </a:ext>
              </a:extLst>
            </p:cNvPr>
            <p:cNvSpPr/>
            <p:nvPr/>
          </p:nvSpPr>
          <p:spPr>
            <a:xfrm flipH="1">
              <a:off x="2824128" y="3769802"/>
              <a:ext cx="252000" cy="1008000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endParaRPr lang="sv-SE" sz="1600" dirty="0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C9EE05AF-6C8D-4E7C-8561-3306E0899E16}"/>
              </a:ext>
            </a:extLst>
          </p:cNvPr>
          <p:cNvGrpSpPr/>
          <p:nvPr/>
        </p:nvGrpSpPr>
        <p:grpSpPr>
          <a:xfrm>
            <a:off x="2824128" y="5844020"/>
            <a:ext cx="6031261" cy="972000"/>
            <a:chOff x="2824128" y="5844020"/>
            <a:chExt cx="6031261" cy="972000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B51926D3-C019-49FD-9FE1-9C550BDDC55A}"/>
                </a:ext>
              </a:extLst>
            </p:cNvPr>
            <p:cNvSpPr/>
            <p:nvPr/>
          </p:nvSpPr>
          <p:spPr>
            <a:xfrm>
              <a:off x="3082698" y="5912452"/>
              <a:ext cx="5772691" cy="846386"/>
            </a:xfrm>
            <a:prstGeom prst="rect">
              <a:avLst/>
            </a:prstGeom>
          </p:spPr>
          <p:txBody>
            <a:bodyPr wrap="square" lIns="72000" tIns="0" rIns="180000" bIns="0">
              <a:spAutoFit/>
            </a:bodyPr>
            <a:lstStyle/>
            <a:p>
              <a:pPr lvl="0">
                <a:lnSpc>
                  <a:spcPts val="2200"/>
                </a:lnSpc>
              </a:pPr>
              <a:r>
                <a:rPr lang="sv-SE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Resultatet</a:t>
              </a:r>
              <a:r>
                <a:rPr lang="sv-SE" sz="2000" dirty="0">
                  <a:solidFill>
                    <a:prstClr val="black"/>
                  </a:solidFill>
                </a:rPr>
                <a:t> blir att Gud sprider människorna: </a:t>
              </a:r>
              <a:r>
                <a:rPr lang="sv-SE" sz="2000" dirty="0">
                  <a:solidFill>
                    <a:srgbClr val="C00000"/>
                  </a:solidFill>
                </a:rPr>
                <a:t>Låt oss stiga ner och förbistra deras språk… Så </a:t>
              </a:r>
              <a:r>
                <a:rPr lang="sv-SE" sz="2000" i="1" u="sng" dirty="0">
                  <a:solidFill>
                    <a:srgbClr val="C00000"/>
                  </a:solidFill>
                </a:rPr>
                <a:t>spred Herren ut dem</a:t>
              </a:r>
              <a:r>
                <a:rPr lang="sv-SE" sz="2000" dirty="0">
                  <a:solidFill>
                    <a:srgbClr val="C00000"/>
                  </a:solidFill>
                </a:rPr>
                <a:t> därifrån över hela jorden. </a:t>
              </a:r>
              <a:r>
                <a:rPr lang="sv-SE" sz="1600" dirty="0">
                  <a:solidFill>
                    <a:prstClr val="black"/>
                  </a:solidFill>
                </a:rPr>
                <a:t>(1 Mos 11:7f)</a:t>
              </a:r>
              <a:endParaRPr lang="sv-SE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Pil: höger 17">
              <a:extLst>
                <a:ext uri="{FF2B5EF4-FFF2-40B4-BE49-F238E27FC236}">
                  <a16:creationId xmlns:a16="http://schemas.microsoft.com/office/drawing/2014/main" id="{368423CF-0DCF-41CD-B73F-D5CA63B9E119}"/>
                </a:ext>
              </a:extLst>
            </p:cNvPr>
            <p:cNvSpPr/>
            <p:nvPr/>
          </p:nvSpPr>
          <p:spPr>
            <a:xfrm flipH="1">
              <a:off x="2824128" y="5844020"/>
              <a:ext cx="252000" cy="972000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sv-SE" sz="1600" dirty="0"/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FDADF5D2-74F5-4F9F-9F23-C3E6643719AF}"/>
              </a:ext>
            </a:extLst>
          </p:cNvPr>
          <p:cNvGrpSpPr/>
          <p:nvPr/>
        </p:nvGrpSpPr>
        <p:grpSpPr>
          <a:xfrm>
            <a:off x="2824128" y="723826"/>
            <a:ext cx="9640003" cy="1517873"/>
            <a:chOff x="2824128" y="723826"/>
            <a:chExt cx="9640003" cy="151787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E5B23538-319D-4D70-B389-243379BE0688}"/>
                </a:ext>
              </a:extLst>
            </p:cNvPr>
            <p:cNvSpPr/>
            <p:nvPr/>
          </p:nvSpPr>
          <p:spPr>
            <a:xfrm>
              <a:off x="3082698" y="754112"/>
              <a:ext cx="9381433" cy="1487587"/>
            </a:xfrm>
            <a:prstGeom prst="rect">
              <a:avLst/>
            </a:prstGeom>
          </p:spPr>
          <p:txBody>
            <a:bodyPr wrap="square" lIns="72000" tIns="0" bIns="0">
              <a:spAutoFit/>
            </a:bodyPr>
            <a:lstStyle/>
            <a:p>
              <a:pPr lvl="0" indent="6350">
                <a:lnSpc>
                  <a:spcPts val="2200"/>
                </a:lnSpc>
              </a:pPr>
              <a:r>
                <a:rPr lang="sv-SE" sz="2000" dirty="0">
                  <a:solidFill>
                    <a:prstClr val="black"/>
                  </a:solidFill>
                </a:rPr>
                <a:t>Vid </a:t>
              </a:r>
              <a:r>
                <a:rPr lang="sv-SE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Syndafallet</a:t>
              </a:r>
              <a:r>
                <a:rPr lang="sv-SE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v-SE" sz="2000" dirty="0">
                  <a:solidFill>
                    <a:prstClr val="black"/>
                  </a:solidFill>
                </a:rPr>
                <a:t>blir uppgifterna svårare:</a:t>
              </a:r>
            </a:p>
            <a:p>
              <a:pPr marL="449263" lvl="0" indent="-266700">
                <a:lnSpc>
                  <a:spcPts val="2200"/>
                </a:lnSpc>
                <a:spcBef>
                  <a:spcPts val="300"/>
                </a:spcBef>
                <a:buFont typeface="+mj-lt"/>
                <a:buAutoNum type="arabicPeriod"/>
              </a:pPr>
              <a:r>
                <a:rPr lang="sv-SE" sz="2000" i="1" u="sng" dirty="0">
                  <a:solidFill>
                    <a:prstClr val="black"/>
                  </a:solidFill>
                </a:rPr>
                <a:t>Förökning</a:t>
              </a:r>
              <a:r>
                <a:rPr lang="sv-SE" sz="2000" dirty="0">
                  <a:solidFill>
                    <a:prstClr val="black"/>
                  </a:solidFill>
                </a:rPr>
                <a:t>: </a:t>
              </a:r>
              <a:r>
                <a:rPr lang="sv-SE" sz="2000" dirty="0">
                  <a:solidFill>
                    <a:srgbClr val="C00000"/>
                  </a:solidFill>
                </a:rPr>
                <a:t>Jag ska göra din möda stor när du blir </a:t>
              </a:r>
              <a:br>
                <a:rPr lang="sv-SE" sz="2000" dirty="0">
                  <a:solidFill>
                    <a:srgbClr val="C00000"/>
                  </a:solidFill>
                </a:rPr>
              </a:br>
              <a:r>
                <a:rPr lang="sv-SE" sz="2000" dirty="0">
                  <a:solidFill>
                    <a:srgbClr val="C00000"/>
                  </a:solidFill>
                </a:rPr>
                <a:t>havande.</a:t>
              </a:r>
              <a:r>
                <a:rPr lang="sv-SE" sz="2000" dirty="0">
                  <a:solidFill>
                    <a:prstClr val="black"/>
                  </a:solidFill>
                </a:rPr>
                <a:t> </a:t>
              </a:r>
              <a:r>
                <a:rPr lang="sv-SE" sz="1600" dirty="0">
                  <a:solidFill>
                    <a:prstClr val="black"/>
                  </a:solidFill>
                </a:rPr>
                <a:t>(1 Mos 3:16) </a:t>
              </a:r>
              <a:r>
                <a:rPr lang="sv-SE" sz="2000" i="1" dirty="0">
                  <a:solidFill>
                    <a:prstClr val="black"/>
                  </a:solidFill>
                </a:rPr>
                <a:t>Drabbar kvinnan</a:t>
              </a:r>
              <a:r>
                <a:rPr lang="sv-SE" sz="2000" dirty="0">
                  <a:solidFill>
                    <a:prstClr val="black"/>
                  </a:solidFill>
                </a:rPr>
                <a:t>.</a:t>
              </a:r>
            </a:p>
            <a:p>
              <a:pPr marL="449263" lvl="0" indent="-266700">
                <a:lnSpc>
                  <a:spcPts val="2200"/>
                </a:lnSpc>
                <a:spcBef>
                  <a:spcPts val="300"/>
                </a:spcBef>
                <a:buFont typeface="+mj-lt"/>
                <a:buAutoNum type="arabicPeriod"/>
              </a:pPr>
              <a:r>
                <a:rPr lang="sv-SE" sz="2000" i="1" u="sng" dirty="0">
                  <a:solidFill>
                    <a:prstClr val="black"/>
                  </a:solidFill>
                </a:rPr>
                <a:t>Uppfyll jorden</a:t>
              </a:r>
              <a:r>
                <a:rPr lang="sv-SE" sz="2000" dirty="0">
                  <a:solidFill>
                    <a:prstClr val="black"/>
                  </a:solidFill>
                </a:rPr>
                <a:t>: </a:t>
              </a:r>
              <a:r>
                <a:rPr lang="sv-SE" sz="2000" dirty="0">
                  <a:solidFill>
                    <a:srgbClr val="C00000"/>
                  </a:solidFill>
                </a:rPr>
                <a:t>Därför ska marken vara förbannad… Törne </a:t>
              </a:r>
              <a:br>
                <a:rPr lang="sv-SE" sz="2000" dirty="0">
                  <a:solidFill>
                    <a:srgbClr val="C00000"/>
                  </a:solidFill>
                </a:rPr>
              </a:br>
              <a:r>
                <a:rPr lang="sv-SE" sz="2000" dirty="0">
                  <a:solidFill>
                    <a:srgbClr val="C00000"/>
                  </a:solidFill>
                </a:rPr>
                <a:t>och tistel ska den bära.</a:t>
              </a:r>
              <a:r>
                <a:rPr lang="sv-SE" sz="2000" dirty="0">
                  <a:solidFill>
                    <a:prstClr val="black"/>
                  </a:solidFill>
                </a:rPr>
                <a:t> </a:t>
              </a:r>
              <a:r>
                <a:rPr lang="sv-SE" sz="1600" dirty="0">
                  <a:solidFill>
                    <a:prstClr val="black"/>
                  </a:solidFill>
                </a:rPr>
                <a:t>(1 Mos 3:17f) </a:t>
              </a:r>
              <a:r>
                <a:rPr lang="sv-SE" sz="2000" i="1" dirty="0">
                  <a:solidFill>
                    <a:prstClr val="black"/>
                  </a:solidFill>
                </a:rPr>
                <a:t>Drabbar mannen</a:t>
              </a:r>
              <a:r>
                <a:rPr lang="sv-SE" sz="20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22" name="Pil: höger 21">
              <a:extLst>
                <a:ext uri="{FF2B5EF4-FFF2-40B4-BE49-F238E27FC236}">
                  <a16:creationId xmlns:a16="http://schemas.microsoft.com/office/drawing/2014/main" id="{836EBB49-97E6-4089-AD26-58BCD6B0F637}"/>
                </a:ext>
              </a:extLst>
            </p:cNvPr>
            <p:cNvSpPr/>
            <p:nvPr/>
          </p:nvSpPr>
          <p:spPr>
            <a:xfrm flipH="1">
              <a:off x="2824128" y="723826"/>
              <a:ext cx="252000" cy="1517873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sv-SE" sz="1600" dirty="0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69A37FE-1562-4C4C-ABB7-A3FA0C56A363}"/>
              </a:ext>
            </a:extLst>
          </p:cNvPr>
          <p:cNvGrpSpPr/>
          <p:nvPr/>
        </p:nvGrpSpPr>
        <p:grpSpPr>
          <a:xfrm>
            <a:off x="3937599" y="2364121"/>
            <a:ext cx="5411824" cy="1234753"/>
            <a:chOff x="3937599" y="2411746"/>
            <a:chExt cx="5411824" cy="1234753"/>
          </a:xfrm>
        </p:grpSpPr>
        <p:sp>
          <p:nvSpPr>
            <p:cNvPr id="20" name="Pil: höger 19">
              <a:extLst>
                <a:ext uri="{FF2B5EF4-FFF2-40B4-BE49-F238E27FC236}">
                  <a16:creationId xmlns:a16="http://schemas.microsoft.com/office/drawing/2014/main" id="{31A67D58-4143-4FEA-930A-C76D5E791A87}"/>
                </a:ext>
              </a:extLst>
            </p:cNvPr>
            <p:cNvSpPr/>
            <p:nvPr/>
          </p:nvSpPr>
          <p:spPr>
            <a:xfrm>
              <a:off x="9097423" y="2425652"/>
              <a:ext cx="252000" cy="1220847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sv-SE" sz="1600" dirty="0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DBD8D76D-62E2-4E37-B791-25551F21639E}"/>
                </a:ext>
              </a:extLst>
            </p:cNvPr>
            <p:cNvSpPr/>
            <p:nvPr/>
          </p:nvSpPr>
          <p:spPr>
            <a:xfrm>
              <a:off x="3937599" y="2411746"/>
              <a:ext cx="5161282" cy="1220847"/>
            </a:xfrm>
            <a:prstGeom prst="rect">
              <a:avLst/>
            </a:prstGeom>
          </p:spPr>
          <p:txBody>
            <a:bodyPr wrap="square" lIns="0" rIns="7200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sv-SE" sz="2000" dirty="0"/>
                <a:t>Gud beslutar sända </a:t>
              </a:r>
              <a:r>
                <a:rPr lang="sv-SE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Syndafloden</a:t>
              </a:r>
              <a:r>
                <a:rPr lang="sv-SE" sz="2000" dirty="0"/>
                <a:t>: </a:t>
              </a:r>
              <a:r>
                <a:rPr lang="sv-SE" sz="2000" dirty="0">
                  <a:solidFill>
                    <a:srgbClr val="C00000"/>
                  </a:solidFill>
                </a:rPr>
                <a:t>Herren såg att människornas ondska var stor på jorden… och sade: ”Människorna som jag har skapat ska jag utplåna från jordens yta .” </a:t>
              </a:r>
              <a:r>
                <a:rPr lang="sv-SE" sz="1600" dirty="0"/>
                <a:t>(1 Mos 6:5-7)</a:t>
              </a:r>
              <a:endParaRPr lang="sv-SE" sz="2000" b="0" i="0" u="none" strike="noStrike" dirty="0">
                <a:effectLst/>
              </a:endParaRP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37CB766-EFA4-4697-A6FF-C628CFEAA9AA}"/>
              </a:ext>
            </a:extLst>
          </p:cNvPr>
          <p:cNvGrpSpPr/>
          <p:nvPr/>
        </p:nvGrpSpPr>
        <p:grpSpPr>
          <a:xfrm>
            <a:off x="2995490" y="4778796"/>
            <a:ext cx="6353933" cy="972000"/>
            <a:chOff x="2995490" y="4816896"/>
            <a:chExt cx="6353933" cy="972000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1950A85-5BBA-40DC-BFC8-D21EC4FBC117}"/>
                </a:ext>
              </a:extLst>
            </p:cNvPr>
            <p:cNvSpPr txBox="1"/>
            <p:nvPr/>
          </p:nvSpPr>
          <p:spPr>
            <a:xfrm>
              <a:off x="2995490" y="4896018"/>
              <a:ext cx="6103391" cy="846386"/>
            </a:xfrm>
            <a:prstGeom prst="rect">
              <a:avLst/>
            </a:prstGeom>
            <a:noFill/>
          </p:spPr>
          <p:txBody>
            <a:bodyPr wrap="square" lIns="0" tIns="0" rIns="72000" bIns="0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sv-SE" sz="2000" dirty="0"/>
                <a:t>Vid </a:t>
              </a:r>
              <a:r>
                <a:rPr lang="sv-SE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Babels torn </a:t>
              </a:r>
              <a:r>
                <a:rPr lang="sv-SE" sz="2000" dirty="0"/>
                <a:t>revolterar människorna igen: </a:t>
              </a:r>
              <a:r>
                <a:rPr lang="sv-SE" sz="2000" dirty="0">
                  <a:solidFill>
                    <a:srgbClr val="C00000"/>
                  </a:solidFill>
                </a:rPr>
                <a:t>Kom, så bygger vi oss en stad och ett torn… Låt oss göra oss ett namn, så att vi </a:t>
              </a:r>
              <a:r>
                <a:rPr lang="sv-SE" sz="2000" i="1" u="sng" dirty="0">
                  <a:solidFill>
                    <a:srgbClr val="C00000"/>
                  </a:solidFill>
                </a:rPr>
                <a:t>inte</a:t>
              </a:r>
              <a:r>
                <a:rPr lang="sv-SE" sz="2000" dirty="0">
                  <a:solidFill>
                    <a:srgbClr val="C00000"/>
                  </a:solidFill>
                </a:rPr>
                <a:t> sprids ut över hela jorden. </a:t>
              </a:r>
              <a:r>
                <a:rPr lang="sv-SE" sz="1600" dirty="0"/>
                <a:t>(1 Mos 11:4)</a:t>
              </a:r>
            </a:p>
          </p:txBody>
        </p:sp>
        <p:sp>
          <p:nvSpPr>
            <p:cNvPr id="24" name="Pil: höger 23">
              <a:extLst>
                <a:ext uri="{FF2B5EF4-FFF2-40B4-BE49-F238E27FC236}">
                  <a16:creationId xmlns:a16="http://schemas.microsoft.com/office/drawing/2014/main" id="{2596B55D-960A-4449-AA4F-D5391683FE52}"/>
                </a:ext>
              </a:extLst>
            </p:cNvPr>
            <p:cNvSpPr/>
            <p:nvPr/>
          </p:nvSpPr>
          <p:spPr>
            <a:xfrm>
              <a:off x="9097423" y="4816896"/>
              <a:ext cx="252000" cy="972000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sv-SE" sz="1600" dirty="0"/>
            </a:p>
          </p:txBody>
        </p:sp>
      </p:grp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162A6E1C-1610-417B-B5CB-EFFEBA745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4631" y="2114550"/>
            <a:ext cx="2736000" cy="18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640492"/>
      </p:ext>
    </p:extLst>
  </p:cSld>
  <p:clrMapOvr>
    <a:masterClrMapping/>
  </p:clrMapOvr>
  <p:transition advTm="3190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D32FC071-49FA-4310-9068-10FEE45045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494" r="21298"/>
          <a:stretch/>
        </p:blipFill>
        <p:spPr>
          <a:xfrm>
            <a:off x="0" y="653814"/>
            <a:ext cx="5238750" cy="62134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AFEDB86-8564-4C64-9BC2-318BC260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Gud bildar nationer &amp; väljer ut en av dem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567DEC-4DD8-479F-B767-3235B089DC77}"/>
              </a:ext>
            </a:extLst>
          </p:cNvPr>
          <p:cNvSpPr txBox="1"/>
          <p:nvPr/>
        </p:nvSpPr>
        <p:spPr>
          <a:xfrm>
            <a:off x="2871035" y="692802"/>
            <a:ext cx="9320965" cy="6376489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6213" indent="-176213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b="1" dirty="0"/>
              <a:t>Gud skapar nationerna: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Av en enda människa har [Gud] skapat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alla människor och folk till att bo över </a:t>
            </a:r>
            <a:r>
              <a:rPr lang="sv-SE" sz="2000" i="1" u="sng" dirty="0">
                <a:solidFill>
                  <a:srgbClr val="C00000"/>
                </a:solidFill>
              </a:rPr>
              <a:t>hela</a:t>
            </a:r>
            <a:r>
              <a:rPr lang="sv-SE" sz="2000" dirty="0">
                <a:solidFill>
                  <a:srgbClr val="C00000"/>
                </a:solidFill>
              </a:rPr>
              <a:t> jorden, och han har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    fastställt bestämda tider och </a:t>
            </a:r>
            <a:r>
              <a:rPr lang="sv-SE" sz="2000" i="1" u="sng" dirty="0">
                <a:solidFill>
                  <a:srgbClr val="C00000"/>
                </a:solidFill>
              </a:rPr>
              <a:t>gränser inom vilka de ska bo</a:t>
            </a:r>
            <a:r>
              <a:rPr lang="sv-SE" sz="2000" dirty="0">
                <a:solidFill>
                  <a:srgbClr val="C00000"/>
                </a:solidFill>
              </a:rPr>
              <a:t>.</a:t>
            </a:r>
            <a:r>
              <a:rPr lang="sv-SE" sz="2000" dirty="0"/>
              <a:t> </a:t>
            </a:r>
            <a:r>
              <a:rPr lang="sv-SE" sz="1600" dirty="0"/>
              <a:t>(Apg 17:26)</a:t>
            </a:r>
          </a:p>
          <a:p>
            <a:pPr marL="1347788" indent="-180975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b="1" dirty="0"/>
              <a:t>Gud delar ut mandat och väljer Israel till sig själv:</a:t>
            </a:r>
            <a:br>
              <a:rPr lang="sv-SE" sz="1600" dirty="0"/>
            </a:br>
            <a:r>
              <a:rPr lang="sv-SE" sz="2000" dirty="0">
                <a:solidFill>
                  <a:srgbClr val="C00000"/>
                </a:solidFill>
              </a:rPr>
              <a:t>När den Högste… spred ut människors barn…</a:t>
            </a:r>
          </a:p>
          <a:p>
            <a:pPr marL="1976438" lvl="1" indent="-1730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då utstakade han </a:t>
            </a:r>
            <a:r>
              <a:rPr lang="sv-SE" sz="2000" i="1" u="sng" dirty="0">
                <a:solidFill>
                  <a:srgbClr val="C00000"/>
                </a:solidFill>
              </a:rPr>
              <a:t>gränserna för folken</a:t>
            </a:r>
            <a:r>
              <a:rPr lang="sv-SE" sz="2000" dirty="0">
                <a:solidFill>
                  <a:srgbClr val="C00000"/>
                </a:solidFill>
              </a:rPr>
              <a:t>…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6438" lvl="1" indent="-1730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efter antalet av </a:t>
            </a:r>
            <a:r>
              <a:rPr lang="sv-SE" sz="2000" i="1" u="sng" dirty="0">
                <a:solidFill>
                  <a:srgbClr val="C00000"/>
                </a:solidFill>
              </a:rPr>
              <a:t>Guds söner</a:t>
            </a:r>
            <a:r>
              <a:rPr lang="sv-SE" sz="2000" dirty="0">
                <a:solidFill>
                  <a:srgbClr val="C00000"/>
                </a:solidFill>
              </a:rPr>
              <a:t>…</a:t>
            </a: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6438" lvl="1" indent="-1730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för Herrens del är </a:t>
            </a:r>
            <a:r>
              <a:rPr lang="sv-SE" sz="2000" i="1" u="sng" dirty="0">
                <a:solidFill>
                  <a:srgbClr val="C00000"/>
                </a:solidFill>
              </a:rPr>
              <a:t>hans folk</a:t>
            </a:r>
            <a:r>
              <a:rPr lang="sv-SE" sz="2000" i="1" dirty="0">
                <a:solidFill>
                  <a:srgbClr val="C00000"/>
                </a:solidFill>
              </a:rPr>
              <a:t>, </a:t>
            </a:r>
            <a:r>
              <a:rPr lang="sv-SE" sz="2000" i="1" u="sng" dirty="0">
                <a:solidFill>
                  <a:srgbClr val="C00000"/>
                </a:solidFill>
              </a:rPr>
              <a:t>Jakob</a:t>
            </a:r>
            <a:r>
              <a:rPr lang="sv-SE" sz="2000" dirty="0">
                <a:solidFill>
                  <a:srgbClr val="C00000"/>
                </a:solidFill>
              </a:rPr>
              <a:t> är hans arvedels lott. </a:t>
            </a:r>
            <a:r>
              <a:rPr lang="sv-SE" sz="1600" dirty="0"/>
              <a:t>(5 Mos 32:8-9)</a:t>
            </a:r>
          </a:p>
          <a:p>
            <a:pPr marL="1882775" lvl="1" indent="-1730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Till Abraham: </a:t>
            </a:r>
            <a:r>
              <a:rPr lang="sv-SE" sz="2000" dirty="0">
                <a:solidFill>
                  <a:srgbClr val="C00000"/>
                </a:solidFill>
              </a:rPr>
              <a:t>Jag ska vara </a:t>
            </a:r>
            <a:r>
              <a:rPr lang="sv-SE" sz="2000" i="1" u="sng" dirty="0">
                <a:solidFill>
                  <a:srgbClr val="C00000"/>
                </a:solidFill>
              </a:rPr>
              <a:t>din Gud</a:t>
            </a:r>
            <a:r>
              <a:rPr lang="sv-SE" sz="2000" dirty="0">
                <a:solidFill>
                  <a:srgbClr val="C00000"/>
                </a:solidFill>
              </a:rPr>
              <a:t> och dina efterkommandes Gud.</a:t>
            </a:r>
            <a:r>
              <a:rPr lang="sv-SE" sz="1600" dirty="0">
                <a:solidFill>
                  <a:srgbClr val="C00000"/>
                </a:solidFill>
              </a:rPr>
              <a:t> </a:t>
            </a:r>
            <a:endParaRPr lang="sv-SE" sz="2000" dirty="0"/>
          </a:p>
          <a:p>
            <a:pPr marL="1884363" indent="-271463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605088" algn="l"/>
              </a:tabLst>
            </a:pPr>
            <a:r>
              <a:rPr lang="sv-SE" sz="2000" b="1" dirty="0"/>
              <a:t>Andra nationer tillhör andra andevarelser i Guds himmelska hov:</a:t>
            </a:r>
          </a:p>
          <a:p>
            <a:pPr marL="2152650" lvl="1" indent="-184150">
              <a:lnSpc>
                <a:spcPts val="2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När du lyfter dina ögon upp till… </a:t>
            </a:r>
            <a:r>
              <a:rPr lang="sv-SE" sz="2000" i="1" u="sng" dirty="0">
                <a:solidFill>
                  <a:srgbClr val="C00000"/>
                </a:solidFill>
              </a:rPr>
              <a:t>himlens hela härskara</a:t>
            </a:r>
            <a:r>
              <a:rPr lang="sv-SE" sz="2000" dirty="0">
                <a:solidFill>
                  <a:srgbClr val="C00000"/>
                </a:solidFill>
              </a:rPr>
              <a:t>, låt dig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då inte förledas att tillbe dem och tjäna dem. Ty Herren, </a:t>
            </a:r>
            <a:r>
              <a:rPr lang="sv-SE" sz="2000" i="1" u="sng" dirty="0">
                <a:solidFill>
                  <a:srgbClr val="C00000"/>
                </a:solidFill>
              </a:rPr>
              <a:t>din</a:t>
            </a:r>
            <a:r>
              <a:rPr lang="sv-SE" sz="2000" dirty="0">
                <a:solidFill>
                  <a:srgbClr val="C00000"/>
                </a:solidFill>
              </a:rPr>
              <a:t> Gud,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i="1" u="sng" dirty="0">
                <a:solidFill>
                  <a:srgbClr val="C00000"/>
                </a:solidFill>
              </a:rPr>
              <a:t>har gett dem åt alla folk</a:t>
            </a:r>
            <a:r>
              <a:rPr lang="sv-SE" sz="2000" i="1" dirty="0">
                <a:solidFill>
                  <a:srgbClr val="C00000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under hela himlen till </a:t>
            </a:r>
            <a:r>
              <a:rPr lang="sv-SE" sz="2000" i="1" u="sng" dirty="0">
                <a:solidFill>
                  <a:srgbClr val="C00000"/>
                </a:solidFill>
              </a:rPr>
              <a:t>deras del</a:t>
            </a:r>
            <a:r>
              <a:rPr lang="sv-SE" sz="2000" dirty="0">
                <a:solidFill>
                  <a:srgbClr val="C00000"/>
                </a:solidFill>
              </a:rPr>
              <a:t>. </a:t>
            </a:r>
            <a:r>
              <a:rPr lang="sv-SE" sz="1600" dirty="0"/>
              <a:t>(5 Mos 4:19)</a:t>
            </a:r>
          </a:p>
          <a:p>
            <a:pPr marL="2152650" lvl="1" indent="-184150">
              <a:lnSpc>
                <a:spcPts val="2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Min hand har drabbat </a:t>
            </a:r>
            <a:r>
              <a:rPr lang="sv-SE" sz="2000" i="1" u="sng" dirty="0">
                <a:solidFill>
                  <a:srgbClr val="C00000"/>
                </a:solidFill>
              </a:rPr>
              <a:t>andra gudars riken</a:t>
            </a:r>
            <a:r>
              <a:rPr lang="sv-SE" sz="2000" dirty="0">
                <a:solidFill>
                  <a:srgbClr val="C00000"/>
                </a:solidFill>
              </a:rPr>
              <a:t>. </a:t>
            </a:r>
            <a:r>
              <a:rPr lang="sv-SE" sz="1600" dirty="0"/>
              <a:t>(Jes 10:10)</a:t>
            </a:r>
          </a:p>
          <a:p>
            <a:pPr marL="2066925" indent="-176213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b="1" dirty="0"/>
              <a:t>Israel blir en kanal </a:t>
            </a:r>
            <a:r>
              <a:rPr lang="sv-SE" sz="2000" dirty="0"/>
              <a:t>för nationerna tillbaka till Gud:</a:t>
            </a:r>
            <a:endParaRPr lang="sv-SE" sz="2000" dirty="0">
              <a:highlight>
                <a:srgbClr val="FFFF00"/>
              </a:highlight>
            </a:endParaRPr>
          </a:p>
          <a:p>
            <a:pPr marL="2419350" indent="-176213">
              <a:lnSpc>
                <a:spcPts val="2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I [Abraham] ska </a:t>
            </a:r>
            <a:r>
              <a:rPr lang="sv-SE" sz="2000" i="1" u="sng" dirty="0">
                <a:solidFill>
                  <a:srgbClr val="C00000"/>
                </a:solidFill>
              </a:rPr>
              <a:t>alla släkter</a:t>
            </a:r>
            <a:r>
              <a:rPr lang="sv-SE" sz="2000" dirty="0">
                <a:solidFill>
                  <a:srgbClr val="C00000"/>
                </a:solidFill>
              </a:rPr>
              <a:t> på jorden bli välsignade.</a:t>
            </a:r>
            <a:r>
              <a:rPr lang="sv-SE" sz="2000" dirty="0"/>
              <a:t> </a:t>
            </a:r>
            <a:r>
              <a:rPr lang="sv-SE" sz="1600" dirty="0"/>
              <a:t>(1 Mos 12:3)</a:t>
            </a:r>
            <a:endParaRPr lang="sv-SE" sz="2000" i="1" dirty="0"/>
          </a:p>
          <a:p>
            <a:pPr marL="2419350" indent="-176213">
              <a:lnSpc>
                <a:spcPts val="2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Jag ska sätta [Israel] till ett ljus för hednafolken.</a:t>
            </a:r>
            <a:r>
              <a:rPr lang="sv-SE" sz="1600" dirty="0"/>
              <a:t> (Jes 49:6)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51CC02C3-A08F-4491-A445-04F0F4BCF8ED}"/>
              </a:ext>
            </a:extLst>
          </p:cNvPr>
          <p:cNvSpPr/>
          <p:nvPr/>
        </p:nvSpPr>
        <p:spPr>
          <a:xfrm>
            <a:off x="610093" y="2538179"/>
            <a:ext cx="3797992" cy="19077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C312D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Gud står i </a:t>
            </a:r>
            <a:r>
              <a:rPr lang="sv-SE" sz="20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gudaförsamlingen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b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bland </a:t>
            </a:r>
            <a:r>
              <a:rPr lang="sv-SE" sz="20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gudarna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sv-SE" sz="2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elohim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håller han dom… Jag har sagt att ni är </a:t>
            </a:r>
            <a:r>
              <a:rPr lang="sv-SE" sz="20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gudar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sv-SE" sz="2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elohim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att ni alla är den Högstes </a:t>
            </a:r>
            <a:r>
              <a:rPr lang="sv-SE" sz="2000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söner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(Ps 82)</a:t>
            </a:r>
            <a:endParaRPr lang="sv-S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350ED40-DB5C-4D07-B6CD-34B64FA389B3}"/>
              </a:ext>
            </a:extLst>
          </p:cNvPr>
          <p:cNvSpPr/>
          <p:nvPr/>
        </p:nvSpPr>
        <p:spPr>
          <a:xfrm>
            <a:off x="10904541" y="3653875"/>
            <a:ext cx="105317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sv-SE" sz="1600" dirty="0"/>
              <a:t>(1 Mos 17:7)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8E90B6F-E08A-481A-BDFA-2242FDEE4BA3}"/>
              </a:ext>
            </a:extLst>
          </p:cNvPr>
          <p:cNvCxnSpPr>
            <a:cxnSpLocks/>
          </p:cNvCxnSpPr>
          <p:nvPr/>
        </p:nvCxnSpPr>
        <p:spPr>
          <a:xfrm>
            <a:off x="6897113" y="1710541"/>
            <a:ext cx="246637" cy="851684"/>
          </a:xfrm>
          <a:prstGeom prst="straightConnector1">
            <a:avLst/>
          </a:prstGeom>
          <a:ln w="38100">
            <a:headEnd type="stealth" w="lg" len="med"/>
            <a:tailEnd type="stealth" w="lg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CA2F7884-95A0-416C-A5EF-39802558F1A0}"/>
              </a:ext>
            </a:extLst>
          </p:cNvPr>
          <p:cNvCxnSpPr>
            <a:cxnSpLocks/>
          </p:cNvCxnSpPr>
          <p:nvPr/>
        </p:nvCxnSpPr>
        <p:spPr>
          <a:xfrm>
            <a:off x="7266837" y="3429000"/>
            <a:ext cx="358494" cy="148867"/>
          </a:xfrm>
          <a:prstGeom prst="straightConnector1">
            <a:avLst/>
          </a:prstGeom>
          <a:ln w="38100">
            <a:headEnd type="stealth" w="lg" len="med"/>
            <a:tailEnd type="stealth" w="lg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3751DCCE-9E82-4D8B-963B-1D4E0878CACA}"/>
              </a:ext>
            </a:extLst>
          </p:cNvPr>
          <p:cNvCxnSpPr>
            <a:cxnSpLocks/>
          </p:cNvCxnSpPr>
          <p:nvPr/>
        </p:nvCxnSpPr>
        <p:spPr>
          <a:xfrm flipV="1">
            <a:off x="4163612" y="3099353"/>
            <a:ext cx="2426031" cy="119269"/>
          </a:xfrm>
          <a:prstGeom prst="straightConnector1">
            <a:avLst/>
          </a:prstGeom>
          <a:ln w="38100">
            <a:headEnd type="stealth" w="lg" len="med"/>
            <a:tailEnd type="stealth" w="lg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3261834"/>
      </p:ext>
    </p:extLst>
  </p:cSld>
  <p:clrMapOvr>
    <a:masterClrMapping/>
  </p:clrMapOvr>
  <p:transition advTm="78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karta&#10;&#10;Automatiskt genererad beskrivning">
            <a:extLst>
              <a:ext uri="{FF2B5EF4-FFF2-40B4-BE49-F238E27FC236}">
                <a16:creationId xmlns:a16="http://schemas.microsoft.com/office/drawing/2014/main" id="{5E4FC663-5FAB-4BC7-9110-AB93CF1DB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18"/>
            <a:ext cx="9628554" cy="62216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9413332-A09C-4A93-8A29-F68568F0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Nationernas spridning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6D5445F-2D66-432B-B40B-23F8B5108041}"/>
              </a:ext>
            </a:extLst>
          </p:cNvPr>
          <p:cNvSpPr/>
          <p:nvPr/>
        </p:nvSpPr>
        <p:spPr>
          <a:xfrm>
            <a:off x="8972550" y="4466549"/>
            <a:ext cx="3095625" cy="22186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08000" rtlCol="0" anchor="ctr">
            <a:spAutoFit/>
          </a:bodyPr>
          <a:lstStyle/>
          <a:p>
            <a:r>
              <a:rPr lang="sv-SE" sz="2000" dirty="0"/>
              <a:t>Nationstavlan </a:t>
            </a:r>
            <a:r>
              <a:rPr lang="sv-SE" sz="1600" dirty="0"/>
              <a:t>(1 Mos 10)</a:t>
            </a:r>
            <a:endParaRPr lang="sv-SE" sz="20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sv-SE" sz="2000" dirty="0"/>
              <a:t> nationer (+Israel)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På Sinai berg </a:t>
            </a:r>
            <a:r>
              <a:rPr lang="sv-SE" sz="1600" dirty="0"/>
              <a:t>(2 Mos 24)</a:t>
            </a:r>
            <a:endParaRPr lang="sv-SE" sz="20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sv-SE" sz="2000" dirty="0"/>
              <a:t> äldste (+Mose)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Jesus sänder ut </a:t>
            </a:r>
            <a:r>
              <a:rPr lang="sv-SE" sz="1600" dirty="0"/>
              <a:t>(Luk 10)</a:t>
            </a:r>
            <a:endParaRPr lang="sv-SE" sz="20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sv-SE" sz="2000" dirty="0"/>
              <a:t> lärjungar (+Jesus)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07772"/>
      </p:ext>
    </p:extLst>
  </p:cSld>
  <p:clrMapOvr>
    <a:masterClrMapping/>
  </p:clrMapOvr>
  <p:transition advTm="4493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4.4|16|17.7|17.9|52.4|45.7|3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66.3|50.8|39.7|6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39.1|93.9|8.1|256.7|79.3|107.9|11|1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7.9|56.2|47.9"/>
</p:tagLst>
</file>

<file path=ppt/theme/theme1.xml><?xml version="1.0" encoding="utf-8"?>
<a:theme xmlns:a="http://schemas.openxmlformats.org/drawingml/2006/main" name="2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  <wetp:taskpane dockstate="right" visibility="0" width="350" row="9">
    <wetp:webextensionref xmlns:r="http://schemas.openxmlformats.org/officeDocument/2006/relationships" r:id="rId2"/>
  </wetp:taskpane>
  <wetp:taskpane dockstate="right" visibility="0" width="350" row="1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63684572-88D0-45B2-BEEF-DE0EEABD38D6}">
  <we:reference id="wa104380121" version="2.0.0.0" store="sv-S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251097A-A108-45DD-84FF-0292AF63879C}">
  <we:reference id="wa104038830" version="1.0.0.3" store="sv-S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62CDFE59-38DD-49C2-88F2-8C53E1602003}">
  <we:reference id="wa104381411" version="1.0.0.0" store="sv-SE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15324</TotalTime>
  <Words>955</Words>
  <Application>Microsoft Office PowerPoint</Application>
  <PresentationFormat>Bredbild</PresentationFormat>
  <Paragraphs>69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Gabriola</vt:lpstr>
      <vt:lpstr>Maiandra GD</vt:lpstr>
      <vt:lpstr>MV Boli</vt:lpstr>
      <vt:lpstr>2_Office-tema</vt:lpstr>
      <vt:lpstr>1. Guds plan &amp; syndens inverkan </vt:lpstr>
      <vt:lpstr>Vi börjar från början</vt:lpstr>
      <vt:lpstr>Synden fördröjer uppgiften</vt:lpstr>
      <vt:lpstr>Gud bildar nationer &amp; väljer ut en av dem</vt:lpstr>
      <vt:lpstr>Nationernas spridning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1032</cp:revision>
  <dcterms:created xsi:type="dcterms:W3CDTF">2014-07-20T14:06:11Z</dcterms:created>
  <dcterms:modified xsi:type="dcterms:W3CDTF">2021-02-27T10:23:25Z</dcterms:modified>
</cp:coreProperties>
</file>