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webextensions/webextension2.xml" ContentType="application/vnd.ms-office.webextension+xml"/>
  <Override PartName="/ppt/webextensions/webextension3.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5">
  <p:sldMasterIdLst>
    <p:sldMasterId id="2147483671" r:id="rId1"/>
  </p:sldMasterIdLst>
  <p:notesMasterIdLst>
    <p:notesMasterId r:id="rId6"/>
  </p:notesMasterIdLst>
  <p:sldIdLst>
    <p:sldId id="1358" r:id="rId2"/>
    <p:sldId id="1275" r:id="rId3"/>
    <p:sldId id="1402" r:id="rId4"/>
    <p:sldId id="1383"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72" userDrawn="1">
          <p15:clr>
            <a:srgbClr val="A4A3A4"/>
          </p15:clr>
        </p15:guide>
        <p15:guide id="2" pos="19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Gärdeborn" initials="AG" lastIdx="1" clrIdx="0">
    <p:extLst>
      <p:ext uri="{19B8F6BF-5375-455C-9EA6-DF929625EA0E}">
        <p15:presenceInfo xmlns:p15="http://schemas.microsoft.com/office/powerpoint/2012/main" userId="5a5c02333dfc4f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5050"/>
    <a:srgbClr val="000000"/>
    <a:srgbClr val="FFFFFF"/>
    <a:srgbClr val="660033"/>
    <a:srgbClr val="FF9500"/>
    <a:srgbClr val="2C312D"/>
    <a:srgbClr val="FAFAFA"/>
    <a:srgbClr val="F6FAFA"/>
    <a:srgbClr val="F4F8F8"/>
    <a:srgbClr val="F2F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Format med tema 1 - dekorfär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AF606853-7671-496A-8E4F-DF71F8EC918B}" styleName="Mörkt format 1 - Dekorfärg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60" autoAdjust="0"/>
    <p:restoredTop sz="87768" autoAdjust="0"/>
  </p:normalViewPr>
  <p:slideViewPr>
    <p:cSldViewPr snapToGrid="0">
      <p:cViewPr varScale="1">
        <p:scale>
          <a:sx n="104" d="100"/>
          <a:sy n="104" d="100"/>
        </p:scale>
        <p:origin x="168" y="312"/>
      </p:cViewPr>
      <p:guideLst>
        <p:guide orient="horz" pos="2772"/>
        <p:guide pos="1980"/>
      </p:guideLst>
    </p:cSldViewPr>
  </p:slid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96" d="100"/>
          <a:sy n="96" d="100"/>
        </p:scale>
        <p:origin x="35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2-22T21:25:49.427"/>
    </inkml:context>
    <inkml:brush xml:id="br0">
      <inkml:brushProperty name="width" value="0.05" units="cm"/>
      <inkml:brushProperty name="height" value="0.05" units="cm"/>
    </inkml:brush>
  </inkml:definitions>
  <inkml:trace contextRef="#ctx0" brushRef="#br0">104 44 2688,'-99'-36'1056,"94"36"-832,5 0-64,18 0-1920,12-7 512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25CBD-AA23-4A9B-A8C0-80E77E03612D}" type="datetimeFigureOut">
              <a:rPr lang="sv-SE" smtClean="0"/>
              <a:t>2021-02-26</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3176EC-C84D-4117-AB1D-1C19FDABD098}" type="slidenum">
              <a:rPr lang="sv-SE" smtClean="0"/>
              <a:t>‹#›</a:t>
            </a:fld>
            <a:endParaRPr lang="sv-SE" dirty="0"/>
          </a:p>
        </p:txBody>
      </p:sp>
    </p:spTree>
    <p:extLst>
      <p:ext uri="{BB962C8B-B14F-4D97-AF65-F5344CB8AC3E}">
        <p14:creationId xmlns:p14="http://schemas.microsoft.com/office/powerpoint/2010/main" val="103042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trike="noStrike"/>
              <a:t>VO: Resan från det första till det sista paradiset.</a:t>
            </a:r>
          </a:p>
          <a:p>
            <a:pPr marL="0" indent="0">
              <a:buFont typeface="Arial" panose="020B0604020202020204" pitchFamily="34" charset="0"/>
              <a:buNone/>
            </a:pPr>
            <a:r>
              <a:rPr lang="sv-SE" strike="noStrike"/>
              <a:t>Dock inte från början utan från efter floden.</a:t>
            </a:r>
          </a:p>
          <a:p>
            <a:pPr marL="0" indent="0">
              <a:buFont typeface="Arial" panose="020B0604020202020204" pitchFamily="34" charset="0"/>
              <a:buNone/>
            </a:pPr>
            <a:endParaRPr lang="sv-SE" strike="noStrike" dirty="0"/>
          </a:p>
        </p:txBody>
      </p:sp>
      <p:sp>
        <p:nvSpPr>
          <p:cNvPr id="4" name="Platshållare för bildnummer 3"/>
          <p:cNvSpPr>
            <a:spLocks noGrp="1"/>
          </p:cNvSpPr>
          <p:nvPr>
            <p:ph type="sldNum" sz="quarter" idx="5"/>
          </p:nvPr>
        </p:nvSpPr>
        <p:spPr/>
        <p:txBody>
          <a:bodyPr/>
          <a:lstStyle/>
          <a:p>
            <a:fld id="{1E3176EC-C84D-4117-AB1D-1C19FDABD098}" type="slidenum">
              <a:rPr lang="sv-SE" smtClean="0"/>
              <a:t>1</a:t>
            </a:fld>
            <a:endParaRPr lang="sv-SE" dirty="0"/>
          </a:p>
        </p:txBody>
      </p:sp>
    </p:spTree>
    <p:extLst>
      <p:ext uri="{BB962C8B-B14F-4D97-AF65-F5344CB8AC3E}">
        <p14:creationId xmlns:p14="http://schemas.microsoft.com/office/powerpoint/2010/main" val="3935554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trike="noStrik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81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5750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trike="noStrike"/>
              <a:t>VO: Profetior med dubbel uppfyllelse</a:t>
            </a:r>
          </a:p>
          <a:p>
            <a:pPr marL="171450" indent="-171450">
              <a:buFont typeface="Arial" panose="020B0604020202020204" pitchFamily="34" charset="0"/>
              <a:buChar char="•"/>
            </a:pPr>
            <a:r>
              <a:rPr lang="sv-SE" strike="noStrike"/>
              <a:t>Alla uppfyllda 1:a gången</a:t>
            </a:r>
          </a:p>
          <a:p>
            <a:pPr marL="171450" indent="-171450">
              <a:buFont typeface="Arial" panose="020B0604020202020204" pitchFamily="34" charset="0"/>
              <a:buChar char="•"/>
            </a:pPr>
            <a:r>
              <a:rPr lang="sv-SE" strike="noStrike"/>
              <a:t>Några uppfyllda 2:a gången</a:t>
            </a:r>
            <a:endParaRPr lang="sv-SE" strike="noStrik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881FDE7-0D24-46EB-823F-0CBCBB93240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3115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8498E1E7-F099-4980-90AA-AD6774DB0D78}"/>
              </a:ext>
            </a:extLst>
          </p:cNvPr>
          <p:cNvSpPr/>
          <p:nvPr userDrawn="1"/>
        </p:nvSpPr>
        <p:spPr>
          <a:xfrm>
            <a:off x="0" y="0"/>
            <a:ext cx="12192000" cy="652096"/>
          </a:xfrm>
          <a:prstGeom prst="rect">
            <a:avLst/>
          </a:prstGeom>
          <a:gradFill flip="none" rotWithShape="1">
            <a:gsLst>
              <a:gs pos="24000">
                <a:schemeClr val="accent6">
                  <a:lumMod val="75000"/>
                </a:schemeClr>
              </a:gs>
              <a:gs pos="0">
                <a:schemeClr val="accent6">
                  <a:lumMod val="75000"/>
                </a:schemeClr>
              </a:gs>
              <a:gs pos="100000">
                <a:schemeClr val="bg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1" tIns="0" rIns="91421" bIns="0" rtlCol="0" anchor="ctr"/>
          <a:lstStyle/>
          <a:p>
            <a:pPr algn="ctr"/>
            <a:endParaRPr lang="sv-SE" sz="1800" dirty="0"/>
          </a:p>
        </p:txBody>
      </p:sp>
      <p:sp>
        <p:nvSpPr>
          <p:cNvPr id="4" name="Rubrik 1">
            <a:extLst>
              <a:ext uri="{FF2B5EF4-FFF2-40B4-BE49-F238E27FC236}">
                <a16:creationId xmlns:a16="http://schemas.microsoft.com/office/drawing/2014/main" id="{06FBAE59-DDD0-467C-B13A-6F6CF0BCDFAA}"/>
              </a:ext>
            </a:extLst>
          </p:cNvPr>
          <p:cNvSpPr>
            <a:spLocks noGrp="1"/>
          </p:cNvSpPr>
          <p:nvPr>
            <p:ph type="title" hasCustomPrompt="1"/>
          </p:nvPr>
        </p:nvSpPr>
        <p:spPr>
          <a:xfrm>
            <a:off x="0" y="1"/>
            <a:ext cx="12192000" cy="644577"/>
          </a:xfrm>
          <a:prstGeom prst="rect">
            <a:avLst/>
          </a:prstGeom>
        </p:spPr>
        <p:txBody>
          <a:bodyPr lIns="216000" tIns="36000" bIns="0"/>
          <a:lstStyle>
            <a:lvl1pPr algn="l" rtl="0" eaLnBrk="1" latinLnBrk="0" hangingPunct="1">
              <a:lnSpc>
                <a:spcPct val="100000"/>
              </a:lnSpc>
              <a:spcBef>
                <a:spcPct val="0"/>
              </a:spcBef>
              <a:buNone/>
              <a:defRPr kumimoji="0" lang="sv-SE" sz="4000" b="0" kern="1200" cap="none" spc="0" baseline="0" dirty="0">
                <a:ln>
                  <a:noFill/>
                </a:ln>
                <a:solidFill>
                  <a:schemeClr val="bg1"/>
                </a:solidFill>
                <a:effectLst>
                  <a:outerShdw blurRad="38100" dist="38100" dir="2700000" algn="tl">
                    <a:srgbClr val="000000">
                      <a:alpha val="43137"/>
                    </a:srgbClr>
                  </a:outerShdw>
                </a:effectLst>
                <a:latin typeface="Maiandra GD" panose="020E0502030308020204" pitchFamily="34" charset="0"/>
                <a:ea typeface="+mj-ea"/>
                <a:cs typeface="+mj-cs"/>
              </a:defRPr>
            </a:lvl1pPr>
          </a:lstStyle>
          <a:p>
            <a:r>
              <a:rPr lang="sv-SE"/>
              <a:t>Rubrik</a:t>
            </a:r>
            <a:endParaRPr lang="sv-SE" dirty="0"/>
          </a:p>
        </p:txBody>
      </p:sp>
      <p:sp>
        <p:nvSpPr>
          <p:cNvPr id="5" name="textruta 4">
            <a:extLst>
              <a:ext uri="{FF2B5EF4-FFF2-40B4-BE49-F238E27FC236}">
                <a16:creationId xmlns:a16="http://schemas.microsoft.com/office/drawing/2014/main" id="{81131570-545A-4150-9EE9-CA081DB306FE}"/>
              </a:ext>
            </a:extLst>
          </p:cNvPr>
          <p:cNvSpPr txBox="1"/>
          <p:nvPr userDrawn="1"/>
        </p:nvSpPr>
        <p:spPr>
          <a:xfrm>
            <a:off x="9846934" y="29901"/>
            <a:ext cx="2345066" cy="584775"/>
          </a:xfrm>
          <a:prstGeom prst="rect">
            <a:avLst/>
          </a:prstGeom>
          <a:noFill/>
        </p:spPr>
        <p:txBody>
          <a:bodyPr wrap="none" tIns="0" bIns="0" rtlCol="0">
            <a:spAutoFit/>
          </a:bodyPr>
          <a:lstStyle>
            <a:defPPr>
              <a:defRPr lang="sv-SE"/>
            </a:defPPr>
            <a:lvl1pPr marL="0" algn="l" defTabSz="914209" rtl="0" eaLnBrk="1" latinLnBrk="0" hangingPunct="1">
              <a:defRPr sz="1800" kern="1200">
                <a:solidFill>
                  <a:schemeClr val="tx1"/>
                </a:solidFill>
                <a:latin typeface="+mn-lt"/>
                <a:ea typeface="+mn-ea"/>
                <a:cs typeface="+mn-cs"/>
              </a:defRPr>
            </a:lvl1pPr>
            <a:lvl2pPr marL="457103" algn="l" defTabSz="914209" rtl="0" eaLnBrk="1" latinLnBrk="0" hangingPunct="1">
              <a:defRPr sz="1800" kern="1200">
                <a:solidFill>
                  <a:schemeClr val="tx1"/>
                </a:solidFill>
                <a:latin typeface="+mn-lt"/>
                <a:ea typeface="+mn-ea"/>
                <a:cs typeface="+mn-cs"/>
              </a:defRPr>
            </a:lvl2pPr>
            <a:lvl3pPr marL="914209" algn="l" defTabSz="914209" rtl="0" eaLnBrk="1" latinLnBrk="0" hangingPunct="1">
              <a:defRPr sz="1800" kern="1200">
                <a:solidFill>
                  <a:schemeClr val="tx1"/>
                </a:solidFill>
                <a:latin typeface="+mn-lt"/>
                <a:ea typeface="+mn-ea"/>
                <a:cs typeface="+mn-cs"/>
              </a:defRPr>
            </a:lvl3pPr>
            <a:lvl4pPr marL="1371313" algn="l" defTabSz="914209" rtl="0" eaLnBrk="1" latinLnBrk="0" hangingPunct="1">
              <a:defRPr sz="1800" kern="1200">
                <a:solidFill>
                  <a:schemeClr val="tx1"/>
                </a:solidFill>
                <a:latin typeface="+mn-lt"/>
                <a:ea typeface="+mn-ea"/>
                <a:cs typeface="+mn-cs"/>
              </a:defRPr>
            </a:lvl4pPr>
            <a:lvl5pPr marL="1828417" algn="l" defTabSz="914209" rtl="0" eaLnBrk="1" latinLnBrk="0" hangingPunct="1">
              <a:defRPr sz="1800" kern="1200">
                <a:solidFill>
                  <a:schemeClr val="tx1"/>
                </a:solidFill>
                <a:latin typeface="+mn-lt"/>
                <a:ea typeface="+mn-ea"/>
                <a:cs typeface="+mn-cs"/>
              </a:defRPr>
            </a:lvl5pPr>
            <a:lvl6pPr marL="2285521" algn="l" defTabSz="914209" rtl="0" eaLnBrk="1" latinLnBrk="0" hangingPunct="1">
              <a:defRPr sz="1800" kern="1200">
                <a:solidFill>
                  <a:schemeClr val="tx1"/>
                </a:solidFill>
                <a:latin typeface="+mn-lt"/>
                <a:ea typeface="+mn-ea"/>
                <a:cs typeface="+mn-cs"/>
              </a:defRPr>
            </a:lvl6pPr>
            <a:lvl7pPr marL="2742625" algn="l" defTabSz="914209" rtl="0" eaLnBrk="1" latinLnBrk="0" hangingPunct="1">
              <a:defRPr sz="1800" kern="1200">
                <a:solidFill>
                  <a:schemeClr val="tx1"/>
                </a:solidFill>
                <a:latin typeface="+mn-lt"/>
                <a:ea typeface="+mn-ea"/>
                <a:cs typeface="+mn-cs"/>
              </a:defRPr>
            </a:lvl7pPr>
            <a:lvl8pPr marL="3199730" algn="l" defTabSz="914209" rtl="0" eaLnBrk="1" latinLnBrk="0" hangingPunct="1">
              <a:defRPr sz="1800" kern="1200">
                <a:solidFill>
                  <a:schemeClr val="tx1"/>
                </a:solidFill>
                <a:latin typeface="+mn-lt"/>
                <a:ea typeface="+mn-ea"/>
                <a:cs typeface="+mn-cs"/>
              </a:defRPr>
            </a:lvl8pPr>
            <a:lvl9pPr marL="3656833" algn="l" defTabSz="914209" rtl="0" eaLnBrk="1" latinLnBrk="0" hangingPunct="1">
              <a:defRPr sz="1800" kern="1200">
                <a:solidFill>
                  <a:schemeClr val="tx1"/>
                </a:solidFill>
                <a:latin typeface="+mn-lt"/>
                <a:ea typeface="+mn-ea"/>
                <a:cs typeface="+mn-cs"/>
              </a:defRPr>
            </a:lvl9pPr>
          </a:lstStyle>
          <a:p>
            <a:pPr algn="ctr"/>
            <a:r>
              <a:rPr lang="sv-SE" sz="2000" b="1" dirty="0"/>
              <a:t>Bibelkanalen</a:t>
            </a:r>
            <a:r>
              <a:rPr lang="sv-SE" dirty="0"/>
              <a:t> </a:t>
            </a:r>
            <a:r>
              <a:rPr lang="sv-SE" sz="1400" dirty="0"/>
              <a:t>(YouTube)</a:t>
            </a:r>
            <a:br>
              <a:rPr lang="sv-SE" sz="1400" dirty="0"/>
            </a:br>
            <a:r>
              <a:rPr lang="sv-SE" dirty="0"/>
              <a:t>Anders Gärdeborn</a:t>
            </a:r>
            <a:endParaRPr lang="LID4096" dirty="0"/>
          </a:p>
        </p:txBody>
      </p:sp>
    </p:spTree>
    <p:extLst>
      <p:ext uri="{BB962C8B-B14F-4D97-AF65-F5344CB8AC3E}">
        <p14:creationId xmlns:p14="http://schemas.microsoft.com/office/powerpoint/2010/main" val="262278200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Anpassad layout">
    <p:bg>
      <p:bgPr>
        <a:solidFill>
          <a:schemeClr val="tx1"/>
        </a:solidFill>
        <a:effectLst/>
      </p:bgPr>
    </p:bg>
    <p:spTree>
      <p:nvGrpSpPr>
        <p:cNvPr id="1" name=""/>
        <p:cNvGrpSpPr/>
        <p:nvPr/>
      </p:nvGrpSpPr>
      <p:grpSpPr>
        <a:xfrm>
          <a:off x="0" y="0"/>
          <a:ext cx="0" cy="0"/>
          <a:chOff x="0" y="0"/>
          <a:chExt cx="0" cy="0"/>
        </a:xfrm>
      </p:grpSpPr>
      <p:pic>
        <p:nvPicPr>
          <p:cNvPr id="13" name="Picture 4" descr="https://3.bp.blogspot.com/-8tCcz6lJ45g/Vog8jdSzBEI/AAAAAAAAGNc/M-Lv5yCUoQ8/s1600/_20160102_220818.JPG">
            <a:extLst>
              <a:ext uri="{FF2B5EF4-FFF2-40B4-BE49-F238E27FC236}">
                <a16:creationId xmlns:a16="http://schemas.microsoft.com/office/drawing/2014/main" id="{ED9AAE37-2C4E-4326-9390-ADC30913D48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6627"/>
          <a:stretch/>
        </p:blipFill>
        <p:spPr bwMode="auto">
          <a:xfrm flipH="1">
            <a:off x="6965688" y="0"/>
            <a:ext cx="522631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3">
            <a:extLst>
              <a:ext uri="{FF2B5EF4-FFF2-40B4-BE49-F238E27FC236}">
                <a16:creationId xmlns:a16="http://schemas.microsoft.com/office/drawing/2014/main" id="{A1FD0E79-3F77-4768-B6E7-DE70D250C3AC}"/>
              </a:ext>
            </a:extLst>
          </p:cNvPr>
          <p:cNvSpPr/>
          <p:nvPr userDrawn="1"/>
        </p:nvSpPr>
        <p:spPr>
          <a:xfrm>
            <a:off x="0" y="4458149"/>
            <a:ext cx="7092000" cy="707886"/>
          </a:xfrm>
          <a:prstGeom prst="rect">
            <a:avLst/>
          </a:prstGeom>
        </p:spPr>
        <p:txBody>
          <a:bodyPr wrap="none">
            <a:noAutofit/>
          </a:bodyPr>
          <a:lstStyle/>
          <a:p>
            <a:pPr algn="ctr"/>
            <a:r>
              <a:rPr lang="sv-SE" sz="4000" b="0" dirty="0">
                <a:solidFill>
                  <a:schemeClr val="bg1"/>
                </a:solidFill>
                <a:latin typeface="MV Boli" panose="02000500030200090000" pitchFamily="2" charset="0"/>
                <a:cs typeface="MV Boli" panose="02000500030200090000" pitchFamily="2" charset="0"/>
              </a:rPr>
              <a:t>Anders Gärdeborn</a:t>
            </a:r>
          </a:p>
        </p:txBody>
      </p:sp>
      <p:sp>
        <p:nvSpPr>
          <p:cNvPr id="5" name="Rektangel 4">
            <a:extLst>
              <a:ext uri="{FF2B5EF4-FFF2-40B4-BE49-F238E27FC236}">
                <a16:creationId xmlns:a16="http://schemas.microsoft.com/office/drawing/2014/main" id="{1D8F3DAF-7775-4815-BEE1-FDC5A61CCBBE}"/>
              </a:ext>
            </a:extLst>
          </p:cNvPr>
          <p:cNvSpPr/>
          <p:nvPr userDrawn="1"/>
        </p:nvSpPr>
        <p:spPr>
          <a:xfrm>
            <a:off x="0" y="376237"/>
            <a:ext cx="7092000" cy="2555443"/>
          </a:xfrm>
          <a:prstGeom prst="rect">
            <a:avLst/>
          </a:prstGeom>
        </p:spPr>
        <p:txBody>
          <a:bodyPr wrap="none">
            <a:noAutofit/>
          </a:bodyPr>
          <a:lstStyle/>
          <a:p>
            <a:pPr marL="0" marR="0" lvl="0" indent="0" algn="ctr" defTabSz="914400" rtl="0" eaLnBrk="1" fontAlgn="auto" latinLnBrk="0" hangingPunct="1">
              <a:lnSpc>
                <a:spcPct val="70000"/>
              </a:lnSpc>
              <a:spcBef>
                <a:spcPts val="1000"/>
              </a:spcBef>
              <a:spcAft>
                <a:spcPts val="0"/>
              </a:spcAft>
              <a:buClrTx/>
              <a:buSzTx/>
              <a:buFont typeface="Arial" panose="020B0604020202020204" pitchFamily="34" charset="0"/>
              <a:buNone/>
              <a:tabLst/>
              <a:defRPr/>
            </a:pPr>
            <a:r>
              <a:rPr kumimoji="0" lang="sv-SE" sz="10500" b="1" i="0" u="none" strike="noStrike" kern="1200" cap="none" spc="50" normalizeH="0" baseline="0" noProof="0" dirty="0">
                <a:ln w="9525" cmpd="sng">
                  <a:noFill/>
                  <a:prstDash val="solid"/>
                </a:ln>
                <a:solidFill>
                  <a:prstClr val="black"/>
                </a:solidFill>
                <a:effectLst>
                  <a:glow rad="127000">
                    <a:schemeClr val="accent5"/>
                  </a:glow>
                </a:effectLst>
                <a:uLnTx/>
                <a:uFillTx/>
                <a:latin typeface="+mn-lt"/>
                <a:ea typeface="+mn-ea"/>
                <a:cs typeface="+mn-cs"/>
              </a:rPr>
              <a:t>Det nya</a:t>
            </a:r>
          </a:p>
          <a:p>
            <a:pPr marL="0" marR="0" lvl="0" indent="0" algn="ctr" defTabSz="914400" rtl="0" eaLnBrk="1" fontAlgn="auto" latinLnBrk="0" hangingPunct="1">
              <a:lnSpc>
                <a:spcPct val="70000"/>
              </a:lnSpc>
              <a:spcBef>
                <a:spcPts val="1000"/>
              </a:spcBef>
              <a:spcAft>
                <a:spcPts val="0"/>
              </a:spcAft>
              <a:buClrTx/>
              <a:buSzTx/>
              <a:buFont typeface="Arial" panose="020B0604020202020204" pitchFamily="34" charset="0"/>
              <a:buNone/>
              <a:tabLst/>
              <a:defRPr/>
            </a:pPr>
            <a:r>
              <a:rPr kumimoji="0" lang="sv-SE" sz="10500" b="1" i="0" u="none" strike="noStrike" kern="1200" cap="none" spc="50" normalizeH="0" baseline="0" noProof="0" dirty="0">
                <a:ln w="9525" cmpd="sng">
                  <a:noFill/>
                  <a:prstDash val="solid"/>
                </a:ln>
                <a:solidFill>
                  <a:prstClr val="black"/>
                </a:solidFill>
                <a:effectLst>
                  <a:glow rad="127000">
                    <a:schemeClr val="accent5"/>
                  </a:glow>
                </a:effectLst>
                <a:uLnTx/>
                <a:uFillTx/>
                <a:latin typeface="+mn-lt"/>
                <a:ea typeface="+mn-ea"/>
                <a:cs typeface="+mn-cs"/>
              </a:rPr>
              <a:t>Jerusalem</a:t>
            </a:r>
            <a:endParaRPr lang="sv-SE" dirty="0">
              <a:effectLst>
                <a:glow rad="127000">
                  <a:schemeClr val="accent5"/>
                </a:glow>
              </a:effectLst>
            </a:endParaRPr>
          </a:p>
        </p:txBody>
      </p:sp>
      <p:sp>
        <p:nvSpPr>
          <p:cNvPr id="6" name="Rektangel 5">
            <a:extLst>
              <a:ext uri="{FF2B5EF4-FFF2-40B4-BE49-F238E27FC236}">
                <a16:creationId xmlns:a16="http://schemas.microsoft.com/office/drawing/2014/main" id="{23797431-2F5F-45A4-8E0E-C564EDEB0FCF}"/>
              </a:ext>
            </a:extLst>
          </p:cNvPr>
          <p:cNvSpPr/>
          <p:nvPr userDrawn="1"/>
        </p:nvSpPr>
        <p:spPr>
          <a:xfrm>
            <a:off x="0" y="2754579"/>
            <a:ext cx="7092000" cy="1446550"/>
          </a:xfrm>
          <a:prstGeom prst="rect">
            <a:avLst/>
          </a:prstGeom>
        </p:spPr>
        <p:txBody>
          <a:bodyPr wrap="none">
            <a:noAutofit/>
          </a:bodyPr>
          <a:lstStyle/>
          <a:p>
            <a:pPr algn="ctr">
              <a:lnSpc>
                <a:spcPts val="5100"/>
              </a:lnSpc>
            </a:pPr>
            <a:r>
              <a:rPr kumimoji="0" lang="sv-SE" sz="4400" b="1" i="0" u="none" strike="noStrike" kern="1200" cap="none" spc="0" normalizeH="0" baseline="0" noProof="0" dirty="0">
                <a:ln>
                  <a:noFill/>
                </a:ln>
                <a:solidFill>
                  <a:prstClr val="white"/>
                </a:solidFill>
                <a:effectLst/>
                <a:uLnTx/>
                <a:uFillTx/>
                <a:latin typeface="+mn-lt"/>
                <a:ea typeface="+mn-ea"/>
                <a:cs typeface="+mn-cs"/>
              </a:rPr>
              <a:t>Från frö</a:t>
            </a:r>
            <a:br>
              <a:rPr kumimoji="0" lang="sv-SE" sz="4400" b="1" i="0" u="none" strike="noStrike" kern="1200" cap="none" spc="0" normalizeH="0" baseline="0" noProof="0" dirty="0">
                <a:ln>
                  <a:noFill/>
                </a:ln>
                <a:solidFill>
                  <a:prstClr val="white"/>
                </a:solidFill>
                <a:effectLst/>
                <a:uLnTx/>
                <a:uFillTx/>
                <a:latin typeface="+mn-lt"/>
                <a:ea typeface="+mn-ea"/>
                <a:cs typeface="+mn-cs"/>
              </a:rPr>
            </a:br>
            <a:r>
              <a:rPr kumimoji="0" lang="sv-SE" sz="4400" b="1" i="0" u="none" strike="noStrike" kern="1200" cap="none" spc="0" normalizeH="0" baseline="0" noProof="0" dirty="0">
                <a:ln>
                  <a:noFill/>
                </a:ln>
                <a:solidFill>
                  <a:prstClr val="white"/>
                </a:solidFill>
                <a:effectLst/>
                <a:uLnTx/>
                <a:uFillTx/>
                <a:latin typeface="+mn-lt"/>
                <a:ea typeface="+mn-ea"/>
                <a:cs typeface="+mn-cs"/>
              </a:rPr>
              <a:t>till fullbordan</a:t>
            </a:r>
            <a:endParaRPr lang="sv-SE" dirty="0"/>
          </a:p>
        </p:txBody>
      </p:sp>
      <p:sp>
        <p:nvSpPr>
          <p:cNvPr id="2" name="Rubrik 1">
            <a:extLst>
              <a:ext uri="{FF2B5EF4-FFF2-40B4-BE49-F238E27FC236}">
                <a16:creationId xmlns:a16="http://schemas.microsoft.com/office/drawing/2014/main" id="{227C695C-7613-4729-9362-1127A5281370}"/>
              </a:ext>
            </a:extLst>
          </p:cNvPr>
          <p:cNvSpPr>
            <a:spLocks noGrp="1"/>
          </p:cNvSpPr>
          <p:nvPr>
            <p:ph type="title" hasCustomPrompt="1"/>
          </p:nvPr>
        </p:nvSpPr>
        <p:spPr>
          <a:xfrm>
            <a:off x="1" y="5487390"/>
            <a:ext cx="6965686" cy="956595"/>
          </a:xfrm>
          <a:prstGeom prst="rect">
            <a:avLst/>
          </a:prstGeom>
        </p:spPr>
        <p:txBody>
          <a:bodyPr lIns="432000" anchor="ctr"/>
          <a:lstStyle>
            <a:lvl1pPr algn="ctr">
              <a:lnSpc>
                <a:spcPts val="6000"/>
              </a:lnSpc>
              <a:defRPr sz="6000" b="1">
                <a:solidFill>
                  <a:schemeClr val="accent5"/>
                </a:solidFill>
                <a:latin typeface="+mn-lt"/>
              </a:defRPr>
            </a:lvl1pPr>
          </a:lstStyle>
          <a:p>
            <a:r>
              <a:rPr lang="sv-SE"/>
              <a:t>x. Avsnittsrubrik</a:t>
            </a:r>
          </a:p>
        </p:txBody>
      </p:sp>
      <p:sp>
        <p:nvSpPr>
          <p:cNvPr id="3" name="textruta 2">
            <a:extLst>
              <a:ext uri="{FF2B5EF4-FFF2-40B4-BE49-F238E27FC236}">
                <a16:creationId xmlns:a16="http://schemas.microsoft.com/office/drawing/2014/main" id="{4D856D6F-6C9A-47F9-958B-8462FE67707F}"/>
              </a:ext>
            </a:extLst>
          </p:cNvPr>
          <p:cNvSpPr txBox="1"/>
          <p:nvPr userDrawn="1"/>
        </p:nvSpPr>
        <p:spPr>
          <a:xfrm>
            <a:off x="10828344" y="6209643"/>
            <a:ext cx="1227901" cy="573940"/>
          </a:xfrm>
          <a:prstGeom prst="rect">
            <a:avLst/>
          </a:prstGeom>
          <a:noFill/>
        </p:spPr>
        <p:txBody>
          <a:bodyPr wrap="none" lIns="0" tIns="0" rIns="0" bIns="0" rtlCol="0">
            <a:spAutoFit/>
          </a:bodyPr>
          <a:lstStyle/>
          <a:p>
            <a:pPr algn="ctr">
              <a:lnSpc>
                <a:spcPts val="2200"/>
              </a:lnSpc>
            </a:pPr>
            <a:r>
              <a:rPr lang="sv-SE" sz="1600" dirty="0">
                <a:solidFill>
                  <a:schemeClr val="bg1"/>
                </a:solidFill>
                <a:latin typeface="Gabriola" panose="04040605051002020D02" pitchFamily="82" charset="0"/>
              </a:rPr>
              <a:t>Konstnär</a:t>
            </a:r>
          </a:p>
          <a:p>
            <a:pPr algn="ctr">
              <a:lnSpc>
                <a:spcPts val="2200"/>
              </a:lnSpc>
            </a:pPr>
            <a:r>
              <a:rPr lang="sv-SE" sz="2800" dirty="0">
                <a:solidFill>
                  <a:schemeClr val="bg1"/>
                </a:solidFill>
                <a:latin typeface="Gabriola" panose="04040605051002020D02" pitchFamily="82" charset="0"/>
              </a:rPr>
              <a:t>Signe Flink</a:t>
            </a:r>
          </a:p>
        </p:txBody>
      </p:sp>
      <p:pic>
        <p:nvPicPr>
          <p:cNvPr id="8" name="Bildobjekt 7">
            <a:extLst>
              <a:ext uri="{FF2B5EF4-FFF2-40B4-BE49-F238E27FC236}">
                <a16:creationId xmlns:a16="http://schemas.microsoft.com/office/drawing/2014/main" id="{3BA7D2C7-CCFD-45DF-B9F1-AC10BF10DEE8}"/>
              </a:ext>
            </a:extLst>
          </p:cNvPr>
          <p:cNvPicPr>
            <a:picLocks noChangeAspect="1"/>
          </p:cNvPicPr>
          <p:nvPr userDrawn="1"/>
        </p:nvPicPr>
        <p:blipFill>
          <a:blip r:embed="rId3"/>
          <a:stretch>
            <a:fillRect/>
          </a:stretch>
        </p:blipFill>
        <p:spPr>
          <a:xfrm>
            <a:off x="80339" y="6035612"/>
            <a:ext cx="1078994" cy="743714"/>
          </a:xfrm>
          <a:prstGeom prst="rect">
            <a:avLst/>
          </a:prstGeom>
        </p:spPr>
      </p:pic>
    </p:spTree>
    <p:extLst>
      <p:ext uri="{BB962C8B-B14F-4D97-AF65-F5344CB8AC3E}">
        <p14:creationId xmlns:p14="http://schemas.microsoft.com/office/powerpoint/2010/main" val="136403626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2/26/2021</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5459765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4761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aiandra GD" panose="020E0502030308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NUL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6.jp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6.jp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ubrik 11">
            <a:extLst>
              <a:ext uri="{FF2B5EF4-FFF2-40B4-BE49-F238E27FC236}">
                <a16:creationId xmlns:a16="http://schemas.microsoft.com/office/drawing/2014/main" id="{E5D7A2B9-68A7-47DE-8BDB-33183E796B6B}"/>
              </a:ext>
            </a:extLst>
          </p:cNvPr>
          <p:cNvSpPr>
            <a:spLocks noGrp="1"/>
          </p:cNvSpPr>
          <p:nvPr>
            <p:ph type="title"/>
          </p:nvPr>
        </p:nvSpPr>
        <p:spPr>
          <a:xfrm>
            <a:off x="1" y="5286865"/>
            <a:ext cx="6943724" cy="956595"/>
          </a:xfrm>
        </p:spPr>
        <p:txBody>
          <a:bodyPr lIns="36000" rIns="0"/>
          <a:lstStyle/>
          <a:p>
            <a:r>
              <a:rPr lang="sv-SE" dirty="0"/>
              <a:t>4</a:t>
            </a:r>
            <a:r>
              <a:rPr lang="sv-SE"/>
              <a:t>. Tempel &amp; Profetior</a:t>
            </a:r>
            <a:endParaRPr lang="sv-SE" dirty="0"/>
          </a:p>
        </p:txBody>
      </p:sp>
      <mc:AlternateContent xmlns:mc="http://schemas.openxmlformats.org/markup-compatibility/2006" xmlns:p14="http://schemas.microsoft.com/office/powerpoint/2010/main">
        <mc:Choice Requires="p14">
          <p:contentPart p14:bwMode="auto" r:id="rId3">
            <p14:nvContentPartPr>
              <p14:cNvPr id="2" name="Pennanteckning 1">
                <a:extLst>
                  <a:ext uri="{FF2B5EF4-FFF2-40B4-BE49-F238E27FC236}">
                    <a16:creationId xmlns:a16="http://schemas.microsoft.com/office/drawing/2014/main" id="{CAC29F27-69C6-49A4-AFF8-C4F81166D7AD}"/>
                  </a:ext>
                </a:extLst>
              </p14:cNvPr>
              <p14:cNvContentPartPr/>
              <p14:nvPr/>
            </p14:nvContentPartPr>
            <p14:xfrm>
              <a:off x="8541651" y="-1777509"/>
              <a:ext cx="37800" cy="15840"/>
            </p14:xfrm>
          </p:contentPart>
        </mc:Choice>
        <mc:Fallback xmlns="">
          <p:pic>
            <p:nvPicPr>
              <p:cNvPr id="2" name="Pennanteckning 1">
                <a:extLst>
                  <a:ext uri="{FF2B5EF4-FFF2-40B4-BE49-F238E27FC236}">
                    <a16:creationId xmlns:a16="http://schemas.microsoft.com/office/drawing/2014/main" id="{CAC29F27-69C6-49A4-AFF8-C4F81166D7AD}"/>
                  </a:ext>
                </a:extLst>
              </p:cNvPr>
              <p:cNvPicPr/>
              <p:nvPr/>
            </p:nvPicPr>
            <p:blipFill>
              <a:blip r:embed="rId6"/>
              <a:stretch>
                <a:fillRect/>
              </a:stretch>
            </p:blipFill>
            <p:spPr>
              <a:xfrm>
                <a:off x="8532651" y="-1786149"/>
                <a:ext cx="55440" cy="33480"/>
              </a:xfrm>
              <a:prstGeom prst="rect">
                <a:avLst/>
              </a:prstGeom>
            </p:spPr>
          </p:pic>
        </mc:Fallback>
      </mc:AlternateContent>
    </p:spTree>
    <p:extLst>
      <p:ext uri="{BB962C8B-B14F-4D97-AF65-F5344CB8AC3E}">
        <p14:creationId xmlns:p14="http://schemas.microsoft.com/office/powerpoint/2010/main" val="728868777"/>
      </p:ext>
    </p:extLst>
  </p:cSld>
  <p:clrMapOvr>
    <a:masterClrMapping/>
  </p:clrMapOvr>
  <p:transition advTm="72093">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5E615A6D-1C39-4921-A360-F4202144C620}"/>
              </a:ext>
            </a:extLst>
          </p:cNvPr>
          <p:cNvSpPr>
            <a:spLocks noGrp="1"/>
          </p:cNvSpPr>
          <p:nvPr>
            <p:ph type="title"/>
          </p:nvPr>
        </p:nvSpPr>
        <p:spPr/>
        <p:txBody>
          <a:bodyPr/>
          <a:lstStyle/>
          <a:p>
            <a:r>
              <a:rPr lang="sv-SE" dirty="0"/>
              <a:t>Templen är centrala</a:t>
            </a:r>
          </a:p>
        </p:txBody>
      </p:sp>
      <p:pic>
        <p:nvPicPr>
          <p:cNvPr id="33" name="Bildobjekt 32" descr="En bild som visar byggnad, utomhus&#10;&#10;Beskrivning genererad med hög exakthet">
            <a:extLst>
              <a:ext uri="{FF2B5EF4-FFF2-40B4-BE49-F238E27FC236}">
                <a16:creationId xmlns:a16="http://schemas.microsoft.com/office/drawing/2014/main" id="{C8D9DC04-F64A-4FA6-8951-31E81E7B23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46259" y="2750135"/>
            <a:ext cx="3213245" cy="2634358"/>
          </a:xfrm>
          <a:prstGeom prst="rect">
            <a:avLst/>
          </a:prstGeom>
        </p:spPr>
      </p:pic>
      <p:pic>
        <p:nvPicPr>
          <p:cNvPr id="36" name="Bildobjekt 35" descr="En bild som visar himmel, utomhus, mark, byggnad&#10;&#10;Beskrivning genererad med mycket hög exakthet">
            <a:extLst>
              <a:ext uri="{FF2B5EF4-FFF2-40B4-BE49-F238E27FC236}">
                <a16:creationId xmlns:a16="http://schemas.microsoft.com/office/drawing/2014/main" id="{40F7E2BF-6B6A-4CC8-B4DC-ED3C921637C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11490" y="1804238"/>
            <a:ext cx="3284510" cy="2371171"/>
          </a:xfrm>
          <a:prstGeom prst="rect">
            <a:avLst/>
          </a:prstGeom>
        </p:spPr>
      </p:pic>
      <p:sp>
        <p:nvSpPr>
          <p:cNvPr id="69" name="textruta 68">
            <a:extLst>
              <a:ext uri="{FF2B5EF4-FFF2-40B4-BE49-F238E27FC236}">
                <a16:creationId xmlns:a16="http://schemas.microsoft.com/office/drawing/2014/main" id="{9B68746B-A826-4CD6-9DBA-997392ADDA63}"/>
              </a:ext>
            </a:extLst>
          </p:cNvPr>
          <p:cNvSpPr txBox="1"/>
          <p:nvPr/>
        </p:nvSpPr>
        <p:spPr>
          <a:xfrm>
            <a:off x="3594514" y="4269365"/>
            <a:ext cx="1823726" cy="700705"/>
          </a:xfrm>
          <a:prstGeom prst="rect">
            <a:avLst/>
          </a:prstGeom>
          <a:noFill/>
        </p:spPr>
        <p:txBody>
          <a:bodyPr wrap="square" lIns="0" tIns="0" rIns="0" bIns="0" rtlCol="0">
            <a:spAutoFit/>
          </a:bodyPr>
          <a:lstStyle/>
          <a:p>
            <a:pPr marL="358775" indent="-358775">
              <a:lnSpc>
                <a:spcPts val="2700"/>
              </a:lnSpc>
              <a:buFontTx/>
              <a:buAutoNum type="arabicPeriod"/>
            </a:pPr>
            <a:r>
              <a:rPr lang="sv-SE" sz="2800" b="1" dirty="0">
                <a:solidFill>
                  <a:srgbClr val="ED1EB4">
                    <a:lumMod val="75000"/>
                  </a:srgbClr>
                </a:solidFill>
                <a:effectLst>
                  <a:outerShdw blurRad="38100" dist="38100" dir="2700000" algn="tl">
                    <a:srgbClr val="000000">
                      <a:alpha val="43137"/>
                    </a:srgbClr>
                  </a:outerShdw>
                </a:effectLst>
                <a:latin typeface="Calibri"/>
              </a:rPr>
              <a:t>Salomos</a:t>
            </a:r>
            <a:br>
              <a:rPr lang="sv-SE" sz="2800" b="1" dirty="0">
                <a:solidFill>
                  <a:srgbClr val="ED1EB4">
                    <a:lumMod val="75000"/>
                  </a:srgbClr>
                </a:solidFill>
                <a:effectLst>
                  <a:outerShdw blurRad="38100" dist="38100" dir="2700000" algn="tl">
                    <a:srgbClr val="000000">
                      <a:alpha val="43137"/>
                    </a:srgbClr>
                  </a:outerShdw>
                </a:effectLst>
                <a:latin typeface="Calibri"/>
              </a:rPr>
            </a:br>
            <a:r>
              <a:rPr lang="sv-SE" sz="2800" b="1" dirty="0">
                <a:solidFill>
                  <a:srgbClr val="ED1EB4">
                    <a:lumMod val="75000"/>
                  </a:srgbClr>
                </a:solidFill>
                <a:effectLst>
                  <a:outerShdw blurRad="38100" dist="38100" dir="2700000" algn="tl">
                    <a:srgbClr val="000000">
                      <a:alpha val="43137"/>
                    </a:srgbClr>
                  </a:outerShdw>
                </a:effectLst>
                <a:latin typeface="Calibri"/>
              </a:rPr>
              <a:t>tempel</a:t>
            </a:r>
          </a:p>
        </p:txBody>
      </p:sp>
      <p:sp>
        <p:nvSpPr>
          <p:cNvPr id="70" name="textruta 69">
            <a:extLst>
              <a:ext uri="{FF2B5EF4-FFF2-40B4-BE49-F238E27FC236}">
                <a16:creationId xmlns:a16="http://schemas.microsoft.com/office/drawing/2014/main" id="{B4F3C274-8A88-450A-BAEA-DBEF97839B42}"/>
              </a:ext>
            </a:extLst>
          </p:cNvPr>
          <p:cNvSpPr txBox="1"/>
          <p:nvPr/>
        </p:nvSpPr>
        <p:spPr>
          <a:xfrm>
            <a:off x="383774" y="3384180"/>
            <a:ext cx="2126416" cy="354456"/>
          </a:xfrm>
          <a:prstGeom prst="rect">
            <a:avLst/>
          </a:prstGeom>
          <a:noFill/>
        </p:spPr>
        <p:txBody>
          <a:bodyPr wrap="none" lIns="0" tIns="0" rIns="0" bIns="0" rtlCol="0">
            <a:spAutoFit/>
          </a:bodyPr>
          <a:lstStyle/>
          <a:p>
            <a:pPr>
              <a:lnSpc>
                <a:spcPts val="2700"/>
              </a:lnSpc>
            </a:pPr>
            <a:r>
              <a:rPr lang="sv-SE" sz="2800" b="1" dirty="0">
                <a:solidFill>
                  <a:srgbClr val="ED1EB4">
                    <a:lumMod val="75000"/>
                  </a:srgbClr>
                </a:solidFill>
                <a:effectLst>
                  <a:outerShdw blurRad="38100" dist="38100" dir="2700000" algn="tl">
                    <a:srgbClr val="000000">
                      <a:alpha val="43137"/>
                    </a:srgbClr>
                  </a:outerShdw>
                </a:effectLst>
                <a:latin typeface="Calibri"/>
              </a:rPr>
              <a:t>0. Tabernaklet</a:t>
            </a:r>
          </a:p>
        </p:txBody>
      </p:sp>
      <p:sp>
        <p:nvSpPr>
          <p:cNvPr id="71" name="textruta 70">
            <a:extLst>
              <a:ext uri="{FF2B5EF4-FFF2-40B4-BE49-F238E27FC236}">
                <a16:creationId xmlns:a16="http://schemas.microsoft.com/office/drawing/2014/main" id="{E1F805B0-9AF6-4A7F-9875-B4389EB0565C}"/>
              </a:ext>
            </a:extLst>
          </p:cNvPr>
          <p:cNvSpPr txBox="1"/>
          <p:nvPr/>
        </p:nvSpPr>
        <p:spPr>
          <a:xfrm>
            <a:off x="6369376" y="5406411"/>
            <a:ext cx="2555549" cy="1046953"/>
          </a:xfrm>
          <a:prstGeom prst="rect">
            <a:avLst/>
          </a:prstGeom>
          <a:noFill/>
        </p:spPr>
        <p:txBody>
          <a:bodyPr wrap="square" lIns="0" tIns="0" rIns="0" bIns="0" rtlCol="0">
            <a:spAutoFit/>
          </a:bodyPr>
          <a:lstStyle/>
          <a:p>
            <a:pPr marL="358775" indent="-358775">
              <a:lnSpc>
                <a:spcPts val="2700"/>
              </a:lnSpc>
              <a:buFont typeface="+mj-lt"/>
              <a:buAutoNum type="arabicPeriod" startAt="2"/>
            </a:pPr>
            <a:r>
              <a:rPr lang="sv-SE" sz="2800" b="1" dirty="0">
                <a:solidFill>
                  <a:srgbClr val="ED1EB4">
                    <a:lumMod val="75000"/>
                  </a:srgbClr>
                </a:solidFill>
                <a:effectLst>
                  <a:outerShdw blurRad="38100" dist="38100" dir="2700000" algn="tl">
                    <a:srgbClr val="000000">
                      <a:alpha val="43137"/>
                    </a:srgbClr>
                  </a:outerShdw>
                </a:effectLst>
                <a:latin typeface="Calibri"/>
              </a:rPr>
              <a:t>Serubbabels/</a:t>
            </a:r>
            <a:br>
              <a:rPr lang="sv-SE" sz="2800" b="1" dirty="0">
                <a:solidFill>
                  <a:srgbClr val="ED1EB4">
                    <a:lumMod val="75000"/>
                  </a:srgbClr>
                </a:solidFill>
                <a:effectLst>
                  <a:outerShdw blurRad="38100" dist="38100" dir="2700000" algn="tl">
                    <a:srgbClr val="000000">
                      <a:alpha val="43137"/>
                    </a:srgbClr>
                  </a:outerShdw>
                </a:effectLst>
                <a:latin typeface="Calibri"/>
              </a:rPr>
            </a:br>
            <a:r>
              <a:rPr lang="sv-SE" sz="2800" b="1" dirty="0">
                <a:solidFill>
                  <a:srgbClr val="ED1EB4">
                    <a:lumMod val="75000"/>
                  </a:srgbClr>
                </a:solidFill>
                <a:effectLst>
                  <a:outerShdw blurRad="38100" dist="38100" dir="2700000" algn="tl">
                    <a:srgbClr val="000000">
                      <a:alpha val="43137"/>
                    </a:srgbClr>
                  </a:outerShdw>
                </a:effectLst>
                <a:latin typeface="Calibri"/>
              </a:rPr>
              <a:t>Herodes </a:t>
            </a:r>
            <a:br>
              <a:rPr lang="sv-SE" sz="2800" b="1" dirty="0">
                <a:solidFill>
                  <a:srgbClr val="ED1EB4">
                    <a:lumMod val="75000"/>
                  </a:srgbClr>
                </a:solidFill>
                <a:effectLst>
                  <a:outerShdw blurRad="38100" dist="38100" dir="2700000" algn="tl">
                    <a:srgbClr val="000000">
                      <a:alpha val="43137"/>
                    </a:srgbClr>
                  </a:outerShdw>
                </a:effectLst>
                <a:latin typeface="Calibri"/>
              </a:rPr>
            </a:br>
            <a:r>
              <a:rPr lang="sv-SE" sz="2800" b="1" dirty="0">
                <a:solidFill>
                  <a:srgbClr val="ED1EB4">
                    <a:lumMod val="75000"/>
                  </a:srgbClr>
                </a:solidFill>
                <a:effectLst>
                  <a:outerShdw blurRad="38100" dist="38100" dir="2700000" algn="tl">
                    <a:srgbClr val="000000">
                      <a:alpha val="43137"/>
                    </a:srgbClr>
                  </a:outerShdw>
                </a:effectLst>
                <a:latin typeface="Calibri"/>
              </a:rPr>
              <a:t>tempel</a:t>
            </a:r>
          </a:p>
        </p:txBody>
      </p:sp>
      <p:sp>
        <p:nvSpPr>
          <p:cNvPr id="72" name="textruta 71">
            <a:extLst>
              <a:ext uri="{FF2B5EF4-FFF2-40B4-BE49-F238E27FC236}">
                <a16:creationId xmlns:a16="http://schemas.microsoft.com/office/drawing/2014/main" id="{9EF1776E-8D0C-46F3-A919-E98469337AF2}"/>
              </a:ext>
            </a:extLst>
          </p:cNvPr>
          <p:cNvSpPr txBox="1"/>
          <p:nvPr/>
        </p:nvSpPr>
        <p:spPr>
          <a:xfrm>
            <a:off x="9708159" y="6020211"/>
            <a:ext cx="1766509" cy="700705"/>
          </a:xfrm>
          <a:prstGeom prst="rect">
            <a:avLst/>
          </a:prstGeom>
          <a:noFill/>
        </p:spPr>
        <p:txBody>
          <a:bodyPr wrap="none" lIns="0" tIns="0" rIns="0" bIns="0" rtlCol="0">
            <a:spAutoFit/>
          </a:bodyPr>
          <a:lstStyle/>
          <a:p>
            <a:pPr marL="358775" indent="-358775">
              <a:lnSpc>
                <a:spcPts val="2700"/>
              </a:lnSpc>
              <a:buFont typeface="+mj-lt"/>
              <a:buAutoNum type="arabicPeriod" startAt="3"/>
            </a:pPr>
            <a:r>
              <a:rPr lang="sv-SE" sz="2800" b="1" dirty="0">
                <a:solidFill>
                  <a:srgbClr val="ED1EB4">
                    <a:lumMod val="75000"/>
                  </a:srgbClr>
                </a:solidFill>
                <a:effectLst>
                  <a:outerShdw blurRad="38100" dist="38100" dir="2700000" algn="tl">
                    <a:srgbClr val="000000">
                      <a:alpha val="43137"/>
                    </a:srgbClr>
                  </a:outerShdw>
                </a:effectLst>
                <a:latin typeface="Calibri"/>
              </a:rPr>
              <a:t>Hesekiels</a:t>
            </a:r>
            <a:br>
              <a:rPr lang="sv-SE" sz="2800" b="1" dirty="0">
                <a:solidFill>
                  <a:srgbClr val="ED1EB4">
                    <a:lumMod val="75000"/>
                  </a:srgbClr>
                </a:solidFill>
                <a:effectLst>
                  <a:outerShdw blurRad="38100" dist="38100" dir="2700000" algn="tl">
                    <a:srgbClr val="000000">
                      <a:alpha val="43137"/>
                    </a:srgbClr>
                  </a:outerShdw>
                </a:effectLst>
                <a:latin typeface="Calibri"/>
              </a:rPr>
            </a:br>
            <a:r>
              <a:rPr lang="sv-SE" sz="2800" b="1" dirty="0">
                <a:solidFill>
                  <a:srgbClr val="ED1EB4">
                    <a:lumMod val="75000"/>
                  </a:srgbClr>
                </a:solidFill>
                <a:effectLst>
                  <a:outerShdw blurRad="38100" dist="38100" dir="2700000" algn="tl">
                    <a:srgbClr val="000000">
                      <a:alpha val="43137"/>
                    </a:srgbClr>
                  </a:outerShdw>
                </a:effectLst>
                <a:latin typeface="Calibri"/>
              </a:rPr>
              <a:t>tempel</a:t>
            </a:r>
          </a:p>
        </p:txBody>
      </p:sp>
      <p:pic>
        <p:nvPicPr>
          <p:cNvPr id="25" name="Bildobjekt 24">
            <a:extLst>
              <a:ext uri="{FF2B5EF4-FFF2-40B4-BE49-F238E27FC236}">
                <a16:creationId xmlns:a16="http://schemas.microsoft.com/office/drawing/2014/main" id="{5D013750-F8B1-4A46-9F0E-E86DC2E4DD6D}"/>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85815" y="713161"/>
            <a:ext cx="3980484" cy="2595607"/>
          </a:xfrm>
          <a:prstGeom prst="rect">
            <a:avLst/>
          </a:prstGeom>
        </p:spPr>
      </p:pic>
      <p:pic>
        <p:nvPicPr>
          <p:cNvPr id="30" name="Bildobjekt 29">
            <a:extLst>
              <a:ext uri="{FF2B5EF4-FFF2-40B4-BE49-F238E27FC236}">
                <a16:creationId xmlns:a16="http://schemas.microsoft.com/office/drawing/2014/main" id="{D8632BDD-457B-497F-9CD2-41C74E50E88A}"/>
              </a:ext>
            </a:extLst>
          </p:cNvPr>
          <p:cNvPicPr>
            <a:picLocks noChangeAspect="1"/>
          </p:cNvPicPr>
          <p:nvPr/>
        </p:nvPicPr>
        <p:blipFill>
          <a:blip r:embed="rId7">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8821675" y="3862778"/>
            <a:ext cx="3370325" cy="2211263"/>
          </a:xfrm>
          <a:prstGeom prst="rect">
            <a:avLst/>
          </a:prstGeom>
        </p:spPr>
      </p:pic>
    </p:spTree>
    <p:custDataLst>
      <p:tags r:id="rId1"/>
    </p:custDataLst>
    <p:extLst>
      <p:ext uri="{BB962C8B-B14F-4D97-AF65-F5344CB8AC3E}">
        <p14:creationId xmlns:p14="http://schemas.microsoft.com/office/powerpoint/2010/main" val="1281624684"/>
      </p:ext>
    </p:extLst>
  </p:cSld>
  <p:clrMapOvr>
    <a:masterClrMapping/>
  </p:clrMapOvr>
  <p:transition advTm="337772">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0"/>
                                        </p:tgtEl>
                                        <p:attrNameLst>
                                          <p:attrName>style.visibility</p:attrName>
                                        </p:attrNameLst>
                                      </p:cBhvr>
                                      <p:to>
                                        <p:strVal val="visible"/>
                                      </p:to>
                                    </p:set>
                                    <p:animEffect transition="in" filter="fade">
                                      <p:cBhvr>
                                        <p:cTn id="10" dur="500"/>
                                        <p:tgtEl>
                                          <p:spTgt spid="7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fade">
                                      <p:cBhvr>
                                        <p:cTn id="15" dur="500"/>
                                        <p:tgtEl>
                                          <p:spTgt spid="3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fade">
                                      <p:cBhvr>
                                        <p:cTn id="18" dur="500"/>
                                        <p:tgtEl>
                                          <p:spTgt spid="6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fade">
                                      <p:cBhvr>
                                        <p:cTn id="23" dur="500"/>
                                        <p:tgtEl>
                                          <p:spTgt spid="3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1"/>
                                        </p:tgtEl>
                                        <p:attrNameLst>
                                          <p:attrName>style.visibility</p:attrName>
                                        </p:attrNameLst>
                                      </p:cBhvr>
                                      <p:to>
                                        <p:strVal val="visible"/>
                                      </p:to>
                                    </p:set>
                                    <p:animEffect transition="in" filter="fade">
                                      <p:cBhvr>
                                        <p:cTn id="26" dur="500"/>
                                        <p:tgtEl>
                                          <p:spTgt spid="7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fade">
                                      <p:cBhvr>
                                        <p:cTn id="31" dur="500"/>
                                        <p:tgtEl>
                                          <p:spTgt spid="3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2"/>
                                        </p:tgtEl>
                                        <p:attrNameLst>
                                          <p:attrName>style.visibility</p:attrName>
                                        </p:attrNameLst>
                                      </p:cBhvr>
                                      <p:to>
                                        <p:strVal val="visible"/>
                                      </p:to>
                                    </p:set>
                                    <p:animEffect transition="in" filter="fade">
                                      <p:cBhvr>
                                        <p:cTn id="34"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1" grpId="0"/>
      <p:bldP spid="7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ktangel 19">
            <a:extLst>
              <a:ext uri="{FF2B5EF4-FFF2-40B4-BE49-F238E27FC236}">
                <a16:creationId xmlns:a16="http://schemas.microsoft.com/office/drawing/2014/main" id="{BC218681-EADB-41E8-BA07-363B6835F458}"/>
              </a:ext>
            </a:extLst>
          </p:cNvPr>
          <p:cNvSpPr/>
          <p:nvPr/>
        </p:nvSpPr>
        <p:spPr>
          <a:xfrm>
            <a:off x="142421" y="5146235"/>
            <a:ext cx="11822320" cy="1440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lstStyle/>
          <a:p>
            <a:endParaRPr lang="sv-SE" sz="2400" dirty="0">
              <a:solidFill>
                <a:prstClr val="black"/>
              </a:solidFill>
              <a:latin typeface="Calibri"/>
            </a:endParaRPr>
          </a:p>
        </p:txBody>
      </p:sp>
      <p:sp>
        <p:nvSpPr>
          <p:cNvPr id="21" name="Rektangel 20">
            <a:extLst>
              <a:ext uri="{FF2B5EF4-FFF2-40B4-BE49-F238E27FC236}">
                <a16:creationId xmlns:a16="http://schemas.microsoft.com/office/drawing/2014/main" id="{D08E30EC-33FB-44EB-9DF9-EF18757FE97B}"/>
              </a:ext>
            </a:extLst>
          </p:cNvPr>
          <p:cNvSpPr/>
          <p:nvPr/>
        </p:nvSpPr>
        <p:spPr>
          <a:xfrm>
            <a:off x="142421" y="2832398"/>
            <a:ext cx="11822321" cy="144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endParaRPr lang="sv-SE" sz="2400" dirty="0">
              <a:solidFill>
                <a:prstClr val="black"/>
              </a:solidFill>
              <a:latin typeface="Calibri"/>
            </a:endParaRPr>
          </a:p>
        </p:txBody>
      </p:sp>
      <p:sp>
        <p:nvSpPr>
          <p:cNvPr id="22" name="Rektangel 21">
            <a:extLst>
              <a:ext uri="{FF2B5EF4-FFF2-40B4-BE49-F238E27FC236}">
                <a16:creationId xmlns:a16="http://schemas.microsoft.com/office/drawing/2014/main" id="{B0FFFF3E-C52B-4DDA-BA63-D22AD4632E3D}"/>
              </a:ext>
            </a:extLst>
          </p:cNvPr>
          <p:cNvSpPr/>
          <p:nvPr/>
        </p:nvSpPr>
        <p:spPr>
          <a:xfrm>
            <a:off x="142420" y="782346"/>
            <a:ext cx="10182679" cy="114763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t"/>
          <a:lstStyle/>
          <a:p>
            <a:endParaRPr lang="sv-SE" sz="2400" dirty="0">
              <a:solidFill>
                <a:prstClr val="black"/>
              </a:solidFill>
              <a:latin typeface="Calibri"/>
            </a:endParaRPr>
          </a:p>
        </p:txBody>
      </p:sp>
      <p:sp>
        <p:nvSpPr>
          <p:cNvPr id="4" name="Rubrik 3">
            <a:extLst>
              <a:ext uri="{FF2B5EF4-FFF2-40B4-BE49-F238E27FC236}">
                <a16:creationId xmlns:a16="http://schemas.microsoft.com/office/drawing/2014/main" id="{5E615A6D-1C39-4921-A360-F4202144C620}"/>
              </a:ext>
            </a:extLst>
          </p:cNvPr>
          <p:cNvSpPr>
            <a:spLocks noGrp="1"/>
          </p:cNvSpPr>
          <p:nvPr>
            <p:ph type="title"/>
          </p:nvPr>
        </p:nvSpPr>
        <p:spPr/>
        <p:txBody>
          <a:bodyPr/>
          <a:lstStyle/>
          <a:p>
            <a:r>
              <a:rPr lang="sv-SE" dirty="0"/>
              <a:t>Israels historia</a:t>
            </a:r>
          </a:p>
        </p:txBody>
      </p:sp>
      <p:cxnSp>
        <p:nvCxnSpPr>
          <p:cNvPr id="32" name="Koppling: vinklad 31">
            <a:extLst>
              <a:ext uri="{FF2B5EF4-FFF2-40B4-BE49-F238E27FC236}">
                <a16:creationId xmlns:a16="http://schemas.microsoft.com/office/drawing/2014/main" id="{DC6C6D41-B14B-4930-B8C8-EF59AB2EDCB5}"/>
              </a:ext>
            </a:extLst>
          </p:cNvPr>
          <p:cNvCxnSpPr>
            <a:cxnSpLocks/>
            <a:stCxn id="68" idx="1"/>
            <a:endCxn id="75" idx="3"/>
          </p:cNvCxnSpPr>
          <p:nvPr/>
        </p:nvCxnSpPr>
        <p:spPr>
          <a:xfrm rot="10800000" flipV="1">
            <a:off x="3945469" y="3552397"/>
            <a:ext cx="239105" cy="2313837"/>
          </a:xfrm>
          <a:prstGeom prst="bentConnector3">
            <a:avLst>
              <a:gd name="adj1" fmla="val 50000"/>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85" name="Rektangel 84">
            <a:extLst>
              <a:ext uri="{FF2B5EF4-FFF2-40B4-BE49-F238E27FC236}">
                <a16:creationId xmlns:a16="http://schemas.microsoft.com/office/drawing/2014/main" id="{A15AF37E-1B54-470A-99B4-70D3D783307F}"/>
              </a:ext>
            </a:extLst>
          </p:cNvPr>
          <p:cNvSpPr/>
          <p:nvPr/>
        </p:nvSpPr>
        <p:spPr>
          <a:xfrm>
            <a:off x="8293672" y="1281212"/>
            <a:ext cx="1917128" cy="429498"/>
          </a:xfrm>
          <a:prstGeom prst="rect">
            <a:avLst/>
          </a:prstGeom>
          <a:ln/>
        </p:spPr>
        <p:style>
          <a:lnRef idx="1">
            <a:schemeClr val="accent4"/>
          </a:lnRef>
          <a:fillRef idx="2">
            <a:schemeClr val="accent4"/>
          </a:fillRef>
          <a:effectRef idx="1">
            <a:schemeClr val="accent4"/>
          </a:effectRef>
          <a:fontRef idx="minor">
            <a:schemeClr val="dk1"/>
          </a:fontRef>
        </p:style>
        <p:txBody>
          <a:bodyPr lIns="36000" rIns="36000" rtlCol="0" anchor="ctr"/>
          <a:lstStyle/>
          <a:p>
            <a:pPr algn="ctr">
              <a:lnSpc>
                <a:spcPts val="1700"/>
              </a:lnSpc>
            </a:pPr>
            <a:r>
              <a:rPr lang="sv-SE" sz="1600" dirty="0">
                <a:solidFill>
                  <a:prstClr val="black"/>
                </a:solidFill>
                <a:latin typeface="Calibri"/>
              </a:rPr>
              <a:t>Jesus Kristus</a:t>
            </a:r>
          </a:p>
        </p:txBody>
      </p:sp>
      <p:grpSp>
        <p:nvGrpSpPr>
          <p:cNvPr id="92" name="Grupp 91">
            <a:extLst>
              <a:ext uri="{FF2B5EF4-FFF2-40B4-BE49-F238E27FC236}">
                <a16:creationId xmlns:a16="http://schemas.microsoft.com/office/drawing/2014/main" id="{052AF613-567D-4DD9-9F58-C1A8A0D0BF1E}"/>
              </a:ext>
            </a:extLst>
          </p:cNvPr>
          <p:cNvGrpSpPr/>
          <p:nvPr/>
        </p:nvGrpSpPr>
        <p:grpSpPr>
          <a:xfrm>
            <a:off x="277792" y="3974729"/>
            <a:ext cx="936401" cy="2219696"/>
            <a:chOff x="277792" y="3974729"/>
            <a:chExt cx="936401" cy="2219696"/>
          </a:xfrm>
        </p:grpSpPr>
        <p:sp>
          <p:nvSpPr>
            <p:cNvPr id="6" name="Rektangel 5">
              <a:extLst>
                <a:ext uri="{FF2B5EF4-FFF2-40B4-BE49-F238E27FC236}">
                  <a16:creationId xmlns:a16="http://schemas.microsoft.com/office/drawing/2014/main" id="{9731FFE8-ADA0-438B-84CC-6D2F60AA7A31}"/>
                </a:ext>
              </a:extLst>
            </p:cNvPr>
            <p:cNvSpPr/>
            <p:nvPr/>
          </p:nvSpPr>
          <p:spPr>
            <a:xfrm>
              <a:off x="613836" y="5366425"/>
              <a:ext cx="239104" cy="828000"/>
            </a:xfrm>
            <a:prstGeom prst="rect">
              <a:avLst/>
            </a:prstGeom>
            <a:ln/>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lnSpc>
                  <a:spcPts val="1700"/>
                </a:lnSpc>
              </a:pPr>
              <a:endParaRPr lang="sv-SE" sz="1600" dirty="0">
                <a:solidFill>
                  <a:prstClr val="black"/>
                </a:solidFill>
                <a:latin typeface="Calibri"/>
              </a:endParaRPr>
            </a:p>
          </p:txBody>
        </p:sp>
        <p:cxnSp>
          <p:nvCxnSpPr>
            <p:cNvPr id="67" name="Koppling: vinklad 66">
              <a:extLst>
                <a:ext uri="{FF2B5EF4-FFF2-40B4-BE49-F238E27FC236}">
                  <a16:creationId xmlns:a16="http://schemas.microsoft.com/office/drawing/2014/main" id="{239F9093-7B15-4CFD-B1C0-5BB6C887DC8B}"/>
                </a:ext>
              </a:extLst>
            </p:cNvPr>
            <p:cNvCxnSpPr>
              <a:cxnSpLocks/>
              <a:endCxn id="6" idx="1"/>
            </p:cNvCxnSpPr>
            <p:nvPr/>
          </p:nvCxnSpPr>
          <p:spPr>
            <a:xfrm rot="16200000" flipH="1">
              <a:off x="-362749" y="4803840"/>
              <a:ext cx="1805696" cy="147474"/>
            </a:xfrm>
            <a:prstGeom prst="bentConnector2">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cxnSp>
          <p:nvCxnSpPr>
            <p:cNvPr id="73" name="Koppling: vinklad 72">
              <a:extLst>
                <a:ext uri="{FF2B5EF4-FFF2-40B4-BE49-F238E27FC236}">
                  <a16:creationId xmlns:a16="http://schemas.microsoft.com/office/drawing/2014/main" id="{203EA983-4B6E-40C6-82F0-D2AA660F7670}"/>
                </a:ext>
              </a:extLst>
            </p:cNvPr>
            <p:cNvCxnSpPr>
              <a:cxnSpLocks/>
              <a:endCxn id="6" idx="3"/>
            </p:cNvCxnSpPr>
            <p:nvPr/>
          </p:nvCxnSpPr>
          <p:spPr>
            <a:xfrm rot="5400000">
              <a:off x="49627" y="4836429"/>
              <a:ext cx="1747310" cy="140683"/>
            </a:xfrm>
            <a:prstGeom prst="bentConnector2">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14" name="textruta 113">
              <a:extLst>
                <a:ext uri="{FF2B5EF4-FFF2-40B4-BE49-F238E27FC236}">
                  <a16:creationId xmlns:a16="http://schemas.microsoft.com/office/drawing/2014/main" id="{D3CA1A28-53B3-4C5C-960A-CA94E28AE0B4}"/>
                </a:ext>
              </a:extLst>
            </p:cNvPr>
            <p:cNvSpPr txBox="1"/>
            <p:nvPr/>
          </p:nvSpPr>
          <p:spPr>
            <a:xfrm>
              <a:off x="277792" y="4469451"/>
              <a:ext cx="936401" cy="464871"/>
            </a:xfrm>
            <a:prstGeom prst="rect">
              <a:avLst/>
            </a:prstGeom>
            <a:solidFill>
              <a:schemeClr val="bg1"/>
            </a:solidFill>
          </p:spPr>
          <p:txBody>
            <a:bodyPr wrap="none" lIns="36000" tIns="0" rIns="36000" bIns="0" rtlCol="0">
              <a:spAutoFit/>
            </a:bodyPr>
            <a:lstStyle/>
            <a:p>
              <a:pPr algn="ctr">
                <a:lnSpc>
                  <a:spcPts val="1800"/>
                </a:lnSpc>
              </a:pPr>
              <a:r>
                <a:rPr lang="sv-SE" dirty="0">
                  <a:solidFill>
                    <a:prstClr val="black"/>
                  </a:solidFill>
                  <a:latin typeface="Calibri"/>
                </a:rPr>
                <a:t>Abraham</a:t>
              </a:r>
              <a:br>
                <a:rPr lang="sv-SE" dirty="0">
                  <a:solidFill>
                    <a:prstClr val="black"/>
                  </a:solidFill>
                  <a:latin typeface="Calibri"/>
                </a:rPr>
              </a:br>
              <a:r>
                <a:rPr lang="sv-SE" dirty="0">
                  <a:solidFill>
                    <a:prstClr val="black"/>
                  </a:solidFill>
                  <a:latin typeface="Calibri"/>
                </a:rPr>
                <a:t>i Egypten</a:t>
              </a:r>
            </a:p>
          </p:txBody>
        </p:sp>
      </p:grpSp>
      <p:sp>
        <p:nvSpPr>
          <p:cNvPr id="116" name="textruta 115">
            <a:extLst>
              <a:ext uri="{FF2B5EF4-FFF2-40B4-BE49-F238E27FC236}">
                <a16:creationId xmlns:a16="http://schemas.microsoft.com/office/drawing/2014/main" id="{5109D450-1301-4F44-A591-B0B7C5BFF197}"/>
              </a:ext>
            </a:extLst>
          </p:cNvPr>
          <p:cNvSpPr txBox="1"/>
          <p:nvPr/>
        </p:nvSpPr>
        <p:spPr>
          <a:xfrm>
            <a:off x="3698394" y="4469451"/>
            <a:ext cx="733333" cy="464871"/>
          </a:xfrm>
          <a:prstGeom prst="rect">
            <a:avLst/>
          </a:prstGeom>
          <a:solidFill>
            <a:schemeClr val="bg1"/>
          </a:solidFill>
        </p:spPr>
        <p:txBody>
          <a:bodyPr wrap="none" lIns="36000" tIns="0" rIns="36000" bIns="0" rtlCol="0">
            <a:spAutoFit/>
          </a:bodyPr>
          <a:lstStyle/>
          <a:p>
            <a:pPr algn="ctr">
              <a:lnSpc>
                <a:spcPts val="1800"/>
              </a:lnSpc>
            </a:pPr>
            <a:r>
              <a:rPr lang="sv-SE" dirty="0">
                <a:solidFill>
                  <a:prstClr val="black"/>
                </a:solidFill>
                <a:latin typeface="Calibri"/>
              </a:rPr>
              <a:t>Exodus</a:t>
            </a:r>
          </a:p>
          <a:p>
            <a:pPr algn="ctr">
              <a:lnSpc>
                <a:spcPts val="1800"/>
              </a:lnSpc>
            </a:pPr>
            <a:r>
              <a:rPr lang="sv-SE" dirty="0">
                <a:solidFill>
                  <a:prstClr val="black"/>
                </a:solidFill>
                <a:latin typeface="Calibri"/>
              </a:rPr>
              <a:t>Öken</a:t>
            </a:r>
          </a:p>
        </p:txBody>
      </p:sp>
      <p:grpSp>
        <p:nvGrpSpPr>
          <p:cNvPr id="106" name="Grupp 105">
            <a:extLst>
              <a:ext uri="{FF2B5EF4-FFF2-40B4-BE49-F238E27FC236}">
                <a16:creationId xmlns:a16="http://schemas.microsoft.com/office/drawing/2014/main" id="{7C985F63-2FFF-4EA7-AFA2-095BC22C4D7B}"/>
              </a:ext>
            </a:extLst>
          </p:cNvPr>
          <p:cNvGrpSpPr/>
          <p:nvPr/>
        </p:nvGrpSpPr>
        <p:grpSpPr>
          <a:xfrm>
            <a:off x="9408097" y="1495961"/>
            <a:ext cx="1156105" cy="1446569"/>
            <a:chOff x="9408097" y="1495961"/>
            <a:chExt cx="1156105" cy="1446569"/>
          </a:xfrm>
        </p:grpSpPr>
        <p:cxnSp>
          <p:nvCxnSpPr>
            <p:cNvPr id="97" name="Koppling: vinklad 96">
              <a:extLst>
                <a:ext uri="{FF2B5EF4-FFF2-40B4-BE49-F238E27FC236}">
                  <a16:creationId xmlns:a16="http://schemas.microsoft.com/office/drawing/2014/main" id="{32A60218-2E0B-4CB2-8C73-801502B799CA}"/>
                </a:ext>
              </a:extLst>
            </p:cNvPr>
            <p:cNvCxnSpPr>
              <a:cxnSpLocks/>
              <a:stCxn id="85" idx="3"/>
            </p:cNvCxnSpPr>
            <p:nvPr/>
          </p:nvCxnSpPr>
          <p:spPr>
            <a:xfrm>
              <a:off x="10210800" y="1495961"/>
              <a:ext cx="353402" cy="1446569"/>
            </a:xfrm>
            <a:prstGeom prst="bentConnector2">
              <a:avLst/>
            </a:prstGeom>
            <a:ln w="38100">
              <a:solidFill>
                <a:schemeClr val="tx1"/>
              </a:solidFill>
              <a:headEnd type="none" w="med" len="med"/>
              <a:tailEnd type="stealth" w="med" len="lg"/>
            </a:ln>
          </p:spPr>
          <p:style>
            <a:lnRef idx="1">
              <a:schemeClr val="accent1"/>
            </a:lnRef>
            <a:fillRef idx="0">
              <a:schemeClr val="accent1"/>
            </a:fillRef>
            <a:effectRef idx="0">
              <a:schemeClr val="accent1"/>
            </a:effectRef>
            <a:fontRef idx="minor">
              <a:schemeClr val="tx1"/>
            </a:fontRef>
          </p:style>
        </p:cxnSp>
        <p:sp>
          <p:nvSpPr>
            <p:cNvPr id="121" name="textruta 120">
              <a:extLst>
                <a:ext uri="{FF2B5EF4-FFF2-40B4-BE49-F238E27FC236}">
                  <a16:creationId xmlns:a16="http://schemas.microsoft.com/office/drawing/2014/main" id="{04ED573D-CA62-4AF8-B998-602EA4799374}"/>
                </a:ext>
              </a:extLst>
            </p:cNvPr>
            <p:cNvSpPr txBox="1"/>
            <p:nvPr/>
          </p:nvSpPr>
          <p:spPr>
            <a:xfrm>
              <a:off x="9408097" y="2087416"/>
              <a:ext cx="1106641" cy="537574"/>
            </a:xfrm>
            <a:prstGeom prst="rect">
              <a:avLst/>
            </a:prstGeom>
            <a:solidFill>
              <a:schemeClr val="bg1"/>
            </a:solidFill>
          </p:spPr>
          <p:txBody>
            <a:bodyPr wrap="none" lIns="36000" tIns="36000" rIns="36000" bIns="36000" rtlCol="0">
              <a:spAutoFit/>
            </a:bodyPr>
            <a:lstStyle/>
            <a:p>
              <a:pPr algn="r">
                <a:lnSpc>
                  <a:spcPts val="1800"/>
                </a:lnSpc>
              </a:pPr>
              <a:r>
                <a:rPr lang="sv-SE" dirty="0">
                  <a:solidFill>
                    <a:prstClr val="black"/>
                  </a:solidFill>
                  <a:latin typeface="Calibri"/>
                </a:rPr>
                <a:t>Andra</a:t>
              </a:r>
            </a:p>
            <a:p>
              <a:pPr algn="r">
                <a:lnSpc>
                  <a:spcPts val="1800"/>
                </a:lnSpc>
              </a:pPr>
              <a:r>
                <a:rPr lang="sv-SE" dirty="0">
                  <a:solidFill>
                    <a:prstClr val="black"/>
                  </a:solidFill>
                  <a:latin typeface="Calibri"/>
                </a:rPr>
                <a:t>ankomsten</a:t>
              </a:r>
            </a:p>
          </p:txBody>
        </p:sp>
      </p:grpSp>
      <p:grpSp>
        <p:nvGrpSpPr>
          <p:cNvPr id="104" name="Grupp 103">
            <a:extLst>
              <a:ext uri="{FF2B5EF4-FFF2-40B4-BE49-F238E27FC236}">
                <a16:creationId xmlns:a16="http://schemas.microsoft.com/office/drawing/2014/main" id="{B7F34022-F631-42EA-97B3-DB7FF9845F8C}"/>
              </a:ext>
            </a:extLst>
          </p:cNvPr>
          <p:cNvGrpSpPr/>
          <p:nvPr/>
        </p:nvGrpSpPr>
        <p:grpSpPr>
          <a:xfrm>
            <a:off x="7818348" y="1495961"/>
            <a:ext cx="1007644" cy="1522770"/>
            <a:chOff x="7818348" y="1495961"/>
            <a:chExt cx="1007644" cy="1522770"/>
          </a:xfrm>
        </p:grpSpPr>
        <p:cxnSp>
          <p:nvCxnSpPr>
            <p:cNvPr id="86" name="Koppling: vinklad 85">
              <a:extLst>
                <a:ext uri="{FF2B5EF4-FFF2-40B4-BE49-F238E27FC236}">
                  <a16:creationId xmlns:a16="http://schemas.microsoft.com/office/drawing/2014/main" id="{6CA788B3-CE5E-469D-B273-14361D3F6597}"/>
                </a:ext>
              </a:extLst>
            </p:cNvPr>
            <p:cNvCxnSpPr>
              <a:cxnSpLocks/>
              <a:stCxn id="85" idx="1"/>
            </p:cNvCxnSpPr>
            <p:nvPr/>
          </p:nvCxnSpPr>
          <p:spPr>
            <a:xfrm rot="10800000" flipV="1">
              <a:off x="7818348" y="1495961"/>
              <a:ext cx="475324" cy="1522770"/>
            </a:xfrm>
            <a:prstGeom prst="bentConnector2">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22" name="textruta 121">
              <a:extLst>
                <a:ext uri="{FF2B5EF4-FFF2-40B4-BE49-F238E27FC236}">
                  <a16:creationId xmlns:a16="http://schemas.microsoft.com/office/drawing/2014/main" id="{9E160091-B795-4038-B0BC-52CB8CB0A94D}"/>
                </a:ext>
              </a:extLst>
            </p:cNvPr>
            <p:cNvSpPr txBox="1"/>
            <p:nvPr/>
          </p:nvSpPr>
          <p:spPr>
            <a:xfrm>
              <a:off x="7858813" y="2087416"/>
              <a:ext cx="967179" cy="537574"/>
            </a:xfrm>
            <a:prstGeom prst="rect">
              <a:avLst/>
            </a:prstGeom>
            <a:solidFill>
              <a:schemeClr val="bg1"/>
            </a:solidFill>
          </p:spPr>
          <p:txBody>
            <a:bodyPr wrap="none" lIns="36000" tIns="36000" rIns="36000" bIns="36000" rtlCol="0">
              <a:spAutoFit/>
            </a:bodyPr>
            <a:lstStyle/>
            <a:p>
              <a:pPr>
                <a:lnSpc>
                  <a:spcPts val="1800"/>
                </a:lnSpc>
              </a:pPr>
              <a:r>
                <a:rPr lang="sv-SE" dirty="0">
                  <a:solidFill>
                    <a:prstClr val="black"/>
                  </a:solidFill>
                  <a:latin typeface="Calibri"/>
                </a:rPr>
                <a:t>Himmels-</a:t>
              </a:r>
            </a:p>
            <a:p>
              <a:pPr>
                <a:lnSpc>
                  <a:spcPts val="1800"/>
                </a:lnSpc>
              </a:pPr>
              <a:r>
                <a:rPr lang="sv-SE" dirty="0">
                  <a:solidFill>
                    <a:prstClr val="black"/>
                  </a:solidFill>
                  <a:latin typeface="Calibri"/>
                </a:rPr>
                <a:t>färd</a:t>
              </a:r>
            </a:p>
          </p:txBody>
        </p:sp>
      </p:grpSp>
      <p:sp>
        <p:nvSpPr>
          <p:cNvPr id="130" name="textruta 129">
            <a:extLst>
              <a:ext uri="{FF2B5EF4-FFF2-40B4-BE49-F238E27FC236}">
                <a16:creationId xmlns:a16="http://schemas.microsoft.com/office/drawing/2014/main" id="{F6FA5230-9EFA-409A-916E-8DD90FAA3036}"/>
              </a:ext>
            </a:extLst>
          </p:cNvPr>
          <p:cNvSpPr txBox="1"/>
          <p:nvPr/>
        </p:nvSpPr>
        <p:spPr>
          <a:xfrm>
            <a:off x="169563" y="6178262"/>
            <a:ext cx="2345194" cy="461665"/>
          </a:xfrm>
          <a:prstGeom prst="rect">
            <a:avLst/>
          </a:prstGeom>
          <a:noFill/>
        </p:spPr>
        <p:txBody>
          <a:bodyPr wrap="none" rtlCol="0">
            <a:spAutoFit/>
          </a:bodyPr>
          <a:lstStyle/>
          <a:p>
            <a:r>
              <a:rPr lang="sv-SE" sz="2400" b="1" dirty="0">
                <a:ln w="13462">
                  <a:solidFill>
                    <a:prstClr val="white"/>
                  </a:solidFill>
                  <a:prstDash val="solid"/>
                </a:ln>
                <a:solidFill>
                  <a:prstClr val="black">
                    <a:lumMod val="85000"/>
                    <a:lumOff val="15000"/>
                  </a:prstClr>
                </a:solidFill>
                <a:effectLst>
                  <a:outerShdw dist="38100" dir="2700000" algn="bl" rotWithShape="0">
                    <a:srgbClr val="007AFF"/>
                  </a:outerShdw>
                </a:effectLst>
                <a:latin typeface="Calibri"/>
              </a:rPr>
              <a:t>Främmande land</a:t>
            </a:r>
          </a:p>
        </p:txBody>
      </p:sp>
      <p:sp>
        <p:nvSpPr>
          <p:cNvPr id="131" name="textruta 130">
            <a:extLst>
              <a:ext uri="{FF2B5EF4-FFF2-40B4-BE49-F238E27FC236}">
                <a16:creationId xmlns:a16="http://schemas.microsoft.com/office/drawing/2014/main" id="{C3220827-7DAF-4946-896F-7BFE46630A5E}"/>
              </a:ext>
            </a:extLst>
          </p:cNvPr>
          <p:cNvSpPr txBox="1"/>
          <p:nvPr/>
        </p:nvSpPr>
        <p:spPr>
          <a:xfrm>
            <a:off x="169563" y="794787"/>
            <a:ext cx="1099981" cy="461665"/>
          </a:xfrm>
          <a:prstGeom prst="rect">
            <a:avLst/>
          </a:prstGeom>
          <a:noFill/>
        </p:spPr>
        <p:txBody>
          <a:bodyPr wrap="none" rtlCol="0">
            <a:spAutoFit/>
          </a:bodyPr>
          <a:lstStyle/>
          <a:p>
            <a:r>
              <a:rPr lang="sv-SE" sz="2400" b="1" dirty="0">
                <a:ln w="13462">
                  <a:solidFill>
                    <a:prstClr val="white"/>
                  </a:solidFill>
                  <a:prstDash val="solid"/>
                </a:ln>
                <a:solidFill>
                  <a:prstClr val="black">
                    <a:lumMod val="85000"/>
                    <a:lumOff val="15000"/>
                  </a:prstClr>
                </a:solidFill>
                <a:effectLst>
                  <a:outerShdw dist="38100" dir="2700000" algn="bl" rotWithShape="0">
                    <a:srgbClr val="007AFF"/>
                  </a:outerShdw>
                </a:effectLst>
                <a:latin typeface="Calibri"/>
              </a:rPr>
              <a:t>Himlen</a:t>
            </a:r>
          </a:p>
        </p:txBody>
      </p:sp>
      <p:sp>
        <p:nvSpPr>
          <p:cNvPr id="133" name="textruta 132">
            <a:extLst>
              <a:ext uri="{FF2B5EF4-FFF2-40B4-BE49-F238E27FC236}">
                <a16:creationId xmlns:a16="http://schemas.microsoft.com/office/drawing/2014/main" id="{C898ECEA-29D5-46AD-89E1-159702B2D249}"/>
              </a:ext>
            </a:extLst>
          </p:cNvPr>
          <p:cNvSpPr txBox="1"/>
          <p:nvPr/>
        </p:nvSpPr>
        <p:spPr>
          <a:xfrm>
            <a:off x="2895512" y="2845612"/>
            <a:ext cx="875240" cy="461665"/>
          </a:xfrm>
          <a:prstGeom prst="rect">
            <a:avLst/>
          </a:prstGeom>
          <a:noFill/>
        </p:spPr>
        <p:txBody>
          <a:bodyPr wrap="none" rtlCol="0">
            <a:spAutoFit/>
          </a:bodyPr>
          <a:lstStyle/>
          <a:p>
            <a:r>
              <a:rPr lang="sv-SE" sz="2400" b="1" dirty="0">
                <a:ln w="13462">
                  <a:solidFill>
                    <a:prstClr val="white"/>
                  </a:solidFill>
                  <a:prstDash val="solid"/>
                </a:ln>
                <a:solidFill>
                  <a:prstClr val="black">
                    <a:lumMod val="85000"/>
                    <a:lumOff val="15000"/>
                  </a:prstClr>
                </a:solidFill>
                <a:effectLst>
                  <a:outerShdw dist="38100" dir="2700000" algn="bl" rotWithShape="0">
                    <a:srgbClr val="007AFF"/>
                  </a:outerShdw>
                </a:effectLst>
                <a:latin typeface="Calibri"/>
              </a:rPr>
              <a:t>Israel</a:t>
            </a:r>
          </a:p>
        </p:txBody>
      </p:sp>
      <p:grpSp>
        <p:nvGrpSpPr>
          <p:cNvPr id="103" name="Grupp 102">
            <a:extLst>
              <a:ext uri="{FF2B5EF4-FFF2-40B4-BE49-F238E27FC236}">
                <a16:creationId xmlns:a16="http://schemas.microsoft.com/office/drawing/2014/main" id="{3A517D9E-FA9B-4526-B5A5-E6D940F8AFE2}"/>
              </a:ext>
            </a:extLst>
          </p:cNvPr>
          <p:cNvGrpSpPr/>
          <p:nvPr/>
        </p:nvGrpSpPr>
        <p:grpSpPr>
          <a:xfrm>
            <a:off x="723231" y="1400442"/>
            <a:ext cx="4068686" cy="1542089"/>
            <a:chOff x="723231" y="1400442"/>
            <a:chExt cx="4068686" cy="1542089"/>
          </a:xfrm>
        </p:grpSpPr>
        <p:cxnSp>
          <p:nvCxnSpPr>
            <p:cNvPr id="124" name="Rak pilkoppling 123">
              <a:extLst>
                <a:ext uri="{FF2B5EF4-FFF2-40B4-BE49-F238E27FC236}">
                  <a16:creationId xmlns:a16="http://schemas.microsoft.com/office/drawing/2014/main" id="{B4C8BF45-B324-4916-B856-73C3D3E88315}"/>
                </a:ext>
              </a:extLst>
            </p:cNvPr>
            <p:cNvCxnSpPr>
              <a:cxnSpLocks/>
              <a:endCxn id="62" idx="0"/>
            </p:cNvCxnSpPr>
            <p:nvPr/>
          </p:nvCxnSpPr>
          <p:spPr>
            <a:xfrm>
              <a:off x="4791917" y="1419761"/>
              <a:ext cx="0" cy="1522770"/>
            </a:xfrm>
            <a:prstGeom prst="straightConnector1">
              <a:avLst/>
            </a:prstGeom>
            <a:ln w="38100">
              <a:solidFill>
                <a:schemeClr val="tx1"/>
              </a:solidFill>
              <a:headEnd type="none" w="med" len="med"/>
              <a:tailEnd type="stealth" w="med" len="lg"/>
            </a:ln>
          </p:spPr>
          <p:style>
            <a:lnRef idx="1">
              <a:schemeClr val="accent1"/>
            </a:lnRef>
            <a:fillRef idx="0">
              <a:schemeClr val="accent1"/>
            </a:fillRef>
            <a:effectRef idx="0">
              <a:schemeClr val="accent1"/>
            </a:effectRef>
            <a:fontRef idx="minor">
              <a:schemeClr val="tx1"/>
            </a:fontRef>
          </p:style>
        </p:cxnSp>
        <p:cxnSp>
          <p:nvCxnSpPr>
            <p:cNvPr id="125" name="Rak pilkoppling 124">
              <a:extLst>
                <a:ext uri="{FF2B5EF4-FFF2-40B4-BE49-F238E27FC236}">
                  <a16:creationId xmlns:a16="http://schemas.microsoft.com/office/drawing/2014/main" id="{04627413-A762-45CE-860E-EEA98644E6CB}"/>
                </a:ext>
              </a:extLst>
            </p:cNvPr>
            <p:cNvCxnSpPr>
              <a:cxnSpLocks/>
              <a:endCxn id="76" idx="0"/>
            </p:cNvCxnSpPr>
            <p:nvPr/>
          </p:nvCxnSpPr>
          <p:spPr>
            <a:xfrm>
              <a:off x="767258" y="1400442"/>
              <a:ext cx="0" cy="1542089"/>
            </a:xfrm>
            <a:prstGeom prst="straightConnector1">
              <a:avLst/>
            </a:prstGeom>
            <a:ln w="38100">
              <a:solidFill>
                <a:schemeClr val="tx1"/>
              </a:solidFill>
              <a:headEnd type="none" w="med" len="med"/>
              <a:tailEnd type="stealth" w="med" len="lg"/>
            </a:ln>
          </p:spPr>
          <p:style>
            <a:lnRef idx="1">
              <a:schemeClr val="accent1"/>
            </a:lnRef>
            <a:fillRef idx="0">
              <a:schemeClr val="accent1"/>
            </a:fillRef>
            <a:effectRef idx="0">
              <a:schemeClr val="accent1"/>
            </a:effectRef>
            <a:fontRef idx="minor">
              <a:schemeClr val="tx1"/>
            </a:fontRef>
          </p:style>
        </p:cxnSp>
        <p:cxnSp>
          <p:nvCxnSpPr>
            <p:cNvPr id="126" name="Rak pilkoppling 125">
              <a:extLst>
                <a:ext uri="{FF2B5EF4-FFF2-40B4-BE49-F238E27FC236}">
                  <a16:creationId xmlns:a16="http://schemas.microsoft.com/office/drawing/2014/main" id="{4BA4E92E-F382-4431-9A84-A3D97D3830C4}"/>
                </a:ext>
              </a:extLst>
            </p:cNvPr>
            <p:cNvCxnSpPr>
              <a:cxnSpLocks/>
              <a:endCxn id="77" idx="0"/>
            </p:cNvCxnSpPr>
            <p:nvPr/>
          </p:nvCxnSpPr>
          <p:spPr>
            <a:xfrm>
              <a:off x="2064235" y="1419761"/>
              <a:ext cx="22128" cy="1522770"/>
            </a:xfrm>
            <a:prstGeom prst="straightConnector1">
              <a:avLst/>
            </a:prstGeom>
            <a:ln w="38100">
              <a:solidFill>
                <a:schemeClr val="tx1"/>
              </a:solidFill>
              <a:headEnd type="none" w="med" len="med"/>
              <a:tailEnd type="stealth" w="med" len="lg"/>
            </a:ln>
          </p:spPr>
          <p:style>
            <a:lnRef idx="1">
              <a:schemeClr val="accent1"/>
            </a:lnRef>
            <a:fillRef idx="0">
              <a:schemeClr val="accent1"/>
            </a:fillRef>
            <a:effectRef idx="0">
              <a:schemeClr val="accent1"/>
            </a:effectRef>
            <a:fontRef idx="minor">
              <a:schemeClr val="tx1"/>
            </a:fontRef>
          </p:style>
        </p:cxnSp>
        <p:sp>
          <p:nvSpPr>
            <p:cNvPr id="127" name="textruta 126">
              <a:extLst>
                <a:ext uri="{FF2B5EF4-FFF2-40B4-BE49-F238E27FC236}">
                  <a16:creationId xmlns:a16="http://schemas.microsoft.com/office/drawing/2014/main" id="{CA9684F9-F419-456C-B45C-98D6B5933A6B}"/>
                </a:ext>
              </a:extLst>
            </p:cNvPr>
            <p:cNvSpPr txBox="1"/>
            <p:nvPr/>
          </p:nvSpPr>
          <p:spPr>
            <a:xfrm>
              <a:off x="2063333" y="2240083"/>
              <a:ext cx="2717531" cy="232243"/>
            </a:xfrm>
            <a:prstGeom prst="rect">
              <a:avLst/>
            </a:prstGeom>
            <a:noFill/>
          </p:spPr>
          <p:txBody>
            <a:bodyPr wrap="none" lIns="36000" tIns="0" rIns="36000" bIns="0" rtlCol="0">
              <a:spAutoFit/>
            </a:bodyPr>
            <a:lstStyle/>
            <a:p>
              <a:pPr algn="r">
                <a:lnSpc>
                  <a:spcPts val="1800"/>
                </a:lnSpc>
              </a:pPr>
              <a:r>
                <a:rPr lang="sv-SE" dirty="0">
                  <a:solidFill>
                    <a:srgbClr val="ED1EB4">
                      <a:lumMod val="75000"/>
                    </a:srgbClr>
                  </a:solidFill>
                  <a:latin typeface="Calibri"/>
                  <a:sym typeface="Wingdings" panose="05000000000000000000" pitchFamily="2" charset="2"/>
                </a:rPr>
                <a:t>        </a:t>
              </a:r>
              <a:r>
                <a:rPr lang="sv-SE" dirty="0">
                  <a:solidFill>
                    <a:srgbClr val="ED1EB4">
                      <a:lumMod val="75000"/>
                    </a:srgbClr>
                  </a:solidFill>
                  <a:latin typeface="Calibri"/>
                </a:rPr>
                <a:t>Herrens ängel        </a:t>
              </a:r>
              <a:r>
                <a:rPr lang="sv-SE" dirty="0">
                  <a:solidFill>
                    <a:srgbClr val="ED1EB4">
                      <a:lumMod val="75000"/>
                    </a:srgbClr>
                  </a:solidFill>
                  <a:latin typeface="Calibri"/>
                  <a:sym typeface="Wingdings" panose="05000000000000000000" pitchFamily="2" charset="2"/>
                </a:rPr>
                <a:t></a:t>
              </a:r>
              <a:endParaRPr lang="sv-SE" dirty="0">
                <a:solidFill>
                  <a:srgbClr val="ED1EB4">
                    <a:lumMod val="75000"/>
                  </a:srgbClr>
                </a:solidFill>
                <a:latin typeface="Calibri"/>
              </a:endParaRPr>
            </a:p>
          </p:txBody>
        </p:sp>
        <p:sp>
          <p:nvSpPr>
            <p:cNvPr id="134" name="Rektangel 133">
              <a:extLst>
                <a:ext uri="{FF2B5EF4-FFF2-40B4-BE49-F238E27FC236}">
                  <a16:creationId xmlns:a16="http://schemas.microsoft.com/office/drawing/2014/main" id="{2212D539-6453-431E-AA49-E82DAE28D7EC}"/>
                </a:ext>
              </a:extLst>
            </p:cNvPr>
            <p:cNvSpPr/>
            <p:nvPr/>
          </p:nvSpPr>
          <p:spPr>
            <a:xfrm>
              <a:off x="723231" y="2171537"/>
              <a:ext cx="431528" cy="369332"/>
            </a:xfrm>
            <a:prstGeom prst="rect">
              <a:avLst/>
            </a:prstGeom>
          </p:spPr>
          <p:txBody>
            <a:bodyPr wrap="none">
              <a:spAutoFit/>
            </a:bodyPr>
            <a:lstStyle/>
            <a:p>
              <a:r>
                <a:rPr lang="sv-SE" dirty="0">
                  <a:solidFill>
                    <a:srgbClr val="ED1EB4">
                      <a:lumMod val="75000"/>
                    </a:srgbClr>
                  </a:solidFill>
                  <a:latin typeface="Calibri"/>
                  <a:sym typeface="Wingdings" panose="05000000000000000000" pitchFamily="2" charset="2"/>
                </a:rPr>
                <a:t></a:t>
              </a:r>
              <a:endParaRPr lang="sv-SE" dirty="0">
                <a:solidFill>
                  <a:srgbClr val="ED1EB4">
                    <a:lumMod val="75000"/>
                  </a:srgbClr>
                </a:solidFill>
                <a:latin typeface="Calibri"/>
              </a:endParaRPr>
            </a:p>
          </p:txBody>
        </p:sp>
      </p:grpSp>
      <p:grpSp>
        <p:nvGrpSpPr>
          <p:cNvPr id="98" name="Grupp 97">
            <a:extLst>
              <a:ext uri="{FF2B5EF4-FFF2-40B4-BE49-F238E27FC236}">
                <a16:creationId xmlns:a16="http://schemas.microsoft.com/office/drawing/2014/main" id="{54F8CE46-7D90-43D3-B5CE-975CC02B7EBC}"/>
              </a:ext>
            </a:extLst>
          </p:cNvPr>
          <p:cNvGrpSpPr/>
          <p:nvPr/>
        </p:nvGrpSpPr>
        <p:grpSpPr>
          <a:xfrm>
            <a:off x="6196762" y="2942531"/>
            <a:ext cx="1706021" cy="2923703"/>
            <a:chOff x="6196762" y="2942531"/>
            <a:chExt cx="1706021" cy="2923703"/>
          </a:xfrm>
        </p:grpSpPr>
        <p:cxnSp>
          <p:nvCxnSpPr>
            <p:cNvPr id="39" name="Koppling: vinklad 38">
              <a:extLst>
                <a:ext uri="{FF2B5EF4-FFF2-40B4-BE49-F238E27FC236}">
                  <a16:creationId xmlns:a16="http://schemas.microsoft.com/office/drawing/2014/main" id="{18F0A1BC-828D-4147-B319-5307A85A47D5}"/>
                </a:ext>
              </a:extLst>
            </p:cNvPr>
            <p:cNvCxnSpPr>
              <a:cxnSpLocks/>
              <a:stCxn id="63" idx="1"/>
              <a:endCxn id="74" idx="3"/>
            </p:cNvCxnSpPr>
            <p:nvPr/>
          </p:nvCxnSpPr>
          <p:spPr>
            <a:xfrm rot="10800000" flipV="1">
              <a:off x="6583679" y="3552397"/>
              <a:ext cx="239105" cy="2313837"/>
            </a:xfrm>
            <a:prstGeom prst="bentConnector3">
              <a:avLst>
                <a:gd name="adj1" fmla="val 50000"/>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19" name="textruta 118">
              <a:extLst>
                <a:ext uri="{FF2B5EF4-FFF2-40B4-BE49-F238E27FC236}">
                  <a16:creationId xmlns:a16="http://schemas.microsoft.com/office/drawing/2014/main" id="{E316AC5E-1837-4616-B7DD-8183568859B4}"/>
                </a:ext>
              </a:extLst>
            </p:cNvPr>
            <p:cNvSpPr txBox="1"/>
            <p:nvPr/>
          </p:nvSpPr>
          <p:spPr>
            <a:xfrm>
              <a:off x="6196762" y="4469451"/>
              <a:ext cx="997443" cy="464871"/>
            </a:xfrm>
            <a:prstGeom prst="rect">
              <a:avLst/>
            </a:prstGeom>
            <a:solidFill>
              <a:schemeClr val="bg1"/>
            </a:solidFill>
          </p:spPr>
          <p:txBody>
            <a:bodyPr wrap="none" lIns="36000" tIns="0" rIns="36000" bIns="0" rtlCol="0">
              <a:spAutoFit/>
            </a:bodyPr>
            <a:lstStyle/>
            <a:p>
              <a:pPr algn="ctr">
                <a:lnSpc>
                  <a:spcPts val="1800"/>
                </a:lnSpc>
              </a:pPr>
              <a:r>
                <a:rPr lang="sv-SE" dirty="0">
                  <a:solidFill>
                    <a:prstClr val="black"/>
                  </a:solidFill>
                  <a:latin typeface="Calibri"/>
                </a:rPr>
                <a:t>Åter-</a:t>
              </a:r>
              <a:br>
                <a:rPr lang="sv-SE" dirty="0">
                  <a:solidFill>
                    <a:prstClr val="black"/>
                  </a:solidFill>
                  <a:latin typeface="Calibri"/>
                </a:rPr>
              </a:br>
              <a:r>
                <a:rPr lang="sv-SE" dirty="0">
                  <a:solidFill>
                    <a:prstClr val="black"/>
                  </a:solidFill>
                  <a:latin typeface="Calibri"/>
                </a:rPr>
                <a:t>vändande</a:t>
              </a:r>
            </a:p>
          </p:txBody>
        </p:sp>
        <p:grpSp>
          <p:nvGrpSpPr>
            <p:cNvPr id="17" name="Grupp 16">
              <a:extLst>
                <a:ext uri="{FF2B5EF4-FFF2-40B4-BE49-F238E27FC236}">
                  <a16:creationId xmlns:a16="http://schemas.microsoft.com/office/drawing/2014/main" id="{C4B30CEF-DB56-47D5-8DB4-D48DE2B99010}"/>
                </a:ext>
              </a:extLst>
            </p:cNvPr>
            <p:cNvGrpSpPr/>
            <p:nvPr/>
          </p:nvGrpSpPr>
          <p:grpSpPr>
            <a:xfrm>
              <a:off x="6822783" y="2942531"/>
              <a:ext cx="1080000" cy="1219734"/>
              <a:chOff x="6194811" y="3287954"/>
              <a:chExt cx="1080000" cy="1219734"/>
            </a:xfrm>
          </p:grpSpPr>
          <p:sp>
            <p:nvSpPr>
              <p:cNvPr id="63" name="Rektangel 62">
                <a:extLst>
                  <a:ext uri="{FF2B5EF4-FFF2-40B4-BE49-F238E27FC236}">
                    <a16:creationId xmlns:a16="http://schemas.microsoft.com/office/drawing/2014/main" id="{584B32B6-DCE9-4CA8-A1B8-387670897C10}"/>
                  </a:ext>
                </a:extLst>
              </p:cNvPr>
              <p:cNvSpPr/>
              <p:nvPr/>
            </p:nvSpPr>
            <p:spPr>
              <a:xfrm>
                <a:off x="6194811" y="3287954"/>
                <a:ext cx="1080000" cy="1219734"/>
              </a:xfrm>
              <a:prstGeom prst="rect">
                <a:avLst/>
              </a:prstGeom>
              <a:ln/>
            </p:spPr>
            <p:style>
              <a:lnRef idx="1">
                <a:schemeClr val="accent3"/>
              </a:lnRef>
              <a:fillRef idx="2">
                <a:schemeClr val="accent3"/>
              </a:fillRef>
              <a:effectRef idx="1">
                <a:schemeClr val="accent3"/>
              </a:effectRef>
              <a:fontRef idx="minor">
                <a:schemeClr val="dk1"/>
              </a:fontRef>
            </p:style>
            <p:txBody>
              <a:bodyPr lIns="36000" rIns="36000" bIns="36000" rtlCol="0" anchor="b"/>
              <a:lstStyle/>
              <a:p>
                <a:pPr algn="ctr">
                  <a:lnSpc>
                    <a:spcPts val="1700"/>
                  </a:lnSpc>
                </a:pPr>
                <a:r>
                  <a:rPr lang="sv-SE" sz="1600" dirty="0">
                    <a:solidFill>
                      <a:prstClr val="black"/>
                    </a:solidFill>
                    <a:latin typeface="Calibri"/>
                  </a:rPr>
                  <a:t>Esra</a:t>
                </a:r>
              </a:p>
              <a:p>
                <a:pPr algn="ctr">
                  <a:lnSpc>
                    <a:spcPts val="1700"/>
                  </a:lnSpc>
                </a:pPr>
                <a:r>
                  <a:rPr lang="sv-SE" sz="1600" dirty="0">
                    <a:solidFill>
                      <a:prstClr val="black"/>
                    </a:solidFill>
                    <a:latin typeface="Calibri"/>
                  </a:rPr>
                  <a:t>Nehemja</a:t>
                </a:r>
              </a:p>
            </p:txBody>
          </p:sp>
          <p:pic>
            <p:nvPicPr>
              <p:cNvPr id="61" name="Bildobjekt 60" descr="En bild som visar byggnad, utomhus&#10;&#10;Beskrivning genererad med hög exakthet">
                <a:extLst>
                  <a:ext uri="{FF2B5EF4-FFF2-40B4-BE49-F238E27FC236}">
                    <a16:creationId xmlns:a16="http://schemas.microsoft.com/office/drawing/2014/main" id="{F8701A1A-4AC0-42D7-93A4-D0D5B87B18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94811" y="3287954"/>
                <a:ext cx="1080000" cy="696496"/>
              </a:xfrm>
              <a:prstGeom prst="rect">
                <a:avLst/>
              </a:prstGeom>
            </p:spPr>
          </p:pic>
        </p:grpSp>
      </p:grpSp>
      <p:grpSp>
        <p:nvGrpSpPr>
          <p:cNvPr id="18" name="Grupp 17">
            <a:extLst>
              <a:ext uri="{FF2B5EF4-FFF2-40B4-BE49-F238E27FC236}">
                <a16:creationId xmlns:a16="http://schemas.microsoft.com/office/drawing/2014/main" id="{D07F86BE-6D48-40BD-9741-418FC665B260}"/>
              </a:ext>
            </a:extLst>
          </p:cNvPr>
          <p:cNvGrpSpPr/>
          <p:nvPr/>
        </p:nvGrpSpPr>
        <p:grpSpPr>
          <a:xfrm>
            <a:off x="4184573" y="2942531"/>
            <a:ext cx="1080000" cy="1219734"/>
            <a:chOff x="4522154" y="1910084"/>
            <a:chExt cx="1080000" cy="1219734"/>
          </a:xfrm>
        </p:grpSpPr>
        <p:sp>
          <p:nvSpPr>
            <p:cNvPr id="68" name="Rektangel 67">
              <a:extLst>
                <a:ext uri="{FF2B5EF4-FFF2-40B4-BE49-F238E27FC236}">
                  <a16:creationId xmlns:a16="http://schemas.microsoft.com/office/drawing/2014/main" id="{70BD8B5B-D71F-44BA-A6B1-9E00B7893F96}"/>
                </a:ext>
              </a:extLst>
            </p:cNvPr>
            <p:cNvSpPr/>
            <p:nvPr/>
          </p:nvSpPr>
          <p:spPr>
            <a:xfrm>
              <a:off x="4522154" y="1910084"/>
              <a:ext cx="1080000" cy="1219734"/>
            </a:xfrm>
            <a:prstGeom prst="rect">
              <a:avLst/>
            </a:prstGeom>
            <a:ln/>
          </p:spPr>
          <p:style>
            <a:lnRef idx="1">
              <a:schemeClr val="accent3"/>
            </a:lnRef>
            <a:fillRef idx="2">
              <a:schemeClr val="accent3"/>
            </a:fillRef>
            <a:effectRef idx="1">
              <a:schemeClr val="accent3"/>
            </a:effectRef>
            <a:fontRef idx="minor">
              <a:schemeClr val="dk1"/>
            </a:fontRef>
          </p:style>
          <p:txBody>
            <a:bodyPr lIns="36000" rIns="36000" bIns="36000" rtlCol="0" anchor="b"/>
            <a:lstStyle/>
            <a:p>
              <a:pPr algn="ctr">
                <a:lnSpc>
                  <a:spcPts val="1700"/>
                </a:lnSpc>
              </a:pPr>
              <a:r>
                <a:rPr lang="sv-SE" sz="1600" dirty="0">
                  <a:solidFill>
                    <a:prstClr val="black"/>
                  </a:solidFill>
                  <a:latin typeface="Calibri"/>
                </a:rPr>
                <a:t>Domare</a:t>
              </a:r>
            </a:p>
            <a:p>
              <a:pPr algn="ctr">
                <a:lnSpc>
                  <a:spcPts val="1700"/>
                </a:lnSpc>
              </a:pPr>
              <a:r>
                <a:rPr lang="sv-SE" sz="1600" dirty="0">
                  <a:solidFill>
                    <a:prstClr val="black"/>
                  </a:solidFill>
                  <a:latin typeface="Calibri"/>
                </a:rPr>
                <a:t>Kungar</a:t>
              </a:r>
            </a:p>
          </p:txBody>
        </p:sp>
        <p:pic>
          <p:nvPicPr>
            <p:cNvPr id="62" name="Bildobjekt 61" descr="En bild som visar himmel, utomhus, mark, byggnad&#10;&#10;Beskrivning genererad med mycket hög exakthet">
              <a:extLst>
                <a:ext uri="{FF2B5EF4-FFF2-40B4-BE49-F238E27FC236}">
                  <a16:creationId xmlns:a16="http://schemas.microsoft.com/office/drawing/2014/main" id="{B303EDE6-3550-46E4-8AAC-B17A209B8D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56842" y="1910084"/>
              <a:ext cx="945312" cy="682445"/>
            </a:xfrm>
            <a:prstGeom prst="rect">
              <a:avLst/>
            </a:prstGeom>
          </p:spPr>
        </p:pic>
      </p:grpSp>
      <p:pic>
        <p:nvPicPr>
          <p:cNvPr id="59" name="Bildobjekt 58">
            <a:extLst>
              <a:ext uri="{FF2B5EF4-FFF2-40B4-BE49-F238E27FC236}">
                <a16:creationId xmlns:a16="http://schemas.microsoft.com/office/drawing/2014/main" id="{2D08CD6D-E819-4245-9CE8-BE7C15CA7679}"/>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3165791" y="3854274"/>
            <a:ext cx="1002449" cy="653680"/>
          </a:xfrm>
          <a:prstGeom prst="rect">
            <a:avLst/>
          </a:prstGeom>
        </p:spPr>
      </p:pic>
      <p:grpSp>
        <p:nvGrpSpPr>
          <p:cNvPr id="105" name="Grupp 104">
            <a:extLst>
              <a:ext uri="{FF2B5EF4-FFF2-40B4-BE49-F238E27FC236}">
                <a16:creationId xmlns:a16="http://schemas.microsoft.com/office/drawing/2014/main" id="{641C2DCB-DF34-4D01-A35A-5921695E3A47}"/>
              </a:ext>
            </a:extLst>
          </p:cNvPr>
          <p:cNvGrpSpPr/>
          <p:nvPr/>
        </p:nvGrpSpPr>
        <p:grpSpPr>
          <a:xfrm>
            <a:off x="7484885" y="3552398"/>
            <a:ext cx="1737003" cy="2923704"/>
            <a:chOff x="7484885" y="3552398"/>
            <a:chExt cx="1737003" cy="2923704"/>
          </a:xfrm>
        </p:grpSpPr>
        <p:cxnSp>
          <p:nvCxnSpPr>
            <p:cNvPr id="54" name="Koppling: vinklad 53">
              <a:extLst>
                <a:ext uri="{FF2B5EF4-FFF2-40B4-BE49-F238E27FC236}">
                  <a16:creationId xmlns:a16="http://schemas.microsoft.com/office/drawing/2014/main" id="{5EB62837-0DD7-475C-A26D-C1ED42820936}"/>
                </a:ext>
              </a:extLst>
            </p:cNvPr>
            <p:cNvCxnSpPr>
              <a:cxnSpLocks/>
              <a:stCxn id="63" idx="3"/>
              <a:endCxn id="72" idx="1"/>
            </p:cNvCxnSpPr>
            <p:nvPr/>
          </p:nvCxnSpPr>
          <p:spPr>
            <a:xfrm>
              <a:off x="7902783" y="3552398"/>
              <a:ext cx="239105" cy="2313837"/>
            </a:xfrm>
            <a:prstGeom prst="bentConnector3">
              <a:avLst>
                <a:gd name="adj1" fmla="val 50000"/>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12" name="textruta 111">
              <a:extLst>
                <a:ext uri="{FF2B5EF4-FFF2-40B4-BE49-F238E27FC236}">
                  <a16:creationId xmlns:a16="http://schemas.microsoft.com/office/drawing/2014/main" id="{E81CF974-71B1-4CAE-B9F7-E1890CC29AEB}"/>
                </a:ext>
              </a:extLst>
            </p:cNvPr>
            <p:cNvSpPr txBox="1"/>
            <p:nvPr/>
          </p:nvSpPr>
          <p:spPr>
            <a:xfrm>
              <a:off x="7484885" y="4469451"/>
              <a:ext cx="1070733" cy="464871"/>
            </a:xfrm>
            <a:prstGeom prst="rect">
              <a:avLst/>
            </a:prstGeom>
            <a:solidFill>
              <a:schemeClr val="bg1"/>
            </a:solidFill>
          </p:spPr>
          <p:txBody>
            <a:bodyPr wrap="none" lIns="36000" tIns="0" rIns="36000" bIns="0" rtlCol="0">
              <a:spAutoFit/>
            </a:bodyPr>
            <a:lstStyle/>
            <a:p>
              <a:pPr algn="ctr">
                <a:lnSpc>
                  <a:spcPts val="1800"/>
                </a:lnSpc>
              </a:pPr>
              <a:r>
                <a:rPr lang="sv-SE" dirty="0">
                  <a:solidFill>
                    <a:prstClr val="black"/>
                  </a:solidFill>
                  <a:latin typeface="Calibri"/>
                </a:rPr>
                <a:t>Templets</a:t>
              </a:r>
              <a:br>
                <a:rPr lang="sv-SE" dirty="0">
                  <a:solidFill>
                    <a:prstClr val="black"/>
                  </a:solidFill>
                  <a:latin typeface="Calibri"/>
                </a:rPr>
              </a:br>
              <a:r>
                <a:rPr lang="sv-SE" dirty="0">
                  <a:solidFill>
                    <a:prstClr val="black"/>
                  </a:solidFill>
                  <a:latin typeface="Calibri"/>
                </a:rPr>
                <a:t>förstörelse</a:t>
              </a:r>
            </a:p>
          </p:txBody>
        </p:sp>
        <p:sp>
          <p:nvSpPr>
            <p:cNvPr id="72" name="Rektangel 71">
              <a:extLst>
                <a:ext uri="{FF2B5EF4-FFF2-40B4-BE49-F238E27FC236}">
                  <a16:creationId xmlns:a16="http://schemas.microsoft.com/office/drawing/2014/main" id="{E263405D-75E7-492C-A01A-DA7865B2059F}"/>
                </a:ext>
              </a:extLst>
            </p:cNvPr>
            <p:cNvSpPr/>
            <p:nvPr/>
          </p:nvSpPr>
          <p:spPr>
            <a:xfrm>
              <a:off x="8141888" y="5256368"/>
              <a:ext cx="1080000" cy="1219734"/>
            </a:xfrm>
            <a:prstGeom prst="rect">
              <a:avLst/>
            </a:prstGeom>
            <a:ln/>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lnSpc>
                  <a:spcPts val="1700"/>
                </a:lnSpc>
              </a:pPr>
              <a:r>
                <a:rPr lang="sv-SE" sz="1600" dirty="0">
                  <a:solidFill>
                    <a:prstClr val="black"/>
                  </a:solidFill>
                  <a:latin typeface="Calibri"/>
                </a:rPr>
                <a:t>Dia-</a:t>
              </a:r>
            </a:p>
            <a:p>
              <a:pPr algn="ctr">
                <a:lnSpc>
                  <a:spcPts val="1700"/>
                </a:lnSpc>
              </a:pPr>
              <a:r>
                <a:rPr lang="sv-SE" sz="1600" dirty="0">
                  <a:solidFill>
                    <a:prstClr val="black"/>
                  </a:solidFill>
                  <a:latin typeface="Calibri"/>
                </a:rPr>
                <a:t>sporan</a:t>
              </a:r>
            </a:p>
          </p:txBody>
        </p:sp>
      </p:grpSp>
      <p:grpSp>
        <p:nvGrpSpPr>
          <p:cNvPr id="96" name="Grupp 95">
            <a:extLst>
              <a:ext uri="{FF2B5EF4-FFF2-40B4-BE49-F238E27FC236}">
                <a16:creationId xmlns:a16="http://schemas.microsoft.com/office/drawing/2014/main" id="{B28C0E11-C355-4890-87EB-9D553903DBD9}"/>
              </a:ext>
            </a:extLst>
          </p:cNvPr>
          <p:cNvGrpSpPr/>
          <p:nvPr/>
        </p:nvGrpSpPr>
        <p:grpSpPr>
          <a:xfrm>
            <a:off x="4882464" y="3552398"/>
            <a:ext cx="1701214" cy="2923704"/>
            <a:chOff x="4882464" y="3552398"/>
            <a:chExt cx="1701214" cy="2923704"/>
          </a:xfrm>
        </p:grpSpPr>
        <p:cxnSp>
          <p:nvCxnSpPr>
            <p:cNvPr id="35" name="Koppling: vinklad 34">
              <a:extLst>
                <a:ext uri="{FF2B5EF4-FFF2-40B4-BE49-F238E27FC236}">
                  <a16:creationId xmlns:a16="http://schemas.microsoft.com/office/drawing/2014/main" id="{25D64780-5D5A-408D-A7F0-8F1405E9B575}"/>
                </a:ext>
              </a:extLst>
            </p:cNvPr>
            <p:cNvCxnSpPr>
              <a:cxnSpLocks/>
              <a:stCxn id="68" idx="3"/>
              <a:endCxn id="74" idx="1"/>
            </p:cNvCxnSpPr>
            <p:nvPr/>
          </p:nvCxnSpPr>
          <p:spPr>
            <a:xfrm>
              <a:off x="5264573" y="3552398"/>
              <a:ext cx="239105" cy="2313837"/>
            </a:xfrm>
            <a:prstGeom prst="bentConnector3">
              <a:avLst>
                <a:gd name="adj1" fmla="val 50000"/>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17" name="textruta 116">
              <a:extLst>
                <a:ext uri="{FF2B5EF4-FFF2-40B4-BE49-F238E27FC236}">
                  <a16:creationId xmlns:a16="http://schemas.microsoft.com/office/drawing/2014/main" id="{3BE52689-4044-475D-8778-3D536FC205BB}"/>
                </a:ext>
              </a:extLst>
            </p:cNvPr>
            <p:cNvSpPr txBox="1"/>
            <p:nvPr/>
          </p:nvSpPr>
          <p:spPr>
            <a:xfrm>
              <a:off x="4882464" y="4469451"/>
              <a:ext cx="984043" cy="464871"/>
            </a:xfrm>
            <a:prstGeom prst="rect">
              <a:avLst/>
            </a:prstGeom>
            <a:solidFill>
              <a:schemeClr val="bg1"/>
            </a:solidFill>
          </p:spPr>
          <p:txBody>
            <a:bodyPr wrap="none" lIns="36000" tIns="0" rIns="36000" bIns="0" rtlCol="0">
              <a:spAutoFit/>
            </a:bodyPr>
            <a:lstStyle/>
            <a:p>
              <a:pPr algn="ctr">
                <a:lnSpc>
                  <a:spcPts val="1800"/>
                </a:lnSpc>
              </a:pPr>
              <a:r>
                <a:rPr lang="sv-SE" dirty="0">
                  <a:solidFill>
                    <a:prstClr val="black"/>
                  </a:solidFill>
                  <a:latin typeface="Calibri"/>
                </a:rPr>
                <a:t>Nebukad-</a:t>
              </a:r>
            </a:p>
            <a:p>
              <a:pPr algn="ctr">
                <a:lnSpc>
                  <a:spcPts val="1800"/>
                </a:lnSpc>
              </a:pPr>
              <a:r>
                <a:rPr lang="sv-SE" dirty="0">
                  <a:solidFill>
                    <a:prstClr val="black"/>
                  </a:solidFill>
                  <a:latin typeface="Calibri"/>
                </a:rPr>
                <a:t>nessar</a:t>
              </a:r>
            </a:p>
          </p:txBody>
        </p:sp>
        <p:sp>
          <p:nvSpPr>
            <p:cNvPr id="74" name="Rektangel 73">
              <a:extLst>
                <a:ext uri="{FF2B5EF4-FFF2-40B4-BE49-F238E27FC236}">
                  <a16:creationId xmlns:a16="http://schemas.microsoft.com/office/drawing/2014/main" id="{C1DC6F17-B6F2-4517-AAC1-CC01794C8C75}"/>
                </a:ext>
              </a:extLst>
            </p:cNvPr>
            <p:cNvSpPr/>
            <p:nvPr/>
          </p:nvSpPr>
          <p:spPr>
            <a:xfrm>
              <a:off x="5503678" y="5256368"/>
              <a:ext cx="1080000" cy="1219734"/>
            </a:xfrm>
            <a:prstGeom prst="rect">
              <a:avLst/>
            </a:prstGeom>
            <a:ln/>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lnSpc>
                  <a:spcPts val="1700"/>
                </a:lnSpc>
              </a:pPr>
              <a:r>
                <a:rPr lang="sv-SE" sz="1600" dirty="0">
                  <a:solidFill>
                    <a:prstClr val="black"/>
                  </a:solidFill>
                  <a:latin typeface="Calibri"/>
                </a:rPr>
                <a:t>Baby-</a:t>
              </a:r>
            </a:p>
            <a:p>
              <a:pPr algn="ctr">
                <a:lnSpc>
                  <a:spcPts val="1700"/>
                </a:lnSpc>
              </a:pPr>
              <a:r>
                <a:rPr lang="sv-SE" sz="1600" dirty="0">
                  <a:solidFill>
                    <a:prstClr val="black"/>
                  </a:solidFill>
                  <a:latin typeface="Calibri"/>
                </a:rPr>
                <a:t>lonien</a:t>
              </a:r>
            </a:p>
          </p:txBody>
        </p:sp>
      </p:grpSp>
      <p:grpSp>
        <p:nvGrpSpPr>
          <p:cNvPr id="94" name="Grupp 93">
            <a:extLst>
              <a:ext uri="{FF2B5EF4-FFF2-40B4-BE49-F238E27FC236}">
                <a16:creationId xmlns:a16="http://schemas.microsoft.com/office/drawing/2014/main" id="{AB6BE868-A53B-4837-8850-10333F79C309}"/>
              </a:ext>
            </a:extLst>
          </p:cNvPr>
          <p:cNvGrpSpPr/>
          <p:nvPr/>
        </p:nvGrpSpPr>
        <p:grpSpPr>
          <a:xfrm>
            <a:off x="2312726" y="3552398"/>
            <a:ext cx="1632742" cy="2923704"/>
            <a:chOff x="2312726" y="3552398"/>
            <a:chExt cx="1632742" cy="2923704"/>
          </a:xfrm>
        </p:grpSpPr>
        <p:cxnSp>
          <p:nvCxnSpPr>
            <p:cNvPr id="26" name="Koppling: vinklad 25">
              <a:extLst>
                <a:ext uri="{FF2B5EF4-FFF2-40B4-BE49-F238E27FC236}">
                  <a16:creationId xmlns:a16="http://schemas.microsoft.com/office/drawing/2014/main" id="{FF59D68B-71A2-4581-8BC9-1CF6CAB56AD2}"/>
                </a:ext>
              </a:extLst>
            </p:cNvPr>
            <p:cNvCxnSpPr>
              <a:cxnSpLocks/>
              <a:stCxn id="77" idx="3"/>
              <a:endCxn id="75" idx="1"/>
            </p:cNvCxnSpPr>
            <p:nvPr/>
          </p:nvCxnSpPr>
          <p:spPr>
            <a:xfrm>
              <a:off x="2626363" y="3552398"/>
              <a:ext cx="239105" cy="2313837"/>
            </a:xfrm>
            <a:prstGeom prst="bentConnector3">
              <a:avLst>
                <a:gd name="adj1" fmla="val 50000"/>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15" name="textruta 114">
              <a:extLst>
                <a:ext uri="{FF2B5EF4-FFF2-40B4-BE49-F238E27FC236}">
                  <a16:creationId xmlns:a16="http://schemas.microsoft.com/office/drawing/2014/main" id="{A1CBD802-9E92-4CC0-9DDC-B66B34EB902D}"/>
                </a:ext>
              </a:extLst>
            </p:cNvPr>
            <p:cNvSpPr txBox="1"/>
            <p:nvPr/>
          </p:nvSpPr>
          <p:spPr>
            <a:xfrm>
              <a:off x="2312726" y="4469451"/>
              <a:ext cx="863048" cy="464871"/>
            </a:xfrm>
            <a:prstGeom prst="rect">
              <a:avLst/>
            </a:prstGeom>
            <a:solidFill>
              <a:schemeClr val="bg1"/>
            </a:solidFill>
          </p:spPr>
          <p:txBody>
            <a:bodyPr wrap="none" lIns="36000" tIns="0" rIns="36000" bIns="0" rtlCol="0">
              <a:spAutoFit/>
            </a:bodyPr>
            <a:lstStyle/>
            <a:p>
              <a:pPr algn="ctr">
                <a:lnSpc>
                  <a:spcPts val="1800"/>
                </a:lnSpc>
              </a:pPr>
              <a:r>
                <a:rPr lang="sv-SE" dirty="0">
                  <a:solidFill>
                    <a:prstClr val="black"/>
                  </a:solidFill>
                  <a:latin typeface="Calibri"/>
                </a:rPr>
                <a:t>Israel till</a:t>
              </a:r>
              <a:br>
                <a:rPr lang="sv-SE" dirty="0">
                  <a:solidFill>
                    <a:prstClr val="black"/>
                  </a:solidFill>
                  <a:latin typeface="Calibri"/>
                </a:rPr>
              </a:br>
              <a:r>
                <a:rPr lang="sv-SE" dirty="0">
                  <a:solidFill>
                    <a:prstClr val="black"/>
                  </a:solidFill>
                  <a:latin typeface="Calibri"/>
                </a:rPr>
                <a:t>Egypten</a:t>
              </a:r>
            </a:p>
          </p:txBody>
        </p:sp>
        <p:sp>
          <p:nvSpPr>
            <p:cNvPr id="75" name="Rektangel 74">
              <a:extLst>
                <a:ext uri="{FF2B5EF4-FFF2-40B4-BE49-F238E27FC236}">
                  <a16:creationId xmlns:a16="http://schemas.microsoft.com/office/drawing/2014/main" id="{C6B46D6E-C022-404F-BA89-24DC7481B823}"/>
                </a:ext>
              </a:extLst>
            </p:cNvPr>
            <p:cNvSpPr/>
            <p:nvPr/>
          </p:nvSpPr>
          <p:spPr>
            <a:xfrm>
              <a:off x="2865468" y="5256368"/>
              <a:ext cx="1080000" cy="1219734"/>
            </a:xfrm>
            <a:prstGeom prst="rect">
              <a:avLst/>
            </a:prstGeom>
            <a:ln/>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lnSpc>
                  <a:spcPts val="1700"/>
                </a:lnSpc>
              </a:pPr>
              <a:r>
                <a:rPr lang="sv-SE" sz="1600" dirty="0">
                  <a:solidFill>
                    <a:prstClr val="black"/>
                  </a:solidFill>
                  <a:latin typeface="Calibri"/>
                </a:rPr>
                <a:t>Egypten</a:t>
              </a:r>
            </a:p>
          </p:txBody>
        </p:sp>
      </p:grpSp>
      <p:sp>
        <p:nvSpPr>
          <p:cNvPr id="76" name="Rektangel 75">
            <a:extLst>
              <a:ext uri="{FF2B5EF4-FFF2-40B4-BE49-F238E27FC236}">
                <a16:creationId xmlns:a16="http://schemas.microsoft.com/office/drawing/2014/main" id="{46DFE353-BEE8-49C9-BB02-8EEBD813F553}"/>
              </a:ext>
            </a:extLst>
          </p:cNvPr>
          <p:cNvSpPr/>
          <p:nvPr/>
        </p:nvSpPr>
        <p:spPr>
          <a:xfrm>
            <a:off x="227258" y="2942531"/>
            <a:ext cx="1080000" cy="1219734"/>
          </a:xfrm>
          <a:prstGeom prst="rect">
            <a:avLst/>
          </a:prstGeom>
          <a:ln/>
        </p:spPr>
        <p:style>
          <a:lnRef idx="1">
            <a:schemeClr val="accent3"/>
          </a:lnRef>
          <a:fillRef idx="2">
            <a:schemeClr val="accent3"/>
          </a:fillRef>
          <a:effectRef idx="1">
            <a:schemeClr val="accent3"/>
          </a:effectRef>
          <a:fontRef idx="minor">
            <a:schemeClr val="dk1"/>
          </a:fontRef>
        </p:style>
        <p:txBody>
          <a:bodyPr lIns="36000" rIns="36000" bIns="36000" rtlCol="0" anchor="ctr"/>
          <a:lstStyle/>
          <a:p>
            <a:pPr algn="ctr">
              <a:lnSpc>
                <a:spcPts val="1700"/>
              </a:lnSpc>
            </a:pPr>
            <a:r>
              <a:rPr lang="sv-SE" sz="1600" dirty="0">
                <a:solidFill>
                  <a:prstClr val="black"/>
                </a:solidFill>
                <a:latin typeface="Calibri"/>
              </a:rPr>
              <a:t>Abraham</a:t>
            </a:r>
          </a:p>
        </p:txBody>
      </p:sp>
      <p:grpSp>
        <p:nvGrpSpPr>
          <p:cNvPr id="93" name="Grupp 92">
            <a:extLst>
              <a:ext uri="{FF2B5EF4-FFF2-40B4-BE49-F238E27FC236}">
                <a16:creationId xmlns:a16="http://schemas.microsoft.com/office/drawing/2014/main" id="{06B15046-31BA-49D0-A837-90910585B4A8}"/>
              </a:ext>
            </a:extLst>
          </p:cNvPr>
          <p:cNvGrpSpPr/>
          <p:nvPr/>
        </p:nvGrpSpPr>
        <p:grpSpPr>
          <a:xfrm>
            <a:off x="1307258" y="2942531"/>
            <a:ext cx="1319105" cy="1219734"/>
            <a:chOff x="1307258" y="2942531"/>
            <a:chExt cx="1319105" cy="1219734"/>
          </a:xfrm>
        </p:grpSpPr>
        <p:cxnSp>
          <p:nvCxnSpPr>
            <p:cNvPr id="24" name="Rak pilkoppling 23">
              <a:extLst>
                <a:ext uri="{FF2B5EF4-FFF2-40B4-BE49-F238E27FC236}">
                  <a16:creationId xmlns:a16="http://schemas.microsoft.com/office/drawing/2014/main" id="{9502D89F-2014-410A-8217-6C3F42E49FF9}"/>
                </a:ext>
              </a:extLst>
            </p:cNvPr>
            <p:cNvCxnSpPr>
              <a:cxnSpLocks/>
              <a:stCxn id="76" idx="3"/>
              <a:endCxn id="77" idx="1"/>
            </p:cNvCxnSpPr>
            <p:nvPr/>
          </p:nvCxnSpPr>
          <p:spPr>
            <a:xfrm>
              <a:off x="1307258" y="3552398"/>
              <a:ext cx="239105" cy="0"/>
            </a:xfrm>
            <a:prstGeom prst="straightConnector1">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77" name="Rektangel 76">
              <a:extLst>
                <a:ext uri="{FF2B5EF4-FFF2-40B4-BE49-F238E27FC236}">
                  <a16:creationId xmlns:a16="http://schemas.microsoft.com/office/drawing/2014/main" id="{DCF29AD7-6865-4B74-9A41-BD9E695F58F3}"/>
                </a:ext>
              </a:extLst>
            </p:cNvPr>
            <p:cNvSpPr/>
            <p:nvPr/>
          </p:nvSpPr>
          <p:spPr>
            <a:xfrm>
              <a:off x="1546363" y="2942531"/>
              <a:ext cx="1080000" cy="1219734"/>
            </a:xfrm>
            <a:prstGeom prst="rect">
              <a:avLst/>
            </a:prstGeom>
            <a:ln/>
          </p:spPr>
          <p:style>
            <a:lnRef idx="1">
              <a:schemeClr val="accent3"/>
            </a:lnRef>
            <a:fillRef idx="2">
              <a:schemeClr val="accent3"/>
            </a:fillRef>
            <a:effectRef idx="1">
              <a:schemeClr val="accent3"/>
            </a:effectRef>
            <a:fontRef idx="minor">
              <a:schemeClr val="dk1"/>
            </a:fontRef>
          </p:style>
          <p:txBody>
            <a:bodyPr lIns="36000" rIns="36000" bIns="36000" rtlCol="0" anchor="ctr"/>
            <a:lstStyle/>
            <a:p>
              <a:pPr algn="ctr">
                <a:lnSpc>
                  <a:spcPts val="1700"/>
                </a:lnSpc>
              </a:pPr>
              <a:r>
                <a:rPr lang="sv-SE" sz="1600" dirty="0">
                  <a:solidFill>
                    <a:prstClr val="black"/>
                  </a:solidFill>
                  <a:latin typeface="Calibri"/>
                </a:rPr>
                <a:t>Isak</a:t>
              </a:r>
            </a:p>
            <a:p>
              <a:pPr algn="ctr">
                <a:lnSpc>
                  <a:spcPts val="1700"/>
                </a:lnSpc>
              </a:pPr>
              <a:r>
                <a:rPr lang="sv-SE" sz="1600" dirty="0">
                  <a:solidFill>
                    <a:prstClr val="black"/>
                  </a:solidFill>
                  <a:latin typeface="Calibri"/>
                </a:rPr>
                <a:t>Jakob</a:t>
              </a:r>
            </a:p>
          </p:txBody>
        </p:sp>
      </p:grpSp>
      <p:grpSp>
        <p:nvGrpSpPr>
          <p:cNvPr id="101" name="Grupp 100">
            <a:extLst>
              <a:ext uri="{FF2B5EF4-FFF2-40B4-BE49-F238E27FC236}">
                <a16:creationId xmlns:a16="http://schemas.microsoft.com/office/drawing/2014/main" id="{9E6DE887-FEB6-4409-9001-FA76D672F8C4}"/>
              </a:ext>
            </a:extLst>
          </p:cNvPr>
          <p:cNvGrpSpPr/>
          <p:nvPr/>
        </p:nvGrpSpPr>
        <p:grpSpPr>
          <a:xfrm>
            <a:off x="5714105" y="6059083"/>
            <a:ext cx="1525643" cy="369332"/>
            <a:chOff x="5981075" y="7036644"/>
            <a:chExt cx="1525643" cy="369332"/>
          </a:xfrm>
        </p:grpSpPr>
        <p:sp>
          <p:nvSpPr>
            <p:cNvPr id="138" name="textruta 137">
              <a:extLst>
                <a:ext uri="{FF2B5EF4-FFF2-40B4-BE49-F238E27FC236}">
                  <a16:creationId xmlns:a16="http://schemas.microsoft.com/office/drawing/2014/main" id="{6C4A65BA-1965-4F65-BDD0-1CF06A79416A}"/>
                </a:ext>
              </a:extLst>
            </p:cNvPr>
            <p:cNvSpPr txBox="1"/>
            <p:nvPr/>
          </p:nvSpPr>
          <p:spPr>
            <a:xfrm>
              <a:off x="6955669" y="7036644"/>
              <a:ext cx="551049" cy="369332"/>
            </a:xfrm>
            <a:prstGeom prst="rect">
              <a:avLst/>
            </a:prstGeom>
            <a:noFill/>
          </p:spPr>
          <p:txBody>
            <a:bodyPr wrap="square" lIns="36000" tIns="0" rIns="36000" bIns="0" rtlCol="0">
              <a:spAutoFit/>
            </a:bodyPr>
            <a:lstStyle/>
            <a:p>
              <a:pPr algn="ctr">
                <a:spcBef>
                  <a:spcPts val="600"/>
                </a:spcBef>
              </a:pPr>
              <a:r>
                <a:rPr lang="sv-SE" sz="2400" b="1" dirty="0">
                  <a:solidFill>
                    <a:prstClr val="black"/>
                  </a:solidFill>
                  <a:latin typeface="Calibri"/>
                </a:rPr>
                <a:t>?</a:t>
              </a:r>
              <a:endParaRPr lang="sv-SE" sz="1400" dirty="0">
                <a:solidFill>
                  <a:prstClr val="black"/>
                </a:solidFill>
                <a:latin typeface="Calibri"/>
              </a:endParaRPr>
            </a:p>
          </p:txBody>
        </p:sp>
        <p:sp>
          <p:nvSpPr>
            <p:cNvPr id="99" name="Rektangel 98">
              <a:extLst>
                <a:ext uri="{FF2B5EF4-FFF2-40B4-BE49-F238E27FC236}">
                  <a16:creationId xmlns:a16="http://schemas.microsoft.com/office/drawing/2014/main" id="{EA8483EF-01A7-4360-9E97-6E4BBD2D32F8}"/>
                </a:ext>
              </a:extLst>
            </p:cNvPr>
            <p:cNvSpPr/>
            <p:nvPr/>
          </p:nvSpPr>
          <p:spPr>
            <a:xfrm>
              <a:off x="5981075" y="7112306"/>
              <a:ext cx="693737" cy="218008"/>
            </a:xfrm>
            <a:prstGeom prst="rect">
              <a:avLst/>
            </a:prstGeom>
          </p:spPr>
          <p:txBody>
            <a:bodyPr wrap="square" lIns="0" tIns="0" rIns="0" bIns="0">
              <a:spAutoFit/>
            </a:bodyPr>
            <a:lstStyle/>
            <a:p>
              <a:pPr>
                <a:lnSpc>
                  <a:spcPts val="1700"/>
                </a:lnSpc>
              </a:pPr>
              <a:r>
                <a:rPr lang="sv-SE" sz="1600" dirty="0">
                  <a:solidFill>
                    <a:prstClr val="black"/>
                  </a:solidFill>
                </a:rPr>
                <a:t>Assyrien</a:t>
              </a:r>
            </a:p>
          </p:txBody>
        </p:sp>
        <p:cxnSp>
          <p:nvCxnSpPr>
            <p:cNvPr id="123" name="Rak pilkoppling 122">
              <a:extLst>
                <a:ext uri="{FF2B5EF4-FFF2-40B4-BE49-F238E27FC236}">
                  <a16:creationId xmlns:a16="http://schemas.microsoft.com/office/drawing/2014/main" id="{F824C8AD-7F60-4EB4-92D7-A12D0D97EF16}"/>
                </a:ext>
              </a:extLst>
            </p:cNvPr>
            <p:cNvCxnSpPr>
              <a:cxnSpLocks/>
            </p:cNvCxnSpPr>
            <p:nvPr/>
          </p:nvCxnSpPr>
          <p:spPr>
            <a:xfrm>
              <a:off x="6738150" y="7224516"/>
              <a:ext cx="376543" cy="0"/>
            </a:xfrm>
            <a:prstGeom prst="straightConnector1">
              <a:avLst/>
            </a:prstGeom>
            <a:ln w="38100">
              <a:solidFill>
                <a:schemeClr val="tx1"/>
              </a:solidFill>
              <a:headEnd type="none" w="med" len="med"/>
              <a:tailEnd type="stealth" w="med" len="lg"/>
            </a:ln>
          </p:spPr>
          <p:style>
            <a:lnRef idx="1">
              <a:schemeClr val="accent1"/>
            </a:lnRef>
            <a:fillRef idx="0">
              <a:schemeClr val="accent1"/>
            </a:fillRef>
            <a:effectRef idx="0">
              <a:schemeClr val="accent1"/>
            </a:effectRef>
            <a:fontRef idx="minor">
              <a:schemeClr val="tx1"/>
            </a:fontRef>
          </p:style>
        </p:cxnSp>
      </p:grpSp>
      <p:grpSp>
        <p:nvGrpSpPr>
          <p:cNvPr id="129" name="Grupp 128">
            <a:extLst>
              <a:ext uri="{FF2B5EF4-FFF2-40B4-BE49-F238E27FC236}">
                <a16:creationId xmlns:a16="http://schemas.microsoft.com/office/drawing/2014/main" id="{28B4A3C2-2C1C-4136-A5C2-53DB8AF4C2E2}"/>
              </a:ext>
            </a:extLst>
          </p:cNvPr>
          <p:cNvGrpSpPr/>
          <p:nvPr/>
        </p:nvGrpSpPr>
        <p:grpSpPr>
          <a:xfrm>
            <a:off x="10540993" y="2942531"/>
            <a:ext cx="1319103" cy="3533566"/>
            <a:chOff x="10540993" y="2942531"/>
            <a:chExt cx="1319103" cy="3533566"/>
          </a:xfrm>
        </p:grpSpPr>
        <p:sp>
          <p:nvSpPr>
            <p:cNvPr id="128" name="Rektangel 127">
              <a:extLst>
                <a:ext uri="{FF2B5EF4-FFF2-40B4-BE49-F238E27FC236}">
                  <a16:creationId xmlns:a16="http://schemas.microsoft.com/office/drawing/2014/main" id="{75871278-850E-4542-9B11-2F43A1AD0098}"/>
                </a:ext>
              </a:extLst>
            </p:cNvPr>
            <p:cNvSpPr/>
            <p:nvPr/>
          </p:nvSpPr>
          <p:spPr>
            <a:xfrm>
              <a:off x="10804810" y="4033115"/>
              <a:ext cx="1044000" cy="2442982"/>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07" name="Grupp 106">
              <a:extLst>
                <a:ext uri="{FF2B5EF4-FFF2-40B4-BE49-F238E27FC236}">
                  <a16:creationId xmlns:a16="http://schemas.microsoft.com/office/drawing/2014/main" id="{74477C78-2648-466C-8655-BAE9C4A99242}"/>
                </a:ext>
              </a:extLst>
            </p:cNvPr>
            <p:cNvGrpSpPr/>
            <p:nvPr/>
          </p:nvGrpSpPr>
          <p:grpSpPr>
            <a:xfrm>
              <a:off x="10540993" y="2942531"/>
              <a:ext cx="1319103" cy="1219734"/>
              <a:chOff x="10540993" y="2942531"/>
              <a:chExt cx="1319103" cy="1219734"/>
            </a:xfrm>
          </p:grpSpPr>
          <p:cxnSp>
            <p:nvCxnSpPr>
              <p:cNvPr id="58" name="Rak pilkoppling 57">
                <a:extLst>
                  <a:ext uri="{FF2B5EF4-FFF2-40B4-BE49-F238E27FC236}">
                    <a16:creationId xmlns:a16="http://schemas.microsoft.com/office/drawing/2014/main" id="{A46301D4-402E-448C-BC2D-FE6F1CD2F91D}"/>
                  </a:ext>
                </a:extLst>
              </p:cNvPr>
              <p:cNvCxnSpPr>
                <a:cxnSpLocks/>
                <a:stCxn id="70" idx="3"/>
                <a:endCxn id="71" idx="3"/>
              </p:cNvCxnSpPr>
              <p:nvPr/>
            </p:nvCxnSpPr>
            <p:spPr>
              <a:xfrm>
                <a:off x="10540993" y="3552398"/>
                <a:ext cx="1319103" cy="0"/>
              </a:xfrm>
              <a:prstGeom prst="straightConnector1">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grpSp>
            <p:nvGrpSpPr>
              <p:cNvPr id="2" name="Grupp 1">
                <a:extLst>
                  <a:ext uri="{FF2B5EF4-FFF2-40B4-BE49-F238E27FC236}">
                    <a16:creationId xmlns:a16="http://schemas.microsoft.com/office/drawing/2014/main" id="{0622A944-E070-4ED6-A9F0-2DCD194C4A90}"/>
                  </a:ext>
                </a:extLst>
              </p:cNvPr>
              <p:cNvGrpSpPr/>
              <p:nvPr/>
            </p:nvGrpSpPr>
            <p:grpSpPr>
              <a:xfrm>
                <a:off x="10780096" y="2942531"/>
                <a:ext cx="1080000" cy="1219734"/>
                <a:chOff x="10672509" y="3419478"/>
                <a:chExt cx="1080000" cy="1219734"/>
              </a:xfrm>
            </p:grpSpPr>
            <p:sp>
              <p:nvSpPr>
                <p:cNvPr id="71" name="Rektangel 70">
                  <a:extLst>
                    <a:ext uri="{FF2B5EF4-FFF2-40B4-BE49-F238E27FC236}">
                      <a16:creationId xmlns:a16="http://schemas.microsoft.com/office/drawing/2014/main" id="{E3C2C154-AF92-465B-9FF8-6FA2F7C96A72}"/>
                    </a:ext>
                  </a:extLst>
                </p:cNvPr>
                <p:cNvSpPr/>
                <p:nvPr/>
              </p:nvSpPr>
              <p:spPr>
                <a:xfrm>
                  <a:off x="10672509" y="3419478"/>
                  <a:ext cx="1080000" cy="1219734"/>
                </a:xfrm>
                <a:prstGeom prst="rect">
                  <a:avLst/>
                </a:prstGeom>
                <a:ln/>
              </p:spPr>
              <p:style>
                <a:lnRef idx="1">
                  <a:schemeClr val="accent3"/>
                </a:lnRef>
                <a:fillRef idx="2">
                  <a:schemeClr val="accent3"/>
                </a:fillRef>
                <a:effectRef idx="1">
                  <a:schemeClr val="accent3"/>
                </a:effectRef>
                <a:fontRef idx="minor">
                  <a:schemeClr val="dk1"/>
                </a:fontRef>
              </p:style>
              <p:txBody>
                <a:bodyPr lIns="36000" rIns="36000" bIns="36000" rtlCol="0" anchor="b"/>
                <a:lstStyle/>
                <a:p>
                  <a:pPr algn="ctr">
                    <a:lnSpc>
                      <a:spcPts val="1700"/>
                    </a:lnSpc>
                  </a:pPr>
                  <a:r>
                    <a:rPr lang="sv-SE" sz="1600" dirty="0">
                      <a:solidFill>
                        <a:prstClr val="black"/>
                      </a:solidFill>
                      <a:latin typeface="Calibri"/>
                    </a:rPr>
                    <a:t>Guds</a:t>
                  </a:r>
                </a:p>
                <a:p>
                  <a:pPr algn="ctr">
                    <a:lnSpc>
                      <a:spcPts val="1700"/>
                    </a:lnSpc>
                  </a:pPr>
                  <a:r>
                    <a:rPr lang="sv-SE" sz="1600" dirty="0">
                      <a:solidFill>
                        <a:prstClr val="black"/>
                      </a:solidFill>
                      <a:latin typeface="Calibri"/>
                    </a:rPr>
                    <a:t>rike</a:t>
                  </a:r>
                </a:p>
              </p:txBody>
            </p:sp>
            <p:pic>
              <p:nvPicPr>
                <p:cNvPr id="60" name="Bildobjekt 59">
                  <a:extLst>
                    <a:ext uri="{FF2B5EF4-FFF2-40B4-BE49-F238E27FC236}">
                      <a16:creationId xmlns:a16="http://schemas.microsoft.com/office/drawing/2014/main" id="{DDD9189E-332B-4B1C-844C-31F20BDC35E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72509" y="3419478"/>
                  <a:ext cx="1080000" cy="674852"/>
                </a:xfrm>
                <a:prstGeom prst="rect">
                  <a:avLst/>
                </a:prstGeom>
              </p:spPr>
            </p:pic>
          </p:grpSp>
        </p:grpSp>
      </p:grpSp>
      <p:sp>
        <p:nvSpPr>
          <p:cNvPr id="132" name="textruta 131">
            <a:extLst>
              <a:ext uri="{FF2B5EF4-FFF2-40B4-BE49-F238E27FC236}">
                <a16:creationId xmlns:a16="http://schemas.microsoft.com/office/drawing/2014/main" id="{0C447274-0ECA-4387-9B56-329C1FB68507}"/>
              </a:ext>
            </a:extLst>
          </p:cNvPr>
          <p:cNvSpPr txBox="1"/>
          <p:nvPr/>
        </p:nvSpPr>
        <p:spPr>
          <a:xfrm>
            <a:off x="7580580" y="2562202"/>
            <a:ext cx="322204" cy="553998"/>
          </a:xfrm>
          <a:prstGeom prst="rect">
            <a:avLst/>
          </a:prstGeom>
          <a:noFill/>
        </p:spPr>
        <p:txBody>
          <a:bodyPr wrap="none" lIns="0" tIns="0" rIns="0" bIns="0" rtlCol="0">
            <a:spAutoFit/>
          </a:bodyPr>
          <a:lstStyle/>
          <a:p>
            <a:r>
              <a:rPr lang="sv-SE" sz="3600" dirty="0">
                <a:solidFill>
                  <a:srgbClr val="FF0000"/>
                </a:solidFill>
                <a:sym typeface="Wingdings 2" panose="05020102010507070707" pitchFamily="18" charset="2"/>
              </a:rPr>
              <a:t></a:t>
            </a:r>
            <a:endParaRPr lang="sv-SE" sz="3600" dirty="0">
              <a:solidFill>
                <a:srgbClr val="FF0000"/>
              </a:solidFill>
            </a:endParaRPr>
          </a:p>
        </p:txBody>
      </p:sp>
      <p:grpSp>
        <p:nvGrpSpPr>
          <p:cNvPr id="102" name="Grupp 101">
            <a:extLst>
              <a:ext uri="{FF2B5EF4-FFF2-40B4-BE49-F238E27FC236}">
                <a16:creationId xmlns:a16="http://schemas.microsoft.com/office/drawing/2014/main" id="{225A8C21-10BD-43AC-8884-FECDB6305997}"/>
              </a:ext>
            </a:extLst>
          </p:cNvPr>
          <p:cNvGrpSpPr/>
          <p:nvPr/>
        </p:nvGrpSpPr>
        <p:grpSpPr>
          <a:xfrm>
            <a:off x="227258" y="1281212"/>
            <a:ext cx="7317241" cy="1661318"/>
            <a:chOff x="227258" y="1281212"/>
            <a:chExt cx="7317241" cy="1661318"/>
          </a:xfrm>
        </p:grpSpPr>
        <p:cxnSp>
          <p:nvCxnSpPr>
            <p:cNvPr id="79" name="Koppling: vinklad 78">
              <a:extLst>
                <a:ext uri="{FF2B5EF4-FFF2-40B4-BE49-F238E27FC236}">
                  <a16:creationId xmlns:a16="http://schemas.microsoft.com/office/drawing/2014/main" id="{97DC12DA-1188-4EEE-AB88-432E4326A874}"/>
                </a:ext>
              </a:extLst>
            </p:cNvPr>
            <p:cNvCxnSpPr>
              <a:cxnSpLocks/>
              <a:stCxn id="78" idx="3"/>
            </p:cNvCxnSpPr>
            <p:nvPr/>
          </p:nvCxnSpPr>
          <p:spPr>
            <a:xfrm>
              <a:off x="7296150" y="1495961"/>
              <a:ext cx="248349" cy="1446569"/>
            </a:xfrm>
            <a:prstGeom prst="bentConnector2">
              <a:avLst/>
            </a:prstGeom>
            <a:ln w="38100">
              <a:solidFill>
                <a:schemeClr val="tx1"/>
              </a:solidFill>
              <a:headEnd type="none" w="med" len="med"/>
              <a:tailEnd type="stealth" w="med" len="lg"/>
            </a:ln>
          </p:spPr>
          <p:style>
            <a:lnRef idx="1">
              <a:schemeClr val="accent1"/>
            </a:lnRef>
            <a:fillRef idx="0">
              <a:schemeClr val="accent1"/>
            </a:fillRef>
            <a:effectRef idx="0">
              <a:schemeClr val="accent1"/>
            </a:effectRef>
            <a:fontRef idx="minor">
              <a:schemeClr val="tx1"/>
            </a:fontRef>
          </p:style>
        </p:cxnSp>
        <p:sp>
          <p:nvSpPr>
            <p:cNvPr id="120" name="textruta 119">
              <a:extLst>
                <a:ext uri="{FF2B5EF4-FFF2-40B4-BE49-F238E27FC236}">
                  <a16:creationId xmlns:a16="http://schemas.microsoft.com/office/drawing/2014/main" id="{13DFFD01-8B64-4C40-A246-806088F7D0B0}"/>
                </a:ext>
              </a:extLst>
            </p:cNvPr>
            <p:cNvSpPr txBox="1"/>
            <p:nvPr/>
          </p:nvSpPr>
          <p:spPr>
            <a:xfrm>
              <a:off x="6387158" y="2087416"/>
              <a:ext cx="1106641" cy="537574"/>
            </a:xfrm>
            <a:prstGeom prst="rect">
              <a:avLst/>
            </a:prstGeom>
            <a:solidFill>
              <a:schemeClr val="bg1"/>
            </a:solidFill>
          </p:spPr>
          <p:txBody>
            <a:bodyPr wrap="none" lIns="36000" tIns="36000" rIns="36000" bIns="36000" rtlCol="0">
              <a:spAutoFit/>
            </a:bodyPr>
            <a:lstStyle/>
            <a:p>
              <a:pPr algn="r">
                <a:lnSpc>
                  <a:spcPts val="1800"/>
                </a:lnSpc>
              </a:pPr>
              <a:r>
                <a:rPr lang="sv-SE" dirty="0">
                  <a:solidFill>
                    <a:prstClr val="black"/>
                  </a:solidFill>
                  <a:latin typeface="Calibri"/>
                </a:rPr>
                <a:t>Första</a:t>
              </a:r>
            </a:p>
            <a:p>
              <a:pPr algn="r">
                <a:lnSpc>
                  <a:spcPts val="1800"/>
                </a:lnSpc>
              </a:pPr>
              <a:r>
                <a:rPr lang="sv-SE" dirty="0">
                  <a:solidFill>
                    <a:prstClr val="black"/>
                  </a:solidFill>
                  <a:latin typeface="Calibri"/>
                </a:rPr>
                <a:t>ankomsten</a:t>
              </a:r>
            </a:p>
          </p:txBody>
        </p:sp>
        <p:sp>
          <p:nvSpPr>
            <p:cNvPr id="78" name="Rektangel 77">
              <a:extLst>
                <a:ext uri="{FF2B5EF4-FFF2-40B4-BE49-F238E27FC236}">
                  <a16:creationId xmlns:a16="http://schemas.microsoft.com/office/drawing/2014/main" id="{5E24B4C4-6709-49CD-A557-4DF1DDDD172E}"/>
                </a:ext>
              </a:extLst>
            </p:cNvPr>
            <p:cNvSpPr/>
            <p:nvPr/>
          </p:nvSpPr>
          <p:spPr>
            <a:xfrm>
              <a:off x="227258" y="1281212"/>
              <a:ext cx="7068892" cy="429498"/>
            </a:xfrm>
            <a:prstGeom prst="rect">
              <a:avLst/>
            </a:prstGeom>
            <a:ln/>
          </p:spPr>
          <p:style>
            <a:lnRef idx="1">
              <a:schemeClr val="accent4"/>
            </a:lnRef>
            <a:fillRef idx="2">
              <a:schemeClr val="accent4"/>
            </a:fillRef>
            <a:effectRef idx="1">
              <a:schemeClr val="accent4"/>
            </a:effectRef>
            <a:fontRef idx="minor">
              <a:schemeClr val="dk1"/>
            </a:fontRef>
          </p:style>
          <p:txBody>
            <a:bodyPr lIns="36000" rIns="36000" rtlCol="0" anchor="ctr"/>
            <a:lstStyle/>
            <a:p>
              <a:pPr algn="ctr">
                <a:lnSpc>
                  <a:spcPts val="1700"/>
                </a:lnSpc>
              </a:pPr>
              <a:r>
                <a:rPr lang="sv-SE" sz="1600" dirty="0">
                  <a:solidFill>
                    <a:prstClr val="black"/>
                  </a:solidFill>
                  <a:latin typeface="Calibri"/>
                </a:rPr>
                <a:t>Förexisterande Kristus</a:t>
              </a:r>
            </a:p>
          </p:txBody>
        </p:sp>
      </p:grpSp>
      <p:grpSp>
        <p:nvGrpSpPr>
          <p:cNvPr id="7" name="Grupp 6">
            <a:extLst>
              <a:ext uri="{FF2B5EF4-FFF2-40B4-BE49-F238E27FC236}">
                <a16:creationId xmlns:a16="http://schemas.microsoft.com/office/drawing/2014/main" id="{B47267B7-C2AC-466D-880E-84F66D6A1D9A}"/>
              </a:ext>
            </a:extLst>
          </p:cNvPr>
          <p:cNvGrpSpPr/>
          <p:nvPr/>
        </p:nvGrpSpPr>
        <p:grpSpPr>
          <a:xfrm>
            <a:off x="8834070" y="2942531"/>
            <a:ext cx="1706923" cy="2923703"/>
            <a:chOff x="8834070" y="2942531"/>
            <a:chExt cx="1706923" cy="2923703"/>
          </a:xfrm>
        </p:grpSpPr>
        <p:cxnSp>
          <p:nvCxnSpPr>
            <p:cNvPr id="55" name="Koppling: vinklad 54">
              <a:extLst>
                <a:ext uri="{FF2B5EF4-FFF2-40B4-BE49-F238E27FC236}">
                  <a16:creationId xmlns:a16="http://schemas.microsoft.com/office/drawing/2014/main" id="{F0815721-196E-4501-AAC3-646671266228}"/>
                </a:ext>
              </a:extLst>
            </p:cNvPr>
            <p:cNvCxnSpPr>
              <a:cxnSpLocks/>
              <a:stCxn id="70" idx="1"/>
              <a:endCxn id="72" idx="3"/>
            </p:cNvCxnSpPr>
            <p:nvPr/>
          </p:nvCxnSpPr>
          <p:spPr>
            <a:xfrm rot="10800000" flipV="1">
              <a:off x="9221889" y="3552397"/>
              <a:ext cx="239105" cy="2313837"/>
            </a:xfrm>
            <a:prstGeom prst="bentConnector3">
              <a:avLst>
                <a:gd name="adj1" fmla="val 50000"/>
              </a:avLst>
            </a:prstGeom>
            <a:ln w="38100">
              <a:solidFill>
                <a:schemeClr val="tx1"/>
              </a:solidFill>
              <a:headEnd type="none" w="med" len="med"/>
              <a:tailEnd type="none" w="med" len="lg"/>
            </a:ln>
          </p:spPr>
          <p:style>
            <a:lnRef idx="1">
              <a:schemeClr val="accent1"/>
            </a:lnRef>
            <a:fillRef idx="0">
              <a:schemeClr val="accent1"/>
            </a:fillRef>
            <a:effectRef idx="0">
              <a:schemeClr val="accent1"/>
            </a:effectRef>
            <a:fontRef idx="minor">
              <a:schemeClr val="tx1"/>
            </a:fontRef>
          </p:style>
        </p:cxnSp>
        <p:sp>
          <p:nvSpPr>
            <p:cNvPr id="113" name="textruta 112">
              <a:extLst>
                <a:ext uri="{FF2B5EF4-FFF2-40B4-BE49-F238E27FC236}">
                  <a16:creationId xmlns:a16="http://schemas.microsoft.com/office/drawing/2014/main" id="{A9933A8E-193E-4CF1-913E-67DA400FD3AC}"/>
                </a:ext>
              </a:extLst>
            </p:cNvPr>
            <p:cNvSpPr txBox="1"/>
            <p:nvPr/>
          </p:nvSpPr>
          <p:spPr>
            <a:xfrm>
              <a:off x="8834070" y="4469451"/>
              <a:ext cx="997443" cy="464871"/>
            </a:xfrm>
            <a:prstGeom prst="rect">
              <a:avLst/>
            </a:prstGeom>
            <a:solidFill>
              <a:schemeClr val="bg1"/>
            </a:solidFill>
          </p:spPr>
          <p:txBody>
            <a:bodyPr wrap="none" lIns="36000" tIns="0" rIns="36000" bIns="0" rtlCol="0">
              <a:spAutoFit/>
            </a:bodyPr>
            <a:lstStyle/>
            <a:p>
              <a:pPr algn="ctr">
                <a:lnSpc>
                  <a:spcPts val="1800"/>
                </a:lnSpc>
              </a:pPr>
              <a:r>
                <a:rPr lang="sv-SE" dirty="0">
                  <a:solidFill>
                    <a:prstClr val="black"/>
                  </a:solidFill>
                  <a:latin typeface="Calibri"/>
                </a:rPr>
                <a:t>Åter-</a:t>
              </a:r>
              <a:br>
                <a:rPr lang="sv-SE" dirty="0">
                  <a:solidFill>
                    <a:prstClr val="black"/>
                  </a:solidFill>
                  <a:latin typeface="Calibri"/>
                </a:rPr>
              </a:br>
              <a:r>
                <a:rPr lang="sv-SE" dirty="0">
                  <a:solidFill>
                    <a:prstClr val="black"/>
                  </a:solidFill>
                  <a:latin typeface="Calibri"/>
                </a:rPr>
                <a:t>vändande</a:t>
              </a:r>
            </a:p>
          </p:txBody>
        </p:sp>
        <p:sp>
          <p:nvSpPr>
            <p:cNvPr id="70" name="Rektangel 69">
              <a:extLst>
                <a:ext uri="{FF2B5EF4-FFF2-40B4-BE49-F238E27FC236}">
                  <a16:creationId xmlns:a16="http://schemas.microsoft.com/office/drawing/2014/main" id="{23D7EE59-F0ED-4A16-8841-7BD5E2A0ED01}"/>
                </a:ext>
              </a:extLst>
            </p:cNvPr>
            <p:cNvSpPr/>
            <p:nvPr/>
          </p:nvSpPr>
          <p:spPr>
            <a:xfrm>
              <a:off x="9460993" y="2942531"/>
              <a:ext cx="1080000" cy="1219734"/>
            </a:xfrm>
            <a:prstGeom prst="rect">
              <a:avLst/>
            </a:prstGeom>
            <a:ln/>
          </p:spPr>
          <p:style>
            <a:lnRef idx="1">
              <a:schemeClr val="accent3"/>
            </a:lnRef>
            <a:fillRef idx="2">
              <a:schemeClr val="accent3"/>
            </a:fillRef>
            <a:effectRef idx="1">
              <a:schemeClr val="accent3"/>
            </a:effectRef>
            <a:fontRef idx="minor">
              <a:schemeClr val="dk1"/>
            </a:fontRef>
          </p:style>
          <p:txBody>
            <a:bodyPr lIns="36000" rIns="36000" bIns="36000" rtlCol="0" anchor="b"/>
            <a:lstStyle/>
            <a:p>
              <a:pPr algn="ctr">
                <a:lnSpc>
                  <a:spcPts val="1700"/>
                </a:lnSpc>
              </a:pPr>
              <a:r>
                <a:rPr lang="sv-SE" sz="1600" dirty="0">
                  <a:solidFill>
                    <a:prstClr val="black"/>
                  </a:solidFill>
                  <a:latin typeface="Calibri"/>
                </a:rPr>
                <a:t>Veder-</a:t>
              </a:r>
            </a:p>
            <a:p>
              <a:pPr algn="ctr">
                <a:lnSpc>
                  <a:spcPts val="1700"/>
                </a:lnSpc>
              </a:pPr>
              <a:r>
                <a:rPr lang="sv-SE" sz="1600" dirty="0">
                  <a:solidFill>
                    <a:prstClr val="black"/>
                  </a:solidFill>
                  <a:latin typeface="Calibri"/>
                </a:rPr>
                <a:t>mödan</a:t>
              </a:r>
            </a:p>
          </p:txBody>
        </p:sp>
        <p:pic>
          <p:nvPicPr>
            <p:cNvPr id="81" name="Bildobjekt 80">
              <a:extLst>
                <a:ext uri="{FF2B5EF4-FFF2-40B4-BE49-F238E27FC236}">
                  <a16:creationId xmlns:a16="http://schemas.microsoft.com/office/drawing/2014/main" id="{25094AB4-81F6-4A4A-8B79-F39DA514D50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60993" y="2942531"/>
              <a:ext cx="1080000" cy="674852"/>
            </a:xfrm>
            <a:prstGeom prst="rect">
              <a:avLst/>
            </a:prstGeom>
          </p:spPr>
        </p:pic>
      </p:grpSp>
    </p:spTree>
    <p:custDataLst>
      <p:tags r:id="rId1"/>
    </p:custDataLst>
    <p:extLst>
      <p:ext uri="{BB962C8B-B14F-4D97-AF65-F5344CB8AC3E}">
        <p14:creationId xmlns:p14="http://schemas.microsoft.com/office/powerpoint/2010/main" val="4118923984"/>
      </p:ext>
    </p:extLst>
  </p:cSld>
  <p:clrMapOvr>
    <a:masterClrMapping/>
  </p:clrMapOvr>
  <p:transition advTm="779791">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fade">
                                      <p:cBhvr>
                                        <p:cTn id="7" dur="500"/>
                                        <p:tgtEl>
                                          <p:spTgt spid="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2"/>
                                        </p:tgtEl>
                                        <p:attrNameLst>
                                          <p:attrName>style.visibility</p:attrName>
                                        </p:attrNameLst>
                                      </p:cBhvr>
                                      <p:to>
                                        <p:strVal val="visible"/>
                                      </p:to>
                                    </p:set>
                                    <p:animEffect transition="in" filter="fade">
                                      <p:cBhvr>
                                        <p:cTn id="12" dur="500"/>
                                        <p:tgtEl>
                                          <p:spTgt spid="9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3"/>
                                        </p:tgtEl>
                                        <p:attrNameLst>
                                          <p:attrName>style.visibility</p:attrName>
                                        </p:attrNameLst>
                                      </p:cBhvr>
                                      <p:to>
                                        <p:strVal val="visible"/>
                                      </p:to>
                                    </p:set>
                                    <p:animEffect transition="in" filter="fade">
                                      <p:cBhvr>
                                        <p:cTn id="17" dur="500"/>
                                        <p:tgtEl>
                                          <p:spTgt spid="9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4"/>
                                        </p:tgtEl>
                                        <p:attrNameLst>
                                          <p:attrName>style.visibility</p:attrName>
                                        </p:attrNameLst>
                                      </p:cBhvr>
                                      <p:to>
                                        <p:strVal val="visible"/>
                                      </p:to>
                                    </p:set>
                                    <p:animEffect transition="in" filter="fade">
                                      <p:cBhvr>
                                        <p:cTn id="22" dur="500"/>
                                        <p:tgtEl>
                                          <p:spTgt spid="9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6"/>
                                        </p:tgtEl>
                                        <p:attrNameLst>
                                          <p:attrName>style.visibility</p:attrName>
                                        </p:attrNameLst>
                                      </p:cBhvr>
                                      <p:to>
                                        <p:strVal val="visible"/>
                                      </p:to>
                                    </p:set>
                                    <p:animEffect transition="in" filter="fade">
                                      <p:cBhvr>
                                        <p:cTn id="27" dur="500"/>
                                        <p:tgtEl>
                                          <p:spTgt spid="116"/>
                                        </p:tgtEl>
                                      </p:cBhvr>
                                    </p:animEffect>
                                  </p:childTnLst>
                                </p:cTn>
                              </p:par>
                              <p:par>
                                <p:cTn id="28" presetID="10" presetClass="entr" presetSubtype="0" fill="hold"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9"/>
                                        </p:tgtEl>
                                        <p:attrNameLst>
                                          <p:attrName>style.visibility</p:attrName>
                                        </p:attrNameLst>
                                      </p:cBhvr>
                                      <p:to>
                                        <p:strVal val="visible"/>
                                      </p:to>
                                    </p:set>
                                    <p:animEffect transition="in" filter="fade">
                                      <p:cBhvr>
                                        <p:cTn id="35" dur="500"/>
                                        <p:tgtEl>
                                          <p:spTgt spid="5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96"/>
                                        </p:tgtEl>
                                        <p:attrNameLst>
                                          <p:attrName>style.visibility</p:attrName>
                                        </p:attrNameLst>
                                      </p:cBhvr>
                                      <p:to>
                                        <p:strVal val="visible"/>
                                      </p:to>
                                    </p:set>
                                    <p:animEffect transition="in" filter="fade">
                                      <p:cBhvr>
                                        <p:cTn id="45" dur="500"/>
                                        <p:tgtEl>
                                          <p:spTgt spid="96"/>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98"/>
                                        </p:tgtEl>
                                        <p:attrNameLst>
                                          <p:attrName>style.visibility</p:attrName>
                                        </p:attrNameLst>
                                      </p:cBhvr>
                                      <p:to>
                                        <p:strVal val="visible"/>
                                      </p:to>
                                    </p:set>
                                    <p:animEffect transition="in" filter="fade">
                                      <p:cBhvr>
                                        <p:cTn id="50" dur="500"/>
                                        <p:tgtEl>
                                          <p:spTgt spid="98"/>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01"/>
                                        </p:tgtEl>
                                        <p:attrNameLst>
                                          <p:attrName>style.visibility</p:attrName>
                                        </p:attrNameLst>
                                      </p:cBhvr>
                                      <p:to>
                                        <p:strVal val="visible"/>
                                      </p:to>
                                    </p:set>
                                    <p:animEffect transition="in" filter="fade">
                                      <p:cBhvr>
                                        <p:cTn id="55" dur="500"/>
                                        <p:tgtEl>
                                          <p:spTgt spid="101"/>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02"/>
                                        </p:tgtEl>
                                        <p:attrNameLst>
                                          <p:attrName>style.visibility</p:attrName>
                                        </p:attrNameLst>
                                      </p:cBhvr>
                                      <p:to>
                                        <p:strVal val="visible"/>
                                      </p:to>
                                    </p:set>
                                    <p:animEffect transition="in" filter="fade">
                                      <p:cBhvr>
                                        <p:cTn id="60" dur="500"/>
                                        <p:tgtEl>
                                          <p:spTgt spid="102"/>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103"/>
                                        </p:tgtEl>
                                        <p:attrNameLst>
                                          <p:attrName>style.visibility</p:attrName>
                                        </p:attrNameLst>
                                      </p:cBhvr>
                                      <p:to>
                                        <p:strVal val="visible"/>
                                      </p:to>
                                    </p:set>
                                    <p:animEffect transition="in" filter="fade">
                                      <p:cBhvr>
                                        <p:cTn id="65" dur="500"/>
                                        <p:tgtEl>
                                          <p:spTgt spid="103"/>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104"/>
                                        </p:tgtEl>
                                        <p:attrNameLst>
                                          <p:attrName>style.visibility</p:attrName>
                                        </p:attrNameLst>
                                      </p:cBhvr>
                                      <p:to>
                                        <p:strVal val="visible"/>
                                      </p:to>
                                    </p:set>
                                    <p:animEffect transition="in" filter="fade">
                                      <p:cBhvr>
                                        <p:cTn id="70" dur="500"/>
                                        <p:tgtEl>
                                          <p:spTgt spid="104"/>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85"/>
                                        </p:tgtEl>
                                        <p:attrNameLst>
                                          <p:attrName>style.visibility</p:attrName>
                                        </p:attrNameLst>
                                      </p:cBhvr>
                                      <p:to>
                                        <p:strVal val="visible"/>
                                      </p:to>
                                    </p:set>
                                    <p:animEffect transition="in" filter="fade">
                                      <p:cBhvr>
                                        <p:cTn id="73" dur="500"/>
                                        <p:tgtEl>
                                          <p:spTgt spid="85"/>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32"/>
                                        </p:tgtEl>
                                        <p:attrNameLst>
                                          <p:attrName>style.visibility</p:attrName>
                                        </p:attrNameLst>
                                      </p:cBhvr>
                                      <p:to>
                                        <p:strVal val="visible"/>
                                      </p:to>
                                    </p:set>
                                    <p:animEffect transition="in" filter="fade">
                                      <p:cBhvr>
                                        <p:cTn id="76" dur="500"/>
                                        <p:tgtEl>
                                          <p:spTgt spid="132"/>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105"/>
                                        </p:tgtEl>
                                        <p:attrNameLst>
                                          <p:attrName>style.visibility</p:attrName>
                                        </p:attrNameLst>
                                      </p:cBhvr>
                                      <p:to>
                                        <p:strVal val="visible"/>
                                      </p:to>
                                    </p:set>
                                    <p:animEffect transition="in" filter="fade">
                                      <p:cBhvr>
                                        <p:cTn id="81" dur="500"/>
                                        <p:tgtEl>
                                          <p:spTgt spid="105"/>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nodeType="clickEffect">
                                  <p:stCondLst>
                                    <p:cond delay="0"/>
                                  </p:stCondLst>
                                  <p:childTnLst>
                                    <p:set>
                                      <p:cBhvr>
                                        <p:cTn id="85" dur="1" fill="hold">
                                          <p:stCondLst>
                                            <p:cond delay="0"/>
                                          </p:stCondLst>
                                        </p:cTn>
                                        <p:tgtEl>
                                          <p:spTgt spid="7"/>
                                        </p:tgtEl>
                                        <p:attrNameLst>
                                          <p:attrName>style.visibility</p:attrName>
                                        </p:attrNameLst>
                                      </p:cBhvr>
                                      <p:to>
                                        <p:strVal val="visible"/>
                                      </p:to>
                                    </p:set>
                                    <p:animEffect transition="in" filter="fade">
                                      <p:cBhvr>
                                        <p:cTn id="86" dur="500"/>
                                        <p:tgtEl>
                                          <p:spTgt spid="7"/>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nodeType="clickEffect">
                                  <p:stCondLst>
                                    <p:cond delay="0"/>
                                  </p:stCondLst>
                                  <p:childTnLst>
                                    <p:set>
                                      <p:cBhvr>
                                        <p:cTn id="90" dur="1" fill="hold">
                                          <p:stCondLst>
                                            <p:cond delay="0"/>
                                          </p:stCondLst>
                                        </p:cTn>
                                        <p:tgtEl>
                                          <p:spTgt spid="106"/>
                                        </p:tgtEl>
                                        <p:attrNameLst>
                                          <p:attrName>style.visibility</p:attrName>
                                        </p:attrNameLst>
                                      </p:cBhvr>
                                      <p:to>
                                        <p:strVal val="visible"/>
                                      </p:to>
                                    </p:set>
                                    <p:animEffect transition="in" filter="fade">
                                      <p:cBhvr>
                                        <p:cTn id="91" dur="500"/>
                                        <p:tgtEl>
                                          <p:spTgt spid="106"/>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129"/>
                                        </p:tgtEl>
                                        <p:attrNameLst>
                                          <p:attrName>style.visibility</p:attrName>
                                        </p:attrNameLst>
                                      </p:cBhvr>
                                      <p:to>
                                        <p:strVal val="visible"/>
                                      </p:to>
                                    </p:set>
                                    <p:animEffect transition="in" filter="fade">
                                      <p:cBhvr>
                                        <p:cTn id="96"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116" grpId="0" animBg="1"/>
      <p:bldP spid="76" grpId="0" animBg="1"/>
      <p:bldP spid="1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ktangel 25">
            <a:extLst>
              <a:ext uri="{FF2B5EF4-FFF2-40B4-BE49-F238E27FC236}">
                <a16:creationId xmlns:a16="http://schemas.microsoft.com/office/drawing/2014/main" id="{F234296B-0061-4CE7-9435-E1A008A3E15B}"/>
              </a:ext>
            </a:extLst>
          </p:cNvPr>
          <p:cNvSpPr/>
          <p:nvPr/>
        </p:nvSpPr>
        <p:spPr>
          <a:xfrm>
            <a:off x="0" y="652138"/>
            <a:ext cx="8256722" cy="6205862"/>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grpSp>
        <p:nvGrpSpPr>
          <p:cNvPr id="19" name="Grupp 18">
            <a:extLst>
              <a:ext uri="{FF2B5EF4-FFF2-40B4-BE49-F238E27FC236}">
                <a16:creationId xmlns:a16="http://schemas.microsoft.com/office/drawing/2014/main" id="{992C649D-464D-4247-8425-CF67A684FD1F}"/>
              </a:ext>
            </a:extLst>
          </p:cNvPr>
          <p:cNvGrpSpPr/>
          <p:nvPr/>
        </p:nvGrpSpPr>
        <p:grpSpPr>
          <a:xfrm>
            <a:off x="492954" y="756324"/>
            <a:ext cx="6050862" cy="4701501"/>
            <a:chOff x="492954" y="756324"/>
            <a:chExt cx="6050862" cy="4701501"/>
          </a:xfrm>
        </p:grpSpPr>
        <p:cxnSp>
          <p:nvCxnSpPr>
            <p:cNvPr id="168" name="Rak pil 167"/>
            <p:cNvCxnSpPr>
              <a:cxnSpLocks/>
              <a:stCxn id="147" idx="7"/>
              <a:endCxn id="99" idx="0"/>
            </p:cNvCxnSpPr>
            <p:nvPr/>
          </p:nvCxnSpPr>
          <p:spPr>
            <a:xfrm>
              <a:off x="6540954" y="1036110"/>
              <a:ext cx="2862" cy="4421715"/>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7" name="Rak pil 166"/>
            <p:cNvCxnSpPr>
              <a:cxnSpLocks/>
              <a:stCxn id="147" idx="3"/>
              <a:endCxn id="5" idx="0"/>
            </p:cNvCxnSpPr>
            <p:nvPr/>
          </p:nvCxnSpPr>
          <p:spPr>
            <a:xfrm>
              <a:off x="492954" y="1036110"/>
              <a:ext cx="17758" cy="4421715"/>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7" name="Vänster-höger 146"/>
            <p:cNvSpPr/>
            <p:nvPr/>
          </p:nvSpPr>
          <p:spPr>
            <a:xfrm>
              <a:off x="492954" y="756324"/>
              <a:ext cx="6048000" cy="559572"/>
            </a:xfrm>
            <a:prstGeom prst="leftRightArrow">
              <a:avLst>
                <a:gd name="adj1" fmla="val 100000"/>
                <a:gd name="adj2" fmla="val 18747"/>
              </a:avLst>
            </a:prstGeom>
            <a:solidFill>
              <a:schemeClr val="bg1">
                <a:lumMod val="95000"/>
              </a:schemeClr>
            </a:solidFill>
            <a:ln w="28575">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8000" rIns="18000" bIns="18000" numCol="1" spcCol="0" rtlCol="0" fromWordArt="0" anchor="t" anchorCtr="0" forceAA="0" compatLnSpc="1">
              <a:prstTxWarp prst="textNoShape">
                <a:avLst/>
              </a:prstTxWarp>
              <a:spAutoFit/>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Belägring, Jerusalems fall &amp; templets förstörelse</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rgbClr val="C00000"/>
                  </a:solidFill>
                  <a:effectLst/>
                  <a:uLnTx/>
                  <a:uFillTx/>
                  <a:latin typeface="Calibri" panose="020F0502020204030204"/>
                  <a:ea typeface="+mn-ea"/>
                  <a:cs typeface="+mn-cs"/>
                </a:rPr>
                <a:t>Jerusalem ska bli en stenhop och tempelberget en skogbevuxen höjd.</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rPr>
                <a:t> (Mik 3:12) </a:t>
              </a:r>
              <a:r>
                <a:rPr kumimoji="0" lang="sv-SE" sz="1100" b="0" i="0" u="none" strike="noStrike" kern="1200" cap="none" spc="0" normalizeH="0" baseline="0" noProof="0" dirty="0">
                  <a:ln>
                    <a:noFill/>
                  </a:ln>
                  <a:solidFill>
                    <a:srgbClr val="C00000"/>
                  </a:solidFill>
                  <a:effectLst/>
                  <a:uLnTx/>
                  <a:uFillTx/>
                  <a:latin typeface="Calibri" panose="020F0502020204030204"/>
                  <a:ea typeface="+mn-ea"/>
                  <a:cs typeface="+mn-cs"/>
                </a:rPr>
                <a:t>Jag ska göra denna stad till häpnad och hån… Och jag ska låta dem äta sina egna söners och döttrars kött.</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rPr>
                <a:t> (Jer 19:8-9)</a:t>
              </a:r>
            </a:p>
          </p:txBody>
        </p:sp>
      </p:grpSp>
      <p:sp>
        <p:nvSpPr>
          <p:cNvPr id="127" name="Rektangel 126"/>
          <p:cNvSpPr/>
          <p:nvPr/>
        </p:nvSpPr>
        <p:spPr>
          <a:xfrm>
            <a:off x="6991688" y="5457825"/>
            <a:ext cx="828000" cy="938433"/>
          </a:xfrm>
          <a:prstGeom prst="rect">
            <a:avLst/>
          </a:prstGeom>
          <a:solidFill>
            <a:schemeClr val="accent5"/>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Diasporan,</a:t>
            </a:r>
          </a:p>
          <a:p>
            <a:pPr marL="0" marR="0" lvl="0" indent="0" algn="ctr" defTabSz="914400" rtl="0" eaLnBrk="1" fontAlgn="auto" latinLnBrk="0" hangingPunct="1">
              <a:lnSpc>
                <a:spcPct val="100000"/>
              </a:lnSpc>
              <a:spcBef>
                <a:spcPts val="0"/>
              </a:spcBef>
              <a:spcAft>
                <a:spcPts val="0"/>
              </a:spcAft>
              <a:buClrTx/>
              <a:buSzTx/>
              <a:buFontTx/>
              <a:buNone/>
              <a:tabLst/>
              <a:defRPr/>
            </a:pPr>
            <a:r>
              <a:rPr lang="sv-SE" sz="1100" b="1" dirty="0">
                <a:solidFill>
                  <a:schemeClr val="tx1"/>
                </a:solidFill>
                <a:latin typeface="Calibri" panose="020F0502020204030204"/>
              </a:rPr>
              <a:t>h</a:t>
            </a: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olocaust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(ej i Bibeln)</a:t>
            </a: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p:txBody>
      </p:sp>
      <p:sp>
        <p:nvSpPr>
          <p:cNvPr id="5" name="Rektangel 4"/>
          <p:cNvSpPr/>
          <p:nvPr/>
        </p:nvSpPr>
        <p:spPr>
          <a:xfrm>
            <a:off x="96712" y="5457825"/>
            <a:ext cx="828000" cy="938433"/>
          </a:xfrm>
          <a:prstGeom prst="rect">
            <a:avLst/>
          </a:prstGeom>
          <a:solidFill>
            <a:schemeClr val="accent1"/>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Jerusalems fall under Nebukad-nessar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(2 Kung 25)</a:t>
            </a:r>
          </a:p>
        </p:txBody>
      </p:sp>
      <p:sp>
        <p:nvSpPr>
          <p:cNvPr id="95" name="Rektangel 94"/>
          <p:cNvSpPr/>
          <p:nvPr/>
        </p:nvSpPr>
        <p:spPr>
          <a:xfrm>
            <a:off x="1820456" y="5457825"/>
            <a:ext cx="828000" cy="938433"/>
          </a:xfrm>
          <a:prstGeom prst="rect">
            <a:avLst/>
          </a:prstGeom>
          <a:solidFill>
            <a:schemeClr val="accent4"/>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Koresh </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påbud om </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ett åter-vändande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(Esra 1:2-3)</a:t>
            </a:r>
          </a:p>
        </p:txBody>
      </p:sp>
      <p:sp>
        <p:nvSpPr>
          <p:cNvPr id="99" name="Rektangel 98"/>
          <p:cNvSpPr/>
          <p:nvPr/>
        </p:nvSpPr>
        <p:spPr>
          <a:xfrm>
            <a:off x="6129816" y="5457825"/>
            <a:ext cx="828000" cy="938433"/>
          </a:xfrm>
          <a:prstGeom prst="rect">
            <a:avLst/>
          </a:prstGeom>
          <a:solidFill>
            <a:schemeClr val="accent1"/>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Jerusalems fall under Titus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(Matt 24:2)</a:t>
            </a:r>
          </a:p>
        </p:txBody>
      </p:sp>
      <p:sp>
        <p:nvSpPr>
          <p:cNvPr id="100" name="Rektangel 99"/>
          <p:cNvSpPr/>
          <p:nvPr/>
        </p:nvSpPr>
        <p:spPr>
          <a:xfrm>
            <a:off x="7853560" y="5457825"/>
            <a:ext cx="828000" cy="938433"/>
          </a:xfrm>
          <a:prstGeom prst="rect">
            <a:avLst/>
          </a:prstGeom>
          <a:solidFill>
            <a:schemeClr val="accent4"/>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Dagens </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åter-vändande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(Jes 11:11-12)</a:t>
            </a:r>
          </a:p>
        </p:txBody>
      </p:sp>
      <p:sp>
        <p:nvSpPr>
          <p:cNvPr id="101" name="Rektangel 100"/>
          <p:cNvSpPr/>
          <p:nvPr/>
        </p:nvSpPr>
        <p:spPr>
          <a:xfrm>
            <a:off x="10439176" y="5457825"/>
            <a:ext cx="828000" cy="938433"/>
          </a:xfrm>
          <a:prstGeom prst="rect">
            <a:avLst/>
          </a:prstGeom>
          <a:solidFill>
            <a:schemeClr val="accent6"/>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Jesu </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andra ankomst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(Sak 12:10)</a:t>
            </a:r>
          </a:p>
        </p:txBody>
      </p:sp>
      <p:sp>
        <p:nvSpPr>
          <p:cNvPr id="124" name="Rektangel 123"/>
          <p:cNvSpPr/>
          <p:nvPr/>
        </p:nvSpPr>
        <p:spPr>
          <a:xfrm>
            <a:off x="958584" y="5457825"/>
            <a:ext cx="828000" cy="938433"/>
          </a:xfrm>
          <a:prstGeom prst="rect">
            <a:avLst/>
          </a:prstGeom>
          <a:solidFill>
            <a:schemeClr val="accent5"/>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Babyloniska fången-skapen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(Klag 1-5)</a:t>
            </a:r>
          </a:p>
        </p:txBody>
      </p:sp>
      <p:sp>
        <p:nvSpPr>
          <p:cNvPr id="126" name="Rektangel 125"/>
          <p:cNvSpPr/>
          <p:nvPr/>
        </p:nvSpPr>
        <p:spPr>
          <a:xfrm>
            <a:off x="5267944" y="5457825"/>
            <a:ext cx="828000" cy="938433"/>
          </a:xfrm>
          <a:prstGeom prst="rect">
            <a:avLst/>
          </a:prstGeom>
          <a:solidFill>
            <a:schemeClr val="accent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Den första pingst-</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dagen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(Apg 2)</a:t>
            </a:r>
          </a:p>
        </p:txBody>
      </p:sp>
      <p:sp>
        <p:nvSpPr>
          <p:cNvPr id="98" name="Rektangel 97"/>
          <p:cNvSpPr/>
          <p:nvPr/>
        </p:nvSpPr>
        <p:spPr>
          <a:xfrm>
            <a:off x="4406072" y="5457825"/>
            <a:ext cx="828000" cy="938433"/>
          </a:xfrm>
          <a:prstGeom prst="rect">
            <a:avLst/>
          </a:prstGeom>
          <a:solidFill>
            <a:schemeClr val="accent6"/>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Jesu </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första</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ankomst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(2 Kor 3:6)</a:t>
            </a:r>
          </a:p>
        </p:txBody>
      </p:sp>
      <p:sp>
        <p:nvSpPr>
          <p:cNvPr id="130" name="Rektangel 129"/>
          <p:cNvSpPr/>
          <p:nvPr/>
        </p:nvSpPr>
        <p:spPr>
          <a:xfrm>
            <a:off x="2682328" y="5457825"/>
            <a:ext cx="828000" cy="938433"/>
          </a:xfrm>
          <a:prstGeom prst="rect">
            <a:avLst/>
          </a:prstGeom>
          <a:solidFill>
            <a:schemeClr val="accent3"/>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Under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Antiochos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Epifanes</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(ej i Bibeln)</a:t>
            </a:r>
          </a:p>
        </p:txBody>
      </p:sp>
      <p:sp>
        <p:nvSpPr>
          <p:cNvPr id="131" name="Rektangel 130"/>
          <p:cNvSpPr/>
          <p:nvPr/>
        </p:nvSpPr>
        <p:spPr>
          <a:xfrm>
            <a:off x="8715432" y="5457825"/>
            <a:ext cx="828000" cy="938433"/>
          </a:xfrm>
          <a:prstGeom prst="rect">
            <a:avLst/>
          </a:prstGeom>
          <a:solidFill>
            <a:schemeClr val="accent3"/>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Under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veder-</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mödan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(Matt 24:15f)</a:t>
            </a:r>
          </a:p>
        </p:txBody>
      </p:sp>
      <p:sp>
        <p:nvSpPr>
          <p:cNvPr id="136" name="Rektangel 135"/>
          <p:cNvSpPr/>
          <p:nvPr/>
        </p:nvSpPr>
        <p:spPr>
          <a:xfrm>
            <a:off x="3544200" y="5457825"/>
            <a:ext cx="828000" cy="938433"/>
          </a:xfrm>
          <a:prstGeom prst="rect">
            <a:avLst/>
          </a:prstGeom>
          <a:solidFill>
            <a:schemeClr val="bg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Johannes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Döparen</a:t>
            </a:r>
            <a:b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br>
            <a:endParaRPr kumimoji="0" lang="sv-SE" sz="1100" b="1"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(Joh 1:29)</a:t>
            </a:r>
          </a:p>
        </p:txBody>
      </p:sp>
      <p:sp>
        <p:nvSpPr>
          <p:cNvPr id="137" name="Rektangel 136"/>
          <p:cNvSpPr/>
          <p:nvPr/>
        </p:nvSpPr>
        <p:spPr>
          <a:xfrm>
            <a:off x="9577304" y="5457825"/>
            <a:ext cx="828000" cy="938433"/>
          </a:xfrm>
          <a:prstGeom prst="rect">
            <a:avLst/>
          </a:prstGeom>
          <a:solidFill>
            <a:schemeClr val="bg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Profeten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Elia</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(Mal 4:5)</a:t>
            </a:r>
          </a:p>
        </p:txBody>
      </p:sp>
      <p:sp>
        <p:nvSpPr>
          <p:cNvPr id="143" name="Rektangel 142"/>
          <p:cNvSpPr/>
          <p:nvPr/>
        </p:nvSpPr>
        <p:spPr>
          <a:xfrm>
            <a:off x="11301042" y="5457825"/>
            <a:ext cx="828000" cy="938433"/>
          </a:xfrm>
          <a:prstGeom prst="rect">
            <a:avLst/>
          </a:prstGeom>
          <a:solidFill>
            <a:schemeClr val="accent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Tusenårs-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1" i="0" u="none" strike="noStrike" kern="1200" cap="none" spc="0" normalizeH="0" baseline="0" noProof="0" dirty="0">
                <a:ln>
                  <a:noFill/>
                </a:ln>
                <a:solidFill>
                  <a:schemeClr val="tx1"/>
                </a:solidFill>
                <a:uLnTx/>
                <a:uFillTx/>
                <a:latin typeface="Calibri" panose="020F0502020204030204"/>
                <a:ea typeface="+mn-ea"/>
                <a:cs typeface="+mn-cs"/>
              </a:rPr>
              <a:t>riket</a:t>
            </a: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v-SE" sz="1100" b="0" i="0" u="none" strike="noStrike" kern="1200" cap="none" spc="0" normalizeH="0" baseline="0" noProof="0" dirty="0">
              <a:ln>
                <a:noFill/>
              </a:ln>
              <a:solidFill>
                <a:schemeClr val="tx1"/>
              </a:solidFill>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chemeClr val="tx1"/>
                </a:solidFill>
                <a:uLnTx/>
                <a:uFillTx/>
                <a:latin typeface="Calibri" panose="020F0502020204030204"/>
                <a:ea typeface="+mn-ea"/>
                <a:cs typeface="+mn-cs"/>
              </a:rPr>
              <a:t>(Upp 21:1-7)</a:t>
            </a:r>
          </a:p>
        </p:txBody>
      </p:sp>
      <p:grpSp>
        <p:nvGrpSpPr>
          <p:cNvPr id="20" name="Grupp 19">
            <a:extLst>
              <a:ext uri="{FF2B5EF4-FFF2-40B4-BE49-F238E27FC236}">
                <a16:creationId xmlns:a16="http://schemas.microsoft.com/office/drawing/2014/main" id="{A610B309-4B46-4BDB-A10B-7D62F214D34D}"/>
              </a:ext>
            </a:extLst>
          </p:cNvPr>
          <p:cNvGrpSpPr/>
          <p:nvPr/>
        </p:nvGrpSpPr>
        <p:grpSpPr>
          <a:xfrm>
            <a:off x="1354600" y="1389999"/>
            <a:ext cx="6051088" cy="4067826"/>
            <a:chOff x="1354600" y="1389999"/>
            <a:chExt cx="6051088" cy="4067826"/>
          </a:xfrm>
        </p:grpSpPr>
        <p:cxnSp>
          <p:nvCxnSpPr>
            <p:cNvPr id="171" name="Rak pil 170"/>
            <p:cNvCxnSpPr>
              <a:cxnSpLocks/>
              <a:stCxn id="39" idx="7"/>
              <a:endCxn id="127" idx="0"/>
            </p:cNvCxnSpPr>
            <p:nvPr/>
          </p:nvCxnSpPr>
          <p:spPr>
            <a:xfrm>
              <a:off x="7402600" y="1669785"/>
              <a:ext cx="3088" cy="3788040"/>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cxnSp>
          <p:nvCxnSpPr>
            <p:cNvPr id="169" name="Rak pil 168"/>
            <p:cNvCxnSpPr>
              <a:cxnSpLocks/>
              <a:stCxn id="39" idx="3"/>
              <a:endCxn id="124" idx="0"/>
            </p:cNvCxnSpPr>
            <p:nvPr/>
          </p:nvCxnSpPr>
          <p:spPr>
            <a:xfrm>
              <a:off x="1354600" y="1669785"/>
              <a:ext cx="17984" cy="3788040"/>
            </a:xfrm>
            <a:prstGeom prst="straightConnector1">
              <a:avLst/>
            </a:prstGeom>
            <a:ln w="57150">
              <a:solidFill>
                <a:schemeClr val="accent5"/>
              </a:solidFill>
              <a:tailEnd type="triangle"/>
            </a:ln>
          </p:spPr>
          <p:style>
            <a:lnRef idx="1">
              <a:schemeClr val="accent1"/>
            </a:lnRef>
            <a:fillRef idx="0">
              <a:schemeClr val="accent1"/>
            </a:fillRef>
            <a:effectRef idx="0">
              <a:schemeClr val="accent1"/>
            </a:effectRef>
            <a:fontRef idx="minor">
              <a:schemeClr val="tx1"/>
            </a:fontRef>
          </p:style>
        </p:cxnSp>
        <p:sp>
          <p:nvSpPr>
            <p:cNvPr id="39" name="Vänster-höger 38"/>
            <p:cNvSpPr/>
            <p:nvPr/>
          </p:nvSpPr>
          <p:spPr>
            <a:xfrm>
              <a:off x="1354600" y="1389999"/>
              <a:ext cx="6048000" cy="559572"/>
            </a:xfrm>
            <a:prstGeom prst="leftRightArrow">
              <a:avLst>
                <a:gd name="adj1" fmla="val 100000"/>
                <a:gd name="adj2" fmla="val 18747"/>
              </a:avLst>
            </a:prstGeom>
            <a:solidFill>
              <a:schemeClr val="bg1">
                <a:lumMod val="95000"/>
              </a:schemeClr>
            </a:solidFill>
            <a:ln w="28575">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8000" rIns="18000" bIns="18000" numCol="1" spcCol="0" rtlCol="0" fromWordArt="0" anchor="t" anchorCtr="0" forceAA="0" compatLnSpc="1">
              <a:prstTxWarp prst="textNoShape">
                <a:avLst/>
              </a:prstTxWarp>
              <a:spAutoFit/>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Landsflykt, fångenskap &amp; förföljelse</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rgbClr val="C00000"/>
                  </a:solidFill>
                  <a:effectLst/>
                  <a:uLnTx/>
                  <a:uFillTx/>
                  <a:latin typeface="Calibri" panose="020F0502020204030204"/>
                  <a:ea typeface="+mn-ea"/>
                  <a:cs typeface="+mn-cs"/>
                </a:rPr>
                <a:t>Herren ska skingra er bland folken... </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sv-SE" sz="1100" b="0" i="0" u="none" strike="noStrike" kern="1200" cap="none" spc="0" normalizeH="0" baseline="0" noProof="0" dirty="0">
                  <a:ln>
                    <a:noFill/>
                  </a:ln>
                  <a:solidFill>
                    <a:srgbClr val="000000"/>
                  </a:solidFill>
                  <a:effectLst/>
                  <a:uLnTx/>
                  <a:uFillTx/>
                  <a:latin typeface="Calibri" panose="020F0502020204030204"/>
                  <a:ea typeface="+mn-ea"/>
                  <a:cs typeface="+mn-cs"/>
                </a:rPr>
                <a:t>5 Mos 4:27) </a:t>
              </a:r>
              <a:r>
                <a:rPr kumimoji="0" lang="sv-SE" sz="1100" b="0" i="0" u="none" strike="noStrike" kern="1200" cap="none" spc="0" normalizeH="0" baseline="0" noProof="0" dirty="0">
                  <a:ln>
                    <a:noFill/>
                  </a:ln>
                  <a:solidFill>
                    <a:srgbClr val="C00000"/>
                  </a:solidFill>
                  <a:effectLst/>
                  <a:uLnTx/>
                  <a:uFillTx/>
                  <a:latin typeface="Calibri" panose="020F0502020204030204"/>
                  <a:ea typeface="+mn-ea"/>
                  <a:cs typeface="+mn-cs"/>
                </a:rPr>
                <a:t>Söner och döttrar ska du föda, men du ska inte få behålla dem, för de måste gå i fångenskap. </a:t>
              </a:r>
              <a:r>
                <a:rPr kumimoji="0" lang="sv-SE" sz="1100" b="0" i="0" u="none" strike="noStrike" kern="1200" cap="none" spc="0" normalizeH="0" baseline="0" noProof="0" dirty="0">
                  <a:ln>
                    <a:noFill/>
                  </a:ln>
                  <a:solidFill>
                    <a:srgbClr val="000000"/>
                  </a:solidFill>
                  <a:effectLst/>
                  <a:uLnTx/>
                  <a:uFillTx/>
                  <a:latin typeface="Calibri" panose="020F0502020204030204"/>
                  <a:ea typeface="+mn-ea"/>
                  <a:cs typeface="+mn-cs"/>
                </a:rPr>
                <a:t>(5 Mos 28:41)</a:t>
              </a:r>
              <a:endPar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21" name="Grupp 20">
            <a:extLst>
              <a:ext uri="{FF2B5EF4-FFF2-40B4-BE49-F238E27FC236}">
                <a16:creationId xmlns:a16="http://schemas.microsoft.com/office/drawing/2014/main" id="{4F900D36-D875-4D78-BA8F-76C4DE82997D}"/>
              </a:ext>
            </a:extLst>
          </p:cNvPr>
          <p:cNvGrpSpPr/>
          <p:nvPr/>
        </p:nvGrpSpPr>
        <p:grpSpPr>
          <a:xfrm>
            <a:off x="2216246" y="2023674"/>
            <a:ext cx="6051314" cy="3434151"/>
            <a:chOff x="2216246" y="2023674"/>
            <a:chExt cx="6051314" cy="3434151"/>
          </a:xfrm>
        </p:grpSpPr>
        <p:cxnSp>
          <p:nvCxnSpPr>
            <p:cNvPr id="174" name="Rak pil 173"/>
            <p:cNvCxnSpPr>
              <a:cxnSpLocks/>
              <a:stCxn id="41" idx="7"/>
              <a:endCxn id="100" idx="0"/>
            </p:cNvCxnSpPr>
            <p:nvPr/>
          </p:nvCxnSpPr>
          <p:spPr>
            <a:xfrm>
              <a:off x="8264246" y="2303460"/>
              <a:ext cx="3314" cy="3154365"/>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72" name="Rak pil 171"/>
            <p:cNvCxnSpPr>
              <a:cxnSpLocks/>
              <a:stCxn id="41" idx="3"/>
              <a:endCxn id="95" idx="0"/>
            </p:cNvCxnSpPr>
            <p:nvPr/>
          </p:nvCxnSpPr>
          <p:spPr>
            <a:xfrm>
              <a:off x="2216246" y="2303460"/>
              <a:ext cx="18210" cy="3154365"/>
            </a:xfrm>
            <a:prstGeom prst="straightConnector1">
              <a:avLst/>
            </a:prstGeom>
            <a:ln w="5715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1" name="Vänster-höger 40"/>
            <p:cNvSpPr/>
            <p:nvPr/>
          </p:nvSpPr>
          <p:spPr>
            <a:xfrm>
              <a:off x="2216246" y="2023674"/>
              <a:ext cx="6048000" cy="559572"/>
            </a:xfrm>
            <a:prstGeom prst="leftRightArrow">
              <a:avLst>
                <a:gd name="adj1" fmla="val 100000"/>
                <a:gd name="adj2" fmla="val 18747"/>
              </a:avLst>
            </a:prstGeom>
            <a:solidFill>
              <a:schemeClr val="bg1">
                <a:lumMod val="95000"/>
              </a:schemeClr>
            </a:solidFill>
            <a:ln w="28575">
              <a:solidFill>
                <a:schemeClr val="accent4"/>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8000" rIns="18000" bIns="18000" numCol="1" spcCol="0" rtlCol="0" fromWordArt="0" anchor="t" anchorCtr="0" forceAA="0" compatLnSpc="1">
              <a:prstTxWarp prst="textNoShape">
                <a:avLst/>
              </a:prstTxWarp>
              <a:spAutoFit/>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Bevarande &amp; Återvändande</a:t>
              </a:r>
            </a:p>
            <a:p>
              <a:pPr marL="0" marR="0" lvl="0" indent="0" algn="l" defTabSz="914400" rtl="0" eaLnBrk="1" fontAlgn="t"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rgbClr val="C00000"/>
                  </a:solidFill>
                  <a:effectLst/>
                  <a:uLnTx/>
                  <a:uFillTx/>
                  <a:latin typeface="Calibri" panose="020F0502020204030204"/>
                  <a:ea typeface="+mn-ea"/>
                  <a:cs typeface="+mn-cs"/>
                </a:rPr>
                <a:t>Jag ska låta mitt öga vaka över dem med godhet och låta dem komma tillbaka till detta land. </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Jer 24:6)</a:t>
              </a:r>
            </a:p>
            <a:p>
              <a:pPr marL="0" marR="0" lvl="0" indent="0" algn="l" defTabSz="914400" rtl="0" eaLnBrk="1" fontAlgn="t"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rgbClr val="C80026"/>
                  </a:solidFill>
                  <a:effectLst/>
                  <a:uLnTx/>
                  <a:uFillTx/>
                  <a:latin typeface="Calibri" panose="020F0502020204030204"/>
                  <a:ea typeface="+mn-ea"/>
                  <a:cs typeface="+mn-cs"/>
                </a:rPr>
                <a:t>HERREN din Gud ska då åter samla dig från alla folk dit han har skingrat dig. </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sv-SE" sz="1100" b="0" i="0" u="none" strike="noStrike" kern="1200" cap="none" spc="0" normalizeH="0" baseline="0" noProof="0" dirty="0">
                  <a:ln>
                    <a:noFill/>
                  </a:ln>
                  <a:solidFill>
                    <a:srgbClr val="000000"/>
                  </a:solidFill>
                  <a:effectLst/>
                  <a:uLnTx/>
                  <a:uFillTx/>
                  <a:latin typeface="Calibri" panose="020F0502020204030204"/>
                  <a:ea typeface="+mn-ea"/>
                  <a:cs typeface="+mn-cs"/>
                </a:rPr>
                <a:t>5 Mos 30:3)</a:t>
              </a:r>
            </a:p>
          </p:txBody>
        </p:sp>
      </p:grpSp>
      <p:grpSp>
        <p:nvGrpSpPr>
          <p:cNvPr id="22" name="Grupp 21">
            <a:extLst>
              <a:ext uri="{FF2B5EF4-FFF2-40B4-BE49-F238E27FC236}">
                <a16:creationId xmlns:a16="http://schemas.microsoft.com/office/drawing/2014/main" id="{0B041968-19D1-49D2-B026-957F5D39FA08}"/>
              </a:ext>
            </a:extLst>
          </p:cNvPr>
          <p:cNvGrpSpPr/>
          <p:nvPr/>
        </p:nvGrpSpPr>
        <p:grpSpPr>
          <a:xfrm>
            <a:off x="3077892" y="2657349"/>
            <a:ext cx="6051540" cy="2800476"/>
            <a:chOff x="3077892" y="2657349"/>
            <a:chExt cx="6051540" cy="2800476"/>
          </a:xfrm>
        </p:grpSpPr>
        <p:cxnSp>
          <p:nvCxnSpPr>
            <p:cNvPr id="177" name="Rak pil 176"/>
            <p:cNvCxnSpPr>
              <a:cxnSpLocks/>
              <a:stCxn id="42" idx="7"/>
              <a:endCxn id="131" idx="0"/>
            </p:cNvCxnSpPr>
            <p:nvPr/>
          </p:nvCxnSpPr>
          <p:spPr>
            <a:xfrm>
              <a:off x="9125892" y="2937135"/>
              <a:ext cx="3540" cy="2520690"/>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75" name="Rak pil 174"/>
            <p:cNvCxnSpPr>
              <a:cxnSpLocks/>
              <a:stCxn id="42" idx="3"/>
              <a:endCxn id="130" idx="0"/>
            </p:cNvCxnSpPr>
            <p:nvPr/>
          </p:nvCxnSpPr>
          <p:spPr>
            <a:xfrm>
              <a:off x="3077892" y="2937135"/>
              <a:ext cx="18436" cy="2520690"/>
            </a:xfrm>
            <a:prstGeom prst="straightConnector1">
              <a:avLst/>
            </a:prstGeom>
            <a:ln w="5715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42" name="Vänster-höger 41"/>
            <p:cNvSpPr/>
            <p:nvPr/>
          </p:nvSpPr>
          <p:spPr>
            <a:xfrm>
              <a:off x="3077892" y="2657349"/>
              <a:ext cx="6048000" cy="559572"/>
            </a:xfrm>
            <a:prstGeom prst="leftRightArrow">
              <a:avLst>
                <a:gd name="adj1" fmla="val 100000"/>
                <a:gd name="adj2" fmla="val 18747"/>
              </a:avLst>
            </a:prstGeom>
            <a:solidFill>
              <a:schemeClr val="bg1">
                <a:lumMod val="95000"/>
              </a:schemeClr>
            </a:solidFill>
            <a:ln w="28575">
              <a:solidFill>
                <a:schemeClr val="accent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8000" rIns="18000" bIns="18000" numCol="1" spcCol="0" rtlCol="0" fromWordArt="0" anchor="t" anchorCtr="0" forceAA="0" compatLnSpc="1">
              <a:prstTxWarp prst="textNoShape">
                <a:avLst/>
              </a:prstTxWarp>
              <a:spAutoFit/>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Offertjänsten stoppas och förödelsens styggelse placeras i templet</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rgbClr val="C80026"/>
                  </a:solidFill>
                  <a:effectLst/>
                  <a:uLnTx/>
                  <a:uFillTx/>
                  <a:latin typeface="Calibri" panose="020F0502020204030204"/>
                  <a:ea typeface="+mn-ea"/>
                  <a:cs typeface="+mn-cs"/>
                </a:rPr>
                <a:t>Härar från honom ska komma, och de ska orena helgedomen, tillflyktsorten, avskaffa det dagliga offret och ställa upp förödelsens styggelse. </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rPr>
                <a:t>(Dan 11:31)</a:t>
              </a:r>
            </a:p>
          </p:txBody>
        </p:sp>
      </p:grpSp>
      <p:grpSp>
        <p:nvGrpSpPr>
          <p:cNvPr id="23" name="Grupp 22">
            <a:extLst>
              <a:ext uri="{FF2B5EF4-FFF2-40B4-BE49-F238E27FC236}">
                <a16:creationId xmlns:a16="http://schemas.microsoft.com/office/drawing/2014/main" id="{53251FC0-BCCD-4EF2-8B96-1BC3163C4D81}"/>
              </a:ext>
            </a:extLst>
          </p:cNvPr>
          <p:cNvGrpSpPr/>
          <p:nvPr/>
        </p:nvGrpSpPr>
        <p:grpSpPr>
          <a:xfrm>
            <a:off x="3939538" y="3291024"/>
            <a:ext cx="6051766" cy="2166801"/>
            <a:chOff x="3939538" y="3291024"/>
            <a:chExt cx="6051766" cy="2166801"/>
          </a:xfrm>
        </p:grpSpPr>
        <p:cxnSp>
          <p:nvCxnSpPr>
            <p:cNvPr id="180" name="Rak pil 179"/>
            <p:cNvCxnSpPr>
              <a:cxnSpLocks/>
              <a:stCxn id="43" idx="7"/>
              <a:endCxn id="137" idx="0"/>
            </p:cNvCxnSpPr>
            <p:nvPr/>
          </p:nvCxnSpPr>
          <p:spPr>
            <a:xfrm>
              <a:off x="9987538" y="3563116"/>
              <a:ext cx="3766" cy="1894709"/>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78" name="Rak pil 177"/>
            <p:cNvCxnSpPr>
              <a:cxnSpLocks/>
              <a:stCxn id="43" idx="3"/>
              <a:endCxn id="136" idx="0"/>
            </p:cNvCxnSpPr>
            <p:nvPr/>
          </p:nvCxnSpPr>
          <p:spPr>
            <a:xfrm>
              <a:off x="3939538" y="3563116"/>
              <a:ext cx="18662" cy="1894709"/>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3" name="Vänster-höger 42"/>
            <p:cNvSpPr/>
            <p:nvPr/>
          </p:nvSpPr>
          <p:spPr>
            <a:xfrm>
              <a:off x="3939538" y="3291024"/>
              <a:ext cx="6048000" cy="544183"/>
            </a:xfrm>
            <a:prstGeom prst="leftRightArrow">
              <a:avLst>
                <a:gd name="adj1" fmla="val 100000"/>
                <a:gd name="adj2" fmla="val 18747"/>
              </a:avLst>
            </a:prstGeom>
            <a:solidFill>
              <a:schemeClr val="bg1">
                <a:lumMod val="95000"/>
              </a:schemeClr>
            </a:solidFill>
            <a:ln w="28575">
              <a:solidFill>
                <a:schemeClr val="bg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8000" rIns="18000" bIns="18000" numCol="1" spcCol="0" rtlCol="0" fromWordArt="0" anchor="t" anchorCtr="0" forceAA="0" compatLnSpc="1">
              <a:prstTxWarp prst="textNoShape">
                <a:avLst/>
              </a:prstTxWarp>
              <a:spAutoFit/>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Förelöpare till Jesu båda ankomster</a:t>
              </a:r>
              <a:br>
                <a:rPr kumimoji="0" lang="sv-SE" sz="10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br>
              <a:r>
                <a:rPr kumimoji="0" lang="sv-SE" sz="1100" b="0" i="0" u="none" strike="noStrike" kern="1200" cap="none" spc="0" normalizeH="0" baseline="0" noProof="0" dirty="0">
                  <a:ln>
                    <a:noFill/>
                  </a:ln>
                  <a:solidFill>
                    <a:srgbClr val="C80026"/>
                  </a:solidFill>
                  <a:effectLst/>
                  <a:uLnTx/>
                  <a:uFillTx/>
                  <a:latin typeface="Calibri" panose="020F0502020204030204"/>
                  <a:ea typeface="Calibri" panose="020F0502020204030204" pitchFamily="34" charset="0"/>
                  <a:cs typeface="Times New Roman" panose="02020603050405020304" pitchFamily="18" charset="0"/>
                </a:rPr>
                <a:t>Se, jag ska sända min budbärare och han ska bereda vägen för mig.</a:t>
              </a:r>
              <a:r>
                <a:rPr kumimoji="0" lang="sv-SE" sz="11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(Mal 3:1)</a:t>
              </a:r>
            </a:p>
            <a:p>
              <a:pPr marL="0" marR="0" lvl="0" indent="0" algn="l" defTabSz="914400" rtl="0" eaLnBrk="1" fontAlgn="b" latinLnBrk="0" hangingPunct="1">
                <a:lnSpc>
                  <a:spcPct val="100000"/>
                </a:lnSpc>
                <a:spcBef>
                  <a:spcPts val="0"/>
                </a:spcBef>
                <a:spcAft>
                  <a:spcPts val="0"/>
                </a:spcAft>
                <a:buClrTx/>
                <a:buSzTx/>
                <a:buFontTx/>
                <a:buNone/>
                <a:tabLst/>
                <a:defRPr/>
              </a:pPr>
              <a:endParaRPr kumimoji="0" lang="sv-SE"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24" name="Grupp 23">
            <a:extLst>
              <a:ext uri="{FF2B5EF4-FFF2-40B4-BE49-F238E27FC236}">
                <a16:creationId xmlns:a16="http://schemas.microsoft.com/office/drawing/2014/main" id="{E24A0E12-3FA3-46BE-893B-D6290850288D}"/>
              </a:ext>
            </a:extLst>
          </p:cNvPr>
          <p:cNvGrpSpPr/>
          <p:nvPr/>
        </p:nvGrpSpPr>
        <p:grpSpPr>
          <a:xfrm>
            <a:off x="4801184" y="3909310"/>
            <a:ext cx="6051992" cy="1548515"/>
            <a:chOff x="4801184" y="3909310"/>
            <a:chExt cx="6051992" cy="1548515"/>
          </a:xfrm>
        </p:grpSpPr>
        <p:cxnSp>
          <p:nvCxnSpPr>
            <p:cNvPr id="183" name="Rak pil 182"/>
            <p:cNvCxnSpPr>
              <a:cxnSpLocks/>
              <a:stCxn id="44" idx="7"/>
              <a:endCxn id="101" idx="0"/>
            </p:cNvCxnSpPr>
            <p:nvPr/>
          </p:nvCxnSpPr>
          <p:spPr>
            <a:xfrm>
              <a:off x="10849184" y="4189096"/>
              <a:ext cx="3992" cy="1268729"/>
            </a:xfrm>
            <a:prstGeom prst="straightConnector1">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Rak pil 180"/>
            <p:cNvCxnSpPr>
              <a:cxnSpLocks/>
              <a:stCxn id="44" idx="3"/>
              <a:endCxn id="98" idx="0"/>
            </p:cNvCxnSpPr>
            <p:nvPr/>
          </p:nvCxnSpPr>
          <p:spPr>
            <a:xfrm>
              <a:off x="4801184" y="4189096"/>
              <a:ext cx="18888" cy="1268729"/>
            </a:xfrm>
            <a:prstGeom prst="straightConnector1">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4" name="Vänster-höger 43"/>
            <p:cNvSpPr/>
            <p:nvPr/>
          </p:nvSpPr>
          <p:spPr>
            <a:xfrm>
              <a:off x="4801184" y="3909310"/>
              <a:ext cx="6048000" cy="559572"/>
            </a:xfrm>
            <a:prstGeom prst="leftRightArrow">
              <a:avLst>
                <a:gd name="adj1" fmla="val 100000"/>
                <a:gd name="adj2" fmla="val 18747"/>
              </a:avLst>
            </a:prstGeom>
            <a:solidFill>
              <a:schemeClr val="bg1">
                <a:lumMod val="95000"/>
              </a:schemeClr>
            </a:solidFill>
            <a:ln w="2857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8000" rIns="18000" bIns="18000" numCol="1" spcCol="0" rtlCol="0" fromWordArt="0" anchor="t" anchorCtr="0" forceAA="0" compatLnSpc="1">
              <a:prstTxWarp prst="textNoShape">
                <a:avLst/>
              </a:prstTxWarp>
              <a:spAutoFit/>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Arial" panose="020B0604020202020204" pitchFamily="34" charset="0"/>
                </a:rPr>
                <a:t>Jesu ankomster till jorden verkställer det nya förbundet</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sv-SE" sz="1100" b="0" i="0" u="none" strike="noStrike" kern="1200" cap="none" spc="0" normalizeH="0" baseline="0" noProof="0" dirty="0">
                  <a:ln>
                    <a:noFill/>
                  </a:ln>
                  <a:solidFill>
                    <a:srgbClr val="C00000"/>
                  </a:solidFill>
                  <a:effectLst/>
                  <a:uLnTx/>
                  <a:uFillTx/>
                  <a:latin typeface="Calibri" panose="020F0502020204030204"/>
                  <a:ea typeface="Calibri" panose="020F0502020204030204" pitchFamily="34" charset="0"/>
                  <a:cs typeface="Times New Roman" panose="02020603050405020304" pitchFamily="18" charset="0"/>
                </a:rPr>
                <a:t>Jag sluter ett nytt förbund med Israels hus och med Juda hus… Jag ska lägga min lag i deras inre och skriva den i deras hjärtan. Jag ska vara deras Gud och de ska vara mitt folk.</a:t>
              </a:r>
              <a:r>
                <a:rPr kumimoji="0" lang="sv-SE" sz="11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(Jer 31:31-34)</a:t>
              </a:r>
            </a:p>
          </p:txBody>
        </p:sp>
      </p:grpSp>
      <p:grpSp>
        <p:nvGrpSpPr>
          <p:cNvPr id="25" name="Grupp 24">
            <a:extLst>
              <a:ext uri="{FF2B5EF4-FFF2-40B4-BE49-F238E27FC236}">
                <a16:creationId xmlns:a16="http://schemas.microsoft.com/office/drawing/2014/main" id="{A41507C2-0D22-4E25-8C1C-EAEDC9B24CFD}"/>
              </a:ext>
            </a:extLst>
          </p:cNvPr>
          <p:cNvGrpSpPr/>
          <p:nvPr/>
        </p:nvGrpSpPr>
        <p:grpSpPr>
          <a:xfrm>
            <a:off x="5662832" y="4542986"/>
            <a:ext cx="6052210" cy="914839"/>
            <a:chOff x="5662832" y="4542986"/>
            <a:chExt cx="6052210" cy="914839"/>
          </a:xfrm>
        </p:grpSpPr>
        <p:cxnSp>
          <p:nvCxnSpPr>
            <p:cNvPr id="186" name="Rak pil 185"/>
            <p:cNvCxnSpPr>
              <a:cxnSpLocks/>
              <a:stCxn id="45" idx="7"/>
              <a:endCxn id="143" idx="0"/>
            </p:cNvCxnSpPr>
            <p:nvPr/>
          </p:nvCxnSpPr>
          <p:spPr>
            <a:xfrm>
              <a:off x="11710832" y="4837103"/>
              <a:ext cx="4210" cy="62072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84" name="Rak pil 183"/>
            <p:cNvCxnSpPr>
              <a:cxnSpLocks/>
              <a:stCxn id="45" idx="3"/>
              <a:endCxn id="126" idx="0"/>
            </p:cNvCxnSpPr>
            <p:nvPr/>
          </p:nvCxnSpPr>
          <p:spPr>
            <a:xfrm>
              <a:off x="5662832" y="4837103"/>
              <a:ext cx="19112" cy="62072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45" name="Vänster-höger 44"/>
            <p:cNvSpPr/>
            <p:nvPr/>
          </p:nvSpPr>
          <p:spPr>
            <a:xfrm>
              <a:off x="5662832" y="4542986"/>
              <a:ext cx="6048000" cy="588234"/>
            </a:xfrm>
            <a:prstGeom prst="leftRightArrow">
              <a:avLst>
                <a:gd name="adj1" fmla="val 100000"/>
                <a:gd name="adj2" fmla="val 18747"/>
              </a:avLst>
            </a:prstGeom>
            <a:solidFill>
              <a:schemeClr val="bg1">
                <a:lumMod val="95000"/>
              </a:schemeClr>
            </a:solidFill>
            <a:ln w="28575">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8000" rIns="18000" bIns="1800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sv-SE" sz="1200" b="1"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Andeutgjutelse</a:t>
              </a:r>
              <a:br>
                <a:rPr kumimoji="0" lang="sv-SE" sz="1000" b="1" i="0" u="none" strike="noStrike" kern="1200" cap="none" spc="0" normalizeH="0" baseline="0" noProof="0" dirty="0">
                  <a:ln>
                    <a:noFill/>
                  </a:ln>
                  <a:solidFill>
                    <a:prstClr val="white"/>
                  </a:solidFill>
                  <a:effectLst/>
                  <a:uLnTx/>
                  <a:uFillTx/>
                  <a:latin typeface="Calibri" panose="020F0502020204030204"/>
                  <a:ea typeface="Calibri" panose="020F0502020204030204" pitchFamily="34" charset="0"/>
                  <a:cs typeface="Times New Roman" panose="02020603050405020304" pitchFamily="18" charset="0"/>
                </a:rPr>
              </a:br>
              <a:r>
                <a:rPr kumimoji="0" lang="sv-SE" sz="1100" b="0" i="0" u="none" strike="noStrike" kern="1200" cap="none" spc="0" normalizeH="0" baseline="0" noProof="0" dirty="0">
                  <a:ln>
                    <a:noFill/>
                  </a:ln>
                  <a:solidFill>
                    <a:srgbClr val="C00000"/>
                  </a:solidFill>
                  <a:effectLst/>
                  <a:uLnTx/>
                  <a:uFillTx/>
                  <a:latin typeface="Calibri" panose="020F0502020204030204"/>
                  <a:ea typeface="+mn-ea"/>
                  <a:cs typeface="+mn-cs"/>
                </a:rPr>
                <a:t>Det ska ske därefter att jag utgjuter min Ande över allt kött. Era söner och döttrar ska profetera, era gamla ska ha drömmar och era unga ska se syner… Jag ska göra tecken på himlen och jorden.</a:t>
              </a:r>
              <a:r>
                <a:rPr kumimoji="0" lang="sv-SE" sz="1100" b="0" i="0" u="none" strike="noStrike" kern="1200" cap="none" spc="0" normalizeH="0" baseline="0" noProof="0" dirty="0">
                  <a:ln>
                    <a:noFill/>
                  </a:ln>
                  <a:solidFill>
                    <a:prstClr val="black"/>
                  </a:solidFill>
                  <a:effectLst/>
                  <a:uLnTx/>
                  <a:uFillTx/>
                  <a:latin typeface="Calibri" panose="020F0502020204030204"/>
                  <a:ea typeface="+mn-ea"/>
                  <a:cs typeface="+mn-cs"/>
                </a:rPr>
                <a:t> (Joel 2)</a:t>
              </a:r>
              <a:endParaRPr kumimoji="0" lang="sv-SE" sz="110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p:txBody>
        </p:sp>
      </p:grpSp>
      <p:sp>
        <p:nvSpPr>
          <p:cNvPr id="51" name="Vänster-höger 50"/>
          <p:cNvSpPr/>
          <p:nvPr/>
        </p:nvSpPr>
        <p:spPr>
          <a:xfrm>
            <a:off x="96712" y="6449517"/>
            <a:ext cx="5999288" cy="358140"/>
          </a:xfrm>
          <a:prstGeom prst="leftRightArrow">
            <a:avLst>
              <a:gd name="adj1" fmla="val 62766"/>
              <a:gd name="adj2" fmla="val 50000"/>
            </a:avLst>
          </a:prstGeom>
          <a:solidFill>
            <a:schemeClr val="tx2">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white"/>
                </a:solidFill>
                <a:effectLst/>
                <a:uLnTx/>
                <a:uFillTx/>
                <a:latin typeface="Calibri" panose="020F0502020204030204"/>
                <a:ea typeface="+mn-ea"/>
                <a:cs typeface="+mn-cs"/>
              </a:rPr>
              <a:t>Första uppfyllelsen</a:t>
            </a:r>
          </a:p>
        </p:txBody>
      </p:sp>
      <p:sp>
        <p:nvSpPr>
          <p:cNvPr id="81" name="Vänster-höger 80"/>
          <p:cNvSpPr/>
          <p:nvPr/>
        </p:nvSpPr>
        <p:spPr>
          <a:xfrm>
            <a:off x="6129754" y="6449517"/>
            <a:ext cx="5999288" cy="358140"/>
          </a:xfrm>
          <a:prstGeom prst="leftRightArrow">
            <a:avLst>
              <a:gd name="adj1" fmla="val 62766"/>
              <a:gd name="adj2" fmla="val 50000"/>
            </a:avLst>
          </a:prstGeom>
          <a:solidFill>
            <a:schemeClr val="tx2">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t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prstClr val="white"/>
                </a:solidFill>
                <a:effectLst/>
                <a:uLnTx/>
                <a:uFillTx/>
                <a:latin typeface="Calibri" panose="020F0502020204030204"/>
                <a:ea typeface="+mn-ea"/>
                <a:cs typeface="+mn-cs"/>
              </a:rPr>
              <a:t>Andra uppfyllelsen</a:t>
            </a:r>
          </a:p>
        </p:txBody>
      </p:sp>
      <p:sp>
        <p:nvSpPr>
          <p:cNvPr id="53" name="Rundad rektangulär 52"/>
          <p:cNvSpPr/>
          <p:nvPr/>
        </p:nvSpPr>
        <p:spPr>
          <a:xfrm>
            <a:off x="8448231" y="937410"/>
            <a:ext cx="937563" cy="372979"/>
          </a:xfrm>
          <a:prstGeom prst="wedgeRoundRectCallout">
            <a:avLst>
              <a:gd name="adj1" fmla="val -74456"/>
              <a:gd name="adj2" fmla="val 184375"/>
              <a:gd name="adj3" fmla="val 16667"/>
            </a:avLst>
          </a:prstGeom>
          <a:solidFill>
            <a:schemeClr val="tx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sv-SE" sz="2400" b="0" i="0" u="none" strike="noStrike" kern="1200" cap="none" spc="0" normalizeH="0" baseline="0" noProof="0" dirty="0">
                <a:ln>
                  <a:noFill/>
                </a:ln>
                <a:solidFill>
                  <a:schemeClr val="tx1"/>
                </a:solidFill>
                <a:effectLst/>
                <a:uLnTx/>
                <a:uFillTx/>
                <a:latin typeface="Calibri" panose="020F0502020204030204"/>
                <a:ea typeface="+mn-ea"/>
                <a:cs typeface="+mn-cs"/>
              </a:rPr>
              <a:t>Idag</a:t>
            </a:r>
          </a:p>
        </p:txBody>
      </p:sp>
      <p:sp>
        <p:nvSpPr>
          <p:cNvPr id="2" name="Rubrik 1">
            <a:extLst>
              <a:ext uri="{FF2B5EF4-FFF2-40B4-BE49-F238E27FC236}">
                <a16:creationId xmlns:a16="http://schemas.microsoft.com/office/drawing/2014/main" id="{7DBBB6A1-E9B7-4660-B0C1-2E6E5956FC43}"/>
              </a:ext>
            </a:extLst>
          </p:cNvPr>
          <p:cNvSpPr>
            <a:spLocks noGrp="1"/>
          </p:cNvSpPr>
          <p:nvPr>
            <p:ph type="title"/>
          </p:nvPr>
        </p:nvSpPr>
        <p:spPr/>
        <p:txBody>
          <a:bodyPr/>
          <a:lstStyle/>
          <a:p>
            <a:r>
              <a:rPr lang="sv-SE" dirty="0"/>
              <a:t>Profetior med dubbel uppfyllelse</a:t>
            </a:r>
          </a:p>
        </p:txBody>
      </p:sp>
    </p:spTree>
    <p:custDataLst>
      <p:tags r:id="rId1"/>
    </p:custDataLst>
    <p:extLst>
      <p:ext uri="{BB962C8B-B14F-4D97-AF65-F5344CB8AC3E}">
        <p14:creationId xmlns:p14="http://schemas.microsoft.com/office/powerpoint/2010/main" val="3407882906"/>
      </p:ext>
    </p:extLst>
  </p:cSld>
  <p:clrMapOvr>
    <a:masterClrMapping/>
  </p:clrMapOvr>
  <p:transition advTm="693904">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30.8|205.8|11.4|49.3"/>
</p:tagLst>
</file>

<file path=ppt/tags/tag2.xml><?xml version="1.0" encoding="utf-8"?>
<p:tagLst xmlns:a="http://schemas.openxmlformats.org/drawingml/2006/main" xmlns:r="http://schemas.openxmlformats.org/officeDocument/2006/relationships" xmlns:p="http://schemas.openxmlformats.org/presentationml/2006/main">
  <p:tag name="TIMING" val="|10.3|14.3|6.1|15.6|24|12.3|27.1|49.5|29.2|34.3|120.3|70.1|92.9|9.7|47.7|89.7|4.4"/>
</p:tagLst>
</file>

<file path=ppt/tags/tag3.xml><?xml version="1.0" encoding="utf-8"?>
<p:tagLst xmlns:a="http://schemas.openxmlformats.org/drawingml/2006/main" xmlns:r="http://schemas.openxmlformats.org/officeDocument/2006/relationships" xmlns:p="http://schemas.openxmlformats.org/presentationml/2006/main">
  <p:tag name="TIMING" val="|59.7|73.2|95.5|90|166.4|61.8|54.5"/>
</p:tagLst>
</file>

<file path=ppt/theme/theme1.xml><?xml version="1.0" encoding="utf-8"?>
<a:theme xmlns:a="http://schemas.openxmlformats.org/drawingml/2006/main" name="2_Office-tema">
  <a:themeElements>
    <a:clrScheme name="MDV färger">
      <a:dk1>
        <a:sysClr val="windowText" lastClr="000000"/>
      </a:dk1>
      <a:lt1>
        <a:sysClr val="window" lastClr="FFFFFF"/>
      </a:lt1>
      <a:dk2>
        <a:srgbClr val="8E8E8E"/>
      </a:dk2>
      <a:lt2>
        <a:srgbClr val="FF9500"/>
      </a:lt2>
      <a:accent1>
        <a:srgbClr val="FF2D55"/>
      </a:accent1>
      <a:accent2>
        <a:srgbClr val="FFCC00"/>
      </a:accent2>
      <a:accent3>
        <a:srgbClr val="4CD964"/>
      </a:accent3>
      <a:accent4>
        <a:srgbClr val="5AC8FA"/>
      </a:accent4>
      <a:accent5>
        <a:srgbClr val="007AFF"/>
      </a:accent5>
      <a:accent6>
        <a:srgbClr val="ED1EB4"/>
      </a:accent6>
      <a:hlink>
        <a:srgbClr val="FF9500"/>
      </a:hlink>
      <a:folHlink>
        <a:srgbClr val="8E8E93"/>
      </a:folHlink>
    </a:clrScheme>
    <a:fontScheme name="Office-tem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3" Type="http://schemas.microsoft.com/office/2011/relationships/webextension" Target="webextension3.xml"/><Relationship Id="rId2" Type="http://schemas.microsoft.com/office/2011/relationships/webextension" Target="webextension2.xml"/><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9">
    <wetp:webextensionref xmlns:r="http://schemas.openxmlformats.org/officeDocument/2006/relationships" r:id="rId1"/>
  </wetp:taskpane>
  <wetp:taskpane dockstate="right" visibility="0" width="350" row="9">
    <wetp:webextensionref xmlns:r="http://schemas.openxmlformats.org/officeDocument/2006/relationships" r:id="rId2"/>
  </wetp:taskpane>
  <wetp:taskpane dockstate="right" visibility="0" width="350" row="10">
    <wetp:webextensionref xmlns:r="http://schemas.openxmlformats.org/officeDocument/2006/relationships" r:id="rId3"/>
  </wetp:taskpane>
</wetp:taskpanes>
</file>

<file path=ppt/webextensions/webextension1.xml><?xml version="1.0" encoding="utf-8"?>
<we:webextension xmlns:we="http://schemas.microsoft.com/office/webextensions/webextension/2010/11" id="{63684572-88D0-45B2-BEEF-DE0EEABD38D6}">
  <we:reference id="wa104380121" version="2.0.0.0" store="sv-SE" storeType="OMEX"/>
  <we:alternateReferences>
    <we:reference id="wa104380121" version="2.0.0.0" store="WA104380121" storeType="OMEX"/>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F251097A-A108-45DD-84FF-0292AF63879C}">
  <we:reference id="wa104038830" version="1.0.0.3" store="sv-SE" storeType="OMEX"/>
  <we:alternateReferences>
    <we:reference id="WA104038830" version="1.0.0.3" store="WA104038830" storeType="OMEX"/>
  </we:alternateReferences>
  <we:properties/>
  <we:bindings/>
  <we:snapshot xmlns:r="http://schemas.openxmlformats.org/officeDocument/2006/relationships"/>
</we:webextension>
</file>

<file path=ppt/webextensions/webextension3.xml><?xml version="1.0" encoding="utf-8"?>
<we:webextension xmlns:we="http://schemas.microsoft.com/office/webextensions/webextension/2010/11" id="{62CDFE59-38DD-49C2-88F2-8C53E1602003}">
  <we:reference id="wa104381411" version="1.0.0.0" store="sv-SE" storeType="OMEX"/>
  <we:alternateReferences>
    <we:reference id="wa104381411" version="1.0.0.0" store="WA10438141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16932</TotalTime>
  <Words>547</Words>
  <Application>Microsoft Office PowerPoint</Application>
  <PresentationFormat>Bredbild</PresentationFormat>
  <Paragraphs>124</Paragraphs>
  <Slides>4</Slides>
  <Notes>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4</vt:i4>
      </vt:variant>
    </vt:vector>
  </HeadingPairs>
  <TitlesOfParts>
    <vt:vector size="10" baseType="lpstr">
      <vt:lpstr>Arial</vt:lpstr>
      <vt:lpstr>Calibri</vt:lpstr>
      <vt:lpstr>Gabriola</vt:lpstr>
      <vt:lpstr>Maiandra GD</vt:lpstr>
      <vt:lpstr>MV Boli</vt:lpstr>
      <vt:lpstr>2_Office-tema</vt:lpstr>
      <vt:lpstr>4. Tempel &amp; Profetior</vt:lpstr>
      <vt:lpstr>Templen är centrala</vt:lpstr>
      <vt:lpstr>Israels historia</vt:lpstr>
      <vt:lpstr>Profetior med dubbel uppfyllelse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Anders Gärdeborn</dc:creator>
  <cp:lastModifiedBy>Anders Gärdeborn</cp:lastModifiedBy>
  <cp:revision>1152</cp:revision>
  <dcterms:created xsi:type="dcterms:W3CDTF">2014-07-20T14:06:11Z</dcterms:created>
  <dcterms:modified xsi:type="dcterms:W3CDTF">2021-02-26T14:30:48Z</dcterms:modified>
</cp:coreProperties>
</file>