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webextensions/webextension2.xml" ContentType="application/vnd.ms-office.webextension+xml"/>
  <Override PartName="/ppt/webextensions/webextension3.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5">
  <p:sldMasterIdLst>
    <p:sldMasterId id="2147483671" r:id="rId1"/>
  </p:sldMasterIdLst>
  <p:notesMasterIdLst>
    <p:notesMasterId r:id="rId16"/>
  </p:notesMasterIdLst>
  <p:sldIdLst>
    <p:sldId id="1400" r:id="rId2"/>
    <p:sldId id="1385" r:id="rId3"/>
    <p:sldId id="1386" r:id="rId4"/>
    <p:sldId id="1387" r:id="rId5"/>
    <p:sldId id="1388" r:id="rId6"/>
    <p:sldId id="1390" r:id="rId7"/>
    <p:sldId id="1389" r:id="rId8"/>
    <p:sldId id="1397" r:id="rId9"/>
    <p:sldId id="1391" r:id="rId10"/>
    <p:sldId id="1392" r:id="rId11"/>
    <p:sldId id="1393" r:id="rId12"/>
    <p:sldId id="1394" r:id="rId13"/>
    <p:sldId id="1395" r:id="rId14"/>
    <p:sldId id="1401"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72" userDrawn="1">
          <p15:clr>
            <a:srgbClr val="A4A3A4"/>
          </p15:clr>
        </p15:guide>
        <p15:guide id="2" pos="19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ers Gärdeborn" initials="AG" lastIdx="2" clrIdx="0">
    <p:extLst>
      <p:ext uri="{19B8F6BF-5375-455C-9EA6-DF929625EA0E}">
        <p15:presenceInfo xmlns:p15="http://schemas.microsoft.com/office/powerpoint/2012/main" userId="5a5c02333dfc4f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5050"/>
    <a:srgbClr val="000000"/>
    <a:srgbClr val="FFFFFF"/>
    <a:srgbClr val="660033"/>
    <a:srgbClr val="FF9500"/>
    <a:srgbClr val="2C312D"/>
    <a:srgbClr val="FAFAFA"/>
    <a:srgbClr val="F6FAFA"/>
    <a:srgbClr val="F4F8F8"/>
    <a:srgbClr val="F2F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5758FB7-9AC5-4552-8A53-C91805E547FA}" styleName="Format med tema 1 - dekorfärg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AF606853-7671-496A-8E4F-DF71F8EC918B}" styleName="Mörkt format 1 - Dekorfärg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0" autoAdjust="0"/>
    <p:restoredTop sz="75229" autoAdjust="0"/>
  </p:normalViewPr>
  <p:slideViewPr>
    <p:cSldViewPr snapToGrid="0">
      <p:cViewPr varScale="1">
        <p:scale>
          <a:sx n="95" d="100"/>
          <a:sy n="95" d="100"/>
        </p:scale>
        <p:origin x="456" y="96"/>
      </p:cViewPr>
      <p:guideLst>
        <p:guide orient="horz" pos="2772"/>
        <p:guide pos="1980"/>
      </p:guideLst>
    </p:cSldViewPr>
  </p:slideViewPr>
  <p:notesTextViewPr>
    <p:cViewPr>
      <p:scale>
        <a:sx n="3" d="2"/>
        <a:sy n="3" d="2"/>
      </p:scale>
      <p:origin x="0" y="0"/>
    </p:cViewPr>
  </p:notesTextViewPr>
  <p:sorterViewPr>
    <p:cViewPr>
      <p:scale>
        <a:sx n="160" d="100"/>
        <a:sy n="160" d="100"/>
      </p:scale>
      <p:origin x="0" y="0"/>
    </p:cViewPr>
  </p:sorterViewPr>
  <p:notesViewPr>
    <p:cSldViewPr snapToGrid="0">
      <p:cViewPr varScale="1">
        <p:scale>
          <a:sx n="96" d="100"/>
          <a:sy n="96" d="100"/>
        </p:scale>
        <p:origin x="35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18-12-22T21:25:49.427"/>
    </inkml:context>
    <inkml:brush xml:id="br0">
      <inkml:brushProperty name="width" value="0.05" units="cm"/>
      <inkml:brushProperty name="height" value="0.05" units="cm"/>
    </inkml:brush>
  </inkml:definitions>
  <inkml:trace contextRef="#ctx0" brushRef="#br0">104 44 2688,'-99'-36'1056,"94"36"-832,5 0-64,18 0-1920,12-7 512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E25CBD-AA23-4A9B-A8C0-80E77E03612D}" type="datetimeFigureOut">
              <a:rPr lang="sv-SE" smtClean="0"/>
              <a:t>2021-02-26</a:t>
            </a:fld>
            <a:endParaRPr lang="sv-SE" dirty="0"/>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3176EC-C84D-4117-AB1D-1C19FDABD098}" type="slidenum">
              <a:rPr lang="sv-SE" smtClean="0"/>
              <a:t>‹#›</a:t>
            </a:fld>
            <a:endParaRPr lang="sv-SE" dirty="0"/>
          </a:p>
        </p:txBody>
      </p:sp>
    </p:spTree>
    <p:extLst>
      <p:ext uri="{BB962C8B-B14F-4D97-AF65-F5344CB8AC3E}">
        <p14:creationId xmlns:p14="http://schemas.microsoft.com/office/powerpoint/2010/main" val="103042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trike="noStrike" dirty="0"/>
              <a:t>VO: Inte traditionell syn i lutherska sammanhang, och därför kan det vara svårt att smälta en del.</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Och i ärlighetens namn har jag också lite svårt att förstå det eftersom jag också är fostrad i ett lutherskt paradigm.</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Men det blir fel att hänga upp sin syn på några favoritställen och bortse från eller allegorisera andra som inte stämmer med denna syn =&gt; ”Cherry-picking”.</a:t>
            </a:r>
          </a:p>
          <a:p>
            <a:r>
              <a:rPr lang="sv-SE" strike="noStrike" dirty="0"/>
              <a:t>Men den syn jag presenterar stämmer även med de bibelord som är svåra att förstå i ett lutherskt paradigm, inklusive…</a:t>
            </a:r>
          </a:p>
          <a:p>
            <a:pPr marL="171450" indent="-171450">
              <a:buFont typeface="Arial" panose="020B0604020202020204" pitchFamily="34" charset="0"/>
              <a:buChar char="•"/>
            </a:pPr>
            <a:r>
              <a:rPr lang="sv-SE" strike="noStrike" dirty="0"/>
              <a:t>att Paulus förespråkade offer i Apg 21</a:t>
            </a:r>
          </a:p>
          <a:p>
            <a:pPr marL="171450" indent="-171450">
              <a:buFont typeface="Arial" panose="020B0604020202020204" pitchFamily="34" charset="0"/>
              <a:buChar char="•"/>
            </a:pPr>
            <a:r>
              <a:rPr lang="sv-SE" strike="noStrike" dirty="0"/>
              <a:t>att Jesus sa att inte en prick av (Mose-)lagen ska förgå i Matt 5.</a:t>
            </a:r>
          </a:p>
          <a:p>
            <a:r>
              <a:rPr lang="sv-SE" dirty="0"/>
              <a:t>Utmanar er som inte håller med att ta upp detta i kommentarsfältet nedan.</a:t>
            </a:r>
          </a:p>
          <a:p>
            <a:endParaRPr lang="sv-SE" strike="noStrike" dirty="0"/>
          </a:p>
          <a:p>
            <a:pPr marL="171450" indent="-171450">
              <a:buFont typeface="Arial" panose="020B0604020202020204" pitchFamily="34" charset="0"/>
              <a:buChar char="•"/>
            </a:pPr>
            <a:endParaRPr lang="sv-SE" strike="noStrike" dirty="0"/>
          </a:p>
        </p:txBody>
      </p:sp>
      <p:sp>
        <p:nvSpPr>
          <p:cNvPr id="4" name="Platshållare för bildnummer 3"/>
          <p:cNvSpPr>
            <a:spLocks noGrp="1"/>
          </p:cNvSpPr>
          <p:nvPr>
            <p:ph type="sldNum" sz="quarter" idx="5"/>
          </p:nvPr>
        </p:nvSpPr>
        <p:spPr/>
        <p:txBody>
          <a:bodyPr/>
          <a:lstStyle/>
          <a:p>
            <a:fld id="{1E3176EC-C84D-4117-AB1D-1C19FDABD098}" type="slidenum">
              <a:rPr lang="sv-SE" smtClean="0"/>
              <a:t>1</a:t>
            </a:fld>
            <a:endParaRPr lang="sv-SE" dirty="0"/>
          </a:p>
        </p:txBody>
      </p:sp>
    </p:spTree>
    <p:extLst>
      <p:ext uri="{BB962C8B-B14F-4D97-AF65-F5344CB8AC3E}">
        <p14:creationId xmlns:p14="http://schemas.microsoft.com/office/powerpoint/2010/main" val="37344987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170799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VO: </a:t>
            </a:r>
            <a:r>
              <a:rPr lang="sv-SE" dirty="0">
                <a:highlight>
                  <a:srgbClr val="FFFF00"/>
                </a:highlight>
              </a:rPr>
              <a:t>Upp 11:29 visar att förbundsarken finns i </a:t>
            </a:r>
            <a:r>
              <a:rPr lang="sv-SE" i="1" dirty="0">
                <a:highlight>
                  <a:srgbClr val="FFFF00"/>
                </a:highlight>
              </a:rPr>
              <a:t>naos</a:t>
            </a:r>
            <a:r>
              <a:rPr lang="sv-SE" dirty="0">
                <a:highlight>
                  <a:srgbClr val="FFFF00"/>
                </a:highlight>
              </a:rPr>
              <a:t>: </a:t>
            </a:r>
            <a:r>
              <a:rPr lang="sv-SE" sz="1200" b="0" i="1" u="none" strike="noStrike" kern="1200" dirty="0">
                <a:solidFill>
                  <a:schemeClr val="tx1"/>
                </a:solidFill>
                <a:effectLst/>
                <a:highlight>
                  <a:srgbClr val="FFFF00"/>
                </a:highlight>
                <a:latin typeface="+mn-lt"/>
                <a:ea typeface="+mn-ea"/>
                <a:cs typeface="+mn-cs"/>
              </a:rPr>
              <a:t>Guds tempel [naos] i himlen öppnades, och hans förbundsark blev synlig i hans tempel [naos].</a:t>
            </a:r>
            <a:endParaRPr lang="sv-SE" i="1" dirty="0">
              <a:highlight>
                <a:srgbClr val="FFFF00"/>
              </a:highlight>
            </a:endParaRPr>
          </a:p>
          <a:p>
            <a:endParaRPr lang="sv-SE" dirty="0"/>
          </a:p>
          <a:p>
            <a:r>
              <a:rPr lang="sv-SE" dirty="0"/>
              <a:t>VO: I Dan 9:27 är det två olika ”han”. Grundtexten har inte ordet ”han” så det behöver inte vara samma person.</a:t>
            </a:r>
          </a:p>
          <a:p>
            <a:endParaRPr lang="sv-SE" dirty="0"/>
          </a:p>
          <a:p>
            <a:r>
              <a:rPr lang="sv-SE" dirty="0"/>
              <a:t>VO: Sakarja är skriven efter Babyloniska fångenskapen.</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54753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VO: Jes 53:4 talar dåtid eftersom det ser bortom Kristus in i framtiden när judarna inser vem Jesus är.</a:t>
            </a:r>
          </a:p>
          <a:p>
            <a:endParaRPr lang="sv-SE" dirty="0"/>
          </a:p>
          <a:p>
            <a:r>
              <a:rPr lang="sv-SE" dirty="0"/>
              <a:t>VO: Gud har alltid räddat en rest: Syndafloden, Babylonien…</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89802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VO: Detta är naturligtvis inte kompatibelt med den lutherska eller katolska synen, och därför kan det vara svårt att smälta.</a:t>
            </a:r>
          </a:p>
          <a:p>
            <a:r>
              <a:rPr lang="sv-SE" dirty="0"/>
              <a:t>Och i ärlighetens namn har jag också lite svårt att förstå det eftersom jag också är fostrad i ett lutherskt paradigm.</a:t>
            </a:r>
          </a:p>
          <a:p>
            <a:r>
              <a:rPr lang="sv-SE" dirty="0"/>
              <a:t>Men vi kan inte bara bortse från eller allegorisera bibelverser för att de är svåra att förstå.</a:t>
            </a:r>
          </a:p>
          <a:p>
            <a:r>
              <a:rPr lang="sv-SE" dirty="0"/>
              <a:t>Och med den bakgrund jag givit hittills blir det ganska logiskt även med dessa bibelverser.</a:t>
            </a:r>
          </a:p>
          <a:p>
            <a:endParaRPr lang="sv-SE" dirty="0"/>
          </a:p>
          <a:p>
            <a:r>
              <a:rPr lang="sv-SE" dirty="0"/>
              <a:t>VO: Åminnelse om syndens allvar och att den oåterkalleligt leder till död. Ytterst om behovet av en frälsare.</a:t>
            </a:r>
          </a:p>
          <a:p>
            <a:endParaRPr lang="sv-SE" dirty="0"/>
          </a:p>
          <a:p>
            <a:r>
              <a:rPr lang="sv-SE" dirty="0"/>
              <a:t>VO: Förebild och Efterbild.</a:t>
            </a:r>
          </a:p>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78165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C00000"/>
                </a:solidFill>
                <a:latin typeface="Calibri" panose="020F0502020204030204" pitchFamily="34" charset="0"/>
                <a:ea typeface="Calibri" panose="020F0502020204030204" pitchFamily="34" charset="0"/>
                <a:cs typeface="Calibri" panose="020F0502020204030204" pitchFamily="34" charset="0"/>
              </a:rPr>
              <a:t>VO: Guds tempel i himlen (Upp 11:19) gäller vedermödans andra halva.</a:t>
            </a:r>
            <a:endParaRPr lang="sv-SE" sz="105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i="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i="0" dirty="0">
                <a:solidFill>
                  <a:srgbClr val="C00000"/>
                </a:solidFill>
              </a:rPr>
              <a:t>Även: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i="1" dirty="0">
                <a:solidFill>
                  <a:srgbClr val="C00000"/>
                </a:solidFill>
              </a:rPr>
              <a:t>I honom fogas hela byggnaden samman och växer upp till ett heligt </a:t>
            </a:r>
            <a:r>
              <a:rPr lang="sv-SE" b="1" i="1" u="none" dirty="0">
                <a:solidFill>
                  <a:srgbClr val="C00000"/>
                </a:solidFill>
              </a:rPr>
              <a:t>tempel [naos]</a:t>
            </a:r>
            <a:r>
              <a:rPr lang="sv-SE" i="1" dirty="0">
                <a:solidFill>
                  <a:srgbClr val="C00000"/>
                </a:solidFill>
              </a:rPr>
              <a:t> i Herren, och i honom blir också ni sammanbyggda till en </a:t>
            </a:r>
            <a:r>
              <a:rPr lang="sv-SE" i="1" u="sng" dirty="0">
                <a:solidFill>
                  <a:srgbClr val="C00000"/>
                </a:solidFill>
              </a:rPr>
              <a:t>boning</a:t>
            </a:r>
            <a:r>
              <a:rPr lang="sv-SE" i="1" dirty="0">
                <a:solidFill>
                  <a:srgbClr val="C00000"/>
                </a:solidFill>
              </a:rPr>
              <a:t> åt Gud genom Anden. (</a:t>
            </a:r>
            <a:r>
              <a:rPr lang="sv-SE" dirty="0"/>
              <a:t>Ef 2:21-22)</a:t>
            </a:r>
          </a:p>
          <a:p>
            <a:pPr marL="171450" indent="-171450">
              <a:buFont typeface="Arial" panose="020B0604020202020204" pitchFamily="34" charset="0"/>
              <a:buChar char="•"/>
            </a:pPr>
            <a:r>
              <a:rPr lang="sv-SE" i="1" dirty="0">
                <a:solidFill>
                  <a:srgbClr val="C00000"/>
                </a:solidFill>
              </a:rPr>
              <a:t>Därefter såg jag hur templet [naos] </a:t>
            </a:r>
            <a:r>
              <a:rPr lang="sv-SE" i="1" u="sng" dirty="0">
                <a:solidFill>
                  <a:srgbClr val="C00000"/>
                </a:solidFill>
              </a:rPr>
              <a:t>i himlen</a:t>
            </a:r>
            <a:r>
              <a:rPr lang="sv-SE" i="1" dirty="0">
                <a:solidFill>
                  <a:srgbClr val="C00000"/>
                </a:solidFill>
              </a:rPr>
              <a:t>, vittnesbördets </a:t>
            </a:r>
            <a:r>
              <a:rPr lang="sv-SE" i="1" u="sng" dirty="0">
                <a:solidFill>
                  <a:srgbClr val="C00000"/>
                </a:solidFill>
              </a:rPr>
              <a:t>tabernakel</a:t>
            </a:r>
            <a:r>
              <a:rPr lang="sv-SE" i="1" dirty="0">
                <a:solidFill>
                  <a:srgbClr val="C00000"/>
                </a:solidFill>
              </a:rPr>
              <a:t>, öppnades. </a:t>
            </a:r>
            <a:r>
              <a:rPr lang="sv-SE" i="0" dirty="0">
                <a:solidFill>
                  <a:srgbClr val="C00000"/>
                </a:solidFill>
              </a:rPr>
              <a:t>(Upp 15:5)</a:t>
            </a:r>
          </a:p>
          <a:p>
            <a:pPr marL="171450" indent="-171450">
              <a:buFont typeface="Arial" panose="020B0604020202020204" pitchFamily="34" charset="0"/>
              <a:buChar char="•"/>
            </a:pPr>
            <a:r>
              <a:rPr lang="sv-SE" i="1" dirty="0">
                <a:solidFill>
                  <a:srgbClr val="C00000"/>
                </a:solidFill>
              </a:rPr>
              <a:t>Då hörde jag någon tala till mig inifrån </a:t>
            </a:r>
            <a:r>
              <a:rPr lang="sv-SE" b="1" i="1" dirty="0">
                <a:solidFill>
                  <a:srgbClr val="C00000"/>
                </a:solidFill>
              </a:rPr>
              <a:t>templet</a:t>
            </a:r>
            <a:r>
              <a:rPr lang="sv-SE" i="1" dirty="0">
                <a:solidFill>
                  <a:srgbClr val="C00000"/>
                </a:solidFill>
              </a:rPr>
              <a:t>…: Människobarn, detta är platsen för </a:t>
            </a:r>
            <a:r>
              <a:rPr lang="sv-SE" b="1" i="1" dirty="0">
                <a:solidFill>
                  <a:srgbClr val="C00000"/>
                </a:solidFill>
              </a:rPr>
              <a:t>min tron</a:t>
            </a:r>
            <a:r>
              <a:rPr lang="sv-SE" i="1" dirty="0">
                <a:solidFill>
                  <a:srgbClr val="C00000"/>
                </a:solidFill>
              </a:rPr>
              <a:t>.</a:t>
            </a:r>
            <a:r>
              <a:rPr lang="sv-SE" i="0" dirty="0"/>
              <a:t> </a:t>
            </a:r>
            <a:r>
              <a:rPr lang="sv-SE" sz="1050" i="0" dirty="0"/>
              <a:t>(Hes 43:6-7)</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75793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96354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1768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1010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491023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77810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38008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VO: Två diken: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Lagen gäller alla (Hebreiska rötter)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Ingen lag gäller (liberalteologi, lösaktighet, promiskuöst leverne)</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9659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3176EC-C84D-4117-AB1D-1C19FDABD098}" type="slidenum">
              <a:rPr kumimoji="0" lang="sv-S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98807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dast rubrik">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8498E1E7-F099-4980-90AA-AD6774DB0D78}"/>
              </a:ext>
            </a:extLst>
          </p:cNvPr>
          <p:cNvSpPr/>
          <p:nvPr userDrawn="1"/>
        </p:nvSpPr>
        <p:spPr>
          <a:xfrm>
            <a:off x="0" y="0"/>
            <a:ext cx="12192000" cy="652096"/>
          </a:xfrm>
          <a:prstGeom prst="rect">
            <a:avLst/>
          </a:prstGeom>
          <a:gradFill flip="none" rotWithShape="1">
            <a:gsLst>
              <a:gs pos="24000">
                <a:schemeClr val="accent6">
                  <a:lumMod val="75000"/>
                </a:schemeClr>
              </a:gs>
              <a:gs pos="0">
                <a:schemeClr val="accent6">
                  <a:lumMod val="75000"/>
                </a:schemeClr>
              </a:gs>
              <a:gs pos="100000">
                <a:schemeClr val="bg1"/>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1421" tIns="0" rIns="91421" bIns="0" rtlCol="0" anchor="ctr"/>
          <a:lstStyle/>
          <a:p>
            <a:pPr algn="ctr"/>
            <a:endParaRPr lang="sv-SE" sz="1800" dirty="0"/>
          </a:p>
        </p:txBody>
      </p:sp>
      <p:sp>
        <p:nvSpPr>
          <p:cNvPr id="4" name="Rubrik 1">
            <a:extLst>
              <a:ext uri="{FF2B5EF4-FFF2-40B4-BE49-F238E27FC236}">
                <a16:creationId xmlns:a16="http://schemas.microsoft.com/office/drawing/2014/main" id="{06FBAE59-DDD0-467C-B13A-6F6CF0BCDFAA}"/>
              </a:ext>
            </a:extLst>
          </p:cNvPr>
          <p:cNvSpPr>
            <a:spLocks noGrp="1"/>
          </p:cNvSpPr>
          <p:nvPr>
            <p:ph type="title" hasCustomPrompt="1"/>
          </p:nvPr>
        </p:nvSpPr>
        <p:spPr>
          <a:xfrm>
            <a:off x="0" y="1"/>
            <a:ext cx="12192000" cy="644577"/>
          </a:xfrm>
          <a:prstGeom prst="rect">
            <a:avLst/>
          </a:prstGeom>
        </p:spPr>
        <p:txBody>
          <a:bodyPr lIns="216000" tIns="36000" bIns="0"/>
          <a:lstStyle>
            <a:lvl1pPr algn="l" rtl="0" eaLnBrk="1" latinLnBrk="0" hangingPunct="1">
              <a:lnSpc>
                <a:spcPct val="100000"/>
              </a:lnSpc>
              <a:spcBef>
                <a:spcPct val="0"/>
              </a:spcBef>
              <a:buNone/>
              <a:defRPr kumimoji="0" lang="sv-SE" sz="4000" b="0" kern="1200" cap="none" spc="0" baseline="0" dirty="0">
                <a:ln>
                  <a:noFill/>
                </a:ln>
                <a:solidFill>
                  <a:schemeClr val="bg1"/>
                </a:solidFill>
                <a:effectLst>
                  <a:outerShdw blurRad="38100" dist="38100" dir="2700000" algn="tl">
                    <a:srgbClr val="000000">
                      <a:alpha val="43137"/>
                    </a:srgbClr>
                  </a:outerShdw>
                </a:effectLst>
                <a:latin typeface="Maiandra GD" panose="020E0502030308020204" pitchFamily="34" charset="0"/>
                <a:ea typeface="+mj-ea"/>
                <a:cs typeface="+mj-cs"/>
              </a:defRPr>
            </a:lvl1pPr>
          </a:lstStyle>
          <a:p>
            <a:r>
              <a:rPr lang="sv-SE"/>
              <a:t>Rubrik</a:t>
            </a:r>
            <a:endParaRPr lang="sv-SE" dirty="0"/>
          </a:p>
        </p:txBody>
      </p:sp>
      <p:sp>
        <p:nvSpPr>
          <p:cNvPr id="5" name="textruta 4">
            <a:extLst>
              <a:ext uri="{FF2B5EF4-FFF2-40B4-BE49-F238E27FC236}">
                <a16:creationId xmlns:a16="http://schemas.microsoft.com/office/drawing/2014/main" id="{77A5A0DB-C897-4BC6-B1A8-681E0B8A6338}"/>
              </a:ext>
            </a:extLst>
          </p:cNvPr>
          <p:cNvSpPr txBox="1"/>
          <p:nvPr userDrawn="1"/>
        </p:nvSpPr>
        <p:spPr>
          <a:xfrm>
            <a:off x="9846934" y="29901"/>
            <a:ext cx="2345066" cy="584775"/>
          </a:xfrm>
          <a:prstGeom prst="rect">
            <a:avLst/>
          </a:prstGeom>
          <a:noFill/>
        </p:spPr>
        <p:txBody>
          <a:bodyPr wrap="none" tIns="0" bIns="0" rtlCol="0">
            <a:spAutoFit/>
          </a:bodyPr>
          <a:lstStyle>
            <a:defPPr>
              <a:defRPr lang="sv-SE"/>
            </a:defPPr>
            <a:lvl1pPr marL="0" algn="l" defTabSz="914209" rtl="0" eaLnBrk="1" latinLnBrk="0" hangingPunct="1">
              <a:defRPr sz="1800" kern="1200">
                <a:solidFill>
                  <a:schemeClr val="tx1"/>
                </a:solidFill>
                <a:latin typeface="+mn-lt"/>
                <a:ea typeface="+mn-ea"/>
                <a:cs typeface="+mn-cs"/>
              </a:defRPr>
            </a:lvl1pPr>
            <a:lvl2pPr marL="457103" algn="l" defTabSz="914209" rtl="0" eaLnBrk="1" latinLnBrk="0" hangingPunct="1">
              <a:defRPr sz="1800" kern="1200">
                <a:solidFill>
                  <a:schemeClr val="tx1"/>
                </a:solidFill>
                <a:latin typeface="+mn-lt"/>
                <a:ea typeface="+mn-ea"/>
                <a:cs typeface="+mn-cs"/>
              </a:defRPr>
            </a:lvl2pPr>
            <a:lvl3pPr marL="914209" algn="l" defTabSz="914209" rtl="0" eaLnBrk="1" latinLnBrk="0" hangingPunct="1">
              <a:defRPr sz="1800" kern="1200">
                <a:solidFill>
                  <a:schemeClr val="tx1"/>
                </a:solidFill>
                <a:latin typeface="+mn-lt"/>
                <a:ea typeface="+mn-ea"/>
                <a:cs typeface="+mn-cs"/>
              </a:defRPr>
            </a:lvl3pPr>
            <a:lvl4pPr marL="1371313" algn="l" defTabSz="914209" rtl="0" eaLnBrk="1" latinLnBrk="0" hangingPunct="1">
              <a:defRPr sz="1800" kern="1200">
                <a:solidFill>
                  <a:schemeClr val="tx1"/>
                </a:solidFill>
                <a:latin typeface="+mn-lt"/>
                <a:ea typeface="+mn-ea"/>
                <a:cs typeface="+mn-cs"/>
              </a:defRPr>
            </a:lvl4pPr>
            <a:lvl5pPr marL="1828417" algn="l" defTabSz="914209" rtl="0" eaLnBrk="1" latinLnBrk="0" hangingPunct="1">
              <a:defRPr sz="1800" kern="1200">
                <a:solidFill>
                  <a:schemeClr val="tx1"/>
                </a:solidFill>
                <a:latin typeface="+mn-lt"/>
                <a:ea typeface="+mn-ea"/>
                <a:cs typeface="+mn-cs"/>
              </a:defRPr>
            </a:lvl5pPr>
            <a:lvl6pPr marL="2285521" algn="l" defTabSz="914209" rtl="0" eaLnBrk="1" latinLnBrk="0" hangingPunct="1">
              <a:defRPr sz="1800" kern="1200">
                <a:solidFill>
                  <a:schemeClr val="tx1"/>
                </a:solidFill>
                <a:latin typeface="+mn-lt"/>
                <a:ea typeface="+mn-ea"/>
                <a:cs typeface="+mn-cs"/>
              </a:defRPr>
            </a:lvl6pPr>
            <a:lvl7pPr marL="2742625" algn="l" defTabSz="914209" rtl="0" eaLnBrk="1" latinLnBrk="0" hangingPunct="1">
              <a:defRPr sz="1800" kern="1200">
                <a:solidFill>
                  <a:schemeClr val="tx1"/>
                </a:solidFill>
                <a:latin typeface="+mn-lt"/>
                <a:ea typeface="+mn-ea"/>
                <a:cs typeface="+mn-cs"/>
              </a:defRPr>
            </a:lvl7pPr>
            <a:lvl8pPr marL="3199730" algn="l" defTabSz="914209" rtl="0" eaLnBrk="1" latinLnBrk="0" hangingPunct="1">
              <a:defRPr sz="1800" kern="1200">
                <a:solidFill>
                  <a:schemeClr val="tx1"/>
                </a:solidFill>
                <a:latin typeface="+mn-lt"/>
                <a:ea typeface="+mn-ea"/>
                <a:cs typeface="+mn-cs"/>
              </a:defRPr>
            </a:lvl8pPr>
            <a:lvl9pPr marL="3656833" algn="l" defTabSz="914209" rtl="0" eaLnBrk="1" latinLnBrk="0" hangingPunct="1">
              <a:defRPr sz="1800" kern="1200">
                <a:solidFill>
                  <a:schemeClr val="tx1"/>
                </a:solidFill>
                <a:latin typeface="+mn-lt"/>
                <a:ea typeface="+mn-ea"/>
                <a:cs typeface="+mn-cs"/>
              </a:defRPr>
            </a:lvl9pPr>
          </a:lstStyle>
          <a:p>
            <a:pPr algn="ctr"/>
            <a:r>
              <a:rPr lang="sv-SE" sz="2000" b="1" dirty="0"/>
              <a:t>Bibelkanalen</a:t>
            </a:r>
            <a:r>
              <a:rPr lang="sv-SE" dirty="0"/>
              <a:t> </a:t>
            </a:r>
            <a:r>
              <a:rPr lang="sv-SE" sz="1400" dirty="0"/>
              <a:t>(YouTube)</a:t>
            </a:r>
            <a:br>
              <a:rPr lang="sv-SE" sz="1400" dirty="0"/>
            </a:br>
            <a:r>
              <a:rPr lang="sv-SE" dirty="0"/>
              <a:t>Anders Gärdeborn</a:t>
            </a:r>
            <a:endParaRPr lang="LID4096" dirty="0"/>
          </a:p>
        </p:txBody>
      </p:sp>
    </p:spTree>
    <p:extLst>
      <p:ext uri="{BB962C8B-B14F-4D97-AF65-F5344CB8AC3E}">
        <p14:creationId xmlns:p14="http://schemas.microsoft.com/office/powerpoint/2010/main" val="2622782009"/>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_Anpassad layout">
    <p:bg>
      <p:bgPr>
        <a:solidFill>
          <a:schemeClr val="tx1"/>
        </a:solidFill>
        <a:effectLst/>
      </p:bgPr>
    </p:bg>
    <p:spTree>
      <p:nvGrpSpPr>
        <p:cNvPr id="1" name=""/>
        <p:cNvGrpSpPr/>
        <p:nvPr/>
      </p:nvGrpSpPr>
      <p:grpSpPr>
        <a:xfrm>
          <a:off x="0" y="0"/>
          <a:ext cx="0" cy="0"/>
          <a:chOff x="0" y="0"/>
          <a:chExt cx="0" cy="0"/>
        </a:xfrm>
      </p:grpSpPr>
      <p:pic>
        <p:nvPicPr>
          <p:cNvPr id="13" name="Picture 4" descr="https://3.bp.blogspot.com/-8tCcz6lJ45g/Vog8jdSzBEI/AAAAAAAAGNc/M-Lv5yCUoQ8/s1600/_20160102_220818.JPG">
            <a:extLst>
              <a:ext uri="{FF2B5EF4-FFF2-40B4-BE49-F238E27FC236}">
                <a16:creationId xmlns:a16="http://schemas.microsoft.com/office/drawing/2014/main" id="{ED9AAE37-2C4E-4326-9390-ADC30913D48D}"/>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6627"/>
          <a:stretch/>
        </p:blipFill>
        <p:spPr bwMode="auto">
          <a:xfrm flipH="1">
            <a:off x="6965688" y="0"/>
            <a:ext cx="5226311"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ktangel 3">
            <a:extLst>
              <a:ext uri="{FF2B5EF4-FFF2-40B4-BE49-F238E27FC236}">
                <a16:creationId xmlns:a16="http://schemas.microsoft.com/office/drawing/2014/main" id="{A1FD0E79-3F77-4768-B6E7-DE70D250C3AC}"/>
              </a:ext>
            </a:extLst>
          </p:cNvPr>
          <p:cNvSpPr/>
          <p:nvPr userDrawn="1"/>
        </p:nvSpPr>
        <p:spPr>
          <a:xfrm>
            <a:off x="0" y="4458149"/>
            <a:ext cx="7092000" cy="707886"/>
          </a:xfrm>
          <a:prstGeom prst="rect">
            <a:avLst/>
          </a:prstGeom>
        </p:spPr>
        <p:txBody>
          <a:bodyPr wrap="none">
            <a:noAutofit/>
          </a:bodyPr>
          <a:lstStyle/>
          <a:p>
            <a:pPr algn="ctr"/>
            <a:r>
              <a:rPr lang="sv-SE" sz="4000" b="0" dirty="0">
                <a:solidFill>
                  <a:schemeClr val="bg1"/>
                </a:solidFill>
                <a:latin typeface="MV Boli" panose="02000500030200090000" pitchFamily="2" charset="0"/>
                <a:cs typeface="MV Boli" panose="02000500030200090000" pitchFamily="2" charset="0"/>
              </a:rPr>
              <a:t>Anders Gärdeborn</a:t>
            </a:r>
          </a:p>
        </p:txBody>
      </p:sp>
      <p:sp>
        <p:nvSpPr>
          <p:cNvPr id="5" name="Rektangel 4">
            <a:extLst>
              <a:ext uri="{FF2B5EF4-FFF2-40B4-BE49-F238E27FC236}">
                <a16:creationId xmlns:a16="http://schemas.microsoft.com/office/drawing/2014/main" id="{1D8F3DAF-7775-4815-BEE1-FDC5A61CCBBE}"/>
              </a:ext>
            </a:extLst>
          </p:cNvPr>
          <p:cNvSpPr/>
          <p:nvPr userDrawn="1"/>
        </p:nvSpPr>
        <p:spPr>
          <a:xfrm>
            <a:off x="0" y="376237"/>
            <a:ext cx="7092000" cy="2555443"/>
          </a:xfrm>
          <a:prstGeom prst="rect">
            <a:avLst/>
          </a:prstGeom>
        </p:spPr>
        <p:txBody>
          <a:bodyPr wrap="none">
            <a:noAutofit/>
          </a:bodyPr>
          <a:lstStyle/>
          <a:p>
            <a:pPr marL="0" marR="0" lvl="0" indent="0" algn="ctr" defTabSz="914400" rtl="0" eaLnBrk="1" fontAlgn="auto" latinLnBrk="0" hangingPunct="1">
              <a:lnSpc>
                <a:spcPct val="70000"/>
              </a:lnSpc>
              <a:spcBef>
                <a:spcPts val="1000"/>
              </a:spcBef>
              <a:spcAft>
                <a:spcPts val="0"/>
              </a:spcAft>
              <a:buClrTx/>
              <a:buSzTx/>
              <a:buFont typeface="Arial" panose="020B0604020202020204" pitchFamily="34" charset="0"/>
              <a:buNone/>
              <a:tabLst/>
              <a:defRPr/>
            </a:pPr>
            <a:r>
              <a:rPr kumimoji="0" lang="sv-SE" sz="10500" b="1" i="0" u="none" strike="noStrike" kern="1200" cap="none" spc="50" normalizeH="0" baseline="0" noProof="0" dirty="0">
                <a:ln w="9525" cmpd="sng">
                  <a:noFill/>
                  <a:prstDash val="solid"/>
                </a:ln>
                <a:solidFill>
                  <a:prstClr val="black"/>
                </a:solidFill>
                <a:effectLst>
                  <a:glow rad="127000">
                    <a:schemeClr val="accent5"/>
                  </a:glow>
                </a:effectLst>
                <a:uLnTx/>
                <a:uFillTx/>
                <a:latin typeface="+mn-lt"/>
                <a:ea typeface="+mn-ea"/>
                <a:cs typeface="+mn-cs"/>
              </a:rPr>
              <a:t>Det nya</a:t>
            </a:r>
          </a:p>
          <a:p>
            <a:pPr marL="0" marR="0" lvl="0" indent="0" algn="ctr" defTabSz="914400" rtl="0" eaLnBrk="1" fontAlgn="auto" latinLnBrk="0" hangingPunct="1">
              <a:lnSpc>
                <a:spcPct val="70000"/>
              </a:lnSpc>
              <a:spcBef>
                <a:spcPts val="1000"/>
              </a:spcBef>
              <a:spcAft>
                <a:spcPts val="0"/>
              </a:spcAft>
              <a:buClrTx/>
              <a:buSzTx/>
              <a:buFont typeface="Arial" panose="020B0604020202020204" pitchFamily="34" charset="0"/>
              <a:buNone/>
              <a:tabLst/>
              <a:defRPr/>
            </a:pPr>
            <a:r>
              <a:rPr kumimoji="0" lang="sv-SE" sz="10500" b="1" i="0" u="none" strike="noStrike" kern="1200" cap="none" spc="50" normalizeH="0" baseline="0" noProof="0" dirty="0">
                <a:ln w="9525" cmpd="sng">
                  <a:noFill/>
                  <a:prstDash val="solid"/>
                </a:ln>
                <a:solidFill>
                  <a:prstClr val="black"/>
                </a:solidFill>
                <a:effectLst>
                  <a:glow rad="127000">
                    <a:schemeClr val="accent5"/>
                  </a:glow>
                </a:effectLst>
                <a:uLnTx/>
                <a:uFillTx/>
                <a:latin typeface="+mn-lt"/>
                <a:ea typeface="+mn-ea"/>
                <a:cs typeface="+mn-cs"/>
              </a:rPr>
              <a:t>Jerusalem</a:t>
            </a:r>
            <a:endParaRPr lang="sv-SE" dirty="0">
              <a:effectLst>
                <a:glow rad="127000">
                  <a:schemeClr val="accent5"/>
                </a:glow>
              </a:effectLst>
            </a:endParaRPr>
          </a:p>
        </p:txBody>
      </p:sp>
      <p:sp>
        <p:nvSpPr>
          <p:cNvPr id="6" name="Rektangel 5">
            <a:extLst>
              <a:ext uri="{FF2B5EF4-FFF2-40B4-BE49-F238E27FC236}">
                <a16:creationId xmlns:a16="http://schemas.microsoft.com/office/drawing/2014/main" id="{23797431-2F5F-45A4-8E0E-C564EDEB0FCF}"/>
              </a:ext>
            </a:extLst>
          </p:cNvPr>
          <p:cNvSpPr/>
          <p:nvPr userDrawn="1"/>
        </p:nvSpPr>
        <p:spPr>
          <a:xfrm>
            <a:off x="0" y="2754579"/>
            <a:ext cx="7092000" cy="1446550"/>
          </a:xfrm>
          <a:prstGeom prst="rect">
            <a:avLst/>
          </a:prstGeom>
        </p:spPr>
        <p:txBody>
          <a:bodyPr wrap="none">
            <a:noAutofit/>
          </a:bodyPr>
          <a:lstStyle/>
          <a:p>
            <a:pPr algn="ctr">
              <a:lnSpc>
                <a:spcPts val="5100"/>
              </a:lnSpc>
            </a:pPr>
            <a:r>
              <a:rPr kumimoji="0" lang="sv-SE" sz="4400" b="1" i="0" u="none" strike="noStrike" kern="1200" cap="none" spc="0" normalizeH="0" baseline="0" noProof="0" dirty="0">
                <a:ln>
                  <a:noFill/>
                </a:ln>
                <a:solidFill>
                  <a:prstClr val="white"/>
                </a:solidFill>
                <a:effectLst/>
                <a:uLnTx/>
                <a:uFillTx/>
                <a:latin typeface="+mn-lt"/>
                <a:ea typeface="+mn-ea"/>
                <a:cs typeface="+mn-cs"/>
              </a:rPr>
              <a:t>Från frö</a:t>
            </a:r>
            <a:br>
              <a:rPr kumimoji="0" lang="sv-SE" sz="4400" b="1" i="0" u="none" strike="noStrike" kern="1200" cap="none" spc="0" normalizeH="0" baseline="0" noProof="0" dirty="0">
                <a:ln>
                  <a:noFill/>
                </a:ln>
                <a:solidFill>
                  <a:prstClr val="white"/>
                </a:solidFill>
                <a:effectLst/>
                <a:uLnTx/>
                <a:uFillTx/>
                <a:latin typeface="+mn-lt"/>
                <a:ea typeface="+mn-ea"/>
                <a:cs typeface="+mn-cs"/>
              </a:rPr>
            </a:br>
            <a:r>
              <a:rPr kumimoji="0" lang="sv-SE" sz="4400" b="1" i="0" u="none" strike="noStrike" kern="1200" cap="none" spc="0" normalizeH="0" baseline="0" noProof="0" dirty="0">
                <a:ln>
                  <a:noFill/>
                </a:ln>
                <a:solidFill>
                  <a:prstClr val="white"/>
                </a:solidFill>
                <a:effectLst/>
                <a:uLnTx/>
                <a:uFillTx/>
                <a:latin typeface="+mn-lt"/>
                <a:ea typeface="+mn-ea"/>
                <a:cs typeface="+mn-cs"/>
              </a:rPr>
              <a:t>till fullbordan</a:t>
            </a:r>
            <a:endParaRPr lang="sv-SE" dirty="0"/>
          </a:p>
        </p:txBody>
      </p:sp>
      <p:sp>
        <p:nvSpPr>
          <p:cNvPr id="2" name="Rubrik 1">
            <a:extLst>
              <a:ext uri="{FF2B5EF4-FFF2-40B4-BE49-F238E27FC236}">
                <a16:creationId xmlns:a16="http://schemas.microsoft.com/office/drawing/2014/main" id="{227C695C-7613-4729-9362-1127A5281370}"/>
              </a:ext>
            </a:extLst>
          </p:cNvPr>
          <p:cNvSpPr>
            <a:spLocks noGrp="1"/>
          </p:cNvSpPr>
          <p:nvPr>
            <p:ph type="title" hasCustomPrompt="1"/>
          </p:nvPr>
        </p:nvSpPr>
        <p:spPr>
          <a:xfrm>
            <a:off x="1" y="5487390"/>
            <a:ext cx="6965686" cy="956595"/>
          </a:xfrm>
          <a:prstGeom prst="rect">
            <a:avLst/>
          </a:prstGeom>
        </p:spPr>
        <p:txBody>
          <a:bodyPr lIns="432000" anchor="ctr"/>
          <a:lstStyle>
            <a:lvl1pPr algn="ctr">
              <a:lnSpc>
                <a:spcPts val="6000"/>
              </a:lnSpc>
              <a:defRPr sz="6000" b="1">
                <a:solidFill>
                  <a:schemeClr val="accent5"/>
                </a:solidFill>
                <a:latin typeface="+mn-lt"/>
              </a:defRPr>
            </a:lvl1pPr>
          </a:lstStyle>
          <a:p>
            <a:r>
              <a:rPr lang="sv-SE"/>
              <a:t>x. Avsnittsrubrik</a:t>
            </a:r>
          </a:p>
        </p:txBody>
      </p:sp>
      <p:sp>
        <p:nvSpPr>
          <p:cNvPr id="3" name="textruta 2">
            <a:extLst>
              <a:ext uri="{FF2B5EF4-FFF2-40B4-BE49-F238E27FC236}">
                <a16:creationId xmlns:a16="http://schemas.microsoft.com/office/drawing/2014/main" id="{4D856D6F-6C9A-47F9-958B-8462FE67707F}"/>
              </a:ext>
            </a:extLst>
          </p:cNvPr>
          <p:cNvSpPr txBox="1"/>
          <p:nvPr userDrawn="1"/>
        </p:nvSpPr>
        <p:spPr>
          <a:xfrm>
            <a:off x="10828344" y="6209643"/>
            <a:ext cx="1227901" cy="573940"/>
          </a:xfrm>
          <a:prstGeom prst="rect">
            <a:avLst/>
          </a:prstGeom>
          <a:noFill/>
        </p:spPr>
        <p:txBody>
          <a:bodyPr wrap="none" lIns="0" tIns="0" rIns="0" bIns="0" rtlCol="0">
            <a:spAutoFit/>
          </a:bodyPr>
          <a:lstStyle/>
          <a:p>
            <a:pPr algn="ctr">
              <a:lnSpc>
                <a:spcPts val="2200"/>
              </a:lnSpc>
            </a:pPr>
            <a:r>
              <a:rPr lang="sv-SE" sz="1600" dirty="0">
                <a:solidFill>
                  <a:schemeClr val="bg1"/>
                </a:solidFill>
                <a:latin typeface="Gabriola" panose="04040605051002020D02" pitchFamily="82" charset="0"/>
              </a:rPr>
              <a:t>Konstnär</a:t>
            </a:r>
          </a:p>
          <a:p>
            <a:pPr algn="ctr">
              <a:lnSpc>
                <a:spcPts val="2200"/>
              </a:lnSpc>
            </a:pPr>
            <a:r>
              <a:rPr lang="sv-SE" sz="2800" dirty="0">
                <a:solidFill>
                  <a:schemeClr val="bg1"/>
                </a:solidFill>
                <a:latin typeface="Gabriola" panose="04040605051002020D02" pitchFamily="82" charset="0"/>
              </a:rPr>
              <a:t>Signe Flink</a:t>
            </a:r>
          </a:p>
        </p:txBody>
      </p:sp>
      <p:pic>
        <p:nvPicPr>
          <p:cNvPr id="8" name="Bildobjekt 7">
            <a:extLst>
              <a:ext uri="{FF2B5EF4-FFF2-40B4-BE49-F238E27FC236}">
                <a16:creationId xmlns:a16="http://schemas.microsoft.com/office/drawing/2014/main" id="{3BA7D2C7-CCFD-45DF-B9F1-AC10BF10DEE8}"/>
              </a:ext>
            </a:extLst>
          </p:cNvPr>
          <p:cNvPicPr>
            <a:picLocks noChangeAspect="1"/>
          </p:cNvPicPr>
          <p:nvPr userDrawn="1"/>
        </p:nvPicPr>
        <p:blipFill>
          <a:blip r:embed="rId3"/>
          <a:stretch>
            <a:fillRect/>
          </a:stretch>
        </p:blipFill>
        <p:spPr>
          <a:xfrm>
            <a:off x="80339" y="6035612"/>
            <a:ext cx="1078994" cy="743714"/>
          </a:xfrm>
          <a:prstGeom prst="rect">
            <a:avLst/>
          </a:prstGeom>
        </p:spPr>
      </p:pic>
    </p:spTree>
    <p:extLst>
      <p:ext uri="{BB962C8B-B14F-4D97-AF65-F5344CB8AC3E}">
        <p14:creationId xmlns:p14="http://schemas.microsoft.com/office/powerpoint/2010/main" val="136403626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2/26/2021</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5459765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4761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transition>
    <p:fade/>
  </p:transition>
  <p:txStyles>
    <p:titleStyle>
      <a:lvl1pPr algn="l" defTabSz="914400" rtl="0" eaLnBrk="1" latinLnBrk="0" hangingPunct="1">
        <a:lnSpc>
          <a:spcPct val="90000"/>
        </a:lnSpc>
        <a:spcBef>
          <a:spcPct val="0"/>
        </a:spcBef>
        <a:buNone/>
        <a:defRPr sz="4400" kern="1200">
          <a:solidFill>
            <a:schemeClr val="tx1"/>
          </a:solidFill>
          <a:latin typeface="Maiandra GD" panose="020E0502030308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NUL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ubrik 11">
            <a:extLst>
              <a:ext uri="{FF2B5EF4-FFF2-40B4-BE49-F238E27FC236}">
                <a16:creationId xmlns:a16="http://schemas.microsoft.com/office/drawing/2014/main" id="{E5D7A2B9-68A7-47DE-8BDB-33183E796B6B}"/>
              </a:ext>
            </a:extLst>
          </p:cNvPr>
          <p:cNvSpPr>
            <a:spLocks noGrp="1"/>
          </p:cNvSpPr>
          <p:nvPr>
            <p:ph type="title"/>
          </p:nvPr>
        </p:nvSpPr>
        <p:spPr>
          <a:xfrm>
            <a:off x="1" y="5287365"/>
            <a:ext cx="6965686" cy="956595"/>
          </a:xfrm>
        </p:spPr>
        <p:txBody>
          <a:bodyPr lIns="144000"/>
          <a:lstStyle/>
          <a:p>
            <a:r>
              <a:rPr lang="sv-SE" dirty="0"/>
              <a:t>5. Judar &amp; hedningar</a:t>
            </a:r>
          </a:p>
        </p:txBody>
      </p:sp>
      <mc:AlternateContent xmlns:mc="http://schemas.openxmlformats.org/markup-compatibility/2006" xmlns:p14="http://schemas.microsoft.com/office/powerpoint/2010/main">
        <mc:Choice Requires="p14">
          <p:contentPart p14:bwMode="auto" r:id="rId3">
            <p14:nvContentPartPr>
              <p14:cNvPr id="2" name="Pennanteckning 1">
                <a:extLst>
                  <a:ext uri="{FF2B5EF4-FFF2-40B4-BE49-F238E27FC236}">
                    <a16:creationId xmlns:a16="http://schemas.microsoft.com/office/drawing/2014/main" id="{CAC29F27-69C6-49A4-AFF8-C4F81166D7AD}"/>
                  </a:ext>
                </a:extLst>
              </p14:cNvPr>
              <p14:cNvContentPartPr/>
              <p14:nvPr/>
            </p14:nvContentPartPr>
            <p14:xfrm>
              <a:off x="8541651" y="-1777509"/>
              <a:ext cx="37800" cy="15840"/>
            </p14:xfrm>
          </p:contentPart>
        </mc:Choice>
        <mc:Fallback xmlns="">
          <p:pic>
            <p:nvPicPr>
              <p:cNvPr id="2" name="Pennanteckning 1">
                <a:extLst>
                  <a:ext uri="{FF2B5EF4-FFF2-40B4-BE49-F238E27FC236}">
                    <a16:creationId xmlns:a16="http://schemas.microsoft.com/office/drawing/2014/main" id="{CAC29F27-69C6-49A4-AFF8-C4F81166D7AD}"/>
                  </a:ext>
                </a:extLst>
              </p:cNvPr>
              <p:cNvPicPr/>
              <p:nvPr/>
            </p:nvPicPr>
            <p:blipFill>
              <a:blip r:embed="rId6"/>
              <a:stretch>
                <a:fillRect/>
              </a:stretch>
            </p:blipFill>
            <p:spPr>
              <a:xfrm>
                <a:off x="8532651" y="-1786149"/>
                <a:ext cx="55440" cy="33480"/>
              </a:xfrm>
              <a:prstGeom prst="rect">
                <a:avLst/>
              </a:prstGeom>
            </p:spPr>
          </p:pic>
        </mc:Fallback>
      </mc:AlternateContent>
    </p:spTree>
    <p:extLst>
      <p:ext uri="{BB962C8B-B14F-4D97-AF65-F5344CB8AC3E}">
        <p14:creationId xmlns:p14="http://schemas.microsoft.com/office/powerpoint/2010/main" val="2102464366"/>
      </p:ext>
    </p:extLst>
  </p:cSld>
  <p:clrMapOvr>
    <a:masterClrMapping/>
  </p:clrMapOvr>
  <p:transition advTm="175697">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rPr>
              <a:t>Gud har utvalt Israel</a:t>
            </a:r>
          </a:p>
          <a:p>
            <a:pPr marL="357188" indent="-357188">
              <a:lnSpc>
                <a:spcPts val="2100"/>
              </a:lnSpc>
              <a:spcBef>
                <a:spcPts val="500"/>
              </a:spcBef>
              <a:buFont typeface="+mj-lt"/>
              <a:buAutoNum type="arabicPeriod"/>
            </a:pPr>
            <a:r>
              <a:rPr lang="sv-SE" sz="2000" dirty="0">
                <a:solidFill>
                  <a:prstClr val="black"/>
                </a:solidFill>
              </a:rPr>
              <a:t>Frälsningen avsedd även för hedningar</a:t>
            </a:r>
          </a:p>
          <a:p>
            <a:pPr marL="357188" indent="-357188">
              <a:lnSpc>
                <a:spcPts val="2100"/>
              </a:lnSpc>
              <a:spcBef>
                <a:spcPts val="500"/>
              </a:spcBef>
              <a:buFont typeface="+mj-lt"/>
              <a:buAutoNum type="arabicPeriod"/>
            </a:pPr>
            <a:r>
              <a:rPr lang="sv-SE" sz="2000" dirty="0">
                <a:solidFill>
                  <a:prstClr val="black"/>
                </a:solidFill>
              </a:rPr>
              <a:t>Evangeliet går från judar till hedningar</a:t>
            </a:r>
          </a:p>
          <a:p>
            <a:pPr marL="357188" indent="-357188">
              <a:lnSpc>
                <a:spcPts val="2100"/>
              </a:lnSpc>
              <a:spcBef>
                <a:spcPts val="500"/>
              </a:spcBef>
              <a:buFont typeface="+mj-lt"/>
              <a:buAutoNum type="arabicPeriod"/>
            </a:pPr>
            <a:r>
              <a:rPr lang="sv-SE" sz="2000" dirty="0">
                <a:solidFill>
                  <a:prstClr val="black"/>
                </a:solidFill>
              </a:rPr>
              <a:t>Judarna förhärdas</a:t>
            </a:r>
          </a:p>
          <a:p>
            <a:pPr marL="357188" indent="-357188">
              <a:lnSpc>
                <a:spcPts val="2100"/>
              </a:lnSpc>
              <a:spcBef>
                <a:spcPts val="500"/>
              </a:spcBef>
              <a:buFont typeface="+mj-lt"/>
              <a:buAutoNum type="arabicPeriod"/>
            </a:pPr>
            <a:r>
              <a:rPr lang="sv-SE" sz="2000" dirty="0">
                <a:solidFill>
                  <a:prstClr val="black"/>
                </a:solidFill>
              </a:rPr>
              <a:t>Israel kvar under Gamla förbundet</a:t>
            </a:r>
          </a:p>
          <a:p>
            <a:pPr marL="357188" indent="-357188">
              <a:lnSpc>
                <a:spcPts val="2100"/>
              </a:lnSpc>
              <a:spcBef>
                <a:spcPts val="500"/>
              </a:spcBef>
              <a:buFont typeface="+mj-lt"/>
              <a:buAutoNum type="arabicPeriod"/>
            </a:pPr>
            <a:r>
              <a:rPr lang="sv-SE" sz="2000" dirty="0">
                <a:solidFill>
                  <a:prstClr val="black"/>
                </a:solidFill>
              </a:rPr>
              <a:t>Jesus predikade lagen </a:t>
            </a:r>
            <a:br>
              <a:rPr lang="sv-SE" sz="2000" dirty="0">
                <a:solidFill>
                  <a:prstClr val="black"/>
                </a:solidFill>
              </a:rPr>
            </a:br>
            <a:r>
              <a:rPr lang="sv-SE" sz="2000" dirty="0">
                <a:solidFill>
                  <a:prstClr val="black"/>
                </a:solidFill>
              </a:rPr>
              <a:t>för judarna</a:t>
            </a:r>
          </a:p>
          <a:p>
            <a:pPr marL="357188" indent="-357188">
              <a:lnSpc>
                <a:spcPts val="2100"/>
              </a:lnSpc>
              <a:spcBef>
                <a:spcPts val="500"/>
              </a:spcBef>
              <a:buFont typeface="+mj-lt"/>
              <a:buAutoNum type="arabicPeriod"/>
            </a:pPr>
            <a:r>
              <a:rPr lang="sv-SE" sz="2000" dirty="0">
                <a:solidFill>
                  <a:prstClr val="black"/>
                </a:solidFill>
              </a:rPr>
              <a:t>Lagen gäller dock inte hednakristna</a:t>
            </a:r>
          </a:p>
          <a:p>
            <a:pPr marL="357188" indent="-357188">
              <a:lnSpc>
                <a:spcPts val="2100"/>
              </a:lnSpc>
              <a:spcBef>
                <a:spcPts val="500"/>
              </a:spcBef>
              <a:buFont typeface="+mj-lt"/>
              <a:buAutoNum type="arabicPeriod"/>
            </a:pPr>
            <a:r>
              <a:rPr lang="sv-SE" sz="2000" dirty="0">
                <a:solidFill>
                  <a:prstClr val="black"/>
                </a:solidFill>
              </a:rPr>
              <a:t>Troende judar fortsatte offra</a:t>
            </a:r>
          </a:p>
          <a:p>
            <a:pPr marL="357188" indent="-357188">
              <a:lnSpc>
                <a:spcPts val="2100"/>
              </a:lnSpc>
              <a:spcBef>
                <a:spcPts val="500"/>
              </a:spcBef>
              <a:buFont typeface="+mj-lt"/>
              <a:buAutoNum type="arabicPeriod"/>
            </a:pPr>
            <a:r>
              <a:rPr lang="sv-SE" sz="2000" b="1" dirty="0">
                <a:solidFill>
                  <a:prstClr val="black"/>
                </a:solidFill>
              </a:rPr>
              <a:t>Skilj mellan nationen Israel och enskilda judar</a:t>
            </a:r>
          </a:p>
        </p:txBody>
      </p:sp>
      <p:sp>
        <p:nvSpPr>
          <p:cNvPr id="12" name="8">
            <a:extLst>
              <a:ext uri="{FF2B5EF4-FFF2-40B4-BE49-F238E27FC236}">
                <a16:creationId xmlns:a16="http://schemas.microsoft.com/office/drawing/2014/main" id="{ABD20987-19F3-46ED-85D6-5C6C59DCC5A6}"/>
              </a:ext>
            </a:extLst>
          </p:cNvPr>
          <p:cNvSpPr/>
          <p:nvPr/>
        </p:nvSpPr>
        <p:spPr>
          <a:xfrm>
            <a:off x="3321696" y="662866"/>
            <a:ext cx="8870304" cy="4451269"/>
          </a:xfrm>
          <a:prstGeom prst="rect">
            <a:avLst/>
          </a:prstGeom>
        </p:spPr>
        <p:txBody>
          <a:bodyPr wrap="square" lIns="216000" tIns="108000" rIns="180000">
            <a:spAutoFit/>
          </a:bodyPr>
          <a:lstStyle/>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För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dem som är under lagen </a:t>
            </a:r>
            <a:r>
              <a:rPr lang="sv-SE" sz="2000" i="1" u="sng" dirty="0">
                <a:solidFill>
                  <a:prstClr val="black"/>
                </a:solidFill>
                <a:latin typeface="Calibri" panose="020F0502020204030204" pitchFamily="34" charset="0"/>
                <a:ea typeface="Calibri" panose="020F0502020204030204" pitchFamily="34" charset="0"/>
                <a:cs typeface="Calibri" panose="020F0502020204030204" pitchFamily="34" charset="0"/>
              </a:rPr>
              <a:t>[kollektivet]</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har jag blivit som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de som är under lagen, fast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jag själv </a:t>
            </a:r>
            <a:r>
              <a:rPr lang="sv-SE" sz="2000" i="1" u="sng" dirty="0">
                <a:solidFill>
                  <a:prstClr val="black"/>
                </a:solidFill>
                <a:latin typeface="Calibri" panose="020F0502020204030204" pitchFamily="34" charset="0"/>
                <a:ea typeface="Calibri" panose="020F0502020204030204" pitchFamily="34" charset="0"/>
                <a:cs typeface="Calibri" panose="020F0502020204030204" pitchFamily="34" charset="0"/>
              </a:rPr>
              <a:t>[individen]</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inte är under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lagen.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(1 Kor 9:20)</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Vi vet att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människan</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[inte nationen]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inte förklaras rättfärdig genom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laggärningar utan genom tro på Jesus Kristus.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(Gal 2:16)</a:t>
            </a:r>
            <a:endPar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De </a:t>
            </a:r>
            <a:r>
              <a:rPr lang="sv-SE" sz="2000" i="1" u="sng" dirty="0">
                <a:solidFill>
                  <a:srgbClr val="000000"/>
                </a:solidFill>
                <a:latin typeface="Calibri" panose="020F0502020204030204" pitchFamily="34" charset="0"/>
                <a:ea typeface="Calibri" panose="020F0502020204030204" pitchFamily="34" charset="0"/>
                <a:cs typeface="Calibri" panose="020F0502020204030204" pitchFamily="34" charset="0"/>
              </a:rPr>
              <a:t>[individer]</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som håller sig till laggärningar är under förbannelse… Kristus har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friköpt oss från lagens förbannelse</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genom att bli en förbannelse i vårt ställe.</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b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b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(Gal 3:10,13)</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Samma ordning för alla individer oavsett etnicitet: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Kristus… är vår frid, han som har gjort de två </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[judar och hedningar]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till ett… Han har kommit och förkunnat frid för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er som var långt borta </a:t>
            </a:r>
            <a:r>
              <a:rPr lang="sv-SE" sz="2000" i="1" u="sng" dirty="0">
                <a:solidFill>
                  <a:srgbClr val="000000"/>
                </a:solidFill>
                <a:latin typeface="Calibri" panose="020F0502020204030204" pitchFamily="34" charset="0"/>
                <a:ea typeface="Calibri" panose="020F0502020204030204" pitchFamily="34" charset="0"/>
                <a:cs typeface="Calibri" panose="020F0502020204030204" pitchFamily="34" charset="0"/>
              </a:rPr>
              <a:t>[hedningar]</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och frid för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dem som var nära </a:t>
            </a:r>
            <a:r>
              <a:rPr lang="sv-SE" sz="2000" i="1" u="sng" dirty="0">
                <a:solidFill>
                  <a:srgbClr val="000000"/>
                </a:solidFill>
                <a:latin typeface="Calibri" panose="020F0502020204030204" pitchFamily="34" charset="0"/>
                <a:ea typeface="Calibri" panose="020F0502020204030204" pitchFamily="34" charset="0"/>
                <a:cs typeface="Calibri" panose="020F0502020204030204" pitchFamily="34" charset="0"/>
              </a:rPr>
              <a:t>[judar]</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Därför är ni </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[efesier = hedningar]</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inte längre gäster och främlingar, utan medborgare med de heliga och medlemmar i Guds familj.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(Ef 2:11-19)</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635819900"/>
      </p:ext>
    </p:extLst>
  </p:cSld>
  <p:clrMapOvr>
    <a:masterClrMapping/>
  </p:clrMapOvr>
  <p:transition advTm="208865">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fade">
                                      <p:cBhvr>
                                        <p:cTn id="7" dur="5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xEl>
                                              <p:pRg st="1" end="1"/>
                                            </p:txEl>
                                          </p:spTgt>
                                        </p:tgtEl>
                                        <p:attrNameLst>
                                          <p:attrName>style.visibility</p:attrName>
                                        </p:attrNameLst>
                                      </p:cBhvr>
                                      <p:to>
                                        <p:strVal val="visible"/>
                                      </p:to>
                                    </p:set>
                                    <p:animEffect transition="in" filter="fade">
                                      <p:cBhvr>
                                        <p:cTn id="12" dur="500"/>
                                        <p:tgtEl>
                                          <p:spTgt spid="1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animEffect transition="in" filter="fade">
                                      <p:cBhvr>
                                        <p:cTn id="17" dur="500"/>
                                        <p:tgtEl>
                                          <p:spTgt spid="1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rPr>
              <a:t>Gud har utvalt Israel</a:t>
            </a:r>
          </a:p>
          <a:p>
            <a:pPr marL="357188" indent="-357188">
              <a:lnSpc>
                <a:spcPts val="2100"/>
              </a:lnSpc>
              <a:spcBef>
                <a:spcPts val="500"/>
              </a:spcBef>
              <a:buFont typeface="+mj-lt"/>
              <a:buAutoNum type="arabicPeriod"/>
            </a:pPr>
            <a:r>
              <a:rPr lang="sv-SE" sz="2000" dirty="0">
                <a:solidFill>
                  <a:prstClr val="black"/>
                </a:solidFill>
              </a:rPr>
              <a:t>Frälsningen avsedd även för hedningar</a:t>
            </a:r>
          </a:p>
          <a:p>
            <a:pPr marL="357188" indent="-357188">
              <a:lnSpc>
                <a:spcPts val="2100"/>
              </a:lnSpc>
              <a:spcBef>
                <a:spcPts val="500"/>
              </a:spcBef>
              <a:buFont typeface="+mj-lt"/>
              <a:buAutoNum type="arabicPeriod"/>
            </a:pPr>
            <a:r>
              <a:rPr lang="sv-SE" sz="2000" dirty="0">
                <a:solidFill>
                  <a:prstClr val="black"/>
                </a:solidFill>
              </a:rPr>
              <a:t>Evangeliet går från judar till hedningar</a:t>
            </a:r>
          </a:p>
          <a:p>
            <a:pPr marL="357188" indent="-357188">
              <a:lnSpc>
                <a:spcPts val="2100"/>
              </a:lnSpc>
              <a:spcBef>
                <a:spcPts val="500"/>
              </a:spcBef>
              <a:buFont typeface="+mj-lt"/>
              <a:buAutoNum type="arabicPeriod"/>
            </a:pPr>
            <a:r>
              <a:rPr lang="sv-SE" sz="2000" dirty="0">
                <a:solidFill>
                  <a:prstClr val="black"/>
                </a:solidFill>
              </a:rPr>
              <a:t>Judarna förhärdas</a:t>
            </a:r>
          </a:p>
          <a:p>
            <a:pPr marL="357188" indent="-357188">
              <a:lnSpc>
                <a:spcPts val="2100"/>
              </a:lnSpc>
              <a:spcBef>
                <a:spcPts val="500"/>
              </a:spcBef>
              <a:buFont typeface="+mj-lt"/>
              <a:buAutoNum type="arabicPeriod"/>
            </a:pPr>
            <a:r>
              <a:rPr lang="sv-SE" sz="2000" dirty="0">
                <a:solidFill>
                  <a:prstClr val="black"/>
                </a:solidFill>
              </a:rPr>
              <a:t>Israel kvar under Gamla förbundet</a:t>
            </a:r>
          </a:p>
          <a:p>
            <a:pPr marL="357188" indent="-357188">
              <a:lnSpc>
                <a:spcPts val="2100"/>
              </a:lnSpc>
              <a:spcBef>
                <a:spcPts val="500"/>
              </a:spcBef>
              <a:buFont typeface="+mj-lt"/>
              <a:buAutoNum type="arabicPeriod"/>
            </a:pPr>
            <a:r>
              <a:rPr lang="sv-SE" sz="2000" dirty="0">
                <a:solidFill>
                  <a:prstClr val="black"/>
                </a:solidFill>
              </a:rPr>
              <a:t>Jesus predikade lagen </a:t>
            </a:r>
            <a:br>
              <a:rPr lang="sv-SE" sz="2000" dirty="0">
                <a:solidFill>
                  <a:prstClr val="black"/>
                </a:solidFill>
              </a:rPr>
            </a:br>
            <a:r>
              <a:rPr lang="sv-SE" sz="2000" dirty="0">
                <a:solidFill>
                  <a:prstClr val="black"/>
                </a:solidFill>
              </a:rPr>
              <a:t>för judarna</a:t>
            </a:r>
          </a:p>
          <a:p>
            <a:pPr marL="357188" indent="-357188">
              <a:lnSpc>
                <a:spcPts val="2100"/>
              </a:lnSpc>
              <a:spcBef>
                <a:spcPts val="500"/>
              </a:spcBef>
              <a:buFont typeface="+mj-lt"/>
              <a:buAutoNum type="arabicPeriod"/>
            </a:pPr>
            <a:r>
              <a:rPr lang="sv-SE" sz="2000" dirty="0">
                <a:solidFill>
                  <a:prstClr val="black"/>
                </a:solidFill>
              </a:rPr>
              <a:t>Lagen gäller dock inte hednakristna</a:t>
            </a:r>
          </a:p>
          <a:p>
            <a:pPr marL="357188" indent="-357188">
              <a:lnSpc>
                <a:spcPts val="2100"/>
              </a:lnSpc>
              <a:spcBef>
                <a:spcPts val="500"/>
              </a:spcBef>
              <a:buFont typeface="+mj-lt"/>
              <a:buAutoNum type="arabicPeriod"/>
            </a:pPr>
            <a:r>
              <a:rPr lang="sv-SE" sz="2000" dirty="0">
                <a:solidFill>
                  <a:prstClr val="black"/>
                </a:solidFill>
              </a:rPr>
              <a:t>Troende judar fortsatte offra</a:t>
            </a:r>
          </a:p>
          <a:p>
            <a:pPr marL="357188" indent="-357188">
              <a:lnSpc>
                <a:spcPts val="2100"/>
              </a:lnSpc>
              <a:spcBef>
                <a:spcPts val="500"/>
              </a:spcBef>
              <a:buFont typeface="+mj-lt"/>
              <a:buAutoNum type="arabicPeriod"/>
            </a:pPr>
            <a:r>
              <a:rPr lang="sv-SE" sz="2000" dirty="0">
                <a:solidFill>
                  <a:prstClr val="black"/>
                </a:solidFill>
              </a:rPr>
              <a:t>Skilj mellan nationen Israel och enskilda judar</a:t>
            </a:r>
          </a:p>
          <a:p>
            <a:pPr marL="357188" indent="-357188">
              <a:lnSpc>
                <a:spcPts val="2100"/>
              </a:lnSpc>
              <a:spcBef>
                <a:spcPts val="500"/>
              </a:spcBef>
              <a:buFont typeface="+mj-lt"/>
              <a:buAutoNum type="arabicPeriod"/>
            </a:pPr>
            <a:r>
              <a:rPr lang="sv-SE" sz="2000" b="1" dirty="0">
                <a:solidFill>
                  <a:prstClr val="black"/>
                </a:solidFill>
              </a:rPr>
              <a:t>Judarna ska återsamlas och återuppta offrandet</a:t>
            </a:r>
          </a:p>
        </p:txBody>
      </p:sp>
      <p:sp>
        <p:nvSpPr>
          <p:cNvPr id="13" name="9">
            <a:extLst>
              <a:ext uri="{FF2B5EF4-FFF2-40B4-BE49-F238E27FC236}">
                <a16:creationId xmlns:a16="http://schemas.microsoft.com/office/drawing/2014/main" id="{E6236C2C-4369-481D-A0BD-1143BE7510DC}"/>
              </a:ext>
            </a:extLst>
          </p:cNvPr>
          <p:cNvSpPr/>
          <p:nvPr/>
        </p:nvSpPr>
        <p:spPr>
          <a:xfrm>
            <a:off x="3321696" y="662865"/>
            <a:ext cx="8870304" cy="4605157"/>
          </a:xfrm>
          <a:prstGeom prst="rect">
            <a:avLst/>
          </a:prstGeom>
        </p:spPr>
        <p:txBody>
          <a:bodyPr wrap="square" lIns="216000" tIns="108000" rIns="180000">
            <a:spAutoFit/>
          </a:bodyPr>
          <a:lstStyle/>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Herren din Gud ska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åter samla dig</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från alla folk dit han har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skingrat dig.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(5 Mos 30:3)</a:t>
            </a:r>
          </a:p>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För jag ska hämta er från folken… och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föra er till ert land</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(Hes 36:24ff)</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b="1" dirty="0">
                <a:latin typeface="Calibri" panose="020F0502020204030204" pitchFamily="34" charset="0"/>
                <a:ea typeface="Calibri" panose="020F0502020204030204" pitchFamily="34" charset="0"/>
                <a:cs typeface="Calibri" panose="020F0502020204030204" pitchFamily="34" charset="0"/>
              </a:rPr>
              <a:t>Templet ska återuppbyggas: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Stå upp och mät Guds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tempel</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och dem som tillber där inne. Men lämna templets yttergård… för den är given åt hedningarna och de ska trampa den heliga staden under sina fötter i 42 månader</a:t>
            </a:r>
            <a:r>
              <a:rPr lang="sv-SE" sz="2000" dirty="0">
                <a:latin typeface="Calibri" panose="020F0502020204030204" pitchFamily="34" charset="0"/>
                <a:ea typeface="Calibri" panose="020F0502020204030204" pitchFamily="34" charset="0"/>
                <a:cs typeface="Calibri" panose="020F0502020204030204" pitchFamily="34" charset="0"/>
              </a:rPr>
              <a:t> [andra halvan av vedermödan]</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 (Upp 11:1-2)</a:t>
            </a: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Syftet är omvändelse: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Han </a:t>
            </a:r>
            <a:r>
              <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rPr>
              <a:t>[Gud]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ska stadfästa </a:t>
            </a:r>
            <a:r>
              <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rPr>
              <a:t>[något befintligt alltså]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ett förbund</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med de många under en vecka </a:t>
            </a:r>
            <a:r>
              <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rPr>
              <a:t>[den 70:e årsveckan = vedermödan]</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och mitt i veckan ska han </a:t>
            </a:r>
            <a:r>
              <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rPr>
              <a:t>[Antikrist]</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avskaffa slaktoffer och matoffer. </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(Dan 9:27)</a:t>
            </a:r>
            <a:endParaRPr lang="sv-SE" sz="1600" dirty="0">
              <a:solidFill>
                <a:prstClr val="black"/>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Det sker under stort motstånd (som efter Babylonien):</a:t>
            </a:r>
            <a:r>
              <a:rPr lang="sv-SE" sz="20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Också Juda ska drabbas när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Jerusalem belägras</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Det ska ske på den dagen att jag ska göra Jerusalem till en tung sten för alla folk… Och jordens alla folk ska församla sig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mot henne</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(Sak 12:2-3)</a:t>
            </a:r>
            <a:endParaRPr lang="sv-SE" sz="1600" dirty="0">
              <a:solidFill>
                <a:prstClr val="black"/>
              </a:solidFill>
              <a:highlight>
                <a:srgbClr val="FFFF00"/>
              </a:highlight>
              <a:latin typeface="Calibri" panose="020F0502020204030204" pitchFamily="34" charset="0"/>
              <a:ea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2525321871"/>
      </p:ext>
    </p:extLst>
  </p:cSld>
  <p:clrMapOvr>
    <a:masterClrMapping/>
  </p:clrMapOvr>
  <p:transition advTm="445574">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fade">
                                      <p:cBhvr>
                                        <p:cTn id="7" dur="5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xEl>
                                              <p:pRg st="1" end="1"/>
                                            </p:txEl>
                                          </p:spTgt>
                                        </p:tgtEl>
                                        <p:attrNameLst>
                                          <p:attrName>style.visibility</p:attrName>
                                        </p:attrNameLst>
                                      </p:cBhvr>
                                      <p:to>
                                        <p:strVal val="visible"/>
                                      </p:to>
                                    </p:set>
                                    <p:animEffect transition="in" filter="fade">
                                      <p:cBhvr>
                                        <p:cTn id="12" dur="500"/>
                                        <p:tgtEl>
                                          <p:spTgt spid="1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xEl>
                                              <p:pRg st="2" end="2"/>
                                            </p:txEl>
                                          </p:spTgt>
                                        </p:tgtEl>
                                        <p:attrNameLst>
                                          <p:attrName>style.visibility</p:attrName>
                                        </p:attrNameLst>
                                      </p:cBhvr>
                                      <p:to>
                                        <p:strVal val="visible"/>
                                      </p:to>
                                    </p:set>
                                    <p:animEffect transition="in" filter="fade">
                                      <p:cBhvr>
                                        <p:cTn id="17" dur="500"/>
                                        <p:tgtEl>
                                          <p:spTgt spid="1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xEl>
                                              <p:pRg st="3" end="3"/>
                                            </p:txEl>
                                          </p:spTgt>
                                        </p:tgtEl>
                                        <p:attrNameLst>
                                          <p:attrName>style.visibility</p:attrName>
                                        </p:attrNameLst>
                                      </p:cBhvr>
                                      <p:to>
                                        <p:strVal val="visible"/>
                                      </p:to>
                                    </p:set>
                                    <p:animEffect transition="in" filter="fade">
                                      <p:cBhvr>
                                        <p:cTn id="22" dur="500"/>
                                        <p:tgtEl>
                                          <p:spTgt spid="1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xEl>
                                              <p:pRg st="4" end="4"/>
                                            </p:txEl>
                                          </p:spTgt>
                                        </p:tgtEl>
                                        <p:attrNameLst>
                                          <p:attrName>style.visibility</p:attrName>
                                        </p:attrNameLst>
                                      </p:cBhvr>
                                      <p:to>
                                        <p:strVal val="visible"/>
                                      </p:to>
                                    </p:set>
                                    <p:animEffect transition="in" filter="fade">
                                      <p:cBhvr>
                                        <p:cTn id="27"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rPr>
              <a:t>Gud har utvalt Israel</a:t>
            </a:r>
          </a:p>
          <a:p>
            <a:pPr marL="357188" indent="-357188">
              <a:lnSpc>
                <a:spcPts val="2100"/>
              </a:lnSpc>
              <a:spcBef>
                <a:spcPts val="500"/>
              </a:spcBef>
              <a:buFont typeface="+mj-lt"/>
              <a:buAutoNum type="arabicPeriod"/>
            </a:pPr>
            <a:r>
              <a:rPr lang="sv-SE" sz="2000" dirty="0">
                <a:solidFill>
                  <a:prstClr val="black"/>
                </a:solidFill>
              </a:rPr>
              <a:t>Frälsningen avsedd även för hedningar</a:t>
            </a:r>
          </a:p>
          <a:p>
            <a:pPr marL="357188" indent="-357188">
              <a:lnSpc>
                <a:spcPts val="2100"/>
              </a:lnSpc>
              <a:spcBef>
                <a:spcPts val="500"/>
              </a:spcBef>
              <a:buFont typeface="+mj-lt"/>
              <a:buAutoNum type="arabicPeriod"/>
            </a:pPr>
            <a:r>
              <a:rPr lang="sv-SE" sz="2000" dirty="0">
                <a:solidFill>
                  <a:prstClr val="black"/>
                </a:solidFill>
              </a:rPr>
              <a:t>Evangeliet går från judar till hedningar</a:t>
            </a:r>
          </a:p>
          <a:p>
            <a:pPr marL="357188" indent="-357188">
              <a:lnSpc>
                <a:spcPts val="2100"/>
              </a:lnSpc>
              <a:spcBef>
                <a:spcPts val="500"/>
              </a:spcBef>
              <a:buFont typeface="+mj-lt"/>
              <a:buAutoNum type="arabicPeriod"/>
            </a:pPr>
            <a:r>
              <a:rPr lang="sv-SE" sz="2000" dirty="0">
                <a:solidFill>
                  <a:prstClr val="black"/>
                </a:solidFill>
              </a:rPr>
              <a:t>Judarna förhärdas</a:t>
            </a:r>
          </a:p>
          <a:p>
            <a:pPr marL="357188" indent="-357188">
              <a:lnSpc>
                <a:spcPts val="2100"/>
              </a:lnSpc>
              <a:spcBef>
                <a:spcPts val="500"/>
              </a:spcBef>
              <a:buFont typeface="+mj-lt"/>
              <a:buAutoNum type="arabicPeriod"/>
            </a:pPr>
            <a:r>
              <a:rPr lang="sv-SE" sz="2000" dirty="0">
                <a:solidFill>
                  <a:prstClr val="black"/>
                </a:solidFill>
              </a:rPr>
              <a:t>Israel kvar under Gamla förbundet</a:t>
            </a:r>
          </a:p>
          <a:p>
            <a:pPr marL="357188" indent="-357188">
              <a:lnSpc>
                <a:spcPts val="2100"/>
              </a:lnSpc>
              <a:spcBef>
                <a:spcPts val="500"/>
              </a:spcBef>
              <a:buFont typeface="+mj-lt"/>
              <a:buAutoNum type="arabicPeriod"/>
            </a:pPr>
            <a:r>
              <a:rPr lang="sv-SE" sz="2000" dirty="0">
                <a:solidFill>
                  <a:prstClr val="black"/>
                </a:solidFill>
              </a:rPr>
              <a:t>Jesus predikade lagen </a:t>
            </a:r>
            <a:br>
              <a:rPr lang="sv-SE" sz="2000" dirty="0">
                <a:solidFill>
                  <a:prstClr val="black"/>
                </a:solidFill>
              </a:rPr>
            </a:br>
            <a:r>
              <a:rPr lang="sv-SE" sz="2000" dirty="0">
                <a:solidFill>
                  <a:prstClr val="black"/>
                </a:solidFill>
              </a:rPr>
              <a:t>för judarna</a:t>
            </a:r>
          </a:p>
          <a:p>
            <a:pPr marL="357188" indent="-357188">
              <a:lnSpc>
                <a:spcPts val="2100"/>
              </a:lnSpc>
              <a:spcBef>
                <a:spcPts val="500"/>
              </a:spcBef>
              <a:buFont typeface="+mj-lt"/>
              <a:buAutoNum type="arabicPeriod"/>
            </a:pPr>
            <a:r>
              <a:rPr lang="sv-SE" sz="2000" dirty="0">
                <a:solidFill>
                  <a:prstClr val="black"/>
                </a:solidFill>
              </a:rPr>
              <a:t>Lagen gäller dock inte hednakristna</a:t>
            </a:r>
          </a:p>
          <a:p>
            <a:pPr marL="357188" indent="-357188">
              <a:lnSpc>
                <a:spcPts val="2100"/>
              </a:lnSpc>
              <a:spcBef>
                <a:spcPts val="500"/>
              </a:spcBef>
              <a:buFont typeface="+mj-lt"/>
              <a:buAutoNum type="arabicPeriod"/>
            </a:pPr>
            <a:r>
              <a:rPr lang="sv-SE" sz="2000" dirty="0">
                <a:solidFill>
                  <a:prstClr val="black"/>
                </a:solidFill>
              </a:rPr>
              <a:t>Troende judar fortsatte offra</a:t>
            </a:r>
          </a:p>
          <a:p>
            <a:pPr marL="357188" indent="-357188">
              <a:lnSpc>
                <a:spcPts val="2100"/>
              </a:lnSpc>
              <a:spcBef>
                <a:spcPts val="500"/>
              </a:spcBef>
              <a:buFont typeface="+mj-lt"/>
              <a:buAutoNum type="arabicPeriod"/>
            </a:pPr>
            <a:r>
              <a:rPr lang="sv-SE" sz="2000" dirty="0">
                <a:solidFill>
                  <a:prstClr val="black"/>
                </a:solidFill>
              </a:rPr>
              <a:t>Skilj mellan nationen Israel och enskilda judar</a:t>
            </a:r>
          </a:p>
          <a:p>
            <a:pPr marL="357188" indent="-357188">
              <a:lnSpc>
                <a:spcPts val="2100"/>
              </a:lnSpc>
              <a:spcBef>
                <a:spcPts val="500"/>
              </a:spcBef>
              <a:buFont typeface="+mj-lt"/>
              <a:buAutoNum type="arabicPeriod"/>
            </a:pPr>
            <a:r>
              <a:rPr lang="sv-SE" sz="2000" dirty="0">
                <a:solidFill>
                  <a:prstClr val="black"/>
                </a:solidFill>
              </a:rPr>
              <a:t>Judarna ska återsamlas och återuppta offrandet</a:t>
            </a:r>
          </a:p>
          <a:p>
            <a:pPr marL="357188" indent="-357188">
              <a:lnSpc>
                <a:spcPts val="2100"/>
              </a:lnSpc>
              <a:spcBef>
                <a:spcPts val="500"/>
              </a:spcBef>
              <a:buFont typeface="+mj-lt"/>
              <a:buAutoNum type="arabicPeriod"/>
            </a:pPr>
            <a:r>
              <a:rPr lang="sv-SE" sz="2000" b="1" dirty="0">
                <a:solidFill>
                  <a:prstClr val="black"/>
                </a:solidFill>
              </a:rPr>
              <a:t>Hela Israel blir frälst</a:t>
            </a:r>
            <a:endParaRPr lang="sv-SE" sz="2000" b="1" dirty="0">
              <a:solidFill>
                <a:prstClr val="black"/>
              </a:solidFill>
              <a:latin typeface="Calibri"/>
            </a:endParaRPr>
          </a:p>
        </p:txBody>
      </p:sp>
      <p:sp>
        <p:nvSpPr>
          <p:cNvPr id="14" name="10">
            <a:extLst>
              <a:ext uri="{FF2B5EF4-FFF2-40B4-BE49-F238E27FC236}">
                <a16:creationId xmlns:a16="http://schemas.microsoft.com/office/drawing/2014/main" id="{5541EF8F-F53B-4713-8939-4EBF3C7F82AF}"/>
              </a:ext>
            </a:extLst>
          </p:cNvPr>
          <p:cNvSpPr/>
          <p:nvPr/>
        </p:nvSpPr>
        <p:spPr>
          <a:xfrm>
            <a:off x="3321695" y="662865"/>
            <a:ext cx="8870305" cy="6092744"/>
          </a:xfrm>
          <a:prstGeom prst="rect">
            <a:avLst/>
          </a:prstGeom>
        </p:spPr>
        <p:txBody>
          <a:bodyPr wrap="square" lIns="216000" tIns="108000" rIns="180000">
            <a:spAutoFit/>
          </a:bodyPr>
          <a:lstStyle/>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Det är så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hela Israel</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rPr>
              <a:t>[nationen/alla stammar]</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ska bli frälst.</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b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b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(Rom 11:26)</a:t>
            </a:r>
          </a:p>
          <a:p>
            <a:pPr>
              <a:lnSpc>
                <a:spcPts val="2300"/>
              </a:lnSpc>
              <a:spcBef>
                <a:spcPts val="1200"/>
              </a:spcBef>
            </a:pPr>
            <a:r>
              <a:rPr lang="sv-SE" sz="2000" i="1" u="sng" dirty="0">
                <a:solidFill>
                  <a:srgbClr val="C00000"/>
                </a:solidFill>
              </a:rPr>
              <a:t>Ni ska förstå</a:t>
            </a:r>
            <a:r>
              <a:rPr lang="sv-SE" sz="2000" dirty="0">
                <a:solidFill>
                  <a:srgbClr val="C00000"/>
                </a:solidFill>
              </a:rPr>
              <a:t> att jag är Herren, er Gud som bor på Sion, mitt </a:t>
            </a:r>
            <a:br>
              <a:rPr lang="sv-SE" sz="2000" dirty="0">
                <a:solidFill>
                  <a:srgbClr val="C00000"/>
                </a:solidFill>
              </a:rPr>
            </a:br>
            <a:r>
              <a:rPr lang="sv-SE" sz="2000" dirty="0">
                <a:solidFill>
                  <a:srgbClr val="C00000"/>
                </a:solidFill>
              </a:rPr>
              <a:t>heliga berg. </a:t>
            </a:r>
            <a:r>
              <a:rPr lang="sv-SE" sz="1600" dirty="0"/>
              <a:t>(Joel 3:17)</a:t>
            </a:r>
          </a:p>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Som en övergiven kvinna i hjärtesorg kallade Herren dig, och som en förkastad ungdomshustru… Ett kort ögonblick övergav jag dig... nu vill jag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med evig nåd förbarma mig</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över dig. </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(Jes 54:5-8)</a:t>
            </a:r>
            <a:endPar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Slutlösningen är Kristus: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Över Davids hus och Jerusalems invånare ska jag utgjuta nådens och bönens Ande så att de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ser upp till mig </a:t>
            </a:r>
            <a:r>
              <a:rPr lang="sv-SE" sz="2000" i="1" u="sng" dirty="0">
                <a:solidFill>
                  <a:srgbClr val="000000"/>
                </a:solidFill>
                <a:latin typeface="Calibri" panose="020F0502020204030204" pitchFamily="34" charset="0"/>
                <a:ea typeface="Calibri" panose="020F0502020204030204" pitchFamily="34" charset="0"/>
                <a:cs typeface="Calibri" panose="020F0502020204030204" pitchFamily="34" charset="0"/>
              </a:rPr>
              <a:t>[Jesus]</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som de har genomborrat.</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(Sak 12:10) </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Se, han kommer med molnen, och varje öga ska se honom, även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de som genomborrat honom </a:t>
            </a:r>
            <a:r>
              <a:rPr lang="sv-SE" sz="2000" i="1" u="sng" dirty="0">
                <a:solidFill>
                  <a:prstClr val="black"/>
                </a:solidFill>
                <a:latin typeface="Calibri" panose="020F0502020204030204" pitchFamily="34" charset="0"/>
                <a:ea typeface="Calibri" panose="020F0502020204030204" pitchFamily="34" charset="0"/>
                <a:cs typeface="Calibri" panose="020F0502020204030204" pitchFamily="34" charset="0"/>
              </a:rPr>
              <a:t>[judar]</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(Upp 1:7)</a:t>
            </a:r>
          </a:p>
          <a:p>
            <a:pPr>
              <a:lnSpc>
                <a:spcPts val="2300"/>
              </a:lnSpc>
              <a:spcBef>
                <a:spcPts val="1200"/>
              </a:spcBef>
            </a:pPr>
            <a:r>
              <a:rPr lang="sv-SE" sz="2000" b="1" dirty="0">
                <a:solidFill>
                  <a:srgbClr val="000000"/>
                </a:solidFill>
                <a:ea typeface="Calibri" panose="020F0502020204030204" pitchFamily="34" charset="0"/>
                <a:cs typeface="Calibri" panose="020F0502020204030204" pitchFamily="34" charset="0"/>
              </a:rPr>
              <a:t>Insikten om Kristus beskrivs redan i GT: </a:t>
            </a:r>
            <a:r>
              <a:rPr lang="sv-SE" sz="2000" dirty="0">
                <a:solidFill>
                  <a:srgbClr val="C00000"/>
                </a:solidFill>
              </a:rPr>
              <a:t>Men det var </a:t>
            </a:r>
            <a:r>
              <a:rPr lang="sv-SE" sz="2000" i="1" u="sng" dirty="0">
                <a:solidFill>
                  <a:srgbClr val="C00000"/>
                </a:solidFill>
              </a:rPr>
              <a:t>våra</a:t>
            </a:r>
            <a:r>
              <a:rPr lang="sv-SE" sz="2000" u="sng" dirty="0">
                <a:solidFill>
                  <a:srgbClr val="C00000"/>
                </a:solidFill>
              </a:rPr>
              <a:t> </a:t>
            </a:r>
            <a:r>
              <a:rPr lang="sv-SE" sz="2000" u="sng" dirty="0"/>
              <a:t>[judarnas]</a:t>
            </a:r>
            <a:r>
              <a:rPr lang="sv-SE" sz="2000" dirty="0">
                <a:solidFill>
                  <a:srgbClr val="C00000"/>
                </a:solidFill>
              </a:rPr>
              <a:t> sjukdomar han </a:t>
            </a:r>
            <a:r>
              <a:rPr lang="sv-SE" sz="2000" i="1" u="sng" dirty="0">
                <a:solidFill>
                  <a:srgbClr val="C00000"/>
                </a:solidFill>
              </a:rPr>
              <a:t>bar</a:t>
            </a:r>
            <a:r>
              <a:rPr lang="sv-SE" sz="2000" dirty="0">
                <a:solidFill>
                  <a:srgbClr val="C00000"/>
                </a:solidFill>
              </a:rPr>
              <a:t>, våra smärtor </a:t>
            </a:r>
            <a:r>
              <a:rPr lang="sv-SE" sz="2000" i="1" u="sng" dirty="0">
                <a:solidFill>
                  <a:srgbClr val="C00000"/>
                </a:solidFill>
              </a:rPr>
              <a:t>tog</a:t>
            </a:r>
            <a:r>
              <a:rPr lang="sv-SE" sz="2000" dirty="0">
                <a:solidFill>
                  <a:srgbClr val="C00000"/>
                </a:solidFill>
              </a:rPr>
              <a:t> han på sig, medan vi såg honom som hemsökt, slagen av Gud och pinad.</a:t>
            </a:r>
            <a:r>
              <a:rPr lang="sv-SE" sz="1600" dirty="0"/>
              <a:t> (Jesaja 53:4)</a:t>
            </a:r>
            <a:endParaRPr lang="sv-SE" sz="2000" dirty="0">
              <a:highlight>
                <a:srgbClr val="FFFF00"/>
              </a:highlight>
              <a:ea typeface="Calibri" panose="020F0502020204030204" pitchFamily="34" charset="0"/>
              <a:cs typeface="Calibri" panose="020F0502020204030204" pitchFamily="34" charset="0"/>
            </a:endParaRP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Arial" panose="020B0604020202020204" pitchFamily="34" charset="0"/>
              </a:rPr>
              <a:t>Inte många individer kvar:</a:t>
            </a:r>
            <a:r>
              <a:rPr lang="sv-SE" sz="2000" b="1" dirty="0">
                <a:solidFill>
                  <a:srgbClr val="C00000"/>
                </a:solidFill>
                <a:latin typeface="Calibri" panose="020F0502020204030204" pitchFamily="34" charset="0"/>
                <a:ea typeface="Calibri" panose="020F0502020204030204" pitchFamily="34" charset="0"/>
                <a:cs typeface="Arial" panose="020B0604020202020204" pitchFamily="34" charset="0"/>
              </a:rPr>
              <a:t> </a:t>
            </a:r>
            <a:r>
              <a:rPr lang="sv-SE" sz="2000" i="1" u="sng" dirty="0">
                <a:solidFill>
                  <a:srgbClr val="C00000"/>
                </a:solidFill>
                <a:latin typeface="Calibri" panose="020F0502020204030204" pitchFamily="34" charset="0"/>
                <a:ea typeface="Calibri" panose="020F0502020204030204" pitchFamily="34" charset="0"/>
                <a:cs typeface="Arial" panose="020B0604020202020204" pitchFamily="34" charset="0"/>
              </a:rPr>
              <a:t>En rest</a:t>
            </a:r>
            <a:r>
              <a:rPr lang="sv-SE" sz="2000" dirty="0">
                <a:solidFill>
                  <a:srgbClr val="C00000"/>
                </a:solidFill>
                <a:latin typeface="Calibri" panose="020F0502020204030204" pitchFamily="34" charset="0"/>
                <a:ea typeface="Calibri" panose="020F0502020204030204" pitchFamily="34" charset="0"/>
                <a:cs typeface="Arial" panose="020B0604020202020204" pitchFamily="34" charset="0"/>
              </a:rPr>
              <a:t> ska vända om, en rest av Jakob, till Gud den Mäktige.</a:t>
            </a:r>
            <a:r>
              <a:rPr lang="sv-SE" sz="2000" dirty="0">
                <a:solidFill>
                  <a:srgbClr val="000000"/>
                </a:solidFill>
                <a:latin typeface="Calibri" panose="020F0502020204030204" pitchFamily="34" charset="0"/>
                <a:ea typeface="Calibri" panose="020F0502020204030204" pitchFamily="34" charset="0"/>
                <a:cs typeface="Arial" panose="020B0604020202020204" pitchFamily="34" charset="0"/>
              </a:rPr>
              <a:t> </a:t>
            </a:r>
            <a:r>
              <a:rPr lang="sv-SE" sz="1600" dirty="0">
                <a:solidFill>
                  <a:srgbClr val="000000"/>
                </a:solidFill>
                <a:latin typeface="Calibri" panose="020F0502020204030204" pitchFamily="34" charset="0"/>
                <a:ea typeface="Calibri" panose="020F0502020204030204" pitchFamily="34" charset="0"/>
                <a:cs typeface="Arial" panose="020B0604020202020204" pitchFamily="34" charset="0"/>
              </a:rPr>
              <a:t>(Jes 10:21)</a:t>
            </a:r>
            <a:endParaRPr lang="sv-SE" sz="1600" dirty="0">
              <a:solidFill>
                <a:srgbClr val="000000"/>
              </a:solidFill>
              <a:highlight>
                <a:srgbClr val="FFFF00"/>
              </a:highlight>
              <a:latin typeface="Calibri" panose="020F0502020204030204" pitchFamily="34" charset="0"/>
              <a:ea typeface="Calibri" panose="020F050202020403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889418380"/>
      </p:ext>
    </p:extLst>
  </p:cSld>
  <p:clrMapOvr>
    <a:masterClrMapping/>
  </p:clrMapOvr>
  <p:transition advTm="297408">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500"/>
                                        <p:tgtEl>
                                          <p:spTgt spid="1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xEl>
                                              <p:pRg st="1" end="1"/>
                                            </p:txEl>
                                          </p:spTgt>
                                        </p:tgtEl>
                                        <p:attrNameLst>
                                          <p:attrName>style.visibility</p:attrName>
                                        </p:attrNameLst>
                                      </p:cBhvr>
                                      <p:to>
                                        <p:strVal val="visible"/>
                                      </p:to>
                                    </p:set>
                                    <p:animEffect transition="in" filter="fade">
                                      <p:cBhvr>
                                        <p:cTn id="12" dur="500"/>
                                        <p:tgtEl>
                                          <p:spTgt spid="1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xEl>
                                              <p:pRg st="2" end="2"/>
                                            </p:txEl>
                                          </p:spTgt>
                                        </p:tgtEl>
                                        <p:attrNameLst>
                                          <p:attrName>style.visibility</p:attrName>
                                        </p:attrNameLst>
                                      </p:cBhvr>
                                      <p:to>
                                        <p:strVal val="visible"/>
                                      </p:to>
                                    </p:set>
                                    <p:animEffect transition="in" filter="fade">
                                      <p:cBhvr>
                                        <p:cTn id="17" dur="500"/>
                                        <p:tgtEl>
                                          <p:spTgt spid="1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xEl>
                                              <p:pRg st="3" end="3"/>
                                            </p:txEl>
                                          </p:spTgt>
                                        </p:tgtEl>
                                        <p:attrNameLst>
                                          <p:attrName>style.visibility</p:attrName>
                                        </p:attrNameLst>
                                      </p:cBhvr>
                                      <p:to>
                                        <p:strVal val="visible"/>
                                      </p:to>
                                    </p:set>
                                    <p:animEffect transition="in" filter="fade">
                                      <p:cBhvr>
                                        <p:cTn id="22" dur="500"/>
                                        <p:tgtEl>
                                          <p:spTgt spid="1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animEffect transition="in" filter="fade">
                                      <p:cBhvr>
                                        <p:cTn id="27" dur="500"/>
                                        <p:tgtEl>
                                          <p:spTgt spid="1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
                                            <p:txEl>
                                              <p:pRg st="5" end="5"/>
                                            </p:txEl>
                                          </p:spTgt>
                                        </p:tgtEl>
                                        <p:attrNameLst>
                                          <p:attrName>style.visibility</p:attrName>
                                        </p:attrNameLst>
                                      </p:cBhvr>
                                      <p:to>
                                        <p:strVal val="visible"/>
                                      </p:to>
                                    </p:set>
                                    <p:animEffect transition="in" filter="fade">
                                      <p:cBhvr>
                                        <p:cTn id="32" dur="500"/>
                                        <p:tgtEl>
                                          <p:spTgt spid="1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
                                            <p:txEl>
                                              <p:pRg st="6" end="6"/>
                                            </p:txEl>
                                          </p:spTgt>
                                        </p:tgtEl>
                                        <p:attrNameLst>
                                          <p:attrName>style.visibility</p:attrName>
                                        </p:attrNameLst>
                                      </p:cBhvr>
                                      <p:to>
                                        <p:strVal val="visible"/>
                                      </p:to>
                                    </p:set>
                                    <p:animEffect transition="in" filter="fade">
                                      <p:cBhvr>
                                        <p:cTn id="37" dur="500"/>
                                        <p:tgtEl>
                                          <p:spTgt spid="1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rPr>
              <a:t>Gud har utvalt Israel</a:t>
            </a:r>
          </a:p>
          <a:p>
            <a:pPr marL="357188" indent="-357188">
              <a:lnSpc>
                <a:spcPts val="2100"/>
              </a:lnSpc>
              <a:spcBef>
                <a:spcPts val="500"/>
              </a:spcBef>
              <a:buFont typeface="+mj-lt"/>
              <a:buAutoNum type="arabicPeriod"/>
            </a:pPr>
            <a:r>
              <a:rPr lang="sv-SE" sz="2000" dirty="0">
                <a:solidFill>
                  <a:prstClr val="black"/>
                </a:solidFill>
              </a:rPr>
              <a:t>Frälsningen avsedd även för hedningar</a:t>
            </a:r>
          </a:p>
          <a:p>
            <a:pPr marL="357188" indent="-357188">
              <a:lnSpc>
                <a:spcPts val="2100"/>
              </a:lnSpc>
              <a:spcBef>
                <a:spcPts val="500"/>
              </a:spcBef>
              <a:buFont typeface="+mj-lt"/>
              <a:buAutoNum type="arabicPeriod"/>
            </a:pPr>
            <a:r>
              <a:rPr lang="sv-SE" sz="2000" dirty="0">
                <a:solidFill>
                  <a:prstClr val="black"/>
                </a:solidFill>
              </a:rPr>
              <a:t>Evangeliet går från judar till hedningar</a:t>
            </a:r>
          </a:p>
          <a:p>
            <a:pPr marL="357188" indent="-357188">
              <a:lnSpc>
                <a:spcPts val="2100"/>
              </a:lnSpc>
              <a:spcBef>
                <a:spcPts val="500"/>
              </a:spcBef>
              <a:buFont typeface="+mj-lt"/>
              <a:buAutoNum type="arabicPeriod"/>
            </a:pPr>
            <a:r>
              <a:rPr lang="sv-SE" sz="2000" dirty="0">
                <a:solidFill>
                  <a:prstClr val="black"/>
                </a:solidFill>
              </a:rPr>
              <a:t>Judarna förhärdas</a:t>
            </a:r>
          </a:p>
          <a:p>
            <a:pPr marL="357188" indent="-357188">
              <a:lnSpc>
                <a:spcPts val="2100"/>
              </a:lnSpc>
              <a:spcBef>
                <a:spcPts val="500"/>
              </a:spcBef>
              <a:buFont typeface="+mj-lt"/>
              <a:buAutoNum type="arabicPeriod"/>
            </a:pPr>
            <a:r>
              <a:rPr lang="sv-SE" sz="2000" dirty="0">
                <a:solidFill>
                  <a:prstClr val="black"/>
                </a:solidFill>
              </a:rPr>
              <a:t>Israel kvar under Gamla förbundet</a:t>
            </a:r>
          </a:p>
          <a:p>
            <a:pPr marL="357188" indent="-357188">
              <a:lnSpc>
                <a:spcPts val="2100"/>
              </a:lnSpc>
              <a:spcBef>
                <a:spcPts val="500"/>
              </a:spcBef>
              <a:buFont typeface="+mj-lt"/>
              <a:buAutoNum type="arabicPeriod"/>
            </a:pPr>
            <a:r>
              <a:rPr lang="sv-SE" sz="2000" dirty="0">
                <a:solidFill>
                  <a:prstClr val="black"/>
                </a:solidFill>
              </a:rPr>
              <a:t>Jesus predikade lagen </a:t>
            </a:r>
            <a:br>
              <a:rPr lang="sv-SE" sz="2000" dirty="0">
                <a:solidFill>
                  <a:prstClr val="black"/>
                </a:solidFill>
              </a:rPr>
            </a:br>
            <a:r>
              <a:rPr lang="sv-SE" sz="2000" dirty="0">
                <a:solidFill>
                  <a:prstClr val="black"/>
                </a:solidFill>
              </a:rPr>
              <a:t>för judarna</a:t>
            </a:r>
          </a:p>
          <a:p>
            <a:pPr marL="357188" indent="-357188">
              <a:lnSpc>
                <a:spcPts val="2100"/>
              </a:lnSpc>
              <a:spcBef>
                <a:spcPts val="500"/>
              </a:spcBef>
              <a:buFont typeface="+mj-lt"/>
              <a:buAutoNum type="arabicPeriod"/>
            </a:pPr>
            <a:r>
              <a:rPr lang="sv-SE" sz="2000" dirty="0">
                <a:solidFill>
                  <a:prstClr val="black"/>
                </a:solidFill>
              </a:rPr>
              <a:t>Lagen gäller dock inte hednakristna</a:t>
            </a:r>
          </a:p>
          <a:p>
            <a:pPr marL="357188" indent="-357188">
              <a:lnSpc>
                <a:spcPts val="2100"/>
              </a:lnSpc>
              <a:spcBef>
                <a:spcPts val="500"/>
              </a:spcBef>
              <a:buFont typeface="+mj-lt"/>
              <a:buAutoNum type="arabicPeriod"/>
            </a:pPr>
            <a:r>
              <a:rPr lang="sv-SE" sz="2000" dirty="0">
                <a:solidFill>
                  <a:prstClr val="black"/>
                </a:solidFill>
              </a:rPr>
              <a:t>Troende judar fortsatte offra.</a:t>
            </a:r>
          </a:p>
          <a:p>
            <a:pPr marL="357188" indent="-357188">
              <a:lnSpc>
                <a:spcPts val="2100"/>
              </a:lnSpc>
              <a:spcBef>
                <a:spcPts val="500"/>
              </a:spcBef>
              <a:buFont typeface="+mj-lt"/>
              <a:buAutoNum type="arabicPeriod"/>
            </a:pPr>
            <a:r>
              <a:rPr lang="sv-SE" sz="2000" dirty="0">
                <a:solidFill>
                  <a:prstClr val="black"/>
                </a:solidFill>
              </a:rPr>
              <a:t>Skilj mellan nationen Israel och enskilda judar</a:t>
            </a:r>
          </a:p>
          <a:p>
            <a:pPr marL="357188" indent="-357188">
              <a:lnSpc>
                <a:spcPts val="2100"/>
              </a:lnSpc>
              <a:spcBef>
                <a:spcPts val="500"/>
              </a:spcBef>
              <a:buFont typeface="+mj-lt"/>
              <a:buAutoNum type="arabicPeriod"/>
            </a:pPr>
            <a:r>
              <a:rPr lang="sv-SE" sz="2000" dirty="0">
                <a:solidFill>
                  <a:prstClr val="black"/>
                </a:solidFill>
              </a:rPr>
              <a:t>Judarna ska återsamlas och återuppta offrandet</a:t>
            </a:r>
          </a:p>
          <a:p>
            <a:pPr marL="357188" indent="-357188">
              <a:lnSpc>
                <a:spcPts val="2100"/>
              </a:lnSpc>
              <a:spcBef>
                <a:spcPts val="500"/>
              </a:spcBef>
              <a:buFont typeface="+mj-lt"/>
              <a:buAutoNum type="arabicPeriod"/>
            </a:pPr>
            <a:r>
              <a:rPr lang="sv-SE" sz="2000" dirty="0">
                <a:solidFill>
                  <a:prstClr val="black"/>
                </a:solidFill>
              </a:rPr>
              <a:t>Hela Israel blir frälst</a:t>
            </a:r>
          </a:p>
          <a:p>
            <a:pPr marL="357188" indent="-357188">
              <a:lnSpc>
                <a:spcPts val="2100"/>
              </a:lnSpc>
              <a:spcBef>
                <a:spcPts val="500"/>
              </a:spcBef>
              <a:buFont typeface="+mj-lt"/>
              <a:buAutoNum type="arabicPeriod"/>
            </a:pPr>
            <a:r>
              <a:rPr lang="sv-SE" sz="2000" b="1" dirty="0">
                <a:solidFill>
                  <a:prstClr val="black"/>
                </a:solidFill>
              </a:rPr>
              <a:t>Även hedningarna offrar</a:t>
            </a:r>
            <a:endParaRPr lang="sv-SE" sz="2000" b="1" dirty="0">
              <a:solidFill>
                <a:prstClr val="black"/>
              </a:solidFill>
              <a:latin typeface="Calibri"/>
            </a:endParaRPr>
          </a:p>
        </p:txBody>
      </p:sp>
      <p:sp>
        <p:nvSpPr>
          <p:cNvPr id="15" name="11">
            <a:extLst>
              <a:ext uri="{FF2B5EF4-FFF2-40B4-BE49-F238E27FC236}">
                <a16:creationId xmlns:a16="http://schemas.microsoft.com/office/drawing/2014/main" id="{8EBFD9A2-5719-4A1C-9430-29CD97A03A4F}"/>
              </a:ext>
            </a:extLst>
          </p:cNvPr>
          <p:cNvSpPr/>
          <p:nvPr/>
        </p:nvSpPr>
        <p:spPr>
          <a:xfrm>
            <a:off x="3321696" y="662865"/>
            <a:ext cx="8870304" cy="5938856"/>
          </a:xfrm>
          <a:prstGeom prst="rect">
            <a:avLst/>
          </a:prstGeom>
        </p:spPr>
        <p:txBody>
          <a:bodyPr wrap="square" lIns="216000" tIns="108000" rIns="180000">
            <a:spAutoFit/>
          </a:bodyPr>
          <a:lstStyle/>
          <a:p>
            <a:pPr>
              <a:lnSpc>
                <a:spcPts val="2300"/>
              </a:lnSpc>
              <a:spcBef>
                <a:spcPts val="1200"/>
              </a:spcBef>
            </a:pPr>
            <a:r>
              <a:rPr lang="sv-SE" sz="2000" dirty="0">
                <a:solidFill>
                  <a:srgbClr val="C00000"/>
                </a:solidFill>
                <a:ea typeface="Calibri" panose="020F0502020204030204" pitchFamily="34" charset="0"/>
                <a:cs typeface="Calibri" panose="020F0502020204030204" pitchFamily="34" charset="0"/>
              </a:rPr>
              <a:t>De </a:t>
            </a:r>
            <a:r>
              <a:rPr lang="sv-SE" sz="2000" i="1" u="sng" dirty="0">
                <a:solidFill>
                  <a:srgbClr val="C00000"/>
                </a:solidFill>
                <a:ea typeface="Calibri" panose="020F0502020204030204" pitchFamily="34" charset="0"/>
                <a:cs typeface="Calibri" panose="020F0502020204030204" pitchFamily="34" charset="0"/>
              </a:rPr>
              <a:t>främlingar </a:t>
            </a:r>
            <a:r>
              <a:rPr lang="sv-SE" sz="2000" i="1" u="sng" dirty="0">
                <a:solidFill>
                  <a:prstClr val="black"/>
                </a:solidFill>
                <a:ea typeface="Calibri" panose="020F0502020204030204" pitchFamily="34" charset="0"/>
                <a:cs typeface="Calibri" panose="020F0502020204030204" pitchFamily="34" charset="0"/>
              </a:rPr>
              <a:t>[hedningar i naturliga kroppar]</a:t>
            </a:r>
            <a:r>
              <a:rPr lang="sv-SE" sz="2000" dirty="0">
                <a:solidFill>
                  <a:prstClr val="black"/>
                </a:solidFill>
                <a:ea typeface="Calibri" panose="020F0502020204030204" pitchFamily="34" charset="0"/>
                <a:cs typeface="Calibri" panose="020F0502020204030204" pitchFamily="34" charset="0"/>
              </a:rPr>
              <a:t> </a:t>
            </a:r>
            <a:r>
              <a:rPr lang="sv-SE" sz="2000" dirty="0">
                <a:solidFill>
                  <a:srgbClr val="C00000"/>
                </a:solidFill>
                <a:ea typeface="Calibri" panose="020F0502020204030204" pitchFamily="34" charset="0"/>
                <a:cs typeface="Calibri" panose="020F0502020204030204" pitchFamily="34" charset="0"/>
              </a:rPr>
              <a:t>som sluter sig </a:t>
            </a:r>
            <a:br>
              <a:rPr lang="sv-SE" sz="2000" dirty="0">
                <a:solidFill>
                  <a:srgbClr val="C00000"/>
                </a:solidFill>
                <a:ea typeface="Calibri" panose="020F0502020204030204" pitchFamily="34" charset="0"/>
                <a:cs typeface="Calibri" panose="020F0502020204030204" pitchFamily="34" charset="0"/>
              </a:rPr>
            </a:br>
            <a:r>
              <a:rPr lang="sv-SE" sz="2000" dirty="0">
                <a:solidFill>
                  <a:srgbClr val="C00000"/>
                </a:solidFill>
                <a:ea typeface="Calibri" panose="020F0502020204030204" pitchFamily="34" charset="0"/>
                <a:cs typeface="Calibri" panose="020F0502020204030204" pitchFamily="34" charset="0"/>
              </a:rPr>
              <a:t>till Herren… dem ska jag föra till mitt heliga berg </a:t>
            </a:r>
            <a:r>
              <a:rPr lang="sv-SE" sz="2000" dirty="0">
                <a:solidFill>
                  <a:prstClr val="black"/>
                </a:solidFill>
                <a:ea typeface="Calibri" panose="020F0502020204030204" pitchFamily="34" charset="0"/>
                <a:cs typeface="Calibri" panose="020F0502020204030204" pitchFamily="34" charset="0"/>
              </a:rPr>
              <a:t>[i Jerusalem]</a:t>
            </a:r>
            <a:r>
              <a:rPr lang="sv-SE" sz="2000" dirty="0">
                <a:solidFill>
                  <a:srgbClr val="C00000"/>
                </a:solidFill>
                <a:ea typeface="Calibri" panose="020F0502020204030204" pitchFamily="34" charset="0"/>
                <a:cs typeface="Calibri" panose="020F0502020204030204" pitchFamily="34" charset="0"/>
              </a:rPr>
              <a:t>…</a:t>
            </a:r>
            <a:br>
              <a:rPr lang="sv-SE" sz="2000" dirty="0">
                <a:solidFill>
                  <a:srgbClr val="C00000"/>
                </a:solidFill>
                <a:ea typeface="Calibri" panose="020F0502020204030204" pitchFamily="34" charset="0"/>
                <a:cs typeface="Calibri" panose="020F0502020204030204" pitchFamily="34" charset="0"/>
              </a:rPr>
            </a:br>
            <a:r>
              <a:rPr lang="sv-SE" sz="2000" dirty="0">
                <a:solidFill>
                  <a:srgbClr val="C00000"/>
                </a:solidFill>
                <a:ea typeface="Calibri" panose="020F0502020204030204" pitchFamily="34" charset="0"/>
                <a:cs typeface="Calibri" panose="020F0502020204030204" pitchFamily="34" charset="0"/>
              </a:rPr>
              <a:t>Deras </a:t>
            </a:r>
            <a:r>
              <a:rPr lang="sv-SE" sz="2000" i="1" u="sng" dirty="0">
                <a:solidFill>
                  <a:srgbClr val="C00000"/>
                </a:solidFill>
                <a:ea typeface="Calibri" panose="020F0502020204030204" pitchFamily="34" charset="0"/>
                <a:cs typeface="Calibri" panose="020F0502020204030204" pitchFamily="34" charset="0"/>
              </a:rPr>
              <a:t>brännoffer</a:t>
            </a:r>
            <a:r>
              <a:rPr lang="sv-SE" sz="2000" dirty="0">
                <a:solidFill>
                  <a:srgbClr val="C00000"/>
                </a:solidFill>
                <a:ea typeface="Calibri" panose="020F0502020204030204" pitchFamily="34" charset="0"/>
                <a:cs typeface="Calibri" panose="020F0502020204030204" pitchFamily="34" charset="0"/>
              </a:rPr>
              <a:t> och </a:t>
            </a:r>
            <a:r>
              <a:rPr lang="sv-SE" sz="2000" i="1" u="sng" dirty="0">
                <a:solidFill>
                  <a:srgbClr val="C00000"/>
                </a:solidFill>
                <a:ea typeface="Calibri" panose="020F0502020204030204" pitchFamily="34" charset="0"/>
                <a:cs typeface="Calibri" panose="020F0502020204030204" pitchFamily="34" charset="0"/>
              </a:rPr>
              <a:t>slaktoffer</a:t>
            </a:r>
            <a:r>
              <a:rPr lang="sv-SE" sz="2000" dirty="0">
                <a:solidFill>
                  <a:srgbClr val="C00000"/>
                </a:solidFill>
                <a:ea typeface="Calibri" panose="020F0502020204030204" pitchFamily="34" charset="0"/>
                <a:cs typeface="Calibri" panose="020F0502020204030204" pitchFamily="34" charset="0"/>
              </a:rPr>
              <a:t> ska tas emot på mitt altare. </a:t>
            </a:r>
            <a:r>
              <a:rPr lang="sv-SE" sz="1600" dirty="0">
                <a:solidFill>
                  <a:prstClr val="black"/>
                </a:solidFill>
                <a:ea typeface="Calibri" panose="020F0502020204030204" pitchFamily="34" charset="0"/>
                <a:cs typeface="Calibri" panose="020F0502020204030204" pitchFamily="34" charset="0"/>
              </a:rPr>
              <a:t>(Jes 56:6-7)</a:t>
            </a:r>
          </a:p>
          <a:p>
            <a:pPr>
              <a:lnSpc>
                <a:spcPts val="2300"/>
              </a:lnSpc>
              <a:spcBef>
                <a:spcPts val="1200"/>
              </a:spcBef>
            </a:pPr>
            <a:r>
              <a:rPr lang="sv-SE" sz="2000" dirty="0">
                <a:solidFill>
                  <a:srgbClr val="C00000"/>
                </a:solidFill>
                <a:ea typeface="Calibri" panose="020F0502020204030204" pitchFamily="34" charset="0"/>
                <a:cs typeface="Calibri" panose="020F0502020204030204" pitchFamily="34" charset="0"/>
              </a:rPr>
              <a:t>Det ska ske att var och en som är kvar av alla de </a:t>
            </a:r>
            <a:r>
              <a:rPr lang="sv-SE" sz="2000" i="1" u="sng" dirty="0">
                <a:solidFill>
                  <a:srgbClr val="C00000"/>
                </a:solidFill>
                <a:ea typeface="Calibri" panose="020F0502020204030204" pitchFamily="34" charset="0"/>
                <a:cs typeface="Calibri" panose="020F0502020204030204" pitchFamily="34" charset="0"/>
              </a:rPr>
              <a:t>hednafolk</a:t>
            </a:r>
            <a:r>
              <a:rPr lang="sv-SE" sz="2000" dirty="0">
                <a:solidFill>
                  <a:srgbClr val="C00000"/>
                </a:solidFill>
                <a:ea typeface="Calibri" panose="020F0502020204030204" pitchFamily="34" charset="0"/>
                <a:cs typeface="Calibri" panose="020F0502020204030204" pitchFamily="34" charset="0"/>
              </a:rPr>
              <a:t> </a:t>
            </a:r>
            <a:r>
              <a:rPr lang="sv-SE" sz="2000" i="1" u="sng" dirty="0">
                <a:solidFill>
                  <a:srgbClr val="C00000"/>
                </a:solidFill>
                <a:ea typeface="Calibri" panose="020F0502020204030204" pitchFamily="34" charset="0"/>
                <a:cs typeface="Calibri" panose="020F0502020204030204" pitchFamily="34" charset="0"/>
              </a:rPr>
              <a:t>som kom </a:t>
            </a:r>
            <a:br>
              <a:rPr lang="sv-SE" sz="2000" i="1" u="sng" dirty="0">
                <a:solidFill>
                  <a:srgbClr val="C00000"/>
                </a:solidFill>
                <a:ea typeface="Calibri" panose="020F0502020204030204" pitchFamily="34" charset="0"/>
                <a:cs typeface="Calibri" panose="020F0502020204030204" pitchFamily="34" charset="0"/>
              </a:rPr>
            </a:br>
            <a:r>
              <a:rPr lang="sv-SE" sz="2000" i="1" u="sng" dirty="0">
                <a:solidFill>
                  <a:srgbClr val="C00000"/>
                </a:solidFill>
                <a:ea typeface="Calibri" panose="020F0502020204030204" pitchFamily="34" charset="0"/>
                <a:cs typeface="Calibri" panose="020F0502020204030204" pitchFamily="34" charset="0"/>
              </a:rPr>
              <a:t>emot Jerusalem</a:t>
            </a:r>
            <a:r>
              <a:rPr lang="sv-SE" sz="2000" dirty="0">
                <a:solidFill>
                  <a:srgbClr val="C00000"/>
                </a:solidFill>
                <a:ea typeface="Calibri" panose="020F0502020204030204" pitchFamily="34" charset="0"/>
                <a:cs typeface="Calibri" panose="020F0502020204030204" pitchFamily="34" charset="0"/>
              </a:rPr>
              <a:t> ska dra dit upp, år efter år, för att tillbe Kungen, Herren Sebaot... Alla som </a:t>
            </a:r>
            <a:r>
              <a:rPr lang="sv-SE" sz="2000" i="1" u="sng" dirty="0">
                <a:solidFill>
                  <a:srgbClr val="C00000"/>
                </a:solidFill>
                <a:ea typeface="Calibri" panose="020F0502020204030204" pitchFamily="34" charset="0"/>
                <a:cs typeface="Calibri" panose="020F0502020204030204" pitchFamily="34" charset="0"/>
              </a:rPr>
              <a:t>offrar</a:t>
            </a:r>
            <a:r>
              <a:rPr lang="sv-SE" sz="2000" dirty="0">
                <a:solidFill>
                  <a:srgbClr val="C00000"/>
                </a:solidFill>
                <a:ea typeface="Calibri" panose="020F0502020204030204" pitchFamily="34" charset="0"/>
                <a:cs typeface="Calibri" panose="020F0502020204030204" pitchFamily="34" charset="0"/>
              </a:rPr>
              <a:t> ska komma och ta en [gryta] för att tillaga köttet. </a:t>
            </a:r>
            <a:r>
              <a:rPr lang="sv-SE" sz="1600" dirty="0">
                <a:solidFill>
                  <a:prstClr val="black"/>
                </a:solidFill>
                <a:ea typeface="Calibri" panose="020F0502020204030204" pitchFamily="34" charset="0"/>
                <a:cs typeface="Calibri" panose="020F0502020204030204" pitchFamily="34" charset="0"/>
              </a:rPr>
              <a:t>(Sak 14:16-21)</a:t>
            </a:r>
            <a:endParaRPr lang="sv-SE" sz="2000" dirty="0">
              <a:solidFill>
                <a:prstClr val="black"/>
              </a:solidFill>
              <a:ea typeface="Calibri" panose="020F0502020204030204" pitchFamily="34" charset="0"/>
              <a:cs typeface="Calibri" panose="020F0502020204030204" pitchFamily="34" charset="0"/>
            </a:endParaRPr>
          </a:p>
          <a:p>
            <a:pPr>
              <a:lnSpc>
                <a:spcPts val="2300"/>
              </a:lnSpc>
              <a:spcBef>
                <a:spcPts val="1200"/>
              </a:spcBef>
            </a:pPr>
            <a:r>
              <a:rPr lang="sv-SE" sz="2000" b="1" dirty="0">
                <a:solidFill>
                  <a:prstClr val="black"/>
                </a:solidFill>
                <a:ea typeface="Calibri" panose="020F0502020204030204" pitchFamily="34" charset="0"/>
                <a:cs typeface="Calibri" panose="020F0502020204030204" pitchFamily="34" charset="0"/>
              </a:rPr>
              <a:t>Syftet med djuroffer var </a:t>
            </a:r>
            <a:r>
              <a:rPr lang="sv-SE" sz="2000" b="1" i="1" u="sng" dirty="0">
                <a:solidFill>
                  <a:prstClr val="black"/>
                </a:solidFill>
                <a:ea typeface="Calibri" panose="020F0502020204030204" pitchFamily="34" charset="0"/>
                <a:cs typeface="Calibri" panose="020F0502020204030204" pitchFamily="34" charset="0"/>
              </a:rPr>
              <a:t>påminnelse</a:t>
            </a:r>
            <a:r>
              <a:rPr lang="sv-SE" sz="2000" b="1" dirty="0">
                <a:solidFill>
                  <a:prstClr val="black"/>
                </a:solidFill>
                <a:ea typeface="Calibri" panose="020F0502020204030204" pitchFamily="34" charset="0"/>
                <a:cs typeface="Calibri" panose="020F0502020204030204" pitchFamily="34" charset="0"/>
              </a:rPr>
              <a:t>: </a:t>
            </a:r>
            <a:r>
              <a:rPr lang="sv-SE" sz="2000" dirty="0">
                <a:solidFill>
                  <a:srgbClr val="C00000"/>
                </a:solidFill>
              </a:rPr>
              <a:t>Lagen ger en skuggbild av det goda som kommer… Men nu ligger i offren en årlig </a:t>
            </a:r>
            <a:r>
              <a:rPr lang="sv-SE" sz="2000" i="1" u="sng" dirty="0">
                <a:solidFill>
                  <a:srgbClr val="C00000"/>
                </a:solidFill>
              </a:rPr>
              <a:t>påminnelse</a:t>
            </a:r>
            <a:r>
              <a:rPr lang="sv-SE" sz="2000" dirty="0">
                <a:solidFill>
                  <a:srgbClr val="C00000"/>
                </a:solidFill>
              </a:rPr>
              <a:t> om synderna, för tjurars och bockars blod kan omöjligt utplåna synder.</a:t>
            </a:r>
            <a:r>
              <a:rPr lang="sv-SE" sz="2000" dirty="0"/>
              <a:t> </a:t>
            </a:r>
            <a:r>
              <a:rPr lang="sv-SE" sz="1600" dirty="0"/>
              <a:t>(Hebr 10:1-4</a:t>
            </a:r>
            <a:r>
              <a:rPr lang="sv-SE" dirty="0"/>
              <a:t>)</a:t>
            </a:r>
            <a:endParaRPr lang="sv-SE" dirty="0">
              <a:highlight>
                <a:srgbClr val="FFFF00"/>
              </a:highlight>
            </a:endParaRPr>
          </a:p>
          <a:p>
            <a:pPr>
              <a:lnSpc>
                <a:spcPts val="2300"/>
              </a:lnSpc>
              <a:spcBef>
                <a:spcPts val="1200"/>
              </a:spcBef>
            </a:pPr>
            <a:r>
              <a:rPr lang="sv-SE" sz="2000" b="1" dirty="0"/>
              <a:t>Jämför nattvarden som var en </a:t>
            </a:r>
            <a:r>
              <a:rPr lang="sv-SE" sz="2000" b="1" i="1" u="sng" dirty="0"/>
              <a:t>åminnelse</a:t>
            </a:r>
            <a:r>
              <a:rPr lang="sv-SE" sz="2000" b="1" dirty="0"/>
              <a:t>: </a:t>
            </a:r>
            <a:r>
              <a:rPr lang="sv-SE" sz="2000" dirty="0">
                <a:solidFill>
                  <a:srgbClr val="C00000"/>
                </a:solidFill>
              </a:rPr>
              <a:t>I den natt då Herren Jesus blev förrådd tog han ett bröd och tackade Gud och bröt det och sade: Detta är min lekamen, som blir utgiven för er. Gör detta till min </a:t>
            </a:r>
            <a:r>
              <a:rPr lang="sv-SE" sz="2000" i="1" u="sng" dirty="0">
                <a:solidFill>
                  <a:srgbClr val="C00000"/>
                </a:solidFill>
              </a:rPr>
              <a:t>åminnelse</a:t>
            </a:r>
            <a:r>
              <a:rPr lang="sv-SE" sz="2000" dirty="0">
                <a:solidFill>
                  <a:srgbClr val="C00000"/>
                </a:solidFill>
              </a:rPr>
              <a:t>. </a:t>
            </a:r>
            <a:r>
              <a:rPr lang="sv-SE" sz="1600" dirty="0"/>
              <a:t>(1 Kor 11:23-24, 1917)</a:t>
            </a:r>
            <a:endParaRPr lang="sv-SE" sz="2000" dirty="0"/>
          </a:p>
          <a:p>
            <a:pPr>
              <a:lnSpc>
                <a:spcPts val="2300"/>
              </a:lnSpc>
              <a:spcBef>
                <a:spcPts val="1200"/>
              </a:spcBef>
            </a:pPr>
            <a:r>
              <a:rPr lang="sv-SE" sz="2000" b="1" dirty="0"/>
              <a:t>Också nattvarden ska förnyas i Guds rike: </a:t>
            </a:r>
            <a:r>
              <a:rPr lang="sv-SE" sz="2000" dirty="0">
                <a:solidFill>
                  <a:srgbClr val="C00000"/>
                </a:solidFill>
              </a:rPr>
              <a:t>Han tog en bägare, tackade Gud och sade: Ta detta och dela mellan er… Från denna stund ska jag inte dricka av vinstockens frukt </a:t>
            </a:r>
            <a:r>
              <a:rPr lang="sv-SE" sz="2000" i="1" u="sng" dirty="0">
                <a:solidFill>
                  <a:srgbClr val="C00000"/>
                </a:solidFill>
              </a:rPr>
              <a:t>förrän Guds rike kommer</a:t>
            </a:r>
            <a:r>
              <a:rPr lang="sv-SE" sz="2000" dirty="0">
                <a:solidFill>
                  <a:srgbClr val="C00000"/>
                </a:solidFill>
              </a:rPr>
              <a:t>.</a:t>
            </a:r>
            <a:r>
              <a:rPr lang="sv-SE" sz="2000" dirty="0"/>
              <a:t> </a:t>
            </a:r>
            <a:r>
              <a:rPr lang="sv-SE" sz="1600" dirty="0"/>
              <a:t>(Luk 22:17-18)</a:t>
            </a:r>
          </a:p>
          <a:p>
            <a:pPr>
              <a:lnSpc>
                <a:spcPts val="2300"/>
              </a:lnSpc>
              <a:spcBef>
                <a:spcPts val="1200"/>
              </a:spcBef>
            </a:pPr>
            <a:r>
              <a:rPr lang="sv-SE" sz="2000" dirty="0"/>
              <a:t>Men det gamla förbundet har upphört i Guds rike: </a:t>
            </a:r>
            <a:r>
              <a:rPr lang="sv-SE" sz="2000" i="1" u="sng" dirty="0">
                <a:solidFill>
                  <a:srgbClr val="C00000"/>
                </a:solidFill>
                <a:ea typeface="Calibri" panose="020F0502020204030204" pitchFamily="34" charset="0"/>
                <a:cs typeface="Calibri" panose="020F0502020204030204" pitchFamily="34" charset="0"/>
              </a:rPr>
              <a:t>Innan</a:t>
            </a:r>
            <a:r>
              <a:rPr lang="sv-SE" sz="2000" dirty="0">
                <a:solidFill>
                  <a:srgbClr val="C00000"/>
                </a:solidFill>
                <a:ea typeface="Calibri" panose="020F0502020204030204" pitchFamily="34" charset="0"/>
                <a:cs typeface="Calibri" panose="020F0502020204030204" pitchFamily="34" charset="0"/>
              </a:rPr>
              <a:t> himmel och jord förgår </a:t>
            </a:r>
            <a:r>
              <a:rPr lang="sv-SE" sz="2000" dirty="0">
                <a:ea typeface="Calibri" panose="020F0502020204030204" pitchFamily="34" charset="0"/>
                <a:cs typeface="Calibri" panose="020F0502020204030204" pitchFamily="34" charset="0"/>
              </a:rPr>
              <a:t>[</a:t>
            </a:r>
            <a:r>
              <a:rPr lang="sv-SE" sz="2000" i="1" u="sng" dirty="0">
                <a:ea typeface="Calibri" panose="020F0502020204030204" pitchFamily="34" charset="0"/>
                <a:cs typeface="Calibri" panose="020F0502020204030204" pitchFamily="34" charset="0"/>
              </a:rPr>
              <a:t>återkomsten</a:t>
            </a:r>
            <a:r>
              <a:rPr lang="sv-SE" sz="2000" dirty="0">
                <a:ea typeface="Calibri" panose="020F0502020204030204" pitchFamily="34" charset="0"/>
                <a:cs typeface="Calibri" panose="020F0502020204030204" pitchFamily="34" charset="0"/>
              </a:rPr>
              <a:t>] </a:t>
            </a:r>
            <a:r>
              <a:rPr lang="sv-SE" sz="2000" dirty="0">
                <a:solidFill>
                  <a:srgbClr val="C00000"/>
                </a:solidFill>
                <a:ea typeface="Calibri" panose="020F0502020204030204" pitchFamily="34" charset="0"/>
                <a:cs typeface="Calibri" panose="020F0502020204030204" pitchFamily="34" charset="0"/>
              </a:rPr>
              <a:t>ska inte en bokstav, inte en prick i </a:t>
            </a:r>
            <a:r>
              <a:rPr lang="sv-SE" sz="2000" i="1" u="sng" dirty="0">
                <a:solidFill>
                  <a:srgbClr val="C00000"/>
                </a:solidFill>
                <a:ea typeface="Calibri" panose="020F0502020204030204" pitchFamily="34" charset="0"/>
                <a:cs typeface="Calibri" panose="020F0502020204030204" pitchFamily="34" charset="0"/>
              </a:rPr>
              <a:t>lagen</a:t>
            </a:r>
            <a:r>
              <a:rPr lang="sv-SE" sz="2000" dirty="0">
                <a:solidFill>
                  <a:srgbClr val="C00000"/>
                </a:solidFill>
                <a:ea typeface="Calibri" panose="020F0502020204030204" pitchFamily="34" charset="0"/>
                <a:cs typeface="Calibri" panose="020F0502020204030204" pitchFamily="34" charset="0"/>
              </a:rPr>
              <a:t> förgå. </a:t>
            </a:r>
            <a:r>
              <a:rPr lang="sv-SE" sz="1600" dirty="0">
                <a:ea typeface="Calibri" panose="020F0502020204030204" pitchFamily="34" charset="0"/>
                <a:cs typeface="Calibri" panose="020F0502020204030204" pitchFamily="34" charset="0"/>
              </a:rPr>
              <a:t>(Matt 5:17-18)</a:t>
            </a:r>
            <a:endParaRPr lang="sv-SE" sz="2000" dirty="0">
              <a:highlight>
                <a:srgbClr val="FFFF00"/>
              </a:highlight>
              <a:ea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1569304312"/>
      </p:ext>
    </p:extLst>
  </p:cSld>
  <p:clrMapOvr>
    <a:masterClrMapping/>
  </p:clrMapOvr>
  <p:transition advTm="487627">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fade">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fade">
                                      <p:cBhvr>
                                        <p:cTn id="17" dur="500"/>
                                        <p:tgtEl>
                                          <p:spTgt spid="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xEl>
                                              <p:pRg st="3" end="3"/>
                                            </p:txEl>
                                          </p:spTgt>
                                        </p:tgtEl>
                                        <p:attrNameLst>
                                          <p:attrName>style.visibility</p:attrName>
                                        </p:attrNameLst>
                                      </p:cBhvr>
                                      <p:to>
                                        <p:strVal val="visible"/>
                                      </p:to>
                                    </p:set>
                                    <p:animEffect transition="in" filter="fade">
                                      <p:cBhvr>
                                        <p:cTn id="22" dur="500"/>
                                        <p:tgtEl>
                                          <p:spTgt spid="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xEl>
                                              <p:pRg st="4" end="4"/>
                                            </p:txEl>
                                          </p:spTgt>
                                        </p:tgtEl>
                                        <p:attrNameLst>
                                          <p:attrName>style.visibility</p:attrName>
                                        </p:attrNameLst>
                                      </p:cBhvr>
                                      <p:to>
                                        <p:strVal val="visible"/>
                                      </p:to>
                                    </p:set>
                                    <p:animEffect transition="in" filter="fade">
                                      <p:cBhvr>
                                        <p:cTn id="27" dur="500"/>
                                        <p:tgtEl>
                                          <p:spTgt spid="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xEl>
                                              <p:pRg st="5" end="5"/>
                                            </p:txEl>
                                          </p:spTgt>
                                        </p:tgtEl>
                                        <p:attrNameLst>
                                          <p:attrName>style.visibility</p:attrName>
                                        </p:attrNameLst>
                                      </p:cBhvr>
                                      <p:to>
                                        <p:strVal val="visible"/>
                                      </p:to>
                                    </p:set>
                                    <p:animEffect transition="in" filter="fade">
                                      <p:cBhvr>
                                        <p:cTn id="32" dur="500"/>
                                        <p:tgtEl>
                                          <p:spTgt spid="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Nya Förbundet gäller i Guds rike!</a:t>
            </a:r>
          </a:p>
        </p:txBody>
      </p:sp>
      <p:sp>
        <p:nvSpPr>
          <p:cNvPr id="15" name="11">
            <a:extLst>
              <a:ext uri="{FF2B5EF4-FFF2-40B4-BE49-F238E27FC236}">
                <a16:creationId xmlns:a16="http://schemas.microsoft.com/office/drawing/2014/main" id="{8EBFD9A2-5719-4A1C-9430-29CD97A03A4F}"/>
              </a:ext>
            </a:extLst>
          </p:cNvPr>
          <p:cNvSpPr/>
          <p:nvPr/>
        </p:nvSpPr>
        <p:spPr>
          <a:xfrm>
            <a:off x="0" y="659214"/>
            <a:ext cx="12192000" cy="6197457"/>
          </a:xfrm>
          <a:prstGeom prst="rect">
            <a:avLst/>
          </a:prstGeom>
        </p:spPr>
        <p:txBody>
          <a:bodyPr wrap="square" lIns="216000" tIns="72000" rIns="180000">
            <a:spAutoFit/>
          </a:bodyPr>
          <a:lstStyle/>
          <a:p>
            <a:pPr>
              <a:lnSpc>
                <a:spcPts val="2000"/>
              </a:lnSpc>
            </a:pPr>
            <a:r>
              <a:rPr lang="sv-SE" b="1" i="1" dirty="0"/>
              <a:t>Tabernaklet</a:t>
            </a:r>
            <a:r>
              <a:rPr lang="sv-SE" dirty="0"/>
              <a:t> (inklusive </a:t>
            </a:r>
            <a:r>
              <a:rPr lang="sv-SE" b="1" i="1" dirty="0"/>
              <a:t>förbundsarken</a:t>
            </a:r>
            <a:r>
              <a:rPr lang="sv-SE" dirty="0"/>
              <a:t>) speglar ett himmelskt tabernakel med </a:t>
            </a:r>
            <a:r>
              <a:rPr lang="sv-SE" b="1" i="1" dirty="0"/>
              <a:t>Guds tron</a:t>
            </a:r>
            <a:r>
              <a:rPr lang="sv-SE" dirty="0"/>
              <a:t>:</a:t>
            </a:r>
          </a:p>
          <a:p>
            <a:pPr marL="361950" indent="-171450">
              <a:lnSpc>
                <a:spcPts val="2000"/>
              </a:lnSpc>
              <a:spcBef>
                <a:spcPts val="200"/>
              </a:spcBef>
              <a:buFont typeface="Arial" panose="020B0604020202020204" pitchFamily="34" charset="0"/>
              <a:buChar char="•"/>
            </a:pPr>
            <a:r>
              <a:rPr lang="sv-SE" dirty="0">
                <a:solidFill>
                  <a:srgbClr val="C00000"/>
                </a:solidFill>
              </a:rPr>
              <a:t>[Prästerna] gör tjänst i en </a:t>
            </a:r>
            <a:r>
              <a:rPr lang="sv-SE" b="1" i="1" dirty="0">
                <a:solidFill>
                  <a:srgbClr val="C00000"/>
                </a:solidFill>
              </a:rPr>
              <a:t>helgedom</a:t>
            </a:r>
            <a:r>
              <a:rPr lang="sv-SE" dirty="0">
                <a:solidFill>
                  <a:srgbClr val="C00000"/>
                </a:solidFill>
              </a:rPr>
              <a:t> som är en kopia &amp; skuggbild av den </a:t>
            </a:r>
            <a:r>
              <a:rPr lang="sv-SE" i="1" u="sng" dirty="0">
                <a:solidFill>
                  <a:srgbClr val="C00000"/>
                </a:solidFill>
              </a:rPr>
              <a:t>himmelska</a:t>
            </a:r>
            <a:r>
              <a:rPr lang="sv-SE" dirty="0">
                <a:solidFill>
                  <a:srgbClr val="C00000"/>
                </a:solidFill>
              </a:rPr>
              <a:t> helgedomen.</a:t>
            </a:r>
            <a:r>
              <a:rPr lang="sv-SE" dirty="0"/>
              <a:t> </a:t>
            </a:r>
            <a:r>
              <a:rPr lang="sv-SE" sz="1400" dirty="0"/>
              <a:t>(Hebr 8:5)</a:t>
            </a:r>
            <a:endParaRPr lang="sv-SE" dirty="0"/>
          </a:p>
          <a:p>
            <a:pPr marL="361950" indent="-171450">
              <a:lnSpc>
                <a:spcPts val="2000"/>
              </a:lnSpc>
              <a:spcBef>
                <a:spcPts val="200"/>
              </a:spcBef>
              <a:buFont typeface="Arial" panose="020B0604020202020204" pitchFamily="34" charset="0"/>
              <a:buChar char="•"/>
            </a:pPr>
            <a:r>
              <a:rPr lang="sv-SE" dirty="0">
                <a:solidFill>
                  <a:srgbClr val="C00000"/>
                </a:solidFill>
              </a:rPr>
              <a:t>Profeten säger: </a:t>
            </a:r>
            <a:r>
              <a:rPr lang="sv-SE" i="1" u="sng" dirty="0">
                <a:solidFill>
                  <a:srgbClr val="C00000"/>
                </a:solidFill>
              </a:rPr>
              <a:t>Himlen</a:t>
            </a:r>
            <a:r>
              <a:rPr lang="sv-SE" dirty="0">
                <a:solidFill>
                  <a:srgbClr val="C00000"/>
                </a:solidFill>
              </a:rPr>
              <a:t> är </a:t>
            </a:r>
            <a:r>
              <a:rPr lang="sv-SE" b="1" i="1" dirty="0">
                <a:solidFill>
                  <a:srgbClr val="C00000"/>
                </a:solidFill>
              </a:rPr>
              <a:t>min tron</a:t>
            </a:r>
            <a:r>
              <a:rPr lang="sv-SE" dirty="0">
                <a:solidFill>
                  <a:srgbClr val="C00000"/>
                </a:solidFill>
              </a:rPr>
              <a:t> och jorden är min fotpall. </a:t>
            </a:r>
            <a:r>
              <a:rPr lang="en-US" sz="1400" dirty="0"/>
              <a:t>(Apg 7:48-49)</a:t>
            </a:r>
            <a:endParaRPr lang="sv-SE" sz="1400" dirty="0"/>
          </a:p>
          <a:p>
            <a:pPr>
              <a:lnSpc>
                <a:spcPts val="2000"/>
              </a:lnSpc>
              <a:spcBef>
                <a:spcPts val="1200"/>
              </a:spcBef>
            </a:pPr>
            <a:r>
              <a:rPr lang="sv-SE" b="1" i="1" dirty="0"/>
              <a:t>Tabernaklet</a:t>
            </a:r>
            <a:r>
              <a:rPr lang="sv-SE" dirty="0"/>
              <a:t> ska ersättas med ”den äkta varan” i Guds rike, och därför behövs det inte längre:</a:t>
            </a:r>
          </a:p>
          <a:p>
            <a:pPr marL="361950" indent="-171450">
              <a:lnSpc>
                <a:spcPts val="2000"/>
              </a:lnSpc>
              <a:spcBef>
                <a:spcPts val="200"/>
              </a:spcBef>
              <a:buFont typeface="Arial" panose="020B0604020202020204" pitchFamily="34" charset="0"/>
              <a:buChar char="•"/>
            </a:pPr>
            <a:r>
              <a:rPr lang="sv-SE" dirty="0">
                <a:solidFill>
                  <a:srgbClr val="C00000"/>
                </a:solidFill>
              </a:rPr>
              <a:t>Guds och Lammets </a:t>
            </a:r>
            <a:r>
              <a:rPr lang="sv-SE" b="1" i="1" dirty="0">
                <a:solidFill>
                  <a:srgbClr val="C00000"/>
                </a:solidFill>
              </a:rPr>
              <a:t>tron</a:t>
            </a:r>
            <a:r>
              <a:rPr lang="sv-SE" dirty="0">
                <a:solidFill>
                  <a:srgbClr val="C00000"/>
                </a:solidFill>
              </a:rPr>
              <a:t> ska stå i staden, och hans tjänare ska tjäna honom. </a:t>
            </a:r>
            <a:r>
              <a:rPr lang="sv-SE" sz="1400" dirty="0"/>
              <a:t>(Upp 22:3)</a:t>
            </a:r>
          </a:p>
          <a:p>
            <a:pPr marL="361950" indent="-171450">
              <a:lnSpc>
                <a:spcPts val="2000"/>
              </a:lnSpc>
              <a:spcBef>
                <a:spcPts val="200"/>
              </a:spcBef>
              <a:buFont typeface="Arial" panose="020B0604020202020204" pitchFamily="34" charset="0"/>
              <a:buChar char="•"/>
            </a:pPr>
            <a:r>
              <a:rPr lang="sv-SE" dirty="0">
                <a:solidFill>
                  <a:srgbClr val="C00000"/>
                </a:solidFill>
              </a:rPr>
              <a:t>När ni på den tiden förökar er och blir fruktsamma i landet… då ska man inte tala om Herrens </a:t>
            </a:r>
            <a:r>
              <a:rPr lang="sv-SE" b="1" i="1" dirty="0">
                <a:solidFill>
                  <a:srgbClr val="C00000"/>
                </a:solidFill>
              </a:rPr>
              <a:t>förbundsark</a:t>
            </a:r>
            <a:r>
              <a:rPr lang="sv-SE" dirty="0">
                <a:solidFill>
                  <a:srgbClr val="C00000"/>
                </a:solidFill>
              </a:rPr>
              <a:t> mer eller tänka på den… På den tiden ska man kalla Jerusalem ”</a:t>
            </a:r>
            <a:r>
              <a:rPr lang="sv-SE" b="1" i="1" dirty="0">
                <a:solidFill>
                  <a:srgbClr val="C00000"/>
                </a:solidFill>
              </a:rPr>
              <a:t>Herrens tron</a:t>
            </a:r>
            <a:r>
              <a:rPr lang="sv-SE" dirty="0">
                <a:solidFill>
                  <a:srgbClr val="C00000"/>
                </a:solidFill>
              </a:rPr>
              <a:t>”. </a:t>
            </a:r>
            <a:r>
              <a:rPr lang="sv-SE" sz="1400" dirty="0"/>
              <a:t>(Jer 3:16-17)</a:t>
            </a:r>
          </a:p>
          <a:p>
            <a:pPr marL="361950" indent="-171450">
              <a:lnSpc>
                <a:spcPts val="2000"/>
              </a:lnSpc>
              <a:spcBef>
                <a:spcPts val="200"/>
              </a:spcBef>
              <a:buFont typeface="Arial" panose="020B0604020202020204" pitchFamily="34" charset="0"/>
              <a:buChar char="•"/>
            </a:pPr>
            <a:r>
              <a:rPr lang="sv-SE" dirty="0">
                <a:solidFill>
                  <a:srgbClr val="C00000"/>
                </a:solidFill>
              </a:rPr>
              <a:t>Något </a:t>
            </a:r>
            <a:r>
              <a:rPr lang="sv-SE" b="1" i="1" dirty="0">
                <a:solidFill>
                  <a:srgbClr val="C00000"/>
                </a:solidFill>
              </a:rPr>
              <a:t>tempel [naos] </a:t>
            </a:r>
            <a:r>
              <a:rPr lang="sv-SE" dirty="0">
                <a:solidFill>
                  <a:srgbClr val="C00000"/>
                </a:solidFill>
              </a:rPr>
              <a:t>såg jag inte i staden, för Herren Gud den Allsmäktige och Lammet är dess </a:t>
            </a:r>
            <a:r>
              <a:rPr lang="sv-SE" b="1" i="1" dirty="0">
                <a:solidFill>
                  <a:srgbClr val="C00000"/>
                </a:solidFill>
              </a:rPr>
              <a:t>tempel [naos]</a:t>
            </a:r>
            <a:r>
              <a:rPr lang="sv-SE" dirty="0">
                <a:solidFill>
                  <a:srgbClr val="C00000"/>
                </a:solidFill>
              </a:rPr>
              <a:t>. </a:t>
            </a:r>
            <a:r>
              <a:rPr lang="sv-SE" sz="1400" dirty="0"/>
              <a:t>(Upp 21:22)</a:t>
            </a:r>
            <a:endParaRPr lang="sv-SE" sz="1400" dirty="0">
              <a:highlight>
                <a:srgbClr val="FFFF00"/>
              </a:highlight>
            </a:endParaRPr>
          </a:p>
          <a:p>
            <a:pPr>
              <a:lnSpc>
                <a:spcPts val="2000"/>
              </a:lnSpc>
              <a:spcBef>
                <a:spcPts val="1200"/>
              </a:spcBef>
            </a:pPr>
            <a:r>
              <a:rPr lang="sv-SE" dirty="0"/>
              <a:t>Skilj mellan två betydelser av ”</a:t>
            </a:r>
            <a:r>
              <a:rPr lang="sv-SE" b="1" i="1" dirty="0"/>
              <a:t>tempel</a:t>
            </a:r>
            <a:r>
              <a:rPr lang="sv-SE" dirty="0"/>
              <a:t>”:</a:t>
            </a:r>
          </a:p>
          <a:p>
            <a:pPr marL="361950" indent="-184150">
              <a:lnSpc>
                <a:spcPts val="2000"/>
              </a:lnSpc>
              <a:spcBef>
                <a:spcPts val="200"/>
              </a:spcBef>
              <a:buFont typeface="Arial" panose="020B0604020202020204" pitchFamily="34" charset="0"/>
              <a:buChar char="•"/>
            </a:pPr>
            <a:r>
              <a:rPr lang="sv-SE" i="1" dirty="0" err="1"/>
              <a:t>Hieron</a:t>
            </a:r>
            <a:r>
              <a:rPr lang="sv-SE" dirty="0"/>
              <a:t> = Hela tempelområdet: </a:t>
            </a:r>
            <a:r>
              <a:rPr lang="sv-SE" dirty="0">
                <a:solidFill>
                  <a:srgbClr val="C00000"/>
                </a:solidFill>
              </a:rPr>
              <a:t>Jag har varit hos er i </a:t>
            </a:r>
            <a:r>
              <a:rPr lang="sv-SE" b="1" i="1" dirty="0">
                <a:solidFill>
                  <a:srgbClr val="C00000"/>
                </a:solidFill>
              </a:rPr>
              <a:t>templet [hieron]</a:t>
            </a:r>
            <a:r>
              <a:rPr lang="sv-SE" dirty="0">
                <a:solidFill>
                  <a:srgbClr val="C00000"/>
                </a:solidFill>
              </a:rPr>
              <a:t> varje dag. </a:t>
            </a:r>
            <a:r>
              <a:rPr lang="sv-SE" sz="1400" dirty="0"/>
              <a:t>(Mark 14:49)</a:t>
            </a:r>
          </a:p>
          <a:p>
            <a:pPr marL="361950" indent="-184150">
              <a:lnSpc>
                <a:spcPts val="2000"/>
              </a:lnSpc>
              <a:spcBef>
                <a:spcPts val="200"/>
              </a:spcBef>
              <a:buFont typeface="Arial" panose="020B0604020202020204" pitchFamily="34" charset="0"/>
              <a:buChar char="•"/>
            </a:pPr>
            <a:r>
              <a:rPr lang="sv-SE" i="1" dirty="0"/>
              <a:t>Naos</a:t>
            </a:r>
            <a:r>
              <a:rPr lang="sv-SE" dirty="0"/>
              <a:t> = Själva helgedomen inklusive förbundsarken: </a:t>
            </a:r>
            <a:r>
              <a:rPr lang="sv-SE" dirty="0">
                <a:solidFill>
                  <a:srgbClr val="C00000"/>
                </a:solidFill>
                <a:ea typeface="Calibri" panose="020F0502020204030204" pitchFamily="34" charset="0"/>
                <a:cs typeface="Calibri" panose="020F0502020204030204" pitchFamily="34" charset="0"/>
              </a:rPr>
              <a:t>Stå upp och mät Guds </a:t>
            </a:r>
            <a:r>
              <a:rPr lang="sv-SE" b="1" i="1" dirty="0">
                <a:solidFill>
                  <a:srgbClr val="C00000"/>
                </a:solidFill>
                <a:ea typeface="Calibri" panose="020F0502020204030204" pitchFamily="34" charset="0"/>
                <a:cs typeface="Calibri" panose="020F0502020204030204" pitchFamily="34" charset="0"/>
              </a:rPr>
              <a:t>tempel [naos]</a:t>
            </a:r>
            <a:r>
              <a:rPr lang="sv-SE" i="1" dirty="0">
                <a:solidFill>
                  <a:srgbClr val="C00000"/>
                </a:solidFill>
                <a:ea typeface="Calibri" panose="020F0502020204030204" pitchFamily="34" charset="0"/>
                <a:cs typeface="Calibri" panose="020F0502020204030204" pitchFamily="34" charset="0"/>
              </a:rPr>
              <a:t>.</a:t>
            </a:r>
            <a:r>
              <a:rPr lang="sv-SE" dirty="0">
                <a:solidFill>
                  <a:srgbClr val="C00000"/>
                </a:solidFill>
                <a:ea typeface="Calibri" panose="020F0502020204030204" pitchFamily="34" charset="0"/>
                <a:cs typeface="Calibri" panose="020F0502020204030204" pitchFamily="34" charset="0"/>
              </a:rPr>
              <a:t> </a:t>
            </a:r>
            <a:r>
              <a:rPr lang="sv-SE" sz="1400" dirty="0">
                <a:solidFill>
                  <a:prstClr val="black"/>
                </a:solidFill>
                <a:ea typeface="Calibri" panose="020F0502020204030204" pitchFamily="34" charset="0"/>
                <a:cs typeface="Calibri" panose="020F0502020204030204" pitchFamily="34" charset="0"/>
              </a:rPr>
              <a:t>(Upp 11:1)</a:t>
            </a:r>
          </a:p>
          <a:p>
            <a:pPr marL="361950" indent="-184150">
              <a:lnSpc>
                <a:spcPts val="2000"/>
              </a:lnSpc>
              <a:spcBef>
                <a:spcPts val="200"/>
              </a:spcBef>
              <a:buFont typeface="Arial" panose="020B0604020202020204" pitchFamily="34" charset="0"/>
              <a:buChar char="•"/>
            </a:pPr>
            <a:r>
              <a:rPr lang="sv-SE" dirty="0">
                <a:solidFill>
                  <a:prstClr val="black"/>
                </a:solidFill>
                <a:ea typeface="Calibri" panose="020F0502020204030204" pitchFamily="34" charset="0"/>
                <a:cs typeface="Calibri" panose="020F0502020204030204" pitchFamily="34" charset="0"/>
              </a:rPr>
              <a:t>Idag bor Gud i </a:t>
            </a:r>
            <a:r>
              <a:rPr lang="sv-SE" i="1" dirty="0">
                <a:solidFill>
                  <a:prstClr val="black"/>
                </a:solidFill>
                <a:ea typeface="Calibri" panose="020F0502020204030204" pitchFamily="34" charset="0"/>
                <a:cs typeface="Calibri" panose="020F0502020204030204" pitchFamily="34" charset="0"/>
              </a:rPr>
              <a:t>naos</a:t>
            </a:r>
            <a:r>
              <a:rPr lang="sv-SE" dirty="0">
                <a:solidFill>
                  <a:prstClr val="black"/>
                </a:solidFill>
                <a:ea typeface="Calibri" panose="020F0502020204030204" pitchFamily="34" charset="0"/>
                <a:cs typeface="Calibri" panose="020F0502020204030204" pitchFamily="34" charset="0"/>
              </a:rPr>
              <a:t> = Församlingen: </a:t>
            </a:r>
            <a:r>
              <a:rPr lang="sv-SE" dirty="0">
                <a:solidFill>
                  <a:srgbClr val="C00000"/>
                </a:solidFill>
              </a:rPr>
              <a:t>Men </a:t>
            </a:r>
            <a:r>
              <a:rPr lang="sv-SE" b="1" dirty="0">
                <a:solidFill>
                  <a:srgbClr val="C00000"/>
                </a:solidFill>
              </a:rPr>
              <a:t>templet [</a:t>
            </a:r>
            <a:r>
              <a:rPr lang="sv-SE" b="1" i="1" dirty="0">
                <a:solidFill>
                  <a:srgbClr val="C00000"/>
                </a:solidFill>
              </a:rPr>
              <a:t>naos</a:t>
            </a:r>
            <a:r>
              <a:rPr lang="sv-SE" b="1" dirty="0">
                <a:solidFill>
                  <a:srgbClr val="C00000"/>
                </a:solidFill>
              </a:rPr>
              <a:t>]</a:t>
            </a:r>
            <a:r>
              <a:rPr lang="sv-SE" dirty="0">
                <a:solidFill>
                  <a:srgbClr val="C00000"/>
                </a:solidFill>
              </a:rPr>
              <a:t> [Jesus] talade om var hans </a:t>
            </a:r>
            <a:r>
              <a:rPr lang="sv-SE" u="sng" dirty="0">
                <a:solidFill>
                  <a:srgbClr val="C00000"/>
                </a:solidFill>
              </a:rPr>
              <a:t>kropp</a:t>
            </a:r>
            <a:r>
              <a:rPr lang="sv-SE" dirty="0">
                <a:solidFill>
                  <a:srgbClr val="C00000"/>
                </a:solidFill>
              </a:rPr>
              <a:t>. </a:t>
            </a:r>
            <a:r>
              <a:rPr lang="sv-SE" sz="1400" dirty="0"/>
              <a:t>(Joh 2:21) </a:t>
            </a:r>
            <a:r>
              <a:rPr lang="sv-SE" dirty="0">
                <a:solidFill>
                  <a:srgbClr val="C00000"/>
                </a:solidFill>
              </a:rPr>
              <a:t>Vi är den levande Gudens </a:t>
            </a:r>
            <a:r>
              <a:rPr lang="sv-SE" b="1" dirty="0">
                <a:solidFill>
                  <a:srgbClr val="C00000"/>
                </a:solidFill>
              </a:rPr>
              <a:t>tempel [</a:t>
            </a:r>
            <a:r>
              <a:rPr lang="sv-SE" b="1" i="1" dirty="0">
                <a:solidFill>
                  <a:srgbClr val="C00000"/>
                </a:solidFill>
              </a:rPr>
              <a:t>naos</a:t>
            </a:r>
            <a:r>
              <a:rPr lang="sv-SE" b="1" dirty="0">
                <a:solidFill>
                  <a:srgbClr val="C00000"/>
                </a:solidFill>
              </a:rPr>
              <a:t>]</a:t>
            </a:r>
            <a:r>
              <a:rPr lang="sv-SE" dirty="0">
                <a:solidFill>
                  <a:srgbClr val="C00000"/>
                </a:solidFill>
              </a:rPr>
              <a:t>, för Gud har sagt: Jag ska </a:t>
            </a:r>
            <a:r>
              <a:rPr lang="sv-SE" u="sng" dirty="0">
                <a:solidFill>
                  <a:srgbClr val="C00000"/>
                </a:solidFill>
              </a:rPr>
              <a:t>bo hos dem</a:t>
            </a:r>
            <a:r>
              <a:rPr lang="sv-SE" dirty="0">
                <a:solidFill>
                  <a:srgbClr val="C00000"/>
                </a:solidFill>
              </a:rPr>
              <a:t>. </a:t>
            </a:r>
            <a:r>
              <a:rPr lang="sv-SE" sz="1400" dirty="0"/>
              <a:t>(2 Kor 6:16)</a:t>
            </a:r>
            <a:endParaRPr lang="sv-SE" b="1" dirty="0">
              <a:solidFill>
                <a:prstClr val="black"/>
              </a:solidFill>
              <a:ea typeface="Calibri" panose="020F0502020204030204" pitchFamily="34" charset="0"/>
              <a:cs typeface="Calibri" panose="020F0502020204030204" pitchFamily="34" charset="0"/>
            </a:endParaRPr>
          </a:p>
          <a:p>
            <a:pPr>
              <a:lnSpc>
                <a:spcPts val="2000"/>
              </a:lnSpc>
              <a:spcBef>
                <a:spcPts val="1200"/>
              </a:spcBef>
            </a:pPr>
            <a:r>
              <a:rPr lang="sv-SE" b="1" i="1" dirty="0">
                <a:solidFill>
                  <a:prstClr val="black"/>
                </a:solidFill>
                <a:ea typeface="Calibri" panose="020F0502020204030204" pitchFamily="34" charset="0"/>
                <a:cs typeface="Calibri" panose="020F0502020204030204" pitchFamily="34" charset="0"/>
              </a:rPr>
              <a:t>Förbundsarken</a:t>
            </a:r>
            <a:r>
              <a:rPr lang="sv-SE" dirty="0">
                <a:solidFill>
                  <a:prstClr val="black"/>
                </a:solidFill>
                <a:ea typeface="Calibri" panose="020F0502020204030204" pitchFamily="34" charset="0"/>
                <a:cs typeface="Calibri" panose="020F0502020204030204" pitchFamily="34" charset="0"/>
              </a:rPr>
              <a:t> (med stentavlorna) som representerar Gamla förbundet finns nu i himlen:</a:t>
            </a:r>
          </a:p>
          <a:p>
            <a:pPr marL="361950" indent="-171450">
              <a:lnSpc>
                <a:spcPts val="2000"/>
              </a:lnSpc>
              <a:spcBef>
                <a:spcPts val="200"/>
              </a:spcBef>
              <a:buFont typeface="Arial" panose="020B0604020202020204" pitchFamily="34" charset="0"/>
              <a:buChar char="•"/>
            </a:pPr>
            <a:r>
              <a:rPr lang="sv-SE" dirty="0">
                <a:solidFill>
                  <a:srgbClr val="C00000"/>
                </a:solidFill>
              </a:rPr>
              <a:t>Guds </a:t>
            </a:r>
            <a:r>
              <a:rPr lang="sv-SE" b="1" i="1" dirty="0">
                <a:solidFill>
                  <a:srgbClr val="C00000"/>
                </a:solidFill>
              </a:rPr>
              <a:t>tempel [naos]</a:t>
            </a:r>
            <a:r>
              <a:rPr lang="sv-SE" dirty="0">
                <a:solidFill>
                  <a:srgbClr val="C00000"/>
                </a:solidFill>
              </a:rPr>
              <a:t> </a:t>
            </a:r>
            <a:r>
              <a:rPr lang="sv-SE" i="1" u="sng" dirty="0">
                <a:solidFill>
                  <a:srgbClr val="C00000"/>
                </a:solidFill>
              </a:rPr>
              <a:t>i himlen</a:t>
            </a:r>
            <a:r>
              <a:rPr lang="sv-SE" dirty="0">
                <a:solidFill>
                  <a:srgbClr val="C00000"/>
                </a:solidFill>
              </a:rPr>
              <a:t> öppnades, och hans </a:t>
            </a:r>
            <a:r>
              <a:rPr lang="sv-SE" b="1" i="1" dirty="0">
                <a:solidFill>
                  <a:srgbClr val="C00000"/>
                </a:solidFill>
              </a:rPr>
              <a:t>förbundsark</a:t>
            </a:r>
            <a:r>
              <a:rPr lang="sv-SE" dirty="0">
                <a:solidFill>
                  <a:srgbClr val="C00000"/>
                </a:solidFill>
              </a:rPr>
              <a:t> blev synlig. </a:t>
            </a:r>
            <a:r>
              <a:rPr lang="sv-SE" sz="1400" dirty="0"/>
              <a:t>(Upp 11:19)</a:t>
            </a:r>
          </a:p>
          <a:p>
            <a:pPr>
              <a:lnSpc>
                <a:spcPts val="2000"/>
              </a:lnSpc>
              <a:spcBef>
                <a:spcPts val="1200"/>
              </a:spcBef>
            </a:pPr>
            <a:r>
              <a:rPr lang="sv-SE" dirty="0"/>
              <a:t>Slutsatser gällande Guds rike:</a:t>
            </a:r>
          </a:p>
          <a:p>
            <a:pPr marL="171450" indent="-171450">
              <a:lnSpc>
                <a:spcPts val="2000"/>
              </a:lnSpc>
              <a:spcBef>
                <a:spcPts val="200"/>
              </a:spcBef>
              <a:buFont typeface="Arial" panose="020B0604020202020204" pitchFamily="34" charset="0"/>
              <a:buChar char="•"/>
            </a:pPr>
            <a:r>
              <a:rPr lang="sv-SE" b="1" i="1" dirty="0"/>
              <a:t>Förbundsarken</a:t>
            </a:r>
            <a:r>
              <a:rPr lang="sv-SE" dirty="0"/>
              <a:t> som representerar </a:t>
            </a:r>
            <a:r>
              <a:rPr lang="sv-SE" b="1" i="1" dirty="0"/>
              <a:t>Gamla förbundet </a:t>
            </a:r>
            <a:r>
              <a:rPr lang="sv-SE" dirty="0"/>
              <a:t>finns inte längre i Jerusalem.</a:t>
            </a:r>
          </a:p>
          <a:p>
            <a:pPr marL="171450" indent="-171450">
              <a:lnSpc>
                <a:spcPts val="2000"/>
              </a:lnSpc>
              <a:spcBef>
                <a:spcPts val="200"/>
              </a:spcBef>
              <a:buFont typeface="Arial" panose="020B0604020202020204" pitchFamily="34" charset="0"/>
              <a:buChar char="•"/>
            </a:pPr>
            <a:r>
              <a:rPr lang="sv-SE" dirty="0"/>
              <a:t>Istället finns </a:t>
            </a:r>
            <a:r>
              <a:rPr lang="sv-SE" b="1" i="1" dirty="0"/>
              <a:t>Guds tron</a:t>
            </a:r>
            <a:r>
              <a:rPr lang="sv-SE" dirty="0"/>
              <a:t> i Jerusalem, och </a:t>
            </a:r>
            <a:r>
              <a:rPr lang="sv-SE" b="1" i="1" dirty="0"/>
              <a:t>Nya förbundet </a:t>
            </a:r>
            <a:r>
              <a:rPr lang="sv-SE" dirty="0"/>
              <a:t>gäller.</a:t>
            </a:r>
          </a:p>
          <a:p>
            <a:pPr marL="171450" indent="-171450">
              <a:lnSpc>
                <a:spcPts val="2000"/>
              </a:lnSpc>
              <a:spcBef>
                <a:spcPts val="200"/>
              </a:spcBef>
              <a:buFont typeface="Arial" panose="020B0604020202020204" pitchFamily="34" charset="0"/>
              <a:buChar char="•"/>
            </a:pPr>
            <a:r>
              <a:rPr lang="sv-SE" dirty="0"/>
              <a:t>Rituell renhet och offer behövs för att människor i sina </a:t>
            </a:r>
            <a:r>
              <a:rPr lang="sv-SE" i="1" dirty="0"/>
              <a:t>naturliga kroppar</a:t>
            </a:r>
            <a:r>
              <a:rPr lang="sv-SE" dirty="0"/>
              <a:t> ska kunna stå inför Guds tron.</a:t>
            </a:r>
          </a:p>
          <a:p>
            <a:pPr marL="171450" indent="-171450">
              <a:lnSpc>
                <a:spcPts val="2000"/>
              </a:lnSpc>
              <a:spcBef>
                <a:spcPts val="200"/>
              </a:spcBef>
              <a:buFont typeface="Arial" panose="020B0604020202020204" pitchFamily="34" charset="0"/>
              <a:buChar char="•"/>
            </a:pPr>
            <a:r>
              <a:rPr lang="sv-SE" dirty="0"/>
              <a:t>Alla har uppståndelsekroppar i evigheten och därför behövs inte längre några offer.</a:t>
            </a:r>
            <a:endParaRPr lang="sv-SE" dirty="0">
              <a:highlight>
                <a:srgbClr val="FFFF00"/>
              </a:highlight>
            </a:endParaRPr>
          </a:p>
        </p:txBody>
      </p:sp>
    </p:spTree>
    <p:custDataLst>
      <p:tags r:id="rId1"/>
    </p:custDataLst>
    <p:extLst>
      <p:ext uri="{BB962C8B-B14F-4D97-AF65-F5344CB8AC3E}">
        <p14:creationId xmlns:p14="http://schemas.microsoft.com/office/powerpoint/2010/main" val="1773034268"/>
      </p:ext>
    </p:extLst>
  </p:cSld>
  <p:clrMapOvr>
    <a:masterClrMapping/>
  </p:clrMapOvr>
  <p:transition advTm="635583">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fade">
                                      <p:cBhvr>
                                        <p:cTn id="7" dur="500"/>
                                        <p:tgtEl>
                                          <p:spTgt spid="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xEl>
                                              <p:pRg st="1" end="1"/>
                                            </p:txEl>
                                          </p:spTgt>
                                        </p:tgtEl>
                                        <p:attrNameLst>
                                          <p:attrName>style.visibility</p:attrName>
                                        </p:attrNameLst>
                                      </p:cBhvr>
                                      <p:to>
                                        <p:strVal val="visible"/>
                                      </p:to>
                                    </p:set>
                                    <p:animEffect transition="in" filter="fade">
                                      <p:cBhvr>
                                        <p:cTn id="12" dur="500"/>
                                        <p:tgtEl>
                                          <p:spTgt spid="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fade">
                                      <p:cBhvr>
                                        <p:cTn id="17" dur="500"/>
                                        <p:tgtEl>
                                          <p:spTgt spid="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xEl>
                                              <p:pRg st="3" end="3"/>
                                            </p:txEl>
                                          </p:spTgt>
                                        </p:tgtEl>
                                        <p:attrNameLst>
                                          <p:attrName>style.visibility</p:attrName>
                                        </p:attrNameLst>
                                      </p:cBhvr>
                                      <p:to>
                                        <p:strVal val="visible"/>
                                      </p:to>
                                    </p:set>
                                    <p:animEffect transition="in" filter="fade">
                                      <p:cBhvr>
                                        <p:cTn id="22" dur="500"/>
                                        <p:tgtEl>
                                          <p:spTgt spid="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xEl>
                                              <p:pRg st="4" end="4"/>
                                            </p:txEl>
                                          </p:spTgt>
                                        </p:tgtEl>
                                        <p:attrNameLst>
                                          <p:attrName>style.visibility</p:attrName>
                                        </p:attrNameLst>
                                      </p:cBhvr>
                                      <p:to>
                                        <p:strVal val="visible"/>
                                      </p:to>
                                    </p:set>
                                    <p:animEffect transition="in" filter="fade">
                                      <p:cBhvr>
                                        <p:cTn id="27" dur="500"/>
                                        <p:tgtEl>
                                          <p:spTgt spid="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xEl>
                                              <p:pRg st="5" end="5"/>
                                            </p:txEl>
                                          </p:spTgt>
                                        </p:tgtEl>
                                        <p:attrNameLst>
                                          <p:attrName>style.visibility</p:attrName>
                                        </p:attrNameLst>
                                      </p:cBhvr>
                                      <p:to>
                                        <p:strVal val="visible"/>
                                      </p:to>
                                    </p:set>
                                    <p:animEffect transition="in" filter="fade">
                                      <p:cBhvr>
                                        <p:cTn id="32" dur="500"/>
                                        <p:tgtEl>
                                          <p:spTgt spid="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txEl>
                                              <p:pRg st="6" end="6"/>
                                            </p:txEl>
                                          </p:spTgt>
                                        </p:tgtEl>
                                        <p:attrNameLst>
                                          <p:attrName>style.visibility</p:attrName>
                                        </p:attrNameLst>
                                      </p:cBhvr>
                                      <p:to>
                                        <p:strVal val="visible"/>
                                      </p:to>
                                    </p:set>
                                    <p:animEffect transition="in" filter="fade">
                                      <p:cBhvr>
                                        <p:cTn id="37" dur="500"/>
                                        <p:tgtEl>
                                          <p:spTgt spid="15">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xEl>
                                              <p:pRg st="7" end="7"/>
                                            </p:txEl>
                                          </p:spTgt>
                                        </p:tgtEl>
                                        <p:attrNameLst>
                                          <p:attrName>style.visibility</p:attrName>
                                        </p:attrNameLst>
                                      </p:cBhvr>
                                      <p:to>
                                        <p:strVal val="visible"/>
                                      </p:to>
                                    </p:set>
                                    <p:animEffect transition="in" filter="fade">
                                      <p:cBhvr>
                                        <p:cTn id="42" dur="500"/>
                                        <p:tgtEl>
                                          <p:spTgt spid="15">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5">
                                            <p:txEl>
                                              <p:pRg st="8" end="8"/>
                                            </p:txEl>
                                          </p:spTgt>
                                        </p:tgtEl>
                                        <p:attrNameLst>
                                          <p:attrName>style.visibility</p:attrName>
                                        </p:attrNameLst>
                                      </p:cBhvr>
                                      <p:to>
                                        <p:strVal val="visible"/>
                                      </p:to>
                                    </p:set>
                                    <p:animEffect transition="in" filter="fade">
                                      <p:cBhvr>
                                        <p:cTn id="47" dur="500"/>
                                        <p:tgtEl>
                                          <p:spTgt spid="15">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
                                            <p:txEl>
                                              <p:pRg st="9" end="9"/>
                                            </p:txEl>
                                          </p:spTgt>
                                        </p:tgtEl>
                                        <p:attrNameLst>
                                          <p:attrName>style.visibility</p:attrName>
                                        </p:attrNameLst>
                                      </p:cBhvr>
                                      <p:to>
                                        <p:strVal val="visible"/>
                                      </p:to>
                                    </p:set>
                                    <p:animEffect transition="in" filter="fade">
                                      <p:cBhvr>
                                        <p:cTn id="52" dur="500"/>
                                        <p:tgtEl>
                                          <p:spTgt spid="15">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txEl>
                                              <p:pRg st="10" end="10"/>
                                            </p:txEl>
                                          </p:spTgt>
                                        </p:tgtEl>
                                        <p:attrNameLst>
                                          <p:attrName>style.visibility</p:attrName>
                                        </p:attrNameLst>
                                      </p:cBhvr>
                                      <p:to>
                                        <p:strVal val="visible"/>
                                      </p:to>
                                    </p:set>
                                    <p:animEffect transition="in" filter="fade">
                                      <p:cBhvr>
                                        <p:cTn id="57" dur="500"/>
                                        <p:tgtEl>
                                          <p:spTgt spid="15">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5">
                                            <p:txEl>
                                              <p:pRg st="11" end="11"/>
                                            </p:txEl>
                                          </p:spTgt>
                                        </p:tgtEl>
                                        <p:attrNameLst>
                                          <p:attrName>style.visibility</p:attrName>
                                        </p:attrNameLst>
                                      </p:cBhvr>
                                      <p:to>
                                        <p:strVal val="visible"/>
                                      </p:to>
                                    </p:set>
                                    <p:animEffect transition="in" filter="fade">
                                      <p:cBhvr>
                                        <p:cTn id="62" dur="500"/>
                                        <p:tgtEl>
                                          <p:spTgt spid="15">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5">
                                            <p:txEl>
                                              <p:pRg st="12" end="12"/>
                                            </p:txEl>
                                          </p:spTgt>
                                        </p:tgtEl>
                                        <p:attrNameLst>
                                          <p:attrName>style.visibility</p:attrName>
                                        </p:attrNameLst>
                                      </p:cBhvr>
                                      <p:to>
                                        <p:strVal val="visible"/>
                                      </p:to>
                                    </p:set>
                                    <p:animEffect transition="in" filter="fade">
                                      <p:cBhvr>
                                        <p:cTn id="67" dur="500"/>
                                        <p:tgtEl>
                                          <p:spTgt spid="15">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5">
                                            <p:txEl>
                                              <p:pRg st="13" end="13"/>
                                            </p:txEl>
                                          </p:spTgt>
                                        </p:tgtEl>
                                        <p:attrNameLst>
                                          <p:attrName>style.visibility</p:attrName>
                                        </p:attrNameLst>
                                      </p:cBhvr>
                                      <p:to>
                                        <p:strVal val="visible"/>
                                      </p:to>
                                    </p:set>
                                    <p:animEffect transition="in" filter="fade">
                                      <p:cBhvr>
                                        <p:cTn id="72" dur="500"/>
                                        <p:tgtEl>
                                          <p:spTgt spid="15">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5">
                                            <p:txEl>
                                              <p:pRg st="14" end="14"/>
                                            </p:txEl>
                                          </p:spTgt>
                                        </p:tgtEl>
                                        <p:attrNameLst>
                                          <p:attrName>style.visibility</p:attrName>
                                        </p:attrNameLst>
                                      </p:cBhvr>
                                      <p:to>
                                        <p:strVal val="visible"/>
                                      </p:to>
                                    </p:set>
                                    <p:animEffect transition="in" filter="fade">
                                      <p:cBhvr>
                                        <p:cTn id="77" dur="500"/>
                                        <p:tgtEl>
                                          <p:spTgt spid="15">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15">
                                            <p:txEl>
                                              <p:pRg st="15" end="15"/>
                                            </p:txEl>
                                          </p:spTgt>
                                        </p:tgtEl>
                                        <p:attrNameLst>
                                          <p:attrName>style.visibility</p:attrName>
                                        </p:attrNameLst>
                                      </p:cBhvr>
                                      <p:to>
                                        <p:strVal val="visible"/>
                                      </p:to>
                                    </p:set>
                                    <p:animEffect transition="in" filter="fade">
                                      <p:cBhvr>
                                        <p:cTn id="82" dur="500"/>
                                        <p:tgtEl>
                                          <p:spTgt spid="15">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5">
                                            <p:txEl>
                                              <p:pRg st="16" end="16"/>
                                            </p:txEl>
                                          </p:spTgt>
                                        </p:tgtEl>
                                        <p:attrNameLst>
                                          <p:attrName>style.visibility</p:attrName>
                                        </p:attrNameLst>
                                      </p:cBhvr>
                                      <p:to>
                                        <p:strVal val="visible"/>
                                      </p:to>
                                    </p:set>
                                    <p:animEffect transition="in" filter="fade">
                                      <p:cBhvr>
                                        <p:cTn id="87" dur="500"/>
                                        <p:tgtEl>
                                          <p:spTgt spid="15">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5">
                                            <p:txEl>
                                              <p:pRg st="17" end="17"/>
                                            </p:txEl>
                                          </p:spTgt>
                                        </p:tgtEl>
                                        <p:attrNameLst>
                                          <p:attrName>style.visibility</p:attrName>
                                        </p:attrNameLst>
                                      </p:cBhvr>
                                      <p:to>
                                        <p:strVal val="visible"/>
                                      </p:to>
                                    </p:set>
                                    <p:animEffect transition="in" filter="fade">
                                      <p:cBhvr>
                                        <p:cTn id="92" dur="500"/>
                                        <p:tgtEl>
                                          <p:spTgt spid="15">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b="1" dirty="0">
                <a:solidFill>
                  <a:prstClr val="black"/>
                </a:solidFill>
                <a:latin typeface="Calibri"/>
              </a:rPr>
              <a:t>Gud har utvalt Israel</a:t>
            </a:r>
          </a:p>
        </p:txBody>
      </p:sp>
      <p:sp>
        <p:nvSpPr>
          <p:cNvPr id="5" name="1">
            <a:extLst>
              <a:ext uri="{FF2B5EF4-FFF2-40B4-BE49-F238E27FC236}">
                <a16:creationId xmlns:a16="http://schemas.microsoft.com/office/drawing/2014/main" id="{578D43D6-BC47-4B17-B6C5-2742393B4BDF}"/>
              </a:ext>
            </a:extLst>
          </p:cNvPr>
          <p:cNvSpPr/>
          <p:nvPr/>
        </p:nvSpPr>
        <p:spPr>
          <a:xfrm>
            <a:off x="3321696" y="662865"/>
            <a:ext cx="8870304" cy="2508045"/>
          </a:xfrm>
          <a:prstGeom prst="rect">
            <a:avLst/>
          </a:prstGeom>
        </p:spPr>
        <p:txBody>
          <a:bodyPr wrap="square" lIns="216000" tIns="108000" rIns="180000">
            <a:spAutoFit/>
          </a:bodyPr>
          <a:lstStyle/>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De är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israeliter</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de har barnaskapet och härligheten,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förbunden och lagen, tempelgudstjänsten och löftena.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(Rom 9:4)</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Israel</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är älskade för fädernas skull, för Gud ångrar inte sina gåvor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och sin kallelse. </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(Rom 11:28-29)</a:t>
            </a:r>
            <a:endPar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Även det nya förbundet var primärt för judarna:</a:t>
            </a:r>
            <a:r>
              <a:rPr lang="sv-SE" sz="20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Se, dagar ska komma, säger Herren, då jag sluter ett nytt förbund med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Israels</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hus och med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Juda</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hus.</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b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b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(Jer 31:31)</a:t>
            </a:r>
            <a:endPar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971434644"/>
      </p:ext>
    </p:extLst>
  </p:cSld>
  <p:clrMapOvr>
    <a:masterClrMapping/>
  </p:clrMapOvr>
  <p:transition advTm="114349">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latin typeface="Calibri"/>
              </a:rPr>
              <a:t>Gud har utvalt Israel</a:t>
            </a:r>
          </a:p>
          <a:p>
            <a:pPr marL="357188" indent="-357188">
              <a:lnSpc>
                <a:spcPts val="2100"/>
              </a:lnSpc>
              <a:spcBef>
                <a:spcPts val="500"/>
              </a:spcBef>
              <a:buFont typeface="+mj-lt"/>
              <a:buAutoNum type="arabicPeriod"/>
            </a:pPr>
            <a:r>
              <a:rPr lang="sv-SE" sz="2000" b="1" dirty="0">
                <a:solidFill>
                  <a:prstClr val="black"/>
                </a:solidFill>
                <a:latin typeface="Calibri"/>
              </a:rPr>
              <a:t>Frälsningen avsedd även för hedningar</a:t>
            </a:r>
          </a:p>
        </p:txBody>
      </p:sp>
      <p:sp>
        <p:nvSpPr>
          <p:cNvPr id="6" name="2">
            <a:extLst>
              <a:ext uri="{FF2B5EF4-FFF2-40B4-BE49-F238E27FC236}">
                <a16:creationId xmlns:a16="http://schemas.microsoft.com/office/drawing/2014/main" id="{17F1C6BA-E9C0-47BC-B621-F4476869CA7E}"/>
              </a:ext>
            </a:extLst>
          </p:cNvPr>
          <p:cNvSpPr/>
          <p:nvPr/>
        </p:nvSpPr>
        <p:spPr>
          <a:xfrm>
            <a:off x="3321696" y="662866"/>
            <a:ext cx="8870304" cy="3566411"/>
          </a:xfrm>
          <a:prstGeom prst="rect">
            <a:avLst/>
          </a:prstGeom>
        </p:spPr>
        <p:txBody>
          <a:bodyPr wrap="square" lIns="216000" tIns="108000" rIns="180000">
            <a:spAutoFit/>
          </a:bodyPr>
          <a:lstStyle/>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Kristus har friköpt oss från lagens förbannelse…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Så</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skulle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välsignelsen som Abraham fått komma till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hedningarna</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i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Jesus Kristus.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(Gal 3:13-14)</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Du som är en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vild olivkvist </a:t>
            </a:r>
            <a:r>
              <a:rPr lang="sv-SE" sz="2000" i="1" u="sng" dirty="0">
                <a:solidFill>
                  <a:srgbClr val="000000"/>
                </a:solidFill>
                <a:latin typeface="Calibri" panose="020F0502020204030204" pitchFamily="34" charset="0"/>
                <a:ea typeface="Calibri" panose="020F0502020204030204" pitchFamily="34" charset="0"/>
                <a:cs typeface="Calibri" panose="020F0502020204030204" pitchFamily="34" charset="0"/>
              </a:rPr>
              <a:t>[en hedning]</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har blivit inympad bland dem </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[judarna]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och fått del av det äkta olivträdets näringsrika rot.</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 (Rom 11:17)</a:t>
            </a: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Var tidigare dolt: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I forna generationer var [Kristi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hemlighet</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inte känd för människor så som den nu har uppenbarats: att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hedningarna har samma arv</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som vi </a:t>
            </a:r>
            <a:r>
              <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rPr>
              <a:t>[judarna]</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(Ef 3:5-6)</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200"/>
              </a:spcBef>
            </a:pPr>
            <a:r>
              <a:rPr lang="sv-SE" sz="2000" b="1" dirty="0">
                <a:solidFill>
                  <a:srgbClr val="211D1E"/>
                </a:solidFill>
                <a:latin typeface="Calibri" panose="020F0502020204030204" pitchFamily="34" charset="0"/>
                <a:ea typeface="Calibri" panose="020F0502020204030204" pitchFamily="34" charset="0"/>
                <a:cs typeface="Calibri" panose="020F0502020204030204" pitchFamily="34" charset="0"/>
              </a:rPr>
              <a:t>Ej ersättningsteologi: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[Evangeliet] är en Guds kraft till frälsning för var och en som tror, </a:t>
            </a:r>
            <a:r>
              <a:rPr lang="sv-SE" sz="2000" i="1" u="sng" dirty="0">
                <a:solidFill>
                  <a:srgbClr val="D22128"/>
                </a:solidFill>
                <a:latin typeface="Calibri" panose="020F0502020204030204" pitchFamily="34" charset="0"/>
                <a:ea typeface="Calibri" panose="020F0502020204030204" pitchFamily="34" charset="0"/>
                <a:cs typeface="Adobe Garamond Pro"/>
              </a:rPr>
              <a:t>juden först</a:t>
            </a:r>
            <a:r>
              <a:rPr lang="sv-SE" sz="2000" dirty="0">
                <a:solidFill>
                  <a:srgbClr val="D22128"/>
                </a:solidFill>
                <a:latin typeface="Calibri" panose="020F0502020204030204" pitchFamily="34" charset="0"/>
                <a:ea typeface="Calibri" panose="020F0502020204030204" pitchFamily="34" charset="0"/>
                <a:cs typeface="Adobe Garamond Pro"/>
              </a:rPr>
              <a: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men också [hedningen]. </a:t>
            </a:r>
            <a:r>
              <a:rPr lang="sv-SE" sz="1600" dirty="0">
                <a:solidFill>
                  <a:srgbClr val="211D1E"/>
                </a:solidFill>
                <a:latin typeface="Calibri" panose="020F0502020204030204" pitchFamily="34" charset="0"/>
                <a:ea typeface="Calibri" panose="020F0502020204030204" pitchFamily="34" charset="0"/>
                <a:cs typeface="Calibri" panose="020F0502020204030204" pitchFamily="34" charset="0"/>
              </a:rPr>
              <a:t>(Rom 1:16)</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3363336752"/>
      </p:ext>
    </p:extLst>
  </p:cSld>
  <p:clrMapOvr>
    <a:masterClrMapping/>
  </p:clrMapOvr>
  <p:transition advTm="218984">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latin typeface="Calibri"/>
              </a:rPr>
              <a:t>Gud har utvalt Israel</a:t>
            </a:r>
          </a:p>
          <a:p>
            <a:pPr marL="357188" indent="-357188">
              <a:lnSpc>
                <a:spcPts val="2100"/>
              </a:lnSpc>
              <a:spcBef>
                <a:spcPts val="500"/>
              </a:spcBef>
              <a:buFont typeface="+mj-lt"/>
              <a:buAutoNum type="arabicPeriod"/>
            </a:pPr>
            <a:r>
              <a:rPr lang="sv-SE" sz="2000" dirty="0">
                <a:solidFill>
                  <a:prstClr val="black"/>
                </a:solidFill>
                <a:latin typeface="Calibri"/>
              </a:rPr>
              <a:t>Frälsningen avsedd även för hedningar</a:t>
            </a:r>
          </a:p>
          <a:p>
            <a:pPr marL="357188" indent="-357188">
              <a:lnSpc>
                <a:spcPts val="2100"/>
              </a:lnSpc>
              <a:spcBef>
                <a:spcPts val="500"/>
              </a:spcBef>
              <a:buFont typeface="+mj-lt"/>
              <a:buAutoNum type="arabicPeriod"/>
            </a:pPr>
            <a:r>
              <a:rPr lang="sv-SE" sz="2000" b="1" dirty="0">
                <a:solidFill>
                  <a:prstClr val="black"/>
                </a:solidFill>
                <a:latin typeface="Calibri"/>
              </a:rPr>
              <a:t>Evangeliet går från judar till hedningar</a:t>
            </a:r>
          </a:p>
        </p:txBody>
      </p:sp>
      <p:sp>
        <p:nvSpPr>
          <p:cNvPr id="8" name="3">
            <a:extLst>
              <a:ext uri="{FF2B5EF4-FFF2-40B4-BE49-F238E27FC236}">
                <a16:creationId xmlns:a16="http://schemas.microsoft.com/office/drawing/2014/main" id="{4FF5C82C-CE5C-437F-B74B-4A94471F8437}"/>
              </a:ext>
            </a:extLst>
          </p:cNvPr>
          <p:cNvSpPr/>
          <p:nvPr/>
        </p:nvSpPr>
        <p:spPr>
          <a:xfrm>
            <a:off x="3321696" y="653534"/>
            <a:ext cx="8870304" cy="3117571"/>
          </a:xfrm>
          <a:prstGeom prst="rect">
            <a:avLst/>
          </a:prstGeom>
        </p:spPr>
        <p:txBody>
          <a:bodyPr wrap="square" lIns="216000" tIns="108000" rIns="180000">
            <a:spAutoFit/>
          </a:bodyPr>
          <a:lstStyle/>
          <a:p>
            <a:pPr>
              <a:lnSpc>
                <a:spcPts val="2300"/>
              </a:lnSpc>
              <a:spcBef>
                <a:spcPts val="1200"/>
              </a:spcBef>
            </a:pPr>
            <a:r>
              <a:rPr lang="sv-SE" sz="2000" dirty="0">
                <a:solidFill>
                  <a:srgbClr val="C00000"/>
                </a:solidFill>
              </a:rPr>
              <a:t>Guds rike ska tas ifrån er </a:t>
            </a:r>
            <a:r>
              <a:rPr lang="sv-SE" sz="2000" dirty="0">
                <a:solidFill>
                  <a:prstClr val="black"/>
                </a:solidFill>
              </a:rPr>
              <a:t>[judar]</a:t>
            </a:r>
            <a:r>
              <a:rPr lang="sv-SE" sz="2000" dirty="0">
                <a:solidFill>
                  <a:srgbClr val="C00000"/>
                </a:solidFill>
              </a:rPr>
              <a:t> och ges åt </a:t>
            </a:r>
            <a:br>
              <a:rPr lang="sv-SE" sz="2000" dirty="0">
                <a:solidFill>
                  <a:srgbClr val="C00000"/>
                </a:solidFill>
              </a:rPr>
            </a:br>
            <a:r>
              <a:rPr lang="sv-SE" sz="2000" i="1" u="sng" dirty="0">
                <a:solidFill>
                  <a:srgbClr val="C00000"/>
                </a:solidFill>
              </a:rPr>
              <a:t>ett folk </a:t>
            </a:r>
            <a:r>
              <a:rPr lang="sv-SE" sz="2000" i="1" u="sng" dirty="0">
                <a:solidFill>
                  <a:prstClr val="black"/>
                </a:solidFill>
              </a:rPr>
              <a:t>[hedningar]</a:t>
            </a:r>
            <a:r>
              <a:rPr lang="sv-SE" sz="2000" dirty="0">
                <a:solidFill>
                  <a:srgbClr val="C00000"/>
                </a:solidFill>
              </a:rPr>
              <a:t> som bär dess frukt. </a:t>
            </a:r>
            <a:r>
              <a:rPr lang="sv-SE" sz="1600" dirty="0">
                <a:solidFill>
                  <a:prstClr val="black"/>
                </a:solidFill>
              </a:rPr>
              <a:t>(Matt 21)</a:t>
            </a:r>
          </a:p>
          <a:p>
            <a:pPr>
              <a:lnSpc>
                <a:spcPts val="2300"/>
              </a:lnSpc>
              <a:spcBef>
                <a:spcPts val="1200"/>
              </a:spcBef>
            </a:pPr>
            <a:r>
              <a:rPr lang="sv-SE" sz="2000" dirty="0">
                <a:solidFill>
                  <a:srgbClr val="C00000"/>
                </a:solidFill>
                <a:latin typeface="Calibri"/>
              </a:rPr>
              <a:t>[Israeliterna] har provocerat mig med gudar som inte är </a:t>
            </a:r>
            <a:br>
              <a:rPr lang="sv-SE" sz="2000" dirty="0">
                <a:solidFill>
                  <a:srgbClr val="C00000"/>
                </a:solidFill>
                <a:latin typeface="Calibri"/>
              </a:rPr>
            </a:br>
            <a:r>
              <a:rPr lang="sv-SE" sz="2000" dirty="0">
                <a:solidFill>
                  <a:srgbClr val="C00000"/>
                </a:solidFill>
                <a:latin typeface="Calibri"/>
              </a:rPr>
              <a:t>gudar… Därför ska jag provocera dem med det som inte är </a:t>
            </a:r>
            <a:br>
              <a:rPr lang="sv-SE" sz="2000" dirty="0">
                <a:solidFill>
                  <a:srgbClr val="C00000"/>
                </a:solidFill>
                <a:latin typeface="Calibri"/>
              </a:rPr>
            </a:br>
            <a:r>
              <a:rPr lang="sv-SE" sz="2000" dirty="0">
                <a:solidFill>
                  <a:srgbClr val="C00000"/>
                </a:solidFill>
                <a:latin typeface="Calibri"/>
              </a:rPr>
              <a:t>ett folk, </a:t>
            </a:r>
            <a:r>
              <a:rPr lang="sv-SE" sz="2000" i="1" u="sng" dirty="0">
                <a:solidFill>
                  <a:srgbClr val="C00000"/>
                </a:solidFill>
                <a:latin typeface="Calibri"/>
              </a:rPr>
              <a:t>med ett dåraktigt hednafolk</a:t>
            </a:r>
            <a:r>
              <a:rPr lang="sv-SE" sz="2000" dirty="0">
                <a:solidFill>
                  <a:srgbClr val="C00000"/>
                </a:solidFill>
                <a:latin typeface="Calibri"/>
              </a:rPr>
              <a:t> ska jag väcka deras förtret.</a:t>
            </a:r>
            <a:r>
              <a:rPr lang="sv-SE" sz="2000" dirty="0">
                <a:solidFill>
                  <a:prstClr val="black"/>
                </a:solidFill>
                <a:latin typeface="Calibri"/>
              </a:rPr>
              <a:t> </a:t>
            </a:r>
            <a:br>
              <a:rPr lang="sv-SE" sz="2000" dirty="0">
                <a:solidFill>
                  <a:prstClr val="black"/>
                </a:solidFill>
                <a:latin typeface="Calibri"/>
              </a:rPr>
            </a:br>
            <a:r>
              <a:rPr lang="sv-SE" sz="1600" dirty="0">
                <a:solidFill>
                  <a:prstClr val="black"/>
                </a:solidFill>
                <a:latin typeface="Calibri"/>
              </a:rPr>
              <a:t>(5 Mos 32:21)</a:t>
            </a: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Ej ersättningsteologi:</a:t>
            </a:r>
            <a:r>
              <a:rPr lang="sv-SE" sz="20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Har då Gud förkastat sitt folk? Verkligen inte! Gud har inte förkastat sitt folk som han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en gång har erkänt som sitt</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rPr>
              <a:t>[dvs hedningarna är inte det ”nya Israel”]</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(Rom 11:1-2)</a:t>
            </a:r>
            <a:endPar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3670258697"/>
      </p:ext>
    </p:extLst>
  </p:cSld>
  <p:clrMapOvr>
    <a:masterClrMapping/>
  </p:clrMapOvr>
  <p:transition advTm="88595">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fade">
                                      <p:cBhvr>
                                        <p:cTn id="17" dur="5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latin typeface="Calibri"/>
              </a:rPr>
              <a:t>Gud har utvalt Israel</a:t>
            </a:r>
          </a:p>
          <a:p>
            <a:pPr marL="357188" indent="-357188">
              <a:lnSpc>
                <a:spcPts val="2100"/>
              </a:lnSpc>
              <a:spcBef>
                <a:spcPts val="500"/>
              </a:spcBef>
              <a:buFont typeface="+mj-lt"/>
              <a:buAutoNum type="arabicPeriod"/>
            </a:pPr>
            <a:r>
              <a:rPr lang="sv-SE" sz="2000" dirty="0">
                <a:solidFill>
                  <a:prstClr val="black"/>
                </a:solidFill>
                <a:latin typeface="Calibri"/>
              </a:rPr>
              <a:t>Frälsningen avsedd även för hedningar</a:t>
            </a:r>
          </a:p>
          <a:p>
            <a:pPr marL="357188" indent="-357188">
              <a:lnSpc>
                <a:spcPts val="2100"/>
              </a:lnSpc>
              <a:spcBef>
                <a:spcPts val="500"/>
              </a:spcBef>
              <a:buFont typeface="+mj-lt"/>
              <a:buAutoNum type="arabicPeriod"/>
            </a:pPr>
            <a:r>
              <a:rPr lang="sv-SE" sz="2000" dirty="0">
                <a:solidFill>
                  <a:prstClr val="black"/>
                </a:solidFill>
                <a:latin typeface="Calibri"/>
              </a:rPr>
              <a:t>Evangeliet går från judar till hedningar</a:t>
            </a:r>
          </a:p>
          <a:p>
            <a:pPr marL="357188" indent="-357188">
              <a:lnSpc>
                <a:spcPts val="2100"/>
              </a:lnSpc>
              <a:spcBef>
                <a:spcPts val="500"/>
              </a:spcBef>
              <a:buFont typeface="+mj-lt"/>
              <a:buAutoNum type="arabicPeriod"/>
            </a:pPr>
            <a:r>
              <a:rPr lang="sv-SE" sz="2000" b="1" dirty="0">
                <a:solidFill>
                  <a:prstClr val="black"/>
                </a:solidFill>
                <a:latin typeface="Calibri"/>
              </a:rPr>
              <a:t>Judarna förhärdas</a:t>
            </a:r>
          </a:p>
        </p:txBody>
      </p:sp>
      <p:sp>
        <p:nvSpPr>
          <p:cNvPr id="4" name="4">
            <a:extLst>
              <a:ext uri="{FF2B5EF4-FFF2-40B4-BE49-F238E27FC236}">
                <a16:creationId xmlns:a16="http://schemas.microsoft.com/office/drawing/2014/main" id="{94E997C8-0154-42A7-B2E4-2570BC510223}"/>
              </a:ext>
            </a:extLst>
          </p:cNvPr>
          <p:cNvSpPr/>
          <p:nvPr/>
        </p:nvSpPr>
        <p:spPr>
          <a:xfrm>
            <a:off x="3321696" y="644577"/>
            <a:ext cx="8870304" cy="5502839"/>
          </a:xfrm>
          <a:prstGeom prst="rect">
            <a:avLst/>
          </a:prstGeom>
        </p:spPr>
        <p:txBody>
          <a:bodyPr wrap="square" lIns="216000" tIns="108000" rIns="180000">
            <a:spAutoFit/>
          </a:bodyPr>
          <a:lstStyle/>
          <a:p>
            <a:pPr>
              <a:lnSpc>
                <a:spcPts val="2300"/>
              </a:lnSpc>
              <a:spcBef>
                <a:spcPts val="1200"/>
              </a:spcBef>
            </a:pPr>
            <a:r>
              <a:rPr lang="sv-SE" sz="2000" i="1" u="sng" dirty="0">
                <a:solidFill>
                  <a:srgbClr val="C00000"/>
                </a:solidFill>
                <a:latin typeface="Calibri"/>
              </a:rPr>
              <a:t>Förhärdelse</a:t>
            </a:r>
            <a:r>
              <a:rPr lang="sv-SE" sz="2000" dirty="0">
                <a:solidFill>
                  <a:srgbClr val="C00000"/>
                </a:solidFill>
                <a:latin typeface="Calibri"/>
              </a:rPr>
              <a:t> har drabbat en del av Israel, och så ska det </a:t>
            </a:r>
            <a:br>
              <a:rPr lang="sv-SE" sz="2000" dirty="0">
                <a:solidFill>
                  <a:srgbClr val="C00000"/>
                </a:solidFill>
                <a:latin typeface="Calibri"/>
              </a:rPr>
            </a:br>
            <a:r>
              <a:rPr lang="sv-SE" sz="2000" dirty="0">
                <a:solidFill>
                  <a:srgbClr val="C00000"/>
                </a:solidFill>
                <a:latin typeface="Calibri"/>
              </a:rPr>
              <a:t>förbli till dess att hedningarna i fullt antal har kommit in. </a:t>
            </a:r>
            <a:br>
              <a:rPr lang="sv-SE" sz="2000" dirty="0">
                <a:solidFill>
                  <a:srgbClr val="C00000"/>
                </a:solidFill>
                <a:latin typeface="Calibri"/>
              </a:rPr>
            </a:br>
            <a:r>
              <a:rPr lang="sv-SE" sz="1600" dirty="0">
                <a:solidFill>
                  <a:prstClr val="black"/>
                </a:solidFill>
                <a:latin typeface="Calibri"/>
              </a:rPr>
              <a:t>(Rom 11:25)</a:t>
            </a:r>
          </a:p>
          <a:p>
            <a:pPr>
              <a:lnSpc>
                <a:spcPts val="2300"/>
              </a:lnSpc>
              <a:spcBef>
                <a:spcPts val="1200"/>
              </a:spcBef>
            </a:pPr>
            <a:r>
              <a:rPr lang="sv-SE" sz="2000" dirty="0">
                <a:solidFill>
                  <a:srgbClr val="C00000"/>
                </a:solidFill>
                <a:latin typeface="Calibri"/>
              </a:rPr>
              <a:t>[Israels barns] sinnen blev </a:t>
            </a:r>
            <a:r>
              <a:rPr lang="sv-SE" sz="2000" i="1" u="sng" dirty="0">
                <a:solidFill>
                  <a:srgbClr val="C00000"/>
                </a:solidFill>
                <a:latin typeface="Calibri"/>
              </a:rPr>
              <a:t>förhärdade</a:t>
            </a:r>
            <a:r>
              <a:rPr lang="sv-SE" sz="2000" dirty="0">
                <a:solidFill>
                  <a:srgbClr val="C00000"/>
                </a:solidFill>
                <a:latin typeface="Calibri"/>
              </a:rPr>
              <a:t>… Ja, än i dag ligger en </a:t>
            </a:r>
            <a:br>
              <a:rPr lang="sv-SE" sz="2000" dirty="0">
                <a:solidFill>
                  <a:srgbClr val="C00000"/>
                </a:solidFill>
                <a:latin typeface="Calibri"/>
              </a:rPr>
            </a:br>
            <a:r>
              <a:rPr lang="sv-SE" sz="2000" dirty="0">
                <a:solidFill>
                  <a:srgbClr val="C00000"/>
                </a:solidFill>
                <a:latin typeface="Calibri"/>
              </a:rPr>
              <a:t>slöja över deras hjärtan när de läser Mose.</a:t>
            </a:r>
            <a:r>
              <a:rPr lang="sv-SE" sz="2000" dirty="0">
                <a:solidFill>
                  <a:prstClr val="black"/>
                </a:solidFill>
                <a:latin typeface="Calibri"/>
              </a:rPr>
              <a:t> </a:t>
            </a:r>
            <a:r>
              <a:rPr lang="sv-SE" sz="1600" dirty="0">
                <a:solidFill>
                  <a:prstClr val="black"/>
                </a:solidFill>
                <a:latin typeface="Calibri"/>
              </a:rPr>
              <a:t>(2 Kor 3:14-15)</a:t>
            </a:r>
          </a:p>
          <a:p>
            <a:pPr>
              <a:lnSpc>
                <a:spcPts val="2300"/>
              </a:lnSpc>
              <a:spcBef>
                <a:spcPts val="1200"/>
              </a:spcBef>
            </a:pPr>
            <a:r>
              <a:rPr lang="sv-SE" sz="2000" b="1" dirty="0">
                <a:solidFill>
                  <a:prstClr val="black"/>
                </a:solidFill>
              </a:rPr>
              <a:t>Tvåfalt </a:t>
            </a:r>
            <a:r>
              <a:rPr lang="sv-SE" sz="2000" b="1" dirty="0">
                <a:solidFill>
                  <a:prstClr val="black"/>
                </a:solidFill>
                <a:latin typeface="Calibri"/>
              </a:rPr>
              <a:t>syfte med förhärdelsen:</a:t>
            </a:r>
          </a:p>
          <a:p>
            <a:pPr marL="361950" indent="-177800">
              <a:lnSpc>
                <a:spcPts val="2300"/>
              </a:lnSpc>
              <a:spcBef>
                <a:spcPts val="600"/>
              </a:spcBef>
              <a:buFont typeface="Arial" panose="020B0604020202020204" pitchFamily="34" charset="0"/>
              <a:buChar char="•"/>
            </a:pPr>
            <a:r>
              <a:rPr lang="sv-SE" sz="2000" dirty="0">
                <a:solidFill>
                  <a:srgbClr val="C00000"/>
                </a:solidFill>
                <a:latin typeface="Calibri"/>
              </a:rPr>
              <a:t>Hade de känt [Guds hemliga och fördolda vishet], </a:t>
            </a:r>
            <a:r>
              <a:rPr lang="sv-SE" sz="2000" i="1" u="sng" dirty="0">
                <a:solidFill>
                  <a:srgbClr val="C00000"/>
                </a:solidFill>
                <a:latin typeface="Calibri"/>
              </a:rPr>
              <a:t>skulle de inte ha korsfäst</a:t>
            </a:r>
            <a:r>
              <a:rPr lang="sv-SE" sz="2000" dirty="0">
                <a:solidFill>
                  <a:srgbClr val="C00000"/>
                </a:solidFill>
                <a:latin typeface="Calibri"/>
              </a:rPr>
              <a:t> härlighetens Herre.</a:t>
            </a:r>
            <a:r>
              <a:rPr lang="sv-SE" sz="2000" dirty="0">
                <a:solidFill>
                  <a:prstClr val="black"/>
                </a:solidFill>
                <a:latin typeface="Calibri"/>
              </a:rPr>
              <a:t> </a:t>
            </a:r>
            <a:r>
              <a:rPr lang="sv-SE" sz="1600" dirty="0">
                <a:solidFill>
                  <a:prstClr val="black"/>
                </a:solidFill>
                <a:latin typeface="Calibri"/>
              </a:rPr>
              <a:t>(1 Kor 2:8)</a:t>
            </a:r>
            <a:endParaRPr lang="sv-SE" sz="2000" dirty="0">
              <a:solidFill>
                <a:prstClr val="black"/>
              </a:solidFill>
              <a:latin typeface="Calibri"/>
            </a:endParaRPr>
          </a:p>
          <a:p>
            <a:pPr marL="361950" indent="-177800">
              <a:lnSpc>
                <a:spcPts val="2300"/>
              </a:lnSpc>
              <a:spcBef>
                <a:spcPts val="600"/>
              </a:spcBef>
              <a:buFont typeface="Arial" panose="020B0604020202020204" pitchFamily="34" charset="0"/>
              <a:buChar char="•"/>
            </a:pPr>
            <a:r>
              <a:rPr lang="sv-SE" sz="2000" dirty="0">
                <a:solidFill>
                  <a:srgbClr val="C00000"/>
                </a:solidFill>
                <a:latin typeface="Calibri"/>
              </a:rPr>
              <a:t>Genom [judarnas] fall har </a:t>
            </a:r>
            <a:r>
              <a:rPr lang="sv-SE" sz="2000" i="1" u="sng" dirty="0">
                <a:solidFill>
                  <a:srgbClr val="C00000"/>
                </a:solidFill>
                <a:latin typeface="Calibri"/>
              </a:rPr>
              <a:t>frälsningen kommit till hedningarna</a:t>
            </a:r>
            <a:r>
              <a:rPr lang="sv-SE" sz="2000" dirty="0">
                <a:solidFill>
                  <a:srgbClr val="C00000"/>
                </a:solidFill>
                <a:latin typeface="Calibri"/>
              </a:rPr>
              <a:t>. </a:t>
            </a:r>
            <a:r>
              <a:rPr lang="sv-SE" sz="1600" dirty="0">
                <a:solidFill>
                  <a:prstClr val="black"/>
                </a:solidFill>
                <a:latin typeface="Calibri"/>
              </a:rPr>
              <a:t>(Rom 11:11)</a:t>
            </a:r>
          </a:p>
          <a:p>
            <a:pPr>
              <a:lnSpc>
                <a:spcPts val="2300"/>
              </a:lnSpc>
              <a:spcBef>
                <a:spcPts val="1200"/>
              </a:spcBef>
            </a:pPr>
            <a:r>
              <a:rPr lang="sv-SE" sz="2000" b="1" dirty="0">
                <a:solidFill>
                  <a:prstClr val="black"/>
                </a:solidFill>
                <a:latin typeface="Calibri"/>
              </a:rPr>
              <a:t>Individuella förhärdelsen kortvarig: </a:t>
            </a:r>
            <a:br>
              <a:rPr lang="sv-SE" sz="2000" dirty="0">
                <a:solidFill>
                  <a:prstClr val="black"/>
                </a:solidFill>
                <a:effectLst>
                  <a:outerShdw blurRad="38100" dist="38100" dir="2700000" algn="tl">
                    <a:srgbClr val="000000">
                      <a:alpha val="43137"/>
                    </a:srgbClr>
                  </a:outerShdw>
                </a:effectLst>
                <a:latin typeface="Calibri"/>
              </a:rPr>
            </a:br>
            <a:r>
              <a:rPr lang="sv-SE" sz="2000" dirty="0">
                <a:solidFill>
                  <a:srgbClr val="C00000"/>
                </a:solidFill>
                <a:latin typeface="Calibri"/>
              </a:rPr>
              <a:t>När jag </a:t>
            </a:r>
            <a:r>
              <a:rPr lang="sv-SE" sz="2000" dirty="0">
                <a:solidFill>
                  <a:prstClr val="black"/>
                </a:solidFill>
                <a:latin typeface="Calibri"/>
              </a:rPr>
              <a:t>[Jesus] </a:t>
            </a:r>
            <a:r>
              <a:rPr lang="sv-SE" sz="2000" dirty="0">
                <a:solidFill>
                  <a:srgbClr val="C00000"/>
                </a:solidFill>
                <a:latin typeface="Calibri"/>
              </a:rPr>
              <a:t>blivit upphöjd från jorden </a:t>
            </a:r>
            <a:r>
              <a:rPr lang="sv-SE" sz="2000" dirty="0">
                <a:solidFill>
                  <a:prstClr val="black"/>
                </a:solidFill>
                <a:latin typeface="Calibri"/>
              </a:rPr>
              <a:t>[korsfästelse/himmelsfärd]</a:t>
            </a:r>
            <a:r>
              <a:rPr lang="sv-SE" sz="2000" dirty="0">
                <a:solidFill>
                  <a:srgbClr val="C00000"/>
                </a:solidFill>
                <a:latin typeface="Calibri"/>
              </a:rPr>
              <a:t>, ska jag dra </a:t>
            </a:r>
            <a:r>
              <a:rPr lang="sv-SE" sz="2000" i="1" u="sng" dirty="0">
                <a:solidFill>
                  <a:srgbClr val="C00000"/>
                </a:solidFill>
                <a:latin typeface="Calibri"/>
              </a:rPr>
              <a:t>alla</a:t>
            </a:r>
            <a:r>
              <a:rPr lang="sv-SE" sz="2000" dirty="0">
                <a:solidFill>
                  <a:srgbClr val="C00000"/>
                </a:solidFill>
                <a:latin typeface="Calibri"/>
              </a:rPr>
              <a:t> till mig. </a:t>
            </a:r>
            <a:r>
              <a:rPr lang="sv-SE" sz="1600" dirty="0">
                <a:solidFill>
                  <a:prstClr val="black"/>
                </a:solidFill>
                <a:latin typeface="Calibri"/>
              </a:rPr>
              <a:t>(Joh 12:32)</a:t>
            </a:r>
          </a:p>
          <a:p>
            <a:pPr>
              <a:lnSpc>
                <a:spcPts val="2300"/>
              </a:lnSpc>
              <a:spcBef>
                <a:spcPts val="1200"/>
              </a:spcBef>
            </a:pPr>
            <a:r>
              <a:rPr lang="sv-SE" sz="2000" b="1" dirty="0">
                <a:solidFill>
                  <a:prstClr val="black"/>
                </a:solidFill>
                <a:latin typeface="Calibri"/>
              </a:rPr>
              <a:t>Förhärdelsen upphörde på pingstdagen när 3000 </a:t>
            </a:r>
            <a:r>
              <a:rPr lang="sv-SE" sz="2000" b="1" i="1" u="sng" dirty="0">
                <a:solidFill>
                  <a:prstClr val="black"/>
                </a:solidFill>
                <a:latin typeface="Calibri"/>
              </a:rPr>
              <a:t>judar</a:t>
            </a:r>
            <a:r>
              <a:rPr lang="sv-SE" sz="2000" b="1" dirty="0">
                <a:solidFill>
                  <a:prstClr val="black"/>
                </a:solidFill>
                <a:latin typeface="Calibri"/>
              </a:rPr>
              <a:t> blev frälsta: </a:t>
            </a:r>
            <a:r>
              <a:rPr lang="sv-SE" sz="2000" dirty="0">
                <a:solidFill>
                  <a:srgbClr val="C00000"/>
                </a:solidFill>
              </a:rPr>
              <a:t>De som tog emot hans ord döptes, och antalet lärjungar ökade den dagen med omkring tre tusen. </a:t>
            </a:r>
            <a:r>
              <a:rPr lang="sv-SE" sz="1600" dirty="0"/>
              <a:t>(Apg 2:41)</a:t>
            </a:r>
            <a:endParaRPr lang="sv-SE" sz="2400" b="1" dirty="0">
              <a:solidFill>
                <a:prstClr val="black"/>
              </a:solidFill>
              <a:latin typeface="Calibri"/>
            </a:endParaRPr>
          </a:p>
        </p:txBody>
      </p:sp>
    </p:spTree>
    <p:custDataLst>
      <p:tags r:id="rId1"/>
    </p:custDataLst>
    <p:extLst>
      <p:ext uri="{BB962C8B-B14F-4D97-AF65-F5344CB8AC3E}">
        <p14:creationId xmlns:p14="http://schemas.microsoft.com/office/powerpoint/2010/main" val="2704783659"/>
      </p:ext>
    </p:extLst>
  </p:cSld>
  <p:clrMapOvr>
    <a:masterClrMapping/>
  </p:clrMapOvr>
  <p:transition advTm="258349">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animEffect transition="in" filter="fade">
                                      <p:cBhvr>
                                        <p:cTn id="23" dur="500"/>
                                        <p:tgtEl>
                                          <p:spTgt spid="4">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5" end="5"/>
                                            </p:txEl>
                                          </p:spTgt>
                                        </p:tgtEl>
                                        <p:attrNameLst>
                                          <p:attrName>style.visibility</p:attrName>
                                        </p:attrNameLst>
                                      </p:cBhvr>
                                      <p:to>
                                        <p:strVal val="visible"/>
                                      </p:to>
                                    </p:set>
                                    <p:animEffect transition="in" filter="fade">
                                      <p:cBhvr>
                                        <p:cTn id="28" dur="500"/>
                                        <p:tgtEl>
                                          <p:spTgt spid="4">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4">
                                            <p:txEl>
                                              <p:pRg st="6" end="6"/>
                                            </p:txEl>
                                          </p:spTgt>
                                        </p:tgtEl>
                                        <p:attrNameLst>
                                          <p:attrName>style.visibility</p:attrName>
                                        </p:attrNameLst>
                                      </p:cBhvr>
                                      <p:to>
                                        <p:strVal val="visible"/>
                                      </p:to>
                                    </p:set>
                                    <p:animEffect transition="in" filter="fade">
                                      <p:cBhvr>
                                        <p:cTn id="33"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latin typeface="Calibri"/>
              </a:rPr>
              <a:t>Gud har utvalt Israel</a:t>
            </a:r>
          </a:p>
          <a:p>
            <a:pPr marL="357188" indent="-357188">
              <a:lnSpc>
                <a:spcPts val="2100"/>
              </a:lnSpc>
              <a:spcBef>
                <a:spcPts val="500"/>
              </a:spcBef>
              <a:buFont typeface="+mj-lt"/>
              <a:buAutoNum type="arabicPeriod"/>
            </a:pPr>
            <a:r>
              <a:rPr lang="sv-SE" sz="2000" dirty="0">
                <a:solidFill>
                  <a:prstClr val="black"/>
                </a:solidFill>
                <a:latin typeface="Calibri"/>
              </a:rPr>
              <a:t>Frälsningen avsedd även för hedningar</a:t>
            </a:r>
          </a:p>
          <a:p>
            <a:pPr marL="357188" indent="-357188">
              <a:lnSpc>
                <a:spcPts val="2100"/>
              </a:lnSpc>
              <a:spcBef>
                <a:spcPts val="500"/>
              </a:spcBef>
              <a:buFont typeface="+mj-lt"/>
              <a:buAutoNum type="arabicPeriod"/>
            </a:pPr>
            <a:r>
              <a:rPr lang="sv-SE" sz="2000" dirty="0">
                <a:solidFill>
                  <a:prstClr val="black"/>
                </a:solidFill>
                <a:latin typeface="Calibri"/>
              </a:rPr>
              <a:t>Evangeliet går från judar till hedningar</a:t>
            </a:r>
          </a:p>
          <a:p>
            <a:pPr marL="357188" indent="-357188">
              <a:lnSpc>
                <a:spcPts val="2100"/>
              </a:lnSpc>
              <a:spcBef>
                <a:spcPts val="500"/>
              </a:spcBef>
              <a:buFont typeface="+mj-lt"/>
              <a:buAutoNum type="arabicPeriod"/>
            </a:pPr>
            <a:r>
              <a:rPr lang="sv-SE" sz="2000" dirty="0">
                <a:solidFill>
                  <a:prstClr val="black"/>
                </a:solidFill>
                <a:latin typeface="Calibri"/>
              </a:rPr>
              <a:t>Judarna förhärdas</a:t>
            </a:r>
          </a:p>
          <a:p>
            <a:pPr marL="357188" indent="-357188">
              <a:lnSpc>
                <a:spcPts val="2100"/>
              </a:lnSpc>
              <a:spcBef>
                <a:spcPts val="500"/>
              </a:spcBef>
              <a:buFont typeface="+mj-lt"/>
              <a:buAutoNum type="arabicPeriod"/>
            </a:pPr>
            <a:r>
              <a:rPr lang="sv-SE" sz="2000" b="1" dirty="0">
                <a:solidFill>
                  <a:prstClr val="black"/>
                </a:solidFill>
              </a:rPr>
              <a:t>Israel kvar under Gamla förbundet</a:t>
            </a:r>
          </a:p>
        </p:txBody>
      </p:sp>
      <p:sp>
        <p:nvSpPr>
          <p:cNvPr id="10" name="6">
            <a:extLst>
              <a:ext uri="{FF2B5EF4-FFF2-40B4-BE49-F238E27FC236}">
                <a16:creationId xmlns:a16="http://schemas.microsoft.com/office/drawing/2014/main" id="{AC5E8D62-FC19-4C17-964A-093414B72A47}"/>
              </a:ext>
            </a:extLst>
          </p:cNvPr>
          <p:cNvSpPr/>
          <p:nvPr/>
        </p:nvSpPr>
        <p:spPr>
          <a:xfrm>
            <a:off x="3321696" y="669948"/>
            <a:ext cx="8870304" cy="4431648"/>
          </a:xfrm>
          <a:prstGeom prst="rect">
            <a:avLst/>
          </a:prstGeom>
        </p:spPr>
        <p:txBody>
          <a:bodyPr wrap="square" lIns="216000" tIns="108000" rIns="180000">
            <a:spAutoFit/>
          </a:bodyPr>
          <a:lstStyle/>
          <a:p>
            <a:pPr>
              <a:lnSpc>
                <a:spcPts val="2300"/>
              </a:lnSpc>
              <a:spcBef>
                <a:spcPts val="1200"/>
              </a:spcBef>
            </a:pP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Tro inte att jag har kommit för att upphäva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lagen</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eller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profeterna. Jag har inte kommit för att upphäva utan för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att uppfylla… Innan himmel och jord förgår </a:t>
            </a:r>
            <a:r>
              <a:rPr lang="sv-SE" sz="2000" dirty="0">
                <a:solidFill>
                  <a:prstClr val="black"/>
                </a:solidFill>
                <a:latin typeface="Calibri" panose="020F0502020204030204" pitchFamily="34" charset="0"/>
                <a:ea typeface="Calibri" panose="020F0502020204030204" pitchFamily="34" charset="0"/>
                <a:cs typeface="Calibri" panose="020F0502020204030204" pitchFamily="34" charset="0"/>
              </a:rPr>
              <a:t>[sker vid återkomsten]</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ska inte en bokstav, inte en prick i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lagen</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förgå.</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 (Matt 5:17-18)</a:t>
            </a: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GT avslutas med:</a:t>
            </a:r>
            <a:r>
              <a:rPr lang="sv-SE" sz="20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Kom ihåg min tjänare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Moses lag</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(Mal 4:4)</a:t>
            </a:r>
          </a:p>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Därför är man i exil:</a:t>
            </a:r>
            <a:r>
              <a:rPr lang="sv-SE" sz="20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Om ni trots detta inte lyssnar till mig… ska också jag i vrede stå er emot och tukta er sjufalt för era synders skull… Jag ska göra era städer till ruiner… Jag ska själv ödelägga landet… Men er ska jag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sprida ut bland hednafolken</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 (3 Mos 26:27-33)</a:t>
            </a:r>
          </a:p>
          <a:p>
            <a:pPr>
              <a:lnSpc>
                <a:spcPts val="2300"/>
              </a:lnSpc>
              <a:spcBef>
                <a:spcPts val="1200"/>
              </a:spcBef>
            </a:pPr>
            <a:r>
              <a:rPr lang="sv-SE" sz="2000" b="1" dirty="0">
                <a:solidFill>
                  <a:prstClr val="black"/>
                </a:solidFill>
                <a:ea typeface="Calibri" panose="020F0502020204030204" pitchFamily="34" charset="0"/>
                <a:cs typeface="Calibri" panose="020F0502020204030204" pitchFamily="34" charset="0"/>
              </a:rPr>
              <a:t>Lagen hade ännu inte uppfyllt sitt syfte: </a:t>
            </a:r>
            <a:r>
              <a:rPr lang="sv-SE" sz="2000" dirty="0">
                <a:solidFill>
                  <a:srgbClr val="C00000"/>
                </a:solidFill>
              </a:rPr>
              <a:t>Varför gavs då lagen?... Men nu har Skriften inneslutit allt under synd, för att det som var utlovat ska ges genom tron på Jesus Kristus åt dem som tror… Så blev lagen vår [</a:t>
            </a:r>
            <a:r>
              <a:rPr lang="sv-SE" sz="2000" i="1" u="sng" dirty="0">
                <a:solidFill>
                  <a:srgbClr val="C00000"/>
                </a:solidFill>
              </a:rPr>
              <a:t>uppfostrare</a:t>
            </a:r>
            <a:r>
              <a:rPr lang="sv-SE" sz="2000" dirty="0">
                <a:solidFill>
                  <a:srgbClr val="C00000"/>
                </a:solidFill>
              </a:rPr>
              <a:t>] till Kristus.</a:t>
            </a:r>
            <a:r>
              <a:rPr lang="sv-SE" sz="2000" dirty="0"/>
              <a:t> </a:t>
            </a:r>
            <a:br>
              <a:rPr lang="sv-SE" sz="2000" dirty="0"/>
            </a:br>
            <a:r>
              <a:rPr lang="sv-SE" sz="1600" dirty="0"/>
              <a:t>(Gal 3:19-24)</a:t>
            </a:r>
          </a:p>
        </p:txBody>
      </p:sp>
    </p:spTree>
    <p:custDataLst>
      <p:tags r:id="rId1"/>
    </p:custDataLst>
    <p:extLst>
      <p:ext uri="{BB962C8B-B14F-4D97-AF65-F5344CB8AC3E}">
        <p14:creationId xmlns:p14="http://schemas.microsoft.com/office/powerpoint/2010/main" val="99422692"/>
      </p:ext>
    </p:extLst>
  </p:cSld>
  <p:clrMapOvr>
    <a:masterClrMapping/>
  </p:clrMapOvr>
  <p:transition advTm="23288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xEl>
                                              <p:pRg st="3" end="3"/>
                                            </p:txEl>
                                          </p:spTgt>
                                        </p:tgtEl>
                                        <p:attrNameLst>
                                          <p:attrName>style.visibility</p:attrName>
                                        </p:attrNameLst>
                                      </p:cBhvr>
                                      <p:to>
                                        <p:strVal val="visible"/>
                                      </p:to>
                                    </p:set>
                                    <p:animEffect transition="in" filter="fade">
                                      <p:cBhvr>
                                        <p:cTn id="22" dur="500"/>
                                        <p:tgtEl>
                                          <p:spTgt spid="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latin typeface="Calibri"/>
              </a:rPr>
              <a:t>Gud har utvalt Israel</a:t>
            </a:r>
          </a:p>
          <a:p>
            <a:pPr marL="357188" indent="-357188">
              <a:lnSpc>
                <a:spcPts val="2100"/>
              </a:lnSpc>
              <a:spcBef>
                <a:spcPts val="500"/>
              </a:spcBef>
              <a:buFont typeface="+mj-lt"/>
              <a:buAutoNum type="arabicPeriod"/>
            </a:pPr>
            <a:r>
              <a:rPr lang="sv-SE" sz="2000" dirty="0">
                <a:solidFill>
                  <a:prstClr val="black"/>
                </a:solidFill>
                <a:latin typeface="Calibri"/>
              </a:rPr>
              <a:t>Frälsningen avsedd även för hedningar</a:t>
            </a:r>
          </a:p>
          <a:p>
            <a:pPr marL="357188" indent="-357188">
              <a:lnSpc>
                <a:spcPts val="2100"/>
              </a:lnSpc>
              <a:spcBef>
                <a:spcPts val="500"/>
              </a:spcBef>
              <a:buFont typeface="+mj-lt"/>
              <a:buAutoNum type="arabicPeriod"/>
            </a:pPr>
            <a:r>
              <a:rPr lang="sv-SE" sz="2000" dirty="0">
                <a:solidFill>
                  <a:prstClr val="black"/>
                </a:solidFill>
                <a:latin typeface="Calibri"/>
              </a:rPr>
              <a:t>Evangeliet går från judar till hedningar</a:t>
            </a:r>
          </a:p>
          <a:p>
            <a:pPr marL="357188" indent="-357188">
              <a:lnSpc>
                <a:spcPts val="2100"/>
              </a:lnSpc>
              <a:spcBef>
                <a:spcPts val="500"/>
              </a:spcBef>
              <a:buFont typeface="+mj-lt"/>
              <a:buAutoNum type="arabicPeriod"/>
            </a:pPr>
            <a:r>
              <a:rPr lang="sv-SE" sz="2000" dirty="0">
                <a:solidFill>
                  <a:prstClr val="black"/>
                </a:solidFill>
                <a:latin typeface="Calibri"/>
              </a:rPr>
              <a:t>Judarna förhärdas</a:t>
            </a:r>
          </a:p>
          <a:p>
            <a:pPr marL="357188" indent="-357188">
              <a:lnSpc>
                <a:spcPts val="2100"/>
              </a:lnSpc>
              <a:spcBef>
                <a:spcPts val="500"/>
              </a:spcBef>
              <a:buFont typeface="+mj-lt"/>
              <a:buAutoNum type="arabicPeriod"/>
            </a:pPr>
            <a:r>
              <a:rPr lang="sv-SE" sz="2000" dirty="0">
                <a:solidFill>
                  <a:prstClr val="black"/>
                </a:solidFill>
              </a:rPr>
              <a:t>Israel kvar under Gamla förbundet</a:t>
            </a:r>
          </a:p>
          <a:p>
            <a:pPr marL="357188" indent="-357188">
              <a:lnSpc>
                <a:spcPts val="2100"/>
              </a:lnSpc>
              <a:spcBef>
                <a:spcPts val="500"/>
              </a:spcBef>
              <a:buFont typeface="+mj-lt"/>
              <a:buAutoNum type="arabicPeriod"/>
            </a:pPr>
            <a:r>
              <a:rPr lang="sv-SE" sz="2000" b="1" dirty="0">
                <a:solidFill>
                  <a:prstClr val="black"/>
                </a:solidFill>
              </a:rPr>
              <a:t>Jesus predikade lagen </a:t>
            </a:r>
            <a:br>
              <a:rPr lang="sv-SE" sz="2000" b="1" dirty="0">
                <a:solidFill>
                  <a:prstClr val="black"/>
                </a:solidFill>
              </a:rPr>
            </a:br>
            <a:r>
              <a:rPr lang="sv-SE" sz="2000" b="1" dirty="0">
                <a:solidFill>
                  <a:prstClr val="black"/>
                </a:solidFill>
              </a:rPr>
              <a:t>för judarna</a:t>
            </a:r>
          </a:p>
        </p:txBody>
      </p:sp>
      <p:sp>
        <p:nvSpPr>
          <p:cNvPr id="9" name="5">
            <a:extLst>
              <a:ext uri="{FF2B5EF4-FFF2-40B4-BE49-F238E27FC236}">
                <a16:creationId xmlns:a16="http://schemas.microsoft.com/office/drawing/2014/main" id="{FA053C64-4E2E-4CCD-B307-955091B7C855}"/>
              </a:ext>
            </a:extLst>
          </p:cNvPr>
          <p:cNvSpPr/>
          <p:nvPr/>
        </p:nvSpPr>
        <p:spPr>
          <a:xfrm>
            <a:off x="3321696" y="662866"/>
            <a:ext cx="8870304" cy="6182512"/>
          </a:xfrm>
          <a:prstGeom prst="rect">
            <a:avLst/>
          </a:prstGeom>
        </p:spPr>
        <p:txBody>
          <a:bodyPr wrap="square" lIns="216000" tIns="108000" rIns="144000">
            <a:spAutoFit/>
          </a:bodyPr>
          <a:lstStyle/>
          <a:p>
            <a:pPr>
              <a:lnSpc>
                <a:spcPts val="2300"/>
              </a:lnSpc>
              <a:spcBef>
                <a:spcPts val="1000"/>
              </a:spcBef>
            </a:pPr>
            <a:r>
              <a:rPr lang="sv-SE" sz="2000" b="1" dirty="0"/>
              <a:t>Den rike mannen: </a:t>
            </a:r>
            <a:r>
              <a:rPr lang="sv-SE" sz="2000" dirty="0">
                <a:solidFill>
                  <a:srgbClr val="C00000"/>
                </a:solidFill>
              </a:rPr>
              <a:t>Gode Mästare! Vad ska jag göra för att </a:t>
            </a:r>
            <a:br>
              <a:rPr lang="sv-SE" sz="2000" dirty="0">
                <a:solidFill>
                  <a:srgbClr val="C00000"/>
                </a:solidFill>
              </a:rPr>
            </a:br>
            <a:r>
              <a:rPr lang="sv-SE" sz="2000" dirty="0">
                <a:solidFill>
                  <a:srgbClr val="C00000"/>
                </a:solidFill>
              </a:rPr>
              <a:t>få evigt liv?" Jesus sade till honom:… </a:t>
            </a:r>
            <a:r>
              <a:rPr lang="sv-SE" sz="2000" i="1" u="sng" dirty="0">
                <a:solidFill>
                  <a:srgbClr val="C00000"/>
                </a:solidFill>
              </a:rPr>
              <a:t>Buden</a:t>
            </a:r>
            <a:r>
              <a:rPr lang="sv-SE" sz="2000" dirty="0">
                <a:solidFill>
                  <a:srgbClr val="C00000"/>
                </a:solidFill>
              </a:rPr>
              <a:t> kan du… Gå och </a:t>
            </a:r>
            <a:br>
              <a:rPr lang="sv-SE" sz="2000" dirty="0">
                <a:solidFill>
                  <a:srgbClr val="C00000"/>
                </a:solidFill>
              </a:rPr>
            </a:br>
            <a:r>
              <a:rPr lang="sv-SE" sz="2000" dirty="0">
                <a:solidFill>
                  <a:srgbClr val="C00000"/>
                </a:solidFill>
              </a:rPr>
              <a:t>sälj allt du äger och ge till de fattiga.</a:t>
            </a:r>
            <a:r>
              <a:rPr lang="sv-SE" sz="1600" dirty="0">
                <a:solidFill>
                  <a:srgbClr val="C00000"/>
                </a:solidFill>
              </a:rPr>
              <a:t> </a:t>
            </a:r>
            <a:r>
              <a:rPr lang="sv-SE" sz="1600" dirty="0"/>
              <a:t>(Mark 10:17-21)</a:t>
            </a:r>
            <a:endParaRPr lang="sv-SE" sz="2000" dirty="0">
              <a:solidFill>
                <a:prstClr val="black"/>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000"/>
              </a:spcBef>
            </a:pPr>
            <a:r>
              <a:rPr lang="sv-SE" sz="2000" b="1" dirty="0">
                <a:latin typeface="Calibri" panose="020F0502020204030204" pitchFamily="34" charset="0"/>
                <a:ea typeface="Calibri" panose="020F0502020204030204" pitchFamily="34" charset="0"/>
                <a:cs typeface="Calibri" panose="020F0502020204030204" pitchFamily="34" charset="0"/>
              </a:rPr>
              <a:t>Judarna skulle inte förstå evangeliet: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Ni </a:t>
            </a:r>
            <a:r>
              <a:rPr lang="sv-SE" sz="2000" i="1" u="sng" dirty="0">
                <a:solidFill>
                  <a:srgbClr val="000000"/>
                </a:solidFill>
                <a:latin typeface="Calibri" panose="020F0502020204030204" pitchFamily="34" charset="0"/>
                <a:ea typeface="Calibri" panose="020F0502020204030204" pitchFamily="34" charset="0"/>
                <a:cs typeface="Calibri" panose="020F0502020204030204" pitchFamily="34" charset="0"/>
              </a:rPr>
              <a:t>[apostlarna]</a:t>
            </a:r>
            <a:r>
              <a:rPr lang="sv-SE" sz="20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har fått del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i Guds rikes hemlighet. Men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de som står utanför </a:t>
            </a:r>
            <a:r>
              <a:rPr lang="sv-SE" sz="2000" i="1" u="sng" dirty="0">
                <a:latin typeface="Calibri" panose="020F0502020204030204" pitchFamily="34" charset="0"/>
                <a:ea typeface="Calibri" panose="020F0502020204030204" pitchFamily="34" charset="0"/>
                <a:cs typeface="Calibri" panose="020F0502020204030204" pitchFamily="34" charset="0"/>
              </a:rPr>
              <a:t>[judarna]</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får allt i liknelser,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för att de ska… höra och höra och ändå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inte förstå</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så att de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inte vänder om</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och </a:t>
            </a:r>
            <a:b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får förlåtelse.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(Mark 4:11-12)</a:t>
            </a:r>
          </a:p>
          <a:p>
            <a:pPr>
              <a:lnSpc>
                <a:spcPts val="2300"/>
              </a:lnSpc>
              <a:spcBef>
                <a:spcPts val="1000"/>
              </a:spcBef>
            </a:pPr>
            <a:r>
              <a:rPr lang="sv-SE" sz="2000" b="1" dirty="0">
                <a:solidFill>
                  <a:prstClr val="black"/>
                </a:solidFill>
                <a:ea typeface="Calibri" panose="020F0502020204030204" pitchFamily="34" charset="0"/>
                <a:cs typeface="Calibri" panose="020F0502020204030204" pitchFamily="34" charset="0"/>
              </a:rPr>
              <a:t>Apostlarna specialundervisades för sitt uppdrag: </a:t>
            </a:r>
            <a:r>
              <a:rPr lang="sv-SE" sz="2000" dirty="0">
                <a:solidFill>
                  <a:srgbClr val="C00000"/>
                </a:solidFill>
                <a:ea typeface="Calibri" panose="020F0502020204030204" pitchFamily="34" charset="0"/>
                <a:cs typeface="Calibri" panose="020F0502020204030204" pitchFamily="34" charset="0"/>
              </a:rPr>
              <a:t>När han var ensam med sina lärjungar förklarade han allt.</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1600" dirty="0">
                <a:latin typeface="Calibri" panose="020F0502020204030204" pitchFamily="34" charset="0"/>
                <a:ea typeface="Calibri" panose="020F0502020204030204" pitchFamily="34" charset="0"/>
                <a:cs typeface="Calibri" panose="020F0502020204030204" pitchFamily="34" charset="0"/>
              </a:rPr>
              <a:t>(Mark 4:34)</a:t>
            </a:r>
            <a:endParaRPr lang="sv-SE" sz="2000" dirty="0">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000"/>
              </a:spcBef>
            </a:pPr>
            <a:r>
              <a:rPr lang="sv-SE" sz="2000" b="1" dirty="0">
                <a:latin typeface="Calibri" panose="020F0502020204030204" pitchFamily="34" charset="0"/>
                <a:ea typeface="Calibri" panose="020F0502020204030204" pitchFamily="34" charset="0"/>
                <a:cs typeface="Calibri" panose="020F0502020204030204" pitchFamily="34" charset="0"/>
              </a:rPr>
              <a:t>Bergspredikan då?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När Jesus såg folkskarorna gick han upp på berget. Han satte sig ner, och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hans lärjungar</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kom fram till honom. Då började han tala och undervisa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dem</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a:t>
            </a:r>
            <a:r>
              <a:rPr lang="sv-SE" sz="1600" dirty="0">
                <a:latin typeface="Calibri" panose="020F0502020204030204" pitchFamily="34" charset="0"/>
                <a:ea typeface="Calibri" panose="020F0502020204030204" pitchFamily="34" charset="0"/>
                <a:cs typeface="Calibri" panose="020F0502020204030204" pitchFamily="34" charset="0"/>
              </a:rPr>
              <a:t> (Matt 5:1-2)</a:t>
            </a:r>
          </a:p>
          <a:p>
            <a:pPr>
              <a:lnSpc>
                <a:spcPts val="2300"/>
              </a:lnSpc>
              <a:spcBef>
                <a:spcPts val="6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Nya förbundet introducerades vid sista måltiden, strax innan Jesu död: </a:t>
            </a:r>
            <a:r>
              <a:rPr lang="sv-SE" sz="2000" dirty="0">
                <a:solidFill>
                  <a:srgbClr val="C00000"/>
                </a:solidFill>
              </a:rPr>
              <a:t>Denna bägare är det </a:t>
            </a:r>
            <a:r>
              <a:rPr lang="sv-SE" sz="2000" i="1" u="sng" dirty="0">
                <a:solidFill>
                  <a:srgbClr val="C00000"/>
                </a:solidFill>
              </a:rPr>
              <a:t>nya förbundet</a:t>
            </a:r>
            <a:r>
              <a:rPr lang="sv-SE" sz="2000" dirty="0">
                <a:solidFill>
                  <a:srgbClr val="C00000"/>
                </a:solidFill>
              </a:rPr>
              <a:t> i mitt blod.</a:t>
            </a:r>
            <a:r>
              <a:rPr lang="sv-SE" sz="1600" dirty="0"/>
              <a:t> (1 Kor 11:25) Höjdpunkt</a:t>
            </a:r>
            <a:endParaRPr lang="sv-SE" sz="20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0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Marschordern kom vid missionsbefallningen: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Gå därför ut och gör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alla folk</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till lärjungar… lär dem att hålla allt som jag befallt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er</a:t>
            </a:r>
            <a:r>
              <a:rPr lang="sv-SE" sz="2000" i="1" u="sng" dirty="0">
                <a:latin typeface="Calibri" panose="020F0502020204030204" pitchFamily="34" charset="0"/>
                <a:ea typeface="Calibri" panose="020F0502020204030204" pitchFamily="34" charset="0"/>
                <a:cs typeface="Calibri" panose="020F0502020204030204" pitchFamily="34" charset="0"/>
              </a:rPr>
              <a:t> [apostlarna]</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(Matt 28:19-20)</a:t>
            </a:r>
            <a:endParaRPr lang="sv-SE" sz="16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pPr>
              <a:lnSpc>
                <a:spcPts val="2300"/>
              </a:lnSpc>
              <a:spcBef>
                <a:spcPts val="10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Tidigare gällde: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Gå inte bort till hedningarnas område… Gå i stället till de förlorade fåren av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Israels hus</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Där… ska ni predika: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Himmelriket är nära</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
            </a:r>
            <a:r>
              <a:rPr lang="sv-SE" sz="1600" dirty="0">
                <a:solidFill>
                  <a:srgbClr val="000000"/>
                </a:solidFill>
                <a:latin typeface="Calibri" panose="020F0502020204030204" pitchFamily="34" charset="0"/>
                <a:ea typeface="Calibri" panose="020F0502020204030204" pitchFamily="34" charset="0"/>
                <a:cs typeface="Calibri" panose="020F0502020204030204" pitchFamily="34" charset="0"/>
              </a:rPr>
              <a:t>(Matt 10:5-7)</a:t>
            </a:r>
            <a:endPar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endParaRPr>
          </a:p>
        </p:txBody>
      </p:sp>
    </p:spTree>
    <p:custDataLst>
      <p:tags r:id="rId1"/>
    </p:custDataLst>
    <p:extLst>
      <p:ext uri="{BB962C8B-B14F-4D97-AF65-F5344CB8AC3E}">
        <p14:creationId xmlns:p14="http://schemas.microsoft.com/office/powerpoint/2010/main" val="552637131"/>
      </p:ext>
    </p:extLst>
  </p:cSld>
  <p:clrMapOvr>
    <a:masterClrMapping/>
  </p:clrMapOvr>
  <p:transition advTm="428795">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xEl>
                                              <p:pRg st="4" end="4"/>
                                            </p:txEl>
                                          </p:spTgt>
                                        </p:tgtEl>
                                        <p:attrNameLst>
                                          <p:attrName>style.visibility</p:attrName>
                                        </p:attrNameLst>
                                      </p:cBhvr>
                                      <p:to>
                                        <p:strVal val="visible"/>
                                      </p:to>
                                    </p:set>
                                    <p:animEffect transition="in" filter="fade">
                                      <p:cBhvr>
                                        <p:cTn id="27" dur="500"/>
                                        <p:tgtEl>
                                          <p:spTgt spid="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animEffect transition="in" filter="fade">
                                      <p:cBhvr>
                                        <p:cTn id="3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latin typeface="Calibri"/>
              </a:rPr>
              <a:t>Gud har utvalt Israel</a:t>
            </a:r>
          </a:p>
          <a:p>
            <a:pPr marL="357188" indent="-357188">
              <a:lnSpc>
                <a:spcPts val="2100"/>
              </a:lnSpc>
              <a:spcBef>
                <a:spcPts val="500"/>
              </a:spcBef>
              <a:buFont typeface="+mj-lt"/>
              <a:buAutoNum type="arabicPeriod"/>
            </a:pPr>
            <a:r>
              <a:rPr lang="sv-SE" sz="2000" dirty="0">
                <a:solidFill>
                  <a:prstClr val="black"/>
                </a:solidFill>
                <a:latin typeface="Calibri"/>
              </a:rPr>
              <a:t>Frälsningen avsedd även för hedningar</a:t>
            </a:r>
          </a:p>
          <a:p>
            <a:pPr marL="357188" indent="-357188">
              <a:lnSpc>
                <a:spcPts val="2100"/>
              </a:lnSpc>
              <a:spcBef>
                <a:spcPts val="500"/>
              </a:spcBef>
              <a:buFont typeface="+mj-lt"/>
              <a:buAutoNum type="arabicPeriod"/>
            </a:pPr>
            <a:r>
              <a:rPr lang="sv-SE" sz="2000" dirty="0">
                <a:solidFill>
                  <a:prstClr val="black"/>
                </a:solidFill>
                <a:latin typeface="Calibri"/>
              </a:rPr>
              <a:t>Evangeliet går från judar till hedningar</a:t>
            </a:r>
          </a:p>
          <a:p>
            <a:pPr marL="357188" indent="-357188">
              <a:lnSpc>
                <a:spcPts val="2100"/>
              </a:lnSpc>
              <a:spcBef>
                <a:spcPts val="500"/>
              </a:spcBef>
              <a:buFont typeface="+mj-lt"/>
              <a:buAutoNum type="arabicPeriod"/>
            </a:pPr>
            <a:r>
              <a:rPr lang="sv-SE" sz="2000" dirty="0">
                <a:solidFill>
                  <a:prstClr val="black"/>
                </a:solidFill>
                <a:latin typeface="Calibri"/>
              </a:rPr>
              <a:t>Judarna förhärdas</a:t>
            </a:r>
          </a:p>
          <a:p>
            <a:pPr marL="357188" indent="-357188">
              <a:lnSpc>
                <a:spcPts val="2100"/>
              </a:lnSpc>
              <a:spcBef>
                <a:spcPts val="500"/>
              </a:spcBef>
              <a:buFont typeface="+mj-lt"/>
              <a:buAutoNum type="arabicPeriod"/>
            </a:pPr>
            <a:r>
              <a:rPr lang="sv-SE" sz="2000" dirty="0">
                <a:solidFill>
                  <a:prstClr val="black"/>
                </a:solidFill>
              </a:rPr>
              <a:t>Israel kvar under Gamla förbundet</a:t>
            </a:r>
          </a:p>
          <a:p>
            <a:pPr marL="357188" indent="-357188">
              <a:lnSpc>
                <a:spcPts val="2100"/>
              </a:lnSpc>
              <a:spcBef>
                <a:spcPts val="500"/>
              </a:spcBef>
              <a:buFont typeface="+mj-lt"/>
              <a:buAutoNum type="arabicPeriod"/>
            </a:pPr>
            <a:r>
              <a:rPr lang="sv-SE" sz="2000" dirty="0">
                <a:solidFill>
                  <a:prstClr val="black"/>
                </a:solidFill>
              </a:rPr>
              <a:t>Jesus predikade lagen </a:t>
            </a:r>
            <a:br>
              <a:rPr lang="sv-SE" sz="2000" dirty="0">
                <a:solidFill>
                  <a:prstClr val="black"/>
                </a:solidFill>
              </a:rPr>
            </a:br>
            <a:r>
              <a:rPr lang="sv-SE" sz="2000" dirty="0">
                <a:solidFill>
                  <a:prstClr val="black"/>
                </a:solidFill>
              </a:rPr>
              <a:t>för judarna</a:t>
            </a:r>
          </a:p>
          <a:p>
            <a:pPr marL="357188" indent="-357188">
              <a:lnSpc>
                <a:spcPts val="2100"/>
              </a:lnSpc>
              <a:spcBef>
                <a:spcPts val="500"/>
              </a:spcBef>
              <a:buFont typeface="+mj-lt"/>
              <a:buAutoNum type="arabicPeriod"/>
            </a:pPr>
            <a:r>
              <a:rPr lang="sv-SE" sz="2000" b="1" dirty="0">
                <a:solidFill>
                  <a:prstClr val="black"/>
                </a:solidFill>
              </a:rPr>
              <a:t>Moselagen gäller dock inte hednakristna</a:t>
            </a:r>
            <a:endParaRPr lang="sv-SE" sz="2000" b="1" dirty="0">
              <a:solidFill>
                <a:prstClr val="black"/>
              </a:solidFill>
              <a:latin typeface="Calibri"/>
            </a:endParaRPr>
          </a:p>
        </p:txBody>
      </p:sp>
      <p:sp>
        <p:nvSpPr>
          <p:cNvPr id="4" name="Rektangel 3">
            <a:extLst>
              <a:ext uri="{FF2B5EF4-FFF2-40B4-BE49-F238E27FC236}">
                <a16:creationId xmlns:a16="http://schemas.microsoft.com/office/drawing/2014/main" id="{C21422C9-9FB6-43B2-9943-32E6725F9902}"/>
              </a:ext>
            </a:extLst>
          </p:cNvPr>
          <p:cNvSpPr/>
          <p:nvPr/>
        </p:nvSpPr>
        <p:spPr>
          <a:xfrm>
            <a:off x="3321697" y="664892"/>
            <a:ext cx="8870303" cy="3939540"/>
          </a:xfrm>
          <a:prstGeom prst="rect">
            <a:avLst/>
          </a:prstGeom>
        </p:spPr>
        <p:txBody>
          <a:bodyPr wrap="square" lIns="216000" tIns="108000">
            <a:spAutoFit/>
          </a:bodyPr>
          <a:lstStyle/>
          <a:p>
            <a:pPr>
              <a:lnSpc>
                <a:spcPts val="2300"/>
              </a:lnSpc>
              <a:spcBef>
                <a:spcPts val="1200"/>
              </a:spcBef>
            </a:pPr>
            <a:r>
              <a:rPr lang="sv-SE" sz="2000" b="1" dirty="0"/>
              <a:t>”Det första kyrkomötet”: </a:t>
            </a:r>
            <a:r>
              <a:rPr lang="sv-SE" sz="2000" dirty="0">
                <a:solidFill>
                  <a:srgbClr val="C00000"/>
                </a:solidFill>
              </a:rPr>
              <a:t>Några från fariseernas parti </a:t>
            </a:r>
            <a:r>
              <a:rPr lang="sv-SE" sz="2000" i="1" u="sng" dirty="0">
                <a:solidFill>
                  <a:srgbClr val="C00000"/>
                </a:solidFill>
              </a:rPr>
              <a:t>som </a:t>
            </a:r>
            <a:br>
              <a:rPr lang="sv-SE" sz="2000" i="1" u="sng" dirty="0">
                <a:solidFill>
                  <a:srgbClr val="C00000"/>
                </a:solidFill>
              </a:rPr>
            </a:br>
            <a:r>
              <a:rPr lang="sv-SE" sz="2000" i="1" u="sng" dirty="0">
                <a:solidFill>
                  <a:srgbClr val="C00000"/>
                </a:solidFill>
              </a:rPr>
              <a:t>hade kommit till tro</a:t>
            </a:r>
            <a:r>
              <a:rPr lang="sv-SE" sz="2000" dirty="0">
                <a:solidFill>
                  <a:srgbClr val="C00000"/>
                </a:solidFill>
              </a:rPr>
              <a:t> steg fram och sade att man måste omskära </a:t>
            </a:r>
            <a:br>
              <a:rPr lang="sv-SE" sz="2000" dirty="0">
                <a:solidFill>
                  <a:srgbClr val="C00000"/>
                </a:solidFill>
              </a:rPr>
            </a:br>
            <a:r>
              <a:rPr lang="sv-SE" sz="2000" i="1" u="sng" dirty="0">
                <a:solidFill>
                  <a:srgbClr val="C00000"/>
                </a:solidFill>
              </a:rPr>
              <a:t>hedningarna</a:t>
            </a:r>
            <a:r>
              <a:rPr lang="sv-SE" sz="2000" dirty="0">
                <a:solidFill>
                  <a:srgbClr val="C00000"/>
                </a:solidFill>
              </a:rPr>
              <a:t> och ålägga dem att hålla Mose lag. Apostlarna och </a:t>
            </a:r>
            <a:br>
              <a:rPr lang="sv-SE" sz="2000" dirty="0">
                <a:solidFill>
                  <a:srgbClr val="C00000"/>
                </a:solidFill>
              </a:rPr>
            </a:br>
            <a:r>
              <a:rPr lang="sv-SE" sz="2000" dirty="0">
                <a:solidFill>
                  <a:srgbClr val="C00000"/>
                </a:solidFill>
              </a:rPr>
              <a:t>de äldste samlades då för att behandla frågan.</a:t>
            </a:r>
            <a:r>
              <a:rPr lang="sv-SE" sz="2000" dirty="0"/>
              <a:t> </a:t>
            </a:r>
            <a:r>
              <a:rPr lang="sv-SE" sz="1600" dirty="0"/>
              <a:t>(Apg 15:5-6)</a:t>
            </a:r>
            <a:endParaRPr lang="sv-SE" sz="2000" dirty="0"/>
          </a:p>
          <a:p>
            <a:pPr>
              <a:lnSpc>
                <a:spcPts val="2300"/>
              </a:lnSpc>
              <a:spcBef>
                <a:spcPts val="1200"/>
              </a:spcBef>
            </a:pPr>
            <a:r>
              <a:rPr lang="sv-SE" sz="2000" b="1" dirty="0"/>
              <a:t>Resultatet blev ett brev till de hednakristna:</a:t>
            </a:r>
            <a:r>
              <a:rPr lang="sv-SE" sz="2000" dirty="0">
                <a:solidFill>
                  <a:srgbClr val="C00000"/>
                </a:solidFill>
              </a:rPr>
              <a:t> ”Den helige Ande och vi har beslutat att inte lägga på er någon mer börda förutom följande nödvändiga regler: att ni håller er borta från kött offrat till avgudar, från blod, från kött av kvävda djur och från sexuell omoral. </a:t>
            </a:r>
            <a:r>
              <a:rPr lang="sv-SE" sz="1600" dirty="0"/>
              <a:t>(Apg 15:28-29)</a:t>
            </a:r>
          </a:p>
          <a:p>
            <a:pPr>
              <a:lnSpc>
                <a:spcPts val="2300"/>
              </a:lnSpc>
              <a:spcBef>
                <a:spcPts val="1200"/>
              </a:spcBef>
            </a:pPr>
            <a:r>
              <a:rPr lang="sv-SE" sz="2000" b="1" dirty="0"/>
              <a:t>Hednakristna står under en annan lag: </a:t>
            </a:r>
          </a:p>
          <a:p>
            <a:pPr marL="361950" indent="-180975">
              <a:lnSpc>
                <a:spcPts val="2300"/>
              </a:lnSpc>
              <a:spcBef>
                <a:spcPts val="600"/>
              </a:spcBef>
              <a:buFont typeface="Arial" panose="020B0604020202020204" pitchFamily="34" charset="0"/>
              <a:buChar char="•"/>
            </a:pPr>
            <a:r>
              <a:rPr lang="sv-SE" sz="2000" dirty="0">
                <a:solidFill>
                  <a:srgbClr val="C00000"/>
                </a:solidFill>
              </a:rPr>
              <a:t>Jag </a:t>
            </a:r>
            <a:r>
              <a:rPr lang="sv-SE" sz="2000" dirty="0"/>
              <a:t>[Paulus] </a:t>
            </a:r>
            <a:r>
              <a:rPr lang="sv-SE" sz="2000" dirty="0">
                <a:solidFill>
                  <a:srgbClr val="C00000"/>
                </a:solidFill>
              </a:rPr>
              <a:t>är själv inte utan Guds lag utan lyder under </a:t>
            </a:r>
            <a:r>
              <a:rPr lang="sv-SE" sz="2000" i="1" u="sng" dirty="0">
                <a:solidFill>
                  <a:srgbClr val="C00000"/>
                </a:solidFill>
              </a:rPr>
              <a:t>Kristi lag</a:t>
            </a:r>
            <a:r>
              <a:rPr lang="sv-SE" sz="2000" dirty="0">
                <a:solidFill>
                  <a:srgbClr val="C00000"/>
                </a:solidFill>
              </a:rPr>
              <a:t>. </a:t>
            </a:r>
            <a:r>
              <a:rPr lang="sv-SE" sz="1600" dirty="0"/>
              <a:t>(1 Kor 9:21)</a:t>
            </a:r>
          </a:p>
          <a:p>
            <a:pPr marL="361950" indent="-180975">
              <a:lnSpc>
                <a:spcPts val="2300"/>
              </a:lnSpc>
              <a:spcBef>
                <a:spcPts val="600"/>
              </a:spcBef>
              <a:buFont typeface="Arial" panose="020B0604020202020204" pitchFamily="34" charset="0"/>
              <a:buChar char="•"/>
            </a:pPr>
            <a:r>
              <a:rPr lang="sv-SE" sz="2000" dirty="0">
                <a:solidFill>
                  <a:srgbClr val="C00000"/>
                </a:solidFill>
              </a:rPr>
              <a:t>Bär varandras bördor, så uppfyller ni </a:t>
            </a:r>
            <a:r>
              <a:rPr lang="sv-SE" sz="2000" i="1" u="sng" dirty="0">
                <a:solidFill>
                  <a:srgbClr val="C00000"/>
                </a:solidFill>
              </a:rPr>
              <a:t>Kristi lag</a:t>
            </a:r>
            <a:r>
              <a:rPr lang="sv-SE" sz="2000" dirty="0">
                <a:solidFill>
                  <a:srgbClr val="C00000"/>
                </a:solidFill>
              </a:rPr>
              <a:t>. </a:t>
            </a:r>
            <a:r>
              <a:rPr lang="sv-SE" sz="1600" dirty="0"/>
              <a:t>(Gal 6:2)</a:t>
            </a:r>
            <a:endParaRPr lang="sv-SE" sz="2000" dirty="0"/>
          </a:p>
        </p:txBody>
      </p:sp>
    </p:spTree>
    <p:custDataLst>
      <p:tags r:id="rId1"/>
    </p:custDataLst>
    <p:extLst>
      <p:ext uri="{BB962C8B-B14F-4D97-AF65-F5344CB8AC3E}">
        <p14:creationId xmlns:p14="http://schemas.microsoft.com/office/powerpoint/2010/main" val="3383562503"/>
      </p:ext>
    </p:extLst>
  </p:cSld>
  <p:clrMapOvr>
    <a:masterClrMapping/>
  </p:clrMapOvr>
  <p:transition advTm="313976">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D4FC20-DA93-4E56-8C02-0D040C13B2A2}"/>
              </a:ext>
            </a:extLst>
          </p:cNvPr>
          <p:cNvSpPr>
            <a:spLocks noGrp="1"/>
          </p:cNvSpPr>
          <p:nvPr>
            <p:ph type="title"/>
          </p:nvPr>
        </p:nvSpPr>
        <p:spPr/>
        <p:txBody>
          <a:bodyPr/>
          <a:lstStyle/>
          <a:p>
            <a:r>
              <a:rPr lang="sv-SE" dirty="0"/>
              <a:t>Flödet i Guds frälsningsplan</a:t>
            </a:r>
          </a:p>
        </p:txBody>
      </p:sp>
      <p:sp>
        <p:nvSpPr>
          <p:cNvPr id="3" name="MENY">
            <a:extLst>
              <a:ext uri="{FF2B5EF4-FFF2-40B4-BE49-F238E27FC236}">
                <a16:creationId xmlns:a16="http://schemas.microsoft.com/office/drawing/2014/main" id="{D10104AF-DD41-418D-99A2-0CE84EA6EFCB}"/>
              </a:ext>
            </a:extLst>
          </p:cNvPr>
          <p:cNvSpPr txBox="1"/>
          <p:nvPr/>
        </p:nvSpPr>
        <p:spPr>
          <a:xfrm>
            <a:off x="0" y="662865"/>
            <a:ext cx="3321697" cy="6195135"/>
          </a:xfrm>
          <a:prstGeom prst="rect">
            <a:avLst/>
          </a:prstGeom>
          <a:gradFill flip="none" rotWithShape="1">
            <a:gsLst>
              <a:gs pos="0">
                <a:schemeClr val="accent6">
                  <a:lumMod val="5000"/>
                  <a:lumOff val="95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lin ang="5400000" scaled="1"/>
            <a:tileRect/>
          </a:gradFill>
        </p:spPr>
        <p:txBody>
          <a:bodyPr wrap="square" lIns="216000" tIns="108000" rIns="108000" bIns="0" rtlCol="0">
            <a:noAutofit/>
          </a:bodyPr>
          <a:lstStyle/>
          <a:p>
            <a:pPr marL="357188" indent="-357188">
              <a:lnSpc>
                <a:spcPts val="2100"/>
              </a:lnSpc>
              <a:spcBef>
                <a:spcPts val="500"/>
              </a:spcBef>
              <a:buFont typeface="+mj-lt"/>
              <a:buAutoNum type="arabicPeriod"/>
            </a:pPr>
            <a:r>
              <a:rPr lang="sv-SE" sz="2000" dirty="0">
                <a:solidFill>
                  <a:prstClr val="black"/>
                </a:solidFill>
              </a:rPr>
              <a:t>Gud har utvalt Israel</a:t>
            </a:r>
          </a:p>
          <a:p>
            <a:pPr marL="357188" indent="-357188">
              <a:lnSpc>
                <a:spcPts val="2100"/>
              </a:lnSpc>
              <a:spcBef>
                <a:spcPts val="500"/>
              </a:spcBef>
              <a:buFont typeface="+mj-lt"/>
              <a:buAutoNum type="arabicPeriod"/>
            </a:pPr>
            <a:r>
              <a:rPr lang="sv-SE" sz="2000" dirty="0">
                <a:solidFill>
                  <a:prstClr val="black"/>
                </a:solidFill>
              </a:rPr>
              <a:t>Frälsningen avsedd även för hedningar</a:t>
            </a:r>
          </a:p>
          <a:p>
            <a:pPr marL="357188" indent="-357188">
              <a:lnSpc>
                <a:spcPts val="2100"/>
              </a:lnSpc>
              <a:spcBef>
                <a:spcPts val="500"/>
              </a:spcBef>
              <a:buFont typeface="+mj-lt"/>
              <a:buAutoNum type="arabicPeriod"/>
            </a:pPr>
            <a:r>
              <a:rPr lang="sv-SE" sz="2000" dirty="0">
                <a:solidFill>
                  <a:prstClr val="black"/>
                </a:solidFill>
              </a:rPr>
              <a:t>Evangeliet går från judar till hedningar</a:t>
            </a:r>
          </a:p>
          <a:p>
            <a:pPr marL="357188" indent="-357188">
              <a:lnSpc>
                <a:spcPts val="2100"/>
              </a:lnSpc>
              <a:spcBef>
                <a:spcPts val="500"/>
              </a:spcBef>
              <a:buFont typeface="+mj-lt"/>
              <a:buAutoNum type="arabicPeriod"/>
            </a:pPr>
            <a:r>
              <a:rPr lang="sv-SE" sz="2000" dirty="0">
                <a:solidFill>
                  <a:prstClr val="black"/>
                </a:solidFill>
              </a:rPr>
              <a:t>Judarna förhärdas</a:t>
            </a:r>
          </a:p>
          <a:p>
            <a:pPr marL="357188" indent="-357188">
              <a:lnSpc>
                <a:spcPts val="2100"/>
              </a:lnSpc>
              <a:spcBef>
                <a:spcPts val="500"/>
              </a:spcBef>
              <a:buFont typeface="+mj-lt"/>
              <a:buAutoNum type="arabicPeriod"/>
            </a:pPr>
            <a:r>
              <a:rPr lang="sv-SE" sz="2000" dirty="0">
                <a:solidFill>
                  <a:prstClr val="black"/>
                </a:solidFill>
              </a:rPr>
              <a:t>Israel kvar under Gamla förbundet</a:t>
            </a:r>
          </a:p>
          <a:p>
            <a:pPr marL="357188" indent="-357188">
              <a:lnSpc>
                <a:spcPts val="2100"/>
              </a:lnSpc>
              <a:spcBef>
                <a:spcPts val="500"/>
              </a:spcBef>
              <a:buFont typeface="+mj-lt"/>
              <a:buAutoNum type="arabicPeriod"/>
            </a:pPr>
            <a:r>
              <a:rPr lang="sv-SE" sz="2000" dirty="0">
                <a:solidFill>
                  <a:prstClr val="black"/>
                </a:solidFill>
              </a:rPr>
              <a:t>Jesus predikade lagen </a:t>
            </a:r>
            <a:br>
              <a:rPr lang="sv-SE" sz="2000" dirty="0">
                <a:solidFill>
                  <a:prstClr val="black"/>
                </a:solidFill>
              </a:rPr>
            </a:br>
            <a:r>
              <a:rPr lang="sv-SE" sz="2000" dirty="0">
                <a:solidFill>
                  <a:prstClr val="black"/>
                </a:solidFill>
              </a:rPr>
              <a:t>för judarna</a:t>
            </a:r>
          </a:p>
          <a:p>
            <a:pPr marL="357188" indent="-357188">
              <a:lnSpc>
                <a:spcPts val="2100"/>
              </a:lnSpc>
              <a:spcBef>
                <a:spcPts val="500"/>
              </a:spcBef>
              <a:buFont typeface="+mj-lt"/>
              <a:buAutoNum type="arabicPeriod"/>
            </a:pPr>
            <a:r>
              <a:rPr lang="sv-SE" sz="2000" dirty="0">
                <a:solidFill>
                  <a:prstClr val="black"/>
                </a:solidFill>
              </a:rPr>
              <a:t>Lagen gäller dock inte hednakristna</a:t>
            </a:r>
          </a:p>
          <a:p>
            <a:pPr marL="357188" indent="-357188">
              <a:lnSpc>
                <a:spcPts val="2100"/>
              </a:lnSpc>
              <a:spcBef>
                <a:spcPts val="500"/>
              </a:spcBef>
              <a:buFont typeface="+mj-lt"/>
              <a:buAutoNum type="arabicPeriod"/>
            </a:pPr>
            <a:r>
              <a:rPr lang="sv-SE" sz="2000" b="1" dirty="0">
                <a:solidFill>
                  <a:prstClr val="black"/>
                </a:solidFill>
              </a:rPr>
              <a:t>Troende judar fortsatte offra</a:t>
            </a:r>
            <a:endParaRPr lang="sv-SE" sz="2000" b="1" dirty="0">
              <a:solidFill>
                <a:prstClr val="black"/>
              </a:solidFill>
              <a:latin typeface="Calibri"/>
            </a:endParaRPr>
          </a:p>
        </p:txBody>
      </p:sp>
      <p:sp>
        <p:nvSpPr>
          <p:cNvPr id="11" name="7">
            <a:extLst>
              <a:ext uri="{FF2B5EF4-FFF2-40B4-BE49-F238E27FC236}">
                <a16:creationId xmlns:a16="http://schemas.microsoft.com/office/drawing/2014/main" id="{FD98C21D-D67B-4216-A679-04E295C04403}"/>
              </a:ext>
            </a:extLst>
          </p:cNvPr>
          <p:cNvSpPr/>
          <p:nvPr/>
        </p:nvSpPr>
        <p:spPr>
          <a:xfrm>
            <a:off x="3321696" y="662865"/>
            <a:ext cx="8870304" cy="5631079"/>
          </a:xfrm>
          <a:prstGeom prst="rect">
            <a:avLst/>
          </a:prstGeom>
        </p:spPr>
        <p:txBody>
          <a:bodyPr wrap="square" lIns="216000" tIns="108000" rIns="180000">
            <a:spAutoFit/>
          </a:bodyPr>
          <a:lstStyle/>
          <a:p>
            <a:pPr>
              <a:lnSpc>
                <a:spcPts val="2300"/>
              </a:lnSpc>
              <a:spcBef>
                <a:spcPts val="1200"/>
              </a:spcBef>
            </a:pPr>
            <a:r>
              <a:rPr lang="sv-SE" sz="2000" b="1" dirty="0">
                <a:solidFill>
                  <a:prstClr val="black"/>
                </a:solidFill>
                <a:latin typeface="Calibri" panose="020F0502020204030204" pitchFamily="34" charset="0"/>
                <a:ea typeface="Calibri" panose="020F0502020204030204" pitchFamily="34" charset="0"/>
                <a:cs typeface="Calibri" panose="020F0502020204030204" pitchFamily="34" charset="0"/>
              </a:rPr>
              <a:t>Troende judar (inklusive Paulus) följde GT:s ritualer:</a:t>
            </a:r>
            <a:r>
              <a:rPr lang="sv-SE" sz="2000" b="1" dirty="0">
                <a:solidFill>
                  <a:srgbClr val="C00000"/>
                </a:solidFill>
                <a:latin typeface="Calibri" panose="020F0502020204030204" pitchFamily="34" charset="0"/>
                <a:ea typeface="Calibri" panose="020F0502020204030204" pitchFamily="34" charset="0"/>
                <a:cs typeface="Calibri" panose="020F0502020204030204" pitchFamily="34" charset="0"/>
              </a:rPr>
              <a:t> </a:t>
            </a:r>
            <a:br>
              <a:rPr lang="sv-SE" sz="2000" b="1" dirty="0">
                <a:solidFill>
                  <a:srgbClr val="C00000"/>
                </a:solidFill>
                <a:latin typeface="Calibri" panose="020F0502020204030204" pitchFamily="34" charset="0"/>
                <a:ea typeface="Calibri" panose="020F0502020204030204" pitchFamily="34" charset="0"/>
                <a:cs typeface="Calibri" panose="020F0502020204030204" pitchFamily="34" charset="0"/>
              </a:rPr>
            </a:b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[Bröderna] sade till [Paulus]: </a:t>
            </a:r>
            <a:r>
              <a:rPr lang="sv-SE" sz="2000" dirty="0">
                <a:solidFill>
                  <a:srgbClr val="C00000"/>
                </a:solidFill>
                <a:latin typeface="Calibri" panose="020F0502020204030204" pitchFamily="34" charset="0"/>
                <a:ea typeface="Times New Roman" panose="02020603050405020304" pitchFamily="18" charset="0"/>
                <a:cs typeface="Calibri" panose="020F0502020204030204" pitchFamily="34" charset="0"/>
              </a:rPr>
              <a:t>Du ser… att det finns tiotusentals </a:t>
            </a:r>
            <a:br>
              <a:rPr lang="sv-SE" sz="2000" dirty="0">
                <a:solidFill>
                  <a:srgbClr val="C00000"/>
                </a:solidFill>
                <a:latin typeface="Calibri" panose="020F0502020204030204" pitchFamily="34" charset="0"/>
                <a:ea typeface="Times New Roman" panose="02020603050405020304" pitchFamily="18" charset="0"/>
                <a:cs typeface="Calibri" panose="020F0502020204030204" pitchFamily="34" charset="0"/>
              </a:rPr>
            </a:br>
            <a:r>
              <a:rPr lang="sv-SE" sz="2000" dirty="0">
                <a:solidFill>
                  <a:srgbClr val="C00000"/>
                </a:solidFill>
                <a:latin typeface="Calibri" panose="020F0502020204030204" pitchFamily="34" charset="0"/>
                <a:ea typeface="Times New Roman" panose="02020603050405020304" pitchFamily="18" charset="0"/>
                <a:cs typeface="Calibri" panose="020F0502020204030204" pitchFamily="34" charset="0"/>
              </a:rPr>
              <a:t>bland </a:t>
            </a:r>
            <a:r>
              <a:rPr lang="sv-SE" sz="2000" i="1" u="sng" dirty="0">
                <a:solidFill>
                  <a:srgbClr val="C00000"/>
                </a:solidFill>
                <a:latin typeface="Calibri" panose="020F0502020204030204" pitchFamily="34" charset="0"/>
                <a:ea typeface="Times New Roman" panose="02020603050405020304" pitchFamily="18" charset="0"/>
                <a:cs typeface="Calibri" panose="020F0502020204030204" pitchFamily="34" charset="0"/>
              </a:rPr>
              <a:t>judarna som har kommit till tro</a:t>
            </a:r>
            <a:r>
              <a:rPr lang="sv-SE" sz="2000" dirty="0">
                <a:solidFill>
                  <a:srgbClr val="C00000"/>
                </a:solidFill>
                <a:latin typeface="Calibri" panose="020F0502020204030204" pitchFamily="34" charset="0"/>
                <a:ea typeface="Times New Roman" panose="02020603050405020304" pitchFamily="18" charset="0"/>
                <a:cs typeface="Calibri" panose="020F0502020204030204" pitchFamily="34" charset="0"/>
              </a:rPr>
              <a:t>, och </a:t>
            </a:r>
            <a:r>
              <a:rPr lang="sv-SE" sz="2000" i="1" u="sng" dirty="0">
                <a:solidFill>
                  <a:srgbClr val="C00000"/>
                </a:solidFill>
                <a:latin typeface="Calibri" panose="020F0502020204030204" pitchFamily="34" charset="0"/>
                <a:ea typeface="Times New Roman" panose="02020603050405020304" pitchFamily="18" charset="0"/>
                <a:cs typeface="Calibri" panose="020F0502020204030204" pitchFamily="34" charset="0"/>
              </a:rPr>
              <a:t>alla håller de strängt </a:t>
            </a:r>
            <a:br>
              <a:rPr lang="sv-SE" sz="2000" i="1" u="sng" dirty="0">
                <a:solidFill>
                  <a:srgbClr val="C00000"/>
                </a:solidFill>
                <a:latin typeface="Calibri" panose="020F0502020204030204" pitchFamily="34" charset="0"/>
                <a:ea typeface="Times New Roman" panose="02020603050405020304" pitchFamily="18" charset="0"/>
                <a:cs typeface="Calibri" panose="020F0502020204030204" pitchFamily="34" charset="0"/>
              </a:rPr>
            </a:br>
            <a:r>
              <a:rPr lang="sv-SE" sz="2000" i="1" u="sng" dirty="0">
                <a:solidFill>
                  <a:srgbClr val="C00000"/>
                </a:solidFill>
                <a:latin typeface="Calibri" panose="020F0502020204030204" pitchFamily="34" charset="0"/>
                <a:ea typeface="Times New Roman" panose="02020603050405020304" pitchFamily="18" charset="0"/>
                <a:cs typeface="Calibri" panose="020F0502020204030204" pitchFamily="34" charset="0"/>
              </a:rPr>
              <a:t>på lagen</a:t>
            </a:r>
            <a:r>
              <a:rPr lang="sv-SE" sz="2000" dirty="0">
                <a:solidFill>
                  <a:srgbClr val="C00000"/>
                </a:solidFill>
                <a:latin typeface="Calibri" panose="020F0502020204030204" pitchFamily="34" charset="0"/>
                <a:ea typeface="Times New Roman" panose="02020603050405020304" pitchFamily="18" charset="0"/>
                <a:cs typeface="Calibri" panose="020F0502020204030204" pitchFamily="34" charset="0"/>
              </a:rPr>
              <a:t>…</a:t>
            </a:r>
            <a:r>
              <a:rPr lang="sv-SE" sz="2000" dirty="0">
                <a:solidFill>
                  <a:srgbClr val="C00000"/>
                </a:solidFill>
                <a:ea typeface="Times New Roman" panose="02020603050405020304" pitchFamily="18" charset="0"/>
                <a:cs typeface="Calibri" panose="020F0502020204030204" pitchFamily="34" charset="0"/>
              </a:rPr>
              <a:t> </a:t>
            </a:r>
            <a:r>
              <a:rPr lang="sv-SE" sz="2000" dirty="0">
                <a:solidFill>
                  <a:srgbClr val="C00000"/>
                </a:solidFill>
              </a:rPr>
              <a:t>Nu har de hört sägas att du lär alla judar därute bland </a:t>
            </a:r>
            <a:br>
              <a:rPr lang="sv-SE" sz="2000" dirty="0">
                <a:solidFill>
                  <a:srgbClr val="C00000"/>
                </a:solidFill>
              </a:rPr>
            </a:br>
            <a:r>
              <a:rPr lang="sv-SE" sz="2000" dirty="0">
                <a:solidFill>
                  <a:srgbClr val="C00000"/>
                </a:solidFill>
              </a:rPr>
              <a:t>hedningarna att avfalla från Mose… </a:t>
            </a:r>
            <a:r>
              <a:rPr lang="sv-SE" sz="2000" dirty="0">
                <a:solidFill>
                  <a:srgbClr val="C00000"/>
                </a:solidFill>
                <a:latin typeface="Calibri" panose="020F0502020204030204" pitchFamily="34" charset="0"/>
                <a:ea typeface="Times New Roman" panose="02020603050405020304" pitchFamily="18" charset="0"/>
                <a:cs typeface="Calibri" panose="020F0502020204030204" pitchFamily="34" charset="0"/>
              </a:rPr>
              <a:t>Gör därför som vi säger… Då förstår alla… att </a:t>
            </a:r>
            <a:r>
              <a:rPr lang="sv-SE" sz="2000" i="1" u="sng" dirty="0">
                <a:solidFill>
                  <a:srgbClr val="C00000"/>
                </a:solidFill>
                <a:latin typeface="Calibri" panose="020F0502020204030204" pitchFamily="34" charset="0"/>
                <a:ea typeface="Times New Roman" panose="02020603050405020304" pitchFamily="18" charset="0"/>
                <a:cs typeface="Calibri" panose="020F0502020204030204" pitchFamily="34" charset="0"/>
              </a:rPr>
              <a:t>du själv står fast vid lagen</a:t>
            </a:r>
            <a:r>
              <a:rPr lang="sv-SE" sz="2000" dirty="0">
                <a:solidFill>
                  <a:srgbClr val="C00000"/>
                </a:solidFill>
                <a:latin typeface="Calibri" panose="020F0502020204030204" pitchFamily="34" charset="0"/>
                <a:ea typeface="Times New Roman" panose="02020603050405020304" pitchFamily="18" charset="0"/>
                <a:cs typeface="Calibri" panose="020F0502020204030204" pitchFamily="34" charset="0"/>
              </a:rPr>
              <a:t> och håll</a:t>
            </a:r>
            <a:r>
              <a:rPr lang="sv-SE" sz="2000" dirty="0">
                <a:solidFill>
                  <a:srgbClr val="C00000"/>
                </a:solidFill>
                <a:ea typeface="Times New Roman" panose="02020603050405020304" pitchFamily="18" charset="0"/>
                <a:cs typeface="Calibri" panose="020F0502020204030204" pitchFamily="34" charset="0"/>
              </a:rPr>
              <a:t>er den... </a:t>
            </a:r>
            <a:r>
              <a:rPr lang="sv-SE" sz="2000" dirty="0">
                <a:solidFill>
                  <a:srgbClr val="C00000"/>
                </a:solidFill>
              </a:rPr>
              <a:t>Då… </a:t>
            </a:r>
            <a:r>
              <a:rPr lang="sv-SE" sz="2000" i="1" u="sng" dirty="0">
                <a:solidFill>
                  <a:srgbClr val="C00000"/>
                </a:solidFill>
              </a:rPr>
              <a:t>renade [Paulus] sig</a:t>
            </a:r>
            <a:r>
              <a:rPr lang="sv-SE" sz="2000" dirty="0">
                <a:solidFill>
                  <a:srgbClr val="C00000"/>
                </a:solidFill>
              </a:rPr>
              <a:t>. Sedan gick han in i templet och meddelade när </a:t>
            </a:r>
            <a:r>
              <a:rPr lang="sv-SE" sz="2000" i="1" u="sng" dirty="0">
                <a:solidFill>
                  <a:srgbClr val="C00000"/>
                </a:solidFill>
              </a:rPr>
              <a:t>offret skulle bäras fram</a:t>
            </a:r>
            <a:r>
              <a:rPr lang="sv-SE" sz="2000" dirty="0">
                <a:solidFill>
                  <a:srgbClr val="C00000"/>
                </a:solidFill>
              </a:rPr>
              <a:t>. </a:t>
            </a:r>
            <a:r>
              <a:rPr lang="sv-SE" sz="1600" dirty="0">
                <a:latin typeface="Calibri" panose="020F0502020204030204" pitchFamily="34" charset="0"/>
                <a:ea typeface="Times New Roman" panose="02020603050405020304" pitchFamily="18" charset="0"/>
                <a:cs typeface="Calibri" panose="020F0502020204030204" pitchFamily="34" charset="0"/>
              </a:rPr>
              <a:t>(Apg 21:20-26)</a:t>
            </a:r>
          </a:p>
          <a:p>
            <a:pPr>
              <a:lnSpc>
                <a:spcPts val="2300"/>
              </a:lnSpc>
              <a:spcBef>
                <a:spcPts val="1200"/>
              </a:spcBef>
            </a:pPr>
            <a:r>
              <a:rPr lang="sv-SE" sz="2000" b="1" dirty="0">
                <a:latin typeface="Calibri" panose="020F0502020204030204" pitchFamily="34" charset="0"/>
                <a:ea typeface="Times New Roman" panose="02020603050405020304" pitchFamily="18" charset="0"/>
                <a:cs typeface="Calibri" panose="020F0502020204030204" pitchFamily="34" charset="0"/>
              </a:rPr>
              <a:t>Paulus inför ståthållare Felix: </a:t>
            </a:r>
            <a:r>
              <a:rPr lang="sv-SE" sz="2000" dirty="0">
                <a:solidFill>
                  <a:srgbClr val="C00000"/>
                </a:solidFill>
              </a:rPr>
              <a:t>Men detta bekänner jag för dig: att jag </a:t>
            </a:r>
            <a:r>
              <a:rPr lang="sv-SE" sz="2000" i="1" u="sng" dirty="0">
                <a:solidFill>
                  <a:srgbClr val="C00000"/>
                </a:solidFill>
              </a:rPr>
              <a:t>enligt Vägen</a:t>
            </a:r>
            <a:r>
              <a:rPr lang="sv-SE" sz="2000" dirty="0">
                <a:solidFill>
                  <a:srgbClr val="C00000"/>
                </a:solidFill>
              </a:rPr>
              <a:t>, som de kallar en sekt, tjänar mina fäders Gud på så sätt att jag tror på allt som står skrivet </a:t>
            </a:r>
            <a:r>
              <a:rPr lang="sv-SE" sz="2000" i="1" u="sng" dirty="0">
                <a:solidFill>
                  <a:srgbClr val="C00000"/>
                </a:solidFill>
              </a:rPr>
              <a:t>i lagen</a:t>
            </a:r>
            <a:r>
              <a:rPr lang="sv-SE" sz="2000" dirty="0">
                <a:solidFill>
                  <a:srgbClr val="C00000"/>
                </a:solidFill>
              </a:rPr>
              <a:t> och hos profeterna… Efter flera år kom jag tillbaka för att överlämna gåvor åt mitt folk och </a:t>
            </a:r>
            <a:r>
              <a:rPr lang="sv-SE" sz="2000" i="1" u="sng" dirty="0">
                <a:solidFill>
                  <a:srgbClr val="C00000"/>
                </a:solidFill>
              </a:rPr>
              <a:t>frambära offer</a:t>
            </a:r>
            <a:r>
              <a:rPr lang="sv-SE" sz="2000" dirty="0">
                <a:solidFill>
                  <a:srgbClr val="C00000"/>
                </a:solidFill>
              </a:rPr>
              <a:t>. Då fann de mig i templet när jag hade </a:t>
            </a:r>
            <a:r>
              <a:rPr lang="sv-SE" sz="2000" i="1" u="sng" dirty="0">
                <a:solidFill>
                  <a:srgbClr val="C00000"/>
                </a:solidFill>
              </a:rPr>
              <a:t>renat mig</a:t>
            </a:r>
            <a:r>
              <a:rPr lang="sv-SE" sz="2000" dirty="0">
                <a:solidFill>
                  <a:srgbClr val="C00000"/>
                </a:solidFill>
              </a:rPr>
              <a:t>.</a:t>
            </a:r>
            <a:r>
              <a:rPr lang="sv-SE" sz="1600" dirty="0"/>
              <a:t> (Apg 24:14-18)</a:t>
            </a:r>
          </a:p>
          <a:p>
            <a:pPr>
              <a:lnSpc>
                <a:spcPts val="2300"/>
              </a:lnSpc>
              <a:spcBef>
                <a:spcPts val="1200"/>
              </a:spcBef>
            </a:pPr>
            <a:r>
              <a:rPr lang="sv-SE" sz="2000" b="1" dirty="0">
                <a:latin typeface="Calibri" panose="020F0502020204030204" pitchFamily="34" charset="0"/>
                <a:ea typeface="Times New Roman" panose="02020603050405020304" pitchFamily="18" charset="0"/>
                <a:cs typeface="Times New Roman" panose="02020603050405020304" pitchFamily="18" charset="0"/>
              </a:rPr>
              <a:t>Offrandet avslutades inte p.g.a. Nya förbundet utan p.g.a. templets förstörelse år 70 e.Kr: </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När han talar om ett nytt förbund, har han därmed förklarat det förra föråldrat. Och det som blir gammalt och föråldrat är </a:t>
            </a:r>
            <a:r>
              <a:rPr lang="sv-SE" sz="2000" i="1" u="sng" dirty="0">
                <a:solidFill>
                  <a:srgbClr val="C00000"/>
                </a:solidFill>
                <a:latin typeface="Calibri" panose="020F0502020204030204" pitchFamily="34" charset="0"/>
                <a:ea typeface="Calibri" panose="020F0502020204030204" pitchFamily="34" charset="0"/>
                <a:cs typeface="Calibri" panose="020F0502020204030204" pitchFamily="34" charset="0"/>
              </a:rPr>
              <a:t>på väg</a:t>
            </a:r>
            <a:r>
              <a:rPr lang="sv-SE" sz="2000" dirty="0">
                <a:solidFill>
                  <a:srgbClr val="C00000"/>
                </a:solidFill>
                <a:latin typeface="Calibri" panose="020F0502020204030204" pitchFamily="34" charset="0"/>
                <a:ea typeface="Calibri" panose="020F0502020204030204" pitchFamily="34" charset="0"/>
                <a:cs typeface="Calibri" panose="020F0502020204030204" pitchFamily="34" charset="0"/>
              </a:rPr>
              <a:t> att försvinna.</a:t>
            </a: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 </a:t>
            </a:r>
            <a:b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br>
            <a:r>
              <a:rPr lang="sv-SE" sz="1600" dirty="0">
                <a:solidFill>
                  <a:prstClr val="black"/>
                </a:solidFill>
                <a:latin typeface="Calibri" panose="020F0502020204030204" pitchFamily="34" charset="0"/>
                <a:ea typeface="Calibri" panose="020F0502020204030204" pitchFamily="34" charset="0"/>
                <a:cs typeface="Calibri" panose="020F0502020204030204" pitchFamily="34" charset="0"/>
              </a:rPr>
              <a:t>(Hebr 8:13)</a:t>
            </a:r>
          </a:p>
          <a:p>
            <a:pPr>
              <a:lnSpc>
                <a:spcPts val="2300"/>
              </a:lnSpc>
              <a:spcBef>
                <a:spcPts val="1200"/>
              </a:spcBef>
            </a:pPr>
            <a:r>
              <a:rPr lang="sv-SE" sz="2000" b="1" dirty="0"/>
              <a:t>Offrandet kan inte ta bort synd. Som åminnelse eller för rituell renhet.</a:t>
            </a:r>
            <a:endParaRPr lang="sv-SE" sz="2000" dirty="0">
              <a:highlight>
                <a:srgbClr val="FFFF00"/>
              </a:highlight>
            </a:endParaRPr>
          </a:p>
        </p:txBody>
      </p:sp>
    </p:spTree>
    <p:custDataLst>
      <p:tags r:id="rId1"/>
    </p:custDataLst>
    <p:extLst>
      <p:ext uri="{BB962C8B-B14F-4D97-AF65-F5344CB8AC3E}">
        <p14:creationId xmlns:p14="http://schemas.microsoft.com/office/powerpoint/2010/main" val="3825885182"/>
      </p:ext>
    </p:extLst>
  </p:cSld>
  <p:clrMapOvr>
    <a:masterClrMapping/>
  </p:clrMapOvr>
  <p:transition advTm="263646">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500"/>
                                        <p:tgtEl>
                                          <p:spTgt spid="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8.1|19.2|9.2"/>
</p:tagLst>
</file>

<file path=ppt/tags/tag10.xml><?xml version="1.0" encoding="utf-8"?>
<p:tagLst xmlns:a="http://schemas.openxmlformats.org/drawingml/2006/main" xmlns:r="http://schemas.openxmlformats.org/officeDocument/2006/relationships" xmlns:p="http://schemas.openxmlformats.org/presentationml/2006/main">
  <p:tag name="TIMING" val="|34.7|11.5|24.6|86.9|170.5"/>
</p:tagLst>
</file>

<file path=ppt/tags/tag11.xml><?xml version="1.0" encoding="utf-8"?>
<p:tagLst xmlns:a="http://schemas.openxmlformats.org/drawingml/2006/main" xmlns:r="http://schemas.openxmlformats.org/officeDocument/2006/relationships" xmlns:p="http://schemas.openxmlformats.org/presentationml/2006/main">
  <p:tag name="TIMING" val="|10|27.9|41|30.6|44.6|17.3|68.4"/>
</p:tagLst>
</file>

<file path=ppt/tags/tag12.xml><?xml version="1.0" encoding="utf-8"?>
<p:tagLst xmlns:a="http://schemas.openxmlformats.org/drawingml/2006/main" xmlns:r="http://schemas.openxmlformats.org/officeDocument/2006/relationships" xmlns:p="http://schemas.openxmlformats.org/presentationml/2006/main">
  <p:tag name="TIMING" val="|106.6|55.1|95.5|89.4|50.1|29.5"/>
</p:tagLst>
</file>

<file path=ppt/tags/tag13.xml><?xml version="1.0" encoding="utf-8"?>
<p:tagLst xmlns:a="http://schemas.openxmlformats.org/drawingml/2006/main" xmlns:r="http://schemas.openxmlformats.org/officeDocument/2006/relationships" xmlns:p="http://schemas.openxmlformats.org/presentationml/2006/main">
  <p:tag name="TIMING" val="|3|42.3|25.5|33.6|20.7|11.1|25.9|45.4|1.5|42.2|32.4|109.4|22.9|45|4.8|18.1|13|35.8"/>
</p:tagLst>
</file>

<file path=ppt/tags/tag2.xml><?xml version="1.0" encoding="utf-8"?>
<p:tagLst xmlns:a="http://schemas.openxmlformats.org/drawingml/2006/main" xmlns:r="http://schemas.openxmlformats.org/officeDocument/2006/relationships" xmlns:p="http://schemas.openxmlformats.org/presentationml/2006/main">
  <p:tag name="TIMING" val="|13.2|64|49|30.8"/>
</p:tagLst>
</file>

<file path=ppt/tags/tag3.xml><?xml version="1.0" encoding="utf-8"?>
<p:tagLst xmlns:a="http://schemas.openxmlformats.org/drawingml/2006/main" xmlns:r="http://schemas.openxmlformats.org/officeDocument/2006/relationships" xmlns:p="http://schemas.openxmlformats.org/presentationml/2006/main">
  <p:tag name="TIMING" val="|10.1|12.7|33.5"/>
</p:tagLst>
</file>

<file path=ppt/tags/tag4.xml><?xml version="1.0" encoding="utf-8"?>
<p:tagLst xmlns:a="http://schemas.openxmlformats.org/drawingml/2006/main" xmlns:r="http://schemas.openxmlformats.org/officeDocument/2006/relationships" xmlns:p="http://schemas.openxmlformats.org/presentationml/2006/main">
  <p:tag name="TIMING" val="|9.9|17|11.7|64.1|44.5"/>
</p:tagLst>
</file>

<file path=ppt/tags/tag5.xml><?xml version="1.0" encoding="utf-8"?>
<p:tagLst xmlns:a="http://schemas.openxmlformats.org/drawingml/2006/main" xmlns:r="http://schemas.openxmlformats.org/officeDocument/2006/relationships" xmlns:p="http://schemas.openxmlformats.org/presentationml/2006/main">
  <p:tag name="TIMING" val="|39.3|41.5|14.4|66.9"/>
</p:tagLst>
</file>

<file path=ppt/tags/tag6.xml><?xml version="1.0" encoding="utf-8"?>
<p:tagLst xmlns:a="http://schemas.openxmlformats.org/drawingml/2006/main" xmlns:r="http://schemas.openxmlformats.org/officeDocument/2006/relationships" xmlns:p="http://schemas.openxmlformats.org/presentationml/2006/main">
  <p:tag name="TIMING" val="|19.8|127.6|70.7|58.9|38.7|21.9|46.8"/>
</p:tagLst>
</file>

<file path=ppt/tags/tag7.xml><?xml version="1.0" encoding="utf-8"?>
<p:tagLst xmlns:a="http://schemas.openxmlformats.org/drawingml/2006/main" xmlns:r="http://schemas.openxmlformats.org/officeDocument/2006/relationships" xmlns:p="http://schemas.openxmlformats.org/presentationml/2006/main">
  <p:tag name="TIMING" val="|29.3|36.9|44.1|15.6|8"/>
</p:tagLst>
</file>

<file path=ppt/tags/tag8.xml><?xml version="1.0" encoding="utf-8"?>
<p:tagLst xmlns:a="http://schemas.openxmlformats.org/drawingml/2006/main" xmlns:r="http://schemas.openxmlformats.org/officeDocument/2006/relationships" xmlns:p="http://schemas.openxmlformats.org/presentationml/2006/main">
  <p:tag name="TIMING" val="|22.3|91.6|53.5|41.1"/>
</p:tagLst>
</file>

<file path=ppt/tags/tag9.xml><?xml version="1.0" encoding="utf-8"?>
<p:tagLst xmlns:a="http://schemas.openxmlformats.org/drawingml/2006/main" xmlns:r="http://schemas.openxmlformats.org/officeDocument/2006/relationships" xmlns:p="http://schemas.openxmlformats.org/presentationml/2006/main">
  <p:tag name="TIMING" val="|33.6|42.5|42.7|28.6"/>
</p:tagLst>
</file>

<file path=ppt/theme/theme1.xml><?xml version="1.0" encoding="utf-8"?>
<a:theme xmlns:a="http://schemas.openxmlformats.org/drawingml/2006/main" name="2_Office-tema">
  <a:themeElements>
    <a:clrScheme name="MDV färger">
      <a:dk1>
        <a:sysClr val="windowText" lastClr="000000"/>
      </a:dk1>
      <a:lt1>
        <a:sysClr val="window" lastClr="FFFFFF"/>
      </a:lt1>
      <a:dk2>
        <a:srgbClr val="8E8E8E"/>
      </a:dk2>
      <a:lt2>
        <a:srgbClr val="FF9500"/>
      </a:lt2>
      <a:accent1>
        <a:srgbClr val="FF2D55"/>
      </a:accent1>
      <a:accent2>
        <a:srgbClr val="FFCC00"/>
      </a:accent2>
      <a:accent3>
        <a:srgbClr val="4CD964"/>
      </a:accent3>
      <a:accent4>
        <a:srgbClr val="5AC8FA"/>
      </a:accent4>
      <a:accent5>
        <a:srgbClr val="007AFF"/>
      </a:accent5>
      <a:accent6>
        <a:srgbClr val="ED1EB4"/>
      </a:accent6>
      <a:hlink>
        <a:srgbClr val="FF9500"/>
      </a:hlink>
      <a:folHlink>
        <a:srgbClr val="8E8E93"/>
      </a:folHlink>
    </a:clrScheme>
    <a:fontScheme name="Office-tem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3" Type="http://schemas.microsoft.com/office/2011/relationships/webextension" Target="webextension3.xml"/><Relationship Id="rId2" Type="http://schemas.microsoft.com/office/2011/relationships/webextension" Target="webextension2.xml"/><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9">
    <wetp:webextensionref xmlns:r="http://schemas.openxmlformats.org/officeDocument/2006/relationships" r:id="rId1"/>
  </wetp:taskpane>
  <wetp:taskpane dockstate="right" visibility="0" width="350" row="9">
    <wetp:webextensionref xmlns:r="http://schemas.openxmlformats.org/officeDocument/2006/relationships" r:id="rId2"/>
  </wetp:taskpane>
  <wetp:taskpane dockstate="right" visibility="0" width="350" row="10">
    <wetp:webextensionref xmlns:r="http://schemas.openxmlformats.org/officeDocument/2006/relationships" r:id="rId3"/>
  </wetp:taskpane>
</wetp:taskpanes>
</file>

<file path=ppt/webextensions/webextension1.xml><?xml version="1.0" encoding="utf-8"?>
<we:webextension xmlns:we="http://schemas.microsoft.com/office/webextensions/webextension/2010/11" id="{63684572-88D0-45B2-BEEF-DE0EEABD38D6}">
  <we:reference id="wa104380121" version="2.0.0.0" store="sv-SE" storeType="OMEX"/>
  <we:alternateReferences>
    <we:reference id="wa104380121" version="2.0.0.0" store="WA104380121" storeType="OMEX"/>
  </we:alternateReferences>
  <we:properties/>
  <we:bindings/>
  <we:snapshot xmlns:r="http://schemas.openxmlformats.org/officeDocument/2006/relationships"/>
</we:webextension>
</file>

<file path=ppt/webextensions/webextension2.xml><?xml version="1.0" encoding="utf-8"?>
<we:webextension xmlns:we="http://schemas.microsoft.com/office/webextensions/webextension/2010/11" id="{F251097A-A108-45DD-84FF-0292AF63879C}">
  <we:reference id="wa104038830" version="1.0.0.3" store="sv-SE" storeType="OMEX"/>
  <we:alternateReferences>
    <we:reference id="WA104038830" version="1.0.0.3" store="WA104038830" storeType="OMEX"/>
  </we:alternateReferences>
  <we:properties/>
  <we:bindings/>
  <we:snapshot xmlns:r="http://schemas.openxmlformats.org/officeDocument/2006/relationships"/>
</we:webextension>
</file>

<file path=ppt/webextensions/webextension3.xml><?xml version="1.0" encoding="utf-8"?>
<we:webextension xmlns:we="http://schemas.microsoft.com/office/webextensions/webextension/2010/11" id="{62CDFE59-38DD-49C2-88F2-8C53E1602003}">
  <we:reference id="wa104381411" version="1.0.0.0" store="sv-SE" storeType="OMEX"/>
  <we:alternateReferences>
    <we:reference id="wa104381411" version="1.0.0.0" store="WA10438141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
  <TotalTime>17851</TotalTime>
  <Words>3454</Words>
  <Application>Microsoft Office PowerPoint</Application>
  <PresentationFormat>Bredbild</PresentationFormat>
  <Paragraphs>215</Paragraphs>
  <Slides>14</Slides>
  <Notes>14</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14</vt:i4>
      </vt:variant>
    </vt:vector>
  </HeadingPairs>
  <TitlesOfParts>
    <vt:vector size="20" baseType="lpstr">
      <vt:lpstr>Arial</vt:lpstr>
      <vt:lpstr>Calibri</vt:lpstr>
      <vt:lpstr>Gabriola</vt:lpstr>
      <vt:lpstr>Maiandra GD</vt:lpstr>
      <vt:lpstr>MV Boli</vt:lpstr>
      <vt:lpstr>2_Office-tema</vt:lpstr>
      <vt:lpstr>5. Judar &amp; hedningar</vt:lpstr>
      <vt:lpstr>Flödet i Guds frälsningsplan</vt:lpstr>
      <vt:lpstr>Flödet i Guds frälsningsplan</vt:lpstr>
      <vt:lpstr>Flödet i Guds frälsningsplan</vt:lpstr>
      <vt:lpstr>Flödet i Guds frälsningsplan</vt:lpstr>
      <vt:lpstr>Flödet i Guds frälsningsplan</vt:lpstr>
      <vt:lpstr>Flödet i Guds frälsningsplan</vt:lpstr>
      <vt:lpstr>Flödet i Guds frälsningsplan</vt:lpstr>
      <vt:lpstr>Flödet i Guds frälsningsplan</vt:lpstr>
      <vt:lpstr>Flödet i Guds frälsningsplan</vt:lpstr>
      <vt:lpstr>Flödet i Guds frälsningsplan</vt:lpstr>
      <vt:lpstr>Flödet i Guds frälsningsplan</vt:lpstr>
      <vt:lpstr>Flödet i Guds frälsningsplan</vt:lpstr>
      <vt:lpstr>Nya Förbundet gäller i Guds rike!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Anders Gärdeborn</dc:creator>
  <cp:lastModifiedBy>Anders Gärdeborn</cp:lastModifiedBy>
  <cp:revision>1204</cp:revision>
  <dcterms:created xsi:type="dcterms:W3CDTF">2014-07-20T14:06:11Z</dcterms:created>
  <dcterms:modified xsi:type="dcterms:W3CDTF">2021-02-26T14:30:35Z</dcterms:modified>
</cp:coreProperties>
</file>