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 autoCompressPictures="0">
  <p:sldMasterIdLst>
    <p:sldMasterId id="2147483661" r:id="rId1"/>
  </p:sldMasterIdLst>
  <p:notesMasterIdLst>
    <p:notesMasterId r:id="rId13"/>
  </p:notesMasterIdLst>
  <p:handoutMasterIdLst>
    <p:handoutMasterId r:id="rId14"/>
  </p:handoutMasterIdLst>
  <p:sldIdLst>
    <p:sldId id="1380" r:id="rId2"/>
    <p:sldId id="1362" r:id="rId3"/>
    <p:sldId id="1368" r:id="rId4"/>
    <p:sldId id="1370" r:id="rId5"/>
    <p:sldId id="1386" r:id="rId6"/>
    <p:sldId id="1385" r:id="rId7"/>
    <p:sldId id="1099" r:id="rId8"/>
    <p:sldId id="1171" r:id="rId9"/>
    <p:sldId id="1141" r:id="rId10"/>
    <p:sldId id="1119" r:id="rId11"/>
    <p:sldId id="1122" r:id="rId12"/>
  </p:sldIdLst>
  <p:sldSz cx="12192000" cy="6858000"/>
  <p:notesSz cx="6858000" cy="9945688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Maiandra GD" panose="020E0502030308020204" pitchFamily="34" charset="0"/>
      <p:regular r:id="rId19"/>
    </p:embeddedFont>
    <p:embeddedFont>
      <p:font typeface="MV Boli" panose="02000500030200090000" pitchFamily="2" charset="0"/>
      <p:regular r:id="rId20"/>
    </p:embeddedFont>
  </p:embeddedFontLst>
  <p:defaultTextStyle>
    <a:defPPr>
      <a:defRPr lang="sv-SE"/>
    </a:defPPr>
    <a:lvl1pPr marL="0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3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09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13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17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21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25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30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33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813" userDrawn="1">
          <p15:clr>
            <a:srgbClr val="A4A3A4"/>
          </p15:clr>
        </p15:guide>
        <p15:guide id="3" orient="horz" pos="40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9E00"/>
    <a:srgbClr val="FFA207"/>
    <a:srgbClr val="FF2D55"/>
    <a:srgbClr val="3030FF"/>
    <a:srgbClr val="648C16"/>
    <a:srgbClr val="FF0000"/>
    <a:srgbClr val="005314"/>
    <a:srgbClr val="D2A681"/>
    <a:srgbClr val="7C2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Format med tema 2 - dekorfärg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E171933-4619-4E11-9A3F-F7608DF75F80}" styleName="Mellanmörkt format 1 - Dekorfärg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75DCB02-9BB8-47FD-8907-85C794F793BA}" styleName="Format med tema 1 - dekorfärg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Ljust format 1 - Dekorfärg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just format 2 - Dekorfärg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Ljust format 3 - Dekorfärg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30" autoAdjust="0"/>
    <p:restoredTop sz="74006" autoAdjust="0"/>
  </p:normalViewPr>
  <p:slideViewPr>
    <p:cSldViewPr snapToGrid="0">
      <p:cViewPr varScale="1">
        <p:scale>
          <a:sx n="93" d="100"/>
          <a:sy n="93" d="100"/>
        </p:scale>
        <p:origin x="1314" y="114"/>
      </p:cViewPr>
      <p:guideLst>
        <p:guide pos="5813"/>
        <p:guide orient="horz" pos="4088"/>
      </p:guideLst>
    </p:cSldViewPr>
  </p:slideViewPr>
  <p:outlineViewPr>
    <p:cViewPr>
      <p:scale>
        <a:sx n="33" d="100"/>
        <a:sy n="33" d="100"/>
      </p:scale>
      <p:origin x="0" y="17106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77" d="100"/>
          <a:sy n="77" d="100"/>
        </p:scale>
        <p:origin x="-2046" y="-96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/>
          <p:cNvSpPr>
            <a:spLocks noGrp="1"/>
          </p:cNvSpPr>
          <p:nvPr>
            <p:ph type="ftr" sz="quarter" idx="2"/>
          </p:nvPr>
        </p:nvSpPr>
        <p:spPr>
          <a:xfrm>
            <a:off x="0" y="9446102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3"/>
          </p:nvPr>
        </p:nvSpPr>
        <p:spPr>
          <a:xfrm>
            <a:off x="3885010" y="9446102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6C999-61A9-47F1-89BF-68FCD7A9B4F1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latshållare för datum 7"/>
          <p:cNvSpPr>
            <a:spLocks noGrp="1"/>
          </p:cNvSpPr>
          <p:nvPr>
            <p:ph type="dt" sz="quarter" idx="1"/>
          </p:nvPr>
        </p:nvSpPr>
        <p:spPr>
          <a:xfrm>
            <a:off x="388501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BA878-5CE4-4434-B575-4E6BFCFBEE92}" type="datetimeFigureOut">
              <a:rPr lang="sv-SE" smtClean="0"/>
              <a:pPr/>
              <a:t>2021-02-26</a:t>
            </a:fld>
            <a:endParaRPr lang="sv-SE" dirty="0"/>
          </a:p>
        </p:txBody>
      </p:sp>
      <p:sp>
        <p:nvSpPr>
          <p:cNvPr id="9" name="Platshållare för sidhuvud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9544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2-22T21:25:49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44 2688,'-99'-36'1056,"94"36"-832,5 0-64,18 0-1920,12-7 512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05F8E691-E9E0-4B68-81B8-84F9635A7F9F}" type="datetimeFigureOut">
              <a:rPr lang="sv-SE" smtClean="0"/>
              <a:pPr/>
              <a:t>2021-02-26</a:t>
            </a:fld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E3B136D8-B493-42BC-B798-A019C776AC1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07292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103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209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313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417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5521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2625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9730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6833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trike="noStrik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176EC-C84D-4117-AB1D-1C19FDABD09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812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839913" y="474663"/>
            <a:ext cx="3865562" cy="217487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432487" y="3241391"/>
            <a:ext cx="6091881" cy="4475560"/>
          </a:xfrm>
        </p:spPr>
        <p:txBody>
          <a:bodyPr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400" b="0" i="0" strike="noStrike" baseline="0" dirty="0"/>
              <a:t>VO: Det finns många olika molekylära evolutionsträd beroende på vilken gen eller protein som studeras.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2400" b="0" i="0" strike="noStrike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400" b="0" i="0" strike="noStrike" baseline="0" dirty="0"/>
              <a:t>VO: Mekanismer för att förklara avvikelser från konsensusträdet:</a:t>
            </a:r>
          </a:p>
          <a:p>
            <a:pPr marL="144000" indent="-144000">
              <a:buFont typeface="Arial" pitchFamily="34" charset="0"/>
              <a:buChar char="•"/>
            </a:pPr>
            <a:r>
              <a:rPr lang="sv-SE" sz="2400" b="0" dirty="0"/>
              <a:t>Konvergent evolution =&gt; Likheter som beror på </a:t>
            </a:r>
            <a:r>
              <a:rPr lang="sv-SE" sz="2400" b="0" u="sng" dirty="0"/>
              <a:t>evolution</a:t>
            </a:r>
            <a:r>
              <a:rPr lang="sv-SE" sz="2400" b="0" dirty="0"/>
              <a:t> från olika ursprung. (Divergent evolution =&gt; Likheter som beror på </a:t>
            </a:r>
            <a:r>
              <a:rPr lang="sv-SE" sz="2400" b="0" u="sng" dirty="0"/>
              <a:t>evolution</a:t>
            </a:r>
            <a:r>
              <a:rPr lang="sv-SE" sz="2400" b="0" dirty="0"/>
              <a:t> från samma ursprung.)</a:t>
            </a:r>
          </a:p>
          <a:p>
            <a:pPr marL="144000" marR="0" lvl="0" indent="-14400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v-SE" sz="2400" dirty="0"/>
              <a:t>Organ utvecklas olika fort i olika grenar =&gt; Mosaikartad evolution (</a:t>
            </a:r>
            <a:r>
              <a:rPr lang="sv-SE" sz="2400" b="0" i="0" strike="noStrike" baseline="0" dirty="0"/>
              <a:t>egenskaper hos en grupp som man normalt inte hittar i gruppen).</a:t>
            </a:r>
          </a:p>
          <a:p>
            <a:pPr marL="144000" marR="0" lvl="0" indent="-14400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v-SE" sz="2400" dirty="0"/>
              <a:t>Avveckling</a:t>
            </a:r>
            <a:r>
              <a:rPr lang="sv-SE" sz="2400" baseline="0" dirty="0"/>
              <a:t> av organ/egenskaper.</a:t>
            </a:r>
          </a:p>
          <a:p>
            <a:pPr marL="144000" marR="0" lvl="0" indent="-14400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v-SE" sz="2400" b="0" i="0" strike="noStrike" baseline="0" dirty="0"/>
              <a:t>G</a:t>
            </a:r>
            <a:r>
              <a:rPr lang="sv-SE" sz="2400" dirty="0"/>
              <a:t>enmaskering/-avmaskering.</a:t>
            </a:r>
          </a:p>
          <a:p>
            <a:pPr marL="144000" indent="-144000">
              <a:buFont typeface="Arial" pitchFamily="34" charset="0"/>
              <a:buChar char="•"/>
            </a:pPr>
            <a:r>
              <a:rPr lang="sv-SE" sz="2400" baseline="0" dirty="0"/>
              <a:t>Sidledes transposition (Lateral genöverföring).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2400" i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400" i="0" baseline="0" dirty="0"/>
              <a:t>VO: Oavsett hur likheter/olikheter ser ut så förklaras det evolutionistiskt.</a:t>
            </a:r>
            <a:endParaRPr lang="sv-SE" sz="2400" i="0" strike="noStrike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400" i="0" strike="noStrike" baseline="0" dirty="0"/>
              <a:t>Teorin är icke-falsifierbar och därför vetenskapligt meningslös.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136D8-B493-42BC-B798-A019C776AC18}" type="slidenum">
              <a:rPr lang="sv-SE" smtClean="0"/>
              <a:pPr/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38727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5A92E5-B4A4-460A-ADFD-71513C1F09B8}" type="slidenum">
              <a:rPr lang="sv-SE" smtClean="0"/>
              <a:pPr/>
              <a:t>11</a:t>
            </a:fld>
            <a:endParaRPr lang="sv-SE" dirty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03350" y="615950"/>
            <a:ext cx="4049713" cy="2278063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3" y="3116661"/>
            <a:ext cx="5861050" cy="6083101"/>
          </a:xfrm>
          <a:noFill/>
          <a:ln/>
        </p:spPr>
        <p:txBody>
          <a:bodyPr>
            <a:normAutofit fontScale="70000" lnSpcReduction="20000"/>
          </a:bodyPr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sv-SE" dirty="0"/>
              <a:t>VO: Träd från en av de mer namnkunniga paleoantropologerna i världen, Ian Tattersall.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sv-SE" dirty="0"/>
              <a:t>Heldragna</a:t>
            </a:r>
            <a:r>
              <a:rPr lang="sv-SE" baseline="0" dirty="0"/>
              <a:t> linjer är fynd, streckade är antaganden.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sv-SE" baseline="0" dirty="0"/>
              <a:t>Märk att alla samband är spekulativa.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sv-SE" baseline="0" dirty="0"/>
              <a:t>Fynden i sig visar inget träd. Antagandet om vårt släktskap med aporna gjordes långt innan det fanns några fossila evidens. Sedan sorterades fynden i en existerande ram. </a:t>
            </a:r>
            <a:r>
              <a:rPr lang="sv-SE" baseline="0" noProof="0" dirty="0"/>
              <a:t>Best guess, inget entydigt träd.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sv-SE" baseline="0" dirty="0"/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sv-SE" baseline="0" dirty="0"/>
              <a:t>VO: Gröna är människor. Blå är apor. Röd är osäker (taxonomisk förvirring, ben som inte passar någon annanstans).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sv-SE" baseline="0" dirty="0"/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sv-SE" baseline="0" dirty="0"/>
              <a:t>VO: Människor ser olika ut geografiskt och historiskt.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sv-SE" baseline="0" dirty="0"/>
              <a:t>Beror på genetisk variation, miljö, diet, hälsa, levnadslängd, träning…</a:t>
            </a:r>
          </a:p>
          <a:p>
            <a:pPr eaLnBrk="1" hangingPunct="1"/>
            <a:r>
              <a:rPr lang="sv-SE" dirty="0"/>
              <a:t>Inte större skillnad mellan de historiska människorna och idag levande.</a:t>
            </a:r>
          </a:p>
          <a:p>
            <a:pPr eaLnBrk="1" hangingPunct="1"/>
            <a:r>
              <a:rPr lang="sv-SE" dirty="0"/>
              <a:t>Hjärnvolym hos de gröna ryms inom normal variation idag. Erectus något mindre i snitt. Neanderthalaren något större.</a:t>
            </a:r>
          </a:p>
        </p:txBody>
      </p:sp>
    </p:spTree>
    <p:extLst>
      <p:ext uri="{BB962C8B-B14F-4D97-AF65-F5344CB8AC3E}">
        <p14:creationId xmlns:p14="http://schemas.microsoft.com/office/powerpoint/2010/main" val="2221429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FB8CC1-936A-4516-B551-2F412C741923}" type="slidenum">
              <a:rPr lang="sv-SE" smtClean="0"/>
              <a:pPr/>
              <a:t>2</a:t>
            </a:fld>
            <a:endParaRPr lang="sv-SE" dirty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03350" y="615950"/>
            <a:ext cx="4049713" cy="2278063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3116661"/>
            <a:ext cx="5861050" cy="6083101"/>
          </a:xfrm>
          <a:noFill/>
          <a:ln/>
        </p:spPr>
        <p:txBody>
          <a:bodyPr/>
          <a:lstStyle/>
          <a:p>
            <a:pPr eaLnBrk="1" hangingPunct="1"/>
            <a:r>
              <a:rPr lang="sv-SE" b="0" i="0" dirty="0"/>
              <a:t>VO: En elefant får alltid elefantungar och aldrig noshörningsungar.</a:t>
            </a:r>
          </a:p>
          <a:p>
            <a:pPr eaLnBrk="1" hangingPunct="1"/>
            <a:endParaRPr lang="sv-SE" b="0" i="0" dirty="0"/>
          </a:p>
          <a:p>
            <a:pPr eaLnBrk="1" hangingPunct="1"/>
            <a:r>
              <a:rPr lang="sv-SE" b="0" i="0" dirty="0"/>
              <a:t>VO: Extrapolationen rent hypotetisk. Aldrig observerad.</a:t>
            </a:r>
          </a:p>
          <a:p>
            <a:pPr eaLnBrk="1" hangingPunct="1"/>
            <a:endParaRPr lang="sv-SE" b="0" i="0" dirty="0"/>
          </a:p>
          <a:p>
            <a:pPr eaLnBrk="1" hangingPunct="1"/>
            <a:r>
              <a:rPr lang="sv-SE" b="0" i="0" dirty="0"/>
              <a:t>VO: Ibland är går extrapolationen mycket långt: Eftersom bakterier kan bli resistenta mot antibiotika så härstammar människan från bakterien.</a:t>
            </a:r>
          </a:p>
        </p:txBody>
      </p:sp>
    </p:spTree>
    <p:extLst>
      <p:ext uri="{BB962C8B-B14F-4D97-AF65-F5344CB8AC3E}">
        <p14:creationId xmlns:p14="http://schemas.microsoft.com/office/powerpoint/2010/main" val="414888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Font typeface="Arial" pitchFamily="34" charset="0"/>
              <a:buNone/>
            </a:pPr>
            <a:r>
              <a:rPr lang="sv-SE" b="0" strike="noStrike" dirty="0"/>
              <a:t>VO: Darwins träd: Enda illustrationen i första upplagan av </a:t>
            </a:r>
            <a:r>
              <a:rPr lang="sv-SE" b="0" i="1" strike="noStrike" dirty="0"/>
              <a:t>Om arternas ursprung</a:t>
            </a:r>
            <a:r>
              <a:rPr lang="sv-SE" b="0" i="0" strike="noStrike" dirty="0"/>
              <a:t>.</a:t>
            </a:r>
          </a:p>
          <a:p>
            <a:pPr marL="0" indent="0">
              <a:buFont typeface="Arial" pitchFamily="34" charset="0"/>
              <a:buNone/>
            </a:pPr>
            <a:endParaRPr lang="sv-SE" b="0" i="0" strike="noStrike" dirty="0"/>
          </a:p>
          <a:p>
            <a:pPr marL="0" indent="0">
              <a:buFont typeface="Arial" pitchFamily="34" charset="0"/>
              <a:buNone/>
            </a:pPr>
            <a:r>
              <a:rPr lang="sv-SE" b="0" i="0" strike="noStrike" dirty="0"/>
              <a:t>VO: Moderna träd: Det är arterna som ska utvecklas.</a:t>
            </a:r>
          </a:p>
          <a:p>
            <a:pPr marL="0" indent="0">
              <a:buFont typeface="Arial" pitchFamily="34" charset="0"/>
              <a:buNone/>
            </a:pPr>
            <a:r>
              <a:rPr lang="sv-SE" strike="noStrike" dirty="0"/>
              <a:t>Jämför att sortera bilmärken efter egenskaper och sedan sluta sig till att </a:t>
            </a:r>
            <a:r>
              <a:rPr lang="sv-SE" i="1" strike="noStrike" baseline="0" dirty="0"/>
              <a:t>SAAB</a:t>
            </a:r>
            <a:r>
              <a:rPr lang="sv-SE" strike="noStrike" baseline="0" dirty="0"/>
              <a:t> utvecklats från </a:t>
            </a:r>
            <a:r>
              <a:rPr lang="sv-SE" i="1" strike="noStrike" baseline="0" dirty="0"/>
              <a:t>Volvo</a:t>
            </a:r>
            <a:r>
              <a:rPr lang="sv-SE" strike="noStrike" baseline="0" dirty="0"/>
              <a:t>.</a:t>
            </a:r>
          </a:p>
          <a:p>
            <a:pPr marL="0" indent="0">
              <a:buFont typeface="Arial" pitchFamily="34" charset="0"/>
              <a:buNone/>
            </a:pPr>
            <a:endParaRPr lang="sv-SE" strike="noStrike" dirty="0"/>
          </a:p>
          <a:p>
            <a:pPr marL="0" marR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v-SE" strike="noStrike" baseline="0" dirty="0">
                <a:solidFill>
                  <a:schemeClr val="bg1"/>
                </a:solidFill>
              </a:rPr>
              <a:t>VO: Bilderna är i någon mån varandras motsatser.</a:t>
            </a:r>
            <a:endParaRPr lang="sv-SE" b="1" strike="noStrike" baseline="0" dirty="0">
              <a:solidFill>
                <a:schemeClr val="bg1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136D8-B493-42BC-B798-A019C776AC18}" type="slidenum">
              <a:rPr lang="sv-SE" smtClean="0"/>
              <a:pPr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45443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itchFamily="34" charset="0"/>
              <a:buNone/>
            </a:pPr>
            <a:r>
              <a:rPr lang="sv-SE" b="0" strike="noStrike" dirty="0"/>
              <a:t>VO: Arterna finns som löv i träden.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136D8-B493-42BC-B798-A019C776AC18}" type="slidenum">
              <a:rPr lang="sv-SE" smtClean="0"/>
              <a:pPr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08633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u="none" strike="noStrike" dirty="0">
              <a:solidFill>
                <a:schemeClr val="tx1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136D8-B493-42BC-B798-A019C776AC18}" type="slidenum">
              <a:rPr lang="sv-SE" smtClean="0"/>
              <a:pPr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5147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sv-SE" b="0" i="0" strike="noStrike" dirty="0"/>
              <a:t>VO: </a:t>
            </a:r>
            <a:r>
              <a:rPr lang="sv-SE" b="1" i="0" strike="noStrike" dirty="0"/>
              <a:t>Övergångsformer</a:t>
            </a:r>
            <a:r>
              <a:rPr lang="sv-SE" b="0" i="0" strike="noStrike" dirty="0"/>
              <a:t> är föräldrar-barn och de finns inte (annat än för trivial mikroevolution).</a:t>
            </a:r>
          </a:p>
          <a:p>
            <a:r>
              <a:rPr lang="sv-SE" b="1" i="0" strike="noStrike" baseline="0" dirty="0"/>
              <a:t>Mellanformer</a:t>
            </a:r>
            <a:r>
              <a:rPr lang="sv-SE" b="0" i="0" strike="noStrike" baseline="0" dirty="0"/>
              <a:t> är syskon-kusiner och de finns det gott om (men de har inget med evolution att göra).</a:t>
            </a:r>
          </a:p>
          <a:p>
            <a:endParaRPr lang="sv-SE" b="0" i="0" strike="noStrike" baseline="0" dirty="0"/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i="0" strike="noStrike" baseline="0" dirty="0"/>
              <a:t>VO: </a:t>
            </a:r>
            <a:r>
              <a:rPr lang="sv-SE" b="1" i="0" strike="noStrike" dirty="0"/>
              <a:t>Archaeopteryx</a:t>
            </a:r>
            <a:r>
              <a:rPr lang="sv-SE" i="0" strike="noStrike" baseline="0" dirty="0"/>
              <a:t> är en fågel med ödlelika egenskaper: Lång stjärt, tänder, klor på vingarna.</a:t>
            </a:r>
            <a:br>
              <a:rPr lang="sv-SE" i="0" strike="noStrike" baseline="0" dirty="0"/>
            </a:br>
            <a:r>
              <a:rPr lang="sv-SE" i="0" strike="noStrike" baseline="0" dirty="0"/>
              <a:t>Dock är den en fågel map flygförmåga, fjädrar, rakt-igenom-andning.</a:t>
            </a:r>
            <a:br>
              <a:rPr lang="sv-SE" i="0" strike="noStrike" baseline="0" dirty="0"/>
            </a:br>
            <a:endParaRPr lang="sv-SE" b="0" i="0" strike="noStrike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sv-SE" b="0" i="0" strike="noStrike" baseline="0" dirty="0"/>
              <a:t>VO: </a:t>
            </a:r>
            <a:r>
              <a:rPr lang="sv-SE" b="1" i="0" strike="noStrike" dirty="0"/>
              <a:t>Platypus</a:t>
            </a:r>
            <a:r>
              <a:rPr lang="sv-SE" i="0" strike="noStrike" dirty="0"/>
              <a:t> </a:t>
            </a:r>
            <a:r>
              <a:rPr lang="sv-SE" i="0" strike="noStrike" baseline="0" dirty="0"/>
              <a:t>räknas som </a:t>
            </a:r>
            <a:r>
              <a:rPr lang="sv-SE" i="0" strike="noStrike" dirty="0"/>
              <a:t>däggdjur: Diar genom </a:t>
            </a:r>
            <a:r>
              <a:rPr lang="sv-SE" i="0" strike="noStrike" baseline="0" dirty="0"/>
              <a:t>porer i huden, giftiga sporrar på bakbenen (som insekter)</a:t>
            </a:r>
            <a:br>
              <a:rPr lang="sv-SE" i="0" strike="noStrike" dirty="0"/>
            </a:br>
            <a:endParaRPr lang="sv-SE" i="0" strike="noStrike" dirty="0"/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i="0" strike="noStrike" dirty="0"/>
              <a:t>VO: </a:t>
            </a:r>
            <a:r>
              <a:rPr lang="sv-SE" b="1" i="0" strike="noStrike" baseline="0" dirty="0"/>
              <a:t>Mosaikform</a:t>
            </a:r>
            <a:r>
              <a:rPr lang="sv-SE" b="0" i="0" strike="noStrike" baseline="0" dirty="0"/>
              <a:t> har egenskaper hos en grupp som man normalt inte hittar i gruppen.</a:t>
            </a:r>
            <a:endParaRPr lang="sv-SE" i="0" strike="noStrike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sv-SE" i="0" strike="noStrike" dirty="0"/>
              <a:t>Andra mosaikformer: Giraffens klaffar</a:t>
            </a:r>
            <a:r>
              <a:rPr lang="sv-SE" i="0" strike="noStrike" baseline="0" dirty="0"/>
              <a:t> i halsen för att reglera blodtrycket. Kamelens ventiler i näsborrarna.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136D8-B493-42BC-B798-A019C776AC18}" type="slidenum">
              <a:rPr lang="sv-SE" smtClean="0"/>
              <a:pPr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43900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914525" y="177800"/>
            <a:ext cx="3074988" cy="173037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259493" y="2018072"/>
            <a:ext cx="6474940" cy="7927616"/>
          </a:xfrm>
        </p:spPr>
        <p:txBody>
          <a:bodyPr>
            <a:noAutofit/>
          </a:bodyPr>
          <a:lstStyle/>
          <a:p>
            <a:r>
              <a:rPr lang="sv-SE" sz="2000" dirty="0"/>
              <a:t>VO: En </a:t>
            </a:r>
            <a:r>
              <a:rPr lang="sv-SE" sz="2000" b="1" dirty="0"/>
              <a:t>stam</a:t>
            </a:r>
            <a:r>
              <a:rPr lang="sv-SE" sz="2000" dirty="0"/>
              <a:t> (phyla) är en "kroppsplan" eller grundläggande arkitektur</a:t>
            </a:r>
            <a:r>
              <a:rPr lang="sv-SE" sz="2000" baseline="0" dirty="0"/>
              <a:t> för djuren.</a:t>
            </a:r>
            <a:endParaRPr lang="sv-SE" sz="2000" dirty="0"/>
          </a:p>
          <a:p>
            <a:pPr marL="0" indent="0"/>
            <a:r>
              <a:rPr lang="sv-SE" sz="2000" b="0" dirty="0"/>
              <a:t>Exempel</a:t>
            </a:r>
            <a:r>
              <a:rPr lang="sv-SE" sz="2000" dirty="0"/>
              <a:t>: Leddjur (Insekter, Spindlar, Kräftdjur…), </a:t>
            </a:r>
            <a:r>
              <a:rPr lang="sv-SE" sz="2000" baseline="0" dirty="0"/>
              <a:t>Tagghudingar (Sjöstjärnor, Sjöborrar…), Blötdjur (Snäckor, Musslor, Bläckfiskar…), Ryggsträngsdjur (Ryggradsdjur)</a:t>
            </a:r>
          </a:p>
          <a:p>
            <a:pPr marL="228600" indent="-228600"/>
            <a:endParaRPr lang="sv-SE" sz="1000" baseline="0" dirty="0"/>
          </a:p>
          <a:p>
            <a:pPr marL="0" marR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000" b="0" baseline="0" dirty="0"/>
              <a:t>VO: Kambriska explosionen eller biologins big bang</a:t>
            </a:r>
          </a:p>
          <a:p>
            <a:pPr marL="0" marR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000" dirty="0"/>
          </a:p>
          <a:p>
            <a:r>
              <a:rPr lang="sv-SE" sz="2000" b="0" dirty="0"/>
              <a:t>VO: Gräver</a:t>
            </a:r>
            <a:r>
              <a:rPr lang="sv-SE" sz="2000" b="0" baseline="0" dirty="0"/>
              <a:t> vi oss ner för att hitta sjöliljans föregångare hittar vi en annan sjölilja.</a:t>
            </a:r>
          </a:p>
          <a:p>
            <a:r>
              <a:rPr lang="sv-SE" sz="2000" b="0" baseline="0" dirty="0"/>
              <a:t>Gräver vi ytterligare ner från den nedersta sjöliljan hittar vi ingenting. Inte ett spår av en föregångare till den första sjöliljan.</a:t>
            </a:r>
          </a:p>
          <a:p>
            <a:pPr marL="0" indent="0">
              <a:buFont typeface="Arial" pitchFamily="34" charset="0"/>
              <a:buNone/>
            </a:pPr>
            <a:endParaRPr lang="sv-SE" sz="2000" baseline="0" dirty="0"/>
          </a:p>
          <a:p>
            <a:r>
              <a:rPr lang="sv-SE" sz="2000" baseline="0" dirty="0"/>
              <a:t>VO: Vi borde hitta de</a:t>
            </a:r>
            <a:r>
              <a:rPr lang="sv-SE" sz="2000" b="0" baseline="0" dirty="0"/>
              <a:t> största skillnaderna sist,</a:t>
            </a:r>
            <a:r>
              <a:rPr lang="sv-SE" sz="2000" baseline="0" dirty="0"/>
              <a:t> medan data visar tvärtom (Fyla först. Sedan klasser. Sedan ordningar. osv.)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136D8-B493-42BC-B798-A019C776AC18}" type="slidenum">
              <a:rPr lang="sv-SE" smtClean="0"/>
              <a:pPr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76249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 b="0" i="0" dirty="0"/>
              <a:t>VO: Första trilobiten finns i kambriska explosionen.</a:t>
            </a:r>
          </a:p>
          <a:p>
            <a:endParaRPr lang="sv-SE" b="0" i="0" dirty="0"/>
          </a:p>
          <a:p>
            <a:r>
              <a:rPr lang="sv-SE" b="0" i="0" dirty="0"/>
              <a:t>VO: Andra exempel på komplexa strukturer som dyker upp snabbt i det fossila materialet: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sv-SE" noProof="0" dirty="0"/>
              <a:t>Vingar och ögon hos insekter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sv-SE" noProof="0" dirty="0"/>
              <a:t>Metamorfos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sv-SE" noProof="0" dirty="0"/>
              <a:t>Sexuell fortplantning</a:t>
            </a:r>
          </a:p>
          <a:p>
            <a:pPr marL="108000" marR="0" lvl="0" indent="-10800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noProof="0" dirty="0"/>
              <a:t>Första cellen!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136D8-B493-42BC-B798-A019C776AC18}" type="slidenum">
              <a:rPr lang="sv-SE" smtClean="0"/>
              <a:pPr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2993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i="0" strike="noStrike" baseline="0" dirty="0"/>
              <a:t>VO: Optimeringsproblem. Man väljer det träd som ger minst avvikelser från den redan antagna evolutionen.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i="0" strike="noStrike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i="0" strike="noStrike" baseline="0" dirty="0"/>
              <a:t>VO: Avvikelser förklaras på annat sätt, tex konvergent </a:t>
            </a:r>
            <a:r>
              <a:rPr lang="sv-SE" i="1" u="sng" strike="noStrike" baseline="0" dirty="0"/>
              <a:t>evolution</a:t>
            </a:r>
            <a:r>
              <a:rPr lang="sv-SE" i="0" strike="noStrike" baseline="0" dirty="0"/>
              <a:t> =&gt; Oavsett vad man hittar så beror det alltså på evolution.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i="0" strike="noStrike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i="0" strike="noStrike" baseline="0" dirty="0"/>
              <a:t>VO: Likheter beror på gemensam konstruktör.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136D8-B493-42BC-B798-A019C776AC18}" type="slidenum">
              <a:rPr lang="sv-SE" smtClean="0"/>
              <a:pPr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04733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ABF47A04-3D81-48C8-99AF-812C2A5FE535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3999"/>
          </a:xfrm>
          <a:prstGeom prst="rect">
            <a:avLst/>
          </a:prstGeom>
          <a:gradFill>
            <a:gsLst>
              <a:gs pos="30000">
                <a:schemeClr val="accent6">
                  <a:lumMod val="75000"/>
                </a:schemeClr>
              </a:gs>
              <a:gs pos="1000">
                <a:schemeClr val="accent6">
                  <a:lumMod val="75000"/>
                </a:schemeClr>
              </a:gs>
              <a:gs pos="100000">
                <a:srgbClr val="FEF0FA"/>
              </a:gs>
            </a:gsLst>
            <a:lin ang="0" scaled="0"/>
          </a:gradFill>
        </p:spPr>
        <p:txBody>
          <a:bodyPr lIns="216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sv-SE" sz="4000" b="0" kern="1200" cap="none" spc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endParaRPr lang="sv-SE" sz="3600" dirty="0"/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02A42354-1137-4D89-B824-1010FF427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683999"/>
          </a:xfrm>
          <a:prstGeom prst="rect">
            <a:avLst/>
          </a:prstGeom>
          <a:noFill/>
        </p:spPr>
        <p:txBody>
          <a:bodyPr lIns="216000" anchor="ctr"/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sv-SE" sz="3600" b="0" kern="1200" cap="none" spc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4" name="textruta 4">
            <a:extLst>
              <a:ext uri="{FF2B5EF4-FFF2-40B4-BE49-F238E27FC236}">
                <a16:creationId xmlns:a16="http://schemas.microsoft.com/office/drawing/2014/main" id="{A6152948-92E1-4747-BFE8-23D5875F2653}"/>
              </a:ext>
            </a:extLst>
          </p:cNvPr>
          <p:cNvSpPr txBox="1"/>
          <p:nvPr userDrawn="1"/>
        </p:nvSpPr>
        <p:spPr>
          <a:xfrm>
            <a:off x="9839250" y="57295"/>
            <a:ext cx="2345066" cy="584775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09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1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17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21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25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3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3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000" b="1" dirty="0"/>
              <a:t>Bibelkanalen</a:t>
            </a:r>
            <a:r>
              <a:rPr lang="sv-SE" dirty="0"/>
              <a:t> </a:t>
            </a:r>
            <a:r>
              <a:rPr lang="sv-SE" sz="1400" dirty="0"/>
              <a:t>(YouTube)</a:t>
            </a:r>
            <a:br>
              <a:rPr lang="sv-SE" sz="1400" dirty="0"/>
            </a:br>
            <a:r>
              <a:rPr lang="sv-SE" dirty="0"/>
              <a:t>Anders Gärdeborn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50867564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npassad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solnedgång, utomhus, himmel, sol&#10;&#10;Automatiskt genererad beskrivning">
            <a:extLst>
              <a:ext uri="{FF2B5EF4-FFF2-40B4-BE49-F238E27FC236}">
                <a16:creationId xmlns:a16="http://schemas.microsoft.com/office/drawing/2014/main" id="{31DBD574-B2CF-48B1-878A-10149D41BC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632" t="15730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A1FD0E79-3F77-4768-B6E7-DE70D250C3AC}"/>
              </a:ext>
            </a:extLst>
          </p:cNvPr>
          <p:cNvSpPr/>
          <p:nvPr userDrawn="1"/>
        </p:nvSpPr>
        <p:spPr>
          <a:xfrm>
            <a:off x="0" y="4518502"/>
            <a:ext cx="7092000" cy="707886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sv-SE" sz="4000" b="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Anders Gärdeborn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1D8F3DAF-7775-4815-BEE1-FDC5A61CCBBE}"/>
              </a:ext>
            </a:extLst>
          </p:cNvPr>
          <p:cNvSpPr/>
          <p:nvPr userDrawn="1"/>
        </p:nvSpPr>
        <p:spPr>
          <a:xfrm>
            <a:off x="0" y="381096"/>
            <a:ext cx="7092000" cy="2555443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15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prstClr val="black"/>
                </a:solidFill>
                <a:effectLst>
                  <a:glow rad="127000">
                    <a:schemeClr val="accent3">
                      <a:lumMod val="75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24 myter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54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prstClr val="black"/>
                </a:solidFill>
                <a:effectLst>
                  <a:glow rad="127000">
                    <a:schemeClr val="accent3">
                      <a:lumMod val="75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(och en sanning)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88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prstClr val="black"/>
                </a:solidFill>
                <a:effectLst>
                  <a:glow rad="127000">
                    <a:schemeClr val="accent3">
                      <a:lumMod val="75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om evolution</a:t>
            </a:r>
            <a:endParaRPr kumimoji="0" lang="sv-SE" sz="8000" b="1" i="0" u="none" strike="noStrike" kern="1200" cap="none" spc="50" normalizeH="0" baseline="0" noProof="0" dirty="0">
              <a:ln w="9525" cmpd="sng">
                <a:noFill/>
                <a:prstDash val="solid"/>
              </a:ln>
              <a:solidFill>
                <a:prstClr val="black"/>
              </a:solidFill>
              <a:effectLst>
                <a:glow rad="127000">
                  <a:schemeClr val="accent3">
                    <a:lumMod val="75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23797431-2F5F-45A4-8E0E-C564EDEB0FCF}"/>
              </a:ext>
            </a:extLst>
          </p:cNvPr>
          <p:cNvSpPr/>
          <p:nvPr userDrawn="1"/>
        </p:nvSpPr>
        <p:spPr>
          <a:xfrm>
            <a:off x="0" y="3492026"/>
            <a:ext cx="7092000" cy="780508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lnSpc>
                <a:spcPts val="5100"/>
              </a:lnSpc>
            </a:pPr>
            <a:r>
              <a:rPr kumimoji="0" lang="sv-SE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Kejsarens nya kläder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27C695C-7613-4729-9362-1127A52813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897310"/>
            <a:ext cx="12192000" cy="956595"/>
          </a:xfrm>
          <a:prstGeom prst="rect">
            <a:avLst/>
          </a:prstGeom>
        </p:spPr>
        <p:txBody>
          <a:bodyPr lIns="180000" rIns="180000" anchor="ctr"/>
          <a:lstStyle>
            <a:lvl1pPr algn="ctr">
              <a:lnSpc>
                <a:spcPts val="6000"/>
              </a:lnSpc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 dirty="0"/>
              <a:t>x. Avsnittsrubrik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3BA7D2C7-CCFD-45DF-B9F1-AC10BF10DE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872" y="4728642"/>
            <a:ext cx="1078994" cy="7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3587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907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aiandra GD" panose="020E0502030308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13" Type="http://schemas.openxmlformats.org/officeDocument/2006/relationships/image" Target="../media/image58.gi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2.gif"/><Relationship Id="rId12" Type="http://schemas.openxmlformats.org/officeDocument/2006/relationships/image" Target="../media/image57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51.gif"/><Relationship Id="rId11" Type="http://schemas.openxmlformats.org/officeDocument/2006/relationships/image" Target="../media/image56.gif"/><Relationship Id="rId5" Type="http://schemas.openxmlformats.org/officeDocument/2006/relationships/image" Target="../media/image50.gif"/><Relationship Id="rId10" Type="http://schemas.openxmlformats.org/officeDocument/2006/relationships/image" Target="../media/image55.gif"/><Relationship Id="rId4" Type="http://schemas.openxmlformats.org/officeDocument/2006/relationships/image" Target="../media/image49.gif"/><Relationship Id="rId9" Type="http://schemas.openxmlformats.org/officeDocument/2006/relationships/image" Target="../media/image54.gif"/><Relationship Id="rId14" Type="http://schemas.openxmlformats.org/officeDocument/2006/relationships/image" Target="../media/image5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6.gif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27.gi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1.gif"/><Relationship Id="rId12" Type="http://schemas.openxmlformats.org/officeDocument/2006/relationships/image" Target="../media/image26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0.emf"/><Relationship Id="rId11" Type="http://schemas.openxmlformats.org/officeDocument/2006/relationships/image" Target="../media/image25.gif"/><Relationship Id="rId5" Type="http://schemas.openxmlformats.org/officeDocument/2006/relationships/image" Target="../media/image19.gif"/><Relationship Id="rId10" Type="http://schemas.openxmlformats.org/officeDocument/2006/relationships/image" Target="../media/image24.png"/><Relationship Id="rId4" Type="http://schemas.openxmlformats.org/officeDocument/2006/relationships/image" Target="../media/image18.tiff"/><Relationship Id="rId9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sv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5" Type="http://schemas.openxmlformats.org/officeDocument/2006/relationships/image" Target="../media/image40.sv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1">
            <a:extLst>
              <a:ext uri="{FF2B5EF4-FFF2-40B4-BE49-F238E27FC236}">
                <a16:creationId xmlns:a16="http://schemas.microsoft.com/office/drawing/2014/main" id="{E5D7A2B9-68A7-47DE-8BDB-33183E796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2. Taxonomiska evolutionsmyter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Pennanteckning 1">
                <a:extLst>
                  <a:ext uri="{FF2B5EF4-FFF2-40B4-BE49-F238E27FC236}">
                    <a16:creationId xmlns:a16="http://schemas.microsoft.com/office/drawing/2014/main" id="{CAC29F27-69C6-49A4-AFF8-C4F81166D7AD}"/>
                  </a:ext>
                </a:extLst>
              </p14:cNvPr>
              <p14:cNvContentPartPr/>
              <p14:nvPr/>
            </p14:nvContentPartPr>
            <p14:xfrm>
              <a:off x="8541651" y="-1777509"/>
              <a:ext cx="37800" cy="15840"/>
            </p14:xfrm>
          </p:contentPart>
        </mc:Choice>
        <mc:Fallback xmlns="">
          <p:pic>
            <p:nvPicPr>
              <p:cNvPr id="2" name="Pennanteckning 1">
                <a:extLst>
                  <a:ext uri="{FF2B5EF4-FFF2-40B4-BE49-F238E27FC236}">
                    <a16:creationId xmlns:a16="http://schemas.microsoft.com/office/drawing/2014/main" id="{CAC29F27-69C6-49A4-AFF8-C4F81166D7A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32651" y="-1786149"/>
                <a:ext cx="55440" cy="3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74360950"/>
      </p:ext>
    </p:extLst>
  </p:cSld>
  <p:clrMapOvr>
    <a:masterClrMapping/>
  </p:clrMapOvr>
  <p:transition advTm="43294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4000"/>
          </a:xfrm>
          <a:prstGeom prst="rect">
            <a:avLst/>
          </a:prstGeom>
        </p:spPr>
        <p:txBody>
          <a:bodyPr/>
          <a:lstStyle/>
          <a:p>
            <a:r>
              <a:rPr lang="sv-SE" dirty="0"/>
              <a:t>Myt 7: Data ger entydiga evolutionsträd</a:t>
            </a:r>
          </a:p>
        </p:txBody>
      </p:sp>
      <p:grpSp>
        <p:nvGrpSpPr>
          <p:cNvPr id="248" name="Grupp 247"/>
          <p:cNvGrpSpPr/>
          <p:nvPr/>
        </p:nvGrpSpPr>
        <p:grpSpPr>
          <a:xfrm>
            <a:off x="3694300" y="919857"/>
            <a:ext cx="2669801" cy="5862411"/>
            <a:chOff x="3362886" y="911309"/>
            <a:chExt cx="2669801" cy="5862411"/>
          </a:xfrm>
        </p:grpSpPr>
        <p:grpSp>
          <p:nvGrpSpPr>
            <p:cNvPr id="8" name="Grupp 7"/>
            <p:cNvGrpSpPr/>
            <p:nvPr/>
          </p:nvGrpSpPr>
          <p:grpSpPr>
            <a:xfrm>
              <a:off x="3362886" y="5384282"/>
              <a:ext cx="2414923" cy="646331"/>
              <a:chOff x="3362886" y="3125755"/>
              <a:chExt cx="2414923" cy="646331"/>
            </a:xfrm>
          </p:grpSpPr>
          <p:sp>
            <p:nvSpPr>
              <p:cNvPr id="27" name="textruta 26"/>
              <p:cNvSpPr txBox="1"/>
              <p:nvPr/>
            </p:nvSpPr>
            <p:spPr>
              <a:xfrm>
                <a:off x="4272269" y="3125755"/>
                <a:ext cx="150554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>
                    <a:latin typeface="Arial" panose="020B0604020202020204" pitchFamily="34" charset="0"/>
                    <a:cs typeface="Arial" panose="020B0604020202020204" pitchFamily="34" charset="0"/>
                  </a:rPr>
                  <a:t>Palpkäkar</a:t>
                </a:r>
              </a:p>
              <a:p>
                <a:r>
                  <a:rPr lang="sv-SE" dirty="0">
                    <a:latin typeface="Arial" panose="020B0604020202020204" pitchFamily="34" charset="0"/>
                    <a:cs typeface="Arial" panose="020B0604020202020204" pitchFamily="34" charset="0"/>
                  </a:rPr>
                  <a:t>(Chelicerata)</a:t>
                </a:r>
              </a:p>
            </p:txBody>
          </p:sp>
          <p:pic>
            <p:nvPicPr>
              <p:cNvPr id="1030" name="Picture 6"/>
              <p:cNvPicPr preferRelativeResize="0"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2886" y="3125894"/>
                <a:ext cx="962343" cy="6435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" name="Grupp 6"/>
            <p:cNvGrpSpPr/>
            <p:nvPr/>
          </p:nvGrpSpPr>
          <p:grpSpPr>
            <a:xfrm>
              <a:off x="3362886" y="6125694"/>
              <a:ext cx="2581636" cy="648026"/>
              <a:chOff x="3362886" y="3862874"/>
              <a:chExt cx="2581636" cy="648026"/>
            </a:xfrm>
          </p:grpSpPr>
          <p:sp>
            <p:nvSpPr>
              <p:cNvPr id="26" name="textruta 25"/>
              <p:cNvSpPr txBox="1"/>
              <p:nvPr/>
            </p:nvSpPr>
            <p:spPr>
              <a:xfrm>
                <a:off x="4272269" y="3862874"/>
                <a:ext cx="167225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>
                    <a:latin typeface="Arial" panose="020B0604020202020204" pitchFamily="34" charset="0"/>
                    <a:cs typeface="Arial" panose="020B0604020202020204" pitchFamily="34" charset="0"/>
                  </a:rPr>
                  <a:t>Havsspindlar</a:t>
                </a:r>
              </a:p>
              <a:p>
                <a:r>
                  <a:rPr lang="sv-SE" dirty="0">
                    <a:latin typeface="Arial" panose="020B0604020202020204" pitchFamily="34" charset="0"/>
                    <a:cs typeface="Arial" panose="020B0604020202020204" pitchFamily="34" charset="0"/>
                  </a:rPr>
                  <a:t>(Pycnogonida)</a:t>
                </a:r>
              </a:p>
            </p:txBody>
          </p:sp>
          <p:pic>
            <p:nvPicPr>
              <p:cNvPr id="1035" name="Picture 11"/>
              <p:cNvPicPr preferRelativeResize="0">
                <a:picLocks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2886" y="3866598"/>
                <a:ext cx="958811" cy="6443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" name="Grupp 5"/>
            <p:cNvGrpSpPr/>
            <p:nvPr/>
          </p:nvGrpSpPr>
          <p:grpSpPr>
            <a:xfrm>
              <a:off x="3362886" y="1659528"/>
              <a:ext cx="2669801" cy="650694"/>
              <a:chOff x="3362886" y="4599993"/>
              <a:chExt cx="2669801" cy="650694"/>
            </a:xfrm>
          </p:grpSpPr>
          <p:sp>
            <p:nvSpPr>
              <p:cNvPr id="25" name="textruta 24"/>
              <p:cNvSpPr txBox="1"/>
              <p:nvPr/>
            </p:nvSpPr>
            <p:spPr>
              <a:xfrm>
                <a:off x="4272269" y="4599993"/>
                <a:ext cx="176041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>
                    <a:latin typeface="Arial" panose="020B0604020202020204" pitchFamily="34" charset="0"/>
                    <a:cs typeface="Arial" panose="020B0604020202020204" pitchFamily="34" charset="0"/>
                  </a:rPr>
                  <a:t>Klomaskar</a:t>
                </a:r>
              </a:p>
              <a:p>
                <a:r>
                  <a:rPr lang="sv-SE" dirty="0">
                    <a:latin typeface="Arial" panose="020B0604020202020204" pitchFamily="34" charset="0"/>
                    <a:cs typeface="Arial" panose="020B0604020202020204" pitchFamily="34" charset="0"/>
                  </a:rPr>
                  <a:t>(Onychophora)</a:t>
                </a:r>
              </a:p>
            </p:txBody>
          </p:sp>
          <p:pic>
            <p:nvPicPr>
              <p:cNvPr id="1036" name="Picture 12"/>
              <p:cNvPicPr preferRelativeResize="0">
                <a:picLocks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2886" y="4608069"/>
                <a:ext cx="957918" cy="6426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" name="Grupp 2"/>
            <p:cNvGrpSpPr/>
            <p:nvPr/>
          </p:nvGrpSpPr>
          <p:grpSpPr>
            <a:xfrm>
              <a:off x="3362886" y="911309"/>
              <a:ext cx="2402099" cy="653140"/>
              <a:chOff x="3362886" y="6074233"/>
              <a:chExt cx="2402099" cy="653140"/>
            </a:xfrm>
          </p:grpSpPr>
          <p:pic>
            <p:nvPicPr>
              <p:cNvPr id="1038" name="Picture 14"/>
              <p:cNvPicPr preferRelativeResize="0">
                <a:picLocks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2886" y="6089206"/>
                <a:ext cx="951205" cy="6381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" name="textruta 3"/>
              <p:cNvSpPr txBox="1"/>
              <p:nvPr/>
            </p:nvSpPr>
            <p:spPr>
              <a:xfrm>
                <a:off x="4272269" y="6074233"/>
                <a:ext cx="149271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>
                    <a:latin typeface="Arial" panose="020B0604020202020204" pitchFamily="34" charset="0"/>
                    <a:cs typeface="Arial" panose="020B0604020202020204" pitchFamily="34" charset="0"/>
                  </a:rPr>
                  <a:t>Rundmaskar</a:t>
                </a:r>
              </a:p>
              <a:p>
                <a:r>
                  <a:rPr lang="sv-SE" dirty="0">
                    <a:latin typeface="Arial" panose="020B0604020202020204" pitchFamily="34" charset="0"/>
                    <a:cs typeface="Arial" panose="020B0604020202020204" pitchFamily="34" charset="0"/>
                  </a:rPr>
                  <a:t>(Nematoda)</a:t>
                </a:r>
              </a:p>
            </p:txBody>
          </p:sp>
        </p:grpSp>
        <p:grpSp>
          <p:nvGrpSpPr>
            <p:cNvPr id="5" name="Grupp 4"/>
            <p:cNvGrpSpPr/>
            <p:nvPr/>
          </p:nvGrpSpPr>
          <p:grpSpPr>
            <a:xfrm>
              <a:off x="3362886" y="2405301"/>
              <a:ext cx="2338044" cy="654926"/>
              <a:chOff x="3362886" y="5337112"/>
              <a:chExt cx="2338044" cy="654926"/>
            </a:xfrm>
          </p:grpSpPr>
          <p:pic>
            <p:nvPicPr>
              <p:cNvPr id="1037" name="Picture 13"/>
              <p:cNvPicPr preferRelativeResize="0">
                <a:picLocks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2886" y="5347856"/>
                <a:ext cx="960739" cy="6441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4" name="textruta 23"/>
              <p:cNvSpPr txBox="1"/>
              <p:nvPr/>
            </p:nvSpPr>
            <p:spPr>
              <a:xfrm>
                <a:off x="4272269" y="5337112"/>
                <a:ext cx="142866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>
                    <a:latin typeface="Arial" panose="020B0604020202020204" pitchFamily="34" charset="0"/>
                    <a:cs typeface="Arial" panose="020B0604020202020204" pitchFamily="34" charset="0"/>
                  </a:rPr>
                  <a:t>Björndjur</a:t>
                </a:r>
              </a:p>
              <a:p>
                <a:r>
                  <a:rPr lang="sv-SE" dirty="0">
                    <a:latin typeface="Arial" panose="020B0604020202020204" pitchFamily="34" charset="0"/>
                    <a:cs typeface="Arial" panose="020B0604020202020204" pitchFamily="34" charset="0"/>
                  </a:rPr>
                  <a:t>(Tardigrada)</a:t>
                </a:r>
              </a:p>
            </p:txBody>
          </p:sp>
        </p:grpSp>
        <p:grpSp>
          <p:nvGrpSpPr>
            <p:cNvPr id="10" name="Grupp 9"/>
            <p:cNvGrpSpPr/>
            <p:nvPr/>
          </p:nvGrpSpPr>
          <p:grpSpPr>
            <a:xfrm>
              <a:off x="3362886" y="3900345"/>
              <a:ext cx="2440571" cy="647448"/>
              <a:chOff x="3362886" y="2387519"/>
              <a:chExt cx="2440571" cy="647448"/>
            </a:xfrm>
          </p:grpSpPr>
          <p:sp>
            <p:nvSpPr>
              <p:cNvPr id="28" name="textruta 27"/>
              <p:cNvSpPr txBox="1"/>
              <p:nvPr/>
            </p:nvSpPr>
            <p:spPr>
              <a:xfrm>
                <a:off x="4272269" y="2388636"/>
                <a:ext cx="153118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>
                    <a:latin typeface="Arial" panose="020B0604020202020204" pitchFamily="34" charset="0"/>
                    <a:cs typeface="Arial" panose="020B0604020202020204" pitchFamily="34" charset="0"/>
                  </a:rPr>
                  <a:t>Mångfotingar</a:t>
                </a:r>
              </a:p>
              <a:p>
                <a:r>
                  <a:rPr lang="sv-SE" dirty="0">
                    <a:latin typeface="Arial" panose="020B0604020202020204" pitchFamily="34" charset="0"/>
                    <a:cs typeface="Arial" panose="020B0604020202020204" pitchFamily="34" charset="0"/>
                  </a:rPr>
                  <a:t>(Myriapoda)</a:t>
                </a:r>
              </a:p>
            </p:txBody>
          </p:sp>
          <p:pic>
            <p:nvPicPr>
              <p:cNvPr id="1039" name="Picture 15"/>
              <p:cNvPicPr preferRelativeResize="0">
                <a:picLocks noChangeArrowheads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362886" y="2387519"/>
                <a:ext cx="957545" cy="6412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1" name="Grupp 10"/>
            <p:cNvGrpSpPr/>
            <p:nvPr/>
          </p:nvGrpSpPr>
          <p:grpSpPr>
            <a:xfrm>
              <a:off x="3362886" y="4642872"/>
              <a:ext cx="2337979" cy="646331"/>
              <a:chOff x="3362886" y="1651517"/>
              <a:chExt cx="2337979" cy="646331"/>
            </a:xfrm>
          </p:grpSpPr>
          <p:pic>
            <p:nvPicPr>
              <p:cNvPr id="1034" name="Picture 10"/>
              <p:cNvPicPr>
                <a:picLocks noChangeAspect="1" noChangeArrowheads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362886" y="1653825"/>
                <a:ext cx="978227" cy="6365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0" name="textruta 29"/>
              <p:cNvSpPr txBox="1"/>
              <p:nvPr/>
            </p:nvSpPr>
            <p:spPr>
              <a:xfrm>
                <a:off x="4272269" y="1651517"/>
                <a:ext cx="14285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>
                    <a:latin typeface="Arial" panose="020B0604020202020204" pitchFamily="34" charset="0"/>
                    <a:cs typeface="Arial" panose="020B0604020202020204" pitchFamily="34" charset="0"/>
                  </a:rPr>
                  <a:t>Kräftdjur</a:t>
                </a:r>
              </a:p>
              <a:p>
                <a:r>
                  <a:rPr lang="sv-SE" dirty="0">
                    <a:latin typeface="Arial" panose="020B0604020202020204" pitchFamily="34" charset="0"/>
                    <a:cs typeface="Arial" panose="020B0604020202020204" pitchFamily="34" charset="0"/>
                  </a:rPr>
                  <a:t>(Crustacea)</a:t>
                </a:r>
              </a:p>
            </p:txBody>
          </p:sp>
        </p:grpSp>
        <p:grpSp>
          <p:nvGrpSpPr>
            <p:cNvPr id="12" name="Grupp 11"/>
            <p:cNvGrpSpPr/>
            <p:nvPr/>
          </p:nvGrpSpPr>
          <p:grpSpPr>
            <a:xfrm>
              <a:off x="3362886" y="3155306"/>
              <a:ext cx="2299507" cy="649960"/>
              <a:chOff x="3362886" y="910769"/>
              <a:chExt cx="2299507" cy="649960"/>
            </a:xfrm>
          </p:grpSpPr>
          <p:sp>
            <p:nvSpPr>
              <p:cNvPr id="31" name="textruta 30"/>
              <p:cNvSpPr txBox="1"/>
              <p:nvPr/>
            </p:nvSpPr>
            <p:spPr>
              <a:xfrm>
                <a:off x="4272269" y="914398"/>
                <a:ext cx="139012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>
                    <a:latin typeface="Arial" panose="020B0604020202020204" pitchFamily="34" charset="0"/>
                    <a:cs typeface="Arial" panose="020B0604020202020204" pitchFamily="34" charset="0"/>
                  </a:rPr>
                  <a:t>Sexfotingar</a:t>
                </a:r>
              </a:p>
              <a:p>
                <a:r>
                  <a:rPr lang="sv-SE" dirty="0">
                    <a:latin typeface="Arial" panose="020B0604020202020204" pitchFamily="34" charset="0"/>
                    <a:cs typeface="Arial" panose="020B0604020202020204" pitchFamily="34" charset="0"/>
                  </a:rPr>
                  <a:t>(Hexapoda)</a:t>
                </a:r>
              </a:p>
            </p:txBody>
          </p:sp>
          <p:pic>
            <p:nvPicPr>
              <p:cNvPr id="1040" name="Picture 16"/>
              <p:cNvPicPr preferRelativeResize="0">
                <a:picLocks noChangeArrowheads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362886" y="910769"/>
                <a:ext cx="968829" cy="6458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45" name="Bildtext höger 44"/>
          <p:cNvSpPr/>
          <p:nvPr/>
        </p:nvSpPr>
        <p:spPr>
          <a:xfrm>
            <a:off x="865507" y="979708"/>
            <a:ext cx="1567543" cy="5630744"/>
          </a:xfrm>
          <a:prstGeom prst="rightArrowCallou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sv-SE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Evolutionsträd baserat på </a:t>
            </a:r>
            <a:r>
              <a:rPr lang="sv-SE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jämförande anatomi</a:t>
            </a:r>
            <a:endParaRPr lang="sv-SE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Bildtext ned 52"/>
          <p:cNvSpPr/>
          <p:nvPr/>
        </p:nvSpPr>
        <p:spPr>
          <a:xfrm rot="5400000">
            <a:off x="5599827" y="2990950"/>
            <a:ext cx="5649690" cy="1589317"/>
          </a:xfrm>
          <a:prstGeom prst="downArrowCallou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Evolutionsträd baserat på</a:t>
            </a:r>
          </a:p>
          <a:p>
            <a:pPr algn="ctr"/>
            <a:r>
              <a:rPr lang="sv-SE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molekylär</a:t>
            </a:r>
            <a:r>
              <a:rPr lang="sv-SE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</a:t>
            </a:r>
          </a:p>
        </p:txBody>
      </p:sp>
      <p:grpSp>
        <p:nvGrpSpPr>
          <p:cNvPr id="211" name="Grupp 210"/>
          <p:cNvGrpSpPr/>
          <p:nvPr/>
        </p:nvGrpSpPr>
        <p:grpSpPr>
          <a:xfrm>
            <a:off x="6214116" y="1232554"/>
            <a:ext cx="1452527" cy="5243534"/>
            <a:chOff x="5748374" y="1206917"/>
            <a:chExt cx="1452527" cy="5243534"/>
          </a:xfrm>
        </p:grpSpPr>
        <p:cxnSp>
          <p:nvCxnSpPr>
            <p:cNvPr id="57" name="Rak 56"/>
            <p:cNvCxnSpPr/>
            <p:nvPr/>
          </p:nvCxnSpPr>
          <p:spPr>
            <a:xfrm>
              <a:off x="6857465" y="2652713"/>
              <a:ext cx="0" cy="116854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Rak 57"/>
            <p:cNvCxnSpPr/>
            <p:nvPr/>
          </p:nvCxnSpPr>
          <p:spPr>
            <a:xfrm flipH="1">
              <a:off x="5749318" y="1220426"/>
              <a:ext cx="1290636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ak 58"/>
            <p:cNvCxnSpPr/>
            <p:nvPr/>
          </p:nvCxnSpPr>
          <p:spPr>
            <a:xfrm>
              <a:off x="7028587" y="1206917"/>
              <a:ext cx="0" cy="2048813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Rak 59"/>
            <p:cNvCxnSpPr/>
            <p:nvPr/>
          </p:nvCxnSpPr>
          <p:spPr>
            <a:xfrm flipH="1">
              <a:off x="5757863" y="1963015"/>
              <a:ext cx="953254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Rak 60"/>
            <p:cNvCxnSpPr/>
            <p:nvPr/>
          </p:nvCxnSpPr>
          <p:spPr>
            <a:xfrm flipV="1">
              <a:off x="6214002" y="3827241"/>
              <a:ext cx="0" cy="411473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Rak 61"/>
            <p:cNvCxnSpPr/>
            <p:nvPr/>
          </p:nvCxnSpPr>
          <p:spPr>
            <a:xfrm flipH="1">
              <a:off x="5749073" y="4224764"/>
              <a:ext cx="482087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Rak 62"/>
            <p:cNvCxnSpPr/>
            <p:nvPr/>
          </p:nvCxnSpPr>
          <p:spPr>
            <a:xfrm flipH="1">
              <a:off x="5869773" y="2668509"/>
              <a:ext cx="992500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ak 64"/>
            <p:cNvCxnSpPr/>
            <p:nvPr/>
          </p:nvCxnSpPr>
          <p:spPr>
            <a:xfrm flipH="1">
              <a:off x="6048527" y="3838085"/>
              <a:ext cx="179462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Rak 68"/>
            <p:cNvCxnSpPr/>
            <p:nvPr/>
          </p:nvCxnSpPr>
          <p:spPr>
            <a:xfrm flipH="1">
              <a:off x="6692074" y="3817946"/>
              <a:ext cx="184976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Rak 69"/>
            <p:cNvCxnSpPr/>
            <p:nvPr/>
          </p:nvCxnSpPr>
          <p:spPr>
            <a:xfrm flipH="1">
              <a:off x="6857960" y="3243364"/>
              <a:ext cx="185778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ak 70"/>
            <p:cNvCxnSpPr/>
            <p:nvPr/>
          </p:nvCxnSpPr>
          <p:spPr>
            <a:xfrm>
              <a:off x="6374868" y="3999432"/>
              <a:ext cx="0" cy="1697442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Rak 71"/>
            <p:cNvCxnSpPr/>
            <p:nvPr/>
          </p:nvCxnSpPr>
          <p:spPr>
            <a:xfrm>
              <a:off x="6535734" y="4836110"/>
              <a:ext cx="0" cy="1614341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Rak 72"/>
            <p:cNvCxnSpPr/>
            <p:nvPr/>
          </p:nvCxnSpPr>
          <p:spPr>
            <a:xfrm flipH="1">
              <a:off x="6205105" y="4009902"/>
              <a:ext cx="187420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Rak 73"/>
            <p:cNvCxnSpPr/>
            <p:nvPr/>
          </p:nvCxnSpPr>
          <p:spPr>
            <a:xfrm flipH="1">
              <a:off x="6364152" y="4847179"/>
              <a:ext cx="185329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Rak 74"/>
            <p:cNvCxnSpPr/>
            <p:nvPr/>
          </p:nvCxnSpPr>
          <p:spPr>
            <a:xfrm flipH="1">
              <a:off x="6533327" y="5648401"/>
              <a:ext cx="181303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Rak 75"/>
            <p:cNvCxnSpPr/>
            <p:nvPr/>
          </p:nvCxnSpPr>
          <p:spPr>
            <a:xfrm flipH="1">
              <a:off x="5757149" y="5691335"/>
              <a:ext cx="634751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Rak 76"/>
            <p:cNvCxnSpPr/>
            <p:nvPr/>
          </p:nvCxnSpPr>
          <p:spPr>
            <a:xfrm flipH="1">
              <a:off x="5762215" y="6435528"/>
              <a:ext cx="791675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Rak 160"/>
            <p:cNvCxnSpPr/>
            <p:nvPr/>
          </p:nvCxnSpPr>
          <p:spPr>
            <a:xfrm>
              <a:off x="5748374" y="3471863"/>
              <a:ext cx="319087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Rak 202"/>
            <p:cNvCxnSpPr/>
            <p:nvPr/>
          </p:nvCxnSpPr>
          <p:spPr>
            <a:xfrm>
              <a:off x="5748374" y="4953000"/>
              <a:ext cx="319087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Rak 243"/>
            <p:cNvCxnSpPr/>
            <p:nvPr/>
          </p:nvCxnSpPr>
          <p:spPr>
            <a:xfrm flipH="1">
              <a:off x="7015123" y="2228952"/>
              <a:ext cx="185778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2" name="Rektangel 251"/>
            <p:cNvSpPr/>
            <p:nvPr/>
          </p:nvSpPr>
          <p:spPr>
            <a:xfrm>
              <a:off x="6669881" y="2630417"/>
              <a:ext cx="52757" cy="65087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68" name="Rak 67"/>
            <p:cNvCxnSpPr/>
            <p:nvPr/>
          </p:nvCxnSpPr>
          <p:spPr>
            <a:xfrm>
              <a:off x="6696600" y="1965533"/>
              <a:ext cx="0" cy="3694373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3" name="Rektangel 252"/>
            <p:cNvSpPr/>
            <p:nvPr/>
          </p:nvSpPr>
          <p:spPr>
            <a:xfrm>
              <a:off x="6026019" y="4191423"/>
              <a:ext cx="52757" cy="65087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163" name="Rak 162"/>
            <p:cNvCxnSpPr/>
            <p:nvPr/>
          </p:nvCxnSpPr>
          <p:spPr>
            <a:xfrm>
              <a:off x="6053136" y="3457575"/>
              <a:ext cx="0" cy="1509713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upp 209"/>
          <p:cNvGrpSpPr/>
          <p:nvPr/>
        </p:nvGrpSpPr>
        <p:grpSpPr>
          <a:xfrm>
            <a:off x="2390860" y="1232555"/>
            <a:ext cx="1236127" cy="5238045"/>
            <a:chOff x="1583273" y="1182751"/>
            <a:chExt cx="1236127" cy="5238045"/>
          </a:xfrm>
        </p:grpSpPr>
        <p:cxnSp>
          <p:nvCxnSpPr>
            <p:cNvPr id="32" name="Rak 31"/>
            <p:cNvCxnSpPr/>
            <p:nvPr/>
          </p:nvCxnSpPr>
          <p:spPr>
            <a:xfrm>
              <a:off x="2193421" y="3786321"/>
              <a:ext cx="0" cy="1704975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Rak 32"/>
            <p:cNvCxnSpPr/>
            <p:nvPr/>
          </p:nvCxnSpPr>
          <p:spPr>
            <a:xfrm>
              <a:off x="2336338" y="6034763"/>
              <a:ext cx="194243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Rak 33"/>
            <p:cNvCxnSpPr/>
            <p:nvPr/>
          </p:nvCxnSpPr>
          <p:spPr>
            <a:xfrm>
              <a:off x="2353441" y="4899974"/>
              <a:ext cx="0" cy="1153418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Rak 35"/>
            <p:cNvCxnSpPr/>
            <p:nvPr/>
          </p:nvCxnSpPr>
          <p:spPr>
            <a:xfrm>
              <a:off x="2352403" y="3452656"/>
              <a:ext cx="0" cy="74254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Rak 37"/>
            <p:cNvCxnSpPr/>
            <p:nvPr/>
          </p:nvCxnSpPr>
          <p:spPr>
            <a:xfrm>
              <a:off x="2513461" y="5650840"/>
              <a:ext cx="0" cy="769956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Rak 40"/>
            <p:cNvCxnSpPr/>
            <p:nvPr/>
          </p:nvCxnSpPr>
          <p:spPr>
            <a:xfrm>
              <a:off x="2191505" y="3806057"/>
              <a:ext cx="167134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Rak 41"/>
            <p:cNvCxnSpPr/>
            <p:nvPr/>
          </p:nvCxnSpPr>
          <p:spPr>
            <a:xfrm>
              <a:off x="2033401" y="2681421"/>
              <a:ext cx="0" cy="195040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Rak 43"/>
            <p:cNvCxnSpPr/>
            <p:nvPr/>
          </p:nvCxnSpPr>
          <p:spPr>
            <a:xfrm>
              <a:off x="1873381" y="1928946"/>
              <a:ext cx="0" cy="1757363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Rak 45"/>
            <p:cNvCxnSpPr/>
            <p:nvPr/>
          </p:nvCxnSpPr>
          <p:spPr>
            <a:xfrm>
              <a:off x="1713361" y="1182751"/>
              <a:ext cx="0" cy="1639164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Rak 48"/>
            <p:cNvCxnSpPr/>
            <p:nvPr/>
          </p:nvCxnSpPr>
          <p:spPr>
            <a:xfrm>
              <a:off x="2017250" y="4643203"/>
              <a:ext cx="176070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Rak 49"/>
            <p:cNvCxnSpPr/>
            <p:nvPr/>
          </p:nvCxnSpPr>
          <p:spPr>
            <a:xfrm>
              <a:off x="1862469" y="3675178"/>
              <a:ext cx="176614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Rak 54"/>
            <p:cNvCxnSpPr/>
            <p:nvPr/>
          </p:nvCxnSpPr>
          <p:spPr>
            <a:xfrm>
              <a:off x="1693400" y="2805846"/>
              <a:ext cx="193272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Rak 91"/>
            <p:cNvCxnSpPr/>
            <p:nvPr/>
          </p:nvCxnSpPr>
          <p:spPr>
            <a:xfrm>
              <a:off x="1583273" y="1858213"/>
              <a:ext cx="121920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Rak 249"/>
            <p:cNvCxnSpPr/>
            <p:nvPr/>
          </p:nvCxnSpPr>
          <p:spPr>
            <a:xfrm>
              <a:off x="1709159" y="1187865"/>
              <a:ext cx="1110241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Rak 254"/>
            <p:cNvCxnSpPr/>
            <p:nvPr/>
          </p:nvCxnSpPr>
          <p:spPr>
            <a:xfrm>
              <a:off x="1871529" y="1939895"/>
              <a:ext cx="947871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Rak 256"/>
            <p:cNvCxnSpPr/>
            <p:nvPr/>
          </p:nvCxnSpPr>
          <p:spPr>
            <a:xfrm>
              <a:off x="2025353" y="2674834"/>
              <a:ext cx="794047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Rak 281"/>
            <p:cNvCxnSpPr/>
            <p:nvPr/>
          </p:nvCxnSpPr>
          <p:spPr>
            <a:xfrm>
              <a:off x="2358639" y="3461047"/>
              <a:ext cx="460761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Rak 283"/>
            <p:cNvCxnSpPr/>
            <p:nvPr/>
          </p:nvCxnSpPr>
          <p:spPr>
            <a:xfrm>
              <a:off x="2358639" y="4187439"/>
              <a:ext cx="460761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Rak 194"/>
            <p:cNvCxnSpPr/>
            <p:nvPr/>
          </p:nvCxnSpPr>
          <p:spPr>
            <a:xfrm>
              <a:off x="2350093" y="4905286"/>
              <a:ext cx="469307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Rak 196"/>
            <p:cNvCxnSpPr/>
            <p:nvPr/>
          </p:nvCxnSpPr>
          <p:spPr>
            <a:xfrm>
              <a:off x="2503918" y="5665862"/>
              <a:ext cx="315482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Rak 199"/>
            <p:cNvCxnSpPr/>
            <p:nvPr/>
          </p:nvCxnSpPr>
          <p:spPr>
            <a:xfrm>
              <a:off x="2512464" y="6417892"/>
              <a:ext cx="306936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Rak 208"/>
            <p:cNvCxnSpPr/>
            <p:nvPr/>
          </p:nvCxnSpPr>
          <p:spPr>
            <a:xfrm>
              <a:off x="2196269" y="5477855"/>
              <a:ext cx="153824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00696788"/>
      </p:ext>
    </p:extLst>
  </p:cSld>
  <p:clrMapOvr>
    <a:masterClrMapping/>
  </p:clrMapOvr>
  <p:transition advTm="22466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684000"/>
          </a:xfrm>
          <a:prstGeom prst="rect">
            <a:avLst/>
          </a:prstGeom>
        </p:spPr>
        <p:txBody>
          <a:bodyPr/>
          <a:lstStyle/>
          <a:p>
            <a:r>
              <a:rPr lang="sv-SE" dirty="0"/>
              <a:t>Myt 8: Människan släkt med apan</a:t>
            </a:r>
          </a:p>
        </p:txBody>
      </p:sp>
      <p:sp>
        <p:nvSpPr>
          <p:cNvPr id="81" name="textruta 80"/>
          <p:cNvSpPr txBox="1"/>
          <p:nvPr/>
        </p:nvSpPr>
        <p:spPr>
          <a:xfrm>
            <a:off x="3050882" y="3946442"/>
            <a:ext cx="105637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sv-SE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habilis</a:t>
            </a:r>
          </a:p>
        </p:txBody>
      </p:sp>
      <p:sp>
        <p:nvSpPr>
          <p:cNvPr id="83" name="textruta 82"/>
          <p:cNvSpPr txBox="1"/>
          <p:nvPr/>
        </p:nvSpPr>
        <p:spPr>
          <a:xfrm>
            <a:off x="6771727" y="4752500"/>
            <a:ext cx="88325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sv-SE" sz="20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garhi</a:t>
            </a:r>
          </a:p>
        </p:txBody>
      </p:sp>
      <p:sp>
        <p:nvSpPr>
          <p:cNvPr id="84" name="textruta 83"/>
          <p:cNvSpPr txBox="1"/>
          <p:nvPr/>
        </p:nvSpPr>
        <p:spPr>
          <a:xfrm>
            <a:off x="4200064" y="6264097"/>
            <a:ext cx="135293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sv-SE" sz="20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afarensis</a:t>
            </a:r>
          </a:p>
        </p:txBody>
      </p:sp>
      <p:sp>
        <p:nvSpPr>
          <p:cNvPr id="85" name="textruta 84"/>
          <p:cNvSpPr txBox="1"/>
          <p:nvPr/>
        </p:nvSpPr>
        <p:spPr>
          <a:xfrm>
            <a:off x="2640885" y="5185244"/>
            <a:ext cx="135293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sv-SE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africanus</a:t>
            </a:r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7387E778-69D1-408B-9D8D-A66B4B9EA9AC}"/>
              </a:ext>
            </a:extLst>
          </p:cNvPr>
          <p:cNvGrpSpPr/>
          <p:nvPr/>
        </p:nvGrpSpPr>
        <p:grpSpPr>
          <a:xfrm>
            <a:off x="4537356" y="872631"/>
            <a:ext cx="3539478" cy="3301426"/>
            <a:chOff x="4537356" y="872631"/>
            <a:chExt cx="3539478" cy="3301426"/>
          </a:xfrm>
        </p:grpSpPr>
        <p:cxnSp>
          <p:nvCxnSpPr>
            <p:cNvPr id="86" name="Rak 85"/>
            <p:cNvCxnSpPr/>
            <p:nvPr/>
          </p:nvCxnSpPr>
          <p:spPr>
            <a:xfrm flipV="1">
              <a:off x="8063510" y="872631"/>
              <a:ext cx="0" cy="2306715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Frihandsfigur 89"/>
            <p:cNvSpPr/>
            <p:nvPr/>
          </p:nvSpPr>
          <p:spPr>
            <a:xfrm>
              <a:off x="6694630" y="3165881"/>
              <a:ext cx="1382204" cy="137671"/>
            </a:xfrm>
            <a:custGeom>
              <a:avLst/>
              <a:gdLst>
                <a:gd name="connsiteX0" fmla="*/ 0 w 2272684"/>
                <a:gd name="connsiteY0" fmla="*/ 163154 h 163154"/>
                <a:gd name="connsiteX1" fmla="*/ 1331651 w 2272684"/>
                <a:gd name="connsiteY1" fmla="*/ 21111 h 163154"/>
                <a:gd name="connsiteX2" fmla="*/ 2272684 w 2272684"/>
                <a:gd name="connsiteY2" fmla="*/ 3355 h 163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72684" h="163154">
                  <a:moveTo>
                    <a:pt x="0" y="163154"/>
                  </a:moveTo>
                  <a:cubicBezTo>
                    <a:pt x="476435" y="105449"/>
                    <a:pt x="952870" y="47744"/>
                    <a:pt x="1331651" y="21111"/>
                  </a:cubicBezTo>
                  <a:cubicBezTo>
                    <a:pt x="1710432" y="-5522"/>
                    <a:pt x="1991558" y="-1084"/>
                    <a:pt x="2272684" y="3355"/>
                  </a:cubicBezTo>
                </a:path>
              </a:pathLst>
            </a:custGeom>
            <a:noFill/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Frihandsfigur 90"/>
            <p:cNvSpPr/>
            <p:nvPr/>
          </p:nvSpPr>
          <p:spPr>
            <a:xfrm>
              <a:off x="4828867" y="2314515"/>
              <a:ext cx="1484022" cy="1020932"/>
            </a:xfrm>
            <a:custGeom>
              <a:avLst/>
              <a:gdLst>
                <a:gd name="connsiteX0" fmla="*/ 1961965 w 1961965"/>
                <a:gd name="connsiteY0" fmla="*/ 1020932 h 1020932"/>
                <a:gd name="connsiteX1" fmla="*/ 1225119 w 1961965"/>
                <a:gd name="connsiteY1" fmla="*/ 363985 h 1020932"/>
                <a:gd name="connsiteX2" fmla="*/ 0 w 1961965"/>
                <a:gd name="connsiteY2" fmla="*/ 0 h 1020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61965" h="1020932">
                  <a:moveTo>
                    <a:pt x="1961965" y="1020932"/>
                  </a:moveTo>
                  <a:cubicBezTo>
                    <a:pt x="1757039" y="777536"/>
                    <a:pt x="1552113" y="534140"/>
                    <a:pt x="1225119" y="363985"/>
                  </a:cubicBezTo>
                  <a:cubicBezTo>
                    <a:pt x="898125" y="193830"/>
                    <a:pt x="449062" y="96915"/>
                    <a:pt x="0" y="0"/>
                  </a:cubicBezTo>
                </a:path>
              </a:pathLst>
            </a:custGeom>
            <a:noFill/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Frihandsfigur 91"/>
            <p:cNvSpPr/>
            <p:nvPr/>
          </p:nvSpPr>
          <p:spPr>
            <a:xfrm>
              <a:off x="4862118" y="1970750"/>
              <a:ext cx="616271" cy="221958"/>
            </a:xfrm>
            <a:custGeom>
              <a:avLst/>
              <a:gdLst>
                <a:gd name="connsiteX0" fmla="*/ 0 w 958788"/>
                <a:gd name="connsiteY0" fmla="*/ 221942 h 222148"/>
                <a:gd name="connsiteX1" fmla="*/ 639192 w 958788"/>
                <a:gd name="connsiteY1" fmla="*/ 186431 h 222148"/>
                <a:gd name="connsiteX2" fmla="*/ 958788 w 958788"/>
                <a:gd name="connsiteY2" fmla="*/ 0 h 222148"/>
                <a:gd name="connsiteX0" fmla="*/ 0 w 958788"/>
                <a:gd name="connsiteY0" fmla="*/ 221942 h 221958"/>
                <a:gd name="connsiteX1" fmla="*/ 574527 w 958788"/>
                <a:gd name="connsiteY1" fmla="*/ 161492 h 221958"/>
                <a:gd name="connsiteX2" fmla="*/ 958788 w 958788"/>
                <a:gd name="connsiteY2" fmla="*/ 0 h 22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8788" h="221958">
                  <a:moveTo>
                    <a:pt x="0" y="221942"/>
                  </a:moveTo>
                  <a:cubicBezTo>
                    <a:pt x="239697" y="222681"/>
                    <a:pt x="414729" y="198482"/>
                    <a:pt x="574527" y="161492"/>
                  </a:cubicBezTo>
                  <a:cubicBezTo>
                    <a:pt x="734325" y="124502"/>
                    <a:pt x="878889" y="74720"/>
                    <a:pt x="958788" y="0"/>
                  </a:cubicBezTo>
                </a:path>
              </a:pathLst>
            </a:custGeom>
            <a:noFill/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Frihandsfigur 92"/>
            <p:cNvSpPr/>
            <p:nvPr/>
          </p:nvSpPr>
          <p:spPr>
            <a:xfrm>
              <a:off x="5877883" y="1036133"/>
              <a:ext cx="816746" cy="322058"/>
            </a:xfrm>
            <a:custGeom>
              <a:avLst/>
              <a:gdLst>
                <a:gd name="connsiteX0" fmla="*/ 0 w 816746"/>
                <a:gd name="connsiteY0" fmla="*/ 322058 h 322058"/>
                <a:gd name="connsiteX1" fmla="*/ 363985 w 816746"/>
                <a:gd name="connsiteY1" fmla="*/ 46850 h 322058"/>
                <a:gd name="connsiteX2" fmla="*/ 816746 w 816746"/>
                <a:gd name="connsiteY2" fmla="*/ 2462 h 32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6746" h="322058">
                  <a:moveTo>
                    <a:pt x="0" y="322058"/>
                  </a:moveTo>
                  <a:cubicBezTo>
                    <a:pt x="113930" y="211087"/>
                    <a:pt x="227861" y="100116"/>
                    <a:pt x="363985" y="46850"/>
                  </a:cubicBezTo>
                  <a:cubicBezTo>
                    <a:pt x="500109" y="-6416"/>
                    <a:pt x="658427" y="-1977"/>
                    <a:pt x="816746" y="2462"/>
                  </a:cubicBezTo>
                </a:path>
              </a:pathLst>
            </a:custGeom>
            <a:noFill/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Frihandsfigur 93"/>
            <p:cNvSpPr/>
            <p:nvPr/>
          </p:nvSpPr>
          <p:spPr>
            <a:xfrm>
              <a:off x="4537356" y="1127165"/>
              <a:ext cx="1154097" cy="222149"/>
            </a:xfrm>
            <a:custGeom>
              <a:avLst/>
              <a:gdLst>
                <a:gd name="connsiteX0" fmla="*/ 1154097 w 1154097"/>
                <a:gd name="connsiteY0" fmla="*/ 222149 h 222149"/>
                <a:gd name="connsiteX1" fmla="*/ 816746 w 1154097"/>
                <a:gd name="connsiteY1" fmla="*/ 35718 h 222149"/>
                <a:gd name="connsiteX2" fmla="*/ 0 w 1154097"/>
                <a:gd name="connsiteY2" fmla="*/ 207 h 222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4097" h="222149">
                  <a:moveTo>
                    <a:pt x="1154097" y="222149"/>
                  </a:moveTo>
                  <a:cubicBezTo>
                    <a:pt x="1081596" y="147428"/>
                    <a:pt x="1009095" y="72708"/>
                    <a:pt x="816746" y="35718"/>
                  </a:cubicBezTo>
                  <a:cubicBezTo>
                    <a:pt x="624397" y="-1272"/>
                    <a:pt x="312198" y="-533"/>
                    <a:pt x="0" y="207"/>
                  </a:cubicBezTo>
                </a:path>
              </a:pathLst>
            </a:custGeom>
            <a:noFill/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Frihandsfigur 94"/>
            <p:cNvSpPr/>
            <p:nvPr/>
          </p:nvSpPr>
          <p:spPr>
            <a:xfrm>
              <a:off x="5414600" y="3594042"/>
              <a:ext cx="798990" cy="580015"/>
            </a:xfrm>
            <a:custGeom>
              <a:avLst/>
              <a:gdLst>
                <a:gd name="connsiteX0" fmla="*/ 0 w 798990"/>
                <a:gd name="connsiteY0" fmla="*/ 580015 h 580015"/>
                <a:gd name="connsiteX1" fmla="*/ 470516 w 798990"/>
                <a:gd name="connsiteY1" fmla="*/ 73988 h 580015"/>
                <a:gd name="connsiteX2" fmla="*/ 798990 w 798990"/>
                <a:gd name="connsiteY2" fmla="*/ 2966 h 580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8990" h="580015">
                  <a:moveTo>
                    <a:pt x="0" y="580015"/>
                  </a:moveTo>
                  <a:cubicBezTo>
                    <a:pt x="168675" y="375089"/>
                    <a:pt x="337351" y="170163"/>
                    <a:pt x="470516" y="73988"/>
                  </a:cubicBezTo>
                  <a:cubicBezTo>
                    <a:pt x="603681" y="-22187"/>
                    <a:pt x="798990" y="2966"/>
                    <a:pt x="798990" y="2966"/>
                  </a:cubicBezTo>
                </a:path>
              </a:pathLst>
            </a:custGeom>
            <a:noFill/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upp 6">
            <a:extLst>
              <a:ext uri="{FF2B5EF4-FFF2-40B4-BE49-F238E27FC236}">
                <a16:creationId xmlns:a16="http://schemas.microsoft.com/office/drawing/2014/main" id="{0B486582-38CC-4337-AFB7-FEC73689B4F6}"/>
              </a:ext>
            </a:extLst>
          </p:cNvPr>
          <p:cNvGrpSpPr/>
          <p:nvPr/>
        </p:nvGrpSpPr>
        <p:grpSpPr>
          <a:xfrm>
            <a:off x="4528478" y="3186990"/>
            <a:ext cx="1012054" cy="1571348"/>
            <a:chOff x="4528478" y="3186990"/>
            <a:chExt cx="1012054" cy="1571348"/>
          </a:xfrm>
        </p:grpSpPr>
        <p:cxnSp>
          <p:nvCxnSpPr>
            <p:cNvPr id="80" name="Rak 79"/>
            <p:cNvCxnSpPr/>
            <p:nvPr/>
          </p:nvCxnSpPr>
          <p:spPr>
            <a:xfrm flipV="1">
              <a:off x="4529957" y="3186990"/>
              <a:ext cx="0" cy="622918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Frihandsfigur 95"/>
            <p:cNvSpPr/>
            <p:nvPr/>
          </p:nvSpPr>
          <p:spPr>
            <a:xfrm>
              <a:off x="4528478" y="3861694"/>
              <a:ext cx="1012054" cy="896644"/>
            </a:xfrm>
            <a:custGeom>
              <a:avLst/>
              <a:gdLst>
                <a:gd name="connsiteX0" fmla="*/ 1012054 w 1012054"/>
                <a:gd name="connsiteY0" fmla="*/ 896644 h 896644"/>
                <a:gd name="connsiteX1" fmla="*/ 710213 w 1012054"/>
                <a:gd name="connsiteY1" fmla="*/ 275207 h 896644"/>
                <a:gd name="connsiteX2" fmla="*/ 0 w 1012054"/>
                <a:gd name="connsiteY2" fmla="*/ 0 h 896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2054" h="896644">
                  <a:moveTo>
                    <a:pt x="1012054" y="896644"/>
                  </a:moveTo>
                  <a:cubicBezTo>
                    <a:pt x="945471" y="660646"/>
                    <a:pt x="878889" y="424648"/>
                    <a:pt x="710213" y="275207"/>
                  </a:cubicBezTo>
                  <a:cubicBezTo>
                    <a:pt x="541537" y="125766"/>
                    <a:pt x="270768" y="62883"/>
                    <a:pt x="0" y="0"/>
                  </a:cubicBezTo>
                </a:path>
              </a:pathLst>
            </a:custGeom>
            <a:noFill/>
            <a:ln w="38100">
              <a:solidFill>
                <a:schemeClr val="accent1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8" name="textruta 97"/>
          <p:cNvSpPr txBox="1"/>
          <p:nvPr/>
        </p:nvSpPr>
        <p:spPr>
          <a:xfrm>
            <a:off x="8173419" y="2470823"/>
            <a:ext cx="116698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sv-SE" sz="20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erectus</a:t>
            </a:r>
          </a:p>
        </p:txBody>
      </p:sp>
      <p:sp>
        <p:nvSpPr>
          <p:cNvPr id="99" name="textruta 98"/>
          <p:cNvSpPr txBox="1"/>
          <p:nvPr/>
        </p:nvSpPr>
        <p:spPr>
          <a:xfrm>
            <a:off x="2521283" y="2309901"/>
            <a:ext cx="158056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sv-SE" sz="20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antecessor</a:t>
            </a:r>
          </a:p>
        </p:txBody>
      </p:sp>
      <p:sp>
        <p:nvSpPr>
          <p:cNvPr id="100" name="textruta 99"/>
          <p:cNvSpPr txBox="1"/>
          <p:nvPr/>
        </p:nvSpPr>
        <p:spPr>
          <a:xfrm>
            <a:off x="2219986" y="1577224"/>
            <a:ext cx="236282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sv-SE" sz="20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neanderthalensis</a:t>
            </a:r>
          </a:p>
        </p:txBody>
      </p:sp>
      <p:sp>
        <p:nvSpPr>
          <p:cNvPr id="101" name="textruta 100"/>
          <p:cNvSpPr txBox="1"/>
          <p:nvPr/>
        </p:nvSpPr>
        <p:spPr>
          <a:xfrm>
            <a:off x="5321523" y="2022198"/>
            <a:ext cx="2125582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sv-SE" sz="20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heidelbergensis</a:t>
            </a:r>
          </a:p>
        </p:txBody>
      </p:sp>
      <p:sp>
        <p:nvSpPr>
          <p:cNvPr id="102" name="textruta 101"/>
          <p:cNvSpPr txBox="1"/>
          <p:nvPr/>
        </p:nvSpPr>
        <p:spPr>
          <a:xfrm>
            <a:off x="6559195" y="1361298"/>
            <a:ext cx="120545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sv-SE" sz="20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sapiens</a:t>
            </a:r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E294A222-5F9B-40F2-AE07-4E0074B7E9CB}"/>
              </a:ext>
            </a:extLst>
          </p:cNvPr>
          <p:cNvGrpSpPr/>
          <p:nvPr/>
        </p:nvGrpSpPr>
        <p:grpSpPr>
          <a:xfrm>
            <a:off x="4885066" y="4190167"/>
            <a:ext cx="1410068" cy="2601159"/>
            <a:chOff x="4885066" y="4190167"/>
            <a:chExt cx="1410068" cy="2601159"/>
          </a:xfrm>
        </p:grpSpPr>
        <p:cxnSp>
          <p:nvCxnSpPr>
            <p:cNvPr id="79" name="Rak 78"/>
            <p:cNvCxnSpPr/>
            <p:nvPr/>
          </p:nvCxnSpPr>
          <p:spPr>
            <a:xfrm flipV="1">
              <a:off x="5025628" y="4989158"/>
              <a:ext cx="1171853" cy="621438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Rak 86"/>
            <p:cNvCxnSpPr/>
            <p:nvPr/>
          </p:nvCxnSpPr>
          <p:spPr>
            <a:xfrm flipV="1">
              <a:off x="4886545" y="4706551"/>
              <a:ext cx="0" cy="622918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Rak 87"/>
            <p:cNvCxnSpPr/>
            <p:nvPr/>
          </p:nvCxnSpPr>
          <p:spPr>
            <a:xfrm flipV="1">
              <a:off x="4885066" y="4190167"/>
              <a:ext cx="0" cy="49863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Rak 88"/>
            <p:cNvCxnSpPr/>
            <p:nvPr/>
          </p:nvCxnSpPr>
          <p:spPr>
            <a:xfrm flipV="1">
              <a:off x="5999788" y="5364978"/>
              <a:ext cx="0" cy="520824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Frihandsfigur 96"/>
            <p:cNvSpPr/>
            <p:nvPr/>
          </p:nvSpPr>
          <p:spPr>
            <a:xfrm>
              <a:off x="4887396" y="5335387"/>
              <a:ext cx="981610" cy="763480"/>
            </a:xfrm>
            <a:custGeom>
              <a:avLst/>
              <a:gdLst>
                <a:gd name="connsiteX0" fmla="*/ 5066 w 981610"/>
                <a:gd name="connsiteY0" fmla="*/ 0 h 763480"/>
                <a:gd name="connsiteX1" fmla="*/ 147109 w 981610"/>
                <a:gd name="connsiteY1" fmla="*/ 363984 h 763480"/>
                <a:gd name="connsiteX2" fmla="*/ 981610 w 981610"/>
                <a:gd name="connsiteY2" fmla="*/ 763480 h 76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1610" h="763480">
                  <a:moveTo>
                    <a:pt x="5066" y="0"/>
                  </a:moveTo>
                  <a:cubicBezTo>
                    <a:pt x="-5291" y="118368"/>
                    <a:pt x="-15648" y="236737"/>
                    <a:pt x="147109" y="363984"/>
                  </a:cubicBezTo>
                  <a:cubicBezTo>
                    <a:pt x="309866" y="491231"/>
                    <a:pt x="645738" y="627355"/>
                    <a:pt x="981610" y="763480"/>
                  </a:cubicBezTo>
                </a:path>
              </a:pathLst>
            </a:custGeom>
            <a:noFill/>
            <a:ln w="38100">
              <a:solidFill>
                <a:schemeClr val="accent5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Frihandsfigur 102"/>
            <p:cNvSpPr/>
            <p:nvPr/>
          </p:nvSpPr>
          <p:spPr>
            <a:xfrm>
              <a:off x="6000098" y="6320809"/>
              <a:ext cx="295036" cy="470517"/>
            </a:xfrm>
            <a:custGeom>
              <a:avLst/>
              <a:gdLst>
                <a:gd name="connsiteX0" fmla="*/ 19828 w 295036"/>
                <a:gd name="connsiteY0" fmla="*/ 0 h 470517"/>
                <a:gd name="connsiteX1" fmla="*/ 28706 w 295036"/>
                <a:gd name="connsiteY1" fmla="*/ 266330 h 470517"/>
                <a:gd name="connsiteX2" fmla="*/ 295036 w 295036"/>
                <a:gd name="connsiteY2" fmla="*/ 470517 h 470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5036" h="470517">
                  <a:moveTo>
                    <a:pt x="19828" y="0"/>
                  </a:moveTo>
                  <a:cubicBezTo>
                    <a:pt x="1333" y="93955"/>
                    <a:pt x="-17162" y="187911"/>
                    <a:pt x="28706" y="266330"/>
                  </a:cubicBezTo>
                  <a:cubicBezTo>
                    <a:pt x="74574" y="344749"/>
                    <a:pt x="184805" y="407633"/>
                    <a:pt x="295036" y="470517"/>
                  </a:cubicBezTo>
                </a:path>
              </a:pathLst>
            </a:custGeom>
            <a:noFill/>
            <a:ln w="38100">
              <a:solidFill>
                <a:schemeClr val="accent5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upp 4">
            <a:extLst>
              <a:ext uri="{FF2B5EF4-FFF2-40B4-BE49-F238E27FC236}">
                <a16:creationId xmlns:a16="http://schemas.microsoft.com/office/drawing/2014/main" id="{8DA7776F-51A7-439F-93BF-1352BCE7CAD8}"/>
              </a:ext>
            </a:extLst>
          </p:cNvPr>
          <p:cNvGrpSpPr/>
          <p:nvPr/>
        </p:nvGrpSpPr>
        <p:grpSpPr>
          <a:xfrm>
            <a:off x="82608" y="924975"/>
            <a:ext cx="1941994" cy="5557421"/>
            <a:chOff x="82608" y="924975"/>
            <a:chExt cx="1941994" cy="5557421"/>
          </a:xfrm>
        </p:grpSpPr>
        <p:grpSp>
          <p:nvGrpSpPr>
            <p:cNvPr id="22" name="Grupp 21"/>
            <p:cNvGrpSpPr/>
            <p:nvPr/>
          </p:nvGrpSpPr>
          <p:grpSpPr>
            <a:xfrm>
              <a:off x="1456426" y="924975"/>
              <a:ext cx="568176" cy="5557421"/>
              <a:chOff x="7179272" y="871186"/>
              <a:chExt cx="568176" cy="5557421"/>
            </a:xfrm>
          </p:grpSpPr>
          <p:grpSp>
            <p:nvGrpSpPr>
              <p:cNvPr id="105" name="Grupp 104"/>
              <p:cNvGrpSpPr/>
              <p:nvPr/>
            </p:nvGrpSpPr>
            <p:grpSpPr>
              <a:xfrm>
                <a:off x="7179272" y="1048739"/>
                <a:ext cx="275208" cy="5379868"/>
                <a:chOff x="11425561" y="825623"/>
                <a:chExt cx="275208" cy="5379868"/>
              </a:xfrm>
            </p:grpSpPr>
            <p:cxnSp>
              <p:nvCxnSpPr>
                <p:cNvPr id="111" name="Rak 110"/>
                <p:cNvCxnSpPr/>
                <p:nvPr/>
              </p:nvCxnSpPr>
              <p:spPr>
                <a:xfrm>
                  <a:off x="11563165" y="834501"/>
                  <a:ext cx="0" cy="537099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Rak 111"/>
                <p:cNvCxnSpPr/>
                <p:nvPr/>
              </p:nvCxnSpPr>
              <p:spPr>
                <a:xfrm>
                  <a:off x="11425561" y="825623"/>
                  <a:ext cx="275208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Rak 112"/>
                <p:cNvCxnSpPr/>
                <p:nvPr/>
              </p:nvCxnSpPr>
              <p:spPr>
                <a:xfrm>
                  <a:off x="11425561" y="2336307"/>
                  <a:ext cx="275208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Rak 113"/>
                <p:cNvCxnSpPr/>
                <p:nvPr/>
              </p:nvCxnSpPr>
              <p:spPr>
                <a:xfrm>
                  <a:off x="11425561" y="3846991"/>
                  <a:ext cx="275208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Rak 114"/>
                <p:cNvCxnSpPr/>
                <p:nvPr/>
              </p:nvCxnSpPr>
              <p:spPr>
                <a:xfrm>
                  <a:off x="11425561" y="5357674"/>
                  <a:ext cx="275208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6" name="textruta 105"/>
              <p:cNvSpPr txBox="1"/>
              <p:nvPr/>
            </p:nvSpPr>
            <p:spPr>
              <a:xfrm>
                <a:off x="7420114" y="871186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200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107" name="textruta 106"/>
              <p:cNvSpPr txBox="1"/>
              <p:nvPr/>
            </p:nvSpPr>
            <p:spPr>
              <a:xfrm>
                <a:off x="7420114" y="2378910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200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08" name="textruta 107"/>
              <p:cNvSpPr txBox="1"/>
              <p:nvPr/>
            </p:nvSpPr>
            <p:spPr>
              <a:xfrm>
                <a:off x="7420114" y="3886634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200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109" name="textruta 108"/>
              <p:cNvSpPr txBox="1"/>
              <p:nvPr/>
            </p:nvSpPr>
            <p:spPr>
              <a:xfrm>
                <a:off x="7420114" y="5394359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200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sp>
          <p:nvSpPr>
            <p:cNvPr id="110" name="textruta 109"/>
            <p:cNvSpPr txBox="1"/>
            <p:nvPr/>
          </p:nvSpPr>
          <p:spPr>
            <a:xfrm>
              <a:off x="82608" y="1320951"/>
              <a:ext cx="1468671" cy="1037958"/>
            </a:xfrm>
            <a:prstGeom prst="rect">
              <a:avLst/>
            </a:prstGeom>
            <a:noFill/>
          </p:spPr>
          <p:txBody>
            <a:bodyPr wrap="none" tIns="144000" rtlCol="0">
              <a:spAutoFit/>
            </a:bodyPr>
            <a:lstStyle/>
            <a:p>
              <a:pPr algn="r">
                <a:lnSpc>
                  <a:spcPts val="2200"/>
                </a:lnSpc>
              </a:pPr>
              <a:r>
                <a:rPr lang="sv-SE" sz="2000" dirty="0">
                  <a:latin typeface="Arial" panose="020B0604020202020204" pitchFamily="34" charset="0"/>
                  <a:cs typeface="Arial" panose="020B0604020202020204" pitchFamily="34" charset="0"/>
                </a:rPr>
                <a:t>Evolutionär</a:t>
              </a:r>
            </a:p>
            <a:p>
              <a:pPr algn="r">
                <a:lnSpc>
                  <a:spcPts val="2200"/>
                </a:lnSpc>
              </a:pPr>
              <a:r>
                <a:rPr lang="sv-SE" sz="2000" dirty="0">
                  <a:latin typeface="Arial" panose="020B0604020202020204" pitchFamily="34" charset="0"/>
                  <a:cs typeface="Arial" panose="020B0604020202020204" pitchFamily="34" charset="0"/>
                </a:rPr>
                <a:t>tidsskala</a:t>
              </a:r>
            </a:p>
            <a:p>
              <a:pPr algn="r">
                <a:lnSpc>
                  <a:spcPts val="2200"/>
                </a:lnSpc>
              </a:pPr>
              <a:r>
                <a:rPr lang="sv-SE" sz="2000" dirty="0">
                  <a:latin typeface="Arial" panose="020B0604020202020204" pitchFamily="34" charset="0"/>
                  <a:cs typeface="Arial" panose="020B0604020202020204" pitchFamily="34" charset="0"/>
                </a:rPr>
                <a:t>(MYA)</a:t>
              </a:r>
            </a:p>
          </p:txBody>
        </p:sp>
      </p:grpSp>
      <p:pic>
        <p:nvPicPr>
          <p:cNvPr id="116" name="Bildobjekt 1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225" y="496464"/>
            <a:ext cx="952525" cy="916247"/>
          </a:xfrm>
          <a:prstGeom prst="rect">
            <a:avLst/>
          </a:prstGeom>
        </p:spPr>
      </p:pic>
      <p:pic>
        <p:nvPicPr>
          <p:cNvPr id="117" name="Bildobjekt 1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47" y="5678480"/>
            <a:ext cx="877824" cy="856393"/>
          </a:xfrm>
          <a:prstGeom prst="rect">
            <a:avLst/>
          </a:prstGeom>
        </p:spPr>
      </p:pic>
      <p:pic>
        <p:nvPicPr>
          <p:cNvPr id="118" name="Bildobjekt 1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681" y="4511973"/>
            <a:ext cx="997667" cy="876351"/>
          </a:xfrm>
          <a:prstGeom prst="rect">
            <a:avLst/>
          </a:prstGeom>
        </p:spPr>
      </p:pic>
      <p:pic>
        <p:nvPicPr>
          <p:cNvPr id="119" name="Bildobjekt 1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395" y="4340938"/>
            <a:ext cx="799685" cy="737854"/>
          </a:xfrm>
          <a:prstGeom prst="rect">
            <a:avLst/>
          </a:prstGeom>
        </p:spPr>
      </p:pic>
      <p:pic>
        <p:nvPicPr>
          <p:cNvPr id="120" name="Bildobjekt 1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33" y="2968801"/>
            <a:ext cx="755882" cy="992564"/>
          </a:xfrm>
          <a:prstGeom prst="rect">
            <a:avLst/>
          </a:prstGeom>
        </p:spPr>
      </p:pic>
      <p:pic>
        <p:nvPicPr>
          <p:cNvPr id="121" name="Bildobjekt 1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734" y="2912590"/>
            <a:ext cx="857250" cy="1028700"/>
          </a:xfrm>
          <a:prstGeom prst="rect">
            <a:avLst/>
          </a:prstGeom>
        </p:spPr>
      </p:pic>
      <p:pic>
        <p:nvPicPr>
          <p:cNvPr id="122" name="Bildobjekt 1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533" y="1546297"/>
            <a:ext cx="858124" cy="943936"/>
          </a:xfrm>
          <a:prstGeom prst="rect">
            <a:avLst/>
          </a:prstGeom>
        </p:spPr>
      </p:pic>
      <p:pic>
        <p:nvPicPr>
          <p:cNvPr id="123" name="Bildobjekt 1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264" y="1963831"/>
            <a:ext cx="726545" cy="753780"/>
          </a:xfrm>
          <a:prstGeom prst="rect">
            <a:avLst/>
          </a:prstGeom>
        </p:spPr>
      </p:pic>
      <p:pic>
        <p:nvPicPr>
          <p:cNvPr id="124" name="Bildobjekt 1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240" y="1278031"/>
            <a:ext cx="752099" cy="727127"/>
          </a:xfrm>
          <a:prstGeom prst="rect">
            <a:avLst/>
          </a:prstGeom>
        </p:spPr>
      </p:pic>
      <p:pic>
        <p:nvPicPr>
          <p:cNvPr id="125" name="Bildobjekt 1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181" y="680375"/>
            <a:ext cx="770792" cy="982760"/>
          </a:xfrm>
          <a:prstGeom prst="rect">
            <a:avLst/>
          </a:prstGeom>
        </p:spPr>
      </p:pic>
      <p:sp>
        <p:nvSpPr>
          <p:cNvPr id="2" name="Höger 1"/>
          <p:cNvSpPr/>
          <p:nvPr/>
        </p:nvSpPr>
        <p:spPr>
          <a:xfrm rot="20710281">
            <a:off x="6533795" y="5550196"/>
            <a:ext cx="2008361" cy="401138"/>
          </a:xfrm>
          <a:prstGeom prst="rightArrow">
            <a:avLst>
              <a:gd name="adj1" fmla="val 100000"/>
              <a:gd name="adj2" fmla="val 73708"/>
            </a:avLst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”Lucy”</a:t>
            </a:r>
          </a:p>
        </p:txBody>
      </p:sp>
      <p:sp>
        <p:nvSpPr>
          <p:cNvPr id="82" name="textruta 81"/>
          <p:cNvSpPr txBox="1"/>
          <p:nvPr/>
        </p:nvSpPr>
        <p:spPr>
          <a:xfrm>
            <a:off x="6383991" y="3834625"/>
            <a:ext cx="126637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sv-SE" sz="20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ergaster</a:t>
            </a:r>
          </a:p>
        </p:txBody>
      </p:sp>
      <p:pic>
        <p:nvPicPr>
          <p:cNvPr id="4" name="Bildobjekt 3" descr="En bild som visar objekt&#10;&#10;Automatiskt genererad beskrivning">
            <a:extLst>
              <a:ext uri="{FF2B5EF4-FFF2-40B4-BE49-F238E27FC236}">
                <a16:creationId xmlns:a16="http://schemas.microsoft.com/office/drawing/2014/main" id="{2226A8C8-2C67-4D8F-9B7B-13A57CFBC4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19878" y="3338395"/>
            <a:ext cx="1199611" cy="32599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8256502"/>
      </p:ext>
    </p:extLst>
  </p:cSld>
  <p:clrMapOvr>
    <a:masterClrMapping/>
  </p:clrMapOvr>
  <p:transition advTm="57828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684000"/>
          </a:xfrm>
          <a:prstGeom prst="rect">
            <a:avLst/>
          </a:prstGeom>
        </p:spPr>
        <p:txBody>
          <a:bodyPr/>
          <a:lstStyle/>
          <a:p>
            <a:r>
              <a:rPr lang="sv-SE" dirty="0"/>
              <a:t>Myt 1: Allt levande har ett gemensamt ursprung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388C891-7FE4-49DB-A26B-7FCB9A017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09" y="902768"/>
            <a:ext cx="6520931" cy="3418114"/>
          </a:xfrm>
          <a:prstGeom prst="rect">
            <a:avLst/>
          </a:prstGeom>
        </p:spPr>
      </p:pic>
      <p:pic>
        <p:nvPicPr>
          <p:cNvPr id="8" name="Bildobjekt 7" descr="En bild som visar objekt, antenn&#10;&#10;Automatiskt genererad beskrivning">
            <a:extLst>
              <a:ext uri="{FF2B5EF4-FFF2-40B4-BE49-F238E27FC236}">
                <a16:creationId xmlns:a16="http://schemas.microsoft.com/office/drawing/2014/main" id="{95718E1E-1C37-49F0-A586-2CB11599A2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7998" y="4291316"/>
            <a:ext cx="5451703" cy="1933575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5068B315-DE95-4D5C-858D-421AF5EC0AA7}"/>
              </a:ext>
            </a:extLst>
          </p:cNvPr>
          <p:cNvSpPr txBox="1"/>
          <p:nvPr/>
        </p:nvSpPr>
        <p:spPr>
          <a:xfrm>
            <a:off x="7358441" y="3366774"/>
            <a:ext cx="421005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>
                <a:solidFill>
                  <a:schemeClr val="accent6">
                    <a:lumMod val="75000"/>
                  </a:schemeClr>
                </a:solidFill>
              </a:rPr>
              <a:t>Biologisk variation</a:t>
            </a:r>
          </a:p>
          <a:p>
            <a:pPr>
              <a:spcBef>
                <a:spcPts val="1800"/>
              </a:spcBef>
            </a:pPr>
            <a:r>
              <a:rPr lang="sv-SE" sz="2400" dirty="0"/>
              <a:t>… kan inte extrapoleras till…</a:t>
            </a:r>
          </a:p>
          <a:p>
            <a:pPr>
              <a:spcBef>
                <a:spcPts val="1800"/>
              </a:spcBef>
            </a:pPr>
            <a:r>
              <a:rPr lang="sv-SE" sz="3200" b="1" dirty="0">
                <a:solidFill>
                  <a:schemeClr val="accent6">
                    <a:lumMod val="75000"/>
                  </a:schemeClr>
                </a:solidFill>
              </a:rPr>
              <a:t>Gemensamt ursprung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A181A158-F5BC-41B7-9742-B271CC7E9491}"/>
              </a:ext>
            </a:extLst>
          </p:cNvPr>
          <p:cNvSpPr txBox="1"/>
          <p:nvPr/>
        </p:nvSpPr>
        <p:spPr>
          <a:xfrm>
            <a:off x="6400800" y="5655365"/>
            <a:ext cx="5681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i="1" dirty="0"/>
              <a:t>Annorlunda uttryckt:</a:t>
            </a:r>
            <a:r>
              <a:rPr lang="sv-SE" sz="2400" dirty="0"/>
              <a:t> </a:t>
            </a:r>
            <a:r>
              <a:rPr lang="sv-SE" sz="2400" b="1" dirty="0">
                <a:solidFill>
                  <a:schemeClr val="accent3">
                    <a:lumMod val="75000"/>
                  </a:schemeClr>
                </a:solidFill>
              </a:rPr>
              <a:t>Mikroevolution</a:t>
            </a:r>
            <a:br>
              <a:rPr lang="sv-SE" sz="24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sv-SE" sz="2400" dirty="0"/>
              <a:t>kan inte extrapoleras till </a:t>
            </a:r>
            <a:r>
              <a:rPr lang="sv-SE" sz="2400" b="1" dirty="0">
                <a:solidFill>
                  <a:schemeClr val="accent3">
                    <a:lumMod val="75000"/>
                  </a:schemeClr>
                </a:solidFill>
              </a:rPr>
              <a:t>Makroevolution</a:t>
            </a:r>
            <a:r>
              <a:rPr lang="sv-SE" sz="2400" dirty="0"/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1202801"/>
      </p:ext>
    </p:extLst>
  </p:cSld>
  <p:clrMapOvr>
    <a:masterClrMapping/>
  </p:clrMapOvr>
  <p:transition advTm="28135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49BBD4BC-3FEB-40BD-BD64-E42B3D34B7C2}"/>
              </a:ext>
            </a:extLst>
          </p:cNvPr>
          <p:cNvSpPr/>
          <p:nvPr/>
        </p:nvSpPr>
        <p:spPr>
          <a:xfrm>
            <a:off x="5260258" y="684000"/>
            <a:ext cx="6974569" cy="6174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C7011E7-D9E4-4B95-99BE-04CF2A809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6932" y="1565108"/>
            <a:ext cx="3824837" cy="229170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8" name="Grupp 7">
            <a:extLst>
              <a:ext uri="{FF2B5EF4-FFF2-40B4-BE49-F238E27FC236}">
                <a16:creationId xmlns:a16="http://schemas.microsoft.com/office/drawing/2014/main" id="{54E90D72-297B-4F7B-9D73-F68E99CD40FB}"/>
              </a:ext>
            </a:extLst>
          </p:cNvPr>
          <p:cNvGrpSpPr/>
          <p:nvPr/>
        </p:nvGrpSpPr>
        <p:grpSpPr>
          <a:xfrm>
            <a:off x="7816932" y="3939450"/>
            <a:ext cx="3829761" cy="1800000"/>
            <a:chOff x="7728155" y="3467501"/>
            <a:chExt cx="4341328" cy="1922442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FB295055-7DEC-4B13-9B71-1C712BDF05AC}"/>
                </a:ext>
              </a:extLst>
            </p:cNvPr>
            <p:cNvSpPr/>
            <p:nvPr/>
          </p:nvSpPr>
          <p:spPr>
            <a:xfrm>
              <a:off x="7728155" y="3467501"/>
              <a:ext cx="4341328" cy="192244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id="{FE86D5D8-62B3-4B48-ACFE-DE357F52F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94952" y="3504358"/>
              <a:ext cx="4227220" cy="1865921"/>
            </a:xfrm>
            <a:prstGeom prst="rect">
              <a:avLst/>
            </a:prstGeom>
            <a:ln w="9525">
              <a:noFill/>
            </a:ln>
          </p:spPr>
        </p:pic>
      </p:grpSp>
      <p:pic>
        <p:nvPicPr>
          <p:cNvPr id="1036" name="Kladogram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3211" y="2628442"/>
            <a:ext cx="2918985" cy="248045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7" name="Picture 8"/>
          <p:cNvPicPr>
            <a:picLocks noChangeAspect="1" noChangeArrowheads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923" y="847671"/>
            <a:ext cx="4720718" cy="47497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" name="textruta 87"/>
          <p:cNvSpPr txBox="1"/>
          <p:nvPr/>
        </p:nvSpPr>
        <p:spPr>
          <a:xfrm>
            <a:off x="448556" y="5723060"/>
            <a:ext cx="4037452" cy="1077218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sv-SE" sz="2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Fylogram</a:t>
            </a:r>
            <a:r>
              <a:rPr lang="sv-SE" sz="2400" b="1" dirty="0">
                <a:cs typeface="Arial" panose="020B0604020202020204" pitchFamily="34" charset="0"/>
              </a:rPr>
              <a:t> </a:t>
            </a:r>
            <a:r>
              <a:rPr lang="sv-SE" sz="2000" b="1" dirty="0">
                <a:cs typeface="Arial" panose="020B0604020202020204" pitchFamily="34" charset="0"/>
              </a:rPr>
              <a:t>- Utvecklingsträd</a:t>
            </a:r>
            <a:endParaRPr lang="sv-SE" sz="2400" b="1" dirty="0">
              <a:cs typeface="Arial" panose="020B0604020202020204" pitchFamily="34" charset="0"/>
            </a:endParaRPr>
          </a:p>
          <a:p>
            <a:pPr algn="ctr"/>
            <a:r>
              <a:rPr lang="sv-SE" sz="2000" dirty="0">
                <a:cs typeface="Arial" panose="020B0604020202020204" pitchFamily="34" charset="0"/>
              </a:rPr>
              <a:t>Verklig utveckling / Hypotetiska arter</a:t>
            </a:r>
          </a:p>
          <a:p>
            <a:pPr algn="ctr"/>
            <a:r>
              <a:rPr lang="sv-SE" sz="2000" dirty="0">
                <a:cs typeface="Arial" panose="020B0604020202020204" pitchFamily="34" charset="0"/>
              </a:rPr>
              <a:t>Föräldrar - Barn</a:t>
            </a:r>
          </a:p>
        </p:txBody>
      </p:sp>
      <p:sp>
        <p:nvSpPr>
          <p:cNvPr id="2" name="Rubrik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4000"/>
          </a:xfrm>
          <a:prstGeom prst="rect">
            <a:avLst/>
          </a:prstGeom>
        </p:spPr>
        <p:txBody>
          <a:bodyPr/>
          <a:lstStyle/>
          <a:p>
            <a:r>
              <a:rPr lang="sv-SE" dirty="0"/>
              <a:t>Myt 2: ”Evolutionsträd” illustrerar evolution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19022299-A31B-4287-B415-4B236992830A}"/>
              </a:ext>
            </a:extLst>
          </p:cNvPr>
          <p:cNvSpPr txBox="1"/>
          <p:nvPr/>
        </p:nvSpPr>
        <p:spPr>
          <a:xfrm>
            <a:off x="6637515" y="5723060"/>
            <a:ext cx="4037067" cy="1077218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sv-SE" sz="2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Kladogram </a:t>
            </a:r>
            <a:r>
              <a:rPr lang="sv-SE" sz="2000" b="1" dirty="0">
                <a:cs typeface="Arial" panose="020B0604020202020204" pitchFamily="34" charset="0"/>
              </a:rPr>
              <a:t>- Klassificeringsträd</a:t>
            </a:r>
            <a:endParaRPr lang="sv-SE" sz="2400" b="1" dirty="0">
              <a:cs typeface="Arial" panose="020B0604020202020204" pitchFamily="34" charset="0"/>
            </a:endParaRPr>
          </a:p>
          <a:p>
            <a:pPr algn="ctr"/>
            <a:r>
              <a:rPr lang="sv-SE" sz="2000" dirty="0">
                <a:cs typeface="Arial" panose="020B0604020202020204" pitchFamily="34" charset="0"/>
              </a:rPr>
              <a:t>Verkliga arter / Hypotetisk utveckling</a:t>
            </a:r>
          </a:p>
          <a:p>
            <a:pPr algn="ctr"/>
            <a:r>
              <a:rPr lang="sv-SE" sz="2000" dirty="0">
                <a:cs typeface="Arial" panose="020B0604020202020204" pitchFamily="34" charset="0"/>
              </a:rPr>
              <a:t>Syskon - Kusiner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0B10FC16-19FC-4509-A93B-00A9FBF3C53C}"/>
              </a:ext>
            </a:extLst>
          </p:cNvPr>
          <p:cNvSpPr txBox="1"/>
          <p:nvPr/>
        </p:nvSpPr>
        <p:spPr>
          <a:xfrm>
            <a:off x="252391" y="4557652"/>
            <a:ext cx="1365236" cy="92333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sv-SE" sz="20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Darwins</a:t>
            </a:r>
          </a:p>
          <a:p>
            <a:pPr algn="ctr"/>
            <a:r>
              <a:rPr lang="sv-SE" sz="20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ursprungliga</a:t>
            </a:r>
          </a:p>
          <a:p>
            <a:pPr algn="ctr"/>
            <a:r>
              <a:rPr lang="sv-SE" sz="20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tanke</a:t>
            </a:r>
          </a:p>
        </p:txBody>
      </p:sp>
      <p:cxnSp>
        <p:nvCxnSpPr>
          <p:cNvPr id="4" name="Rak pilkoppling 3">
            <a:extLst>
              <a:ext uri="{FF2B5EF4-FFF2-40B4-BE49-F238E27FC236}">
                <a16:creationId xmlns:a16="http://schemas.microsoft.com/office/drawing/2014/main" id="{DE891805-E7C3-4C84-B316-A99BFE7C2B6D}"/>
              </a:ext>
            </a:extLst>
          </p:cNvPr>
          <p:cNvCxnSpPr>
            <a:cxnSpLocks/>
          </p:cNvCxnSpPr>
          <p:nvPr/>
        </p:nvCxnSpPr>
        <p:spPr>
          <a:xfrm>
            <a:off x="4495800" y="6296025"/>
            <a:ext cx="2171700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k pilkoppling 17">
            <a:extLst>
              <a:ext uri="{FF2B5EF4-FFF2-40B4-BE49-F238E27FC236}">
                <a16:creationId xmlns:a16="http://schemas.microsoft.com/office/drawing/2014/main" id="{73540CC5-68A1-4623-BBD6-A77F1B9E2714}"/>
              </a:ext>
            </a:extLst>
          </p:cNvPr>
          <p:cNvCxnSpPr>
            <a:cxnSpLocks/>
          </p:cNvCxnSpPr>
          <p:nvPr/>
        </p:nvCxnSpPr>
        <p:spPr>
          <a:xfrm>
            <a:off x="3524688" y="6600825"/>
            <a:ext cx="4114362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93184201"/>
      </p:ext>
    </p:extLst>
  </p:cSld>
  <p:clrMapOvr>
    <a:masterClrMapping/>
  </p:clrMapOvr>
  <p:transition advTm="62638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uiExpand="1" build="p"/>
      <p:bldP spid="20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4000"/>
          </a:xfrm>
          <a:prstGeom prst="rect">
            <a:avLst/>
          </a:prstGeom>
        </p:spPr>
        <p:txBody>
          <a:bodyPr/>
          <a:lstStyle/>
          <a:p>
            <a:r>
              <a:rPr lang="sv-SE" dirty="0"/>
              <a:t>Myt 2: ”Evolutionsträd” illustrerar evolution</a:t>
            </a:r>
          </a:p>
        </p:txBody>
      </p:sp>
      <p:pic>
        <p:nvPicPr>
          <p:cNvPr id="13" name="Picture 14" descr="http://evolution.berkeley.edu/evolibrary/images/evograms/hominid_ev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54" y="788195"/>
            <a:ext cx="5030489" cy="590115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imgur.com/JEX68JA.jpg">
            <a:extLst>
              <a:ext uri="{FF2B5EF4-FFF2-40B4-BE49-F238E27FC236}">
                <a16:creationId xmlns:a16="http://schemas.microsoft.com/office/drawing/2014/main" id="{1492EE55-EBC6-4667-A9BC-91A66DCDF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611" y="788195"/>
            <a:ext cx="4248283" cy="590115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ktangel: rundade hörn 9">
            <a:extLst>
              <a:ext uri="{FF2B5EF4-FFF2-40B4-BE49-F238E27FC236}">
                <a16:creationId xmlns:a16="http://schemas.microsoft.com/office/drawing/2014/main" id="{D4EF2238-47FE-4A54-B9D2-EA7F93EE17E3}"/>
              </a:ext>
            </a:extLst>
          </p:cNvPr>
          <p:cNvSpPr/>
          <p:nvPr/>
        </p:nvSpPr>
        <p:spPr>
          <a:xfrm>
            <a:off x="10184268" y="4172874"/>
            <a:ext cx="1478280" cy="297180"/>
          </a:xfrm>
          <a:prstGeom prst="roundRect">
            <a:avLst>
              <a:gd name="adj" fmla="val 2948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Ryggradsdjur</a:t>
            </a:r>
          </a:p>
        </p:txBody>
      </p:sp>
      <p:sp>
        <p:nvSpPr>
          <p:cNvPr id="22" name="Rektangel: rundade hörn 21">
            <a:extLst>
              <a:ext uri="{FF2B5EF4-FFF2-40B4-BE49-F238E27FC236}">
                <a16:creationId xmlns:a16="http://schemas.microsoft.com/office/drawing/2014/main" id="{A8A2DC5F-3693-4CDB-90EA-2C12C73FD22F}"/>
              </a:ext>
            </a:extLst>
          </p:cNvPr>
          <p:cNvSpPr/>
          <p:nvPr/>
        </p:nvSpPr>
        <p:spPr>
          <a:xfrm>
            <a:off x="10184268" y="2190468"/>
            <a:ext cx="1478280" cy="297180"/>
          </a:xfrm>
          <a:prstGeom prst="roundRect">
            <a:avLst>
              <a:gd name="adj" fmla="val 2948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Primater</a:t>
            </a:r>
          </a:p>
        </p:txBody>
      </p:sp>
      <p:sp>
        <p:nvSpPr>
          <p:cNvPr id="23" name="Rektangel: rundade hörn 22">
            <a:extLst>
              <a:ext uri="{FF2B5EF4-FFF2-40B4-BE49-F238E27FC236}">
                <a16:creationId xmlns:a16="http://schemas.microsoft.com/office/drawing/2014/main" id="{E7136769-F52D-4B47-A3AE-78BAAA35A926}"/>
              </a:ext>
            </a:extLst>
          </p:cNvPr>
          <p:cNvSpPr/>
          <p:nvPr/>
        </p:nvSpPr>
        <p:spPr>
          <a:xfrm>
            <a:off x="10184268" y="3181671"/>
            <a:ext cx="1478280" cy="297180"/>
          </a:xfrm>
          <a:prstGeom prst="roundRect">
            <a:avLst>
              <a:gd name="adj" fmla="val 2948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Tetrapoder</a:t>
            </a:r>
          </a:p>
        </p:txBody>
      </p:sp>
      <p:cxnSp>
        <p:nvCxnSpPr>
          <p:cNvPr id="12" name="Rak pilkoppling 11">
            <a:extLst>
              <a:ext uri="{FF2B5EF4-FFF2-40B4-BE49-F238E27FC236}">
                <a16:creationId xmlns:a16="http://schemas.microsoft.com/office/drawing/2014/main" id="{DBA16662-C66A-4ADF-83DD-A37629E5C76B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7620002" y="1579932"/>
            <a:ext cx="2564266" cy="7591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ak pilkoppling 25">
            <a:extLst>
              <a:ext uri="{FF2B5EF4-FFF2-40B4-BE49-F238E27FC236}">
                <a16:creationId xmlns:a16="http://schemas.microsoft.com/office/drawing/2014/main" id="{364597FA-06C4-4CF4-9E77-146A9109BEE5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7353300" y="2649774"/>
            <a:ext cx="2830968" cy="6804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ak pilkoppling 28">
            <a:extLst>
              <a:ext uri="{FF2B5EF4-FFF2-40B4-BE49-F238E27FC236}">
                <a16:creationId xmlns:a16="http://schemas.microsoft.com/office/drawing/2014/main" id="{C2745333-BEB9-4EFD-AB6D-49C83FFDD840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8046720" y="4321464"/>
            <a:ext cx="2137548" cy="5318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ktangel: rundade hörn 31">
            <a:extLst>
              <a:ext uri="{FF2B5EF4-FFF2-40B4-BE49-F238E27FC236}">
                <a16:creationId xmlns:a16="http://schemas.microsoft.com/office/drawing/2014/main" id="{7C1E6040-1315-4FFE-B8E9-86EB14FFF8A4}"/>
              </a:ext>
            </a:extLst>
          </p:cNvPr>
          <p:cNvSpPr/>
          <p:nvPr/>
        </p:nvSpPr>
        <p:spPr>
          <a:xfrm>
            <a:off x="10184268" y="5164077"/>
            <a:ext cx="1478280" cy="297180"/>
          </a:xfrm>
          <a:prstGeom prst="roundRect">
            <a:avLst>
              <a:gd name="adj" fmla="val 29488"/>
            </a:avLst>
          </a:prstGeom>
          <a:solidFill>
            <a:srgbClr val="D2A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Djur</a:t>
            </a:r>
          </a:p>
        </p:txBody>
      </p:sp>
      <p:cxnSp>
        <p:nvCxnSpPr>
          <p:cNvPr id="33" name="Rak pilkoppling 32">
            <a:extLst>
              <a:ext uri="{FF2B5EF4-FFF2-40B4-BE49-F238E27FC236}">
                <a16:creationId xmlns:a16="http://schemas.microsoft.com/office/drawing/2014/main" id="{3EA6A05F-A46C-4899-B0DA-728F0D147274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7762875" y="5312667"/>
            <a:ext cx="2421393" cy="421383"/>
          </a:xfrm>
          <a:prstGeom prst="straightConnector1">
            <a:avLst/>
          </a:prstGeom>
          <a:ln w="38100">
            <a:solidFill>
              <a:srgbClr val="D2A68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ktangel: rundade hörn 37">
            <a:extLst>
              <a:ext uri="{FF2B5EF4-FFF2-40B4-BE49-F238E27FC236}">
                <a16:creationId xmlns:a16="http://schemas.microsoft.com/office/drawing/2014/main" id="{52C36FDB-712B-4AE0-B54E-C39F9C327DB0}"/>
              </a:ext>
            </a:extLst>
          </p:cNvPr>
          <p:cNvSpPr/>
          <p:nvPr/>
        </p:nvSpPr>
        <p:spPr>
          <a:xfrm>
            <a:off x="10184268" y="6155280"/>
            <a:ext cx="1478280" cy="297180"/>
          </a:xfrm>
          <a:prstGeom prst="roundRect">
            <a:avLst>
              <a:gd name="adj" fmla="val 29488"/>
            </a:avLst>
          </a:prstGeom>
          <a:solidFill>
            <a:srgbClr val="0053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Eukaryoter</a:t>
            </a:r>
          </a:p>
        </p:txBody>
      </p:sp>
      <p:cxnSp>
        <p:nvCxnSpPr>
          <p:cNvPr id="42" name="Rak pilkoppling 41">
            <a:extLst>
              <a:ext uri="{FF2B5EF4-FFF2-40B4-BE49-F238E27FC236}">
                <a16:creationId xmlns:a16="http://schemas.microsoft.com/office/drawing/2014/main" id="{6373BB32-BFAF-40C2-8BD0-7DBF348B0B01}"/>
              </a:ext>
            </a:extLst>
          </p:cNvPr>
          <p:cNvCxnSpPr>
            <a:cxnSpLocks/>
            <a:stCxn id="38" idx="1"/>
          </p:cNvCxnSpPr>
          <p:nvPr/>
        </p:nvCxnSpPr>
        <p:spPr>
          <a:xfrm flipH="1" flipV="1">
            <a:off x="7839075" y="6155280"/>
            <a:ext cx="2345193" cy="148590"/>
          </a:xfrm>
          <a:prstGeom prst="straightConnector1">
            <a:avLst/>
          </a:prstGeom>
          <a:ln w="38100">
            <a:solidFill>
              <a:srgbClr val="00531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680142970"/>
      </p:ext>
    </p:extLst>
  </p:cSld>
  <p:clrMapOvr>
    <a:masterClrMapping/>
  </p:clrMapOvr>
  <p:transition advTm="1515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 animBg="1"/>
      <p:bldP spid="23" grpId="0" animBg="1"/>
      <p:bldP spid="32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D7B45A87-566A-4453-84C9-02493C0B2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Myt 2: ”Evolutionsträd” illustrerar evolution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5A4EB133-FD0A-4F42-B82A-7943CA4CC846}"/>
              </a:ext>
            </a:extLst>
          </p:cNvPr>
          <p:cNvSpPr txBox="1"/>
          <p:nvPr/>
        </p:nvSpPr>
        <p:spPr>
          <a:xfrm>
            <a:off x="9326448" y="5559975"/>
            <a:ext cx="2293448" cy="80021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sv-SE" sz="2800" b="1" dirty="0">
                <a:solidFill>
                  <a:srgbClr val="FF9E00"/>
                </a:solidFill>
              </a:rPr>
              <a:t>Teori: Fylogram</a:t>
            </a:r>
          </a:p>
          <a:p>
            <a:pPr algn="ctr"/>
            <a:r>
              <a:rPr lang="sv-SE" sz="2400" dirty="0">
                <a:solidFill>
                  <a:srgbClr val="FF9E00"/>
                </a:solidFill>
              </a:rPr>
              <a:t>Föräldrar/Barn 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52C90EA-666F-4C67-8E54-20C00242566C}"/>
              </a:ext>
            </a:extLst>
          </p:cNvPr>
          <p:cNvSpPr txBox="1"/>
          <p:nvPr/>
        </p:nvSpPr>
        <p:spPr>
          <a:xfrm>
            <a:off x="9055252" y="2197853"/>
            <a:ext cx="2835840" cy="80021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sv-SE" sz="2800" b="1" dirty="0">
                <a:solidFill>
                  <a:srgbClr val="0000FF"/>
                </a:solidFill>
              </a:rPr>
              <a:t>Praktik: Kladogram</a:t>
            </a:r>
          </a:p>
          <a:p>
            <a:pPr algn="ctr"/>
            <a:r>
              <a:rPr lang="sv-SE" sz="2400" dirty="0">
                <a:solidFill>
                  <a:srgbClr val="0000FF"/>
                </a:solidFill>
              </a:rPr>
              <a:t>Syskon/Kusiner</a:t>
            </a:r>
          </a:p>
        </p:txBody>
      </p:sp>
      <p:pic>
        <p:nvPicPr>
          <p:cNvPr id="56" name="Bakgrund">
            <a:extLst>
              <a:ext uri="{FF2B5EF4-FFF2-40B4-BE49-F238E27FC236}">
                <a16:creationId xmlns:a16="http://schemas.microsoft.com/office/drawing/2014/main" id="{55AEE7F9-25D1-44A5-B45E-FFF691684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06" y="956848"/>
            <a:ext cx="8340151" cy="5783565"/>
          </a:xfrm>
          <a:prstGeom prst="rect">
            <a:avLst/>
          </a:prstGeom>
        </p:spPr>
      </p:pic>
      <p:pic>
        <p:nvPicPr>
          <p:cNvPr id="60" name="Kladogram">
            <a:extLst>
              <a:ext uri="{FF2B5EF4-FFF2-40B4-BE49-F238E27FC236}">
                <a16:creationId xmlns:a16="http://schemas.microsoft.com/office/drawing/2014/main" id="{F96B45DD-A847-491E-B087-47553C065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806" y="956848"/>
            <a:ext cx="8340151" cy="5783565"/>
          </a:xfrm>
          <a:prstGeom prst="rect">
            <a:avLst/>
          </a:prstGeom>
        </p:spPr>
      </p:pic>
      <p:cxnSp>
        <p:nvCxnSpPr>
          <p:cNvPr id="13" name="Rak pilkoppling 12">
            <a:extLst>
              <a:ext uri="{FF2B5EF4-FFF2-40B4-BE49-F238E27FC236}">
                <a16:creationId xmlns:a16="http://schemas.microsoft.com/office/drawing/2014/main" id="{D9BD08F8-7B57-410B-BDF2-0D9F27FE8EA6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5316279" y="4720856"/>
            <a:ext cx="4010169" cy="1239229"/>
          </a:xfrm>
          <a:prstGeom prst="straightConnector1">
            <a:avLst/>
          </a:prstGeom>
          <a:ln w="28575">
            <a:solidFill>
              <a:srgbClr val="FFA207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ak pilkoppling 25">
            <a:extLst>
              <a:ext uri="{FF2B5EF4-FFF2-40B4-BE49-F238E27FC236}">
                <a16:creationId xmlns:a16="http://schemas.microsoft.com/office/drawing/2014/main" id="{96B8942E-A418-4B5C-82E6-9DB25B04272F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8027581" y="1738768"/>
            <a:ext cx="1027671" cy="859195"/>
          </a:xfrm>
          <a:prstGeom prst="straightConnector1">
            <a:avLst/>
          </a:prstGeom>
          <a:ln w="28575">
            <a:solidFill>
              <a:srgbClr val="00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ak pilkoppling 31">
            <a:extLst>
              <a:ext uri="{FF2B5EF4-FFF2-40B4-BE49-F238E27FC236}">
                <a16:creationId xmlns:a16="http://schemas.microsoft.com/office/drawing/2014/main" id="{E114E8D6-221A-4B59-BC83-E542C3E7AA41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5667153" y="1797744"/>
            <a:ext cx="3388099" cy="800219"/>
          </a:xfrm>
          <a:prstGeom prst="straightConnector1">
            <a:avLst/>
          </a:prstGeom>
          <a:ln w="28575">
            <a:solidFill>
              <a:srgbClr val="00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ak pilkoppling 28">
            <a:extLst>
              <a:ext uri="{FF2B5EF4-FFF2-40B4-BE49-F238E27FC236}">
                <a16:creationId xmlns:a16="http://schemas.microsoft.com/office/drawing/2014/main" id="{80A64912-9B4D-498C-B6BA-C1FD286D6F85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6836735" y="1658679"/>
            <a:ext cx="2218517" cy="939284"/>
          </a:xfrm>
          <a:prstGeom prst="straightConnector1">
            <a:avLst/>
          </a:prstGeom>
          <a:ln w="28575">
            <a:solidFill>
              <a:srgbClr val="00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Fylogram" descr="En bild som visar text, karta&#10;&#10;Automatiskt genererad beskrivning">
            <a:extLst>
              <a:ext uri="{FF2B5EF4-FFF2-40B4-BE49-F238E27FC236}">
                <a16:creationId xmlns:a16="http://schemas.microsoft.com/office/drawing/2014/main" id="{67DDBDFB-19AC-488C-996D-B1FB78D2FC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805" y="956848"/>
            <a:ext cx="8340151" cy="5783565"/>
          </a:xfrm>
          <a:prstGeom prst="rect">
            <a:avLst/>
          </a:prstGeom>
        </p:spPr>
      </p:pic>
      <p:cxnSp>
        <p:nvCxnSpPr>
          <p:cNvPr id="63" name="Rak pilkoppling 62">
            <a:extLst>
              <a:ext uri="{FF2B5EF4-FFF2-40B4-BE49-F238E27FC236}">
                <a16:creationId xmlns:a16="http://schemas.microsoft.com/office/drawing/2014/main" id="{EB9F64BF-3CFF-4C68-A1BF-20D0EDB7732D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6096000" y="2995816"/>
            <a:ext cx="3230448" cy="2964269"/>
          </a:xfrm>
          <a:prstGeom prst="straightConnector1">
            <a:avLst/>
          </a:prstGeom>
          <a:ln w="28575">
            <a:solidFill>
              <a:srgbClr val="FFA207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Rak pilkoppling 63">
            <a:extLst>
              <a:ext uri="{FF2B5EF4-FFF2-40B4-BE49-F238E27FC236}">
                <a16:creationId xmlns:a16="http://schemas.microsoft.com/office/drawing/2014/main" id="{66207F98-D54B-4FCC-85F1-497AF34CFC39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7208874" y="3666088"/>
            <a:ext cx="2117574" cy="2293997"/>
          </a:xfrm>
          <a:prstGeom prst="straightConnector1">
            <a:avLst/>
          </a:prstGeom>
          <a:ln w="28575">
            <a:solidFill>
              <a:srgbClr val="FFA207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36660611"/>
      </p:ext>
    </p:extLst>
  </p:cSld>
  <p:clrMapOvr>
    <a:masterClrMapping/>
  </p:clrMapOvr>
  <p:transition advTm="13473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 26">
            <a:extLst>
              <a:ext uri="{FF2B5EF4-FFF2-40B4-BE49-F238E27FC236}">
                <a16:creationId xmlns:a16="http://schemas.microsoft.com/office/drawing/2014/main" id="{66075D51-9FE1-418E-BB79-997A264BFFC0}"/>
              </a:ext>
            </a:extLst>
          </p:cNvPr>
          <p:cNvGrpSpPr/>
          <p:nvPr/>
        </p:nvGrpSpPr>
        <p:grpSpPr>
          <a:xfrm>
            <a:off x="89718" y="1027117"/>
            <a:ext cx="3573865" cy="4878765"/>
            <a:chOff x="65815" y="1478879"/>
            <a:chExt cx="3892005" cy="5313066"/>
          </a:xfrm>
        </p:grpSpPr>
        <p:grpSp>
          <p:nvGrpSpPr>
            <p:cNvPr id="15" name="Grupp 14">
              <a:extLst>
                <a:ext uri="{FF2B5EF4-FFF2-40B4-BE49-F238E27FC236}">
                  <a16:creationId xmlns:a16="http://schemas.microsoft.com/office/drawing/2014/main" id="{C1209A0E-6671-48B9-8B15-8AE1545A94E0}"/>
                </a:ext>
              </a:extLst>
            </p:cNvPr>
            <p:cNvGrpSpPr/>
            <p:nvPr/>
          </p:nvGrpSpPr>
          <p:grpSpPr>
            <a:xfrm>
              <a:off x="65816" y="1478879"/>
              <a:ext cx="3892004" cy="5313066"/>
              <a:chOff x="116862" y="1303388"/>
              <a:chExt cx="3892004" cy="5313066"/>
            </a:xfrm>
          </p:grpSpPr>
          <p:sp>
            <p:nvSpPr>
              <p:cNvPr id="12" name="Rektangel 11">
                <a:extLst>
                  <a:ext uri="{FF2B5EF4-FFF2-40B4-BE49-F238E27FC236}">
                    <a16:creationId xmlns:a16="http://schemas.microsoft.com/office/drawing/2014/main" id="{8FC57623-2AD2-4F4E-9A9E-28F7EA6B4712}"/>
                  </a:ext>
                </a:extLst>
              </p:cNvPr>
              <p:cNvSpPr/>
              <p:nvPr/>
            </p:nvSpPr>
            <p:spPr>
              <a:xfrm>
                <a:off x="116862" y="1303388"/>
                <a:ext cx="3892004" cy="531306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pic>
            <p:nvPicPr>
              <p:cNvPr id="7" name="Bildobjekt 6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60"/>
              <a:stretch/>
            </p:blipFill>
            <p:spPr>
              <a:xfrm>
                <a:off x="150799" y="1341452"/>
                <a:ext cx="3775671" cy="5275002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24" name="textruta 23">
              <a:extLst>
                <a:ext uri="{FF2B5EF4-FFF2-40B4-BE49-F238E27FC236}">
                  <a16:creationId xmlns:a16="http://schemas.microsoft.com/office/drawing/2014/main" id="{691C0269-07A6-4D21-B545-4E2EF38A531F}"/>
                </a:ext>
              </a:extLst>
            </p:cNvPr>
            <p:cNvSpPr txBox="1"/>
            <p:nvPr/>
          </p:nvSpPr>
          <p:spPr>
            <a:xfrm>
              <a:off x="65815" y="6342949"/>
              <a:ext cx="2273589" cy="37476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lIns="36000" tIns="18000" rIns="72000" bIns="18000" rtlCol="0">
              <a:spAutoFit/>
            </a:bodyPr>
            <a:lstStyle/>
            <a:p>
              <a:pPr algn="ctr"/>
              <a:r>
                <a:rPr lang="sv-SE" sz="20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Fiskar &amp; Ödlor</a:t>
              </a:r>
            </a:p>
          </p:txBody>
        </p:sp>
      </p:grpSp>
      <p:sp>
        <p:nvSpPr>
          <p:cNvPr id="2" name="Rubrik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4000"/>
          </a:xfrm>
          <a:prstGeom prst="rect">
            <a:avLst/>
          </a:prstGeom>
        </p:spPr>
        <p:txBody>
          <a:bodyPr/>
          <a:lstStyle/>
          <a:p>
            <a:r>
              <a:rPr lang="sv-SE" dirty="0"/>
              <a:t>Myt 3: Det finns gott om övergångsformer</a:t>
            </a:r>
          </a:p>
        </p:txBody>
      </p:sp>
      <p:grpSp>
        <p:nvGrpSpPr>
          <p:cNvPr id="26" name="Grupp 25">
            <a:extLst>
              <a:ext uri="{FF2B5EF4-FFF2-40B4-BE49-F238E27FC236}">
                <a16:creationId xmlns:a16="http://schemas.microsoft.com/office/drawing/2014/main" id="{1366B05D-58CD-4971-AA20-4F82EAFCA165}"/>
              </a:ext>
            </a:extLst>
          </p:cNvPr>
          <p:cNvGrpSpPr/>
          <p:nvPr/>
        </p:nvGrpSpPr>
        <p:grpSpPr>
          <a:xfrm>
            <a:off x="4260433" y="1027117"/>
            <a:ext cx="3573864" cy="4901715"/>
            <a:chOff x="4037542" y="1478879"/>
            <a:chExt cx="3892004" cy="5338059"/>
          </a:xfrm>
        </p:grpSpPr>
        <p:grpSp>
          <p:nvGrpSpPr>
            <p:cNvPr id="13" name="Grupp 12">
              <a:extLst>
                <a:ext uri="{FF2B5EF4-FFF2-40B4-BE49-F238E27FC236}">
                  <a16:creationId xmlns:a16="http://schemas.microsoft.com/office/drawing/2014/main" id="{A71643E1-199A-4FC0-87DE-0FF6D423054F}"/>
                </a:ext>
              </a:extLst>
            </p:cNvPr>
            <p:cNvGrpSpPr/>
            <p:nvPr/>
          </p:nvGrpSpPr>
          <p:grpSpPr>
            <a:xfrm>
              <a:off x="4037542" y="1478879"/>
              <a:ext cx="3892004" cy="5338059"/>
              <a:chOff x="4026133" y="1485862"/>
              <a:chExt cx="3892004" cy="5338059"/>
            </a:xfrm>
          </p:grpSpPr>
          <p:pic>
            <p:nvPicPr>
              <p:cNvPr id="3" name="Bildobjekt 2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" r="2058"/>
              <a:stretch/>
            </p:blipFill>
            <p:spPr>
              <a:xfrm>
                <a:off x="4042803" y="1510855"/>
                <a:ext cx="3830093" cy="531306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5" name="Rektangel 24">
                <a:extLst>
                  <a:ext uri="{FF2B5EF4-FFF2-40B4-BE49-F238E27FC236}">
                    <a16:creationId xmlns:a16="http://schemas.microsoft.com/office/drawing/2014/main" id="{F23A663F-C9FA-4987-A02F-958D557D415B}"/>
                  </a:ext>
                </a:extLst>
              </p:cNvPr>
              <p:cNvSpPr/>
              <p:nvPr/>
            </p:nvSpPr>
            <p:spPr>
              <a:xfrm>
                <a:off x="4026133" y="1485862"/>
                <a:ext cx="3892004" cy="531306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sp>
          <p:nvSpPr>
            <p:cNvPr id="16" name="textruta 15"/>
            <p:cNvSpPr txBox="1"/>
            <p:nvPr/>
          </p:nvSpPr>
          <p:spPr>
            <a:xfrm>
              <a:off x="4111075" y="6361041"/>
              <a:ext cx="2338696" cy="3747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lIns="36000" tIns="18000" rIns="72000" bIns="18000" rtlCol="0">
              <a:spAutoFit/>
            </a:bodyPr>
            <a:lstStyle/>
            <a:p>
              <a:pPr algn="ctr"/>
              <a:r>
                <a:rPr lang="sv-SE" sz="20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Reptiler &amp; Fåglar</a:t>
              </a:r>
            </a:p>
          </p:txBody>
        </p:sp>
      </p:grpSp>
      <p:sp>
        <p:nvSpPr>
          <p:cNvPr id="30" name="textruta 29">
            <a:extLst>
              <a:ext uri="{FF2B5EF4-FFF2-40B4-BE49-F238E27FC236}">
                <a16:creationId xmlns:a16="http://schemas.microsoft.com/office/drawing/2014/main" id="{E7AD9DF2-4F2B-41D5-9426-85A01081794B}"/>
              </a:ext>
            </a:extLst>
          </p:cNvPr>
          <p:cNvSpPr txBox="1"/>
          <p:nvPr/>
        </p:nvSpPr>
        <p:spPr>
          <a:xfrm>
            <a:off x="8108334" y="2317295"/>
            <a:ext cx="1735235" cy="68268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18000" rIns="72000" bIns="18000" rtlCol="0">
            <a:spAutoFit/>
          </a:bodyPr>
          <a:lstStyle/>
          <a:p>
            <a:pPr algn="ctr"/>
            <a:r>
              <a:rPr lang="sv-SE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Urfågeln</a:t>
            </a:r>
            <a:br>
              <a:rPr lang="sv-SE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Archaeopteryx</a:t>
            </a:r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39C18D6D-9676-46E0-AA9F-C01AE950AE7A}"/>
              </a:ext>
            </a:extLst>
          </p:cNvPr>
          <p:cNvGrpSpPr/>
          <p:nvPr/>
        </p:nvGrpSpPr>
        <p:grpSpPr>
          <a:xfrm>
            <a:off x="6103356" y="3019027"/>
            <a:ext cx="2739562" cy="2355244"/>
            <a:chOff x="5893806" y="3390502"/>
            <a:chExt cx="2739562" cy="2355244"/>
          </a:xfrm>
        </p:grpSpPr>
        <p:sp>
          <p:nvSpPr>
            <p:cNvPr id="29" name="Ellips 28">
              <a:extLst>
                <a:ext uri="{FF2B5EF4-FFF2-40B4-BE49-F238E27FC236}">
                  <a16:creationId xmlns:a16="http://schemas.microsoft.com/office/drawing/2014/main" id="{43ADAC2D-7D51-4CBE-AA2E-185B0253F30E}"/>
                </a:ext>
              </a:extLst>
            </p:cNvPr>
            <p:cNvSpPr/>
            <p:nvPr/>
          </p:nvSpPr>
          <p:spPr>
            <a:xfrm>
              <a:off x="5893806" y="5034106"/>
              <a:ext cx="1370656" cy="711640"/>
            </a:xfrm>
            <a:prstGeom prst="ellipse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1024" name="Rak pilkoppling 1023">
              <a:extLst>
                <a:ext uri="{FF2B5EF4-FFF2-40B4-BE49-F238E27FC236}">
                  <a16:creationId xmlns:a16="http://schemas.microsoft.com/office/drawing/2014/main" id="{59DE919C-1698-4DA3-9597-E829045FC2A8}"/>
                </a:ext>
              </a:extLst>
            </p:cNvPr>
            <p:cNvCxnSpPr>
              <a:cxnSpLocks/>
              <a:stCxn id="29" idx="7"/>
            </p:cNvCxnSpPr>
            <p:nvPr/>
          </p:nvCxnSpPr>
          <p:spPr>
            <a:xfrm flipV="1">
              <a:off x="7063734" y="3390502"/>
              <a:ext cx="1569634" cy="174782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7" name="Bildobjekt 1026" descr="En bild som visar djur, däggdjur, fågel, brun&#10;&#10;Automatiskt genererad beskrivning">
            <a:extLst>
              <a:ext uri="{FF2B5EF4-FFF2-40B4-BE49-F238E27FC236}">
                <a16:creationId xmlns:a16="http://schemas.microsoft.com/office/drawing/2014/main" id="{15EC1B04-F307-46A6-B899-07A6814A92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148405" y="5058000"/>
            <a:ext cx="3043868" cy="1800000"/>
          </a:xfrm>
          <a:prstGeom prst="rect">
            <a:avLst/>
          </a:prstGeom>
        </p:spPr>
      </p:pic>
      <p:sp>
        <p:nvSpPr>
          <p:cNvPr id="36" name="textruta 35">
            <a:extLst>
              <a:ext uri="{FF2B5EF4-FFF2-40B4-BE49-F238E27FC236}">
                <a16:creationId xmlns:a16="http://schemas.microsoft.com/office/drawing/2014/main" id="{EB4ABF23-3903-464B-BEA2-068138322B07}"/>
              </a:ext>
            </a:extLst>
          </p:cNvPr>
          <p:cNvSpPr txBox="1"/>
          <p:nvPr/>
        </p:nvSpPr>
        <p:spPr>
          <a:xfrm>
            <a:off x="10260909" y="3919582"/>
            <a:ext cx="1735235" cy="68268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18000" rIns="72000" bIns="18000" rtlCol="0">
            <a:spAutoFit/>
          </a:bodyPr>
          <a:lstStyle/>
          <a:p>
            <a:pPr algn="ctr"/>
            <a:r>
              <a:rPr lang="sv-SE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Näbbdjur</a:t>
            </a:r>
            <a:br>
              <a:rPr lang="sv-SE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Platypus</a:t>
            </a:r>
          </a:p>
        </p:txBody>
      </p:sp>
      <p:sp>
        <p:nvSpPr>
          <p:cNvPr id="1028" name="textruta 1027">
            <a:extLst>
              <a:ext uri="{FF2B5EF4-FFF2-40B4-BE49-F238E27FC236}">
                <a16:creationId xmlns:a16="http://schemas.microsoft.com/office/drawing/2014/main" id="{0012703C-1ABE-40D3-8AD0-947D9EABF1FA}"/>
              </a:ext>
            </a:extLst>
          </p:cNvPr>
          <p:cNvSpPr txBox="1"/>
          <p:nvPr/>
        </p:nvSpPr>
        <p:spPr>
          <a:xfrm>
            <a:off x="8094396" y="3942000"/>
            <a:ext cx="24837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solidFill>
                  <a:schemeClr val="accent5">
                    <a:lumMod val="75000"/>
                  </a:schemeClr>
                </a:solidFill>
              </a:rPr>
              <a:t>Mosaikform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sv-SE" dirty="0"/>
              <a:t>Diar (däggdjur)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sv-SE" dirty="0"/>
              <a:t>Lägger ägg (ödla)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sv-SE" dirty="0"/>
              <a:t>Anknos/simhud (fågel)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sv-SE" dirty="0"/>
              <a:t>Sporrar (insekt)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15804" y="836617"/>
            <a:ext cx="1950412" cy="2773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8F104A05-B87B-4601-8F22-82B64579E0AE}"/>
              </a:ext>
            </a:extLst>
          </p:cNvPr>
          <p:cNvSpPr/>
          <p:nvPr/>
        </p:nvSpPr>
        <p:spPr>
          <a:xfrm>
            <a:off x="89720" y="1770184"/>
            <a:ext cx="7744578" cy="3604087"/>
          </a:xfrm>
          <a:prstGeom prst="rect">
            <a:avLst/>
          </a:prstGeom>
          <a:solidFill>
            <a:schemeClr val="tx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Pil: upp-ned 5">
            <a:extLst>
              <a:ext uri="{FF2B5EF4-FFF2-40B4-BE49-F238E27FC236}">
                <a16:creationId xmlns:a16="http://schemas.microsoft.com/office/drawing/2014/main" id="{460720DF-0B44-4C3E-B611-8C6CFB78947A}"/>
              </a:ext>
            </a:extLst>
          </p:cNvPr>
          <p:cNvSpPr/>
          <p:nvPr/>
        </p:nvSpPr>
        <p:spPr>
          <a:xfrm>
            <a:off x="3522731" y="1789089"/>
            <a:ext cx="890101" cy="3542830"/>
          </a:xfrm>
          <a:prstGeom prst="upDownArrow">
            <a:avLst>
              <a:gd name="adj1" fmla="val 80580"/>
              <a:gd name="adj2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>
              <a:lnSpc>
                <a:spcPts val="2100"/>
              </a:lnSpc>
            </a:pPr>
            <a:r>
              <a:rPr lang="sv-SE" sz="2000" b="1" i="1" dirty="0"/>
              <a:t>Mellanformer</a:t>
            </a:r>
            <a:r>
              <a:rPr lang="sv-SE" sz="2000" dirty="0"/>
              <a:t> men</a:t>
            </a:r>
          </a:p>
          <a:p>
            <a:pPr algn="ctr">
              <a:lnSpc>
                <a:spcPts val="2100"/>
              </a:lnSpc>
            </a:pPr>
            <a:r>
              <a:rPr lang="sv-SE" sz="2000" dirty="0"/>
              <a:t>inte </a:t>
            </a:r>
            <a:r>
              <a:rPr lang="sv-SE" sz="2000" b="1" i="1" dirty="0"/>
              <a:t>Övergångsformer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0253516"/>
      </p:ext>
    </p:extLst>
  </p:cSld>
  <p:clrMapOvr>
    <a:masterClrMapping/>
  </p:clrMapOvr>
  <p:transition advTm="52396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6" grpId="0"/>
      <p:bldP spid="1028" grpId="0"/>
      <p:bldP spid="10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Bakgrund evolution">
            <a:extLst>
              <a:ext uri="{FF2B5EF4-FFF2-40B4-BE49-F238E27FC236}">
                <a16:creationId xmlns:a16="http://schemas.microsoft.com/office/drawing/2014/main" id="{768AD36D-6FFB-4F7F-B6C1-FD8A7B66459A}"/>
              </a:ext>
            </a:extLst>
          </p:cNvPr>
          <p:cNvGrpSpPr/>
          <p:nvPr/>
        </p:nvGrpSpPr>
        <p:grpSpPr>
          <a:xfrm>
            <a:off x="178287" y="1227943"/>
            <a:ext cx="6300826" cy="4791378"/>
            <a:chOff x="178287" y="1593703"/>
            <a:chExt cx="6300826" cy="4791378"/>
          </a:xfrm>
        </p:grpSpPr>
        <p:pic>
          <p:nvPicPr>
            <p:cNvPr id="22" name="Bildobjekt 21">
              <a:extLst>
                <a:ext uri="{FF2B5EF4-FFF2-40B4-BE49-F238E27FC236}">
                  <a16:creationId xmlns:a16="http://schemas.microsoft.com/office/drawing/2014/main" id="{94BBAB55-B98C-4037-9CA0-8321670438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57752"/>
            <a:stretch/>
          </p:blipFill>
          <p:spPr>
            <a:xfrm>
              <a:off x="178287" y="1593703"/>
              <a:ext cx="5250820" cy="4791378"/>
            </a:xfrm>
            <a:prstGeom prst="rect">
              <a:avLst/>
            </a:prstGeom>
          </p:spPr>
        </p:pic>
        <p:sp>
          <p:nvSpPr>
            <p:cNvPr id="36" name="textruta 35">
              <a:extLst>
                <a:ext uri="{FF2B5EF4-FFF2-40B4-BE49-F238E27FC236}">
                  <a16:creationId xmlns:a16="http://schemas.microsoft.com/office/drawing/2014/main" id="{DC3E48AD-F686-4BFE-95E8-6E0DC7AB9619}"/>
                </a:ext>
              </a:extLst>
            </p:cNvPr>
            <p:cNvSpPr txBox="1"/>
            <p:nvPr/>
          </p:nvSpPr>
          <p:spPr>
            <a:xfrm>
              <a:off x="5398368" y="2066120"/>
              <a:ext cx="10807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2000" dirty="0">
                  <a:sym typeface="Wingdings" panose="05000000000000000000" pitchFamily="2" charset="2"/>
                </a:rPr>
                <a:t>idag</a:t>
              </a:r>
              <a:endParaRPr lang="sv-SE" sz="2000" dirty="0"/>
            </a:p>
          </p:txBody>
        </p:sp>
        <p:sp>
          <p:nvSpPr>
            <p:cNvPr id="37" name="textruta 36">
              <a:extLst>
                <a:ext uri="{FF2B5EF4-FFF2-40B4-BE49-F238E27FC236}">
                  <a16:creationId xmlns:a16="http://schemas.microsoft.com/office/drawing/2014/main" id="{F3F43139-CF61-496B-8328-BBC27BC2D818}"/>
                </a:ext>
              </a:extLst>
            </p:cNvPr>
            <p:cNvSpPr txBox="1"/>
            <p:nvPr/>
          </p:nvSpPr>
          <p:spPr>
            <a:xfrm>
              <a:off x="3502929" y="5742728"/>
              <a:ext cx="20215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2000" dirty="0"/>
                <a:t>Djurens utseende</a:t>
              </a:r>
            </a:p>
          </p:txBody>
        </p:sp>
      </p:grpSp>
      <p:grpSp>
        <p:nvGrpSpPr>
          <p:cNvPr id="3" name="Djur evolution">
            <a:extLst>
              <a:ext uri="{FF2B5EF4-FFF2-40B4-BE49-F238E27FC236}">
                <a16:creationId xmlns:a16="http://schemas.microsoft.com/office/drawing/2014/main" id="{AB37E550-4326-4AC5-8654-39162FD910BE}"/>
              </a:ext>
            </a:extLst>
          </p:cNvPr>
          <p:cNvGrpSpPr/>
          <p:nvPr/>
        </p:nvGrpSpPr>
        <p:grpSpPr>
          <a:xfrm>
            <a:off x="195266" y="1463121"/>
            <a:ext cx="3036931" cy="4197589"/>
            <a:chOff x="195266" y="1828881"/>
            <a:chExt cx="3036931" cy="4197589"/>
          </a:xfrm>
        </p:grpSpPr>
        <p:pic>
          <p:nvPicPr>
            <p:cNvPr id="24" name="Bildobjekt 23" descr="Namnlöst-4-kopia.gif">
              <a:extLst>
                <a:ext uri="{FF2B5EF4-FFF2-40B4-BE49-F238E27FC236}">
                  <a16:creationId xmlns:a16="http://schemas.microsoft.com/office/drawing/2014/main" id="{1E581B3D-CAE5-4605-97A9-6C1F4DFAC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941084" flipH="1">
              <a:off x="1904186" y="5082714"/>
              <a:ext cx="668352" cy="416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39700">
                <a:srgbClr val="009AB4">
                  <a:alpha val="40000"/>
                </a:srgbClr>
              </a:glow>
            </a:effectLst>
          </p:spPr>
        </p:pic>
        <p:pic>
          <p:nvPicPr>
            <p:cNvPr id="25" name="Picture 16">
              <a:extLst>
                <a:ext uri="{FF2B5EF4-FFF2-40B4-BE49-F238E27FC236}">
                  <a16:creationId xmlns:a16="http://schemas.microsoft.com/office/drawing/2014/main" id="{72814819-829C-42C7-A5B6-52AFF41BEA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982417">
              <a:off x="2668326" y="5687661"/>
              <a:ext cx="563871" cy="338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39700">
                <a:srgbClr val="009AB4">
                  <a:alpha val="40000"/>
                </a:srgbClr>
              </a:glow>
            </a:effectLst>
          </p:spPr>
        </p:pic>
        <p:pic>
          <p:nvPicPr>
            <p:cNvPr id="26" name="Bildobjekt 25" descr="Namnlöst-5.gif">
              <a:extLst>
                <a:ext uri="{FF2B5EF4-FFF2-40B4-BE49-F238E27FC236}">
                  <a16:creationId xmlns:a16="http://schemas.microsoft.com/office/drawing/2014/main" id="{38E9B86D-B8C6-491E-A5B9-A609E12F6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8042" y="2935429"/>
              <a:ext cx="904217" cy="436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39700">
                <a:srgbClr val="009AB4">
                  <a:alpha val="40000"/>
                </a:srgbClr>
              </a:glow>
            </a:effectLst>
          </p:spPr>
        </p:pic>
        <p:pic>
          <p:nvPicPr>
            <p:cNvPr id="27" name="Bildobjekt 26" descr="Namnlöst-6.gif">
              <a:extLst>
                <a:ext uri="{FF2B5EF4-FFF2-40B4-BE49-F238E27FC236}">
                  <a16:creationId xmlns:a16="http://schemas.microsoft.com/office/drawing/2014/main" id="{AC888C3D-0869-4998-AFD8-75B3CFF40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77701" y="3741566"/>
              <a:ext cx="471653" cy="470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39700">
                <a:srgbClr val="009AB4">
                  <a:alpha val="40000"/>
                </a:srgbClr>
              </a:glow>
            </a:effectLst>
          </p:spPr>
        </p:pic>
        <p:pic>
          <p:nvPicPr>
            <p:cNvPr id="28" name="Bildobjekt 27" descr="Namnlöst-6.gif">
              <a:extLst>
                <a:ext uri="{FF2B5EF4-FFF2-40B4-BE49-F238E27FC236}">
                  <a16:creationId xmlns:a16="http://schemas.microsoft.com/office/drawing/2014/main" id="{E5ECEDF1-DFFB-4401-877A-09981CC02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13117" y="4463520"/>
              <a:ext cx="890255" cy="382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39700">
                <a:srgbClr val="009AB4">
                  <a:alpha val="40000"/>
                </a:srgbClr>
              </a:glow>
            </a:effectLst>
          </p:spPr>
        </p:pic>
        <p:pic>
          <p:nvPicPr>
            <p:cNvPr id="45" name="Bildobjekt 44">
              <a:extLst>
                <a:ext uri="{FF2B5EF4-FFF2-40B4-BE49-F238E27FC236}">
                  <a16:creationId xmlns:a16="http://schemas.microsoft.com/office/drawing/2014/main" id="{D8CEC268-5285-4012-A61A-4BB7CDF33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5266" y="1828881"/>
              <a:ext cx="1110328" cy="987866"/>
            </a:xfrm>
            <a:prstGeom prst="rect">
              <a:avLst/>
            </a:prstGeom>
          </p:spPr>
        </p:pic>
      </p:grpSp>
      <p:grpSp>
        <p:nvGrpSpPr>
          <p:cNvPr id="9" name="Bakgrund kambrisk explosion">
            <a:extLst>
              <a:ext uri="{FF2B5EF4-FFF2-40B4-BE49-F238E27FC236}">
                <a16:creationId xmlns:a16="http://schemas.microsoft.com/office/drawing/2014/main" id="{ABA4B4CE-08FD-4D2D-B37C-DB5A035BDD05}"/>
              </a:ext>
            </a:extLst>
          </p:cNvPr>
          <p:cNvGrpSpPr/>
          <p:nvPr/>
        </p:nvGrpSpPr>
        <p:grpSpPr>
          <a:xfrm>
            <a:off x="6053493" y="1227943"/>
            <a:ext cx="4905270" cy="4791378"/>
            <a:chOff x="6053493" y="1593703"/>
            <a:chExt cx="4905270" cy="4791378"/>
          </a:xfrm>
        </p:grpSpPr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191B41A5-6B9E-4A64-AE1B-79805BAF184B}"/>
                </a:ext>
              </a:extLst>
            </p:cNvPr>
            <p:cNvSpPr/>
            <p:nvPr/>
          </p:nvSpPr>
          <p:spPr>
            <a:xfrm>
              <a:off x="6053493" y="5038224"/>
              <a:ext cx="524657" cy="524660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accent1"/>
                </a:solidFill>
              </a:endParaRPr>
            </a:p>
          </p:txBody>
        </p:sp>
        <p:pic>
          <p:nvPicPr>
            <p:cNvPr id="23" name="Bildobjekt 22">
              <a:extLst>
                <a:ext uri="{FF2B5EF4-FFF2-40B4-BE49-F238E27FC236}">
                  <a16:creationId xmlns:a16="http://schemas.microsoft.com/office/drawing/2014/main" id="{21DCF4EB-D37B-483C-8DEE-8E6984AD30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89" r="9613"/>
            <a:stretch/>
          </p:blipFill>
          <p:spPr>
            <a:xfrm>
              <a:off x="6371409" y="1593703"/>
              <a:ext cx="4498926" cy="4791378"/>
            </a:xfrm>
            <a:prstGeom prst="rect">
              <a:avLst/>
            </a:prstGeom>
          </p:spPr>
        </p:pic>
        <p:sp>
          <p:nvSpPr>
            <p:cNvPr id="38" name="textruta 37">
              <a:extLst>
                <a:ext uri="{FF2B5EF4-FFF2-40B4-BE49-F238E27FC236}">
                  <a16:creationId xmlns:a16="http://schemas.microsoft.com/office/drawing/2014/main" id="{D38418D4-8CD0-4BA9-94D5-32159A699C14}"/>
                </a:ext>
              </a:extLst>
            </p:cNvPr>
            <p:cNvSpPr txBox="1"/>
            <p:nvPr/>
          </p:nvSpPr>
          <p:spPr>
            <a:xfrm>
              <a:off x="8937248" y="5742728"/>
              <a:ext cx="20215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2000" dirty="0"/>
                <a:t>Djurens utseende</a:t>
              </a:r>
            </a:p>
          </p:txBody>
        </p:sp>
      </p:grpSp>
      <p:grpSp>
        <p:nvGrpSpPr>
          <p:cNvPr id="5" name="Sjöliljor">
            <a:extLst>
              <a:ext uri="{FF2B5EF4-FFF2-40B4-BE49-F238E27FC236}">
                <a16:creationId xmlns:a16="http://schemas.microsoft.com/office/drawing/2014/main" id="{4175F710-D49F-4493-8F51-BA0EC07B986E}"/>
              </a:ext>
            </a:extLst>
          </p:cNvPr>
          <p:cNvGrpSpPr/>
          <p:nvPr/>
        </p:nvGrpSpPr>
        <p:grpSpPr>
          <a:xfrm>
            <a:off x="7912901" y="1704769"/>
            <a:ext cx="793792" cy="3199334"/>
            <a:chOff x="7912901" y="2070529"/>
            <a:chExt cx="793792" cy="3199334"/>
          </a:xfrm>
        </p:grpSpPr>
        <p:pic>
          <p:nvPicPr>
            <p:cNvPr id="43" name="Bildobjekt 42">
              <a:extLst>
                <a:ext uri="{FF2B5EF4-FFF2-40B4-BE49-F238E27FC236}">
                  <a16:creationId xmlns:a16="http://schemas.microsoft.com/office/drawing/2014/main" id="{56009324-3AE8-4274-BCF1-CA112DDC2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0949669" flipH="1">
              <a:off x="8015235" y="4309093"/>
              <a:ext cx="691458" cy="960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39700">
                <a:srgbClr val="009AB4">
                  <a:alpha val="40000"/>
                </a:srgbClr>
              </a:glow>
            </a:effectLst>
          </p:spPr>
        </p:pic>
        <p:pic>
          <p:nvPicPr>
            <p:cNvPr id="44" name="Bildobjekt 43">
              <a:extLst>
                <a:ext uri="{FF2B5EF4-FFF2-40B4-BE49-F238E27FC236}">
                  <a16:creationId xmlns:a16="http://schemas.microsoft.com/office/drawing/2014/main" id="{C951FF8C-C8B3-466F-BCA9-26EB85367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1156106">
              <a:off x="7960358" y="3117985"/>
              <a:ext cx="741704" cy="1040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39700">
                <a:srgbClr val="009AB4">
                  <a:alpha val="40000"/>
                </a:srgbClr>
              </a:glow>
            </a:effectLst>
          </p:spPr>
        </p:pic>
        <p:pic>
          <p:nvPicPr>
            <p:cNvPr id="46" name="Bildobjekt 45">
              <a:extLst>
                <a:ext uri="{FF2B5EF4-FFF2-40B4-BE49-F238E27FC236}">
                  <a16:creationId xmlns:a16="http://schemas.microsoft.com/office/drawing/2014/main" id="{CC7EE00F-900C-4564-9750-51CCC92ED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912901" y="2070529"/>
              <a:ext cx="561872" cy="948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39700">
                <a:srgbClr val="009AB4">
                  <a:alpha val="40000"/>
                </a:srgbClr>
              </a:glow>
            </a:effectLst>
          </p:spPr>
        </p:pic>
      </p:grpSp>
      <p:grpSp>
        <p:nvGrpSpPr>
          <p:cNvPr id="4" name="Bakterier">
            <a:extLst>
              <a:ext uri="{FF2B5EF4-FFF2-40B4-BE49-F238E27FC236}">
                <a16:creationId xmlns:a16="http://schemas.microsoft.com/office/drawing/2014/main" id="{0F39DD14-1F70-42CE-AE10-D050D5183513}"/>
              </a:ext>
            </a:extLst>
          </p:cNvPr>
          <p:cNvGrpSpPr/>
          <p:nvPr/>
        </p:nvGrpSpPr>
        <p:grpSpPr>
          <a:xfrm>
            <a:off x="6715471" y="1753489"/>
            <a:ext cx="317708" cy="3740467"/>
            <a:chOff x="6715471" y="2119249"/>
            <a:chExt cx="317708" cy="3740467"/>
          </a:xfrm>
        </p:grpSpPr>
        <p:pic>
          <p:nvPicPr>
            <p:cNvPr id="29" name="Picture 16">
              <a:extLst>
                <a:ext uri="{FF2B5EF4-FFF2-40B4-BE49-F238E27FC236}">
                  <a16:creationId xmlns:a16="http://schemas.microsoft.com/office/drawing/2014/main" id="{1703D405-844B-42B4-A9FE-FF80EBE199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4025851">
              <a:off x="6617709" y="5467614"/>
              <a:ext cx="489864" cy="294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39700">
                <a:srgbClr val="009AB4">
                  <a:alpha val="40000"/>
                </a:srgbClr>
              </a:glow>
            </a:effectLst>
          </p:spPr>
        </p:pic>
        <p:pic>
          <p:nvPicPr>
            <p:cNvPr id="34" name="Picture 16">
              <a:extLst>
                <a:ext uri="{FF2B5EF4-FFF2-40B4-BE49-F238E27FC236}">
                  <a16:creationId xmlns:a16="http://schemas.microsoft.com/office/drawing/2014/main" id="{7C668BCE-8EBA-43BD-BE76-3B04685ADE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4025851">
              <a:off x="6639482" y="3807190"/>
              <a:ext cx="489864" cy="294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39700">
                <a:srgbClr val="009AB4">
                  <a:alpha val="40000"/>
                </a:srgbClr>
              </a:glow>
            </a:effectLst>
          </p:spPr>
        </p:pic>
        <p:pic>
          <p:nvPicPr>
            <p:cNvPr id="35" name="Picture 16">
              <a:extLst>
                <a:ext uri="{FF2B5EF4-FFF2-40B4-BE49-F238E27FC236}">
                  <a16:creationId xmlns:a16="http://schemas.microsoft.com/office/drawing/2014/main" id="{D45DE09F-7D8A-4E18-B9F7-FD29337DA4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4025851">
              <a:off x="6641077" y="2217011"/>
              <a:ext cx="489864" cy="294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39700">
                <a:srgbClr val="009AB4">
                  <a:alpha val="40000"/>
                </a:srgbClr>
              </a:glow>
            </a:effectLst>
          </p:spPr>
        </p:pic>
      </p:grpSp>
      <p:grpSp>
        <p:nvGrpSpPr>
          <p:cNvPr id="8" name="Pilar">
            <a:extLst>
              <a:ext uri="{FF2B5EF4-FFF2-40B4-BE49-F238E27FC236}">
                <a16:creationId xmlns:a16="http://schemas.microsoft.com/office/drawing/2014/main" id="{654227FC-F84B-4581-A1D2-66437C55CA38}"/>
              </a:ext>
            </a:extLst>
          </p:cNvPr>
          <p:cNvGrpSpPr/>
          <p:nvPr/>
        </p:nvGrpSpPr>
        <p:grpSpPr>
          <a:xfrm>
            <a:off x="7101951" y="2614275"/>
            <a:ext cx="4885344" cy="3057937"/>
            <a:chOff x="7101951" y="2980035"/>
            <a:chExt cx="4885344" cy="3057937"/>
          </a:xfrm>
        </p:grpSpPr>
        <p:sp>
          <p:nvSpPr>
            <p:cNvPr id="39" name="Vänster 44">
              <a:extLst>
                <a:ext uri="{FF2B5EF4-FFF2-40B4-BE49-F238E27FC236}">
                  <a16:creationId xmlns:a16="http://schemas.microsoft.com/office/drawing/2014/main" id="{BF59C242-6100-4467-BBC9-77DD02067098}"/>
                </a:ext>
              </a:extLst>
            </p:cNvPr>
            <p:cNvSpPr/>
            <p:nvPr/>
          </p:nvSpPr>
          <p:spPr>
            <a:xfrm>
              <a:off x="10619752" y="4987901"/>
              <a:ext cx="1367543" cy="574983"/>
            </a:xfrm>
            <a:prstGeom prst="leftArrow">
              <a:avLst>
                <a:gd name="adj1" fmla="val 100000"/>
                <a:gd name="adj2" fmla="val 40302"/>
              </a:avLst>
            </a:prstGeom>
            <a:solidFill>
              <a:srgbClr val="E6007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1700"/>
                </a:lnSpc>
              </a:pPr>
              <a:r>
                <a:rPr lang="sv-SE" dirty="0"/>
                <a:t>Kambriska</a:t>
              </a:r>
            </a:p>
            <a:p>
              <a:pPr algn="ctr">
                <a:lnSpc>
                  <a:spcPts val="1700"/>
                </a:lnSpc>
              </a:pPr>
              <a:r>
                <a:rPr lang="sv-SE" dirty="0"/>
                <a:t>explosionen</a:t>
              </a:r>
            </a:p>
          </p:txBody>
        </p:sp>
        <p:sp>
          <p:nvSpPr>
            <p:cNvPr id="40" name="Vänster 46">
              <a:extLst>
                <a:ext uri="{FF2B5EF4-FFF2-40B4-BE49-F238E27FC236}">
                  <a16:creationId xmlns:a16="http://schemas.microsoft.com/office/drawing/2014/main" id="{C034A759-56B1-4EA3-ACB9-B61784D2EFF4}"/>
                </a:ext>
              </a:extLst>
            </p:cNvPr>
            <p:cNvSpPr/>
            <p:nvPr/>
          </p:nvSpPr>
          <p:spPr>
            <a:xfrm rot="20584862">
              <a:off x="9599058" y="2980035"/>
              <a:ext cx="1367543" cy="574983"/>
            </a:xfrm>
            <a:prstGeom prst="leftArrow">
              <a:avLst>
                <a:gd name="adj1" fmla="val 100000"/>
                <a:gd name="adj2" fmla="val 40302"/>
              </a:avLst>
            </a:prstGeom>
            <a:solidFill>
              <a:srgbClr val="E6007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1700"/>
                </a:lnSpc>
              </a:pPr>
              <a:r>
                <a:rPr lang="sv-SE"/>
                <a:t>Utdöda stammar</a:t>
              </a:r>
              <a:endParaRPr lang="sv-SE" dirty="0"/>
            </a:p>
          </p:txBody>
        </p:sp>
        <p:sp>
          <p:nvSpPr>
            <p:cNvPr id="41" name="Vänster 47">
              <a:extLst>
                <a:ext uri="{FF2B5EF4-FFF2-40B4-BE49-F238E27FC236}">
                  <a16:creationId xmlns:a16="http://schemas.microsoft.com/office/drawing/2014/main" id="{810E10BE-667D-467F-8A0F-1D9733E1346C}"/>
                </a:ext>
              </a:extLst>
            </p:cNvPr>
            <p:cNvSpPr/>
            <p:nvPr/>
          </p:nvSpPr>
          <p:spPr>
            <a:xfrm rot="597524">
              <a:off x="7101951" y="5462988"/>
              <a:ext cx="1367543" cy="574984"/>
            </a:xfrm>
            <a:prstGeom prst="leftArrow">
              <a:avLst>
                <a:gd name="adj1" fmla="val 100000"/>
                <a:gd name="adj2" fmla="val 40302"/>
              </a:avLst>
            </a:prstGeom>
            <a:solidFill>
              <a:srgbClr val="E6007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1700"/>
                </a:lnSpc>
              </a:pPr>
              <a:r>
                <a:rPr lang="sv-SE"/>
                <a:t>Få "</a:t>
              </a:r>
              <a:r>
                <a:rPr lang="sv-SE" dirty="0"/>
                <a:t>enkla" stammar</a:t>
              </a:r>
            </a:p>
          </p:txBody>
        </p:sp>
      </p:grp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4000"/>
          </a:xfrm>
          <a:prstGeom prst="rect">
            <a:avLst/>
          </a:prstGeom>
        </p:spPr>
        <p:txBody>
          <a:bodyPr/>
          <a:lstStyle/>
          <a:p>
            <a:r>
              <a:rPr lang="sv-SE" dirty="0"/>
              <a:t>Myt 4: Fossilen visar på evolutionen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E500CAC0-10A0-4F92-85D0-5CAD883CF683}"/>
              </a:ext>
            </a:extLst>
          </p:cNvPr>
          <p:cNvSpPr/>
          <p:nvPr/>
        </p:nvSpPr>
        <p:spPr>
          <a:xfrm>
            <a:off x="6170262" y="1746481"/>
            <a:ext cx="223394" cy="285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CFD3D06C-15E0-4384-BCC8-1CEBA8CDEA0B}"/>
              </a:ext>
            </a:extLst>
          </p:cNvPr>
          <p:cNvSpPr txBox="1"/>
          <p:nvPr/>
        </p:nvSpPr>
        <p:spPr>
          <a:xfrm>
            <a:off x="742116" y="5847674"/>
            <a:ext cx="44780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solidFill>
                  <a:schemeClr val="accent6">
                    <a:lumMod val="75000"/>
                  </a:schemeClr>
                </a:solidFill>
              </a:rPr>
              <a:t>Som det borde se ut</a:t>
            </a:r>
          </a:p>
          <a:p>
            <a:pPr algn="ctr"/>
            <a:r>
              <a:rPr lang="sv-SE" sz="2400" dirty="0">
                <a:solidFill>
                  <a:schemeClr val="accent6">
                    <a:lumMod val="75000"/>
                  </a:schemeClr>
                </a:solidFill>
              </a:rPr>
              <a:t>(om evolutionsläran är korrekt)</a:t>
            </a:r>
          </a:p>
        </p:txBody>
      </p:sp>
      <p:sp>
        <p:nvSpPr>
          <p:cNvPr id="49" name="textruta 48">
            <a:extLst>
              <a:ext uri="{FF2B5EF4-FFF2-40B4-BE49-F238E27FC236}">
                <a16:creationId xmlns:a16="http://schemas.microsoft.com/office/drawing/2014/main" id="{1B4469A2-D713-47A6-BA82-B181000E553E}"/>
              </a:ext>
            </a:extLst>
          </p:cNvPr>
          <p:cNvSpPr txBox="1"/>
          <p:nvPr/>
        </p:nvSpPr>
        <p:spPr>
          <a:xfrm>
            <a:off x="6468424" y="5847674"/>
            <a:ext cx="44780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solidFill>
                  <a:schemeClr val="accent6">
                    <a:lumMod val="75000"/>
                  </a:schemeClr>
                </a:solidFill>
              </a:rPr>
              <a:t>Som det ser ut</a:t>
            </a:r>
          </a:p>
          <a:p>
            <a:pPr algn="ctr"/>
            <a:r>
              <a:rPr lang="sv-SE" sz="2400" dirty="0">
                <a:solidFill>
                  <a:schemeClr val="accent6">
                    <a:lumMod val="75000"/>
                  </a:schemeClr>
                </a:solidFill>
              </a:rPr>
              <a:t>(i verkligheten)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5808A4BF-9F40-472B-B5EA-A38C7C7E5AE3}"/>
              </a:ext>
            </a:extLst>
          </p:cNvPr>
          <p:cNvSpPr txBox="1"/>
          <p:nvPr/>
        </p:nvSpPr>
        <p:spPr>
          <a:xfrm>
            <a:off x="259776" y="1088612"/>
            <a:ext cx="503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/>
              <a:t>Tid</a:t>
            </a:r>
          </a:p>
        </p:txBody>
      </p:sp>
      <p:sp>
        <p:nvSpPr>
          <p:cNvPr id="42" name="textruta 41">
            <a:extLst>
              <a:ext uri="{FF2B5EF4-FFF2-40B4-BE49-F238E27FC236}">
                <a16:creationId xmlns:a16="http://schemas.microsoft.com/office/drawing/2014/main" id="{5A56579C-62DF-4991-8EC2-DD075785A7BD}"/>
              </a:ext>
            </a:extLst>
          </p:cNvPr>
          <p:cNvSpPr txBox="1"/>
          <p:nvPr/>
        </p:nvSpPr>
        <p:spPr>
          <a:xfrm>
            <a:off x="6358977" y="1088612"/>
            <a:ext cx="503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/>
              <a:t>Tid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1534049"/>
      </p:ext>
    </p:extLst>
  </p:cSld>
  <p:clrMapOvr>
    <a:masterClrMapping/>
  </p:clrMapOvr>
  <p:transition advTm="46063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  <p:bldP spid="49" grpId="0"/>
      <p:bldP spid="11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/>
        </p:nvSpPr>
        <p:spPr>
          <a:xfrm>
            <a:off x="6366300" y="982720"/>
            <a:ext cx="3715979" cy="5324518"/>
          </a:xfrm>
          <a:prstGeom prst="rect">
            <a:avLst/>
          </a:prstGeom>
          <a:noFill/>
        </p:spPr>
        <p:txBody>
          <a:bodyPr wrap="none" lIns="91421" tIns="45712" rIns="91421" bIns="45712" rtlCol="0">
            <a:spAutoFit/>
          </a:bodyPr>
          <a:lstStyle/>
          <a:p>
            <a:pPr>
              <a:spcBef>
                <a:spcPts val="1200"/>
              </a:spcBef>
            </a:pPr>
            <a:r>
              <a:rPr lang="sv-SE" sz="3600" b="1" spc="99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Trilobit</a:t>
            </a:r>
          </a:p>
          <a:p>
            <a:pPr marL="444500" indent="-263525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sv-SE" sz="2800" spc="99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Skal</a:t>
            </a:r>
          </a:p>
          <a:p>
            <a:pPr marL="444500" indent="-263525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sv-SE" sz="2800" spc="99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Segmenterad kropp</a:t>
            </a:r>
          </a:p>
          <a:p>
            <a:pPr marL="444500" indent="-263525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sv-SE" sz="2800" spc="99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Komplexa muskler</a:t>
            </a:r>
          </a:p>
          <a:p>
            <a:pPr marL="444500" indent="-263525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sv-SE" sz="2800" spc="99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Andning</a:t>
            </a:r>
          </a:p>
          <a:p>
            <a:pPr marL="444500" indent="-263525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sv-SE" sz="2800" spc="99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Nervsystem</a:t>
            </a:r>
          </a:p>
          <a:p>
            <a:pPr marL="444500" indent="-263525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sv-SE" sz="2800" spc="99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Sammansatta ögon</a:t>
            </a:r>
          </a:p>
          <a:p>
            <a:pPr marL="444500" indent="-263525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sv-SE" sz="2800" spc="99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Hjärta</a:t>
            </a:r>
          </a:p>
          <a:p>
            <a:pPr marL="444500" indent="-263525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sv-SE" sz="2800" spc="99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Blodcirkulation</a:t>
            </a:r>
            <a:endParaRPr lang="sv-SE" sz="2400" spc="99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4000"/>
          </a:xfrm>
          <a:prstGeom prst="rect">
            <a:avLst/>
          </a:prstGeom>
        </p:spPr>
        <p:txBody>
          <a:bodyPr/>
          <a:lstStyle/>
          <a:p>
            <a:r>
              <a:rPr lang="sv-SE" dirty="0"/>
              <a:t>Myt 5: Livet utvecklas från enkelt till komplext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77" y="900000"/>
            <a:ext cx="4975225" cy="581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653902"/>
      </p:ext>
    </p:extLst>
  </p:cSld>
  <p:clrMapOvr>
    <a:masterClrMapping/>
  </p:clrMapOvr>
  <p:transition advTm="519329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rupp 141">
            <a:extLst>
              <a:ext uri="{FF2B5EF4-FFF2-40B4-BE49-F238E27FC236}">
                <a16:creationId xmlns:a16="http://schemas.microsoft.com/office/drawing/2014/main" id="{71EA0890-F5E5-41C8-B028-5CBB390E3736}"/>
              </a:ext>
            </a:extLst>
          </p:cNvPr>
          <p:cNvGrpSpPr/>
          <p:nvPr/>
        </p:nvGrpSpPr>
        <p:grpSpPr>
          <a:xfrm>
            <a:off x="538217" y="2405691"/>
            <a:ext cx="2185312" cy="1686798"/>
            <a:chOff x="530489" y="2476535"/>
            <a:chExt cx="2185312" cy="1686798"/>
          </a:xfrm>
        </p:grpSpPr>
        <p:cxnSp>
          <p:nvCxnSpPr>
            <p:cNvPr id="143" name="Rak 107">
              <a:extLst>
                <a:ext uri="{FF2B5EF4-FFF2-40B4-BE49-F238E27FC236}">
                  <a16:creationId xmlns:a16="http://schemas.microsoft.com/office/drawing/2014/main" id="{5985D990-A3E7-48C1-B3DF-E38536B75554}"/>
                </a:ext>
              </a:extLst>
            </p:cNvPr>
            <p:cNvCxnSpPr>
              <a:cxnSpLocks/>
            </p:cNvCxnSpPr>
            <p:nvPr/>
          </p:nvCxnSpPr>
          <p:spPr>
            <a:xfrm>
              <a:off x="530489" y="2476535"/>
              <a:ext cx="1013293" cy="137904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Rak 108">
              <a:extLst>
                <a:ext uri="{FF2B5EF4-FFF2-40B4-BE49-F238E27FC236}">
                  <a16:creationId xmlns:a16="http://schemas.microsoft.com/office/drawing/2014/main" id="{8C74710B-D033-4FBA-9113-84917DB468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49668" y="2476535"/>
              <a:ext cx="1166133" cy="135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Rak 109">
              <a:extLst>
                <a:ext uri="{FF2B5EF4-FFF2-40B4-BE49-F238E27FC236}">
                  <a16:creationId xmlns:a16="http://schemas.microsoft.com/office/drawing/2014/main" id="{768EB34D-90F7-42D1-96CF-5A20CB21F5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2279" y="2476535"/>
              <a:ext cx="503358" cy="66992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Rak koppling 145">
              <a:extLst>
                <a:ext uri="{FF2B5EF4-FFF2-40B4-BE49-F238E27FC236}">
                  <a16:creationId xmlns:a16="http://schemas.microsoft.com/office/drawing/2014/main" id="{18846A61-DCAC-414D-B0C5-63AC89A674D5}"/>
                </a:ext>
              </a:extLst>
            </p:cNvPr>
            <p:cNvCxnSpPr/>
            <p:nvPr/>
          </p:nvCxnSpPr>
          <p:spPr>
            <a:xfrm>
              <a:off x="1543782" y="3831325"/>
              <a:ext cx="0" cy="33200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ktangel 27"/>
          <p:cNvSpPr/>
          <p:nvPr/>
        </p:nvSpPr>
        <p:spPr>
          <a:xfrm>
            <a:off x="3716784" y="682538"/>
            <a:ext cx="3552365" cy="617546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0" name="Rubrik 1039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4000"/>
          </a:xfrm>
          <a:prstGeom prst="rect">
            <a:avLst/>
          </a:prstGeom>
        </p:spPr>
        <p:txBody>
          <a:bodyPr/>
          <a:lstStyle/>
          <a:p>
            <a:r>
              <a:rPr lang="sv-SE" dirty="0"/>
              <a:t>Myt 6: Likheter beror på evolution</a:t>
            </a:r>
          </a:p>
        </p:txBody>
      </p:sp>
      <p:grpSp>
        <p:nvGrpSpPr>
          <p:cNvPr id="11" name="Grupp 10"/>
          <p:cNvGrpSpPr/>
          <p:nvPr/>
        </p:nvGrpSpPr>
        <p:grpSpPr>
          <a:xfrm>
            <a:off x="134633" y="994440"/>
            <a:ext cx="3132038" cy="1376590"/>
            <a:chOff x="3352152" y="2037834"/>
            <a:chExt cx="2593690" cy="1139976"/>
          </a:xfrm>
        </p:grpSpPr>
        <p:grpSp>
          <p:nvGrpSpPr>
            <p:cNvPr id="76" name="Grupp 75"/>
            <p:cNvGrpSpPr/>
            <p:nvPr/>
          </p:nvGrpSpPr>
          <p:grpSpPr>
            <a:xfrm>
              <a:off x="4141299" y="2037834"/>
              <a:ext cx="758654" cy="1139976"/>
              <a:chOff x="1959079" y="1851757"/>
              <a:chExt cx="758654" cy="1139976"/>
            </a:xfrm>
          </p:grpSpPr>
          <p:pic>
            <p:nvPicPr>
              <p:cNvPr id="86" name="Picture 4"/>
              <p:cNvPicPr>
                <a:picLocks noChangeAspect="1" noChangeArrowheads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959079" y="1851757"/>
                <a:ext cx="758654" cy="9504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7" name="textruta 86"/>
              <p:cNvSpPr txBox="1"/>
              <p:nvPr/>
            </p:nvSpPr>
            <p:spPr>
              <a:xfrm>
                <a:off x="2117192" y="2807067"/>
                <a:ext cx="442429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sv-S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Gorilla</a:t>
                </a:r>
              </a:p>
            </p:txBody>
          </p:sp>
        </p:grpSp>
        <p:grpSp>
          <p:nvGrpSpPr>
            <p:cNvPr id="78" name="Grupp 77"/>
            <p:cNvGrpSpPr/>
            <p:nvPr/>
          </p:nvGrpSpPr>
          <p:grpSpPr>
            <a:xfrm>
              <a:off x="5033472" y="2251657"/>
              <a:ext cx="912370" cy="926153"/>
              <a:chOff x="910628" y="2065580"/>
              <a:chExt cx="912370" cy="926153"/>
            </a:xfrm>
          </p:grpSpPr>
          <p:pic>
            <p:nvPicPr>
              <p:cNvPr id="84" name="Picture 2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10628" y="2065580"/>
                <a:ext cx="912370" cy="7365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5" name="textruta 84"/>
              <p:cNvSpPr txBox="1"/>
              <p:nvPr/>
            </p:nvSpPr>
            <p:spPr>
              <a:xfrm>
                <a:off x="990108" y="2807067"/>
                <a:ext cx="75341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sv-S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Schimpans</a:t>
                </a:r>
              </a:p>
            </p:txBody>
          </p:sp>
        </p:grpSp>
        <p:grpSp>
          <p:nvGrpSpPr>
            <p:cNvPr id="79" name="Grupp 78"/>
            <p:cNvGrpSpPr/>
            <p:nvPr/>
          </p:nvGrpSpPr>
          <p:grpSpPr>
            <a:xfrm>
              <a:off x="3352152" y="2254175"/>
              <a:ext cx="655628" cy="923635"/>
              <a:chOff x="124043" y="2068098"/>
              <a:chExt cx="655628" cy="923635"/>
            </a:xfrm>
          </p:grpSpPr>
          <p:pic>
            <p:nvPicPr>
              <p:cNvPr id="80" name="Picture 6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939" y="2068098"/>
                <a:ext cx="607836" cy="7340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3" name="textruta 82"/>
              <p:cNvSpPr txBox="1"/>
              <p:nvPr/>
            </p:nvSpPr>
            <p:spPr>
              <a:xfrm>
                <a:off x="124043" y="2807067"/>
                <a:ext cx="655628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sv-S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Människa</a:t>
                </a:r>
              </a:p>
            </p:txBody>
          </p:sp>
        </p:grpSp>
      </p:grpSp>
      <p:sp>
        <p:nvSpPr>
          <p:cNvPr id="114" name="textruta 113"/>
          <p:cNvSpPr txBox="1"/>
          <p:nvPr/>
        </p:nvSpPr>
        <p:spPr>
          <a:xfrm>
            <a:off x="615537" y="4184564"/>
            <a:ext cx="1863331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sv-SE" sz="2000" dirty="0">
                <a:cs typeface="Arial" panose="020B0604020202020204" pitchFamily="34" charset="0"/>
              </a:rPr>
              <a:t>Stämmer i </a:t>
            </a:r>
            <a:r>
              <a:rPr lang="sv-SE" sz="2000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18%</a:t>
            </a:r>
            <a:r>
              <a:rPr lang="sv-SE" sz="2000" dirty="0">
                <a:cs typeface="Arial" panose="020B0604020202020204" pitchFamily="34" charset="0"/>
              </a:rPr>
              <a:t> av</a:t>
            </a:r>
          </a:p>
          <a:p>
            <a:pPr algn="ctr"/>
            <a:r>
              <a:rPr lang="sv-SE" sz="2000" dirty="0">
                <a:cs typeface="Arial" panose="020B0604020202020204" pitchFamily="34" charset="0"/>
              </a:rPr>
              <a:t>jämförda gener</a:t>
            </a:r>
          </a:p>
        </p:txBody>
      </p:sp>
      <p:sp>
        <p:nvSpPr>
          <p:cNvPr id="115" name="textruta 114"/>
          <p:cNvSpPr txBox="1"/>
          <p:nvPr/>
        </p:nvSpPr>
        <p:spPr>
          <a:xfrm>
            <a:off x="8290979" y="4184564"/>
            <a:ext cx="1863331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sv-SE" sz="2000" dirty="0">
                <a:cs typeface="Arial" panose="020B0604020202020204" pitchFamily="34" charset="0"/>
              </a:rPr>
              <a:t>Stämmer i </a:t>
            </a:r>
            <a:r>
              <a:rPr lang="sv-SE" sz="2000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20%</a:t>
            </a:r>
            <a:r>
              <a:rPr lang="sv-SE" sz="2000" dirty="0">
                <a:cs typeface="Arial" panose="020B0604020202020204" pitchFamily="34" charset="0"/>
              </a:rPr>
              <a:t> av</a:t>
            </a:r>
          </a:p>
          <a:p>
            <a:pPr algn="ctr"/>
            <a:r>
              <a:rPr lang="sv-SE" sz="2000" dirty="0">
                <a:cs typeface="Arial" panose="020B0604020202020204" pitchFamily="34" charset="0"/>
              </a:rPr>
              <a:t>jämförda gener</a:t>
            </a:r>
          </a:p>
        </p:txBody>
      </p:sp>
      <p:sp>
        <p:nvSpPr>
          <p:cNvPr id="116" name="textruta 115"/>
          <p:cNvSpPr txBox="1"/>
          <p:nvPr/>
        </p:nvSpPr>
        <p:spPr>
          <a:xfrm>
            <a:off x="813978" y="5236889"/>
            <a:ext cx="1479700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sv-SE" sz="2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Konvergens</a:t>
            </a:r>
          </a:p>
        </p:txBody>
      </p:sp>
      <p:sp>
        <p:nvSpPr>
          <p:cNvPr id="117" name="textruta 116"/>
          <p:cNvSpPr txBox="1"/>
          <p:nvPr/>
        </p:nvSpPr>
        <p:spPr>
          <a:xfrm>
            <a:off x="8491952" y="5236889"/>
            <a:ext cx="1479700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sv-SE" sz="2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Konvergens</a:t>
            </a:r>
          </a:p>
        </p:txBody>
      </p:sp>
      <p:sp>
        <p:nvSpPr>
          <p:cNvPr id="118" name="Ned 117"/>
          <p:cNvSpPr/>
          <p:nvPr/>
        </p:nvSpPr>
        <p:spPr>
          <a:xfrm>
            <a:off x="926977" y="4859952"/>
            <a:ext cx="1240451" cy="280528"/>
          </a:xfrm>
          <a:prstGeom prst="downArrow">
            <a:avLst>
              <a:gd name="adj1" fmla="val 100000"/>
              <a:gd name="adj2" fmla="val 100000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upp 51"/>
          <p:cNvGrpSpPr/>
          <p:nvPr/>
        </p:nvGrpSpPr>
        <p:grpSpPr>
          <a:xfrm>
            <a:off x="3935853" y="1001991"/>
            <a:ext cx="3119301" cy="1369039"/>
            <a:chOff x="134591" y="1851757"/>
            <a:chExt cx="2583142" cy="1133723"/>
          </a:xfrm>
        </p:grpSpPr>
        <p:grpSp>
          <p:nvGrpSpPr>
            <p:cNvPr id="53" name="Grupp 52"/>
            <p:cNvGrpSpPr/>
            <p:nvPr/>
          </p:nvGrpSpPr>
          <p:grpSpPr>
            <a:xfrm>
              <a:off x="1959079" y="1851757"/>
              <a:ext cx="758654" cy="1133723"/>
              <a:chOff x="1959079" y="1851757"/>
              <a:chExt cx="758654" cy="1133723"/>
            </a:xfrm>
          </p:grpSpPr>
          <p:pic>
            <p:nvPicPr>
              <p:cNvPr id="60" name="Picture 4"/>
              <p:cNvPicPr>
                <a:picLocks noChangeAspect="1" noChangeArrowheads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959079" y="1851757"/>
                <a:ext cx="758654" cy="9504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1" name="textruta 60"/>
              <p:cNvSpPr txBox="1"/>
              <p:nvPr/>
            </p:nvSpPr>
            <p:spPr>
              <a:xfrm>
                <a:off x="2124020" y="2807067"/>
                <a:ext cx="428773" cy="1784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sv-S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Gorilla</a:t>
                </a:r>
              </a:p>
            </p:txBody>
          </p:sp>
        </p:grpSp>
        <p:grpSp>
          <p:nvGrpSpPr>
            <p:cNvPr id="54" name="Grupp 53"/>
            <p:cNvGrpSpPr/>
            <p:nvPr/>
          </p:nvGrpSpPr>
          <p:grpSpPr>
            <a:xfrm>
              <a:off x="913190" y="2065580"/>
              <a:ext cx="912370" cy="919900"/>
              <a:chOff x="910628" y="2065580"/>
              <a:chExt cx="912370" cy="919900"/>
            </a:xfrm>
          </p:grpSpPr>
          <p:pic>
            <p:nvPicPr>
              <p:cNvPr id="58" name="Picture 2"/>
              <p:cNvPicPr>
                <a:picLocks noChangeAspect="1" noChangeArrowheads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10628" y="2065580"/>
                <a:ext cx="912370" cy="7365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9" name="textruta 58"/>
              <p:cNvSpPr txBox="1"/>
              <p:nvPr/>
            </p:nvSpPr>
            <p:spPr>
              <a:xfrm>
                <a:off x="999767" y="2807067"/>
                <a:ext cx="734092" cy="1784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sv-S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Schimpans</a:t>
                </a:r>
              </a:p>
            </p:txBody>
          </p:sp>
        </p:grpSp>
        <p:grpSp>
          <p:nvGrpSpPr>
            <p:cNvPr id="55" name="Grupp 54"/>
            <p:cNvGrpSpPr/>
            <p:nvPr/>
          </p:nvGrpSpPr>
          <p:grpSpPr>
            <a:xfrm>
              <a:off x="134591" y="2068098"/>
              <a:ext cx="634531" cy="917382"/>
              <a:chOff x="134591" y="2068098"/>
              <a:chExt cx="634531" cy="917382"/>
            </a:xfrm>
          </p:grpSpPr>
          <p:pic>
            <p:nvPicPr>
              <p:cNvPr id="56" name="Picture 6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939" y="2068098"/>
                <a:ext cx="607836" cy="7340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7" name="textruta 56"/>
              <p:cNvSpPr txBox="1"/>
              <p:nvPr/>
            </p:nvSpPr>
            <p:spPr>
              <a:xfrm>
                <a:off x="134591" y="2807067"/>
                <a:ext cx="634531" cy="1784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sv-S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Människa</a:t>
                </a:r>
              </a:p>
            </p:txBody>
          </p:sp>
        </p:grpSp>
      </p:grpSp>
      <p:sp>
        <p:nvSpPr>
          <p:cNvPr id="67" name="textruta 66"/>
          <p:cNvSpPr txBox="1"/>
          <p:nvPr/>
        </p:nvSpPr>
        <p:spPr>
          <a:xfrm>
            <a:off x="4483899" y="4184564"/>
            <a:ext cx="1863331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sv-SE" sz="2000" dirty="0">
                <a:cs typeface="Arial" panose="020B0604020202020204" pitchFamily="34" charset="0"/>
              </a:rPr>
              <a:t>Stämmer i </a:t>
            </a:r>
            <a:r>
              <a:rPr lang="sv-SE" sz="2000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55%</a:t>
            </a:r>
            <a:r>
              <a:rPr lang="sv-SE" sz="2000" dirty="0">
                <a:cs typeface="Arial" panose="020B0604020202020204" pitchFamily="34" charset="0"/>
              </a:rPr>
              <a:t> av</a:t>
            </a:r>
          </a:p>
          <a:p>
            <a:pPr algn="ctr"/>
            <a:r>
              <a:rPr lang="sv-SE" sz="2000" dirty="0">
                <a:cs typeface="Arial" panose="020B0604020202020204" pitchFamily="34" charset="0"/>
              </a:rPr>
              <a:t>jämförda gener</a:t>
            </a:r>
          </a:p>
        </p:txBody>
      </p:sp>
      <p:sp>
        <p:nvSpPr>
          <p:cNvPr id="3" name="Bildtext upp 2"/>
          <p:cNvSpPr/>
          <p:nvPr/>
        </p:nvSpPr>
        <p:spPr>
          <a:xfrm>
            <a:off x="7585477" y="5682602"/>
            <a:ext cx="3313431" cy="884451"/>
          </a:xfrm>
          <a:prstGeom prst="upArrowCallout">
            <a:avLst>
              <a:gd name="adj1" fmla="val 313061"/>
              <a:gd name="adj2" fmla="val 91302"/>
              <a:gd name="adj3" fmla="val 25000"/>
              <a:gd name="adj4" fmla="val 75000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tIns="108000" bIns="108000" rtlCol="0" anchor="ctr"/>
          <a:lstStyle/>
          <a:p>
            <a:pPr algn="ctr"/>
            <a:r>
              <a:rPr lang="sv-SE" sz="2000" dirty="0">
                <a:solidFill>
                  <a:schemeClr val="tx1"/>
                </a:solidFill>
                <a:cs typeface="Arial" panose="020B0604020202020204" pitchFamily="34" charset="0"/>
              </a:rPr>
              <a:t>Detta släktskap gällde tidigare utifrån jämförande anatomi</a:t>
            </a:r>
          </a:p>
        </p:txBody>
      </p:sp>
      <p:grpSp>
        <p:nvGrpSpPr>
          <p:cNvPr id="64" name="Grupp 63"/>
          <p:cNvGrpSpPr/>
          <p:nvPr/>
        </p:nvGrpSpPr>
        <p:grpSpPr>
          <a:xfrm>
            <a:off x="2600297" y="4818134"/>
            <a:ext cx="1948083" cy="1948083"/>
            <a:chOff x="1979730" y="3407685"/>
            <a:chExt cx="1948083" cy="1948083"/>
          </a:xfrm>
        </p:grpSpPr>
        <p:pic>
          <p:nvPicPr>
            <p:cNvPr id="65" name="Picture 5" descr="C:\Users\Anders\AppData\Local\Microsoft\Windows\Temporary Internet Files\Content.IE5\0DDM10NB\MC900433833[1]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30" y="3407685"/>
              <a:ext cx="1948083" cy="1948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textruta 71"/>
            <p:cNvSpPr txBox="1"/>
            <p:nvPr/>
          </p:nvSpPr>
          <p:spPr>
            <a:xfrm>
              <a:off x="2100076" y="3677286"/>
              <a:ext cx="1654041" cy="786489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>
                  <a:gd name="adj" fmla="val 2329013"/>
                </a:avLst>
              </a:prstTxWarp>
              <a:spAutoFit/>
            </a:bodyPr>
            <a:lstStyle/>
            <a:p>
              <a:pPr algn="ctr"/>
              <a:r>
                <a:rPr lang="sv-SE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7%</a:t>
              </a:r>
            </a:p>
            <a:p>
              <a:pPr algn="ctr"/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tve-</a:t>
              </a:r>
            </a:p>
            <a:p>
              <a:pPr algn="ctr"/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tydiga</a:t>
              </a:r>
            </a:p>
          </p:txBody>
        </p:sp>
      </p:grpSp>
      <p:grpSp>
        <p:nvGrpSpPr>
          <p:cNvPr id="12" name="Grupp 11"/>
          <p:cNvGrpSpPr/>
          <p:nvPr/>
        </p:nvGrpSpPr>
        <p:grpSpPr>
          <a:xfrm>
            <a:off x="7601244" y="994440"/>
            <a:ext cx="3143065" cy="1376590"/>
            <a:chOff x="6438477" y="2590726"/>
            <a:chExt cx="2602822" cy="1139976"/>
          </a:xfrm>
        </p:grpSpPr>
        <p:grpSp>
          <p:nvGrpSpPr>
            <p:cNvPr id="89" name="Grupp 88"/>
            <p:cNvGrpSpPr/>
            <p:nvPr/>
          </p:nvGrpSpPr>
          <p:grpSpPr>
            <a:xfrm>
              <a:off x="7488932" y="2590726"/>
              <a:ext cx="758654" cy="1139976"/>
              <a:chOff x="1959079" y="1851757"/>
              <a:chExt cx="758654" cy="1139976"/>
            </a:xfrm>
          </p:grpSpPr>
          <p:pic>
            <p:nvPicPr>
              <p:cNvPr id="101" name="Picture 4"/>
              <p:cNvPicPr>
                <a:picLocks noChangeAspect="1" noChangeArrowheads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959079" y="1851757"/>
                <a:ext cx="758654" cy="9504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2" name="textruta 101"/>
              <p:cNvSpPr txBox="1"/>
              <p:nvPr/>
            </p:nvSpPr>
            <p:spPr>
              <a:xfrm>
                <a:off x="2117192" y="2807067"/>
                <a:ext cx="442429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sv-S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Gorilla</a:t>
                </a:r>
              </a:p>
            </p:txBody>
          </p:sp>
        </p:grpSp>
        <p:grpSp>
          <p:nvGrpSpPr>
            <p:cNvPr id="91" name="Grupp 90"/>
            <p:cNvGrpSpPr/>
            <p:nvPr/>
          </p:nvGrpSpPr>
          <p:grpSpPr>
            <a:xfrm>
              <a:off x="8385671" y="2807067"/>
              <a:ext cx="655628" cy="923635"/>
              <a:chOff x="124043" y="2068098"/>
              <a:chExt cx="655628" cy="923635"/>
            </a:xfrm>
          </p:grpSpPr>
          <p:pic>
            <p:nvPicPr>
              <p:cNvPr id="95" name="Picture 6"/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939" y="2068098"/>
                <a:ext cx="607836" cy="7340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7" name="textruta 96"/>
              <p:cNvSpPr txBox="1"/>
              <p:nvPr/>
            </p:nvSpPr>
            <p:spPr>
              <a:xfrm>
                <a:off x="124043" y="2807067"/>
                <a:ext cx="655628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sv-S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Människa</a:t>
                </a:r>
              </a:p>
            </p:txBody>
          </p:sp>
        </p:grpSp>
        <p:grpSp>
          <p:nvGrpSpPr>
            <p:cNvPr id="103" name="Grupp 102"/>
            <p:cNvGrpSpPr/>
            <p:nvPr/>
          </p:nvGrpSpPr>
          <p:grpSpPr>
            <a:xfrm>
              <a:off x="6438477" y="2804549"/>
              <a:ext cx="912370" cy="926153"/>
              <a:chOff x="910628" y="2065580"/>
              <a:chExt cx="912370" cy="926153"/>
            </a:xfrm>
          </p:grpSpPr>
          <p:pic>
            <p:nvPicPr>
              <p:cNvPr id="104" name="Picture 2"/>
              <p:cNvPicPr>
                <a:picLocks noChangeAspect="1" noChangeArrowheads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10628" y="2065580"/>
                <a:ext cx="912370" cy="7365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5" name="textruta 104"/>
              <p:cNvSpPr txBox="1"/>
              <p:nvPr/>
            </p:nvSpPr>
            <p:spPr>
              <a:xfrm>
                <a:off x="990108" y="2807067"/>
                <a:ext cx="75341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sv-S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Schimpans</a:t>
                </a:r>
              </a:p>
            </p:txBody>
          </p:sp>
        </p:grpSp>
      </p:grpSp>
      <p:grpSp>
        <p:nvGrpSpPr>
          <p:cNvPr id="90" name="Grupp 89">
            <a:extLst>
              <a:ext uri="{FF2B5EF4-FFF2-40B4-BE49-F238E27FC236}">
                <a16:creationId xmlns:a16="http://schemas.microsoft.com/office/drawing/2014/main" id="{45038748-FB92-4C81-9295-64A5B3107EE9}"/>
              </a:ext>
            </a:extLst>
          </p:cNvPr>
          <p:cNvGrpSpPr/>
          <p:nvPr/>
        </p:nvGrpSpPr>
        <p:grpSpPr>
          <a:xfrm>
            <a:off x="8199022" y="2405691"/>
            <a:ext cx="2185312" cy="1686798"/>
            <a:chOff x="530489" y="2476535"/>
            <a:chExt cx="2185312" cy="1686798"/>
          </a:xfrm>
        </p:grpSpPr>
        <p:cxnSp>
          <p:nvCxnSpPr>
            <p:cNvPr id="92" name="Rak 107">
              <a:extLst>
                <a:ext uri="{FF2B5EF4-FFF2-40B4-BE49-F238E27FC236}">
                  <a16:creationId xmlns:a16="http://schemas.microsoft.com/office/drawing/2014/main" id="{01681FE5-86E8-49AF-8FBB-79602C6C8DCC}"/>
                </a:ext>
              </a:extLst>
            </p:cNvPr>
            <p:cNvCxnSpPr>
              <a:cxnSpLocks/>
            </p:cNvCxnSpPr>
            <p:nvPr/>
          </p:nvCxnSpPr>
          <p:spPr>
            <a:xfrm>
              <a:off x="530489" y="2476535"/>
              <a:ext cx="1013293" cy="137904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Rak 108">
              <a:extLst>
                <a:ext uri="{FF2B5EF4-FFF2-40B4-BE49-F238E27FC236}">
                  <a16:creationId xmlns:a16="http://schemas.microsoft.com/office/drawing/2014/main" id="{70301DE9-7855-4504-8B1F-37AD6BAB91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49668" y="2476535"/>
              <a:ext cx="1166133" cy="135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Rak 109">
              <a:extLst>
                <a:ext uri="{FF2B5EF4-FFF2-40B4-BE49-F238E27FC236}">
                  <a16:creationId xmlns:a16="http://schemas.microsoft.com/office/drawing/2014/main" id="{684223DB-1B45-4468-8515-0248B608D0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2279" y="2476535"/>
              <a:ext cx="503358" cy="66992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Rak koppling 97">
              <a:extLst>
                <a:ext uri="{FF2B5EF4-FFF2-40B4-BE49-F238E27FC236}">
                  <a16:creationId xmlns:a16="http://schemas.microsoft.com/office/drawing/2014/main" id="{C7CECB1C-9523-4869-9DDA-D8739A268778}"/>
                </a:ext>
              </a:extLst>
            </p:cNvPr>
            <p:cNvCxnSpPr/>
            <p:nvPr/>
          </p:nvCxnSpPr>
          <p:spPr>
            <a:xfrm>
              <a:off x="1543782" y="3831325"/>
              <a:ext cx="0" cy="33200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upp 98">
            <a:extLst>
              <a:ext uri="{FF2B5EF4-FFF2-40B4-BE49-F238E27FC236}">
                <a16:creationId xmlns:a16="http://schemas.microsoft.com/office/drawing/2014/main" id="{1B9DEC3B-C914-4CDC-8636-82AABDE306CE}"/>
              </a:ext>
            </a:extLst>
          </p:cNvPr>
          <p:cNvGrpSpPr/>
          <p:nvPr/>
        </p:nvGrpSpPr>
        <p:grpSpPr>
          <a:xfrm>
            <a:off x="4391996" y="2405691"/>
            <a:ext cx="2185312" cy="1686798"/>
            <a:chOff x="530489" y="2476535"/>
            <a:chExt cx="2185312" cy="1686798"/>
          </a:xfrm>
        </p:grpSpPr>
        <p:cxnSp>
          <p:nvCxnSpPr>
            <p:cNvPr id="100" name="Rak 107">
              <a:extLst>
                <a:ext uri="{FF2B5EF4-FFF2-40B4-BE49-F238E27FC236}">
                  <a16:creationId xmlns:a16="http://schemas.microsoft.com/office/drawing/2014/main" id="{59177B82-F8BC-4541-B282-EED2B90C6DCD}"/>
                </a:ext>
              </a:extLst>
            </p:cNvPr>
            <p:cNvCxnSpPr>
              <a:cxnSpLocks/>
            </p:cNvCxnSpPr>
            <p:nvPr/>
          </p:nvCxnSpPr>
          <p:spPr>
            <a:xfrm>
              <a:off x="530489" y="2476535"/>
              <a:ext cx="1013293" cy="137904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Rak 108">
              <a:extLst>
                <a:ext uri="{FF2B5EF4-FFF2-40B4-BE49-F238E27FC236}">
                  <a16:creationId xmlns:a16="http://schemas.microsoft.com/office/drawing/2014/main" id="{979FDEF7-5EE2-4AF1-A722-82351E9EEB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49668" y="2476535"/>
              <a:ext cx="1166133" cy="1354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Rak 109">
              <a:extLst>
                <a:ext uri="{FF2B5EF4-FFF2-40B4-BE49-F238E27FC236}">
                  <a16:creationId xmlns:a16="http://schemas.microsoft.com/office/drawing/2014/main" id="{92EF566D-B1E8-447A-908E-56517CF882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2279" y="2476535"/>
              <a:ext cx="503358" cy="66992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Rak koppling 120">
              <a:extLst>
                <a:ext uri="{FF2B5EF4-FFF2-40B4-BE49-F238E27FC236}">
                  <a16:creationId xmlns:a16="http://schemas.microsoft.com/office/drawing/2014/main" id="{5FF4A0A0-F976-4A0F-B3A4-6EFF81456B54}"/>
                </a:ext>
              </a:extLst>
            </p:cNvPr>
            <p:cNvCxnSpPr/>
            <p:nvPr/>
          </p:nvCxnSpPr>
          <p:spPr>
            <a:xfrm>
              <a:off x="1543782" y="3831325"/>
              <a:ext cx="0" cy="33200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upp 28">
            <a:extLst>
              <a:ext uri="{FF2B5EF4-FFF2-40B4-BE49-F238E27FC236}">
                <a16:creationId xmlns:a16="http://schemas.microsoft.com/office/drawing/2014/main" id="{82C0A69A-049A-4A10-AE4C-97D00494777E}"/>
              </a:ext>
            </a:extLst>
          </p:cNvPr>
          <p:cNvGrpSpPr/>
          <p:nvPr/>
        </p:nvGrpSpPr>
        <p:grpSpPr>
          <a:xfrm>
            <a:off x="1212239" y="3283147"/>
            <a:ext cx="669926" cy="669926"/>
            <a:chOff x="854437" y="3556061"/>
            <a:chExt cx="669926" cy="669926"/>
          </a:xfrm>
        </p:grpSpPr>
        <p:sp>
          <p:nvSpPr>
            <p:cNvPr id="27" name="Ellips 26">
              <a:extLst>
                <a:ext uri="{FF2B5EF4-FFF2-40B4-BE49-F238E27FC236}">
                  <a16:creationId xmlns:a16="http://schemas.microsoft.com/office/drawing/2014/main" id="{5D36191B-9C0B-4C8C-8612-0C12A9324BC3}"/>
                </a:ext>
              </a:extLst>
            </p:cNvPr>
            <p:cNvSpPr/>
            <p:nvPr/>
          </p:nvSpPr>
          <p:spPr>
            <a:xfrm>
              <a:off x="883400" y="3585024"/>
              <a:ext cx="612000" cy="61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24" name="Bild 23" descr="Hjälp">
              <a:extLst>
                <a:ext uri="{FF2B5EF4-FFF2-40B4-BE49-F238E27FC236}">
                  <a16:creationId xmlns:a16="http://schemas.microsoft.com/office/drawing/2014/main" id="{A68BBA21-19B9-4883-94A6-71EAB1267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54437" y="3556061"/>
              <a:ext cx="669926" cy="669926"/>
            </a:xfrm>
            <a:prstGeom prst="rect">
              <a:avLst/>
            </a:prstGeom>
          </p:spPr>
        </p:pic>
      </p:grpSp>
      <p:grpSp>
        <p:nvGrpSpPr>
          <p:cNvPr id="123" name="Grupp 122">
            <a:extLst>
              <a:ext uri="{FF2B5EF4-FFF2-40B4-BE49-F238E27FC236}">
                <a16:creationId xmlns:a16="http://schemas.microsoft.com/office/drawing/2014/main" id="{614EFBAE-CED0-4E4B-854D-794B47D3779D}"/>
              </a:ext>
            </a:extLst>
          </p:cNvPr>
          <p:cNvGrpSpPr/>
          <p:nvPr/>
        </p:nvGrpSpPr>
        <p:grpSpPr>
          <a:xfrm>
            <a:off x="8887681" y="3283147"/>
            <a:ext cx="669926" cy="669926"/>
            <a:chOff x="854437" y="3556061"/>
            <a:chExt cx="669926" cy="669926"/>
          </a:xfrm>
        </p:grpSpPr>
        <p:sp>
          <p:nvSpPr>
            <p:cNvPr id="124" name="Ellips 123">
              <a:extLst>
                <a:ext uri="{FF2B5EF4-FFF2-40B4-BE49-F238E27FC236}">
                  <a16:creationId xmlns:a16="http://schemas.microsoft.com/office/drawing/2014/main" id="{7EAAEDD3-CBCD-4BA2-B771-5F359B84102C}"/>
                </a:ext>
              </a:extLst>
            </p:cNvPr>
            <p:cNvSpPr/>
            <p:nvPr/>
          </p:nvSpPr>
          <p:spPr>
            <a:xfrm>
              <a:off x="883400" y="3585024"/>
              <a:ext cx="612000" cy="61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125" name="Bild 124" descr="Hjälp">
              <a:extLst>
                <a:ext uri="{FF2B5EF4-FFF2-40B4-BE49-F238E27FC236}">
                  <a16:creationId xmlns:a16="http://schemas.microsoft.com/office/drawing/2014/main" id="{52AE3E9B-8FA8-4E9E-B49E-8A131E50C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54437" y="3556061"/>
              <a:ext cx="669926" cy="669926"/>
            </a:xfrm>
            <a:prstGeom prst="rect">
              <a:avLst/>
            </a:prstGeom>
          </p:spPr>
        </p:pic>
      </p:grpSp>
      <p:grpSp>
        <p:nvGrpSpPr>
          <p:cNvPr id="126" name="Grupp 125">
            <a:extLst>
              <a:ext uri="{FF2B5EF4-FFF2-40B4-BE49-F238E27FC236}">
                <a16:creationId xmlns:a16="http://schemas.microsoft.com/office/drawing/2014/main" id="{5AAA35EA-8329-45EF-9B31-4AD63523D2D4}"/>
              </a:ext>
            </a:extLst>
          </p:cNvPr>
          <p:cNvGrpSpPr/>
          <p:nvPr/>
        </p:nvGrpSpPr>
        <p:grpSpPr>
          <a:xfrm>
            <a:off x="5080601" y="3283147"/>
            <a:ext cx="669926" cy="669926"/>
            <a:chOff x="854437" y="3556061"/>
            <a:chExt cx="669926" cy="669926"/>
          </a:xfrm>
        </p:grpSpPr>
        <p:sp>
          <p:nvSpPr>
            <p:cNvPr id="127" name="Ellips 126">
              <a:extLst>
                <a:ext uri="{FF2B5EF4-FFF2-40B4-BE49-F238E27FC236}">
                  <a16:creationId xmlns:a16="http://schemas.microsoft.com/office/drawing/2014/main" id="{1C67284C-8785-4557-93FC-80B5CF3E175F}"/>
                </a:ext>
              </a:extLst>
            </p:cNvPr>
            <p:cNvSpPr/>
            <p:nvPr/>
          </p:nvSpPr>
          <p:spPr>
            <a:xfrm>
              <a:off x="883400" y="3585024"/>
              <a:ext cx="612000" cy="61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128" name="Bild 127" descr="Hjälp">
              <a:extLst>
                <a:ext uri="{FF2B5EF4-FFF2-40B4-BE49-F238E27FC236}">
                  <a16:creationId xmlns:a16="http://schemas.microsoft.com/office/drawing/2014/main" id="{78C0C2E5-5728-40D6-A33F-4B1725313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54437" y="3556061"/>
              <a:ext cx="669926" cy="669926"/>
            </a:xfrm>
            <a:prstGeom prst="rect">
              <a:avLst/>
            </a:prstGeom>
          </p:spPr>
        </p:pic>
      </p:grpSp>
      <p:sp>
        <p:nvSpPr>
          <p:cNvPr id="129" name="Ned 117">
            <a:extLst>
              <a:ext uri="{FF2B5EF4-FFF2-40B4-BE49-F238E27FC236}">
                <a16:creationId xmlns:a16="http://schemas.microsoft.com/office/drawing/2014/main" id="{A489D4AD-EE6B-4A7A-B9E2-FE6169FA7155}"/>
              </a:ext>
            </a:extLst>
          </p:cNvPr>
          <p:cNvSpPr/>
          <p:nvPr/>
        </p:nvSpPr>
        <p:spPr>
          <a:xfrm>
            <a:off x="4795339" y="4859952"/>
            <a:ext cx="1240451" cy="280528"/>
          </a:xfrm>
          <a:prstGeom prst="downArrow">
            <a:avLst>
              <a:gd name="adj1" fmla="val 100000"/>
              <a:gd name="adj2" fmla="val 100000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Ned 117">
            <a:extLst>
              <a:ext uri="{FF2B5EF4-FFF2-40B4-BE49-F238E27FC236}">
                <a16:creationId xmlns:a16="http://schemas.microsoft.com/office/drawing/2014/main" id="{F492C7C8-73E0-47A4-B6E7-225DB43C1C7C}"/>
              </a:ext>
            </a:extLst>
          </p:cNvPr>
          <p:cNvSpPr/>
          <p:nvPr/>
        </p:nvSpPr>
        <p:spPr>
          <a:xfrm>
            <a:off x="8602419" y="4859952"/>
            <a:ext cx="1240451" cy="280528"/>
          </a:xfrm>
          <a:prstGeom prst="downArrow">
            <a:avLst>
              <a:gd name="adj1" fmla="val 100000"/>
              <a:gd name="adj2" fmla="val 100000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textruta 130">
            <a:extLst>
              <a:ext uri="{FF2B5EF4-FFF2-40B4-BE49-F238E27FC236}">
                <a16:creationId xmlns:a16="http://schemas.microsoft.com/office/drawing/2014/main" id="{F0330F6B-2238-479E-A7B3-DE88D6F1172C}"/>
              </a:ext>
            </a:extLst>
          </p:cNvPr>
          <p:cNvSpPr txBox="1"/>
          <p:nvPr/>
        </p:nvSpPr>
        <p:spPr>
          <a:xfrm>
            <a:off x="4692852" y="5282531"/>
            <a:ext cx="1444178" cy="6422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sv-SE" sz="2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Konsensus-</a:t>
            </a:r>
          </a:p>
          <a:p>
            <a:pPr algn="ctr">
              <a:lnSpc>
                <a:spcPts val="2500"/>
              </a:lnSpc>
            </a:pPr>
            <a:r>
              <a:rPr lang="sv-SE" sz="2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trädet</a:t>
            </a:r>
          </a:p>
        </p:txBody>
      </p:sp>
      <p:sp>
        <p:nvSpPr>
          <p:cNvPr id="4" name="Rektangel 3"/>
          <p:cNvSpPr/>
          <p:nvPr/>
        </p:nvSpPr>
        <p:spPr>
          <a:xfrm>
            <a:off x="538217" y="2552834"/>
            <a:ext cx="9846117" cy="5715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Likheter bevisar evolution utom när de inte gör det!</a:t>
            </a:r>
          </a:p>
        </p:txBody>
      </p:sp>
      <p:pic>
        <p:nvPicPr>
          <p:cNvPr id="33" name="Bild 32" descr="Tummen upp">
            <a:extLst>
              <a:ext uri="{FF2B5EF4-FFF2-40B4-BE49-F238E27FC236}">
                <a16:creationId xmlns:a16="http://schemas.microsoft.com/office/drawing/2014/main" id="{63AB32B3-356C-48B7-BBBE-458ACEFA93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886948" y="3072136"/>
            <a:ext cx="1019240" cy="1019240"/>
          </a:xfrm>
          <a:prstGeom prst="rect">
            <a:avLst/>
          </a:prstGeom>
        </p:spPr>
      </p:pic>
      <p:pic>
        <p:nvPicPr>
          <p:cNvPr id="147" name="Bild 146" descr="Tummen upp">
            <a:extLst>
              <a:ext uri="{FF2B5EF4-FFF2-40B4-BE49-F238E27FC236}">
                <a16:creationId xmlns:a16="http://schemas.microsoft.com/office/drawing/2014/main" id="{B0859702-098E-49AC-901A-E102B23BF8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0800000" flipH="1">
            <a:off x="8732572" y="3216296"/>
            <a:ext cx="1019240" cy="1019240"/>
          </a:xfrm>
          <a:prstGeom prst="rect">
            <a:avLst/>
          </a:prstGeom>
        </p:spPr>
      </p:pic>
      <p:pic>
        <p:nvPicPr>
          <p:cNvPr id="148" name="Bild 147" descr="Tummen upp">
            <a:extLst>
              <a:ext uri="{FF2B5EF4-FFF2-40B4-BE49-F238E27FC236}">
                <a16:creationId xmlns:a16="http://schemas.microsoft.com/office/drawing/2014/main" id="{2B1360DF-F9C9-4E50-9863-6B4C2D121B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0800000" flipH="1">
            <a:off x="1069661" y="3216296"/>
            <a:ext cx="1019240" cy="1019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7334563"/>
      </p:ext>
    </p:extLst>
  </p:cSld>
  <p:clrMapOvr>
    <a:masterClrMapping/>
  </p:clrMapOvr>
  <p:transition advTm="44207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5" grpId="0"/>
      <p:bldP spid="116" grpId="0"/>
      <p:bldP spid="117" grpId="0"/>
      <p:bldP spid="118" grpId="0" animBg="1"/>
      <p:bldP spid="67" grpId="0"/>
      <p:bldP spid="3" grpId="0" animBg="1"/>
      <p:bldP spid="129" grpId="0" animBg="1"/>
      <p:bldP spid="130" grpId="0" animBg="1"/>
      <p:bldP spid="131" grpId="0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8|10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1.9|298.9|86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|36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6|37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5|156.2|19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|30.8|26.2|86.2|53.2|78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7.2|41.8|22.5|51.9|48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6|12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8|15.1|122.9"/>
</p:tagLst>
</file>

<file path=ppt/theme/theme1.xml><?xml version="1.0" encoding="utf-8"?>
<a:theme xmlns:a="http://schemas.openxmlformats.org/drawingml/2006/main" name="2_Office-tema">
  <a:themeElements>
    <a:clrScheme name="MDV färger">
      <a:dk1>
        <a:sysClr val="windowText" lastClr="000000"/>
      </a:dk1>
      <a:lt1>
        <a:sysClr val="window" lastClr="FFFFFF"/>
      </a:lt1>
      <a:dk2>
        <a:srgbClr val="8E8E8E"/>
      </a:dk2>
      <a:lt2>
        <a:srgbClr val="FF9500"/>
      </a:lt2>
      <a:accent1>
        <a:srgbClr val="FF2D55"/>
      </a:accent1>
      <a:accent2>
        <a:srgbClr val="FFCC00"/>
      </a:accent2>
      <a:accent3>
        <a:srgbClr val="4CD964"/>
      </a:accent3>
      <a:accent4>
        <a:srgbClr val="5AC8FA"/>
      </a:accent4>
      <a:accent5>
        <a:srgbClr val="007AFF"/>
      </a:accent5>
      <a:accent6>
        <a:srgbClr val="ED1EB4"/>
      </a:accent6>
      <a:hlink>
        <a:srgbClr val="FF9500"/>
      </a:hlink>
      <a:folHlink>
        <a:srgbClr val="8E8E93"/>
      </a:folHlink>
    </a:clrScheme>
    <a:fontScheme name="Office-t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Formgivningsmall- snöig väg</Template>
  <TotalTime>0</TotalTime>
  <Words>1075</Words>
  <Application>Microsoft Office PowerPoint</Application>
  <PresentationFormat>Bredbild</PresentationFormat>
  <Paragraphs>200</Paragraphs>
  <Slides>11</Slides>
  <Notes>11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11</vt:i4>
      </vt:variant>
    </vt:vector>
  </HeadingPairs>
  <TitlesOfParts>
    <vt:vector size="17" baseType="lpstr">
      <vt:lpstr>Times New Roman</vt:lpstr>
      <vt:lpstr>Maiandra GD</vt:lpstr>
      <vt:lpstr>Calibri</vt:lpstr>
      <vt:lpstr>MV Boli</vt:lpstr>
      <vt:lpstr>Arial</vt:lpstr>
      <vt:lpstr>2_Office-tema</vt:lpstr>
      <vt:lpstr>2. Taxonomiska evolutionsmyter</vt:lpstr>
      <vt:lpstr>Myt 1: Allt levande har ett gemensamt ursprung</vt:lpstr>
      <vt:lpstr>Myt 2: ”Evolutionsträd” illustrerar evolution</vt:lpstr>
      <vt:lpstr>Myt 2: ”Evolutionsträd” illustrerar evolution</vt:lpstr>
      <vt:lpstr>Myt 2: ”Evolutionsträd” illustrerar evolution</vt:lpstr>
      <vt:lpstr>Myt 3: Det finns gott om övergångsformer</vt:lpstr>
      <vt:lpstr>Myt 4: Fossilen visar på evolutionen</vt:lpstr>
      <vt:lpstr>Myt 5: Livet utvecklas från enkelt till komplext</vt:lpstr>
      <vt:lpstr>Myt 6: Likheter beror på evolution</vt:lpstr>
      <vt:lpstr>Myt 7: Data ger entydiga evolutionsträd</vt:lpstr>
      <vt:lpstr>Myt 8: Människan släkt med apan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2011-10-18T13:22:29Z</dcterms:created>
  <dcterms:modified xsi:type="dcterms:W3CDTF">2021-02-26T13:50:39Z</dcterms:modified>
</cp:coreProperties>
</file>