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>
  <p:sldMasterIdLst>
    <p:sldMasterId id="2147483661" r:id="rId1"/>
  </p:sldMasterIdLst>
  <p:notesMasterIdLst>
    <p:notesMasterId r:id="rId8"/>
  </p:notesMasterIdLst>
  <p:handoutMasterIdLst>
    <p:handoutMasterId r:id="rId9"/>
  </p:handoutMasterIdLst>
  <p:sldIdLst>
    <p:sldId id="1382" r:id="rId2"/>
    <p:sldId id="1132" r:id="rId3"/>
    <p:sldId id="1134" r:id="rId4"/>
    <p:sldId id="1366" r:id="rId5"/>
    <p:sldId id="1142" r:id="rId6"/>
    <p:sldId id="1385" r:id="rId7"/>
  </p:sldIdLst>
  <p:sldSz cx="12192000" cy="6858000"/>
  <p:notesSz cx="6858000" cy="9945688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Maiandra GD" panose="020E0502030308020204" pitchFamily="34" charset="0"/>
      <p:regular r:id="rId14"/>
    </p:embeddedFont>
    <p:embeddedFont>
      <p:font typeface="MV Boli" panose="02000500030200090000" pitchFamily="2" charset="0"/>
      <p:regular r:id="rId15"/>
    </p:embeddedFont>
  </p:embeddedFontLst>
  <p:defaultTextStyle>
    <a:defPPr>
      <a:defRPr lang="sv-SE"/>
    </a:defPPr>
    <a:lvl1pPr marL="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9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7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1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813" userDrawn="1">
          <p15:clr>
            <a:srgbClr val="A4A3A4"/>
          </p15:clr>
        </p15:guide>
        <p15:guide id="3" orient="horz" pos="40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9E00"/>
    <a:srgbClr val="FFA207"/>
    <a:srgbClr val="FF2D55"/>
    <a:srgbClr val="3030FF"/>
    <a:srgbClr val="648C16"/>
    <a:srgbClr val="FF0000"/>
    <a:srgbClr val="005314"/>
    <a:srgbClr val="D2A681"/>
    <a:srgbClr val="7C2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llanmörkt format 1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Format med tema 1 - dekorfär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just format 1 - Dekorfär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just format 2 - Dekorfär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just format 3 - Dekorfär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2" autoAdjust="0"/>
    <p:restoredTop sz="90520" autoAdjust="0"/>
  </p:normalViewPr>
  <p:slideViewPr>
    <p:cSldViewPr snapToGrid="0">
      <p:cViewPr varScale="1">
        <p:scale>
          <a:sx n="115" d="100"/>
          <a:sy n="115" d="100"/>
        </p:scale>
        <p:origin x="444" y="132"/>
      </p:cViewPr>
      <p:guideLst>
        <p:guide pos="5813"/>
        <p:guide orient="horz" pos="4088"/>
      </p:guideLst>
    </p:cSldViewPr>
  </p:slideViewPr>
  <p:outlineViewPr>
    <p:cViewPr>
      <p:scale>
        <a:sx n="33" d="100"/>
        <a:sy n="33" d="100"/>
      </p:scale>
      <p:origin x="0" y="17106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-2046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/>
          <p:cNvSpPr>
            <a:spLocks noGrp="1"/>
          </p:cNvSpPr>
          <p:nvPr>
            <p:ph type="ftr" sz="quarter" idx="2"/>
          </p:nvPr>
        </p:nvSpPr>
        <p:spPr>
          <a:xfrm>
            <a:off x="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3"/>
          </p:nvPr>
        </p:nvSpPr>
        <p:spPr>
          <a:xfrm>
            <a:off x="388501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6C999-61A9-47F1-89BF-68FCD7A9B4F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BA878-5CE4-4434-B575-4E6BFCFBEE92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9" name="Platshållare för sidhuvud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544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2-22T21:25:49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44 2688,'-99'-36'1056,"94"36"-832,5 0-64,18 0-1920,12-7 512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5F8E691-E9E0-4B68-81B8-84F9635A7F9F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3B136D8-B493-42BC-B798-A019C776AC1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729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0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09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31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417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521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sv.wikipedia.org/wiki/Cell" TargetMode="External"/><Relationship Id="rId3" Type="http://schemas.openxmlformats.org/officeDocument/2006/relationships/hyperlink" Target="https://sv.wikipedia.org/wiki/Biologi" TargetMode="External"/><Relationship Id="rId7" Type="http://schemas.openxmlformats.org/officeDocument/2006/relationships/hyperlink" Target="https://sv.wikipedia.org/wiki/Biokemi" TargetMode="External"/><Relationship Id="rId12" Type="http://schemas.openxmlformats.org/officeDocument/2006/relationships/hyperlink" Target="https://sv.wikipedia.org/wiki/Moleky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v.wikipedia.org/wiki/Genetik" TargetMode="External"/><Relationship Id="rId11" Type="http://schemas.openxmlformats.org/officeDocument/2006/relationships/hyperlink" Target="https://sv.wikipedia.org/wiki/Proteinsyntes" TargetMode="External"/><Relationship Id="rId5" Type="http://schemas.openxmlformats.org/officeDocument/2006/relationships/hyperlink" Target="https://sv.wikipedia.org/wiki/Kemi" TargetMode="External"/><Relationship Id="rId10" Type="http://schemas.openxmlformats.org/officeDocument/2006/relationships/hyperlink" Target="https://sv.wikipedia.org/wiki/RNA" TargetMode="External"/><Relationship Id="rId4" Type="http://schemas.openxmlformats.org/officeDocument/2006/relationships/hyperlink" Target="https://sv.wikipedia.org/wiki/Molekyl%C3%A4r" TargetMode="External"/><Relationship Id="rId9" Type="http://schemas.openxmlformats.org/officeDocument/2006/relationships/hyperlink" Target="https://sv.wikipedia.org/wiki/DNA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v-SE" strike="noStrike" dirty="0"/>
              <a:t>VO: Från svenska Wikipedia: </a:t>
            </a:r>
            <a:r>
              <a:rPr lang="sv-SE" sz="2800" b="1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Molekylärbiologi</a:t>
            </a:r>
            <a:r>
              <a:rPr lang="sv-SE" sz="28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är en disciplin inom </a:t>
            </a:r>
            <a:r>
              <a:rPr lang="sv-SE" sz="28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3" tooltip="Biologi"/>
              </a:rPr>
              <a:t>biologin</a:t>
            </a:r>
            <a:r>
              <a:rPr lang="sv-SE" sz="28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som söker svar på frågorna om hur biologin fungerar på </a:t>
            </a:r>
            <a:r>
              <a:rPr lang="sv-SE" sz="28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4" tooltip="Molekylär"/>
              </a:rPr>
              <a:t>molekylär</a:t>
            </a:r>
            <a:r>
              <a:rPr lang="sv-SE" sz="28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nivå. Fältet överlappar andra områden inom biologi och </a:t>
            </a:r>
            <a:r>
              <a:rPr lang="sv-SE" sz="28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5" tooltip="Kemi"/>
              </a:rPr>
              <a:t>kemi</a:t>
            </a:r>
            <a:r>
              <a:rPr lang="sv-SE" sz="28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särskilt </a:t>
            </a:r>
            <a:r>
              <a:rPr lang="sv-SE" sz="28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6" tooltip="Genetik"/>
              </a:rPr>
              <a:t>genetik</a:t>
            </a:r>
            <a:r>
              <a:rPr lang="sv-SE" sz="28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och </a:t>
            </a:r>
            <a:r>
              <a:rPr lang="sv-SE" sz="28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7" tooltip="Biokemi"/>
              </a:rPr>
              <a:t>biokemi</a:t>
            </a:r>
            <a:r>
              <a:rPr lang="sv-SE" sz="28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 Molekylärbiologin sysslar huvudsakligen med hur olika molekyler och system inuti </a:t>
            </a:r>
            <a:r>
              <a:rPr lang="sv-SE" sz="28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8" tooltip="Cell"/>
              </a:rPr>
              <a:t>cellen</a:t>
            </a:r>
            <a:r>
              <a:rPr lang="sv-SE" sz="28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interagerar, och särskilt med flödet av genetisk information från </a:t>
            </a:r>
            <a:r>
              <a:rPr lang="sv-SE" sz="28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9" tooltip="DNA"/>
              </a:rPr>
              <a:t>DNA</a:t>
            </a:r>
            <a:r>
              <a:rPr lang="sv-SE" sz="28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via </a:t>
            </a:r>
            <a:r>
              <a:rPr lang="sv-SE" sz="28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0" tooltip="RNA"/>
              </a:rPr>
              <a:t>RNA</a:t>
            </a:r>
            <a:r>
              <a:rPr lang="sv-SE" sz="28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till </a:t>
            </a:r>
            <a:r>
              <a:rPr lang="sv-SE" sz="28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1" tooltip="Proteinsyntes"/>
              </a:rPr>
              <a:t>proteinsyntes</a:t>
            </a:r>
            <a:r>
              <a:rPr lang="sv-SE" sz="28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samt hur dessa processer regleras. Molekylärbiologin intresserar sig mycket för de biologiska </a:t>
            </a:r>
            <a:r>
              <a:rPr lang="sv-SE" sz="28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2" tooltip="Molekyl"/>
              </a:rPr>
              <a:t>molekylernas</a:t>
            </a:r>
            <a:r>
              <a:rPr lang="sv-SE" sz="28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form, men sysslar också med hur de blir till och med deras funktion.</a:t>
            </a:r>
            <a:endParaRPr lang="sv-SE" strike="noStrik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176EC-C84D-4117-AB1D-1C19FDABD09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550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b="0" i="0" strike="noStrik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89151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212496-7A90-4204-A2D7-1C7FEE623E08}" type="slidenum">
              <a:rPr lang="sv-SE" smtClean="0"/>
              <a:pPr/>
              <a:t>3</a:t>
            </a:fld>
            <a:endParaRPr lang="sv-SE" dirty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>
            <a:normAutofit fontScale="77500" lnSpcReduction="20000"/>
          </a:bodyPr>
          <a:lstStyle/>
          <a:p>
            <a:r>
              <a:rPr lang="sv-SE" dirty="0"/>
              <a:t>VO: Ett ofta använt exempel är bakterier som blir resistenta mot antibiotika.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(Resistensen kan också ärvas eller överföras från andra </a:t>
            </a:r>
            <a:r>
              <a:rPr lang="sv-SE" baseline="0" dirty="0"/>
              <a:t>organismer, men den måste i vilket fall uppstått någonstans.</a:t>
            </a:r>
            <a:r>
              <a:rPr lang="sv-SE" dirty="0"/>
              <a:t>)</a:t>
            </a:r>
          </a:p>
          <a:p>
            <a:endParaRPr lang="sv-SE" dirty="0"/>
          </a:p>
          <a:p>
            <a:r>
              <a:rPr lang="sv-SE" dirty="0"/>
              <a:t>VO: Evolution är inte en kapprustning mot högre elegans, utan ett destruktivt skyttegravskrig.</a:t>
            </a:r>
          </a:p>
          <a:p>
            <a:r>
              <a:rPr lang="sv-SE" dirty="0"/>
              <a:t>=&gt; Skilj mellan </a:t>
            </a:r>
            <a:r>
              <a:rPr lang="sv-SE" i="1" u="sng" dirty="0"/>
              <a:t>positiva</a:t>
            </a:r>
            <a:r>
              <a:rPr lang="sv-SE" dirty="0"/>
              <a:t> och </a:t>
            </a:r>
            <a:r>
              <a:rPr lang="sv-SE" i="1" u="sng" dirty="0"/>
              <a:t>konstruktiva</a:t>
            </a:r>
            <a:r>
              <a:rPr lang="sv-SE" dirty="0"/>
              <a:t> mutationer.</a:t>
            </a:r>
          </a:p>
          <a:p>
            <a:r>
              <a:rPr lang="sv-SE" dirty="0"/>
              <a:t>Bakteriens positiva uppnås genom att förstöra funktioner/information. (Den förlorar känslighet, den vinner ingenting.)</a:t>
            </a:r>
          </a:p>
          <a:p>
            <a:r>
              <a:rPr lang="sv-SE" dirty="0"/>
              <a:t>=&gt; Den klarar sig sämre i en miljö utan antibiotika.</a:t>
            </a:r>
          </a:p>
          <a:p>
            <a:r>
              <a:rPr lang="sv-SE" dirty="0"/>
              <a:t>Bakterien </a:t>
            </a:r>
            <a:r>
              <a:rPr lang="sv-SE" b="0" i="1" u="sng" dirty="0"/>
              <a:t>bränner en bro</a:t>
            </a:r>
            <a:r>
              <a:rPr lang="sv-SE" b="0" dirty="0"/>
              <a:t> </a:t>
            </a:r>
            <a:r>
              <a:rPr lang="sv-SE" dirty="0"/>
              <a:t>för att rädda en stad.</a:t>
            </a:r>
          </a:p>
          <a:p>
            <a:endParaRPr lang="sv-SE" dirty="0"/>
          </a:p>
          <a:p>
            <a:r>
              <a:rPr lang="sv-SE" dirty="0"/>
              <a:t>VO: Att bakterier kan bli resistenta mot antibiotika är alla överens om.</a:t>
            </a:r>
          </a:p>
          <a:p>
            <a:r>
              <a:rPr lang="sv-SE" dirty="0"/>
              <a:t>Att miljarder sådana förändringar under miljarder år leder till en människa är en evolutionistisk gissning.</a:t>
            </a:r>
          </a:p>
        </p:txBody>
      </p:sp>
    </p:spTree>
    <p:extLst>
      <p:ext uri="{BB962C8B-B14F-4D97-AF65-F5344CB8AC3E}">
        <p14:creationId xmlns:p14="http://schemas.microsoft.com/office/powerpoint/2010/main" val="1688616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1FA84B-B276-495B-9446-765495A0235A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0" i="0" baseline="0" dirty="0"/>
          </a:p>
        </p:txBody>
      </p:sp>
    </p:spTree>
    <p:extLst>
      <p:ext uri="{BB962C8B-B14F-4D97-AF65-F5344CB8AC3E}">
        <p14:creationId xmlns:p14="http://schemas.microsoft.com/office/powerpoint/2010/main" val="3341180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dirty="0"/>
              <a:t>VO: Fler tecken =&gt; Insertions. Färre tecken =&gt; Deletions.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800" dirty="0"/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dirty="0"/>
              <a:t>VO: Genreglering ger olika funktioner (fenotyp) med samma gener (genotyp).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800" baseline="0" dirty="0"/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baseline="0" dirty="0"/>
              <a:t>VO: Slumpmässig likhet = 25% pga 4 baser i koden.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800" baseline="0" dirty="0"/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baseline="0" dirty="0"/>
              <a:t>Man </a:t>
            </a:r>
            <a:r>
              <a:rPr lang="sv-SE" sz="2800" b="1" baseline="0" dirty="0"/>
              <a:t>för-scannar</a:t>
            </a:r>
            <a:r>
              <a:rPr lang="sv-SE" sz="2800" baseline="0" dirty="0"/>
              <a:t> schimpansens genom och väljer ut de delar som redan uppvisar en hög grad av likhet med människans.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baseline="0" dirty="0"/>
              <a:t>Ett verktyg (Basic Local Alignment Search Tool, BLAST) returnerar typisk för analys bara sekvenser som har mer än 90% likhet.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580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839913" y="474663"/>
            <a:ext cx="3865562" cy="217487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432487" y="3241391"/>
            <a:ext cx="6091881" cy="4475560"/>
          </a:xfrm>
        </p:spPr>
        <p:txBody>
          <a:bodyPr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400" i="0" strike="noStrik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96241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ABF47A04-3D81-48C8-99AF-812C2A5FE535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3999"/>
          </a:xfrm>
          <a:prstGeom prst="rect">
            <a:avLst/>
          </a:prstGeom>
          <a:gradFill>
            <a:gsLst>
              <a:gs pos="30000">
                <a:schemeClr val="accent6">
                  <a:lumMod val="75000"/>
                </a:schemeClr>
              </a:gs>
              <a:gs pos="1000">
                <a:schemeClr val="accent6">
                  <a:lumMod val="75000"/>
                </a:schemeClr>
              </a:gs>
              <a:gs pos="100000">
                <a:srgbClr val="FEF0FA"/>
              </a:gs>
            </a:gsLst>
            <a:lin ang="0" scaled="0"/>
          </a:gradFill>
        </p:spPr>
        <p:txBody>
          <a:bodyPr lIns="216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endParaRPr lang="sv-SE" sz="3600" dirty="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02A42354-1137-4D89-B824-1010FF427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683999"/>
          </a:xfrm>
          <a:prstGeom prst="rect">
            <a:avLst/>
          </a:prstGeom>
          <a:noFill/>
        </p:spPr>
        <p:txBody>
          <a:bodyPr lIns="216000" anchor="ctr"/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36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4" name="textruta 4">
            <a:extLst>
              <a:ext uri="{FF2B5EF4-FFF2-40B4-BE49-F238E27FC236}">
                <a16:creationId xmlns:a16="http://schemas.microsoft.com/office/drawing/2014/main" id="{E902D3DA-86E4-411B-83CA-BD2D77B69943}"/>
              </a:ext>
            </a:extLst>
          </p:cNvPr>
          <p:cNvSpPr txBox="1"/>
          <p:nvPr userDrawn="1"/>
        </p:nvSpPr>
        <p:spPr>
          <a:xfrm>
            <a:off x="9839250" y="57295"/>
            <a:ext cx="2345066" cy="584775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b="1" dirty="0"/>
              <a:t>Bibelkanalen</a:t>
            </a:r>
            <a:r>
              <a:rPr lang="sv-SE" dirty="0"/>
              <a:t> </a:t>
            </a:r>
            <a:r>
              <a:rPr lang="sv-SE" sz="1400" dirty="0"/>
              <a:t>(YouTube)</a:t>
            </a:r>
            <a:br>
              <a:rPr lang="sv-SE" sz="1400" dirty="0"/>
            </a:br>
            <a:r>
              <a:rPr lang="sv-SE" dirty="0"/>
              <a:t>Anders Gärdeborn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50867564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solnedgång, utomhus, himmel, sol&#10;&#10;Automatiskt genererad beskrivning">
            <a:extLst>
              <a:ext uri="{FF2B5EF4-FFF2-40B4-BE49-F238E27FC236}">
                <a16:creationId xmlns:a16="http://schemas.microsoft.com/office/drawing/2014/main" id="{31DBD574-B2CF-48B1-878A-10149D41BC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632" t="1573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1FD0E79-3F77-4768-B6E7-DE70D250C3AC}"/>
              </a:ext>
            </a:extLst>
          </p:cNvPr>
          <p:cNvSpPr/>
          <p:nvPr userDrawn="1"/>
        </p:nvSpPr>
        <p:spPr>
          <a:xfrm>
            <a:off x="0" y="4518502"/>
            <a:ext cx="7092000" cy="7078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sv-SE" sz="4000" b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Anders Gärdeborn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D8F3DAF-7775-4815-BEE1-FDC5A61CCBBE}"/>
              </a:ext>
            </a:extLst>
          </p:cNvPr>
          <p:cNvSpPr/>
          <p:nvPr userDrawn="1"/>
        </p:nvSpPr>
        <p:spPr>
          <a:xfrm>
            <a:off x="0" y="381096"/>
            <a:ext cx="7092000" cy="255544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15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3">
                      <a:lumMod val="75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24 myter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54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3">
                      <a:lumMod val="75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(och en sanning)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88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3">
                      <a:lumMod val="75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om evolution</a:t>
            </a:r>
            <a:endParaRPr kumimoji="0" lang="sv-SE" sz="8000" b="1" i="0" u="none" strike="noStrike" kern="1200" cap="none" spc="50" normalizeH="0" baseline="0" noProof="0" dirty="0">
              <a:ln w="9525" cmpd="sng">
                <a:noFill/>
                <a:prstDash val="solid"/>
              </a:ln>
              <a:solidFill>
                <a:prstClr val="black"/>
              </a:solidFill>
              <a:effectLst>
                <a:glow rad="127000">
                  <a:schemeClr val="accent3">
                    <a:lumMod val="75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3797431-2F5F-45A4-8E0E-C564EDEB0FCF}"/>
              </a:ext>
            </a:extLst>
          </p:cNvPr>
          <p:cNvSpPr/>
          <p:nvPr userDrawn="1"/>
        </p:nvSpPr>
        <p:spPr>
          <a:xfrm>
            <a:off x="0" y="3492026"/>
            <a:ext cx="7092000" cy="78050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ts val="5100"/>
              </a:lnSpc>
            </a:pPr>
            <a:r>
              <a:rPr kumimoji="0" lang="sv-SE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Kejsarens nya kläder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27C695C-7613-4729-9362-1127A52813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897310"/>
            <a:ext cx="12192000" cy="956595"/>
          </a:xfrm>
          <a:prstGeom prst="rect">
            <a:avLst/>
          </a:prstGeom>
        </p:spPr>
        <p:txBody>
          <a:bodyPr lIns="180000" rIns="180000" anchor="ctr"/>
          <a:lstStyle>
            <a:lvl1pPr algn="ctr">
              <a:lnSpc>
                <a:spcPts val="6000"/>
              </a:lnSpc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 dirty="0"/>
              <a:t>x. Avsnittsrubrik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BA7D2C7-CCFD-45DF-B9F1-AC10BF10DE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72" y="4728642"/>
            <a:ext cx="1078994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3587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90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andra GD" panose="020E0502030308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openxmlformats.org/officeDocument/2006/relationships/image" Target="../media/image3.jp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3.wmf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>
            <a:extLst>
              <a:ext uri="{FF2B5EF4-FFF2-40B4-BE49-F238E27FC236}">
                <a16:creationId xmlns:a16="http://schemas.microsoft.com/office/drawing/2014/main" id="{E5D7A2B9-68A7-47DE-8BDB-33183E796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5400" dirty="0"/>
              <a:t>3. Molekylärbiologiska evolutionsmyter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ennanteckning 1">
                <a:extLst>
                  <a:ext uri="{FF2B5EF4-FFF2-40B4-BE49-F238E27FC236}">
                    <a16:creationId xmlns:a16="http://schemas.microsoft.com/office/drawing/2014/main" id="{CAC29F27-69C6-49A4-AFF8-C4F81166D7AD}"/>
                  </a:ext>
                </a:extLst>
              </p14:cNvPr>
              <p14:cNvContentPartPr/>
              <p14:nvPr/>
            </p14:nvContentPartPr>
            <p14:xfrm>
              <a:off x="8541651" y="-1777509"/>
              <a:ext cx="37800" cy="15840"/>
            </p14:xfrm>
          </p:contentPart>
        </mc:Choice>
        <mc:Fallback xmlns="">
          <p:pic>
            <p:nvPicPr>
              <p:cNvPr id="2" name="Pennanteckning 1">
                <a:extLst>
                  <a:ext uri="{FF2B5EF4-FFF2-40B4-BE49-F238E27FC236}">
                    <a16:creationId xmlns:a16="http://schemas.microsoft.com/office/drawing/2014/main" id="{CAC29F27-69C6-49A4-AFF8-C4F81166D7A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32651" y="-1786149"/>
                <a:ext cx="55440" cy="3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3445586"/>
      </p:ext>
    </p:extLst>
  </p:cSld>
  <p:clrMapOvr>
    <a:masterClrMapping/>
  </p:clrMapOvr>
  <p:transition advTm="7635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ildobjekt 42" descr="En bild som visar utomhus, vatten, is, natur&#10;&#10;Automatiskt genererad beskrivning">
            <a:extLst>
              <a:ext uri="{FF2B5EF4-FFF2-40B4-BE49-F238E27FC236}">
                <a16:creationId xmlns:a16="http://schemas.microsoft.com/office/drawing/2014/main" id="{79816D08-047E-4CE4-902E-89F3AA7BE4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91" b="31902"/>
          <a:stretch/>
        </p:blipFill>
        <p:spPr>
          <a:xfrm>
            <a:off x="4553" y="4751717"/>
            <a:ext cx="7027734" cy="2105277"/>
          </a:xfrm>
          <a:prstGeom prst="rect">
            <a:avLst/>
          </a:prstGeom>
        </p:spPr>
      </p:pic>
      <p:sp>
        <p:nvSpPr>
          <p:cNvPr id="93" name="Pil: nedåt 92">
            <a:extLst>
              <a:ext uri="{FF2B5EF4-FFF2-40B4-BE49-F238E27FC236}">
                <a16:creationId xmlns:a16="http://schemas.microsoft.com/office/drawing/2014/main" id="{C40C8D2E-7427-4B24-B120-CD65AD46C7AA}"/>
              </a:ext>
            </a:extLst>
          </p:cNvPr>
          <p:cNvSpPr/>
          <p:nvPr/>
        </p:nvSpPr>
        <p:spPr>
          <a:xfrm rot="1303379">
            <a:off x="5133053" y="2770153"/>
            <a:ext cx="1424000" cy="2606295"/>
          </a:xfrm>
          <a:prstGeom prst="downArrow">
            <a:avLst>
              <a:gd name="adj1" fmla="val 100000"/>
              <a:gd name="adj2" fmla="val 29014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3600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500"/>
              </a:lnSpc>
            </a:pPr>
            <a:r>
              <a:rPr lang="sv-SE" sz="2400" b="1" dirty="0"/>
              <a:t>Naturligt urval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4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Myt 9: Funktionaliteten ökar med tiden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7322029" y="2183688"/>
            <a:ext cx="4794363" cy="31393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v-SE" sz="2400" dirty="0">
                <a:cs typeface="Arial" panose="020B0604020202020204" pitchFamily="34" charset="0"/>
              </a:rPr>
              <a:t>Märk: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sv-SE" sz="2400" dirty="0">
                <a:cs typeface="Arial" panose="020B0604020202020204" pitchFamily="34" charset="0"/>
              </a:rPr>
              <a:t>Naturliga urvalet rensar bort men skapar inget nytt.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sv-SE" sz="2400" dirty="0">
                <a:cs typeface="Arial" panose="020B0604020202020204" pitchFamily="34" charset="0"/>
              </a:rPr>
              <a:t>Gener har förlorats =&gt; </a:t>
            </a:r>
            <a:br>
              <a:rPr lang="sv-SE" sz="2400" dirty="0">
                <a:cs typeface="Arial" panose="020B0604020202020204" pitchFamily="34" charset="0"/>
              </a:rPr>
            </a:br>
            <a:r>
              <a:rPr lang="sv-SE" sz="2400" dirty="0">
                <a:cs typeface="Arial" panose="020B0604020202020204" pitchFamily="34" charset="0"/>
              </a:rPr>
              <a:t>Anpassningsförmågan har minskat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sv-SE" sz="2400" i="1" dirty="0">
                <a:cs typeface="Arial" panose="020B0604020202020204" pitchFamily="34" charset="0"/>
              </a:rPr>
              <a:t>Avveckling </a:t>
            </a:r>
            <a:r>
              <a:rPr lang="sv-SE" sz="2400" i="1" u="sng" dirty="0">
                <a:cs typeface="Arial" panose="020B0604020202020204" pitchFamily="34" charset="0"/>
              </a:rPr>
              <a:t>inte</a:t>
            </a:r>
            <a:r>
              <a:rPr lang="sv-SE" sz="2400" i="1" dirty="0">
                <a:cs typeface="Arial" panose="020B0604020202020204" pitchFamily="34" charset="0"/>
              </a:rPr>
              <a:t> Utveckling!</a:t>
            </a:r>
            <a:br>
              <a:rPr lang="sv-SE" sz="2400" i="1" dirty="0">
                <a:cs typeface="Arial" panose="020B0604020202020204" pitchFamily="34" charset="0"/>
              </a:rPr>
            </a:br>
            <a:r>
              <a:rPr lang="sv-SE" sz="2400" i="1" dirty="0">
                <a:cs typeface="Arial" panose="020B0604020202020204" pitchFamily="34" charset="0"/>
              </a:rPr>
              <a:t>Devolution </a:t>
            </a:r>
            <a:r>
              <a:rPr lang="sv-SE" sz="2400" i="1" u="sng" dirty="0">
                <a:cs typeface="Arial" panose="020B0604020202020204" pitchFamily="34" charset="0"/>
              </a:rPr>
              <a:t>inte</a:t>
            </a:r>
            <a:r>
              <a:rPr lang="sv-SE" sz="2400" i="1" dirty="0">
                <a:cs typeface="Arial" panose="020B0604020202020204" pitchFamily="34" charset="0"/>
              </a:rPr>
              <a:t> Evolution!</a:t>
            </a:r>
          </a:p>
        </p:txBody>
      </p:sp>
      <p:sp>
        <p:nvSpPr>
          <p:cNvPr id="103" name="Rektangel 102"/>
          <p:cNvSpPr/>
          <p:nvPr/>
        </p:nvSpPr>
        <p:spPr>
          <a:xfrm>
            <a:off x="3549650" y="1003300"/>
            <a:ext cx="304800" cy="99695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ruta 48"/>
          <p:cNvSpPr txBox="1"/>
          <p:nvPr/>
        </p:nvSpPr>
        <p:spPr>
          <a:xfrm>
            <a:off x="5339878" y="785679"/>
            <a:ext cx="1646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cs typeface="Arial" panose="020B0604020202020204" pitchFamily="34" charset="0"/>
              </a:rPr>
              <a:t>Gener för:</a:t>
            </a:r>
          </a:p>
          <a:p>
            <a:r>
              <a:rPr lang="sv-SE" sz="2400" b="1" dirty="0">
                <a:cs typeface="Arial" panose="020B0604020202020204" pitchFamily="34" charset="0"/>
              </a:rPr>
              <a:t>K=Kort päls</a:t>
            </a:r>
          </a:p>
          <a:p>
            <a:r>
              <a:rPr lang="sv-SE" sz="2400" b="1" dirty="0">
                <a:cs typeface="Arial" panose="020B0604020202020204" pitchFamily="34" charset="0"/>
              </a:rPr>
              <a:t>L=Lång päls</a:t>
            </a:r>
          </a:p>
        </p:txBody>
      </p:sp>
      <p:grpSp>
        <p:nvGrpSpPr>
          <p:cNvPr id="30" name="Grupp 29">
            <a:extLst>
              <a:ext uri="{FF2B5EF4-FFF2-40B4-BE49-F238E27FC236}">
                <a16:creationId xmlns:a16="http://schemas.microsoft.com/office/drawing/2014/main" id="{346C977E-A0A5-4767-9C42-39BF55BDA2E6}"/>
              </a:ext>
            </a:extLst>
          </p:cNvPr>
          <p:cNvGrpSpPr/>
          <p:nvPr/>
        </p:nvGrpSpPr>
        <p:grpSpPr>
          <a:xfrm>
            <a:off x="329792" y="2980741"/>
            <a:ext cx="6396307" cy="1346816"/>
            <a:chOff x="5038927" y="2825644"/>
            <a:chExt cx="6396307" cy="1346816"/>
          </a:xfrm>
        </p:grpSpPr>
        <p:grpSp>
          <p:nvGrpSpPr>
            <p:cNvPr id="29" name="Grupp 28">
              <a:extLst>
                <a:ext uri="{FF2B5EF4-FFF2-40B4-BE49-F238E27FC236}">
                  <a16:creationId xmlns:a16="http://schemas.microsoft.com/office/drawing/2014/main" id="{EA5AF7D9-FDCA-4789-968D-84D388B06291}"/>
                </a:ext>
              </a:extLst>
            </p:cNvPr>
            <p:cNvGrpSpPr/>
            <p:nvPr/>
          </p:nvGrpSpPr>
          <p:grpSpPr>
            <a:xfrm>
              <a:off x="5731223" y="3772350"/>
              <a:ext cx="5213486" cy="400110"/>
              <a:chOff x="5731223" y="3899350"/>
              <a:chExt cx="5213486" cy="400110"/>
            </a:xfrm>
          </p:grpSpPr>
          <p:sp>
            <p:nvSpPr>
              <p:cNvPr id="143" name="textruta 142"/>
              <p:cNvSpPr txBox="1"/>
              <p:nvPr/>
            </p:nvSpPr>
            <p:spPr>
              <a:xfrm>
                <a:off x="5731223" y="3899350"/>
                <a:ext cx="4667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000" b="1" dirty="0">
                    <a:cs typeface="Arial" panose="020B0604020202020204" pitchFamily="34" charset="0"/>
                  </a:rPr>
                  <a:t>KK</a:t>
                </a:r>
              </a:p>
            </p:txBody>
          </p:sp>
          <p:sp>
            <p:nvSpPr>
              <p:cNvPr id="144" name="textruta 143"/>
              <p:cNvSpPr txBox="1"/>
              <p:nvPr/>
            </p:nvSpPr>
            <p:spPr>
              <a:xfrm>
                <a:off x="7313454" y="3899350"/>
                <a:ext cx="4347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000" b="1" dirty="0">
                    <a:cs typeface="Arial" panose="020B0604020202020204" pitchFamily="34" charset="0"/>
                  </a:rPr>
                  <a:t>KL</a:t>
                </a:r>
              </a:p>
            </p:txBody>
          </p:sp>
          <p:sp>
            <p:nvSpPr>
              <p:cNvPr id="145" name="textruta 144"/>
              <p:cNvSpPr txBox="1"/>
              <p:nvPr/>
            </p:nvSpPr>
            <p:spPr>
              <a:xfrm>
                <a:off x="10542035" y="3899350"/>
                <a:ext cx="4026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000" b="1" dirty="0">
                    <a:cs typeface="Arial" panose="020B0604020202020204" pitchFamily="34" charset="0"/>
                  </a:rPr>
                  <a:t>LL</a:t>
                </a:r>
              </a:p>
            </p:txBody>
          </p:sp>
          <p:sp>
            <p:nvSpPr>
              <p:cNvPr id="146" name="textruta 145"/>
              <p:cNvSpPr txBox="1"/>
              <p:nvPr/>
            </p:nvSpPr>
            <p:spPr>
              <a:xfrm>
                <a:off x="8927745" y="3899350"/>
                <a:ext cx="4347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000" b="1" dirty="0">
                    <a:cs typeface="Arial" panose="020B0604020202020204" pitchFamily="34" charset="0"/>
                  </a:rPr>
                  <a:t>LK</a:t>
                </a:r>
              </a:p>
            </p:txBody>
          </p:sp>
        </p:grpSp>
        <p:grpSp>
          <p:nvGrpSpPr>
            <p:cNvPr id="28" name="Grupp 27">
              <a:extLst>
                <a:ext uri="{FF2B5EF4-FFF2-40B4-BE49-F238E27FC236}">
                  <a16:creationId xmlns:a16="http://schemas.microsoft.com/office/drawing/2014/main" id="{AF07CBD4-BA30-4E63-B41F-59B3C83DB6A4}"/>
                </a:ext>
              </a:extLst>
            </p:cNvPr>
            <p:cNvGrpSpPr/>
            <p:nvPr/>
          </p:nvGrpSpPr>
          <p:grpSpPr>
            <a:xfrm>
              <a:off x="5038927" y="2825644"/>
              <a:ext cx="6396307" cy="1014311"/>
              <a:chOff x="4782466" y="2127070"/>
              <a:chExt cx="6396307" cy="1014311"/>
            </a:xfrm>
          </p:grpSpPr>
          <p:pic>
            <p:nvPicPr>
              <p:cNvPr id="21" name="Bildobjekt 20" descr="En bild som visar clipart&#10;&#10;Automatiskt genererad beskrivning">
                <a:extLst>
                  <a:ext uri="{FF2B5EF4-FFF2-40B4-BE49-F238E27FC236}">
                    <a16:creationId xmlns:a16="http://schemas.microsoft.com/office/drawing/2014/main" id="{8F2B671B-4346-43B4-92A5-5B0825DC84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782466" y="2127070"/>
                <a:ext cx="1494774" cy="1014311"/>
              </a:xfrm>
              <a:prstGeom prst="rect">
                <a:avLst/>
              </a:prstGeom>
            </p:spPr>
          </p:pic>
          <p:pic>
            <p:nvPicPr>
              <p:cNvPr id="66" name="Bildobjekt 65" descr="En bild som visar djur, däggdjur&#10;&#10;Automatiskt genererad beskrivning">
                <a:extLst>
                  <a:ext uri="{FF2B5EF4-FFF2-40B4-BE49-F238E27FC236}">
                    <a16:creationId xmlns:a16="http://schemas.microsoft.com/office/drawing/2014/main" id="{EC6E5112-2FC0-4B51-99BD-C7E5B1718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055538" y="2127070"/>
                <a:ext cx="1558836" cy="1014311"/>
              </a:xfrm>
              <a:prstGeom prst="rect">
                <a:avLst/>
              </a:prstGeom>
            </p:spPr>
          </p:pic>
          <p:pic>
            <p:nvPicPr>
              <p:cNvPr id="67" name="Bildobjekt 66" descr="En bild som visar djur, däggdjur&#10;&#10;Automatiskt genererad beskrivning">
                <a:extLst>
                  <a:ext uri="{FF2B5EF4-FFF2-40B4-BE49-F238E27FC236}">
                    <a16:creationId xmlns:a16="http://schemas.microsoft.com/office/drawing/2014/main" id="{C7173150-6BC6-453B-904C-ABD892F50D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86971" y="2127070"/>
                <a:ext cx="1558836" cy="1014311"/>
              </a:xfrm>
              <a:prstGeom prst="rect">
                <a:avLst/>
              </a:prstGeom>
            </p:spPr>
          </p:pic>
          <p:pic>
            <p:nvPicPr>
              <p:cNvPr id="26" name="Bildobjekt 25" descr="En bild som visar djur, reptil, dinosaurie&#10;&#10;Automatiskt genererad beskrivning">
                <a:extLst>
                  <a:ext uri="{FF2B5EF4-FFF2-40B4-BE49-F238E27FC236}">
                    <a16:creationId xmlns:a16="http://schemas.microsoft.com/office/drawing/2014/main" id="{224F30F4-3234-4335-BE80-A0E12243D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724105" y="2154285"/>
                <a:ext cx="1454668" cy="987096"/>
              </a:xfrm>
              <a:prstGeom prst="rect">
                <a:avLst/>
              </a:prstGeom>
            </p:spPr>
          </p:pic>
        </p:grpSp>
      </p:grpSp>
      <p:grpSp>
        <p:nvGrpSpPr>
          <p:cNvPr id="33" name="Grupp 32">
            <a:extLst>
              <a:ext uri="{FF2B5EF4-FFF2-40B4-BE49-F238E27FC236}">
                <a16:creationId xmlns:a16="http://schemas.microsoft.com/office/drawing/2014/main" id="{03DA4A17-D1DF-4BFD-8815-3467ED5E7C25}"/>
              </a:ext>
            </a:extLst>
          </p:cNvPr>
          <p:cNvGrpSpPr/>
          <p:nvPr/>
        </p:nvGrpSpPr>
        <p:grpSpPr>
          <a:xfrm>
            <a:off x="1907546" y="820839"/>
            <a:ext cx="3240799" cy="1346207"/>
            <a:chOff x="6092013" y="763689"/>
            <a:chExt cx="3240799" cy="1346207"/>
          </a:xfrm>
        </p:grpSpPr>
        <p:pic>
          <p:nvPicPr>
            <p:cNvPr id="19" name="Bildobjekt 18" descr="En bild som visar djur, däggdjur&#10;&#10;Automatiskt genererad beskrivning">
              <a:extLst>
                <a:ext uri="{FF2B5EF4-FFF2-40B4-BE49-F238E27FC236}">
                  <a16:creationId xmlns:a16="http://schemas.microsoft.com/office/drawing/2014/main" id="{0A906589-7FBE-44CC-A502-1E8E2316F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92013" y="763689"/>
              <a:ext cx="1558836" cy="1014311"/>
            </a:xfrm>
            <a:prstGeom prst="rect">
              <a:avLst/>
            </a:prstGeom>
          </p:spPr>
        </p:pic>
        <p:pic>
          <p:nvPicPr>
            <p:cNvPr id="65" name="Bildobjekt 64" descr="En bild som visar djur, däggdjur&#10;&#10;Automatiskt genererad beskrivning">
              <a:extLst>
                <a:ext uri="{FF2B5EF4-FFF2-40B4-BE49-F238E27FC236}">
                  <a16:creationId xmlns:a16="http://schemas.microsoft.com/office/drawing/2014/main" id="{E5B8EDAD-5060-4216-9F22-67BB35EE4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773976" y="763689"/>
              <a:ext cx="1558836" cy="1014311"/>
            </a:xfrm>
            <a:prstGeom prst="rect">
              <a:avLst/>
            </a:prstGeom>
          </p:spPr>
        </p:pic>
        <p:sp>
          <p:nvSpPr>
            <p:cNvPr id="27" name="textruta 26">
              <a:extLst>
                <a:ext uri="{FF2B5EF4-FFF2-40B4-BE49-F238E27FC236}">
                  <a16:creationId xmlns:a16="http://schemas.microsoft.com/office/drawing/2014/main" id="{A34CA2E5-0530-4CFC-9363-AA8365E6704D}"/>
                </a:ext>
              </a:extLst>
            </p:cNvPr>
            <p:cNvSpPr txBox="1"/>
            <p:nvPr/>
          </p:nvSpPr>
          <p:spPr>
            <a:xfrm>
              <a:off x="6744569" y="1709786"/>
              <a:ext cx="4347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000" b="1" dirty="0"/>
                <a:t>KL</a:t>
              </a:r>
            </a:p>
          </p:txBody>
        </p:sp>
        <p:sp>
          <p:nvSpPr>
            <p:cNvPr id="79" name="textruta 78">
              <a:extLst>
                <a:ext uri="{FF2B5EF4-FFF2-40B4-BE49-F238E27FC236}">
                  <a16:creationId xmlns:a16="http://schemas.microsoft.com/office/drawing/2014/main" id="{C0C4D447-27E2-421D-94E9-A6375C384C58}"/>
                </a:ext>
              </a:extLst>
            </p:cNvPr>
            <p:cNvSpPr txBox="1"/>
            <p:nvPr/>
          </p:nvSpPr>
          <p:spPr>
            <a:xfrm>
              <a:off x="8321262" y="1709786"/>
              <a:ext cx="4347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000" b="1" dirty="0"/>
                <a:t>KL</a:t>
              </a:r>
            </a:p>
          </p:txBody>
        </p:sp>
      </p:grp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7494E2B-D3B4-417A-8FB5-821B958D0BAD}"/>
              </a:ext>
            </a:extLst>
          </p:cNvPr>
          <p:cNvGrpSpPr/>
          <p:nvPr/>
        </p:nvGrpSpPr>
        <p:grpSpPr>
          <a:xfrm>
            <a:off x="384285" y="5556876"/>
            <a:ext cx="6287320" cy="1260348"/>
            <a:chOff x="4741101" y="4789673"/>
            <a:chExt cx="6287320" cy="1260348"/>
          </a:xfrm>
        </p:grpSpPr>
        <p:grpSp>
          <p:nvGrpSpPr>
            <p:cNvPr id="34" name="Grupp 33">
              <a:extLst>
                <a:ext uri="{FF2B5EF4-FFF2-40B4-BE49-F238E27FC236}">
                  <a16:creationId xmlns:a16="http://schemas.microsoft.com/office/drawing/2014/main" id="{3091EF2E-1A4F-4C3A-B2CC-9A9D198C1A74}"/>
                </a:ext>
              </a:extLst>
            </p:cNvPr>
            <p:cNvGrpSpPr/>
            <p:nvPr/>
          </p:nvGrpSpPr>
          <p:grpSpPr>
            <a:xfrm>
              <a:off x="4741101" y="4789673"/>
              <a:ext cx="6287320" cy="987096"/>
              <a:chOff x="4791901" y="4624573"/>
              <a:chExt cx="6287320" cy="987096"/>
            </a:xfrm>
          </p:grpSpPr>
          <p:pic>
            <p:nvPicPr>
              <p:cNvPr id="74" name="Bildobjekt 73" descr="En bild som visar djur, reptil, dinosaurie&#10;&#10;Automatiskt genererad beskrivning">
                <a:extLst>
                  <a:ext uri="{FF2B5EF4-FFF2-40B4-BE49-F238E27FC236}">
                    <a16:creationId xmlns:a16="http://schemas.microsoft.com/office/drawing/2014/main" id="{298D0F02-868C-4389-A1C6-79404447A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013669" y="4624573"/>
                <a:ext cx="1454668" cy="987096"/>
              </a:xfrm>
              <a:prstGeom prst="rect">
                <a:avLst/>
              </a:prstGeom>
            </p:spPr>
          </p:pic>
          <p:pic>
            <p:nvPicPr>
              <p:cNvPr id="75" name="Bildobjekt 74" descr="En bild som visar djur, reptil, dinosaurie&#10;&#10;Automatiskt genererad beskrivning">
                <a:extLst>
                  <a:ext uri="{FF2B5EF4-FFF2-40B4-BE49-F238E27FC236}">
                    <a16:creationId xmlns:a16="http://schemas.microsoft.com/office/drawing/2014/main" id="{F8AC80F6-84BC-4685-A574-C8E0375ED7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02785" y="4624573"/>
                <a:ext cx="1454668" cy="987096"/>
              </a:xfrm>
              <a:prstGeom prst="rect">
                <a:avLst/>
              </a:prstGeom>
            </p:spPr>
          </p:pic>
          <p:pic>
            <p:nvPicPr>
              <p:cNvPr id="76" name="Bildobjekt 75" descr="En bild som visar djur, reptil, dinosaurie&#10;&#10;Automatiskt genererad beskrivning">
                <a:extLst>
                  <a:ext uri="{FF2B5EF4-FFF2-40B4-BE49-F238E27FC236}">
                    <a16:creationId xmlns:a16="http://schemas.microsoft.com/office/drawing/2014/main" id="{292A2B60-A7B7-46F1-8C80-F15979DC4C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791901" y="4624573"/>
                <a:ext cx="1454668" cy="987096"/>
              </a:xfrm>
              <a:prstGeom prst="rect">
                <a:avLst/>
              </a:prstGeom>
            </p:spPr>
          </p:pic>
          <p:pic>
            <p:nvPicPr>
              <p:cNvPr id="77" name="Bildobjekt 76" descr="En bild som visar djur, reptil, dinosaurie&#10;&#10;Automatiskt genererad beskrivning">
                <a:extLst>
                  <a:ext uri="{FF2B5EF4-FFF2-40B4-BE49-F238E27FC236}">
                    <a16:creationId xmlns:a16="http://schemas.microsoft.com/office/drawing/2014/main" id="{3091645C-3F29-4275-BBB7-522F17771B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624553" y="4624573"/>
                <a:ext cx="1454668" cy="987096"/>
              </a:xfrm>
              <a:prstGeom prst="rect">
                <a:avLst/>
              </a:prstGeom>
            </p:spPr>
          </p:pic>
        </p:grpSp>
        <p:grpSp>
          <p:nvGrpSpPr>
            <p:cNvPr id="35" name="Grupp 34">
              <a:extLst>
                <a:ext uri="{FF2B5EF4-FFF2-40B4-BE49-F238E27FC236}">
                  <a16:creationId xmlns:a16="http://schemas.microsoft.com/office/drawing/2014/main" id="{38EF4929-441B-4EB9-9B9D-93EAC452A471}"/>
                </a:ext>
              </a:extLst>
            </p:cNvPr>
            <p:cNvGrpSpPr/>
            <p:nvPr/>
          </p:nvGrpSpPr>
          <p:grpSpPr>
            <a:xfrm>
              <a:off x="5413723" y="5649911"/>
              <a:ext cx="5213486" cy="400110"/>
              <a:chOff x="5413723" y="5649911"/>
              <a:chExt cx="5213486" cy="400110"/>
            </a:xfrm>
          </p:grpSpPr>
          <p:sp>
            <p:nvSpPr>
              <p:cNvPr id="86" name="textruta 85">
                <a:extLst>
                  <a:ext uri="{FF2B5EF4-FFF2-40B4-BE49-F238E27FC236}">
                    <a16:creationId xmlns:a16="http://schemas.microsoft.com/office/drawing/2014/main" id="{AE469751-E9A5-4014-A769-C13FC88B7BCC}"/>
                  </a:ext>
                </a:extLst>
              </p:cNvPr>
              <p:cNvSpPr txBox="1"/>
              <p:nvPr/>
            </p:nvSpPr>
            <p:spPr>
              <a:xfrm>
                <a:off x="5413723" y="5649911"/>
                <a:ext cx="4026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000" b="1" dirty="0">
                    <a:cs typeface="Arial" panose="020B0604020202020204" pitchFamily="34" charset="0"/>
                  </a:rPr>
                  <a:t>LL</a:t>
                </a:r>
              </a:p>
            </p:txBody>
          </p:sp>
          <p:sp>
            <p:nvSpPr>
              <p:cNvPr id="90" name="textruta 89">
                <a:extLst>
                  <a:ext uri="{FF2B5EF4-FFF2-40B4-BE49-F238E27FC236}">
                    <a16:creationId xmlns:a16="http://schemas.microsoft.com/office/drawing/2014/main" id="{86F8E232-37B8-4691-83A7-0218B38A1374}"/>
                  </a:ext>
                </a:extLst>
              </p:cNvPr>
              <p:cNvSpPr txBox="1"/>
              <p:nvPr/>
            </p:nvSpPr>
            <p:spPr>
              <a:xfrm>
                <a:off x="6995954" y="5649911"/>
                <a:ext cx="4026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000" b="1" dirty="0">
                    <a:cs typeface="Arial" panose="020B0604020202020204" pitchFamily="34" charset="0"/>
                  </a:rPr>
                  <a:t>LL</a:t>
                </a:r>
              </a:p>
            </p:txBody>
          </p:sp>
          <p:sp>
            <p:nvSpPr>
              <p:cNvPr id="91" name="textruta 90">
                <a:extLst>
                  <a:ext uri="{FF2B5EF4-FFF2-40B4-BE49-F238E27FC236}">
                    <a16:creationId xmlns:a16="http://schemas.microsoft.com/office/drawing/2014/main" id="{97564A5A-1587-4038-B192-CB2C50240940}"/>
                  </a:ext>
                </a:extLst>
              </p:cNvPr>
              <p:cNvSpPr txBox="1"/>
              <p:nvPr/>
            </p:nvSpPr>
            <p:spPr>
              <a:xfrm>
                <a:off x="10224535" y="5649911"/>
                <a:ext cx="4026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000" b="1" dirty="0">
                    <a:cs typeface="Arial" panose="020B0604020202020204" pitchFamily="34" charset="0"/>
                  </a:rPr>
                  <a:t>LL</a:t>
                </a:r>
              </a:p>
            </p:txBody>
          </p:sp>
          <p:sp>
            <p:nvSpPr>
              <p:cNvPr id="92" name="textruta 91">
                <a:extLst>
                  <a:ext uri="{FF2B5EF4-FFF2-40B4-BE49-F238E27FC236}">
                    <a16:creationId xmlns:a16="http://schemas.microsoft.com/office/drawing/2014/main" id="{D7865DEC-A89C-4898-B2EF-5AF5A93B503A}"/>
                  </a:ext>
                </a:extLst>
              </p:cNvPr>
              <p:cNvSpPr txBox="1"/>
              <p:nvPr/>
            </p:nvSpPr>
            <p:spPr>
              <a:xfrm>
                <a:off x="8610245" y="5649911"/>
                <a:ext cx="4026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000" b="1" dirty="0">
                    <a:cs typeface="Arial" panose="020B0604020202020204" pitchFamily="34" charset="0"/>
                  </a:rPr>
                  <a:t>LL</a:t>
                </a:r>
              </a:p>
            </p:txBody>
          </p:sp>
        </p:grpSp>
      </p:grpSp>
      <p:sp>
        <p:nvSpPr>
          <p:cNvPr id="85" name="Pil: nedåt 84">
            <a:extLst>
              <a:ext uri="{FF2B5EF4-FFF2-40B4-BE49-F238E27FC236}">
                <a16:creationId xmlns:a16="http://schemas.microsoft.com/office/drawing/2014/main" id="{6814FE3C-98B9-49D7-94CE-E29C8D54BDA6}"/>
              </a:ext>
            </a:extLst>
          </p:cNvPr>
          <p:cNvSpPr/>
          <p:nvPr/>
        </p:nvSpPr>
        <p:spPr>
          <a:xfrm>
            <a:off x="1772765" y="2183688"/>
            <a:ext cx="3510360" cy="684000"/>
          </a:xfrm>
          <a:prstGeom prst="downArrow">
            <a:avLst>
              <a:gd name="adj1" fmla="val 100000"/>
              <a:gd name="adj2" fmla="val 41119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/>
              <a:t>Slumpmässig(?) variation</a:t>
            </a:r>
          </a:p>
        </p:txBody>
      </p:sp>
      <p:sp>
        <p:nvSpPr>
          <p:cNvPr id="94" name="textruta 93">
            <a:extLst>
              <a:ext uri="{FF2B5EF4-FFF2-40B4-BE49-F238E27FC236}">
                <a16:creationId xmlns:a16="http://schemas.microsoft.com/office/drawing/2014/main" id="{278D6381-D64A-4636-8F50-F0F78CBF95AE}"/>
              </a:ext>
            </a:extLst>
          </p:cNvPr>
          <p:cNvSpPr txBox="1"/>
          <p:nvPr/>
        </p:nvSpPr>
        <p:spPr>
          <a:xfrm>
            <a:off x="8193728" y="5819591"/>
            <a:ext cx="300785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sv-SE"/>
            </a:defPPr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dk1"/>
                </a:solidFill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sv-SE" b="1" i="1" dirty="0"/>
              <a:t>Men mutationer då?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4049333"/>
      </p:ext>
    </p:extLst>
  </p:cSld>
  <p:clrMapOvr>
    <a:masterClrMapping/>
  </p:clrMapOvr>
  <p:transition advTm="3337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18" grpId="0" uiExpand="1" build="p" animBg="1"/>
      <p:bldP spid="85" grpId="0" animBg="1"/>
      <p:bldP spid="9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objekt 30">
            <a:extLst>
              <a:ext uri="{FF2B5EF4-FFF2-40B4-BE49-F238E27FC236}">
                <a16:creationId xmlns:a16="http://schemas.microsoft.com/office/drawing/2014/main" id="{FF15B5BE-73A7-4DB9-B9EB-A14668D89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213" y="2490806"/>
            <a:ext cx="2818379" cy="2320344"/>
          </a:xfrm>
          <a:prstGeom prst="rect">
            <a:avLst/>
          </a:prstGeom>
        </p:spPr>
      </p:pic>
      <p:sp>
        <p:nvSpPr>
          <p:cNvPr id="205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4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Myt 10: Det finns konstruktiva mutationer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64923" y="4863896"/>
            <a:ext cx="2638120" cy="1200312"/>
          </a:xfrm>
          <a:prstGeom prst="rect">
            <a:avLst/>
          </a:prstGeom>
          <a:noFill/>
        </p:spPr>
        <p:txBody>
          <a:bodyPr wrap="square" lIns="91421" tIns="45712" rIns="91421" bIns="45712" rtlCol="0">
            <a:spAutoFit/>
          </a:bodyPr>
          <a:lstStyle/>
          <a:p>
            <a:pPr algn="ctr"/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Naturlig bakterie</a:t>
            </a:r>
          </a:p>
          <a:p>
            <a:pPr algn="ctr"/>
            <a:r>
              <a:rPr lang="sv-SE" sz="2400" dirty="0">
                <a:cs typeface="Arial" panose="020B0604020202020204" pitchFamily="34" charset="0"/>
              </a:rPr>
              <a:t>Upplåsning och deaktivering</a:t>
            </a:r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93083E0-B182-43BC-9E86-BC3695B02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01" y="1235414"/>
            <a:ext cx="3761275" cy="2168610"/>
          </a:xfrm>
          <a:prstGeom prst="rect">
            <a:avLst/>
          </a:prstGeom>
        </p:spPr>
      </p:pic>
      <p:pic>
        <p:nvPicPr>
          <p:cNvPr id="22" name="Bild 21" descr="Pil: medsols böj">
            <a:extLst>
              <a:ext uri="{FF2B5EF4-FFF2-40B4-BE49-F238E27FC236}">
                <a16:creationId xmlns:a16="http://schemas.microsoft.com/office/drawing/2014/main" id="{CAB32B39-4449-4A43-A658-0D3A499993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709152">
            <a:off x="3739000" y="987619"/>
            <a:ext cx="1744954" cy="27623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6002" y="3344541"/>
            <a:ext cx="2253977" cy="461649"/>
          </a:xfrm>
          <a:prstGeom prst="rect">
            <a:avLst/>
          </a:prstGeom>
          <a:noFill/>
        </p:spPr>
        <p:txBody>
          <a:bodyPr wrap="none" lIns="91421" tIns="45712" rIns="91421" bIns="45712" rtlCol="0">
            <a:spAutoFit/>
          </a:bodyPr>
          <a:lstStyle/>
          <a:p>
            <a:pPr algn="ctr"/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Fientlig bakterie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049" name="Bildobjekt 2048">
            <a:extLst>
              <a:ext uri="{FF2B5EF4-FFF2-40B4-BE49-F238E27FC236}">
                <a16:creationId xmlns:a16="http://schemas.microsoft.com/office/drawing/2014/main" id="{AFFA91A7-2B97-4884-80BF-0727B01CB1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3681" y="2490806"/>
            <a:ext cx="3287918" cy="2320344"/>
          </a:xfrm>
          <a:prstGeom prst="rect">
            <a:avLst/>
          </a:prstGeom>
        </p:spPr>
      </p:pic>
      <p:sp>
        <p:nvSpPr>
          <p:cNvPr id="35" name="TextBox 13">
            <a:extLst>
              <a:ext uri="{FF2B5EF4-FFF2-40B4-BE49-F238E27FC236}">
                <a16:creationId xmlns:a16="http://schemas.microsoft.com/office/drawing/2014/main" id="{CE9453D3-B7A5-46A2-91DF-2BA58F937730}"/>
              </a:ext>
            </a:extLst>
          </p:cNvPr>
          <p:cNvSpPr txBox="1"/>
          <p:nvPr/>
        </p:nvSpPr>
        <p:spPr>
          <a:xfrm rot="17677773">
            <a:off x="7209981" y="2889218"/>
            <a:ext cx="1804878" cy="461649"/>
          </a:xfrm>
          <a:prstGeom prst="rect">
            <a:avLst/>
          </a:prstGeom>
          <a:noFill/>
        </p:spPr>
        <p:txBody>
          <a:bodyPr wrap="none" lIns="91421" tIns="45712" rIns="91421" bIns="45712" rtlCol="0">
            <a:spAutoFit/>
          </a:bodyPr>
          <a:lstStyle/>
          <a:p>
            <a:pPr algn="ctr"/>
            <a:r>
              <a:rPr lang="sv-SE" sz="2400" dirty="0">
                <a:cs typeface="Arial" panose="020B0604020202020204" pitchFamily="34" charset="0"/>
              </a:rPr>
              <a:t>Antibiotikum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36" name="TextBox 13">
            <a:extLst>
              <a:ext uri="{FF2B5EF4-FFF2-40B4-BE49-F238E27FC236}">
                <a16:creationId xmlns:a16="http://schemas.microsoft.com/office/drawing/2014/main" id="{60169D7D-5E96-4ECB-81A1-CDB703406DC8}"/>
              </a:ext>
            </a:extLst>
          </p:cNvPr>
          <p:cNvSpPr txBox="1"/>
          <p:nvPr/>
        </p:nvSpPr>
        <p:spPr>
          <a:xfrm>
            <a:off x="8911894" y="4863896"/>
            <a:ext cx="2638120" cy="1200312"/>
          </a:xfrm>
          <a:prstGeom prst="rect">
            <a:avLst/>
          </a:prstGeom>
          <a:noFill/>
        </p:spPr>
        <p:txBody>
          <a:bodyPr wrap="square" lIns="91421" tIns="45712" rIns="91421" bIns="45712" rtlCol="0">
            <a:spAutoFit/>
          </a:bodyPr>
          <a:lstStyle/>
          <a:p>
            <a:pPr algn="ctr"/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Resistent bakterie</a:t>
            </a:r>
          </a:p>
          <a:p>
            <a:pPr algn="ctr"/>
            <a:r>
              <a:rPr lang="sv-SE" sz="2400" dirty="0">
                <a:cs typeface="Arial" panose="020B0604020202020204" pitchFamily="34" charset="0"/>
              </a:rPr>
              <a:t>Deaktivering omöjlig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2050" name="textruta 2049">
            <a:extLst>
              <a:ext uri="{FF2B5EF4-FFF2-40B4-BE49-F238E27FC236}">
                <a16:creationId xmlns:a16="http://schemas.microsoft.com/office/drawing/2014/main" id="{55A39F7C-5417-48A2-9749-9DEE192FCD0F}"/>
              </a:ext>
            </a:extLst>
          </p:cNvPr>
          <p:cNvSpPr txBox="1"/>
          <p:nvPr/>
        </p:nvSpPr>
        <p:spPr>
          <a:xfrm>
            <a:off x="433401" y="4340667"/>
            <a:ext cx="4119144" cy="22467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2400" i="1" dirty="0"/>
              <a:t>Skilj mellan: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chemeClr val="accent5"/>
                </a:solidFill>
              </a:rPr>
              <a:t>Positiva mutationer</a:t>
            </a:r>
            <a:br>
              <a:rPr lang="sv-SE" sz="2400" dirty="0"/>
            </a:br>
            <a:r>
              <a:rPr lang="sv-SE" sz="2400" dirty="0"/>
              <a:t>Kan finnas i speciella miljöer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chemeClr val="accent5"/>
                </a:solidFill>
              </a:rPr>
              <a:t>Konstruktiva mutationer</a:t>
            </a:r>
            <a:br>
              <a:rPr lang="sv-SE" sz="2400" dirty="0"/>
            </a:br>
            <a:r>
              <a:rPr lang="sv-SE" sz="2400" dirty="0"/>
              <a:t>Har aldrig observerats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9213680"/>
      </p:ext>
    </p:extLst>
  </p:cSld>
  <p:clrMapOvr>
    <a:masterClrMapping/>
  </p:clrMapOvr>
  <p:transition advTm="4259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5" grpId="0"/>
      <p:bldP spid="36" grpId="0"/>
      <p:bldP spid="20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91CC918-3AE7-45BD-A017-68CE1D6178E8}"/>
              </a:ext>
            </a:extLst>
          </p:cNvPr>
          <p:cNvSpPr/>
          <p:nvPr/>
        </p:nvSpPr>
        <p:spPr>
          <a:xfrm>
            <a:off x="99932" y="4754904"/>
            <a:ext cx="11992136" cy="20246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4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Myt 11: Det naturliga urvalet kan nyskapa</a:t>
            </a:r>
          </a:p>
        </p:txBody>
      </p:sp>
      <p:pic>
        <p:nvPicPr>
          <p:cNvPr id="109" name="Bildobjekt 108" descr="Namnlöst-3.gif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679" y="1580605"/>
            <a:ext cx="1119971" cy="1407000"/>
          </a:xfrm>
          <a:prstGeom prst="rect">
            <a:avLst/>
          </a:prstGeom>
        </p:spPr>
      </p:pic>
      <p:grpSp>
        <p:nvGrpSpPr>
          <p:cNvPr id="8" name="Grupp 7">
            <a:extLst>
              <a:ext uri="{FF2B5EF4-FFF2-40B4-BE49-F238E27FC236}">
                <a16:creationId xmlns:a16="http://schemas.microsoft.com/office/drawing/2014/main" id="{7732E8EF-2BD6-4EAE-9494-CBF1711F590F}"/>
              </a:ext>
            </a:extLst>
          </p:cNvPr>
          <p:cNvGrpSpPr/>
          <p:nvPr/>
        </p:nvGrpSpPr>
        <p:grpSpPr>
          <a:xfrm>
            <a:off x="144522" y="1879654"/>
            <a:ext cx="1244014" cy="1107951"/>
            <a:chOff x="752885" y="2865381"/>
            <a:chExt cx="1468538" cy="1307917"/>
          </a:xfrm>
        </p:grpSpPr>
        <p:pic>
          <p:nvPicPr>
            <p:cNvPr id="44" name="Picture 11" descr="C:\Documents and Settings\AG\Local Settings\Temporary Internet Files\Content.IE5\4PSWVM6T\MCj04247500000[1].wmf">
              <a:extLst>
                <a:ext uri="{FF2B5EF4-FFF2-40B4-BE49-F238E27FC236}">
                  <a16:creationId xmlns:a16="http://schemas.microsoft.com/office/drawing/2014/main" id="{CA98790D-8105-447C-8346-9EE32CEED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885" y="2865381"/>
              <a:ext cx="1468538" cy="1307917"/>
            </a:xfrm>
            <a:prstGeom prst="rect">
              <a:avLst/>
            </a:prstGeom>
            <a:noFill/>
          </p:spPr>
        </p:pic>
        <p:sp>
          <p:nvSpPr>
            <p:cNvPr id="85" name="textruta 84"/>
            <p:cNvSpPr txBox="1"/>
            <p:nvPr/>
          </p:nvSpPr>
          <p:spPr>
            <a:xfrm>
              <a:off x="1056460" y="3149451"/>
              <a:ext cx="771364" cy="523220"/>
            </a:xfrm>
            <a:prstGeom prst="rect">
              <a:avLst/>
            </a:prstGeom>
            <a:noFill/>
            <a:scene3d>
              <a:camera prst="orthographicFront">
                <a:rot lat="19108892" lon="1158943" rev="19644199"/>
              </a:camera>
              <a:lightRig rig="threePt" dir="t"/>
            </a:scene3d>
            <a:sp3d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Bygg-</a:t>
              </a:r>
            </a:p>
            <a:p>
              <a:pPr algn="ctr"/>
              <a:r>
                <a:rPr lang="sv-S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manual</a:t>
              </a:r>
            </a:p>
          </p:txBody>
        </p:sp>
      </p:grpSp>
      <p:sp>
        <p:nvSpPr>
          <p:cNvPr id="10" name="Pil: uppåtböjd 9">
            <a:extLst>
              <a:ext uri="{FF2B5EF4-FFF2-40B4-BE49-F238E27FC236}">
                <a16:creationId xmlns:a16="http://schemas.microsoft.com/office/drawing/2014/main" id="{725C73C4-6ABA-4868-A90D-B42BFE953B7E}"/>
              </a:ext>
            </a:extLst>
          </p:cNvPr>
          <p:cNvSpPr/>
          <p:nvPr/>
        </p:nvSpPr>
        <p:spPr>
          <a:xfrm rot="296988" flipH="1" flipV="1">
            <a:off x="747014" y="961480"/>
            <a:ext cx="6864290" cy="1332198"/>
          </a:xfrm>
          <a:prstGeom prst="curved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64" name="Bildobjekt 63" descr="Namnlöst-5.g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846" y="1761823"/>
            <a:ext cx="1374195" cy="1225782"/>
          </a:xfrm>
          <a:prstGeom prst="rect">
            <a:avLst/>
          </a:prstGeom>
        </p:spPr>
      </p:pic>
      <p:sp>
        <p:nvSpPr>
          <p:cNvPr id="55" name="Pil: höger 54">
            <a:extLst>
              <a:ext uri="{FF2B5EF4-FFF2-40B4-BE49-F238E27FC236}">
                <a16:creationId xmlns:a16="http://schemas.microsoft.com/office/drawing/2014/main" id="{ABD304D9-A8E8-4169-935F-00153553822B}"/>
              </a:ext>
            </a:extLst>
          </p:cNvPr>
          <p:cNvSpPr/>
          <p:nvPr/>
        </p:nvSpPr>
        <p:spPr>
          <a:xfrm>
            <a:off x="4078462" y="2212788"/>
            <a:ext cx="1374195" cy="5431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Korrekturläs</a:t>
            </a:r>
          </a:p>
        </p:txBody>
      </p:sp>
      <p:pic>
        <p:nvPicPr>
          <p:cNvPr id="30" name="Cykel" descr="Namnlöst-1.g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268" y="1565364"/>
            <a:ext cx="1909861" cy="1154088"/>
          </a:xfrm>
          <a:prstGeom prst="rect">
            <a:avLst/>
          </a:prstGeom>
        </p:spPr>
      </p:pic>
      <p:pic>
        <p:nvPicPr>
          <p:cNvPr id="32" name="MC" descr="Namnlöst-2.gi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767" y="2987498"/>
            <a:ext cx="2429301" cy="1370820"/>
          </a:xfrm>
          <a:prstGeom prst="rect">
            <a:avLst/>
          </a:prstGeom>
        </p:spPr>
      </p:pic>
      <p:pic>
        <p:nvPicPr>
          <p:cNvPr id="60" name="Picture 11" descr="C:\Documents and Settings\AG\Local Settings\Temporary Internet Files\Content.IE5\4PSWVM6T\MCj04247500000[1].wmf">
            <a:extLst>
              <a:ext uri="{FF2B5EF4-FFF2-40B4-BE49-F238E27FC236}">
                <a16:creationId xmlns:a16="http://schemas.microsoft.com/office/drawing/2014/main" id="{400A2DFD-FE57-4EA8-B367-24F9A0E7A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5158" y="704400"/>
            <a:ext cx="640747" cy="570666"/>
          </a:xfrm>
          <a:prstGeom prst="rect">
            <a:avLst/>
          </a:prstGeom>
          <a:noFill/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DE202966-61BA-49C2-9DEA-F360B452104F}"/>
              </a:ext>
            </a:extLst>
          </p:cNvPr>
          <p:cNvSpPr txBox="1"/>
          <p:nvPr/>
        </p:nvSpPr>
        <p:spPr>
          <a:xfrm rot="20164032">
            <a:off x="961340" y="1171571"/>
            <a:ext cx="1260794" cy="31246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647126"/>
              </a:avLst>
            </a:prstTxWarp>
            <a:spAutoFit/>
          </a:bodyPr>
          <a:lstStyle/>
          <a:p>
            <a:r>
              <a:rPr lang="sv-SE" dirty="0"/>
              <a:t>Återanvänd</a:t>
            </a:r>
          </a:p>
        </p:txBody>
      </p:sp>
      <p:sp>
        <p:nvSpPr>
          <p:cNvPr id="65" name="Pil: höger 64">
            <a:extLst>
              <a:ext uri="{FF2B5EF4-FFF2-40B4-BE49-F238E27FC236}">
                <a16:creationId xmlns:a16="http://schemas.microsoft.com/office/drawing/2014/main" id="{BAD29191-0B88-4963-BD79-BC879E9CB8E0}"/>
              </a:ext>
            </a:extLst>
          </p:cNvPr>
          <p:cNvSpPr/>
          <p:nvPr/>
        </p:nvSpPr>
        <p:spPr>
          <a:xfrm>
            <a:off x="6732631" y="2212788"/>
            <a:ext cx="1374195" cy="5431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Tillverka</a:t>
            </a:r>
          </a:p>
        </p:txBody>
      </p:sp>
      <p:sp>
        <p:nvSpPr>
          <p:cNvPr id="66" name="Pil: höger 65">
            <a:extLst>
              <a:ext uri="{FF2B5EF4-FFF2-40B4-BE49-F238E27FC236}">
                <a16:creationId xmlns:a16="http://schemas.microsoft.com/office/drawing/2014/main" id="{58D032AD-E5AA-4CE5-A73E-B72D06B3B7EA}"/>
              </a:ext>
            </a:extLst>
          </p:cNvPr>
          <p:cNvSpPr/>
          <p:nvPr/>
        </p:nvSpPr>
        <p:spPr>
          <a:xfrm>
            <a:off x="1492371" y="2212788"/>
            <a:ext cx="1374195" cy="5431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Kopiera</a:t>
            </a:r>
          </a:p>
        </p:txBody>
      </p:sp>
      <p:sp>
        <p:nvSpPr>
          <p:cNvPr id="68" name="textruta 67">
            <a:extLst>
              <a:ext uri="{FF2B5EF4-FFF2-40B4-BE49-F238E27FC236}">
                <a16:creationId xmlns:a16="http://schemas.microsoft.com/office/drawing/2014/main" id="{71480CBA-DCEC-4FA8-AE05-D5DDDA7C8646}"/>
              </a:ext>
            </a:extLst>
          </p:cNvPr>
          <p:cNvSpPr txBox="1"/>
          <p:nvPr/>
        </p:nvSpPr>
        <p:spPr>
          <a:xfrm rot="2520102">
            <a:off x="6432422" y="1733272"/>
            <a:ext cx="1260794" cy="41331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124527"/>
              </a:avLst>
            </a:prstTxWarp>
            <a:spAutoFit/>
          </a:bodyPr>
          <a:lstStyle/>
          <a:p>
            <a:r>
              <a:rPr lang="sv-SE" dirty="0"/>
              <a:t>Återanvänd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0983CB94-03AE-444F-B486-793FAA9757EA}"/>
              </a:ext>
            </a:extLst>
          </p:cNvPr>
          <p:cNvSpPr txBox="1"/>
          <p:nvPr/>
        </p:nvSpPr>
        <p:spPr>
          <a:xfrm>
            <a:off x="177559" y="4754904"/>
            <a:ext cx="5994077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Varför kan cykeln aldrig bli en motorcykel?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2000" dirty="0"/>
              <a:t>Slumpmässiga tryckfel förstör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2000" dirty="0"/>
              <a:t>Korrekturläsaren rättar stavfel men vet inte slutmålet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2000" dirty="0"/>
              <a:t>Motorn kräver ett helt nytt kapitel i manualen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2000" dirty="0"/>
              <a:t>Fel på bokstavsnivå – Urval på manualnivå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2000" dirty="0"/>
              <a:t>-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58D9E035-2E8B-4F55-B707-97943AE8D291}"/>
              </a:ext>
            </a:extLst>
          </p:cNvPr>
          <p:cNvSpPr txBox="1"/>
          <p:nvPr/>
        </p:nvSpPr>
        <p:spPr>
          <a:xfrm>
            <a:off x="6489438" y="4754904"/>
            <a:ext cx="5562677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Varför kan en ödla aldrig bli en fågel?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2000" dirty="0"/>
              <a:t>Mutationer är aldrig konstruktiva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2000" dirty="0"/>
              <a:t>Naturliga urvalet har inget slutmål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2000" dirty="0"/>
              <a:t>Nytt organ kräver många samverkande delar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2000" dirty="0"/>
              <a:t>Mutationer på molekylnivå – Urval på individnivå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2000" dirty="0"/>
              <a:t>Arvsmassan har många </a:t>
            </a:r>
            <a:r>
              <a:rPr lang="sv-SE" sz="2000" i="1" dirty="0"/>
              <a:t>överlappande</a:t>
            </a:r>
            <a:r>
              <a:rPr lang="sv-SE" sz="2000" dirty="0"/>
              <a:t> koder</a:t>
            </a: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2A321760-FDB7-4E96-B75D-547E655B2722}"/>
              </a:ext>
            </a:extLst>
          </p:cNvPr>
          <p:cNvGrpSpPr/>
          <p:nvPr/>
        </p:nvGrpSpPr>
        <p:grpSpPr>
          <a:xfrm>
            <a:off x="7381640" y="3102382"/>
            <a:ext cx="1669642" cy="1370820"/>
            <a:chOff x="8777339" y="3430579"/>
            <a:chExt cx="1669642" cy="1370820"/>
          </a:xfrm>
        </p:grpSpPr>
        <p:pic>
          <p:nvPicPr>
            <p:cNvPr id="289846" name="Picture 54" descr="C:\Documents and Settings\AG\Local Settings\Temporary Internet Files\Content.IE5\54J5M7F1\MCj04338330000[1]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777339" y="3430579"/>
              <a:ext cx="1669642" cy="1370820"/>
            </a:xfrm>
            <a:prstGeom prst="rect">
              <a:avLst/>
            </a:prstGeom>
            <a:noFill/>
          </p:spPr>
        </p:pic>
        <p:pic>
          <p:nvPicPr>
            <p:cNvPr id="29" name="Picture 11" descr="C:\Documents and Settings\AG\Local Settings\Temporary Internet Files\Content.IE5\4PSWVM6T\MCj04247500000[1].wmf">
              <a:extLst>
                <a:ext uri="{FF2B5EF4-FFF2-40B4-BE49-F238E27FC236}">
                  <a16:creationId xmlns:a16="http://schemas.microsoft.com/office/drawing/2014/main" id="{AB525471-A22A-40EE-8BBF-364AD60BCB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1540" y="4052621"/>
              <a:ext cx="594940" cy="529868"/>
            </a:xfrm>
            <a:prstGeom prst="rect">
              <a:avLst/>
            </a:prstGeom>
            <a:noFill/>
          </p:spPr>
        </p:pic>
      </p:grpSp>
      <p:sp>
        <p:nvSpPr>
          <p:cNvPr id="63" name="Pil: höger 62">
            <a:extLst>
              <a:ext uri="{FF2B5EF4-FFF2-40B4-BE49-F238E27FC236}">
                <a16:creationId xmlns:a16="http://schemas.microsoft.com/office/drawing/2014/main" id="{6CD23808-9D41-4042-A7B3-6DDC03680A93}"/>
              </a:ext>
            </a:extLst>
          </p:cNvPr>
          <p:cNvSpPr/>
          <p:nvPr/>
        </p:nvSpPr>
        <p:spPr>
          <a:xfrm rot="1848916">
            <a:off x="6694543" y="2757205"/>
            <a:ext cx="1374195" cy="5431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Kasta</a:t>
            </a:r>
          </a:p>
        </p:txBody>
      </p:sp>
      <p:sp>
        <p:nvSpPr>
          <p:cNvPr id="31" name="Röd pil">
            <a:extLst>
              <a:ext uri="{FF2B5EF4-FFF2-40B4-BE49-F238E27FC236}">
                <a16:creationId xmlns:a16="http://schemas.microsoft.com/office/drawing/2014/main" id="{C297997A-3919-4705-A8E2-A9191FB92687}"/>
              </a:ext>
            </a:extLst>
          </p:cNvPr>
          <p:cNvSpPr/>
          <p:nvPr/>
        </p:nvSpPr>
        <p:spPr>
          <a:xfrm rot="2040087">
            <a:off x="8990317" y="2715929"/>
            <a:ext cx="1374195" cy="543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Utveckla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7179AD8D-BEA7-4913-B599-2A0A48C354FC}"/>
              </a:ext>
            </a:extLst>
          </p:cNvPr>
          <p:cNvSpPr/>
          <p:nvPr/>
        </p:nvSpPr>
        <p:spPr>
          <a:xfrm>
            <a:off x="1591737" y="2616674"/>
            <a:ext cx="898819" cy="5431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med</a:t>
            </a:r>
          </a:p>
          <a:p>
            <a:pPr algn="ctr"/>
            <a:r>
              <a:rPr lang="sv-SE" dirty="0">
                <a:solidFill>
                  <a:schemeClr val="tx1"/>
                </a:solidFill>
              </a:rPr>
              <a:t>tryckfel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4770104"/>
      </p:ext>
    </p:extLst>
  </p:cSld>
  <p:clrMapOvr>
    <a:masterClrMapping/>
  </p:clrMapOvr>
  <p:transition advTm="5702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7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55" grpId="0" animBg="1"/>
      <p:bldP spid="21" grpId="0"/>
      <p:bldP spid="65" grpId="0" animBg="1"/>
      <p:bldP spid="66" grpId="0" animBg="1"/>
      <p:bldP spid="68" grpId="0"/>
      <p:bldP spid="2" grpId="0" uiExpand="1" build="p"/>
      <p:bldP spid="25" grpId="0" uiExpand="1" build="p"/>
      <p:bldP spid="63" grpId="0" animBg="1"/>
      <p:bldP spid="31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4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Myt 12: Människan är 98% lik schimpansen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7039229" y="853343"/>
            <a:ext cx="4576702" cy="21544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sz="20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Hur stor är likheten?</a:t>
            </a:r>
          </a:p>
          <a:p>
            <a:pPr marL="452438" indent="-276225">
              <a:buFont typeface="Arial" pitchFamily="34" charset="0"/>
              <a:buChar char="•"/>
            </a:pPr>
            <a:r>
              <a:rPr lang="sv-SE" sz="2000" dirty="0">
                <a:cs typeface="Arial" panose="020B0604020202020204" pitchFamily="34" charset="0"/>
              </a:rPr>
              <a:t>50% av meningarna (1 av 2)</a:t>
            </a:r>
          </a:p>
          <a:p>
            <a:pPr marL="452438" indent="-276225">
              <a:buFont typeface="Arial" pitchFamily="34" charset="0"/>
              <a:buChar char="•"/>
            </a:pPr>
            <a:r>
              <a:rPr lang="sv-SE" sz="2000" dirty="0">
                <a:cs typeface="Arial" panose="020B0604020202020204" pitchFamily="34" charset="0"/>
              </a:rPr>
              <a:t>94% av orden (16 av 17)</a:t>
            </a:r>
          </a:p>
          <a:p>
            <a:pPr marL="452438" indent="-276225">
              <a:buFont typeface="Arial" pitchFamily="34" charset="0"/>
              <a:buChar char="•"/>
            </a:pPr>
            <a:r>
              <a:rPr lang="sv-SE" sz="2000" dirty="0">
                <a:cs typeface="Arial" panose="020B0604020202020204" pitchFamily="34" charset="0"/>
              </a:rPr>
              <a:t>99% av bokstäverna (85 av 86)</a:t>
            </a:r>
          </a:p>
          <a:p>
            <a:pPr marL="452438" indent="-276225">
              <a:buFont typeface="Arial" pitchFamily="34" charset="0"/>
              <a:buChar char="•"/>
            </a:pPr>
            <a:r>
              <a:rPr lang="sv-SE" sz="2000" dirty="0">
                <a:cs typeface="Arial" panose="020B0604020202020204" pitchFamily="34" charset="0"/>
              </a:rPr>
              <a:t>och om ena sidan har fler/färre tecken?</a:t>
            </a:r>
          </a:p>
          <a:p>
            <a:pPr marL="452438" indent="-276225">
              <a:buFont typeface="Arial" pitchFamily="34" charset="0"/>
              <a:buChar char="•"/>
            </a:pPr>
            <a:r>
              <a:rPr lang="sv-SE" sz="2000" dirty="0">
                <a:cs typeface="Arial" panose="020B0604020202020204" pitchFamily="34" charset="0"/>
              </a:rPr>
              <a:t>och hur hanteras repetitiv DNA?</a:t>
            </a:r>
          </a:p>
          <a:p>
            <a:pPr marL="452438" indent="-276225">
              <a:buFont typeface="Arial" pitchFamily="34" charset="0"/>
              <a:buChar char="•"/>
            </a:pPr>
            <a:r>
              <a:rPr lang="sv-SE" sz="2000" dirty="0">
                <a:cs typeface="Arial" panose="020B0604020202020204" pitchFamily="34" charset="0"/>
              </a:rPr>
              <a:t>och hur hanteras genregleringen?</a:t>
            </a:r>
          </a:p>
        </p:txBody>
      </p:sp>
      <p:pic>
        <p:nvPicPr>
          <p:cNvPr id="5" name="Bildobjekt 4" descr="En bild som visar kläder&#10;&#10;Automatiskt genererad beskrivning">
            <a:extLst>
              <a:ext uri="{FF2B5EF4-FFF2-40B4-BE49-F238E27FC236}">
                <a16:creationId xmlns:a16="http://schemas.microsoft.com/office/drawing/2014/main" id="{7AE5AF12-EC35-4AFB-B72E-38816249F1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94" t="3327" r="5696" b="1859"/>
          <a:stretch/>
        </p:blipFill>
        <p:spPr>
          <a:xfrm>
            <a:off x="2164172" y="818037"/>
            <a:ext cx="2976881" cy="2491978"/>
          </a:xfrm>
          <a:prstGeom prst="rect">
            <a:avLst/>
          </a:prstGeom>
        </p:spPr>
      </p:pic>
      <p:sp>
        <p:nvSpPr>
          <p:cNvPr id="12" name="Pratbubbla: rektangel med rundade hörn 11">
            <a:extLst>
              <a:ext uri="{FF2B5EF4-FFF2-40B4-BE49-F238E27FC236}">
                <a16:creationId xmlns:a16="http://schemas.microsoft.com/office/drawing/2014/main" id="{AB193BD0-641C-4A85-8DF9-938754C16D5D}"/>
              </a:ext>
            </a:extLst>
          </p:cNvPr>
          <p:cNvSpPr/>
          <p:nvPr/>
        </p:nvSpPr>
        <p:spPr>
          <a:xfrm>
            <a:off x="117471" y="796362"/>
            <a:ext cx="2232000" cy="1656000"/>
          </a:xfrm>
          <a:prstGeom prst="wedgeRoundRectCallout">
            <a:avLst>
              <a:gd name="adj1" fmla="val 93916"/>
              <a:gd name="adj2" fmla="val 7117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144000" rIns="72000" bIns="144000" rtlCol="0" anchor="ctr"/>
          <a:lstStyle/>
          <a:p>
            <a:pPr algn="ctr"/>
            <a:r>
              <a:rPr lang="sv-SE" sz="2000" dirty="0"/>
              <a:t>Det finns två typer av människor. De som älskar att prata och de som h</a:t>
            </a:r>
            <a:r>
              <a:rPr lang="sv-SE" sz="2000" dirty="0">
                <a:solidFill>
                  <a:srgbClr val="FF0000"/>
                </a:solidFill>
              </a:rPr>
              <a:t>a</a:t>
            </a:r>
            <a:r>
              <a:rPr lang="sv-SE" sz="2000" dirty="0"/>
              <a:t>tar att lyssna.</a:t>
            </a:r>
          </a:p>
        </p:txBody>
      </p:sp>
      <p:sp>
        <p:nvSpPr>
          <p:cNvPr id="13" name="Pratbubbla: rektangel med rundade hörn 12">
            <a:extLst>
              <a:ext uri="{FF2B5EF4-FFF2-40B4-BE49-F238E27FC236}">
                <a16:creationId xmlns:a16="http://schemas.microsoft.com/office/drawing/2014/main" id="{53C7F0CE-809B-4B24-AF8D-21AF81A0E267}"/>
              </a:ext>
            </a:extLst>
          </p:cNvPr>
          <p:cNvSpPr/>
          <p:nvPr/>
        </p:nvSpPr>
        <p:spPr>
          <a:xfrm>
            <a:off x="4573157" y="796362"/>
            <a:ext cx="2232000" cy="1656000"/>
          </a:xfrm>
          <a:prstGeom prst="wedgeRoundRectCallout">
            <a:avLst>
              <a:gd name="adj1" fmla="val -75296"/>
              <a:gd name="adj2" fmla="val 7048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144000" rIns="72000" bIns="144000" rtlCol="0" anchor="ctr"/>
          <a:lstStyle/>
          <a:p>
            <a:pPr algn="ctr"/>
            <a:r>
              <a:rPr lang="sv-SE" sz="2000" dirty="0"/>
              <a:t>Det finns två typer av människor. De som älskar att prata och de som h</a:t>
            </a:r>
            <a:r>
              <a:rPr lang="sv-SE" sz="2000" dirty="0">
                <a:solidFill>
                  <a:srgbClr val="FF0000"/>
                </a:solidFill>
              </a:rPr>
              <a:t>o</a:t>
            </a:r>
            <a:r>
              <a:rPr lang="sv-SE" sz="2000" dirty="0"/>
              <a:t>tar att lyssna.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0" y="3331690"/>
            <a:ext cx="12192000" cy="35548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612000" rtlCol="0">
            <a:spAutoFit/>
          </a:bodyPr>
          <a:lstStyle/>
          <a:p>
            <a:r>
              <a:rPr lang="sv-SE" sz="20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Studierna för jämförelsen utmärks ofta av:</a:t>
            </a:r>
          </a:p>
          <a:p>
            <a:pPr marL="447675" lvl="1" indent="-265113">
              <a:buFont typeface="Arial" pitchFamily="34" charset="0"/>
              <a:buChar char="•"/>
            </a:pPr>
            <a:r>
              <a:rPr lang="sv-SE" sz="2000" dirty="0">
                <a:cs typeface="Arial" panose="020B0604020202020204" pitchFamily="34" charset="0"/>
              </a:rPr>
              <a:t>Evolutions-bias: Schimpansens arvsmassa arrangeras med människans som mall.</a:t>
            </a:r>
          </a:p>
          <a:p>
            <a:pPr marL="447675" lvl="1" indent="-265113">
              <a:buFont typeface="Arial" pitchFamily="34" charset="0"/>
              <a:buChar char="•"/>
            </a:pPr>
            <a:r>
              <a:rPr lang="sv-SE" sz="2000" dirty="0">
                <a:cs typeface="Arial" panose="020B0604020202020204" pitchFamily="34" charset="0"/>
              </a:rPr>
              <a:t>Dataselektion: Hänsyn tas bara till områden lika nog för att kunna jämföras.</a:t>
            </a:r>
          </a:p>
          <a:p>
            <a:pPr marL="447675" lvl="1" indent="-265113">
              <a:buFont typeface="Arial" pitchFamily="34" charset="0"/>
              <a:buChar char="•"/>
            </a:pPr>
            <a:r>
              <a:rPr lang="sv-SE" sz="2000" dirty="0">
                <a:cs typeface="Arial" panose="020B0604020202020204" pitchFamily="34" charset="0"/>
              </a:rPr>
              <a:t>Olika studier och olika delar av genomet ger olika resultat.</a:t>
            </a:r>
          </a:p>
          <a:p>
            <a:pPr marL="447675" lvl="1" indent="-265113">
              <a:buFont typeface="Arial" pitchFamily="34" charset="0"/>
              <a:buChar char="•"/>
            </a:pPr>
            <a:r>
              <a:rPr lang="sv-SE" sz="2000" dirty="0">
                <a:cs typeface="Arial" panose="020B0604020202020204" pitchFamily="34" charset="0"/>
              </a:rPr>
              <a:t>Likheten blir långt mindre om hänsyn tas till icke-kodande DNA.</a:t>
            </a:r>
            <a:endParaRPr lang="sv-SE" sz="2000" b="1" dirty="0">
              <a:cs typeface="Arial" panose="020B0604020202020204" pitchFamily="34" charset="0"/>
            </a:endParaRPr>
          </a:p>
          <a:p>
            <a:pPr marL="0" lvl="1">
              <a:spcBef>
                <a:spcPts val="600"/>
              </a:spcBef>
            </a:pPr>
            <a:r>
              <a:rPr lang="sv-SE" sz="20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Slutsatser:</a:t>
            </a:r>
          </a:p>
          <a:p>
            <a:pPr marL="447675" lvl="1" indent="-265113">
              <a:buFont typeface="Arial" panose="020B0604020202020204" pitchFamily="34" charset="0"/>
              <a:buChar char="•"/>
            </a:pPr>
            <a:r>
              <a:rPr lang="sv-SE" sz="2000" dirty="0">
                <a:cs typeface="Arial" panose="020B0604020202020204" pitchFamily="34" charset="0"/>
              </a:rPr>
              <a:t>Evolutions-bias färgar alla aspekter av analysen.</a:t>
            </a:r>
          </a:p>
          <a:p>
            <a:pPr marL="447675" lvl="1" indent="-265113">
              <a:buFont typeface="Arial" panose="020B0604020202020204" pitchFamily="34" charset="0"/>
              <a:buChar char="•"/>
            </a:pPr>
            <a:r>
              <a:rPr lang="sv-SE" sz="2000" dirty="0">
                <a:cs typeface="Arial" panose="020B0604020202020204" pitchFamily="34" charset="0"/>
              </a:rPr>
              <a:t>Likheten (på 95+ procent) är klart överdriven.</a:t>
            </a:r>
          </a:p>
          <a:p>
            <a:pPr marL="447675" lvl="1" indent="-265113">
              <a:buFont typeface="Arial" panose="020B0604020202020204" pitchFamily="34" charset="0"/>
              <a:buChar char="•"/>
            </a:pPr>
            <a:r>
              <a:rPr lang="sv-SE" sz="2000" dirty="0">
                <a:cs typeface="Arial" panose="020B0604020202020204" pitchFamily="34" charset="0"/>
              </a:rPr>
              <a:t>Men det spelar å andra sidan ingen roll för likhet beror på gemensam konstruktör, inte evolution:</a:t>
            </a:r>
          </a:p>
          <a:p>
            <a:pPr marL="904781" lvl="2" indent="-265113">
              <a:buFont typeface="Arial" panose="020B0604020202020204" pitchFamily="34" charset="0"/>
              <a:buChar char="•"/>
            </a:pPr>
            <a:r>
              <a:rPr lang="sv-SE" sz="2000" dirty="0">
                <a:cs typeface="Arial" panose="020B0604020202020204" pitchFamily="34" charset="0"/>
              </a:rPr>
              <a:t>Allt liv är genetiskt lika (i olika grad) för det bygger på samma DNA-kod. (Slumpmässigt 25% likhet!)</a:t>
            </a:r>
          </a:p>
          <a:p>
            <a:pPr marL="904781" lvl="2" indent="-265113">
              <a:buFont typeface="Arial" panose="020B0604020202020204" pitchFamily="34" charset="0"/>
              <a:buChar char="•"/>
            </a:pPr>
            <a:r>
              <a:rPr lang="sv-SE" sz="2000" dirty="0">
                <a:cs typeface="Arial" panose="020B0604020202020204" pitchFamily="34" charset="0"/>
              </a:rPr>
              <a:t>Människan är en 60 procentig banan!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1927091"/>
      </p:ext>
    </p:extLst>
  </p:cSld>
  <p:clrMapOvr>
    <a:masterClrMapping/>
  </p:clrMapOvr>
  <p:transition advTm="7027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7" grpId="0" uiExpand="1" build="p" bldLvl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EAFBC049-D09A-4964-A762-85B32A83BD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0382" t="3309" r="3069" b="4182"/>
          <a:stretch/>
        </p:blipFill>
        <p:spPr>
          <a:xfrm>
            <a:off x="8197631" y="2184005"/>
            <a:ext cx="3795582" cy="3044125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4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Myt 13: Pseudogener visar på evolution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3DEA4D4-898A-4449-8FE9-DCF9CA3373A8}"/>
              </a:ext>
            </a:extLst>
          </p:cNvPr>
          <p:cNvSpPr txBox="1"/>
          <p:nvPr/>
        </p:nvSpPr>
        <p:spPr>
          <a:xfrm>
            <a:off x="682015" y="1167755"/>
            <a:ext cx="73770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i="1" u="sng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Premiss:</a:t>
            </a:r>
            <a:r>
              <a:rPr lang="sv-SE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sv-SE" sz="2000" b="1" i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pseudogen</a:t>
            </a:r>
            <a:r>
              <a:rPr lang="sv-SE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är en inaktiverad kopia av en gen som förlorat sin funktion.</a:t>
            </a:r>
          </a:p>
          <a:p>
            <a:pPr>
              <a:spcBef>
                <a:spcPts val="600"/>
              </a:spcBef>
            </a:pPr>
            <a:r>
              <a:rPr lang="sv-SE" sz="2000" i="1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Premiss:</a:t>
            </a:r>
            <a:r>
              <a:rPr lang="sv-SE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Mutationer i icke-funktionella gener kan inte förklaras av design, och därför måste de vara slumpmässiga.</a:t>
            </a:r>
          </a:p>
          <a:p>
            <a:pPr>
              <a:spcBef>
                <a:spcPts val="600"/>
              </a:spcBef>
            </a:pPr>
            <a:r>
              <a:rPr lang="sv-SE" sz="2000" i="1" u="sng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Slutsats:</a:t>
            </a:r>
            <a:r>
              <a:rPr lang="sv-SE" sz="2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Därför bevisar identiska mutationer (i olika arter) ett gemensamt ursprung.</a:t>
            </a:r>
          </a:p>
        </p:txBody>
      </p:sp>
      <p:sp>
        <p:nvSpPr>
          <p:cNvPr id="79" name="textruta 78">
            <a:extLst>
              <a:ext uri="{FF2B5EF4-FFF2-40B4-BE49-F238E27FC236}">
                <a16:creationId xmlns:a16="http://schemas.microsoft.com/office/drawing/2014/main" id="{B64CF1D0-E5C7-4A11-868D-75F48B8051EF}"/>
              </a:ext>
            </a:extLst>
          </p:cNvPr>
          <p:cNvSpPr txBox="1"/>
          <p:nvPr/>
        </p:nvSpPr>
        <p:spPr>
          <a:xfrm>
            <a:off x="682015" y="3706068"/>
            <a:ext cx="73770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Nya funktioner upptäcks hela tiden. (Ej längre ”skräp-DNA”.)</a:t>
            </a:r>
          </a:p>
          <a:p>
            <a:pPr>
              <a:spcBef>
                <a:spcPts val="600"/>
              </a:spcBef>
            </a:pPr>
            <a:r>
              <a:rPr lang="sv-SE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Identiska mutationer </a:t>
            </a:r>
            <a:r>
              <a:rPr lang="sv-SE" sz="2000" i="1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sv-SE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ske oberoende av varann:</a:t>
            </a:r>
          </a:p>
          <a:p>
            <a:pPr marL="542925" indent="-361950">
              <a:buFont typeface="+mj-lt"/>
              <a:buAutoNum type="arabicPeriod"/>
            </a:pPr>
            <a:r>
              <a:rPr lang="sv-SE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Mutationella hotspots.</a:t>
            </a:r>
          </a:p>
          <a:p>
            <a:pPr marL="542925" indent="-361950">
              <a:buFont typeface="+mj-lt"/>
              <a:buAutoNum type="arabicPeriod"/>
            </a:pPr>
            <a:r>
              <a:rPr lang="sv-SE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genöverföring.</a:t>
            </a:r>
          </a:p>
          <a:p>
            <a:pPr marL="542925" indent="-361950">
              <a:buFont typeface="+mj-lt"/>
              <a:buAutoNum type="arabicPeriod"/>
            </a:pPr>
            <a:r>
              <a:rPr lang="sv-SE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 syfte med mutationer kan vara att skapa variation.</a:t>
            </a:r>
          </a:p>
          <a:p>
            <a:pPr>
              <a:spcBef>
                <a:spcPts val="600"/>
              </a:spcBef>
            </a:pPr>
            <a:r>
              <a:rPr lang="sv-SE" sz="2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finns massor med undantag.</a:t>
            </a:r>
            <a:br>
              <a:rPr lang="sv-SE" sz="2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är ett optimeringsproblem.</a:t>
            </a:r>
          </a:p>
        </p:txBody>
      </p:sp>
      <p:sp>
        <p:nvSpPr>
          <p:cNvPr id="80" name="textruta 79">
            <a:extLst>
              <a:ext uri="{FF2B5EF4-FFF2-40B4-BE49-F238E27FC236}">
                <a16:creationId xmlns:a16="http://schemas.microsoft.com/office/drawing/2014/main" id="{2EB4F909-86C6-4CC2-8727-37DBC1179F0E}"/>
              </a:ext>
            </a:extLst>
          </p:cNvPr>
          <p:cNvSpPr txBox="1"/>
          <p:nvPr/>
        </p:nvSpPr>
        <p:spPr>
          <a:xfrm>
            <a:off x="1955182" y="6155623"/>
            <a:ext cx="7751266" cy="59858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216000" tIns="144000" rIns="216000" bIns="144000" rtlCol="0">
            <a:sp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Icke-funktion talar </a:t>
            </a:r>
            <a:r>
              <a:rPr lang="sv-SE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</a:t>
            </a: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evolution, pga sämre energieffektivitet.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CA2FCE7-A2AE-48D9-8CD6-7CBC494E5993}"/>
              </a:ext>
            </a:extLst>
          </p:cNvPr>
          <p:cNvSpPr/>
          <p:nvPr/>
        </p:nvSpPr>
        <p:spPr>
          <a:xfrm>
            <a:off x="543471" y="829964"/>
            <a:ext cx="3589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Evolutionistiska hypotesen:</a:t>
            </a:r>
            <a:endParaRPr lang="sv-SE" sz="2000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BC7E3B9-53F4-474E-8B1F-A38BB72B1298}"/>
              </a:ext>
            </a:extLst>
          </p:cNvPr>
          <p:cNvSpPr/>
          <p:nvPr/>
        </p:nvSpPr>
        <p:spPr>
          <a:xfrm>
            <a:off x="543471" y="3368278"/>
            <a:ext cx="7825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Men: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128899"/>
      </p:ext>
    </p:extLst>
  </p:cSld>
  <p:clrMapOvr>
    <a:masterClrMapping/>
  </p:clrMapOvr>
  <p:transition advTm="5268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9" grpId="1" uiExpand="1" build="allAtOnce"/>
      <p:bldP spid="9" grpId="2" uiExpand="1" build="allAtOnce"/>
      <p:bldP spid="79" grpId="0" uiExpand="1" build="p"/>
      <p:bldP spid="8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9|76.2|23.4|25.3|31.2|59.1|3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9|86.5|6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26.3|32.3|22.7|11|33.9|14|17.5|11.7|43.8|72.4|57.4|14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3.8|14.3|12.4|23.6|20.5|26.5|156|8.7|29|44.4|8.8|84.5|0.8|9.9|20.3|52.3|3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|37.5|48.2|44|70.6|136.2|73.3"/>
</p:tagLst>
</file>

<file path=ppt/theme/theme1.xml><?xml version="1.0" encoding="utf-8"?>
<a:theme xmlns:a="http://schemas.openxmlformats.org/drawingml/2006/main" name="2_Office-tema">
  <a:themeElements>
    <a:clrScheme name="MDV färger">
      <a:dk1>
        <a:sysClr val="windowText" lastClr="000000"/>
      </a:dk1>
      <a:lt1>
        <a:sysClr val="window" lastClr="FFFFFF"/>
      </a:lt1>
      <a:dk2>
        <a:srgbClr val="8E8E8E"/>
      </a:dk2>
      <a:lt2>
        <a:srgbClr val="FF9500"/>
      </a:lt2>
      <a:accent1>
        <a:srgbClr val="FF2D55"/>
      </a:accent1>
      <a:accent2>
        <a:srgbClr val="FFCC00"/>
      </a:accent2>
      <a:accent3>
        <a:srgbClr val="4CD964"/>
      </a:accent3>
      <a:accent4>
        <a:srgbClr val="5AC8FA"/>
      </a:accent4>
      <a:accent5>
        <a:srgbClr val="007AFF"/>
      </a:accent5>
      <a:accent6>
        <a:srgbClr val="ED1EB4"/>
      </a:accent6>
      <a:hlink>
        <a:srgbClr val="FF9500"/>
      </a:hlink>
      <a:folHlink>
        <a:srgbClr val="8E8E93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Formgivningsmall- snöig väg</Template>
  <TotalTime>0</TotalTime>
  <Words>848</Words>
  <Application>Microsoft Office PowerPoint</Application>
  <PresentationFormat>Bredbild</PresentationFormat>
  <Paragraphs>116</Paragraphs>
  <Slides>6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2" baseType="lpstr">
      <vt:lpstr>Times New Roman</vt:lpstr>
      <vt:lpstr>Maiandra GD</vt:lpstr>
      <vt:lpstr>Calibri</vt:lpstr>
      <vt:lpstr>MV Boli</vt:lpstr>
      <vt:lpstr>Arial</vt:lpstr>
      <vt:lpstr>2_Office-tema</vt:lpstr>
      <vt:lpstr>3. Molekylärbiologiska evolutionsmyter</vt:lpstr>
      <vt:lpstr>Myt 9: Funktionaliteten ökar med tiden</vt:lpstr>
      <vt:lpstr>Myt 10: Det finns konstruktiva mutationer</vt:lpstr>
      <vt:lpstr>Myt 11: Det naturliga urvalet kan nyskapa</vt:lpstr>
      <vt:lpstr>Myt 12: Människan är 98% lik schimpansen</vt:lpstr>
      <vt:lpstr>Myt 13: Pseudogener visar på evolution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2011-10-18T13:22:29Z</dcterms:created>
  <dcterms:modified xsi:type="dcterms:W3CDTF">2021-02-26T13:51:26Z</dcterms:modified>
</cp:coreProperties>
</file>