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1384" r:id="rId2"/>
    <p:sldId id="1364" r:id="rId3"/>
    <p:sldId id="1372" r:id="rId4"/>
    <p:sldId id="1386" r:id="rId5"/>
    <p:sldId id="1175" r:id="rId6"/>
    <p:sldId id="1369" r:id="rId7"/>
    <p:sldId id="1365" r:id="rId8"/>
    <p:sldId id="1373" r:id="rId9"/>
  </p:sldIdLst>
  <p:sldSz cx="12192000" cy="6858000"/>
  <p:notesSz cx="6858000" cy="994568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aiandra GD" panose="020E0502030308020204" pitchFamily="34" charset="0"/>
      <p:regular r:id="rId16"/>
    </p:embeddedFont>
    <p:embeddedFont>
      <p:font typeface="MV Boli" panose="02000500030200090000" pitchFamily="2" charset="0"/>
      <p:regular r:id="rId17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813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9E00"/>
    <a:srgbClr val="FFA207"/>
    <a:srgbClr val="FF2D55"/>
    <a:srgbClr val="3030FF"/>
    <a:srgbClr val="648C16"/>
    <a:srgbClr val="FF0000"/>
    <a:srgbClr val="005314"/>
    <a:srgbClr val="D2A681"/>
    <a:srgbClr val="7C2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2" autoAdjust="0"/>
    <p:restoredTop sz="80734" autoAdjust="0"/>
  </p:normalViewPr>
  <p:slideViewPr>
    <p:cSldViewPr snapToGrid="0">
      <p:cViewPr varScale="1">
        <p:scale>
          <a:sx n="102" d="100"/>
          <a:sy n="102" d="100"/>
        </p:scale>
        <p:origin x="1014" y="126"/>
      </p:cViewPr>
      <p:guideLst>
        <p:guide pos="5813"/>
        <p:guide orient="horz" pos="4088"/>
      </p:guideLst>
    </p:cSldViewPr>
  </p:slideViewPr>
  <p:outlineViewPr>
    <p:cViewPr>
      <p:scale>
        <a:sx n="33" d="100"/>
        <a:sy n="33" d="100"/>
      </p:scale>
      <p:origin x="0" y="17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2046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2T21:25:4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44 2688,'-99'-36'1056,"94"36"-832,5 0-64,18 0-1920,12-7 512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7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v-SE" strike="noStrike" baseline="0" dirty="0"/>
              <a:t>VO: Vi ger evolutionismen fördel och antar existensen av aminosyror.</a:t>
            </a:r>
          </a:p>
          <a:p>
            <a:r>
              <a:rPr lang="sv-SE" strike="noStrike" baseline="0" dirty="0"/>
              <a:t>Jämför dock experiment med ursoppan.</a:t>
            </a:r>
          </a:p>
          <a:p>
            <a:endParaRPr lang="sv-SE" strike="noStrike" baseline="0" dirty="0"/>
          </a:p>
          <a:p>
            <a:r>
              <a:rPr lang="sv-SE" strike="noStrike" baseline="0" dirty="0"/>
              <a:t>VO: Kända proteiner har mellan 51 (insulin) och 27.000 aminosyror, där 153 är litet.</a:t>
            </a:r>
          </a:p>
          <a:p>
            <a:endParaRPr lang="sv-SE" strike="noStrike" baseline="0" dirty="0"/>
          </a:p>
          <a:p>
            <a:r>
              <a:rPr lang="sv-SE" strike="noStrike" baseline="0" dirty="0"/>
              <a:t>VO: Enklaste organismen är Mycoplasma genitalium.</a:t>
            </a:r>
          </a:p>
          <a:p>
            <a:r>
              <a:rPr lang="sv-SE" strike="noStrike" baseline="0" dirty="0"/>
              <a:t>Har 480 protein från vilka man plockat bort en och en för att se gränsen för överlevnad. Resultat 250 till 300 proteiner är livsavgörande </a:t>
            </a:r>
            <a:r>
              <a:rPr lang="sv-SE" i="1" strike="noStrike" baseline="0" dirty="0"/>
              <a:t>under optimala laboratorieförhållanden</a:t>
            </a:r>
            <a:r>
              <a:rPr lang="sv-SE" strike="noStrike" baseline="0" dirty="0"/>
              <a:t>.</a:t>
            </a:r>
          </a:p>
          <a:p>
            <a:endParaRPr lang="sv-SE" strike="noStrike" baseline="0" dirty="0"/>
          </a:p>
          <a:p>
            <a:r>
              <a:rPr lang="sv-SE" strike="noStrike" baseline="0" dirty="0"/>
              <a:t>VO: Diskutera matematiska sannolikheter och fysiska sannolikheter.</a:t>
            </a:r>
          </a:p>
          <a:p>
            <a:r>
              <a:rPr lang="sv-SE" strike="noStrike" baseline="0" dirty="0"/>
              <a:t>Diskutera universella sannolikhetsgränsen. 10</a:t>
            </a:r>
            <a:r>
              <a:rPr lang="sv-SE" strike="noStrike" baseline="30000" dirty="0"/>
              <a:t>80</a:t>
            </a:r>
            <a:r>
              <a:rPr lang="sv-SE" strike="noStrike" baseline="0" dirty="0"/>
              <a:t> elementarpartiklar, 10</a:t>
            </a:r>
            <a:r>
              <a:rPr lang="sv-SE" strike="noStrike" baseline="30000" dirty="0"/>
              <a:t>43</a:t>
            </a:r>
            <a:r>
              <a:rPr lang="sv-SE" strike="noStrike" baseline="0" dirty="0"/>
              <a:t> ggr/sek, 10</a:t>
            </a:r>
            <a:r>
              <a:rPr lang="sv-SE" strike="noStrike" baseline="30000" dirty="0"/>
              <a:t>17</a:t>
            </a:r>
            <a:r>
              <a:rPr lang="sv-SE" strike="noStrike" baseline="0" dirty="0"/>
              <a:t> sek gammalt universum =&gt; 10</a:t>
            </a:r>
            <a:r>
              <a:rPr lang="sv-SE" strike="noStrike" baseline="30000" dirty="0"/>
              <a:t>-140</a:t>
            </a:r>
            <a:r>
              <a:rPr lang="sv-SE" strike="noStrike" baseline="0" dirty="0"/>
              <a:t>. Motsvarar att träffa 6-7 ggr med sandkornet.</a:t>
            </a:r>
          </a:p>
          <a:p>
            <a:endParaRPr lang="sv-SE" strike="noStrike" baseline="0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baseline="0" dirty="0"/>
              <a:t>Jordytan är 5*10</a:t>
            </a:r>
            <a:r>
              <a:rPr lang="sv-SE" strike="noStrike" baseline="30000" dirty="0"/>
              <a:t>14</a:t>
            </a:r>
            <a:r>
              <a:rPr lang="sv-SE" strike="noStrike" baseline="0" dirty="0"/>
              <a:t> m</a:t>
            </a:r>
            <a:r>
              <a:rPr lang="sv-SE" strike="noStrike" baseline="30000" dirty="0"/>
              <a:t>2</a:t>
            </a:r>
            <a:r>
              <a:rPr lang="sv-SE" strike="noStrike" baseline="0" dirty="0"/>
              <a:t>, ett knappnålshål är 1*10</a:t>
            </a:r>
            <a:r>
              <a:rPr lang="sv-SE" strike="noStrike" baseline="30000" dirty="0"/>
              <a:t>-6</a:t>
            </a:r>
            <a:r>
              <a:rPr lang="sv-SE" strike="noStrike" baseline="0" dirty="0"/>
              <a:t> m</a:t>
            </a:r>
            <a:r>
              <a:rPr lang="sv-SE" strike="noStrike" baseline="30000" dirty="0"/>
              <a:t>2</a:t>
            </a:r>
            <a:r>
              <a:rPr lang="sv-SE" strike="noStrike" baseline="0" dirty="0"/>
              <a:t> =&gt; 5*10</a:t>
            </a:r>
            <a:r>
              <a:rPr lang="sv-SE" strike="noStrike" baseline="30000" dirty="0"/>
              <a:t>-21</a:t>
            </a:r>
            <a:r>
              <a:rPr lang="sv-SE" strike="noStrike" baseline="0" dirty="0"/>
              <a:t> chans att träffa hålet med ett sandkorn.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baseline="0" dirty="0"/>
          </a:p>
          <a:p>
            <a:r>
              <a:rPr lang="sv-SE" strike="noStrike" baseline="0" dirty="0"/>
              <a:t>Källa: Douglas Axe: Undeniable. Gjort experiment på 153-amonosyror långt protein.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6054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FA84B-B276-495B-9446-765495A0235A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baseline="0" dirty="0"/>
              <a:t>VO: </a:t>
            </a:r>
            <a:r>
              <a:rPr lang="sv-SE" b="0" i="0" baseline="0" dirty="0"/>
              <a:t>De dödliga mutationerna är alltså inte problemet. </a:t>
            </a:r>
            <a:r>
              <a:rPr lang="sv-SE" i="0" baseline="0" dirty="0"/>
              <a:t>Dem tar det naturliga urvalet hand 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baseline="0" dirty="0"/>
              <a:t>VO: Människan är en utrotningshotad djurart.</a:t>
            </a:r>
          </a:p>
        </p:txBody>
      </p:sp>
    </p:spTree>
    <p:extLst>
      <p:ext uri="{BB962C8B-B14F-4D97-AF65-F5344CB8AC3E}">
        <p14:creationId xmlns:p14="http://schemas.microsoft.com/office/powerpoint/2010/main" val="1807073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FA84B-B276-495B-9446-765495A0235A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baseline="0" dirty="0"/>
              <a:t>VO: </a:t>
            </a:r>
            <a:r>
              <a:rPr lang="sv-SE" b="0" i="0" baseline="0" dirty="0"/>
              <a:t>De dödliga mutationerna är alltså inte problemet. </a:t>
            </a:r>
            <a:r>
              <a:rPr lang="sv-SE" i="0" baseline="0" dirty="0"/>
              <a:t>Dem tar det naturliga urvalet hand om.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baseline="0" dirty="0"/>
              <a:t>VO: Människan är en utrotningshotad djurart.</a:t>
            </a:r>
          </a:p>
        </p:txBody>
      </p:sp>
    </p:spTree>
    <p:extLst>
      <p:ext uri="{BB962C8B-B14F-4D97-AF65-F5344CB8AC3E}">
        <p14:creationId xmlns:p14="http://schemas.microsoft.com/office/powerpoint/2010/main" val="1283426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sv-SE" dirty="0">
                <a:solidFill>
                  <a:schemeClr val="accent4"/>
                </a:solidFill>
              </a:rPr>
              <a:t>VO: Evolutionsläran är falsifierad utifrån evolutionsbiologernas egna kriterier.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141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Font typeface="Arial" pitchFamily="34" charset="0"/>
              <a:buNone/>
            </a:pPr>
            <a:r>
              <a:rPr lang="sv-SE" strike="noStrike" baseline="0" dirty="0">
                <a:solidFill>
                  <a:schemeClr val="bg1"/>
                </a:solidFill>
              </a:rPr>
              <a:t>VO: En miljon släpp av ett föremål bevisar inte att det </a:t>
            </a:r>
            <a:r>
              <a:rPr lang="sv-SE" i="1" strike="noStrike" baseline="0" dirty="0">
                <a:solidFill>
                  <a:schemeClr val="bg1"/>
                </a:solidFill>
              </a:rPr>
              <a:t>alltid</a:t>
            </a:r>
            <a:r>
              <a:rPr lang="sv-SE" strike="noStrike" baseline="0" dirty="0">
                <a:solidFill>
                  <a:schemeClr val="bg1"/>
                </a:solidFill>
              </a:rPr>
              <a:t> faller. Ett enda undantag bevisar motsatsen =&gt; Falsifierbarhet.</a:t>
            </a:r>
          </a:p>
          <a:p>
            <a:pPr marL="0" indent="0">
              <a:buFont typeface="Arial" pitchFamily="34" charset="0"/>
              <a:buNone/>
            </a:pPr>
            <a:endParaRPr lang="sv-SE" strike="noStrike" baseline="0" dirty="0">
              <a:solidFill>
                <a:schemeClr val="bg1"/>
              </a:solidFill>
            </a:endParaRPr>
          </a:p>
          <a:p>
            <a:pPr algn="l"/>
            <a:r>
              <a:rPr lang="sv-SE" sz="2800" dirty="0">
                <a:solidFill>
                  <a:schemeClr val="accent4"/>
                </a:solidFill>
              </a:rPr>
              <a:t>VO: Mjuka vävnader, celler, proteiner och pollen från många fossil från alla geologiska tider.</a:t>
            </a:r>
            <a:endParaRPr lang="sv-SE" dirty="0">
              <a:solidFill>
                <a:schemeClr val="accent4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sv-SE" strike="noStrike" baseline="0" dirty="0">
              <a:solidFill>
                <a:schemeClr val="bg1"/>
              </a:solidFill>
            </a:endParaRPr>
          </a:p>
          <a:p>
            <a:r>
              <a:rPr lang="sv-SE" strike="noStrike" baseline="0" dirty="0"/>
              <a:t>Bildtext: </a:t>
            </a:r>
            <a:r>
              <a:rPr lang="en-US" sz="2800" b="1" i="0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Left:</a:t>
            </a:r>
            <a:r>
              <a:rPr lang="en-US" sz="2800" b="0" i="0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The flexible branching structures in the </a:t>
            </a:r>
            <a:r>
              <a:rPr lang="en-US" sz="2800" b="0" i="1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T. rex</a:t>
            </a:r>
            <a:r>
              <a:rPr lang="en-US" sz="2800" b="0" i="0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bone were justifiably identified as “blood vessels”. Soft tissues like blood vessels should not be there if the bones were 65 million years old.</a:t>
            </a:r>
            <a:br>
              <a:rPr lang="en-US" strike="noStrike" dirty="0"/>
            </a:br>
            <a:r>
              <a:rPr lang="en-US" sz="2800" b="1" i="0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Right:</a:t>
            </a:r>
            <a:r>
              <a:rPr lang="en-US" sz="2800" b="0" i="0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These microscopic structures were able to be squeezed out of some of the blood vessels, and can be seen to “look like cells” as the researchers said.</a:t>
            </a:r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5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VO: Grand Canyon är 1600 meter. Totala lärobokskolumnen är 160 km.</a:t>
            </a:r>
          </a:p>
          <a:p>
            <a:endParaRPr lang="sv-SE" sz="28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VO: Vid översvämningar idag är sedimentationshastigheten </a:t>
            </a:r>
            <a:r>
              <a:rPr lang="sv-SE" sz="2800" b="0" i="1" u="sng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dramatiskt</a:t>
            </a:r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högre.</a:t>
            </a:r>
          </a:p>
          <a:p>
            <a:endParaRPr lang="sv-SE" sz="28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VO: Initial fördelning antar ofta 100 % moderisotop.</a:t>
            </a:r>
          </a:p>
          <a:p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Utbyte mot omgivning antar ofta slutna system. Fungerar för timglas men inte för jordens stenar. Anomalier förklaras med kontamination.</a:t>
            </a:r>
          </a:p>
          <a:p>
            <a:endParaRPr lang="sv-SE" sz="28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VO: Många avvikande åldersdata kastas bort eller anpassas.</a:t>
            </a:r>
          </a:p>
          <a:p>
            <a:r>
              <a:rPr lang="sv-SE" sz="28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Förståeligt: En forskare som står med en avvikande sten i ena handen och hela forskarsamhällets världsbild i den andra, kastar naturligtvis hellre stenen over axeln.</a:t>
            </a:r>
            <a:endParaRPr lang="sv-SE" sz="2800" dirty="0">
              <a:solidFill>
                <a:schemeClr val="accent4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0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Snabba processer inte nödvändigtvis unga. Men de visar att de inte nödvändigtvis är gamla.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822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BF47A04-3D81-48C8-99AF-812C2A5FE53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3999"/>
          </a:xfrm>
          <a:prstGeom prst="rect">
            <a:avLst/>
          </a:prstGeom>
          <a:gradFill>
            <a:gsLst>
              <a:gs pos="30000">
                <a:schemeClr val="accent6">
                  <a:lumMod val="75000"/>
                </a:schemeClr>
              </a:gs>
              <a:gs pos="1000">
                <a:schemeClr val="accent6">
                  <a:lumMod val="75000"/>
                </a:schemeClr>
              </a:gs>
              <a:gs pos="100000">
                <a:srgbClr val="FEF0FA"/>
              </a:gs>
            </a:gsLst>
            <a:lin ang="0" scaled="0"/>
          </a:gradFill>
        </p:spPr>
        <p:txBody>
          <a:bodyPr lIns="21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endParaRPr lang="sv-SE" sz="3600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2A42354-1137-4D89-B824-1010FF427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3999"/>
          </a:xfrm>
          <a:prstGeom prst="rect">
            <a:avLst/>
          </a:prstGeom>
          <a:noFill/>
        </p:spPr>
        <p:txBody>
          <a:bodyPr lIns="216000" anchor="ctr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36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textruta 4">
            <a:extLst>
              <a:ext uri="{FF2B5EF4-FFF2-40B4-BE49-F238E27FC236}">
                <a16:creationId xmlns:a16="http://schemas.microsoft.com/office/drawing/2014/main" id="{CFD2FC85-A70C-4AE6-903C-35C30366C38F}"/>
              </a:ext>
            </a:extLst>
          </p:cNvPr>
          <p:cNvSpPr txBox="1"/>
          <p:nvPr userDrawn="1"/>
        </p:nvSpPr>
        <p:spPr>
          <a:xfrm>
            <a:off x="9839250" y="57295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086756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solnedgång, utomhus, himmel, sol&#10;&#10;Automatiskt genererad beskrivning">
            <a:extLst>
              <a:ext uri="{FF2B5EF4-FFF2-40B4-BE49-F238E27FC236}">
                <a16:creationId xmlns:a16="http://schemas.microsoft.com/office/drawing/2014/main" id="{31DBD574-B2CF-48B1-878A-10149D41B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32" t="1573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4518502"/>
            <a:ext cx="7092000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4000" b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81096"/>
            <a:ext cx="7092000" cy="2555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1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24 myter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(och en sanning)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8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om evolution</a:t>
            </a:r>
            <a:endParaRPr kumimoji="0" lang="sv-SE" sz="8000" b="1" i="0" u="none" strike="noStrike" kern="1200" cap="none" spc="50" normalizeH="0" baseline="0" noProof="0" dirty="0">
              <a:ln w="9525" cmpd="sng">
                <a:noFill/>
                <a:prstDash val="solid"/>
              </a:ln>
              <a:solidFill>
                <a:prstClr val="black"/>
              </a:solidFill>
              <a:effectLst>
                <a:glow rad="127000">
                  <a:schemeClr val="accent3">
                    <a:lumMod val="75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3492026"/>
            <a:ext cx="7092000" cy="78050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Kejsarens nya kläder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97310"/>
            <a:ext cx="12192000" cy="956595"/>
          </a:xfrm>
          <a:prstGeom prst="rect">
            <a:avLst/>
          </a:prstGeom>
        </p:spPr>
        <p:txBody>
          <a:bodyPr lIns="180000" rIns="180000" anchor="ctr"/>
          <a:lstStyle>
            <a:lvl1pPr algn="ctr">
              <a:lnSpc>
                <a:spcPts val="6000"/>
              </a:lnSpc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72" y="472864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358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0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E5D7A2B9-68A7-47DE-8BDB-33183E79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4. Allmänna evolutionsmyter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14:cNvPr>
              <p14:cNvContentPartPr/>
              <p14:nvPr/>
            </p14:nvContentPartPr>
            <p14:xfrm>
              <a:off x="8541651" y="-1777509"/>
              <a:ext cx="37800" cy="158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2651" y="-1786149"/>
                <a:ext cx="5544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3123799"/>
      </p:ext>
    </p:extLst>
  </p:cSld>
  <p:clrMapOvr>
    <a:masterClrMapping/>
  </p:clrMapOvr>
  <p:transition advTm="22745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ruta 20">
            <a:extLst>
              <a:ext uri="{FF2B5EF4-FFF2-40B4-BE49-F238E27FC236}">
                <a16:creationId xmlns:a16="http://schemas.microsoft.com/office/drawing/2014/main" id="{CA85D02A-CC3C-470D-8847-EC2B7372A339}"/>
              </a:ext>
            </a:extLst>
          </p:cNvPr>
          <p:cNvSpPr txBox="1">
            <a:spLocks/>
          </p:cNvSpPr>
          <p:nvPr/>
        </p:nvSpPr>
        <p:spPr>
          <a:xfrm>
            <a:off x="6881091" y="4783097"/>
            <a:ext cx="5146113" cy="198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sv-SE" sz="2400" b="1" dirty="0">
                <a:solidFill>
                  <a:schemeClr val="accent5">
                    <a:lumMod val="75000"/>
                  </a:schemeClr>
                </a:solidFill>
              </a:rPr>
              <a:t>Hur sannolikt är det då?</a:t>
            </a: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sv-SE" dirty="0"/>
              <a:t>Stick ett hål med en nål </a:t>
            </a:r>
            <a:br>
              <a:rPr lang="sv-SE" dirty="0"/>
            </a:br>
            <a:r>
              <a:rPr lang="sv-SE" dirty="0"/>
              <a:t>någonstans på jordytan.</a:t>
            </a:r>
          </a:p>
          <a:p>
            <a:pPr marL="285750" indent="-28575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Träffa hålet med ett slump-</a:t>
            </a:r>
            <a:br>
              <a:rPr lang="sv-SE" dirty="0"/>
            </a:br>
            <a:r>
              <a:rPr lang="sv-SE" dirty="0"/>
              <a:t>mässigt kastat sandkorn.</a:t>
            </a:r>
          </a:p>
          <a:p>
            <a:pPr marL="285750" indent="-285750">
              <a:lnSpc>
                <a:spcPts val="21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Upprepa över 250 gånger i rad.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FE997414-F63C-45AD-86F0-4A7876B0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Myt 14: Tiden kan göra underverk</a:t>
            </a:r>
          </a:p>
        </p:txBody>
      </p:sp>
      <p:pic>
        <p:nvPicPr>
          <p:cNvPr id="8" name="Bildobjekt 7" descr="En bild som visar bord, tårta, dekorerat&#10;&#10;Automatiskt genererad beskrivning">
            <a:extLst>
              <a:ext uri="{FF2B5EF4-FFF2-40B4-BE49-F238E27FC236}">
                <a16:creationId xmlns:a16="http://schemas.microsoft.com/office/drawing/2014/main" id="{BCC62C17-9DF0-4CFB-8331-C40576476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945" y="1192730"/>
            <a:ext cx="1638300" cy="1581150"/>
          </a:xfrm>
          <a:prstGeom prst="rect">
            <a:avLst/>
          </a:prstGeom>
        </p:spPr>
      </p:pic>
      <p:pic>
        <p:nvPicPr>
          <p:cNvPr id="1026" name="Picture 2" descr="https://upload.wikimedia.org/wikipedia/commons/thumb/e/e8/Chirality_with_hands.svg/300px-Chirality_with_hands.svg.png">
            <a:extLst>
              <a:ext uri="{FF2B5EF4-FFF2-40B4-BE49-F238E27FC236}">
                <a16:creationId xmlns:a16="http://schemas.microsoft.com/office/drawing/2014/main" id="{7CED2C29-2FF5-42AF-92DD-7659B496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6" y="1512604"/>
            <a:ext cx="1800488" cy="12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C39B3AE-8A23-4BB8-B57E-52947BFFD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48"/>
          <a:stretch/>
        </p:blipFill>
        <p:spPr>
          <a:xfrm>
            <a:off x="5066047" y="799363"/>
            <a:ext cx="1940789" cy="2012617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2205605-8D6E-4AA9-9C5A-23E293F1FA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68"/>
          <a:stretch/>
        </p:blipFill>
        <p:spPr>
          <a:xfrm>
            <a:off x="2606122" y="1049972"/>
            <a:ext cx="1774081" cy="172390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489CA72C-42DC-4AF6-920E-76EA1557F341}"/>
              </a:ext>
            </a:extLst>
          </p:cNvPr>
          <p:cNvSpPr txBox="1"/>
          <p:nvPr/>
        </p:nvSpPr>
        <p:spPr>
          <a:xfrm>
            <a:off x="441750" y="2786264"/>
            <a:ext cx="1427955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Amino-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syror</a:t>
            </a:r>
          </a:p>
          <a:p>
            <a:pPr algn="ctr">
              <a:spcBef>
                <a:spcPts val="600"/>
              </a:spcBef>
            </a:pPr>
            <a:r>
              <a:rPr lang="sv-SE" dirty="0"/>
              <a:t>Anta existens</a:t>
            </a:r>
          </a:p>
          <a:p>
            <a:pPr algn="ctr"/>
            <a:r>
              <a:rPr lang="sv-SE" dirty="0"/>
              <a:t>P = 1</a:t>
            </a:r>
            <a:endParaRPr lang="sv-SE" dirty="0">
              <a:highlight>
                <a:srgbClr val="FFFF00"/>
              </a:highlight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DA5D13F-0C96-45EE-8305-768A3325DEDE}"/>
              </a:ext>
            </a:extLst>
          </p:cNvPr>
          <p:cNvSpPr txBox="1"/>
          <p:nvPr/>
        </p:nvSpPr>
        <p:spPr>
          <a:xfrm>
            <a:off x="2536591" y="2786264"/>
            <a:ext cx="2160000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Aminosyra-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kedja</a:t>
            </a:r>
          </a:p>
          <a:p>
            <a:pPr algn="ctr">
              <a:spcBef>
                <a:spcPts val="600"/>
              </a:spcBef>
            </a:pPr>
            <a:r>
              <a:rPr lang="sv-SE" dirty="0"/>
              <a:t>Anta litet protein med 153 aminosyror,</a:t>
            </a:r>
          </a:p>
          <a:p>
            <a:pPr algn="ctr"/>
            <a:r>
              <a:rPr lang="sv-SE" dirty="0"/>
              <a:t>alla vänsterhänta:</a:t>
            </a:r>
          </a:p>
          <a:p>
            <a:pPr algn="ctr"/>
            <a:r>
              <a:rPr lang="sv-SE" dirty="0"/>
              <a:t>P = 2</a:t>
            </a:r>
            <a:r>
              <a:rPr lang="sv-SE" baseline="30000" dirty="0"/>
              <a:t>-152</a:t>
            </a:r>
            <a:r>
              <a:rPr lang="sv-SE" dirty="0"/>
              <a:t> = 10</a:t>
            </a:r>
            <a:r>
              <a:rPr lang="sv-SE" baseline="30000" dirty="0"/>
              <a:t>-46</a:t>
            </a:r>
            <a:endParaRPr lang="sv-SE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1F0E0D2-3260-4DF0-AF5E-1F2885A11ECA}"/>
              </a:ext>
            </a:extLst>
          </p:cNvPr>
          <p:cNvSpPr txBox="1"/>
          <p:nvPr/>
        </p:nvSpPr>
        <p:spPr>
          <a:xfrm>
            <a:off x="4997454" y="2786264"/>
            <a:ext cx="2160000" cy="1918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Funktionellt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protein</a:t>
            </a:r>
          </a:p>
          <a:p>
            <a:pPr algn="ctr">
              <a:spcBef>
                <a:spcPts val="600"/>
              </a:spcBef>
            </a:pPr>
            <a:r>
              <a:rPr lang="sv-SE" dirty="0"/>
              <a:t>Enligt ett experiment: Andelen funktionella sekvenser:</a:t>
            </a:r>
            <a:br>
              <a:rPr lang="sv-SE" dirty="0"/>
            </a:br>
            <a:r>
              <a:rPr lang="sv-SE" dirty="0"/>
              <a:t>P = 10</a:t>
            </a:r>
            <a:r>
              <a:rPr lang="sv-SE" baseline="30000" dirty="0"/>
              <a:t>-56</a:t>
            </a:r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BCA5DCF-E920-43C0-9FEF-918F5B24F265}"/>
              </a:ext>
            </a:extLst>
          </p:cNvPr>
          <p:cNvSpPr txBox="1"/>
          <p:nvPr/>
        </p:nvSpPr>
        <p:spPr>
          <a:xfrm>
            <a:off x="7458317" y="2786264"/>
            <a:ext cx="2160000" cy="16414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Enklaste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organismen</a:t>
            </a:r>
          </a:p>
          <a:p>
            <a:pPr algn="ctr">
              <a:spcBef>
                <a:spcPts val="600"/>
              </a:spcBef>
            </a:pPr>
            <a:r>
              <a:rPr lang="sv-SE" dirty="0"/>
              <a:t>Enligt ett experiment: Minst 250 proteiner krävs för enklaste livet.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BE26715-66CC-413A-B849-6B50593258D8}"/>
              </a:ext>
            </a:extLst>
          </p:cNvPr>
          <p:cNvSpPr txBox="1"/>
          <p:nvPr/>
        </p:nvSpPr>
        <p:spPr>
          <a:xfrm>
            <a:off x="9919178" y="2786264"/>
            <a:ext cx="21600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Hela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biosfären</a:t>
            </a:r>
          </a:p>
          <a:p>
            <a:pPr algn="ctr">
              <a:spcBef>
                <a:spcPts val="600"/>
              </a:spcBef>
            </a:pPr>
            <a:r>
              <a:rPr lang="sv-SE" dirty="0"/>
              <a:t>Naturligt urval ger</a:t>
            </a:r>
          </a:p>
          <a:p>
            <a:pPr algn="ctr"/>
            <a:r>
              <a:rPr lang="sv-SE" dirty="0"/>
              <a:t>P = ?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AEC02E7-1E75-4303-93F6-6FC9A32B57AB}"/>
              </a:ext>
            </a:extLst>
          </p:cNvPr>
          <p:cNvSpPr txBox="1"/>
          <p:nvPr/>
        </p:nvSpPr>
        <p:spPr>
          <a:xfrm>
            <a:off x="186297" y="4783097"/>
            <a:ext cx="6473126" cy="198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5">
                    <a:lumMod val="75000"/>
                  </a:schemeClr>
                </a:solidFill>
              </a:rPr>
              <a:t>Alltså: För det </a:t>
            </a:r>
            <a:r>
              <a:rPr lang="sv-SE" sz="2400" b="1" i="1" u="sng" dirty="0">
                <a:solidFill>
                  <a:schemeClr val="accent5">
                    <a:lumMod val="75000"/>
                  </a:schemeClr>
                </a:solidFill>
              </a:rPr>
              <a:t>enklaste</a:t>
            </a:r>
            <a:r>
              <a:rPr lang="sv-SE" sz="2400" b="1" dirty="0">
                <a:solidFill>
                  <a:schemeClr val="accent5">
                    <a:lumMod val="75000"/>
                  </a:schemeClr>
                </a:solidFill>
              </a:rPr>
              <a:t> livet krävs:</a:t>
            </a:r>
          </a:p>
          <a:p>
            <a:pPr>
              <a:tabLst>
                <a:tab pos="6096000" algn="r"/>
              </a:tabLst>
            </a:pPr>
            <a:r>
              <a:rPr lang="sv-SE" dirty="0"/>
              <a:t>Starta med aminosyror:	P = 1</a:t>
            </a:r>
          </a:p>
          <a:p>
            <a:pPr>
              <a:tabLst>
                <a:tab pos="6096000" algn="r"/>
              </a:tabLst>
            </a:pPr>
            <a:r>
              <a:rPr lang="sv-SE" dirty="0"/>
              <a:t>Alla vänsterhänta:	P = 1 x 10</a:t>
            </a:r>
            <a:r>
              <a:rPr lang="sv-SE" baseline="30000" dirty="0"/>
              <a:t>-46</a:t>
            </a:r>
          </a:p>
          <a:p>
            <a:pPr>
              <a:tabLst>
                <a:tab pos="6096000" algn="r"/>
              </a:tabLst>
            </a:pPr>
            <a:r>
              <a:rPr lang="sv-SE" dirty="0"/>
              <a:t>Funktionellt protein:	P = 10</a:t>
            </a:r>
            <a:r>
              <a:rPr lang="sv-SE" baseline="30000" dirty="0"/>
              <a:t>-46</a:t>
            </a:r>
            <a:r>
              <a:rPr lang="sv-SE" dirty="0"/>
              <a:t> x 10</a:t>
            </a:r>
            <a:r>
              <a:rPr lang="sv-SE" baseline="30000" dirty="0"/>
              <a:t>-56</a:t>
            </a:r>
            <a:r>
              <a:rPr lang="sv-SE" dirty="0"/>
              <a:t> = 10</a:t>
            </a:r>
            <a:r>
              <a:rPr lang="sv-SE" baseline="30000" dirty="0"/>
              <a:t>-102</a:t>
            </a:r>
          </a:p>
          <a:p>
            <a:pPr>
              <a:tabLst>
                <a:tab pos="6096000" algn="r"/>
              </a:tabLst>
            </a:pPr>
            <a:r>
              <a:rPr lang="sv-SE" dirty="0"/>
              <a:t>250 samtidigt:	P = (10</a:t>
            </a:r>
            <a:r>
              <a:rPr lang="sv-SE" baseline="30000" dirty="0"/>
              <a:t>-102</a:t>
            </a:r>
            <a:r>
              <a:rPr lang="sv-SE" dirty="0"/>
              <a:t>)</a:t>
            </a:r>
            <a:r>
              <a:rPr lang="sv-SE" baseline="30000" dirty="0"/>
              <a:t>250</a:t>
            </a:r>
            <a:r>
              <a:rPr lang="sv-SE" dirty="0"/>
              <a:t> = 10</a:t>
            </a:r>
            <a:r>
              <a:rPr lang="sv-SE" baseline="30000" dirty="0"/>
              <a:t>-25 500</a:t>
            </a:r>
          </a:p>
          <a:p>
            <a:pPr>
              <a:spcBef>
                <a:spcPts val="600"/>
              </a:spcBef>
              <a:tabLst>
                <a:tab pos="4211638" algn="r"/>
              </a:tabLst>
            </a:pPr>
            <a:r>
              <a:rPr lang="sv-SE" sz="2000" i="1" dirty="0">
                <a:solidFill>
                  <a:schemeClr val="accent6">
                    <a:lumMod val="75000"/>
                  </a:schemeClr>
                </a:solidFill>
              </a:rPr>
              <a:t>Och då har det naturliga urvalet inte ens börjat verka ännu!</a:t>
            </a:r>
          </a:p>
        </p:txBody>
      </p:sp>
      <p:pic>
        <p:nvPicPr>
          <p:cNvPr id="4" name="Bild 3" descr="Jordglob: Afrika och Europa">
            <a:extLst>
              <a:ext uri="{FF2B5EF4-FFF2-40B4-BE49-F238E27FC236}">
                <a16:creationId xmlns:a16="http://schemas.microsoft.com/office/drawing/2014/main" id="{0988A098-5543-4CC7-A107-018E03BBA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71201" y="5309737"/>
            <a:ext cx="1446767" cy="1446767"/>
          </a:xfrm>
          <a:prstGeom prst="rect">
            <a:avLst/>
          </a:prstGeom>
        </p:spPr>
      </p:pic>
      <p:pic>
        <p:nvPicPr>
          <p:cNvPr id="6" name="Bild 5" descr="Kartnål">
            <a:extLst>
              <a:ext uri="{FF2B5EF4-FFF2-40B4-BE49-F238E27FC236}">
                <a16:creationId xmlns:a16="http://schemas.microsoft.com/office/drawing/2014/main" id="{F8D566C6-33D8-4598-8AFC-7EECAF1208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27125" y="4877551"/>
            <a:ext cx="914400" cy="914400"/>
          </a:xfrm>
          <a:prstGeom prst="rect">
            <a:avLst/>
          </a:prstGeom>
        </p:spPr>
      </p:pic>
      <p:pic>
        <p:nvPicPr>
          <p:cNvPr id="1028" name="Picture 4" descr="1999">
            <a:extLst>
              <a:ext uri="{FF2B5EF4-FFF2-40B4-BE49-F238E27FC236}">
                <a16:creationId xmlns:a16="http://schemas.microsoft.com/office/drawing/2014/main" id="{89279DF8-6E2A-4A4F-806F-5C0ADFE9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177" y="1548263"/>
            <a:ext cx="2093933" cy="11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772824"/>
      </p:ext>
    </p:extLst>
  </p:cSld>
  <p:clrMapOvr>
    <a:masterClrMapping/>
  </p:clrMapOvr>
  <p:transition advTm="8852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  <p:bldP spid="13" grpId="0"/>
      <p:bldP spid="16" grpId="0"/>
      <p:bldP spid="17" grpId="0"/>
      <p:bldP spid="18" grpId="0"/>
      <p:bldP spid="19" grpId="0"/>
      <p:bldP spid="20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A205D84E-DBBB-45C0-B8B7-F90A506A9F59}"/>
              </a:ext>
            </a:extLst>
          </p:cNvPr>
          <p:cNvSpPr/>
          <p:nvPr/>
        </p:nvSpPr>
        <p:spPr>
          <a:xfrm>
            <a:off x="6324600" y="1055113"/>
            <a:ext cx="5570029" cy="41090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48" name="Bildobjekt 47">
            <a:extLst>
              <a:ext uri="{FF2B5EF4-FFF2-40B4-BE49-F238E27FC236}">
                <a16:creationId xmlns:a16="http://schemas.microsoft.com/office/drawing/2014/main" id="{6C80FD9A-5678-4FDD-9CB3-AA4DBD398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36" y="1521195"/>
            <a:ext cx="5083764" cy="3316898"/>
          </a:xfrm>
          <a:prstGeom prst="rect">
            <a:avLst/>
          </a:prstGeom>
        </p:spPr>
      </p:pic>
      <p:grpSp>
        <p:nvGrpSpPr>
          <p:cNvPr id="53" name="Positiva mutationer">
            <a:extLst>
              <a:ext uri="{FF2B5EF4-FFF2-40B4-BE49-F238E27FC236}">
                <a16:creationId xmlns:a16="http://schemas.microsoft.com/office/drawing/2014/main" id="{E45A1DF3-F3E1-4192-B335-B3FA4BDF6F56}"/>
              </a:ext>
            </a:extLst>
          </p:cNvPr>
          <p:cNvGrpSpPr/>
          <p:nvPr/>
        </p:nvGrpSpPr>
        <p:grpSpPr>
          <a:xfrm>
            <a:off x="9250810" y="2596005"/>
            <a:ext cx="2334991" cy="1954357"/>
            <a:chOff x="9250810" y="2596005"/>
            <a:chExt cx="2334991" cy="1954357"/>
          </a:xfrm>
        </p:grpSpPr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3CE3D960-15CF-4D40-BD9D-17E5FDD238B2}"/>
                </a:ext>
              </a:extLst>
            </p:cNvPr>
            <p:cNvSpPr txBox="1"/>
            <p:nvPr/>
          </p:nvSpPr>
          <p:spPr>
            <a:xfrm>
              <a:off x="10634836" y="2596005"/>
              <a:ext cx="950965" cy="4360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sv-SE" sz="1600" dirty="0">
                  <a:solidFill>
                    <a:schemeClr val="accent3">
                      <a:lumMod val="50000"/>
                    </a:schemeClr>
                  </a:solidFill>
                </a:rPr>
                <a:t>Positiva</a:t>
              </a:r>
            </a:p>
            <a:p>
              <a:pPr algn="ctr">
                <a:lnSpc>
                  <a:spcPts val="1700"/>
                </a:lnSpc>
              </a:pPr>
              <a:r>
                <a:rPr lang="sv-SE" sz="1600" dirty="0">
                  <a:solidFill>
                    <a:schemeClr val="accent3">
                      <a:lumMod val="50000"/>
                    </a:schemeClr>
                  </a:solidFill>
                </a:rPr>
                <a:t>Mutationer</a:t>
              </a:r>
            </a:p>
          </p:txBody>
        </p:sp>
        <p:cxnSp>
          <p:nvCxnSpPr>
            <p:cNvPr id="29" name="Rak pilkoppling 28">
              <a:extLst>
                <a:ext uri="{FF2B5EF4-FFF2-40B4-BE49-F238E27FC236}">
                  <a16:creationId xmlns:a16="http://schemas.microsoft.com/office/drawing/2014/main" id="{D401B319-A540-4403-ABDF-758F9EE43469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9376645" y="3032022"/>
              <a:ext cx="1733674" cy="1402505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A0A8AA20-A6D3-488F-AD13-38B800FE72A2}"/>
                </a:ext>
              </a:extLst>
            </p:cNvPr>
            <p:cNvCxnSpPr>
              <a:cxnSpLocks/>
            </p:cNvCxnSpPr>
            <p:nvPr/>
          </p:nvCxnSpPr>
          <p:spPr>
            <a:xfrm>
              <a:off x="9250810" y="4337626"/>
              <a:ext cx="183508" cy="21273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Rak pilkoppling 37">
            <a:extLst>
              <a:ext uri="{FF2B5EF4-FFF2-40B4-BE49-F238E27FC236}">
                <a16:creationId xmlns:a16="http://schemas.microsoft.com/office/drawing/2014/main" id="{1B552BB0-6A81-4B70-9424-630D2266AA60}"/>
              </a:ext>
            </a:extLst>
          </p:cNvPr>
          <p:cNvCxnSpPr>
            <a:cxnSpLocks/>
          </p:cNvCxnSpPr>
          <p:nvPr/>
        </p:nvCxnSpPr>
        <p:spPr>
          <a:xfrm>
            <a:off x="8363583" y="4650373"/>
            <a:ext cx="1764000" cy="0"/>
          </a:xfrm>
          <a:prstGeom prst="straightConnector1">
            <a:avLst/>
          </a:prstGeom>
          <a:ln w="28575">
            <a:solidFill>
              <a:srgbClr val="303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ruta 43">
            <a:extLst>
              <a:ext uri="{FF2B5EF4-FFF2-40B4-BE49-F238E27FC236}">
                <a16:creationId xmlns:a16="http://schemas.microsoft.com/office/drawing/2014/main" id="{509DE9BC-4217-4ABD-8A9E-003DEC0C643A}"/>
              </a:ext>
            </a:extLst>
          </p:cNvPr>
          <p:cNvSpPr txBox="1"/>
          <p:nvPr/>
        </p:nvSpPr>
        <p:spPr>
          <a:xfrm>
            <a:off x="8599365" y="4696288"/>
            <a:ext cx="1287596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sv-SE" sz="1600" dirty="0">
                <a:solidFill>
                  <a:srgbClr val="3030FF"/>
                </a:solidFill>
              </a:rPr>
              <a:t>Icke-selektions-</a:t>
            </a:r>
          </a:p>
          <a:p>
            <a:pPr algn="ctr">
              <a:lnSpc>
                <a:spcPts val="1700"/>
              </a:lnSpc>
            </a:pPr>
            <a:r>
              <a:rPr lang="sv-SE" sz="1600" dirty="0">
                <a:solidFill>
                  <a:srgbClr val="3030FF"/>
                </a:solidFill>
              </a:rPr>
              <a:t>fönster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15: Evolutionen fortsätter</a:t>
            </a:r>
          </a:p>
        </p:txBody>
      </p:sp>
      <p:sp>
        <p:nvSpPr>
          <p:cNvPr id="22" name="textruta 11"/>
          <p:cNvSpPr txBox="1"/>
          <p:nvPr/>
        </p:nvSpPr>
        <p:spPr>
          <a:xfrm>
            <a:off x="0" y="5382665"/>
            <a:ext cx="12192000" cy="1469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21" tIns="45712" rIns="0" bIns="108000" rtlCol="0">
            <a:spAutoFit/>
          </a:bodyPr>
          <a:lstStyle/>
          <a:p>
            <a:pPr marL="85725" indent="180975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sv-SE" sz="1900" spc="99" dirty="0">
                <a:cs typeface="Arial" panose="020B0604020202020204" pitchFamily="34" charset="0"/>
              </a:rPr>
              <a:t>Människan får cirka 100 mutationer per generation.</a:t>
            </a:r>
          </a:p>
          <a:p>
            <a:pPr marL="85725" indent="180975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sv-SE" sz="1900" spc="99" dirty="0">
                <a:cs typeface="Arial" panose="020B0604020202020204" pitchFamily="34" charset="0"/>
              </a:rPr>
              <a:t>Naturliga urvalet tar bara bort dödliga mutationer =&gt; Ackumulering av nära-neutrala (men negativa).</a:t>
            </a:r>
          </a:p>
          <a:p>
            <a:pPr marL="85725" indent="180975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sv-SE" sz="1900" spc="99" dirty="0">
                <a:cs typeface="Arial" panose="020B0604020202020204" pitchFamily="34" charset="0"/>
              </a:rPr>
              <a:t>Urvalet väljer individer, inte enskilda mutationer =&gt; Många negativa slinker med en (hypotetiskt) positiv.</a:t>
            </a:r>
          </a:p>
          <a:p>
            <a:pPr marL="85725">
              <a:lnSpc>
                <a:spcPts val="2600"/>
              </a:lnSpc>
            </a:pPr>
            <a:r>
              <a:rPr lang="sv-SE" sz="1900" spc="99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=&gt; Genetisk degenerering. Avveckling, inte Utveckling.</a:t>
            </a:r>
          </a:p>
        </p:txBody>
      </p:sp>
      <p:grpSp>
        <p:nvGrpSpPr>
          <p:cNvPr id="56" name="Diagram">
            <a:extLst>
              <a:ext uri="{FF2B5EF4-FFF2-40B4-BE49-F238E27FC236}">
                <a16:creationId xmlns:a16="http://schemas.microsoft.com/office/drawing/2014/main" id="{B15FB902-D1E3-4024-BE44-408E34046285}"/>
              </a:ext>
            </a:extLst>
          </p:cNvPr>
          <p:cNvGrpSpPr/>
          <p:nvPr/>
        </p:nvGrpSpPr>
        <p:grpSpPr>
          <a:xfrm>
            <a:off x="6464537" y="1063524"/>
            <a:ext cx="5083763" cy="3998273"/>
            <a:chOff x="6464537" y="1063524"/>
            <a:chExt cx="5083763" cy="3998273"/>
          </a:xfrm>
        </p:grpSpPr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F9764C23-DF85-4778-9043-3798A21A2BD9}"/>
                </a:ext>
              </a:extLst>
            </p:cNvPr>
            <p:cNvSpPr txBox="1"/>
            <p:nvPr/>
          </p:nvSpPr>
          <p:spPr>
            <a:xfrm>
              <a:off x="8680151" y="1063524"/>
              <a:ext cx="112441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sv-SE" sz="1600" dirty="0"/>
                <a:t>Antal</a:t>
              </a:r>
            </a:p>
            <a:p>
              <a:pPr algn="ctr">
                <a:lnSpc>
                  <a:spcPts val="1700"/>
                </a:lnSpc>
              </a:pPr>
              <a:r>
                <a:rPr lang="sv-SE" sz="1600" dirty="0"/>
                <a:t>mutationer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21B4396E-0F51-418A-9717-E7D524C0F2C9}"/>
                </a:ext>
              </a:extLst>
            </p:cNvPr>
            <p:cNvSpPr txBox="1"/>
            <p:nvPr/>
          </p:nvSpPr>
          <p:spPr>
            <a:xfrm>
              <a:off x="6857476" y="2596005"/>
              <a:ext cx="939744" cy="4360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sv-SE" sz="1600" dirty="0">
                  <a:solidFill>
                    <a:srgbClr val="FF0000"/>
                  </a:solidFill>
                </a:rPr>
                <a:t>Dödliga</a:t>
              </a:r>
            </a:p>
            <a:p>
              <a:pPr algn="ctr">
                <a:lnSpc>
                  <a:spcPts val="1700"/>
                </a:lnSpc>
              </a:pPr>
              <a:r>
                <a:rPr lang="sv-SE" sz="1600" dirty="0">
                  <a:solidFill>
                    <a:srgbClr val="FF0000"/>
                  </a:solidFill>
                </a:rPr>
                <a:t>mutationer</a:t>
              </a:r>
            </a:p>
          </p:txBody>
        </p:sp>
        <p:cxnSp>
          <p:nvCxnSpPr>
            <p:cNvPr id="10" name="Rak pilkoppling 9">
              <a:extLst>
                <a:ext uri="{FF2B5EF4-FFF2-40B4-BE49-F238E27FC236}">
                  <a16:creationId xmlns:a16="http://schemas.microsoft.com/office/drawing/2014/main" id="{E4360BCB-B6BD-48D7-9916-442C9328D65B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7327348" y="3032022"/>
              <a:ext cx="379738" cy="9457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BB9BFB11-D1CD-45F9-8741-31C2F34764A6}"/>
                </a:ext>
              </a:extLst>
            </p:cNvPr>
            <p:cNvSpPr txBox="1"/>
            <p:nvPr/>
          </p:nvSpPr>
          <p:spPr>
            <a:xfrm>
              <a:off x="6509039" y="4625780"/>
              <a:ext cx="963725" cy="4360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sv-SE" sz="1600" dirty="0"/>
                <a:t>Negativa</a:t>
              </a:r>
            </a:p>
            <a:p>
              <a:pPr algn="ctr">
                <a:lnSpc>
                  <a:spcPts val="1700"/>
                </a:lnSpc>
              </a:pPr>
              <a:r>
                <a:rPr lang="sv-SE" sz="1600" dirty="0"/>
                <a:t>mutationer</a:t>
              </a:r>
            </a:p>
          </p:txBody>
        </p:sp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id="{A31599EA-21A1-4CE8-A46D-55CF12C013EC}"/>
                </a:ext>
              </a:extLst>
            </p:cNvPr>
            <p:cNvSpPr txBox="1"/>
            <p:nvPr/>
          </p:nvSpPr>
          <p:spPr>
            <a:xfrm>
              <a:off x="10575106" y="4625780"/>
              <a:ext cx="941732" cy="4360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sv-SE" sz="1600" dirty="0"/>
                <a:t>Positiva</a:t>
              </a:r>
            </a:p>
            <a:p>
              <a:pPr algn="ctr">
                <a:lnSpc>
                  <a:spcPts val="1700"/>
                </a:lnSpc>
              </a:pPr>
              <a:r>
                <a:rPr lang="sv-SE" sz="1600" dirty="0"/>
                <a:t>mutationer</a:t>
              </a:r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id="{F63664C5-CA0E-4FFA-AE0F-85D64F9D2856}"/>
                </a:ext>
              </a:extLst>
            </p:cNvPr>
            <p:cNvSpPr txBox="1"/>
            <p:nvPr/>
          </p:nvSpPr>
          <p:spPr>
            <a:xfrm rot="16200000">
              <a:off x="8220668" y="2962401"/>
              <a:ext cx="1812663" cy="2180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sv-SE" sz="1600" dirty="0"/>
                <a:t>Neutrala mutationer</a:t>
              </a:r>
            </a:p>
          </p:txBody>
        </p:sp>
        <p:pic>
          <p:nvPicPr>
            <p:cNvPr id="50" name="Bildobjekt 49" descr="En bild som visar objekt&#10;&#10;Automatiskt genererad beskrivning">
              <a:extLst>
                <a:ext uri="{FF2B5EF4-FFF2-40B4-BE49-F238E27FC236}">
                  <a16:creationId xmlns:a16="http://schemas.microsoft.com/office/drawing/2014/main" id="{9199FCE2-E741-46A8-AD82-847F322F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4537" y="1520841"/>
              <a:ext cx="5083763" cy="3316898"/>
            </a:xfrm>
            <a:prstGeom prst="rect">
              <a:avLst/>
            </a:prstGeom>
          </p:spPr>
        </p:pic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799C6189-66D1-4D6F-8400-35B55C47E322}"/>
              </a:ext>
            </a:extLst>
          </p:cNvPr>
          <p:cNvGrpSpPr/>
          <p:nvPr/>
        </p:nvGrpSpPr>
        <p:grpSpPr>
          <a:xfrm>
            <a:off x="368972" y="347298"/>
            <a:ext cx="7704196" cy="4676568"/>
            <a:chOff x="487508" y="652101"/>
            <a:chExt cx="7704196" cy="4676568"/>
          </a:xfrm>
        </p:grpSpPr>
        <p:sp>
          <p:nvSpPr>
            <p:cNvPr id="26" name="Frihandsfigur 25"/>
            <p:cNvSpPr/>
            <p:nvPr/>
          </p:nvSpPr>
          <p:spPr>
            <a:xfrm rot="170418">
              <a:off x="673451" y="652101"/>
              <a:ext cx="7489309" cy="1353868"/>
            </a:xfrm>
            <a:custGeom>
              <a:avLst/>
              <a:gdLst>
                <a:gd name="connsiteX0" fmla="*/ 0 w 7840301"/>
                <a:gd name="connsiteY0" fmla="*/ 1231271 h 1403287"/>
                <a:gd name="connsiteX1" fmla="*/ 3766241 w 7840301"/>
                <a:gd name="connsiteY1" fmla="*/ 1403287 h 1403287"/>
                <a:gd name="connsiteX2" fmla="*/ 7840301 w 7840301"/>
                <a:gd name="connsiteY2" fmla="*/ 0 h 1403287"/>
                <a:gd name="connsiteX3" fmla="*/ 0 w 7840301"/>
                <a:gd name="connsiteY3" fmla="*/ 1231271 h 140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0301" h="1403287">
                  <a:moveTo>
                    <a:pt x="0" y="1231271"/>
                  </a:moveTo>
                  <a:lnTo>
                    <a:pt x="3766241" y="1403287"/>
                  </a:lnTo>
                  <a:lnTo>
                    <a:pt x="7840301" y="0"/>
                  </a:lnTo>
                  <a:lnTo>
                    <a:pt x="0" y="1231271"/>
                  </a:lnTo>
                  <a:close/>
                </a:path>
              </a:pathLst>
            </a:custGeom>
            <a:blipFill dpi="0" rotWithShape="1">
              <a:blip r:embed="rId6">
                <a:grayscl/>
                <a:lum bright="-1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ihandsfigur 26"/>
            <p:cNvSpPr/>
            <p:nvPr/>
          </p:nvSpPr>
          <p:spPr>
            <a:xfrm>
              <a:off x="3826651" y="838489"/>
              <a:ext cx="4365053" cy="4490180"/>
            </a:xfrm>
            <a:custGeom>
              <a:avLst/>
              <a:gdLst>
                <a:gd name="connsiteX0" fmla="*/ 153909 w 4237022"/>
                <a:gd name="connsiteY0" fmla="*/ 1394234 h 5585988"/>
                <a:gd name="connsiteX1" fmla="*/ 0 w 4237022"/>
                <a:gd name="connsiteY1" fmla="*/ 5585988 h 5585988"/>
                <a:gd name="connsiteX2" fmla="*/ 4237022 w 4237022"/>
                <a:gd name="connsiteY2" fmla="*/ 0 h 5585988"/>
                <a:gd name="connsiteX3" fmla="*/ 153909 w 4237022"/>
                <a:gd name="connsiteY3" fmla="*/ 1394234 h 558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7022" h="5585988">
                  <a:moveTo>
                    <a:pt x="153909" y="1394234"/>
                  </a:moveTo>
                  <a:lnTo>
                    <a:pt x="0" y="5585988"/>
                  </a:lnTo>
                  <a:lnTo>
                    <a:pt x="4237022" y="0"/>
                  </a:lnTo>
                  <a:lnTo>
                    <a:pt x="153909" y="1394234"/>
                  </a:lnTo>
                  <a:close/>
                </a:path>
              </a:pathLst>
            </a:custGeom>
            <a:blipFill dpi="0" rotWithShape="1">
              <a:blip r:embed="rId7">
                <a:grayscl/>
                <a:lum bright="-20000"/>
              </a:blip>
              <a:srcRect/>
              <a:tile tx="76200" ty="0" sx="37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A13CFD8-30C1-4F92-9099-0A46986225E3}"/>
                </a:ext>
              </a:extLst>
            </p:cNvPr>
            <p:cNvSpPr txBox="1"/>
            <p:nvPr/>
          </p:nvSpPr>
          <p:spPr>
            <a:xfrm rot="20651050">
              <a:off x="4719754" y="1683623"/>
              <a:ext cx="2364750" cy="11182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none" rtlCol="0">
              <a:prstTxWarp prst="textCascadeUp">
                <a:avLst>
                  <a:gd name="adj" fmla="val 52079"/>
                </a:avLst>
              </a:prstTxWarp>
              <a:spAutoFit/>
              <a:sp3d>
                <a:bevelT w="25400" h="25400"/>
              </a:sp3d>
            </a:bodyPr>
            <a:lstStyle/>
            <a:p>
              <a:pPr algn="ctr">
                <a:lnSpc>
                  <a:spcPts val="4000"/>
                </a:lnSpc>
              </a:pPr>
              <a:r>
                <a:rPr lang="sv-SE" sz="36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miljoner</a:t>
              </a:r>
            </a:p>
            <a:p>
              <a:pPr algn="ctr">
                <a:lnSpc>
                  <a:spcPts val="4000"/>
                </a:lnSpc>
              </a:pPr>
              <a:r>
                <a:rPr lang="sv-SE" sz="36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sidor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3D1E8EC-F28F-499C-AF42-F5A67F6A2936}"/>
                </a:ext>
              </a:extLst>
            </p:cNvPr>
            <p:cNvSpPr/>
            <p:nvPr/>
          </p:nvSpPr>
          <p:spPr>
            <a:xfrm>
              <a:off x="487508" y="1802226"/>
              <a:ext cx="3520800" cy="33588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  <a:tileRect/>
            </a:gradFill>
            <a:ln w="12700">
              <a:solidFill>
                <a:schemeClr val="tx2"/>
              </a:solidFill>
            </a:ln>
            <a:effectLst/>
            <a:scene3d>
              <a:camera prst="perspectiveContrastingLeftFacing" fov="300000">
                <a:rot lat="600000" lon="1200000" rev="21480000"/>
              </a:camera>
              <a:lightRig rig="balanced" dir="t">
                <a:rot lat="0" lon="0" rev="3600000"/>
              </a:lightRig>
            </a:scene3d>
            <a:sp3d prstMaterial="softEdge">
              <a:bevelB w="165100" h="139700"/>
              <a:contourClr>
                <a:schemeClr val="tx2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t"/>
            <a:lstStyle/>
            <a:p>
              <a:r>
                <a:rPr lang="sv-SE" sz="1100" dirty="0">
                  <a:solidFill>
                    <a:schemeClr val="tx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cggatccgatggaatccgatatgcgtgcatccctagcctacgccatacttccaggcattgcccaaagtgtacgtaccatcggcgatctgcatctgccatgctgctgatgctgactgctgcttagtagctcttatcgcgcattagctgatcgcgctaatatgcgccgatgagctgccgctagctgacgatcgtcgtcgtcgatgatgatgtaatattctgcaaaagctgtggctcgtttgtcgtgcgtagtctgcatgcagcgcatgctagtcgtagctgatcgtgctgatgctagctagtagcctagctgagctgactgatgcatgctctcgtcgctatatatgctcgctcgatgctgctcgatgcgctgccatgactgctgatcgtcgtcgtcgtatatatatatcgcgcgcatatatagcgctagtctatatatatagctccgcgcgctatatattatatccgcgcatcgctatatataaaagccgcgcggtttatagcgtagctcgtagctgctctatacgctagctgtgctcgatgatgctgctagctagctcgtcgtagtatacgcgtgctagctagctagctcgtagctgctagtcgtagttcgtcgt</a:t>
              </a:r>
            </a:p>
          </p:txBody>
        </p:sp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E7C6C257-46FF-4B82-BAAC-42497B6B630C}"/>
                </a:ext>
              </a:extLst>
            </p:cNvPr>
            <p:cNvSpPr txBox="1"/>
            <p:nvPr/>
          </p:nvSpPr>
          <p:spPr>
            <a:xfrm rot="21219614">
              <a:off x="1912311" y="1000601"/>
              <a:ext cx="5732338" cy="61555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2400000" rev="21420000"/>
              </a:camera>
              <a:lightRig rig="threePt" dir="t"/>
            </a:scene3d>
          </p:spPr>
          <p:txBody>
            <a:bodyPr wrap="none" lIns="0" tIns="0" rIns="0" bIns="0" rtlCol="0">
              <a:prstTxWarp prst="textCascadeUp">
                <a:avLst>
                  <a:gd name="adj" fmla="val 28570"/>
                </a:avLst>
              </a:prstTxWarp>
              <a:spAutoFit/>
              <a:sp3d>
                <a:bevelT w="25400" h="25400"/>
                <a:bevelB w="0" h="0"/>
              </a:sp3d>
            </a:bodyPr>
            <a:lstStyle/>
            <a:p>
              <a:r>
                <a:rPr lang="sv-SE" sz="40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Människans arvsmassa</a:t>
              </a:r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6FE345D0-2596-4465-AA6E-D85380B3B92D}"/>
                </a:ext>
              </a:extLst>
            </p:cNvPr>
            <p:cNvSpPr txBox="1"/>
            <p:nvPr/>
          </p:nvSpPr>
          <p:spPr>
            <a:xfrm rot="20752858">
              <a:off x="1053204" y="3172645"/>
              <a:ext cx="2364750" cy="1400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sv-SE" sz="36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  <a:p>
              <a:pPr algn="ctr">
                <a:lnSpc>
                  <a:spcPts val="3400"/>
                </a:lnSpc>
              </a:pPr>
              <a:r>
                <a:rPr lang="sv-SE" sz="36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bokstäver</a:t>
              </a:r>
            </a:p>
            <a:p>
              <a:pPr algn="ctr">
                <a:lnSpc>
                  <a:spcPts val="3400"/>
                </a:lnSpc>
              </a:pPr>
              <a:r>
                <a:rPr lang="sv-SE" sz="3600" b="1" dirty="0">
                  <a:ln w="1270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per sida</a:t>
              </a:r>
            </a:p>
          </p:txBody>
        </p:sp>
      </p:grpSp>
      <p:pic>
        <p:nvPicPr>
          <p:cNvPr id="51" name="Bildobjekt 50">
            <a:extLst>
              <a:ext uri="{FF2B5EF4-FFF2-40B4-BE49-F238E27FC236}">
                <a16:creationId xmlns:a16="http://schemas.microsoft.com/office/drawing/2014/main" id="{6E372044-E0F0-45C2-9F00-D7F7259377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4515" y="2724202"/>
            <a:ext cx="1938470" cy="245216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67612"/>
      </p:ext>
    </p:extLst>
  </p:cSld>
  <p:clrMapOvr>
    <a:masterClrMapping/>
  </p:clrMapOvr>
  <p:transition advTm="5520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22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15: Extra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C4FFE55-0B75-4802-A45D-9026CD116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024" y="956848"/>
            <a:ext cx="3714349" cy="565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926270"/>
      </p:ext>
    </p:extLst>
  </p:cSld>
  <p:clrMapOvr>
    <a:masterClrMapping/>
  </p:clrMapOvr>
  <p:transition advTm="118054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16: Biologiska strukturer kan utvecklas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F7EAD7A-F96C-447E-81B2-9973625B937D}"/>
              </a:ext>
            </a:extLst>
          </p:cNvPr>
          <p:cNvSpPr txBox="1"/>
          <p:nvPr/>
        </p:nvSpPr>
        <p:spPr>
          <a:xfrm flipH="1">
            <a:off x="-1" y="797005"/>
            <a:ext cx="8811190" cy="2769989"/>
          </a:xfrm>
          <a:prstGeom prst="rect">
            <a:avLst/>
          </a:prstGeom>
          <a:noFill/>
        </p:spPr>
        <p:txBody>
          <a:bodyPr wrap="square" lIns="216000" tIns="0" rIns="0" bIns="0" rtlCol="0">
            <a:spAutoFit/>
          </a:bodyPr>
          <a:lstStyle/>
          <a:p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Icke-reducerbart komplext system:</a:t>
            </a:r>
            <a:r>
              <a:rPr lang="sv-SE" sz="2000" dirty="0"/>
              <a:t> Ett system som består av flera växelverkande delar som </a:t>
            </a:r>
            <a:r>
              <a:rPr lang="sv-SE" sz="2000" i="1" u="sng" dirty="0"/>
              <a:t>alla</a:t>
            </a:r>
            <a:r>
              <a:rPr lang="sv-SE" sz="2000" dirty="0"/>
              <a:t> bidrar till den grundläggande funktionen, och där systemet slutar fungera om </a:t>
            </a:r>
            <a:r>
              <a:rPr lang="sv-SE" sz="2000" i="1" u="sng" dirty="0"/>
              <a:t>någon</a:t>
            </a:r>
            <a:r>
              <a:rPr lang="sv-SE" sz="2000" dirty="0"/>
              <a:t> av delarna försvinner.</a:t>
            </a:r>
            <a:endParaRPr lang="sv-SE" sz="2000" b="1" spc="99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sv-SE" sz="2000" b="1" spc="99" dirty="0">
                <a:solidFill>
                  <a:schemeClr val="accent6">
                    <a:lumMod val="75000"/>
                  </a:schemeClr>
                </a:solidFill>
              </a:rPr>
              <a:t>Charles Darwin, 1859: </a:t>
            </a:r>
            <a:r>
              <a:rPr lang="sv-SE" sz="2000" spc="99" dirty="0"/>
              <a:t>”Om det skulle kunna visas att det existerar ett komplext organ som inte kan ha formats genom ett antal successiva små modifikationer, så skulle min teori fullständigt rasa samman.”</a:t>
            </a:r>
          </a:p>
          <a:p>
            <a:pPr>
              <a:spcBef>
                <a:spcPts val="1200"/>
              </a:spcBef>
              <a:defRPr/>
            </a:pPr>
            <a:r>
              <a:rPr lang="sv-SE" sz="2000" b="1" dirty="0">
                <a:solidFill>
                  <a:schemeClr val="accent6">
                    <a:lumMod val="75000"/>
                  </a:schemeClr>
                </a:solidFill>
              </a:rPr>
              <a:t>J.B.S. Haldane, 1949: </a:t>
            </a:r>
            <a:r>
              <a:rPr lang="sv-SE" sz="2000" dirty="0"/>
              <a:t>”Evolutionen kan inte ta fram mekanismer som är till ingen nytta innan de är färdigbyggda, </a:t>
            </a:r>
            <a:r>
              <a:rPr lang="sv-SE" sz="2000" i="1" u="sng" dirty="0"/>
              <a:t>typ hjulet</a:t>
            </a:r>
            <a:r>
              <a:rPr lang="sv-SE" sz="2000" dirty="0"/>
              <a:t>.”</a:t>
            </a:r>
            <a:endParaRPr lang="sv-SE" sz="2000" spc="99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157EC4B6-5542-4A75-B426-4F560C6ED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015" y="2920181"/>
            <a:ext cx="3188122" cy="3873421"/>
          </a:xfrm>
          <a:prstGeom prst="rect">
            <a:avLst/>
          </a:prstGeom>
        </p:spPr>
      </p:pic>
      <p:pic>
        <p:nvPicPr>
          <p:cNvPr id="1028" name="Picture 4" descr="http://www.arn.org/docs/mm/flag_dithani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" y="4127446"/>
            <a:ext cx="3554875" cy="26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6AEDE03-6EDD-4420-A882-95026F330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867" y="4127446"/>
            <a:ext cx="4739832" cy="2666156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05DD69A-98A0-4A55-A4D3-C2D14D9FD576}"/>
              </a:ext>
            </a:extLst>
          </p:cNvPr>
          <p:cNvSpPr txBox="1"/>
          <p:nvPr/>
        </p:nvSpPr>
        <p:spPr>
          <a:xfrm>
            <a:off x="7348278" y="3725771"/>
            <a:ext cx="156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ATP-syntas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3DACA04-E612-47CA-99C7-89E05C758F96}"/>
              </a:ext>
            </a:extLst>
          </p:cNvPr>
          <p:cNvSpPr txBox="1"/>
          <p:nvPr/>
        </p:nvSpPr>
        <p:spPr>
          <a:xfrm>
            <a:off x="31424" y="3702347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Flagell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B21CCA6-746B-4C62-AD2D-9E058D470549}"/>
              </a:ext>
            </a:extLst>
          </p:cNvPr>
          <p:cNvSpPr/>
          <p:nvPr/>
        </p:nvSpPr>
        <p:spPr>
          <a:xfrm>
            <a:off x="9059992" y="1937514"/>
            <a:ext cx="2939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dirty="0"/>
              <a:t>100 000 000 000 000 000 (10</a:t>
            </a:r>
            <a:r>
              <a:rPr lang="sv-SE" sz="2000" baseline="30000" dirty="0"/>
              <a:t>17</a:t>
            </a:r>
            <a:r>
              <a:rPr lang="sv-SE" sz="2000" dirty="0"/>
              <a:t>) stycken får plats i ett knappnålshuvud!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0503373-22DA-4EF6-937E-E81FFA85DE13}"/>
              </a:ext>
            </a:extLst>
          </p:cNvPr>
          <p:cNvSpPr/>
          <p:nvPr/>
        </p:nvSpPr>
        <p:spPr>
          <a:xfrm>
            <a:off x="7570" y="3679998"/>
            <a:ext cx="8904597" cy="317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27302FA-039F-4800-AEC8-518F68F6C4A1}"/>
              </a:ext>
            </a:extLst>
          </p:cNvPr>
          <p:cNvSpPr/>
          <p:nvPr/>
        </p:nvSpPr>
        <p:spPr>
          <a:xfrm>
            <a:off x="8889735" y="1922836"/>
            <a:ext cx="3279833" cy="4935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175906"/>
      </p:ext>
    </p:extLst>
  </p:cSld>
  <p:clrMapOvr>
    <a:masterClrMapping/>
  </p:clrMapOvr>
  <p:transition advTm="4095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/>
      <p:bldP spid="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sz="3200" dirty="0"/>
              <a:t>Myt 17: En kanin i kambrium skulle falsifiera ev.läran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EB125FF-93EC-4FD2-B2FD-852E54361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7" y="5283255"/>
            <a:ext cx="3993328" cy="148368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70EE675-B500-4A78-A11A-BECEABD3A8AA}"/>
              </a:ext>
            </a:extLst>
          </p:cNvPr>
          <p:cNvSpPr txBox="1"/>
          <p:nvPr/>
        </p:nvSpPr>
        <p:spPr>
          <a:xfrm>
            <a:off x="4103405" y="5835948"/>
            <a:ext cx="205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Blodkärl med röda blodkroppar från en Tyrannosaurus rex.</a:t>
            </a:r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6E0A5860-E45F-4F4E-9064-E0326650A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3" y="742406"/>
            <a:ext cx="4600359" cy="2852222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AA6FC6A5-5388-4C81-AAC4-1F3C32EC0478}"/>
              </a:ext>
            </a:extLst>
          </p:cNvPr>
          <p:cNvSpPr txBox="1"/>
          <p:nvPr/>
        </p:nvSpPr>
        <p:spPr>
          <a:xfrm>
            <a:off x="4676202" y="717038"/>
            <a:ext cx="7421501" cy="2939266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/>
          <a:p>
            <a:r>
              <a:rPr lang="sv-SE" dirty="0"/>
              <a:t>Vad är naturvetenskap?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Teorier kan aldrig bevisas. (”Evidens”, inte ”Bevis”)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Teorier måste kunna motbevisas (”falsifieras”).</a:t>
            </a:r>
          </a:p>
          <a:p>
            <a:pPr>
              <a:spcBef>
                <a:spcPts val="600"/>
              </a:spcBef>
            </a:pPr>
            <a:r>
              <a:rPr lang="sv-SE" dirty="0"/>
              <a:t>Kaninen kan inte falsifiera evolutionsläran: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Kaniners placering är ingen prediktion (förutsägelse) utan en observation.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Observerad fossil ordning ger evolutionsträden, inte tvärtom.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Naturligtvis hittas inga kaniner i lager där kaniner inte hittas!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Hade kaninen hittats under trilobiterna hade vi haft andra evolutionsträd.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i="1" dirty="0"/>
              <a:t>Evolutionsträden kan falsifieras, men inte evolution som fenomen.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sv-SE" dirty="0"/>
              <a:t>Nya fynd leder förändrade evolutionsträd nästan dagligen.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BF84F2F-36F8-4C39-A734-801BDD6296F6}"/>
              </a:ext>
            </a:extLst>
          </p:cNvPr>
          <p:cNvSpPr txBox="1"/>
          <p:nvPr/>
        </p:nvSpPr>
        <p:spPr>
          <a:xfrm>
            <a:off x="14043" y="3628985"/>
            <a:ext cx="12192000" cy="1631216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sv-SE" b="1" i="1" dirty="0"/>
              <a:t>Evolutionsläran är falsifierad</a:t>
            </a:r>
            <a:r>
              <a:rPr lang="sv-SE" dirty="0"/>
              <a:t> på många andra områden:</a:t>
            </a:r>
          </a:p>
          <a:p>
            <a:pPr marL="285750" indent="-2000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Darwin: Organ som inte kan bildas genom små successiva mutationer skulle falsifiera hans teori.</a:t>
            </a:r>
          </a:p>
          <a:p>
            <a:pPr marL="285750" indent="-2000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Haldane: Evolutionen kan inte ta fram hjulet.</a:t>
            </a:r>
          </a:p>
          <a:p>
            <a:pPr marL="285750" indent="-2000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Att allt levande har samma genetiska kod sades bevisa evolution (till dess en 21:a och 22:a aminosyra hittades).</a:t>
            </a:r>
          </a:p>
          <a:p>
            <a:pPr marL="285750" indent="-2000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dirty="0"/>
              <a:t>Enligt evolutionär konsensus dog dinosaurierna ut för 60-65 miljoner år sedan.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938350"/>
      </p:ext>
    </p:extLst>
  </p:cSld>
  <p:clrMapOvr>
    <a:masterClrMapping/>
  </p:clrMapOvr>
  <p:transition advTm="6146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uild="p"/>
      <p:bldP spid="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18: Jorden är gammal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5DFD3A5-1951-4EAC-A156-81712B9F6C56}"/>
              </a:ext>
            </a:extLst>
          </p:cNvPr>
          <p:cNvSpPr txBox="1"/>
          <p:nvPr/>
        </p:nvSpPr>
        <p:spPr>
          <a:xfrm>
            <a:off x="0" y="864574"/>
            <a:ext cx="5481217" cy="4985980"/>
          </a:xfrm>
          <a:prstGeom prst="rect">
            <a:avLst/>
          </a:prstGeom>
          <a:noFill/>
        </p:spPr>
        <p:txBody>
          <a:bodyPr wrap="none" lIns="216000" rtlCol="0">
            <a:spAutoFit/>
          </a:bodyPr>
          <a:lstStyle/>
          <a:p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Varför tror forskarna på en gammal jord?</a:t>
            </a:r>
          </a:p>
          <a:p>
            <a:pPr marL="452438" indent="-2698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Tjockleken på sedimentärt berg.</a:t>
            </a:r>
          </a:p>
          <a:p>
            <a:pPr marL="452438" indent="-269875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2438" indent="-269875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2438" indent="-269875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2438" indent="-269875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2438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Radiometriska dateringar.</a:t>
            </a:r>
          </a:p>
          <a:p>
            <a:pPr marL="895350" lvl="1" indent="-269875">
              <a:buFont typeface="Arial" panose="020B0604020202020204" pitchFamily="34" charset="0"/>
              <a:buChar char="•"/>
            </a:pPr>
            <a:endParaRPr lang="sv-SE" sz="2400" i="1" dirty="0">
              <a:highlight>
                <a:srgbClr val="FFFF00"/>
              </a:highlight>
            </a:endParaRPr>
          </a:p>
          <a:p>
            <a:pPr marL="895350" lvl="1" indent="-269875">
              <a:buFont typeface="Arial" panose="020B0604020202020204" pitchFamily="34" charset="0"/>
              <a:buChar char="•"/>
            </a:pPr>
            <a:endParaRPr lang="sv-SE" sz="2400" i="1" dirty="0">
              <a:highlight>
                <a:srgbClr val="FFFF00"/>
              </a:highlight>
            </a:endParaRPr>
          </a:p>
          <a:p>
            <a:pPr marL="895350" lvl="1" indent="-269875">
              <a:buFont typeface="Arial" panose="020B0604020202020204" pitchFamily="34" charset="0"/>
              <a:buChar char="•"/>
            </a:pPr>
            <a:endParaRPr lang="sv-SE" sz="2400" i="1" dirty="0">
              <a:highlight>
                <a:srgbClr val="FFFF00"/>
              </a:highlight>
            </a:endParaRPr>
          </a:p>
          <a:p>
            <a:pPr marL="895350" lvl="1" indent="-269875">
              <a:buFont typeface="Arial" panose="020B0604020202020204" pitchFamily="34" charset="0"/>
              <a:buChar char="•"/>
            </a:pPr>
            <a:endParaRPr lang="sv-SE" sz="2400" i="1" dirty="0">
              <a:highlight>
                <a:srgbClr val="FFFF00"/>
              </a:highlight>
            </a:endParaRPr>
          </a:p>
          <a:p>
            <a:pPr marL="447675" indent="-2667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Kraven från utvecklingsläran.</a:t>
            </a:r>
          </a:p>
        </p:txBody>
      </p:sp>
      <p:pic>
        <p:nvPicPr>
          <p:cNvPr id="16" name="Bildobjekt 15" descr="En bild som visar timglas, objekt, röd, bord&#10;&#10;Automatiskt genererad beskrivning">
            <a:extLst>
              <a:ext uri="{FF2B5EF4-FFF2-40B4-BE49-F238E27FC236}">
                <a16:creationId xmlns:a16="http://schemas.microsoft.com/office/drawing/2014/main" id="{4E8796DA-9F51-4726-9B86-B8830A730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669" y="3429000"/>
            <a:ext cx="2459904" cy="333375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7312F883-A9E2-451B-ABDA-B2343DFB6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669" y="3429000"/>
            <a:ext cx="2459904" cy="3333750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117985CE-4354-49C0-9A4E-485779673178}"/>
              </a:ext>
            </a:extLst>
          </p:cNvPr>
          <p:cNvSpPr txBox="1"/>
          <p:nvPr/>
        </p:nvSpPr>
        <p:spPr>
          <a:xfrm>
            <a:off x="-9144" y="864574"/>
            <a:ext cx="12191999" cy="5878532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82563">
              <a:spcBef>
                <a:spcPts val="1200"/>
              </a:spcBef>
            </a:pPr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95350" lvl="1" indent="-269875">
              <a:buFont typeface="Arial" panose="020B0604020202020204" pitchFamily="34" charset="0"/>
              <a:buChar char="•"/>
            </a:pPr>
            <a:r>
              <a:rPr lang="sv-SE" sz="2400" dirty="0"/>
              <a:t>Antar uniformism.</a:t>
            </a:r>
          </a:p>
          <a:p>
            <a:pPr marL="895350" lvl="1" indent="-269875">
              <a:buFont typeface="Arial" panose="020B0604020202020204" pitchFamily="34" charset="0"/>
              <a:buChar char="•"/>
            </a:pPr>
            <a:r>
              <a:rPr lang="sv-SE" sz="2400" dirty="0"/>
              <a:t>Geologiska kolumnen pusslas ihop från olika platser, och mäktigaste lagret används.</a:t>
            </a:r>
          </a:p>
          <a:p>
            <a:pPr marL="895350" lvl="1" indent="-269875">
              <a:buFont typeface="Arial" panose="020B0604020202020204" pitchFamily="34" charset="0"/>
              <a:buChar char="•"/>
            </a:pPr>
            <a:r>
              <a:rPr lang="sv-SE" sz="2400" dirty="0"/>
              <a:t>Långsam sedimentationshastigheten används, &lt;1/3 mm per år.</a:t>
            </a:r>
            <a:endParaRPr lang="sv-SE" dirty="0">
              <a:highlight>
                <a:srgbClr val="FFFF00"/>
              </a:highlight>
            </a:endParaRPr>
          </a:p>
          <a:p>
            <a:pPr marL="539750" lvl="1">
              <a:tabLst>
                <a:tab pos="895350" algn="l"/>
              </a:tabLst>
            </a:pPr>
            <a:r>
              <a:rPr lang="sv-SE" sz="2400" dirty="0"/>
              <a:t>=&gt; 	</a:t>
            </a:r>
            <a:r>
              <a:rPr lang="sv-SE" sz="2400" i="1" dirty="0"/>
              <a:t>Tjocka lager delat med långsamma sedimentationshastighet ger lång tid.</a:t>
            </a:r>
          </a:p>
          <a:p>
            <a:pPr marL="166688">
              <a:spcBef>
                <a:spcPts val="1200"/>
              </a:spcBef>
              <a:tabLst>
                <a:tab pos="3771900" algn="l"/>
              </a:tabLst>
            </a:pPr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 	Antaganden:                           </a:t>
            </a:r>
          </a:p>
          <a:p>
            <a:pPr marL="895350" lvl="1" indent="-269875">
              <a:buFont typeface="Arial" panose="020B0604020202020204" pitchFamily="34" charset="0"/>
              <a:buChar char="•"/>
            </a:pPr>
            <a:r>
              <a:rPr lang="sv-SE" sz="2400" dirty="0"/>
              <a:t>Initiala fördelningen känd.</a:t>
            </a:r>
            <a:endParaRPr lang="sv-SE" sz="2400" dirty="0">
              <a:highlight>
                <a:srgbClr val="FFFF00"/>
              </a:highlight>
            </a:endParaRPr>
          </a:p>
          <a:p>
            <a:pPr marL="895350" lvl="1" indent="-269875">
              <a:buFont typeface="Arial" panose="020B0604020202020204" pitchFamily="34" charset="0"/>
              <a:buChar char="•"/>
            </a:pPr>
            <a:r>
              <a:rPr lang="sv-SE" sz="2400" dirty="0"/>
              <a:t>Känt utbyte av material mot omgivningen.</a:t>
            </a:r>
            <a:endParaRPr lang="sv-SE" sz="2400" dirty="0">
              <a:highlight>
                <a:srgbClr val="FFFF00"/>
              </a:highlight>
            </a:endParaRPr>
          </a:p>
          <a:p>
            <a:pPr marL="895350" lvl="1" indent="-269875">
              <a:buFont typeface="Arial" panose="020B0604020202020204" pitchFamily="34" charset="0"/>
              <a:buChar char="•"/>
            </a:pPr>
            <a:r>
              <a:rPr lang="sv-SE" sz="2400" dirty="0"/>
              <a:t>Konstant sönderfallshastighet.</a:t>
            </a:r>
          </a:p>
          <a:p>
            <a:pPr marL="539750" lvl="1">
              <a:tabLst>
                <a:tab pos="895350" algn="l"/>
              </a:tabLst>
            </a:pPr>
            <a:r>
              <a:rPr lang="sv-SE" sz="2400" i="1" dirty="0"/>
              <a:t>=&gt;	Massor av felaktiga resultat.</a:t>
            </a:r>
            <a:endParaRPr lang="sv-SE" sz="2400" i="1" dirty="0">
              <a:highlight>
                <a:srgbClr val="FFFF00"/>
              </a:highlight>
            </a:endParaRPr>
          </a:p>
          <a:p>
            <a:pPr marL="166687">
              <a:spcBef>
                <a:spcPts val="1200"/>
              </a:spcBef>
            </a:pPr>
            <a:endParaRPr lang="sv-SE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95350" indent="-266700">
              <a:buFont typeface="Arial" panose="020B0604020202020204" pitchFamily="34" charset="0"/>
              <a:buChar char="•"/>
            </a:pPr>
            <a:r>
              <a:rPr lang="sv-SE" sz="2400" dirty="0"/>
              <a:t>Ofta främsta orsaken till tron på en gammal jord.</a:t>
            </a:r>
          </a:p>
          <a:p>
            <a:pPr>
              <a:spcBef>
                <a:spcPts val="1200"/>
              </a:spcBef>
            </a:pPr>
            <a:r>
              <a:rPr lang="sv-SE" sz="2400" b="1" i="1" dirty="0">
                <a:solidFill>
                  <a:schemeClr val="accent5">
                    <a:lumMod val="75000"/>
                  </a:schemeClr>
                </a:solidFill>
              </a:rPr>
              <a:t>OBS: Universums ålder är en </a:t>
            </a:r>
            <a:r>
              <a:rPr lang="sv-SE" sz="2400" b="1" i="1" u="sng" dirty="0">
                <a:solidFill>
                  <a:schemeClr val="accent5">
                    <a:lumMod val="75000"/>
                  </a:schemeClr>
                </a:solidFill>
              </a:rPr>
              <a:t>helt</a:t>
            </a:r>
            <a:r>
              <a:rPr lang="sv-SE" sz="2400" b="1" i="1" dirty="0">
                <a:solidFill>
                  <a:schemeClr val="accent5">
                    <a:lumMod val="75000"/>
                  </a:schemeClr>
                </a:solidFill>
              </a:rPr>
              <a:t> annan fråga!</a:t>
            </a:r>
          </a:p>
        </p:txBody>
      </p:sp>
      <p:grpSp>
        <p:nvGrpSpPr>
          <p:cNvPr id="66" name="Grupp 65">
            <a:extLst>
              <a:ext uri="{FF2B5EF4-FFF2-40B4-BE49-F238E27FC236}">
                <a16:creationId xmlns:a16="http://schemas.microsoft.com/office/drawing/2014/main" id="{A9A0EED2-70CE-48A7-B153-C14CA86DBDEF}"/>
              </a:ext>
            </a:extLst>
          </p:cNvPr>
          <p:cNvGrpSpPr/>
          <p:nvPr/>
        </p:nvGrpSpPr>
        <p:grpSpPr>
          <a:xfrm>
            <a:off x="6016444" y="218134"/>
            <a:ext cx="3154776" cy="2047732"/>
            <a:chOff x="5653056" y="342000"/>
            <a:chExt cx="4094655" cy="2780979"/>
          </a:xfrm>
        </p:grpSpPr>
        <p:cxnSp>
          <p:nvCxnSpPr>
            <p:cNvPr id="52" name="Rak 2">
              <a:extLst>
                <a:ext uri="{FF2B5EF4-FFF2-40B4-BE49-F238E27FC236}">
                  <a16:creationId xmlns:a16="http://schemas.microsoft.com/office/drawing/2014/main" id="{B5982239-1EB2-4D67-B481-6662A6393E0E}"/>
                </a:ext>
              </a:extLst>
            </p:cNvPr>
            <p:cNvCxnSpPr/>
            <p:nvPr/>
          </p:nvCxnSpPr>
          <p:spPr>
            <a:xfrm>
              <a:off x="5653056" y="2663197"/>
              <a:ext cx="3810977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EDA8ABAF-7B73-4D09-B804-545BEA1480ED}"/>
                </a:ext>
              </a:extLst>
            </p:cNvPr>
            <p:cNvSpPr/>
            <p:nvPr/>
          </p:nvSpPr>
          <p:spPr>
            <a:xfrm>
              <a:off x="5842251" y="2431674"/>
              <a:ext cx="924911" cy="231523"/>
            </a:xfrm>
            <a:prstGeom prst="rect">
              <a:avLst/>
            </a:prstGeom>
            <a:pattFill prst="smConfetti">
              <a:fgClr>
                <a:schemeClr val="bg2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D42E1380-FFD0-43E3-A10C-712CE16A5181}"/>
                </a:ext>
              </a:extLst>
            </p:cNvPr>
            <p:cNvSpPr/>
            <p:nvPr/>
          </p:nvSpPr>
          <p:spPr>
            <a:xfrm>
              <a:off x="5842251" y="1060073"/>
              <a:ext cx="924911" cy="1371600"/>
            </a:xfrm>
            <a:prstGeom prst="rect">
              <a:avLst/>
            </a:prstGeom>
            <a:pattFill prst="dashHorz">
              <a:fgClr>
                <a:schemeClr val="bg2">
                  <a:lumMod val="50000"/>
                </a:schemeClr>
              </a:fgClr>
              <a:bgClr>
                <a:schemeClr val="bg2">
                  <a:lumMod val="20000"/>
                  <a:lumOff val="80000"/>
                </a:schemeClr>
              </a:bgClr>
            </a:patt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22F59CA5-7D8E-4682-BA43-06B112953AA8}"/>
                </a:ext>
              </a:extLst>
            </p:cNvPr>
            <p:cNvSpPr/>
            <p:nvPr/>
          </p:nvSpPr>
          <p:spPr>
            <a:xfrm>
              <a:off x="7095115" y="1745873"/>
              <a:ext cx="924911" cy="917323"/>
            </a:xfrm>
            <a:prstGeom prst="rect">
              <a:avLst/>
            </a:prstGeom>
            <a:pattFill prst="smConfetti">
              <a:fgClr>
                <a:schemeClr val="bg2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A79831F6-40D5-4E84-A8BA-0EBF786C6E84}"/>
                </a:ext>
              </a:extLst>
            </p:cNvPr>
            <p:cNvSpPr/>
            <p:nvPr/>
          </p:nvSpPr>
          <p:spPr>
            <a:xfrm>
              <a:off x="7095115" y="1607309"/>
              <a:ext cx="924911" cy="138564"/>
            </a:xfrm>
            <a:prstGeom prst="rect">
              <a:avLst/>
            </a:prstGeom>
            <a:pattFill prst="dashHorz">
              <a:fgClr>
                <a:schemeClr val="bg2">
                  <a:lumMod val="50000"/>
                </a:schemeClr>
              </a:fgClr>
              <a:bgClr>
                <a:schemeClr val="bg2">
                  <a:lumMod val="20000"/>
                  <a:lumOff val="80000"/>
                </a:schemeClr>
              </a:bgClr>
            </a:patt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830E12A4-32E8-4986-919E-53AA049FE1F9}"/>
                </a:ext>
              </a:extLst>
            </p:cNvPr>
            <p:cNvSpPr/>
            <p:nvPr/>
          </p:nvSpPr>
          <p:spPr>
            <a:xfrm>
              <a:off x="8347980" y="1745874"/>
              <a:ext cx="924911" cy="917323"/>
            </a:xfrm>
            <a:prstGeom prst="rect">
              <a:avLst/>
            </a:prstGeom>
            <a:pattFill prst="smConfetti">
              <a:fgClr>
                <a:schemeClr val="bg2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41AA233A-B852-45B9-8658-D771F816D370}"/>
                </a:ext>
              </a:extLst>
            </p:cNvPr>
            <p:cNvSpPr/>
            <p:nvPr/>
          </p:nvSpPr>
          <p:spPr>
            <a:xfrm>
              <a:off x="8347979" y="374274"/>
              <a:ext cx="924911" cy="1371600"/>
            </a:xfrm>
            <a:prstGeom prst="rect">
              <a:avLst/>
            </a:prstGeom>
            <a:pattFill prst="dashHorz">
              <a:fgClr>
                <a:schemeClr val="bg2">
                  <a:lumMod val="50000"/>
                </a:schemeClr>
              </a:fgClr>
              <a:bgClr>
                <a:schemeClr val="bg2">
                  <a:lumMod val="20000"/>
                  <a:lumOff val="80000"/>
                </a:schemeClr>
              </a:bgClr>
            </a:patt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4627B78C-3D89-43ED-AE71-12C247824318}"/>
                </a:ext>
              </a:extLst>
            </p:cNvPr>
            <p:cNvSpPr txBox="1"/>
            <p:nvPr/>
          </p:nvSpPr>
          <p:spPr>
            <a:xfrm>
              <a:off x="5810271" y="2663196"/>
              <a:ext cx="3896178" cy="459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b="1" dirty="0">
                  <a:solidFill>
                    <a:schemeClr val="bg2">
                      <a:lumMod val="50000"/>
                    </a:schemeClr>
                  </a:solidFill>
                </a:rPr>
                <a:t>Plats 1          Plats 2    Läroböcker </a:t>
              </a:r>
            </a:p>
          </p:txBody>
        </p:sp>
        <p:sp>
          <p:nvSpPr>
            <p:cNvPr id="60" name="Frihandsfigur 20">
              <a:extLst>
                <a:ext uri="{FF2B5EF4-FFF2-40B4-BE49-F238E27FC236}">
                  <a16:creationId xmlns:a16="http://schemas.microsoft.com/office/drawing/2014/main" id="{79242632-CC1F-42D7-8F08-A1AEB928C2C9}"/>
                </a:ext>
              </a:extLst>
            </p:cNvPr>
            <p:cNvSpPr/>
            <p:nvPr/>
          </p:nvSpPr>
          <p:spPr>
            <a:xfrm>
              <a:off x="6483384" y="857722"/>
              <a:ext cx="2259724" cy="481172"/>
            </a:xfrm>
            <a:custGeom>
              <a:avLst/>
              <a:gdLst>
                <a:gd name="connsiteX0" fmla="*/ 0 w 2259724"/>
                <a:gd name="connsiteY0" fmla="*/ 481172 h 481172"/>
                <a:gd name="connsiteX1" fmla="*/ 1072055 w 2259724"/>
                <a:gd name="connsiteY1" fmla="*/ 18717 h 481172"/>
                <a:gd name="connsiteX2" fmla="*/ 2259724 w 2259724"/>
                <a:gd name="connsiteY2" fmla="*/ 134330 h 48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724" h="481172">
                  <a:moveTo>
                    <a:pt x="0" y="481172"/>
                  </a:moveTo>
                  <a:cubicBezTo>
                    <a:pt x="347717" y="278848"/>
                    <a:pt x="695434" y="76524"/>
                    <a:pt x="1072055" y="18717"/>
                  </a:cubicBezTo>
                  <a:cubicBezTo>
                    <a:pt x="1448676" y="-39090"/>
                    <a:pt x="1854200" y="47620"/>
                    <a:pt x="2259724" y="134330"/>
                  </a:cubicBezTo>
                </a:path>
              </a:pathLst>
            </a:custGeom>
            <a:ln w="381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61" name="Frihandsfigur 23">
              <a:extLst>
                <a:ext uri="{FF2B5EF4-FFF2-40B4-BE49-F238E27FC236}">
                  <a16:creationId xmlns:a16="http://schemas.microsoft.com/office/drawing/2014/main" id="{61C0D7E6-65D6-43C0-BF5C-1F1D0D3CEBFA}"/>
                </a:ext>
              </a:extLst>
            </p:cNvPr>
            <p:cNvSpPr/>
            <p:nvPr/>
          </p:nvSpPr>
          <p:spPr>
            <a:xfrm>
              <a:off x="7591115" y="2084241"/>
              <a:ext cx="1129862" cy="240586"/>
            </a:xfrm>
            <a:custGeom>
              <a:avLst/>
              <a:gdLst>
                <a:gd name="connsiteX0" fmla="*/ 0 w 2259724"/>
                <a:gd name="connsiteY0" fmla="*/ 481172 h 481172"/>
                <a:gd name="connsiteX1" fmla="*/ 1072055 w 2259724"/>
                <a:gd name="connsiteY1" fmla="*/ 18717 h 481172"/>
                <a:gd name="connsiteX2" fmla="*/ 2259724 w 2259724"/>
                <a:gd name="connsiteY2" fmla="*/ 134330 h 48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9724" h="481172">
                  <a:moveTo>
                    <a:pt x="0" y="481172"/>
                  </a:moveTo>
                  <a:cubicBezTo>
                    <a:pt x="347717" y="278848"/>
                    <a:pt x="695434" y="76524"/>
                    <a:pt x="1072055" y="18717"/>
                  </a:cubicBezTo>
                  <a:cubicBezTo>
                    <a:pt x="1448676" y="-39090"/>
                    <a:pt x="1854200" y="47620"/>
                    <a:pt x="2259724" y="134330"/>
                  </a:cubicBezTo>
                </a:path>
              </a:pathLst>
            </a:custGeom>
            <a:ln w="381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2ABBFF4C-1E42-4C5E-9B71-8718F31E05B7}"/>
                </a:ext>
              </a:extLst>
            </p:cNvPr>
            <p:cNvSpPr txBox="1"/>
            <p:nvPr/>
          </p:nvSpPr>
          <p:spPr>
            <a:xfrm rot="21358480">
              <a:off x="7063979" y="767646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sv-SE" sz="1600" dirty="0">
                  <a:solidFill>
                    <a:schemeClr val="accent5">
                      <a:lumMod val="75000"/>
                    </a:schemeClr>
                  </a:solidFill>
                </a:rPr>
                <a:t>Tjockaste</a:t>
              </a:r>
            </a:p>
          </p:txBody>
        </p:sp>
        <p:cxnSp>
          <p:nvCxnSpPr>
            <p:cNvPr id="63" name="Rak pil 16384">
              <a:extLst>
                <a:ext uri="{FF2B5EF4-FFF2-40B4-BE49-F238E27FC236}">
                  <a16:creationId xmlns:a16="http://schemas.microsoft.com/office/drawing/2014/main" id="{514F4E7C-ADA5-4224-A213-1A433CBDF78A}"/>
                </a:ext>
              </a:extLst>
            </p:cNvPr>
            <p:cNvCxnSpPr/>
            <p:nvPr/>
          </p:nvCxnSpPr>
          <p:spPr>
            <a:xfrm>
              <a:off x="9438854" y="342000"/>
              <a:ext cx="0" cy="2288922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7947DC0F-775F-4CB5-B837-752CC935298C}"/>
                </a:ext>
              </a:extLst>
            </p:cNvPr>
            <p:cNvSpPr txBox="1"/>
            <p:nvPr/>
          </p:nvSpPr>
          <p:spPr>
            <a:xfrm rot="5400000">
              <a:off x="9126889" y="1369741"/>
              <a:ext cx="882122" cy="35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solidFill>
                    <a:schemeClr val="bg2">
                      <a:lumMod val="50000"/>
                    </a:schemeClr>
                  </a:solidFill>
                </a:rPr>
                <a:t>160 km</a:t>
              </a:r>
            </a:p>
          </p:txBody>
        </p: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id="{9228DD88-01C6-4574-A44A-74C6E00ED134}"/>
                </a:ext>
              </a:extLst>
            </p:cNvPr>
            <p:cNvSpPr txBox="1"/>
            <p:nvPr/>
          </p:nvSpPr>
          <p:spPr>
            <a:xfrm rot="21358480">
              <a:off x="7558074" y="1992270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sv-SE" sz="1600" dirty="0">
                  <a:solidFill>
                    <a:schemeClr val="accent5">
                      <a:lumMod val="75000"/>
                    </a:schemeClr>
                  </a:solidFill>
                </a:rPr>
                <a:t>Tjockaste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485606"/>
      </p:ext>
    </p:extLst>
  </p:cSld>
  <p:clrMapOvr>
    <a:masterClrMapping/>
  </p:clrMapOvr>
  <p:transition advTm="8364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, utomhus, himmel, gammal&#10;&#10;Automatiskt genererad beskrivning">
            <a:extLst>
              <a:ext uri="{FF2B5EF4-FFF2-40B4-BE49-F238E27FC236}">
                <a16:creationId xmlns:a16="http://schemas.microsoft.com/office/drawing/2014/main" id="{4A412394-AFFC-4661-B96A-667BC544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824" y="1624788"/>
            <a:ext cx="3600000" cy="2382502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31637FA-6161-488A-ADA1-F3B0D57F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Många andra metoder ger låga åldrar</a:t>
            </a:r>
          </a:p>
        </p:txBody>
      </p:sp>
      <p:pic>
        <p:nvPicPr>
          <p:cNvPr id="11" name="Bildobjekt 10" descr="En bild som visar berg, natur, utomhus, dal&#10;&#10;Automatiskt genererad beskrivning">
            <a:extLst>
              <a:ext uri="{FF2B5EF4-FFF2-40B4-BE49-F238E27FC236}">
                <a16:creationId xmlns:a16="http://schemas.microsoft.com/office/drawing/2014/main" id="{E985FB38-37F5-4D5A-AB77-1FE14CF0D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824" y="4532664"/>
            <a:ext cx="3600000" cy="199829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12F8BA7-B20B-41C8-802F-D8FC42DEA71D}"/>
              </a:ext>
            </a:extLst>
          </p:cNvPr>
          <p:cNvSpPr txBox="1"/>
          <p:nvPr/>
        </p:nvSpPr>
        <p:spPr>
          <a:xfrm>
            <a:off x="0" y="782121"/>
            <a:ext cx="8705566" cy="5965736"/>
          </a:xfrm>
          <a:prstGeom prst="rect">
            <a:avLst/>
          </a:prstGeom>
          <a:noFill/>
        </p:spPr>
        <p:txBody>
          <a:bodyPr wrap="none" lIns="180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sv-SE" sz="2000" dirty="0"/>
              <a:t>Kontinenterna eroderar snabbt och borde snart vara nerslipade.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Kan mätas med mängden sediment i floder.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Kan inte förklaras med landhöjning.</a:t>
            </a:r>
            <a:endParaRPr lang="sv-SE" sz="1400" dirty="0">
              <a:highlight>
                <a:srgbClr val="FFFF00"/>
              </a:highlight>
            </a:endParaRP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Geologiska formationer är unga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Kanten av Niagarafallen rör sig bakåt. (1 meter/år =&gt; Max 9000 år för ravinen.)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Floddeltan tillväxer snabbt. (Tusentals år.)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Droppstensformationer tillväxer snabbt. (Tusentals år.)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Kustlinjen vid Beachy Head drar sig tillbaka. (1 meter/6 år =&gt; 17 mil på 1 Mår.)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Kol och olja kan bildas snabbt. (Tryck och temperatur är avgörande, inte tid.)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Höga tryck i olje- och gaskällor.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Det jordmagnetiska fältet minskar.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Kortperiodika kometer finns fortfarande kvar. (Oorts moln aldrig observerat.)</a:t>
            </a:r>
            <a:endParaRPr lang="sv-SE" sz="2000" dirty="0">
              <a:highlight>
                <a:srgbClr val="FFFF00"/>
              </a:highlight>
            </a:endParaRP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Det finns många evidens för snabba geologiska processer: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Veckade lager (utan sprickor =&gt; de hade ej hunnit stelna).</a:t>
            </a: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Polystratafossil (genom 100 000 år av antagen geologisk tid).</a:t>
            </a:r>
            <a:endParaRPr lang="sv-SE" sz="2000" dirty="0">
              <a:highlight>
                <a:srgbClr val="FFFF00"/>
              </a:highlight>
            </a:endParaRPr>
          </a:p>
          <a:p>
            <a:pPr marL="265113" indent="-17621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Mt. St. Helens bildades snabbt. (100 meter mäktigt lager. 40 meter djup ravin.)</a:t>
            </a:r>
            <a:endParaRPr lang="sv-SE" sz="2000" dirty="0">
              <a:highlight>
                <a:srgbClr val="FFFF00"/>
              </a:highlight>
            </a:endParaRP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sv-SE" sz="2000" dirty="0"/>
              <a:t>Blodkärl med röda blodkroppar hos T. Rex (antaget 65 miljoner år gammal).</a:t>
            </a:r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8C75AC12-630C-4BFC-8643-998076ADF859}"/>
              </a:ext>
            </a:extLst>
          </p:cNvPr>
          <p:cNvSpPr/>
          <p:nvPr/>
        </p:nvSpPr>
        <p:spPr>
          <a:xfrm>
            <a:off x="6096000" y="2793284"/>
            <a:ext cx="4876800" cy="513034"/>
          </a:xfrm>
          <a:custGeom>
            <a:avLst/>
            <a:gdLst>
              <a:gd name="connsiteX0" fmla="*/ 43987 w 7326136"/>
              <a:gd name="connsiteY0" fmla="*/ 829448 h 1148937"/>
              <a:gd name="connsiteX1" fmla="*/ 165173 w 7326136"/>
              <a:gd name="connsiteY1" fmla="*/ 807414 h 1148937"/>
              <a:gd name="connsiteX2" fmla="*/ 2533799 w 7326136"/>
              <a:gd name="connsiteY2" fmla="*/ 3183 h 1148937"/>
              <a:gd name="connsiteX3" fmla="*/ 7326136 w 7326136"/>
              <a:gd name="connsiteY3" fmla="*/ 1148937 h 1148937"/>
              <a:gd name="connsiteX0" fmla="*/ 0 w 7282149"/>
              <a:gd name="connsiteY0" fmla="*/ 829119 h 1148608"/>
              <a:gd name="connsiteX1" fmla="*/ 2489812 w 7282149"/>
              <a:gd name="connsiteY1" fmla="*/ 2854 h 1148608"/>
              <a:gd name="connsiteX2" fmla="*/ 7282149 w 7282149"/>
              <a:gd name="connsiteY2" fmla="*/ 1148608 h 1148608"/>
              <a:gd name="connsiteX0" fmla="*/ 0 w 7282149"/>
              <a:gd name="connsiteY0" fmla="*/ 829119 h 1148608"/>
              <a:gd name="connsiteX1" fmla="*/ 2489812 w 7282149"/>
              <a:gd name="connsiteY1" fmla="*/ 2854 h 1148608"/>
              <a:gd name="connsiteX2" fmla="*/ 7282149 w 7282149"/>
              <a:gd name="connsiteY2" fmla="*/ 1148608 h 1148608"/>
              <a:gd name="connsiteX0" fmla="*/ 0 w 7282149"/>
              <a:gd name="connsiteY0" fmla="*/ 832320 h 1151809"/>
              <a:gd name="connsiteX1" fmla="*/ 2489812 w 7282149"/>
              <a:gd name="connsiteY1" fmla="*/ 6055 h 1151809"/>
              <a:gd name="connsiteX2" fmla="*/ 7282149 w 7282149"/>
              <a:gd name="connsiteY2" fmla="*/ 1151809 h 1151809"/>
              <a:gd name="connsiteX0" fmla="*/ 0 w 7282149"/>
              <a:gd name="connsiteY0" fmla="*/ 425629 h 745118"/>
              <a:gd name="connsiteX1" fmla="*/ 2699133 w 7282149"/>
              <a:gd name="connsiteY1" fmla="*/ 62072 h 745118"/>
              <a:gd name="connsiteX2" fmla="*/ 7282149 w 7282149"/>
              <a:gd name="connsiteY2" fmla="*/ 745118 h 745118"/>
              <a:gd name="connsiteX0" fmla="*/ 0 w 7282149"/>
              <a:gd name="connsiteY0" fmla="*/ 384476 h 703965"/>
              <a:gd name="connsiteX1" fmla="*/ 2699133 w 7282149"/>
              <a:gd name="connsiteY1" fmla="*/ 20919 h 703965"/>
              <a:gd name="connsiteX2" fmla="*/ 7282149 w 7282149"/>
              <a:gd name="connsiteY2" fmla="*/ 703965 h 703965"/>
              <a:gd name="connsiteX0" fmla="*/ 0 w 7282149"/>
              <a:gd name="connsiteY0" fmla="*/ 403677 h 723166"/>
              <a:gd name="connsiteX1" fmla="*/ 3283027 w 7282149"/>
              <a:gd name="connsiteY1" fmla="*/ 18086 h 723166"/>
              <a:gd name="connsiteX2" fmla="*/ 7282149 w 7282149"/>
              <a:gd name="connsiteY2" fmla="*/ 723166 h 723166"/>
              <a:gd name="connsiteX0" fmla="*/ 0 w 7282149"/>
              <a:gd name="connsiteY0" fmla="*/ 391008 h 710497"/>
              <a:gd name="connsiteX1" fmla="*/ 3283027 w 7282149"/>
              <a:gd name="connsiteY1" fmla="*/ 5417 h 710497"/>
              <a:gd name="connsiteX2" fmla="*/ 7282149 w 7282149"/>
              <a:gd name="connsiteY2" fmla="*/ 710497 h 710497"/>
              <a:gd name="connsiteX0" fmla="*/ 0 w 7282149"/>
              <a:gd name="connsiteY0" fmla="*/ 57029 h 376518"/>
              <a:gd name="connsiteX1" fmla="*/ 3294044 w 7282149"/>
              <a:gd name="connsiteY1" fmla="*/ 46012 h 376518"/>
              <a:gd name="connsiteX2" fmla="*/ 7282149 w 7282149"/>
              <a:gd name="connsiteY2" fmla="*/ 376518 h 376518"/>
              <a:gd name="connsiteX0" fmla="*/ 0 w 7282149"/>
              <a:gd name="connsiteY0" fmla="*/ 0 h 319489"/>
              <a:gd name="connsiteX1" fmla="*/ 7282149 w 7282149"/>
              <a:gd name="connsiteY1" fmla="*/ 319489 h 319489"/>
              <a:gd name="connsiteX0" fmla="*/ 0 w 4131325"/>
              <a:gd name="connsiteY0" fmla="*/ 0 h 308472"/>
              <a:gd name="connsiteX1" fmla="*/ 4131325 w 4131325"/>
              <a:gd name="connsiteY1" fmla="*/ 308472 h 308472"/>
              <a:gd name="connsiteX0" fmla="*/ 0 w 4098274"/>
              <a:gd name="connsiteY0" fmla="*/ 0 h 418641"/>
              <a:gd name="connsiteX1" fmla="*/ 4098274 w 4098274"/>
              <a:gd name="connsiteY1" fmla="*/ 418641 h 418641"/>
              <a:gd name="connsiteX0" fmla="*/ 0 w 4098274"/>
              <a:gd name="connsiteY0" fmla="*/ 9124 h 427765"/>
              <a:gd name="connsiteX1" fmla="*/ 4098274 w 4098274"/>
              <a:gd name="connsiteY1" fmla="*/ 427765 h 427765"/>
              <a:gd name="connsiteX0" fmla="*/ 0 w 4098274"/>
              <a:gd name="connsiteY0" fmla="*/ 18236 h 436877"/>
              <a:gd name="connsiteX1" fmla="*/ 4098274 w 4098274"/>
              <a:gd name="connsiteY1" fmla="*/ 436877 h 436877"/>
              <a:gd name="connsiteX0" fmla="*/ 0 w 4098274"/>
              <a:gd name="connsiteY0" fmla="*/ 16547 h 435188"/>
              <a:gd name="connsiteX1" fmla="*/ 1336724 w 4098274"/>
              <a:gd name="connsiteY1" fmla="*/ 19567 h 435188"/>
              <a:gd name="connsiteX2" fmla="*/ 4098274 w 4098274"/>
              <a:gd name="connsiteY2" fmla="*/ 435188 h 435188"/>
              <a:gd name="connsiteX0" fmla="*/ 0 w 4098274"/>
              <a:gd name="connsiteY0" fmla="*/ 0 h 418641"/>
              <a:gd name="connsiteX1" fmla="*/ 1983820 w 4098274"/>
              <a:gd name="connsiteY1" fmla="*/ 82886 h 418641"/>
              <a:gd name="connsiteX2" fmla="*/ 4098274 w 4098274"/>
              <a:gd name="connsiteY2" fmla="*/ 418641 h 418641"/>
              <a:gd name="connsiteX0" fmla="*/ 0 w 4098274"/>
              <a:gd name="connsiteY0" fmla="*/ 0 h 418641"/>
              <a:gd name="connsiteX1" fmla="*/ 1983820 w 4098274"/>
              <a:gd name="connsiteY1" fmla="*/ 82886 h 418641"/>
              <a:gd name="connsiteX2" fmla="*/ 4098274 w 4098274"/>
              <a:gd name="connsiteY2" fmla="*/ 418641 h 418641"/>
              <a:gd name="connsiteX0" fmla="*/ 0 w 4098274"/>
              <a:gd name="connsiteY0" fmla="*/ 0 h 418641"/>
              <a:gd name="connsiteX1" fmla="*/ 1983820 w 4098274"/>
              <a:gd name="connsiteY1" fmla="*/ 82886 h 418641"/>
              <a:gd name="connsiteX2" fmla="*/ 4098274 w 4098274"/>
              <a:gd name="connsiteY2" fmla="*/ 418641 h 418641"/>
              <a:gd name="connsiteX0" fmla="*/ 0 w 4098274"/>
              <a:gd name="connsiteY0" fmla="*/ 14209 h 432850"/>
              <a:gd name="connsiteX1" fmla="*/ 1983820 w 4098274"/>
              <a:gd name="connsiteY1" fmla="*/ 97095 h 432850"/>
              <a:gd name="connsiteX2" fmla="*/ 4098274 w 4098274"/>
              <a:gd name="connsiteY2" fmla="*/ 432850 h 432850"/>
              <a:gd name="connsiteX0" fmla="*/ 0 w 4098274"/>
              <a:gd name="connsiteY0" fmla="*/ 0 h 418641"/>
              <a:gd name="connsiteX1" fmla="*/ 1983820 w 4098274"/>
              <a:gd name="connsiteY1" fmla="*/ 82886 h 418641"/>
              <a:gd name="connsiteX2" fmla="*/ 4098274 w 4098274"/>
              <a:gd name="connsiteY2" fmla="*/ 418641 h 418641"/>
              <a:gd name="connsiteX0" fmla="*/ 0 w 4098274"/>
              <a:gd name="connsiteY0" fmla="*/ 0 h 506949"/>
              <a:gd name="connsiteX1" fmla="*/ 1983820 w 4098274"/>
              <a:gd name="connsiteY1" fmla="*/ 82886 h 506949"/>
              <a:gd name="connsiteX2" fmla="*/ 4098274 w 4098274"/>
              <a:gd name="connsiteY2" fmla="*/ 418641 h 506949"/>
              <a:gd name="connsiteX0" fmla="*/ 0 w 4098274"/>
              <a:gd name="connsiteY0" fmla="*/ 0 h 523497"/>
              <a:gd name="connsiteX1" fmla="*/ 2129645 w 4098274"/>
              <a:gd name="connsiteY1" fmla="*/ 196029 h 523497"/>
              <a:gd name="connsiteX2" fmla="*/ 4098274 w 4098274"/>
              <a:gd name="connsiteY2" fmla="*/ 418641 h 523497"/>
              <a:gd name="connsiteX0" fmla="*/ 0 w 4098274"/>
              <a:gd name="connsiteY0" fmla="*/ 0 h 544751"/>
              <a:gd name="connsiteX1" fmla="*/ 2129645 w 4098274"/>
              <a:gd name="connsiteY1" fmla="*/ 196029 h 544751"/>
              <a:gd name="connsiteX2" fmla="*/ 4098274 w 4098274"/>
              <a:gd name="connsiteY2" fmla="*/ 418641 h 544751"/>
              <a:gd name="connsiteX0" fmla="*/ 0 w 4098274"/>
              <a:gd name="connsiteY0" fmla="*/ 17039 h 561790"/>
              <a:gd name="connsiteX1" fmla="*/ 2129645 w 4098274"/>
              <a:gd name="connsiteY1" fmla="*/ 213068 h 561790"/>
              <a:gd name="connsiteX2" fmla="*/ 4098274 w 4098274"/>
              <a:gd name="connsiteY2" fmla="*/ 435680 h 561790"/>
              <a:gd name="connsiteX0" fmla="*/ 0 w 4098274"/>
              <a:gd name="connsiteY0" fmla="*/ 13273 h 554065"/>
              <a:gd name="connsiteX1" fmla="*/ 2129645 w 4098274"/>
              <a:gd name="connsiteY1" fmla="*/ 209302 h 554065"/>
              <a:gd name="connsiteX2" fmla="*/ 4098274 w 4098274"/>
              <a:gd name="connsiteY2" fmla="*/ 431914 h 554065"/>
              <a:gd name="connsiteX0" fmla="*/ 0 w 4098274"/>
              <a:gd name="connsiteY0" fmla="*/ 13273 h 504194"/>
              <a:gd name="connsiteX1" fmla="*/ 2129645 w 4098274"/>
              <a:gd name="connsiteY1" fmla="*/ 209302 h 504194"/>
              <a:gd name="connsiteX2" fmla="*/ 4098274 w 4098274"/>
              <a:gd name="connsiteY2" fmla="*/ 431914 h 504194"/>
              <a:gd name="connsiteX0" fmla="*/ 0 w 4098274"/>
              <a:gd name="connsiteY0" fmla="*/ 13273 h 495438"/>
              <a:gd name="connsiteX1" fmla="*/ 2129645 w 4098274"/>
              <a:gd name="connsiteY1" fmla="*/ 209302 h 495438"/>
              <a:gd name="connsiteX2" fmla="*/ 4098274 w 4098274"/>
              <a:gd name="connsiteY2" fmla="*/ 431914 h 495438"/>
              <a:gd name="connsiteX0" fmla="*/ 0 w 4098274"/>
              <a:gd name="connsiteY0" fmla="*/ 0 h 482165"/>
              <a:gd name="connsiteX1" fmla="*/ 2129645 w 4098274"/>
              <a:gd name="connsiteY1" fmla="*/ 196029 h 482165"/>
              <a:gd name="connsiteX2" fmla="*/ 4098274 w 4098274"/>
              <a:gd name="connsiteY2" fmla="*/ 418641 h 482165"/>
              <a:gd name="connsiteX0" fmla="*/ 0 w 4098274"/>
              <a:gd name="connsiteY0" fmla="*/ 0 h 484939"/>
              <a:gd name="connsiteX1" fmla="*/ 2475978 w 4098274"/>
              <a:gd name="connsiteY1" fmla="*/ 209340 h 484939"/>
              <a:gd name="connsiteX2" fmla="*/ 4098274 w 4098274"/>
              <a:gd name="connsiteY2" fmla="*/ 418641 h 484939"/>
              <a:gd name="connsiteX0" fmla="*/ 0 w 4098274"/>
              <a:gd name="connsiteY0" fmla="*/ 0 h 473868"/>
              <a:gd name="connsiteX1" fmla="*/ 2475978 w 4098274"/>
              <a:gd name="connsiteY1" fmla="*/ 209340 h 473868"/>
              <a:gd name="connsiteX2" fmla="*/ 4098274 w 4098274"/>
              <a:gd name="connsiteY2" fmla="*/ 418641 h 473868"/>
              <a:gd name="connsiteX0" fmla="*/ 0 w 4098274"/>
              <a:gd name="connsiteY0" fmla="*/ 0 h 487518"/>
              <a:gd name="connsiteX1" fmla="*/ 2475978 w 4098274"/>
              <a:gd name="connsiteY1" fmla="*/ 209340 h 487518"/>
              <a:gd name="connsiteX2" fmla="*/ 4098274 w 4098274"/>
              <a:gd name="connsiteY2" fmla="*/ 418641 h 487518"/>
              <a:gd name="connsiteX0" fmla="*/ 0 w 4034476"/>
              <a:gd name="connsiteY0" fmla="*/ 0 h 282927"/>
              <a:gd name="connsiteX1" fmla="*/ 2475978 w 4034476"/>
              <a:gd name="connsiteY1" fmla="*/ 209340 h 282927"/>
              <a:gd name="connsiteX2" fmla="*/ 4034476 w 4034476"/>
              <a:gd name="connsiteY2" fmla="*/ 205666 h 282927"/>
              <a:gd name="connsiteX0" fmla="*/ 0 w 4034476"/>
              <a:gd name="connsiteY0" fmla="*/ 0 h 294625"/>
              <a:gd name="connsiteX1" fmla="*/ 2475978 w 4034476"/>
              <a:gd name="connsiteY1" fmla="*/ 209340 h 294625"/>
              <a:gd name="connsiteX2" fmla="*/ 4034476 w 4034476"/>
              <a:gd name="connsiteY2" fmla="*/ 205666 h 294625"/>
              <a:gd name="connsiteX0" fmla="*/ 0 w 4034476"/>
              <a:gd name="connsiteY0" fmla="*/ 0 h 297556"/>
              <a:gd name="connsiteX1" fmla="*/ 2475978 w 4034476"/>
              <a:gd name="connsiteY1" fmla="*/ 209340 h 297556"/>
              <a:gd name="connsiteX2" fmla="*/ 4034476 w 4034476"/>
              <a:gd name="connsiteY2" fmla="*/ 205666 h 297556"/>
              <a:gd name="connsiteX0" fmla="*/ 0 w 4034476"/>
              <a:gd name="connsiteY0" fmla="*/ 0 h 347480"/>
              <a:gd name="connsiteX1" fmla="*/ 2475978 w 4034476"/>
              <a:gd name="connsiteY1" fmla="*/ 209340 h 347480"/>
              <a:gd name="connsiteX2" fmla="*/ 4034476 w 4034476"/>
              <a:gd name="connsiteY2" fmla="*/ 205666 h 347480"/>
              <a:gd name="connsiteX0" fmla="*/ 0 w 4034476"/>
              <a:gd name="connsiteY0" fmla="*/ 0 h 309932"/>
              <a:gd name="connsiteX1" fmla="*/ 2475978 w 4034476"/>
              <a:gd name="connsiteY1" fmla="*/ 209340 h 309932"/>
              <a:gd name="connsiteX2" fmla="*/ 4034476 w 4034476"/>
              <a:gd name="connsiteY2" fmla="*/ 205666 h 30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4476" h="309932">
                <a:moveTo>
                  <a:pt x="0" y="0"/>
                </a:moveTo>
                <a:cubicBezTo>
                  <a:pt x="761528" y="7662"/>
                  <a:pt x="1894706" y="21986"/>
                  <a:pt x="2475978" y="209340"/>
                </a:cubicBezTo>
                <a:cubicBezTo>
                  <a:pt x="3057250" y="396694"/>
                  <a:pt x="3517589" y="278389"/>
                  <a:pt x="4034476" y="205666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8D02E73C-E46C-4267-9C38-087CE5E102C9}"/>
              </a:ext>
            </a:extLst>
          </p:cNvPr>
          <p:cNvCxnSpPr>
            <a:cxnSpLocks/>
          </p:cNvCxnSpPr>
          <p:nvPr/>
        </p:nvCxnSpPr>
        <p:spPr>
          <a:xfrm flipV="1">
            <a:off x="8511332" y="2122945"/>
            <a:ext cx="2780668" cy="123966"/>
          </a:xfrm>
          <a:prstGeom prst="straightConnector1">
            <a:avLst/>
          </a:prstGeom>
          <a:noFill/>
          <a:ln w="2857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BE54E1DB-7FA7-4E97-B453-A9C551B57C7F}"/>
              </a:ext>
            </a:extLst>
          </p:cNvPr>
          <p:cNvCxnSpPr>
            <a:cxnSpLocks/>
          </p:cNvCxnSpPr>
          <p:nvPr/>
        </p:nvCxnSpPr>
        <p:spPr>
          <a:xfrm>
            <a:off x="8511332" y="3138366"/>
            <a:ext cx="1541038" cy="449369"/>
          </a:xfrm>
          <a:prstGeom prst="straightConnector1">
            <a:avLst/>
          </a:prstGeom>
          <a:noFill/>
          <a:ln w="2857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Rak pilkoppling 31">
            <a:extLst>
              <a:ext uri="{FF2B5EF4-FFF2-40B4-BE49-F238E27FC236}">
                <a16:creationId xmlns:a16="http://schemas.microsoft.com/office/drawing/2014/main" id="{67572718-9537-4DF6-BC31-54954BD0722F}"/>
              </a:ext>
            </a:extLst>
          </p:cNvPr>
          <p:cNvCxnSpPr>
            <a:cxnSpLocks/>
          </p:cNvCxnSpPr>
          <p:nvPr/>
        </p:nvCxnSpPr>
        <p:spPr>
          <a:xfrm>
            <a:off x="4825388" y="2525803"/>
            <a:ext cx="4131325" cy="116864"/>
          </a:xfrm>
          <a:prstGeom prst="straightConnector1">
            <a:avLst/>
          </a:prstGeom>
          <a:noFill/>
          <a:ln w="2857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4027A8C3-7B0D-423C-B160-C5EDCF731C7D}"/>
              </a:ext>
            </a:extLst>
          </p:cNvPr>
          <p:cNvCxnSpPr>
            <a:cxnSpLocks/>
          </p:cNvCxnSpPr>
          <p:nvPr/>
        </p:nvCxnSpPr>
        <p:spPr>
          <a:xfrm flipV="1">
            <a:off x="8534400" y="5750972"/>
            <a:ext cx="1517970" cy="333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482488"/>
      </p:ext>
    </p:extLst>
  </p:cSld>
  <p:clrMapOvr>
    <a:masterClrMapping/>
  </p:clrMapOvr>
  <p:transition advTm="7599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5.1|44.4|207.9|107.7|54.4|58.7|6.5|9|10.4|52.6|16|11.4|15.4|8.4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9|16.7|109.6|55.7|95.7|9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9|16.7|109.6|55.7|95.7|9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24.5|30|42.6|170.5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7.6|25.3|154.5|8.8|35.5|22.9|21.4|56.7|29.8|51.6|27|3.8|24|41.5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31.3|83.6|139.8|50.2|43.9|115.1|40.7|92.7|9.8|76.1|5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4|46.5|57.3|20.9|38.7|13.9|27.1|36.3|23.3|28.9|53.7|84.2|15.2|27|92.6|95.9"/>
</p:tagLst>
</file>

<file path=ppt/theme/theme1.xml><?xml version="1.0" encoding="utf-8"?>
<a:theme xmlns:a="http://schemas.openxmlformats.org/drawingml/2006/main" name="2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Formgivningsmall- snöig väg</Template>
  <TotalTime>0</TotalTime>
  <Words>1310</Words>
  <Application>Microsoft Office PowerPoint</Application>
  <PresentationFormat>Bredbild</PresentationFormat>
  <Paragraphs>169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Times New Roman</vt:lpstr>
      <vt:lpstr>Maiandra GD</vt:lpstr>
      <vt:lpstr>Calibri</vt:lpstr>
      <vt:lpstr>MV Boli</vt:lpstr>
      <vt:lpstr>Arial</vt:lpstr>
      <vt:lpstr>2_Office-tema</vt:lpstr>
      <vt:lpstr>4. Allmänna evolutionsmyter</vt:lpstr>
      <vt:lpstr>Myt 14: Tiden kan göra underverk</vt:lpstr>
      <vt:lpstr>Myt 15: Evolutionen fortsätter</vt:lpstr>
      <vt:lpstr>Myt 15: Extra</vt:lpstr>
      <vt:lpstr>Myt 16: Biologiska strukturer kan utvecklas</vt:lpstr>
      <vt:lpstr>Myt 17: En kanin i kambrium skulle falsifiera ev.läran </vt:lpstr>
      <vt:lpstr>Myt 18: Jorden är gammal</vt:lpstr>
      <vt:lpstr>Många andra metoder ger låga åldrar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2021-02-26T13:53:43Z</dcterms:modified>
</cp:coreProperties>
</file>