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1383" r:id="rId2"/>
    <p:sldId id="1379" r:id="rId3"/>
    <p:sldId id="1374" r:id="rId4"/>
    <p:sldId id="1170" r:id="rId5"/>
    <p:sldId id="1375" r:id="rId6"/>
    <p:sldId id="1377" r:id="rId7"/>
    <p:sldId id="1378" r:id="rId8"/>
  </p:sldIdLst>
  <p:sldSz cx="12192000" cy="6858000"/>
  <p:notesSz cx="6858000" cy="994568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aiandra GD" panose="020E0502030308020204" pitchFamily="34" charset="0"/>
      <p:regular r:id="rId15"/>
    </p:embeddedFont>
    <p:embeddedFont>
      <p:font typeface="MV Boli" panose="02000500030200090000" pitchFamily="2" charset="0"/>
      <p:regular r:id="rId16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813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E00"/>
    <a:srgbClr val="FFA207"/>
    <a:srgbClr val="FF2D55"/>
    <a:srgbClr val="3030FF"/>
    <a:srgbClr val="648C16"/>
    <a:srgbClr val="FF0000"/>
    <a:srgbClr val="005314"/>
    <a:srgbClr val="D2A681"/>
    <a:srgbClr val="7C2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2" autoAdjust="0"/>
    <p:restoredTop sz="70642" autoAdjust="0"/>
  </p:normalViewPr>
  <p:slideViewPr>
    <p:cSldViewPr snapToGrid="0">
      <p:cViewPr varScale="1">
        <p:scale>
          <a:sx n="89" d="100"/>
          <a:sy n="89" d="100"/>
        </p:scale>
        <p:origin x="1494" y="114"/>
      </p:cViewPr>
      <p:guideLst>
        <p:guide pos="5813"/>
        <p:guide orient="horz" pos="4088"/>
      </p:guideLst>
    </p:cSldViewPr>
  </p:slideViewPr>
  <p:outlineViewPr>
    <p:cViewPr>
      <p:scale>
        <a:sx n="33" d="100"/>
        <a:sy n="33" d="100"/>
      </p:scale>
      <p:origin x="0" y="17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4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2-22T21:25:4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44 2688,'-99'-36'1056,"94"36"-832,5 0-64,18 0-1920,12-7 512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trike="noStrike" dirty="0"/>
              <a:t>VO: De som fick evolutionsläran att slå igenom för 100-150 år sedan (några något nyare) och som envist hänger kvar.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176EC-C84D-4117-AB1D-1C19FDABD09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76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D7A4D-13C9-4281-A3A5-BC23146A5477}" type="slidenum">
              <a:rPr lang="sv-SE"/>
              <a:pPr/>
              <a:t>2</a:t>
            </a:fld>
            <a:endParaRPr lang="sv-SE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1"/>
            <a:ext cx="5861050" cy="6083101"/>
          </a:xfrm>
          <a:noFill/>
          <a:ln/>
        </p:spPr>
        <p:txBody>
          <a:bodyPr>
            <a:normAutofit/>
          </a:bodyPr>
          <a:lstStyle/>
          <a:p>
            <a:pPr marL="228600" indent="-228600" eaLnBrk="1" hangingPunct="1"/>
            <a:r>
              <a:rPr lang="sv-SE" i="0" strike="noStrike" dirty="0"/>
              <a:t>VO: Produkterna samlas i kolven nere till höger.</a:t>
            </a:r>
          </a:p>
          <a:p>
            <a:pPr marL="228600" indent="-228600" eaLnBrk="1" hangingPunct="1"/>
            <a:r>
              <a:rPr lang="sv-SE" i="0" strike="noStrike" dirty="0"/>
              <a:t>”Fällan” nere i mitten är för att förhindra tillbakaflöde.</a:t>
            </a:r>
          </a:p>
          <a:p>
            <a:pPr marL="228600" indent="-228600" eaLnBrk="1" hangingPunct="1"/>
            <a:r>
              <a:rPr lang="sv-SE" i="0" strike="noStrike" dirty="0"/>
              <a:t>Den primitiva atmosfären anses reducerande (inget syre) med metan, ammoniak, vattenånga och vätgas.</a:t>
            </a:r>
          </a:p>
          <a:p>
            <a:pPr marL="228600" indent="-228600" eaLnBrk="1" hangingPunct="1"/>
            <a:endParaRPr lang="sv-SE" i="0" strike="noStrike" dirty="0"/>
          </a:p>
          <a:p>
            <a:pPr marL="228600" indent="-228600" eaLnBrk="1" hangingPunct="1"/>
            <a:r>
              <a:rPr lang="sv-SE" i="0" strike="noStrike" dirty="0"/>
              <a:t>VO: </a:t>
            </a:r>
            <a:r>
              <a:rPr lang="sv-SE" sz="2800" dirty="0"/>
              <a:t>DNA behöver proteiner som behöver DNA, men RNA kanske kan syntetisera sig själv?</a:t>
            </a:r>
          </a:p>
        </p:txBody>
      </p:sp>
    </p:spTree>
    <p:extLst>
      <p:ext uri="{BB962C8B-B14F-4D97-AF65-F5344CB8AC3E}">
        <p14:creationId xmlns:p14="http://schemas.microsoft.com/office/powerpoint/2010/main" val="158599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D7A4D-13C9-4281-A3A5-BC23146A5477}" type="slidenum">
              <a:rPr lang="sv-SE"/>
              <a:pPr/>
              <a:t>3</a:t>
            </a:fld>
            <a:endParaRPr lang="sv-SE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1"/>
            <a:ext cx="5861050" cy="6083101"/>
          </a:xfrm>
          <a:noFill/>
          <a:ln/>
        </p:spPr>
        <p:txBody>
          <a:bodyPr>
            <a:normAutofit fontScale="70000" lnSpcReduction="20000"/>
          </a:bodyPr>
          <a:lstStyle/>
          <a:p>
            <a:pPr marL="228600" indent="-228600" eaLnBrk="1" hangingPunct="1"/>
            <a:r>
              <a:rPr lang="sv-SE" b="0" dirty="0"/>
              <a:t>VO: Tanken är att fostret går igenom </a:t>
            </a:r>
            <a:r>
              <a:rPr lang="sv-SE" b="0" i="1" dirty="0"/>
              <a:t>vuxenstadierna</a:t>
            </a:r>
            <a:r>
              <a:rPr lang="sv-SE" b="0" dirty="0"/>
              <a:t> hos sina förfäder och lägger till n</a:t>
            </a:r>
            <a:r>
              <a:rPr lang="sv-SE" dirty="0"/>
              <a:t>yutvecklade egenskaper i slutet av fosterutvecklingen =&gt;</a:t>
            </a:r>
          </a:p>
          <a:p>
            <a:pPr marL="228600" indent="-228600" eaLnBrk="1" hangingPunct="1"/>
            <a:r>
              <a:rPr lang="sv-SE" dirty="0"/>
              <a:t>=&gt; Tidigare evolutionära steg uppträder tidigare i fosterutvecklingen.</a:t>
            </a:r>
          </a:p>
          <a:p>
            <a:pPr marL="228600" indent="-228600" eaLnBrk="1" hangingPunct="1"/>
            <a:endParaRPr lang="sv-SE" i="0" dirty="0"/>
          </a:p>
          <a:p>
            <a:pPr marL="228600" indent="-228600" eaLnBrk="1" hangingPunct="1"/>
            <a:r>
              <a:rPr lang="sv-SE" i="0" dirty="0"/>
              <a:t>VO: Darwin stödde sig på Haeckels teckningar.</a:t>
            </a:r>
          </a:p>
          <a:p>
            <a:pPr marL="228600" indent="-228600" eaLnBrk="1" hangingPunct="1"/>
            <a:endParaRPr lang="sv-SE" i="0" dirty="0"/>
          </a:p>
          <a:p>
            <a:pPr marL="228600" indent="-228600" eaLnBrk="1" hangingPunct="1"/>
            <a:r>
              <a:rPr lang="sv-SE" i="0" dirty="0"/>
              <a:t>VO: Djuren borde vara mer lika ju tidigare utvecklingsstadium, men de tidigaste stadierna är helt olika varandra.</a:t>
            </a:r>
          </a:p>
          <a:p>
            <a:pPr marL="228600" indent="-228600" eaLnBrk="1" hangingPunct="1"/>
            <a:endParaRPr lang="sv-SE" i="1" dirty="0"/>
          </a:p>
          <a:p>
            <a:pPr marL="228600" indent="-228600" eaLnBrk="1" hangingPunct="1"/>
            <a:r>
              <a:rPr lang="sv-SE" b="0" dirty="0"/>
              <a:t>Teorin använd på människofoster hävdar att det finns:</a:t>
            </a:r>
          </a:p>
          <a:p>
            <a:pPr marL="228600" indent="-228600" eaLnBrk="1" hangingPunct="1">
              <a:buFont typeface="Arial" pitchFamily="34" charset="0"/>
              <a:buChar char="•"/>
            </a:pPr>
            <a:r>
              <a:rPr lang="sv-SE" b="0" dirty="0"/>
              <a:t>Gälspringor (från fiskstadiet). Är hudveck som utvecklas till örats håligheter.</a:t>
            </a:r>
          </a:p>
          <a:p>
            <a:pPr marL="228600" indent="-228600" eaLnBrk="1" hangingPunct="1">
              <a:buFont typeface="Arial" pitchFamily="34" charset="0"/>
              <a:buChar char="•"/>
            </a:pPr>
            <a:r>
              <a:rPr lang="sv-SE" b="0" dirty="0"/>
              <a:t>Svans. Är</a:t>
            </a:r>
            <a:r>
              <a:rPr lang="sv-SE" b="0" baseline="0" dirty="0"/>
              <a:t> en </a:t>
            </a:r>
            <a:r>
              <a:rPr lang="sv-SE" b="0" dirty="0"/>
              <a:t>tidigt utvecklad ryggrad för att styra embryots utveckling.</a:t>
            </a:r>
            <a:br>
              <a:rPr lang="sv-SE" b="0" dirty="0"/>
            </a:br>
            <a:r>
              <a:rPr lang="sv-SE" b="0" dirty="0"/>
              <a:t>(Analöppning nära svanstipp, som ej gäller för djur.)</a:t>
            </a:r>
          </a:p>
          <a:p>
            <a:pPr marL="228600" indent="-228600" eaLnBrk="1" hangingPunct="1">
              <a:buFont typeface="Arial" pitchFamily="34" charset="0"/>
              <a:buChar char="•"/>
            </a:pPr>
            <a:r>
              <a:rPr lang="sv-SE" b="0" dirty="0"/>
              <a:t>Gulesäck (kycklingar använder den till mat, men ej människor). Bildar blodceller innan skelettet är utvecklat.</a:t>
            </a:r>
          </a:p>
        </p:txBody>
      </p:sp>
    </p:spTree>
    <p:extLst>
      <p:ext uri="{BB962C8B-B14F-4D97-AF65-F5344CB8AC3E}">
        <p14:creationId xmlns:p14="http://schemas.microsoft.com/office/powerpoint/2010/main" val="3708390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D7A4D-13C9-4281-A3A5-BC23146A5477}" type="slidenum">
              <a:rPr lang="sv-SE"/>
              <a:pPr/>
              <a:t>4</a:t>
            </a:fld>
            <a:endParaRPr lang="sv-SE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1"/>
            <a:ext cx="5861050" cy="6083101"/>
          </a:xfrm>
          <a:noFill/>
          <a:ln/>
        </p:spPr>
        <p:txBody>
          <a:bodyPr>
            <a:normAutofit/>
          </a:bodyPr>
          <a:lstStyle/>
          <a:p>
            <a:pPr marL="228600" indent="-228600" eaLnBrk="1" hangingPunct="1"/>
            <a:r>
              <a:rPr lang="sv-SE" i="0" strike="noStrike" dirty="0"/>
              <a:t>VO: Mörkare trädstammar beror på att lavar dör (inte på sot).</a:t>
            </a:r>
          </a:p>
          <a:p>
            <a:pPr marL="228600" indent="-228600" eaLnBrk="1" hangingPunct="1"/>
            <a:endParaRPr lang="sv-SE" i="0" strike="noStrike" dirty="0"/>
          </a:p>
          <a:p>
            <a:pPr marL="0" indent="0" eaLnBrk="1" hangingPunct="1"/>
            <a:r>
              <a:rPr lang="sv-SE" i="0" strike="noStrike" dirty="0"/>
              <a:t>VO: När Kettlewell observerade levande fjärilar på stammarna hade han släppt ut dem i dagsljus, medan de normalt söker sin viloplats innan soluppgång (och då inte på trädstammarna).</a:t>
            </a:r>
          </a:p>
          <a:p>
            <a:pPr marL="228600" indent="-228600" eaLnBrk="1" hangingPunct="1"/>
            <a:endParaRPr lang="sv-SE" i="0" strike="noStrike" dirty="0"/>
          </a:p>
          <a:p>
            <a:pPr marL="228600" indent="-228600" eaLnBrk="1" hangingPunct="1"/>
            <a:r>
              <a:rPr lang="sv-SE" i="0" strike="noStrike" dirty="0"/>
              <a:t>Kettlewell kallade resultaten för ”Darwins saknade bevis”.</a:t>
            </a:r>
          </a:p>
        </p:txBody>
      </p:sp>
    </p:spTree>
    <p:extLst>
      <p:ext uri="{BB962C8B-B14F-4D97-AF65-F5344CB8AC3E}">
        <p14:creationId xmlns:p14="http://schemas.microsoft.com/office/powerpoint/2010/main" val="184252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D7A4D-13C9-4281-A3A5-BC23146A5477}" type="slidenum">
              <a:rPr lang="sv-SE"/>
              <a:pPr/>
              <a:t>5</a:t>
            </a:fld>
            <a:endParaRPr lang="sv-SE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1"/>
            <a:ext cx="5861050" cy="6083101"/>
          </a:xfrm>
          <a:noFill/>
          <a:ln/>
        </p:spPr>
        <p:txBody>
          <a:bodyPr>
            <a:normAutofit/>
          </a:bodyPr>
          <a:lstStyle/>
          <a:p>
            <a:pPr marL="0" indent="0" eaLnBrk="1" hangingPunct="1"/>
            <a:r>
              <a:rPr lang="sv-SE" i="0" strike="noStrike" dirty="0"/>
              <a:t>VO: Tidigare opererade man nästan rutinmässigt bort blindtarmsbihanget som ett resultat av evolutionistiska förutfattade meningar.</a:t>
            </a:r>
          </a:p>
          <a:p>
            <a:pPr marL="0" indent="0" eaLnBrk="1" hangingPunct="1"/>
            <a:r>
              <a:rPr lang="sv-SE" i="0" strike="noStrike" dirty="0"/>
              <a:t>Idag är man mer restriktiva.</a:t>
            </a:r>
          </a:p>
          <a:p>
            <a:pPr marL="0" indent="0" eaLnBrk="1" hangingPunct="1"/>
            <a:endParaRPr lang="sv-SE" i="0" strike="noStrike" dirty="0"/>
          </a:p>
          <a:p>
            <a:pPr marL="0" indent="0" eaLnBrk="1" hangingPunct="1"/>
            <a:r>
              <a:rPr lang="sv-SE" b="1" i="0" strike="noStrike" dirty="0"/>
              <a:t>Brässen</a:t>
            </a:r>
            <a:r>
              <a:rPr lang="sv-SE" i="0" strike="noStrike" dirty="0"/>
              <a:t> eller thymus är ett organ i immunsystemet. Det är en körtel med viktiga funktioner under utvecklingen av immunförsvaret tidigt i människans liv. Efter puberteten tillbakabildas organet, och körteln är avsevärt mindre hos vuxna.</a:t>
            </a:r>
          </a:p>
        </p:txBody>
      </p:sp>
    </p:spTree>
    <p:extLst>
      <p:ext uri="{BB962C8B-B14F-4D97-AF65-F5344CB8AC3E}">
        <p14:creationId xmlns:p14="http://schemas.microsoft.com/office/powerpoint/2010/main" val="3751702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D7A4D-13C9-4281-A3A5-BC23146A5477}" type="slidenum">
              <a:rPr lang="sv-SE"/>
              <a:pPr/>
              <a:t>6</a:t>
            </a:fld>
            <a:endParaRPr lang="sv-SE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1"/>
            <a:ext cx="5861050" cy="6083101"/>
          </a:xfrm>
          <a:noFill/>
          <a:ln/>
        </p:spPr>
        <p:txBody>
          <a:bodyPr>
            <a:normAutofit/>
          </a:bodyPr>
          <a:lstStyle/>
          <a:p>
            <a:pPr marL="228600" indent="-228600" eaLnBrk="1" hangingPunct="1"/>
            <a:r>
              <a:rPr lang="sv-SE" i="0" strike="noStrike" dirty="0"/>
              <a:t>VO: ”Utvecklingsvägar” är ontologi, dvs fostrets utveckling (till skillnad mot fylogeni, släktets utveckling).</a:t>
            </a:r>
          </a:p>
          <a:p>
            <a:pPr marL="228600" indent="-228600" eaLnBrk="1" hangingPunct="1"/>
            <a:endParaRPr lang="sv-SE" i="0" strike="noStrike" dirty="0"/>
          </a:p>
          <a:p>
            <a:pPr marL="228600" indent="-228600" eaLnBrk="1" hangingPunct="1"/>
            <a:r>
              <a:rPr lang="sv-SE" i="0" strike="noStrike" dirty="0"/>
              <a:t>VO: Definitionen ändrades för att säkra rätt förståelse när sambanden var otydliga.</a:t>
            </a:r>
          </a:p>
          <a:p>
            <a:pPr marL="228600" indent="-228600" eaLnBrk="1" hangingPunct="1"/>
            <a:r>
              <a:rPr lang="sv-SE" i="0" strike="noStrike" dirty="0"/>
              <a:t>Kort sagt: ”Ett gemensamt ursprung bevisar ett gemensamt ursprung.”</a:t>
            </a:r>
          </a:p>
        </p:txBody>
      </p:sp>
    </p:spTree>
    <p:extLst>
      <p:ext uri="{BB962C8B-B14F-4D97-AF65-F5344CB8AC3E}">
        <p14:creationId xmlns:p14="http://schemas.microsoft.com/office/powerpoint/2010/main" val="1572054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D7A4D-13C9-4281-A3A5-BC23146A5477}" type="slidenum">
              <a:rPr lang="sv-SE"/>
              <a:pPr/>
              <a:t>7</a:t>
            </a:fld>
            <a:endParaRPr lang="sv-SE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1"/>
            <a:ext cx="5861050" cy="6083101"/>
          </a:xfrm>
          <a:noFill/>
          <a:ln/>
        </p:spPr>
        <p:txBody>
          <a:bodyPr>
            <a:normAutofit/>
          </a:bodyPr>
          <a:lstStyle/>
          <a:p>
            <a:pPr marL="228600" indent="-228600" eaLnBrk="1" hangingPunct="1"/>
            <a:r>
              <a:rPr lang="sv-SE" i="0" strike="noStrike" dirty="0"/>
              <a:t>VO: Förklara ”morfologiska”.</a:t>
            </a:r>
          </a:p>
        </p:txBody>
      </p:sp>
    </p:spTree>
    <p:extLst>
      <p:ext uri="{BB962C8B-B14F-4D97-AF65-F5344CB8AC3E}">
        <p14:creationId xmlns:p14="http://schemas.microsoft.com/office/powerpoint/2010/main" val="133791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ABF47A04-3D81-48C8-99AF-812C2A5FE535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683999"/>
          </a:xfrm>
          <a:prstGeom prst="rect">
            <a:avLst/>
          </a:prstGeom>
          <a:gradFill>
            <a:gsLst>
              <a:gs pos="30000">
                <a:schemeClr val="accent6">
                  <a:lumMod val="75000"/>
                </a:schemeClr>
              </a:gs>
              <a:gs pos="1000">
                <a:schemeClr val="accent6">
                  <a:lumMod val="75000"/>
                </a:schemeClr>
              </a:gs>
              <a:gs pos="100000">
                <a:srgbClr val="FEF0FA"/>
              </a:gs>
            </a:gsLst>
            <a:lin ang="0" scaled="0"/>
          </a:gradFill>
        </p:spPr>
        <p:txBody>
          <a:bodyPr lIns="216000"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endParaRPr lang="sv-SE" sz="3600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02A42354-1137-4D89-B824-1010FF427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83999"/>
          </a:xfrm>
          <a:prstGeom prst="rect">
            <a:avLst/>
          </a:prstGeom>
          <a:noFill/>
        </p:spPr>
        <p:txBody>
          <a:bodyPr lIns="216000" anchor="ctr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36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textruta 4">
            <a:extLst>
              <a:ext uri="{FF2B5EF4-FFF2-40B4-BE49-F238E27FC236}">
                <a16:creationId xmlns:a16="http://schemas.microsoft.com/office/drawing/2014/main" id="{16274A36-2493-426A-9EC2-8D08EB88587D}"/>
              </a:ext>
            </a:extLst>
          </p:cNvPr>
          <p:cNvSpPr txBox="1"/>
          <p:nvPr userDrawn="1"/>
        </p:nvSpPr>
        <p:spPr>
          <a:xfrm>
            <a:off x="9839250" y="57295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086756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solnedgång, utomhus, himmel, sol&#10;&#10;Automatiskt genererad beskrivning">
            <a:extLst>
              <a:ext uri="{FF2B5EF4-FFF2-40B4-BE49-F238E27FC236}">
                <a16:creationId xmlns:a16="http://schemas.microsoft.com/office/drawing/2014/main" id="{31DBD574-B2CF-48B1-878A-10149D41B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632" t="1573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0" y="4518502"/>
            <a:ext cx="7092000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4000" b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0" y="381096"/>
            <a:ext cx="7092000" cy="255544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15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3">
                      <a:lumMod val="7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24 myter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54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3">
                      <a:lumMod val="7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(och en sanning)</a:t>
            </a: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88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3">
                      <a:lumMod val="7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om evolution</a:t>
            </a:r>
            <a:endParaRPr kumimoji="0" lang="sv-SE" sz="8000" b="1" i="0" u="none" strike="noStrike" kern="1200" cap="none" spc="50" normalizeH="0" baseline="0" noProof="0" dirty="0">
              <a:ln w="9525" cmpd="sng">
                <a:noFill/>
                <a:prstDash val="solid"/>
              </a:ln>
              <a:solidFill>
                <a:prstClr val="black"/>
              </a:solidFill>
              <a:effectLst>
                <a:glow rad="127000">
                  <a:schemeClr val="accent3">
                    <a:lumMod val="75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797431-2F5F-45A4-8E0E-C564EDEB0FCF}"/>
              </a:ext>
            </a:extLst>
          </p:cNvPr>
          <p:cNvSpPr/>
          <p:nvPr userDrawn="1"/>
        </p:nvSpPr>
        <p:spPr>
          <a:xfrm>
            <a:off x="0" y="3492026"/>
            <a:ext cx="7092000" cy="78050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Kejsarens nya kläder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97310"/>
            <a:ext cx="12192000" cy="956595"/>
          </a:xfrm>
          <a:prstGeom prst="rect">
            <a:avLst/>
          </a:prstGeom>
        </p:spPr>
        <p:txBody>
          <a:bodyPr lIns="180000" rIns="180000" anchor="ctr"/>
          <a:lstStyle>
            <a:lvl1pPr algn="ctr">
              <a:lnSpc>
                <a:spcPts val="60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872" y="4728642"/>
            <a:ext cx="1078994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358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90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E5D7A2B9-68A7-47DE-8BDB-33183E79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5. Klassiska evolutionsmyter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Pennanteckning 1">
                <a:extLst>
                  <a:ext uri="{FF2B5EF4-FFF2-40B4-BE49-F238E27FC236}">
                    <a16:creationId xmlns:a16="http://schemas.microsoft.com/office/drawing/2014/main" id="{CAC29F27-69C6-49A4-AFF8-C4F81166D7AD}"/>
                  </a:ext>
                </a:extLst>
              </p14:cNvPr>
              <p14:cNvContentPartPr/>
              <p14:nvPr/>
            </p14:nvContentPartPr>
            <p14:xfrm>
              <a:off x="8541651" y="-1777509"/>
              <a:ext cx="37800" cy="15840"/>
            </p14:xfrm>
          </p:contentPart>
        </mc:Choice>
        <mc:Fallback xmlns="">
          <p:pic>
            <p:nvPicPr>
              <p:cNvPr id="2" name="Pennanteckning 1">
                <a:extLst>
                  <a:ext uri="{FF2B5EF4-FFF2-40B4-BE49-F238E27FC236}">
                    <a16:creationId xmlns:a16="http://schemas.microsoft.com/office/drawing/2014/main" id="{CAC29F27-69C6-49A4-AFF8-C4F81166D7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32651" y="-1786149"/>
                <a:ext cx="55440" cy="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284990"/>
      </p:ext>
    </p:extLst>
  </p:cSld>
  <p:clrMapOvr>
    <a:masterClrMapping/>
  </p:clrMapOvr>
  <p:transition advTm="43957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 34">
            <a:extLst>
              <a:ext uri="{FF2B5EF4-FFF2-40B4-BE49-F238E27FC236}">
                <a16:creationId xmlns:a16="http://schemas.microsoft.com/office/drawing/2014/main" id="{908711DA-BA65-47EE-9B4F-BD1C4F402CEF}"/>
              </a:ext>
            </a:extLst>
          </p:cNvPr>
          <p:cNvSpPr/>
          <p:nvPr/>
        </p:nvSpPr>
        <p:spPr>
          <a:xfrm>
            <a:off x="5096300" y="5188039"/>
            <a:ext cx="4624269" cy="16122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B8F36822-7AF9-485A-9B79-4EAE5B8B6E4E}"/>
              </a:ext>
            </a:extLst>
          </p:cNvPr>
          <p:cNvSpPr/>
          <p:nvPr/>
        </p:nvSpPr>
        <p:spPr>
          <a:xfrm>
            <a:off x="134755" y="5191178"/>
            <a:ext cx="4624269" cy="16122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Myt 19: Miller-Urey experimentet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3BEFB51-C584-45EC-9262-F3D02FD64F8B}"/>
              </a:ext>
            </a:extLst>
          </p:cNvPr>
          <p:cNvSpPr txBox="1"/>
          <p:nvPr/>
        </p:nvSpPr>
        <p:spPr>
          <a:xfrm>
            <a:off x="-521" y="816360"/>
            <a:ext cx="6677891" cy="4401205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dirty="0"/>
              <a:t>Experimentet avsåg producera några av livets kemiska byggstenar genom en elektrisk urladdning i en gasblandning som man trodde liknade jordens primitiva atmosfär.</a:t>
            </a:r>
          </a:p>
          <a:p>
            <a:pPr marL="265113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Resultatet blev ”tjära”, några organiska föreningar inklusive glycin och alanin.</a:t>
            </a:r>
          </a:p>
          <a:p>
            <a:pPr marL="265113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De flesta geokemister tror inte längre att experimentet efterliknade jordens tidiga atmosfär, och om en realistisk atmosfär används så funkar inte experimentet.</a:t>
            </a:r>
          </a:p>
          <a:p>
            <a:pPr marL="265113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Idag använder många ett alternativ: RNA-världen. Men RNA bildas inte (utan celler) och överlever inte länge. Alltså ytterligare en återvändsgränd.</a:t>
            </a:r>
          </a:p>
          <a:p>
            <a:pPr marL="265113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Livets kemiska byggstenar är inte liv (celler). Blanda alla i en hink och ingenting händer.</a:t>
            </a:r>
          </a:p>
        </p:txBody>
      </p:sp>
      <p:pic>
        <p:nvPicPr>
          <p:cNvPr id="19" name="Bildobjekt 18" descr="Namnlöst-3.gif">
            <a:extLst>
              <a:ext uri="{FF2B5EF4-FFF2-40B4-BE49-F238E27FC236}">
                <a16:creationId xmlns:a16="http://schemas.microsoft.com/office/drawing/2014/main" id="{B50A48A8-B726-485E-963C-64F7FC9D0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85030" y="5251669"/>
            <a:ext cx="1331535" cy="1539257"/>
          </a:xfrm>
          <a:prstGeom prst="rect">
            <a:avLst/>
          </a:prstGeom>
        </p:spPr>
      </p:pic>
      <p:pic>
        <p:nvPicPr>
          <p:cNvPr id="20" name="Bildobjekt 19" descr="Namnlöst-4.gif">
            <a:extLst>
              <a:ext uri="{FF2B5EF4-FFF2-40B4-BE49-F238E27FC236}">
                <a16:creationId xmlns:a16="http://schemas.microsoft.com/office/drawing/2014/main" id="{7A1EBF71-A4C3-4AF1-92EB-ED6DD12C5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656" y="5419169"/>
            <a:ext cx="1450230" cy="1218800"/>
          </a:xfrm>
          <a:prstGeom prst="rect">
            <a:avLst/>
          </a:prstGeom>
        </p:spPr>
      </p:pic>
      <p:sp>
        <p:nvSpPr>
          <p:cNvPr id="24" name="Höger 46">
            <a:extLst>
              <a:ext uri="{FF2B5EF4-FFF2-40B4-BE49-F238E27FC236}">
                <a16:creationId xmlns:a16="http://schemas.microsoft.com/office/drawing/2014/main" id="{75A43E02-7A3D-4658-A1C4-03A95C51D970}"/>
              </a:ext>
            </a:extLst>
          </p:cNvPr>
          <p:cNvSpPr/>
          <p:nvPr/>
        </p:nvSpPr>
        <p:spPr>
          <a:xfrm>
            <a:off x="1750171" y="6191142"/>
            <a:ext cx="892040" cy="385337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 descr="Namnlöst-1.gif">
            <a:extLst>
              <a:ext uri="{FF2B5EF4-FFF2-40B4-BE49-F238E27FC236}">
                <a16:creationId xmlns:a16="http://schemas.microsoft.com/office/drawing/2014/main" id="{1A238B86-9706-4A0E-A68E-214060F8C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816" y="5389404"/>
            <a:ext cx="1665735" cy="1375541"/>
          </a:xfrm>
          <a:prstGeom prst="rect">
            <a:avLst/>
          </a:prstGeom>
        </p:spPr>
      </p:pic>
      <p:pic>
        <p:nvPicPr>
          <p:cNvPr id="26" name="Bildobjekt 25" descr="Namnlöst-2.gif">
            <a:extLst>
              <a:ext uri="{FF2B5EF4-FFF2-40B4-BE49-F238E27FC236}">
                <a16:creationId xmlns:a16="http://schemas.microsoft.com/office/drawing/2014/main" id="{3B5E9476-7A07-4CD7-9E90-81F3F8DDD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15" y="5277651"/>
            <a:ext cx="1227028" cy="1487294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FD3A2BD3-7E36-4011-9133-3BD7B554E9B9}"/>
              </a:ext>
            </a:extLst>
          </p:cNvPr>
          <p:cNvGrpSpPr/>
          <p:nvPr/>
        </p:nvGrpSpPr>
        <p:grpSpPr>
          <a:xfrm>
            <a:off x="7299753" y="1361693"/>
            <a:ext cx="4556341" cy="4377953"/>
            <a:chOff x="6991927" y="2222981"/>
            <a:chExt cx="4556341" cy="4377953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88C1D79-6F3D-42A4-AA49-33E732876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91927" y="2222981"/>
              <a:ext cx="4556341" cy="4377953"/>
            </a:xfrm>
            <a:prstGeom prst="rect">
              <a:avLst/>
            </a:prstGeom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DFE698B3-F626-4CA8-8916-F8028C91F3FE}"/>
                </a:ext>
              </a:extLst>
            </p:cNvPr>
            <p:cNvSpPr txBox="1"/>
            <p:nvPr/>
          </p:nvSpPr>
          <p:spPr>
            <a:xfrm>
              <a:off x="7954001" y="4664363"/>
              <a:ext cx="1544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b="1" dirty="0"/>
                <a:t>Kondensator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594F1D0E-8E77-4F96-A891-F4BC0C4DBE78}"/>
                </a:ext>
              </a:extLst>
            </p:cNvPr>
            <p:cNvSpPr txBox="1"/>
            <p:nvPr/>
          </p:nvSpPr>
          <p:spPr>
            <a:xfrm>
              <a:off x="7329050" y="3285179"/>
              <a:ext cx="860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b="1" dirty="0"/>
                <a:t>Gnista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9F6B80F6-D4A2-40EC-8D1E-5B5135C39766}"/>
                </a:ext>
              </a:extLst>
            </p:cNvPr>
            <p:cNvSpPr txBox="1"/>
            <p:nvPr/>
          </p:nvSpPr>
          <p:spPr>
            <a:xfrm>
              <a:off x="8497452" y="2560124"/>
              <a:ext cx="1297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b="1" dirty="0"/>
                <a:t>Elektroder</a:t>
              </a:r>
            </a:p>
          </p:txBody>
        </p:sp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AFD5E07F-80C4-4188-8BA7-BD45B007DAB3}"/>
                </a:ext>
              </a:extLst>
            </p:cNvPr>
            <p:cNvSpPr txBox="1"/>
            <p:nvPr/>
          </p:nvSpPr>
          <p:spPr>
            <a:xfrm>
              <a:off x="10051265" y="6013965"/>
              <a:ext cx="879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b="1" dirty="0"/>
                <a:t>Värme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B54ABDA6-2EFB-4701-A9A3-EEC2E1382109}"/>
                </a:ext>
              </a:extLst>
            </p:cNvPr>
            <p:cNvSpPr txBox="1"/>
            <p:nvPr/>
          </p:nvSpPr>
          <p:spPr>
            <a:xfrm>
              <a:off x="9615450" y="3154040"/>
              <a:ext cx="12311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000" b="1" dirty="0"/>
                <a:t>Påfyllning</a:t>
              </a: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540DB101-7B1C-43B8-977C-574CE5E63620}"/>
              </a:ext>
            </a:extLst>
          </p:cNvPr>
          <p:cNvGrpSpPr/>
          <p:nvPr/>
        </p:nvGrpSpPr>
        <p:grpSpPr>
          <a:xfrm>
            <a:off x="1532976" y="5296632"/>
            <a:ext cx="1824605" cy="884637"/>
            <a:chOff x="1397663" y="4860723"/>
            <a:chExt cx="1824605" cy="884637"/>
          </a:xfrm>
        </p:grpSpPr>
        <p:sp>
          <p:nvSpPr>
            <p:cNvPr id="28" name="Svängd 47">
              <a:extLst>
                <a:ext uri="{FF2B5EF4-FFF2-40B4-BE49-F238E27FC236}">
                  <a16:creationId xmlns:a16="http://schemas.microsoft.com/office/drawing/2014/main" id="{9995ADD7-3254-404B-9E97-C5D5931A75C3}"/>
                </a:ext>
              </a:extLst>
            </p:cNvPr>
            <p:cNvSpPr/>
            <p:nvPr/>
          </p:nvSpPr>
          <p:spPr>
            <a:xfrm flipV="1">
              <a:off x="2052572" y="5244423"/>
              <a:ext cx="458074" cy="500937"/>
            </a:xfrm>
            <a:prstGeom prst="bentArrow">
              <a:avLst>
                <a:gd name="adj1" fmla="val 36924"/>
                <a:gd name="adj2" fmla="val 28988"/>
                <a:gd name="adj3" fmla="val 27137"/>
                <a:gd name="adj4" fmla="val 369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7583AFCD-CAC6-4DF6-85C2-8C6F197AA14C}"/>
                </a:ext>
              </a:extLst>
            </p:cNvPr>
            <p:cNvSpPr txBox="1"/>
            <p:nvPr/>
          </p:nvSpPr>
          <p:spPr>
            <a:xfrm>
              <a:off x="1397663" y="4860723"/>
              <a:ext cx="1824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spc="99" dirty="0">
                  <a:cs typeface="Calibri" panose="020F0502020204030204" pitchFamily="34" charset="0"/>
                </a:rPr>
                <a:t>Information</a:t>
              </a:r>
            </a:p>
          </p:txBody>
        </p:sp>
      </p:grpSp>
      <p:sp>
        <p:nvSpPr>
          <p:cNvPr id="30" name="Höger 46">
            <a:extLst>
              <a:ext uri="{FF2B5EF4-FFF2-40B4-BE49-F238E27FC236}">
                <a16:creationId xmlns:a16="http://schemas.microsoft.com/office/drawing/2014/main" id="{83DB9545-7677-4BA9-A5A3-985ADF1537C5}"/>
              </a:ext>
            </a:extLst>
          </p:cNvPr>
          <p:cNvSpPr/>
          <p:nvPr/>
        </p:nvSpPr>
        <p:spPr>
          <a:xfrm>
            <a:off x="6975560" y="6193507"/>
            <a:ext cx="892040" cy="385337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579D9C93-0ECB-4EC8-9C38-0E6EE9550419}"/>
              </a:ext>
            </a:extLst>
          </p:cNvPr>
          <p:cNvGrpSpPr/>
          <p:nvPr/>
        </p:nvGrpSpPr>
        <p:grpSpPr>
          <a:xfrm>
            <a:off x="6739116" y="5298997"/>
            <a:ext cx="1824605" cy="884637"/>
            <a:chOff x="1378414" y="4860723"/>
            <a:chExt cx="1824605" cy="884637"/>
          </a:xfrm>
        </p:grpSpPr>
        <p:sp>
          <p:nvSpPr>
            <p:cNvPr id="32" name="Svängd 47">
              <a:extLst>
                <a:ext uri="{FF2B5EF4-FFF2-40B4-BE49-F238E27FC236}">
                  <a16:creationId xmlns:a16="http://schemas.microsoft.com/office/drawing/2014/main" id="{ECA6C681-9E83-4B7A-A918-D060F1258622}"/>
                </a:ext>
              </a:extLst>
            </p:cNvPr>
            <p:cNvSpPr/>
            <p:nvPr/>
          </p:nvSpPr>
          <p:spPr>
            <a:xfrm flipV="1">
              <a:off x="2052572" y="5244423"/>
              <a:ext cx="458074" cy="500937"/>
            </a:xfrm>
            <a:prstGeom prst="bentArrow">
              <a:avLst>
                <a:gd name="adj1" fmla="val 36924"/>
                <a:gd name="adj2" fmla="val 28988"/>
                <a:gd name="adj3" fmla="val 27137"/>
                <a:gd name="adj4" fmla="val 369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4A666C4D-1012-43B1-9D97-82FE4570F362}"/>
                </a:ext>
              </a:extLst>
            </p:cNvPr>
            <p:cNvSpPr txBox="1"/>
            <p:nvPr/>
          </p:nvSpPr>
          <p:spPr>
            <a:xfrm>
              <a:off x="1378414" y="4860723"/>
              <a:ext cx="1824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spc="99" dirty="0">
                  <a:cs typeface="Calibri" panose="020F0502020204030204" pitchFamily="34" charset="0"/>
                </a:rPr>
                <a:t>Information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0864179"/>
      </p:ext>
    </p:extLst>
  </p:cSld>
  <p:clrMapOvr>
    <a:masterClrMapping/>
  </p:clrMapOvr>
  <p:transition advTm="4689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 animBg="1"/>
      <p:bldP spid="2" grpId="0" uiExpand="1" build="p" bldLvl="2"/>
      <p:bldP spid="24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Myt 20: Biogenetiska regeln</a:t>
            </a:r>
          </a:p>
        </p:txBody>
      </p:sp>
      <p:pic>
        <p:nvPicPr>
          <p:cNvPr id="14" name="Bildobjekt 13" descr="Haeckels embryon_Haeckel.jpg"/>
          <p:cNvPicPr>
            <a:picLocks noChangeAspect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23" y="3429000"/>
            <a:ext cx="4247417" cy="3376697"/>
          </a:xfrm>
          <a:prstGeom prst="rect">
            <a:avLst/>
          </a:prstGeom>
          <a:noFill/>
          <a:ln w="63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A08511B-5F2D-4C5E-AED2-525CEABBA9E4}"/>
              </a:ext>
            </a:extLst>
          </p:cNvPr>
          <p:cNvSpPr txBox="1"/>
          <p:nvPr/>
        </p:nvSpPr>
        <p:spPr>
          <a:xfrm>
            <a:off x="0" y="793560"/>
            <a:ext cx="12192000" cy="2554545"/>
          </a:xfrm>
          <a:prstGeom prst="rect">
            <a:avLst/>
          </a:prstGeom>
          <a:noFill/>
        </p:spPr>
        <p:txBody>
          <a:bodyPr wrap="square" lIns="216000" rIns="0" rtlCol="0">
            <a:spAutoFit/>
          </a:bodyPr>
          <a:lstStyle/>
          <a:p>
            <a:r>
              <a:rPr lang="sv-SE" sz="2000" dirty="0"/>
              <a:t>Likheter hos olika djurgruppers tidiga fosterstadier visar hur gruppernas gemensamma </a:t>
            </a:r>
            <a:br>
              <a:rPr lang="sv-SE" sz="2000" dirty="0"/>
            </a:br>
            <a:r>
              <a:rPr lang="sv-SE" sz="2000" dirty="0"/>
              <a:t>härkomst såg ut.</a:t>
            </a:r>
          </a:p>
          <a:p>
            <a:r>
              <a:rPr lang="sv-SE" sz="2000" dirty="0"/>
              <a:t>”Ontogenesen rekapitulerar fylogenesen.” </a:t>
            </a:r>
            <a:r>
              <a:rPr lang="sv-SE" sz="2000" i="1" dirty="0"/>
              <a:t>På svenska:</a:t>
            </a:r>
            <a:r>
              <a:rPr lang="sv-SE" sz="2000" dirty="0"/>
              <a:t> Fostrets utveckling speglar släktets utveckling.</a:t>
            </a:r>
          </a:p>
          <a:p>
            <a:pPr marL="265113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Enligt Darwin är detta det faktum som tydligast talar för hans teori.</a:t>
            </a:r>
            <a:endParaRPr lang="sv-SE" sz="2000" dirty="0">
              <a:highlight>
                <a:srgbClr val="FFFF00"/>
              </a:highlight>
            </a:endParaRP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sv-SE" sz="2000" dirty="0"/>
              <a:t>Ernst Haeckel </a:t>
            </a:r>
            <a:r>
              <a:rPr lang="sv-SE" sz="2000" i="1" dirty="0"/>
              <a:t>förfalskade</a:t>
            </a:r>
            <a:r>
              <a:rPr lang="sv-SE" sz="2000" dirty="0"/>
              <a:t> sina bilder för att de skulle peka på evolution. (Har varit känt länge.)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sv-SE" sz="2000" dirty="0"/>
              <a:t>Haeckels "första" stadier är en bit in i fosterutvecklingen. Före dessa stadier är skillnaderna enorma.</a:t>
            </a:r>
            <a:endParaRPr lang="sv-SE" sz="2000" dirty="0">
              <a:highlight>
                <a:srgbClr val="FFFF00"/>
              </a:highlight>
            </a:endParaRP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sv-SE" sz="2000" dirty="0"/>
              <a:t>Haeckel valde djur som stödde hans tes men utelämnade andra. (Han använde 5 av 7 klasser av ryggradsdjur.)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2AD0943F-E5C9-4001-90A8-48E46EDF0CB2}"/>
              </a:ext>
            </a:extLst>
          </p:cNvPr>
          <p:cNvGrpSpPr/>
          <p:nvPr/>
        </p:nvGrpSpPr>
        <p:grpSpPr>
          <a:xfrm>
            <a:off x="6666155" y="3695463"/>
            <a:ext cx="5401056" cy="2962656"/>
            <a:chOff x="6096000" y="3168990"/>
            <a:chExt cx="5401056" cy="2962656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6A40960F-3520-481A-B69A-9B052C56F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3168990"/>
              <a:ext cx="5401056" cy="2962656"/>
            </a:xfrm>
            <a:prstGeom prst="rect">
              <a:avLst/>
            </a:prstGeom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8DE5D2CA-CCF2-4A57-9FF1-033570E14860}"/>
                </a:ext>
              </a:extLst>
            </p:cNvPr>
            <p:cNvSpPr txBox="1"/>
            <p:nvPr/>
          </p:nvSpPr>
          <p:spPr>
            <a:xfrm>
              <a:off x="7231652" y="4565074"/>
              <a:ext cx="148438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Salamander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ACF15436-5D60-489C-8769-28C3989183D2}"/>
                </a:ext>
              </a:extLst>
            </p:cNvPr>
            <p:cNvSpPr txBox="1"/>
            <p:nvPr/>
          </p:nvSpPr>
          <p:spPr>
            <a:xfrm>
              <a:off x="10187893" y="4565074"/>
              <a:ext cx="120661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Människa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935A5072-A3E4-4217-89B1-1A6BFC2A0397}"/>
                </a:ext>
              </a:extLst>
            </p:cNvPr>
            <p:cNvSpPr txBox="1"/>
            <p:nvPr/>
          </p:nvSpPr>
          <p:spPr>
            <a:xfrm>
              <a:off x="9114227" y="4565074"/>
              <a:ext cx="66364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Höna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F524C7A6-792D-43FB-8975-14270DFD5543}"/>
                </a:ext>
              </a:extLst>
            </p:cNvPr>
            <p:cNvSpPr txBox="1"/>
            <p:nvPr/>
          </p:nvSpPr>
          <p:spPr>
            <a:xfrm>
              <a:off x="6330077" y="4565074"/>
              <a:ext cx="47128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Fisk</a:t>
              </a:r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5F162F25-F5A4-4E07-82C0-3E595696D371}"/>
              </a:ext>
            </a:extLst>
          </p:cNvPr>
          <p:cNvSpPr txBox="1"/>
          <p:nvPr/>
        </p:nvSpPr>
        <p:spPr>
          <a:xfrm>
            <a:off x="4872094" y="4000130"/>
            <a:ext cx="18236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Myt =&gt;</a:t>
            </a:r>
          </a:p>
          <a:p>
            <a:pPr algn="r"/>
            <a:endParaRPr lang="sv-SE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sv-SE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sv-SE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sv-SE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sv-SE" sz="2400" dirty="0">
                <a:solidFill>
                  <a:schemeClr val="accent6">
                    <a:lumMod val="75000"/>
                  </a:schemeClr>
                </a:solidFill>
              </a:rPr>
              <a:t>Verklighet =&gt;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221342"/>
      </p:ext>
    </p:extLst>
  </p:cSld>
  <p:clrMapOvr>
    <a:masterClrMapping/>
  </p:clrMapOvr>
  <p:transition advTm="3515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Myt 21: Björkmätarna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F70FC55-D97B-4A83-9BDE-0856E6423423}"/>
              </a:ext>
            </a:extLst>
          </p:cNvPr>
          <p:cNvGrpSpPr/>
          <p:nvPr/>
        </p:nvGrpSpPr>
        <p:grpSpPr>
          <a:xfrm>
            <a:off x="1" y="742287"/>
            <a:ext cx="3426864" cy="6030749"/>
            <a:chOff x="1" y="742287"/>
            <a:chExt cx="3426864" cy="6030749"/>
          </a:xfrm>
        </p:grpSpPr>
        <p:pic>
          <p:nvPicPr>
            <p:cNvPr id="18" name="Bildobjekt 17" descr="qqq.jpg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11065" y="4116685"/>
              <a:ext cx="2124000" cy="3188702"/>
            </a:xfrm>
            <a:prstGeom prst="rect">
              <a:avLst/>
            </a:prstGeom>
            <a:noFill/>
            <a:ln w="635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" name="Bildobjekt 4" descr="En bild som visar kläder&#10;&#10;Automatiskt genererad beskrivning">
              <a:extLst>
                <a:ext uri="{FF2B5EF4-FFF2-40B4-BE49-F238E27FC236}">
                  <a16:creationId xmlns:a16="http://schemas.microsoft.com/office/drawing/2014/main" id="{3F135511-B3E8-4D4B-93C6-FB426E824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742287"/>
              <a:ext cx="3426864" cy="3822825"/>
            </a:xfrm>
            <a:prstGeom prst="rect">
              <a:avLst/>
            </a:prstGeom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7AC751F3-F4E4-4271-90F0-E7D0E07075D8}"/>
                </a:ext>
              </a:extLst>
            </p:cNvPr>
            <p:cNvSpPr txBox="1"/>
            <p:nvPr/>
          </p:nvSpPr>
          <p:spPr>
            <a:xfrm>
              <a:off x="43395" y="2522042"/>
              <a:ext cx="119455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900" dirty="0"/>
                <a:t>Wikimedia: Khaydock</a:t>
              </a:r>
            </a:p>
          </p:txBody>
        </p:sp>
      </p:grpSp>
      <p:sp>
        <p:nvSpPr>
          <p:cNvPr id="12" name="textruta 11">
            <a:extLst>
              <a:ext uri="{FF2B5EF4-FFF2-40B4-BE49-F238E27FC236}">
                <a16:creationId xmlns:a16="http://schemas.microsoft.com/office/drawing/2014/main" id="{A5C0AC87-BD64-4238-96F0-8F8D72A30A7F}"/>
              </a:ext>
            </a:extLst>
          </p:cNvPr>
          <p:cNvSpPr txBox="1"/>
          <p:nvPr/>
        </p:nvSpPr>
        <p:spPr>
          <a:xfrm>
            <a:off x="3342829" y="1040772"/>
            <a:ext cx="8186151" cy="5170646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sv-SE" sz="2000" dirty="0"/>
              <a:t>Ett antaget exempel på ett </a:t>
            </a:r>
            <a:r>
              <a:rPr lang="sv-SE" sz="2000" i="1" dirty="0"/>
              <a:t>naturligt urval</a:t>
            </a:r>
            <a:r>
              <a:rPr lang="sv-SE" sz="2000" dirty="0"/>
              <a:t>: Industriella </a:t>
            </a:r>
            <a:br>
              <a:rPr lang="sv-SE" sz="2000" dirty="0"/>
            </a:br>
            <a:r>
              <a:rPr lang="sv-SE" sz="2000" dirty="0"/>
              <a:t>revolutionen i England ledde till mörkare trädstammar och </a:t>
            </a:r>
            <a:br>
              <a:rPr lang="sv-SE" sz="2000" dirty="0"/>
            </a:br>
            <a:r>
              <a:rPr lang="sv-SE" sz="2000" dirty="0"/>
              <a:t>mörkare (bättre kamouflerade) björkmätarfjärilar.</a:t>
            </a:r>
          </a:p>
          <a:p>
            <a:pPr marL="265113" indent="-2651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Bara den relativa andelen fjärilar ändrades =&gt; </a:t>
            </a:r>
            <a:r>
              <a:rPr lang="sv-SE" sz="2000" i="1" dirty="0"/>
              <a:t>Populationsskifte</a:t>
            </a:r>
            <a:r>
              <a:rPr lang="sv-SE" sz="2000" dirty="0"/>
              <a:t>, </a:t>
            </a:r>
            <a:br>
              <a:rPr lang="sv-SE" sz="2000" dirty="0"/>
            </a:br>
            <a:r>
              <a:rPr lang="sv-SE" sz="2000" dirty="0"/>
              <a:t>inte evolution.</a:t>
            </a:r>
          </a:p>
          <a:p>
            <a:pPr marL="265113" indent="-2651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När lagstiftning mot föroreningar infördes förändrades populationen igen, men utan ett klart samband med att trädstammarna blev ljusare.</a:t>
            </a:r>
          </a:p>
          <a:p>
            <a:pPr marL="265113" indent="-2651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Björkmätare sitter normalt inte på trädstammar. Bilderna är arrangerade:</a:t>
            </a:r>
          </a:p>
          <a:p>
            <a:pPr marL="628650" lvl="1" indent="-2762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Klistrade eller fastnålade döda fjärilar.</a:t>
            </a:r>
          </a:p>
          <a:p>
            <a:pPr marL="628650" lvl="1" indent="-2762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Levande fjärilar manuellt ditsatta på dagen när de är inaktiva. (Normalt är de nattaktiva och söker sin viloplats före soluppgången </a:t>
            </a:r>
            <a:br>
              <a:rPr lang="sv-SE" sz="2000" dirty="0"/>
            </a:br>
            <a:r>
              <a:rPr lang="sv-SE" sz="2000" i="1" dirty="0"/>
              <a:t>i trädkronorna</a:t>
            </a:r>
            <a:r>
              <a:rPr lang="sv-SE" sz="2000" dirty="0"/>
              <a:t>.)</a:t>
            </a:r>
          </a:p>
          <a:p>
            <a:pPr marL="265113" indent="-2651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Den verkliga orsaken till populationsskiftena är fortfarande inte helt klarlagd.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777382"/>
      </p:ext>
    </p:extLst>
  </p:cSld>
  <p:clrMapOvr>
    <a:masterClrMapping/>
  </p:clrMapOvr>
  <p:transition advTm="3981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Myt 22: Rudimentära organ</a:t>
            </a:r>
          </a:p>
        </p:txBody>
      </p:sp>
      <p:pic>
        <p:nvPicPr>
          <p:cNvPr id="19" name="Picture 3" descr="Rudimentära orga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684000"/>
            <a:ext cx="5116259" cy="6174000"/>
          </a:xfrm>
          <a:prstGeom prst="rect">
            <a:avLst/>
          </a:prstGeom>
          <a:noFill/>
          <a:ln w="63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35F8F52-DE43-4161-986A-5F1E6D26DBEE}"/>
              </a:ext>
            </a:extLst>
          </p:cNvPr>
          <p:cNvSpPr txBox="1"/>
          <p:nvPr/>
        </p:nvSpPr>
        <p:spPr>
          <a:xfrm>
            <a:off x="5116259" y="956848"/>
            <a:ext cx="7075742" cy="5786199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sv-SE" sz="2000" dirty="0"/>
              <a:t>Organ utan känd funktion som antas vara </a:t>
            </a:r>
            <a:br>
              <a:rPr lang="sv-SE" sz="2000" dirty="0"/>
            </a:br>
            <a:r>
              <a:rPr lang="sv-SE" sz="2000" dirty="0"/>
              <a:t>kvarlämnade från tidigare utvecklingsstadier.</a:t>
            </a:r>
          </a:p>
          <a:p>
            <a:pPr marL="265113" indent="-2651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I början av 1900-talet ansågs människan </a:t>
            </a:r>
            <a:br>
              <a:rPr lang="sv-SE" sz="2000" dirty="0"/>
            </a:br>
            <a:r>
              <a:rPr lang="sv-SE" sz="2000" dirty="0"/>
              <a:t>ha cirka 130 rudimentära organ.</a:t>
            </a:r>
          </a:p>
          <a:p>
            <a:pPr marL="265113" indent="-2651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Idag känner vi funktionen hos (nästan) alla dessa, t.ex:</a:t>
            </a:r>
          </a:p>
          <a:p>
            <a:pPr marL="722216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Blindtarmsbihanget är för antikroppsförsvaret.</a:t>
            </a:r>
          </a:p>
          <a:p>
            <a:pPr marL="722216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Svanskotan är ett fäste för många muskler.</a:t>
            </a:r>
          </a:p>
          <a:p>
            <a:pPr marL="722216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”Skräp-DNA” har ovärderliga reglerfunktioner.</a:t>
            </a:r>
          </a:p>
          <a:p>
            <a:pPr marL="265113" indent="-2651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Evolutionsläran behöver organ under utveckling, inte avveckling. Naturen borde översvämmas av halvbra…</a:t>
            </a:r>
          </a:p>
          <a:p>
            <a:pPr marL="722216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Blodpumpar</a:t>
            </a:r>
          </a:p>
          <a:p>
            <a:pPr marL="722216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Ljushanterare</a:t>
            </a:r>
          </a:p>
          <a:p>
            <a:pPr marL="722216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Antikroppssystem</a:t>
            </a:r>
          </a:p>
          <a:p>
            <a:pPr marL="722216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Metoder för fotosyntes</a:t>
            </a:r>
          </a:p>
          <a:p>
            <a:pPr marL="722216" lvl="1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4296531"/>
      </p:ext>
    </p:extLst>
  </p:cSld>
  <p:clrMapOvr>
    <a:masterClrMapping/>
  </p:clrMapOvr>
  <p:transition advTm="3459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Myt 23: Homologi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8E47AEF-0B1C-4333-AD07-24BC6E64CEAC}"/>
              </a:ext>
            </a:extLst>
          </p:cNvPr>
          <p:cNvSpPr txBox="1"/>
          <p:nvPr/>
        </p:nvSpPr>
        <p:spPr>
          <a:xfrm>
            <a:off x="5635732" y="882758"/>
            <a:ext cx="644110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solidFill>
                  <a:schemeClr val="accent6">
                    <a:lumMod val="75000"/>
                  </a:schemeClr>
                </a:solidFill>
              </a:rPr>
              <a:t>Homologi är liknande strukturer som </a:t>
            </a:r>
            <a:br>
              <a:rPr lang="sv-SE" sz="20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2000" i="1" dirty="0">
                <a:solidFill>
                  <a:schemeClr val="accent6">
                    <a:lumMod val="75000"/>
                  </a:schemeClr>
                </a:solidFill>
              </a:rPr>
              <a:t>används för olika syften, och det är evidens </a:t>
            </a:r>
            <a:br>
              <a:rPr lang="sv-SE" sz="20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2000" i="1" dirty="0">
                <a:solidFill>
                  <a:schemeClr val="accent6">
                    <a:lumMod val="75000"/>
                  </a:schemeClr>
                </a:solidFill>
              </a:rPr>
              <a:t>för ett gemensamt ursprung. </a:t>
            </a:r>
            <a:r>
              <a:rPr lang="sv-SE" sz="2000" dirty="0"/>
              <a:t>Problem:</a:t>
            </a:r>
          </a:p>
          <a:p>
            <a:pPr marL="4445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Inte all strukturlikhet beror på ett gemensamt ursprung (t.ex. ögat hos bläckfisk och människa).</a:t>
            </a:r>
          </a:p>
          <a:p>
            <a:pPr marL="4445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Homologa strukturer motsvaras inte alltid av:</a:t>
            </a:r>
          </a:p>
          <a:p>
            <a:pPr marL="719138" lvl="1" indent="-177800">
              <a:buFont typeface="Arial" panose="020B0604020202020204" pitchFamily="34" charset="0"/>
              <a:buChar char="•"/>
            </a:pPr>
            <a:r>
              <a:rPr lang="sv-SE" sz="2000" dirty="0"/>
              <a:t>homologa gener (dvs olika startformer)</a:t>
            </a:r>
          </a:p>
          <a:p>
            <a:pPr marL="719138" lvl="1" indent="-177800">
              <a:buFont typeface="Arial" panose="020B0604020202020204" pitchFamily="34" charset="0"/>
              <a:buChar char="•"/>
            </a:pPr>
            <a:r>
              <a:rPr lang="sv-SE" sz="2000" dirty="0"/>
              <a:t>homolog fosterutveckling (dvs olika utvecklingsvägar)</a:t>
            </a:r>
          </a:p>
          <a:p>
            <a:pPr marL="177800">
              <a:spcBef>
                <a:spcPts val="1200"/>
              </a:spcBef>
            </a:pPr>
            <a:r>
              <a:rPr lang="sv-SE" sz="2000" dirty="0"/>
              <a:t>Idag är definitionen ändrad: </a:t>
            </a:r>
            <a:r>
              <a:rPr lang="sv-SE" sz="2000" i="1" dirty="0">
                <a:solidFill>
                  <a:schemeClr val="accent6">
                    <a:lumMod val="75000"/>
                  </a:schemeClr>
                </a:solidFill>
              </a:rPr>
              <a:t>Homologi är strukturer ärvda från ett gemensamt ursprung. </a:t>
            </a:r>
            <a:r>
              <a:rPr lang="sv-SE" sz="2000" dirty="0"/>
              <a:t>Problem:</a:t>
            </a:r>
            <a:endParaRPr lang="sv-SE" sz="1600" dirty="0">
              <a:highlight>
                <a:srgbClr val="FFFF00"/>
              </a:highlight>
            </a:endParaRPr>
          </a:p>
          <a:p>
            <a:pPr marL="4445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Det blir ett cirkelbevis:</a:t>
            </a:r>
          </a:p>
          <a:p>
            <a:pPr marL="719138" lvl="1" indent="-177800">
              <a:buFont typeface="Arial" panose="020B0604020202020204" pitchFamily="34" charset="0"/>
              <a:buChar char="•"/>
            </a:pPr>
            <a:r>
              <a:rPr lang="sv-SE" sz="2000" dirty="0"/>
              <a:t>Homologa strukturer både definieras av och bevisar ett gemensamt ursprung.</a:t>
            </a:r>
          </a:p>
          <a:p>
            <a:pPr marL="719138" lvl="1" indent="-177800">
              <a:buFont typeface="Arial" panose="020B0604020202020204" pitchFamily="34" charset="0"/>
              <a:buChar char="•"/>
            </a:pPr>
            <a:r>
              <a:rPr lang="sv-SE" sz="2000" dirty="0"/>
              <a:t>”Om likhet beror på ett gemensamt ursprung kallar vi det för homologi som bevisar ett gemensamt ursprung.”</a:t>
            </a:r>
            <a:endParaRPr lang="sv-SE" sz="2000" dirty="0">
              <a:highlight>
                <a:srgbClr val="FFFF00"/>
              </a:highlight>
            </a:endParaRPr>
          </a:p>
          <a:p>
            <a:pPr>
              <a:spcBef>
                <a:spcPts val="1200"/>
              </a:spcBef>
            </a:pPr>
            <a:r>
              <a:rPr lang="sv-SE" sz="2000" i="1" dirty="0">
                <a:solidFill>
                  <a:schemeClr val="accent6">
                    <a:lumMod val="75000"/>
                  </a:schemeClr>
                </a:solidFill>
              </a:rPr>
              <a:t>Strukturell likhet förklaras bättre av en gemensam design.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CCC2F287-8B2A-4A19-A3DE-151D6C58AD51}"/>
              </a:ext>
            </a:extLst>
          </p:cNvPr>
          <p:cNvGrpSpPr/>
          <p:nvPr/>
        </p:nvGrpSpPr>
        <p:grpSpPr>
          <a:xfrm>
            <a:off x="90907" y="1136919"/>
            <a:ext cx="5435356" cy="5256588"/>
            <a:chOff x="90907" y="1136919"/>
            <a:chExt cx="5435356" cy="5256588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31D663B3-14BA-48E9-A3D1-9DD7C7EB0BEF}"/>
                </a:ext>
              </a:extLst>
            </p:cNvPr>
            <p:cNvSpPr/>
            <p:nvPr/>
          </p:nvSpPr>
          <p:spPr>
            <a:xfrm>
              <a:off x="138532" y="1136919"/>
              <a:ext cx="5387731" cy="503528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6" name="Bild 5">
              <a:extLst>
                <a:ext uri="{FF2B5EF4-FFF2-40B4-BE49-F238E27FC236}">
                  <a16:creationId xmlns:a16="http://schemas.microsoft.com/office/drawing/2014/main" id="{258C129C-F885-463D-B720-4B60A259B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8120"/>
            <a:stretch/>
          </p:blipFill>
          <p:spPr>
            <a:xfrm>
              <a:off x="254560" y="1730816"/>
              <a:ext cx="5155674" cy="3396367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68C386E1-96F7-4BC8-B16D-34AFAFB37374}"/>
                </a:ext>
              </a:extLst>
            </p:cNvPr>
            <p:cNvSpPr/>
            <p:nvPr/>
          </p:nvSpPr>
          <p:spPr>
            <a:xfrm>
              <a:off x="90907" y="6162675"/>
              <a:ext cx="228940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900" dirty="0">
                  <a:solidFill>
                    <a:srgbClr val="222222"/>
                  </a:solidFill>
                  <a:latin typeface="Arial" panose="020B0604020202020204" pitchFamily="34" charset="0"/>
                </a:rPr>
                <a:t>Bildlicens: </a:t>
              </a:r>
              <a:r>
                <a:rPr lang="az-Cyrl-AZ" sz="900" dirty="0">
                  <a:solidFill>
                    <a:srgbClr val="222222"/>
                  </a:solidFill>
                  <a:latin typeface="Arial" panose="020B0604020202020204" pitchFamily="34" charset="0"/>
                </a:rPr>
                <a:t>Волков Владислав Петрович</a:t>
              </a:r>
              <a:endParaRPr lang="sv-SE" sz="900" dirty="0"/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1F09CC82-6DC5-48B8-9FCD-509A88088842}"/>
                </a:ext>
              </a:extLst>
            </p:cNvPr>
            <p:cNvSpPr txBox="1"/>
            <p:nvPr/>
          </p:nvSpPr>
          <p:spPr>
            <a:xfrm>
              <a:off x="128671" y="5222277"/>
              <a:ext cx="14312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accent5">
                      <a:lumMod val="75000"/>
                    </a:schemeClr>
                  </a:solidFill>
                </a:rPr>
                <a:t>Människa</a:t>
              </a:r>
            </a:p>
            <a:p>
              <a:pPr algn="ctr"/>
              <a:r>
                <a:rPr lang="sv-SE" sz="2400" dirty="0">
                  <a:solidFill>
                    <a:schemeClr val="accent5">
                      <a:lumMod val="75000"/>
                    </a:schemeClr>
                  </a:solidFill>
                </a:rPr>
                <a:t>griper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056B6C2A-950D-4AA0-B492-FECBA3B66D04}"/>
                </a:ext>
              </a:extLst>
            </p:cNvPr>
            <p:cNvSpPr txBox="1"/>
            <p:nvPr/>
          </p:nvSpPr>
          <p:spPr>
            <a:xfrm>
              <a:off x="1559147" y="5222277"/>
              <a:ext cx="12096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accent5">
                      <a:lumMod val="75000"/>
                    </a:schemeClr>
                  </a:solidFill>
                </a:rPr>
                <a:t>Hund</a:t>
              </a:r>
            </a:p>
            <a:p>
              <a:pPr algn="ctr"/>
              <a:r>
                <a:rPr lang="sv-SE" sz="2400" dirty="0">
                  <a:solidFill>
                    <a:schemeClr val="accent5">
                      <a:lumMod val="75000"/>
                    </a:schemeClr>
                  </a:solidFill>
                </a:rPr>
                <a:t>springer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9FA57837-4530-43CD-93B9-02AED020425D}"/>
                </a:ext>
              </a:extLst>
            </p:cNvPr>
            <p:cNvSpPr txBox="1"/>
            <p:nvPr/>
          </p:nvSpPr>
          <p:spPr>
            <a:xfrm>
              <a:off x="2949761" y="5222277"/>
              <a:ext cx="8883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accent5">
                      <a:lumMod val="75000"/>
                    </a:schemeClr>
                  </a:solidFill>
                </a:rPr>
                <a:t>Fågel</a:t>
              </a:r>
            </a:p>
            <a:p>
              <a:pPr algn="ctr"/>
              <a:r>
                <a:rPr lang="sv-SE" sz="2400" dirty="0">
                  <a:solidFill>
                    <a:schemeClr val="accent5">
                      <a:lumMod val="75000"/>
                    </a:schemeClr>
                  </a:solidFill>
                </a:rPr>
                <a:t>flyger</a:t>
              </a: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4BC30CE6-9112-431E-9199-FFF1C22A863C}"/>
                </a:ext>
              </a:extLst>
            </p:cNvPr>
            <p:cNvSpPr txBox="1"/>
            <p:nvPr/>
          </p:nvSpPr>
          <p:spPr>
            <a:xfrm>
              <a:off x="4140657" y="5222277"/>
              <a:ext cx="11208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2400" b="1" dirty="0">
                  <a:solidFill>
                    <a:schemeClr val="accent5">
                      <a:lumMod val="75000"/>
                    </a:schemeClr>
                  </a:solidFill>
                </a:rPr>
                <a:t>Val</a:t>
              </a:r>
            </a:p>
            <a:p>
              <a:pPr algn="ctr"/>
              <a:r>
                <a:rPr lang="sv-SE" sz="2400" dirty="0">
                  <a:solidFill>
                    <a:schemeClr val="accent5">
                      <a:lumMod val="75000"/>
                    </a:schemeClr>
                  </a:solidFill>
                </a:rPr>
                <a:t>simmar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2E38C2A5-F6E1-4EC8-BDE4-4D7BF2A7A3EE}"/>
                </a:ext>
              </a:extLst>
            </p:cNvPr>
            <p:cNvSpPr txBox="1"/>
            <p:nvPr/>
          </p:nvSpPr>
          <p:spPr>
            <a:xfrm>
              <a:off x="341876" y="1136919"/>
              <a:ext cx="49810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3000" b="1" dirty="0">
                  <a:solidFill>
                    <a:schemeClr val="accent5">
                      <a:lumMod val="75000"/>
                    </a:schemeClr>
                  </a:solidFill>
                </a:rPr>
                <a:t>Framlemmar hos ryggradsdjur</a:t>
              </a:r>
              <a:endParaRPr lang="sv-SE" sz="3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3554749"/>
      </p:ext>
    </p:extLst>
  </p:cSld>
  <p:clrMapOvr>
    <a:masterClrMapping/>
  </p:clrMapOvr>
  <p:transition advTm="3926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djur, insekt, himmel, inomhus&#10;&#10;Automatiskt genererad beskrivning">
            <a:extLst>
              <a:ext uri="{FF2B5EF4-FFF2-40B4-BE49-F238E27FC236}">
                <a16:creationId xmlns:a16="http://schemas.microsoft.com/office/drawing/2014/main" id="{9BF568F4-9EB6-4F40-81DD-8BD36548F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681" y="2484783"/>
            <a:ext cx="5219319" cy="437321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Myt 24: Fyrvingade fruktflugor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B9A3787-625C-41C9-A89B-96E560DE28AD}"/>
              </a:ext>
            </a:extLst>
          </p:cNvPr>
          <p:cNvSpPr txBox="1"/>
          <p:nvPr/>
        </p:nvSpPr>
        <p:spPr>
          <a:xfrm>
            <a:off x="-521" y="816360"/>
            <a:ext cx="12192000" cy="4478149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dirty="0"/>
              <a:t>Två typer av evolution:</a:t>
            </a:r>
          </a:p>
          <a:p>
            <a:pPr marL="265113" indent="-2651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Småskalig ”evolution” (mikro-) använder redan</a:t>
            </a:r>
            <a:r>
              <a:rPr lang="sv-SE" sz="2000" i="1" dirty="0"/>
              <a:t> </a:t>
            </a:r>
            <a:r>
              <a:rPr lang="sv-SE" sz="2000" i="1" u="sng" dirty="0"/>
              <a:t>befintlig</a:t>
            </a:r>
            <a:r>
              <a:rPr lang="sv-SE" sz="2000" dirty="0"/>
              <a:t> variation (tex avel).</a:t>
            </a:r>
          </a:p>
          <a:p>
            <a:pPr marL="265113" indent="-2651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Storskalig evolution (makro-) kräver </a:t>
            </a:r>
            <a:r>
              <a:rPr lang="sv-SE" sz="2000" i="1" u="sng" dirty="0"/>
              <a:t>nya</a:t>
            </a:r>
            <a:r>
              <a:rPr lang="sv-SE" sz="2000" dirty="0"/>
              <a:t> varianter.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Småskaliga </a:t>
            </a:r>
            <a:r>
              <a:rPr lang="sv-SE" sz="2000" i="1" u="sng" dirty="0"/>
              <a:t>genetiska</a:t>
            </a:r>
            <a:r>
              <a:rPr lang="sv-SE" sz="2000" dirty="0"/>
              <a:t> förändringar (mutationer) anses ackumuleras till storskaliga </a:t>
            </a:r>
            <a:r>
              <a:rPr lang="sv-SE" sz="2000" i="1" u="sng" dirty="0"/>
              <a:t>morfologiska</a:t>
            </a:r>
            <a:r>
              <a:rPr lang="sv-SE" sz="2000" dirty="0"/>
              <a:t> förändringar.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Ett vanligt exempel (det enda?) är den fyrvingade fruktflugan:</a:t>
            </a:r>
          </a:p>
          <a:p>
            <a:pPr marL="265113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Sker bara under noga kontrollerade laboratorieförhållanden.</a:t>
            </a:r>
          </a:p>
          <a:p>
            <a:pPr marL="265113" indent="-2651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Flugan har förlorat egenskaper utan att vinna nya.</a:t>
            </a:r>
          </a:p>
          <a:p>
            <a:pPr marL="541338" lvl="1" indent="-271463">
              <a:buFont typeface="Arial" panose="020B0604020202020204" pitchFamily="34" charset="0"/>
              <a:buChar char="•"/>
            </a:pPr>
            <a:r>
              <a:rPr lang="sv-SE" sz="2000" dirty="0"/>
              <a:t>Balalansorganet är borta.</a:t>
            </a:r>
          </a:p>
          <a:p>
            <a:pPr marL="541338" lvl="1" indent="-271463">
              <a:buFont typeface="Arial" panose="020B0604020202020204" pitchFamily="34" charset="0"/>
              <a:buChar char="•"/>
            </a:pPr>
            <a:r>
              <a:rPr lang="sv-SE" sz="2000" dirty="0"/>
              <a:t>Det nya vingparet fanns förut, men tillverkas på fel ställe.</a:t>
            </a:r>
          </a:p>
          <a:p>
            <a:pPr marL="541338" lvl="1" indent="-271463">
              <a:buFont typeface="Arial" panose="020B0604020202020204" pitchFamily="34" charset="0"/>
              <a:buChar char="•"/>
            </a:pPr>
            <a:r>
              <a:rPr lang="sv-SE" sz="2000" dirty="0"/>
              <a:t>Därför är flugan gravt handikappad.</a:t>
            </a:r>
          </a:p>
          <a:p>
            <a:pPr marL="271463" indent="-2714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Mutationerna </a:t>
            </a:r>
            <a:r>
              <a:rPr lang="sv-SE" sz="2000" i="1" dirty="0"/>
              <a:t>förstör</a:t>
            </a:r>
            <a:r>
              <a:rPr lang="sv-SE" sz="2000" dirty="0"/>
              <a:t> ett komplicerat nätverk för genreglering. </a:t>
            </a:r>
            <a:br>
              <a:rPr lang="sv-SE" sz="2000" dirty="0"/>
            </a:br>
            <a:r>
              <a:rPr lang="sv-SE" sz="2000" dirty="0"/>
              <a:t>Samma proteiner tillverkas men vid fel tillfällen.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ED3E7D4-990D-4D22-85E3-9E94358A781E}"/>
              </a:ext>
            </a:extLst>
          </p:cNvPr>
          <p:cNvSpPr/>
          <p:nvPr/>
        </p:nvSpPr>
        <p:spPr>
          <a:xfrm>
            <a:off x="308872" y="5420498"/>
            <a:ext cx="635441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400" b="1" dirty="0">
                <a:solidFill>
                  <a:schemeClr val="accent6">
                    <a:lumMod val="75000"/>
                  </a:schemeClr>
                </a:solidFill>
              </a:rPr>
              <a:t>Slutsats:</a:t>
            </a:r>
            <a:br>
              <a:rPr lang="sv-SE" sz="2400" dirty="0"/>
            </a:br>
            <a:r>
              <a:rPr lang="sv-SE" sz="2400" dirty="0"/>
              <a:t>Det finns inga bevis för att genetiska mutationer är råmaterialet för storskalig evolution.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874AEA07-6A24-4A4A-BDEE-BB047FCE2011}"/>
              </a:ext>
            </a:extLst>
          </p:cNvPr>
          <p:cNvSpPr/>
          <p:nvPr/>
        </p:nvSpPr>
        <p:spPr>
          <a:xfrm rot="19387533">
            <a:off x="7459299" y="3473801"/>
            <a:ext cx="1023726" cy="7685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EE6DF238-068F-4EC1-AB0E-CEFD1D0207E7}"/>
              </a:ext>
            </a:extLst>
          </p:cNvPr>
          <p:cNvSpPr/>
          <p:nvPr/>
        </p:nvSpPr>
        <p:spPr>
          <a:xfrm rot="19387533">
            <a:off x="8665248" y="5321194"/>
            <a:ext cx="1023726" cy="7685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170773"/>
      </p:ext>
    </p:extLst>
  </p:cSld>
  <p:clrMapOvr>
    <a:masterClrMapping/>
  </p:clrMapOvr>
  <p:transition advTm="58549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  <p:bldP spid="2" grpId="0" animBg="1"/>
      <p:bldP spid="4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5.9|27.1|64.9|89.1|36.2|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76.5|29.5|31.8|88.2|6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24|77.4|47.4|12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|14.6|15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7.5|35.9|59.5|95.1|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60.8|76.9|62.4|12.6|26|38.7|16.5|30.3|170.5"/>
</p:tagLst>
</file>

<file path=ppt/theme/theme1.xml><?xml version="1.0" encoding="utf-8"?>
<a:theme xmlns:a="http://schemas.openxmlformats.org/drawingml/2006/main" name="2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Formgivningsmall- snöig väg</Template>
  <TotalTime>0</TotalTime>
  <Words>1098</Words>
  <Application>Microsoft Office PowerPoint</Application>
  <PresentationFormat>Bredbild</PresentationFormat>
  <Paragraphs>125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Times New Roman</vt:lpstr>
      <vt:lpstr>Maiandra GD</vt:lpstr>
      <vt:lpstr>Calibri</vt:lpstr>
      <vt:lpstr>MV Boli</vt:lpstr>
      <vt:lpstr>Arial</vt:lpstr>
      <vt:lpstr>2_Office-tema</vt:lpstr>
      <vt:lpstr>5. Klassiska evolutionsmyter</vt:lpstr>
      <vt:lpstr>Myt 19: Miller-Urey experimentet</vt:lpstr>
      <vt:lpstr>Myt 20: Biogenetiska regeln</vt:lpstr>
      <vt:lpstr>Myt 21: Björkmätarna</vt:lpstr>
      <vt:lpstr>Myt 22: Rudimentära organ</vt:lpstr>
      <vt:lpstr>Myt 23: Homologi</vt:lpstr>
      <vt:lpstr>Myt 24: Fyrvingade fruktflugor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2011-10-18T13:22:29Z</dcterms:created>
  <dcterms:modified xsi:type="dcterms:W3CDTF">2021-02-26T13:54:18Z</dcterms:modified>
</cp:coreProperties>
</file>