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 bookmarkIdSeed="2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1332" r:id="rId2"/>
    <p:sldId id="1295" r:id="rId3"/>
    <p:sldId id="1328" r:id="rId4"/>
    <p:sldId id="1312" r:id="rId5"/>
    <p:sldId id="1155" r:id="rId6"/>
    <p:sldId id="1156" r:id="rId7"/>
  </p:sldIdLst>
  <p:sldSz cx="12192000" cy="6858000"/>
  <p:notesSz cx="6858000" cy="9945688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aiandra GD" panose="020E0502030308020204" pitchFamily="34" charset="0"/>
      <p:regular r:id="rId14"/>
    </p:embeddedFont>
    <p:embeddedFont>
      <p:font typeface="MV Boli" panose="02000500030200090000" pitchFamily="2" charset="0"/>
      <p:regular r:id="rId15"/>
    </p:embeddedFont>
  </p:embeddedFontLst>
  <p:defaultTextStyle>
    <a:defPPr>
      <a:defRPr lang="sv-SE"/>
    </a:defPPr>
    <a:lvl1pPr marL="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9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7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1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örfattare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99"/>
    <a:srgbClr val="000000"/>
    <a:srgbClr val="878787"/>
    <a:srgbClr val="000033"/>
    <a:srgbClr val="74B9D6"/>
    <a:srgbClr val="FFFFFF"/>
    <a:srgbClr val="D78648"/>
    <a:srgbClr val="EF9652"/>
    <a:srgbClr val="86C577"/>
    <a:srgbClr val="F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8" autoAdjust="0"/>
    <p:restoredTop sz="84811" autoAdjust="0"/>
  </p:normalViewPr>
  <p:slideViewPr>
    <p:cSldViewPr snapToGrid="0" snapToObjects="1">
      <p:cViewPr varScale="1">
        <p:scale>
          <a:sx n="108" d="100"/>
          <a:sy n="108" d="100"/>
        </p:scale>
        <p:origin x="906" y="12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1062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3738" y="108"/>
      </p:cViewPr>
      <p:guideLst>
        <p:guide orient="horz" pos="3133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/>
          <p:cNvSpPr>
            <a:spLocks noGrp="1"/>
          </p:cNvSpPr>
          <p:nvPr>
            <p:ph type="ftr" sz="quarter" idx="2"/>
          </p:nvPr>
        </p:nvSpPr>
        <p:spPr>
          <a:xfrm>
            <a:off x="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3"/>
          </p:nvPr>
        </p:nvSpPr>
        <p:spPr>
          <a:xfrm>
            <a:off x="388501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C999-61A9-47F1-89BF-68FCD7A9B4F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BA878-5CE4-4434-B575-4E6BFCFBEE92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9" name="Platshållare för sidhuvud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54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5F8E691-E9E0-4B68-81B8-84F9635A7F9F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3B136D8-B493-42BC-B798-A019C776AC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729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0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09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1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17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21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28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2580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baseline="0" dirty="0"/>
              <a:t>Jungfrun är den enda kvinnan i zodiaken.</a:t>
            </a:r>
          </a:p>
          <a:p>
            <a:endParaRPr lang="sv-SE" baseline="0" dirty="0"/>
          </a:p>
          <a:p>
            <a:r>
              <a:rPr lang="sv-SE" baseline="0" dirty="0"/>
              <a:t>Solen och månen i samma riktning på himlen =&gt; Nymåne.</a:t>
            </a:r>
          </a:p>
          <a:p>
            <a:r>
              <a:rPr lang="sv-SE" baseline="0" dirty="0"/>
              <a:t>Ny månad </a:t>
            </a:r>
            <a:r>
              <a:rPr lang="sv-SE" i="1" u="sng" baseline="0" dirty="0"/>
              <a:t>definieras</a:t>
            </a:r>
            <a:r>
              <a:rPr lang="sv-SE" baseline="0" dirty="0"/>
              <a:t> när första skäran blir </a:t>
            </a:r>
            <a:r>
              <a:rPr lang="sv-SE" i="1" u="sng" baseline="0" dirty="0"/>
              <a:t>synlig</a:t>
            </a:r>
            <a:r>
              <a:rPr lang="sv-SE" baseline="0" dirty="0"/>
              <a:t> på himlen.</a:t>
            </a:r>
          </a:p>
          <a:p>
            <a:r>
              <a:rPr lang="sv-SE" baseline="0" dirty="0"/>
              <a:t>Månen måste passera solen med ungefär 15 grader för att vara synlig. Aktuellt datum är det cirka 25 grader.</a:t>
            </a:r>
          </a:p>
          <a:p>
            <a:endParaRPr lang="sv-SE" baseline="0" dirty="0"/>
          </a:p>
          <a:p>
            <a:r>
              <a:rPr lang="sv-SE" baseline="0" dirty="0"/>
              <a:t>Vetekärve: Samma ord ”säd” för både gröda och fortplantning.</a:t>
            </a:r>
          </a:p>
          <a:p>
            <a:r>
              <a:rPr lang="sv-SE" baseline="0" dirty="0"/>
              <a:t>Jämför också riskorn över ett brudpar, en symbol för fertilitet.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6624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v-SE" dirty="0"/>
              <a:t>”Ett tecken </a:t>
            </a:r>
            <a:r>
              <a:rPr lang="sv-SE" i="1" u="sng" dirty="0"/>
              <a:t>visade sig </a:t>
            </a:r>
            <a:r>
              <a:rPr lang="sv-SE" dirty="0"/>
              <a:t>i himlen” (Upp 12:1) =&gt; Ej dag (för ljust), ej natt (under horisonten).</a:t>
            </a:r>
          </a:p>
          <a:p>
            <a:r>
              <a:rPr lang="sv-SE" dirty="0"/>
              <a:t>Måste varit mellan sol- och månnedgång, dvs en dryg halvtimme med start 18:11.</a:t>
            </a:r>
          </a:p>
          <a:p>
            <a:endParaRPr lang="sv-SE" dirty="0"/>
          </a:p>
          <a:p>
            <a:r>
              <a:rPr lang="sv-SE" i="1" dirty="0"/>
              <a:t>Morgonstjärnan</a:t>
            </a:r>
            <a:r>
              <a:rPr lang="sv-SE" dirty="0"/>
              <a:t> Venus steg upp över horisonten placerad i Jungfruns huvud.</a:t>
            </a:r>
          </a:p>
          <a:p>
            <a:r>
              <a:rPr lang="sv-SE" dirty="0"/>
              <a:t>Jesus kallar sig ”den klara </a:t>
            </a:r>
            <a:r>
              <a:rPr lang="sv-SE" i="1" dirty="0"/>
              <a:t>morgonstjärnan</a:t>
            </a:r>
            <a:r>
              <a:rPr lang="sv-SE" dirty="0"/>
              <a:t>” (Upp 22:16).</a:t>
            </a:r>
          </a:p>
          <a:p>
            <a:endParaRPr lang="sv-SE" dirty="0"/>
          </a:p>
          <a:p>
            <a:r>
              <a:rPr lang="sv-SE" dirty="0"/>
              <a:t>Dåtidens stjärntydare måste ha uppmärksammat att </a:t>
            </a:r>
            <a:r>
              <a:rPr lang="sv-SE" i="1" dirty="0"/>
              <a:t>kungsplaneten</a:t>
            </a:r>
            <a:r>
              <a:rPr lang="sv-SE" dirty="0"/>
              <a:t> Jupiter stod nära </a:t>
            </a:r>
            <a:r>
              <a:rPr lang="sv-SE" i="1" dirty="0"/>
              <a:t>kungsstjärnan</a:t>
            </a:r>
            <a:r>
              <a:rPr lang="sv-SE" dirty="0"/>
              <a:t> Regulus i </a:t>
            </a:r>
            <a:r>
              <a:rPr lang="sv-SE" i="1" dirty="0"/>
              <a:t>kungsstjärnbilden</a:t>
            </a:r>
            <a:r>
              <a:rPr lang="sv-SE" dirty="0"/>
              <a:t> Lejonet.</a:t>
            </a:r>
          </a:p>
          <a:p>
            <a:endParaRPr lang="sv-SE" dirty="0"/>
          </a:p>
          <a:p>
            <a:r>
              <a:rPr lang="sv-SE" dirty="0"/>
              <a:t>Planeterna ligger i ungefär samma plan =&gt; Alla rör sig utmed ekliptikan.</a:t>
            </a:r>
          </a:p>
          <a:p>
            <a:r>
              <a:rPr lang="sv-SE" dirty="0"/>
              <a:t>Att de därför ”missar” jungfrun på bredden spelar ingen roll.</a:t>
            </a:r>
          </a:p>
          <a:p>
            <a:r>
              <a:rPr lang="sv-SE" dirty="0"/>
              <a:t>Stjärnbilderna ritades tämligen godtyckligt runt ekliptikan.</a:t>
            </a:r>
          </a:p>
          <a:p>
            <a:r>
              <a:rPr lang="sv-SE" dirty="0"/>
              <a:t>Det är läget </a:t>
            </a:r>
            <a:r>
              <a:rPr lang="sv-SE" i="1" dirty="0"/>
              <a:t>utmed</a:t>
            </a:r>
            <a:r>
              <a:rPr lang="sv-SE" dirty="0"/>
              <a:t> ekliptikan som är viktig.</a:t>
            </a:r>
          </a:p>
          <a:p>
            <a:endParaRPr lang="sv-SE" dirty="0"/>
          </a:p>
          <a:p>
            <a:r>
              <a:rPr lang="sv-SE" dirty="0"/>
              <a:t>Det fattas ett år med följande antaganden: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Jesus föddes år 3 f.Kr.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År noll finns inte.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Jesus var 29 år (30 med inkluderande räkning enligt Luk 3:23) när han började sin aktiva tid.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Jesu aktiva tid varade 3½ år (utifrån hur många gånger han besökt templet i Johannes evangelium).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Jesus dog 30 e.Kr.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103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2. </a:t>
            </a:r>
            <a:r>
              <a:rPr lang="sv-SE" baseline="0" dirty="0" err="1"/>
              <a:t>Libra</a:t>
            </a: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294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294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498E1E7-F099-4980-90AA-AD6774DB0D78}"/>
              </a:ext>
            </a:extLst>
          </p:cNvPr>
          <p:cNvSpPr/>
          <p:nvPr userDrawn="1"/>
        </p:nvSpPr>
        <p:spPr>
          <a:xfrm>
            <a:off x="0" y="0"/>
            <a:ext cx="12192000" cy="684000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46800" rIns="91421" bIns="46800" rtlCol="0" anchor="ctr"/>
          <a:lstStyle/>
          <a:p>
            <a:pPr algn="ctr"/>
            <a:endParaRPr lang="sv-SE" sz="18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0"/>
            <a:ext cx="11520000" cy="684000"/>
          </a:xfrm>
          <a:prstGeom prst="rect">
            <a:avLst/>
          </a:prstGeom>
        </p:spPr>
        <p:txBody>
          <a:bodyPr lIns="216000" tIns="46800" bIns="46800" anchor="ctr" anchorCtr="0"/>
          <a:lstStyle>
            <a:lvl1pPr algn="l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31933BC-51FE-42E7-954F-D861C40884C4}"/>
              </a:ext>
            </a:extLst>
          </p:cNvPr>
          <p:cNvSpPr txBox="1"/>
          <p:nvPr userDrawn="1"/>
        </p:nvSpPr>
        <p:spPr>
          <a:xfrm>
            <a:off x="9846934" y="49612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0645376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fält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498E1E7-F099-4980-90AA-AD6774DB0D78}"/>
              </a:ext>
            </a:extLst>
          </p:cNvPr>
          <p:cNvSpPr/>
          <p:nvPr userDrawn="1"/>
        </p:nvSpPr>
        <p:spPr>
          <a:xfrm>
            <a:off x="0" y="0"/>
            <a:ext cx="12192000" cy="684000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46800" rIns="91421" bIns="46800" rtlCol="0" anchor="ctr"/>
          <a:lstStyle/>
          <a:p>
            <a:pPr algn="ctr"/>
            <a:endParaRPr lang="sv-SE" sz="18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712824" cy="684000"/>
          </a:xfrm>
          <a:prstGeom prst="rect">
            <a:avLst/>
          </a:prstGeom>
        </p:spPr>
        <p:txBody>
          <a:bodyPr lIns="216000" tIns="46800" bIns="46800" anchor="ctr" anchorCtr="0"/>
          <a:lstStyle>
            <a:lvl1pPr algn="l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71B834E-084B-47FC-91AC-26604609590D}"/>
              </a:ext>
            </a:extLst>
          </p:cNvPr>
          <p:cNvSpPr/>
          <p:nvPr userDrawn="1"/>
        </p:nvSpPr>
        <p:spPr>
          <a:xfrm>
            <a:off x="0" y="684000"/>
            <a:ext cx="6096000" cy="617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50E55F7-FF55-4AF3-A686-4A7F386CF734}"/>
              </a:ext>
            </a:extLst>
          </p:cNvPr>
          <p:cNvSpPr/>
          <p:nvPr userDrawn="1"/>
        </p:nvSpPr>
        <p:spPr>
          <a:xfrm>
            <a:off x="6096000" y="684000"/>
            <a:ext cx="6096000" cy="617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4AC7205-9ECF-4618-8D3A-29488D5C52D5}"/>
              </a:ext>
            </a:extLst>
          </p:cNvPr>
          <p:cNvSpPr txBox="1"/>
          <p:nvPr userDrawn="1"/>
        </p:nvSpPr>
        <p:spPr>
          <a:xfrm>
            <a:off x="9846934" y="49612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3416902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föremål utomhus&#10;&#10;Automatiskt genererad beskrivning">
            <a:extLst>
              <a:ext uri="{FF2B5EF4-FFF2-40B4-BE49-F238E27FC236}">
                <a16:creationId xmlns:a16="http://schemas.microsoft.com/office/drawing/2014/main" id="{3F9308FC-9326-4BC3-8F8E-8CF889CEAF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432" y="0"/>
            <a:ext cx="12192000" cy="6858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D8F3DAF-7775-4815-BEE1-FDC5A61CCBBE}"/>
              </a:ext>
            </a:extLst>
          </p:cNvPr>
          <p:cNvSpPr/>
          <p:nvPr userDrawn="1"/>
        </p:nvSpPr>
        <p:spPr>
          <a:xfrm>
            <a:off x="2544375" y="350599"/>
            <a:ext cx="6526348" cy="2437142"/>
          </a:xfrm>
          <a:prstGeom prst="rect">
            <a:avLst/>
          </a:prstGeom>
        </p:spPr>
        <p:txBody>
          <a:bodyPr wrap="none" lIns="432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96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Guds</a:t>
            </a:r>
            <a:br>
              <a:rPr kumimoji="0" lang="sv-SE" sz="96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96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(st)järnkoll!</a:t>
            </a:r>
            <a:endParaRPr lang="sv-SE" sz="9600" dirty="0">
              <a:effectLst>
                <a:glow rad="127000">
                  <a:schemeClr val="accent6">
                    <a:lumMod val="60000"/>
                    <a:lumOff val="40000"/>
                  </a:schemeClr>
                </a:glow>
              </a:effectLst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7C695C-7613-4729-9362-1127A52813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3788" y="5684650"/>
            <a:ext cx="7964424" cy="95659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100000"/>
              </a:lnSpc>
              <a:defRPr sz="5400" b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sv-SE" dirty="0"/>
              <a:t>x. Avsnittsrubrik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3D59A02-5201-4C6C-8253-D11C32783D45}"/>
              </a:ext>
            </a:extLst>
          </p:cNvPr>
          <p:cNvSpPr/>
          <p:nvPr userDrawn="1"/>
        </p:nvSpPr>
        <p:spPr>
          <a:xfrm>
            <a:off x="2215264" y="2972231"/>
            <a:ext cx="7184571" cy="743714"/>
          </a:xfrm>
          <a:prstGeom prst="rect">
            <a:avLst/>
          </a:prstGeom>
        </p:spPr>
        <p:txBody>
          <a:bodyPr wrap="none" lIns="432000">
            <a:noAutofit/>
          </a:bodyPr>
          <a:lstStyle/>
          <a:p>
            <a:pPr algn="ctr">
              <a:lnSpc>
                <a:spcPts val="5100"/>
              </a:lnSpc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Frälsningsplanen skriven på himlavalvet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1FD0E79-3F77-4768-B6E7-DE70D250C3AC}"/>
              </a:ext>
            </a:extLst>
          </p:cNvPr>
          <p:cNvSpPr/>
          <p:nvPr userDrawn="1"/>
        </p:nvSpPr>
        <p:spPr>
          <a:xfrm>
            <a:off x="4303683" y="4042370"/>
            <a:ext cx="3584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3200" b="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Anders Gärdeborn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A7D2C7-CCFD-45DF-B9F1-AC10BF10DE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1154" y="5943449"/>
            <a:ext cx="1078994" cy="743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63640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48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76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4" r:id="rId3"/>
    <p:sldLayoutId id="2147483667" r:id="rId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D67A221-583E-4691-8D91-1DFC57A45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788" y="4901185"/>
            <a:ext cx="7964424" cy="1648798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sv-SE" dirty="0"/>
              <a:t>2. Från Abrahams förbund</a:t>
            </a:r>
            <a:br>
              <a:rPr lang="sv-SE" dirty="0"/>
            </a:br>
            <a:r>
              <a:rPr lang="sv-SE" dirty="0"/>
              <a:t>till ökenvandringen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501011370"/>
      </p:ext>
    </p:extLst>
  </p:cSld>
  <p:clrMapOvr>
    <a:masterClrMapping/>
  </p:clrMapOvr>
  <p:transition advTm="1488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Tre områden jämförs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056600" y="684000"/>
            <a:ext cx="4078800" cy="61740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0" rIns="108000" bIns="0" rtlCol="0">
            <a:noAutofit/>
          </a:bodyPr>
          <a:lstStyle/>
          <a:p>
            <a:endParaRPr lang="sv-SE" sz="1600" dirty="0">
              <a:sym typeface="Wingding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AD342C0-92F0-40C4-B062-98214CB48FE7}"/>
              </a:ext>
            </a:extLst>
          </p:cNvPr>
          <p:cNvSpPr txBox="1"/>
          <p:nvPr/>
        </p:nvSpPr>
        <p:spPr>
          <a:xfrm>
            <a:off x="954182" y="1827001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1"/>
                </a:solidFill>
              </a:rPr>
              <a:t>Stjärnhimlen</a:t>
            </a:r>
            <a:endParaRPr lang="LID4096" sz="2800" b="1" dirty="0">
              <a:solidFill>
                <a:schemeClr val="bg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8F5C5C3-6C40-496E-AE72-CE589F9E700D}"/>
              </a:ext>
            </a:extLst>
          </p:cNvPr>
          <p:cNvSpPr txBox="1"/>
          <p:nvPr/>
        </p:nvSpPr>
        <p:spPr>
          <a:xfrm>
            <a:off x="5531583" y="1827001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b="1" dirty="0"/>
              <a:t>Bibeln</a:t>
            </a:r>
            <a:endParaRPr lang="LID4096" sz="2800" b="1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9A169F4-B0FA-4828-ADDA-078B4C65E61A}"/>
              </a:ext>
            </a:extLst>
          </p:cNvPr>
          <p:cNvSpPr txBox="1"/>
          <p:nvPr/>
        </p:nvSpPr>
        <p:spPr>
          <a:xfrm>
            <a:off x="9713776" y="1827001"/>
            <a:ext cx="1100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b="1" dirty="0"/>
              <a:t>Myter</a:t>
            </a:r>
            <a:endParaRPr lang="LID4096" sz="2800" b="1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540D9E8-9330-490C-B52F-0816E1D16909}"/>
              </a:ext>
            </a:extLst>
          </p:cNvPr>
          <p:cNvSpPr txBox="1"/>
          <p:nvPr/>
        </p:nvSpPr>
        <p:spPr>
          <a:xfrm>
            <a:off x="9326779" y="2854966"/>
            <a:ext cx="187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/>
              <a:t>En del är sant</a:t>
            </a:r>
            <a:endParaRPr lang="LID4096" sz="2400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6E6D59F-7246-4F97-A436-11A8AA9E0592}"/>
              </a:ext>
            </a:extLst>
          </p:cNvPr>
          <p:cNvSpPr txBox="1"/>
          <p:nvPr/>
        </p:nvSpPr>
        <p:spPr>
          <a:xfrm>
            <a:off x="5331849" y="2854966"/>
            <a:ext cx="152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/>
              <a:t>Allt är sant</a:t>
            </a:r>
            <a:endParaRPr lang="LID4096" sz="24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18D77DE-CA78-41C5-B793-4C0568478951}"/>
              </a:ext>
            </a:extLst>
          </p:cNvPr>
          <p:cNvSpPr txBox="1"/>
          <p:nvPr/>
        </p:nvSpPr>
        <p:spPr>
          <a:xfrm>
            <a:off x="353024" y="2854966"/>
            <a:ext cx="3305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>
                <a:solidFill>
                  <a:schemeClr val="bg1"/>
                </a:solidFill>
              </a:rPr>
              <a:t>Densamma i alla kulturer</a:t>
            </a:r>
            <a:endParaRPr lang="LID4096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517347"/>
      </p:ext>
    </p:extLst>
  </p:cSld>
  <p:clrMapOvr>
    <a:masterClrMapping/>
  </p:clrMapOvr>
  <p:transition advTm="927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Jungfrun – Abrahams förbund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08" y="819956"/>
            <a:ext cx="3849708" cy="2704294"/>
          </a:xfrm>
          <a:prstGeom prst="rect">
            <a:avLst/>
          </a:prstGeom>
          <a:effectLst/>
        </p:spPr>
      </p:pic>
      <p:sp>
        <p:nvSpPr>
          <p:cNvPr id="4" name="Rektangel 3"/>
          <p:cNvSpPr/>
          <p:nvPr/>
        </p:nvSpPr>
        <p:spPr>
          <a:xfrm>
            <a:off x="4031552" y="691685"/>
            <a:ext cx="5230323" cy="6174000"/>
          </a:xfrm>
          <a:prstGeom prst="rect">
            <a:avLst/>
          </a:prstGeom>
          <a:solidFill>
            <a:schemeClr val="bg1"/>
          </a:solidFill>
        </p:spPr>
        <p:txBody>
          <a:bodyPr wrap="square" tIns="72000" rIns="0">
            <a:noAutofit/>
          </a:bodyPr>
          <a:lstStyle/>
          <a:p>
            <a:pPr>
              <a:spcBef>
                <a:spcPts val="600"/>
              </a:spcBef>
            </a:pPr>
            <a:r>
              <a:rPr lang="sv-SE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Jungfrun</a:t>
            </a:r>
            <a: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  <a:t> är </a:t>
            </a:r>
            <a:r>
              <a:rPr lang="sv-SE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Sara</a:t>
            </a:r>
            <a: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  <a:t> genom vilken Abrahams förbund verkställs.</a:t>
            </a:r>
          </a:p>
          <a:p>
            <a: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  <a:t>Överfört: </a:t>
            </a:r>
            <a:r>
              <a:rPr lang="sv-SE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bruden</a:t>
            </a:r>
            <a: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Jerusalem</a:t>
            </a:r>
            <a: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  <a:t> med sina invånare: judar/kristna. </a:t>
            </a:r>
          </a:p>
          <a:p>
            <a: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  <a:t>Sara är modern till både Frälsaren och de frälsta.</a:t>
            </a:r>
            <a:endParaRPr lang="sv-SE" sz="16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Ett stort </a:t>
            </a:r>
            <a:r>
              <a:rPr lang="sv-SE" sz="1600" i="1" u="sng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tecken</a:t>
            </a: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visade sig </a:t>
            </a:r>
            <a:r>
              <a:rPr lang="sv-SE" sz="1600" i="1" u="sng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himlen</a:t>
            </a: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en </a:t>
            </a:r>
            <a:r>
              <a:rPr lang="sv-SE" sz="16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kvinna</a:t>
            </a: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6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sv-SE" sz="1600" i="1" u="sng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klädd i solen</a:t>
            </a: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och med </a:t>
            </a:r>
            <a:r>
              <a:rPr lang="sv-SE" sz="16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600" i="1" u="sng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månen under sina fötter</a:t>
            </a: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  <a:t>Solen står i Jungfrun i månaden </a:t>
            </a:r>
            <a:r>
              <a:rPr lang="sv-SE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tishri</a:t>
            </a:r>
            <a: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  <a:t> (september).</a:t>
            </a:r>
            <a:b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  <a:t>Nymåne =&gt; Start ny månad =&gt; 1:a tishri =&gt; Judiska nyåret (basunhögtiden) =&gt; Årsdagen av skapelsen.</a:t>
            </a:r>
          </a:p>
          <a:p>
            <a:pPr>
              <a:spcBef>
                <a:spcPts val="600"/>
              </a:spcBef>
            </a:pP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Hon </a:t>
            </a:r>
            <a:r>
              <a:rPr lang="sv-SE" sz="1600" i="1" u="sng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födde</a:t>
            </a: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sv-SE" sz="16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Son</a:t>
            </a: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som ska styra alla folk med </a:t>
            </a:r>
            <a:r>
              <a:rPr lang="sv-SE" sz="1600" i="1" u="sng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järnspira</a:t>
            </a: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  <a:t>Jesus föds på årsdagen av skapelsen, troligen 11 september </a:t>
            </a:r>
            <a:b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  <a:t>3 f.Kr. Jämför: </a:t>
            </a:r>
            <a:r>
              <a:rPr lang="sv-SE" sz="16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Sion [Jerusalem]… </a:t>
            </a:r>
            <a:r>
              <a:rPr lang="sv-SE" sz="1600" i="1" u="sng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föder</a:t>
            </a:r>
            <a:r>
              <a:rPr lang="sv-SE" sz="16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  <a:t> (Jes 66:7)</a:t>
            </a:r>
          </a:p>
          <a:p>
            <a:pPr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  <a:sym typeface="Wingdings"/>
              </a:rPr>
              <a:t>Ett </a:t>
            </a:r>
            <a:r>
              <a:rPr lang="sv-SE" sz="1600" b="1" i="1" dirty="0">
                <a:solidFill>
                  <a:srgbClr val="0070C0"/>
                </a:solidFill>
                <a:sym typeface="Wingdings"/>
              </a:rPr>
              <a:t>3)</a:t>
            </a:r>
            <a:r>
              <a:rPr lang="sv-SE" sz="1600" dirty="0">
                <a:solidFill>
                  <a:srgbClr val="0070C0"/>
                </a:solidFill>
                <a:sym typeface="Wingdings"/>
              </a:rPr>
              <a:t> </a:t>
            </a:r>
            <a:r>
              <a:rPr lang="sv-SE" sz="1600" i="1" u="sng" dirty="0">
                <a:solidFill>
                  <a:srgbClr val="0070C0"/>
                </a:solidFill>
                <a:sym typeface="Wingdings"/>
              </a:rPr>
              <a:t>skott</a:t>
            </a:r>
            <a:r>
              <a:rPr lang="sv-SE" sz="1600" dirty="0">
                <a:solidFill>
                  <a:srgbClr val="0070C0"/>
                </a:solidFill>
                <a:sym typeface="Wingdings"/>
              </a:rPr>
              <a:t> ska skjuta upp ur </a:t>
            </a:r>
            <a:r>
              <a:rPr lang="sv-SE" sz="1600" i="1" u="sng" dirty="0">
                <a:solidFill>
                  <a:srgbClr val="0070C0"/>
                </a:solidFill>
                <a:sym typeface="Wingdings"/>
              </a:rPr>
              <a:t>Ishais</a:t>
            </a:r>
            <a:r>
              <a:rPr lang="sv-SE" sz="1600" dirty="0">
                <a:solidFill>
                  <a:srgbClr val="0070C0"/>
                </a:solidFill>
                <a:sym typeface="Wingdings"/>
              </a:rPr>
              <a:t> </a:t>
            </a:r>
            <a:r>
              <a:rPr lang="sv-SE" sz="1600" dirty="0">
                <a:sym typeface="Wingdings"/>
              </a:rPr>
              <a:t>[Davids far]</a:t>
            </a:r>
            <a:r>
              <a:rPr lang="sv-SE" sz="1600" dirty="0">
                <a:solidFill>
                  <a:srgbClr val="0070C0"/>
                </a:solidFill>
                <a:sym typeface="Wingdings"/>
              </a:rPr>
              <a:t> avhuggna </a:t>
            </a:r>
            <a:br>
              <a:rPr lang="sv-SE" sz="1600" dirty="0">
                <a:solidFill>
                  <a:srgbClr val="0070C0"/>
                </a:solidFill>
                <a:sym typeface="Wingdings"/>
              </a:rPr>
            </a:br>
            <a:r>
              <a:rPr lang="sv-SE" sz="1600" dirty="0">
                <a:solidFill>
                  <a:srgbClr val="0070C0"/>
                </a:solidFill>
                <a:sym typeface="Wingdings"/>
              </a:rPr>
              <a:t>stam en </a:t>
            </a:r>
            <a:r>
              <a:rPr lang="sv-SE" sz="1600" i="1" u="sng" dirty="0">
                <a:solidFill>
                  <a:srgbClr val="0070C0"/>
                </a:solidFill>
                <a:sym typeface="Wingdings"/>
              </a:rPr>
              <a:t>telning</a:t>
            </a:r>
            <a:r>
              <a:rPr lang="sv-SE" sz="1600" dirty="0">
                <a:solidFill>
                  <a:srgbClr val="0070C0"/>
                </a:solidFill>
                <a:sym typeface="Wingdings"/>
              </a:rPr>
              <a:t> från hans rötter ska bära frukt. </a:t>
            </a:r>
            <a:r>
              <a:rPr lang="sv-SE" sz="1400" dirty="0">
                <a:ea typeface="Times New Roman" panose="02020603050405020304" pitchFamily="18" charset="0"/>
                <a:cs typeface="Calibri" panose="020F0502020204030204" pitchFamily="34" charset="0"/>
              </a:rPr>
              <a:t>(Jes 11:1)</a:t>
            </a:r>
            <a:br>
              <a:rPr lang="sv-SE" sz="1400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  <a:t>Också Jesus kommer från Abraham och Sara.</a:t>
            </a:r>
            <a:endParaRPr lang="sv-SE" sz="16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Ett annat </a:t>
            </a:r>
            <a:r>
              <a:rPr lang="sv-SE" sz="1600" i="1" u="sng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tecken</a:t>
            </a: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visade sig </a:t>
            </a:r>
            <a:r>
              <a:rPr lang="sv-SE" sz="1600" i="1" u="sng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himlen</a:t>
            </a: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 En stor eldröd </a:t>
            </a:r>
            <a:r>
              <a:rPr lang="sv-SE" sz="16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drake</a:t>
            </a: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 stod framför kvinnan… för att </a:t>
            </a:r>
            <a:r>
              <a:rPr lang="sv-SE" sz="1600" i="1" u="sng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sluka hennes barn</a:t>
            </a: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 Kvinnan </a:t>
            </a:r>
            <a:b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fick den stora örnens båda </a:t>
            </a:r>
            <a:r>
              <a:rPr lang="sv-SE" sz="16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5)</a:t>
            </a: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600" i="1" u="sng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vingar</a:t>
            </a: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för att flyga ut till sin plats i öknen där hon skyddad från </a:t>
            </a:r>
            <a:r>
              <a:rPr lang="sv-SE" sz="16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ormen</a:t>
            </a: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får sitt uppehälle under </a:t>
            </a:r>
            <a:r>
              <a:rPr lang="sv-SE" sz="1600" i="1" u="sng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tid, tider och en halv tid</a:t>
            </a: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Jag har </a:t>
            </a:r>
            <a:r>
              <a:rPr lang="sv-SE" sz="1600" i="1" u="sng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burit er på örnvingar</a:t>
            </a:r>
            <a:r>
              <a:rPr lang="sv-SE" sz="16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och fört er till mig.</a:t>
            </a:r>
            <a: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400" dirty="0">
                <a:ea typeface="Calibri" panose="020F0502020204030204" pitchFamily="34" charset="0"/>
                <a:cs typeface="Times New Roman" panose="02020603050405020304" pitchFamily="18" charset="0"/>
              </a:rPr>
              <a:t>(2 Mos 19:4)</a:t>
            </a:r>
            <a:br>
              <a:rPr lang="sv-SE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  <a:t>3½ år =&gt; 2:a halvan av vedermödan.</a:t>
            </a:r>
          </a:p>
          <a:p>
            <a:pPr>
              <a:spcBef>
                <a:spcPts val="600"/>
              </a:spcBef>
            </a:pPr>
            <a:r>
              <a:rPr lang="sv-SE" sz="1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Ormen</a:t>
            </a: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sprutade då </a:t>
            </a:r>
            <a:r>
              <a:rPr lang="sv-SE" sz="1600" i="1" u="sng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vatten</a:t>
            </a:r>
            <a: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ur sin mun… efter kvinnan.</a:t>
            </a:r>
            <a:br>
              <a:rPr lang="sv-SE" sz="1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6) </a:t>
            </a:r>
            <a:r>
              <a:rPr lang="sv-SE" sz="1600" b="1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Vatten</a:t>
            </a:r>
            <a:r>
              <a:rPr lang="sv-SE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ormen</a:t>
            </a:r>
            <a: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v-SE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Hydra</a:t>
            </a:r>
            <a: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  <a:t>) binder ihop Jungfrun med Lejonet.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B7F678B-3223-4511-89B5-EF30C2AAFED2}"/>
              </a:ext>
            </a:extLst>
          </p:cNvPr>
          <p:cNvSpPr/>
          <p:nvPr/>
        </p:nvSpPr>
        <p:spPr>
          <a:xfrm>
            <a:off x="9274194" y="1006528"/>
            <a:ext cx="2943225" cy="6120513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>
              <a:lnSpc>
                <a:spcPts val="1800"/>
              </a:lnSpc>
            </a:pPr>
            <a:r>
              <a:rPr lang="sv-SE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Stora lik-</a:t>
            </a:r>
            <a:br>
              <a:rPr lang="sv-SE" sz="16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heter mellan </a:t>
            </a:r>
            <a:br>
              <a:rPr lang="sv-SE" sz="16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Bibeln och </a:t>
            </a:r>
            <a:br>
              <a:rPr lang="sv-SE" sz="16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egyptisk mytologi:</a:t>
            </a:r>
          </a:p>
          <a:p>
            <a:pPr marL="180975" indent="-180975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  <a:t>Sara motsvaras av Isis som spred ut sin avkomma som </a:t>
            </a:r>
            <a:b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4)</a:t>
            </a:r>
            <a: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600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vetekorn</a:t>
            </a:r>
            <a: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  <a:t> över himlen (och som bildar Vintergatan). </a:t>
            </a:r>
            <a:r>
              <a:rPr lang="sv-SE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Jäm</a:t>
            </a:r>
            <a:r>
              <a:rPr lang="sv-SE" sz="1600" dirty="0">
                <a:ea typeface="Calibri" panose="020F0502020204030204" pitchFamily="34" charset="0"/>
                <a:cs typeface="Times New Roman" panose="02020603050405020304" pitchFamily="18" charset="0"/>
              </a:rPr>
              <a:t>-för: </a:t>
            </a:r>
            <a:r>
              <a:rPr lang="sv-SE" sz="16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Jag ska… göra dina efter-kommande talrika som </a:t>
            </a:r>
            <a:r>
              <a:rPr lang="sv-SE" sz="1600" i="1" u="sng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stjär</a:t>
            </a:r>
            <a:r>
              <a:rPr lang="sv-SE" sz="1600" i="1" u="sng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-norna på himlen</a:t>
            </a:r>
            <a:r>
              <a:rPr lang="sv-SE" sz="16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v-SE" sz="1600" dirty="0">
                <a:solidFill>
                  <a:srgbClr val="0070C0"/>
                </a:solidFill>
              </a:rPr>
              <a:t> </a:t>
            </a:r>
            <a:r>
              <a:rPr lang="sv-SE" sz="1400" dirty="0"/>
              <a:t>(1 Mos 22:17)</a:t>
            </a:r>
            <a:endParaRPr lang="sv-SE" sz="1600" dirty="0"/>
          </a:p>
          <a:p>
            <a:pPr marL="180975" indent="-180975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/>
              <a:t>Sara/Isis var både fru och syster till Abraham/Osiris.</a:t>
            </a:r>
            <a:endParaRPr lang="sv-SE" sz="1600" dirty="0">
              <a:highlight>
                <a:srgbClr val="FFFF00"/>
              </a:highlight>
            </a:endParaRPr>
          </a:p>
          <a:p>
            <a:pPr marL="180975" indent="-180975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/>
              <a:t>De fick Isak/Horus som föddes övernaturligt.</a:t>
            </a:r>
          </a:p>
          <a:p>
            <a:pPr marL="180975" indent="-180975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/>
              <a:t>Enligt Josefus förde Abraham med sig den astronomiska kunskapen till Egypten.</a:t>
            </a:r>
          </a:p>
          <a:p>
            <a:pPr marL="180975" indent="-180975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/>
              <a:t>Därför har Dendera zodiak symbolik liknande den i Sumer (därifrån Abraham kom).</a:t>
            </a:r>
          </a:p>
          <a:p>
            <a:pPr marL="180975" indent="-180975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/>
              <a:t>Från Egypten spreds </a:t>
            </a:r>
            <a:r>
              <a:rPr lang="sv-SE" sz="1600" dirty="0" err="1"/>
              <a:t>astro-nomin</a:t>
            </a:r>
            <a:r>
              <a:rPr lang="sv-SE" sz="1600" dirty="0"/>
              <a:t> till Grekland och Rom.</a:t>
            </a:r>
          </a:p>
        </p:txBody>
      </p:sp>
      <p:pic>
        <p:nvPicPr>
          <p:cNvPr id="10" name="Bild 9" descr="Måne och stjärnor">
            <a:extLst>
              <a:ext uri="{FF2B5EF4-FFF2-40B4-BE49-F238E27FC236}">
                <a16:creationId xmlns:a16="http://schemas.microsoft.com/office/drawing/2014/main" id="{7324F8DE-D6A5-41F8-B9C4-3DBB5C9AD4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7690"/>
          <a:stretch/>
        </p:blipFill>
        <p:spPr>
          <a:xfrm rot="18075829">
            <a:off x="523492" y="2473562"/>
            <a:ext cx="440506" cy="609191"/>
          </a:xfrm>
          <a:prstGeom prst="rect">
            <a:avLst/>
          </a:prstGeom>
        </p:spPr>
      </p:pic>
      <p:pic>
        <p:nvPicPr>
          <p:cNvPr id="13" name="Bild 12" descr="Sol">
            <a:extLst>
              <a:ext uri="{FF2B5EF4-FFF2-40B4-BE49-F238E27FC236}">
                <a16:creationId xmlns:a16="http://schemas.microsoft.com/office/drawing/2014/main" id="{FCE2D1C7-CD39-4B25-BD59-267D45125E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80069" y="1708259"/>
            <a:ext cx="601574" cy="601574"/>
          </a:xfrm>
          <a:prstGeom prst="rect">
            <a:avLst/>
          </a:prstGeom>
        </p:spPr>
      </p:pic>
      <p:pic>
        <p:nvPicPr>
          <p:cNvPr id="25" name="Bildobjekt 24" descr="En bild som visar karta&#10;&#10;Automatiskt genererad beskrivning">
            <a:extLst>
              <a:ext uri="{FF2B5EF4-FFF2-40B4-BE49-F238E27FC236}">
                <a16:creationId xmlns:a16="http://schemas.microsoft.com/office/drawing/2014/main" id="{AD1AC1DD-543F-444B-99A7-2A372C6425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601" y="3737922"/>
            <a:ext cx="2977363" cy="2977363"/>
          </a:xfrm>
          <a:prstGeom prst="rect">
            <a:avLst/>
          </a:prstGeom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954BD453-9970-4907-9F86-A5A58DE14CC5}"/>
              </a:ext>
            </a:extLst>
          </p:cNvPr>
          <p:cNvSpPr txBox="1"/>
          <p:nvPr/>
        </p:nvSpPr>
        <p:spPr>
          <a:xfrm>
            <a:off x="1417419" y="1566970"/>
            <a:ext cx="324000" cy="397907"/>
          </a:xfrm>
          <a:prstGeom prst="wedgeRoundRectCallout">
            <a:avLst>
              <a:gd name="adj1" fmla="val 147667"/>
              <a:gd name="adj2" fmla="val 57240"/>
              <a:gd name="adj3" fmla="val 16667"/>
            </a:avLst>
          </a:prstGeom>
          <a:effectLst>
            <a:glow rad="101600">
              <a:schemeClr val="accent1">
                <a:satMod val="175000"/>
                <a:alpha val="84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algn="ctr">
              <a:defRPr sz="2400"/>
            </a:lvl1pPr>
          </a:lstStyle>
          <a:p>
            <a:r>
              <a:rPr lang="sv-SE" dirty="0"/>
              <a:t>1</a:t>
            </a:r>
            <a:endParaRPr lang="LID4096" dirty="0"/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CEB60E2A-CA4B-4B4A-8942-1C66CB0300AD}"/>
              </a:ext>
            </a:extLst>
          </p:cNvPr>
          <p:cNvSpPr txBox="1"/>
          <p:nvPr/>
        </p:nvSpPr>
        <p:spPr>
          <a:xfrm>
            <a:off x="294601" y="2880345"/>
            <a:ext cx="324000" cy="390763"/>
          </a:xfrm>
          <a:prstGeom prst="wedgeRoundRectCallout">
            <a:avLst>
              <a:gd name="adj1" fmla="val 95345"/>
              <a:gd name="adj2" fmla="val -100410"/>
              <a:gd name="adj3" fmla="val 16667"/>
            </a:avLst>
          </a:prstGeom>
          <a:effectLst>
            <a:glow rad="101600">
              <a:schemeClr val="accent1">
                <a:satMod val="175000"/>
                <a:alpha val="84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algn="ctr">
              <a:defRPr sz="2400"/>
            </a:lvl1pPr>
          </a:lstStyle>
          <a:p>
            <a:r>
              <a:rPr lang="sv-SE" dirty="0"/>
              <a:t>2</a:t>
            </a:r>
            <a:endParaRPr lang="LID4096" dirty="0"/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4DA0F5F7-65F6-472F-92DE-EB52A5BC71E0}"/>
              </a:ext>
            </a:extLst>
          </p:cNvPr>
          <p:cNvSpPr txBox="1"/>
          <p:nvPr/>
        </p:nvSpPr>
        <p:spPr>
          <a:xfrm>
            <a:off x="1756166" y="757953"/>
            <a:ext cx="324000" cy="390763"/>
          </a:xfrm>
          <a:prstGeom prst="wedgeRoundRectCallout">
            <a:avLst>
              <a:gd name="adj1" fmla="val 124927"/>
              <a:gd name="adj2" fmla="val 72749"/>
              <a:gd name="adj3" fmla="val 16667"/>
            </a:avLst>
          </a:prstGeom>
          <a:effectLst>
            <a:glow rad="101600">
              <a:schemeClr val="accent1">
                <a:satMod val="175000"/>
                <a:alpha val="84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algn="ctr">
              <a:defRPr sz="2400"/>
            </a:lvl1pPr>
          </a:lstStyle>
          <a:p>
            <a:r>
              <a:rPr lang="sv-SE"/>
              <a:t>3</a:t>
            </a:r>
            <a:endParaRPr lang="LID4096" dirty="0"/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EFAC6F93-6EC9-4A7A-9CC7-5FC336749720}"/>
              </a:ext>
            </a:extLst>
          </p:cNvPr>
          <p:cNvSpPr txBox="1"/>
          <p:nvPr/>
        </p:nvSpPr>
        <p:spPr>
          <a:xfrm>
            <a:off x="967581" y="3072155"/>
            <a:ext cx="324000" cy="397907"/>
          </a:xfrm>
          <a:prstGeom prst="wedgeRoundRectCallout">
            <a:avLst>
              <a:gd name="adj1" fmla="val 148096"/>
              <a:gd name="adj2" fmla="val -68778"/>
              <a:gd name="adj3" fmla="val 16667"/>
            </a:avLst>
          </a:prstGeom>
          <a:effectLst>
            <a:glow rad="101600">
              <a:schemeClr val="accent1">
                <a:satMod val="175000"/>
                <a:alpha val="84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algn="ctr">
              <a:defRPr sz="2400"/>
            </a:lvl1pPr>
          </a:lstStyle>
          <a:p>
            <a:r>
              <a:rPr lang="sv-SE" dirty="0"/>
              <a:t>4</a:t>
            </a:r>
            <a:endParaRPr lang="LID4096" dirty="0"/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CCD33B29-9DA5-440F-A3D5-B1EA08058FCB}"/>
              </a:ext>
            </a:extLst>
          </p:cNvPr>
          <p:cNvSpPr txBox="1"/>
          <p:nvPr/>
        </p:nvSpPr>
        <p:spPr>
          <a:xfrm>
            <a:off x="3338624" y="2613163"/>
            <a:ext cx="324000" cy="390763"/>
          </a:xfrm>
          <a:prstGeom prst="wedgeRoundRectCallout">
            <a:avLst>
              <a:gd name="adj1" fmla="val -148315"/>
              <a:gd name="adj2" fmla="val -110955"/>
              <a:gd name="adj3" fmla="val 16667"/>
            </a:avLst>
          </a:prstGeom>
          <a:effectLst>
            <a:glow rad="101600">
              <a:schemeClr val="accent1">
                <a:satMod val="175000"/>
                <a:alpha val="84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sv-SE" sz="2400" dirty="0"/>
              <a:t>5</a:t>
            </a:r>
            <a:endParaRPr lang="LID4096" sz="2400" dirty="0"/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BF4DDF7F-6CB7-4A3C-8BB2-B9D716016C04}"/>
              </a:ext>
            </a:extLst>
          </p:cNvPr>
          <p:cNvSpPr txBox="1"/>
          <p:nvPr/>
        </p:nvSpPr>
        <p:spPr>
          <a:xfrm>
            <a:off x="3002866" y="5297643"/>
            <a:ext cx="324000" cy="397907"/>
          </a:xfrm>
          <a:prstGeom prst="wedgeRoundRectCallout">
            <a:avLst>
              <a:gd name="adj1" fmla="val -148315"/>
              <a:gd name="adj2" fmla="val -110955"/>
              <a:gd name="adj3" fmla="val 16667"/>
            </a:avLst>
          </a:prstGeom>
          <a:effectLst>
            <a:glow rad="101600">
              <a:schemeClr val="accent1">
                <a:satMod val="175000"/>
                <a:alpha val="84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algn="ctr">
              <a:defRPr sz="2400"/>
            </a:lvl1pPr>
          </a:lstStyle>
          <a:p>
            <a:r>
              <a:rPr lang="sv-SE"/>
              <a:t>6</a:t>
            </a:r>
            <a:endParaRPr lang="LID4096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694515E0-B873-46EC-9347-99F63FE549F4}"/>
              </a:ext>
            </a:extLst>
          </p:cNvPr>
          <p:cNvSpPr txBox="1"/>
          <p:nvPr/>
        </p:nvSpPr>
        <p:spPr>
          <a:xfrm>
            <a:off x="4217112" y="1306222"/>
            <a:ext cx="2508115" cy="919401"/>
          </a:xfrm>
          <a:prstGeom prst="wedgeRoundRectCallout">
            <a:avLst>
              <a:gd name="adj1" fmla="val -7078"/>
              <a:gd name="adj2" fmla="val -8737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Inte jungfru Maria!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(Romerska </a:t>
            </a:r>
            <a:r>
              <a:rPr lang="sv-SE" sz="1600" i="1" dirty="0">
                <a:solidFill>
                  <a:schemeClr val="tx1"/>
                </a:solidFill>
              </a:rPr>
              <a:t>Virgo</a:t>
            </a:r>
            <a:r>
              <a:rPr lang="sv-SE" sz="1600" dirty="0">
                <a:solidFill>
                  <a:schemeClr val="tx1"/>
                </a:solidFill>
              </a:rPr>
              <a:t> signalerar fertilitet, inte oskuld.)</a:t>
            </a:r>
            <a:endParaRPr lang="LID4096" sz="1600" dirty="0">
              <a:solidFill>
                <a:schemeClr val="tx1"/>
              </a:solidFill>
            </a:endParaRP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44EA8B26-502D-41BF-9966-5720C5D1FB4F}"/>
              </a:ext>
            </a:extLst>
          </p:cNvPr>
          <p:cNvSpPr txBox="1"/>
          <p:nvPr/>
        </p:nvSpPr>
        <p:spPr>
          <a:xfrm>
            <a:off x="8405604" y="214938"/>
            <a:ext cx="1097069" cy="5448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sv-SE" sz="1600" dirty="0">
                <a:solidFill>
                  <a:srgbClr val="C00000"/>
                </a:solidFill>
              </a:rPr>
              <a:t>Rött</a:t>
            </a:r>
            <a:r>
              <a:rPr lang="sv-SE" sz="1600" dirty="0"/>
              <a:t> är från Upp 12.</a:t>
            </a:r>
            <a:endParaRPr lang="LID4096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421514"/>
      </p:ext>
    </p:extLst>
  </p:cSld>
  <p:clrMapOvr>
    <a:masterClrMapping/>
  </p:clrMapOvr>
  <p:transition advTm="9868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  <p:bldP spid="7" grpId="0" uiExpand="1" build="p" bldLvl="2"/>
      <p:bldP spid="29" grpId="0" animBg="1"/>
      <p:bldP spid="44" grpId="0" animBg="1"/>
      <p:bldP spid="46" grpId="0" animBg="1"/>
      <p:bldP spid="48" grpId="0" animBg="1"/>
      <p:bldP spid="50" grpId="0" animBg="1"/>
      <p:bldP spid="52" grpId="0" animBg="1"/>
      <p:bldP spid="17" grpId="0" animBg="1"/>
      <p:bldP spid="17" grpId="1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Bildobjekt 49">
            <a:extLst>
              <a:ext uri="{FF2B5EF4-FFF2-40B4-BE49-F238E27FC236}">
                <a16:creationId xmlns:a16="http://schemas.microsoft.com/office/drawing/2014/main" id="{F75EDBE0-47DE-45AD-9A52-256A93693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004" y="630708"/>
            <a:ext cx="7145750" cy="62280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E88CCBB2-5180-4F0E-96AB-A67A9CA46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8" y="630708"/>
            <a:ext cx="4950932" cy="622729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Dagen för Jesu födelse?</a:t>
            </a:r>
          </a:p>
        </p:txBody>
      </p:sp>
      <p:grpSp>
        <p:nvGrpSpPr>
          <p:cNvPr id="59" name="Grupp 58">
            <a:extLst>
              <a:ext uri="{FF2B5EF4-FFF2-40B4-BE49-F238E27FC236}">
                <a16:creationId xmlns:a16="http://schemas.microsoft.com/office/drawing/2014/main" id="{823889BD-712E-4367-A94C-EE1B9A897242}"/>
              </a:ext>
            </a:extLst>
          </p:cNvPr>
          <p:cNvGrpSpPr/>
          <p:nvPr/>
        </p:nvGrpSpPr>
        <p:grpSpPr>
          <a:xfrm>
            <a:off x="5122356" y="2905296"/>
            <a:ext cx="1029813" cy="1808993"/>
            <a:chOff x="5198556" y="2673521"/>
            <a:chExt cx="1029813" cy="1808993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3138DFA9-791C-4E29-96E7-F12BAFB38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98556" y="3416476"/>
              <a:ext cx="1029813" cy="1066038"/>
            </a:xfrm>
            <a:prstGeom prst="rect">
              <a:avLst/>
            </a:prstGeom>
            <a:ln w="19050">
              <a:solidFill>
                <a:srgbClr val="86C577"/>
              </a:solidFill>
            </a:ln>
          </p:spPr>
        </p:pic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B2AB9934-EB19-410D-B711-B2C26646A181}"/>
                </a:ext>
              </a:extLst>
            </p:cNvPr>
            <p:cNvSpPr txBox="1"/>
            <p:nvPr/>
          </p:nvSpPr>
          <p:spPr>
            <a:xfrm>
              <a:off x="5442191" y="3179173"/>
              <a:ext cx="58990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sv-SE" sz="1600" dirty="0">
                  <a:solidFill>
                    <a:srgbClr val="86C577"/>
                  </a:solidFill>
                </a:rPr>
                <a:t>Månen</a:t>
              </a:r>
              <a:endParaRPr lang="LID4096" sz="1600" dirty="0">
                <a:solidFill>
                  <a:srgbClr val="86C577"/>
                </a:solidFill>
              </a:endParaRPr>
            </a:p>
          </p:txBody>
        </p:sp>
        <p:cxnSp>
          <p:nvCxnSpPr>
            <p:cNvPr id="11" name="Rak pilkoppling 10">
              <a:extLst>
                <a:ext uri="{FF2B5EF4-FFF2-40B4-BE49-F238E27FC236}">
                  <a16:creationId xmlns:a16="http://schemas.microsoft.com/office/drawing/2014/main" id="{4B29BE91-F400-4BD2-A11F-DCE27E1FB8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49875" y="2673521"/>
              <a:ext cx="363588" cy="505652"/>
            </a:xfrm>
            <a:prstGeom prst="straightConnector1">
              <a:avLst/>
            </a:prstGeom>
            <a:ln w="19050">
              <a:solidFill>
                <a:srgbClr val="86C577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il: vänster 14">
            <a:extLst>
              <a:ext uri="{FF2B5EF4-FFF2-40B4-BE49-F238E27FC236}">
                <a16:creationId xmlns:a16="http://schemas.microsoft.com/office/drawing/2014/main" id="{57937D86-35DC-47F6-85B3-45697D739819}"/>
              </a:ext>
            </a:extLst>
          </p:cNvPr>
          <p:cNvSpPr/>
          <p:nvPr/>
        </p:nvSpPr>
        <p:spPr>
          <a:xfrm rot="18270481">
            <a:off x="3400072" y="5665105"/>
            <a:ext cx="1535496" cy="644577"/>
          </a:xfrm>
          <a:prstGeom prst="leftArrow">
            <a:avLst>
              <a:gd name="adj1" fmla="val 85523"/>
              <a:gd name="adj2" fmla="val 42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1600" dirty="0"/>
              <a:t>11 sep 3 f.Kr.</a:t>
            </a:r>
          </a:p>
          <a:p>
            <a:pPr algn="ctr"/>
            <a:r>
              <a:rPr lang="sv-SE" sz="1600" dirty="0"/>
              <a:t>05:42:30</a:t>
            </a:r>
            <a:endParaRPr lang="LID4096" sz="1600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8EDBDF9D-E431-4BDC-9765-D12F2271C790}"/>
              </a:ext>
            </a:extLst>
          </p:cNvPr>
          <p:cNvSpPr txBox="1"/>
          <p:nvPr/>
        </p:nvSpPr>
        <p:spPr>
          <a:xfrm>
            <a:off x="179120" y="3378932"/>
            <a:ext cx="931345" cy="30777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sv-SE" sz="2000" b="1" dirty="0">
                <a:solidFill>
                  <a:schemeClr val="accent3"/>
                </a:solidFill>
              </a:rPr>
              <a:t>Jungfrun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ADFC7176-E801-4537-9CA6-053B03598E43}"/>
              </a:ext>
            </a:extLst>
          </p:cNvPr>
          <p:cNvSpPr txBox="1"/>
          <p:nvPr/>
        </p:nvSpPr>
        <p:spPr>
          <a:xfrm>
            <a:off x="1344646" y="1828907"/>
            <a:ext cx="796565" cy="30777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sv-SE" sz="2000" b="1" dirty="0">
                <a:solidFill>
                  <a:schemeClr val="accent3"/>
                </a:solidFill>
              </a:rPr>
              <a:t>Lejonet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2253AB4-496E-4701-8170-BA5C333B916F}"/>
              </a:ext>
            </a:extLst>
          </p:cNvPr>
          <p:cNvSpPr txBox="1"/>
          <p:nvPr/>
        </p:nvSpPr>
        <p:spPr>
          <a:xfrm rot="17276583">
            <a:off x="2536143" y="3816190"/>
            <a:ext cx="1405578" cy="30777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sv-SE" sz="2000" b="1" dirty="0">
                <a:solidFill>
                  <a:schemeClr val="accent3"/>
                </a:solidFill>
              </a:rPr>
              <a:t>Vattenormen</a:t>
            </a:r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DF3DFD1C-D3F6-42E9-A5B8-06C026DA9056}"/>
              </a:ext>
            </a:extLst>
          </p:cNvPr>
          <p:cNvGrpSpPr/>
          <p:nvPr/>
        </p:nvGrpSpPr>
        <p:grpSpPr>
          <a:xfrm>
            <a:off x="2346240" y="1159386"/>
            <a:ext cx="1272528" cy="992795"/>
            <a:chOff x="2336715" y="1178436"/>
            <a:chExt cx="1272528" cy="992795"/>
          </a:xfrm>
        </p:grpSpPr>
        <p:sp>
          <p:nvSpPr>
            <p:cNvPr id="23" name="Ellips 22">
              <a:extLst>
                <a:ext uri="{FF2B5EF4-FFF2-40B4-BE49-F238E27FC236}">
                  <a16:creationId xmlns:a16="http://schemas.microsoft.com/office/drawing/2014/main" id="{E8AA0FF3-EB2D-4609-AE25-9CB64CC2292C}"/>
                </a:ext>
              </a:extLst>
            </p:cNvPr>
            <p:cNvSpPr/>
            <p:nvPr/>
          </p:nvSpPr>
          <p:spPr>
            <a:xfrm>
              <a:off x="2690043" y="1605358"/>
              <a:ext cx="565873" cy="565873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BED875BB-19F2-430C-ACA6-A7FE3E4AF0C0}"/>
                </a:ext>
              </a:extLst>
            </p:cNvPr>
            <p:cNvSpPr txBox="1"/>
            <p:nvPr/>
          </p:nvSpPr>
          <p:spPr>
            <a:xfrm>
              <a:off x="2336715" y="1178436"/>
              <a:ext cx="1272528" cy="410369"/>
            </a:xfrm>
            <a:prstGeom prst="rect">
              <a:avLst/>
            </a:prstGeom>
            <a:solidFill>
              <a:srgbClr val="000000">
                <a:alpha val="60000"/>
              </a:srgbClr>
            </a:solidFill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sv-SE" sz="1400" dirty="0">
                  <a:solidFill>
                    <a:srgbClr val="FFFF00"/>
                  </a:solidFill>
                </a:rPr>
                <a:t>Konjunktion</a:t>
              </a:r>
              <a:br>
                <a:rPr lang="sv-SE" sz="1400" dirty="0">
                  <a:solidFill>
                    <a:srgbClr val="FFFF00"/>
                  </a:solidFill>
                </a:rPr>
              </a:br>
              <a:r>
                <a:rPr lang="sv-SE" sz="1400" dirty="0">
                  <a:solidFill>
                    <a:srgbClr val="FFFF00"/>
                  </a:solidFill>
                </a:rPr>
                <a:t>Jupiter &amp; Regulus</a:t>
              </a:r>
            </a:p>
          </p:txBody>
        </p: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FB82B951-00F8-497D-97D3-14AC7167EB57}"/>
              </a:ext>
            </a:extLst>
          </p:cNvPr>
          <p:cNvGrpSpPr/>
          <p:nvPr/>
        </p:nvGrpSpPr>
        <p:grpSpPr>
          <a:xfrm>
            <a:off x="2029802" y="3147696"/>
            <a:ext cx="481646" cy="555395"/>
            <a:chOff x="2295646" y="2728511"/>
            <a:chExt cx="481646" cy="555395"/>
          </a:xfrm>
        </p:grpSpPr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A56923BD-B538-4AE8-BAF0-19EAB9F16CE0}"/>
                </a:ext>
              </a:extLst>
            </p:cNvPr>
            <p:cNvSpPr txBox="1"/>
            <p:nvPr/>
          </p:nvSpPr>
          <p:spPr>
            <a:xfrm>
              <a:off x="2314902" y="2728511"/>
              <a:ext cx="443135" cy="205184"/>
            </a:xfrm>
            <a:prstGeom prst="rect">
              <a:avLst/>
            </a:prstGeom>
            <a:solidFill>
              <a:srgbClr val="000000">
                <a:alpha val="60000"/>
              </a:srgbClr>
            </a:solidFill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sv-SE" sz="1400" dirty="0">
                  <a:solidFill>
                    <a:srgbClr val="FFFF00"/>
                  </a:solidFill>
                </a:rPr>
                <a:t>Venus</a:t>
              </a:r>
            </a:p>
          </p:txBody>
        </p:sp>
        <p:sp>
          <p:nvSpPr>
            <p:cNvPr id="39" name="Ellips 38">
              <a:extLst>
                <a:ext uri="{FF2B5EF4-FFF2-40B4-BE49-F238E27FC236}">
                  <a16:creationId xmlns:a16="http://schemas.microsoft.com/office/drawing/2014/main" id="{29357C93-396A-453E-997F-133929258AFF}"/>
                </a:ext>
              </a:extLst>
            </p:cNvPr>
            <p:cNvSpPr/>
            <p:nvPr/>
          </p:nvSpPr>
          <p:spPr>
            <a:xfrm>
              <a:off x="2295646" y="2953325"/>
              <a:ext cx="481646" cy="330581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45" name="Pil: höger 44">
            <a:extLst>
              <a:ext uri="{FF2B5EF4-FFF2-40B4-BE49-F238E27FC236}">
                <a16:creationId xmlns:a16="http://schemas.microsoft.com/office/drawing/2014/main" id="{1CE69B67-BFA7-40A1-8530-3E1B99E7FD0F}"/>
              </a:ext>
            </a:extLst>
          </p:cNvPr>
          <p:cNvSpPr/>
          <p:nvPr/>
        </p:nvSpPr>
        <p:spPr>
          <a:xfrm rot="19800000">
            <a:off x="1068249" y="4374474"/>
            <a:ext cx="889393" cy="565873"/>
          </a:xfrm>
          <a:prstGeom prst="rightArrow">
            <a:avLst>
              <a:gd name="adj1" fmla="val 63466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1600" dirty="0">
                <a:solidFill>
                  <a:schemeClr val="dk1"/>
                </a:solidFill>
              </a:rPr>
              <a:t>Solen</a:t>
            </a:r>
            <a:endParaRPr lang="LID4096" sz="1600" dirty="0">
              <a:solidFill>
                <a:schemeClr val="dk1"/>
              </a:solidFill>
            </a:endParaRP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5C454FFE-3F68-4843-85A6-ECD49F9BA804}"/>
              </a:ext>
            </a:extLst>
          </p:cNvPr>
          <p:cNvSpPr txBox="1"/>
          <p:nvPr/>
        </p:nvSpPr>
        <p:spPr>
          <a:xfrm rot="21411489">
            <a:off x="4016815" y="4190559"/>
            <a:ext cx="812338" cy="205184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sv-SE" sz="1400" dirty="0">
                <a:solidFill>
                  <a:schemeClr val="accent4">
                    <a:lumMod val="75000"/>
                  </a:schemeClr>
                </a:solidFill>
              </a:rPr>
              <a:t>Horisonten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B40C71ED-F00B-49EB-8FBD-0DE3802A6124}"/>
              </a:ext>
            </a:extLst>
          </p:cNvPr>
          <p:cNvSpPr txBox="1"/>
          <p:nvPr/>
        </p:nvSpPr>
        <p:spPr>
          <a:xfrm rot="17602679">
            <a:off x="2128860" y="2496427"/>
            <a:ext cx="709490" cy="205184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sv-SE" sz="1400" dirty="0">
                <a:solidFill>
                  <a:schemeClr val="accent4">
                    <a:lumMod val="75000"/>
                  </a:schemeClr>
                </a:solidFill>
              </a:rPr>
              <a:t>Ekliptikan</a:t>
            </a:r>
          </a:p>
        </p:txBody>
      </p:sp>
      <p:sp>
        <p:nvSpPr>
          <p:cNvPr id="52" name="Pil: vänster 51">
            <a:extLst>
              <a:ext uri="{FF2B5EF4-FFF2-40B4-BE49-F238E27FC236}">
                <a16:creationId xmlns:a16="http://schemas.microsoft.com/office/drawing/2014/main" id="{4EFD1852-1ECF-476D-8514-20F13A7DF96D}"/>
              </a:ext>
            </a:extLst>
          </p:cNvPr>
          <p:cNvSpPr/>
          <p:nvPr/>
        </p:nvSpPr>
        <p:spPr>
          <a:xfrm rot="18270481">
            <a:off x="8781793" y="5665103"/>
            <a:ext cx="1535496" cy="644577"/>
          </a:xfrm>
          <a:prstGeom prst="leftArrow">
            <a:avLst>
              <a:gd name="adj1" fmla="val 85523"/>
              <a:gd name="adj2" fmla="val 42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1600" dirty="0"/>
              <a:t>11 sep 3 f.Kr.</a:t>
            </a:r>
          </a:p>
          <a:p>
            <a:pPr algn="ctr"/>
            <a:r>
              <a:rPr lang="sv-SE" sz="1600" dirty="0"/>
              <a:t>18:11:00</a:t>
            </a:r>
            <a:endParaRPr lang="LID4096" sz="1600" dirty="0"/>
          </a:p>
        </p:txBody>
      </p:sp>
      <p:sp>
        <p:nvSpPr>
          <p:cNvPr id="54" name="Pil: höger 53">
            <a:extLst>
              <a:ext uri="{FF2B5EF4-FFF2-40B4-BE49-F238E27FC236}">
                <a16:creationId xmlns:a16="http://schemas.microsoft.com/office/drawing/2014/main" id="{DD83D3C9-6BB7-4D57-BD53-CE7DB0D6504E}"/>
              </a:ext>
            </a:extLst>
          </p:cNvPr>
          <p:cNvSpPr/>
          <p:nvPr/>
        </p:nvSpPr>
        <p:spPr>
          <a:xfrm rot="18382635">
            <a:off x="6419985" y="3877241"/>
            <a:ext cx="889393" cy="565873"/>
          </a:xfrm>
          <a:prstGeom prst="rightArrow">
            <a:avLst>
              <a:gd name="adj1" fmla="val 63466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1600" dirty="0">
                <a:solidFill>
                  <a:schemeClr val="dk1"/>
                </a:solidFill>
              </a:rPr>
              <a:t>Solen</a:t>
            </a:r>
            <a:endParaRPr lang="LID4096" sz="1600" dirty="0">
              <a:solidFill>
                <a:schemeClr val="dk1"/>
              </a:solidFill>
            </a:endParaRP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D6E507E9-BB66-40B1-8EB5-A19AA3126295}"/>
              </a:ext>
            </a:extLst>
          </p:cNvPr>
          <p:cNvSpPr txBox="1"/>
          <p:nvPr/>
        </p:nvSpPr>
        <p:spPr>
          <a:xfrm>
            <a:off x="11001530" y="3481825"/>
            <a:ext cx="812338" cy="205184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sv-SE" sz="1400" dirty="0">
                <a:solidFill>
                  <a:schemeClr val="accent4">
                    <a:lumMod val="75000"/>
                  </a:schemeClr>
                </a:solidFill>
              </a:rPr>
              <a:t>Horisonten</a:t>
            </a: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A4BAA072-01BD-4106-A226-B7EB17AB063D}"/>
              </a:ext>
            </a:extLst>
          </p:cNvPr>
          <p:cNvSpPr txBox="1"/>
          <p:nvPr/>
        </p:nvSpPr>
        <p:spPr>
          <a:xfrm rot="1806271">
            <a:off x="11194112" y="6170536"/>
            <a:ext cx="709490" cy="205184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1600"/>
              </a:lnSpc>
            </a:pPr>
            <a:r>
              <a:rPr lang="sv-SE" sz="1400" dirty="0">
                <a:solidFill>
                  <a:schemeClr val="accent4">
                    <a:lumMod val="75000"/>
                  </a:schemeClr>
                </a:solidFill>
              </a:rPr>
              <a:t>Ekliptikan</a:t>
            </a: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87B6C34A-4A27-4CCE-89C3-D79DD9BEA94F}"/>
              </a:ext>
            </a:extLst>
          </p:cNvPr>
          <p:cNvSpPr txBox="1"/>
          <p:nvPr/>
        </p:nvSpPr>
        <p:spPr>
          <a:xfrm>
            <a:off x="169149" y="696790"/>
            <a:ext cx="1731500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sv-SE" sz="2800" b="1" dirty="0">
                <a:solidFill>
                  <a:srgbClr val="FFFF00"/>
                </a:solidFill>
              </a:rPr>
              <a:t>Soluppgång</a:t>
            </a:r>
          </a:p>
        </p:txBody>
      </p:sp>
      <p:sp>
        <p:nvSpPr>
          <p:cNvPr id="67" name="textruta 66">
            <a:extLst>
              <a:ext uri="{FF2B5EF4-FFF2-40B4-BE49-F238E27FC236}">
                <a16:creationId xmlns:a16="http://schemas.microsoft.com/office/drawing/2014/main" id="{B877A077-095F-453F-9D9B-C6431FD8FE9A}"/>
              </a:ext>
            </a:extLst>
          </p:cNvPr>
          <p:cNvSpPr txBox="1"/>
          <p:nvPr/>
        </p:nvSpPr>
        <p:spPr>
          <a:xfrm>
            <a:off x="5370415" y="696790"/>
            <a:ext cx="1720279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sv-SE" sz="2800" b="1" dirty="0">
                <a:solidFill>
                  <a:srgbClr val="FFFF00"/>
                </a:solidFill>
              </a:rPr>
              <a:t>Solnedgång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7E4A9F85-DCFE-43C7-A84B-748FE41AAF5A}"/>
              </a:ext>
            </a:extLst>
          </p:cNvPr>
          <p:cNvSpPr txBox="1"/>
          <p:nvPr/>
        </p:nvSpPr>
        <p:spPr>
          <a:xfrm>
            <a:off x="5370415" y="6244580"/>
            <a:ext cx="3066417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sv-SE" sz="2800" b="1" dirty="0">
                <a:solidFill>
                  <a:srgbClr val="FFFF00"/>
                </a:solidFill>
              </a:rPr>
              <a:t>Platsen är Jerusalem</a:t>
            </a:r>
          </a:p>
        </p:txBody>
      </p:sp>
    </p:spTree>
    <p:extLst>
      <p:ext uri="{BB962C8B-B14F-4D97-AF65-F5344CB8AC3E}">
        <p14:creationId xmlns:p14="http://schemas.microsoft.com/office/powerpoint/2010/main" val="2534547183"/>
      </p:ext>
    </p:extLst>
  </p:cSld>
  <p:clrMapOvr>
    <a:masterClrMapping/>
  </p:clrMapOvr>
  <p:transition advTm="549048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Vågen - Moselagen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B8EFCA5-CF44-4660-A704-2907BBD5885A}"/>
              </a:ext>
            </a:extLst>
          </p:cNvPr>
          <p:cNvSpPr/>
          <p:nvPr/>
        </p:nvSpPr>
        <p:spPr>
          <a:xfrm>
            <a:off x="4041109" y="684001"/>
            <a:ext cx="3776473" cy="6174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>
            <a:noAutofit/>
          </a:bodyPr>
          <a:lstStyle/>
          <a:p>
            <a:r>
              <a:rPr lang="sv-SE" sz="2000" b="1" i="1" dirty="0"/>
              <a:t>Vågen</a:t>
            </a:r>
            <a:r>
              <a:rPr lang="sv-SE" sz="2000" dirty="0"/>
              <a:t> representerar rättvisan i Moselagen:</a:t>
            </a:r>
          </a:p>
          <a:p>
            <a:r>
              <a:rPr lang="sv-SE" sz="2000" dirty="0">
                <a:solidFill>
                  <a:srgbClr val="C00000"/>
                </a:solidFill>
              </a:rPr>
              <a:t>Ni ska inte göra orätt när ni dömer i fråga om längd, vikt eller rymd. </a:t>
            </a:r>
            <a:r>
              <a:rPr lang="sv-SE" sz="2000" i="1" u="sng" dirty="0">
                <a:solidFill>
                  <a:srgbClr val="C00000"/>
                </a:solidFill>
              </a:rPr>
              <a:t>Rätt våg</a:t>
            </a:r>
            <a:r>
              <a:rPr lang="sv-SE" sz="2000" dirty="0">
                <a:solidFill>
                  <a:srgbClr val="C00000"/>
                </a:solidFill>
              </a:rPr>
              <a:t>, rätta vikter, rätt efa, rätt hin-mått ska ni ha. Jag är Herren er Gud, som har fört er ut ur Egyptens land. Så ska ni nu </a:t>
            </a:r>
            <a:r>
              <a:rPr lang="sv-SE" sz="2000" i="1" u="sng" dirty="0">
                <a:solidFill>
                  <a:srgbClr val="C00000"/>
                </a:solidFill>
              </a:rPr>
              <a:t>hålla alla mina stadgar</a:t>
            </a:r>
            <a:r>
              <a:rPr lang="sv-SE" sz="2000" dirty="0">
                <a:solidFill>
                  <a:srgbClr val="C00000"/>
                </a:solidFill>
              </a:rPr>
              <a:t> och alla mina lagar och följa dem. Jag är Herren. </a:t>
            </a:r>
            <a:r>
              <a:rPr lang="sv-SE" sz="1600" dirty="0"/>
              <a:t>(3 Mos 19:35-37)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FDB984A-1916-42DB-B0F4-BD426F2E68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86" t="27807" r="28104" b="36495"/>
          <a:stretch/>
        </p:blipFill>
        <p:spPr>
          <a:xfrm>
            <a:off x="8106392" y="2276759"/>
            <a:ext cx="3806089" cy="382300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35E2C98-5F3F-4655-B389-5CB4729998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2" y="766146"/>
            <a:ext cx="3849708" cy="2690286"/>
          </a:xfrm>
          <a:prstGeom prst="rect">
            <a:avLst/>
          </a:prstGeom>
          <a:effectLst/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E4787E86-DCE6-432E-91FB-02DE8F38A1DA}"/>
              </a:ext>
            </a:extLst>
          </p:cNvPr>
          <p:cNvSpPr/>
          <p:nvPr/>
        </p:nvSpPr>
        <p:spPr>
          <a:xfrm>
            <a:off x="8433029" y="3165166"/>
            <a:ext cx="1138518" cy="1138518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0FB050-79E5-4C62-A1B5-7235721C8975}"/>
              </a:ext>
            </a:extLst>
          </p:cNvPr>
          <p:cNvSpPr/>
          <p:nvPr/>
        </p:nvSpPr>
        <p:spPr>
          <a:xfrm>
            <a:off x="8045071" y="1843360"/>
            <a:ext cx="2943225" cy="426646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r>
              <a:rPr lang="sv-S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Vågen i Dendera zodiak</a:t>
            </a:r>
            <a:endParaRPr lang="sv-SE" sz="2000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D04E9BC8-5AF2-49C1-A5A7-B7F317B337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54880"/>
            <a:ext cx="4041109" cy="2095975"/>
          </a:xfrm>
          <a:prstGeom prst="rect">
            <a:avLst/>
          </a:prstGeom>
        </p:spPr>
      </p:pic>
      <p:sp>
        <p:nvSpPr>
          <p:cNvPr id="13" name="Pil: nedåt 12">
            <a:extLst>
              <a:ext uri="{FF2B5EF4-FFF2-40B4-BE49-F238E27FC236}">
                <a16:creationId xmlns:a16="http://schemas.microsoft.com/office/drawing/2014/main" id="{7D5373DC-BC02-44BF-8EDB-C3E2811FB658}"/>
              </a:ext>
            </a:extLst>
          </p:cNvPr>
          <p:cNvSpPr/>
          <p:nvPr/>
        </p:nvSpPr>
        <p:spPr>
          <a:xfrm rot="1822446">
            <a:off x="1800424" y="4256700"/>
            <a:ext cx="611153" cy="111591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sv-SE" dirty="0"/>
              <a:t>Vågen</a:t>
            </a:r>
            <a:endParaRPr lang="LID4096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7919688"/>
      </p:ext>
    </p:extLst>
  </p:cSld>
  <p:clrMapOvr>
    <a:masterClrMapping/>
  </p:clrMapOvr>
  <p:transition advTm="766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Skorpionen – Guds avvisande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78" y="774221"/>
            <a:ext cx="2003788" cy="2870703"/>
          </a:xfrm>
          <a:prstGeom prst="rect">
            <a:avLst/>
          </a:prstGeom>
          <a:effectLst/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E8D1B52-1689-4552-B2AC-69F3D6F37109}"/>
              </a:ext>
            </a:extLst>
          </p:cNvPr>
          <p:cNvSpPr/>
          <p:nvPr/>
        </p:nvSpPr>
        <p:spPr>
          <a:xfrm>
            <a:off x="4028535" y="684001"/>
            <a:ext cx="6669511" cy="6174000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72000">
            <a:no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sv-SE" dirty="0"/>
              <a:t>Guds förkastelse är som en </a:t>
            </a:r>
            <a:r>
              <a:rPr lang="sv-SE" b="1" i="1" dirty="0"/>
              <a:t>skorpions</a:t>
            </a:r>
            <a:r>
              <a:rPr lang="sv-SE" dirty="0"/>
              <a:t> stick:</a:t>
            </a:r>
          </a:p>
          <a:p>
            <a:pPr>
              <a:lnSpc>
                <a:spcPts val="2000"/>
              </a:lnSpc>
              <a:spcBef>
                <a:spcPts val="300"/>
              </a:spcBef>
            </a:pPr>
            <a:r>
              <a:rPr lang="sv-SE" dirty="0">
                <a:solidFill>
                  <a:srgbClr val="C00000"/>
                </a:solidFill>
              </a:rPr>
              <a:t>Det var han som ledde dig genom den stora och fruktansvärda </a:t>
            </a:r>
            <a:br>
              <a:rPr lang="sv-SE" dirty="0">
                <a:solidFill>
                  <a:srgbClr val="C00000"/>
                </a:solidFill>
              </a:rPr>
            </a:br>
            <a:r>
              <a:rPr lang="sv-SE" i="1" u="sng" dirty="0">
                <a:solidFill>
                  <a:srgbClr val="C00000"/>
                </a:solidFill>
              </a:rPr>
              <a:t>öknen</a:t>
            </a:r>
            <a:r>
              <a:rPr lang="sv-SE" dirty="0">
                <a:solidFill>
                  <a:srgbClr val="C00000"/>
                </a:solidFill>
              </a:rPr>
              <a:t>, bland giftiga </a:t>
            </a:r>
            <a:r>
              <a:rPr lang="sv-SE" b="1" i="1" dirty="0">
                <a:solidFill>
                  <a:srgbClr val="C00000"/>
                </a:solidFill>
              </a:rPr>
              <a:t>ormar</a:t>
            </a:r>
            <a:r>
              <a:rPr lang="sv-SE" dirty="0">
                <a:solidFill>
                  <a:srgbClr val="C00000"/>
                </a:solidFill>
              </a:rPr>
              <a:t> och </a:t>
            </a:r>
            <a:r>
              <a:rPr lang="sv-SE" b="1" i="1" dirty="0">
                <a:solidFill>
                  <a:srgbClr val="C00000"/>
                </a:solidFill>
              </a:rPr>
              <a:t>skorpioner</a:t>
            </a:r>
            <a:r>
              <a:rPr lang="sv-SE" dirty="0">
                <a:solidFill>
                  <a:srgbClr val="C00000"/>
                </a:solidFill>
              </a:rPr>
              <a:t>. </a:t>
            </a:r>
            <a:r>
              <a:rPr lang="sv-SE" sz="1400" dirty="0"/>
              <a:t>(5 Mos 8:11-15)</a:t>
            </a:r>
          </a:p>
          <a:p>
            <a:pPr>
              <a:lnSpc>
                <a:spcPts val="2000"/>
              </a:lnSpc>
              <a:spcBef>
                <a:spcPts val="300"/>
              </a:spcBef>
            </a:pPr>
            <a:r>
              <a:rPr lang="sv-SE" dirty="0">
                <a:solidFill>
                  <a:srgbClr val="C00000"/>
                </a:solidFill>
              </a:rPr>
              <a:t>Så som ni under fyrtio dagar har spejat i landet ska ni under fyrtio </a:t>
            </a:r>
            <a:br>
              <a:rPr lang="sv-SE" dirty="0">
                <a:solidFill>
                  <a:srgbClr val="C00000"/>
                </a:solidFill>
              </a:rPr>
            </a:br>
            <a:r>
              <a:rPr lang="sv-SE" dirty="0">
                <a:solidFill>
                  <a:srgbClr val="C00000"/>
                </a:solidFill>
              </a:rPr>
              <a:t>år… </a:t>
            </a:r>
            <a:r>
              <a:rPr lang="sv-SE" i="1" u="sng" dirty="0">
                <a:solidFill>
                  <a:srgbClr val="C00000"/>
                </a:solidFill>
              </a:rPr>
              <a:t>bära på era synder</a:t>
            </a:r>
            <a:r>
              <a:rPr lang="sv-SE" dirty="0">
                <a:solidFill>
                  <a:srgbClr val="C00000"/>
                </a:solidFill>
              </a:rPr>
              <a:t>. Ni ska då få erfara att </a:t>
            </a:r>
            <a:r>
              <a:rPr lang="sv-SE" i="1" u="sng" dirty="0">
                <a:solidFill>
                  <a:srgbClr val="C00000"/>
                </a:solidFill>
              </a:rPr>
              <a:t>jag har tagit min hand ifrån er</a:t>
            </a:r>
            <a:r>
              <a:rPr lang="sv-SE" dirty="0">
                <a:solidFill>
                  <a:srgbClr val="C00000"/>
                </a:solidFill>
              </a:rPr>
              <a:t>… Här i </a:t>
            </a:r>
            <a:r>
              <a:rPr lang="sv-SE" i="1" u="sng" dirty="0">
                <a:solidFill>
                  <a:srgbClr val="C00000"/>
                </a:solidFill>
              </a:rPr>
              <a:t>öknen</a:t>
            </a:r>
            <a:r>
              <a:rPr lang="sv-SE" dirty="0">
                <a:solidFill>
                  <a:srgbClr val="C00000"/>
                </a:solidFill>
              </a:rPr>
              <a:t> ska de omkomma, </a:t>
            </a:r>
            <a:r>
              <a:rPr lang="sv-SE" i="1" u="sng" dirty="0">
                <a:solidFill>
                  <a:srgbClr val="C00000"/>
                </a:solidFill>
              </a:rPr>
              <a:t>här ska de dö</a:t>
            </a:r>
            <a:r>
              <a:rPr lang="sv-SE" dirty="0">
                <a:solidFill>
                  <a:srgbClr val="C00000"/>
                </a:solidFill>
              </a:rPr>
              <a:t>.”</a:t>
            </a:r>
            <a:r>
              <a:rPr lang="sv-SE" dirty="0"/>
              <a:t> </a:t>
            </a:r>
            <a:r>
              <a:rPr lang="sv-SE" sz="1400" dirty="0"/>
              <a:t>(4 Mos 14:34-35)</a:t>
            </a:r>
          </a:p>
          <a:p>
            <a:pPr>
              <a:lnSpc>
                <a:spcPts val="2000"/>
              </a:lnSpc>
              <a:spcBef>
                <a:spcPts val="1800"/>
              </a:spcBef>
            </a:pPr>
            <a:r>
              <a:rPr lang="sv-SE" b="1" u="sng" dirty="0"/>
              <a:t>Evangeliet i ett nötskal</a:t>
            </a:r>
          </a:p>
          <a:p>
            <a:pPr marL="265113" indent="-265113">
              <a:lnSpc>
                <a:spcPts val="2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sv-SE" b="1" i="1" dirty="0"/>
              <a:t>Vågen</a:t>
            </a:r>
            <a:r>
              <a:rPr lang="sv-SE" dirty="0"/>
              <a:t> är lagen.</a:t>
            </a:r>
          </a:p>
          <a:p>
            <a:pPr marL="265113" indent="-265113">
              <a:lnSpc>
                <a:spcPts val="2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sv-SE" b="1" i="1" dirty="0"/>
              <a:t>Skorpionen</a:t>
            </a:r>
            <a:r>
              <a:rPr lang="sv-SE" dirty="0"/>
              <a:t> är synd och död: </a:t>
            </a:r>
            <a:r>
              <a:rPr lang="sv-SE" i="1" u="sng" dirty="0">
                <a:solidFill>
                  <a:srgbClr val="C00000"/>
                </a:solidFill>
              </a:rPr>
              <a:t>Dödens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b="1" i="1" dirty="0">
                <a:solidFill>
                  <a:srgbClr val="C00000"/>
                </a:solidFill>
              </a:rPr>
              <a:t>udd/sting</a:t>
            </a:r>
            <a:r>
              <a:rPr lang="sv-SE" b="1" dirty="0">
                <a:solidFill>
                  <a:srgbClr val="C00000"/>
                </a:solidFill>
              </a:rPr>
              <a:t> </a:t>
            </a:r>
            <a:r>
              <a:rPr lang="sv-SE" dirty="0">
                <a:solidFill>
                  <a:srgbClr val="C00000"/>
                </a:solidFill>
              </a:rPr>
              <a:t>är </a:t>
            </a:r>
            <a:r>
              <a:rPr lang="sv-SE" i="1" u="sng" dirty="0">
                <a:solidFill>
                  <a:srgbClr val="C00000"/>
                </a:solidFill>
              </a:rPr>
              <a:t>synden</a:t>
            </a:r>
            <a:r>
              <a:rPr lang="sv-SE" dirty="0">
                <a:solidFill>
                  <a:srgbClr val="C00000"/>
                </a:solidFill>
              </a:rPr>
              <a:t>, och </a:t>
            </a:r>
            <a:r>
              <a:rPr lang="sv-SE" i="1" u="sng" dirty="0">
                <a:solidFill>
                  <a:srgbClr val="C00000"/>
                </a:solidFill>
              </a:rPr>
              <a:t>syndens</a:t>
            </a:r>
            <a:r>
              <a:rPr lang="sv-SE" dirty="0">
                <a:solidFill>
                  <a:srgbClr val="C00000"/>
                </a:solidFill>
              </a:rPr>
              <a:t> makt kommer av </a:t>
            </a:r>
            <a:r>
              <a:rPr lang="sv-SE" i="1" u="sng" dirty="0">
                <a:solidFill>
                  <a:srgbClr val="C00000"/>
                </a:solidFill>
              </a:rPr>
              <a:t>lagen</a:t>
            </a:r>
            <a:r>
              <a:rPr lang="sv-SE" dirty="0">
                <a:solidFill>
                  <a:srgbClr val="C00000"/>
                </a:solidFill>
              </a:rPr>
              <a:t>. </a:t>
            </a:r>
            <a:r>
              <a:rPr lang="sv-SE" sz="1400" dirty="0"/>
              <a:t>(1 Kor 15:56)</a:t>
            </a:r>
            <a:br>
              <a:rPr lang="sv-SE" sz="1400" dirty="0"/>
            </a:br>
            <a:r>
              <a:rPr lang="sv-SE" i="1" dirty="0"/>
              <a:t>Märk hur Skorpionens klor riktar sig mot Vågen.</a:t>
            </a:r>
            <a:endParaRPr lang="sv-SE" sz="1400" i="1" dirty="0"/>
          </a:p>
          <a:p>
            <a:pPr marL="265113" indent="-265113">
              <a:lnSpc>
                <a:spcPts val="2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sv-SE" b="1" i="1" dirty="0"/>
              <a:t>Ormbäraren</a:t>
            </a:r>
            <a:r>
              <a:rPr lang="sv-SE" dirty="0"/>
              <a:t> är </a:t>
            </a:r>
            <a:r>
              <a:rPr lang="sv-SE" b="1" i="1" dirty="0"/>
              <a:t>Mose</a:t>
            </a:r>
            <a:r>
              <a:rPr lang="sv-SE" dirty="0"/>
              <a:t> som kämpar med </a:t>
            </a:r>
            <a:r>
              <a:rPr lang="sv-SE" i="1" u="sng" dirty="0"/>
              <a:t>ormen</a:t>
            </a:r>
            <a:r>
              <a:rPr lang="sv-SE" dirty="0"/>
              <a:t>: </a:t>
            </a:r>
            <a:r>
              <a:rPr lang="sv-SE" dirty="0">
                <a:solidFill>
                  <a:srgbClr val="C00000"/>
                </a:solidFill>
              </a:rPr>
              <a:t>Mose gjorde då en </a:t>
            </a:r>
            <a:r>
              <a:rPr lang="sv-SE" i="1" u="sng" dirty="0">
                <a:solidFill>
                  <a:srgbClr val="C00000"/>
                </a:solidFill>
              </a:rPr>
              <a:t>kopparorm</a:t>
            </a:r>
            <a:r>
              <a:rPr lang="sv-SE" dirty="0">
                <a:solidFill>
                  <a:srgbClr val="C00000"/>
                </a:solidFill>
              </a:rPr>
              <a:t> och satte upp den på en påle. Om någon blev biten av en orm, fäste han blicken på kopparormen och fick leva.</a:t>
            </a:r>
            <a:r>
              <a:rPr lang="sv-SE" dirty="0"/>
              <a:t> </a:t>
            </a:r>
            <a:r>
              <a:rPr lang="sv-SE" sz="1400" dirty="0"/>
              <a:t>(4 Mos 21:9)</a:t>
            </a:r>
            <a:br>
              <a:rPr lang="sv-SE" dirty="0"/>
            </a:br>
            <a:r>
              <a:rPr lang="sv-SE" i="1" dirty="0"/>
              <a:t>Märk hur han trampar Skorpionen rakt i hjärtat!</a:t>
            </a:r>
          </a:p>
          <a:p>
            <a:pPr marL="265113" indent="-265113">
              <a:lnSpc>
                <a:spcPts val="2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sv-SE" b="1" i="1" dirty="0"/>
              <a:t>Ormen</a:t>
            </a:r>
            <a:r>
              <a:rPr lang="sv-SE" dirty="0"/>
              <a:t> symboliserar också </a:t>
            </a:r>
            <a:r>
              <a:rPr lang="sv-SE" b="1" i="1" dirty="0"/>
              <a:t>Jesus</a:t>
            </a:r>
            <a:r>
              <a:rPr lang="sv-SE" dirty="0"/>
              <a:t> som </a:t>
            </a:r>
            <a:r>
              <a:rPr lang="sv-SE" dirty="0">
                <a:solidFill>
                  <a:srgbClr val="C00000"/>
                </a:solidFill>
              </a:rPr>
              <a:t>Gud </a:t>
            </a:r>
            <a:r>
              <a:rPr lang="sv-SE" i="1" u="sng" dirty="0">
                <a:solidFill>
                  <a:srgbClr val="C00000"/>
                </a:solidFill>
              </a:rPr>
              <a:t>gjorde till synd</a:t>
            </a:r>
            <a:r>
              <a:rPr lang="sv-SE" dirty="0">
                <a:solidFill>
                  <a:srgbClr val="C00000"/>
                </a:solidFill>
              </a:rPr>
              <a:t> i vårt ställe</a:t>
            </a:r>
            <a:r>
              <a:rPr lang="sv-SE" dirty="0"/>
              <a:t> </a:t>
            </a:r>
            <a:r>
              <a:rPr lang="sv-SE" sz="1400" dirty="0"/>
              <a:t>(2 Kor 5:21)</a:t>
            </a:r>
            <a:r>
              <a:rPr lang="sv-SE" dirty="0"/>
              <a:t>: </a:t>
            </a:r>
            <a:r>
              <a:rPr lang="sv-SE" dirty="0">
                <a:solidFill>
                  <a:srgbClr val="C00000"/>
                </a:solidFill>
              </a:rPr>
              <a:t>Så som Mose upphöjde </a:t>
            </a:r>
            <a:r>
              <a:rPr lang="sv-SE" b="1" i="1" dirty="0">
                <a:solidFill>
                  <a:srgbClr val="C00000"/>
                </a:solidFill>
              </a:rPr>
              <a:t>ormen</a:t>
            </a:r>
            <a:r>
              <a:rPr lang="sv-SE" dirty="0">
                <a:solidFill>
                  <a:srgbClr val="C00000"/>
                </a:solidFill>
              </a:rPr>
              <a:t> i öknen måste </a:t>
            </a:r>
            <a:r>
              <a:rPr lang="sv-SE" b="1" i="1" dirty="0">
                <a:solidFill>
                  <a:srgbClr val="C00000"/>
                </a:solidFill>
              </a:rPr>
              <a:t>Människosonen</a:t>
            </a:r>
            <a:r>
              <a:rPr lang="sv-SE" dirty="0">
                <a:solidFill>
                  <a:srgbClr val="C00000"/>
                </a:solidFill>
              </a:rPr>
              <a:t> bli upphöjd, för att var och en som tror på </a:t>
            </a:r>
            <a:br>
              <a:rPr lang="sv-SE" dirty="0">
                <a:solidFill>
                  <a:srgbClr val="C00000"/>
                </a:solidFill>
              </a:rPr>
            </a:br>
            <a:r>
              <a:rPr lang="sv-SE" dirty="0">
                <a:solidFill>
                  <a:srgbClr val="C00000"/>
                </a:solidFill>
              </a:rPr>
              <a:t>honom ska ha evigt liv. </a:t>
            </a:r>
            <a:r>
              <a:rPr lang="sv-SE" sz="1400" dirty="0"/>
              <a:t>(Joh 3:14-15)</a:t>
            </a:r>
          </a:p>
          <a:p>
            <a:pPr marL="265113" indent="-265113">
              <a:lnSpc>
                <a:spcPts val="2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sv-SE" b="1" i="1" dirty="0"/>
              <a:t>Ormen</a:t>
            </a:r>
            <a:r>
              <a:rPr lang="sv-SE" dirty="0"/>
              <a:t> sträcker sig girigt efter </a:t>
            </a:r>
            <a:r>
              <a:rPr lang="sv-SE" b="1" i="1" dirty="0"/>
              <a:t>Norra Kronan</a:t>
            </a:r>
            <a:r>
              <a:rPr lang="sv-SE" dirty="0"/>
              <a:t>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C2B3B90-199B-430F-9ADE-7DD75DAE58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8586" t="3496" r="1231" b="3509"/>
          <a:stretch/>
        </p:blipFill>
        <p:spPr>
          <a:xfrm>
            <a:off x="63531" y="738335"/>
            <a:ext cx="3889343" cy="600993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146A9734-4C31-4E51-81A2-8D5A11FB7500}"/>
              </a:ext>
            </a:extLst>
          </p:cNvPr>
          <p:cNvSpPr txBox="1"/>
          <p:nvPr/>
        </p:nvSpPr>
        <p:spPr>
          <a:xfrm>
            <a:off x="3497798" y="5331940"/>
            <a:ext cx="324000" cy="397907"/>
          </a:xfrm>
          <a:prstGeom prst="wedgeRoundRectCallout">
            <a:avLst>
              <a:gd name="adj1" fmla="val -55181"/>
              <a:gd name="adj2" fmla="val -165382"/>
              <a:gd name="adj3" fmla="val 16667"/>
            </a:avLst>
          </a:prstGeom>
          <a:effectLst>
            <a:glow rad="101600">
              <a:schemeClr val="accent1">
                <a:satMod val="175000"/>
                <a:alpha val="84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algn="ctr">
              <a:defRPr sz="2400"/>
            </a:lvl1pPr>
          </a:lstStyle>
          <a:p>
            <a:r>
              <a:rPr lang="sv-SE" dirty="0"/>
              <a:t>1</a:t>
            </a:r>
            <a:endParaRPr lang="LID4096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EFBD1EA5-FCFB-405F-885B-676A8233FC1C}"/>
              </a:ext>
            </a:extLst>
          </p:cNvPr>
          <p:cNvSpPr txBox="1"/>
          <p:nvPr/>
        </p:nvSpPr>
        <p:spPr>
          <a:xfrm>
            <a:off x="1289610" y="5311372"/>
            <a:ext cx="324000" cy="390763"/>
          </a:xfrm>
          <a:prstGeom prst="wedgeRoundRectCallout">
            <a:avLst>
              <a:gd name="adj1" fmla="val 198239"/>
              <a:gd name="adj2" fmla="val 33655"/>
              <a:gd name="adj3" fmla="val 16667"/>
            </a:avLst>
          </a:prstGeom>
          <a:effectLst>
            <a:glow rad="101600">
              <a:schemeClr val="accent1">
                <a:satMod val="175000"/>
                <a:alpha val="84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algn="ctr">
              <a:defRPr sz="2400"/>
            </a:lvl1pPr>
          </a:lstStyle>
          <a:p>
            <a:r>
              <a:rPr lang="sv-SE" dirty="0"/>
              <a:t>2</a:t>
            </a:r>
            <a:endParaRPr lang="LID4096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E7FCCF8A-3BE4-410D-BD3D-A9A2D22E04DC}"/>
              </a:ext>
            </a:extLst>
          </p:cNvPr>
          <p:cNvSpPr txBox="1"/>
          <p:nvPr/>
        </p:nvSpPr>
        <p:spPr>
          <a:xfrm>
            <a:off x="546341" y="3038237"/>
            <a:ext cx="324000" cy="390763"/>
          </a:xfrm>
          <a:prstGeom prst="wedgeRoundRectCallout">
            <a:avLst>
              <a:gd name="adj1" fmla="val 171964"/>
              <a:gd name="adj2" fmla="val 50811"/>
              <a:gd name="adj3" fmla="val 16667"/>
            </a:avLst>
          </a:prstGeom>
          <a:effectLst>
            <a:glow rad="101600">
              <a:schemeClr val="accent1">
                <a:satMod val="175000"/>
                <a:alpha val="84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algn="ctr">
              <a:defRPr sz="2400"/>
            </a:lvl1pPr>
          </a:lstStyle>
          <a:p>
            <a:r>
              <a:rPr lang="sv-SE"/>
              <a:t>3</a:t>
            </a:r>
            <a:endParaRPr lang="LID4096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602017FD-B851-4679-8F2A-297D1A5464A4}"/>
              </a:ext>
            </a:extLst>
          </p:cNvPr>
          <p:cNvSpPr txBox="1"/>
          <p:nvPr/>
        </p:nvSpPr>
        <p:spPr>
          <a:xfrm>
            <a:off x="2227318" y="2839283"/>
            <a:ext cx="324000" cy="397907"/>
          </a:xfrm>
          <a:prstGeom prst="wedgeRoundRectCallout">
            <a:avLst>
              <a:gd name="adj1" fmla="val 201013"/>
              <a:gd name="adj2" fmla="val 79635"/>
              <a:gd name="adj3" fmla="val 16667"/>
            </a:avLst>
          </a:prstGeom>
          <a:effectLst>
            <a:glow rad="101600">
              <a:schemeClr val="accent1">
                <a:satMod val="175000"/>
                <a:alpha val="84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sv-SE"/>
            </a:defPPr>
            <a:lvl1pPr algn="ctr">
              <a:defRPr sz="2400"/>
            </a:lvl1pPr>
          </a:lstStyle>
          <a:p>
            <a:r>
              <a:rPr lang="sv-SE" dirty="0"/>
              <a:t>4</a:t>
            </a:r>
            <a:endParaRPr lang="LID4096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94239D5-904D-4CA1-B1D6-0031866C8BD1}"/>
              </a:ext>
            </a:extLst>
          </p:cNvPr>
          <p:cNvSpPr txBox="1"/>
          <p:nvPr/>
        </p:nvSpPr>
        <p:spPr>
          <a:xfrm>
            <a:off x="3475194" y="1760794"/>
            <a:ext cx="324000" cy="390763"/>
          </a:xfrm>
          <a:prstGeom prst="wedgeRoundRectCallout">
            <a:avLst>
              <a:gd name="adj1" fmla="val -189472"/>
              <a:gd name="adj2" fmla="val -106081"/>
              <a:gd name="adj3" fmla="val 16667"/>
            </a:avLst>
          </a:prstGeom>
          <a:effectLst>
            <a:glow rad="101600">
              <a:schemeClr val="accent1">
                <a:satMod val="175000"/>
                <a:alpha val="84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sv-SE" sz="2400" dirty="0"/>
              <a:t>5</a:t>
            </a:r>
            <a:endParaRPr lang="LID4096" sz="2400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5EC315F-8917-4D71-B10F-C72BF2D2A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8995" y="3356980"/>
            <a:ext cx="1241849" cy="159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E0B39C2-AC79-4BC7-81A9-F9BEBD483769}"/>
              </a:ext>
            </a:extLst>
          </p:cNvPr>
          <p:cNvSpPr txBox="1"/>
          <p:nvPr/>
        </p:nvSpPr>
        <p:spPr>
          <a:xfrm>
            <a:off x="10698046" y="4943475"/>
            <a:ext cx="1493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Apoteks-symbolen är en förvanskad form av Mose och koppar-ormen</a:t>
            </a:r>
            <a:endParaRPr lang="LID4096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3419609"/>
      </p:ext>
    </p:extLst>
  </p:cSld>
  <p:clrMapOvr>
    <a:masterClrMapping/>
  </p:clrMapOvr>
  <p:transition advTm="35897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  <p:bldP spid="14" grpId="0" animBg="1"/>
      <p:bldP spid="16" grpId="0" animBg="1"/>
      <p:bldP spid="17" grpId="0" animBg="1"/>
      <p:bldP spid="18" grpId="0" animBg="1"/>
      <p:bldP spid="19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19.1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|23.6|31.4|30.2|226.2|112.9|63.5|23.3|97|18.4|28|39.5|18.7|8.3|13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5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9.5|46.6|19.5|6.7|37.4|64.6|18|96.9"/>
</p:tagLst>
</file>

<file path=ppt/theme/theme1.xml><?xml version="1.0" encoding="utf-8"?>
<a:theme xmlns:a="http://schemas.openxmlformats.org/drawingml/2006/main" name="MDV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1103</Words>
  <Application>Microsoft Office PowerPoint</Application>
  <PresentationFormat>Bredbild</PresentationFormat>
  <Paragraphs>106</Paragraphs>
  <Slides>6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Times New Roman</vt:lpstr>
      <vt:lpstr>Maiandra GD</vt:lpstr>
      <vt:lpstr>Calibri</vt:lpstr>
      <vt:lpstr>MV Boli</vt:lpstr>
      <vt:lpstr>Arial</vt:lpstr>
      <vt:lpstr>MDV-tema</vt:lpstr>
      <vt:lpstr>2. Från Abrahams förbund till ökenvandringen</vt:lpstr>
      <vt:lpstr>Tre områden jämförs</vt:lpstr>
      <vt:lpstr>Jungfrun – Abrahams förbund</vt:lpstr>
      <vt:lpstr>Dagen för Jesu födelse?</vt:lpstr>
      <vt:lpstr>Vågen - Moselagen</vt:lpstr>
      <vt:lpstr>Skorpionen – Guds avvisande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2011-10-18T13:22:29Z</dcterms:created>
  <dcterms:modified xsi:type="dcterms:W3CDTF">2021-02-26T14:11:26Z</dcterms:modified>
</cp:coreProperties>
</file>