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2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1333" r:id="rId2"/>
    <p:sldId id="1157" r:id="rId3"/>
    <p:sldId id="1294" r:id="rId4"/>
    <p:sldId id="1159" r:id="rId5"/>
    <p:sldId id="1160" r:id="rId6"/>
  </p:sldIdLst>
  <p:sldSz cx="12192000" cy="6858000"/>
  <p:notesSz cx="6858000" cy="99456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andra GD" panose="020E0502030308020204" pitchFamily="34" charset="0"/>
      <p:regular r:id="rId13"/>
    </p:embeddedFont>
    <p:embeddedFont>
      <p:font typeface="MV Boli" panose="02000500030200090000" pitchFamily="2" charset="0"/>
      <p:regular r:id="rId14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000000"/>
    <a:srgbClr val="878787"/>
    <a:srgbClr val="000033"/>
    <a:srgbClr val="74B9D6"/>
    <a:srgbClr val="FFFFFF"/>
    <a:srgbClr val="D78648"/>
    <a:srgbClr val="EF9652"/>
    <a:srgbClr val="86C577"/>
    <a:srgbClr val="F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1641" autoAdjust="0"/>
  </p:normalViewPr>
  <p:slideViewPr>
    <p:cSldViewPr snapToGrid="0" snapToObjects="1">
      <p:cViewPr varScale="1">
        <p:scale>
          <a:sx n="117" d="100"/>
          <a:sy n="117" d="100"/>
        </p:scale>
        <p:origin x="444" y="1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06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4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Det var Sauls dotter som tyckte att David dansade ociviliserat (2 Sam 6:16).</a:t>
            </a:r>
          </a:p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”</a:t>
            </a:r>
            <a:r>
              <a:rPr lang="sv-SE" dirty="0"/>
              <a:t>Som en späd planta sköt han upp inför honom, som ett rotskott ur torr jord.</a:t>
            </a: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” (Jes 53:2)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38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4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4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84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" rIns="91421" bIns="4680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0"/>
            <a:ext cx="11520000" cy="684000"/>
          </a:xfrm>
          <a:prstGeom prst="rect">
            <a:avLst/>
          </a:prstGeom>
        </p:spPr>
        <p:txBody>
          <a:bodyPr lIns="216000" tIns="46800" bIns="46800" anchor="ctr" anchorCtr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E4B376-2912-4922-897E-8D37B5727889}"/>
              </a:ext>
            </a:extLst>
          </p:cNvPr>
          <p:cNvSpPr txBox="1"/>
          <p:nvPr userDrawn="1"/>
        </p:nvSpPr>
        <p:spPr>
          <a:xfrm>
            <a:off x="9846934" y="4961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064537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fäl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84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" rIns="91421" bIns="4680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712824" cy="684000"/>
          </a:xfrm>
          <a:prstGeom prst="rect">
            <a:avLst/>
          </a:prstGeom>
        </p:spPr>
        <p:txBody>
          <a:bodyPr lIns="216000" tIns="46800" bIns="46800" anchor="ctr" anchorCtr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71B834E-084B-47FC-91AC-26604609590D}"/>
              </a:ext>
            </a:extLst>
          </p:cNvPr>
          <p:cNvSpPr/>
          <p:nvPr userDrawn="1"/>
        </p:nvSpPr>
        <p:spPr>
          <a:xfrm>
            <a:off x="0" y="684000"/>
            <a:ext cx="6096000" cy="617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0E55F7-FF55-4AF3-A686-4A7F386CF734}"/>
              </a:ext>
            </a:extLst>
          </p:cNvPr>
          <p:cNvSpPr/>
          <p:nvPr userDrawn="1"/>
        </p:nvSpPr>
        <p:spPr>
          <a:xfrm>
            <a:off x="6096000" y="684000"/>
            <a:ext cx="6096000" cy="617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E329127-AF10-403A-8BAD-41117438D143}"/>
              </a:ext>
            </a:extLst>
          </p:cNvPr>
          <p:cNvSpPr txBox="1"/>
          <p:nvPr userDrawn="1"/>
        </p:nvSpPr>
        <p:spPr>
          <a:xfrm>
            <a:off x="9846934" y="4961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34169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föremål utomhus&#10;&#10;Automatiskt genererad beskrivning">
            <a:extLst>
              <a:ext uri="{FF2B5EF4-FFF2-40B4-BE49-F238E27FC236}">
                <a16:creationId xmlns:a16="http://schemas.microsoft.com/office/drawing/2014/main" id="{3F9308FC-9326-4BC3-8F8E-8CF889CEA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32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2544375" y="350599"/>
            <a:ext cx="6526348" cy="2437142"/>
          </a:xfrm>
          <a:prstGeom prst="rect">
            <a:avLst/>
          </a:prstGeom>
        </p:spPr>
        <p:txBody>
          <a:bodyPr wrap="none" lIns="43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Guds</a:t>
            </a:r>
            <a:b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(st)järnkoll!</a:t>
            </a:r>
            <a:endParaRPr lang="sv-SE" sz="9600" dirty="0"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788" y="5684650"/>
            <a:ext cx="7964424" cy="9565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D59A02-5201-4C6C-8253-D11C32783D45}"/>
              </a:ext>
            </a:extLst>
          </p:cNvPr>
          <p:cNvSpPr/>
          <p:nvPr userDrawn="1"/>
        </p:nvSpPr>
        <p:spPr>
          <a:xfrm>
            <a:off x="2215264" y="2972231"/>
            <a:ext cx="7184571" cy="743714"/>
          </a:xfrm>
          <a:prstGeom prst="rect">
            <a:avLst/>
          </a:prstGeom>
        </p:spPr>
        <p:txBody>
          <a:bodyPr wrap="none" lIns="432000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Frälsningsplanen skriven på himlavalvet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303683" y="4042370"/>
            <a:ext cx="358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154" y="5943449"/>
            <a:ext cx="1078994" cy="743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640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4" r:id="rId3"/>
    <p:sldLayoutId id="2147483667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D67A221-583E-4691-8D91-1DFC57A4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788" y="5373931"/>
            <a:ext cx="7964424" cy="956595"/>
          </a:xfrm>
        </p:spPr>
        <p:txBody>
          <a:bodyPr/>
          <a:lstStyle/>
          <a:p>
            <a:r>
              <a:rPr lang="sv-SE" dirty="0"/>
              <a:t>3. Från Josua till</a:t>
            </a:r>
            <a:br>
              <a:rPr lang="sv-SE" dirty="0"/>
            </a:br>
            <a:r>
              <a:rPr lang="sv-SE" dirty="0"/>
              <a:t>babyloniska fångenskapen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0798646"/>
      </p:ext>
    </p:extLst>
  </p:cSld>
  <p:clrMapOvr>
    <a:masterClrMapping/>
  </p:clrMapOvr>
  <p:transition advTm="2311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8EA9A6A-FA89-417C-96F6-6B2BD090C014}"/>
              </a:ext>
            </a:extLst>
          </p:cNvPr>
          <p:cNvSpPr/>
          <p:nvPr/>
        </p:nvSpPr>
        <p:spPr>
          <a:xfrm>
            <a:off x="4056979" y="684000"/>
            <a:ext cx="4791183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>
            <a:noAutofit/>
          </a:bodyPr>
          <a:lstStyle/>
          <a:p>
            <a:pPr>
              <a:spcBef>
                <a:spcPts val="600"/>
              </a:spcBef>
            </a:pPr>
            <a:r>
              <a:rPr lang="sv-SE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Josua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 förde folket in i Löfteslandet.</a:t>
            </a:r>
          </a:p>
          <a:p>
            <a:pPr>
              <a:spcBef>
                <a:spcPts val="1800"/>
              </a:spcBef>
            </a:pPr>
            <a:r>
              <a:rPr lang="sv-SE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Josua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 är från </a:t>
            </a:r>
            <a:r>
              <a:rPr lang="sv-SE" sz="20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Josefs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 stam. Vid Jakobs välsignelse över sina söner sa han: </a:t>
            </a:r>
            <a:r>
              <a:rPr lang="sv-SE" sz="2000" dirty="0">
                <a:solidFill>
                  <a:srgbClr val="C00000"/>
                </a:solidFill>
                <a:effectLst/>
              </a:rPr>
              <a:t>[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Josefs</a:t>
            </a:r>
            <a:r>
              <a:rPr lang="sv-SE" sz="2000" dirty="0">
                <a:solidFill>
                  <a:srgbClr val="C00000"/>
                </a:solidFill>
                <a:effectLst/>
              </a:rPr>
              <a:t>]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båge</a:t>
            </a:r>
            <a:r>
              <a:rPr lang="sv-SE" sz="2000" dirty="0">
                <a:solidFill>
                  <a:srgbClr val="C00000"/>
                </a:solidFill>
                <a:effectLst/>
              </a:rPr>
              <a:t> förblir fast och hans händer och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armar spänstiga</a:t>
            </a:r>
            <a:r>
              <a:rPr lang="sv-SE" sz="2000" dirty="0">
                <a:solidFill>
                  <a:srgbClr val="C00000"/>
                </a:solidFill>
                <a:effectLst/>
              </a:rPr>
              <a:t> genom Jakobs Mäktige, genom Herden, Israels Klippa.</a:t>
            </a:r>
            <a:r>
              <a:rPr lang="sv-SE" sz="2000" dirty="0">
                <a:effectLst/>
              </a:rPr>
              <a:t> </a:t>
            </a:r>
            <a:r>
              <a:rPr lang="sv-SE" sz="1600" dirty="0">
                <a:effectLst/>
              </a:rPr>
              <a:t>(1 Mos 49:24)</a:t>
            </a:r>
            <a:endParaRPr lang="sv-SE" sz="2000" dirty="0">
              <a:effectLst/>
            </a:endParaRPr>
          </a:p>
          <a:p>
            <a:pPr>
              <a:spcBef>
                <a:spcPts val="1800"/>
              </a:spcBef>
            </a:pPr>
            <a:r>
              <a:rPr lang="sv-SE" sz="2000" dirty="0"/>
              <a:t>När </a:t>
            </a:r>
            <a:r>
              <a:rPr lang="sv-SE" sz="2000" b="1" i="1" dirty="0"/>
              <a:t>Josua</a:t>
            </a:r>
            <a:r>
              <a:rPr lang="sv-SE" sz="2000" dirty="0"/>
              <a:t> skulle inta det Utlovade landet sa Gud: </a:t>
            </a:r>
            <a:r>
              <a:rPr lang="sv-SE" sz="2000" dirty="0">
                <a:solidFill>
                  <a:srgbClr val="C00000"/>
                </a:solidFill>
                <a:effectLst/>
              </a:rPr>
              <a:t>Bryt nu upp och gå över Jordan, du och hela folket, in i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det land</a:t>
            </a:r>
            <a:r>
              <a:rPr lang="sv-SE" sz="2000" dirty="0">
                <a:solidFill>
                  <a:srgbClr val="C00000"/>
                </a:solidFill>
                <a:effectLst/>
              </a:rPr>
              <a:t> som jag ska ge åt Israels barn… Ingen ska kunna stå emot dig…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Var stark</a:t>
            </a:r>
            <a:r>
              <a:rPr lang="sv-SE" sz="2000" dirty="0">
                <a:solidFill>
                  <a:srgbClr val="C00000"/>
                </a:solidFill>
                <a:effectLst/>
              </a:rPr>
              <a:t> och frimodig, för du ska som arv åt detta folk fördela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det land</a:t>
            </a:r>
            <a:r>
              <a:rPr lang="sv-SE" sz="2000" dirty="0">
                <a:solidFill>
                  <a:srgbClr val="C00000"/>
                </a:solidFill>
                <a:effectLst/>
              </a:rPr>
              <a:t> som jag med ed har lovat deras fäder… Låt inte denna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lagbok</a:t>
            </a:r>
            <a:r>
              <a:rPr lang="sv-SE" sz="2000" dirty="0">
                <a:solidFill>
                  <a:srgbClr val="C00000"/>
                </a:solidFill>
                <a:effectLst/>
              </a:rPr>
              <a:t> vara skild från din mun…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Då</a:t>
            </a:r>
            <a:r>
              <a:rPr lang="sv-SE" sz="2000" dirty="0">
                <a:solidFill>
                  <a:srgbClr val="C00000"/>
                </a:solidFill>
                <a:effectLst/>
              </a:rPr>
              <a:t> ska du lyckas på din väg och då ska du ha framgång…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Var inte rädd</a:t>
            </a:r>
            <a:r>
              <a:rPr lang="sv-SE" sz="2000" dirty="0">
                <a:solidFill>
                  <a:srgbClr val="C00000"/>
                </a:solidFill>
                <a:effectLst/>
              </a:rPr>
              <a:t> eller förfärad, för </a:t>
            </a:r>
            <a:r>
              <a:rPr lang="sv-SE" sz="2000" cap="small" dirty="0">
                <a:solidFill>
                  <a:srgbClr val="C00000"/>
                </a:solidFill>
                <a:effectLst/>
              </a:rPr>
              <a:t>Herren</a:t>
            </a:r>
            <a:r>
              <a:rPr lang="sv-SE" sz="2000" dirty="0">
                <a:solidFill>
                  <a:srgbClr val="C00000"/>
                </a:solidFill>
                <a:effectLst/>
              </a:rPr>
              <a:t> din Gud är med dig </a:t>
            </a:r>
            <a:r>
              <a:rPr lang="sv-SE" sz="2000" i="1" u="sng" dirty="0">
                <a:solidFill>
                  <a:srgbClr val="C00000"/>
                </a:solidFill>
                <a:effectLst/>
              </a:rPr>
              <a:t>vart än du går</a:t>
            </a:r>
            <a:r>
              <a:rPr lang="sv-SE" sz="2000" dirty="0">
                <a:solidFill>
                  <a:srgbClr val="C00000"/>
                </a:solidFill>
                <a:effectLst/>
              </a:rPr>
              <a:t>.”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1600" dirty="0"/>
              <a:t>(Jos 1:2-9)</a:t>
            </a:r>
            <a:endParaRPr lang="sv-SE" sz="2000" dirty="0">
              <a:effectLst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Skytten – Intagandet av Löfteslandet</a:t>
            </a:r>
          </a:p>
        </p:txBody>
      </p:sp>
      <p:sp>
        <p:nvSpPr>
          <p:cNvPr id="5" name="Rektangel 4"/>
          <p:cNvSpPr/>
          <p:nvPr/>
        </p:nvSpPr>
        <p:spPr>
          <a:xfrm>
            <a:off x="9051731" y="1616642"/>
            <a:ext cx="29422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Varför en häst </a:t>
            </a:r>
            <a:br>
              <a:rPr lang="sv-SE" sz="2000" dirty="0"/>
            </a:br>
            <a:r>
              <a:rPr lang="sv-SE" sz="2000" dirty="0"/>
              <a:t>med manskropp?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När bågskyttarna blev beridna blandade man ihop hästen med ryttaren.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1F5C9C-F296-49CE-A416-9467C3EC6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" y="786899"/>
            <a:ext cx="3866988" cy="2704294"/>
          </a:xfrm>
          <a:prstGeom prst="rect">
            <a:avLst/>
          </a:prstGeom>
          <a:effectLst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0EF45BA-451C-4698-920E-A635F5D7C8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13" r="50000" b="3961"/>
          <a:stretch/>
        </p:blipFill>
        <p:spPr>
          <a:xfrm>
            <a:off x="9175556" y="3374189"/>
            <a:ext cx="2630380" cy="31573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EAEC0C-1CB6-4BB4-93BA-87752787F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2659"/>
            <a:ext cx="4056979" cy="2325341"/>
          </a:xfrm>
          <a:prstGeom prst="rect">
            <a:avLst/>
          </a:prstGeom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C7C662ED-92EA-4A51-8886-495ACDD67EC6}"/>
              </a:ext>
            </a:extLst>
          </p:cNvPr>
          <p:cNvSpPr/>
          <p:nvPr/>
        </p:nvSpPr>
        <p:spPr>
          <a:xfrm rot="19081280">
            <a:off x="2282565" y="4122230"/>
            <a:ext cx="611153" cy="111591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sv-SE" dirty="0"/>
              <a:t>Skytten</a:t>
            </a:r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3729"/>
      </p:ext>
    </p:extLst>
  </p:cSld>
  <p:clrMapOvr>
    <a:masterClrMapping/>
  </p:clrMapOvr>
  <p:transition advTm="3614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P spid="5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Stenbocken – Davids förbund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39885A-074D-4C49-A7F3-9019B0E0C8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" y="786899"/>
            <a:ext cx="3359885" cy="2348187"/>
          </a:xfrm>
          <a:prstGeom prst="rect">
            <a:avLst/>
          </a:prstGeom>
          <a:effectLst/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B49F860-816B-42D5-9C61-2E51F44794A3}"/>
              </a:ext>
            </a:extLst>
          </p:cNvPr>
          <p:cNvSpPr/>
          <p:nvPr/>
        </p:nvSpPr>
        <p:spPr>
          <a:xfrm>
            <a:off x="3542152" y="684000"/>
            <a:ext cx="4602924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72000" rIns="108000">
            <a:noAutofit/>
          </a:bodyPr>
          <a:lstStyle/>
          <a:p>
            <a:pPr>
              <a:spcBef>
                <a:spcPts val="600"/>
              </a:spcBef>
            </a:pPr>
            <a:r>
              <a:rPr lang="sv-SE" b="1" i="1" dirty="0">
                <a:effectLst/>
              </a:rPr>
              <a:t>1)</a:t>
            </a:r>
            <a:r>
              <a:rPr lang="sv-SE" dirty="0">
                <a:effectLst/>
              </a:rPr>
              <a:t> Framdel = Bock &amp; </a:t>
            </a:r>
            <a:r>
              <a:rPr lang="sv-SE" b="1" i="1" dirty="0">
                <a:effectLst/>
              </a:rPr>
              <a:t>2)</a:t>
            </a:r>
            <a:r>
              <a:rPr lang="sv-SE" dirty="0">
                <a:effectLst/>
              </a:rPr>
              <a:t> Bakdel = Fisk</a:t>
            </a:r>
          </a:p>
          <a:p>
            <a:r>
              <a:rPr lang="sv-SE" dirty="0">
                <a:effectLst/>
              </a:rPr>
              <a:t>=&gt; </a:t>
            </a:r>
            <a:r>
              <a:rPr lang="sv-SE" b="1" dirty="0"/>
              <a:t>Davids </a:t>
            </a:r>
            <a:r>
              <a:rPr lang="sv-SE" b="1" i="1" u="sng" dirty="0"/>
              <a:t>hela</a:t>
            </a:r>
            <a:r>
              <a:rPr lang="sv-SE" b="1" dirty="0"/>
              <a:t> kungadöme</a:t>
            </a:r>
            <a:r>
              <a:rPr lang="sv-SE" dirty="0"/>
              <a:t>:</a:t>
            </a:r>
          </a:p>
          <a:p>
            <a:pPr>
              <a:spcBef>
                <a:spcPts val="1200"/>
              </a:spcBef>
            </a:pPr>
            <a:r>
              <a:rPr lang="sv-SE" i="1" u="sng" dirty="0"/>
              <a:t>Från</a:t>
            </a:r>
            <a:r>
              <a:rPr lang="sv-SE" dirty="0"/>
              <a:t> Sauls förföljelse vid </a:t>
            </a:r>
            <a:r>
              <a:rPr lang="sv-SE" i="1" u="sng" dirty="0"/>
              <a:t>En-Gedi</a:t>
            </a:r>
            <a:r>
              <a:rPr lang="sv-SE" dirty="0">
                <a:sym typeface="Wingdings" panose="05000000000000000000" pitchFamily="2" charset="2"/>
              </a:rPr>
              <a:t> (som betyder </a:t>
            </a:r>
            <a:r>
              <a:rPr lang="sv-SE" b="1" i="1" dirty="0">
                <a:sym typeface="Wingdings" panose="05000000000000000000" pitchFamily="2" charset="2"/>
              </a:rPr>
              <a:t>getterna</a:t>
            </a:r>
            <a:r>
              <a:rPr lang="sv-SE" dirty="0">
                <a:sym typeface="Wingdings" panose="05000000000000000000" pitchFamily="2" charset="2"/>
              </a:rPr>
              <a:t>):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David drog upp därifrån och höll till bland </a:t>
            </a:r>
            <a:r>
              <a:rPr lang="sv-SE" i="1" u="sng" dirty="0">
                <a:solidFill>
                  <a:srgbClr val="C00000"/>
                </a:solidFill>
              </a:rPr>
              <a:t>En-Gedis</a:t>
            </a:r>
            <a:r>
              <a:rPr lang="sv-SE" dirty="0">
                <a:solidFill>
                  <a:srgbClr val="C00000"/>
                </a:solidFill>
              </a:rPr>
              <a:t> bergfästen… Då tog Saul tretusen män… och gav sig av för att söka efter David och hans män på </a:t>
            </a:r>
            <a:r>
              <a:rPr lang="sv-SE" b="1" i="1" dirty="0">
                <a:solidFill>
                  <a:srgbClr val="C00000"/>
                </a:solidFill>
              </a:rPr>
              <a:t>Stenbocks</a:t>
            </a:r>
            <a:r>
              <a:rPr lang="sv-SE" dirty="0">
                <a:solidFill>
                  <a:srgbClr val="C00000"/>
                </a:solidFill>
              </a:rPr>
              <a:t>klipporna.</a:t>
            </a:r>
            <a:r>
              <a:rPr lang="sv-SE" dirty="0"/>
              <a:t> </a:t>
            </a:r>
            <a:br>
              <a:rPr lang="sv-SE" dirty="0"/>
            </a:br>
            <a:r>
              <a:rPr lang="sv-SE" sz="1400" dirty="0"/>
              <a:t>(1 Sam 24:1-3)</a:t>
            </a:r>
            <a:endParaRPr lang="sv-SE" dirty="0"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sv-SE" i="1" u="sng" dirty="0"/>
              <a:t>Till</a:t>
            </a:r>
            <a:r>
              <a:rPr lang="sv-SE" dirty="0"/>
              <a:t> rikets fullbordan vid samma </a:t>
            </a:r>
            <a:r>
              <a:rPr lang="sv-SE" i="1" u="sng" dirty="0"/>
              <a:t>En-Gedi</a:t>
            </a:r>
            <a:r>
              <a:rPr lang="sv-SE" dirty="0"/>
              <a:t>: </a:t>
            </a:r>
            <a:r>
              <a:rPr lang="sv-SE" dirty="0">
                <a:solidFill>
                  <a:srgbClr val="C00000"/>
                </a:solidFill>
              </a:rPr>
              <a:t>Överallt dit den dubbla strömmen kommer </a:t>
            </a:r>
            <a:r>
              <a:rPr lang="sv-SE" i="1" u="sng" dirty="0">
                <a:solidFill>
                  <a:srgbClr val="C00000"/>
                </a:solidFill>
              </a:rPr>
              <a:t>upplivas</a:t>
            </a:r>
            <a:r>
              <a:rPr lang="sv-SE" dirty="0">
                <a:solidFill>
                  <a:srgbClr val="C00000"/>
                </a:solidFill>
              </a:rPr>
              <a:t> alla levande varelser som rör sig i </a:t>
            </a:r>
            <a:r>
              <a:rPr lang="sv-SE" i="1" u="sng" dirty="0">
                <a:solidFill>
                  <a:srgbClr val="C00000"/>
                </a:solidFill>
              </a:rPr>
              <a:t>stim</a:t>
            </a:r>
            <a:r>
              <a:rPr lang="sv-SE" dirty="0">
                <a:solidFill>
                  <a:srgbClr val="C00000"/>
                </a:solidFill>
              </a:rPr>
              <a:t>… Fiskare ska stå utmed den från </a:t>
            </a:r>
            <a:r>
              <a:rPr lang="sv-SE" i="1" u="sng" dirty="0">
                <a:solidFill>
                  <a:srgbClr val="C00000"/>
                </a:solidFill>
              </a:rPr>
              <a:t>En-Gedi</a:t>
            </a:r>
            <a:r>
              <a:rPr lang="sv-SE" dirty="0">
                <a:solidFill>
                  <a:srgbClr val="C00000"/>
                </a:solidFill>
              </a:rPr>
              <a:t> ända till En-Eglajim… Det ska där finnas </a:t>
            </a:r>
            <a:r>
              <a:rPr lang="sv-SE" b="1" i="1" dirty="0">
                <a:solidFill>
                  <a:srgbClr val="C00000"/>
                </a:solidFill>
              </a:rPr>
              <a:t>fiskar</a:t>
            </a:r>
            <a:r>
              <a:rPr lang="sv-SE" dirty="0">
                <a:solidFill>
                  <a:srgbClr val="C00000"/>
                </a:solidFill>
              </a:rPr>
              <a:t> av olika slag och i stor mängd. </a:t>
            </a:r>
            <a:r>
              <a:rPr lang="sv-SE" sz="1400" dirty="0"/>
              <a:t>(Hes 47:9-10)</a:t>
            </a:r>
            <a:r>
              <a:rPr lang="sv-SE" dirty="0">
                <a:sym typeface="Wingdings"/>
              </a:rPr>
              <a:t>.</a:t>
            </a:r>
            <a:endParaRPr lang="sv-SE" dirty="0">
              <a:solidFill>
                <a:srgbClr val="C00000"/>
              </a:solidFill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sv-SE" dirty="0"/>
              <a:t>Fullbordan av Davids kungadöme är </a:t>
            </a:r>
            <a:r>
              <a:rPr lang="sv-SE" i="1" u="sng" dirty="0"/>
              <a:t>Guds rike</a:t>
            </a:r>
            <a:r>
              <a:rPr lang="sv-SE" dirty="0"/>
              <a:t>: </a:t>
            </a:r>
            <a:r>
              <a:rPr lang="sv-SE" dirty="0">
                <a:solidFill>
                  <a:srgbClr val="C00000"/>
                </a:solidFill>
              </a:rPr>
              <a:t>Så ska herradömet bli stort och friden utan slut över </a:t>
            </a:r>
            <a:r>
              <a:rPr lang="sv-SE" i="1" u="sng" dirty="0">
                <a:solidFill>
                  <a:srgbClr val="C00000"/>
                </a:solidFill>
              </a:rPr>
              <a:t>Davids tron</a:t>
            </a:r>
            <a:r>
              <a:rPr lang="sv-SE" dirty="0">
                <a:solidFill>
                  <a:srgbClr val="C00000"/>
                </a:solidFill>
              </a:rPr>
              <a:t> och hans rike.</a:t>
            </a:r>
            <a:r>
              <a:rPr lang="sv-SE" sz="1400" dirty="0"/>
              <a:t> (Jes 9:7)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Jesus fullbordar förbundet: </a:t>
            </a:r>
            <a:r>
              <a:rPr lang="sv-SE" dirty="0">
                <a:solidFill>
                  <a:srgbClr val="C00000"/>
                </a:solidFill>
              </a:rPr>
              <a:t>Jag låter en rätt-färdig </a:t>
            </a:r>
            <a:r>
              <a:rPr lang="sv-SE" b="1" i="1" dirty="0">
                <a:solidFill>
                  <a:srgbClr val="C00000"/>
                </a:solidFill>
              </a:rPr>
              <a:t>3)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u="sng" dirty="0">
                <a:solidFill>
                  <a:srgbClr val="C00000"/>
                </a:solidFill>
              </a:rPr>
              <a:t>telning</a:t>
            </a:r>
            <a:r>
              <a:rPr lang="sv-SE" dirty="0">
                <a:solidFill>
                  <a:srgbClr val="C00000"/>
                </a:solidFill>
              </a:rPr>
              <a:t> växa upp åt </a:t>
            </a:r>
            <a:r>
              <a:rPr lang="sv-SE" i="1" u="sng" dirty="0">
                <a:solidFill>
                  <a:srgbClr val="C00000"/>
                </a:solidFill>
              </a:rPr>
              <a:t>David</a:t>
            </a:r>
            <a:r>
              <a:rPr lang="sv-SE" dirty="0">
                <a:solidFill>
                  <a:srgbClr val="C00000"/>
                </a:solidFill>
              </a:rPr>
              <a:t>. Han ska </a:t>
            </a:r>
            <a:r>
              <a:rPr lang="sv-SE" i="1" u="sng" dirty="0">
                <a:solidFill>
                  <a:srgbClr val="C00000"/>
                </a:solidFill>
              </a:rPr>
              <a:t>regera som kung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(Jer 23:5)</a:t>
            </a:r>
            <a:r>
              <a:rPr lang="sv-SE" dirty="0"/>
              <a:t> Jämför Jungfrun.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B8AD5E0-251A-4C1B-AB35-413E5ACACDED}"/>
              </a:ext>
            </a:extLst>
          </p:cNvPr>
          <p:cNvSpPr txBox="1"/>
          <p:nvPr/>
        </p:nvSpPr>
        <p:spPr>
          <a:xfrm>
            <a:off x="375564" y="2475294"/>
            <a:ext cx="324000" cy="397907"/>
          </a:xfrm>
          <a:prstGeom prst="wedgeRoundRectCallout">
            <a:avLst>
              <a:gd name="adj1" fmla="val 76173"/>
              <a:gd name="adj2" fmla="val -154063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400" dirty="0"/>
              <a:t>2</a:t>
            </a:r>
            <a:endParaRPr lang="LID4096" sz="2400" dirty="0"/>
          </a:p>
        </p:txBody>
      </p:sp>
      <p:pic>
        <p:nvPicPr>
          <p:cNvPr id="7" name="Bildobjekt 6" descr="En bild som visar berg, natur, dal, kanjon&#10;&#10;Automatiskt genererad beskrivning">
            <a:extLst>
              <a:ext uri="{FF2B5EF4-FFF2-40B4-BE49-F238E27FC236}">
                <a16:creationId xmlns:a16="http://schemas.microsoft.com/office/drawing/2014/main" id="{44A06474-1CFB-406F-A553-7B17469D7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15" y="5175295"/>
            <a:ext cx="2561784" cy="1697372"/>
          </a:xfrm>
          <a:prstGeom prst="rect">
            <a:avLst/>
          </a:prstGeom>
        </p:spPr>
      </p:pic>
      <p:sp>
        <p:nvSpPr>
          <p:cNvPr id="10" name="Bubbla röd">
            <a:extLst>
              <a:ext uri="{FF2B5EF4-FFF2-40B4-BE49-F238E27FC236}">
                <a16:creationId xmlns:a16="http://schemas.microsoft.com/office/drawing/2014/main" id="{20063F7F-78A2-4A81-A546-0F0329B32D95}"/>
              </a:ext>
            </a:extLst>
          </p:cNvPr>
          <p:cNvSpPr/>
          <p:nvPr/>
        </p:nvSpPr>
        <p:spPr>
          <a:xfrm>
            <a:off x="8157118" y="759481"/>
            <a:ext cx="4034881" cy="442774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000" tIns="7200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v-SE" dirty="0">
                <a:latin typeface="Calibri" pitchFamily="34" charset="0"/>
              </a:rPr>
              <a:t>I synagogornas 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zodiak kallas Sten-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bocken för ”En-Gedi”.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dirty="0">
                <a:latin typeface="Calibri" pitchFamily="34" charset="0"/>
              </a:rPr>
              <a:t>I grekisk mytologi identi-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fierades guden </a:t>
            </a:r>
            <a:r>
              <a:rPr lang="sv-SE" i="1" u="sng" dirty="0">
                <a:latin typeface="Calibri" pitchFamily="34" charset="0"/>
              </a:rPr>
              <a:t>Pan</a:t>
            </a:r>
            <a:r>
              <a:rPr lang="sv-SE" dirty="0">
                <a:latin typeface="Calibri" pitchFamily="34" charset="0"/>
              </a:rPr>
              <a:t> med Stenbocken.</a:t>
            </a: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</a:rPr>
              <a:t>Pan var </a:t>
            </a:r>
            <a:r>
              <a:rPr lang="sv-SE" b="1" dirty="0">
                <a:latin typeface="Calibri" pitchFamily="34" charset="0"/>
              </a:rPr>
              <a:t>herdarnas</a:t>
            </a:r>
            <a:r>
              <a:rPr lang="sv-SE" dirty="0">
                <a:latin typeface="Calibri" pitchFamily="34" charset="0"/>
              </a:rPr>
              <a:t> gud. 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(David var herde.)</a:t>
            </a: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</a:rPr>
              <a:t>Pan använde </a:t>
            </a:r>
            <a:r>
              <a:rPr lang="sv-SE" i="1" u="sng" dirty="0">
                <a:latin typeface="Calibri" pitchFamily="34" charset="0"/>
              </a:rPr>
              <a:t>pan</a:t>
            </a:r>
            <a:r>
              <a:rPr lang="sv-SE" dirty="0">
                <a:latin typeface="Calibri" pitchFamily="34" charset="0"/>
              </a:rPr>
              <a:t>flöjt.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(Ps 5:1: </a:t>
            </a:r>
            <a:r>
              <a:rPr lang="sv-SE" dirty="0">
                <a:solidFill>
                  <a:srgbClr val="C00000"/>
                </a:solidFill>
              </a:rPr>
              <a:t>Till </a:t>
            </a:r>
            <a:r>
              <a:rPr lang="sv-SE" i="1" u="sng" dirty="0">
                <a:solidFill>
                  <a:srgbClr val="C00000"/>
                </a:solidFill>
              </a:rPr>
              <a:t>flöjt</a:t>
            </a:r>
            <a:r>
              <a:rPr lang="sv-SE" dirty="0">
                <a:solidFill>
                  <a:srgbClr val="C00000"/>
                </a:solidFill>
              </a:rPr>
              <a:t>. En 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psalm av </a:t>
            </a:r>
            <a:r>
              <a:rPr lang="sv-SE" i="1" u="sng" dirty="0">
                <a:solidFill>
                  <a:srgbClr val="C00000"/>
                </a:solidFill>
              </a:rPr>
              <a:t>David</a:t>
            </a:r>
            <a:r>
              <a:rPr lang="sv-SE" dirty="0">
                <a:solidFill>
                  <a:schemeClr val="tx1"/>
                </a:solidFill>
                <a:latin typeface="Calibri" pitchFamily="34" charset="0"/>
              </a:rPr>
              <a:t>.)</a:t>
            </a: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</a:rPr>
              <a:t>Pan ansågs dansa vilt.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(Jmf Davids entré i 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Jerusalem med förbundsarken.)</a:t>
            </a: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</a:rPr>
              <a:t>Det finns en hel grupp ”panar”.</a:t>
            </a:r>
            <a:br>
              <a:rPr lang="sv-SE" dirty="0">
                <a:latin typeface="Calibri" pitchFamily="34" charset="0"/>
              </a:rPr>
            </a:br>
            <a:r>
              <a:rPr lang="sv-SE" dirty="0">
                <a:latin typeface="Calibri" pitchFamily="34" charset="0"/>
              </a:rPr>
              <a:t>(Jmf kungasekvensen David till Jesus.)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386F40C-CE6B-49CE-9345-313FB11B0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4035" y="2258568"/>
            <a:ext cx="1097097" cy="19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46A5B8-3E11-42BA-B98E-B7C35D0588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60" y="4766733"/>
            <a:ext cx="2766376" cy="1943289"/>
          </a:xfrm>
          <a:prstGeom prst="rect">
            <a:avLst/>
          </a:prstGeom>
          <a:effectLst/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F33788C0-B3CD-4EED-A8AF-02DEB9BD5E9C}"/>
              </a:ext>
            </a:extLst>
          </p:cNvPr>
          <p:cNvSpPr txBox="1"/>
          <p:nvPr/>
        </p:nvSpPr>
        <p:spPr>
          <a:xfrm>
            <a:off x="8570670" y="6194735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Dagens</a:t>
            </a:r>
          </a:p>
          <a:p>
            <a:pPr algn="r"/>
            <a:r>
              <a:rPr lang="sv-SE" b="1" dirty="0"/>
              <a:t>En-Gedi</a:t>
            </a:r>
            <a:endParaRPr lang="LID4096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4E3239D-70ED-439F-940E-76E9211AB3F0}"/>
              </a:ext>
            </a:extLst>
          </p:cNvPr>
          <p:cNvSpPr txBox="1"/>
          <p:nvPr/>
        </p:nvSpPr>
        <p:spPr>
          <a:xfrm>
            <a:off x="1657248" y="4105115"/>
            <a:ext cx="324000" cy="397907"/>
          </a:xfrm>
          <a:prstGeom prst="wedgeRoundRectCallout">
            <a:avLst>
              <a:gd name="adj1" fmla="val 164694"/>
              <a:gd name="adj2" fmla="val 188779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400" dirty="0"/>
              <a:t>3</a:t>
            </a:r>
            <a:endParaRPr lang="LID4096" sz="24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0063F59-6EFB-4EC5-BF2F-B5E66492DE97}"/>
              </a:ext>
            </a:extLst>
          </p:cNvPr>
          <p:cNvSpPr txBox="1"/>
          <p:nvPr/>
        </p:nvSpPr>
        <p:spPr>
          <a:xfrm>
            <a:off x="983378" y="2475294"/>
            <a:ext cx="324000" cy="397907"/>
          </a:xfrm>
          <a:prstGeom prst="wedgeRoundRectCallout">
            <a:avLst>
              <a:gd name="adj1" fmla="val 76173"/>
              <a:gd name="adj2" fmla="val -154063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400" dirty="0"/>
              <a:t>1</a:t>
            </a:r>
            <a:endParaRPr lang="LID4096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593283"/>
      </p:ext>
    </p:extLst>
  </p:cSld>
  <p:clrMapOvr>
    <a:masterClrMapping/>
  </p:clrMapOvr>
  <p:transition advTm="529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  <p:bldP spid="10" grpId="0" uiExpand="1" build="p" bldLvl="2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Vattumannen – Babyloniska fångenskapen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6EA7E5-4C6C-4278-965A-A216F33DE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7" y="819956"/>
            <a:ext cx="3849707" cy="2695226"/>
          </a:xfrm>
          <a:prstGeom prst="rect">
            <a:avLst/>
          </a:prstGeom>
          <a:effectLst/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F2BF4A2-5130-4078-AE7C-B10DC6F38BB4}"/>
              </a:ext>
            </a:extLst>
          </p:cNvPr>
          <p:cNvSpPr/>
          <p:nvPr/>
        </p:nvSpPr>
        <p:spPr>
          <a:xfrm>
            <a:off x="4056979" y="684000"/>
            <a:ext cx="4376609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>
            <a:noAutofit/>
          </a:bodyPr>
          <a:lstStyle/>
          <a:p>
            <a:r>
              <a:rPr lang="sv-SE" sz="2000" b="1" i="1" dirty="0"/>
              <a:t>Vattumannen</a:t>
            </a:r>
            <a:r>
              <a:rPr lang="sv-SE" sz="2000" dirty="0"/>
              <a:t> är den babyloniske kungen Nebukadnessar som öser Guds vrede över Juda rike.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</a:rPr>
              <a:t>Herren… sade: ”Vad ser du?” [Jeremia] svarade: ”Jag ser en </a:t>
            </a:r>
            <a:r>
              <a:rPr lang="sv-SE" sz="2000" i="1" u="sng" dirty="0">
                <a:solidFill>
                  <a:srgbClr val="C00000"/>
                </a:solidFill>
              </a:rPr>
              <a:t>kokande gryta</a:t>
            </a:r>
            <a:r>
              <a:rPr lang="sv-SE" sz="2000" dirty="0">
                <a:solidFill>
                  <a:srgbClr val="C00000"/>
                </a:solidFill>
              </a:rPr>
              <a:t> i norr som lutar hitåt.” Herren sade till mig: ”</a:t>
            </a:r>
            <a:r>
              <a:rPr lang="sv-SE" sz="2000" i="1" u="sng" dirty="0">
                <a:solidFill>
                  <a:srgbClr val="C00000"/>
                </a:solidFill>
              </a:rPr>
              <a:t>Från norr ska olyckan välla in</a:t>
            </a:r>
            <a:r>
              <a:rPr lang="sv-SE" sz="2000" dirty="0">
                <a:solidFill>
                  <a:srgbClr val="C00000"/>
                </a:solidFill>
              </a:rPr>
              <a:t> över alla som bor i landet… Jag ska uttala mina </a:t>
            </a:r>
            <a:r>
              <a:rPr lang="sv-SE" sz="2000" i="1" u="sng" dirty="0">
                <a:solidFill>
                  <a:srgbClr val="C00000"/>
                </a:solidFill>
              </a:rPr>
              <a:t>domar</a:t>
            </a:r>
            <a:r>
              <a:rPr lang="sv-SE" sz="2000" dirty="0">
                <a:solidFill>
                  <a:srgbClr val="C00000"/>
                </a:solidFill>
              </a:rPr>
              <a:t> mot dem för all deras ondska. </a:t>
            </a:r>
            <a:r>
              <a:rPr lang="sv-SE" sz="1600" dirty="0"/>
              <a:t>(Jer 1:13-16)</a:t>
            </a:r>
          </a:p>
          <a:p>
            <a:pPr marL="266700" indent="-266700">
              <a:spcBef>
                <a:spcPts val="600"/>
              </a:spcBef>
              <a:buAutoNum type="arabicPeriod"/>
            </a:pPr>
            <a:r>
              <a:rPr lang="sv-SE" sz="2000" dirty="0">
                <a:effectLst/>
              </a:rPr>
              <a:t>Den </a:t>
            </a:r>
            <a:r>
              <a:rPr lang="sv-SE" sz="2000" i="1" u="sng" dirty="0">
                <a:effectLst/>
              </a:rPr>
              <a:t>kokande grytan</a:t>
            </a:r>
            <a:r>
              <a:rPr lang="sv-SE" sz="2000" dirty="0">
                <a:effectLst/>
              </a:rPr>
              <a:t> är Guds vrede.</a:t>
            </a:r>
          </a:p>
          <a:p>
            <a:pPr marL="266700" indent="-266700">
              <a:spcBef>
                <a:spcPts val="600"/>
              </a:spcBef>
              <a:buAutoNum type="arabicPeriod"/>
            </a:pPr>
            <a:r>
              <a:rPr lang="sv-SE" sz="2000" dirty="0"/>
              <a:t>Den hälls över </a:t>
            </a:r>
            <a:r>
              <a:rPr lang="sv-SE" sz="2000" i="1" u="sng" dirty="0"/>
              <a:t>Södra fisken</a:t>
            </a:r>
            <a:r>
              <a:rPr lang="sv-SE" sz="2000" dirty="0"/>
              <a:t> som är Juda. (Nästa bild.)</a:t>
            </a:r>
          </a:p>
          <a:p>
            <a:pPr marL="266700" indent="-266700">
              <a:spcBef>
                <a:spcPts val="600"/>
              </a:spcBef>
              <a:buAutoNum type="arabicPeriod"/>
            </a:pPr>
            <a:r>
              <a:rPr lang="sv-SE" sz="2000" dirty="0">
                <a:effectLst/>
              </a:rPr>
              <a:t>Norr är Babylonien: </a:t>
            </a:r>
            <a:r>
              <a:rPr lang="sv-SE" sz="2000" dirty="0">
                <a:solidFill>
                  <a:srgbClr val="C00000"/>
                </a:solidFill>
              </a:rPr>
              <a:t>Herren… som förde Israels barn ut ur </a:t>
            </a:r>
            <a:r>
              <a:rPr lang="sv-SE" sz="2000" i="1" u="sng" dirty="0">
                <a:solidFill>
                  <a:srgbClr val="C00000"/>
                </a:solidFill>
              </a:rPr>
              <a:t>landet i norr</a:t>
            </a:r>
            <a:r>
              <a:rPr lang="sv-SE" sz="2000" dirty="0">
                <a:solidFill>
                  <a:srgbClr val="C00000"/>
                </a:solidFill>
              </a:rPr>
              <a:t>… dit han hade fördrivit dem.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1600" dirty="0"/>
              <a:t>(Jer 16:15)</a:t>
            </a:r>
            <a:endParaRPr lang="sv-SE" sz="2000" dirty="0">
              <a:effectLst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7F6D80-761B-4B1C-A66B-4DE833DF5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295" b="2249"/>
          <a:stretch/>
        </p:blipFill>
        <p:spPr>
          <a:xfrm rot="8595431">
            <a:off x="9992043" y="4211890"/>
            <a:ext cx="1615707" cy="200549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objekt 12" descr="En bild som visar karta&#10;&#10;Automatiskt genererad beskrivning">
            <a:extLst>
              <a:ext uri="{FF2B5EF4-FFF2-40B4-BE49-F238E27FC236}">
                <a16:creationId xmlns:a16="http://schemas.microsoft.com/office/drawing/2014/main" id="{F745FFD8-5521-41AC-8418-B293E6501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85" y="4018101"/>
            <a:ext cx="2967750" cy="2424119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66A12634-F673-4908-9A44-DFCD1AF85C2E}"/>
              </a:ext>
            </a:extLst>
          </p:cNvPr>
          <p:cNvSpPr txBox="1"/>
          <p:nvPr/>
        </p:nvSpPr>
        <p:spPr>
          <a:xfrm>
            <a:off x="8447700" y="1865039"/>
            <a:ext cx="3744300" cy="1631216"/>
          </a:xfrm>
          <a:prstGeom prst="rect">
            <a:avLst/>
          </a:prstGeom>
          <a:noFill/>
        </p:spPr>
        <p:txBody>
          <a:bodyPr wrap="square" lIns="144000">
            <a:spAutoFit/>
          </a:bodyPr>
          <a:lstStyle/>
          <a:p>
            <a:r>
              <a:rPr lang="sv-SE" sz="2000" dirty="0"/>
              <a:t>I en babylonisk stjärnkatalog kallas Vattumannen GU.LA som betyder ”den mäktige”. Detta är exakt vad Gud kallade Nebukadnessar i Hes 31:11.</a:t>
            </a:r>
            <a:endParaRPr lang="LID4096" sz="2000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A24993D-7E5B-4650-8C6B-F571316A9623}"/>
              </a:ext>
            </a:extLst>
          </p:cNvPr>
          <p:cNvSpPr txBox="1"/>
          <p:nvPr/>
        </p:nvSpPr>
        <p:spPr>
          <a:xfrm>
            <a:off x="8384169" y="4018102"/>
            <a:ext cx="3744300" cy="2246769"/>
          </a:xfrm>
          <a:prstGeom prst="rect">
            <a:avLst/>
          </a:prstGeom>
          <a:noFill/>
        </p:spPr>
        <p:txBody>
          <a:bodyPr wrap="square" lIns="144000">
            <a:spAutoFit/>
          </a:bodyPr>
          <a:lstStyle/>
          <a:p>
            <a:r>
              <a:rPr lang="sv-SE" sz="2000" dirty="0"/>
              <a:t>Också i Dendera </a:t>
            </a:r>
            <a:br>
              <a:rPr lang="sv-SE" sz="2000" dirty="0"/>
            </a:br>
            <a:r>
              <a:rPr lang="sv-SE" sz="2000" dirty="0"/>
              <a:t>zodiak är </a:t>
            </a:r>
            <a:br>
              <a:rPr lang="sv-SE" sz="2000" dirty="0"/>
            </a:br>
            <a:r>
              <a:rPr lang="sv-SE" sz="2000" dirty="0"/>
              <a:t>Södra </a:t>
            </a:r>
            <a:br>
              <a:rPr lang="sv-SE" sz="2000" dirty="0"/>
            </a:br>
            <a:r>
              <a:rPr lang="sv-SE" sz="2000" dirty="0"/>
              <a:t>fisken </a:t>
            </a:r>
            <a:br>
              <a:rPr lang="sv-SE" sz="2000" dirty="0"/>
            </a:br>
            <a:r>
              <a:rPr lang="sv-SE" sz="2000" dirty="0"/>
              <a:t>målet för </a:t>
            </a:r>
            <a:br>
              <a:rPr lang="sv-SE" sz="2000" dirty="0"/>
            </a:br>
            <a:r>
              <a:rPr lang="sv-SE" sz="2000" dirty="0"/>
              <a:t>Vattumannens </a:t>
            </a:r>
            <a:br>
              <a:rPr lang="sv-SE" sz="2000" dirty="0"/>
            </a:br>
            <a:r>
              <a:rPr lang="sv-SE" sz="2000" dirty="0"/>
              <a:t>vattenstråle.</a:t>
            </a:r>
            <a:endParaRPr lang="LID4096" sz="2000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F9BAE478-B452-48D0-B6C8-A9E19853563D}"/>
              </a:ext>
            </a:extLst>
          </p:cNvPr>
          <p:cNvSpPr/>
          <p:nvPr/>
        </p:nvSpPr>
        <p:spPr>
          <a:xfrm>
            <a:off x="10552176" y="5537725"/>
            <a:ext cx="1014538" cy="76116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30D3DBB4-EE9B-4555-8154-88CD74123785}"/>
              </a:ext>
            </a:extLst>
          </p:cNvPr>
          <p:cNvSpPr/>
          <p:nvPr/>
        </p:nvSpPr>
        <p:spPr>
          <a:xfrm>
            <a:off x="1079964" y="2947390"/>
            <a:ext cx="1493520" cy="893090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chemeClr val="accent1"/>
                </a:gs>
                <a:gs pos="25678">
                  <a:schemeClr val="accent1"/>
                </a:gs>
                <a:gs pos="74000">
                  <a:srgbClr val="FFFF00"/>
                </a:gs>
                <a:gs pos="100000">
                  <a:srgbClr val="FFFF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94890D2B-EEF0-4582-9D14-13AA0DB2F535}"/>
              </a:ext>
            </a:extLst>
          </p:cNvPr>
          <p:cNvSpPr/>
          <p:nvPr/>
        </p:nvSpPr>
        <p:spPr>
          <a:xfrm>
            <a:off x="938612" y="5730170"/>
            <a:ext cx="1812801" cy="986671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chemeClr val="accent1"/>
                </a:gs>
                <a:gs pos="51000">
                  <a:schemeClr val="accent1"/>
                </a:gs>
                <a:gs pos="87000">
                  <a:srgbClr val="FFFF00"/>
                </a:gs>
                <a:gs pos="100000">
                  <a:srgbClr val="FFFF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3729"/>
      </p:ext>
    </p:extLst>
  </p:cSld>
  <p:clrMapOvr>
    <a:masterClrMapping/>
  </p:clrMapOvr>
  <p:transition advTm="2494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  <p:bldP spid="19" grpId="0"/>
      <p:bldP spid="16" grpId="0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Fiskarna – Återvändandet från fångenskapen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D9FCE9-6EAD-4D29-8F8D-50728461F3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" y="758325"/>
            <a:ext cx="3542966" cy="2480175"/>
          </a:xfrm>
          <a:prstGeom prst="rect">
            <a:avLst/>
          </a:prstGeom>
          <a:effectLst/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E70B00-AC39-408F-AB3F-30A3226C6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0"/>
          <a:stretch/>
        </p:blipFill>
        <p:spPr>
          <a:xfrm>
            <a:off x="8467933" y="3852613"/>
            <a:ext cx="3724067" cy="300538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95F5C1E-7CC6-4622-B5CD-8FCEDAB9958C}"/>
              </a:ext>
            </a:extLst>
          </p:cNvPr>
          <p:cNvSpPr/>
          <p:nvPr/>
        </p:nvSpPr>
        <p:spPr>
          <a:xfrm>
            <a:off x="3704554" y="684000"/>
            <a:ext cx="4791183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>
            <a:noAutofit/>
          </a:bodyPr>
          <a:lstStyle/>
          <a:p>
            <a:r>
              <a:rPr lang="sv-SE" sz="2000" b="1" i="1" dirty="0"/>
              <a:t>Fiskarna</a:t>
            </a:r>
            <a:r>
              <a:rPr lang="sv-SE" sz="2000" dirty="0"/>
              <a:t> är </a:t>
            </a:r>
            <a:r>
              <a:rPr lang="sv-SE" sz="2000" i="1" u="sng" dirty="0"/>
              <a:t>Juda</a:t>
            </a:r>
            <a:r>
              <a:rPr lang="sv-SE" sz="2000" dirty="0"/>
              <a:t> och </a:t>
            </a:r>
            <a:r>
              <a:rPr lang="sv-SE" sz="2000" i="1" u="sng" dirty="0"/>
              <a:t>Israel</a:t>
            </a:r>
            <a:r>
              <a:rPr lang="sv-SE" sz="2000" dirty="0"/>
              <a:t>. De </a:t>
            </a:r>
            <a:r>
              <a:rPr lang="sv-SE" sz="2000" i="1" u="sng" dirty="0"/>
              <a:t>dras</a:t>
            </a:r>
            <a:r>
              <a:rPr lang="sv-SE" sz="2000" dirty="0"/>
              <a:t> hem till Jerusalem med </a:t>
            </a:r>
            <a:r>
              <a:rPr lang="sv-SE" sz="2000" b="1" i="1" dirty="0"/>
              <a:t>banden</a:t>
            </a:r>
            <a:r>
              <a:rPr lang="sv-SE" sz="2000" dirty="0"/>
              <a:t> (inte av egen kraft alltså). De kommer från Babylonien respektive Assyrien.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</a:rPr>
              <a:t>Herren… som förde Israels barn </a:t>
            </a:r>
            <a:r>
              <a:rPr lang="sv-SE" sz="2000" i="1" u="sng" dirty="0">
                <a:solidFill>
                  <a:srgbClr val="C00000"/>
                </a:solidFill>
              </a:rPr>
              <a:t>ut ur landet i norr</a:t>
            </a:r>
            <a:r>
              <a:rPr lang="sv-SE" sz="2000" dirty="0">
                <a:solidFill>
                  <a:srgbClr val="C00000"/>
                </a:solidFill>
              </a:rPr>
              <a:t>… För jag ska </a:t>
            </a:r>
            <a:r>
              <a:rPr lang="sv-SE" sz="2000" i="1" u="sng" dirty="0">
                <a:solidFill>
                  <a:srgbClr val="C00000"/>
                </a:solidFill>
              </a:rPr>
              <a:t>föra dem tillbaka</a:t>
            </a:r>
            <a:r>
              <a:rPr lang="sv-SE" sz="2000" dirty="0">
                <a:solidFill>
                  <a:srgbClr val="C00000"/>
                </a:solidFill>
              </a:rPr>
              <a:t> till deras land som jag gav deras fäder. Se, jag ska sända bud efter </a:t>
            </a:r>
            <a:r>
              <a:rPr lang="sv-SE" sz="2000" i="1" u="sng" dirty="0">
                <a:solidFill>
                  <a:srgbClr val="C00000"/>
                </a:solidFill>
              </a:rPr>
              <a:t>många fiskare</a:t>
            </a:r>
            <a:r>
              <a:rPr lang="sv-SE" sz="2000" dirty="0">
                <a:solidFill>
                  <a:srgbClr val="C00000"/>
                </a:solidFill>
              </a:rPr>
              <a:t>, säger Herren, och de ska </a:t>
            </a:r>
            <a:r>
              <a:rPr lang="sv-SE" sz="2000" b="1" i="1" u="sng" dirty="0">
                <a:solidFill>
                  <a:srgbClr val="C00000"/>
                </a:solidFill>
              </a:rPr>
              <a:t>fiska</a:t>
            </a:r>
            <a:r>
              <a:rPr lang="sv-SE" sz="2000" i="1" u="sng" dirty="0">
                <a:solidFill>
                  <a:srgbClr val="C00000"/>
                </a:solidFill>
              </a:rPr>
              <a:t> upp dem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1600" dirty="0"/>
              <a:t>(Jer 16:15-16)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</a:rPr>
              <a:t>Med lena </a:t>
            </a:r>
            <a:r>
              <a:rPr lang="sv-SE" sz="2000" b="1" i="1" dirty="0">
                <a:solidFill>
                  <a:srgbClr val="C00000"/>
                </a:solidFill>
              </a:rPr>
              <a:t>band</a:t>
            </a:r>
            <a:r>
              <a:rPr lang="sv-SE" sz="2000" dirty="0">
                <a:solidFill>
                  <a:srgbClr val="C00000"/>
                </a:solidFill>
              </a:rPr>
              <a:t> drog jag dem, med kärlekens band… Hur ska jag kunna överge dig, Efraim? Ska jag lämna dig, Israel?... Mitt hjärta vänder sig i mig, all min barmhärtighet vaknar… Gud ska ryta och barnen ska komma… som duvor </a:t>
            </a:r>
            <a:r>
              <a:rPr lang="sv-SE" sz="2000" i="1" u="sng" dirty="0">
                <a:solidFill>
                  <a:srgbClr val="C00000"/>
                </a:solidFill>
              </a:rPr>
              <a:t>från Assurs land</a:t>
            </a:r>
            <a:r>
              <a:rPr lang="sv-SE" sz="2000" dirty="0">
                <a:solidFill>
                  <a:srgbClr val="C00000"/>
                </a:solidFill>
              </a:rPr>
              <a:t>, och jag ska låta dem bo i sina hus, säger Herren. </a:t>
            </a:r>
            <a:r>
              <a:rPr lang="sv-SE" sz="1600" dirty="0"/>
              <a:t>(Hos 11:4-11)</a:t>
            </a:r>
            <a:endParaRPr lang="sv-SE" sz="1600" dirty="0">
              <a:effectLst/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8DC69929-D4A0-4761-A31F-F3CB2FA52856}"/>
              </a:ext>
            </a:extLst>
          </p:cNvPr>
          <p:cNvGrpSpPr/>
          <p:nvPr/>
        </p:nvGrpSpPr>
        <p:grpSpPr>
          <a:xfrm>
            <a:off x="8549946" y="4292181"/>
            <a:ext cx="2655909" cy="1764280"/>
            <a:chOff x="8549946" y="4292181"/>
            <a:chExt cx="2655909" cy="176428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C404B118-FE33-40B9-AF70-E6B329F2BF25}"/>
                </a:ext>
              </a:extLst>
            </p:cNvPr>
            <p:cNvSpPr/>
            <p:nvPr/>
          </p:nvSpPr>
          <p:spPr>
            <a:xfrm>
              <a:off x="10048875" y="4292181"/>
              <a:ext cx="977521" cy="55274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6CB45194-54FF-451A-A096-380F49783A13}"/>
                </a:ext>
              </a:extLst>
            </p:cNvPr>
            <p:cNvSpPr/>
            <p:nvPr/>
          </p:nvSpPr>
          <p:spPr>
            <a:xfrm>
              <a:off x="10228334" y="5198769"/>
              <a:ext cx="977521" cy="55274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E1AC231F-A95D-4D6A-9B8D-0732FF3103B3}"/>
                </a:ext>
              </a:extLst>
            </p:cNvPr>
            <p:cNvSpPr/>
            <p:nvPr/>
          </p:nvSpPr>
          <p:spPr>
            <a:xfrm>
              <a:off x="8549946" y="5503716"/>
              <a:ext cx="977521" cy="55274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FFBCD0-F901-4A0B-A316-E1A1F034C5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555" y="4052167"/>
            <a:ext cx="2792427" cy="1900488"/>
          </a:xfrm>
          <a:prstGeom prst="rect">
            <a:avLst/>
          </a:prstGeom>
          <a:effectLst>
            <a:outerShdw blurRad="38100" dist="63500" dir="2700000" algn="tl" rotWithShape="0">
              <a:prstClr val="black">
                <a:alpha val="57000"/>
              </a:prstClr>
            </a:outerShdw>
          </a:effec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3674DB2-84D3-4D0B-88A0-F6556C44CF98}"/>
              </a:ext>
            </a:extLst>
          </p:cNvPr>
          <p:cNvSpPr/>
          <p:nvPr/>
        </p:nvSpPr>
        <p:spPr>
          <a:xfrm>
            <a:off x="8495737" y="3358190"/>
            <a:ext cx="3696263" cy="499349"/>
          </a:xfrm>
          <a:prstGeom prst="rect">
            <a:avLst/>
          </a:prstGeom>
          <a:noFill/>
        </p:spPr>
        <p:txBody>
          <a:bodyPr wrap="square" lIns="144000" tIns="144000" rIns="144000" anchor="ctr">
            <a:spAutoFit/>
          </a:bodyPr>
          <a:lstStyle/>
          <a:p>
            <a:pPr algn="ctr"/>
            <a:r>
              <a:rPr lang="sv-SE" sz="2000" dirty="0"/>
              <a:t>Till och med geografin stämmer!</a:t>
            </a:r>
            <a:endParaRPr lang="sv-SE" sz="16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3729"/>
      </p:ext>
    </p:extLst>
  </p:cSld>
  <p:clrMapOvr>
    <a:masterClrMapping/>
  </p:clrMapOvr>
  <p:transition advTm="1948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3|60.3|7.4|4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5|20|80.3|108.3|25.2|33.4|40.4|38.4|6.5|33|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|21.6|57|5.3|14.5|37.2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0|41.4|46.4|9.6|15.5"/>
</p:tagLst>
</file>

<file path=ppt/theme/theme1.xml><?xml version="1.0" encoding="utf-8"?>
<a:theme xmlns:a="http://schemas.openxmlformats.org/drawingml/2006/main" name="MDV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Bredbild</PresentationFormat>
  <Paragraphs>46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Times New Roman</vt:lpstr>
      <vt:lpstr>Maiandra GD</vt:lpstr>
      <vt:lpstr>Calibri</vt:lpstr>
      <vt:lpstr>MV Boli</vt:lpstr>
      <vt:lpstr>Arial</vt:lpstr>
      <vt:lpstr>MDV-tema</vt:lpstr>
      <vt:lpstr>3. Från Josua till babyloniska fångenskapen</vt:lpstr>
      <vt:lpstr>Skytten – Intagandet av Löfteslandet</vt:lpstr>
      <vt:lpstr>Stenbocken – Davids förbund</vt:lpstr>
      <vt:lpstr>Vattumannen – Babyloniska fångenskapen</vt:lpstr>
      <vt:lpstr>Fiskarna – Återvändandet från fångenskapen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2021-02-26T13:44:01Z</dcterms:modified>
</cp:coreProperties>
</file>