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 saveSubsetFonts="1" autoCompressPictures="0" bookmarkIdSeed="2">
  <p:sldMasterIdLst>
    <p:sldMasterId id="2147483660" r:id="rId1"/>
  </p:sldMasterIdLst>
  <p:notesMasterIdLst>
    <p:notesMasterId r:id="rId9"/>
  </p:notesMasterIdLst>
  <p:handoutMasterIdLst>
    <p:handoutMasterId r:id="rId10"/>
  </p:handoutMasterIdLst>
  <p:sldIdLst>
    <p:sldId id="1334" r:id="rId2"/>
    <p:sldId id="1161" r:id="rId3"/>
    <p:sldId id="1162" r:id="rId4"/>
    <p:sldId id="1176" r:id="rId5"/>
    <p:sldId id="1180" r:id="rId6"/>
    <p:sldId id="1319" r:id="rId7"/>
    <p:sldId id="1182" r:id="rId8"/>
  </p:sldIdLst>
  <p:sldSz cx="12192000" cy="6858000"/>
  <p:notesSz cx="6858000" cy="9945688"/>
  <p:embeddedFontLst>
    <p:embeddedFont>
      <p:font typeface="Calibri" panose="020F0502020204030204" pitchFamily="34" charset="0"/>
      <p:regular r:id="rId11"/>
      <p:bold r:id="rId12"/>
      <p:italic r:id="rId13"/>
      <p:boldItalic r:id="rId14"/>
    </p:embeddedFont>
    <p:embeddedFont>
      <p:font typeface="Maiandra GD" panose="020E0502030308020204" pitchFamily="34" charset="0"/>
      <p:regular r:id="rId15"/>
    </p:embeddedFont>
    <p:embeddedFont>
      <p:font typeface="MV Boli" panose="02000500030200090000" pitchFamily="2" charset="0"/>
      <p:regular r:id="rId16"/>
    </p:embeddedFont>
  </p:embeddedFontLst>
  <p:defaultTextStyle>
    <a:defPPr>
      <a:defRPr lang="sv-SE"/>
    </a:defPPr>
    <a:lvl1pPr marL="0" algn="l" defTabSz="9142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03" algn="l" defTabSz="9142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09" algn="l" defTabSz="9142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313" algn="l" defTabSz="9142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417" algn="l" defTabSz="9142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521" algn="l" defTabSz="9142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625" algn="l" defTabSz="9142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730" algn="l" defTabSz="9142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833" algn="l" defTabSz="9142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userDrawn="1">
          <p15:clr>
            <a:srgbClr val="A4A3A4"/>
          </p15:clr>
        </p15:guide>
        <p15:guide id="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33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Författare" initials="A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66FF99"/>
    <a:srgbClr val="000000"/>
    <a:srgbClr val="878787"/>
    <a:srgbClr val="000033"/>
    <a:srgbClr val="74B9D6"/>
    <a:srgbClr val="FFFFFF"/>
    <a:srgbClr val="D78648"/>
    <a:srgbClr val="EF9652"/>
    <a:srgbClr val="86C577"/>
    <a:srgbClr val="FEA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llanmörkt format 2 - Dekorfärg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269D01E-BC32-4049-B463-5C60D7B0CCD2}" styleName="Format med tema 2 - dekorfärg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E171933-4619-4E11-9A3F-F7608DF75F80}" styleName="Mellanmörkt format 1 - Dekorfärg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775DCB02-9BB8-47FD-8907-85C794F793BA}" styleName="Format med tema 1 - dekorfärg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21E4AEA4-8DFA-4A89-87EB-49C32662AFE0}" styleName="Mellanmörkt format 2 - Dekorfärg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D27102A9-8310-4765-A935-A1911B00CA55}" styleName="Ljust format 1 - Dekorfärg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17292A2E-F333-43FB-9621-5CBBE7FDCDCB}" styleName="Ljust format 2 - Dekorfärg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ED083AE6-46FA-4A59-8FB0-9F97EB10719F}" styleName="Ljust format 3 - Dekorfärg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C083E6E3-FA7D-4D7B-A595-EF9225AFEA82}" styleName="Ljust format 1 - Dekorfärg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llanmörkt format 2 - Dekorfärg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6D9F66E-5EB9-4882-86FB-DCBF35E3C3E4}" styleName="Mellanmörkt format 4 - Dekorfärg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616DA210-FB5B-4158-B5E0-FEB733F419BA}" styleName="Ljust forma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DF18680-E054-41AD-8BC1-D1AEF772440D}" styleName="Mellanmörkt format 2 - Dekorfärg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84E427A-3D55-4303-BF80-6455036E1DE7}" styleName="Format med tema 1 - dekorfärg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2D5ABB26-0587-4C30-8999-92F81FD0307C}" styleName="Inget format, inget rutnät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964" autoAdjust="0"/>
    <p:restoredTop sz="91641" autoAdjust="0"/>
  </p:normalViewPr>
  <p:slideViewPr>
    <p:cSldViewPr snapToGrid="0" snapToObjects="1">
      <p:cViewPr varScale="1">
        <p:scale>
          <a:sx n="117" d="100"/>
          <a:sy n="117" d="100"/>
        </p:scale>
        <p:origin x="444" y="108"/>
      </p:cViewPr>
      <p:guideLst>
        <p:guide orient="horz"/>
        <p:guide/>
      </p:guideLst>
    </p:cSldViewPr>
  </p:slideViewPr>
  <p:outlineViewPr>
    <p:cViewPr>
      <p:scale>
        <a:sx n="33" d="100"/>
        <a:sy n="33" d="100"/>
      </p:scale>
      <p:origin x="0" y="10620"/>
    </p:cViewPr>
  </p:outlineViewPr>
  <p:notesTextViewPr>
    <p:cViewPr>
      <p:scale>
        <a:sx n="125" d="100"/>
        <a:sy n="125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napToObjects="1" showGuides="1">
      <p:cViewPr varScale="1">
        <p:scale>
          <a:sx n="88" d="100"/>
          <a:sy n="88" d="100"/>
        </p:scale>
        <p:origin x="3738" y="108"/>
      </p:cViewPr>
      <p:guideLst>
        <p:guide orient="horz" pos="3133"/>
        <p:guide pos="2160"/>
      </p:guideLst>
    </p:cSldViewPr>
  </p:notesViewPr>
  <p:gridSpacing cx="72010" cy="7201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10" Type="http://schemas.openxmlformats.org/officeDocument/2006/relationships/handoutMaster" Target="handoutMasters/handoutMaster1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font" Target="fonts/font4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sidfot 5"/>
          <p:cNvSpPr>
            <a:spLocks noGrp="1"/>
          </p:cNvSpPr>
          <p:nvPr>
            <p:ph type="ftr" sz="quarter" idx="2"/>
          </p:nvPr>
        </p:nvSpPr>
        <p:spPr>
          <a:xfrm>
            <a:off x="0" y="9446102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3"/>
          </p:nvPr>
        </p:nvSpPr>
        <p:spPr>
          <a:xfrm>
            <a:off x="3885010" y="9446102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76C999-61A9-47F1-89BF-68FCD7A9B4F1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8" name="Platshållare för datum 7"/>
          <p:cNvSpPr>
            <a:spLocks noGrp="1"/>
          </p:cNvSpPr>
          <p:nvPr>
            <p:ph type="dt" sz="quarter" idx="1"/>
          </p:nvPr>
        </p:nvSpPr>
        <p:spPr>
          <a:xfrm>
            <a:off x="3885010" y="0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BBA878-5CE4-4434-B575-4E6BFCFBEE92}" type="datetimeFigureOut">
              <a:rPr lang="sv-SE" smtClean="0"/>
              <a:pPr/>
              <a:t>2021-02-26</a:t>
            </a:fld>
            <a:endParaRPr lang="sv-SE" dirty="0"/>
          </a:p>
        </p:txBody>
      </p:sp>
      <p:sp>
        <p:nvSpPr>
          <p:cNvPr id="9" name="Platshållare för sidhuvud 8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995440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Times New Roman" pitchFamily="18" charset="0"/>
              </a:defRPr>
            </a:lvl1pPr>
          </a:lstStyle>
          <a:p>
            <a:endParaRPr lang="sv-SE" dirty="0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fld id="{05F8E691-E9E0-4B68-81B8-84F9635A7F9F}" type="datetimeFigureOut">
              <a:rPr lang="sv-SE" smtClean="0"/>
              <a:pPr/>
              <a:t>2021-02-26</a:t>
            </a:fld>
            <a:endParaRPr lang="sv-SE" dirty="0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" y="746125"/>
            <a:ext cx="6629400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 dirty="0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724202"/>
            <a:ext cx="5486400" cy="44755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9446678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Times New Roman" pitchFamily="18" charset="0"/>
              </a:defRPr>
            </a:lvl1pPr>
          </a:lstStyle>
          <a:p>
            <a:endParaRPr lang="sv-SE" dirty="0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9446678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fld id="{E3B136D8-B493-42BC-B798-A019C776AC18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7072922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209" rtl="0" eaLnBrk="1" latinLnBrk="0" hangingPunct="1">
      <a:defRPr sz="28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103" algn="l" defTabSz="914209" rtl="0" eaLnBrk="1" latinLnBrk="0" hangingPunct="1">
      <a:defRPr sz="28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209" algn="l" defTabSz="914209" rtl="0" eaLnBrk="1" latinLnBrk="0" hangingPunct="1">
      <a:defRPr sz="28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313" algn="l" defTabSz="914209" rtl="0" eaLnBrk="1" latinLnBrk="0" hangingPunct="1">
      <a:defRPr sz="28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417" algn="l" defTabSz="914209" rtl="0" eaLnBrk="1" latinLnBrk="0" hangingPunct="1">
      <a:defRPr sz="28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5521" algn="l" defTabSz="914209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6pPr>
    <a:lvl7pPr marL="2742625" algn="l" defTabSz="914209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7pPr>
    <a:lvl8pPr marL="3199730" algn="l" defTabSz="914209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8pPr>
    <a:lvl9pPr marL="3656833" algn="l" defTabSz="914209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114300" y="746125"/>
            <a:ext cx="6629400" cy="3729038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v-SE" baseline="0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B136D8-B493-42BC-B798-A019C776AC18}" type="slidenum">
              <a:rPr lang="sv-SE" smtClean="0"/>
              <a:pPr/>
              <a:t>2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329455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114300" y="746125"/>
            <a:ext cx="6629400" cy="3729038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2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2000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Skorpionen är Guds förkastelse av avfälliga judar.</a:t>
            </a:r>
          </a:p>
          <a:p>
            <a:pPr marL="0" marR="0" lvl="0" indent="0" algn="l" defTabSz="9142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sz="2000" dirty="0">
              <a:solidFill>
                <a:srgbClr val="C00000"/>
              </a:solidFill>
              <a:latin typeface="+mn-lt"/>
              <a:cs typeface="Times New Roman" panose="02020603050405020304" pitchFamily="18" charset="0"/>
            </a:endParaRPr>
          </a:p>
          <a:p>
            <a:pPr marL="0" marR="0" lvl="0" indent="0" algn="l" defTabSz="9142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”Sju i ”alla” kulturer!” =&gt; De flesta ser bara 6, och de med exceptionell syn kan se fler än 7. Ända har man standardiserat på just sju.</a:t>
            </a:r>
            <a:endParaRPr lang="sv-SE" sz="2000" dirty="0"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B136D8-B493-42BC-B798-A019C776AC18}" type="slidenum">
              <a:rPr lang="sv-SE" smtClean="0"/>
              <a:pPr/>
              <a:t>3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329455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114300" y="746125"/>
            <a:ext cx="6629400" cy="3729038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sz="2800" kern="1200" dirty="0">
              <a:solidFill>
                <a:schemeClr val="tx1"/>
              </a:solidFill>
              <a:effectLst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B136D8-B493-42BC-B798-A019C776AC18}" type="slidenum">
              <a:rPr lang="sv-SE" smtClean="0"/>
              <a:pPr/>
              <a:t>4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2208645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114300" y="746125"/>
            <a:ext cx="6629400" cy="3729038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sz="280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När solen lämnar spetsen på Oxens horn så lämnar Jesus över uppgiften till apostlarna.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B136D8-B493-42BC-B798-A019C776AC18}" type="slidenum">
              <a:rPr lang="sv-SE" smtClean="0"/>
              <a:pPr/>
              <a:t>5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1600348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114300" y="746125"/>
            <a:ext cx="6629400" cy="3729038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sz="280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För varje huvud som Herkules kapade av växte två nya ut.</a:t>
            </a:r>
          </a:p>
          <a:p>
            <a:r>
              <a:rPr lang="sv-SE" sz="280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Herkules vann till slut genom att bränna såret efter ett avhugget huvud.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B136D8-B493-42BC-B798-A019C776AC18}" type="slidenum">
              <a:rPr lang="sv-SE" smtClean="0"/>
              <a:pPr/>
              <a:t>6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2796424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114300" y="746125"/>
            <a:ext cx="6629400" cy="3729038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sz="2800" kern="1200" dirty="0">
              <a:solidFill>
                <a:schemeClr val="tx1"/>
              </a:solidFill>
              <a:effectLst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B136D8-B493-42BC-B798-A019C776AC18}" type="slidenum">
              <a:rPr lang="sv-SE" smtClean="0"/>
              <a:pPr/>
              <a:t>7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4786360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8498E1E7-F099-4980-90AA-AD6774DB0D78}"/>
              </a:ext>
            </a:extLst>
          </p:cNvPr>
          <p:cNvSpPr/>
          <p:nvPr userDrawn="1"/>
        </p:nvSpPr>
        <p:spPr>
          <a:xfrm>
            <a:off x="0" y="0"/>
            <a:ext cx="12192000" cy="684000"/>
          </a:xfrm>
          <a:prstGeom prst="rect">
            <a:avLst/>
          </a:prstGeom>
          <a:gradFill flip="none" rotWithShape="1">
            <a:gsLst>
              <a:gs pos="29000">
                <a:schemeClr val="accent6">
                  <a:lumMod val="75000"/>
                </a:schemeClr>
              </a:gs>
              <a:gs pos="0">
                <a:schemeClr val="accent6">
                  <a:lumMod val="75000"/>
                </a:schemeClr>
              </a:gs>
              <a:gs pos="100000">
                <a:schemeClr val="bg1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tIns="46800" rIns="91421" bIns="46800" rtlCol="0" anchor="ctr"/>
          <a:lstStyle/>
          <a:p>
            <a:pPr algn="ctr"/>
            <a:endParaRPr lang="sv-SE" sz="1800" dirty="0"/>
          </a:p>
        </p:txBody>
      </p:sp>
      <p:sp>
        <p:nvSpPr>
          <p:cNvPr id="4" name="Rubrik 1">
            <a:extLst>
              <a:ext uri="{FF2B5EF4-FFF2-40B4-BE49-F238E27FC236}">
                <a16:creationId xmlns:a16="http://schemas.microsoft.com/office/drawing/2014/main" id="{06FBAE59-DDD0-467C-B13A-6F6CF0BCDF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2" y="0"/>
            <a:ext cx="11520000" cy="684000"/>
          </a:xfrm>
          <a:prstGeom prst="rect">
            <a:avLst/>
          </a:prstGeom>
        </p:spPr>
        <p:txBody>
          <a:bodyPr lIns="216000" tIns="46800" bIns="46800" anchor="ctr" anchorCtr="0"/>
          <a:lstStyle>
            <a:lvl1pPr algn="l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sv-SE" sz="4000" b="0" kern="1200" cap="none" spc="0" baseline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  <a:ea typeface="+mj-ea"/>
                <a:cs typeface="+mj-cs"/>
              </a:defRPr>
            </a:lvl1pPr>
          </a:lstStyle>
          <a:p>
            <a:r>
              <a:rPr lang="sv-SE" dirty="0"/>
              <a:t>Rubrik</a:t>
            </a:r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EC34D84E-46F7-406B-B75D-649AEC5944B8}"/>
              </a:ext>
            </a:extLst>
          </p:cNvPr>
          <p:cNvSpPr txBox="1"/>
          <p:nvPr userDrawn="1"/>
        </p:nvSpPr>
        <p:spPr>
          <a:xfrm>
            <a:off x="9846934" y="49612"/>
            <a:ext cx="2345066" cy="584775"/>
          </a:xfrm>
          <a:prstGeom prst="rect">
            <a:avLst/>
          </a:prstGeom>
          <a:noFill/>
        </p:spPr>
        <p:txBody>
          <a:bodyPr wrap="none" tIns="0" bIns="0" rtlCol="0">
            <a:spAutoFit/>
          </a:bodyPr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v-SE" sz="2000" b="1" dirty="0"/>
              <a:t>Bibelkanalen</a:t>
            </a:r>
            <a:r>
              <a:rPr lang="sv-SE" dirty="0"/>
              <a:t> </a:t>
            </a:r>
            <a:r>
              <a:rPr lang="sv-SE" sz="1400" dirty="0"/>
              <a:t>(YouTube)</a:t>
            </a:r>
            <a:br>
              <a:rPr lang="sv-SE" sz="1400" dirty="0"/>
            </a:br>
            <a:r>
              <a:rPr lang="sv-SE" dirty="0"/>
              <a:t>Anders Gärdeborn</a:t>
            </a: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3106453765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fält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8498E1E7-F099-4980-90AA-AD6774DB0D78}"/>
              </a:ext>
            </a:extLst>
          </p:cNvPr>
          <p:cNvSpPr/>
          <p:nvPr userDrawn="1"/>
        </p:nvSpPr>
        <p:spPr>
          <a:xfrm>
            <a:off x="0" y="0"/>
            <a:ext cx="12192000" cy="684000"/>
          </a:xfrm>
          <a:prstGeom prst="rect">
            <a:avLst/>
          </a:prstGeom>
          <a:gradFill flip="none" rotWithShape="1">
            <a:gsLst>
              <a:gs pos="29000">
                <a:schemeClr val="accent6">
                  <a:lumMod val="75000"/>
                </a:schemeClr>
              </a:gs>
              <a:gs pos="0">
                <a:schemeClr val="accent6">
                  <a:lumMod val="75000"/>
                </a:schemeClr>
              </a:gs>
              <a:gs pos="100000">
                <a:schemeClr val="bg1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tIns="46800" rIns="91421" bIns="46800" rtlCol="0" anchor="ctr"/>
          <a:lstStyle/>
          <a:p>
            <a:pPr algn="ctr"/>
            <a:endParaRPr lang="sv-SE" sz="1800" dirty="0"/>
          </a:p>
        </p:txBody>
      </p:sp>
      <p:sp>
        <p:nvSpPr>
          <p:cNvPr id="4" name="Rubrik 1">
            <a:extLst>
              <a:ext uri="{FF2B5EF4-FFF2-40B4-BE49-F238E27FC236}">
                <a16:creationId xmlns:a16="http://schemas.microsoft.com/office/drawing/2014/main" id="{06FBAE59-DDD0-467C-B13A-6F6CF0BCDF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10712824" cy="684000"/>
          </a:xfrm>
          <a:prstGeom prst="rect">
            <a:avLst/>
          </a:prstGeom>
        </p:spPr>
        <p:txBody>
          <a:bodyPr lIns="216000" tIns="46800" bIns="46800" anchor="ctr" anchorCtr="0"/>
          <a:lstStyle>
            <a:lvl1pPr algn="l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sv-SE" sz="4000" b="0" kern="1200" cap="none" spc="0" baseline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  <a:ea typeface="+mj-ea"/>
                <a:cs typeface="+mj-cs"/>
              </a:defRPr>
            </a:lvl1pPr>
          </a:lstStyle>
          <a:p>
            <a:r>
              <a:rPr lang="sv-SE" dirty="0"/>
              <a:t>Rubrik</a:t>
            </a:r>
          </a:p>
        </p:txBody>
      </p:sp>
      <p:sp>
        <p:nvSpPr>
          <p:cNvPr id="2" name="Rektangel 1">
            <a:extLst>
              <a:ext uri="{FF2B5EF4-FFF2-40B4-BE49-F238E27FC236}">
                <a16:creationId xmlns:a16="http://schemas.microsoft.com/office/drawing/2014/main" id="{371B834E-084B-47FC-91AC-26604609590D}"/>
              </a:ext>
            </a:extLst>
          </p:cNvPr>
          <p:cNvSpPr/>
          <p:nvPr userDrawn="1"/>
        </p:nvSpPr>
        <p:spPr>
          <a:xfrm>
            <a:off x="0" y="684000"/>
            <a:ext cx="6096000" cy="6174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3" name="Rektangel 2">
            <a:extLst>
              <a:ext uri="{FF2B5EF4-FFF2-40B4-BE49-F238E27FC236}">
                <a16:creationId xmlns:a16="http://schemas.microsoft.com/office/drawing/2014/main" id="{650E55F7-FF55-4AF3-A686-4A7F386CF734}"/>
              </a:ext>
            </a:extLst>
          </p:cNvPr>
          <p:cNvSpPr/>
          <p:nvPr userDrawn="1"/>
        </p:nvSpPr>
        <p:spPr>
          <a:xfrm>
            <a:off x="6096000" y="684000"/>
            <a:ext cx="6096000" cy="6174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36A125F2-5A78-440E-A472-3174ACD6FFCE}"/>
              </a:ext>
            </a:extLst>
          </p:cNvPr>
          <p:cNvSpPr txBox="1"/>
          <p:nvPr userDrawn="1"/>
        </p:nvSpPr>
        <p:spPr>
          <a:xfrm>
            <a:off x="9846934" y="49612"/>
            <a:ext cx="2345066" cy="584775"/>
          </a:xfrm>
          <a:prstGeom prst="rect">
            <a:avLst/>
          </a:prstGeom>
          <a:noFill/>
        </p:spPr>
        <p:txBody>
          <a:bodyPr wrap="none" tIns="0" bIns="0" rtlCol="0">
            <a:spAutoFit/>
          </a:bodyPr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v-SE" sz="2000" b="1" dirty="0"/>
              <a:t>Bibelkanalen</a:t>
            </a:r>
            <a:r>
              <a:rPr lang="sv-SE" dirty="0"/>
              <a:t> </a:t>
            </a:r>
            <a:r>
              <a:rPr lang="sv-SE" sz="1400" dirty="0"/>
              <a:t>(YouTube)</a:t>
            </a:r>
            <a:br>
              <a:rPr lang="sv-SE" sz="1400" dirty="0"/>
            </a:br>
            <a:r>
              <a:rPr lang="sv-SE" dirty="0"/>
              <a:t>Anders Gärdeborn</a:t>
            </a: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434169024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örstasid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objekt 12" descr="En bild som visar föremål utomhus&#10;&#10;Automatiskt genererad beskrivning">
            <a:extLst>
              <a:ext uri="{FF2B5EF4-FFF2-40B4-BE49-F238E27FC236}">
                <a16:creationId xmlns:a16="http://schemas.microsoft.com/office/drawing/2014/main" id="{3F9308FC-9326-4BC3-8F8E-8CF889CEAFB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9432" y="0"/>
            <a:ext cx="12192000" cy="6858000"/>
          </a:xfrm>
          <a:prstGeom prst="rect">
            <a:avLst/>
          </a:prstGeom>
        </p:spPr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1D8F3DAF-7775-4815-BEE1-FDC5A61CCBBE}"/>
              </a:ext>
            </a:extLst>
          </p:cNvPr>
          <p:cNvSpPr/>
          <p:nvPr userDrawn="1"/>
        </p:nvSpPr>
        <p:spPr>
          <a:xfrm>
            <a:off x="2544375" y="350599"/>
            <a:ext cx="6526348" cy="2437142"/>
          </a:xfrm>
          <a:prstGeom prst="rect">
            <a:avLst/>
          </a:prstGeom>
        </p:spPr>
        <p:txBody>
          <a:bodyPr wrap="none" lIns="43200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9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v-SE" sz="9600" b="1" i="0" u="none" strike="noStrike" kern="1200" cap="none" spc="50" normalizeH="0" baseline="0" noProof="0" dirty="0">
                <a:ln w="9525" cmpd="sng">
                  <a:noFill/>
                  <a:prstDash val="solid"/>
                </a:ln>
                <a:solidFill>
                  <a:prstClr val="black"/>
                </a:solidFill>
                <a:effectLst>
                  <a:glow rad="127000">
                    <a:schemeClr val="accent6">
                      <a:lumMod val="60000"/>
                      <a:lumOff val="40000"/>
                    </a:schemeClr>
                  </a:glow>
                </a:effectLst>
                <a:uLnTx/>
                <a:uFillTx/>
                <a:latin typeface="+mn-lt"/>
                <a:ea typeface="+mn-ea"/>
                <a:cs typeface="+mn-cs"/>
              </a:rPr>
              <a:t>Guds</a:t>
            </a:r>
            <a:br>
              <a:rPr kumimoji="0" lang="sv-SE" sz="9600" b="1" i="0" u="none" strike="noStrike" kern="1200" cap="none" spc="50" normalizeH="0" baseline="0" noProof="0" dirty="0">
                <a:ln w="9525" cmpd="sng">
                  <a:noFill/>
                  <a:prstDash val="solid"/>
                </a:ln>
                <a:solidFill>
                  <a:prstClr val="black"/>
                </a:solidFill>
                <a:effectLst>
                  <a:glow rad="127000">
                    <a:schemeClr val="accent6">
                      <a:lumMod val="60000"/>
                      <a:lumOff val="40000"/>
                    </a:schemeClr>
                  </a:glow>
                </a:effectLst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sv-SE" sz="9600" b="1" i="0" u="none" strike="noStrike" kern="1200" cap="none" spc="50" normalizeH="0" baseline="0" noProof="0" dirty="0">
                <a:ln w="9525" cmpd="sng">
                  <a:noFill/>
                  <a:prstDash val="solid"/>
                </a:ln>
                <a:solidFill>
                  <a:prstClr val="black"/>
                </a:solidFill>
                <a:effectLst>
                  <a:glow rad="127000">
                    <a:schemeClr val="accent6">
                      <a:lumMod val="60000"/>
                      <a:lumOff val="40000"/>
                    </a:schemeClr>
                  </a:glow>
                </a:effectLst>
                <a:uLnTx/>
                <a:uFillTx/>
                <a:latin typeface="+mn-lt"/>
                <a:ea typeface="+mn-ea"/>
                <a:cs typeface="+mn-cs"/>
              </a:rPr>
              <a:t>(st)järnkoll!</a:t>
            </a:r>
            <a:endParaRPr lang="sv-SE" sz="9600" dirty="0">
              <a:effectLst>
                <a:glow rad="127000">
                  <a:schemeClr val="accent6">
                    <a:lumMod val="60000"/>
                    <a:lumOff val="40000"/>
                  </a:schemeClr>
                </a:glow>
              </a:effectLst>
            </a:endParaRP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227C695C-7613-4729-9362-1127A52813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13788" y="5684650"/>
            <a:ext cx="7964424" cy="95659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lnSpc>
                <a:spcPct val="100000"/>
              </a:lnSpc>
              <a:defRPr sz="5400" b="1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</a:defRPr>
            </a:lvl1pPr>
          </a:lstStyle>
          <a:p>
            <a:r>
              <a:rPr lang="sv-SE" dirty="0"/>
              <a:t>x. Avsnittsrubrik</a:t>
            </a: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13D59A02-5201-4C6C-8253-D11C32783D45}"/>
              </a:ext>
            </a:extLst>
          </p:cNvPr>
          <p:cNvSpPr/>
          <p:nvPr userDrawn="1"/>
        </p:nvSpPr>
        <p:spPr>
          <a:xfrm>
            <a:off x="2215264" y="2972231"/>
            <a:ext cx="7184571" cy="743714"/>
          </a:xfrm>
          <a:prstGeom prst="rect">
            <a:avLst/>
          </a:prstGeom>
        </p:spPr>
        <p:txBody>
          <a:bodyPr wrap="none" lIns="432000">
            <a:noAutofit/>
          </a:bodyPr>
          <a:lstStyle/>
          <a:p>
            <a:pPr algn="ctr">
              <a:lnSpc>
                <a:spcPts val="5100"/>
              </a:lnSpc>
            </a:pPr>
            <a:r>
              <a:rPr kumimoji="0" lang="sv-SE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Frälsningsplanen skriven på himlavalvet</a:t>
            </a:r>
            <a:endParaRPr lang="sv-SE" dirty="0"/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A1FD0E79-3F77-4768-B6E7-DE70D250C3AC}"/>
              </a:ext>
            </a:extLst>
          </p:cNvPr>
          <p:cNvSpPr/>
          <p:nvPr userDrawn="1"/>
        </p:nvSpPr>
        <p:spPr>
          <a:xfrm>
            <a:off x="4303683" y="4042370"/>
            <a:ext cx="358463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sv-SE" sz="3200" b="0" dirty="0">
                <a:solidFill>
                  <a:schemeClr val="bg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Anders Gärdeborn</a:t>
            </a:r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3BA7D2C7-CCFD-45DF-B9F1-AC10BF10DEE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81154" y="5943449"/>
            <a:ext cx="1078994" cy="74371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36364010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74822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77609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6" r:id="rId2"/>
    <p:sldLayoutId id="2147483664" r:id="rId3"/>
    <p:sldLayoutId id="2147483667" r:id="rId4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Maiandra GD" panose="020E0502030308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5" Type="http://schemas.openxmlformats.org/officeDocument/2006/relationships/image" Target="../media/image14.png"/><Relationship Id="rId4" Type="http://schemas.openxmlformats.org/officeDocument/2006/relationships/image" Target="../media/image13.t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5" Type="http://schemas.openxmlformats.org/officeDocument/2006/relationships/image" Target="../media/image16.jp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>
            <a:extLst>
              <a:ext uri="{FF2B5EF4-FFF2-40B4-BE49-F238E27FC236}">
                <a16:creationId xmlns:a16="http://schemas.microsoft.com/office/drawing/2014/main" id="{3D67A221-583E-4691-8D91-1DFC57A454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4643" y="5373931"/>
            <a:ext cx="8853569" cy="956595"/>
          </a:xfrm>
        </p:spPr>
        <p:txBody>
          <a:bodyPr/>
          <a:lstStyle/>
          <a:p>
            <a:r>
              <a:rPr lang="sv-SE" dirty="0"/>
              <a:t>4. Från Jesus som offerlamm till Jesus som kung</a:t>
            </a: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1709835613"/>
      </p:ext>
    </p:extLst>
  </p:cSld>
  <p:clrMapOvr>
    <a:masterClrMapping/>
  </p:clrMapOvr>
  <p:transition advTm="32324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ktangel 20">
            <a:extLst>
              <a:ext uri="{FF2B5EF4-FFF2-40B4-BE49-F238E27FC236}">
                <a16:creationId xmlns:a16="http://schemas.microsoft.com/office/drawing/2014/main" id="{CF4F13AE-3A3D-4762-893C-8C88E2683AC6}"/>
              </a:ext>
            </a:extLst>
          </p:cNvPr>
          <p:cNvSpPr/>
          <p:nvPr/>
        </p:nvSpPr>
        <p:spPr>
          <a:xfrm>
            <a:off x="4056979" y="684000"/>
            <a:ext cx="5011636" cy="6174000"/>
          </a:xfrm>
          <a:prstGeom prst="rect">
            <a:avLst/>
          </a:prstGeom>
          <a:solidFill>
            <a:schemeClr val="bg1"/>
          </a:solidFill>
        </p:spPr>
        <p:txBody>
          <a:bodyPr wrap="square" lIns="108000" tIns="144000" rIns="144000">
            <a:noAutofit/>
          </a:bodyPr>
          <a:lstStyle/>
          <a:p>
            <a:pPr>
              <a:lnSpc>
                <a:spcPts val="2200"/>
              </a:lnSpc>
            </a:pPr>
            <a:r>
              <a:rPr lang="sv-SE" sz="2000" dirty="0"/>
              <a:t>En </a:t>
            </a:r>
            <a:r>
              <a:rPr lang="sv-SE" sz="2000" b="1" i="1" dirty="0"/>
              <a:t>vädur</a:t>
            </a:r>
            <a:r>
              <a:rPr lang="sv-SE" sz="2000" dirty="0"/>
              <a:t> är ett </a:t>
            </a:r>
            <a:r>
              <a:rPr lang="sv-SE" sz="2000" b="1" i="1" dirty="0"/>
              <a:t>får av hankön</a:t>
            </a:r>
            <a:r>
              <a:rPr lang="sv-SE" sz="2000" dirty="0"/>
              <a:t>. Representerar </a:t>
            </a:r>
            <a:r>
              <a:rPr lang="sv-SE" sz="2000" b="1" i="1" dirty="0"/>
              <a:t>Jesus</a:t>
            </a:r>
            <a:r>
              <a:rPr lang="sv-SE" sz="2000" dirty="0"/>
              <a:t>: </a:t>
            </a:r>
            <a:r>
              <a:rPr lang="sv-SE" sz="2000" dirty="0">
                <a:solidFill>
                  <a:srgbClr val="C00000"/>
                </a:solidFill>
              </a:rPr>
              <a:t>Se </a:t>
            </a:r>
            <a:r>
              <a:rPr lang="sv-SE" sz="2000" b="1" i="1" dirty="0">
                <a:solidFill>
                  <a:srgbClr val="C00000"/>
                </a:solidFill>
              </a:rPr>
              <a:t>Guds Lamm </a:t>
            </a:r>
            <a:r>
              <a:rPr lang="sv-SE" sz="2000" dirty="0">
                <a:solidFill>
                  <a:srgbClr val="C00000"/>
                </a:solidFill>
              </a:rPr>
              <a:t>som tar bort världens synd! </a:t>
            </a:r>
            <a:r>
              <a:rPr lang="sv-SE" sz="1600" dirty="0"/>
              <a:t>(Joh 1:29)</a:t>
            </a:r>
          </a:p>
          <a:p>
            <a:pPr>
              <a:lnSpc>
                <a:spcPts val="2200"/>
              </a:lnSpc>
              <a:spcBef>
                <a:spcPts val="1200"/>
              </a:spcBef>
            </a:pPr>
            <a:r>
              <a:rPr lang="sv-SE" sz="2000" dirty="0"/>
              <a:t>Offerlammet var av hankön: </a:t>
            </a:r>
            <a:r>
              <a:rPr lang="sv-SE" sz="2000" dirty="0">
                <a:solidFill>
                  <a:srgbClr val="C00000"/>
                </a:solidFill>
              </a:rPr>
              <a:t>Ett </a:t>
            </a:r>
            <a:r>
              <a:rPr lang="sv-SE" sz="2000" i="1" u="sng" dirty="0">
                <a:solidFill>
                  <a:srgbClr val="C00000"/>
                </a:solidFill>
              </a:rPr>
              <a:t>felfritt</a:t>
            </a:r>
            <a:r>
              <a:rPr lang="sv-SE" sz="2000" dirty="0">
                <a:solidFill>
                  <a:srgbClr val="C00000"/>
                </a:solidFill>
              </a:rPr>
              <a:t>, års-gammalt lamm </a:t>
            </a:r>
            <a:r>
              <a:rPr lang="sv-SE" sz="2000" i="1" u="sng" dirty="0">
                <a:solidFill>
                  <a:srgbClr val="C00000"/>
                </a:solidFill>
              </a:rPr>
              <a:t>av hankön</a:t>
            </a:r>
            <a:r>
              <a:rPr lang="sv-SE" sz="2000" dirty="0">
                <a:solidFill>
                  <a:srgbClr val="C00000"/>
                </a:solidFill>
              </a:rPr>
              <a:t> ska ni välja ut.</a:t>
            </a:r>
            <a:r>
              <a:rPr lang="sv-SE" sz="2000" dirty="0"/>
              <a:t> </a:t>
            </a:r>
            <a:br>
              <a:rPr lang="sv-SE" sz="2000" dirty="0"/>
            </a:br>
            <a:r>
              <a:rPr lang="sv-SE" sz="1600" dirty="0"/>
              <a:t>(2 Mos 12:5)</a:t>
            </a:r>
          </a:p>
          <a:p>
            <a:pPr>
              <a:lnSpc>
                <a:spcPts val="2200"/>
              </a:lnSpc>
              <a:spcBef>
                <a:spcPts val="1200"/>
              </a:spcBef>
            </a:pPr>
            <a:r>
              <a:rPr lang="sv-SE" sz="2000" dirty="0">
                <a:solidFill>
                  <a:srgbClr val="C00000"/>
                </a:solidFill>
              </a:rPr>
              <a:t>Han blev misshandlad, men han ödmjukade sig och öppnade inte sin mun. Som ett </a:t>
            </a:r>
            <a:r>
              <a:rPr lang="sv-SE" sz="2000" b="1" i="1" dirty="0">
                <a:solidFill>
                  <a:srgbClr val="C00000"/>
                </a:solidFill>
              </a:rPr>
              <a:t>lamm</a:t>
            </a:r>
            <a:r>
              <a:rPr lang="sv-SE" sz="2000" dirty="0">
                <a:solidFill>
                  <a:srgbClr val="C00000"/>
                </a:solidFill>
              </a:rPr>
              <a:t> som förs bort för att </a:t>
            </a:r>
            <a:r>
              <a:rPr lang="sv-SE" sz="2000" i="1" u="sng" dirty="0">
                <a:solidFill>
                  <a:srgbClr val="C00000"/>
                </a:solidFill>
              </a:rPr>
              <a:t>slaktas</a:t>
            </a:r>
            <a:r>
              <a:rPr lang="sv-SE" sz="2000" dirty="0">
                <a:solidFill>
                  <a:srgbClr val="C00000"/>
                </a:solidFill>
              </a:rPr>
              <a:t>, som ett </a:t>
            </a:r>
            <a:r>
              <a:rPr lang="sv-SE" sz="2000" b="1" i="1" dirty="0">
                <a:solidFill>
                  <a:srgbClr val="C00000"/>
                </a:solidFill>
              </a:rPr>
              <a:t>får</a:t>
            </a:r>
            <a:r>
              <a:rPr lang="sv-SE" sz="2000" dirty="0">
                <a:solidFill>
                  <a:srgbClr val="C00000"/>
                </a:solidFill>
              </a:rPr>
              <a:t> som är tyst inför dem som klipper det. </a:t>
            </a:r>
            <a:r>
              <a:rPr lang="sv-SE" sz="1600" dirty="0"/>
              <a:t>(Jes 53:7)</a:t>
            </a:r>
          </a:p>
          <a:p>
            <a:pPr>
              <a:lnSpc>
                <a:spcPts val="2200"/>
              </a:lnSpc>
              <a:spcBef>
                <a:spcPts val="1200"/>
              </a:spcBef>
            </a:pPr>
            <a:r>
              <a:rPr lang="sv-SE" sz="2000" dirty="0"/>
              <a:t>Jesus korsfästes 15:e nisan, 30 e.Kr. (7:e april):</a:t>
            </a:r>
          </a:p>
          <a:p>
            <a:pPr marL="342900" indent="-342900">
              <a:lnSpc>
                <a:spcPts val="22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sv-SE" sz="2000" dirty="0"/>
              <a:t>Solen stod i hjärtat av Väduren.</a:t>
            </a:r>
          </a:p>
          <a:p>
            <a:pPr marL="342900" indent="-342900">
              <a:lnSpc>
                <a:spcPts val="22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sv-SE" sz="2000" dirty="0"/>
              <a:t>När mörkret föll vid 6:e timmen (12:00) blev Väduren synlig högt på himlen. </a:t>
            </a:r>
            <a:br>
              <a:rPr lang="sv-SE" sz="2000" dirty="0"/>
            </a:br>
            <a:r>
              <a:rPr lang="sv-SE" sz="2000" dirty="0"/>
              <a:t>(Kan inte ha varit en solförmörkelse.)</a:t>
            </a:r>
          </a:p>
          <a:p>
            <a:pPr marL="342900" indent="-342900">
              <a:lnSpc>
                <a:spcPts val="22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sv-SE" sz="2000" dirty="0"/>
              <a:t>Under de tre timmarna till Jesu död sänkte sig Väduren ner bakom korset (om man tittade västerut).</a:t>
            </a:r>
          </a:p>
          <a:p>
            <a:pPr marL="342900" indent="-342900">
              <a:lnSpc>
                <a:spcPts val="2200"/>
              </a:lnSpc>
              <a:buFont typeface="Arial" panose="020B0604020202020204" pitchFamily="34" charset="0"/>
              <a:buChar char="•"/>
            </a:pPr>
            <a:endParaRPr lang="sv-SE" sz="2000" dirty="0"/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Väduren – Jesus som offerlammet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A71867FC-BE96-46E4-AF45-50700A245CF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717" y="784062"/>
            <a:ext cx="3867606" cy="2704293"/>
          </a:xfrm>
          <a:prstGeom prst="rect">
            <a:avLst/>
          </a:prstGeom>
          <a:effectLst/>
        </p:spPr>
      </p:pic>
      <p:sp>
        <p:nvSpPr>
          <p:cNvPr id="22" name="Rektangel 21">
            <a:extLst>
              <a:ext uri="{FF2B5EF4-FFF2-40B4-BE49-F238E27FC236}">
                <a16:creationId xmlns:a16="http://schemas.microsoft.com/office/drawing/2014/main" id="{22FDC87D-86C5-434F-BB72-F6B4EBB5140B}"/>
              </a:ext>
            </a:extLst>
          </p:cNvPr>
          <p:cNvSpPr/>
          <p:nvPr/>
        </p:nvSpPr>
        <p:spPr>
          <a:xfrm>
            <a:off x="9096376" y="1873482"/>
            <a:ext cx="2438400" cy="1114902"/>
          </a:xfrm>
          <a:prstGeom prst="rect">
            <a:avLst/>
          </a:prstGeom>
          <a:noFill/>
        </p:spPr>
        <p:txBody>
          <a:bodyPr wrap="square" lIns="108000" tIns="144000" rIns="144000">
            <a:spAutoFit/>
          </a:bodyPr>
          <a:lstStyle/>
          <a:p>
            <a:r>
              <a:rPr lang="sv-SE" sz="2000" dirty="0">
                <a:effectLst/>
              </a:rPr>
              <a:t>Också grekerna associerade Väduren med ett offerlamm.</a:t>
            </a:r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BEDB1BEB-DBD6-4458-B37F-A8960616F43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75796" y="4509636"/>
            <a:ext cx="3116203" cy="1578009"/>
          </a:xfrm>
          <a:prstGeom prst="rect">
            <a:avLst/>
          </a:prstGeom>
        </p:spPr>
      </p:pic>
      <p:sp>
        <p:nvSpPr>
          <p:cNvPr id="19" name="Bubbla röd">
            <a:extLst>
              <a:ext uri="{FF2B5EF4-FFF2-40B4-BE49-F238E27FC236}">
                <a16:creationId xmlns:a16="http://schemas.microsoft.com/office/drawing/2014/main" id="{DFC8A0C8-9C36-4707-A46C-F247FC9A7880}"/>
              </a:ext>
            </a:extLst>
          </p:cNvPr>
          <p:cNvSpPr/>
          <p:nvPr/>
        </p:nvSpPr>
        <p:spPr>
          <a:xfrm>
            <a:off x="9068615" y="3527267"/>
            <a:ext cx="3095625" cy="923330"/>
          </a:xfrm>
          <a:prstGeom prst="borderCallout1">
            <a:avLst>
              <a:gd name="adj1" fmla="val 102083"/>
              <a:gd name="adj2" fmla="val 50538"/>
              <a:gd name="adj3" fmla="val 194055"/>
              <a:gd name="adj4" fmla="val 49364"/>
            </a:avLst>
          </a:prstGeom>
          <a:noFill/>
          <a:ln w="19050">
            <a:noFill/>
          </a:ln>
          <a:effec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sv-SE" sz="2000" b="1" dirty="0">
                <a:solidFill>
                  <a:schemeClr val="tx1"/>
                </a:solidFill>
                <a:latin typeface="Calibri" pitchFamily="34" charset="0"/>
              </a:rPr>
              <a:t>Dendera zodiak</a:t>
            </a:r>
            <a:br>
              <a:rPr lang="sv-SE" sz="2000" dirty="0">
                <a:solidFill>
                  <a:schemeClr val="tx1"/>
                </a:solidFill>
                <a:latin typeface="Calibri" pitchFamily="34" charset="0"/>
              </a:rPr>
            </a:br>
            <a:r>
              <a:rPr lang="sv-SE" sz="2000" dirty="0">
                <a:solidFill>
                  <a:schemeClr val="tx1"/>
                </a:solidFill>
                <a:latin typeface="Calibri" pitchFamily="34" charset="0"/>
              </a:rPr>
              <a:t>Avhugget ben med vädurssymbol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FFD6010D-C55C-4165-BA3D-AD7AD84F6C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33" y="3694089"/>
            <a:ext cx="4041949" cy="3163911"/>
          </a:xfrm>
          <a:prstGeom prst="rect">
            <a:avLst/>
          </a:prstGeom>
        </p:spPr>
      </p:pic>
      <p:sp>
        <p:nvSpPr>
          <p:cNvPr id="9" name="Pil: vänster 8">
            <a:extLst>
              <a:ext uri="{FF2B5EF4-FFF2-40B4-BE49-F238E27FC236}">
                <a16:creationId xmlns:a16="http://schemas.microsoft.com/office/drawing/2014/main" id="{3F7462F5-0019-482F-909D-1010022B7AB7}"/>
              </a:ext>
            </a:extLst>
          </p:cNvPr>
          <p:cNvSpPr/>
          <p:nvPr/>
        </p:nvSpPr>
        <p:spPr>
          <a:xfrm rot="20485955">
            <a:off x="2100679" y="4964781"/>
            <a:ext cx="1888914" cy="457200"/>
          </a:xfrm>
          <a:prstGeom prst="leftArrow">
            <a:avLst>
              <a:gd name="adj1" fmla="val 53235"/>
              <a:gd name="adj2" fmla="val 68750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ts val="1800"/>
              </a:lnSpc>
            </a:pPr>
            <a:r>
              <a:rPr lang="sv-SE" sz="1600" dirty="0">
                <a:solidFill>
                  <a:schemeClr val="tx1"/>
                </a:solidFill>
              </a:rPr>
              <a:t>Venus ”släcks” 14:45</a:t>
            </a:r>
            <a:endParaRPr lang="LID4096" sz="1600" dirty="0">
              <a:solidFill>
                <a:schemeClr val="tx1"/>
              </a:solidFill>
            </a:endParaRPr>
          </a:p>
        </p:txBody>
      </p:sp>
      <p:sp>
        <p:nvSpPr>
          <p:cNvPr id="26" name="Ellips 25">
            <a:extLst>
              <a:ext uri="{FF2B5EF4-FFF2-40B4-BE49-F238E27FC236}">
                <a16:creationId xmlns:a16="http://schemas.microsoft.com/office/drawing/2014/main" id="{DECB7A21-1C97-47D1-8CFE-45E828006BF9}"/>
              </a:ext>
            </a:extLst>
          </p:cNvPr>
          <p:cNvSpPr/>
          <p:nvPr/>
        </p:nvSpPr>
        <p:spPr>
          <a:xfrm>
            <a:off x="9650353" y="5104643"/>
            <a:ext cx="838200" cy="618739"/>
          </a:xfrm>
          <a:prstGeom prst="ellipse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pic>
        <p:nvPicPr>
          <p:cNvPr id="27" name="Bildobjekt 26">
            <a:extLst>
              <a:ext uri="{FF2B5EF4-FFF2-40B4-BE49-F238E27FC236}">
                <a16:creationId xmlns:a16="http://schemas.microsoft.com/office/drawing/2014/main" id="{3A6698EA-AE3D-4CDD-849C-E18BD39CD7D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7007" y="1040730"/>
            <a:ext cx="3629025" cy="229662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453729"/>
      </p:ext>
    </p:extLst>
  </p:cSld>
  <p:clrMapOvr>
    <a:masterClrMapping/>
  </p:clrMapOvr>
  <p:transition advTm="59451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uiExpand="1" build="p" bldLvl="2"/>
      <p:bldP spid="22" grpId="0"/>
      <p:bldP spid="19" grpId="0"/>
      <p:bldP spid="9" grpId="0" animBg="1"/>
      <p:bldP spid="2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ktangel 15">
            <a:extLst>
              <a:ext uri="{FF2B5EF4-FFF2-40B4-BE49-F238E27FC236}">
                <a16:creationId xmlns:a16="http://schemas.microsoft.com/office/drawing/2014/main" id="{461B2D33-8382-4D87-8742-8B408AD10AAD}"/>
              </a:ext>
            </a:extLst>
          </p:cNvPr>
          <p:cNvSpPr/>
          <p:nvPr/>
        </p:nvSpPr>
        <p:spPr>
          <a:xfrm>
            <a:off x="4056980" y="684000"/>
            <a:ext cx="4006103" cy="6174000"/>
          </a:xfrm>
          <a:prstGeom prst="rect">
            <a:avLst/>
          </a:prstGeom>
          <a:solidFill>
            <a:schemeClr val="bg1"/>
          </a:solidFill>
        </p:spPr>
        <p:txBody>
          <a:bodyPr wrap="square" lIns="108000" tIns="144000" rIns="72000">
            <a:noAutofit/>
          </a:bodyPr>
          <a:lstStyle/>
          <a:p>
            <a:pPr>
              <a:lnSpc>
                <a:spcPts val="1800"/>
              </a:lnSpc>
            </a:pPr>
            <a:r>
              <a:rPr lang="sv-SE" sz="1600" dirty="0"/>
              <a:t>Paulus jämför </a:t>
            </a:r>
            <a:r>
              <a:rPr lang="sv-SE" sz="1600" b="1" i="1" dirty="0"/>
              <a:t>apostlarnas</a:t>
            </a:r>
            <a:r>
              <a:rPr lang="sv-SE" sz="1600" dirty="0"/>
              <a:t> arbete med </a:t>
            </a:r>
            <a:r>
              <a:rPr lang="sv-SE" sz="1600" b="1" i="1" dirty="0"/>
              <a:t>oxens</a:t>
            </a:r>
            <a:r>
              <a:rPr lang="sv-SE" sz="1600" dirty="0"/>
              <a:t>:</a:t>
            </a:r>
          </a:p>
          <a:p>
            <a:pPr>
              <a:lnSpc>
                <a:spcPts val="1800"/>
              </a:lnSpc>
            </a:pPr>
            <a:r>
              <a:rPr lang="sv-SE" sz="1600" dirty="0">
                <a:solidFill>
                  <a:srgbClr val="C00000"/>
                </a:solidFill>
              </a:rPr>
              <a:t>Är jag inte </a:t>
            </a:r>
            <a:r>
              <a:rPr lang="sv-SE" sz="1600" b="1" i="1" dirty="0">
                <a:solidFill>
                  <a:srgbClr val="C00000"/>
                </a:solidFill>
              </a:rPr>
              <a:t>apostel</a:t>
            </a:r>
            <a:r>
              <a:rPr lang="sv-SE" sz="1600" dirty="0">
                <a:solidFill>
                  <a:srgbClr val="C00000"/>
                </a:solidFill>
              </a:rPr>
              <a:t>?… Har inte vi rätt till mat och dryck?...  Det står skrivet i Mose lag: Du ska inte binda för munnen på </a:t>
            </a:r>
            <a:r>
              <a:rPr lang="sv-SE" sz="1600" b="1" i="1" dirty="0">
                <a:solidFill>
                  <a:srgbClr val="C00000"/>
                </a:solidFill>
              </a:rPr>
              <a:t>oxen</a:t>
            </a:r>
            <a:r>
              <a:rPr lang="sv-SE" sz="1600" dirty="0">
                <a:solidFill>
                  <a:srgbClr val="C00000"/>
                </a:solidFill>
              </a:rPr>
              <a:t> som </a:t>
            </a:r>
            <a:r>
              <a:rPr lang="sv-SE" sz="1600" i="1" u="sng" dirty="0" err="1">
                <a:solidFill>
                  <a:srgbClr val="C00000"/>
                </a:solidFill>
              </a:rPr>
              <a:t>trös</a:t>
            </a:r>
            <a:r>
              <a:rPr lang="sv-SE" sz="1600" i="1" u="sng" dirty="0">
                <a:solidFill>
                  <a:srgbClr val="C00000"/>
                </a:solidFill>
              </a:rPr>
              <a:t>-kar</a:t>
            </a:r>
            <a:r>
              <a:rPr lang="sv-SE" sz="1600" dirty="0">
                <a:solidFill>
                  <a:srgbClr val="C00000"/>
                </a:solidFill>
              </a:rPr>
              <a:t>. Är det oxarna Gud bekymrar sig om?... För </a:t>
            </a:r>
            <a:r>
              <a:rPr lang="sv-SE" sz="1600" i="1" u="sng" dirty="0">
                <a:solidFill>
                  <a:srgbClr val="C00000"/>
                </a:solidFill>
              </a:rPr>
              <a:t>vår </a:t>
            </a:r>
            <a:r>
              <a:rPr lang="sv-SE" sz="1600" i="1" u="sng" dirty="0"/>
              <a:t>[apostlarnas]</a:t>
            </a:r>
            <a:r>
              <a:rPr lang="sv-SE" sz="1600" i="1" u="sng" dirty="0">
                <a:solidFill>
                  <a:srgbClr val="C00000"/>
                </a:solidFill>
              </a:rPr>
              <a:t> skull</a:t>
            </a:r>
            <a:r>
              <a:rPr lang="sv-SE" sz="1600" dirty="0">
                <a:solidFill>
                  <a:srgbClr val="C00000"/>
                </a:solidFill>
              </a:rPr>
              <a:t> blev det skrivet att den som </a:t>
            </a:r>
            <a:r>
              <a:rPr lang="sv-SE" sz="1600" i="1" u="sng" dirty="0">
                <a:solidFill>
                  <a:srgbClr val="C00000"/>
                </a:solidFill>
              </a:rPr>
              <a:t>plöjer</a:t>
            </a:r>
            <a:r>
              <a:rPr lang="sv-SE" sz="1600" dirty="0">
                <a:solidFill>
                  <a:srgbClr val="C00000"/>
                </a:solidFill>
              </a:rPr>
              <a:t> och den som </a:t>
            </a:r>
            <a:r>
              <a:rPr lang="sv-SE" sz="1600" i="1" u="sng" dirty="0">
                <a:solidFill>
                  <a:srgbClr val="C00000"/>
                </a:solidFill>
              </a:rPr>
              <a:t>tröskar</a:t>
            </a:r>
            <a:r>
              <a:rPr lang="sv-SE" sz="1600" dirty="0">
                <a:solidFill>
                  <a:srgbClr val="C00000"/>
                </a:solidFill>
              </a:rPr>
              <a:t> ska göra det i hopp om att </a:t>
            </a:r>
            <a:r>
              <a:rPr lang="sv-SE" sz="1600" i="1" u="sng" dirty="0">
                <a:solidFill>
                  <a:srgbClr val="C00000"/>
                </a:solidFill>
              </a:rPr>
              <a:t>få sin del</a:t>
            </a:r>
            <a:r>
              <a:rPr lang="sv-SE" sz="1600" dirty="0">
                <a:solidFill>
                  <a:srgbClr val="C00000"/>
                </a:solidFill>
              </a:rPr>
              <a:t>. </a:t>
            </a:r>
            <a:r>
              <a:rPr lang="sv-SE" sz="1200" dirty="0"/>
              <a:t>(1 Kor 9:1-10) </a:t>
            </a:r>
          </a:p>
          <a:p>
            <a:pPr>
              <a:lnSpc>
                <a:spcPts val="1800"/>
              </a:lnSpc>
              <a:spcBef>
                <a:spcPts val="1200"/>
              </a:spcBef>
            </a:pPr>
            <a:r>
              <a:rPr lang="sv-SE" sz="1600" dirty="0">
                <a:effectLst/>
              </a:rPr>
              <a:t>Samma symbolik användes i Salomos tempel </a:t>
            </a:r>
            <a:r>
              <a:rPr lang="sv-SE" sz="1200" dirty="0">
                <a:effectLst/>
              </a:rPr>
              <a:t>(2 Krön 4:2-6)</a:t>
            </a:r>
            <a:r>
              <a:rPr lang="sv-SE" sz="1600" dirty="0">
                <a:effectLst/>
              </a:rPr>
              <a:t>: </a:t>
            </a:r>
            <a:r>
              <a:rPr lang="sv-SE" sz="1600" dirty="0">
                <a:solidFill>
                  <a:srgbClr val="C00000"/>
                </a:solidFill>
              </a:rPr>
              <a:t>Han gjorde också havet i gjutet arbete…</a:t>
            </a:r>
          </a:p>
          <a:p>
            <a:pPr marL="177800" indent="-177800">
              <a:lnSpc>
                <a:spcPts val="18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sv-SE" sz="1600" b="1" i="1" dirty="0">
                <a:solidFill>
                  <a:srgbClr val="C00000"/>
                </a:solidFill>
              </a:rPr>
              <a:t>1)</a:t>
            </a:r>
            <a:r>
              <a:rPr lang="sv-SE" sz="1600" dirty="0">
                <a:solidFill>
                  <a:srgbClr val="C00000"/>
                </a:solidFill>
              </a:rPr>
              <a:t> Havet stod på tolv oxar. </a:t>
            </a:r>
            <a:br>
              <a:rPr lang="sv-SE" sz="1600" dirty="0">
                <a:solidFill>
                  <a:srgbClr val="C00000"/>
                </a:solidFill>
              </a:rPr>
            </a:br>
            <a:r>
              <a:rPr lang="sv-SE" sz="1600" dirty="0"/>
              <a:t>Motsvarar de tolv apostlarna.</a:t>
            </a:r>
          </a:p>
          <a:p>
            <a:pPr marL="177800" indent="-177800">
              <a:lnSpc>
                <a:spcPts val="18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sv-SE" sz="1600" dirty="0">
                <a:solidFill>
                  <a:srgbClr val="C00000"/>
                </a:solidFill>
              </a:rPr>
              <a:t>Tre var vända mot norr, tre mot väster, tre mot söder och tre mot öster… Deras bakdelar var alla vända inåt. </a:t>
            </a:r>
            <a:r>
              <a:rPr lang="sv-SE" sz="1600" dirty="0"/>
              <a:t>Apostlarna mission ska ut till alla nationer.</a:t>
            </a:r>
          </a:p>
          <a:p>
            <a:pPr marL="177800" indent="-177800">
              <a:lnSpc>
                <a:spcPts val="18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sv-SE" sz="1600" b="1" i="1" dirty="0">
                <a:solidFill>
                  <a:srgbClr val="C00000"/>
                </a:solidFill>
              </a:rPr>
              <a:t>2)</a:t>
            </a:r>
            <a:r>
              <a:rPr lang="sv-SE" sz="1600" dirty="0">
                <a:solidFill>
                  <a:srgbClr val="C00000"/>
                </a:solidFill>
              </a:rPr>
              <a:t> Runt omkring nertill fanns bilder som föreställde oxar. </a:t>
            </a:r>
            <a:r>
              <a:rPr lang="sv-SE" sz="1600" dirty="0"/>
              <a:t>De som följer i apostlarnas fotspår.</a:t>
            </a:r>
          </a:p>
          <a:p>
            <a:pPr marL="177800" indent="-177800">
              <a:lnSpc>
                <a:spcPts val="18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sv-SE" sz="1600" dirty="0">
                <a:solidFill>
                  <a:srgbClr val="C00000"/>
                </a:solidFill>
              </a:rPr>
              <a:t>Havet var för prästerna att tvätta sig i. </a:t>
            </a:r>
            <a:br>
              <a:rPr lang="sv-SE" sz="1600" dirty="0">
                <a:solidFill>
                  <a:srgbClr val="C00000"/>
                </a:solidFill>
              </a:rPr>
            </a:br>
            <a:r>
              <a:rPr lang="sv-SE" sz="1600" dirty="0">
                <a:solidFill>
                  <a:srgbClr val="0070C0"/>
                </a:solidFill>
              </a:rPr>
              <a:t>Gå därför ut och gör alla folk till lärjungar! </a:t>
            </a:r>
            <a:r>
              <a:rPr lang="sv-SE" sz="1600" i="1" u="sng" dirty="0">
                <a:solidFill>
                  <a:srgbClr val="0070C0"/>
                </a:solidFill>
              </a:rPr>
              <a:t>Döp</a:t>
            </a:r>
            <a:r>
              <a:rPr lang="sv-SE" sz="1600" dirty="0">
                <a:solidFill>
                  <a:srgbClr val="0070C0"/>
                </a:solidFill>
              </a:rPr>
              <a:t> dem… och </a:t>
            </a:r>
            <a:r>
              <a:rPr lang="sv-SE" sz="1600" i="1" u="sng" dirty="0">
                <a:solidFill>
                  <a:srgbClr val="0070C0"/>
                </a:solidFill>
              </a:rPr>
              <a:t>lär</a:t>
            </a:r>
            <a:r>
              <a:rPr lang="sv-SE" sz="1600" dirty="0">
                <a:solidFill>
                  <a:srgbClr val="0070C0"/>
                </a:solidFill>
              </a:rPr>
              <a:t> dem att hålla allt som jag befallt er. </a:t>
            </a:r>
            <a:r>
              <a:rPr lang="sv-SE" sz="1200" dirty="0"/>
              <a:t>(Matt 28:19-20)</a:t>
            </a:r>
          </a:p>
          <a:p>
            <a:pPr marL="285750" indent="-285750">
              <a:lnSpc>
                <a:spcPts val="1800"/>
              </a:lnSpc>
              <a:buFont typeface="Arial" panose="020B0604020202020204" pitchFamily="34" charset="0"/>
              <a:buChar char="•"/>
            </a:pPr>
            <a:endParaRPr lang="sv-SE" sz="1600" dirty="0">
              <a:solidFill>
                <a:schemeClr val="accent1"/>
              </a:solidFill>
            </a:endParaRP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9E3F2DE4-FEC2-4817-B83C-2F95544C3A2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750" y="725838"/>
            <a:ext cx="3866988" cy="2719346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Oxen – Evangeliet sprids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74"/>
          <a:stretch/>
        </p:blipFill>
        <p:spPr bwMode="auto">
          <a:xfrm>
            <a:off x="8105851" y="723513"/>
            <a:ext cx="2757251" cy="2287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ruta 18">
            <a:extLst>
              <a:ext uri="{FF2B5EF4-FFF2-40B4-BE49-F238E27FC236}">
                <a16:creationId xmlns:a16="http://schemas.microsoft.com/office/drawing/2014/main" id="{C9234510-CD90-4065-B5F5-C33D94E67EF1}"/>
              </a:ext>
            </a:extLst>
          </p:cNvPr>
          <p:cNvSpPr txBox="1"/>
          <p:nvPr/>
        </p:nvSpPr>
        <p:spPr>
          <a:xfrm>
            <a:off x="8063083" y="3003863"/>
            <a:ext cx="4128917" cy="38625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800"/>
              </a:lnSpc>
            </a:pPr>
            <a:r>
              <a:rPr lang="sv-SE" sz="1600" b="1" i="1" dirty="0"/>
              <a:t>Orion</a:t>
            </a:r>
            <a:r>
              <a:rPr lang="sv-SE" sz="1600" dirty="0"/>
              <a:t> symboliserar </a:t>
            </a:r>
            <a:r>
              <a:rPr lang="sv-SE" sz="1600" i="1" dirty="0"/>
              <a:t>avfälliga israeliter</a:t>
            </a:r>
            <a:r>
              <a:rPr lang="sv-SE" sz="1600" dirty="0"/>
              <a:t> som förföljer apostlarna.</a:t>
            </a:r>
          </a:p>
          <a:p>
            <a:pPr marL="177800" indent="-177800">
              <a:lnSpc>
                <a:spcPts val="18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sv-SE" sz="1600" dirty="0"/>
              <a:t>Orion är en jägare som attackerar Oxen.</a:t>
            </a:r>
          </a:p>
          <a:p>
            <a:pPr marL="177800" indent="-177800">
              <a:lnSpc>
                <a:spcPts val="18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sv-SE" sz="1600" dirty="0"/>
              <a:t>Grek. myt: Orion stings av Skorpionen.</a:t>
            </a:r>
          </a:p>
          <a:p>
            <a:pPr marL="177800" indent="-177800">
              <a:lnSpc>
                <a:spcPts val="18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sv-SE" sz="1600" dirty="0"/>
              <a:t>Hebreiska ”Orion” betyder </a:t>
            </a:r>
            <a:r>
              <a:rPr lang="sv-SE" sz="1600" i="1" u="sng" dirty="0"/>
              <a:t>fet</a:t>
            </a:r>
            <a:r>
              <a:rPr lang="sv-SE" sz="1600" dirty="0"/>
              <a:t>. </a:t>
            </a:r>
            <a:r>
              <a:rPr lang="sv-SE" sz="1600" dirty="0">
                <a:solidFill>
                  <a:srgbClr val="C00000"/>
                </a:solidFill>
              </a:rPr>
              <a:t>Då blev </a:t>
            </a:r>
            <a:r>
              <a:rPr lang="sv-SE" sz="1600" dirty="0" err="1">
                <a:solidFill>
                  <a:srgbClr val="C00000"/>
                </a:solidFill>
              </a:rPr>
              <a:t>Jeshu-run</a:t>
            </a:r>
            <a:r>
              <a:rPr lang="sv-SE" sz="1600" dirty="0">
                <a:solidFill>
                  <a:srgbClr val="C00000"/>
                </a:solidFill>
              </a:rPr>
              <a:t> </a:t>
            </a:r>
            <a:r>
              <a:rPr lang="sv-SE" sz="1600" dirty="0"/>
              <a:t>[Israel]</a:t>
            </a:r>
            <a:r>
              <a:rPr lang="sv-SE" sz="1600" dirty="0">
                <a:solidFill>
                  <a:srgbClr val="C00000"/>
                </a:solidFill>
              </a:rPr>
              <a:t> </a:t>
            </a:r>
            <a:r>
              <a:rPr lang="sv-SE" sz="1600" i="1" u="sng" dirty="0">
                <a:solidFill>
                  <a:srgbClr val="C00000"/>
                </a:solidFill>
              </a:rPr>
              <a:t>fet</a:t>
            </a:r>
            <a:r>
              <a:rPr lang="sv-SE" sz="1600" dirty="0">
                <a:solidFill>
                  <a:srgbClr val="C00000"/>
                </a:solidFill>
              </a:rPr>
              <a:t>… Han övergav Gud.</a:t>
            </a:r>
            <a:r>
              <a:rPr lang="sv-SE" sz="1600" dirty="0">
                <a:solidFill>
                  <a:srgbClr val="C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sv-SE" sz="12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(5 Mos 32:15)</a:t>
            </a:r>
            <a:endParaRPr lang="sv-SE" sz="16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7800" indent="-177800">
              <a:lnSpc>
                <a:spcPts val="18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sv-SE" sz="1600" dirty="0">
                <a:cs typeface="Times New Roman" panose="02020603050405020304" pitchFamily="18" charset="0"/>
              </a:rPr>
              <a:t>Grek. myt: Orion var blind men får tillbaka synen vid ”gryningen”. Jmf: </a:t>
            </a:r>
            <a:r>
              <a:rPr lang="sv-SE" sz="1600" dirty="0">
                <a:solidFill>
                  <a:srgbClr val="C00000"/>
                </a:solidFill>
                <a:cs typeface="Times New Roman" panose="02020603050405020304" pitchFamily="18" charset="0"/>
              </a:rPr>
              <a:t>Hela Israel ska bli frälst</a:t>
            </a:r>
            <a:r>
              <a:rPr lang="sv-SE" sz="1600" dirty="0">
                <a:cs typeface="Times New Roman" panose="02020603050405020304" pitchFamily="18" charset="0"/>
              </a:rPr>
              <a:t> då </a:t>
            </a:r>
            <a:r>
              <a:rPr lang="sv-SE" sz="1600" dirty="0">
                <a:solidFill>
                  <a:srgbClr val="C00000"/>
                </a:solidFill>
                <a:cs typeface="Times New Roman" panose="02020603050405020304" pitchFamily="18" charset="0"/>
              </a:rPr>
              <a:t>dagen gryr</a:t>
            </a:r>
            <a:r>
              <a:rPr lang="sv-SE" sz="1600" dirty="0">
                <a:cs typeface="Times New Roman" panose="02020603050405020304" pitchFamily="18" charset="0"/>
              </a:rPr>
              <a:t>. </a:t>
            </a:r>
            <a:r>
              <a:rPr lang="sv-SE" sz="1200" dirty="0">
                <a:cs typeface="Times New Roman" panose="02020603050405020304" pitchFamily="18" charset="0"/>
              </a:rPr>
              <a:t>(Rom 11:26 &amp; 2 Pet 1:19)</a:t>
            </a:r>
          </a:p>
          <a:p>
            <a:pPr marL="177800" indent="-177800">
              <a:lnSpc>
                <a:spcPts val="18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sv-SE" sz="1600" i="1" u="sng" dirty="0"/>
              <a:t>Orions bälte</a:t>
            </a:r>
            <a:r>
              <a:rPr lang="sv-SE" sz="1600" dirty="0"/>
              <a:t> är Guds löfte till Abraham, och ”vem kan lossa Orions band”?</a:t>
            </a:r>
          </a:p>
          <a:p>
            <a:pPr>
              <a:lnSpc>
                <a:spcPts val="1800"/>
              </a:lnSpc>
              <a:spcBef>
                <a:spcPts val="900"/>
              </a:spcBef>
            </a:pPr>
            <a:r>
              <a:rPr lang="sv-SE" sz="1600" b="1" i="1" dirty="0"/>
              <a:t>Plejaderna</a:t>
            </a:r>
            <a:r>
              <a:rPr lang="sv-SE" sz="1600" dirty="0"/>
              <a:t> (</a:t>
            </a:r>
            <a:r>
              <a:rPr lang="sv-SE" sz="1600" b="1" i="1" dirty="0"/>
              <a:t>Sjustjärnorna</a:t>
            </a:r>
            <a:r>
              <a:rPr lang="sv-SE" sz="1600" dirty="0"/>
              <a:t>) på Oxens axlar är </a:t>
            </a:r>
            <a:r>
              <a:rPr lang="sv-SE" sz="1600" b="1" i="1" dirty="0"/>
              <a:t>den helige Ande</a:t>
            </a:r>
            <a:r>
              <a:rPr lang="sv-SE" sz="1600" i="1" dirty="0"/>
              <a:t> </a:t>
            </a:r>
            <a:r>
              <a:rPr lang="sv-SE" sz="1600" dirty="0"/>
              <a:t>som ger apostlarna kraft:</a:t>
            </a:r>
          </a:p>
          <a:p>
            <a:pPr marL="180975" indent="-180975">
              <a:lnSpc>
                <a:spcPts val="1800"/>
              </a:lnSpc>
              <a:buFont typeface="Arial" panose="020B0604020202020204" pitchFamily="34" charset="0"/>
              <a:buChar char="•"/>
            </a:pPr>
            <a:r>
              <a:rPr lang="sv-SE" sz="1600" dirty="0"/>
              <a:t>Kallas också </a:t>
            </a:r>
            <a:r>
              <a:rPr lang="sv-SE" sz="1600" i="1" u="sng" dirty="0"/>
              <a:t>sju duvor</a:t>
            </a:r>
            <a:r>
              <a:rPr lang="sv-SE" sz="1600" dirty="0"/>
              <a:t>. DHA liknas vid duva.</a:t>
            </a:r>
          </a:p>
          <a:p>
            <a:pPr marL="180975" indent="-180975">
              <a:lnSpc>
                <a:spcPts val="1800"/>
              </a:lnSpc>
              <a:buFont typeface="Arial" panose="020B0604020202020204" pitchFamily="34" charset="0"/>
              <a:buChar char="•"/>
            </a:pPr>
            <a:r>
              <a:rPr lang="sv-SE" sz="1600" dirty="0"/>
              <a:t>Sju i ”alla” kulturer!</a:t>
            </a:r>
            <a:endParaRPr lang="sv-SE" sz="1600" dirty="0">
              <a:highlight>
                <a:srgbClr val="FFFF00"/>
              </a:highlight>
            </a:endParaRPr>
          </a:p>
        </p:txBody>
      </p:sp>
      <p:sp>
        <p:nvSpPr>
          <p:cNvPr id="10" name="textruta 9">
            <a:extLst>
              <a:ext uri="{FF2B5EF4-FFF2-40B4-BE49-F238E27FC236}">
                <a16:creationId xmlns:a16="http://schemas.microsoft.com/office/drawing/2014/main" id="{FEF7832C-8573-471C-855E-01B3EC9135ED}"/>
              </a:ext>
            </a:extLst>
          </p:cNvPr>
          <p:cNvSpPr txBox="1"/>
          <p:nvPr/>
        </p:nvSpPr>
        <p:spPr>
          <a:xfrm>
            <a:off x="8172236" y="2461438"/>
            <a:ext cx="324000" cy="397907"/>
          </a:xfrm>
          <a:prstGeom prst="wedgeRoundRectCallout">
            <a:avLst>
              <a:gd name="adj1" fmla="val 121455"/>
              <a:gd name="adj2" fmla="val -53083"/>
              <a:gd name="adj3" fmla="val 16667"/>
            </a:avLst>
          </a:prstGeom>
          <a:effectLst>
            <a:glow rad="101600">
              <a:schemeClr val="accent1">
                <a:satMod val="175000"/>
                <a:alpha val="84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sv-SE" sz="2400" dirty="0"/>
              <a:t>1</a:t>
            </a:r>
            <a:endParaRPr lang="LID4096" sz="2400" dirty="0"/>
          </a:p>
        </p:txBody>
      </p:sp>
      <p:pic>
        <p:nvPicPr>
          <p:cNvPr id="20" name="Bildobjekt 19">
            <a:extLst>
              <a:ext uri="{FF2B5EF4-FFF2-40B4-BE49-F238E27FC236}">
                <a16:creationId xmlns:a16="http://schemas.microsoft.com/office/drawing/2014/main" id="{59CC197A-8EF7-4F82-AE9D-63C8B51F807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457" r="2481" b="3678"/>
          <a:stretch/>
        </p:blipFill>
        <p:spPr>
          <a:xfrm>
            <a:off x="0" y="4079588"/>
            <a:ext cx="4056979" cy="2778412"/>
          </a:xfrm>
          <a:prstGeom prst="rect">
            <a:avLst/>
          </a:prstGeom>
        </p:spPr>
      </p:pic>
      <p:sp>
        <p:nvSpPr>
          <p:cNvPr id="21" name="Ellips 20">
            <a:extLst>
              <a:ext uri="{FF2B5EF4-FFF2-40B4-BE49-F238E27FC236}">
                <a16:creationId xmlns:a16="http://schemas.microsoft.com/office/drawing/2014/main" id="{FF2CA19B-8F39-4858-90CC-9296AF7B891A}"/>
              </a:ext>
            </a:extLst>
          </p:cNvPr>
          <p:cNvSpPr/>
          <p:nvPr/>
        </p:nvSpPr>
        <p:spPr>
          <a:xfrm>
            <a:off x="3115433" y="5102167"/>
            <a:ext cx="515586" cy="303314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22" name="Ellips 21">
            <a:extLst>
              <a:ext uri="{FF2B5EF4-FFF2-40B4-BE49-F238E27FC236}">
                <a16:creationId xmlns:a16="http://schemas.microsoft.com/office/drawing/2014/main" id="{282B0107-B114-4375-B42B-4377EF79F383}"/>
              </a:ext>
            </a:extLst>
          </p:cNvPr>
          <p:cNvSpPr/>
          <p:nvPr/>
        </p:nvSpPr>
        <p:spPr>
          <a:xfrm>
            <a:off x="2486278" y="1086016"/>
            <a:ext cx="685799" cy="539832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26" name="textruta 25">
            <a:extLst>
              <a:ext uri="{FF2B5EF4-FFF2-40B4-BE49-F238E27FC236}">
                <a16:creationId xmlns:a16="http://schemas.microsoft.com/office/drawing/2014/main" id="{124D9386-3C96-448D-A6B8-EDAFD281D698}"/>
              </a:ext>
            </a:extLst>
          </p:cNvPr>
          <p:cNvSpPr txBox="1"/>
          <p:nvPr/>
        </p:nvSpPr>
        <p:spPr>
          <a:xfrm>
            <a:off x="0" y="3446562"/>
            <a:ext cx="405539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v-SE" sz="1600" dirty="0">
                <a:solidFill>
                  <a:schemeClr val="bg1"/>
                </a:solidFill>
              </a:rPr>
              <a:t>Kan du knyta samman </a:t>
            </a:r>
            <a:r>
              <a:rPr lang="sv-SE" sz="1600" b="1" i="1" dirty="0">
                <a:solidFill>
                  <a:schemeClr val="accent2"/>
                </a:solidFill>
              </a:rPr>
              <a:t>Sjustjärnornas</a:t>
            </a:r>
            <a:r>
              <a:rPr lang="sv-SE" sz="1600" dirty="0">
                <a:solidFill>
                  <a:schemeClr val="bg1"/>
                </a:solidFill>
              </a:rPr>
              <a:t> knippe eller lossa </a:t>
            </a:r>
            <a:r>
              <a:rPr lang="sv-SE" sz="1600" b="1" i="1" dirty="0">
                <a:solidFill>
                  <a:schemeClr val="bg1"/>
                </a:solidFill>
              </a:rPr>
              <a:t>Orions </a:t>
            </a:r>
            <a:r>
              <a:rPr lang="sv-SE" sz="1600" b="1" i="1" dirty="0">
                <a:solidFill>
                  <a:schemeClr val="accent3"/>
                </a:solidFill>
              </a:rPr>
              <a:t>band</a:t>
            </a:r>
            <a:r>
              <a:rPr lang="sv-SE" sz="1600" dirty="0">
                <a:solidFill>
                  <a:schemeClr val="bg1"/>
                </a:solidFill>
              </a:rPr>
              <a:t>? </a:t>
            </a:r>
            <a:r>
              <a:rPr lang="sv-SE" sz="1200" dirty="0">
                <a:solidFill>
                  <a:schemeClr val="bg1"/>
                </a:solidFill>
              </a:rPr>
              <a:t>(Job 38:31)</a:t>
            </a:r>
            <a:endParaRPr lang="sv-SE" sz="1600" dirty="0">
              <a:solidFill>
                <a:schemeClr val="bg1"/>
              </a:solidFill>
            </a:endParaRPr>
          </a:p>
        </p:txBody>
      </p:sp>
      <p:sp>
        <p:nvSpPr>
          <p:cNvPr id="25" name="Ellips 24">
            <a:extLst>
              <a:ext uri="{FF2B5EF4-FFF2-40B4-BE49-F238E27FC236}">
                <a16:creationId xmlns:a16="http://schemas.microsoft.com/office/drawing/2014/main" id="{DE4E3173-905E-4E7D-BF75-52F876A3B36F}"/>
              </a:ext>
            </a:extLst>
          </p:cNvPr>
          <p:cNvSpPr/>
          <p:nvPr/>
        </p:nvSpPr>
        <p:spPr>
          <a:xfrm>
            <a:off x="387069" y="5699628"/>
            <a:ext cx="656804" cy="367797"/>
          </a:xfrm>
          <a:prstGeom prst="ellipse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28" name="textruta 27">
            <a:extLst>
              <a:ext uri="{FF2B5EF4-FFF2-40B4-BE49-F238E27FC236}">
                <a16:creationId xmlns:a16="http://schemas.microsoft.com/office/drawing/2014/main" id="{687180A1-40EE-4BBC-8090-44409A84BF7B}"/>
              </a:ext>
            </a:extLst>
          </p:cNvPr>
          <p:cNvSpPr txBox="1"/>
          <p:nvPr/>
        </p:nvSpPr>
        <p:spPr>
          <a:xfrm rot="17380496">
            <a:off x="142068" y="5122557"/>
            <a:ext cx="7136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>
                <a:solidFill>
                  <a:schemeClr val="bg1"/>
                </a:solidFill>
              </a:rPr>
              <a:t>Orion</a:t>
            </a:r>
            <a:endParaRPr lang="LID4096" dirty="0">
              <a:solidFill>
                <a:schemeClr val="bg1"/>
              </a:solidFill>
            </a:endParaRPr>
          </a:p>
        </p:txBody>
      </p:sp>
      <p:sp>
        <p:nvSpPr>
          <p:cNvPr id="29" name="textruta 28">
            <a:extLst>
              <a:ext uri="{FF2B5EF4-FFF2-40B4-BE49-F238E27FC236}">
                <a16:creationId xmlns:a16="http://schemas.microsoft.com/office/drawing/2014/main" id="{092E4EDB-E0A6-4F0F-AE87-ED841A3DF246}"/>
              </a:ext>
            </a:extLst>
          </p:cNvPr>
          <p:cNvSpPr txBox="1"/>
          <p:nvPr/>
        </p:nvSpPr>
        <p:spPr>
          <a:xfrm>
            <a:off x="3214301" y="5511896"/>
            <a:ext cx="6661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>
                <a:solidFill>
                  <a:schemeClr val="bg1"/>
                </a:solidFill>
              </a:rPr>
              <a:t>Oxen</a:t>
            </a:r>
            <a:endParaRPr lang="LID4096" dirty="0">
              <a:solidFill>
                <a:schemeClr val="bg1"/>
              </a:solidFill>
            </a:endParaRPr>
          </a:p>
        </p:txBody>
      </p:sp>
      <p:sp>
        <p:nvSpPr>
          <p:cNvPr id="33" name="textruta 32">
            <a:extLst>
              <a:ext uri="{FF2B5EF4-FFF2-40B4-BE49-F238E27FC236}">
                <a16:creationId xmlns:a16="http://schemas.microsoft.com/office/drawing/2014/main" id="{D913B013-CA90-40B1-9E46-C274508B1BDD}"/>
              </a:ext>
            </a:extLst>
          </p:cNvPr>
          <p:cNvSpPr txBox="1"/>
          <p:nvPr/>
        </p:nvSpPr>
        <p:spPr>
          <a:xfrm>
            <a:off x="3895339" y="3274929"/>
            <a:ext cx="4052410" cy="2154436"/>
          </a:xfrm>
          <a:prstGeom prst="wedgeRectCallout">
            <a:avLst>
              <a:gd name="adj1" fmla="val 55595"/>
              <a:gd name="adj2" fmla="val 96968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sv-S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Den helige Ande har </a:t>
            </a:r>
            <a:r>
              <a:rPr lang="sv-SE" sz="1600" i="1" u="sng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sju aspekter </a:t>
            </a:r>
            <a:r>
              <a:rPr lang="sv-SE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 Bibeln:</a:t>
            </a:r>
          </a:p>
          <a:p>
            <a:pPr marL="180975" indent="-180975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sv-SE" sz="16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Över honom ska </a:t>
            </a:r>
            <a:r>
              <a:rPr lang="sv-SE" sz="1600" i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1)</a:t>
            </a:r>
            <a:r>
              <a:rPr lang="sv-SE" sz="16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v-SE" sz="1600" u="sng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Herrens</a:t>
            </a:r>
            <a:r>
              <a:rPr lang="sv-SE" sz="16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Ande vila, Anden med </a:t>
            </a:r>
            <a:r>
              <a:rPr lang="sv-SE" sz="1600" i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2) </a:t>
            </a:r>
            <a:r>
              <a:rPr lang="sv-SE" sz="1600" i="1" u="sng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vishet</a:t>
            </a:r>
            <a:r>
              <a:rPr lang="sv-SE" sz="1600" i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v-SE" sz="16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och </a:t>
            </a:r>
            <a:r>
              <a:rPr lang="sv-SE" sz="1600" i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3) </a:t>
            </a:r>
            <a:r>
              <a:rPr lang="sv-SE" sz="1600" i="1" u="sng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förstånd</a:t>
            </a:r>
            <a:r>
              <a:rPr lang="sv-SE" sz="16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Anden med </a:t>
            </a:r>
            <a:r>
              <a:rPr lang="sv-SE" sz="1600" i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4) </a:t>
            </a:r>
            <a:r>
              <a:rPr lang="sv-SE" sz="1600" i="1" u="sng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råd</a:t>
            </a:r>
            <a:r>
              <a:rPr lang="sv-SE" sz="16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och </a:t>
            </a:r>
            <a:r>
              <a:rPr lang="sv-SE" sz="1600" i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5) </a:t>
            </a:r>
            <a:r>
              <a:rPr lang="sv-SE" sz="1600" i="1" u="sng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styrka</a:t>
            </a:r>
            <a:r>
              <a:rPr lang="sv-SE" sz="16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Anden med </a:t>
            </a:r>
            <a:r>
              <a:rPr lang="sv-SE" sz="1600" i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6) </a:t>
            </a:r>
            <a:r>
              <a:rPr lang="sv-SE" sz="1600" i="1" u="sng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kunskap</a:t>
            </a:r>
            <a:r>
              <a:rPr lang="sv-SE" sz="1600" i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v-SE" sz="16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och </a:t>
            </a:r>
            <a:r>
              <a:rPr lang="sv-SE" sz="1600" i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7) </a:t>
            </a:r>
            <a:r>
              <a:rPr lang="sv-SE" sz="1600" i="1" u="sng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vördnad</a:t>
            </a:r>
            <a:r>
              <a:rPr lang="sv-SE" sz="1600" i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v-SE" sz="16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för Herren.</a:t>
            </a:r>
            <a:r>
              <a:rPr lang="sv-SE" sz="1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(Jes 11:2)</a:t>
            </a:r>
            <a:endParaRPr lang="sv-SE" sz="16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80975" marR="0" lvl="0" indent="-180975" algn="l" defTabSz="914209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sv-SE" sz="16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[Lammet] hade sju horn och sju ögon, som är </a:t>
            </a:r>
            <a:r>
              <a:rPr lang="sv-SE" sz="1600" i="1" u="sng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Guds sju andar</a:t>
            </a:r>
            <a:r>
              <a:rPr lang="sv-SE" sz="16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v-SE" sz="1600" i="1" u="sng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utsända över hela jorden</a:t>
            </a:r>
            <a:r>
              <a:rPr lang="sv-SE" sz="16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sv-SE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(Upp 11:6)</a:t>
            </a:r>
            <a:endParaRPr lang="sv-SE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ruta 10">
            <a:extLst>
              <a:ext uri="{FF2B5EF4-FFF2-40B4-BE49-F238E27FC236}">
                <a16:creationId xmlns:a16="http://schemas.microsoft.com/office/drawing/2014/main" id="{A2E45ECC-993D-4727-9B3F-A29AC1B2E430}"/>
              </a:ext>
            </a:extLst>
          </p:cNvPr>
          <p:cNvSpPr txBox="1"/>
          <p:nvPr/>
        </p:nvSpPr>
        <p:spPr>
          <a:xfrm>
            <a:off x="10658747" y="1387501"/>
            <a:ext cx="324000" cy="397907"/>
          </a:xfrm>
          <a:prstGeom prst="wedgeRoundRectCallout">
            <a:avLst>
              <a:gd name="adj1" fmla="val -168978"/>
              <a:gd name="adj2" fmla="val 67386"/>
              <a:gd name="adj3" fmla="val 16667"/>
            </a:avLst>
          </a:prstGeom>
          <a:effectLst>
            <a:glow rad="101600">
              <a:schemeClr val="accent1">
                <a:satMod val="175000"/>
                <a:alpha val="84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sv-SE" sz="2400" dirty="0"/>
              <a:t>2</a:t>
            </a:r>
            <a:endParaRPr lang="LID4096" sz="2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453729"/>
      </p:ext>
    </p:extLst>
  </p:cSld>
  <p:clrMapOvr>
    <a:masterClrMapping/>
  </p:clrMapOvr>
  <p:transition advTm="58790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uiExpand="1" build="p" bldLvl="2"/>
      <p:bldP spid="19" grpId="0" uiExpand="1" build="p" bldLvl="2"/>
      <p:bldP spid="10" grpId="0" animBg="1"/>
      <p:bldP spid="21" grpId="0" animBg="1"/>
      <p:bldP spid="22" grpId="0" animBg="1"/>
      <p:bldP spid="26" grpId="0"/>
      <p:bldP spid="25" grpId="0" animBg="1"/>
      <p:bldP spid="28" grpId="0"/>
      <p:bldP spid="29" grpId="0"/>
      <p:bldP spid="33" grpId="0" animBg="1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ktangel 12">
            <a:extLst>
              <a:ext uri="{FF2B5EF4-FFF2-40B4-BE49-F238E27FC236}">
                <a16:creationId xmlns:a16="http://schemas.microsoft.com/office/drawing/2014/main" id="{F1A01EB1-E9DC-43F1-A2C2-0BB967140D78}"/>
              </a:ext>
            </a:extLst>
          </p:cNvPr>
          <p:cNvSpPr/>
          <p:nvPr/>
        </p:nvSpPr>
        <p:spPr>
          <a:xfrm>
            <a:off x="4056979" y="684000"/>
            <a:ext cx="5220371" cy="6174000"/>
          </a:xfrm>
          <a:prstGeom prst="rect">
            <a:avLst/>
          </a:prstGeom>
          <a:solidFill>
            <a:schemeClr val="bg1"/>
          </a:solidFill>
        </p:spPr>
        <p:txBody>
          <a:bodyPr wrap="square" lIns="144000" tIns="144000" rIns="144000">
            <a:noAutofit/>
          </a:bodyPr>
          <a:lstStyle/>
          <a:p>
            <a:r>
              <a:rPr lang="sv-SE" b="1" i="1" dirty="0"/>
              <a:t>Judar och hedningar</a:t>
            </a:r>
            <a:r>
              <a:rPr lang="sv-SE" dirty="0"/>
              <a:t> är nu bröder: </a:t>
            </a:r>
            <a:r>
              <a:rPr lang="sv-SE" dirty="0">
                <a:solidFill>
                  <a:srgbClr val="C00000"/>
                </a:solidFill>
              </a:rPr>
              <a:t>Kristi hemlighet… har nu uppenbarats… att </a:t>
            </a:r>
            <a:r>
              <a:rPr lang="sv-SE" i="1" u="sng" dirty="0">
                <a:solidFill>
                  <a:srgbClr val="C00000"/>
                </a:solidFill>
              </a:rPr>
              <a:t>hedningarna</a:t>
            </a:r>
            <a:r>
              <a:rPr lang="sv-SE" dirty="0">
                <a:solidFill>
                  <a:srgbClr val="C00000"/>
                </a:solidFill>
              </a:rPr>
              <a:t> har samma arv som </a:t>
            </a:r>
            <a:r>
              <a:rPr lang="sv-SE" i="1" u="sng" dirty="0">
                <a:solidFill>
                  <a:srgbClr val="C00000"/>
                </a:solidFill>
              </a:rPr>
              <a:t>vi </a:t>
            </a:r>
            <a:r>
              <a:rPr lang="sv-SE" i="1" u="sng" dirty="0"/>
              <a:t>[judarna]</a:t>
            </a:r>
            <a:r>
              <a:rPr lang="sv-SE" dirty="0">
                <a:solidFill>
                  <a:srgbClr val="C00000"/>
                </a:solidFill>
              </a:rPr>
              <a:t>, tillhör samma kropp och har del i samma löfte… genom evangeliet. </a:t>
            </a:r>
            <a:r>
              <a:rPr lang="sv-SE" sz="1400" dirty="0"/>
              <a:t>(Ef 3:4-6)</a:t>
            </a:r>
          </a:p>
          <a:p>
            <a:pPr marL="265113" indent="-265113">
              <a:spcBef>
                <a:spcPts val="300"/>
              </a:spcBef>
              <a:buAutoNum type="arabicPeriod"/>
            </a:pPr>
            <a:r>
              <a:rPr lang="sv-SE" i="1" u="sng" dirty="0"/>
              <a:t>Pilen</a:t>
            </a:r>
            <a:r>
              <a:rPr lang="sv-SE" dirty="0"/>
              <a:t> är för att jaga människosjälar.</a:t>
            </a:r>
          </a:p>
          <a:p>
            <a:pPr marL="265113" indent="-265113">
              <a:spcBef>
                <a:spcPts val="300"/>
              </a:spcBef>
              <a:buAutoNum type="arabicPeriod"/>
            </a:pPr>
            <a:r>
              <a:rPr lang="sv-SE" i="1" u="sng" dirty="0"/>
              <a:t>Skäran</a:t>
            </a:r>
            <a:r>
              <a:rPr lang="sv-SE" dirty="0"/>
              <a:t> (ibland klubban) är för att skörda.</a:t>
            </a:r>
          </a:p>
          <a:p>
            <a:pPr marL="265113" indent="-265113">
              <a:spcBef>
                <a:spcPts val="300"/>
              </a:spcBef>
              <a:buAutoNum type="arabicPeriod"/>
            </a:pPr>
            <a:r>
              <a:rPr lang="sv-SE" i="1" u="sng" dirty="0"/>
              <a:t>Lyran</a:t>
            </a:r>
            <a:r>
              <a:rPr lang="sv-SE" dirty="0"/>
              <a:t> är för att tillbedjan av Lammet.</a:t>
            </a:r>
          </a:p>
          <a:p>
            <a:pPr>
              <a:spcBef>
                <a:spcPts val="1800"/>
              </a:spcBef>
            </a:pPr>
            <a:r>
              <a:rPr lang="sv-SE" dirty="0"/>
              <a:t>Från 3 Mos 23:</a:t>
            </a:r>
          </a:p>
          <a:p>
            <a:pPr marL="265113" indent="-265113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sv-SE" dirty="0"/>
              <a:t>På påsk skulle </a:t>
            </a:r>
            <a:r>
              <a:rPr lang="sv-SE" i="1" u="sng" dirty="0"/>
              <a:t>en</a:t>
            </a:r>
            <a:r>
              <a:rPr lang="sv-SE" i="1" dirty="0"/>
              <a:t> kärve </a:t>
            </a:r>
            <a:r>
              <a:rPr lang="sv-SE" dirty="0"/>
              <a:t>lyftas, </a:t>
            </a:r>
            <a:br>
              <a:rPr lang="sv-SE" dirty="0"/>
            </a:br>
            <a:r>
              <a:rPr lang="sv-SE" dirty="0"/>
              <a:t>symboliserande hela skörden.</a:t>
            </a:r>
          </a:p>
          <a:p>
            <a:pPr marL="265113" indent="-265113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sv-SE" dirty="0"/>
              <a:t>På pingst skulle </a:t>
            </a:r>
            <a:r>
              <a:rPr lang="sv-SE" i="1" u="sng" dirty="0"/>
              <a:t>två</a:t>
            </a:r>
            <a:r>
              <a:rPr lang="sv-SE" i="1" dirty="0"/>
              <a:t> offerbröd</a:t>
            </a:r>
            <a:r>
              <a:rPr lang="sv-SE" dirty="0"/>
              <a:t> lyftas, symboliserande judar och hedningar.</a:t>
            </a:r>
          </a:p>
          <a:p>
            <a:pPr>
              <a:spcBef>
                <a:spcPts val="1800"/>
              </a:spcBef>
            </a:pPr>
            <a:r>
              <a:rPr lang="sv-SE" dirty="0">
                <a:solidFill>
                  <a:srgbClr val="C00000"/>
                </a:solidFill>
              </a:rPr>
              <a:t>[Kristus] är vår frid, han som har gjort </a:t>
            </a:r>
            <a:r>
              <a:rPr lang="sv-SE" i="1" u="sng" dirty="0">
                <a:solidFill>
                  <a:srgbClr val="C00000"/>
                </a:solidFill>
              </a:rPr>
              <a:t>de två </a:t>
            </a:r>
            <a:r>
              <a:rPr lang="sv-SE" i="1" u="sng" dirty="0"/>
              <a:t>[judar och hedningar]</a:t>
            </a:r>
            <a:r>
              <a:rPr lang="sv-SE" dirty="0"/>
              <a:t> </a:t>
            </a:r>
            <a:r>
              <a:rPr lang="sv-SE" dirty="0">
                <a:solidFill>
                  <a:srgbClr val="C00000"/>
                </a:solidFill>
              </a:rPr>
              <a:t>till ett… Så skulle han försona </a:t>
            </a:r>
            <a:r>
              <a:rPr lang="sv-SE" i="1" u="sng" dirty="0">
                <a:solidFill>
                  <a:srgbClr val="C00000"/>
                </a:solidFill>
              </a:rPr>
              <a:t>de båda</a:t>
            </a:r>
            <a:r>
              <a:rPr lang="sv-SE" dirty="0">
                <a:solidFill>
                  <a:srgbClr val="C00000"/>
                </a:solidFill>
              </a:rPr>
              <a:t> med Gud </a:t>
            </a:r>
            <a:r>
              <a:rPr lang="sv-SE" i="1" u="sng" dirty="0">
                <a:solidFill>
                  <a:srgbClr val="C00000"/>
                </a:solidFill>
              </a:rPr>
              <a:t>i en enda kropp</a:t>
            </a:r>
            <a:r>
              <a:rPr lang="sv-SE" dirty="0">
                <a:solidFill>
                  <a:srgbClr val="C00000"/>
                </a:solidFill>
              </a:rPr>
              <a:t>… Han har kommit och förkunnat frid för er som var långt borta </a:t>
            </a:r>
            <a:r>
              <a:rPr lang="sv-SE" dirty="0"/>
              <a:t>[</a:t>
            </a:r>
            <a:r>
              <a:rPr lang="sv-SE" i="1" u="sng" dirty="0"/>
              <a:t>hedningar</a:t>
            </a:r>
            <a:r>
              <a:rPr lang="sv-SE" dirty="0"/>
              <a:t>] </a:t>
            </a:r>
            <a:r>
              <a:rPr lang="sv-SE" dirty="0">
                <a:solidFill>
                  <a:srgbClr val="C00000"/>
                </a:solidFill>
              </a:rPr>
              <a:t>och frid för dem som var nära </a:t>
            </a:r>
            <a:r>
              <a:rPr lang="sv-SE" dirty="0"/>
              <a:t>[</a:t>
            </a:r>
            <a:r>
              <a:rPr lang="sv-SE" i="1" u="sng" dirty="0"/>
              <a:t>judar</a:t>
            </a:r>
            <a:r>
              <a:rPr lang="sv-SE" dirty="0"/>
              <a:t>]</a:t>
            </a:r>
            <a:r>
              <a:rPr lang="sv-SE" dirty="0">
                <a:solidFill>
                  <a:srgbClr val="C00000"/>
                </a:solidFill>
              </a:rPr>
              <a:t>. Genom honom har vi </a:t>
            </a:r>
            <a:r>
              <a:rPr lang="sv-SE" i="1" u="sng" dirty="0">
                <a:solidFill>
                  <a:srgbClr val="C00000"/>
                </a:solidFill>
              </a:rPr>
              <a:t>båda</a:t>
            </a:r>
            <a:r>
              <a:rPr lang="sv-SE" dirty="0">
                <a:solidFill>
                  <a:srgbClr val="C00000"/>
                </a:solidFill>
              </a:rPr>
              <a:t> i </a:t>
            </a:r>
            <a:r>
              <a:rPr lang="sv-SE" i="1" u="sng" dirty="0">
                <a:solidFill>
                  <a:srgbClr val="C00000"/>
                </a:solidFill>
              </a:rPr>
              <a:t>en och samme Ande</a:t>
            </a:r>
            <a:r>
              <a:rPr lang="sv-SE" dirty="0">
                <a:solidFill>
                  <a:srgbClr val="C00000"/>
                </a:solidFill>
              </a:rPr>
              <a:t> tillträde till Fadern. </a:t>
            </a:r>
            <a:r>
              <a:rPr lang="sv-SE" sz="1400" dirty="0"/>
              <a:t>(Ef 2:14-22)</a:t>
            </a:r>
            <a:endParaRPr lang="sv-SE" dirty="0">
              <a:effectLst/>
            </a:endParaRPr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Tvillingarna – Judar &amp; Hedningar</a:t>
            </a:r>
            <a:endParaRPr lang="sv-SE" dirty="0">
              <a:highlight>
                <a:srgbClr val="FFFF00"/>
              </a:highlight>
            </a:endParaRP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AA1B4ADA-8A4A-4FFE-BDB1-6115FECE941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750" y="786899"/>
            <a:ext cx="3866988" cy="2702760"/>
          </a:xfrm>
          <a:prstGeom prst="rect">
            <a:avLst/>
          </a:prstGeom>
          <a:effectLst/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9C4B773E-FCDB-4A0F-82E2-8AFDD78BBD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3448" y="3592558"/>
            <a:ext cx="2496848" cy="3216992"/>
          </a:xfrm>
          <a:prstGeom prst="rect">
            <a:avLst/>
          </a:prstGeom>
        </p:spPr>
      </p:pic>
      <p:sp>
        <p:nvSpPr>
          <p:cNvPr id="9" name="textruta 8">
            <a:extLst>
              <a:ext uri="{FF2B5EF4-FFF2-40B4-BE49-F238E27FC236}">
                <a16:creationId xmlns:a16="http://schemas.microsoft.com/office/drawing/2014/main" id="{302BC3DC-C83B-4B75-9FB4-5F57E27C9A38}"/>
              </a:ext>
            </a:extLst>
          </p:cNvPr>
          <p:cNvSpPr txBox="1"/>
          <p:nvPr/>
        </p:nvSpPr>
        <p:spPr>
          <a:xfrm>
            <a:off x="9277350" y="1228915"/>
            <a:ext cx="2914650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sv-SE" dirty="0">
                <a:solidFill>
                  <a:prstClr val="black"/>
                </a:solidFill>
              </a:rPr>
              <a:t>När Paulus </a:t>
            </a:r>
            <a:br>
              <a:rPr lang="sv-SE" dirty="0">
                <a:solidFill>
                  <a:prstClr val="black"/>
                </a:solidFill>
              </a:rPr>
            </a:br>
            <a:r>
              <a:rPr lang="sv-SE" dirty="0">
                <a:solidFill>
                  <a:prstClr val="black"/>
                </a:solidFill>
              </a:rPr>
              <a:t>åkte till Rom </a:t>
            </a:r>
            <a:br>
              <a:rPr lang="sv-SE" dirty="0">
                <a:solidFill>
                  <a:prstClr val="black"/>
                </a:solidFill>
              </a:rPr>
            </a:br>
            <a:r>
              <a:rPr lang="sv-SE" dirty="0">
                <a:solidFill>
                  <a:prstClr val="black"/>
                </a:solidFill>
              </a:rPr>
              <a:t>för att effektivt kunna sprida evangeliet till hedningarna, hade hans skepp ett speciellt kännetecken:</a:t>
            </a:r>
            <a:r>
              <a:rPr lang="sv-SE" dirty="0">
                <a:solidFill>
                  <a:srgbClr val="C00000"/>
                </a:solidFill>
              </a:rPr>
              <a:t> Det kom från Alexandria och hade </a:t>
            </a:r>
            <a:r>
              <a:rPr lang="sv-SE" b="1" i="1" dirty="0">
                <a:solidFill>
                  <a:srgbClr val="C00000"/>
                </a:solidFill>
              </a:rPr>
              <a:t>Tvillingarna</a:t>
            </a:r>
            <a:r>
              <a:rPr lang="sv-SE" dirty="0">
                <a:solidFill>
                  <a:srgbClr val="C00000"/>
                </a:solidFill>
              </a:rPr>
              <a:t> som galjonsfigur. </a:t>
            </a:r>
            <a:r>
              <a:rPr lang="sv-SE" sz="1400" dirty="0">
                <a:solidFill>
                  <a:prstClr val="black"/>
                </a:solidFill>
              </a:rPr>
              <a:t>(Apg 28:11)</a:t>
            </a:r>
            <a:endParaRPr lang="sv-SE" dirty="0">
              <a:solidFill>
                <a:schemeClr val="accent1"/>
              </a:solidFill>
            </a:endParaRP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0123C6C5-04C2-41CA-B431-A44743D86B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91141" y="3823382"/>
            <a:ext cx="2127281" cy="2836374"/>
          </a:xfrm>
          <a:prstGeom prst="rect">
            <a:avLst/>
          </a:prstGeom>
        </p:spPr>
      </p:pic>
      <p:sp>
        <p:nvSpPr>
          <p:cNvPr id="11" name="textruta 10">
            <a:extLst>
              <a:ext uri="{FF2B5EF4-FFF2-40B4-BE49-F238E27FC236}">
                <a16:creationId xmlns:a16="http://schemas.microsoft.com/office/drawing/2014/main" id="{612015AE-5B68-4061-8E3E-5602EA7A0F7B}"/>
              </a:ext>
            </a:extLst>
          </p:cNvPr>
          <p:cNvSpPr txBox="1"/>
          <p:nvPr/>
        </p:nvSpPr>
        <p:spPr>
          <a:xfrm>
            <a:off x="417903" y="2664722"/>
            <a:ext cx="324000" cy="397907"/>
          </a:xfrm>
          <a:prstGeom prst="wedgeRoundRectCallout">
            <a:avLst>
              <a:gd name="adj1" fmla="val 76173"/>
              <a:gd name="adj2" fmla="val -154063"/>
              <a:gd name="adj3" fmla="val 16667"/>
            </a:avLst>
          </a:prstGeom>
          <a:effectLst>
            <a:glow rad="101600">
              <a:schemeClr val="accent1">
                <a:satMod val="175000"/>
                <a:alpha val="84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sv-SE" sz="2400" dirty="0"/>
              <a:t>2</a:t>
            </a:r>
            <a:endParaRPr lang="LID4096" sz="2400" dirty="0"/>
          </a:p>
        </p:txBody>
      </p:sp>
      <p:sp>
        <p:nvSpPr>
          <p:cNvPr id="12" name="textruta 11">
            <a:extLst>
              <a:ext uri="{FF2B5EF4-FFF2-40B4-BE49-F238E27FC236}">
                <a16:creationId xmlns:a16="http://schemas.microsoft.com/office/drawing/2014/main" id="{CCC09521-5B65-4C15-BBA6-74CED3C359B4}"/>
              </a:ext>
            </a:extLst>
          </p:cNvPr>
          <p:cNvSpPr txBox="1"/>
          <p:nvPr/>
        </p:nvSpPr>
        <p:spPr>
          <a:xfrm>
            <a:off x="3212787" y="5516384"/>
            <a:ext cx="324000" cy="397907"/>
          </a:xfrm>
          <a:prstGeom prst="wedgeRoundRectCallout">
            <a:avLst>
              <a:gd name="adj1" fmla="val -293917"/>
              <a:gd name="adj2" fmla="val -120018"/>
              <a:gd name="adj3" fmla="val 16667"/>
            </a:avLst>
          </a:prstGeom>
          <a:effectLst>
            <a:glow rad="101600">
              <a:schemeClr val="accent1">
                <a:satMod val="175000"/>
                <a:alpha val="84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sv-SE" sz="2400" dirty="0"/>
              <a:t>3</a:t>
            </a:r>
            <a:endParaRPr lang="LID4096" sz="2400" dirty="0"/>
          </a:p>
        </p:txBody>
      </p:sp>
      <p:sp>
        <p:nvSpPr>
          <p:cNvPr id="14" name="textruta 13">
            <a:extLst>
              <a:ext uri="{FF2B5EF4-FFF2-40B4-BE49-F238E27FC236}">
                <a16:creationId xmlns:a16="http://schemas.microsoft.com/office/drawing/2014/main" id="{60F67615-68D4-488D-8A9E-56569D5F0824}"/>
              </a:ext>
            </a:extLst>
          </p:cNvPr>
          <p:cNvSpPr txBox="1"/>
          <p:nvPr/>
        </p:nvSpPr>
        <p:spPr>
          <a:xfrm>
            <a:off x="3040928" y="1055941"/>
            <a:ext cx="324000" cy="397907"/>
          </a:xfrm>
          <a:prstGeom prst="wedgeRoundRectCallout">
            <a:avLst>
              <a:gd name="adj1" fmla="val -235447"/>
              <a:gd name="adj2" fmla="val -10436"/>
              <a:gd name="adj3" fmla="val 16667"/>
            </a:avLst>
          </a:prstGeom>
          <a:effectLst>
            <a:glow rad="101600">
              <a:schemeClr val="accent1">
                <a:satMod val="175000"/>
                <a:alpha val="84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sv-SE" sz="2400" dirty="0"/>
              <a:t>1</a:t>
            </a:r>
            <a:endParaRPr lang="LID4096" sz="2400" dirty="0"/>
          </a:p>
        </p:txBody>
      </p:sp>
      <p:sp>
        <p:nvSpPr>
          <p:cNvPr id="17" name="textruta 16">
            <a:extLst>
              <a:ext uri="{FF2B5EF4-FFF2-40B4-BE49-F238E27FC236}">
                <a16:creationId xmlns:a16="http://schemas.microsoft.com/office/drawing/2014/main" id="{ADEB69F4-C4E1-4C6B-AE9E-3DC8CFDD4BC3}"/>
              </a:ext>
            </a:extLst>
          </p:cNvPr>
          <p:cNvSpPr txBox="1"/>
          <p:nvPr/>
        </p:nvSpPr>
        <p:spPr>
          <a:xfrm>
            <a:off x="3536739" y="4304068"/>
            <a:ext cx="324000" cy="397907"/>
          </a:xfrm>
          <a:prstGeom prst="wedgeRoundRectCallout">
            <a:avLst>
              <a:gd name="adj1" fmla="val -141372"/>
              <a:gd name="adj2" fmla="val 85315"/>
              <a:gd name="adj3" fmla="val 16667"/>
            </a:avLst>
          </a:prstGeom>
          <a:effectLst>
            <a:glow rad="101600">
              <a:schemeClr val="accent1">
                <a:satMod val="175000"/>
                <a:alpha val="84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sv-SE" sz="2400" dirty="0"/>
              <a:t>1</a:t>
            </a:r>
            <a:endParaRPr lang="LID4096" sz="2400" dirty="0"/>
          </a:p>
        </p:txBody>
      </p:sp>
      <p:sp>
        <p:nvSpPr>
          <p:cNvPr id="19" name="textruta 18">
            <a:extLst>
              <a:ext uri="{FF2B5EF4-FFF2-40B4-BE49-F238E27FC236}">
                <a16:creationId xmlns:a16="http://schemas.microsoft.com/office/drawing/2014/main" id="{1FE938DC-D01D-482F-81E6-071259E42702}"/>
              </a:ext>
            </a:extLst>
          </p:cNvPr>
          <p:cNvSpPr txBox="1"/>
          <p:nvPr/>
        </p:nvSpPr>
        <p:spPr>
          <a:xfrm>
            <a:off x="3002518" y="3665661"/>
            <a:ext cx="324000" cy="397907"/>
          </a:xfrm>
          <a:prstGeom prst="wedgeRoundRectCallout">
            <a:avLst>
              <a:gd name="adj1" fmla="val -144313"/>
              <a:gd name="adj2" fmla="val 37438"/>
              <a:gd name="adj3" fmla="val 16667"/>
            </a:avLst>
          </a:prstGeom>
          <a:effectLst>
            <a:glow rad="101600">
              <a:schemeClr val="accent1">
                <a:satMod val="175000"/>
                <a:alpha val="84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sv-SE" sz="2400" dirty="0"/>
              <a:t>2</a:t>
            </a:r>
            <a:endParaRPr lang="LID4096" sz="2400" dirty="0"/>
          </a:p>
        </p:txBody>
      </p:sp>
      <p:sp>
        <p:nvSpPr>
          <p:cNvPr id="21" name="textruta 20">
            <a:extLst>
              <a:ext uri="{FF2B5EF4-FFF2-40B4-BE49-F238E27FC236}">
                <a16:creationId xmlns:a16="http://schemas.microsoft.com/office/drawing/2014/main" id="{66CC50D8-FE5B-4980-B29A-79D1FB0F1480}"/>
              </a:ext>
            </a:extLst>
          </p:cNvPr>
          <p:cNvSpPr txBox="1"/>
          <p:nvPr/>
        </p:nvSpPr>
        <p:spPr>
          <a:xfrm>
            <a:off x="2346033" y="1683559"/>
            <a:ext cx="324000" cy="397907"/>
          </a:xfrm>
          <a:prstGeom prst="wedgeRoundRectCallout">
            <a:avLst>
              <a:gd name="adj1" fmla="val -290977"/>
              <a:gd name="adj2" fmla="val 33184"/>
              <a:gd name="adj3" fmla="val 16667"/>
            </a:avLst>
          </a:prstGeom>
          <a:effectLst>
            <a:glow rad="101600">
              <a:schemeClr val="accent1">
                <a:satMod val="175000"/>
                <a:alpha val="84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sv-SE" sz="2400" dirty="0"/>
              <a:t>3</a:t>
            </a:r>
            <a:endParaRPr lang="LID4096" sz="2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63608650"/>
      </p:ext>
    </p:extLst>
  </p:cSld>
  <p:clrMapOvr>
    <a:masterClrMapping/>
  </p:clrMapOvr>
  <p:transition advTm="387816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uiExpand="1" build="p" bldLvl="2"/>
      <p:bldP spid="9" grpId="0"/>
      <p:bldP spid="11" grpId="0" animBg="1"/>
      <p:bldP spid="12" grpId="0" animBg="1"/>
      <p:bldP spid="14" grpId="0" animBg="1"/>
      <p:bldP spid="17" grpId="0" animBg="1"/>
      <p:bldP spid="19" grpId="0" animBg="1"/>
      <p:bldP spid="2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9AC7479B-44C8-479D-973B-8328BCCD463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06"/>
          <a:stretch/>
        </p:blipFill>
        <p:spPr>
          <a:xfrm>
            <a:off x="0" y="680640"/>
            <a:ext cx="12192000" cy="6177360"/>
          </a:xfrm>
          <a:prstGeom prst="rect">
            <a:avLst/>
          </a:prstGeom>
        </p:spPr>
      </p:pic>
      <p:sp>
        <p:nvSpPr>
          <p:cNvPr id="10" name="Frihandsfigur 6">
            <a:extLst>
              <a:ext uri="{FF2B5EF4-FFF2-40B4-BE49-F238E27FC236}">
                <a16:creationId xmlns:a16="http://schemas.microsoft.com/office/drawing/2014/main" id="{688F442D-99C9-4D5B-842E-FADCF623343D}"/>
              </a:ext>
            </a:extLst>
          </p:cNvPr>
          <p:cNvSpPr/>
          <p:nvPr/>
        </p:nvSpPr>
        <p:spPr>
          <a:xfrm>
            <a:off x="5794" y="3498173"/>
            <a:ext cx="12186205" cy="443620"/>
          </a:xfrm>
          <a:custGeom>
            <a:avLst/>
            <a:gdLst>
              <a:gd name="connsiteX0" fmla="*/ 0 w 11452633"/>
              <a:gd name="connsiteY0" fmla="*/ 443620 h 443620"/>
              <a:gd name="connsiteX1" fmla="*/ 5685576 w 11452633"/>
              <a:gd name="connsiteY1" fmla="*/ 253498 h 443620"/>
              <a:gd name="connsiteX2" fmla="*/ 11452633 w 11452633"/>
              <a:gd name="connsiteY2" fmla="*/ 0 h 443620"/>
              <a:gd name="connsiteX0" fmla="*/ 0 w 11452633"/>
              <a:gd name="connsiteY0" fmla="*/ 443620 h 443620"/>
              <a:gd name="connsiteX1" fmla="*/ 5672876 w 11452633"/>
              <a:gd name="connsiteY1" fmla="*/ 275723 h 443620"/>
              <a:gd name="connsiteX2" fmla="*/ 11452633 w 11452633"/>
              <a:gd name="connsiteY2" fmla="*/ 0 h 443620"/>
              <a:gd name="connsiteX0" fmla="*/ 0 w 11452633"/>
              <a:gd name="connsiteY0" fmla="*/ 443620 h 443620"/>
              <a:gd name="connsiteX1" fmla="*/ 5669701 w 11452633"/>
              <a:gd name="connsiteY1" fmla="*/ 250323 h 443620"/>
              <a:gd name="connsiteX2" fmla="*/ 11452633 w 11452633"/>
              <a:gd name="connsiteY2" fmla="*/ 0 h 443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452633" h="443620">
                <a:moveTo>
                  <a:pt x="0" y="443620"/>
                </a:moveTo>
                <a:lnTo>
                  <a:pt x="5669701" y="250323"/>
                </a:lnTo>
                <a:lnTo>
                  <a:pt x="11452633" y="0"/>
                </a:lnTo>
              </a:path>
            </a:pathLst>
          </a:custGeom>
          <a:noFill/>
          <a:ln w="190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pic>
        <p:nvPicPr>
          <p:cNvPr id="12" name="Bildobjekt 11">
            <a:extLst>
              <a:ext uri="{FF2B5EF4-FFF2-40B4-BE49-F238E27FC236}">
                <a16:creationId xmlns:a16="http://schemas.microsoft.com/office/drawing/2014/main" id="{315A317D-0A91-4CD8-A62B-0050F56272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1809" y="3238538"/>
            <a:ext cx="628650" cy="628650"/>
          </a:xfrm>
          <a:prstGeom prst="rect">
            <a:avLst/>
          </a:prstGeom>
        </p:spPr>
      </p:pic>
      <p:pic>
        <p:nvPicPr>
          <p:cNvPr id="14" name="Bildobjekt 13">
            <a:extLst>
              <a:ext uri="{FF2B5EF4-FFF2-40B4-BE49-F238E27FC236}">
                <a16:creationId xmlns:a16="http://schemas.microsoft.com/office/drawing/2014/main" id="{8E411B88-AF50-492B-A4B7-BC068FDFD9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9524" y="3495994"/>
            <a:ext cx="628650" cy="628650"/>
          </a:xfrm>
          <a:prstGeom prst="rect">
            <a:avLst/>
          </a:prstGeom>
        </p:spPr>
      </p:pic>
      <p:pic>
        <p:nvPicPr>
          <p:cNvPr id="16" name="Bildobjekt 15">
            <a:extLst>
              <a:ext uri="{FF2B5EF4-FFF2-40B4-BE49-F238E27FC236}">
                <a16:creationId xmlns:a16="http://schemas.microsoft.com/office/drawing/2014/main" id="{8C58A44E-3604-4597-BC86-2927A4E404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8994" y="3476244"/>
            <a:ext cx="628650" cy="628650"/>
          </a:xfrm>
          <a:prstGeom prst="rect">
            <a:avLst/>
          </a:prstGeom>
        </p:spPr>
      </p:pic>
      <p:sp>
        <p:nvSpPr>
          <p:cNvPr id="18" name="Höger 13">
            <a:extLst>
              <a:ext uri="{FF2B5EF4-FFF2-40B4-BE49-F238E27FC236}">
                <a16:creationId xmlns:a16="http://schemas.microsoft.com/office/drawing/2014/main" id="{82465A23-94BE-47EB-8A00-BBAA914A1D26}"/>
              </a:ext>
            </a:extLst>
          </p:cNvPr>
          <p:cNvSpPr/>
          <p:nvPr/>
        </p:nvSpPr>
        <p:spPr>
          <a:xfrm rot="3048106">
            <a:off x="3318026" y="2035751"/>
            <a:ext cx="2124000" cy="936000"/>
          </a:xfrm>
          <a:prstGeom prst="rightArrow">
            <a:avLst>
              <a:gd name="adj1" fmla="val 57500"/>
              <a:gd name="adj2" fmla="val 50000"/>
            </a:avLst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ts val="1800"/>
              </a:lnSpc>
            </a:pPr>
            <a:r>
              <a:rPr lang="sv-SE" dirty="0">
                <a:solidFill>
                  <a:schemeClr val="tx1"/>
                </a:solidFill>
              </a:rPr>
              <a:t>Himmelsfärden</a:t>
            </a:r>
          </a:p>
          <a:p>
            <a:pPr algn="ctr">
              <a:lnSpc>
                <a:spcPts val="1800"/>
              </a:lnSpc>
            </a:pPr>
            <a:r>
              <a:rPr lang="sv-SE" dirty="0">
                <a:solidFill>
                  <a:schemeClr val="tx1"/>
                </a:solidFill>
              </a:rPr>
              <a:t>19 maj</a:t>
            </a:r>
          </a:p>
        </p:txBody>
      </p:sp>
      <p:sp>
        <p:nvSpPr>
          <p:cNvPr id="20" name="Höger 14">
            <a:extLst>
              <a:ext uri="{FF2B5EF4-FFF2-40B4-BE49-F238E27FC236}">
                <a16:creationId xmlns:a16="http://schemas.microsoft.com/office/drawing/2014/main" id="{0E14612A-C333-4A45-AC82-71003D13FF89}"/>
              </a:ext>
            </a:extLst>
          </p:cNvPr>
          <p:cNvSpPr/>
          <p:nvPr/>
        </p:nvSpPr>
        <p:spPr>
          <a:xfrm rot="3048106">
            <a:off x="8286990" y="1852871"/>
            <a:ext cx="2124000" cy="936000"/>
          </a:xfrm>
          <a:prstGeom prst="rightArrow">
            <a:avLst>
              <a:gd name="adj1" fmla="val 57500"/>
              <a:gd name="adj2" fmla="val 50000"/>
            </a:avLst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ts val="1800"/>
              </a:lnSpc>
            </a:pPr>
            <a:r>
              <a:rPr lang="sv-SE" dirty="0">
                <a:solidFill>
                  <a:schemeClr val="tx1"/>
                </a:solidFill>
              </a:rPr>
              <a:t>Korsfästelsen</a:t>
            </a:r>
          </a:p>
          <a:p>
            <a:pPr algn="ctr">
              <a:lnSpc>
                <a:spcPts val="1800"/>
              </a:lnSpc>
            </a:pPr>
            <a:r>
              <a:rPr lang="sv-SE" dirty="0">
                <a:solidFill>
                  <a:schemeClr val="tx1"/>
                </a:solidFill>
              </a:rPr>
              <a:t>Påsk, 7 april</a:t>
            </a:r>
          </a:p>
        </p:txBody>
      </p:sp>
      <p:sp>
        <p:nvSpPr>
          <p:cNvPr id="22" name="Höger 15">
            <a:extLst>
              <a:ext uri="{FF2B5EF4-FFF2-40B4-BE49-F238E27FC236}">
                <a16:creationId xmlns:a16="http://schemas.microsoft.com/office/drawing/2014/main" id="{01CFF98D-6888-4018-9C74-3479E456F16F}"/>
              </a:ext>
            </a:extLst>
          </p:cNvPr>
          <p:cNvSpPr/>
          <p:nvPr/>
        </p:nvSpPr>
        <p:spPr>
          <a:xfrm rot="3048106">
            <a:off x="1978939" y="2145479"/>
            <a:ext cx="2124000" cy="936000"/>
          </a:xfrm>
          <a:prstGeom prst="rightArrow">
            <a:avLst>
              <a:gd name="adj1" fmla="val 57500"/>
              <a:gd name="adj2" fmla="val 50000"/>
            </a:avLst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ts val="1800"/>
              </a:lnSpc>
            </a:pPr>
            <a:r>
              <a:rPr lang="sv-SE" dirty="0">
                <a:solidFill>
                  <a:schemeClr val="tx1"/>
                </a:solidFill>
              </a:rPr>
              <a:t>Andeutgjutelsen</a:t>
            </a:r>
          </a:p>
          <a:p>
            <a:pPr algn="ctr">
              <a:lnSpc>
                <a:spcPts val="1800"/>
              </a:lnSpc>
            </a:pPr>
            <a:r>
              <a:rPr lang="sv-SE" dirty="0">
                <a:solidFill>
                  <a:schemeClr val="tx1"/>
                </a:solidFill>
              </a:rPr>
              <a:t>Pingst, 29 maj</a:t>
            </a:r>
          </a:p>
        </p:txBody>
      </p:sp>
      <p:sp>
        <p:nvSpPr>
          <p:cNvPr id="24" name="Vänster 16">
            <a:extLst>
              <a:ext uri="{FF2B5EF4-FFF2-40B4-BE49-F238E27FC236}">
                <a16:creationId xmlns:a16="http://schemas.microsoft.com/office/drawing/2014/main" id="{E5AA35BF-75DE-4F27-B2A2-516089192DF0}"/>
              </a:ext>
            </a:extLst>
          </p:cNvPr>
          <p:cNvSpPr/>
          <p:nvPr/>
        </p:nvSpPr>
        <p:spPr>
          <a:xfrm rot="21433611">
            <a:off x="6522680" y="4897104"/>
            <a:ext cx="3220287" cy="594656"/>
          </a:xfrm>
          <a:prstGeom prst="leftArrow">
            <a:avLst>
              <a:gd name="adj1" fmla="val 100000"/>
              <a:gd name="adj2" fmla="val 50000"/>
            </a:avLst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>
                <a:solidFill>
                  <a:schemeClr val="tx1"/>
                </a:solidFill>
              </a:rPr>
              <a:t>Jesus förbereder apostlarna 40 dagar</a:t>
            </a:r>
          </a:p>
        </p:txBody>
      </p:sp>
      <p:sp>
        <p:nvSpPr>
          <p:cNvPr id="26" name="textruta 25">
            <a:extLst>
              <a:ext uri="{FF2B5EF4-FFF2-40B4-BE49-F238E27FC236}">
                <a16:creationId xmlns:a16="http://schemas.microsoft.com/office/drawing/2014/main" id="{3570E2C9-BD8F-487D-9CB4-15FBA46CDE18}"/>
              </a:ext>
            </a:extLst>
          </p:cNvPr>
          <p:cNvSpPr txBox="1"/>
          <p:nvPr/>
        </p:nvSpPr>
        <p:spPr>
          <a:xfrm>
            <a:off x="8796674" y="5613455"/>
            <a:ext cx="8452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400" b="1" dirty="0">
                <a:solidFill>
                  <a:srgbClr val="E71313"/>
                </a:solidFill>
              </a:rPr>
              <a:t>Oxen</a:t>
            </a:r>
          </a:p>
        </p:txBody>
      </p:sp>
      <p:sp>
        <p:nvSpPr>
          <p:cNvPr id="28" name="textruta 27">
            <a:extLst>
              <a:ext uri="{FF2B5EF4-FFF2-40B4-BE49-F238E27FC236}">
                <a16:creationId xmlns:a16="http://schemas.microsoft.com/office/drawing/2014/main" id="{35F64B17-EF64-4BCF-A779-F71E8486C849}"/>
              </a:ext>
            </a:extLst>
          </p:cNvPr>
          <p:cNvSpPr txBox="1"/>
          <p:nvPr/>
        </p:nvSpPr>
        <p:spPr>
          <a:xfrm>
            <a:off x="10299319" y="3955742"/>
            <a:ext cx="12590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400" b="1" dirty="0">
                <a:solidFill>
                  <a:srgbClr val="1BCEDF"/>
                </a:solidFill>
              </a:rPr>
              <a:t>Väduren</a:t>
            </a:r>
          </a:p>
        </p:txBody>
      </p:sp>
      <p:sp>
        <p:nvSpPr>
          <p:cNvPr id="30" name="textruta 29">
            <a:extLst>
              <a:ext uri="{FF2B5EF4-FFF2-40B4-BE49-F238E27FC236}">
                <a16:creationId xmlns:a16="http://schemas.microsoft.com/office/drawing/2014/main" id="{11F1BEFE-B402-4505-BC40-924ABE8476DA}"/>
              </a:ext>
            </a:extLst>
          </p:cNvPr>
          <p:cNvSpPr txBox="1"/>
          <p:nvPr/>
        </p:nvSpPr>
        <p:spPr>
          <a:xfrm>
            <a:off x="864870" y="5347389"/>
            <a:ext cx="16589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400" b="1" dirty="0">
                <a:solidFill>
                  <a:srgbClr val="2BDBBD"/>
                </a:solidFill>
              </a:rPr>
              <a:t>Tvillingarna</a:t>
            </a:r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Utsökt tajmning korsfästelseåret 30 e.Kr.</a:t>
            </a:r>
          </a:p>
        </p:txBody>
      </p:sp>
      <p:sp>
        <p:nvSpPr>
          <p:cNvPr id="6" name="Vänster 16">
            <a:extLst>
              <a:ext uri="{FF2B5EF4-FFF2-40B4-BE49-F238E27FC236}">
                <a16:creationId xmlns:a16="http://schemas.microsoft.com/office/drawing/2014/main" id="{BF10D7F1-7D10-4249-AB28-8E895936FEA2}"/>
              </a:ext>
            </a:extLst>
          </p:cNvPr>
          <p:cNvSpPr/>
          <p:nvPr/>
        </p:nvSpPr>
        <p:spPr>
          <a:xfrm rot="21433611">
            <a:off x="3550614" y="5050060"/>
            <a:ext cx="2118062" cy="594656"/>
          </a:xfrm>
          <a:prstGeom prst="leftArrow">
            <a:avLst>
              <a:gd name="adj1" fmla="val 100000"/>
              <a:gd name="adj2" fmla="val 50000"/>
            </a:avLst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>
                <a:solidFill>
                  <a:schemeClr val="tx1"/>
                </a:solidFill>
              </a:rPr>
              <a:t>Väntan på Anden</a:t>
            </a:r>
            <a:br>
              <a:rPr lang="sv-SE" dirty="0">
                <a:solidFill>
                  <a:schemeClr val="tx1"/>
                </a:solidFill>
              </a:rPr>
            </a:br>
            <a:r>
              <a:rPr lang="sv-SE" dirty="0">
                <a:solidFill>
                  <a:schemeClr val="tx1"/>
                </a:solidFill>
              </a:rPr>
              <a:t>10 dagar</a:t>
            </a:r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09E105C4-5942-451B-A2B8-9FCA70448C9E}"/>
              </a:ext>
            </a:extLst>
          </p:cNvPr>
          <p:cNvSpPr txBox="1"/>
          <p:nvPr/>
        </p:nvSpPr>
        <p:spPr>
          <a:xfrm rot="21420587">
            <a:off x="8141716" y="3299558"/>
            <a:ext cx="10901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>
                <a:solidFill>
                  <a:srgbClr val="FFFF00"/>
                </a:solidFill>
              </a:rPr>
              <a:t>Ekliptikan</a:t>
            </a:r>
            <a:endParaRPr lang="LID4096" dirty="0">
              <a:solidFill>
                <a:srgbClr val="FFFF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41765353"/>
      </p:ext>
    </p:extLst>
  </p:cSld>
  <p:clrMapOvr>
    <a:masterClrMapping/>
  </p:clrMapOvr>
  <p:transition advTm="167523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0" grpId="0" animBg="1"/>
      <p:bldP spid="22" grpId="0" animBg="1"/>
      <p:bldP spid="24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ktangel 10">
            <a:extLst>
              <a:ext uri="{FF2B5EF4-FFF2-40B4-BE49-F238E27FC236}">
                <a16:creationId xmlns:a16="http://schemas.microsoft.com/office/drawing/2014/main" id="{1D8F1056-2C90-43E6-931B-3D6D6D83A9D4}"/>
              </a:ext>
            </a:extLst>
          </p:cNvPr>
          <p:cNvSpPr/>
          <p:nvPr/>
        </p:nvSpPr>
        <p:spPr>
          <a:xfrm>
            <a:off x="2490819" y="684000"/>
            <a:ext cx="4515711" cy="6174000"/>
          </a:xfrm>
          <a:prstGeom prst="rect">
            <a:avLst/>
          </a:prstGeom>
          <a:solidFill>
            <a:schemeClr val="bg1"/>
          </a:solidFill>
        </p:spPr>
        <p:txBody>
          <a:bodyPr wrap="square" lIns="144000" tIns="108000" rIns="144000">
            <a:noAutofit/>
          </a:bodyPr>
          <a:lstStyle/>
          <a:p>
            <a:r>
              <a:rPr lang="sv-SE" b="1" i="1" dirty="0"/>
              <a:t>Kräftan</a:t>
            </a:r>
            <a:r>
              <a:rPr lang="sv-SE" dirty="0"/>
              <a:t> motsvarar </a:t>
            </a:r>
            <a:r>
              <a:rPr lang="sv-SE" b="1" i="1" dirty="0"/>
              <a:t>Antikrist</a:t>
            </a:r>
            <a:r>
              <a:rPr lang="sv-SE" dirty="0"/>
              <a:t>: </a:t>
            </a:r>
            <a:r>
              <a:rPr lang="sv-SE" dirty="0">
                <a:solidFill>
                  <a:srgbClr val="C00000"/>
                </a:solidFill>
              </a:rPr>
              <a:t>När det gäller vår Herre Jesu Kristi ankomst… Låt ingen bedra er på något sätt. Först måste avfallet komma och </a:t>
            </a:r>
            <a:r>
              <a:rPr lang="sv-SE" b="1" i="1" dirty="0">
                <a:solidFill>
                  <a:srgbClr val="C00000"/>
                </a:solidFill>
              </a:rPr>
              <a:t>laglöshetens människa</a:t>
            </a:r>
            <a:r>
              <a:rPr lang="sv-SE" dirty="0">
                <a:solidFill>
                  <a:srgbClr val="C00000"/>
                </a:solidFill>
              </a:rPr>
              <a:t> träda fram, </a:t>
            </a:r>
            <a:r>
              <a:rPr lang="sv-SE" b="1" i="1" dirty="0">
                <a:solidFill>
                  <a:srgbClr val="C00000"/>
                </a:solidFill>
              </a:rPr>
              <a:t>fördärvets son</a:t>
            </a:r>
            <a:r>
              <a:rPr lang="sv-SE" dirty="0">
                <a:solidFill>
                  <a:srgbClr val="C00000"/>
                </a:solidFill>
              </a:rPr>
              <a:t>, </a:t>
            </a:r>
            <a:r>
              <a:rPr lang="sv-SE" b="1" i="1" dirty="0">
                <a:solidFill>
                  <a:srgbClr val="C00000"/>
                </a:solidFill>
              </a:rPr>
              <a:t>motståndaren</a:t>
            </a:r>
            <a:r>
              <a:rPr lang="sv-SE" dirty="0">
                <a:solidFill>
                  <a:srgbClr val="C00000"/>
                </a:solidFill>
              </a:rPr>
              <a:t> som förhäver sig över allt som kallas gud eller heligt så att han sätter sig i Guds tempel och säger sig vara Gud.</a:t>
            </a:r>
            <a:r>
              <a:rPr lang="sv-SE" dirty="0"/>
              <a:t> </a:t>
            </a:r>
            <a:r>
              <a:rPr lang="sv-SE" sz="1400" dirty="0"/>
              <a:t>(1 Tess 2:1-4)</a:t>
            </a:r>
            <a:endParaRPr lang="sv-SE" dirty="0"/>
          </a:p>
          <a:p>
            <a:pPr marL="180975" indent="-180975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sv-SE" dirty="0"/>
              <a:t>En vämjelig figur som kommer upp ur havet. </a:t>
            </a:r>
            <a:r>
              <a:rPr lang="sv-SE" dirty="0">
                <a:solidFill>
                  <a:srgbClr val="C00000"/>
                </a:solidFill>
              </a:rPr>
              <a:t>Jag såg ett vilddjur komma upp </a:t>
            </a:r>
            <a:r>
              <a:rPr lang="sv-SE" i="1" u="sng" dirty="0">
                <a:solidFill>
                  <a:srgbClr val="C00000"/>
                </a:solidFill>
              </a:rPr>
              <a:t>ur havet</a:t>
            </a:r>
            <a:r>
              <a:rPr lang="sv-SE" dirty="0">
                <a:solidFill>
                  <a:srgbClr val="C00000"/>
                </a:solidFill>
              </a:rPr>
              <a:t>…</a:t>
            </a:r>
          </a:p>
          <a:p>
            <a:pPr marL="180975" indent="-180975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sv-SE" dirty="0"/>
              <a:t>Med tio ”ben”: </a:t>
            </a:r>
            <a:r>
              <a:rPr lang="sv-SE" dirty="0">
                <a:solidFill>
                  <a:srgbClr val="C00000"/>
                </a:solidFill>
              </a:rPr>
              <a:t>… Det hade </a:t>
            </a:r>
            <a:r>
              <a:rPr lang="sv-SE" i="1" u="sng" dirty="0">
                <a:solidFill>
                  <a:srgbClr val="C00000"/>
                </a:solidFill>
              </a:rPr>
              <a:t>tio horn</a:t>
            </a:r>
            <a:r>
              <a:rPr lang="sv-SE" dirty="0">
                <a:solidFill>
                  <a:srgbClr val="C00000"/>
                </a:solidFill>
              </a:rPr>
              <a:t> och sju huvuden och </a:t>
            </a:r>
            <a:r>
              <a:rPr lang="sv-SE" i="1" u="sng" dirty="0">
                <a:solidFill>
                  <a:srgbClr val="C00000"/>
                </a:solidFill>
              </a:rPr>
              <a:t>tio kronor</a:t>
            </a:r>
            <a:r>
              <a:rPr lang="sv-SE" dirty="0">
                <a:solidFill>
                  <a:srgbClr val="C00000"/>
                </a:solidFill>
              </a:rPr>
              <a:t> på sina horn, och hädiska namn på sina huvuden.</a:t>
            </a:r>
            <a:r>
              <a:rPr lang="sv-SE" dirty="0"/>
              <a:t> </a:t>
            </a:r>
            <a:r>
              <a:rPr lang="sv-SE" sz="1400" dirty="0"/>
              <a:t>(Upp 13:1)</a:t>
            </a:r>
          </a:p>
          <a:p>
            <a:pPr marL="180975" indent="-180975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sv-SE" dirty="0"/>
              <a:t>Går sidledes: </a:t>
            </a:r>
            <a:r>
              <a:rPr lang="sv-SE" dirty="0">
                <a:solidFill>
                  <a:srgbClr val="C00000"/>
                </a:solidFill>
              </a:rPr>
              <a:t>Hos er har det nämligen </a:t>
            </a:r>
            <a:r>
              <a:rPr lang="sv-SE" i="1" u="sng" dirty="0">
                <a:solidFill>
                  <a:srgbClr val="C00000"/>
                </a:solidFill>
              </a:rPr>
              <a:t>nästlat sig in</a:t>
            </a:r>
            <a:r>
              <a:rPr lang="sv-SE" dirty="0">
                <a:solidFill>
                  <a:srgbClr val="C00000"/>
                </a:solidFill>
              </a:rPr>
              <a:t> </a:t>
            </a:r>
            <a:r>
              <a:rPr lang="sv-SE" dirty="0"/>
              <a:t>[bokstavligt: </a:t>
            </a:r>
            <a:r>
              <a:rPr lang="sv-SE" i="1" dirty="0"/>
              <a:t>kommit in </a:t>
            </a:r>
            <a:r>
              <a:rPr lang="sv-SE" i="1" u="sng" dirty="0"/>
              <a:t>sidledes</a:t>
            </a:r>
            <a:r>
              <a:rPr lang="sv-SE" dirty="0"/>
              <a:t>]</a:t>
            </a:r>
            <a:r>
              <a:rPr lang="sv-SE" dirty="0">
                <a:solidFill>
                  <a:srgbClr val="C00000"/>
                </a:solidFill>
              </a:rPr>
              <a:t> vissa personer… De är gudlösa, de förvränger vår Guds nåd till försvar för omoral och förnekar vår ende Härskare och Herre, Jesus Kristus.</a:t>
            </a:r>
            <a:r>
              <a:rPr lang="sv-SE" dirty="0"/>
              <a:t> </a:t>
            </a:r>
            <a:r>
              <a:rPr lang="sv-SE" sz="1400" dirty="0"/>
              <a:t>(Jud 1:4)</a:t>
            </a:r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Kräftan – Antikrist</a:t>
            </a:r>
          </a:p>
        </p:txBody>
      </p:sp>
      <p:sp>
        <p:nvSpPr>
          <p:cNvPr id="7" name="Bubbla röd">
            <a:extLst>
              <a:ext uri="{FF2B5EF4-FFF2-40B4-BE49-F238E27FC236}">
                <a16:creationId xmlns:a16="http://schemas.microsoft.com/office/drawing/2014/main" id="{63D33FB6-D0B5-4A20-BF40-86C1EF9B5FA5}"/>
              </a:ext>
            </a:extLst>
          </p:cNvPr>
          <p:cNvSpPr/>
          <p:nvPr/>
        </p:nvSpPr>
        <p:spPr>
          <a:xfrm>
            <a:off x="7006530" y="696083"/>
            <a:ext cx="5185470" cy="4047262"/>
          </a:xfrm>
          <a:prstGeom prst="rect">
            <a:avLst/>
          </a:prstGeom>
          <a:noFill/>
          <a:ln w="19050">
            <a:noFill/>
          </a:ln>
          <a:effec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r>
              <a:rPr lang="sv-SE" dirty="0">
                <a:solidFill>
                  <a:prstClr val="black"/>
                </a:solidFill>
              </a:rPr>
              <a:t>Grekisk mytologi kopplar </a:t>
            </a:r>
            <a:br>
              <a:rPr lang="sv-SE" dirty="0">
                <a:solidFill>
                  <a:prstClr val="black"/>
                </a:solidFill>
              </a:rPr>
            </a:br>
            <a:r>
              <a:rPr lang="sv-SE" b="1" i="1" dirty="0">
                <a:solidFill>
                  <a:prstClr val="black"/>
                </a:solidFill>
              </a:rPr>
              <a:t>Kräftan</a:t>
            </a:r>
            <a:r>
              <a:rPr lang="sv-SE" dirty="0">
                <a:solidFill>
                  <a:prstClr val="black"/>
                </a:solidFill>
              </a:rPr>
              <a:t> till </a:t>
            </a:r>
            <a:r>
              <a:rPr lang="sv-SE" b="1" i="1" dirty="0">
                <a:solidFill>
                  <a:prstClr val="black"/>
                </a:solidFill>
              </a:rPr>
              <a:t>Hydra</a:t>
            </a:r>
            <a:r>
              <a:rPr lang="sv-SE" dirty="0">
                <a:solidFill>
                  <a:prstClr val="black"/>
                </a:solidFill>
              </a:rPr>
              <a:t>, den mång-</a:t>
            </a:r>
            <a:br>
              <a:rPr lang="sv-SE" dirty="0">
                <a:solidFill>
                  <a:prstClr val="black"/>
                </a:solidFill>
              </a:rPr>
            </a:br>
            <a:r>
              <a:rPr lang="sv-SE" dirty="0" err="1">
                <a:solidFill>
                  <a:prstClr val="black"/>
                </a:solidFill>
              </a:rPr>
              <a:t>hövdade</a:t>
            </a:r>
            <a:r>
              <a:rPr lang="sv-SE" dirty="0">
                <a:solidFill>
                  <a:prstClr val="black"/>
                </a:solidFill>
              </a:rPr>
              <a:t> </a:t>
            </a:r>
            <a:r>
              <a:rPr lang="sv-SE" i="1" u="sng" dirty="0">
                <a:solidFill>
                  <a:prstClr val="black"/>
                </a:solidFill>
              </a:rPr>
              <a:t>ormen</a:t>
            </a:r>
            <a:r>
              <a:rPr lang="sv-SE" dirty="0">
                <a:solidFill>
                  <a:prstClr val="black"/>
                </a:solidFill>
              </a:rPr>
              <a:t>. Jämför: </a:t>
            </a:r>
            <a:r>
              <a:rPr lang="sv-SE" dirty="0">
                <a:solidFill>
                  <a:srgbClr val="C00000"/>
                </a:solidFill>
              </a:rPr>
              <a:t>Du </a:t>
            </a:r>
            <a:br>
              <a:rPr lang="sv-SE" dirty="0">
                <a:solidFill>
                  <a:srgbClr val="C00000"/>
                </a:solidFill>
              </a:rPr>
            </a:br>
            <a:r>
              <a:rPr lang="sv-SE" dirty="0">
                <a:solidFill>
                  <a:srgbClr val="C00000"/>
                </a:solidFill>
              </a:rPr>
              <a:t>knäckte Leviatans </a:t>
            </a:r>
            <a:r>
              <a:rPr lang="sv-SE" i="1" dirty="0">
                <a:solidFill>
                  <a:srgbClr val="C00000"/>
                </a:solidFill>
              </a:rPr>
              <a:t>huvud</a:t>
            </a:r>
            <a:r>
              <a:rPr lang="sv-SE" i="1" u="sng" dirty="0">
                <a:solidFill>
                  <a:srgbClr val="C00000"/>
                </a:solidFill>
              </a:rPr>
              <a:t>en</a:t>
            </a:r>
            <a:r>
              <a:rPr lang="sv-SE" dirty="0">
                <a:solidFill>
                  <a:srgbClr val="C00000"/>
                </a:solidFill>
              </a:rPr>
              <a:t>. </a:t>
            </a:r>
            <a:r>
              <a:rPr lang="sv-SE" sz="1400" dirty="0"/>
              <a:t>(Ps 74:14)</a:t>
            </a:r>
            <a:endParaRPr lang="LID4096" sz="1400" dirty="0"/>
          </a:p>
          <a:p>
            <a:pPr lvl="0">
              <a:spcBef>
                <a:spcPts val="600"/>
              </a:spcBef>
            </a:pPr>
            <a:r>
              <a:rPr lang="sv-SE" i="1" u="sng" dirty="0">
                <a:solidFill>
                  <a:prstClr val="black"/>
                </a:solidFill>
              </a:rPr>
              <a:t>Zeus (Gud)</a:t>
            </a:r>
            <a:r>
              <a:rPr lang="sv-SE" dirty="0">
                <a:solidFill>
                  <a:prstClr val="black"/>
                </a:solidFill>
              </a:rPr>
              <a:t> sänder ut </a:t>
            </a:r>
            <a:r>
              <a:rPr lang="sv-SE" i="1" u="sng" dirty="0">
                <a:solidFill>
                  <a:prstClr val="black"/>
                </a:solidFill>
              </a:rPr>
              <a:t>Herkules (Kristus)</a:t>
            </a:r>
            <a:r>
              <a:rPr lang="sv-SE" dirty="0">
                <a:solidFill>
                  <a:prstClr val="black"/>
                </a:solidFill>
              </a:rPr>
              <a:t> för att besegra </a:t>
            </a:r>
            <a:r>
              <a:rPr lang="sv-SE" i="1" u="sng" dirty="0">
                <a:solidFill>
                  <a:prstClr val="black"/>
                </a:solidFill>
              </a:rPr>
              <a:t>Hydra (Djävulen)</a:t>
            </a:r>
            <a:r>
              <a:rPr lang="sv-SE" dirty="0">
                <a:solidFill>
                  <a:prstClr val="black"/>
                </a:solidFill>
              </a:rPr>
              <a:t>. Under striden dyker en </a:t>
            </a:r>
            <a:r>
              <a:rPr lang="sv-SE" i="1" u="sng" dirty="0">
                <a:solidFill>
                  <a:prstClr val="black"/>
                </a:solidFill>
              </a:rPr>
              <a:t>Krabba (Antikrist)</a:t>
            </a:r>
            <a:r>
              <a:rPr lang="sv-SE" dirty="0">
                <a:solidFill>
                  <a:prstClr val="black"/>
                </a:solidFill>
              </a:rPr>
              <a:t> upp och biter Herkules i foten. Herkules stampar på krabban och krossar den. Jämför: 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sv-SE" i="1" u="sng" dirty="0">
                <a:solidFill>
                  <a:srgbClr val="C00000"/>
                </a:solidFill>
              </a:rPr>
              <a:t>Draken</a:t>
            </a:r>
            <a:r>
              <a:rPr lang="sv-SE" dirty="0">
                <a:solidFill>
                  <a:srgbClr val="C00000"/>
                </a:solidFill>
              </a:rPr>
              <a:t> [</a:t>
            </a:r>
            <a:r>
              <a:rPr lang="sv-SE" b="1" i="1" dirty="0">
                <a:solidFill>
                  <a:srgbClr val="C00000"/>
                </a:solidFill>
              </a:rPr>
              <a:t>Ormen</a:t>
            </a:r>
            <a:r>
              <a:rPr lang="sv-SE" dirty="0">
                <a:solidFill>
                  <a:srgbClr val="C00000"/>
                </a:solidFill>
              </a:rPr>
              <a:t>] gav </a:t>
            </a:r>
            <a:r>
              <a:rPr lang="sv-SE" i="1" u="sng" dirty="0">
                <a:solidFill>
                  <a:srgbClr val="C00000"/>
                </a:solidFill>
              </a:rPr>
              <a:t>vilddjuret</a:t>
            </a:r>
            <a:r>
              <a:rPr lang="sv-SE" dirty="0">
                <a:solidFill>
                  <a:srgbClr val="C00000"/>
                </a:solidFill>
              </a:rPr>
              <a:t> [</a:t>
            </a:r>
            <a:r>
              <a:rPr lang="sv-SE" b="1" i="1" dirty="0">
                <a:solidFill>
                  <a:srgbClr val="C00000"/>
                </a:solidFill>
              </a:rPr>
              <a:t>Krabban</a:t>
            </a:r>
            <a:r>
              <a:rPr lang="sv-SE" dirty="0">
                <a:solidFill>
                  <a:srgbClr val="C00000"/>
                </a:solidFill>
              </a:rPr>
              <a:t>] sin makt och sin tron och stor auktoritet. </a:t>
            </a:r>
            <a:r>
              <a:rPr lang="sv-SE" sz="1400" dirty="0"/>
              <a:t>(Upp 13:2)</a:t>
            </a:r>
            <a:endParaRPr lang="sv-SE" sz="1400" dirty="0">
              <a:solidFill>
                <a:prstClr val="black"/>
              </a:solidFill>
            </a:endParaRP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sv-SE" dirty="0">
                <a:solidFill>
                  <a:schemeClr val="tx1"/>
                </a:solidFill>
              </a:rPr>
              <a:t>Protoevangeliet: </a:t>
            </a:r>
            <a:r>
              <a:rPr lang="sv-SE" dirty="0">
                <a:solidFill>
                  <a:srgbClr val="C00000"/>
                </a:solidFill>
              </a:rPr>
              <a:t>Han ska krossa ditt huvud och du ska hugga honom i hälen. </a:t>
            </a:r>
            <a:r>
              <a:rPr lang="sv-SE" sz="1400" dirty="0">
                <a:solidFill>
                  <a:schemeClr val="tx1"/>
                </a:solidFill>
              </a:rPr>
              <a:t>(1 Mos 3:15)	</a:t>
            </a:r>
          </a:p>
          <a:p>
            <a:pPr marL="447675" indent="-179388">
              <a:buFont typeface="Arial" panose="020B0604020202020204" pitchFamily="34" charset="0"/>
              <a:buChar char="•"/>
            </a:pPr>
            <a:r>
              <a:rPr lang="sv-SE" dirty="0">
                <a:solidFill>
                  <a:schemeClr val="tx1"/>
                </a:solidFill>
              </a:rPr>
              <a:t>”Han” = Kvinnans avkomma = Kristus = </a:t>
            </a:r>
            <a:r>
              <a:rPr lang="sv-SE" b="1" i="1" dirty="0">
                <a:solidFill>
                  <a:schemeClr val="tx1"/>
                </a:solidFill>
              </a:rPr>
              <a:t>Lejonet</a:t>
            </a:r>
          </a:p>
          <a:p>
            <a:pPr marL="447675" indent="-179388">
              <a:buFont typeface="Arial" panose="020B0604020202020204" pitchFamily="34" charset="0"/>
              <a:buChar char="•"/>
            </a:pPr>
            <a:r>
              <a:rPr lang="sv-SE" dirty="0">
                <a:solidFill>
                  <a:schemeClr val="tx1"/>
                </a:solidFill>
              </a:rPr>
              <a:t>”Du” = Ormen = Djävulen = </a:t>
            </a:r>
            <a:r>
              <a:rPr lang="sv-SE" b="1" i="1" dirty="0">
                <a:solidFill>
                  <a:schemeClr val="tx1"/>
                </a:solidFill>
              </a:rPr>
              <a:t>Hydra</a:t>
            </a:r>
            <a:endParaRPr lang="sv-SE" sz="2400" b="1" i="1" dirty="0">
              <a:solidFill>
                <a:prstClr val="black"/>
              </a:solidFill>
            </a:endParaRPr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5096422E-D6B0-4F9E-BCB9-2610E7799B0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31" y="756391"/>
            <a:ext cx="2350012" cy="3360006"/>
          </a:xfrm>
          <a:prstGeom prst="rect">
            <a:avLst/>
          </a:prstGeom>
        </p:spPr>
      </p:pic>
      <p:pic>
        <p:nvPicPr>
          <p:cNvPr id="15" name="Bildobjekt 14">
            <a:extLst>
              <a:ext uri="{FF2B5EF4-FFF2-40B4-BE49-F238E27FC236}">
                <a16:creationId xmlns:a16="http://schemas.microsoft.com/office/drawing/2014/main" id="{08B834E2-419D-4EF8-B552-FF336D0FF5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77926" y="4732842"/>
            <a:ext cx="3923524" cy="2131047"/>
          </a:xfrm>
          <a:prstGeom prst="rect">
            <a:avLst/>
          </a:prstGeom>
        </p:spPr>
      </p:pic>
      <p:sp>
        <p:nvSpPr>
          <p:cNvPr id="16" name="Ellips 15">
            <a:extLst>
              <a:ext uri="{FF2B5EF4-FFF2-40B4-BE49-F238E27FC236}">
                <a16:creationId xmlns:a16="http://schemas.microsoft.com/office/drawing/2014/main" id="{2BA945DE-55CD-423E-A3D7-DA452CB7E061}"/>
              </a:ext>
            </a:extLst>
          </p:cNvPr>
          <p:cNvSpPr/>
          <p:nvPr/>
        </p:nvSpPr>
        <p:spPr>
          <a:xfrm>
            <a:off x="10239896" y="4800600"/>
            <a:ext cx="1670830" cy="195880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/>
              <a:t>         </a:t>
            </a:r>
            <a:endParaRPr lang="LID4096" dirty="0"/>
          </a:p>
        </p:txBody>
      </p:sp>
      <p:sp>
        <p:nvSpPr>
          <p:cNvPr id="3" name="textruta 2">
            <a:extLst>
              <a:ext uri="{FF2B5EF4-FFF2-40B4-BE49-F238E27FC236}">
                <a16:creationId xmlns:a16="http://schemas.microsoft.com/office/drawing/2014/main" id="{FC2D1200-A122-4AF6-A4A8-CCD7067902DC}"/>
              </a:ext>
            </a:extLst>
          </p:cNvPr>
          <p:cNvSpPr txBox="1"/>
          <p:nvPr/>
        </p:nvSpPr>
        <p:spPr>
          <a:xfrm>
            <a:off x="281274" y="4800600"/>
            <a:ext cx="19145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dirty="0">
                <a:solidFill>
                  <a:schemeClr val="bg1"/>
                </a:solidFill>
              </a:rPr>
              <a:t>Kräftan är den första stjärnbilden som fortfarande är framtida</a:t>
            </a:r>
            <a:endParaRPr lang="LID4096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60730257"/>
      </p:ext>
    </p:extLst>
  </p:cSld>
  <p:clrMapOvr>
    <a:masterClrMapping/>
  </p:clrMapOvr>
  <p:transition advTm="392298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 bldLvl="2"/>
      <p:bldP spid="7" grpId="0" uiExpand="1" build="p" bldLvl="2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ktangel 14">
            <a:extLst>
              <a:ext uri="{FF2B5EF4-FFF2-40B4-BE49-F238E27FC236}">
                <a16:creationId xmlns:a16="http://schemas.microsoft.com/office/drawing/2014/main" id="{662D3C4C-7F03-432F-AC4E-28B02AFCD738}"/>
              </a:ext>
            </a:extLst>
          </p:cNvPr>
          <p:cNvSpPr/>
          <p:nvPr/>
        </p:nvSpPr>
        <p:spPr>
          <a:xfrm>
            <a:off x="3870365" y="684000"/>
            <a:ext cx="4606885" cy="6174000"/>
          </a:xfrm>
          <a:prstGeom prst="rect">
            <a:avLst/>
          </a:prstGeom>
          <a:solidFill>
            <a:schemeClr val="bg1"/>
          </a:solidFill>
        </p:spPr>
        <p:txBody>
          <a:bodyPr wrap="square" lIns="144000" tIns="144000" rIns="144000">
            <a:noAutofit/>
          </a:bodyPr>
          <a:lstStyle/>
          <a:p>
            <a:r>
              <a:rPr lang="sv-SE" sz="2000" b="1" i="1" dirty="0"/>
              <a:t>Lejonet</a:t>
            </a:r>
            <a:r>
              <a:rPr lang="sv-SE" sz="2000" dirty="0"/>
              <a:t> symboliserar </a:t>
            </a:r>
            <a:r>
              <a:rPr lang="sv-SE" sz="2000" b="1" i="1" dirty="0"/>
              <a:t>Jesus</a:t>
            </a:r>
            <a:r>
              <a:rPr lang="sv-SE" sz="2000" dirty="0"/>
              <a:t> som kung.</a:t>
            </a:r>
          </a:p>
          <a:p>
            <a:pPr>
              <a:spcBef>
                <a:spcPts val="1800"/>
              </a:spcBef>
            </a:pPr>
            <a:r>
              <a:rPr lang="sv-SE" sz="2000" dirty="0"/>
              <a:t>När Jakob välsignar Juda, Jesu stam: </a:t>
            </a:r>
            <a:r>
              <a:rPr lang="sv-SE" sz="2000" dirty="0">
                <a:solidFill>
                  <a:srgbClr val="C00000"/>
                </a:solidFill>
              </a:rPr>
              <a:t>Ett ungt </a:t>
            </a:r>
            <a:r>
              <a:rPr lang="sv-SE" sz="2000" i="1" u="sng" dirty="0">
                <a:solidFill>
                  <a:srgbClr val="C00000"/>
                </a:solidFill>
              </a:rPr>
              <a:t>lejon</a:t>
            </a:r>
            <a:r>
              <a:rPr lang="sv-SE" sz="2000" dirty="0">
                <a:solidFill>
                  <a:srgbClr val="C00000"/>
                </a:solidFill>
              </a:rPr>
              <a:t> är Juda… </a:t>
            </a:r>
            <a:r>
              <a:rPr lang="sv-SE" sz="2000" i="1" u="sng" dirty="0">
                <a:solidFill>
                  <a:srgbClr val="C00000"/>
                </a:solidFill>
              </a:rPr>
              <a:t>Spiran</a:t>
            </a:r>
            <a:r>
              <a:rPr lang="sv-SE" sz="2000" dirty="0">
                <a:solidFill>
                  <a:srgbClr val="C00000"/>
                </a:solidFill>
              </a:rPr>
              <a:t> ska inte vika från Juda, inte </a:t>
            </a:r>
            <a:r>
              <a:rPr lang="sv-SE" sz="2000" i="1" u="sng" dirty="0">
                <a:solidFill>
                  <a:srgbClr val="C00000"/>
                </a:solidFill>
              </a:rPr>
              <a:t>härskarstaven</a:t>
            </a:r>
            <a:r>
              <a:rPr lang="sv-SE" sz="2000" dirty="0">
                <a:solidFill>
                  <a:srgbClr val="C00000"/>
                </a:solidFill>
              </a:rPr>
              <a:t> från hans fötter, förrän han som den tillhör kommer och folken lyder honom. </a:t>
            </a:r>
            <a:r>
              <a:rPr lang="sv-SE" sz="1600" dirty="0"/>
              <a:t>(1 Mos 49:9-10)</a:t>
            </a:r>
          </a:p>
          <a:p>
            <a:pPr>
              <a:spcBef>
                <a:spcPts val="1800"/>
              </a:spcBef>
            </a:pPr>
            <a:r>
              <a:rPr lang="sv-SE" sz="2000" i="1" u="sng" dirty="0">
                <a:solidFill>
                  <a:srgbClr val="C00000"/>
                </a:solidFill>
              </a:rPr>
              <a:t>Väldet över världen</a:t>
            </a:r>
            <a:r>
              <a:rPr lang="sv-SE" sz="2000" dirty="0">
                <a:solidFill>
                  <a:srgbClr val="C00000"/>
                </a:solidFill>
              </a:rPr>
              <a:t> tillhör nu vår Herre och hans Smorde, och han ska vara </a:t>
            </a:r>
            <a:r>
              <a:rPr lang="sv-SE" sz="2000" i="1" u="sng" dirty="0">
                <a:solidFill>
                  <a:srgbClr val="C00000"/>
                </a:solidFill>
              </a:rPr>
              <a:t>kung</a:t>
            </a:r>
            <a:r>
              <a:rPr lang="sv-SE" sz="2000" dirty="0">
                <a:solidFill>
                  <a:srgbClr val="C00000"/>
                </a:solidFill>
              </a:rPr>
              <a:t> i evigheters evighet. </a:t>
            </a:r>
            <a:r>
              <a:rPr lang="sv-SE" sz="1600" dirty="0"/>
              <a:t>(Upp 11:15)</a:t>
            </a:r>
            <a:endParaRPr lang="sv-SE" sz="1600" dirty="0">
              <a:solidFill>
                <a:srgbClr val="C00000"/>
              </a:solidFill>
            </a:endParaRPr>
          </a:p>
          <a:p>
            <a:pPr>
              <a:spcBef>
                <a:spcPts val="1800"/>
              </a:spcBef>
            </a:pPr>
            <a:r>
              <a:rPr lang="sv-SE" sz="2000" dirty="0"/>
              <a:t>Tre representationer av Jesus i zodiaken:</a:t>
            </a:r>
          </a:p>
          <a:p>
            <a:r>
              <a:rPr lang="sv-SE" sz="2000" b="1" i="1" dirty="0">
                <a:solidFill>
                  <a:srgbClr val="C00000"/>
                </a:solidFill>
              </a:rPr>
              <a:t>1)</a:t>
            </a:r>
            <a:r>
              <a:rPr lang="sv-SE" sz="2000" dirty="0">
                <a:solidFill>
                  <a:srgbClr val="C00000"/>
                </a:solidFill>
              </a:rPr>
              <a:t> </a:t>
            </a:r>
            <a:r>
              <a:rPr lang="sv-SE" sz="2000" i="1" u="sng" dirty="0">
                <a:solidFill>
                  <a:srgbClr val="C00000"/>
                </a:solidFill>
              </a:rPr>
              <a:t>Lejonet</a:t>
            </a:r>
            <a:r>
              <a:rPr lang="sv-SE" sz="2000" dirty="0">
                <a:solidFill>
                  <a:srgbClr val="C00000"/>
                </a:solidFill>
              </a:rPr>
              <a:t> av Juda stam, Davids </a:t>
            </a:r>
            <a:r>
              <a:rPr lang="sv-SE" sz="2000" b="1" i="1" dirty="0">
                <a:solidFill>
                  <a:srgbClr val="C00000"/>
                </a:solidFill>
              </a:rPr>
              <a:t>2)</a:t>
            </a:r>
            <a:r>
              <a:rPr lang="sv-SE" sz="2000" dirty="0">
                <a:solidFill>
                  <a:srgbClr val="C00000"/>
                </a:solidFill>
              </a:rPr>
              <a:t> </a:t>
            </a:r>
            <a:r>
              <a:rPr lang="sv-SE" sz="2000" i="1" u="sng" dirty="0">
                <a:solidFill>
                  <a:srgbClr val="C00000"/>
                </a:solidFill>
              </a:rPr>
              <a:t>rotskott</a:t>
            </a:r>
            <a:r>
              <a:rPr lang="sv-SE" sz="2000" dirty="0">
                <a:solidFill>
                  <a:srgbClr val="C00000"/>
                </a:solidFill>
              </a:rPr>
              <a:t>, har segrat… I mitten mellan tronen och de fyra varelserna och de äldste stod ett </a:t>
            </a:r>
            <a:r>
              <a:rPr lang="sv-SE" sz="2000" b="1" i="1" dirty="0">
                <a:solidFill>
                  <a:srgbClr val="C00000"/>
                </a:solidFill>
              </a:rPr>
              <a:t>3)</a:t>
            </a:r>
            <a:r>
              <a:rPr lang="sv-SE" sz="2000" dirty="0">
                <a:solidFill>
                  <a:srgbClr val="C00000"/>
                </a:solidFill>
              </a:rPr>
              <a:t> </a:t>
            </a:r>
            <a:r>
              <a:rPr lang="sv-SE" sz="2000" i="1" u="sng" dirty="0">
                <a:solidFill>
                  <a:srgbClr val="C00000"/>
                </a:solidFill>
              </a:rPr>
              <a:t>Lamm</a:t>
            </a:r>
            <a:r>
              <a:rPr lang="sv-SE" sz="2000" dirty="0">
                <a:solidFill>
                  <a:srgbClr val="C00000"/>
                </a:solidFill>
              </a:rPr>
              <a:t>, som såg ut att ha blivit slaktat. </a:t>
            </a:r>
            <a:r>
              <a:rPr lang="sv-SE" sz="1600" dirty="0"/>
              <a:t>(Upp 5:5-6)</a:t>
            </a:r>
            <a:endParaRPr lang="sv-SE" sz="2000" dirty="0"/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Lejonet – Jesus som kung</a:t>
            </a:r>
          </a:p>
        </p:txBody>
      </p:sp>
      <p:sp>
        <p:nvSpPr>
          <p:cNvPr id="11" name="Bubbla röd">
            <a:extLst>
              <a:ext uri="{FF2B5EF4-FFF2-40B4-BE49-F238E27FC236}">
                <a16:creationId xmlns:a16="http://schemas.microsoft.com/office/drawing/2014/main" id="{6C03D1E2-73E7-4B6D-8EE2-64780810F53D}"/>
              </a:ext>
            </a:extLst>
          </p:cNvPr>
          <p:cNvSpPr/>
          <p:nvPr/>
        </p:nvSpPr>
        <p:spPr>
          <a:xfrm>
            <a:off x="8477250" y="3486976"/>
            <a:ext cx="3714750" cy="1099312"/>
          </a:xfrm>
          <a:prstGeom prst="rect">
            <a:avLst/>
          </a:prstGeom>
          <a:noFill/>
          <a:ln w="19050">
            <a:noFill/>
          </a:ln>
          <a:effec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144000" tIns="0" bIns="0" rtlCol="0" anchor="ctr"/>
          <a:lstStyle/>
          <a:p>
            <a:pPr>
              <a:lnSpc>
                <a:spcPts val="2200"/>
              </a:lnSpc>
            </a:pPr>
            <a:r>
              <a:rPr lang="sv-SE" sz="2000" dirty="0">
                <a:latin typeface="Calibri" pitchFamily="34" charset="0"/>
              </a:rPr>
              <a:t>Också Dendera zodiak har Jesus som både </a:t>
            </a:r>
            <a:r>
              <a:rPr lang="sv-SE" sz="2000" i="1" u="sng" dirty="0">
                <a:latin typeface="Calibri" pitchFamily="34" charset="0"/>
              </a:rPr>
              <a:t>Lamm</a:t>
            </a:r>
            <a:r>
              <a:rPr lang="sv-SE" sz="2000" dirty="0">
                <a:latin typeface="Calibri" pitchFamily="34" charset="0"/>
              </a:rPr>
              <a:t> och </a:t>
            </a:r>
            <a:r>
              <a:rPr lang="sv-SE" sz="2000" i="1" u="sng" dirty="0">
                <a:latin typeface="Calibri" pitchFamily="34" charset="0"/>
              </a:rPr>
              <a:t>kung</a:t>
            </a:r>
            <a:r>
              <a:rPr lang="sv-SE" sz="2000" dirty="0">
                <a:latin typeface="Calibri" pitchFamily="34" charset="0"/>
              </a:rPr>
              <a:t>.</a:t>
            </a:r>
          </a:p>
          <a:p>
            <a:pPr>
              <a:lnSpc>
                <a:spcPts val="2200"/>
              </a:lnSpc>
            </a:pPr>
            <a:r>
              <a:rPr lang="sv-SE" sz="2000" dirty="0">
                <a:solidFill>
                  <a:schemeClr val="accent5">
                    <a:lumMod val="75000"/>
                  </a:schemeClr>
                </a:solidFill>
                <a:latin typeface="Calibri" pitchFamily="34" charset="0"/>
              </a:rPr>
              <a:t>Märk de små inringade figurerna.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72AF48AA-F627-4E84-B521-80CFFC8D27F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43" y="775507"/>
            <a:ext cx="2358547" cy="3360006"/>
          </a:xfrm>
          <a:prstGeom prst="rect">
            <a:avLst/>
          </a:prstGeom>
          <a:effectLst/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0E251F8A-6A3E-41A2-8A05-5283714C93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391" y="5313560"/>
            <a:ext cx="2042248" cy="1428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9">
            <a:extLst>
              <a:ext uri="{FF2B5EF4-FFF2-40B4-BE49-F238E27FC236}">
                <a16:creationId xmlns:a16="http://schemas.microsoft.com/office/drawing/2014/main" id="{1F1B447D-BE66-4949-8A31-CA7C5E8162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4626" y="4248722"/>
            <a:ext cx="2042248" cy="1421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Bildobjekt 16">
            <a:extLst>
              <a:ext uri="{FF2B5EF4-FFF2-40B4-BE49-F238E27FC236}">
                <a16:creationId xmlns:a16="http://schemas.microsoft.com/office/drawing/2014/main" id="{E510D6F2-5B9E-4560-9489-103EE43E101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9805"/>
          <a:stretch/>
        </p:blipFill>
        <p:spPr>
          <a:xfrm rot="10800000">
            <a:off x="8660494" y="1249851"/>
            <a:ext cx="2683266" cy="2257302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Bildobjekt 17">
            <a:extLst>
              <a:ext uri="{FF2B5EF4-FFF2-40B4-BE49-F238E27FC236}">
                <a16:creationId xmlns:a16="http://schemas.microsoft.com/office/drawing/2014/main" id="{14BA54C6-87D4-445D-83A9-B84F7453981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1323" t="49040" r="51374" b="37921"/>
          <a:stretch/>
        </p:blipFill>
        <p:spPr>
          <a:xfrm>
            <a:off x="8660494" y="4515231"/>
            <a:ext cx="2660746" cy="2257302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textruta 19">
            <a:extLst>
              <a:ext uri="{FF2B5EF4-FFF2-40B4-BE49-F238E27FC236}">
                <a16:creationId xmlns:a16="http://schemas.microsoft.com/office/drawing/2014/main" id="{17C0B1F0-B606-4119-8790-E1369C4668BF}"/>
              </a:ext>
            </a:extLst>
          </p:cNvPr>
          <p:cNvSpPr txBox="1"/>
          <p:nvPr/>
        </p:nvSpPr>
        <p:spPr>
          <a:xfrm>
            <a:off x="2765941" y="3595257"/>
            <a:ext cx="324000" cy="397907"/>
          </a:xfrm>
          <a:prstGeom prst="wedgeRoundRectCallout">
            <a:avLst>
              <a:gd name="adj1" fmla="val 30096"/>
              <a:gd name="adj2" fmla="val 169535"/>
              <a:gd name="adj3" fmla="val 16667"/>
            </a:avLst>
          </a:prstGeom>
          <a:effectLst>
            <a:glow rad="101600">
              <a:schemeClr val="accent1">
                <a:satMod val="175000"/>
                <a:alpha val="84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sv-SE" sz="2400" dirty="0"/>
              <a:t>2</a:t>
            </a:r>
            <a:endParaRPr lang="LID4096" sz="2400" dirty="0"/>
          </a:p>
        </p:txBody>
      </p:sp>
      <p:sp>
        <p:nvSpPr>
          <p:cNvPr id="21" name="textruta 20">
            <a:extLst>
              <a:ext uri="{FF2B5EF4-FFF2-40B4-BE49-F238E27FC236}">
                <a16:creationId xmlns:a16="http://schemas.microsoft.com/office/drawing/2014/main" id="{56FF46F5-5B0F-4740-BF6A-93DCD5D6DE33}"/>
              </a:ext>
            </a:extLst>
          </p:cNvPr>
          <p:cNvSpPr txBox="1"/>
          <p:nvPr/>
        </p:nvSpPr>
        <p:spPr>
          <a:xfrm>
            <a:off x="258434" y="6247705"/>
            <a:ext cx="324000" cy="397907"/>
          </a:xfrm>
          <a:prstGeom prst="wedgeRoundRectCallout">
            <a:avLst>
              <a:gd name="adj1" fmla="val 6304"/>
              <a:gd name="adj2" fmla="val 1185"/>
              <a:gd name="adj3" fmla="val 16667"/>
            </a:avLst>
          </a:prstGeom>
          <a:effectLst>
            <a:glow rad="101600">
              <a:schemeClr val="accent1">
                <a:satMod val="175000"/>
                <a:alpha val="84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sv-SE" sz="2400" dirty="0"/>
              <a:t>3</a:t>
            </a:r>
            <a:endParaRPr lang="LID4096" sz="2400" dirty="0"/>
          </a:p>
        </p:txBody>
      </p:sp>
      <p:sp>
        <p:nvSpPr>
          <p:cNvPr id="22" name="textruta 21">
            <a:extLst>
              <a:ext uri="{FF2B5EF4-FFF2-40B4-BE49-F238E27FC236}">
                <a16:creationId xmlns:a16="http://schemas.microsoft.com/office/drawing/2014/main" id="{CC0CF0CB-F104-4EFB-BEC1-E9CDE2803F75}"/>
              </a:ext>
            </a:extLst>
          </p:cNvPr>
          <p:cNvSpPr txBox="1"/>
          <p:nvPr/>
        </p:nvSpPr>
        <p:spPr>
          <a:xfrm>
            <a:off x="448961" y="1210836"/>
            <a:ext cx="324000" cy="397907"/>
          </a:xfrm>
          <a:prstGeom prst="wedgeRoundRectCallout">
            <a:avLst>
              <a:gd name="adj1" fmla="val 12817"/>
              <a:gd name="adj2" fmla="val -3987"/>
              <a:gd name="adj3" fmla="val 16667"/>
            </a:avLst>
          </a:prstGeom>
          <a:effectLst>
            <a:glow rad="101600">
              <a:schemeClr val="accent1">
                <a:satMod val="175000"/>
                <a:alpha val="84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sv-SE" sz="2400" dirty="0"/>
              <a:t>1</a:t>
            </a:r>
            <a:endParaRPr lang="LID4096" sz="2400" dirty="0"/>
          </a:p>
        </p:txBody>
      </p:sp>
      <p:sp>
        <p:nvSpPr>
          <p:cNvPr id="5" name="Ellips 4">
            <a:extLst>
              <a:ext uri="{FF2B5EF4-FFF2-40B4-BE49-F238E27FC236}">
                <a16:creationId xmlns:a16="http://schemas.microsoft.com/office/drawing/2014/main" id="{61691EF7-BF5C-4BB2-BCD5-67C4A55B0808}"/>
              </a:ext>
            </a:extLst>
          </p:cNvPr>
          <p:cNvSpPr/>
          <p:nvPr/>
        </p:nvSpPr>
        <p:spPr>
          <a:xfrm>
            <a:off x="9574317" y="1789903"/>
            <a:ext cx="809625" cy="809625"/>
          </a:xfrm>
          <a:prstGeom prst="ellipse">
            <a:avLst/>
          </a:prstGeom>
          <a:noFill/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7" name="Ellips 6">
            <a:extLst>
              <a:ext uri="{FF2B5EF4-FFF2-40B4-BE49-F238E27FC236}">
                <a16:creationId xmlns:a16="http://schemas.microsoft.com/office/drawing/2014/main" id="{96BEDFDF-995B-4454-BF14-41B4C724EFE0}"/>
              </a:ext>
            </a:extLst>
          </p:cNvPr>
          <p:cNvSpPr/>
          <p:nvPr/>
        </p:nvSpPr>
        <p:spPr>
          <a:xfrm>
            <a:off x="9787479" y="4940983"/>
            <a:ext cx="809625" cy="809625"/>
          </a:xfrm>
          <a:prstGeom prst="ellipse">
            <a:avLst/>
          </a:prstGeom>
          <a:noFill/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73580722"/>
      </p:ext>
    </p:extLst>
  </p:cSld>
  <p:clrMapOvr>
    <a:masterClrMapping/>
  </p:clrMapOvr>
  <p:transition advTm="290777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uiExpand="1" build="p" bldLvl="2"/>
      <p:bldP spid="11" grpId="0" uiExpand="1" build="p" bldLvl="2"/>
      <p:bldP spid="20" grpId="0" animBg="1"/>
      <p:bldP spid="21" grpId="0" animBg="1"/>
      <p:bldP spid="22" grpId="0" animBg="1"/>
      <p:bldP spid="5" grpId="0" animBg="1"/>
      <p:bldP spid="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1.1|30.9|41.9|17.3|17.9|24.7|84.4|29.6|112.9|18.8|105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.2|62.3|26.5|12|21.4|38.8|35.4|17.1|28.6|19.8|5.7|38.8|22.5|54.8|49.1|27.3|10.6|46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5.9|16.2|28.5|10.3|90.1|75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1.8|14.5|23|35.1|19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6.3|37.2|22.3|47.7|64.9|41.8|41.4|23.5|11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9|81.1|14.4|9.9|67.8|19.6"/>
</p:tagLst>
</file>

<file path=ppt/theme/theme1.xml><?xml version="1.0" encoding="utf-8"?>
<a:theme xmlns:a="http://schemas.openxmlformats.org/drawingml/2006/main" name="MDV-tema">
  <a:themeElements>
    <a:clrScheme name="MDV färger">
      <a:dk1>
        <a:sysClr val="windowText" lastClr="000000"/>
      </a:dk1>
      <a:lt1>
        <a:sysClr val="window" lastClr="FFFFFF"/>
      </a:lt1>
      <a:dk2>
        <a:srgbClr val="8E8E8E"/>
      </a:dk2>
      <a:lt2>
        <a:srgbClr val="FF9500"/>
      </a:lt2>
      <a:accent1>
        <a:srgbClr val="FF2D55"/>
      </a:accent1>
      <a:accent2>
        <a:srgbClr val="FFCC00"/>
      </a:accent2>
      <a:accent3>
        <a:srgbClr val="4CD964"/>
      </a:accent3>
      <a:accent4>
        <a:srgbClr val="5AC8FA"/>
      </a:accent4>
      <a:accent5>
        <a:srgbClr val="007AFF"/>
      </a:accent5>
      <a:accent6>
        <a:srgbClr val="ED1EB4"/>
      </a:accent6>
      <a:hlink>
        <a:srgbClr val="FF9500"/>
      </a:hlink>
      <a:folHlink>
        <a:srgbClr val="8E8E93"/>
      </a:folHlink>
    </a:clrScheme>
    <a:fontScheme name="Office-tema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1426</Words>
  <Application>Microsoft Office PowerPoint</Application>
  <PresentationFormat>Bredbild</PresentationFormat>
  <Paragraphs>102</Paragraphs>
  <Slides>7</Slides>
  <Notes>6</Notes>
  <HiddenSlides>0</HiddenSlides>
  <MMClips>0</MMClips>
  <ScaleCrop>false</ScaleCrop>
  <HeadingPairs>
    <vt:vector size="6" baseType="variant">
      <vt:variant>
        <vt:lpstr>Använt teckensnitt</vt:lpstr>
      </vt:variant>
      <vt:variant>
        <vt:i4>5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7</vt:i4>
      </vt:variant>
    </vt:vector>
  </HeadingPairs>
  <TitlesOfParts>
    <vt:vector size="13" baseType="lpstr">
      <vt:lpstr>Times New Roman</vt:lpstr>
      <vt:lpstr>Maiandra GD</vt:lpstr>
      <vt:lpstr>Calibri</vt:lpstr>
      <vt:lpstr>MV Boli</vt:lpstr>
      <vt:lpstr>Arial</vt:lpstr>
      <vt:lpstr>MDV-tema</vt:lpstr>
      <vt:lpstr>4. Från Jesus som offerlamm till Jesus som kung</vt:lpstr>
      <vt:lpstr>Väduren – Jesus som offerlammet</vt:lpstr>
      <vt:lpstr>Oxen – Evangeliet sprids</vt:lpstr>
      <vt:lpstr>Tvillingarna – Judar &amp; Hedningar</vt:lpstr>
      <vt:lpstr>Utsökt tajmning korsfästelseåret 30 e.Kr.</vt:lpstr>
      <vt:lpstr>Kräftan – Antikrist</vt:lpstr>
      <vt:lpstr>Lejonet – Jesus som kung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2011-10-18T13:22:29Z</dcterms:created>
  <dcterms:modified xsi:type="dcterms:W3CDTF">2021-02-26T14:10:25Z</dcterms:modified>
</cp:coreProperties>
</file>