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 bookmarkIdSeed="2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1335" r:id="rId2"/>
    <p:sldId id="1337" r:id="rId3"/>
    <p:sldId id="1330" r:id="rId4"/>
    <p:sldId id="1170" r:id="rId5"/>
    <p:sldId id="1331" r:id="rId6"/>
    <p:sldId id="598" r:id="rId7"/>
  </p:sldIdLst>
  <p:sldSz cx="12192000" cy="6858000"/>
  <p:notesSz cx="6858000" cy="9945688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Maiandra GD" panose="020E0502030308020204" pitchFamily="34" charset="0"/>
      <p:regular r:id="rId14"/>
    </p:embeddedFont>
    <p:embeddedFont>
      <p:font typeface="MV Boli" panose="02000500030200090000" pitchFamily="2" charset="0"/>
      <p:regular r:id="rId15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örfattare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99"/>
    <a:srgbClr val="000000"/>
    <a:srgbClr val="878787"/>
    <a:srgbClr val="000033"/>
    <a:srgbClr val="74B9D6"/>
    <a:srgbClr val="FFFFFF"/>
    <a:srgbClr val="D78648"/>
    <a:srgbClr val="EF9652"/>
    <a:srgbClr val="86C577"/>
    <a:srgbClr val="F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just format 1 - Dekorfär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llanmörkt format 4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88277" autoAdjust="0"/>
  </p:normalViewPr>
  <p:slideViewPr>
    <p:cSldViewPr snapToGrid="0" snapToObjects="1">
      <p:cViewPr varScale="1">
        <p:scale>
          <a:sx n="112" d="100"/>
          <a:sy n="112" d="100"/>
        </p:scale>
        <p:origin x="642" y="14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1062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3738" y="108"/>
      </p:cViewPr>
      <p:guideLst>
        <p:guide orient="horz" pos="3133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5F8E691-E9E0-4B68-81B8-84F9635A7F9F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3B136D8-B493-42BC-B798-A019C776AC1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trike="noStrike" baseline="0" dirty="0">
                <a:latin typeface="+mn-lt"/>
              </a:rPr>
              <a:t>En orm är inte </a:t>
            </a:r>
            <a:r>
              <a:rPr lang="sv-SE" i="1" strike="noStrike" baseline="0" dirty="0">
                <a:latin typeface="+mn-lt"/>
              </a:rPr>
              <a:t>vriden</a:t>
            </a:r>
            <a:r>
              <a:rPr lang="sv-SE" strike="noStrike" baseline="0" dirty="0">
                <a:latin typeface="+mn-lt"/>
              </a:rPr>
              <a:t> och </a:t>
            </a:r>
            <a:r>
              <a:rPr lang="sv-SE" i="1" strike="noStrike" baseline="0" dirty="0">
                <a:latin typeface="+mn-lt"/>
              </a:rPr>
              <a:t>flyende</a:t>
            </a:r>
            <a:r>
              <a:rPr lang="sv-SE" strike="noStrike" baseline="0" dirty="0">
                <a:latin typeface="+mn-lt"/>
              </a:rPr>
              <a:t> samtidigt.</a:t>
            </a:r>
          </a:p>
          <a:p>
            <a:endParaRPr lang="sv-SE" strike="noStrike" baseline="0" dirty="0">
              <a:latin typeface="+mn-lt"/>
            </a:endParaRPr>
          </a:p>
          <a:p>
            <a:r>
              <a:rPr lang="sv-SE" strike="noStrike" baseline="0" dirty="0">
                <a:latin typeface="+mn-lt"/>
              </a:rPr>
              <a:t>Översättningarna ”flyende” och ”vridna” är inte i svenska biblar.</a:t>
            </a:r>
          </a:p>
          <a:p>
            <a:endParaRPr lang="sv-SE" strike="noStrike" baseline="0" dirty="0">
              <a:latin typeface="+mn-lt"/>
            </a:endParaRPr>
          </a:p>
          <a:p>
            <a:r>
              <a:rPr lang="sv-SE" strike="noStrike" baseline="0" dirty="0">
                <a:latin typeface="+mn-lt"/>
              </a:rPr>
              <a:t>Stora och Lilla björn kan representera hedningar respektive judar.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753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1FDE7-0D24-46EB-823F-0CBCBB932403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25412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2800" dirty="0">
                <a:solidFill>
                  <a:schemeClr val="bg1"/>
                </a:solidFill>
                <a:sym typeface="Wingdings"/>
              </a:rPr>
              <a:t>De tre misstagen är i stället för: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strike="noStrike" dirty="0">
                <a:solidFill>
                  <a:schemeClr val="bg1"/>
                </a:solidFill>
                <a:sym typeface="Wingdings"/>
              </a:rPr>
              <a:t>Mån/sol-kalender.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trike="noStrike" noProof="0" dirty="0"/>
              <a:t>Olika utsträckning för olika konstellationer. (Jungfrun är störst, annars hade det inte fungerat!).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trike="noStrike" noProof="0" dirty="0"/>
              <a:t>Solens läge vid bibliska nyåret är pekare.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4438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2800" dirty="0">
                <a:solidFill>
                  <a:schemeClr val="accent2"/>
                </a:solidFill>
                <a:sym typeface="Wingdings"/>
              </a:rPr>
              <a:t>Att symbolen</a:t>
            </a:r>
            <a:r>
              <a:rPr lang="sv-SE" sz="2800" baseline="0" dirty="0">
                <a:solidFill>
                  <a:schemeClr val="accent2"/>
                </a:solidFill>
                <a:sym typeface="Wingdings"/>
              </a:rPr>
              <a:t> för tusenårsriket är vatten kan också förstås av Hes 47:1-12.</a:t>
            </a:r>
            <a:endParaRPr lang="sv-SE" sz="2800" dirty="0">
              <a:solidFill>
                <a:schemeClr val="accent2"/>
              </a:solidFill>
              <a:sym typeface="Wingding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8771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1FDE7-0D24-46EB-823F-0CBCBB932403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3650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84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" rIns="91421" bIns="46800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1520000" cy="684000"/>
          </a:xfrm>
          <a:prstGeom prst="rect">
            <a:avLst/>
          </a:prstGeom>
        </p:spPr>
        <p:txBody>
          <a:bodyPr lIns="216000" tIns="46800" bIns="46800" anchor="ctr" anchorCtr="0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25CA942-8005-4CEC-9401-319865126B43}"/>
              </a:ext>
            </a:extLst>
          </p:cNvPr>
          <p:cNvSpPr txBox="1"/>
          <p:nvPr userDrawn="1"/>
        </p:nvSpPr>
        <p:spPr>
          <a:xfrm>
            <a:off x="9846934" y="49612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dirty="0"/>
              <a:t>Anders Gärdeborn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0645376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fält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84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" rIns="91421" bIns="46800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712824" cy="684000"/>
          </a:xfrm>
          <a:prstGeom prst="rect">
            <a:avLst/>
          </a:prstGeom>
        </p:spPr>
        <p:txBody>
          <a:bodyPr lIns="216000" tIns="46800" bIns="46800" anchor="ctr" anchorCtr="0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71B834E-084B-47FC-91AC-26604609590D}"/>
              </a:ext>
            </a:extLst>
          </p:cNvPr>
          <p:cNvSpPr/>
          <p:nvPr userDrawn="1"/>
        </p:nvSpPr>
        <p:spPr>
          <a:xfrm>
            <a:off x="0" y="684000"/>
            <a:ext cx="6096000" cy="617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50E55F7-FF55-4AF3-A686-4A7F386CF734}"/>
              </a:ext>
            </a:extLst>
          </p:cNvPr>
          <p:cNvSpPr/>
          <p:nvPr userDrawn="1"/>
        </p:nvSpPr>
        <p:spPr>
          <a:xfrm>
            <a:off x="6096000" y="684000"/>
            <a:ext cx="6096000" cy="617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8414EE5-91BC-4801-B8B4-A5D79CCFDCDD}"/>
              </a:ext>
            </a:extLst>
          </p:cNvPr>
          <p:cNvSpPr txBox="1"/>
          <p:nvPr userDrawn="1"/>
        </p:nvSpPr>
        <p:spPr>
          <a:xfrm>
            <a:off x="9846934" y="49612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dirty="0"/>
              <a:t>Anders Gärdeborn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3416902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3F9308FC-9326-4BC3-8F8E-8CF889CEA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32" y="0"/>
            <a:ext cx="12192000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2544375" y="350599"/>
            <a:ext cx="6526348" cy="2437142"/>
          </a:xfrm>
          <a:prstGeom prst="rect">
            <a:avLst/>
          </a:prstGeom>
        </p:spPr>
        <p:txBody>
          <a:bodyPr wrap="none" lIns="43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Guds</a:t>
            </a:r>
            <a:b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(st)järnkoll!</a:t>
            </a:r>
            <a:endParaRPr lang="sv-SE" sz="9600" dirty="0">
              <a:effectLst>
                <a:glow rad="127000">
                  <a:schemeClr val="accent6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3788" y="5684650"/>
            <a:ext cx="7964424" cy="95659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5400" b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sv-SE" dirty="0"/>
              <a:t>x. Avsnittsrubrik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3D59A02-5201-4C6C-8253-D11C32783D45}"/>
              </a:ext>
            </a:extLst>
          </p:cNvPr>
          <p:cNvSpPr/>
          <p:nvPr userDrawn="1"/>
        </p:nvSpPr>
        <p:spPr>
          <a:xfrm>
            <a:off x="2215264" y="2972231"/>
            <a:ext cx="7184571" cy="743714"/>
          </a:xfrm>
          <a:prstGeom prst="rect">
            <a:avLst/>
          </a:prstGeom>
        </p:spPr>
        <p:txBody>
          <a:bodyPr wrap="none" lIns="432000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Frälsningsplanen skriven på himlavalvet</a:t>
            </a:r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4303683" y="4042370"/>
            <a:ext cx="3584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3200" b="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1154" y="5943449"/>
            <a:ext cx="1078994" cy="7437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36401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48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76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4" r:id="rId3"/>
    <p:sldLayoutId id="2147483667" r:id="rId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D67A221-583E-4691-8D91-1DFC57A45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643" y="5373931"/>
            <a:ext cx="8853569" cy="956595"/>
          </a:xfrm>
        </p:spPr>
        <p:txBody>
          <a:bodyPr/>
          <a:lstStyle/>
          <a:p>
            <a:r>
              <a:rPr lang="sv-SE" dirty="0"/>
              <a:t>5. Avslutande observationer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722614437"/>
      </p:ext>
    </p:extLst>
  </p:cSld>
  <p:clrMapOvr>
    <a:masterClrMapping/>
  </p:clrMapOvr>
  <p:transition advTm="26894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4">
            <a:extLst>
              <a:ext uri="{FF2B5EF4-FFF2-40B4-BE49-F238E27FC236}">
                <a16:creationId xmlns:a16="http://schemas.microsoft.com/office/drawing/2014/main" id="{F2634562-C328-425E-8391-35C7CF7A3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284797"/>
              </p:ext>
            </p:extLst>
          </p:nvPr>
        </p:nvGraphicFramePr>
        <p:xfrm>
          <a:off x="0" y="667468"/>
          <a:ext cx="12192000" cy="6190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0858">
                  <a:extLst>
                    <a:ext uri="{9D8B030D-6E8A-4147-A177-3AD203B41FA5}">
                      <a16:colId xmlns:a16="http://schemas.microsoft.com/office/drawing/2014/main" val="2585935750"/>
                    </a:ext>
                  </a:extLst>
                </a:gridCol>
                <a:gridCol w="7471142">
                  <a:extLst>
                    <a:ext uri="{9D8B030D-6E8A-4147-A177-3AD203B41FA5}">
                      <a16:colId xmlns:a16="http://schemas.microsoft.com/office/drawing/2014/main" val="3120370685"/>
                    </a:ext>
                  </a:extLst>
                </a:gridCol>
              </a:tblGrid>
              <a:tr h="3006471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218443"/>
                  </a:ext>
                </a:extLst>
              </a:tr>
              <a:tr h="3184061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183786"/>
                  </a:ext>
                </a:extLst>
              </a:tr>
            </a:tbl>
          </a:graphicData>
        </a:graphic>
      </p:graphicFrame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Himlens tre ormar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7D42B1FD-353C-48A1-864C-8BCEBE10F73D}"/>
              </a:ext>
            </a:extLst>
          </p:cNvPr>
          <p:cNvSpPr/>
          <p:nvPr/>
        </p:nvSpPr>
        <p:spPr>
          <a:xfrm>
            <a:off x="5279619" y="3790190"/>
            <a:ext cx="3887904" cy="2811026"/>
          </a:xfrm>
          <a:prstGeom prst="rect">
            <a:avLst/>
          </a:prstGeom>
        </p:spPr>
        <p:txBody>
          <a:bodyPr wrap="square" rIns="108000">
            <a:spAutoFit/>
          </a:bodyPr>
          <a:lstStyle/>
          <a:p>
            <a:pPr algn="r">
              <a:lnSpc>
                <a:spcPts val="2000"/>
              </a:lnSpc>
              <a:spcBef>
                <a:spcPts val="600"/>
              </a:spcBef>
            </a:pPr>
            <a:r>
              <a:rPr lang="sv-SE" sz="2000" b="1" i="1" dirty="0"/>
              <a:t>Draken</a:t>
            </a:r>
            <a:r>
              <a:rPr lang="sv-SE" dirty="0"/>
              <a:t>: </a:t>
            </a:r>
            <a:r>
              <a:rPr lang="sv-SE" i="1" u="sng" dirty="0"/>
              <a:t>Vrider</a:t>
            </a:r>
            <a:r>
              <a:rPr lang="sv-SE" dirty="0"/>
              <a:t> sig runt Polstjärnan.</a:t>
            </a:r>
          </a:p>
          <a:p>
            <a:pPr algn="r">
              <a:lnSpc>
                <a:spcPts val="2000"/>
              </a:lnSpc>
              <a:spcBef>
                <a:spcPts val="600"/>
              </a:spcBef>
            </a:pPr>
            <a:r>
              <a:rPr lang="sv-SE" dirty="0"/>
              <a:t>Satans nuvarande plats som jordens härskare: </a:t>
            </a:r>
            <a:r>
              <a:rPr lang="sv-SE" dirty="0">
                <a:solidFill>
                  <a:srgbClr val="C00000"/>
                </a:solidFill>
              </a:rPr>
              <a:t>Du sade i ditt hjärta: Jag ska stiga upp </a:t>
            </a:r>
            <a:r>
              <a:rPr lang="sv-SE" i="1" u="sng" dirty="0">
                <a:solidFill>
                  <a:srgbClr val="C00000"/>
                </a:solidFill>
              </a:rPr>
              <a:t>till himlen</a:t>
            </a:r>
            <a:r>
              <a:rPr lang="sv-SE" dirty="0">
                <a:solidFill>
                  <a:srgbClr val="C00000"/>
                </a:solidFill>
              </a:rPr>
              <a:t>, jag ska resa min tron ovanför Guds </a:t>
            </a:r>
            <a:r>
              <a:rPr lang="sv-SE" i="1" u="sng" dirty="0">
                <a:solidFill>
                  <a:srgbClr val="C00000"/>
                </a:solidFill>
              </a:rPr>
              <a:t>stjärnor</a:t>
            </a:r>
            <a:r>
              <a:rPr lang="sv-SE" dirty="0">
                <a:solidFill>
                  <a:srgbClr val="C00000"/>
                </a:solidFill>
              </a:rPr>
              <a:t>. Jag ska sätt mig… längst upp </a:t>
            </a:r>
            <a:r>
              <a:rPr lang="sv-SE" i="1" u="sng" dirty="0">
                <a:solidFill>
                  <a:srgbClr val="C00000"/>
                </a:solidFill>
              </a:rPr>
              <a:t>i norr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v-SE" sz="1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(Jes 14:13)</a:t>
            </a:r>
            <a:endParaRPr lang="sv-SE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>
              <a:lnSpc>
                <a:spcPts val="2000"/>
              </a:lnSpc>
              <a:spcBef>
                <a:spcPts val="600"/>
              </a:spcBef>
            </a:pPr>
            <a:r>
              <a:rPr lang="sv-SE" dirty="0">
                <a:ea typeface="Calibri" panose="020F0502020204030204" pitchFamily="34" charset="0"/>
                <a:cs typeface="Calibri" panose="020F0502020204030204" pitchFamily="34" charset="0"/>
              </a:rPr>
              <a:t>Verkar hota Stora och Lilla Björn: </a:t>
            </a:r>
            <a:r>
              <a:rPr lang="sv-SE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Kan du föra fram himlens tecken i rätt tid och leda Björnen </a:t>
            </a:r>
            <a:r>
              <a:rPr lang="sv-SE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[bokstavligen: ”församling”] </a:t>
            </a:r>
            <a:r>
              <a:rPr lang="sv-SE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och dess ungar?</a:t>
            </a:r>
            <a:r>
              <a:rPr lang="sv-SE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(Job 38:32)</a:t>
            </a:r>
            <a:endParaRPr lang="sv-S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A50D1EF-0A06-4854-9741-5E8053E82D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3337" t="4901" r="15201" b="9769"/>
          <a:stretch/>
        </p:blipFill>
        <p:spPr>
          <a:xfrm>
            <a:off x="92950" y="3883525"/>
            <a:ext cx="3439818" cy="286637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ktangel 24">
            <a:extLst>
              <a:ext uri="{FF2B5EF4-FFF2-40B4-BE49-F238E27FC236}">
                <a16:creationId xmlns:a16="http://schemas.microsoft.com/office/drawing/2014/main" id="{68E01C56-8C85-4A69-8183-9164A47DE35D}"/>
              </a:ext>
            </a:extLst>
          </p:cNvPr>
          <p:cNvSpPr/>
          <p:nvPr/>
        </p:nvSpPr>
        <p:spPr>
          <a:xfrm>
            <a:off x="3532769" y="3839836"/>
            <a:ext cx="1175034" cy="2221121"/>
          </a:xfrm>
          <a:prstGeom prst="rect">
            <a:avLst/>
          </a:prstGeom>
        </p:spPr>
        <p:txBody>
          <a:bodyPr wrap="square" lIns="10800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sv-SE" dirty="0"/>
              <a:t>(Del av) </a:t>
            </a:r>
            <a:r>
              <a:rPr lang="sv-SE" sz="2000" b="1" i="1" dirty="0"/>
              <a:t>Orm-bäraren</a:t>
            </a:r>
            <a:r>
              <a:rPr lang="sv-SE" dirty="0"/>
              <a:t>.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sv-SE" dirty="0"/>
              <a:t>Mose kämpar med ormen i öknen.</a:t>
            </a:r>
            <a:endParaRPr lang="en-US" dirty="0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5A9E819C-1D44-472F-B581-79FB44F195D5}"/>
              </a:ext>
            </a:extLst>
          </p:cNvPr>
          <p:cNvSpPr txBox="1"/>
          <p:nvPr/>
        </p:nvSpPr>
        <p:spPr>
          <a:xfrm>
            <a:off x="-34397" y="734772"/>
            <a:ext cx="4526735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8000">
            <a:spAutoFit/>
          </a:bodyPr>
          <a:lstStyle/>
          <a:p>
            <a:r>
              <a:rPr lang="sv-SE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Jes 27:1: </a:t>
            </a:r>
            <a:r>
              <a:rPr lang="sv-SE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På den dagen ska Herren… straffa </a:t>
            </a:r>
            <a:endParaRPr lang="sv-SE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Leviatan, den </a:t>
            </a:r>
            <a:r>
              <a:rPr lang="sv-SE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flyende ormen</a:t>
            </a:r>
            <a:r>
              <a:rPr lang="sv-SE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Leviatan, den </a:t>
            </a:r>
            <a:r>
              <a:rPr lang="sv-SE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vridna ormen</a:t>
            </a:r>
            <a:r>
              <a:rPr lang="sv-SE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  <a:p>
            <a:pPr marL="358775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och han ska döda </a:t>
            </a:r>
            <a:r>
              <a:rPr lang="sv-SE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draken</a:t>
            </a:r>
            <a:r>
              <a:rPr lang="sv-SE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 havet.</a:t>
            </a:r>
            <a:endParaRPr lang="sv-SE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F5071C7-9FDB-49C2-B69D-741C12B12473}"/>
              </a:ext>
            </a:extLst>
          </p:cNvPr>
          <p:cNvSpPr/>
          <p:nvPr/>
        </p:nvSpPr>
        <p:spPr>
          <a:xfrm>
            <a:off x="4707802" y="1078206"/>
            <a:ext cx="2637076" cy="2460866"/>
          </a:xfrm>
          <a:prstGeom prst="rect">
            <a:avLst/>
          </a:prstGeom>
        </p:spPr>
        <p:txBody>
          <a:bodyPr wrap="square" rIns="108000">
            <a:spAutoFit/>
          </a:bodyPr>
          <a:lstStyle/>
          <a:p>
            <a:pPr algn="r">
              <a:lnSpc>
                <a:spcPts val="2000"/>
              </a:lnSpc>
              <a:spcBef>
                <a:spcPts val="600"/>
              </a:spcBef>
            </a:pPr>
            <a:r>
              <a:rPr lang="sv-SE" sz="2000" b="1" i="1" dirty="0"/>
              <a:t>Hydra</a:t>
            </a:r>
            <a:r>
              <a:rPr lang="sv-SE" dirty="0"/>
              <a:t>: </a:t>
            </a:r>
            <a:r>
              <a:rPr lang="sv-SE" i="1" u="sng" dirty="0"/>
              <a:t>Flyr</a:t>
            </a:r>
            <a:r>
              <a:rPr lang="sv-SE" dirty="0"/>
              <a:t> när jorden vrider sig.</a:t>
            </a:r>
          </a:p>
          <a:p>
            <a:pPr algn="r">
              <a:lnSpc>
                <a:spcPts val="2000"/>
              </a:lnSpc>
              <a:spcBef>
                <a:spcPts val="600"/>
              </a:spcBef>
            </a:pPr>
            <a:r>
              <a:rPr lang="sv-SE" dirty="0"/>
              <a:t>Lejonet står på Hydra =&gt; Jesu seger över djävulen: </a:t>
            </a:r>
            <a:r>
              <a:rPr lang="sv-SE" dirty="0">
                <a:solidFill>
                  <a:srgbClr val="C00000"/>
                </a:solidFill>
              </a:rPr>
              <a:t>[En ängel] grep draken, den gamle ormen som är Djävulen och Satan, och band honom för tusen år.</a:t>
            </a:r>
            <a:r>
              <a:rPr lang="sv-SE" dirty="0"/>
              <a:t> </a:t>
            </a:r>
            <a:r>
              <a:rPr lang="sv-SE" sz="1400" dirty="0"/>
              <a:t>(Upp 20:2)</a:t>
            </a:r>
            <a:endParaRPr lang="sv-SE" dirty="0"/>
          </a:p>
        </p:txBody>
      </p:sp>
      <p:pic>
        <p:nvPicPr>
          <p:cNvPr id="11" name="Bildobjekt 10" descr="En bild som visar text, inomhus&#10;&#10;Automatiskt genererad beskrivning">
            <a:extLst>
              <a:ext uri="{FF2B5EF4-FFF2-40B4-BE49-F238E27FC236}">
                <a16:creationId xmlns:a16="http://schemas.microsoft.com/office/drawing/2014/main" id="{025C035D-AA5F-4F60-A9DA-F6D3E617F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571" y="1008887"/>
            <a:ext cx="4101283" cy="250937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9178320" y="3303458"/>
            <a:ext cx="2880243" cy="344644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Höger 11"/>
          <p:cNvSpPr/>
          <p:nvPr/>
        </p:nvSpPr>
        <p:spPr>
          <a:xfrm rot="20037514">
            <a:off x="10427699" y="5287163"/>
            <a:ext cx="991402" cy="433137"/>
          </a:xfrm>
          <a:prstGeom prst="rightArrow">
            <a:avLst>
              <a:gd name="adj1" fmla="val 100000"/>
              <a:gd name="adj2" fmla="val 27778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72000" tIns="0" rIns="36000" bIns="0" rtlCol="0" anchor="ctr"/>
          <a:lstStyle/>
          <a:p>
            <a:pPr algn="ctr"/>
            <a:r>
              <a:rPr lang="sv-SE" sz="1200" dirty="0">
                <a:latin typeface="Calibri" pitchFamily="34" charset="0"/>
              </a:rPr>
              <a:t>Norr</a:t>
            </a:r>
          </a:p>
          <a:p>
            <a:pPr algn="ctr"/>
            <a:r>
              <a:rPr lang="sv-SE" sz="1200" dirty="0">
                <a:latin typeface="Calibri" pitchFamily="34" charset="0"/>
              </a:rPr>
              <a:t>Polstjärnan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13" name="Högerböjd 12"/>
          <p:cNvSpPr/>
          <p:nvPr/>
        </p:nvSpPr>
        <p:spPr>
          <a:xfrm rot="1436695">
            <a:off x="9445115" y="3424622"/>
            <a:ext cx="865374" cy="2105659"/>
          </a:xfrm>
          <a:prstGeom prst="curved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72000" tIns="0" rIns="36000" bIns="0" rtlCol="0" anchor="ctr"/>
          <a:lstStyle/>
          <a:p>
            <a:pPr algn="ctr"/>
            <a:endParaRPr lang="en-US" sz="1000" i="1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8ACABB48-635A-4536-BFE4-6D78AFB299D2}"/>
              </a:ext>
            </a:extLst>
          </p:cNvPr>
          <p:cNvSpPr/>
          <p:nvPr/>
        </p:nvSpPr>
        <p:spPr>
          <a:xfrm rot="20447686">
            <a:off x="8011448" y="2211043"/>
            <a:ext cx="1517613" cy="11034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E06C491B-82DD-4593-9530-B0C099A4F7C5}"/>
              </a:ext>
            </a:extLst>
          </p:cNvPr>
          <p:cNvCxnSpPr>
            <a:cxnSpLocks/>
          </p:cNvCxnSpPr>
          <p:nvPr/>
        </p:nvCxnSpPr>
        <p:spPr>
          <a:xfrm>
            <a:off x="3204925" y="1223327"/>
            <a:ext cx="1828800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Frihandsfigur: Form 21">
            <a:extLst>
              <a:ext uri="{FF2B5EF4-FFF2-40B4-BE49-F238E27FC236}">
                <a16:creationId xmlns:a16="http://schemas.microsoft.com/office/drawing/2014/main" id="{073615B7-6A87-4496-A2E7-5CB0667A9F03}"/>
              </a:ext>
            </a:extLst>
          </p:cNvPr>
          <p:cNvSpPr/>
          <p:nvPr/>
        </p:nvSpPr>
        <p:spPr>
          <a:xfrm>
            <a:off x="3204925" y="1493459"/>
            <a:ext cx="2470282" cy="2481012"/>
          </a:xfrm>
          <a:custGeom>
            <a:avLst/>
            <a:gdLst>
              <a:gd name="connsiteX0" fmla="*/ 0 w 2390115"/>
              <a:gd name="connsiteY0" fmla="*/ 363 h 2481012"/>
              <a:gd name="connsiteX1" fmla="*/ 1231271 w 2390115"/>
              <a:gd name="connsiteY1" fmla="*/ 344394 h 2481012"/>
              <a:gd name="connsiteX2" fmla="*/ 1584356 w 2390115"/>
              <a:gd name="connsiteY2" fmla="*/ 2091713 h 2481012"/>
              <a:gd name="connsiteX3" fmla="*/ 2390115 w 2390115"/>
              <a:gd name="connsiteY3" fmla="*/ 2481012 h 248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0115" h="2481012">
                <a:moveTo>
                  <a:pt x="0" y="363"/>
                </a:moveTo>
                <a:cubicBezTo>
                  <a:pt x="483606" y="-1901"/>
                  <a:pt x="967212" y="-4164"/>
                  <a:pt x="1231271" y="344394"/>
                </a:cubicBezTo>
                <a:cubicBezTo>
                  <a:pt x="1495330" y="692952"/>
                  <a:pt x="1391215" y="1735610"/>
                  <a:pt x="1584356" y="2091713"/>
                </a:cubicBezTo>
                <a:cubicBezTo>
                  <a:pt x="1777497" y="2447816"/>
                  <a:pt x="2083806" y="2464414"/>
                  <a:pt x="2390115" y="2481012"/>
                </a:cubicBezTo>
              </a:path>
            </a:pathLst>
          </a:cu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E1250483-262E-4A79-B4F6-464FFA2CB8B7}"/>
              </a:ext>
            </a:extLst>
          </p:cNvPr>
          <p:cNvSpPr txBox="1"/>
          <p:nvPr/>
        </p:nvSpPr>
        <p:spPr>
          <a:xfrm>
            <a:off x="3031162" y="1176603"/>
            <a:ext cx="15441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600" strike="noStrike" baseline="0" dirty="0">
                <a:latin typeface="+mn-lt"/>
              </a:rPr>
              <a:t>Inte samtidigt</a:t>
            </a:r>
          </a:p>
        </p:txBody>
      </p:sp>
      <p:cxnSp>
        <p:nvCxnSpPr>
          <p:cNvPr id="34" name="Rak pilkoppling 33">
            <a:extLst>
              <a:ext uri="{FF2B5EF4-FFF2-40B4-BE49-F238E27FC236}">
                <a16:creationId xmlns:a16="http://schemas.microsoft.com/office/drawing/2014/main" id="{A8185449-FF82-4D9F-BEFB-08795A7EEE08}"/>
              </a:ext>
            </a:extLst>
          </p:cNvPr>
          <p:cNvCxnSpPr>
            <a:cxnSpLocks/>
          </p:cNvCxnSpPr>
          <p:nvPr/>
        </p:nvCxnSpPr>
        <p:spPr>
          <a:xfrm>
            <a:off x="3920148" y="2978003"/>
            <a:ext cx="4128382" cy="0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ruta 20">
            <a:extLst>
              <a:ext uri="{FF2B5EF4-FFF2-40B4-BE49-F238E27FC236}">
                <a16:creationId xmlns:a16="http://schemas.microsoft.com/office/drawing/2014/main" id="{4DB85E22-1D7C-4DF8-A593-52493A2812CF}"/>
              </a:ext>
            </a:extLst>
          </p:cNvPr>
          <p:cNvSpPr txBox="1"/>
          <p:nvPr/>
        </p:nvSpPr>
        <p:spPr>
          <a:xfrm>
            <a:off x="420148" y="2024108"/>
            <a:ext cx="3867506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>
                <a:solidFill>
                  <a:srgbClr val="C00000"/>
                </a:solidFill>
              </a:rPr>
              <a:t>Den femte [ängeln] tömde sin </a:t>
            </a:r>
            <a:r>
              <a:rPr lang="sv-SE" b="1" i="1" dirty="0">
                <a:solidFill>
                  <a:srgbClr val="C00000"/>
                </a:solidFill>
              </a:rPr>
              <a:t>skål</a:t>
            </a:r>
            <a:r>
              <a:rPr lang="sv-SE" dirty="0">
                <a:solidFill>
                  <a:srgbClr val="C00000"/>
                </a:solidFill>
              </a:rPr>
              <a:t> över </a:t>
            </a:r>
            <a:r>
              <a:rPr lang="sv-SE" i="1" u="sng" dirty="0">
                <a:solidFill>
                  <a:srgbClr val="C00000"/>
                </a:solidFill>
              </a:rPr>
              <a:t>vilddjurets</a:t>
            </a:r>
            <a:r>
              <a:rPr lang="sv-SE" dirty="0">
                <a:solidFill>
                  <a:srgbClr val="C00000"/>
                </a:solidFill>
              </a:rPr>
              <a:t> tron, och dess rike lades i mörker. </a:t>
            </a:r>
            <a:r>
              <a:rPr lang="sv-SE" sz="1400" dirty="0"/>
              <a:t>(Upp 16:10)</a:t>
            </a:r>
          </a:p>
          <a:p>
            <a:r>
              <a:rPr lang="sv-SE" b="0" i="0" dirty="0">
                <a:solidFill>
                  <a:srgbClr val="C00000"/>
                </a:solidFill>
                <a:effectLst/>
              </a:rPr>
              <a:t>Profetera mot </a:t>
            </a:r>
            <a:r>
              <a:rPr lang="sv-SE" b="0" i="1" u="sng" dirty="0">
                <a:solidFill>
                  <a:srgbClr val="C00000"/>
                </a:solidFill>
                <a:effectLst/>
              </a:rPr>
              <a:t>Gog</a:t>
            </a:r>
            <a:r>
              <a:rPr lang="sv-SE" b="0" i="0" dirty="0">
                <a:solidFill>
                  <a:srgbClr val="C00000"/>
                </a:solidFill>
                <a:effectLst/>
              </a:rPr>
              <a:t> och säg… Jag ska ge dig till föda åt alla </a:t>
            </a:r>
            <a:r>
              <a:rPr lang="sv-SE" b="1" i="1" dirty="0">
                <a:solidFill>
                  <a:srgbClr val="C00000"/>
                </a:solidFill>
                <a:effectLst/>
              </a:rPr>
              <a:t>rovfåglar</a:t>
            </a:r>
            <a:r>
              <a:rPr lang="sv-SE" b="0" i="0" dirty="0">
                <a:solidFill>
                  <a:srgbClr val="C00000"/>
                </a:solidFill>
                <a:effectLst/>
              </a:rPr>
              <a:t>. </a:t>
            </a:r>
            <a:r>
              <a:rPr lang="sv-SE" sz="1400" b="0" i="0" dirty="0">
                <a:solidFill>
                  <a:srgbClr val="000000"/>
                </a:solidFill>
                <a:effectLst/>
              </a:rPr>
              <a:t>(Hes 39:1-4) </a:t>
            </a:r>
            <a:endParaRPr lang="LID4096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7203670"/>
      </p:ext>
    </p:extLst>
  </p:cSld>
  <p:clrMapOvr>
    <a:masterClrMapping/>
  </p:clrMapOvr>
  <p:transition advTm="4177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 bldLvl="2"/>
      <p:bldP spid="25" grpId="0"/>
      <p:bldP spid="20" grpId="0"/>
      <p:bldP spid="16" grpId="0" uiExpand="1" build="p" bldLvl="2"/>
      <p:bldP spid="12" grpId="0" animBg="1"/>
      <p:bldP spid="13" grpId="0" animBg="1"/>
      <p:bldP spid="7" grpId="0" animBg="1"/>
      <p:bldP spid="22" grpId="0" animBg="1"/>
      <p:bldP spid="31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54F90D-E6A3-4951-A556-1F50B37C6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Protoevangeliet  </a:t>
            </a:r>
            <a:r>
              <a:rPr lang="sv-SE" sz="2000" dirty="0"/>
              <a:t> (1 Mos 3:15)</a:t>
            </a:r>
            <a:endParaRPr lang="LID4096" dirty="0"/>
          </a:p>
        </p:txBody>
      </p:sp>
      <p:pic>
        <p:nvPicPr>
          <p:cNvPr id="12" name="Bakgrund" descr="En bild som visar inomhus, bord, sitter, foto&#10;&#10;Automatiskt genererad beskrivning">
            <a:extLst>
              <a:ext uri="{FF2B5EF4-FFF2-40B4-BE49-F238E27FC236}">
                <a16:creationId xmlns:a16="http://schemas.microsoft.com/office/drawing/2014/main" id="{BC29150C-6824-4188-8C59-BC32012F6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171" y="683740"/>
            <a:ext cx="9196345" cy="6174260"/>
          </a:xfrm>
          <a:prstGeom prst="rect">
            <a:avLst/>
          </a:prstGeom>
        </p:spPr>
      </p:pic>
      <p:pic>
        <p:nvPicPr>
          <p:cNvPr id="20" name="O" descr="En bild som visar inomhus, bord, sitter, person&#10;&#10;Automatiskt genererad beskrivning">
            <a:extLst>
              <a:ext uri="{FF2B5EF4-FFF2-40B4-BE49-F238E27FC236}">
                <a16:creationId xmlns:a16="http://schemas.microsoft.com/office/drawing/2014/main" id="{B490B58E-D5CF-4D27-85CF-797C8654C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171" y="683740"/>
            <a:ext cx="9196345" cy="6174260"/>
          </a:xfrm>
          <a:prstGeom prst="rect">
            <a:avLst/>
          </a:prstGeom>
        </p:spPr>
      </p:pic>
      <p:pic>
        <p:nvPicPr>
          <p:cNvPr id="14" name="OK" descr="En bild som visar bord, sitter, flicka, person&#10;&#10;Automatiskt genererad beskrivning">
            <a:extLst>
              <a:ext uri="{FF2B5EF4-FFF2-40B4-BE49-F238E27FC236}">
                <a16:creationId xmlns:a16="http://schemas.microsoft.com/office/drawing/2014/main" id="{859406B3-C166-4D6D-A808-EC928C386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1171" y="683740"/>
            <a:ext cx="9196345" cy="6174260"/>
          </a:xfrm>
          <a:prstGeom prst="rect">
            <a:avLst/>
          </a:prstGeom>
        </p:spPr>
      </p:pic>
      <p:pic>
        <p:nvPicPr>
          <p:cNvPr id="16" name="OKK" descr="En bild som visar bord, sitter, person, flicka&#10;&#10;Automatiskt genererad beskrivning">
            <a:extLst>
              <a:ext uri="{FF2B5EF4-FFF2-40B4-BE49-F238E27FC236}">
                <a16:creationId xmlns:a16="http://schemas.microsoft.com/office/drawing/2014/main" id="{1CCC5042-590F-41E6-B739-91386D2C6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1171" y="683740"/>
            <a:ext cx="9196345" cy="6174260"/>
          </a:xfrm>
          <a:prstGeom prst="rect">
            <a:avLst/>
          </a:prstGeom>
        </p:spPr>
      </p:pic>
      <p:pic>
        <p:nvPicPr>
          <p:cNvPr id="18" name="OKKL" descr="En bild som visar bord, sitter, mörk, täckt&#10;&#10;Automatiskt genererad beskrivning">
            <a:extLst>
              <a:ext uri="{FF2B5EF4-FFF2-40B4-BE49-F238E27FC236}">
                <a16:creationId xmlns:a16="http://schemas.microsoft.com/office/drawing/2014/main" id="{C80767EB-F5A7-4D72-B7B1-C334D69662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1171" y="683740"/>
            <a:ext cx="9196345" cy="6174260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3917063" y="2347066"/>
            <a:ext cx="130035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Jungfrun</a:t>
            </a:r>
          </a:p>
          <a:p>
            <a:pPr algn="ctr">
              <a:lnSpc>
                <a:spcPts val="2700"/>
              </a:lnSpc>
            </a:pPr>
            <a:r>
              <a:rPr lang="sv-SE" sz="2400" dirty="0">
                <a:solidFill>
                  <a:schemeClr val="accent1">
                    <a:lumMod val="75000"/>
                  </a:schemeClr>
                </a:solidFill>
              </a:rPr>
              <a:t>Israel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7405566" y="1495561"/>
            <a:ext cx="113954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sv-SE" sz="2400" b="1" dirty="0">
                <a:solidFill>
                  <a:schemeClr val="accent4">
                    <a:lumMod val="75000"/>
                  </a:schemeClr>
                </a:solidFill>
              </a:rPr>
              <a:t>Lejonet</a:t>
            </a:r>
          </a:p>
          <a:p>
            <a:pPr algn="ctr">
              <a:lnSpc>
                <a:spcPts val="2700"/>
              </a:lnSpc>
            </a:pPr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Kristus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8963009" y="748831"/>
            <a:ext cx="12314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sv-S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Kräftan</a:t>
            </a:r>
          </a:p>
          <a:p>
            <a:pPr algn="ctr">
              <a:lnSpc>
                <a:spcPts val="2700"/>
              </a:lnSpc>
            </a:pPr>
            <a:r>
              <a:rPr lang="sv-SE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Antikrist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0242404" y="4071154"/>
            <a:ext cx="127759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sv-SE" sz="2400" b="1" dirty="0">
                <a:solidFill>
                  <a:schemeClr val="accent3">
                    <a:lumMod val="75000"/>
                  </a:schemeClr>
                </a:solidFill>
              </a:rPr>
              <a:t>Hydra</a:t>
            </a:r>
          </a:p>
          <a:p>
            <a:pPr algn="ctr">
              <a:lnSpc>
                <a:spcPts val="2700"/>
              </a:lnSpc>
            </a:pPr>
            <a:r>
              <a:rPr lang="sv-SE" sz="2400" dirty="0">
                <a:solidFill>
                  <a:schemeClr val="accent3">
                    <a:lumMod val="75000"/>
                  </a:schemeClr>
                </a:solidFill>
              </a:rPr>
              <a:t>Djävulen</a:t>
            </a:r>
          </a:p>
        </p:txBody>
      </p:sp>
      <p:sp>
        <p:nvSpPr>
          <p:cNvPr id="6" name="Rektangel 5"/>
          <p:cNvSpPr/>
          <p:nvPr/>
        </p:nvSpPr>
        <p:spPr>
          <a:xfrm>
            <a:off x="0" y="4183553"/>
            <a:ext cx="6127165" cy="1892826"/>
          </a:xfrm>
          <a:prstGeom prst="rect">
            <a:avLst/>
          </a:prstGeom>
        </p:spPr>
        <p:txBody>
          <a:bodyPr wrap="square" lIns="216000" bIns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Jag ska sätta fiendskap mellan…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ormen och…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kvinnan och mellan…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ormens avkomma och…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kvinnans avkomma.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E1DCC2B8-DC17-4D5F-9FB2-6E79844EAD75}"/>
              </a:ext>
            </a:extLst>
          </p:cNvPr>
          <p:cNvSpPr/>
          <p:nvPr/>
        </p:nvSpPr>
        <p:spPr>
          <a:xfrm>
            <a:off x="0" y="4183553"/>
            <a:ext cx="6127165" cy="2631490"/>
          </a:xfrm>
          <a:prstGeom prst="rect">
            <a:avLst/>
          </a:prstGeom>
        </p:spPr>
        <p:txBody>
          <a:bodyPr wrap="square" lIns="216000" bIns="0">
            <a:spAutoFit/>
          </a:bodyPr>
          <a:lstStyle/>
          <a:p>
            <a:endParaRPr lang="sv-SE" sz="2400" dirty="0">
              <a:solidFill>
                <a:schemeClr val="bg1"/>
              </a:solidFill>
            </a:endParaRP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chemeClr val="accent3">
                    <a:lumMod val="75000"/>
                  </a:schemeClr>
                </a:solidFill>
              </a:rPr>
              <a:t>Ormen</a:t>
            </a:r>
            <a:r>
              <a:rPr lang="sv-SE" sz="2400" dirty="0">
                <a:solidFill>
                  <a:schemeClr val="bg1"/>
                </a:solidFill>
              </a:rPr>
              <a:t> och…</a:t>
            </a:r>
            <a:endParaRPr lang="sv-SE" sz="2400" b="1" dirty="0">
              <a:solidFill>
                <a:schemeClr val="bg1"/>
              </a:solidFill>
            </a:endParaRP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Kvinnan</a:t>
            </a:r>
            <a:r>
              <a:rPr lang="sv-SE" sz="2400" dirty="0">
                <a:solidFill>
                  <a:schemeClr val="bg1"/>
                </a:solidFill>
              </a:rPr>
              <a:t> och mellan…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ormens avkomma</a:t>
            </a:r>
            <a:r>
              <a:rPr lang="sv-SE" sz="2400" dirty="0">
                <a:solidFill>
                  <a:schemeClr val="bg1"/>
                </a:solidFill>
              </a:rPr>
              <a:t> och…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chemeClr val="accent4">
                    <a:lumMod val="75000"/>
                  </a:schemeClr>
                </a:solidFill>
              </a:rPr>
              <a:t>kvinnans avkomma</a:t>
            </a:r>
            <a:r>
              <a:rPr lang="sv-SE" sz="2400" dirty="0">
                <a:solidFill>
                  <a:schemeClr val="bg1"/>
                </a:solidFill>
              </a:rPr>
              <a:t>.</a:t>
            </a:r>
          </a:p>
          <a:p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Han</a:t>
            </a:r>
            <a:r>
              <a:rPr lang="sv-SE" sz="2400" dirty="0">
                <a:solidFill>
                  <a:schemeClr val="bg1"/>
                </a:solidFill>
              </a:rPr>
              <a:t> ska krossa </a:t>
            </a:r>
            <a:r>
              <a:rPr lang="sv-SE" sz="2400" dirty="0">
                <a:solidFill>
                  <a:schemeClr val="accent3">
                    <a:lumMod val="75000"/>
                  </a:schemeClr>
                </a:solidFill>
              </a:rPr>
              <a:t>ditt</a:t>
            </a:r>
            <a:r>
              <a:rPr lang="sv-SE" sz="2400" dirty="0">
                <a:solidFill>
                  <a:schemeClr val="bg1"/>
                </a:solidFill>
              </a:rPr>
              <a:t> huvud och </a:t>
            </a:r>
            <a:r>
              <a:rPr lang="sv-SE" sz="2400" dirty="0">
                <a:solidFill>
                  <a:schemeClr val="accent3">
                    <a:lumMod val="75000"/>
                  </a:schemeClr>
                </a:solidFill>
              </a:rPr>
              <a:t>du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br>
              <a:rPr lang="sv-SE" sz="2400" dirty="0">
                <a:solidFill>
                  <a:schemeClr val="bg1"/>
                </a:solidFill>
              </a:rPr>
            </a:br>
            <a:r>
              <a:rPr lang="sv-SE" sz="2400" dirty="0">
                <a:solidFill>
                  <a:schemeClr val="bg1"/>
                </a:solidFill>
              </a:rPr>
              <a:t>ska hugga </a:t>
            </a:r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honom</a:t>
            </a:r>
            <a:r>
              <a:rPr lang="sv-SE" sz="2400" dirty="0">
                <a:solidFill>
                  <a:schemeClr val="bg1"/>
                </a:solidFill>
              </a:rPr>
              <a:t> i hälen.</a:t>
            </a:r>
          </a:p>
        </p:txBody>
      </p:sp>
      <p:sp>
        <p:nvSpPr>
          <p:cNvPr id="3" name="Tår 2">
            <a:extLst>
              <a:ext uri="{FF2B5EF4-FFF2-40B4-BE49-F238E27FC236}">
                <a16:creationId xmlns:a16="http://schemas.microsoft.com/office/drawing/2014/main" id="{17A91B2E-89C7-4D15-A3B8-EF1505C454A2}"/>
              </a:ext>
            </a:extLst>
          </p:cNvPr>
          <p:cNvSpPr/>
          <p:nvPr/>
        </p:nvSpPr>
        <p:spPr>
          <a:xfrm rot="5400000">
            <a:off x="10392000" y="5058000"/>
            <a:ext cx="1800000" cy="1800000"/>
          </a:xfrm>
          <a:prstGeom prst="teardrop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365421"/>
      </p:ext>
    </p:extLst>
  </p:cSld>
  <p:clrMapOvr>
    <a:masterClrMapping/>
  </p:clrMapOvr>
  <p:transition advTm="3137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6" grpId="0" uiExpand="1" build="p" bldLvl="2"/>
      <p:bldP spid="22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4000"/>
            <a:ext cx="9147654" cy="6174000"/>
          </a:xfrm>
          <a:prstGeom prst="rect">
            <a:avLst/>
          </a:prstGeom>
        </p:spPr>
      </p:pic>
      <p:sp>
        <p:nvSpPr>
          <p:cNvPr id="7" name="Båge 6"/>
          <p:cNvSpPr/>
          <p:nvPr/>
        </p:nvSpPr>
        <p:spPr>
          <a:xfrm rot="3763828">
            <a:off x="1398139" y="1650843"/>
            <a:ext cx="934806" cy="6403175"/>
          </a:xfrm>
          <a:prstGeom prst="arc">
            <a:avLst>
              <a:gd name="adj1" fmla="val 16520277"/>
              <a:gd name="adj2" fmla="val 4907103"/>
            </a:avLst>
          </a:prstGeom>
          <a:ln w="28575">
            <a:solidFill>
              <a:srgbClr val="FF0000"/>
            </a:solidFill>
            <a:headEnd type="arrow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Solen vid det bibliska nyåret</a:t>
            </a:r>
            <a:endParaRPr lang="en-US" dirty="0"/>
          </a:p>
        </p:txBody>
      </p:sp>
      <p:pic>
        <p:nvPicPr>
          <p:cNvPr id="1029" name="Picture 5" descr="C:\Users\Anders\AppData\Local\Microsoft\Windows\Temporary Internet Files\Content.IE5\6YT5UNDX\MC900440405[1]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763622"/>
            <a:ext cx="410618" cy="7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nders\AppData\Local\Microsoft\Windows\Temporary Internet Files\Content.IE5\6YT5UNDX\MC900440405[1]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2055" y="4745194"/>
            <a:ext cx="750276" cy="7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nders\AppData\Local\Microsoft\Windows\Temporary Internet Files\Content.IE5\6YT5UNDX\MC900440405[1]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3769" y="3341370"/>
            <a:ext cx="750276" cy="7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0" y="2338902"/>
            <a:ext cx="172402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sym typeface="Wingdings"/>
              </a:rPr>
              <a:t>På grund av precessionen</a:t>
            </a:r>
            <a:endParaRPr lang="en-US" sz="2000" dirty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625032" y="5970566"/>
            <a:ext cx="2367699" cy="615553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2000" b="1" dirty="0">
                <a:solidFill>
                  <a:schemeClr val="accent2"/>
                </a:solidFill>
                <a:sym typeface="Wingdings"/>
              </a:rPr>
              <a:t>Vid tiden för Abraham</a:t>
            </a:r>
          </a:p>
          <a:p>
            <a:r>
              <a:rPr lang="sv-SE" sz="2000" b="1" dirty="0">
                <a:solidFill>
                  <a:schemeClr val="accent2"/>
                </a:solidFill>
                <a:sym typeface="Wingdings"/>
              </a:rPr>
              <a:t>(Jungfruns fötter)</a:t>
            </a:r>
            <a:endParaRPr lang="en-US" sz="2000" b="1" dirty="0">
              <a:solidFill>
                <a:schemeClr val="accent2"/>
              </a:solidFill>
              <a:sym typeface="Wingdings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2880592" y="4920879"/>
            <a:ext cx="2680414" cy="615553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2000" b="1" dirty="0">
                <a:solidFill>
                  <a:schemeClr val="accent2"/>
                </a:solidFill>
                <a:sym typeface="Wingdings"/>
              </a:rPr>
              <a:t>Vid tiden för Jesu födelse</a:t>
            </a:r>
          </a:p>
          <a:p>
            <a:r>
              <a:rPr lang="sv-SE" sz="2000" b="1" dirty="0">
                <a:solidFill>
                  <a:schemeClr val="accent2"/>
                </a:solidFill>
                <a:sym typeface="Wingdings"/>
              </a:rPr>
              <a:t>(Jungfruns moderliv)</a:t>
            </a:r>
            <a:endParaRPr lang="en-US" sz="2000" b="1" dirty="0">
              <a:solidFill>
                <a:schemeClr val="accent2"/>
              </a:solidFill>
              <a:sym typeface="Wingdings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5157634" y="3352873"/>
            <a:ext cx="2647200" cy="615553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2000" b="1" dirty="0">
                <a:solidFill>
                  <a:schemeClr val="accent2"/>
                </a:solidFill>
                <a:sym typeface="Wingdings"/>
              </a:rPr>
              <a:t>Idag</a:t>
            </a:r>
          </a:p>
          <a:p>
            <a:r>
              <a:rPr lang="sv-SE" sz="2000" b="1" dirty="0">
                <a:solidFill>
                  <a:schemeClr val="accent2"/>
                </a:solidFill>
                <a:sym typeface="Wingdings"/>
              </a:rPr>
              <a:t>(Börjar komma i Lejonet)</a:t>
            </a:r>
            <a:endParaRPr lang="en-US" sz="2000" b="1" dirty="0">
              <a:solidFill>
                <a:schemeClr val="accent2"/>
              </a:solidFill>
              <a:sym typeface="Wingdings"/>
            </a:endParaRPr>
          </a:p>
        </p:txBody>
      </p:sp>
      <p:pic>
        <p:nvPicPr>
          <p:cNvPr id="9" name="Picture 2" descr="http://upload.wikimedia.org/wikipedia/commons/thumb/4/43/Earth_precession.svg/670px-Earth_precession.sv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392" y="744533"/>
            <a:ext cx="1405908" cy="160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23284B9A-E252-484F-BB1E-9F80BECE2B9C}"/>
              </a:ext>
            </a:extLst>
          </p:cNvPr>
          <p:cNvSpPr txBox="1"/>
          <p:nvPr/>
        </p:nvSpPr>
        <p:spPr>
          <a:xfrm>
            <a:off x="6118163" y="5074234"/>
            <a:ext cx="60043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Astrologer menar vi är i </a:t>
            </a:r>
            <a:r>
              <a:rPr lang="sv-SE" sz="2000" i="1" u="sng" dirty="0">
                <a:solidFill>
                  <a:schemeClr val="bg1"/>
                </a:solidFill>
              </a:rPr>
              <a:t>Fiskarnas</a:t>
            </a:r>
            <a:r>
              <a:rPr lang="sv-SE" sz="2000" dirty="0">
                <a:solidFill>
                  <a:schemeClr val="bg1"/>
                </a:solidFill>
              </a:rPr>
              <a:t> tidsålder på väg in i </a:t>
            </a:r>
            <a:r>
              <a:rPr lang="sv-SE" sz="2000" i="1" u="sng" dirty="0">
                <a:solidFill>
                  <a:schemeClr val="bg1"/>
                </a:solidFill>
              </a:rPr>
              <a:t>Vattumannens</a:t>
            </a:r>
            <a:r>
              <a:rPr lang="sv-SE" sz="2000" dirty="0">
                <a:solidFill>
                  <a:schemeClr val="bg1"/>
                </a:solidFill>
              </a:rPr>
              <a:t>. De gör tre misstag:</a:t>
            </a:r>
          </a:p>
          <a:p>
            <a:pPr marL="447675" indent="-180975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Använder en solkalender</a:t>
            </a:r>
          </a:p>
          <a:p>
            <a:pPr marL="447675" indent="-180975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Zodiaken delas i tolv 30-graders konstellationer</a:t>
            </a:r>
          </a:p>
          <a:p>
            <a:pPr marL="447675" indent="-180975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Använder vårdagjämningen som ”pekare”</a:t>
            </a:r>
            <a:endParaRPr lang="LID4096" sz="2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641313"/>
      </p:ext>
    </p:extLst>
  </p:cSld>
  <p:clrMapOvr>
    <a:masterClrMapping/>
  </p:clrMapOvr>
  <p:transition advTm="5388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Precessionen och Dendera zodiak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81" y="682603"/>
            <a:ext cx="6255853" cy="618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8" name="Ellips 47"/>
          <p:cNvSpPr/>
          <p:nvPr/>
        </p:nvSpPr>
        <p:spPr>
          <a:xfrm>
            <a:off x="1415548" y="3605655"/>
            <a:ext cx="1374895" cy="1374895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000" tIns="0" rIns="36000" bIns="0" rtlCol="0" anchor="ctr"/>
          <a:lstStyle/>
          <a:p>
            <a:pPr algn="ctr"/>
            <a:endParaRPr lang="en-US" sz="1000" i="1">
              <a:latin typeface="Calibri" pitchFamily="34" charset="0"/>
            </a:endParaRPr>
          </a:p>
        </p:txBody>
      </p:sp>
      <p:cxnSp>
        <p:nvCxnSpPr>
          <p:cNvPr id="36" name="Rak 35"/>
          <p:cNvCxnSpPr>
            <a:cxnSpLocks/>
          </p:cNvCxnSpPr>
          <p:nvPr/>
        </p:nvCxnSpPr>
        <p:spPr>
          <a:xfrm flipH="1" flipV="1">
            <a:off x="151735" y="786385"/>
            <a:ext cx="5943599" cy="5943599"/>
          </a:xfrm>
          <a:prstGeom prst="line">
            <a:avLst/>
          </a:prstGeom>
          <a:ln w="38100">
            <a:solidFill>
              <a:srgbClr val="FFFF00"/>
            </a:solidFill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ak 64"/>
          <p:cNvCxnSpPr>
            <a:cxnSpLocks/>
          </p:cNvCxnSpPr>
          <p:nvPr/>
        </p:nvCxnSpPr>
        <p:spPr>
          <a:xfrm flipV="1">
            <a:off x="204848" y="830198"/>
            <a:ext cx="5816591" cy="5816592"/>
          </a:xfrm>
          <a:prstGeom prst="line">
            <a:avLst/>
          </a:prstGeom>
          <a:ln w="38100">
            <a:solidFill>
              <a:srgbClr val="FFFF00"/>
            </a:solidFill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ruta 69"/>
          <p:cNvSpPr txBox="1"/>
          <p:nvPr/>
        </p:nvSpPr>
        <p:spPr>
          <a:xfrm rot="2700000">
            <a:off x="49388" y="1145930"/>
            <a:ext cx="1804587" cy="307777"/>
          </a:xfrm>
          <a:prstGeom prst="rect">
            <a:avLst/>
          </a:prstGeom>
          <a:solidFill>
            <a:srgbClr val="000000">
              <a:alpha val="70980"/>
            </a:srgbClr>
          </a:solidFill>
          <a:ln>
            <a:noFill/>
          </a:ln>
          <a:effectLst/>
        </p:spPr>
        <p:txBody>
          <a:bodyPr wrap="none" lIns="36000" tIns="0" rIns="36000" bIns="0" rtlCol="0">
            <a:spAutoFit/>
          </a:bodyPr>
          <a:lstStyle/>
          <a:p>
            <a:r>
              <a:rPr lang="sv-SE" sz="2000" b="1" dirty="0">
                <a:solidFill>
                  <a:srgbClr val="FFFF00"/>
                </a:solidFill>
                <a:sym typeface="Wingdings"/>
              </a:rPr>
              <a:t>Höstdagjämning</a:t>
            </a:r>
            <a:endParaRPr lang="en-US" sz="2000" b="1" dirty="0">
              <a:solidFill>
                <a:srgbClr val="FFFF00"/>
              </a:solidFill>
              <a:sym typeface="Wingdings"/>
            </a:endParaRPr>
          </a:p>
        </p:txBody>
      </p:sp>
      <p:sp>
        <p:nvSpPr>
          <p:cNvPr id="30" name="textruta 29"/>
          <p:cNvSpPr txBox="1"/>
          <p:nvPr/>
        </p:nvSpPr>
        <p:spPr>
          <a:xfrm>
            <a:off x="6263708" y="863512"/>
            <a:ext cx="5686023" cy="5809283"/>
          </a:xfrm>
          <a:prstGeom prst="rect">
            <a:avLst/>
          </a:prstGeom>
          <a:noFill/>
          <a:effectLst/>
        </p:spPr>
        <p:txBody>
          <a:bodyPr wrap="square" lIns="216000" tIns="0" rIns="36000" bIns="0" rtlCol="0">
            <a:spAutoFit/>
          </a:bodyPr>
          <a:lstStyle>
            <a:defPPr>
              <a:defRPr lang="sv-SE"/>
            </a:defPPr>
            <a:lvl1pPr>
              <a:defRPr b="1">
                <a:solidFill>
                  <a:srgbClr val="FFFF00"/>
                </a:solidFill>
              </a:defRPr>
            </a:lvl1pPr>
          </a:lstStyle>
          <a:p>
            <a:pPr marL="176213" indent="-176213">
              <a:lnSpc>
                <a:spcPts val="27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sv-SE" sz="2400" b="0" dirty="0">
                <a:solidFill>
                  <a:schemeClr val="tx1"/>
                </a:solidFill>
                <a:sym typeface="Wingdings"/>
              </a:rPr>
              <a:t>Zodiakens vridning i </a:t>
            </a:r>
            <a:br>
              <a:rPr lang="sv-SE" sz="2400" b="0" dirty="0">
                <a:solidFill>
                  <a:schemeClr val="tx1"/>
                </a:solidFill>
                <a:sym typeface="Wingdings"/>
              </a:rPr>
            </a:br>
            <a:r>
              <a:rPr lang="sv-SE" sz="2400" b="0" dirty="0">
                <a:solidFill>
                  <a:schemeClr val="tx1"/>
                </a:solidFill>
                <a:sym typeface="Wingdings"/>
              </a:rPr>
              <a:t>förhållande till solstånden </a:t>
            </a:r>
            <a:br>
              <a:rPr lang="sv-SE" sz="2400" b="0" dirty="0">
                <a:solidFill>
                  <a:schemeClr val="tx1"/>
                </a:solidFill>
                <a:sym typeface="Wingdings"/>
              </a:rPr>
            </a:br>
            <a:r>
              <a:rPr lang="sv-SE" sz="2400" b="0" dirty="0">
                <a:solidFill>
                  <a:schemeClr val="tx1"/>
                </a:solidFill>
                <a:sym typeface="Wingdings"/>
              </a:rPr>
              <a:t>och dagjämningspunkterna gäller </a:t>
            </a:r>
            <a:br>
              <a:rPr lang="sv-SE" sz="2400" b="0" dirty="0">
                <a:solidFill>
                  <a:schemeClr val="tx1"/>
                </a:solidFill>
                <a:sym typeface="Wingdings"/>
              </a:rPr>
            </a:br>
            <a:r>
              <a:rPr lang="sv-SE" sz="2400" b="0" dirty="0">
                <a:solidFill>
                  <a:schemeClr val="tx1"/>
                </a:solidFill>
                <a:sym typeface="Wingdings"/>
              </a:rPr>
              <a:t>för 2300 f.Kr, dvs </a:t>
            </a:r>
            <a:r>
              <a:rPr lang="sv-SE" sz="2400" b="0" i="1" u="sng" dirty="0">
                <a:solidFill>
                  <a:schemeClr val="tx1"/>
                </a:solidFill>
                <a:sym typeface="Wingdings"/>
              </a:rPr>
              <a:t>tiden för syndafloden</a:t>
            </a:r>
            <a:r>
              <a:rPr lang="sv-SE" sz="2400" b="0" dirty="0">
                <a:solidFill>
                  <a:schemeClr val="tx1"/>
                </a:solidFill>
                <a:sym typeface="Wingdings"/>
              </a:rPr>
              <a:t>.</a:t>
            </a:r>
          </a:p>
          <a:p>
            <a:pPr marL="176213" indent="-176213">
              <a:lnSpc>
                <a:spcPts val="27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sv-SE" sz="2400" b="0" dirty="0">
                <a:solidFill>
                  <a:schemeClr val="tx1"/>
                </a:solidFill>
                <a:sym typeface="Wingdings"/>
              </a:rPr>
              <a:t>Men det finns ett andra lejon som på grund av precessionen gäller för </a:t>
            </a:r>
            <a:r>
              <a:rPr lang="sv-SE" sz="2400" b="0" i="1" u="sng" dirty="0">
                <a:solidFill>
                  <a:schemeClr val="tx1"/>
                </a:solidFill>
                <a:sym typeface="Wingdings"/>
              </a:rPr>
              <a:t>nutiden</a:t>
            </a:r>
            <a:r>
              <a:rPr lang="sv-SE" sz="2400" b="0" dirty="0">
                <a:solidFill>
                  <a:schemeClr val="tx1"/>
                </a:solidFill>
                <a:sym typeface="Wingdings"/>
              </a:rPr>
              <a:t>.</a:t>
            </a:r>
          </a:p>
          <a:p>
            <a:pPr marL="176213" indent="-176213">
              <a:lnSpc>
                <a:spcPts val="27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sv-SE" sz="2400" b="0" dirty="0">
                <a:solidFill>
                  <a:schemeClr val="tx1"/>
                </a:solidFill>
                <a:sym typeface="Wingdings"/>
              </a:rPr>
              <a:t>Det har fötterna på vatten, en symbol för dom men också för Guds rike: </a:t>
            </a:r>
            <a:r>
              <a:rPr lang="sv-SE" sz="2400" b="0" dirty="0">
                <a:solidFill>
                  <a:srgbClr val="C00000"/>
                </a:solidFill>
                <a:sym typeface="Wingdings"/>
              </a:rPr>
              <a:t>Han visade mig en flod med livets </a:t>
            </a:r>
            <a:r>
              <a:rPr lang="sv-SE" sz="2400" b="0" i="1" u="sng" dirty="0">
                <a:solidFill>
                  <a:srgbClr val="C00000"/>
                </a:solidFill>
                <a:sym typeface="Wingdings"/>
              </a:rPr>
              <a:t>vatten</a:t>
            </a:r>
            <a:r>
              <a:rPr lang="sv-SE" sz="2400" b="0" dirty="0">
                <a:solidFill>
                  <a:srgbClr val="C00000"/>
                </a:solidFill>
                <a:sym typeface="Wingdings"/>
              </a:rPr>
              <a:t>, klar som kristall, som går ut från Guds och Lammets tron. </a:t>
            </a:r>
            <a:r>
              <a:rPr lang="sv-SE" b="0" dirty="0">
                <a:solidFill>
                  <a:schemeClr val="tx1"/>
                </a:solidFill>
                <a:sym typeface="Wingdings"/>
              </a:rPr>
              <a:t>(Upp 22:1)</a:t>
            </a:r>
          </a:p>
          <a:p>
            <a:pPr marL="176213" indent="-176213">
              <a:lnSpc>
                <a:spcPts val="27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sv-SE" sz="2400" b="0" dirty="0">
                <a:solidFill>
                  <a:schemeClr val="tx1"/>
                </a:solidFill>
                <a:sym typeface="Wingdings"/>
              </a:rPr>
              <a:t>De två lejonen pekar alltså ut tiden för Guds </a:t>
            </a:r>
            <a:r>
              <a:rPr lang="sv-SE" sz="2400" b="0" i="1" u="sng" dirty="0">
                <a:solidFill>
                  <a:schemeClr val="tx1"/>
                </a:solidFill>
                <a:sym typeface="Wingdings"/>
              </a:rPr>
              <a:t>två domar</a:t>
            </a:r>
            <a:r>
              <a:rPr lang="sv-SE" sz="2400" b="0" dirty="0">
                <a:solidFill>
                  <a:schemeClr val="tx1"/>
                </a:solidFill>
                <a:sym typeface="Wingdings"/>
              </a:rPr>
              <a:t>: vid syndafloden och vid Jesu återkomst.</a:t>
            </a:r>
          </a:p>
          <a:p>
            <a:pPr marL="176213" indent="-176213">
              <a:lnSpc>
                <a:spcPts val="27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sv-SE" sz="2400" b="0" dirty="0">
                <a:solidFill>
                  <a:schemeClr val="tx1"/>
                </a:solidFill>
                <a:sym typeface="Wingdings"/>
              </a:rPr>
              <a:t>Slump?</a:t>
            </a:r>
          </a:p>
        </p:txBody>
      </p:sp>
      <p:sp>
        <p:nvSpPr>
          <p:cNvPr id="26" name="textruta 25"/>
          <p:cNvSpPr txBox="1"/>
          <p:nvPr/>
        </p:nvSpPr>
        <p:spPr>
          <a:xfrm>
            <a:off x="2447161" y="4767576"/>
            <a:ext cx="796565" cy="307777"/>
          </a:xfrm>
          <a:prstGeom prst="rect">
            <a:avLst/>
          </a:prstGeom>
          <a:solidFill>
            <a:srgbClr val="000000">
              <a:alpha val="70980"/>
            </a:srgbClr>
          </a:solidFill>
          <a:ln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sz="2000" b="1" dirty="0">
                <a:solidFill>
                  <a:srgbClr val="FFFF00"/>
                </a:solidFill>
                <a:sym typeface="Wingdings"/>
              </a:rPr>
              <a:t>Lejonet</a:t>
            </a:r>
            <a:endParaRPr lang="en-US" sz="2000" b="1" dirty="0">
              <a:solidFill>
                <a:srgbClr val="FFFF00"/>
              </a:solidFill>
              <a:sym typeface="Wingdings"/>
            </a:endParaRP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DEEBD09B-E8C5-4353-ADF0-353414DD9329}"/>
              </a:ext>
            </a:extLst>
          </p:cNvPr>
          <p:cNvGrpSpPr/>
          <p:nvPr/>
        </p:nvGrpSpPr>
        <p:grpSpPr>
          <a:xfrm>
            <a:off x="1899426" y="1085850"/>
            <a:ext cx="2853230" cy="852546"/>
            <a:chOff x="7871982" y="1190625"/>
            <a:chExt cx="2853230" cy="852546"/>
          </a:xfrm>
        </p:grpSpPr>
        <p:sp>
          <p:nvSpPr>
            <p:cNvPr id="3" name="Nedåtböjd 2"/>
            <p:cNvSpPr/>
            <p:nvPr/>
          </p:nvSpPr>
          <p:spPr>
            <a:xfrm>
              <a:off x="7871982" y="1190625"/>
              <a:ext cx="2853230" cy="852546"/>
            </a:xfrm>
            <a:prstGeom prst="curvedDownArrow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headEnd type="none" w="med" len="med"/>
              <a:tailEnd type="none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0" rIns="36000" bIns="0" rtlCol="0" anchor="ctr"/>
            <a:lstStyle/>
            <a:p>
              <a:pPr algn="ctr"/>
              <a:endParaRPr lang="en-US" sz="1000" i="1">
                <a:latin typeface="Calibri" pitchFamily="34" charset="0"/>
              </a:endParaRPr>
            </a:p>
          </p:txBody>
        </p:sp>
        <p:sp>
          <p:nvSpPr>
            <p:cNvPr id="32" name="textruta 31"/>
            <p:cNvSpPr txBox="1"/>
            <p:nvPr/>
          </p:nvSpPr>
          <p:spPr>
            <a:xfrm>
              <a:off x="8730974" y="1485756"/>
              <a:ext cx="1135246" cy="307777"/>
            </a:xfrm>
            <a:prstGeom prst="rect">
              <a:avLst/>
            </a:prstGeom>
            <a:solidFill>
              <a:srgbClr val="000000">
                <a:alpha val="70980"/>
              </a:srgbClr>
            </a:solidFill>
            <a:ln>
              <a:noFill/>
            </a:ln>
            <a:effectLst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sv-SE" sz="2000" b="1" dirty="0">
                  <a:solidFill>
                    <a:srgbClr val="FFFF00"/>
                  </a:solidFill>
                  <a:sym typeface="Wingdings"/>
                </a:rPr>
                <a:t>Precession</a:t>
              </a:r>
              <a:endParaRPr lang="en-US" sz="2000" b="1" dirty="0">
                <a:solidFill>
                  <a:srgbClr val="FFFF00"/>
                </a:solidFill>
                <a:sym typeface="Wingdings"/>
              </a:endParaRPr>
            </a:p>
          </p:txBody>
        </p:sp>
      </p:grpSp>
      <p:sp>
        <p:nvSpPr>
          <p:cNvPr id="9" name="Ellips 8">
            <a:extLst>
              <a:ext uri="{FF2B5EF4-FFF2-40B4-BE49-F238E27FC236}">
                <a16:creationId xmlns:a16="http://schemas.microsoft.com/office/drawing/2014/main" id="{2D80F40D-BB5B-442F-A0E3-B90A407BB1A9}"/>
              </a:ext>
            </a:extLst>
          </p:cNvPr>
          <p:cNvSpPr/>
          <p:nvPr/>
        </p:nvSpPr>
        <p:spPr>
          <a:xfrm>
            <a:off x="951681" y="2036676"/>
            <a:ext cx="1374895" cy="1374895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000" tIns="0" rIns="36000" bIns="0" rtlCol="0" anchor="ctr"/>
          <a:lstStyle/>
          <a:p>
            <a:pPr algn="ctr"/>
            <a:endParaRPr lang="en-US" sz="1000" i="1">
              <a:latin typeface="Calibri" pitchFamily="34" charset="0"/>
            </a:endParaRPr>
          </a:p>
        </p:txBody>
      </p:sp>
      <p:sp>
        <p:nvSpPr>
          <p:cNvPr id="27" name="textruta 26"/>
          <p:cNvSpPr txBox="1"/>
          <p:nvPr/>
        </p:nvSpPr>
        <p:spPr>
          <a:xfrm>
            <a:off x="496803" y="3150533"/>
            <a:ext cx="966996" cy="564257"/>
          </a:xfrm>
          <a:prstGeom prst="rect">
            <a:avLst/>
          </a:prstGeom>
          <a:solidFill>
            <a:srgbClr val="000000">
              <a:alpha val="70980"/>
            </a:srgbClr>
          </a:solidFill>
          <a:ln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sv-SE" sz="2000" b="1" dirty="0">
                <a:solidFill>
                  <a:srgbClr val="FFFF00"/>
                </a:solidFill>
                <a:sym typeface="Wingdings"/>
              </a:rPr>
              <a:t>Ett andra</a:t>
            </a:r>
          </a:p>
          <a:p>
            <a:pPr algn="ctr">
              <a:lnSpc>
                <a:spcPts val="2200"/>
              </a:lnSpc>
            </a:pPr>
            <a:r>
              <a:rPr lang="sv-SE" sz="2000" b="1" dirty="0">
                <a:solidFill>
                  <a:srgbClr val="FFFF00"/>
                </a:solidFill>
                <a:sym typeface="Wingdings"/>
              </a:rPr>
              <a:t>lejon</a:t>
            </a:r>
            <a:endParaRPr lang="en-US" sz="2000" b="1" dirty="0">
              <a:solidFill>
                <a:srgbClr val="FFFF00"/>
              </a:solidFill>
              <a:sym typeface="Wingdings"/>
            </a:endParaRPr>
          </a:p>
        </p:txBody>
      </p:sp>
      <p:sp>
        <p:nvSpPr>
          <p:cNvPr id="12" name="Pil: höger 11">
            <a:extLst>
              <a:ext uri="{FF2B5EF4-FFF2-40B4-BE49-F238E27FC236}">
                <a16:creationId xmlns:a16="http://schemas.microsoft.com/office/drawing/2014/main" id="{8E04BA95-7AFC-4F2F-A443-F8807358BE90}"/>
              </a:ext>
            </a:extLst>
          </p:cNvPr>
          <p:cNvSpPr/>
          <p:nvPr/>
        </p:nvSpPr>
        <p:spPr>
          <a:xfrm rot="1240391">
            <a:off x="174784" y="2323320"/>
            <a:ext cx="946372" cy="54093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Vatten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F0C433E3-98DF-42AA-B215-C7E23FE26D20}"/>
              </a:ext>
            </a:extLst>
          </p:cNvPr>
          <p:cNvSpPr txBox="1"/>
          <p:nvPr/>
        </p:nvSpPr>
        <p:spPr>
          <a:xfrm rot="-2700000">
            <a:off x="6589" y="5499234"/>
            <a:ext cx="1854729" cy="307777"/>
          </a:xfrm>
          <a:prstGeom prst="rect">
            <a:avLst/>
          </a:prstGeom>
          <a:solidFill>
            <a:srgbClr val="000000">
              <a:alpha val="70980"/>
            </a:srgbClr>
          </a:solidFill>
          <a:ln>
            <a:noFill/>
          </a:ln>
          <a:effectLst/>
        </p:spPr>
        <p:txBody>
          <a:bodyPr wrap="none" lIns="36000" tIns="0" rIns="36000" bIns="0" rtlCol="0">
            <a:spAutoFit/>
          </a:bodyPr>
          <a:lstStyle/>
          <a:p>
            <a:r>
              <a:rPr lang="sv-SE" sz="2000" b="1" dirty="0">
                <a:solidFill>
                  <a:srgbClr val="FFFF00"/>
                </a:solidFill>
                <a:sym typeface="Wingdings"/>
              </a:rPr>
              <a:t>Sommarsolstånd</a:t>
            </a:r>
            <a:endParaRPr lang="en-US" sz="2000" b="1" dirty="0">
              <a:solidFill>
                <a:srgbClr val="FFFF00"/>
              </a:solidFill>
              <a:sym typeface="Wingding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4594444"/>
      </p:ext>
    </p:extLst>
  </p:cSld>
  <p:clrMapOvr>
    <a:masterClrMapping/>
  </p:clrMapOvr>
  <p:transition advTm="2434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0" grpId="0" animBg="1"/>
      <p:bldP spid="30" grpId="0" uiExpand="1" build="p" bldLvl="2"/>
      <p:bldP spid="26" grpId="0" animBg="1"/>
      <p:bldP spid="9" grpId="0" animBg="1"/>
      <p:bldP spid="27" grpId="0" animBg="1"/>
      <p:bldP spid="1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ko, inomhus, svart&#10;&#10;Beskrivning genererad med hög exakthet">
            <a:extLst>
              <a:ext uri="{FF2B5EF4-FFF2-40B4-BE49-F238E27FC236}">
                <a16:creationId xmlns:a16="http://schemas.microsoft.com/office/drawing/2014/main" id="{7152531C-1A8B-4A1B-AC6D-9D119A0EE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3851"/>
            <a:ext cx="12192000" cy="3318972"/>
          </a:xfrm>
          <a:prstGeom prst="rect">
            <a:avLst/>
          </a:prstGeom>
        </p:spPr>
      </p:pic>
      <p:cxnSp>
        <p:nvCxnSpPr>
          <p:cNvPr id="26" name="Rak pil 25"/>
          <p:cNvCxnSpPr>
            <a:cxnSpLocks/>
          </p:cNvCxnSpPr>
          <p:nvPr/>
        </p:nvCxnSpPr>
        <p:spPr>
          <a:xfrm>
            <a:off x="1181860" y="1942731"/>
            <a:ext cx="262913" cy="167640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k pil 27"/>
          <p:cNvCxnSpPr>
            <a:cxnSpLocks/>
          </p:cNvCxnSpPr>
          <p:nvPr/>
        </p:nvCxnSpPr>
        <p:spPr>
          <a:xfrm flipH="1" flipV="1">
            <a:off x="549293" y="3239970"/>
            <a:ext cx="632567" cy="232021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pil 31"/>
          <p:cNvCxnSpPr>
            <a:cxnSpLocks/>
          </p:cNvCxnSpPr>
          <p:nvPr/>
        </p:nvCxnSpPr>
        <p:spPr>
          <a:xfrm>
            <a:off x="3150823" y="1942731"/>
            <a:ext cx="496815" cy="194105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k pil 34"/>
          <p:cNvCxnSpPr>
            <a:cxnSpLocks/>
          </p:cNvCxnSpPr>
          <p:nvPr/>
        </p:nvCxnSpPr>
        <p:spPr>
          <a:xfrm flipH="1">
            <a:off x="4753178" y="1942731"/>
            <a:ext cx="366607" cy="191262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pil 37"/>
          <p:cNvCxnSpPr>
            <a:cxnSpLocks/>
          </p:cNvCxnSpPr>
          <p:nvPr/>
        </p:nvCxnSpPr>
        <p:spPr>
          <a:xfrm>
            <a:off x="7088749" y="1942731"/>
            <a:ext cx="279791" cy="209550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pil 41"/>
          <p:cNvCxnSpPr>
            <a:cxnSpLocks/>
          </p:cNvCxnSpPr>
          <p:nvPr/>
        </p:nvCxnSpPr>
        <p:spPr>
          <a:xfrm>
            <a:off x="9057712" y="1942731"/>
            <a:ext cx="262914" cy="205740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k pil 45"/>
          <p:cNvCxnSpPr>
            <a:cxnSpLocks/>
          </p:cNvCxnSpPr>
          <p:nvPr/>
        </p:nvCxnSpPr>
        <p:spPr>
          <a:xfrm>
            <a:off x="11026675" y="1942731"/>
            <a:ext cx="321029" cy="124968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k pil 48"/>
          <p:cNvCxnSpPr>
            <a:cxnSpLocks/>
          </p:cNvCxnSpPr>
          <p:nvPr/>
        </p:nvCxnSpPr>
        <p:spPr>
          <a:xfrm flipH="1" flipV="1">
            <a:off x="2255342" y="3665590"/>
            <a:ext cx="895482" cy="189459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k pil 51"/>
          <p:cNvCxnSpPr>
            <a:cxnSpLocks/>
          </p:cNvCxnSpPr>
          <p:nvPr/>
        </p:nvCxnSpPr>
        <p:spPr>
          <a:xfrm flipH="1" flipV="1">
            <a:off x="4241292" y="3870591"/>
            <a:ext cx="878494" cy="168959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k pil 54"/>
          <p:cNvCxnSpPr>
            <a:cxnSpLocks/>
          </p:cNvCxnSpPr>
          <p:nvPr/>
        </p:nvCxnSpPr>
        <p:spPr>
          <a:xfrm flipH="1" flipV="1">
            <a:off x="6739128" y="4315968"/>
            <a:ext cx="349622" cy="124422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ak pil 57"/>
          <p:cNvCxnSpPr>
            <a:cxnSpLocks/>
          </p:cNvCxnSpPr>
          <p:nvPr/>
        </p:nvCxnSpPr>
        <p:spPr>
          <a:xfrm flipH="1" flipV="1">
            <a:off x="8253091" y="4228731"/>
            <a:ext cx="804621" cy="133145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ak pil 60"/>
          <p:cNvCxnSpPr>
            <a:cxnSpLocks/>
          </p:cNvCxnSpPr>
          <p:nvPr/>
        </p:nvCxnSpPr>
        <p:spPr>
          <a:xfrm flipH="1" flipV="1">
            <a:off x="9866376" y="3665590"/>
            <a:ext cx="1160300" cy="189459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änster 1"/>
          <p:cNvSpPr/>
          <p:nvPr/>
        </p:nvSpPr>
        <p:spPr>
          <a:xfrm>
            <a:off x="4544410" y="2813250"/>
            <a:ext cx="2278380" cy="426720"/>
          </a:xfrm>
          <a:prstGeom prst="leftArrow">
            <a:avLst>
              <a:gd name="adj1" fmla="val 65190"/>
              <a:gd name="adj2" fmla="val 50000"/>
            </a:avLst>
          </a:prstGeom>
          <a:solidFill>
            <a:srgbClr val="DFDA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Solens årliga rörelse</a:t>
            </a:r>
          </a:p>
        </p:txBody>
      </p:sp>
      <p:sp>
        <p:nvSpPr>
          <p:cNvPr id="29" name="Rektangel 28"/>
          <p:cNvSpPr/>
          <p:nvPr/>
        </p:nvSpPr>
        <p:spPr>
          <a:xfrm>
            <a:off x="10083401" y="776516"/>
            <a:ext cx="1886547" cy="1166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sv-SE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Jungfrun</a:t>
            </a: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Abrahams förbund</a:t>
            </a:r>
          </a:p>
          <a:p>
            <a:pPr algn="ctr">
              <a:spcBef>
                <a:spcPts val="600"/>
              </a:spcBef>
            </a:pPr>
            <a:r>
              <a:rPr lang="sv-SE" sz="1100" dirty="0">
                <a:solidFill>
                  <a:srgbClr val="C00000"/>
                </a:solidFill>
              </a:rPr>
              <a:t>Ett stort tecken visade sig i himlen: </a:t>
            </a:r>
            <a:r>
              <a:rPr lang="sv-SE" sz="1100" i="1" u="sng" dirty="0">
                <a:solidFill>
                  <a:srgbClr val="C00000"/>
                </a:solidFill>
              </a:rPr>
              <a:t>en kvinna</a:t>
            </a:r>
            <a:r>
              <a:rPr lang="sv-SE" sz="1100" dirty="0">
                <a:solidFill>
                  <a:srgbClr val="C00000"/>
                </a:solidFill>
              </a:rPr>
              <a:t>.</a:t>
            </a:r>
            <a:br>
              <a:rPr lang="sv-SE" sz="1100" dirty="0">
                <a:solidFill>
                  <a:srgbClr val="C00000"/>
                </a:solidFill>
              </a:rPr>
            </a:br>
            <a:r>
              <a:rPr lang="sv-SE" sz="1100" dirty="0">
                <a:solidFill>
                  <a:schemeClr val="tx1"/>
                </a:solidFill>
              </a:rPr>
              <a:t>(Upp 12:1)</a:t>
            </a:r>
            <a:endParaRPr lang="sv-SE" sz="1100" dirty="0">
              <a:solidFill>
                <a:schemeClr val="accent1"/>
              </a:solidFill>
            </a:endParaRPr>
          </a:p>
        </p:txBody>
      </p:sp>
      <p:sp>
        <p:nvSpPr>
          <p:cNvPr id="30" name="Rektangel 29"/>
          <p:cNvSpPr/>
          <p:nvPr/>
        </p:nvSpPr>
        <p:spPr>
          <a:xfrm>
            <a:off x="8114437" y="776516"/>
            <a:ext cx="1886547" cy="1166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sv-SE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Skorpionen</a:t>
            </a: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Ökenvandringen</a:t>
            </a:r>
          </a:p>
          <a:p>
            <a:pPr algn="ctr">
              <a:spcBef>
                <a:spcPts val="600"/>
              </a:spcBef>
            </a:pPr>
            <a:r>
              <a:rPr lang="sv-SE" sz="1100" dirty="0">
                <a:solidFill>
                  <a:srgbClr val="C00000"/>
                </a:solidFill>
              </a:rPr>
              <a:t>Dödens </a:t>
            </a:r>
            <a:r>
              <a:rPr lang="sv-SE" sz="1100" i="1" u="sng" dirty="0">
                <a:solidFill>
                  <a:srgbClr val="C00000"/>
                </a:solidFill>
              </a:rPr>
              <a:t>udd/sting</a:t>
            </a:r>
            <a:r>
              <a:rPr lang="sv-SE" sz="1100" dirty="0">
                <a:solidFill>
                  <a:srgbClr val="C00000"/>
                </a:solidFill>
              </a:rPr>
              <a:t> är synden, och syndens makt kommer av lagen. </a:t>
            </a:r>
            <a:r>
              <a:rPr lang="sv-SE" sz="1100" dirty="0">
                <a:solidFill>
                  <a:schemeClr val="tx1"/>
                </a:solidFill>
              </a:rPr>
              <a:t>(1 Kor 15:56)</a:t>
            </a:r>
          </a:p>
        </p:txBody>
      </p:sp>
      <p:sp>
        <p:nvSpPr>
          <p:cNvPr id="31" name="Rektangel 30"/>
          <p:cNvSpPr/>
          <p:nvPr/>
        </p:nvSpPr>
        <p:spPr>
          <a:xfrm>
            <a:off x="4176511" y="776516"/>
            <a:ext cx="1886547" cy="1166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sv-SE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Fiskarna</a:t>
            </a: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Återvändandet från Babylon</a:t>
            </a:r>
          </a:p>
          <a:p>
            <a:pPr algn="ctr">
              <a:spcBef>
                <a:spcPts val="600"/>
              </a:spcBef>
            </a:pPr>
            <a:r>
              <a:rPr lang="sv-SE" sz="1100" dirty="0">
                <a:solidFill>
                  <a:srgbClr val="C00000"/>
                </a:solidFill>
              </a:rPr>
              <a:t>Jag ska sända bud efter många fiskare, säger HERREN, och de ska </a:t>
            </a:r>
            <a:r>
              <a:rPr lang="sv-SE" sz="1100" i="1" u="sng" dirty="0">
                <a:solidFill>
                  <a:srgbClr val="C00000"/>
                </a:solidFill>
              </a:rPr>
              <a:t>fiska upp</a:t>
            </a:r>
            <a:r>
              <a:rPr lang="sv-SE" sz="1100" dirty="0">
                <a:solidFill>
                  <a:srgbClr val="C00000"/>
                </a:solidFill>
              </a:rPr>
              <a:t> dem. </a:t>
            </a:r>
            <a:r>
              <a:rPr lang="sv-SE" sz="1100" dirty="0">
                <a:solidFill>
                  <a:schemeClr val="tx1"/>
                </a:solidFill>
              </a:rPr>
              <a:t>(Jer 16:16)</a:t>
            </a:r>
          </a:p>
        </p:txBody>
      </p:sp>
      <p:sp>
        <p:nvSpPr>
          <p:cNvPr id="33" name="Rektangel 32"/>
          <p:cNvSpPr/>
          <p:nvPr/>
        </p:nvSpPr>
        <p:spPr>
          <a:xfrm>
            <a:off x="2207548" y="776516"/>
            <a:ext cx="1886547" cy="1166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sv-SE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Oxen</a:t>
            </a: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Evangeliet sprids</a:t>
            </a:r>
          </a:p>
          <a:p>
            <a:pPr algn="ctr">
              <a:spcBef>
                <a:spcPts val="600"/>
              </a:spcBef>
            </a:pPr>
            <a:r>
              <a:rPr lang="sv-SE" sz="1100" dirty="0">
                <a:solidFill>
                  <a:srgbClr val="C00000"/>
                </a:solidFill>
              </a:rPr>
              <a:t>Du ska inte binda för munnen på </a:t>
            </a:r>
            <a:r>
              <a:rPr lang="sv-SE" sz="1100" i="1" u="sng" dirty="0">
                <a:solidFill>
                  <a:srgbClr val="C00000"/>
                </a:solidFill>
              </a:rPr>
              <a:t>oxen</a:t>
            </a:r>
            <a:r>
              <a:rPr lang="sv-SE" sz="1100" dirty="0">
                <a:solidFill>
                  <a:srgbClr val="C00000"/>
                </a:solidFill>
              </a:rPr>
              <a:t> som tröskar.</a:t>
            </a:r>
            <a:br>
              <a:rPr lang="sv-SE" sz="1100" dirty="0">
                <a:solidFill>
                  <a:srgbClr val="C00000"/>
                </a:solidFill>
              </a:rPr>
            </a:br>
            <a:r>
              <a:rPr lang="sv-SE" sz="1100" dirty="0">
                <a:solidFill>
                  <a:schemeClr val="tx1"/>
                </a:solidFill>
              </a:rPr>
              <a:t>(1 Kor 9:9)</a:t>
            </a:r>
          </a:p>
        </p:txBody>
      </p:sp>
      <p:sp>
        <p:nvSpPr>
          <p:cNvPr id="34" name="Rektangel 33"/>
          <p:cNvSpPr/>
          <p:nvPr/>
        </p:nvSpPr>
        <p:spPr>
          <a:xfrm>
            <a:off x="238585" y="776516"/>
            <a:ext cx="1886547" cy="1166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sv-SE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Kräftan</a:t>
            </a: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Antikrist</a:t>
            </a:r>
          </a:p>
          <a:p>
            <a:pPr algn="ctr">
              <a:spcBef>
                <a:spcPts val="600"/>
              </a:spcBef>
            </a:pPr>
            <a:r>
              <a:rPr lang="sv-SE" sz="1100" dirty="0">
                <a:solidFill>
                  <a:srgbClr val="C00000"/>
                </a:solidFill>
              </a:rPr>
              <a:t>Hos er har det nämligen </a:t>
            </a:r>
            <a:br>
              <a:rPr lang="sv-SE" sz="1100" dirty="0">
                <a:solidFill>
                  <a:srgbClr val="C00000"/>
                </a:solidFill>
              </a:rPr>
            </a:br>
            <a:r>
              <a:rPr lang="sv-SE" sz="1100" i="1" u="sng" dirty="0">
                <a:solidFill>
                  <a:srgbClr val="C00000"/>
                </a:solidFill>
              </a:rPr>
              <a:t>nästlat sig in</a:t>
            </a:r>
            <a:r>
              <a:rPr lang="sv-SE" sz="1100" dirty="0">
                <a:solidFill>
                  <a:srgbClr val="C00000"/>
                </a:solidFill>
              </a:rPr>
              <a:t> vissa personer.</a:t>
            </a:r>
            <a:br>
              <a:rPr lang="sv-SE" sz="1100" dirty="0">
                <a:solidFill>
                  <a:schemeClr val="tx1"/>
                </a:solidFill>
              </a:rPr>
            </a:br>
            <a:r>
              <a:rPr lang="sv-SE" sz="1100" dirty="0">
                <a:solidFill>
                  <a:schemeClr val="tx1"/>
                </a:solidFill>
              </a:rPr>
              <a:t>(Jud 1:4) </a:t>
            </a:r>
          </a:p>
        </p:txBody>
      </p:sp>
      <p:sp>
        <p:nvSpPr>
          <p:cNvPr id="36" name="Rektangel 35"/>
          <p:cNvSpPr/>
          <p:nvPr/>
        </p:nvSpPr>
        <p:spPr>
          <a:xfrm>
            <a:off x="6145474" y="776516"/>
            <a:ext cx="1886547" cy="1166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sv-SE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Stenbocken</a:t>
            </a: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Davids förbund</a:t>
            </a:r>
          </a:p>
          <a:p>
            <a:pPr algn="ctr">
              <a:spcBef>
                <a:spcPts val="600"/>
              </a:spcBef>
            </a:pPr>
            <a:r>
              <a:rPr lang="sv-SE" sz="1100" dirty="0">
                <a:solidFill>
                  <a:srgbClr val="C00000"/>
                </a:solidFill>
              </a:rPr>
              <a:t>Saul… gav sig av för att söka efter David… på </a:t>
            </a:r>
            <a:r>
              <a:rPr lang="sv-SE" sz="1100" i="1" u="sng" dirty="0">
                <a:solidFill>
                  <a:srgbClr val="C00000"/>
                </a:solidFill>
              </a:rPr>
              <a:t>Stenbocks</a:t>
            </a:r>
            <a:r>
              <a:rPr lang="sv-SE" sz="1100" dirty="0">
                <a:solidFill>
                  <a:srgbClr val="C00000"/>
                </a:solidFill>
              </a:rPr>
              <a:t>-klipporna.</a:t>
            </a:r>
            <a:r>
              <a:rPr lang="sv-SE" sz="1100" dirty="0">
                <a:solidFill>
                  <a:schemeClr val="tx1"/>
                </a:solidFill>
              </a:rPr>
              <a:t> (1 Sam 24:3)</a:t>
            </a:r>
            <a:endParaRPr lang="sv-SE" sz="1100" dirty="0">
              <a:solidFill>
                <a:schemeClr val="accent1"/>
              </a:solidFill>
            </a:endParaRPr>
          </a:p>
        </p:txBody>
      </p:sp>
      <p:sp>
        <p:nvSpPr>
          <p:cNvPr id="37" name="Rektangel 36"/>
          <p:cNvSpPr/>
          <p:nvPr/>
        </p:nvSpPr>
        <p:spPr>
          <a:xfrm>
            <a:off x="10083401" y="5560188"/>
            <a:ext cx="1886547" cy="1166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sv-SE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Vågen</a:t>
            </a: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Moselagen</a:t>
            </a:r>
          </a:p>
          <a:p>
            <a:pPr algn="ctr">
              <a:spcBef>
                <a:spcPts val="600"/>
              </a:spcBef>
            </a:pPr>
            <a:r>
              <a:rPr lang="sv-SE" sz="1100" dirty="0">
                <a:solidFill>
                  <a:srgbClr val="C00000"/>
                </a:solidFill>
              </a:rPr>
              <a:t>Rätt </a:t>
            </a:r>
            <a:r>
              <a:rPr lang="sv-SE" sz="1100" i="1" u="sng" dirty="0">
                <a:solidFill>
                  <a:srgbClr val="C00000"/>
                </a:solidFill>
              </a:rPr>
              <a:t>våg</a:t>
            </a:r>
            <a:r>
              <a:rPr lang="sv-SE" sz="1100" dirty="0">
                <a:solidFill>
                  <a:srgbClr val="C00000"/>
                </a:solidFill>
              </a:rPr>
              <a:t>, rätta vikter, rätt efa, rätt hin-mått ska ni ha.</a:t>
            </a:r>
            <a:br>
              <a:rPr lang="sv-SE" sz="1100" dirty="0">
                <a:solidFill>
                  <a:srgbClr val="C00000"/>
                </a:solidFill>
              </a:rPr>
            </a:br>
            <a:r>
              <a:rPr lang="sv-SE" sz="1100" dirty="0">
                <a:solidFill>
                  <a:schemeClr val="tx1"/>
                </a:solidFill>
              </a:rPr>
              <a:t>(3 Mos 19:36)</a:t>
            </a:r>
            <a:endParaRPr lang="sv-SE" sz="1100" dirty="0">
              <a:solidFill>
                <a:schemeClr val="accent1"/>
              </a:solidFill>
            </a:endParaRPr>
          </a:p>
        </p:txBody>
      </p:sp>
      <p:sp>
        <p:nvSpPr>
          <p:cNvPr id="39" name="Rektangel 38"/>
          <p:cNvSpPr/>
          <p:nvPr/>
        </p:nvSpPr>
        <p:spPr>
          <a:xfrm>
            <a:off x="6145474" y="5560188"/>
            <a:ext cx="1886547" cy="1166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sv-SE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Vattumannen</a:t>
            </a: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Babyloniska fångenskapen</a:t>
            </a:r>
          </a:p>
          <a:p>
            <a:pPr algn="ctr">
              <a:spcBef>
                <a:spcPts val="600"/>
              </a:spcBef>
            </a:pPr>
            <a:r>
              <a:rPr lang="sv-SE" sz="1100" dirty="0">
                <a:solidFill>
                  <a:srgbClr val="C00000"/>
                </a:solidFill>
              </a:rPr>
              <a:t>Jag ser en </a:t>
            </a:r>
            <a:r>
              <a:rPr lang="sv-SE" sz="1100" i="1" u="sng" dirty="0">
                <a:solidFill>
                  <a:srgbClr val="C00000"/>
                </a:solidFill>
              </a:rPr>
              <a:t>kokande gryta</a:t>
            </a:r>
            <a:r>
              <a:rPr lang="sv-SE" sz="1100" i="1" dirty="0">
                <a:solidFill>
                  <a:srgbClr val="C00000"/>
                </a:solidFill>
              </a:rPr>
              <a:t> </a:t>
            </a:r>
            <a:br>
              <a:rPr lang="sv-SE" sz="1100" dirty="0">
                <a:solidFill>
                  <a:srgbClr val="C00000"/>
                </a:solidFill>
              </a:rPr>
            </a:br>
            <a:r>
              <a:rPr lang="sv-SE" sz="1100" dirty="0">
                <a:solidFill>
                  <a:srgbClr val="C00000"/>
                </a:solidFill>
              </a:rPr>
              <a:t>i norr som lutar hitåt.</a:t>
            </a:r>
          </a:p>
          <a:p>
            <a:pPr algn="ctr"/>
            <a:r>
              <a:rPr lang="sv-SE" sz="1100" dirty="0">
                <a:solidFill>
                  <a:schemeClr val="tx1"/>
                </a:solidFill>
              </a:rPr>
              <a:t>(Jer 1:13)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40" name="Rektangel 39"/>
          <p:cNvSpPr/>
          <p:nvPr/>
        </p:nvSpPr>
        <p:spPr>
          <a:xfrm>
            <a:off x="4176511" y="5560188"/>
            <a:ext cx="1886547" cy="1166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sv-SE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Väduren</a:t>
            </a: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Jesus som offerlamm</a:t>
            </a:r>
          </a:p>
          <a:p>
            <a:pPr algn="ctr">
              <a:spcBef>
                <a:spcPts val="600"/>
              </a:spcBef>
            </a:pPr>
            <a:r>
              <a:rPr lang="sv-SE" sz="1100" dirty="0">
                <a:solidFill>
                  <a:srgbClr val="C00000"/>
                </a:solidFill>
              </a:rPr>
              <a:t>Se Guds </a:t>
            </a:r>
            <a:r>
              <a:rPr lang="sv-SE" sz="1100" i="1" u="sng" dirty="0">
                <a:solidFill>
                  <a:srgbClr val="C00000"/>
                </a:solidFill>
              </a:rPr>
              <a:t>Lamm</a:t>
            </a:r>
            <a:r>
              <a:rPr lang="sv-SE" sz="1100" dirty="0">
                <a:solidFill>
                  <a:srgbClr val="C00000"/>
                </a:solidFill>
              </a:rPr>
              <a:t> som tar </a:t>
            </a:r>
            <a:br>
              <a:rPr lang="sv-SE" sz="1100" dirty="0">
                <a:solidFill>
                  <a:srgbClr val="C00000"/>
                </a:solidFill>
              </a:rPr>
            </a:br>
            <a:r>
              <a:rPr lang="sv-SE" sz="1100" dirty="0">
                <a:solidFill>
                  <a:srgbClr val="C00000"/>
                </a:solidFill>
              </a:rPr>
              <a:t>bort världens synd!</a:t>
            </a:r>
            <a:br>
              <a:rPr lang="sv-SE" sz="1100" dirty="0">
                <a:solidFill>
                  <a:srgbClr val="C00000"/>
                </a:solidFill>
              </a:rPr>
            </a:br>
            <a:r>
              <a:rPr lang="sv-SE" sz="1100" dirty="0">
                <a:solidFill>
                  <a:schemeClr val="tx1"/>
                </a:solidFill>
              </a:rPr>
              <a:t>(Joh 1:29)</a:t>
            </a:r>
          </a:p>
        </p:txBody>
      </p:sp>
      <p:sp>
        <p:nvSpPr>
          <p:cNvPr id="41" name="Rektangel 40"/>
          <p:cNvSpPr/>
          <p:nvPr/>
        </p:nvSpPr>
        <p:spPr>
          <a:xfrm>
            <a:off x="8114437" y="5560188"/>
            <a:ext cx="1886547" cy="1166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sv-SE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Skytten</a:t>
            </a: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Intagandet av löfteslandet</a:t>
            </a:r>
          </a:p>
          <a:p>
            <a:pPr algn="ctr">
              <a:spcBef>
                <a:spcPts val="600"/>
              </a:spcBef>
            </a:pPr>
            <a:r>
              <a:rPr lang="sv-SE" sz="1100" dirty="0">
                <a:solidFill>
                  <a:srgbClr val="C00000"/>
                </a:solidFill>
              </a:rPr>
              <a:t>Hans </a:t>
            </a:r>
            <a:r>
              <a:rPr lang="sv-SE" sz="1100" i="1" u="sng" dirty="0">
                <a:solidFill>
                  <a:srgbClr val="C00000"/>
                </a:solidFill>
              </a:rPr>
              <a:t>båge</a:t>
            </a:r>
            <a:r>
              <a:rPr lang="sv-SE" sz="1100" dirty="0">
                <a:solidFill>
                  <a:srgbClr val="C00000"/>
                </a:solidFill>
              </a:rPr>
              <a:t> förblir fast och hans händer och armar spänstiga.</a:t>
            </a:r>
            <a:br>
              <a:rPr lang="sv-SE" sz="1100" dirty="0">
                <a:solidFill>
                  <a:srgbClr val="C00000"/>
                </a:solidFill>
              </a:rPr>
            </a:br>
            <a:r>
              <a:rPr lang="sv-SE" sz="1100" dirty="0">
                <a:solidFill>
                  <a:schemeClr val="tx1"/>
                </a:solidFill>
              </a:rPr>
              <a:t>(1 Mos 49:24)</a:t>
            </a:r>
          </a:p>
        </p:txBody>
      </p:sp>
      <p:sp>
        <p:nvSpPr>
          <p:cNvPr id="43" name="Rektangel 42"/>
          <p:cNvSpPr/>
          <p:nvPr/>
        </p:nvSpPr>
        <p:spPr>
          <a:xfrm>
            <a:off x="238585" y="5560188"/>
            <a:ext cx="1886547" cy="1166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sv-SE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Lejonet</a:t>
            </a: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Jesus som kung</a:t>
            </a:r>
          </a:p>
          <a:p>
            <a:pPr algn="ctr">
              <a:spcBef>
                <a:spcPts val="600"/>
              </a:spcBef>
            </a:pPr>
            <a:r>
              <a:rPr lang="sv-SE" sz="1100" dirty="0">
                <a:solidFill>
                  <a:srgbClr val="C00000"/>
                </a:solidFill>
              </a:rPr>
              <a:t>Se, </a:t>
            </a:r>
            <a:r>
              <a:rPr lang="sv-SE" sz="1100" i="1" u="sng" dirty="0">
                <a:solidFill>
                  <a:srgbClr val="C00000"/>
                </a:solidFill>
              </a:rPr>
              <a:t>Lejonet</a:t>
            </a:r>
            <a:r>
              <a:rPr lang="sv-SE" sz="1100" dirty="0">
                <a:solidFill>
                  <a:srgbClr val="C00000"/>
                </a:solidFill>
              </a:rPr>
              <a:t> av Juda stam, Davids rotskott, har segrat.</a:t>
            </a:r>
            <a:br>
              <a:rPr lang="sv-SE" sz="1100" dirty="0">
                <a:solidFill>
                  <a:srgbClr val="C00000"/>
                </a:solidFill>
              </a:rPr>
            </a:br>
            <a:r>
              <a:rPr lang="sv-SE" sz="1100" dirty="0">
                <a:solidFill>
                  <a:schemeClr val="tx1"/>
                </a:solidFill>
              </a:rPr>
              <a:t>(Upp 5:5)</a:t>
            </a:r>
          </a:p>
        </p:txBody>
      </p:sp>
      <p:sp>
        <p:nvSpPr>
          <p:cNvPr id="44" name="Rektangel 43"/>
          <p:cNvSpPr/>
          <p:nvPr/>
        </p:nvSpPr>
        <p:spPr>
          <a:xfrm>
            <a:off x="2207548" y="5560188"/>
            <a:ext cx="1886547" cy="1166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sv-SE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Tvillingarna</a:t>
            </a: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Judar &amp; hedningar</a:t>
            </a:r>
          </a:p>
          <a:p>
            <a:pPr algn="ctr">
              <a:spcBef>
                <a:spcPts val="600"/>
              </a:spcBef>
            </a:pPr>
            <a:r>
              <a:rPr lang="sv-SE" sz="1100" dirty="0">
                <a:solidFill>
                  <a:srgbClr val="C00000"/>
                </a:solidFill>
              </a:rPr>
              <a:t>Hedningarna har </a:t>
            </a:r>
            <a:r>
              <a:rPr lang="sv-SE" sz="1100" i="1" u="sng" dirty="0">
                <a:solidFill>
                  <a:srgbClr val="C00000"/>
                </a:solidFill>
              </a:rPr>
              <a:t>samma arv</a:t>
            </a:r>
            <a:r>
              <a:rPr lang="sv-SE" sz="1100" i="1" dirty="0">
                <a:solidFill>
                  <a:srgbClr val="C00000"/>
                </a:solidFill>
              </a:rPr>
              <a:t> </a:t>
            </a:r>
            <a:r>
              <a:rPr lang="sv-SE" sz="1100" dirty="0">
                <a:solidFill>
                  <a:srgbClr val="C00000"/>
                </a:solidFill>
              </a:rPr>
              <a:t>som vi, tillhör samma kropp.</a:t>
            </a:r>
            <a:br>
              <a:rPr lang="sv-SE" sz="1100" dirty="0">
                <a:solidFill>
                  <a:srgbClr val="C00000"/>
                </a:solidFill>
              </a:rPr>
            </a:br>
            <a:r>
              <a:rPr lang="sv-SE" sz="1100" dirty="0">
                <a:solidFill>
                  <a:schemeClr val="tx1"/>
                </a:solidFill>
              </a:rPr>
              <a:t>(Ef 3:6)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9D0D060F-AE47-44B3-A5CE-A90535B5C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Sammanfattning</a:t>
            </a:r>
            <a:endParaRPr lang="LID4096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7469444"/>
      </p:ext>
    </p:extLst>
  </p:cSld>
  <p:clrMapOvr>
    <a:masterClrMapping/>
  </p:clrMapOvr>
  <p:transition advTm="2120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6.7|64.3|77.3|40.8|33.9|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7.6|20.2|59.4|15.1|2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2.2|31.9|17.2|13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70.8|66.1|35.6|3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6|8.6|13.8|16.6|33.2|9.7|20.4|9.9|14.7|9.2|17.5"/>
</p:tagLst>
</file>

<file path=ppt/theme/theme1.xml><?xml version="1.0" encoding="utf-8"?>
<a:theme xmlns:a="http://schemas.openxmlformats.org/drawingml/2006/main" name="MDV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833</Words>
  <Application>Microsoft Office PowerPoint</Application>
  <PresentationFormat>Bredbild</PresentationFormat>
  <Paragraphs>117</Paragraphs>
  <Slides>6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2" baseType="lpstr">
      <vt:lpstr>Times New Roman</vt:lpstr>
      <vt:lpstr>Maiandra GD</vt:lpstr>
      <vt:lpstr>Calibri</vt:lpstr>
      <vt:lpstr>MV Boli</vt:lpstr>
      <vt:lpstr>Arial</vt:lpstr>
      <vt:lpstr>MDV-tema</vt:lpstr>
      <vt:lpstr>5. Avslutande observationer </vt:lpstr>
      <vt:lpstr>Himlens tre ormar</vt:lpstr>
      <vt:lpstr>Protoevangeliet   (1 Mos 3:15)</vt:lpstr>
      <vt:lpstr>Solen vid det bibliska nyåret</vt:lpstr>
      <vt:lpstr>Precessionen och Dendera zodiak</vt:lpstr>
      <vt:lpstr>Sammanfattning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2011-10-18T13:22:29Z</dcterms:created>
  <dcterms:modified xsi:type="dcterms:W3CDTF">2021-02-26T13:43:13Z</dcterms:modified>
</cp:coreProperties>
</file>