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84" r:id="rId1"/>
  </p:sldMasterIdLst>
  <p:notesMasterIdLst>
    <p:notesMasterId r:id="rId9"/>
  </p:notesMasterIdLst>
  <p:sldIdLst>
    <p:sldId id="1358" r:id="rId2"/>
    <p:sldId id="1325" r:id="rId3"/>
    <p:sldId id="1322" r:id="rId4"/>
    <p:sldId id="1323" r:id="rId5"/>
    <p:sldId id="1332" r:id="rId6"/>
    <p:sldId id="1359" r:id="rId7"/>
    <p:sldId id="1360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44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4CD964"/>
    <a:srgbClr val="FF9900"/>
    <a:srgbClr val="FFEB99"/>
    <a:srgbClr val="D2D2D2"/>
    <a:srgbClr val="CC00CC"/>
    <a:srgbClr val="42D657"/>
    <a:srgbClr val="06D26D"/>
    <a:srgbClr val="BFDFBB"/>
    <a:srgbClr val="C5E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1753" autoAdjust="0"/>
  </p:normalViewPr>
  <p:slideViewPr>
    <p:cSldViewPr snapToGrid="0">
      <p:cViewPr varScale="1">
        <p:scale>
          <a:sx n="104" d="100"/>
          <a:sy n="104" d="100"/>
        </p:scale>
        <p:origin x="714" y="126"/>
      </p:cViewPr>
      <p:guideLst>
        <p:guide orient="horz" pos="3158"/>
        <p:guide pos="443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2T21:25:4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44 2688,'-99'-36'1056,"94"36"-832,5 0-64,18 0-1920,12-7 512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5CBD-AA23-4A9B-A8C0-80E77E03612D}" type="datetimeFigureOut">
              <a:rPr lang="sv-SE" smtClean="0"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76EC-C84D-4117-AB1D-1C19FDABD0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highlight>
                  <a:srgbClr val="FFFF00"/>
                </a:highlight>
              </a:rPr>
              <a:t>VO: Går det att förstå?</a:t>
            </a:r>
          </a:p>
          <a:p>
            <a:r>
              <a:rPr lang="sv-SE">
                <a:highlight>
                  <a:srgbClr val="FFFF00"/>
                </a:highlight>
              </a:rPr>
              <a:t>Med amillennialismens allegorisering av Abrahams löfte: Nej.</a:t>
            </a:r>
          </a:p>
          <a:p>
            <a:r>
              <a:rPr lang="sv-SE">
                <a:highlight>
                  <a:srgbClr val="FFFF00"/>
                </a:highlight>
              </a:rPr>
              <a:t>Då ses hela Uppenbarelseboken som tidlösa sanningar i kampen mellan gott och ont, och allt blir metaforer.</a:t>
            </a:r>
          </a:p>
          <a:p>
            <a:r>
              <a:rPr lang="sv-SE">
                <a:highlight>
                  <a:srgbClr val="FFFF00"/>
                </a:highlight>
              </a:rPr>
              <a:t>Därför har många gett upp.</a:t>
            </a:r>
          </a:p>
          <a:p>
            <a:r>
              <a:rPr lang="sv-SE">
                <a:highlight>
                  <a:srgbClr val="FFFF00"/>
                </a:highlight>
              </a:rPr>
              <a:t>Visst finns metaforer, tex Guds Lamm. Men en god regel är: Finns det en bokstavlig förklaring så använd den!</a:t>
            </a:r>
            <a:endParaRPr lang="sv-SE" dirty="0">
              <a:highlight>
                <a:srgbClr val="FFFF00"/>
              </a:highligh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210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71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Gudsfolk har Hans namn: 2 Krön 7:14: </a:t>
            </a:r>
            <a:r>
              <a:rPr lang="sv-S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Mitt folk… ar uppkallat efter mitt namn.</a:t>
            </a:r>
          </a:p>
          <a:p>
            <a:endParaRPr lang="sv-SE" dirty="0"/>
          </a:p>
          <a:p>
            <a:r>
              <a:rPr lang="sv-SE" dirty="0"/>
              <a:t>VO: Sigill: Jämför blodet på dörrposterna vid Exodus.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938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Två vittnen närvarande vid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viktiga händelser: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Två keruber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 förbundsarkens lock, nådastolen, bevittnade Guds tron.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Två pelare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utanför Jerusalems tempel med mänskliga namn: Jakin och Boas.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Två rövare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bevittnade Jesu död.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Två änglar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bevittnade Jesu uppståndelse.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Två män i vita kläder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 vittnen vid Jesu himmelsfärd.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”de profeterar” =&gt; Ny utombiblisk information direkt från Gud.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Däremot många falska profeter.</a:t>
            </a: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Serubbabel och Josua byggde upp templet vid återkomsten från Babylonien.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Likheterna mellan återuppbyggnaden av det 2:a och 3:e templet är stora: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Judarna har återvänt till Jerusalem efter en lång exil.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Återuppbyggnaden sker under stor opposition från omgivningen.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båda fall finns </a:t>
            </a:r>
            <a:r>
              <a:rPr lang="sv-S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två olivträd f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ör att förse med kraft från den helige Ande.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Elia: Pss som Johannes döparen förebådade Jesu första ankomst, kommer Elia att förebåda hans andra.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582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De fyra varelserna finns också beskrivna i Hes 1.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2654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I Babylon uppstod den falska religionen.</a:t>
            </a:r>
          </a:p>
          <a:p>
            <a:endParaRPr lang="sv-SE" dirty="0"/>
          </a:p>
          <a:p>
            <a:r>
              <a:rPr lang="sv-SE" dirty="0"/>
              <a:t>VO: Rom: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Fanns behov att kryptera namnet på imperiets huvudstad. (”Rom, mor till jorden skökor och skändligheter”…)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Rom intog en liknande ställning gentemot NTs folk som Babylon hade gjort gentemot GTs.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”Jordens kungar har horat med henne”. </a:t>
            </a:r>
            <a:r>
              <a:rPr lang="sv-SE" sz="1200" dirty="0">
                <a:solidFill>
                  <a:srgbClr val="C00000"/>
                </a:solidFill>
              </a:rPr>
              <a:t>Religionen rider på världslig makt =&gt; en förening av stat och kyrka som skedde på 300-talet i Rom när Konstantin ville ena Rom under en gemensam religion.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”Fullt av hädiska namn.” </a:t>
            </a:r>
            <a:r>
              <a:rPr lang="sv-SE" sz="1200" dirty="0">
                <a:solidFill>
                  <a:srgbClr val="C00000"/>
                </a:solidFill>
              </a:rPr>
              <a:t>Har med religion att göra.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”Med sju huvuden och tio horn” </a:t>
            </a:r>
            <a:r>
              <a:rPr lang="sv-SE" sz="1200" dirty="0">
                <a:solidFill>
                  <a:srgbClr val="C00000"/>
                </a:solidFill>
              </a:rPr>
              <a:t>Politiska maktsystem genom historien.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”Och jag såg att kvinnan var berusad av de heligas blod”. </a:t>
            </a:r>
            <a:r>
              <a:rPr lang="sv-SE" sz="1200" dirty="0">
                <a:solidFill>
                  <a:srgbClr val="C00000"/>
                </a:solidFill>
              </a:rPr>
              <a:t>Förföljelser i Rom, typ kejsar Nero som startade den första systematiska förföljelsen av kristna, vilket troligen dödade både Petrus och Paulus.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”De sju huvudena är sju berg”.</a:t>
            </a:r>
            <a:r>
              <a:rPr lang="sv-SE" sz="1200" dirty="0">
                <a:solidFill>
                  <a:srgbClr val="C00000"/>
                </a:solidFill>
              </a:rPr>
              <a:t> Rom brukar kallas för staden på de sju kullarna.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”Kvinnan som du såg är den stora staden som regerar över kungarna på jorden.”</a:t>
            </a:r>
            <a:r>
              <a:rPr lang="sv-SE" sz="1200" dirty="0">
                <a:solidFill>
                  <a:srgbClr val="C00000"/>
                </a:solidFill>
              </a:rPr>
              <a:t> Presens =&gt; År 100 var Roms storhetstid.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428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I Babylon uppstod den falska religionen.</a:t>
            </a:r>
          </a:p>
          <a:p>
            <a:endParaRPr lang="sv-SE" dirty="0"/>
          </a:p>
          <a:p>
            <a:r>
              <a:rPr lang="sv-SE" dirty="0"/>
              <a:t>VO: Rom: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Fanns behov att kryptera namnet på imperiets huvudstad. (”Rom, mor till jorden skökor och skändligheter”…)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Rom intog en liknande ställning gentemot NTs folk som Babylon hade gjort gentemot GTs.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”Jordens kungar har horat med henne”. </a:t>
            </a:r>
            <a:r>
              <a:rPr lang="sv-SE" sz="1200" dirty="0">
                <a:solidFill>
                  <a:srgbClr val="C00000"/>
                </a:solidFill>
              </a:rPr>
              <a:t>Religionen rider på världslig makt =&gt; en förening av stat och kyrka som började på 300-talet i Rom när Konstantin ville ena Rom under en gemensam religion.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”Fullt av hädiska namn.” </a:t>
            </a:r>
            <a:r>
              <a:rPr lang="sv-SE" sz="1200" dirty="0">
                <a:solidFill>
                  <a:srgbClr val="C00000"/>
                </a:solidFill>
              </a:rPr>
              <a:t>Har med religion att göra.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”Med sju huvuden och tio horn” </a:t>
            </a:r>
            <a:r>
              <a:rPr lang="sv-SE" sz="1200" dirty="0">
                <a:solidFill>
                  <a:srgbClr val="C00000"/>
                </a:solidFill>
              </a:rPr>
              <a:t>Politiska maktsystem genom historien.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”Och jag såg att kvinnan var berusad av de heligas blod”. </a:t>
            </a:r>
            <a:r>
              <a:rPr lang="sv-SE" sz="1200" dirty="0">
                <a:solidFill>
                  <a:srgbClr val="C00000"/>
                </a:solidFill>
              </a:rPr>
              <a:t>Förföljelser i Rom, typ kejsar Nero som startade den första systematiska förföljelsen av kristna, vilket troligen dödade både Petrus och Paulus.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”De sju huvudena är sju berg”.</a:t>
            </a:r>
            <a:r>
              <a:rPr lang="sv-SE" sz="1200" dirty="0">
                <a:solidFill>
                  <a:srgbClr val="C00000"/>
                </a:solidFill>
              </a:rPr>
              <a:t> Rom brukar kallas för staden på de sju kullarna.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rgbClr val="C00000"/>
                </a:solidFill>
              </a:rPr>
              <a:t>”Kvinnan som du såg är den stora staden som regerar över kungarna på jorden.”</a:t>
            </a:r>
            <a:r>
              <a:rPr lang="sv-SE" sz="1200" dirty="0">
                <a:solidFill>
                  <a:srgbClr val="C00000"/>
                </a:solidFill>
              </a:rPr>
              <a:t> Presens =&gt; År 100 var Roms storhetstid.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835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E2E0B495-6B85-4D58-92AF-EE0887EC8EB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3999"/>
          </a:xfrm>
          <a:prstGeom prst="rect">
            <a:avLst/>
          </a:prstGeom>
          <a:gradFill>
            <a:gsLst>
              <a:gs pos="30000">
                <a:schemeClr val="accent6">
                  <a:lumMod val="75000"/>
                </a:schemeClr>
              </a:gs>
              <a:gs pos="1000">
                <a:schemeClr val="accent6">
                  <a:lumMod val="75000"/>
                </a:schemeClr>
              </a:gs>
              <a:gs pos="100000">
                <a:srgbClr val="FEF0FA"/>
              </a:gs>
            </a:gsLst>
            <a:lin ang="0" scaled="0"/>
          </a:gradFill>
        </p:spPr>
        <p:txBody>
          <a:bodyPr lIns="21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3999"/>
          </a:xfrm>
          <a:prstGeom prst="rect">
            <a:avLst/>
          </a:prstGeom>
          <a:noFill/>
        </p:spPr>
        <p:txBody>
          <a:bodyPr lIns="216000" anchor="ctr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A48BBAE-D48C-48C6-9A5E-61BD00DD541E}"/>
              </a:ext>
            </a:extLst>
          </p:cNvPr>
          <p:cNvSpPr txBox="1"/>
          <p:nvPr userDrawn="1"/>
        </p:nvSpPr>
        <p:spPr>
          <a:xfrm>
            <a:off x="9832350" y="5763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315197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7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natur, moln&#10;&#10;Automatiskt genererad beskrivning">
            <a:extLst>
              <a:ext uri="{FF2B5EF4-FFF2-40B4-BE49-F238E27FC236}">
                <a16:creationId xmlns:a16="http://schemas.microsoft.com/office/drawing/2014/main" id="{0930180E-01B3-404C-897F-607C3B1DF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442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4458149"/>
            <a:ext cx="7092000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40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76237"/>
            <a:ext cx="7092000" cy="2555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0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14300">
                    <a:srgbClr val="4CD96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Jesu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0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14300">
                    <a:srgbClr val="4CD96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återkomst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2754579"/>
            <a:ext cx="7092000" cy="144655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 och skapelsens</a:t>
            </a:r>
            <a:b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återupprättande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644732"/>
            <a:ext cx="10515600" cy="956595"/>
          </a:xfrm>
          <a:prstGeom prst="rect">
            <a:avLst/>
          </a:prstGeom>
        </p:spPr>
        <p:txBody>
          <a:bodyPr lIns="432000" anchor="ctr"/>
          <a:lstStyle>
            <a:lvl1pPr>
              <a:lnSpc>
                <a:spcPct val="100000"/>
              </a:lnSpc>
              <a:defRPr sz="7200" b="1">
                <a:solidFill>
                  <a:srgbClr val="4CD964"/>
                </a:solidFill>
                <a:latin typeface="+mn-lt"/>
              </a:defRPr>
            </a:lvl1pPr>
          </a:lstStyle>
          <a:p>
            <a:r>
              <a:rPr lang="sv-SE"/>
              <a:t>x. Avsnittsrubrik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A38B0FC-8F1A-4650-A347-645C31631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65" y="5575062"/>
            <a:ext cx="1340421" cy="1094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60922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85A6C63A-408F-4FC1-AD1E-5FB77613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44732"/>
            <a:ext cx="10804634" cy="956595"/>
          </a:xfrm>
        </p:spPr>
        <p:txBody>
          <a:bodyPr lIns="216000"/>
          <a:lstStyle/>
          <a:p>
            <a:r>
              <a:rPr lang="sv-SE"/>
              <a:t>3a. Rollista (the good guys)</a:t>
            </a:r>
            <a:endParaRPr lang="sv-S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14:cNvPr>
              <p14:cNvContentPartPr/>
              <p14:nvPr/>
            </p14:nvContentPartPr>
            <p14:xfrm>
              <a:off x="8541651" y="-1777509"/>
              <a:ext cx="37800" cy="158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2651" y="-1786149"/>
                <a:ext cx="5544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9716176"/>
      </p:ext>
    </p:extLst>
  </p:cSld>
  <p:clrMapOvr>
    <a:masterClrMapping/>
  </p:clrMapOvr>
  <p:transition advTm="248825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djur, däggdjur, katt, inomhus&#10;&#10;Automatiskt genererad beskrivning">
            <a:extLst>
              <a:ext uri="{FF2B5EF4-FFF2-40B4-BE49-F238E27FC236}">
                <a16:creationId xmlns:a16="http://schemas.microsoft.com/office/drawing/2014/main" id="{D5224351-016F-4153-8406-28812BF20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999"/>
            <a:ext cx="12193648" cy="6173999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Lammet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DE0C0B-16C6-4485-889F-B512C9F12AE3}"/>
              </a:ext>
            </a:extLst>
          </p:cNvPr>
          <p:cNvSpPr/>
          <p:nvPr/>
        </p:nvSpPr>
        <p:spPr>
          <a:xfrm>
            <a:off x="0" y="855993"/>
            <a:ext cx="12192000" cy="2676695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 ett lamm som förs bort för att slaktas, som ett får </a:t>
            </a:r>
            <a:b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 är tyst inför dem som klipper det, så öppnade </a:t>
            </a:r>
            <a:b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 inte sin mun. 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(Jes 53:7)</a:t>
            </a:r>
          </a:p>
          <a:p>
            <a:pPr>
              <a:lnSpc>
                <a:spcPct val="107000"/>
              </a:lnSpc>
              <a:spcBef>
                <a:spcPts val="1800"/>
              </a:spcBef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Guds Lamm som tar </a:t>
            </a:r>
            <a:b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bort världens synd! </a:t>
            </a:r>
            <a:b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(Joh 1:29)</a:t>
            </a:r>
          </a:p>
        </p:txBody>
      </p:sp>
    </p:spTree>
    <p:extLst>
      <p:ext uri="{BB962C8B-B14F-4D97-AF65-F5344CB8AC3E}">
        <p14:creationId xmlns:p14="http://schemas.microsoft.com/office/powerpoint/2010/main" val="2477784081"/>
      </p:ext>
    </p:extLst>
  </p:cSld>
  <p:clrMapOvr>
    <a:masterClrMapping/>
  </p:clrMapOvr>
  <p:transition advTm="42238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B6FA32A8-5E1C-40C8-A4FD-FF2509CA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983" y="1493724"/>
            <a:ext cx="3370238" cy="1753577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 144 000 (x2)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BCFCB39-C512-4ACD-9892-670578D4368D}"/>
              </a:ext>
            </a:extLst>
          </p:cNvPr>
          <p:cNvSpPr/>
          <p:nvPr/>
        </p:nvSpPr>
        <p:spPr>
          <a:xfrm>
            <a:off x="0" y="774530"/>
            <a:ext cx="12192000" cy="601703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 14:1-5: </a:t>
            </a:r>
            <a:r>
              <a:rPr 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Guds folk vid </a:t>
            </a:r>
            <a:r>
              <a:rPr lang="sv-S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historiens början</a:t>
            </a:r>
            <a:r>
              <a:rPr lang="sv-SE" sz="2000">
                <a:sym typeface="Wingdings" panose="05000000000000000000" pitchFamily="2" charset="2"/>
              </a:rPr>
              <a:t>, </a:t>
            </a:r>
            <a:r>
              <a:rPr lang="sv-SE" sz="2000"/>
              <a:t>fram </a:t>
            </a:r>
            <a:r>
              <a:rPr lang="sv-SE" sz="2000" dirty="0"/>
              <a:t>till syndafloden.</a:t>
            </a:r>
          </a:p>
          <a:p>
            <a:pPr>
              <a:spcBef>
                <a:spcPts val="600"/>
              </a:spcBef>
            </a:pPr>
            <a:r>
              <a:rPr lang="sv-SE" sz="2000" dirty="0">
                <a:solidFill>
                  <a:srgbClr val="C00000"/>
                </a:solidFill>
              </a:rPr>
              <a:t>Lammet stod på Sions berg, och med honom </a:t>
            </a:r>
            <a:r>
              <a:rPr lang="sv-SE" sz="2000" b="1" dirty="0">
                <a:solidFill>
                  <a:srgbClr val="C00000"/>
                </a:solidFill>
              </a:rPr>
              <a:t>144 000</a:t>
            </a:r>
            <a:r>
              <a:rPr lang="sv-SE" sz="2000" dirty="0">
                <a:solidFill>
                  <a:srgbClr val="C00000"/>
                </a:solidFill>
              </a:rPr>
              <a:t>…</a:t>
            </a: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… som hade hans namn och hans </a:t>
            </a:r>
            <a:r>
              <a:rPr lang="sv-SE" sz="2000" i="1" u="sng" dirty="0">
                <a:solidFill>
                  <a:srgbClr val="C00000"/>
                </a:solidFill>
              </a:rPr>
              <a:t>Fars namn</a:t>
            </a:r>
            <a:r>
              <a:rPr lang="sv-SE" sz="2000" dirty="0">
                <a:solidFill>
                  <a:srgbClr val="C00000"/>
                </a:solidFill>
              </a:rPr>
              <a:t> skrivet på sina </a:t>
            </a:r>
            <a:r>
              <a:rPr lang="sv-SE" sz="2000">
                <a:solidFill>
                  <a:srgbClr val="C00000"/>
                </a:solidFill>
              </a:rPr>
              <a:t>pannor...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0070C0"/>
                </a:solidFill>
              </a:rPr>
              <a:t>Vid den tiden började man [kalla sig vid] </a:t>
            </a:r>
            <a:r>
              <a:rPr lang="sv-SE" sz="2000" i="1" u="sng" dirty="0">
                <a:solidFill>
                  <a:srgbClr val="0070C0"/>
                </a:solidFill>
              </a:rPr>
              <a:t>Herrens namn</a:t>
            </a:r>
            <a:r>
              <a:rPr lang="sv-SE" sz="2000" dirty="0">
                <a:solidFill>
                  <a:srgbClr val="0070C0"/>
                </a:solidFill>
              </a:rPr>
              <a:t>. </a:t>
            </a:r>
            <a:r>
              <a:rPr lang="sv-SE" sz="1600" dirty="0">
                <a:solidFill>
                  <a:srgbClr val="0070C0"/>
                </a:solidFill>
              </a:rPr>
              <a:t>(1 Mos 4:26)</a:t>
            </a: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Det är de som inte har befläckat sig med kvinnor…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0070C0"/>
                </a:solidFill>
              </a:rPr>
              <a:t>Guds söner såg att människornas döttrar var vackra, och de tog till hustrur alla </a:t>
            </a:r>
            <a:br>
              <a:rPr lang="sv-SE" sz="2000" dirty="0">
                <a:solidFill>
                  <a:srgbClr val="0070C0"/>
                </a:solidFill>
              </a:rPr>
            </a:br>
            <a:r>
              <a:rPr lang="sv-SE" sz="2000" dirty="0">
                <a:solidFill>
                  <a:srgbClr val="0070C0"/>
                </a:solidFill>
              </a:rPr>
              <a:t>de ville ha. </a:t>
            </a:r>
            <a:r>
              <a:rPr lang="sv-SE" sz="1600" dirty="0">
                <a:solidFill>
                  <a:srgbClr val="0070C0"/>
                </a:solidFill>
              </a:rPr>
              <a:t>(1 Mos 6:2)</a:t>
            </a: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De är friköpta från människorna som en </a:t>
            </a:r>
            <a:r>
              <a:rPr lang="sv-SE" sz="2000" i="1" u="sng" dirty="0">
                <a:solidFill>
                  <a:srgbClr val="C00000"/>
                </a:solidFill>
              </a:rPr>
              <a:t>förstlingsfrukt</a:t>
            </a:r>
            <a:r>
              <a:rPr lang="sv-SE" sz="2000" dirty="0">
                <a:solidFill>
                  <a:srgbClr val="C00000"/>
                </a:solidFill>
              </a:rPr>
              <a:t> åt Gud och Lammet.</a:t>
            </a: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211D1E"/>
                </a:solidFill>
              </a:rPr>
              <a:t>Om Guds folk hade en avkomma av </a:t>
            </a:r>
            <a:r>
              <a:rPr lang="sv-SE" sz="2000" dirty="0">
                <a:solidFill>
                  <a:srgbClr val="211D1E"/>
                </a:solidFill>
              </a:rPr>
              <a:t>4,4 barn per generation </a:t>
            </a:r>
            <a:r>
              <a:rPr lang="sv-SE" sz="2000" dirty="0">
                <a:sym typeface="Wingdings" panose="05000000000000000000" pitchFamily="2" charset="2"/>
              </a:rPr>
              <a:t> </a:t>
            </a:r>
            <a:r>
              <a:rPr lang="sv-SE" sz="2000" dirty="0">
                <a:solidFill>
                  <a:srgbClr val="211D1E"/>
                </a:solidFill>
              </a:rPr>
              <a:t>144 000 personer vid floden.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 7:1-4: </a:t>
            </a:r>
            <a:r>
              <a:rPr lang="sv-SE" sz="2000" b="1" dirty="0">
                <a:solidFill>
                  <a:srgbClr val="211D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Guds folk vid historiens slut </a:t>
            </a:r>
            <a:r>
              <a:rPr lang="sv-SE" sz="2000" dirty="0">
                <a:sym typeface="Wingdings" panose="05000000000000000000" pitchFamily="2" charset="2"/>
              </a:rPr>
              <a:t> En skara judar bevarad från Guds vrede i sluttiden.</a:t>
            </a:r>
          </a:p>
          <a:p>
            <a:pPr>
              <a:spcBef>
                <a:spcPts val="600"/>
              </a:spcBef>
            </a:pPr>
            <a:r>
              <a:rPr lang="sv-SE" sz="2000" dirty="0">
                <a:solidFill>
                  <a:srgbClr val="C00000"/>
                </a:solidFill>
              </a:rPr>
              <a:t>Sedan såg jag fyra änglar… hålla tillbaka jordens fyra vindar…</a:t>
            </a: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Skada inte jorden eller havet eller träden förrän vi har satt </a:t>
            </a:r>
            <a:r>
              <a:rPr lang="sv-SE" sz="2000" i="1" u="sng" dirty="0">
                <a:solidFill>
                  <a:srgbClr val="C00000"/>
                </a:solidFill>
              </a:rPr>
              <a:t>sigill</a:t>
            </a:r>
            <a:r>
              <a:rPr lang="sv-SE" sz="2000" dirty="0">
                <a:solidFill>
                  <a:srgbClr val="C00000"/>
                </a:solidFill>
              </a:rPr>
              <a:t> på vår Guds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tjänares pannor!...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/>
              <a:t>Vid Nebukadnessars förstörelse av Jerusalem: </a:t>
            </a:r>
            <a:r>
              <a:rPr lang="sv-SE" sz="2000" dirty="0">
                <a:solidFill>
                  <a:srgbClr val="0070C0"/>
                </a:solidFill>
              </a:rPr>
              <a:t>Kom hit, ni som ska straffa </a:t>
            </a:r>
            <a:br>
              <a:rPr lang="sv-SE" sz="2000" dirty="0">
                <a:solidFill>
                  <a:srgbClr val="0070C0"/>
                </a:solidFill>
              </a:rPr>
            </a:br>
            <a:r>
              <a:rPr lang="sv-SE" sz="2000" dirty="0">
                <a:solidFill>
                  <a:srgbClr val="0070C0"/>
                </a:solidFill>
              </a:rPr>
              <a:t>staden…”Gå igenom Jerusalems stad och sätt ett </a:t>
            </a:r>
            <a:r>
              <a:rPr lang="sv-SE" sz="2000" i="1" u="sng" dirty="0">
                <a:solidFill>
                  <a:srgbClr val="0070C0"/>
                </a:solidFill>
              </a:rPr>
              <a:t>kors</a:t>
            </a:r>
            <a:r>
              <a:rPr lang="sv-SE" sz="2000" dirty="0">
                <a:solidFill>
                  <a:srgbClr val="0070C0"/>
                </a:solidFill>
              </a:rPr>
              <a:t> i pannan på dem som </a:t>
            </a:r>
            <a:br>
              <a:rPr lang="sv-SE" sz="2000" dirty="0">
                <a:solidFill>
                  <a:srgbClr val="0070C0"/>
                </a:solidFill>
              </a:rPr>
            </a:br>
            <a:r>
              <a:rPr lang="sv-SE" sz="2000" dirty="0">
                <a:solidFill>
                  <a:srgbClr val="0070C0"/>
                </a:solidFill>
              </a:rPr>
              <a:t>suckar och jämrar sig över alla de vidrigheter som görs därinne.” </a:t>
            </a:r>
            <a:r>
              <a:rPr lang="sv-SE" sz="1600" dirty="0">
                <a:solidFill>
                  <a:srgbClr val="0070C0"/>
                </a:solidFill>
              </a:rPr>
              <a:t>(Hes </a:t>
            </a:r>
            <a:r>
              <a:rPr lang="sv-SE" sz="1600">
                <a:solidFill>
                  <a:srgbClr val="0070C0"/>
                </a:solidFill>
              </a:rPr>
              <a:t>9:1-4)</a:t>
            </a:r>
            <a:endParaRPr lang="sv-SE" sz="2000" dirty="0">
              <a:highlight>
                <a:srgbClr val="FFFF00"/>
              </a:highlight>
            </a:endParaRP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Jag hörde antalet av dem som hade fått sigillet, </a:t>
            </a:r>
            <a:r>
              <a:rPr lang="sv-SE" sz="2000" b="1" dirty="0">
                <a:solidFill>
                  <a:srgbClr val="C00000"/>
                </a:solidFill>
              </a:rPr>
              <a:t>144 000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i="1" u="sng" dirty="0">
                <a:solidFill>
                  <a:srgbClr val="C00000"/>
                </a:solidFill>
              </a:rPr>
              <a:t>från Israels</a:t>
            </a:r>
            <a:r>
              <a:rPr lang="sv-SE" sz="2000" dirty="0">
                <a:solidFill>
                  <a:srgbClr val="C00000"/>
                </a:solidFill>
              </a:rPr>
              <a:t> alla stammar.</a:t>
            </a:r>
          </a:p>
          <a:p>
            <a:pPr marL="361950" indent="-271463">
              <a:buFont typeface="Arial" panose="020B0604020202020204" pitchFamily="34" charset="0"/>
              <a:buChar char="•"/>
            </a:pPr>
            <a:r>
              <a:rPr lang="sv-SE" sz="2000" dirty="0"/>
              <a:t>(Troligen) den nationella omvändelsen:</a:t>
            </a:r>
            <a:r>
              <a:rPr lang="sv-SE" sz="2000" dirty="0">
                <a:solidFill>
                  <a:srgbClr val="0070C0"/>
                </a:solidFill>
              </a:rPr>
              <a:t> En rest ska vända om… till Gud den Mäktige. </a:t>
            </a:r>
            <a:r>
              <a:rPr lang="sv-SE" sz="1600" dirty="0">
                <a:solidFill>
                  <a:srgbClr val="0070C0"/>
                </a:solidFill>
              </a:rPr>
              <a:t>(Jes 10:21)</a:t>
            </a:r>
            <a:endParaRPr lang="sv-SE" sz="2000" dirty="0">
              <a:solidFill>
                <a:srgbClr val="0070C0"/>
              </a:solidFill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51AE376-8725-415C-A9E0-15C5BC151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983" y="4263753"/>
            <a:ext cx="3370238" cy="1798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836029"/>
      </p:ext>
    </p:extLst>
  </p:cSld>
  <p:clrMapOvr>
    <a:masterClrMapping/>
  </p:clrMapOvr>
  <p:transition advTm="3991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sitter&#10;&#10;Automatiskt genererad beskrivning">
            <a:extLst>
              <a:ext uri="{FF2B5EF4-FFF2-40B4-BE49-F238E27FC236}">
                <a16:creationId xmlns:a16="http://schemas.microsoft.com/office/drawing/2014/main" id="{E405A3AC-F706-46C4-A792-F7B9C33DE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49" y="3954276"/>
            <a:ext cx="4467225" cy="2457850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3999"/>
          </a:xfrm>
        </p:spPr>
        <p:txBody>
          <a:bodyPr/>
          <a:lstStyle/>
          <a:p>
            <a:r>
              <a:rPr lang="sv-SE" dirty="0"/>
              <a:t>De två vittnena</a:t>
            </a:r>
            <a:endParaRPr lang="sv-SE" sz="28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DE0C0B-16C6-4485-889F-B512C9F12AE3}"/>
              </a:ext>
            </a:extLst>
          </p:cNvPr>
          <p:cNvSpPr/>
          <p:nvPr/>
        </p:nvSpPr>
        <p:spPr>
          <a:xfrm>
            <a:off x="0" y="684000"/>
            <a:ext cx="12192000" cy="6233808"/>
          </a:xfrm>
          <a:prstGeom prst="rect">
            <a:avLst/>
          </a:prstGeom>
        </p:spPr>
        <p:txBody>
          <a:bodyPr wrap="square" lIns="216000" tIns="72000">
            <a:spAutoFit/>
          </a:bodyPr>
          <a:lstStyle/>
          <a:p>
            <a:pPr marL="92075"/>
            <a:r>
              <a:rPr lang="sv-SE" sz="2400" dirty="0">
                <a:solidFill>
                  <a:srgbClr val="C00000"/>
                </a:solidFill>
              </a:rPr>
              <a:t>Jag ska låta mina </a:t>
            </a:r>
            <a:r>
              <a:rPr lang="sv-SE" sz="2400" b="1" dirty="0">
                <a:solidFill>
                  <a:srgbClr val="C00000"/>
                </a:solidFill>
              </a:rPr>
              <a:t>två vittnen</a:t>
            </a:r>
            <a:r>
              <a:rPr lang="sv-SE" sz="2400" dirty="0">
                <a:solidFill>
                  <a:srgbClr val="C00000"/>
                </a:solidFill>
              </a:rPr>
              <a:t> </a:t>
            </a:r>
            <a:r>
              <a:rPr lang="sv-SE" sz="2400" i="1" u="sng" dirty="0">
                <a:solidFill>
                  <a:srgbClr val="C00000"/>
                </a:solidFill>
              </a:rPr>
              <a:t>profetera</a:t>
            </a:r>
            <a:r>
              <a:rPr lang="sv-SE" sz="2400" dirty="0">
                <a:solidFill>
                  <a:srgbClr val="C00000"/>
                </a:solidFill>
              </a:rPr>
              <a:t> under </a:t>
            </a:r>
            <a:r>
              <a:rPr lang="sv-SE" sz="2400" i="1" u="sng" dirty="0">
                <a:solidFill>
                  <a:srgbClr val="C00000"/>
                </a:solidFill>
              </a:rPr>
              <a:t>1260 dagar</a:t>
            </a:r>
            <a:r>
              <a:rPr lang="sv-SE" sz="2400" dirty="0">
                <a:solidFill>
                  <a:srgbClr val="C00000"/>
                </a:solidFill>
              </a:rPr>
              <a:t>, klädda i </a:t>
            </a:r>
            <a:r>
              <a:rPr lang="sv-SE" sz="2400">
                <a:solidFill>
                  <a:srgbClr val="C00000"/>
                </a:solidFill>
              </a:rPr>
              <a:t>säcktyg.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dirty="0">
                <a:solidFill>
                  <a:srgbClr val="C00000"/>
                </a:solidFill>
              </a:rPr>
              <a:t>Dessa är de </a:t>
            </a:r>
            <a:r>
              <a:rPr lang="sv-SE" sz="2400" i="1" u="sng" dirty="0">
                <a:solidFill>
                  <a:srgbClr val="C00000"/>
                </a:solidFill>
              </a:rPr>
              <a:t>två olivträden</a:t>
            </a:r>
            <a:r>
              <a:rPr lang="sv-SE" sz="2400" dirty="0">
                <a:solidFill>
                  <a:srgbClr val="C00000"/>
                </a:solidFill>
              </a:rPr>
              <a:t> och de två </a:t>
            </a:r>
            <a:r>
              <a:rPr lang="sv-SE" sz="2400" i="1" u="sng" dirty="0">
                <a:solidFill>
                  <a:srgbClr val="C00000"/>
                </a:solidFill>
              </a:rPr>
              <a:t>ljusstakarna</a:t>
            </a:r>
            <a:r>
              <a:rPr lang="sv-SE" sz="2400" dirty="0">
                <a:solidFill>
                  <a:srgbClr val="C00000"/>
                </a:solidFill>
              </a:rPr>
              <a:t> som står inför jordens Herre.</a:t>
            </a:r>
          </a:p>
          <a:p>
            <a:pPr marL="92075">
              <a:spcBef>
                <a:spcPts val="600"/>
              </a:spcBef>
            </a:pPr>
            <a:r>
              <a:rPr lang="sv-SE" sz="2400" dirty="0"/>
              <a:t>Vid förra templets återuppbyggnad: </a:t>
            </a:r>
            <a:r>
              <a:rPr lang="sv-SE" sz="2400" dirty="0">
                <a:solidFill>
                  <a:srgbClr val="0070C0"/>
                </a:solidFill>
              </a:rPr>
              <a:t>Jag ser en </a:t>
            </a:r>
            <a:r>
              <a:rPr lang="sv-SE" sz="2400" i="1" u="sng" dirty="0">
                <a:solidFill>
                  <a:srgbClr val="0070C0"/>
                </a:solidFill>
              </a:rPr>
              <a:t>ljusstake</a:t>
            </a:r>
            <a:r>
              <a:rPr lang="sv-SE" sz="2400" dirty="0">
                <a:solidFill>
                  <a:srgbClr val="0070C0"/>
                </a:solidFill>
              </a:rPr>
              <a:t>… </a:t>
            </a:r>
            <a:r>
              <a:rPr lang="sv-SE" sz="2400" i="1" u="sng" dirty="0">
                <a:solidFill>
                  <a:srgbClr val="0070C0"/>
                </a:solidFill>
              </a:rPr>
              <a:t>Två olivträd</a:t>
            </a:r>
            <a:r>
              <a:rPr lang="sv-SE" sz="2400" dirty="0">
                <a:solidFill>
                  <a:srgbClr val="0070C0"/>
                </a:solidFill>
              </a:rPr>
              <a:t> sträcker </a:t>
            </a:r>
            <a:br>
              <a:rPr lang="sv-SE" sz="2400" dirty="0">
                <a:solidFill>
                  <a:srgbClr val="0070C0"/>
                </a:solidFill>
              </a:rPr>
            </a:br>
            <a:r>
              <a:rPr lang="sv-SE" sz="2400" dirty="0">
                <a:solidFill>
                  <a:srgbClr val="0070C0"/>
                </a:solidFill>
              </a:rPr>
              <a:t>sig över den… Här är Herrens ord till Serubbabel: Varken genom styrka eller makt, utan genom min </a:t>
            </a:r>
            <a:r>
              <a:rPr lang="sv-SE" sz="2400" i="1" u="sng" dirty="0">
                <a:solidFill>
                  <a:srgbClr val="0070C0"/>
                </a:solidFill>
              </a:rPr>
              <a:t>Ande</a:t>
            </a:r>
            <a:r>
              <a:rPr lang="sv-SE" sz="2400" dirty="0">
                <a:solidFill>
                  <a:srgbClr val="0070C0"/>
                </a:solidFill>
              </a:rPr>
              <a:t>, säger Herren Sebaot… Dessa två är </a:t>
            </a:r>
            <a:r>
              <a:rPr lang="sv-SE" sz="2400" i="1" u="sng" dirty="0">
                <a:solidFill>
                  <a:srgbClr val="0070C0"/>
                </a:solidFill>
              </a:rPr>
              <a:t>oljans</a:t>
            </a:r>
            <a:r>
              <a:rPr lang="sv-SE" sz="2400" dirty="0">
                <a:solidFill>
                  <a:srgbClr val="0070C0"/>
                </a:solidFill>
              </a:rPr>
              <a:t> söner. </a:t>
            </a:r>
            <a:r>
              <a:rPr lang="sv-SE" dirty="0"/>
              <a:t>(Sak 4:2-6, 14)</a:t>
            </a:r>
          </a:p>
          <a:p>
            <a:pPr marL="87313">
              <a:spcBef>
                <a:spcPts val="1200"/>
              </a:spcBef>
            </a:pPr>
            <a:r>
              <a:rPr lang="sv-SE" sz="2400" i="1" u="sng" dirty="0">
                <a:solidFill>
                  <a:srgbClr val="C00000"/>
                </a:solidFill>
              </a:rPr>
              <a:t>De</a:t>
            </a:r>
            <a:r>
              <a:rPr lang="sv-SE" sz="2400" dirty="0">
                <a:solidFill>
                  <a:srgbClr val="C00000"/>
                </a:solidFill>
              </a:rPr>
              <a:t> har makt att förvandla vattnen till blod och att slå jorden med alla slags plågor så ofta </a:t>
            </a:r>
            <a:r>
              <a:rPr lang="sv-SE" sz="2400" i="1" u="sng" dirty="0">
                <a:solidFill>
                  <a:srgbClr val="C00000"/>
                </a:solidFill>
              </a:rPr>
              <a:t>de</a:t>
            </a:r>
            <a:r>
              <a:rPr lang="sv-SE" sz="2400" dirty="0">
                <a:solidFill>
                  <a:srgbClr val="C00000"/>
                </a:solidFill>
              </a:rPr>
              <a:t> vill.</a:t>
            </a:r>
          </a:p>
          <a:p>
            <a:pPr marL="87313">
              <a:spcBef>
                <a:spcPts val="1200"/>
              </a:spcBef>
            </a:pPr>
            <a:r>
              <a:rPr lang="sv-SE" sz="2400" b="1" dirty="0"/>
              <a:t>Vilka är de två vittnena?</a:t>
            </a:r>
          </a:p>
          <a:p>
            <a:pPr marL="26670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Elia!</a:t>
            </a:r>
            <a:endParaRPr lang="sv-S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C00000"/>
                </a:solidFill>
              </a:rPr>
              <a:t>Jag ska sända er profeten Elia innan Herrens dag kommer. </a:t>
            </a:r>
            <a:r>
              <a:rPr lang="sv-SE" dirty="0"/>
              <a:t>(Mal 4:5)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sv-SE" sz="2400" dirty="0"/>
              <a:t>Jesus sa: </a:t>
            </a:r>
            <a:r>
              <a:rPr lang="sv-SE" sz="2400" dirty="0">
                <a:solidFill>
                  <a:srgbClr val="C00000"/>
                </a:solidFill>
              </a:rPr>
              <a:t>Elia har redan kommit… Då förstod lärjungarna att han 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dirty="0">
                <a:solidFill>
                  <a:srgbClr val="C00000"/>
                </a:solidFill>
              </a:rPr>
              <a:t>talade till dem om Johannes Döparen.</a:t>
            </a:r>
            <a:r>
              <a:rPr lang="sv-SE" sz="2400" dirty="0"/>
              <a:t> </a:t>
            </a:r>
            <a:r>
              <a:rPr lang="sv-SE" dirty="0"/>
              <a:t>(Matt 17:12-13)</a:t>
            </a:r>
          </a:p>
          <a:p>
            <a:pPr marL="26670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Johannes? (</a:t>
            </a:r>
            <a:r>
              <a:rPr lang="sv-SE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evangelisten)</a:t>
            </a:r>
            <a:endParaRPr lang="sv-S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C00000"/>
                </a:solidFill>
              </a:rPr>
              <a:t>Du </a:t>
            </a:r>
            <a:r>
              <a:rPr lang="sv-SE" sz="2400" dirty="0"/>
              <a:t>[Johannes]</a:t>
            </a:r>
            <a:r>
              <a:rPr lang="sv-SE" sz="2400" dirty="0">
                <a:solidFill>
                  <a:srgbClr val="C00000"/>
                </a:solidFill>
              </a:rPr>
              <a:t> måste profetera </a:t>
            </a:r>
            <a:r>
              <a:rPr lang="sv-SE" sz="2400" i="1" u="sng" dirty="0">
                <a:solidFill>
                  <a:srgbClr val="C00000"/>
                </a:solidFill>
              </a:rPr>
              <a:t>på nytt</a:t>
            </a:r>
            <a:r>
              <a:rPr lang="sv-SE" sz="2400" dirty="0">
                <a:solidFill>
                  <a:srgbClr val="C00000"/>
                </a:solidFill>
              </a:rPr>
              <a:t>.</a:t>
            </a:r>
            <a:r>
              <a:rPr lang="sv-SE" sz="2400" dirty="0"/>
              <a:t> </a:t>
            </a:r>
            <a:r>
              <a:rPr lang="sv-SE" dirty="0"/>
              <a:t>(Upp 10:11)</a:t>
            </a:r>
            <a:endParaRPr lang="sv-SE" sz="2400" dirty="0"/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C00000"/>
                </a:solidFill>
              </a:rPr>
              <a:t>Stå upp och </a:t>
            </a:r>
            <a:r>
              <a:rPr lang="sv-SE" sz="2400" i="1" u="sng" dirty="0">
                <a:solidFill>
                  <a:srgbClr val="C00000"/>
                </a:solidFill>
              </a:rPr>
              <a:t>mät</a:t>
            </a:r>
            <a:r>
              <a:rPr lang="sv-SE" sz="2400" dirty="0">
                <a:solidFill>
                  <a:srgbClr val="C00000"/>
                </a:solidFill>
              </a:rPr>
              <a:t> Guds tempel </a:t>
            </a:r>
            <a:r>
              <a:rPr lang="sv-SE" sz="2400" dirty="0"/>
              <a:t>[som inte fanns]</a:t>
            </a:r>
            <a:r>
              <a:rPr lang="sv-SE" sz="2400" dirty="0">
                <a:solidFill>
                  <a:srgbClr val="C00000"/>
                </a:solidFill>
              </a:rPr>
              <a:t>.</a:t>
            </a:r>
            <a:r>
              <a:rPr lang="sv-SE" sz="2400" dirty="0"/>
              <a:t> </a:t>
            </a:r>
            <a:r>
              <a:rPr lang="sv-SE" dirty="0"/>
              <a:t>(Upp 11:1)</a:t>
            </a:r>
            <a:endParaRPr lang="sv-SE" sz="2400" dirty="0"/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sv-SE" sz="2400" i="1" u="sng" dirty="0">
                <a:solidFill>
                  <a:srgbClr val="C00000"/>
                </a:solidFill>
              </a:rPr>
              <a:t>Försegla</a:t>
            </a:r>
            <a:r>
              <a:rPr lang="sv-SE" sz="2400" dirty="0">
                <a:solidFill>
                  <a:srgbClr val="C00000"/>
                </a:solidFill>
              </a:rPr>
              <a:t> det som de sju åskorna sagt </a:t>
            </a:r>
            <a:r>
              <a:rPr lang="sv-SE" sz="2400" dirty="0"/>
              <a:t>[för senare uppenbarande?]</a:t>
            </a:r>
            <a:r>
              <a:rPr lang="sv-SE" sz="2400" dirty="0">
                <a:solidFill>
                  <a:srgbClr val="C00000"/>
                </a:solidFill>
              </a:rPr>
              <a:t>.</a:t>
            </a:r>
            <a:r>
              <a:rPr lang="sv-SE" sz="2400" dirty="0"/>
              <a:t> </a:t>
            </a:r>
            <a:r>
              <a:rPr lang="sv-SE" dirty="0"/>
              <a:t>(Upp 10:4)</a:t>
            </a:r>
            <a:endParaRPr lang="sv-S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1DE43FF-2F20-4076-A2F9-072855AB8165}"/>
              </a:ext>
            </a:extLst>
          </p:cNvPr>
          <p:cNvSpPr/>
          <p:nvPr/>
        </p:nvSpPr>
        <p:spPr>
          <a:xfrm>
            <a:off x="10944226" y="3120578"/>
            <a:ext cx="11429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7313"/>
            <a:r>
              <a:rPr lang="sv-SE" dirty="0"/>
              <a:t>(Upp 11:6)</a:t>
            </a:r>
            <a:endParaRPr lang="sv-SE" sz="24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7C44F58-4AB8-4E33-9EBF-2FC2BADFBA23}"/>
              </a:ext>
            </a:extLst>
          </p:cNvPr>
          <p:cNvSpPr/>
          <p:nvPr/>
        </p:nvSpPr>
        <p:spPr>
          <a:xfrm>
            <a:off x="9301161" y="1373652"/>
            <a:ext cx="1238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v-SE" dirty="0"/>
              <a:t> (Upp 11:3-4)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686392"/>
      </p:ext>
    </p:extLst>
  </p:cSld>
  <p:clrMapOvr>
    <a:masterClrMapping/>
  </p:clrMapOvr>
  <p:transition advTm="5511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9" grpId="0" uiExpand="1" build="p" bldLvl="2"/>
      <p:bldP spid="10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A43FABE-CF8D-4C51-B418-A7E2308DF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84000"/>
            <a:ext cx="12191999" cy="6174463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3999"/>
          </a:xfrm>
        </p:spPr>
        <p:txBody>
          <a:bodyPr/>
          <a:lstStyle/>
          <a:p>
            <a:r>
              <a:rPr lang="sv-SE" dirty="0"/>
              <a:t>De 24 äldste i himlen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45D85DA-1920-4122-AAF5-FF8792644208}"/>
              </a:ext>
            </a:extLst>
          </p:cNvPr>
          <p:cNvSpPr/>
          <p:nvPr/>
        </p:nvSpPr>
        <p:spPr>
          <a:xfrm>
            <a:off x="0" y="740292"/>
            <a:ext cx="12192000" cy="5801588"/>
          </a:xfrm>
          <a:prstGeom prst="rect">
            <a:avLst/>
          </a:prstGeom>
        </p:spPr>
        <p:txBody>
          <a:bodyPr wrap="square" lIns="216000" rIns="10800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Genast var jag i Anden. Och se, en tron stod </a:t>
            </a:r>
            <a:r>
              <a:rPr lang="sv-SE" sz="2400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himlen</a:t>
            </a:r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och någon satt på </a:t>
            </a:r>
            <a:b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tronen… Runt omkring tronen stod tjugofyra troner, och på tronerna satt </a:t>
            </a:r>
            <a:b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tjugofyra äldste</a:t>
            </a:r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klädda i vita kläder och med kronor av guld på huvudet… </a:t>
            </a:r>
            <a:r>
              <a:rPr lang="sv-S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(Upp 4:2-4)</a:t>
            </a:r>
            <a:endParaRPr lang="sv-SE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800"/>
              </a:spcBef>
            </a:pPr>
            <a:r>
              <a:rPr lang="sv-SE" sz="2400" dirty="0">
                <a:solidFill>
                  <a:schemeClr val="bg1"/>
                </a:solidFill>
              </a:rPr>
              <a:t>De 24 äldste är änglar:</a:t>
            </a:r>
          </a:p>
          <a:p>
            <a:pPr marL="35560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bg1"/>
                </a:solidFill>
              </a:rPr>
              <a:t>Det jordiska templet är en </a:t>
            </a:r>
            <a:r>
              <a:rPr lang="sv-SE" sz="2400">
                <a:solidFill>
                  <a:srgbClr val="FF0000"/>
                </a:solidFill>
              </a:rPr>
              <a:t>skuggbild av den himmelska helgedomen </a:t>
            </a:r>
            <a:r>
              <a:rPr lang="sv-SE">
                <a:solidFill>
                  <a:schemeClr val="bg1"/>
                </a:solidFill>
              </a:rPr>
              <a:t>(Hebr 8:5)</a:t>
            </a:r>
            <a:r>
              <a:rPr lang="sv-SE" sz="2400">
                <a:solidFill>
                  <a:schemeClr val="bg1"/>
                </a:solidFill>
              </a:rPr>
              <a:t>. Kung David delade in Arons söner i 24 prästavdelningar för tjänst i templet </a:t>
            </a:r>
            <a:r>
              <a:rPr lang="sv-SE">
                <a:solidFill>
                  <a:schemeClr val="bg1"/>
                </a:solidFill>
              </a:rPr>
              <a:t>(1 Krön 24:1-19)</a:t>
            </a:r>
            <a:r>
              <a:rPr lang="sv-SE" sz="2400">
                <a:solidFill>
                  <a:schemeClr val="bg1"/>
                </a:solidFill>
              </a:rPr>
              <a:t>.</a:t>
            </a:r>
          </a:p>
          <a:p>
            <a:pPr marL="35560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>
                <a:solidFill>
                  <a:srgbClr val="FF0000"/>
                </a:solidFill>
              </a:rPr>
              <a:t>Var </a:t>
            </a:r>
            <a:r>
              <a:rPr lang="sv-SE" sz="2400" dirty="0">
                <a:solidFill>
                  <a:srgbClr val="FF0000"/>
                </a:solidFill>
              </a:rPr>
              <a:t>och en [av de 24 äldste] hade en harpa och skålar av guld fulla med </a:t>
            </a:r>
            <a:r>
              <a:rPr lang="sv-SE" sz="2400" i="1" u="sng" dirty="0">
                <a:solidFill>
                  <a:srgbClr val="FF0000"/>
                </a:solidFill>
              </a:rPr>
              <a:t>rökelse</a:t>
            </a:r>
            <a:r>
              <a:rPr lang="sv-SE" sz="2400" dirty="0">
                <a:solidFill>
                  <a:srgbClr val="FF0000"/>
                </a:solidFill>
              </a:rPr>
              <a:t>, som är de heligas </a:t>
            </a:r>
            <a:r>
              <a:rPr lang="sv-SE" sz="2400" i="1" u="sng" dirty="0">
                <a:solidFill>
                  <a:srgbClr val="FF0000"/>
                </a:solidFill>
              </a:rPr>
              <a:t>böner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>
                <a:solidFill>
                  <a:schemeClr val="bg1"/>
                </a:solidFill>
              </a:rPr>
              <a:t>(Upp 5:8)</a:t>
            </a:r>
            <a:r>
              <a:rPr lang="sv-SE" sz="2400" dirty="0">
                <a:solidFill>
                  <a:schemeClr val="bg1"/>
                </a:solidFill>
              </a:rPr>
              <a:t>, och änglar frambär böner: </a:t>
            </a:r>
            <a:r>
              <a:rPr lang="sv-SE" sz="2400" dirty="0">
                <a:solidFill>
                  <a:srgbClr val="FF0000"/>
                </a:solidFill>
              </a:rPr>
              <a:t>Röken från </a:t>
            </a:r>
            <a:r>
              <a:rPr lang="sv-SE" sz="2400" i="1" u="sng" dirty="0">
                <a:solidFill>
                  <a:srgbClr val="FF0000"/>
                </a:solidFill>
              </a:rPr>
              <a:t>rökelsen</a:t>
            </a:r>
            <a:r>
              <a:rPr lang="sv-SE" sz="2400" dirty="0">
                <a:solidFill>
                  <a:srgbClr val="FF0000"/>
                </a:solidFill>
              </a:rPr>
              <a:t> steg från </a:t>
            </a:r>
            <a:r>
              <a:rPr lang="sv-SE" sz="2400" i="1" u="sng" dirty="0">
                <a:solidFill>
                  <a:srgbClr val="FF0000"/>
                </a:solidFill>
              </a:rPr>
              <a:t>ängelns</a:t>
            </a:r>
            <a:r>
              <a:rPr lang="sv-SE" sz="2400" dirty="0">
                <a:solidFill>
                  <a:srgbClr val="FF0000"/>
                </a:solidFill>
              </a:rPr>
              <a:t> hand tillsammans med de heligas </a:t>
            </a:r>
            <a:r>
              <a:rPr lang="sv-SE" sz="2400" i="1" u="sng" dirty="0">
                <a:solidFill>
                  <a:srgbClr val="FF0000"/>
                </a:solidFill>
              </a:rPr>
              <a:t>böner</a:t>
            </a:r>
            <a:r>
              <a:rPr lang="sv-SE" sz="2400" dirty="0">
                <a:solidFill>
                  <a:srgbClr val="FF0000"/>
                </a:solidFill>
              </a:rPr>
              <a:t> upp inför Gud. </a:t>
            </a:r>
            <a:r>
              <a:rPr lang="sv-SE" dirty="0">
                <a:solidFill>
                  <a:schemeClr val="bg1"/>
                </a:solidFill>
              </a:rPr>
              <a:t>(Upp 8:4)</a:t>
            </a:r>
          </a:p>
          <a:p>
            <a:pPr marL="35560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24 äldste var tillsammans med andra andevarelser: </a:t>
            </a:r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Mitt för tronen och runt omkring den stod </a:t>
            </a:r>
            <a:r>
              <a:rPr lang="sv-SE" sz="2400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fyra varelser</a:t>
            </a:r>
            <a:r>
              <a:rPr lang="sv-SE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 Var och en av de fyra varelserna hade sex vingar och fullt med ögon runt om och på insidan. </a:t>
            </a:r>
            <a:r>
              <a:rPr lang="sv-S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(Upp </a:t>
            </a:r>
            <a:r>
              <a:rPr lang="sv-SE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4:6-8)</a:t>
            </a:r>
            <a:endParaRPr lang="sv-SE" sz="2400" dirty="0"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0000"/>
                </a:solidFill>
              </a:rPr>
              <a:t>Ingen har stigit upp till himlen utom den som kom ner från himlen, Människosonen som är i himlen. </a:t>
            </a:r>
            <a:r>
              <a:rPr lang="sv-SE" dirty="0">
                <a:solidFill>
                  <a:schemeClr val="bg1"/>
                </a:solidFill>
              </a:rPr>
              <a:t>(Joh 3:13)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23337"/>
      </p:ext>
    </p:extLst>
  </p:cSld>
  <p:clrMapOvr>
    <a:masterClrMapping/>
  </p:clrMapOvr>
  <p:transition advTm="2716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 två kvinnorna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E573952-AC74-4ECC-B0AD-956D79684E8C}"/>
              </a:ext>
            </a:extLst>
          </p:cNvPr>
          <p:cNvSpPr/>
          <p:nvPr/>
        </p:nvSpPr>
        <p:spPr>
          <a:xfrm>
            <a:off x="0" y="728390"/>
            <a:ext cx="6048000" cy="614527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lnSpc>
                <a:spcPts val="2800"/>
              </a:lnSpc>
            </a:pPr>
            <a:r>
              <a:rPr lang="sv-SE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Bruden</a:t>
            </a:r>
          </a:p>
          <a:p>
            <a:pPr marL="265113" indent="-26511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</a:t>
            </a:r>
            <a:r>
              <a:rPr lang="sv-SE" sz="2400" dirty="0"/>
              <a:t> </a:t>
            </a:r>
            <a:r>
              <a:rPr lang="sv-SE" sz="2400" dirty="0">
                <a:sym typeface="Wingdings" panose="05000000000000000000" pitchFamily="2" charset="2"/>
              </a:rPr>
              <a:t></a:t>
            </a:r>
            <a:r>
              <a:rPr lang="sv-SE" sz="2400" dirty="0"/>
              <a:t> </a:t>
            </a: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Guds församling</a:t>
            </a:r>
            <a:b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2400" dirty="0">
                <a:solidFill>
                  <a:srgbClr val="C00000"/>
                </a:solidFill>
              </a:rPr>
              <a:t>Kom, jag ska visa dig </a:t>
            </a:r>
            <a:r>
              <a:rPr lang="sv-SE" sz="2400" b="1" dirty="0">
                <a:solidFill>
                  <a:srgbClr val="C00000"/>
                </a:solidFill>
              </a:rPr>
              <a:t>bruden</a:t>
            </a:r>
            <a:r>
              <a:rPr lang="sv-SE" sz="2400" dirty="0">
                <a:solidFill>
                  <a:srgbClr val="C00000"/>
                </a:solidFill>
              </a:rPr>
              <a:t>, Lammets hustru… Och [ängeln]… visade mig den heliga staden </a:t>
            </a:r>
            <a:r>
              <a:rPr lang="sv-SE" sz="2400" b="1" dirty="0">
                <a:solidFill>
                  <a:srgbClr val="C00000"/>
                </a:solidFill>
              </a:rPr>
              <a:t>Jerusalem</a:t>
            </a:r>
            <a:r>
              <a:rPr lang="sv-SE" sz="2400" dirty="0">
                <a:solidFill>
                  <a:srgbClr val="C00000"/>
                </a:solidFill>
              </a:rPr>
              <a:t>, som kom ner från himlen.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(Upp 21:9-10)</a:t>
            </a:r>
          </a:p>
          <a:p>
            <a:pPr marL="265113" indent="-265113">
              <a:lnSpc>
                <a:spcPts val="2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/>
              <a:t>Jerusalem personifieras ofta: </a:t>
            </a:r>
            <a:r>
              <a:rPr lang="sv-SE" sz="2400" dirty="0">
                <a:solidFill>
                  <a:srgbClr val="C00000"/>
                </a:solidFill>
              </a:rPr>
              <a:t>Hon föraktar dig och hånar dig, </a:t>
            </a:r>
            <a:r>
              <a:rPr lang="sv-SE" sz="2400" i="1" u="sng" dirty="0">
                <a:solidFill>
                  <a:srgbClr val="C00000"/>
                </a:solidFill>
              </a:rPr>
              <a:t>jungfrun</a:t>
            </a:r>
            <a:r>
              <a:rPr lang="sv-SE" sz="2400" dirty="0">
                <a:solidFill>
                  <a:srgbClr val="C00000"/>
                </a:solidFill>
              </a:rPr>
              <a:t>, </a:t>
            </a:r>
            <a:r>
              <a:rPr lang="sv-SE" sz="2400" i="1" u="sng" dirty="0">
                <a:solidFill>
                  <a:srgbClr val="C00000"/>
                </a:solidFill>
              </a:rPr>
              <a:t>dottern Sion</a:t>
            </a:r>
            <a:r>
              <a:rPr lang="sv-SE" sz="2400" dirty="0">
                <a:solidFill>
                  <a:srgbClr val="C00000"/>
                </a:solidFill>
              </a:rPr>
              <a:t>. Hon skakar på huvudet åt dig, </a:t>
            </a:r>
            <a:r>
              <a:rPr lang="sv-SE" sz="2400" i="1" u="sng" dirty="0">
                <a:solidFill>
                  <a:srgbClr val="C00000"/>
                </a:solidFill>
              </a:rPr>
              <a:t>dottern Jerusalem</a:t>
            </a:r>
            <a:r>
              <a:rPr lang="sv-SE" sz="2400" dirty="0">
                <a:solidFill>
                  <a:srgbClr val="C00000"/>
                </a:solidFill>
              </a:rPr>
              <a:t>.</a:t>
            </a:r>
            <a:r>
              <a:rPr lang="sv-SE" sz="2400" dirty="0"/>
              <a:t> </a:t>
            </a:r>
            <a:r>
              <a:rPr lang="sv-SE" dirty="0"/>
              <a:t>(Jes 37:21)</a:t>
            </a:r>
          </a:p>
          <a:p>
            <a:pPr marL="1436688">
              <a:lnSpc>
                <a:spcPts val="2800"/>
              </a:lnSpc>
              <a:spcBef>
                <a:spcPts val="1200"/>
              </a:spcBef>
            </a:pPr>
            <a:r>
              <a:rPr lang="sv-SE" sz="2400" dirty="0">
                <a:solidFill>
                  <a:srgbClr val="C00000"/>
                </a:solidFill>
              </a:rPr>
              <a:t>[Jerusalem], du ska inte mer kallas "den övergivna"… utan du ska heta "min kära" och ditt land "den äkta hustrun"… som en brudgum</a:t>
            </a:r>
          </a:p>
          <a:p>
            <a:pPr marL="1616075">
              <a:lnSpc>
                <a:spcPts val="2800"/>
              </a:lnSpc>
            </a:pPr>
            <a:r>
              <a:rPr lang="sv-SE" sz="2400" dirty="0">
                <a:solidFill>
                  <a:srgbClr val="C00000"/>
                </a:solidFill>
              </a:rPr>
              <a:t>jublar över sin brud, så ska din</a:t>
            </a:r>
          </a:p>
          <a:p>
            <a:pPr marL="1704975">
              <a:lnSpc>
                <a:spcPts val="2800"/>
              </a:lnSpc>
            </a:pPr>
            <a:r>
              <a:rPr lang="sv-SE" sz="2400" dirty="0">
                <a:solidFill>
                  <a:srgbClr val="C00000"/>
                </a:solidFill>
              </a:rPr>
              <a:t>Gud jubla över dig. </a:t>
            </a:r>
            <a:r>
              <a:rPr lang="sv-SE" dirty="0"/>
              <a:t>(Jes 62:4-5)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99EEA-77E2-4B47-8A32-58C1704A05D6}"/>
              </a:ext>
            </a:extLst>
          </p:cNvPr>
          <p:cNvSpPr/>
          <p:nvPr/>
        </p:nvSpPr>
        <p:spPr>
          <a:xfrm>
            <a:off x="5889479" y="728390"/>
            <a:ext cx="6302521" cy="456407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lnSpc>
                <a:spcPts val="2800"/>
              </a:lnSpc>
            </a:pPr>
            <a:r>
              <a:rPr lang="sv-SE" sz="2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Skökan</a:t>
            </a:r>
            <a:endParaRPr lang="sv-SE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Bildobjekt 5" descr="En bild som visar person, inomhus, kvinna, håller&#10;&#10;Automatiskt genererad beskrivning">
            <a:extLst>
              <a:ext uri="{FF2B5EF4-FFF2-40B4-BE49-F238E27FC236}">
                <a16:creationId xmlns:a16="http://schemas.microsoft.com/office/drawing/2014/main" id="{757E9419-199B-457E-A2F9-4683436C9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751" y="4172503"/>
            <a:ext cx="1796249" cy="2694374"/>
          </a:xfrm>
          <a:prstGeom prst="rect">
            <a:avLst/>
          </a:prstGeom>
        </p:spPr>
      </p:pic>
      <p:pic>
        <p:nvPicPr>
          <p:cNvPr id="12" name="Bildobjekt 11" descr="En bild som visar kläder, person, har på sig&#10;&#10;Automatiskt genererad beskrivning">
            <a:extLst>
              <a:ext uri="{FF2B5EF4-FFF2-40B4-BE49-F238E27FC236}">
                <a16:creationId xmlns:a16="http://schemas.microsoft.com/office/drawing/2014/main" id="{A60F161D-DC4A-4F07-ADFF-D302AFA6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96792"/>
            <a:ext cx="1796081" cy="2561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38459"/>
      </p:ext>
    </p:extLst>
  </p:cSld>
  <p:clrMapOvr>
    <a:masterClrMapping/>
  </p:clrMapOvr>
  <p:transition advTm="1270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 två kvinnorna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E573952-AC74-4ECC-B0AD-956D79684E8C}"/>
              </a:ext>
            </a:extLst>
          </p:cNvPr>
          <p:cNvSpPr/>
          <p:nvPr/>
        </p:nvSpPr>
        <p:spPr>
          <a:xfrm>
            <a:off x="0" y="728390"/>
            <a:ext cx="6048000" cy="614527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lnSpc>
                <a:spcPts val="2800"/>
              </a:lnSpc>
            </a:pPr>
            <a:r>
              <a:rPr lang="sv-SE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Bruden</a:t>
            </a:r>
          </a:p>
          <a:p>
            <a:pPr marL="265113" indent="-26511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</a:t>
            </a:r>
            <a:r>
              <a:rPr lang="sv-SE" sz="2400" dirty="0"/>
              <a:t> </a:t>
            </a:r>
            <a:r>
              <a:rPr lang="sv-SE" sz="2400" dirty="0">
                <a:sym typeface="Wingdings" panose="05000000000000000000" pitchFamily="2" charset="2"/>
              </a:rPr>
              <a:t></a:t>
            </a:r>
            <a:r>
              <a:rPr lang="sv-SE" sz="2400" dirty="0"/>
              <a:t> </a:t>
            </a: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Guds församling</a:t>
            </a:r>
            <a:b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2400" dirty="0">
                <a:solidFill>
                  <a:srgbClr val="C00000"/>
                </a:solidFill>
              </a:rPr>
              <a:t>Kom, jag ska visa dig </a:t>
            </a:r>
            <a:r>
              <a:rPr lang="sv-SE" sz="2400" b="1" dirty="0">
                <a:solidFill>
                  <a:srgbClr val="C00000"/>
                </a:solidFill>
              </a:rPr>
              <a:t>bruden</a:t>
            </a:r>
            <a:r>
              <a:rPr lang="sv-SE" sz="2400" dirty="0">
                <a:solidFill>
                  <a:srgbClr val="C00000"/>
                </a:solidFill>
              </a:rPr>
              <a:t>, Lammets hustru… Och [ängeln]… visade mig den heliga staden </a:t>
            </a:r>
            <a:r>
              <a:rPr lang="sv-SE" sz="2400" b="1" dirty="0">
                <a:solidFill>
                  <a:srgbClr val="C00000"/>
                </a:solidFill>
              </a:rPr>
              <a:t>Jerusalem</a:t>
            </a:r>
            <a:r>
              <a:rPr lang="sv-SE" sz="2400" dirty="0">
                <a:solidFill>
                  <a:srgbClr val="C00000"/>
                </a:solidFill>
              </a:rPr>
              <a:t>, som kom ner från himlen.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(Upp 21:9-10)</a:t>
            </a:r>
          </a:p>
          <a:p>
            <a:pPr marL="265113" indent="-265113">
              <a:lnSpc>
                <a:spcPts val="2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/>
              <a:t>Jerusalem personifieras ofta: </a:t>
            </a:r>
            <a:r>
              <a:rPr lang="sv-SE" sz="2400" dirty="0">
                <a:solidFill>
                  <a:srgbClr val="C00000"/>
                </a:solidFill>
              </a:rPr>
              <a:t>Hon föraktar dig och hånar dig, </a:t>
            </a:r>
            <a:r>
              <a:rPr lang="sv-SE" sz="2400" i="1" u="sng" dirty="0">
                <a:solidFill>
                  <a:srgbClr val="C00000"/>
                </a:solidFill>
              </a:rPr>
              <a:t>jungfrun</a:t>
            </a:r>
            <a:r>
              <a:rPr lang="sv-SE" sz="2400" dirty="0">
                <a:solidFill>
                  <a:srgbClr val="C00000"/>
                </a:solidFill>
              </a:rPr>
              <a:t>, </a:t>
            </a:r>
            <a:r>
              <a:rPr lang="sv-SE" sz="2400" i="1" u="sng" dirty="0">
                <a:solidFill>
                  <a:srgbClr val="C00000"/>
                </a:solidFill>
              </a:rPr>
              <a:t>dottern Sion</a:t>
            </a:r>
            <a:r>
              <a:rPr lang="sv-SE" sz="2400" dirty="0">
                <a:solidFill>
                  <a:srgbClr val="C00000"/>
                </a:solidFill>
              </a:rPr>
              <a:t>. Hon skakar på huvudet åt dig, </a:t>
            </a:r>
            <a:r>
              <a:rPr lang="sv-SE" sz="2400" i="1" u="sng" dirty="0">
                <a:solidFill>
                  <a:srgbClr val="C00000"/>
                </a:solidFill>
              </a:rPr>
              <a:t>dottern Jerusalem</a:t>
            </a:r>
            <a:r>
              <a:rPr lang="sv-SE" sz="2400" dirty="0">
                <a:solidFill>
                  <a:srgbClr val="C00000"/>
                </a:solidFill>
              </a:rPr>
              <a:t>.</a:t>
            </a:r>
            <a:r>
              <a:rPr lang="sv-SE" sz="2400" dirty="0"/>
              <a:t> </a:t>
            </a:r>
            <a:r>
              <a:rPr lang="sv-SE" dirty="0"/>
              <a:t>(Jes 37:21)</a:t>
            </a:r>
          </a:p>
          <a:p>
            <a:pPr marL="1436688">
              <a:lnSpc>
                <a:spcPts val="2800"/>
              </a:lnSpc>
              <a:spcBef>
                <a:spcPts val="1200"/>
              </a:spcBef>
            </a:pPr>
            <a:r>
              <a:rPr lang="sv-SE" sz="2400" dirty="0">
                <a:solidFill>
                  <a:srgbClr val="C00000"/>
                </a:solidFill>
              </a:rPr>
              <a:t>[Jerusalem], du ska inte mer kallas "den övergivna"… utan du ska heta "min kära" och ditt land "den äkta hustrun"… som en brudgum</a:t>
            </a:r>
          </a:p>
          <a:p>
            <a:pPr marL="1616075">
              <a:lnSpc>
                <a:spcPts val="2800"/>
              </a:lnSpc>
            </a:pPr>
            <a:r>
              <a:rPr lang="sv-SE" sz="2400" dirty="0">
                <a:solidFill>
                  <a:srgbClr val="C00000"/>
                </a:solidFill>
              </a:rPr>
              <a:t>jublar över sin brud, så ska din</a:t>
            </a:r>
          </a:p>
          <a:p>
            <a:pPr marL="1704975">
              <a:lnSpc>
                <a:spcPts val="2800"/>
              </a:lnSpc>
            </a:pPr>
            <a:r>
              <a:rPr lang="sv-SE" sz="2400" dirty="0">
                <a:solidFill>
                  <a:srgbClr val="C00000"/>
                </a:solidFill>
              </a:rPr>
              <a:t>Gud jubla över dig. </a:t>
            </a:r>
            <a:r>
              <a:rPr lang="sv-SE" dirty="0"/>
              <a:t>(Jes 62:4-5)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99EEA-77E2-4B47-8A32-58C1704A05D6}"/>
              </a:ext>
            </a:extLst>
          </p:cNvPr>
          <p:cNvSpPr/>
          <p:nvPr/>
        </p:nvSpPr>
        <p:spPr>
          <a:xfrm>
            <a:off x="5889479" y="728390"/>
            <a:ext cx="6302521" cy="5991384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lnSpc>
                <a:spcPts val="2800"/>
              </a:lnSpc>
            </a:pPr>
            <a:r>
              <a:rPr lang="sv-SE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Skökan</a:t>
            </a:r>
          </a:p>
          <a:p>
            <a:pPr marL="266700" indent="-2667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sv-SE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Babylon </a:t>
            </a:r>
            <a:r>
              <a:rPr lang="sv-SE" sz="2400">
                <a:sym typeface="Wingdings" panose="05000000000000000000" pitchFamily="2" charset="2"/>
              </a:rPr>
              <a:t> </a:t>
            </a:r>
            <a:r>
              <a:rPr lang="sv-SE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Falsk religion</a:t>
            </a:r>
          </a:p>
          <a:p>
            <a:pPr marL="268288">
              <a:lnSpc>
                <a:spcPts val="2800"/>
              </a:lnSpc>
            </a:pPr>
            <a:r>
              <a:rPr lang="sv-SE" sz="2400">
                <a:solidFill>
                  <a:srgbClr val="C00000"/>
                </a:solidFill>
              </a:rPr>
              <a:t>Jag </a:t>
            </a:r>
            <a:r>
              <a:rPr lang="sv-SE" sz="2400" dirty="0">
                <a:solidFill>
                  <a:srgbClr val="C00000"/>
                </a:solidFill>
              </a:rPr>
              <a:t>ska visa dig domen över den 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b="1" dirty="0">
                <a:solidFill>
                  <a:srgbClr val="C00000"/>
                </a:solidFill>
              </a:rPr>
              <a:t>stora skökan</a:t>
            </a:r>
            <a:r>
              <a:rPr lang="sv-SE" sz="2400" dirty="0">
                <a:solidFill>
                  <a:srgbClr val="C00000"/>
                </a:solidFill>
              </a:rPr>
              <a:t>… Jordens kungar har </a:t>
            </a:r>
            <a:r>
              <a:rPr lang="sv-SE" sz="2400" i="1" u="sng" dirty="0">
                <a:solidFill>
                  <a:srgbClr val="C00000"/>
                </a:solidFill>
              </a:rPr>
              <a:t>horat </a:t>
            </a:r>
            <a:r>
              <a:rPr lang="sv-SE" sz="2400" i="1" u="sng">
                <a:solidFill>
                  <a:srgbClr val="C00000"/>
                </a:solidFill>
              </a:rPr>
              <a:t>med henne</a:t>
            </a:r>
            <a:r>
              <a:rPr lang="sv-SE" sz="2400">
                <a:solidFill>
                  <a:srgbClr val="C00000"/>
                </a:solidFill>
              </a:rPr>
              <a:t>… </a:t>
            </a:r>
            <a:r>
              <a:rPr lang="sv-SE" sz="2400" dirty="0">
                <a:solidFill>
                  <a:srgbClr val="C00000"/>
                </a:solidFill>
              </a:rPr>
              <a:t>Och jag såg en kvinna som satt på ett scharlakansrött vilddjur, fullt av </a:t>
            </a:r>
            <a:r>
              <a:rPr lang="sv-SE" sz="2400" i="1" u="sng" dirty="0">
                <a:solidFill>
                  <a:srgbClr val="C00000"/>
                </a:solidFill>
              </a:rPr>
              <a:t>hädiska namn</a:t>
            </a:r>
            <a:r>
              <a:rPr lang="sv-SE" sz="2400" dirty="0">
                <a:solidFill>
                  <a:srgbClr val="C00000"/>
                </a:solidFill>
              </a:rPr>
              <a:t> och med </a:t>
            </a:r>
            <a:r>
              <a:rPr lang="sv-SE" sz="2400" i="1" u="sng" dirty="0">
                <a:solidFill>
                  <a:srgbClr val="C00000"/>
                </a:solidFill>
              </a:rPr>
              <a:t>sju huvuden</a:t>
            </a:r>
            <a:r>
              <a:rPr lang="sv-SE" sz="2400" dirty="0">
                <a:solidFill>
                  <a:srgbClr val="C00000"/>
                </a:solidFill>
              </a:rPr>
              <a:t>… På hennes panna var skrivet… "Det stora </a:t>
            </a:r>
            <a:r>
              <a:rPr lang="sv-SE" sz="2400" b="1" dirty="0">
                <a:solidFill>
                  <a:srgbClr val="C00000"/>
                </a:solidFill>
              </a:rPr>
              <a:t>Babylon</a:t>
            </a:r>
            <a:r>
              <a:rPr lang="sv-SE" sz="2400" dirty="0">
                <a:solidFill>
                  <a:srgbClr val="C00000"/>
                </a:solidFill>
              </a:rPr>
              <a:t>”… Jag såg att kvinnan var </a:t>
            </a:r>
            <a:r>
              <a:rPr lang="sv-SE" sz="2400" i="1" u="sng" dirty="0">
                <a:solidFill>
                  <a:srgbClr val="C00000"/>
                </a:solidFill>
              </a:rPr>
              <a:t>berusad av de heligas blod</a:t>
            </a:r>
            <a:r>
              <a:rPr lang="sv-SE" sz="2400" dirty="0">
                <a:solidFill>
                  <a:srgbClr val="C00000"/>
                </a:solidFill>
              </a:rPr>
              <a:t>… De sju huvudena är </a:t>
            </a:r>
            <a:r>
              <a:rPr lang="sv-SE" sz="2400" i="1" u="sng" dirty="0">
                <a:solidFill>
                  <a:srgbClr val="C00000"/>
                </a:solidFill>
              </a:rPr>
              <a:t>sju berg</a:t>
            </a:r>
            <a:r>
              <a:rPr lang="sv-SE" sz="2400" dirty="0">
                <a:solidFill>
                  <a:srgbClr val="C00000"/>
                </a:solidFill>
              </a:rPr>
              <a:t> som kvinnan sitter på… Kvinnan som du såg </a:t>
            </a:r>
            <a:r>
              <a:rPr lang="sv-SE" sz="2400" i="1" u="sng" dirty="0">
                <a:solidFill>
                  <a:srgbClr val="C00000"/>
                </a:solidFill>
              </a:rPr>
              <a:t>är</a:t>
            </a:r>
            <a:r>
              <a:rPr lang="sv-SE" sz="2400" dirty="0">
                <a:solidFill>
                  <a:srgbClr val="C00000"/>
                </a:solidFill>
              </a:rPr>
              <a:t> den stora 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dirty="0">
                <a:solidFill>
                  <a:srgbClr val="C00000"/>
                </a:solidFill>
              </a:rPr>
              <a:t>staden som </a:t>
            </a:r>
            <a:r>
              <a:rPr lang="sv-SE" sz="2400" i="1" u="sng" dirty="0">
                <a:solidFill>
                  <a:srgbClr val="C00000"/>
                </a:solidFill>
              </a:rPr>
              <a:t>regerar</a:t>
            </a:r>
            <a:r>
              <a:rPr lang="sv-SE" sz="2400" dirty="0">
                <a:solidFill>
                  <a:srgbClr val="C00000"/>
                </a:solidFill>
              </a:rPr>
              <a:t> över kungarna 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dirty="0">
                <a:solidFill>
                  <a:srgbClr val="C00000"/>
                </a:solidFill>
              </a:rPr>
              <a:t>på jorden." </a:t>
            </a:r>
            <a:r>
              <a:rPr lang="sv-SE" dirty="0"/>
              <a:t>(Upp 17:3-9,18)</a:t>
            </a:r>
          </a:p>
          <a:p>
            <a:pPr marL="266700" indent="-266700">
              <a:lnSpc>
                <a:spcPts val="2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C00000"/>
                </a:solidFill>
              </a:rPr>
              <a:t>Gå ut från henne, mitt folk, så 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dirty="0">
                <a:solidFill>
                  <a:srgbClr val="C00000"/>
                </a:solidFill>
              </a:rPr>
              <a:t>att ni inte… drabbas av hennes </a:t>
            </a:r>
            <a:br>
              <a:rPr lang="sv-SE" sz="2400" dirty="0">
                <a:solidFill>
                  <a:srgbClr val="C00000"/>
                </a:solidFill>
              </a:rPr>
            </a:br>
            <a:r>
              <a:rPr lang="sv-SE" sz="2400" dirty="0">
                <a:solidFill>
                  <a:srgbClr val="C00000"/>
                </a:solidFill>
              </a:rPr>
              <a:t>plågor. </a:t>
            </a:r>
            <a:r>
              <a:rPr lang="sv-SE" dirty="0"/>
              <a:t>(Upp 18:4)</a:t>
            </a:r>
            <a:r>
              <a:rPr lang="sv-SE" sz="2400" dirty="0"/>
              <a:t> </a:t>
            </a:r>
          </a:p>
        </p:txBody>
      </p:sp>
      <p:pic>
        <p:nvPicPr>
          <p:cNvPr id="6" name="Bildobjekt 5" descr="En bild som visar person, inomhus, kvinna, håller&#10;&#10;Automatiskt genererad beskrivning">
            <a:extLst>
              <a:ext uri="{FF2B5EF4-FFF2-40B4-BE49-F238E27FC236}">
                <a16:creationId xmlns:a16="http://schemas.microsoft.com/office/drawing/2014/main" id="{757E9419-199B-457E-A2F9-4683436C9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751" y="4172503"/>
            <a:ext cx="1796249" cy="2694374"/>
          </a:xfrm>
          <a:prstGeom prst="rect">
            <a:avLst/>
          </a:prstGeom>
        </p:spPr>
      </p:pic>
      <p:pic>
        <p:nvPicPr>
          <p:cNvPr id="12" name="Bildobjekt 11" descr="En bild som visar kläder, person, har på sig&#10;&#10;Automatiskt genererad beskrivning">
            <a:extLst>
              <a:ext uri="{FF2B5EF4-FFF2-40B4-BE49-F238E27FC236}">
                <a16:creationId xmlns:a16="http://schemas.microsoft.com/office/drawing/2014/main" id="{A60F161D-DC4A-4F07-ADFF-D302AFA6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96792"/>
            <a:ext cx="1796081" cy="2561207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BBBD036-0F03-4FF2-8B7E-5A861DD87361}"/>
              </a:ext>
            </a:extLst>
          </p:cNvPr>
          <p:cNvSpPr/>
          <p:nvPr/>
        </p:nvSpPr>
        <p:spPr>
          <a:xfrm>
            <a:off x="2091339" y="4655005"/>
            <a:ext cx="8009322" cy="206476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44000" tIns="108000" rIns="144000" bIns="108000">
            <a:spAutoFit/>
          </a:bodyPr>
          <a:lstStyle/>
          <a:p>
            <a:pPr algn="ctr">
              <a:defRPr/>
            </a:pPr>
            <a:r>
              <a:rPr lang="sv-SE" sz="2400" dirty="0">
                <a:solidFill>
                  <a:srgbClr val="C00000"/>
                </a:solidFill>
              </a:rPr>
              <a:t>För han som skapat dig är din </a:t>
            </a:r>
            <a:r>
              <a:rPr lang="sv-SE" sz="2400" i="1" u="sng" dirty="0">
                <a:solidFill>
                  <a:srgbClr val="C00000"/>
                </a:solidFill>
              </a:rPr>
              <a:t>man</a:t>
            </a:r>
            <a:r>
              <a:rPr lang="sv-SE" sz="2400" dirty="0">
                <a:solidFill>
                  <a:srgbClr val="C00000"/>
                </a:solidFill>
              </a:rPr>
              <a:t>, Herren Sebaot är hans namn… Som en </a:t>
            </a:r>
            <a:r>
              <a:rPr lang="sv-SE" sz="2400" i="1" u="sng" dirty="0">
                <a:solidFill>
                  <a:srgbClr val="C00000"/>
                </a:solidFill>
              </a:rPr>
              <a:t>övergiven kvinna</a:t>
            </a:r>
            <a:r>
              <a:rPr lang="sv-SE" sz="2400" dirty="0">
                <a:solidFill>
                  <a:srgbClr val="C00000"/>
                </a:solidFill>
              </a:rPr>
              <a:t> i hjärtesorg kallade Herren dig, och som en förkastad </a:t>
            </a:r>
            <a:r>
              <a:rPr lang="sv-SE" sz="2400" i="1" u="sng" dirty="0">
                <a:solidFill>
                  <a:srgbClr val="C00000"/>
                </a:solidFill>
              </a:rPr>
              <a:t>ungdomshustru</a:t>
            </a:r>
            <a:r>
              <a:rPr lang="sv-SE" sz="2400" dirty="0">
                <a:solidFill>
                  <a:srgbClr val="C00000"/>
                </a:solidFill>
              </a:rPr>
              <a:t>, säger din Gud. Ett kort ögonblick övergav jag dig… men nu vill jag med </a:t>
            </a:r>
            <a:r>
              <a:rPr lang="sv-SE" sz="2400" i="1" u="sng" dirty="0">
                <a:solidFill>
                  <a:srgbClr val="C00000"/>
                </a:solidFill>
              </a:rPr>
              <a:t>evig nåd</a:t>
            </a:r>
            <a:r>
              <a:rPr lang="sv-SE" sz="2400" dirty="0">
                <a:solidFill>
                  <a:srgbClr val="C00000"/>
                </a:solidFill>
              </a:rPr>
              <a:t> förbarma mig över dig. </a:t>
            </a:r>
            <a:r>
              <a:rPr lang="sv-SE" dirty="0"/>
              <a:t>(Jes 54:5-8)</a:t>
            </a:r>
            <a:endParaRPr lang="sv-SE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435467"/>
      </p:ext>
    </p:extLst>
  </p:cSld>
  <p:clrMapOvr>
    <a:masterClrMapping/>
  </p:clrMapOvr>
  <p:transition advTm="444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2.1|8.4|58|50.4|19.2|32|27.3|5.5|94.8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66.5|163.5|14.9|6.8|4.2|17.6|34.5|12.7|28.4|5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5.1|70.6|49.2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66.3|2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2.1|347.9|28.7"/>
</p:tagLst>
</file>

<file path=ppt/theme/theme1.xml><?xml version="1.0" encoding="utf-8"?>
<a:theme xmlns:a="http://schemas.openxmlformats.org/drawingml/2006/main" name="1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19824</TotalTime>
  <Words>1823</Words>
  <Application>Microsoft Office PowerPoint</Application>
  <PresentationFormat>Bredbild</PresentationFormat>
  <Paragraphs>112</Paragraphs>
  <Slides>7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2" baseType="lpstr">
      <vt:lpstr>Arial</vt:lpstr>
      <vt:lpstr>Calibri</vt:lpstr>
      <vt:lpstr>Maiandra GD</vt:lpstr>
      <vt:lpstr>MV Boli</vt:lpstr>
      <vt:lpstr>1_Office-tema</vt:lpstr>
      <vt:lpstr>3a. Rollista (the good guys)</vt:lpstr>
      <vt:lpstr>Lammet</vt:lpstr>
      <vt:lpstr>De 144 000 (x2)</vt:lpstr>
      <vt:lpstr>De två vittnena</vt:lpstr>
      <vt:lpstr>De 24 äldste i himlen</vt:lpstr>
      <vt:lpstr>De två kvinnorna</vt:lpstr>
      <vt:lpstr>De två kvinnorna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Gärdeborn</dc:creator>
  <cp:lastModifiedBy>Anders Gärdeborn</cp:lastModifiedBy>
  <cp:revision>1335</cp:revision>
  <dcterms:created xsi:type="dcterms:W3CDTF">2014-07-20T14:06:11Z</dcterms:created>
  <dcterms:modified xsi:type="dcterms:W3CDTF">2021-02-26T13:33:24Z</dcterms:modified>
</cp:coreProperties>
</file>