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84" r:id="rId1"/>
  </p:sldMasterIdLst>
  <p:notesMasterIdLst>
    <p:notesMasterId r:id="rId7"/>
  </p:notesMasterIdLst>
  <p:sldIdLst>
    <p:sldId id="1358" r:id="rId2"/>
    <p:sldId id="1361" r:id="rId3"/>
    <p:sldId id="1362" r:id="rId4"/>
    <p:sldId id="1364" r:id="rId5"/>
    <p:sldId id="1324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44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4CD964"/>
    <a:srgbClr val="FF9900"/>
    <a:srgbClr val="FFEB99"/>
    <a:srgbClr val="D2D2D2"/>
    <a:srgbClr val="CC00CC"/>
    <a:srgbClr val="42D657"/>
    <a:srgbClr val="06D26D"/>
    <a:srgbClr val="BFDFBB"/>
    <a:srgbClr val="C5E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73802" autoAdjust="0"/>
  </p:normalViewPr>
  <p:slideViewPr>
    <p:cSldViewPr snapToGrid="0">
      <p:cViewPr varScale="1">
        <p:scale>
          <a:sx n="93" d="100"/>
          <a:sy n="93" d="100"/>
        </p:scale>
        <p:origin x="1104" y="102"/>
      </p:cViewPr>
      <p:guideLst>
        <p:guide orient="horz" pos="3158"/>
        <p:guide pos="443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22T21:25:4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44 2688,'-99'-36'1056,"94"36"-832,5 0-64,18 0-1920,12-7 512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highlight>
                  <a:srgbClr val="FFFF00"/>
                </a:highlight>
              </a:rPr>
              <a:t>VO: Mycket hämtat från Uppenbarelseboken, men också ur Daniels bok. Parallella i många stycken.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862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Ordning far-mor-son: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Babylon: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Nimrod-Semiramis-Tammus.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Grekland: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Zeus-Athena-Apollon.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Jupiter-Venus-Mars.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Indien: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Brahma-Shiva-Vishnu.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Norden: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Oden-Freja-Tor.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Falske profeten: Natur=Odjur, Utseende=Lamm, Röst=Drake.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Antikrists propagandaminister.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Tecken är inget bevis på äkta andlighet.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563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</a:t>
            </a:r>
            <a:r>
              <a:rPr lang="sv-SE" b="1" dirty="0"/>
              <a:t>Säger sig vara Gud</a:t>
            </a:r>
            <a:r>
              <a:rPr lang="sv-SE" dirty="0"/>
              <a:t>: Anti kan betyda </a:t>
            </a:r>
            <a:r>
              <a:rPr lang="sv-SE" i="1" dirty="0"/>
              <a:t>mot</a:t>
            </a:r>
            <a:r>
              <a:rPr lang="sv-SE" dirty="0"/>
              <a:t> och </a:t>
            </a:r>
            <a:r>
              <a:rPr lang="sv-SE" i="1" dirty="0"/>
              <a:t>istället för </a:t>
            </a:r>
            <a:r>
              <a:rPr lang="sv-SE" i="0" dirty="0"/>
              <a:t>=&gt; Antikrist (tvärt-emot-Kristus) = </a:t>
            </a:r>
            <a:r>
              <a:rPr lang="sv-SE" i="0" u="none" dirty="0"/>
              <a:t>Pseudokrist (istället-för-Kristus).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Ansätta den Högstes heliga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Som andra stormaktsledare genom historien. (Farao kastade gossebarn i Nilen, Nebukadnessar, Syriska Antiochos Epifanes, Romarna under Titus, Hitler.) Ansatta av samma andevarelse.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Tecken och under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Omvändelse och förkrosselse är det enda säkra tecknet på en äkta kristendom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 helanden, profetior, tungomålstal, andra underverk. Kommer att simuleras av AK.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Låt oss inte blir bedragna av humbugens mästare.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dirty="0"/>
              <a:t>VO: </a:t>
            </a:r>
            <a:r>
              <a:rPr lang="sv-SE" b="1" dirty="0"/>
              <a:t>Enhet framför sanning</a:t>
            </a:r>
            <a:r>
              <a:rPr lang="sv-SE" dirty="0"/>
              <a:t>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Världen i en desperat situation och kommer att ropa efter en lösning.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Antikrist erbjuder PK freds-, miljö- och jämlikhetsprogram i humanistisk anda.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Lösningarna på globala problem är en global regeringsmakt.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Människorna kommer att tacka och ta emot.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(Antireligiösa) </a:t>
            </a:r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Ekumenikens mästare: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få med sig alla religioner =&gt; synkretistisk religion.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Postmodernism =&gt; Tolerans högsta mode och alla får dyrka sin egen gud, men inte som den </a:t>
            </a:r>
            <a:r>
              <a:rPr lang="sv-SE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91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De sju huvudena är nationer som förtryckt Israel </a:t>
            </a:r>
            <a:r>
              <a:rPr lang="sv-SE" i="1" u="sng" dirty="0"/>
              <a:t>som stat</a:t>
            </a:r>
            <a:r>
              <a:rPr lang="sv-SE" dirty="0"/>
              <a:t>, inte tex Hitlertyskland.</a:t>
            </a:r>
          </a:p>
          <a:p>
            <a:endParaRPr lang="sv-SE" dirty="0"/>
          </a:p>
          <a:p>
            <a:r>
              <a:rPr lang="sv-SE" dirty="0"/>
              <a:t>VO: Gyllene staty ur människans perspektiv. Vilddjur ur Guds perspektiv.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167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530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E2E0B495-6B85-4D58-92AF-EE0887EC8EB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3999"/>
          </a:xfrm>
          <a:prstGeom prst="rect">
            <a:avLst/>
          </a:prstGeom>
          <a:gradFill>
            <a:gsLst>
              <a:gs pos="30000">
                <a:schemeClr val="accent6">
                  <a:lumMod val="75000"/>
                </a:schemeClr>
              </a:gs>
              <a:gs pos="1000">
                <a:schemeClr val="accent6">
                  <a:lumMod val="75000"/>
                </a:schemeClr>
              </a:gs>
              <a:gs pos="100000">
                <a:srgbClr val="FEF0FA"/>
              </a:gs>
            </a:gsLst>
            <a:lin ang="0" scaled="0"/>
          </a:gradFill>
        </p:spPr>
        <p:txBody>
          <a:bodyPr lIns="21600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3999"/>
          </a:xfrm>
          <a:prstGeom prst="rect">
            <a:avLst/>
          </a:prstGeom>
          <a:noFill/>
        </p:spPr>
        <p:txBody>
          <a:bodyPr lIns="216000" anchor="ctr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3D5844D-BC3A-40D4-8E5E-4B84366B443F}"/>
              </a:ext>
            </a:extLst>
          </p:cNvPr>
          <p:cNvSpPr txBox="1"/>
          <p:nvPr userDrawn="1"/>
        </p:nvSpPr>
        <p:spPr>
          <a:xfrm>
            <a:off x="9832350" y="5763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315197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0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natur, moln&#10;&#10;Automatiskt genererad beskrivning">
            <a:extLst>
              <a:ext uri="{FF2B5EF4-FFF2-40B4-BE49-F238E27FC236}">
                <a16:creationId xmlns:a16="http://schemas.microsoft.com/office/drawing/2014/main" id="{0930180E-01B3-404C-897F-607C3B1DF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6442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0" y="4458149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0" y="376237"/>
            <a:ext cx="7092000" cy="25554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rgbClr val="4CD964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Jesu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rgbClr val="4CD964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återkomst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0" y="2754579"/>
            <a:ext cx="7092000" cy="144655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och skapelsens</a:t>
            </a:r>
            <a:b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återupprättande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44732"/>
            <a:ext cx="10515600" cy="956595"/>
          </a:xfrm>
          <a:prstGeom prst="rect">
            <a:avLst/>
          </a:prstGeom>
        </p:spPr>
        <p:txBody>
          <a:bodyPr lIns="432000" anchor="ctr"/>
          <a:lstStyle>
            <a:lvl1pPr>
              <a:lnSpc>
                <a:spcPct val="100000"/>
              </a:lnSpc>
              <a:defRPr sz="7200" b="1">
                <a:solidFill>
                  <a:srgbClr val="4CD964"/>
                </a:solidFill>
                <a:latin typeface="+mn-lt"/>
              </a:defRPr>
            </a:lvl1pPr>
          </a:lstStyle>
          <a:p>
            <a:r>
              <a:rPr lang="sv-SE"/>
              <a:t>x. Avsnittsrubrik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A38B0FC-8F1A-4650-A347-645C316316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6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865" y="5575062"/>
            <a:ext cx="1340421" cy="109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6092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9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85A6C63A-408F-4FC1-AD1E-5FB77613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4732"/>
            <a:ext cx="10804634" cy="956595"/>
          </a:xfrm>
        </p:spPr>
        <p:txBody>
          <a:bodyPr lIns="360000"/>
          <a:lstStyle/>
          <a:p>
            <a:r>
              <a:rPr lang="sv-SE"/>
              <a:t>3b. Rollista (the bad guys)</a:t>
            </a:r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Pennanteckning 1">
                <a:extLst>
                  <a:ext uri="{FF2B5EF4-FFF2-40B4-BE49-F238E27FC236}">
                    <a16:creationId xmlns:a16="http://schemas.microsoft.com/office/drawing/2014/main" id="{CAC29F27-69C6-49A4-AFF8-C4F81166D7AD}"/>
                  </a:ext>
                </a:extLst>
              </p14:cNvPr>
              <p14:cNvContentPartPr/>
              <p14:nvPr/>
            </p14:nvContentPartPr>
            <p14:xfrm>
              <a:off x="8541651" y="-1777509"/>
              <a:ext cx="37800" cy="15840"/>
            </p14:xfrm>
          </p:contentPart>
        </mc:Choice>
        <mc:Fallback xmlns="">
          <p:pic>
            <p:nvPicPr>
              <p:cNvPr id="2" name="Pennanteckning 1">
                <a:extLst>
                  <a:ext uri="{FF2B5EF4-FFF2-40B4-BE49-F238E27FC236}">
                    <a16:creationId xmlns:a16="http://schemas.microsoft.com/office/drawing/2014/main" id="{CAC29F27-69C6-49A4-AFF8-C4F81166D7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2651" y="-1786149"/>
                <a:ext cx="5544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2837356"/>
      </p:ext>
    </p:extLst>
  </p:cSld>
  <p:clrMapOvr>
    <a:masterClrMapping/>
  </p:clrMapOvr>
  <p:transition advTm="49218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falsk triad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31ADA0A-E46B-46B3-B76A-801A5F28A8B9}"/>
              </a:ext>
            </a:extLst>
          </p:cNvPr>
          <p:cNvSpPr/>
          <p:nvPr/>
        </p:nvSpPr>
        <p:spPr>
          <a:xfrm>
            <a:off x="0" y="684000"/>
            <a:ext cx="12192000" cy="6240170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Jag såg att det ur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drakens</a:t>
            </a:r>
            <a:r>
              <a:rPr lang="sv-SE" sz="2400" dirty="0">
                <a:solidFill>
                  <a:srgbClr val="C00000"/>
                </a:solidFill>
              </a:rPr>
              <a:t> mun och ur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vilddjurets</a:t>
            </a:r>
            <a:r>
              <a:rPr lang="sv-SE" sz="2400" dirty="0">
                <a:solidFill>
                  <a:srgbClr val="C00000"/>
                </a:solidFill>
              </a:rPr>
              <a:t> mun och ur den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falske profetens</a:t>
            </a:r>
            <a:r>
              <a:rPr lang="sv-S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>
                <a:solidFill>
                  <a:srgbClr val="C00000"/>
                </a:solidFill>
              </a:rPr>
              <a:t>mun kom </a:t>
            </a:r>
            <a:r>
              <a:rPr lang="sv-SE" sz="2400" i="1" u="sng" dirty="0">
                <a:solidFill>
                  <a:srgbClr val="C00000"/>
                </a:solidFill>
              </a:rPr>
              <a:t>tre</a:t>
            </a:r>
            <a:r>
              <a:rPr lang="sv-SE" sz="2400" dirty="0">
                <a:solidFill>
                  <a:srgbClr val="C00000"/>
                </a:solidFill>
              </a:rPr>
              <a:t> orena andar som liknade paddor. </a:t>
            </a:r>
            <a:r>
              <a:rPr lang="sv-SE" dirty="0">
                <a:solidFill>
                  <a:srgbClr val="000000"/>
                </a:solidFill>
              </a:rPr>
              <a:t>(Upp 16:13)</a:t>
            </a:r>
          </a:p>
          <a:p>
            <a:pPr>
              <a:spcBef>
                <a:spcPts val="900"/>
              </a:spcBef>
            </a:pPr>
            <a:r>
              <a:rPr lang="sv-S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Draken:</a:t>
            </a:r>
            <a:r>
              <a:rPr lang="sv-SE" sz="2400" dirty="0">
                <a:solidFill>
                  <a:srgbClr val="000000"/>
                </a:solidFill>
              </a:rPr>
              <a:t> </a:t>
            </a:r>
            <a:r>
              <a:rPr lang="sv-SE" sz="2400" dirty="0">
                <a:solidFill>
                  <a:srgbClr val="C00000"/>
                </a:solidFill>
              </a:rPr>
              <a:t>Den store draken, den gamle ormen som kallas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Djävul och Satan</a:t>
            </a:r>
            <a:r>
              <a:rPr lang="sv-SE" sz="2400" dirty="0">
                <a:solidFill>
                  <a:srgbClr val="C00000"/>
                </a:solidFill>
              </a:rPr>
              <a:t> och som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förleder hela världen, kastades ner på jorden. Hans änglar kastades ner med honom. </a:t>
            </a:r>
            <a:r>
              <a:rPr lang="sv-SE" dirty="0">
                <a:solidFill>
                  <a:srgbClr val="000000"/>
                </a:solidFill>
              </a:rPr>
              <a:t>(Upp 12:9)</a:t>
            </a:r>
          </a:p>
          <a:p>
            <a:pPr>
              <a:spcBef>
                <a:spcPts val="900"/>
              </a:spcBef>
            </a:pP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Vilddjuret (Antikrist):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Hela jorden förundrade sig över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vilddjuret</a:t>
            </a:r>
            <a:r>
              <a:rPr lang="sv-SE" sz="2400" dirty="0">
                <a:solidFill>
                  <a:srgbClr val="C00000"/>
                </a:solidFill>
              </a:rPr>
              <a:t> och följde det. De tillbad draken för att han hade gett sin makt åt vilddjuret, och de tillbad vilddjuret.</a:t>
            </a:r>
            <a:r>
              <a:rPr lang="sv-SE" dirty="0"/>
              <a:t> (Upp 13:3-4)</a:t>
            </a:r>
          </a:p>
          <a:p>
            <a:pPr>
              <a:spcBef>
                <a:spcPts val="900"/>
              </a:spcBef>
            </a:pP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Falske profeten:</a:t>
            </a:r>
            <a:r>
              <a:rPr lang="sv-SE" sz="2400" b="1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Jag såg ett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annat </a:t>
            </a:r>
            <a:r>
              <a:rPr lang="sv-SE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vilddjur</a:t>
            </a:r>
            <a:r>
              <a:rPr lang="sv-SE" sz="2400" dirty="0">
                <a:solidFill>
                  <a:srgbClr val="C00000"/>
                </a:solidFill>
              </a:rPr>
              <a:t> komma upp ur jorden. Det hade två horn som ett </a:t>
            </a:r>
            <a:r>
              <a:rPr lang="sv-SE" sz="2400" i="1" u="sng" dirty="0">
                <a:solidFill>
                  <a:srgbClr val="C00000"/>
                </a:solidFill>
              </a:rPr>
              <a:t>lamm</a:t>
            </a:r>
            <a:r>
              <a:rPr lang="sv-SE" sz="2400" dirty="0">
                <a:solidFill>
                  <a:srgbClr val="C00000"/>
                </a:solidFill>
              </a:rPr>
              <a:t> men talade som en </a:t>
            </a:r>
            <a:r>
              <a:rPr lang="sv-SE" sz="2400" i="1" u="sng" dirty="0">
                <a:solidFill>
                  <a:srgbClr val="C00000"/>
                </a:solidFill>
              </a:rPr>
              <a:t>drake</a:t>
            </a:r>
            <a:r>
              <a:rPr lang="sv-SE" sz="2400" dirty="0">
                <a:solidFill>
                  <a:srgbClr val="C00000"/>
                </a:solidFill>
              </a:rPr>
              <a:t>. Det utövar det första vilddjurets hela makt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inför det och får jorden och dess invånare att tillbe det första vilddjuret…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Det gör stora tecken… </a:t>
            </a:r>
            <a:r>
              <a:rPr lang="sv-SE" sz="2400" i="1" u="sng" dirty="0">
                <a:solidFill>
                  <a:srgbClr val="C00000"/>
                </a:solidFill>
              </a:rPr>
              <a:t>Genom tecknen… förleder</a:t>
            </a:r>
            <a:r>
              <a:rPr lang="sv-SE" sz="2400" dirty="0">
                <a:solidFill>
                  <a:srgbClr val="C00000"/>
                </a:solidFill>
              </a:rPr>
              <a:t> det jordens invånare.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dirty="0"/>
              <a:t>(Upp </a:t>
            </a:r>
            <a:r>
              <a:rPr lang="sv-SE"/>
              <a:t>13:11-15)</a:t>
            </a:r>
            <a:endParaRPr lang="sv-SE" dirty="0">
              <a:highlight>
                <a:srgbClr val="FFFF00"/>
              </a:highlight>
            </a:endParaRPr>
          </a:p>
          <a:p>
            <a:pPr>
              <a:spcBef>
                <a:spcPts val="900"/>
              </a:spcBef>
            </a:pPr>
            <a:r>
              <a:rPr lang="sv-SE" sz="2400" dirty="0">
                <a:solidFill>
                  <a:srgbClr val="C00000"/>
                </a:solidFill>
              </a:rPr>
              <a:t>Herren… som har gjort </a:t>
            </a:r>
            <a:r>
              <a:rPr lang="sv-SE" sz="2400" i="1" u="sng" dirty="0">
                <a:solidFill>
                  <a:srgbClr val="C00000"/>
                </a:solidFill>
              </a:rPr>
              <a:t>himmel </a:t>
            </a:r>
            <a:r>
              <a:rPr lang="sv-SE" sz="2400" dirty="0">
                <a:solidFill>
                  <a:srgbClr val="C00000"/>
                </a:solidFill>
              </a:rPr>
              <a:t>och </a:t>
            </a:r>
            <a:r>
              <a:rPr lang="sv-SE" sz="2400" i="1" u="sng" dirty="0">
                <a:solidFill>
                  <a:srgbClr val="C00000"/>
                </a:solidFill>
              </a:rPr>
              <a:t>jord</a:t>
            </a:r>
            <a:r>
              <a:rPr lang="sv-SE" sz="2400" dirty="0">
                <a:solidFill>
                  <a:srgbClr val="C00000"/>
                </a:solidFill>
              </a:rPr>
              <a:t> och </a:t>
            </a:r>
            <a:r>
              <a:rPr lang="sv-SE" sz="2400" i="1" u="sng" dirty="0">
                <a:solidFill>
                  <a:srgbClr val="C00000"/>
                </a:solidFill>
              </a:rPr>
              <a:t>hav</a:t>
            </a:r>
            <a:r>
              <a:rPr lang="sv-SE" sz="2400" dirty="0">
                <a:solidFill>
                  <a:srgbClr val="C00000"/>
                </a:solidFill>
              </a:rPr>
              <a:t>. </a:t>
            </a:r>
            <a:r>
              <a:rPr lang="sv-SE" dirty="0"/>
              <a:t>(Ps 146:5-6)</a:t>
            </a:r>
          </a:p>
          <a:p>
            <a:pPr marL="273050" indent="-2730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Djävulen: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Härskaren över </a:t>
            </a:r>
            <a:r>
              <a:rPr lang="sv-SE" sz="2000" i="1" u="sng" dirty="0">
                <a:solidFill>
                  <a:srgbClr val="C00000"/>
                </a:solidFill>
              </a:rPr>
              <a:t>luftens</a:t>
            </a:r>
            <a:r>
              <a:rPr lang="sv-SE" sz="2000" dirty="0">
                <a:solidFill>
                  <a:srgbClr val="C00000"/>
                </a:solidFill>
              </a:rPr>
              <a:t> välde.</a:t>
            </a:r>
            <a:r>
              <a:rPr lang="sv-SE" sz="2000" dirty="0"/>
              <a:t> </a:t>
            </a:r>
            <a:r>
              <a:rPr lang="sv-SE" sz="1600" dirty="0"/>
              <a:t>(Ef 2:2)</a:t>
            </a:r>
            <a:endParaRPr lang="sv-SE" sz="2000" dirty="0"/>
          </a:p>
          <a:p>
            <a:pPr marL="273050" indent="-2730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Antikrist: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Ett vilddjur komma upp ur </a:t>
            </a:r>
            <a:r>
              <a:rPr lang="sv-SE" sz="2000" i="1" u="sng" dirty="0">
                <a:solidFill>
                  <a:srgbClr val="C00000"/>
                </a:solidFill>
              </a:rPr>
              <a:t>havet</a:t>
            </a:r>
            <a:r>
              <a:rPr lang="sv-SE" sz="2000" dirty="0">
                <a:solidFill>
                  <a:srgbClr val="C00000"/>
                </a:solidFill>
              </a:rPr>
              <a:t>… Vilddjuret… ska komma upp ur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i="1" u="sng" dirty="0">
                <a:solidFill>
                  <a:srgbClr val="C00000"/>
                </a:solidFill>
              </a:rPr>
              <a:t>avgrunden</a:t>
            </a:r>
            <a:r>
              <a:rPr lang="sv-SE" sz="2000" dirty="0">
                <a:solidFill>
                  <a:srgbClr val="C00000"/>
                </a:solidFill>
              </a:rPr>
              <a:t>. </a:t>
            </a:r>
            <a:r>
              <a:rPr lang="sv-SE" sz="1600" dirty="0"/>
              <a:t>(Upp 13:1 &amp; 17:8) </a:t>
            </a:r>
            <a:r>
              <a:rPr lang="sv-SE" sz="2000" dirty="0"/>
              <a:t>AC hedning?</a:t>
            </a:r>
          </a:p>
          <a:p>
            <a:pPr marL="273050" indent="-2730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Falske profeten: </a:t>
            </a:r>
            <a:r>
              <a:rPr lang="sv-SE" sz="2000" dirty="0">
                <a:solidFill>
                  <a:srgbClr val="C00000"/>
                </a:solidFill>
              </a:rPr>
              <a:t>Ett annat vilddjur komma upp ur jorden/</a:t>
            </a:r>
            <a:r>
              <a:rPr lang="sv-SE" sz="2000" i="1" u="sng" dirty="0">
                <a:solidFill>
                  <a:srgbClr val="C00000"/>
                </a:solidFill>
              </a:rPr>
              <a:t>landet</a:t>
            </a:r>
            <a:r>
              <a:rPr lang="sv-SE" sz="2000" dirty="0">
                <a:solidFill>
                  <a:srgbClr val="C00000"/>
                </a:solidFill>
              </a:rPr>
              <a:t>.</a:t>
            </a:r>
            <a:r>
              <a:rPr lang="sv-SE" sz="1600" dirty="0"/>
              <a:t> (Upp 13:11)</a:t>
            </a:r>
            <a:r>
              <a:rPr lang="sv-SE" sz="2000" dirty="0"/>
              <a:t> FP jude?</a:t>
            </a:r>
          </a:p>
        </p:txBody>
      </p:sp>
      <p:pic>
        <p:nvPicPr>
          <p:cNvPr id="6" name="Bildobjekt 5" descr="En bild som visar inomhus, bord, vägg, sitter&#10;&#10;Automatiskt genererad beskrivning">
            <a:extLst>
              <a:ext uri="{FF2B5EF4-FFF2-40B4-BE49-F238E27FC236}">
                <a16:creationId xmlns:a16="http://schemas.microsoft.com/office/drawing/2014/main" id="{220BF883-E8D9-45CF-AD48-B0F299B28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086" y="3804744"/>
            <a:ext cx="2573914" cy="305325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63C861E-B6F0-48EC-9D2B-B35968DAB195}"/>
              </a:ext>
            </a:extLst>
          </p:cNvPr>
          <p:cNvSpPr/>
          <p:nvPr/>
        </p:nvSpPr>
        <p:spPr>
          <a:xfrm rot="16200000">
            <a:off x="8192327" y="5146704"/>
            <a:ext cx="25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Egypten: Osiris-Isis-Horus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8ED7096-9467-44DA-8AC8-0E2FE27DF245}"/>
              </a:ext>
            </a:extLst>
          </p:cNvPr>
          <p:cNvSpPr txBox="1"/>
          <p:nvPr/>
        </p:nvSpPr>
        <p:spPr>
          <a:xfrm>
            <a:off x="11867121" y="6397056"/>
            <a:ext cx="2933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Rama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232795"/>
      </p:ext>
    </p:extLst>
  </p:cSld>
  <p:clrMapOvr>
    <a:masterClrMapping/>
  </p:clrMapOvr>
  <p:transition advTm="3613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Antikrist, ett politiskt, militärt &amp; religiöst geni</a:t>
            </a:r>
          </a:p>
        </p:txBody>
      </p:sp>
      <p:pic>
        <p:nvPicPr>
          <p:cNvPr id="4" name="Bildobjekt 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545176"/>
            <a:ext cx="3200400" cy="2306442"/>
          </a:xfrm>
          <a:prstGeom prst="rect">
            <a:avLst/>
          </a:prstGeom>
        </p:spPr>
      </p:pic>
      <p:sp>
        <p:nvSpPr>
          <p:cNvPr id="5" name="Pil: vänster 4"/>
          <p:cNvSpPr/>
          <p:nvPr/>
        </p:nvSpPr>
        <p:spPr>
          <a:xfrm>
            <a:off x="3072064" y="6380528"/>
            <a:ext cx="5759116" cy="393256"/>
          </a:xfrm>
          <a:prstGeom prst="leftArrow">
            <a:avLst>
              <a:gd name="adj1" fmla="val 100000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52000" tIns="0" rIns="0" bIns="0">
            <a:noAutofit/>
          </a:bodyPr>
          <a:lstStyle/>
          <a:p>
            <a:r>
              <a:rPr lang="sv-SE" sz="24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Draken gav [vilddjuret] sin makt.</a:t>
            </a:r>
            <a:r>
              <a:rPr lang="sv-SE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(Upp 13:2) </a:t>
            </a:r>
            <a:endParaRPr lang="sv-SE" sz="24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C891292-F062-4CDE-B1A2-684B664E2685}"/>
              </a:ext>
            </a:extLst>
          </p:cNvPr>
          <p:cNvSpPr txBox="1"/>
          <p:nvPr/>
        </p:nvSpPr>
        <p:spPr>
          <a:xfrm>
            <a:off x="-1" y="747101"/>
            <a:ext cx="12191999" cy="564770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När det gäller vår Herre Jesu Kristi ankomst… Först måste avfallet komma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och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laglöshetens människa</a:t>
            </a:r>
            <a:r>
              <a:rPr lang="sv-SE" sz="2400" dirty="0">
                <a:solidFill>
                  <a:srgbClr val="C00000"/>
                </a:solidFill>
              </a:rPr>
              <a:t> träda fram,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fördärvets son</a:t>
            </a:r>
            <a:r>
              <a:rPr lang="sv-SE" sz="2400" dirty="0">
                <a:solidFill>
                  <a:srgbClr val="C00000"/>
                </a:solidFill>
              </a:rPr>
              <a:t>,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motståndaren</a:t>
            </a:r>
            <a:r>
              <a:rPr lang="sv-SE" sz="2400" dirty="0">
                <a:solidFill>
                  <a:srgbClr val="C00000"/>
                </a:solidFill>
              </a:rPr>
              <a:t> som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förhäver sig över allt som kallas gud och heligt så att han…</a:t>
            </a:r>
            <a:endParaRPr lang="sv-SE" dirty="0"/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… sätter sig i Guds tempel och </a:t>
            </a:r>
            <a:r>
              <a:rPr lang="sv-SE" sz="2400" i="1" u="sng" dirty="0">
                <a:solidFill>
                  <a:srgbClr val="C00000"/>
                </a:solidFill>
              </a:rPr>
              <a:t>säger sig vara Gud</a:t>
            </a:r>
            <a:r>
              <a:rPr lang="sv-SE" sz="2400" dirty="0">
                <a:solidFill>
                  <a:srgbClr val="C00000"/>
                </a:solidFill>
              </a:rPr>
              <a:t>. </a:t>
            </a:r>
            <a:r>
              <a:rPr lang="sv-SE" dirty="0"/>
              <a:t>(1 Tess </a:t>
            </a:r>
            <a:r>
              <a:rPr lang="sv-SE"/>
              <a:t>2:1-4)</a:t>
            </a:r>
            <a:endParaRPr lang="sv-SE" sz="2400" dirty="0">
              <a:highlight>
                <a:srgbClr val="FFFF00"/>
              </a:highlight>
            </a:endParaRP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Han ska tala mot den Högste och </a:t>
            </a:r>
            <a:r>
              <a:rPr lang="sv-SE" sz="2400" i="1" u="sng" dirty="0">
                <a:solidFill>
                  <a:srgbClr val="C00000"/>
                </a:solidFill>
              </a:rPr>
              <a:t>ansätta den Högstes heliga </a:t>
            </a:r>
            <a:r>
              <a:rPr lang="sv-SE" sz="2400" i="1" u="sng" dirty="0"/>
              <a:t>[judarna]</a:t>
            </a:r>
            <a:r>
              <a:rPr lang="sv-SE" sz="2400" dirty="0">
                <a:solidFill>
                  <a:srgbClr val="C00000"/>
                </a:solidFill>
              </a:rPr>
              <a:t>.</a:t>
            </a:r>
            <a:r>
              <a:rPr lang="sv-SE" sz="2400" dirty="0"/>
              <a:t> </a:t>
            </a:r>
            <a:r>
              <a:rPr lang="sv-SE" dirty="0"/>
              <a:t>(Dan </a:t>
            </a:r>
            <a:r>
              <a:rPr lang="sv-SE"/>
              <a:t>7:25)</a:t>
            </a:r>
            <a:endParaRPr lang="sv-SE" dirty="0">
              <a:highlight>
                <a:srgbClr val="FFFF00"/>
              </a:highlight>
            </a:endParaRP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Den laglöses ankomst… kommer med stor kraft och med lögnens </a:t>
            </a:r>
            <a:r>
              <a:rPr lang="sv-SE" sz="2400" i="1" u="sng" dirty="0">
                <a:solidFill>
                  <a:srgbClr val="C00000"/>
                </a:solidFill>
              </a:rPr>
              <a:t>tecken och under</a:t>
            </a:r>
            <a:r>
              <a:rPr lang="sv-SE" sz="2400" dirty="0">
                <a:solidFill>
                  <a:srgbClr val="C00000"/>
                </a:solidFill>
              </a:rPr>
              <a:t>. Med ondskans alla konster </a:t>
            </a:r>
            <a:r>
              <a:rPr lang="sv-SE" sz="2400" i="1" u="sng" dirty="0">
                <a:solidFill>
                  <a:srgbClr val="C00000"/>
                </a:solidFill>
              </a:rPr>
              <a:t>bedrar</a:t>
            </a:r>
            <a:r>
              <a:rPr lang="sv-SE" sz="2400" dirty="0">
                <a:solidFill>
                  <a:srgbClr val="C00000"/>
                </a:solidFill>
              </a:rPr>
              <a:t> han dem som går förlorade.</a:t>
            </a:r>
            <a:r>
              <a:rPr lang="sv-SE" dirty="0"/>
              <a:t> (Upp </a:t>
            </a:r>
            <a:r>
              <a:rPr lang="sv-SE"/>
              <a:t>2:9-10)</a:t>
            </a:r>
            <a:endParaRPr lang="sv-SE" sz="2400" dirty="0"/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Får jordens invånare att prioritera </a:t>
            </a:r>
            <a:r>
              <a:rPr lang="sv-SE" sz="2400" i="1" u="sng" dirty="0"/>
              <a:t>enhet</a:t>
            </a:r>
            <a:r>
              <a:rPr lang="sv-SE" sz="2400" dirty="0"/>
              <a:t> framför </a:t>
            </a:r>
            <a:r>
              <a:rPr lang="sv-SE" sz="2400" i="1" u="sng" dirty="0"/>
              <a:t>sanning</a:t>
            </a:r>
            <a:r>
              <a:rPr lang="sv-SE" sz="2400" dirty="0"/>
              <a:t>: </a:t>
            </a:r>
            <a:r>
              <a:rPr lang="sv-SE" sz="2400" dirty="0">
                <a:solidFill>
                  <a:srgbClr val="C00000"/>
                </a:solidFill>
              </a:rPr>
              <a:t>Hela jorden… </a:t>
            </a:r>
            <a:r>
              <a:rPr lang="sv-SE" sz="2400" i="1" u="sng" dirty="0">
                <a:solidFill>
                  <a:srgbClr val="C00000"/>
                </a:solidFill>
              </a:rPr>
              <a:t>följde</a:t>
            </a:r>
            <a:r>
              <a:rPr lang="sv-SE" sz="2400" dirty="0">
                <a:solidFill>
                  <a:srgbClr val="C00000"/>
                </a:solidFill>
              </a:rPr>
              <a:t> [vilddjuret</a:t>
            </a:r>
            <a:r>
              <a:rPr lang="sv-SE" sz="2400">
                <a:solidFill>
                  <a:srgbClr val="C00000"/>
                </a:solidFill>
              </a:rPr>
              <a:t>]…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Alla</a:t>
            </a:r>
            <a:r>
              <a:rPr lang="sv-SE" sz="2400" dirty="0">
                <a:solidFill>
                  <a:srgbClr val="C00000"/>
                </a:solidFill>
              </a:rPr>
              <a:t>… kommer att </a:t>
            </a:r>
            <a:r>
              <a:rPr lang="sv-SE" sz="2400" i="1" u="sng" dirty="0">
                <a:solidFill>
                  <a:srgbClr val="C00000"/>
                </a:solidFill>
              </a:rPr>
              <a:t>tillbe</a:t>
            </a:r>
            <a:r>
              <a:rPr lang="sv-SE" sz="2400" dirty="0">
                <a:solidFill>
                  <a:srgbClr val="C00000"/>
                </a:solidFill>
              </a:rPr>
              <a:t> det, alla som inte… har sitt namn skrivet i livets bok. </a:t>
            </a:r>
            <a:r>
              <a:rPr lang="sv-SE" dirty="0"/>
              <a:t>(Upp 13:3-8)</a:t>
            </a:r>
          </a:p>
          <a:p>
            <a:pPr marL="3405188" indent="-2651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6450" algn="l"/>
                <a:tab pos="3405188" algn="l"/>
              </a:tabLst>
            </a:pPr>
            <a:r>
              <a:rPr lang="sv-SE" sz="2400"/>
              <a:t>Ekumenikens </a:t>
            </a:r>
            <a:r>
              <a:rPr lang="sv-SE" sz="2400" dirty="0"/>
              <a:t>mästare, men icke-kompromissande kristna stämplas som terrorister: </a:t>
            </a:r>
            <a:r>
              <a:rPr lang="sv-SE" sz="2400" dirty="0">
                <a:solidFill>
                  <a:srgbClr val="C00000"/>
                </a:solidFill>
              </a:rPr>
              <a:t>Då ska man utlämna er åt </a:t>
            </a:r>
            <a:r>
              <a:rPr lang="sv-SE" sz="2400" i="1" u="sng" dirty="0">
                <a:solidFill>
                  <a:srgbClr val="C00000"/>
                </a:solidFill>
              </a:rPr>
              <a:t>lidande</a:t>
            </a:r>
            <a:r>
              <a:rPr lang="sv-SE" sz="2400" dirty="0">
                <a:solidFill>
                  <a:srgbClr val="C00000"/>
                </a:solidFill>
              </a:rPr>
              <a:t> och </a:t>
            </a:r>
            <a:r>
              <a:rPr lang="sv-SE" sz="2400" i="1" u="sng" dirty="0">
                <a:solidFill>
                  <a:srgbClr val="C00000"/>
                </a:solidFill>
              </a:rPr>
              <a:t>döda</a:t>
            </a:r>
            <a:r>
              <a:rPr lang="sv-SE" sz="2400" dirty="0">
                <a:solidFill>
                  <a:srgbClr val="C00000"/>
                </a:solidFill>
              </a:rPr>
              <a:t> er, och ni kommer att bli </a:t>
            </a:r>
            <a:r>
              <a:rPr lang="sv-SE" sz="2400" i="1" u="sng" dirty="0">
                <a:solidFill>
                  <a:srgbClr val="C00000"/>
                </a:solidFill>
              </a:rPr>
              <a:t>hatade</a:t>
            </a:r>
            <a:r>
              <a:rPr lang="sv-SE" sz="2400" dirty="0">
                <a:solidFill>
                  <a:srgbClr val="C00000"/>
                </a:solidFill>
              </a:rPr>
              <a:t> av alla folk för mitt namns skull. Och då ska många komma på fall… falska profeter… laglösheten ökar… kärleken kallnar. Men den som håller ut till slutet ska bli frälst.</a:t>
            </a:r>
            <a:r>
              <a:rPr lang="sv-SE" sz="2400" dirty="0"/>
              <a:t> </a:t>
            </a:r>
            <a:r>
              <a:rPr lang="sv-SE" dirty="0"/>
              <a:t>(Matt </a:t>
            </a:r>
            <a:r>
              <a:rPr lang="sv-SE"/>
              <a:t>24:9-13)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8D9EE12-6D69-452E-B376-3DCBB3BA3DC4}"/>
              </a:ext>
            </a:extLst>
          </p:cNvPr>
          <p:cNvSpPr/>
          <p:nvPr/>
        </p:nvSpPr>
        <p:spPr>
          <a:xfrm>
            <a:off x="2863906" y="1204627"/>
            <a:ext cx="5759116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sv-SE" sz="2400" b="1"/>
              <a:t>Interreligiös ekumenik vägen till världsfred?</a:t>
            </a:r>
            <a:br>
              <a:rPr lang="sv-SE" sz="2400" b="1"/>
            </a:br>
            <a:r>
              <a:rPr lang="sv-SE" sz="2400">
                <a:solidFill>
                  <a:srgbClr val="C00000"/>
                </a:solidFill>
              </a:rPr>
              <a:t>När folk säger: "Fred och trygghet", då drabbar undergången dem lika plötsligt som värkarna hos en kvinna som ska föda, och de slipper inte undan. </a:t>
            </a:r>
            <a:r>
              <a:rPr lang="sv-SE"/>
              <a:t>(1 Tess 5:3)</a:t>
            </a:r>
            <a:endParaRPr lang="sv-SE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576578"/>
      </p:ext>
    </p:extLst>
  </p:cSld>
  <p:clrMapOvr>
    <a:masterClrMapping/>
  </p:clrMapOvr>
  <p:transition advTm="8017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3999"/>
          </a:xfrm>
        </p:spPr>
        <p:txBody>
          <a:bodyPr/>
          <a:lstStyle/>
          <a:p>
            <a:r>
              <a:rPr lang="sv-SE" dirty="0"/>
              <a:t>Daniels bok är GT:s Uppenbarelsebok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44F7FD-95B1-404D-94D9-DF4AAC21E927}"/>
              </a:ext>
            </a:extLst>
          </p:cNvPr>
          <p:cNvSpPr/>
          <p:nvPr/>
        </p:nvSpPr>
        <p:spPr>
          <a:xfrm>
            <a:off x="4083113" y="792636"/>
            <a:ext cx="8108886" cy="5950347"/>
          </a:xfrm>
          <a:prstGeom prst="rect">
            <a:avLst/>
          </a:prstGeom>
        </p:spPr>
        <p:txBody>
          <a:bodyPr wrap="square" lIns="108000" tIns="0" rIns="72000" bIns="0">
            <a:spAutoFit/>
          </a:bodyPr>
          <a:lstStyle/>
          <a:p>
            <a:pPr>
              <a:lnSpc>
                <a:spcPts val="2000"/>
              </a:lnSpc>
            </a:pPr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Upp 12:3-13:2: 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Ett annat tecken visade sig i himlen… en stor </a:t>
            </a:r>
            <a:b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eldröd </a:t>
            </a:r>
            <a:r>
              <a:rPr lang="sv-SE" b="1" i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drake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med </a:t>
            </a:r>
            <a:r>
              <a:rPr lang="sv-SE" i="1" u="sng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sju huvuden och tio horn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sv-SE">
                <a:solidFill>
                  <a:srgbClr val="C00000"/>
                </a:solidFill>
              </a:rPr>
              <a:t>Jag såg ett </a:t>
            </a:r>
            <a:r>
              <a:rPr lang="sv-SE" b="1" i="1">
                <a:solidFill>
                  <a:srgbClr val="C00000"/>
                </a:solidFill>
              </a:rPr>
              <a:t>vilddjur</a:t>
            </a:r>
            <a:r>
              <a:rPr lang="sv-SE">
                <a:solidFill>
                  <a:srgbClr val="C00000"/>
                </a:solidFill>
              </a:rPr>
              <a:t> </a:t>
            </a:r>
            <a:br>
              <a:rPr lang="sv-SE">
                <a:solidFill>
                  <a:srgbClr val="C00000"/>
                </a:solidFill>
              </a:rPr>
            </a:br>
            <a:r>
              <a:rPr lang="sv-SE">
                <a:solidFill>
                  <a:srgbClr val="C00000"/>
                </a:solidFill>
              </a:rPr>
              <a:t>komma upp ur havet. Det hade </a:t>
            </a:r>
            <a:r>
              <a:rPr lang="sv-SE" i="1" u="sng">
                <a:solidFill>
                  <a:srgbClr val="C00000"/>
                </a:solidFill>
              </a:rPr>
              <a:t>tio horn och sju huvuden</a:t>
            </a:r>
            <a:r>
              <a:rPr lang="sv-SE">
                <a:solidFill>
                  <a:srgbClr val="C00000"/>
                </a:solidFill>
              </a:rPr>
              <a:t>… </a:t>
            </a:r>
            <a:br>
              <a:rPr lang="sv-SE">
                <a:solidFill>
                  <a:srgbClr val="C00000"/>
                </a:solidFill>
              </a:rPr>
            </a:br>
            <a:r>
              <a:rPr lang="sv-SE" i="1">
                <a:solidFill>
                  <a:schemeClr val="accent5">
                    <a:lumMod val="75000"/>
                  </a:schemeClr>
                </a:solidFill>
              </a:rPr>
              <a:t>Vilddjuret</a:t>
            </a:r>
            <a:r>
              <a:rPr lang="sv-SE">
                <a:solidFill>
                  <a:srgbClr val="C00000"/>
                </a:solidFill>
              </a:rPr>
              <a:t> som jag såg liknade en </a:t>
            </a:r>
            <a:r>
              <a:rPr lang="sv-SE" i="1">
                <a:solidFill>
                  <a:schemeClr val="accent3">
                    <a:lumMod val="50000"/>
                  </a:schemeClr>
                </a:solidFill>
              </a:rPr>
              <a:t>leopard</a:t>
            </a:r>
            <a:r>
              <a:rPr lang="sv-SE">
                <a:solidFill>
                  <a:srgbClr val="C00000"/>
                </a:solidFill>
              </a:rPr>
              <a:t>, och det hade fötter </a:t>
            </a:r>
            <a:br>
              <a:rPr lang="sv-SE">
                <a:solidFill>
                  <a:srgbClr val="C00000"/>
                </a:solidFill>
              </a:rPr>
            </a:br>
            <a:r>
              <a:rPr lang="sv-SE">
                <a:solidFill>
                  <a:srgbClr val="C00000"/>
                </a:solidFill>
              </a:rPr>
              <a:t>som en </a:t>
            </a:r>
            <a:r>
              <a:rPr lang="sv-SE" i="1">
                <a:solidFill>
                  <a:schemeClr val="accent2">
                    <a:lumMod val="50000"/>
                  </a:schemeClr>
                </a:solidFill>
              </a:rPr>
              <a:t>björn</a:t>
            </a:r>
            <a:r>
              <a:rPr lang="sv-SE">
                <a:solidFill>
                  <a:srgbClr val="C00000"/>
                </a:solidFill>
              </a:rPr>
              <a:t> och ett gap som ett </a:t>
            </a:r>
            <a:r>
              <a:rPr lang="sv-SE" i="1">
                <a:solidFill>
                  <a:srgbClr val="CC00CC"/>
                </a:solidFill>
              </a:rPr>
              <a:t>lejon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v-SE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Dan 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7:3-8: </a:t>
            </a:r>
            <a:r>
              <a:rPr lang="sv-SE" i="1" u="sng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Fyra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stora djur steg upp ur havet… Det 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första liknade 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ett </a:t>
            </a:r>
            <a:r>
              <a:rPr lang="sv-SE" i="1" dirty="0">
                <a:solidFill>
                  <a:srgbClr val="CC00C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lejon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… ett annat… liknade en </a:t>
            </a:r>
            <a:r>
              <a:rPr lang="sv-SE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björn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… ännu ett... 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liknade en </a:t>
            </a:r>
            <a:r>
              <a:rPr lang="sv-SE" i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leopard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… ett </a:t>
            </a:r>
            <a:r>
              <a:rPr lang="sv-SE" i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fjärde djur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som 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var skrämmande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fruktansvärt 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och mycket 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starkt… Det… hade </a:t>
            </a:r>
            <a:r>
              <a:rPr lang="sv-SE" i="1" u="sng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tio horn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Men medan jag 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betraktade hornen 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fick jag se hur </a:t>
            </a:r>
            <a:r>
              <a:rPr lang="sv-SE" i="1" u="sng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ett annat horn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sköt upp mellan dem</a:t>
            </a:r>
            <a:r>
              <a:rPr lang="sv-SE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… Det hornet </a:t>
            </a:r>
            <a:r>
              <a:rPr lang="sv-SE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hade ögon som liknade människoögon och en mun som talade stora ord.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7:23-26: </a:t>
            </a:r>
            <a:r>
              <a:rPr lang="sv-SE" i="1" dirty="0">
                <a:solidFill>
                  <a:schemeClr val="accent5">
                    <a:lumMod val="75000"/>
                  </a:schemeClr>
                </a:solidFill>
              </a:rPr>
              <a:t>Det fjärde djuret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v-SE" dirty="0">
                <a:solidFill>
                  <a:srgbClr val="D22229"/>
                </a:solidFill>
              </a:rPr>
              <a:t>betyder att ett fjärde rike ska uppstå på jorden… Det ska… trampa ner och krossa hela jorden. De </a:t>
            </a:r>
            <a:r>
              <a:rPr lang="sv-SE" i="1" u="sng" dirty="0">
                <a:solidFill>
                  <a:srgbClr val="D22229"/>
                </a:solidFill>
              </a:rPr>
              <a:t>tio hornen </a:t>
            </a:r>
            <a:r>
              <a:rPr lang="sv-SE" dirty="0">
                <a:solidFill>
                  <a:srgbClr val="D22229"/>
                </a:solidFill>
              </a:rPr>
              <a:t>betyder att tio kungar ska uppstå i det riket, och efter dem ska </a:t>
            </a:r>
            <a:r>
              <a:rPr lang="sv-SE" i="1" u="sng" dirty="0">
                <a:solidFill>
                  <a:srgbClr val="D22229"/>
                </a:solidFill>
              </a:rPr>
              <a:t>en annan</a:t>
            </a:r>
            <a:r>
              <a:rPr lang="sv-SE" dirty="0">
                <a:solidFill>
                  <a:srgbClr val="D22229"/>
                </a:solidFill>
              </a:rPr>
              <a:t> uppstå som är olik de förra… Han ska tala mot den Högste och ansätta den Högstes heliga... De ska ges i hans hand under </a:t>
            </a:r>
            <a:r>
              <a:rPr lang="sv-SE" i="1" u="sng" dirty="0">
                <a:solidFill>
                  <a:srgbClr val="D22229"/>
                </a:solidFill>
              </a:rPr>
              <a:t>en tid och tider och en halv tid</a:t>
            </a:r>
            <a:r>
              <a:rPr lang="sv-SE" dirty="0">
                <a:solidFill>
                  <a:srgbClr val="D22229"/>
                </a:solidFill>
              </a:rPr>
              <a:t>. Men dom ska hållas, och hans välde ska tas ifrån honom och han ska fördärvas och förgöras för alltid.</a:t>
            </a:r>
            <a:endParaRPr lang="sv-SE" dirty="0"/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 17:3-10: </a:t>
            </a:r>
            <a:r>
              <a:rPr lang="sv-SE" dirty="0">
                <a:solidFill>
                  <a:srgbClr val="D22229"/>
                </a:solidFill>
              </a:rPr>
              <a:t>Jag såg en kvinna som satt på ett scharlakansrött </a:t>
            </a:r>
            <a:r>
              <a:rPr lang="sv-SE" i="1" dirty="0">
                <a:solidFill>
                  <a:schemeClr val="accent5">
                    <a:lumMod val="75000"/>
                  </a:schemeClr>
                </a:solidFill>
              </a:rPr>
              <a:t>vilddjur</a:t>
            </a:r>
            <a:r>
              <a:rPr lang="sv-SE" dirty="0">
                <a:solidFill>
                  <a:srgbClr val="D22229"/>
                </a:solidFill>
              </a:rPr>
              <a:t>, fullt av hädiska namn och med </a:t>
            </a:r>
            <a:r>
              <a:rPr lang="sv-SE" i="1" u="sng" dirty="0">
                <a:solidFill>
                  <a:srgbClr val="D22229"/>
                </a:solidFill>
              </a:rPr>
              <a:t>sju huvuden och tio horn</a:t>
            </a:r>
            <a:r>
              <a:rPr lang="sv-SE" dirty="0">
                <a:solidFill>
                  <a:srgbClr val="D22229"/>
                </a:solidFill>
              </a:rPr>
              <a:t>… De sju huvudena är… </a:t>
            </a:r>
            <a:r>
              <a:rPr lang="sv-SE" i="1" u="sng" dirty="0">
                <a:solidFill>
                  <a:srgbClr val="D22229"/>
                </a:solidFill>
              </a:rPr>
              <a:t>sju kungar</a:t>
            </a:r>
            <a:r>
              <a:rPr lang="sv-SE" dirty="0">
                <a:solidFill>
                  <a:srgbClr val="D22229"/>
                </a:solidFill>
              </a:rPr>
              <a:t>. </a:t>
            </a:r>
            <a:r>
              <a:rPr lang="sv-SE" i="1" u="sng" dirty="0">
                <a:solidFill>
                  <a:srgbClr val="D22229"/>
                </a:solidFill>
              </a:rPr>
              <a:t>Fem</a:t>
            </a:r>
            <a:r>
              <a:rPr lang="sv-SE" i="1" dirty="0">
                <a:solidFill>
                  <a:srgbClr val="D22229"/>
                </a:solidFill>
              </a:rPr>
              <a:t> har fallit, </a:t>
            </a:r>
            <a:r>
              <a:rPr lang="sv-SE" i="1" u="sng" dirty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sv-SE" i="1" dirty="0">
                <a:solidFill>
                  <a:schemeClr val="accent5">
                    <a:lumMod val="75000"/>
                  </a:schemeClr>
                </a:solidFill>
              </a:rPr>
              <a:t> är [Rom]</a:t>
            </a:r>
            <a:r>
              <a:rPr lang="sv-SE" i="1" dirty="0">
                <a:solidFill>
                  <a:srgbClr val="D22229"/>
                </a:solidFill>
              </a:rPr>
              <a:t>, och </a:t>
            </a:r>
            <a:r>
              <a:rPr lang="sv-SE" i="1" u="sng" dirty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sv-SE" i="1" dirty="0">
                <a:solidFill>
                  <a:schemeClr val="accent5">
                    <a:lumMod val="75000"/>
                  </a:schemeClr>
                </a:solidFill>
              </a:rPr>
              <a:t> har inte kommit än</a:t>
            </a:r>
            <a:r>
              <a:rPr lang="sv-SE" dirty="0">
                <a:solidFill>
                  <a:srgbClr val="D22229"/>
                </a:solidFill>
              </a:rPr>
              <a:t>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2:34-44: </a:t>
            </a:r>
            <a:r>
              <a:rPr lang="sv-SE" dirty="0">
                <a:solidFill>
                  <a:srgbClr val="D22229"/>
                </a:solidFill>
              </a:rPr>
              <a:t>Medan [Nebukadnessar] såg på [statyn] revs en sten loss, men inte av människohänder, och den träffade statyns fötter av järn och lera och krossade dem… I</a:t>
            </a:r>
            <a:r>
              <a:rPr lang="sv-SE" dirty="0">
                <a:solidFill>
                  <a:srgbClr val="C00000"/>
                </a:solidFill>
              </a:rPr>
              <a:t> de kungarnas dagar ska… Gud upprätta </a:t>
            </a:r>
            <a:r>
              <a:rPr lang="sv-SE" i="1" u="sng" dirty="0">
                <a:solidFill>
                  <a:srgbClr val="C00000"/>
                </a:solidFill>
              </a:rPr>
              <a:t>ett rike </a:t>
            </a:r>
            <a:r>
              <a:rPr lang="sv-SE" i="1" dirty="0">
                <a:solidFill>
                  <a:srgbClr val="C00000"/>
                </a:solidFill>
              </a:rPr>
              <a:t>som aldrig i evighet ska gå under</a:t>
            </a:r>
            <a:r>
              <a:rPr lang="sv-SE" dirty="0">
                <a:solidFill>
                  <a:srgbClr val="C00000"/>
                </a:solidFill>
              </a:rPr>
              <a:t>.</a:t>
            </a:r>
            <a:endParaRPr lang="sv-SE" dirty="0"/>
          </a:p>
        </p:txBody>
      </p:sp>
      <p:graphicFrame>
        <p:nvGraphicFramePr>
          <p:cNvPr id="59" name="Tabell 58">
            <a:extLst>
              <a:ext uri="{FF2B5EF4-FFF2-40B4-BE49-F238E27FC236}">
                <a16:creationId xmlns:a16="http://schemas.microsoft.com/office/drawing/2014/main" id="{BCF5F4D3-6638-4D58-B666-3A274EF3258A}"/>
              </a:ext>
            </a:extLst>
          </p:cNvPr>
          <p:cNvGraphicFramePr>
            <a:graphicFrameLocks noGrp="1"/>
          </p:cNvGraphicFramePr>
          <p:nvPr/>
        </p:nvGraphicFramePr>
        <p:xfrm>
          <a:off x="32148" y="816444"/>
          <a:ext cx="3924000" cy="5719971"/>
        </p:xfrm>
        <a:graphic>
          <a:graphicData uri="http://schemas.openxmlformats.org/drawingml/2006/table">
            <a:tbl>
              <a:tblPr firstRow="1">
                <a:effectLst>
                  <a:outerShdw blurRad="114300" dist="88900" dir="2700000" algn="tl" rotWithShape="0">
                    <a:prstClr val="black">
                      <a:alpha val="55000"/>
                    </a:prstClr>
                  </a:outerShdw>
                </a:effectLst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031">
                <a:tc gridSpan="2">
                  <a:txBody>
                    <a:bodyPr/>
                    <a:lstStyle/>
                    <a:p>
                      <a:r>
                        <a:rPr lang="sv-SE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Sju</a:t>
                      </a:r>
                      <a:r>
                        <a:rPr lang="sv-SE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huvuden</a:t>
                      </a:r>
                    </a:p>
                    <a:p>
                      <a:r>
                        <a:rPr lang="sv-SE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(Upp 12, 17)</a:t>
                      </a:r>
                      <a:endParaRPr lang="sv-SE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1050"/>
                    </a:p>
                  </a:txBody>
                  <a:tcPr marL="48000" marR="24000" marT="0" marB="0"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sv-SE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Nebukadnessars staty 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(Dan 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/>
                    </a:p>
                  </a:txBody>
                  <a:tcPr marL="48000" marR="2400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</a:t>
                      </a:r>
                      <a:r>
                        <a:rPr lang="sv-SE" sz="12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fyra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sv-SE" sz="12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djuren</a:t>
                      </a:r>
                      <a:b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(Dan 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dirty="0"/>
                        <a:t>Egyptiska</a:t>
                      </a:r>
                    </a:p>
                    <a:p>
                      <a:r>
                        <a:rPr lang="sv-SE" sz="1050" b="1" baseline="0" dirty="0"/>
                        <a:t>väldet</a:t>
                      </a:r>
                      <a:endParaRPr lang="en-US" sz="1050" b="1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dirty="0"/>
                        <a:t>Assyriska</a:t>
                      </a:r>
                    </a:p>
                    <a:p>
                      <a:r>
                        <a:rPr lang="sv-SE" sz="1050" b="1" dirty="0"/>
                        <a:t>väldet</a:t>
                      </a:r>
                      <a:endParaRPr lang="en-US" sz="1050" b="1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dirty="0">
                          <a:solidFill>
                            <a:srgbClr val="CC00CC"/>
                          </a:solidFill>
                        </a:rPr>
                        <a:t>Babyloniska</a:t>
                      </a:r>
                    </a:p>
                    <a:p>
                      <a:r>
                        <a:rPr lang="sv-SE" sz="1050" b="1" baseline="0" dirty="0">
                          <a:solidFill>
                            <a:srgbClr val="CC00CC"/>
                          </a:solidFill>
                        </a:rPr>
                        <a:t>imperiet</a:t>
                      </a:r>
                      <a:endParaRPr lang="en-US" sz="1050" dirty="0">
                        <a:solidFill>
                          <a:srgbClr val="CC00CC"/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v-SE" sz="1050" b="1" dirty="0">
                          <a:solidFill>
                            <a:srgbClr val="CC00CC"/>
                          </a:solidFill>
                        </a:rPr>
                        <a:t>Huvud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sv-SE" sz="1050" dirty="0">
                          <a:solidFill>
                            <a:srgbClr val="CC00CC"/>
                          </a:solidFill>
                        </a:rPr>
                        <a:t>av guld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v-SE" sz="1050" b="1" noProof="0" dirty="0">
                          <a:solidFill>
                            <a:srgbClr val="CC00CC"/>
                          </a:solidFill>
                        </a:rPr>
                        <a:t>Lejon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sv-SE" sz="1050" noProof="0" dirty="0">
                          <a:solidFill>
                            <a:srgbClr val="CC00CC"/>
                          </a:solidFill>
                        </a:rPr>
                        <a:t>med </a:t>
                      </a:r>
                      <a:br>
                        <a:rPr lang="sv-SE" sz="1050" noProof="0" dirty="0">
                          <a:solidFill>
                            <a:srgbClr val="CC00CC"/>
                          </a:solidFill>
                        </a:rPr>
                      </a:br>
                      <a:r>
                        <a:rPr lang="sv-SE" sz="1050" noProof="0" dirty="0">
                          <a:solidFill>
                            <a:srgbClr val="CC00CC"/>
                          </a:solidFill>
                        </a:rPr>
                        <a:t>örn-</a:t>
                      </a:r>
                      <a:br>
                        <a:rPr lang="sv-SE" sz="1050" noProof="0" dirty="0">
                          <a:solidFill>
                            <a:srgbClr val="CC00CC"/>
                          </a:solidFill>
                        </a:rPr>
                      </a:br>
                      <a:r>
                        <a:rPr lang="sv-SE" sz="1050" noProof="0" dirty="0">
                          <a:solidFill>
                            <a:srgbClr val="CC00CC"/>
                          </a:solidFill>
                        </a:rPr>
                        <a:t>vingar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Medo-Persiska</a:t>
                      </a:r>
                    </a:p>
                    <a:p>
                      <a:r>
                        <a:rPr lang="sv-SE" sz="105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imperiet</a:t>
                      </a:r>
                      <a:endParaRPr lang="en-US" sz="105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50" b="1"/>
                    </a:p>
                  </a:txBody>
                  <a:tcPr marL="48000" marR="24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Bröst/</a:t>
                      </a:r>
                      <a:br>
                        <a:rPr lang="sv-SE" sz="105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05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Armar</a:t>
                      </a:r>
                    </a:p>
                    <a:p>
                      <a:r>
                        <a:rPr lang="sv-SE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av silver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Björn</a:t>
                      </a:r>
                      <a:br>
                        <a:rPr lang="en-US" sz="105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050" b="0" baseline="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med</a:t>
                      </a:r>
                      <a:r>
                        <a:rPr lang="en-US" sz="105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v-SE" sz="1050" b="0" baseline="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tre</a:t>
                      </a:r>
                      <a:br>
                        <a:rPr lang="en-US" sz="105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050" b="0" baseline="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revben</a:t>
                      </a:r>
                      <a:br>
                        <a:rPr lang="sv-SE" sz="105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05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 gapet</a:t>
                      </a:r>
                      <a:endParaRPr lang="en-US" sz="1050" b="0" baseline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96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Grekiska</a:t>
                      </a:r>
                      <a:endParaRPr lang="sv-SE" sz="1050" b="1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sv-SE" sz="105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imperiet</a:t>
                      </a:r>
                      <a:endParaRPr lang="en-US" sz="105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50" b="1"/>
                    </a:p>
                  </a:txBody>
                  <a:tcPr marL="48000" marR="24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Buk/</a:t>
                      </a:r>
                      <a:br>
                        <a:rPr lang="sv-SE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Höfter</a:t>
                      </a:r>
                    </a:p>
                    <a:p>
                      <a:r>
                        <a:rPr lang="sv-SE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av koppar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Leopard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med </a:t>
                      </a:r>
                      <a:r>
                        <a:rPr lang="sv-SE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 </a:t>
                      </a:r>
                      <a:br>
                        <a:rPr lang="sv-SE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huvuden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och </a:t>
                      </a:r>
                      <a:r>
                        <a:rPr lang="sv-SE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 </a:t>
                      </a:r>
                      <a:br>
                        <a:rPr lang="sv-SE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sv-SE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vingar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Romar-</a:t>
                      </a:r>
                    </a:p>
                    <a:p>
                      <a:r>
                        <a:rPr lang="sv-SE" sz="105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riket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50" b="1"/>
                    </a:p>
                  </a:txBody>
                  <a:tcPr marL="48000" marR="24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Ben</a:t>
                      </a:r>
                    </a:p>
                    <a:p>
                      <a:r>
                        <a:rPr lang="sv-SE" sz="10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 järn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Vilddjur</a:t>
                      </a:r>
                      <a:r>
                        <a:rPr lang="en-US" sz="1050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</a:p>
                    <a:p>
                      <a:r>
                        <a:rPr lang="en-US" sz="105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fruktans-</a:t>
                      </a:r>
                      <a:br>
                        <a:rPr lang="en-US" sz="105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värt och </a:t>
                      </a:r>
                      <a:br>
                        <a:rPr lang="en-US" sz="105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starkt</a:t>
                      </a:r>
                      <a:endParaRPr lang="en-US" sz="105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Framtida</a:t>
                      </a:r>
                    </a:p>
                    <a:p>
                      <a:r>
                        <a:rPr lang="sv-SE" sz="105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fortsättning</a:t>
                      </a:r>
                    </a:p>
                    <a:p>
                      <a:r>
                        <a:rPr lang="sv-SE" sz="105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 förra riket</a:t>
                      </a:r>
                      <a:endParaRPr lang="en-US" sz="105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50"/>
                    </a:p>
                  </a:txBody>
                  <a:tcPr marL="48000" marR="24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Fötter</a:t>
                      </a:r>
                    </a:p>
                    <a:p>
                      <a:r>
                        <a:rPr lang="sv-SE" sz="105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 lera &amp; järn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Förläng-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ning av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det förra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djuret</a:t>
                      </a:r>
                      <a:endParaRPr lang="sv-SE" sz="105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Guds</a:t>
                      </a:r>
                    </a:p>
                    <a:p>
                      <a:r>
                        <a:rPr lang="en-US" sz="1050" b="1" dirty="0"/>
                        <a:t>rike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1" baseline="0" dirty="0"/>
                        <a:t>Sten</a:t>
                      </a:r>
                    </a:p>
                    <a:p>
                      <a:r>
                        <a:rPr lang="sv-SE" sz="1050" baseline="0" dirty="0"/>
                        <a:t>som krossar</a:t>
                      </a:r>
                    </a:p>
                    <a:p>
                      <a:r>
                        <a:rPr lang="sv-SE" sz="1050" baseline="0" dirty="0"/>
                        <a:t>statyn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/>
                        <a:t>Vild-</a:t>
                      </a:r>
                      <a:br>
                        <a:rPr lang="sv-SE" sz="1050" dirty="0"/>
                      </a:br>
                      <a:r>
                        <a:rPr lang="sv-SE" sz="1050" dirty="0"/>
                        <a:t>djuret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/>
                        <a:t>dödas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0" name="Bildobjekt 59">
            <a:extLst>
              <a:ext uri="{FF2B5EF4-FFF2-40B4-BE49-F238E27FC236}">
                <a16:creationId xmlns:a16="http://schemas.microsoft.com/office/drawing/2014/main" id="{473604FA-8582-4C71-93C8-6E5A285EDC2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39608" y="2706053"/>
            <a:ext cx="972000" cy="612000"/>
          </a:xfrm>
          <a:prstGeom prst="rect">
            <a:avLst/>
          </a:prstGeom>
        </p:spPr>
      </p:pic>
      <p:pic>
        <p:nvPicPr>
          <p:cNvPr id="61" name="Bildobjekt 60">
            <a:extLst>
              <a:ext uri="{FF2B5EF4-FFF2-40B4-BE49-F238E27FC236}">
                <a16:creationId xmlns:a16="http://schemas.microsoft.com/office/drawing/2014/main" id="{9583B3DE-1E07-4F26-A3C0-6AB2F5A5CA2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939608" y="3521358"/>
            <a:ext cx="972000" cy="612000"/>
          </a:xfrm>
          <a:prstGeom prst="rect">
            <a:avLst/>
          </a:prstGeom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390D9BA7-CDDB-4D38-83C4-0A4D0A88509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939608" y="2000294"/>
            <a:ext cx="972000" cy="612000"/>
          </a:xfrm>
          <a:prstGeom prst="rect">
            <a:avLst/>
          </a:prstGeom>
        </p:spPr>
      </p:pic>
      <p:pic>
        <p:nvPicPr>
          <p:cNvPr id="63" name="Bildobjekt 62">
            <a:extLst>
              <a:ext uri="{FF2B5EF4-FFF2-40B4-BE49-F238E27FC236}">
                <a16:creationId xmlns:a16="http://schemas.microsoft.com/office/drawing/2014/main" id="{C1ED92F9-A61A-4379-BB6A-55EA5E0CAF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154" t="27412"/>
          <a:stretch/>
        </p:blipFill>
        <p:spPr>
          <a:xfrm>
            <a:off x="1123556" y="5955344"/>
            <a:ext cx="515124" cy="527690"/>
          </a:xfrm>
          <a:prstGeom prst="rect">
            <a:avLst/>
          </a:prstGeom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8DD4A694-961F-4783-BD50-6FBF48EF67E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939608" y="5889750"/>
            <a:ext cx="972000" cy="612000"/>
          </a:xfrm>
          <a:prstGeom prst="rect">
            <a:avLst/>
          </a:prstGeom>
        </p:spPr>
      </p:pic>
      <p:pic>
        <p:nvPicPr>
          <p:cNvPr id="65" name="Bildobjekt 64">
            <a:extLst>
              <a:ext uri="{FF2B5EF4-FFF2-40B4-BE49-F238E27FC236}">
                <a16:creationId xmlns:a16="http://schemas.microsoft.com/office/drawing/2014/main" id="{BB41FFAC-5922-4B87-97B7-AC2A3092F4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r="14711"/>
          <a:stretch/>
        </p:blipFill>
        <p:spPr>
          <a:xfrm>
            <a:off x="1003137" y="2090824"/>
            <a:ext cx="808154" cy="3739603"/>
          </a:xfrm>
          <a:prstGeom prst="rect">
            <a:avLst/>
          </a:prstGeom>
        </p:spPr>
      </p:pic>
      <p:sp>
        <p:nvSpPr>
          <p:cNvPr id="66" name="Pil: nedåt 65">
            <a:extLst>
              <a:ext uri="{FF2B5EF4-FFF2-40B4-BE49-F238E27FC236}">
                <a16:creationId xmlns:a16="http://schemas.microsoft.com/office/drawing/2014/main" id="{3FFA6903-06AB-47CA-9D2B-383A7373B8A1}"/>
              </a:ext>
            </a:extLst>
          </p:cNvPr>
          <p:cNvSpPr/>
          <p:nvPr/>
        </p:nvSpPr>
        <p:spPr>
          <a:xfrm>
            <a:off x="3326022" y="4988466"/>
            <a:ext cx="217283" cy="58723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7" name="Bildobjekt 66">
            <a:extLst>
              <a:ext uri="{FF2B5EF4-FFF2-40B4-BE49-F238E27FC236}">
                <a16:creationId xmlns:a16="http://schemas.microsoft.com/office/drawing/2014/main" id="{AFAE3F60-EE16-4D07-A9F5-2AADDE368B18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939608" y="4625688"/>
            <a:ext cx="972000" cy="612000"/>
          </a:xfrm>
          <a:prstGeom prst="rect">
            <a:avLst/>
          </a:prstGeom>
        </p:spPr>
      </p:pic>
      <p:graphicFrame>
        <p:nvGraphicFramePr>
          <p:cNvPr id="68" name="Tabell 67">
            <a:extLst>
              <a:ext uri="{FF2B5EF4-FFF2-40B4-BE49-F238E27FC236}">
                <a16:creationId xmlns:a16="http://schemas.microsoft.com/office/drawing/2014/main" id="{2CFD39FD-FC89-4998-8915-63F4AB0983DD}"/>
              </a:ext>
            </a:extLst>
          </p:cNvPr>
          <p:cNvGraphicFramePr>
            <a:graphicFrameLocks noGrp="1"/>
          </p:cNvGraphicFramePr>
          <p:nvPr/>
        </p:nvGraphicFramePr>
        <p:xfrm>
          <a:off x="3956148" y="816444"/>
          <a:ext cx="5436000" cy="5720400"/>
        </p:xfrm>
        <a:graphic>
          <a:graphicData uri="http://schemas.openxmlformats.org/drawingml/2006/table">
            <a:tbl>
              <a:tblPr firstRow="1">
                <a:effectLst>
                  <a:outerShdw blurRad="114300" dist="88900" dir="2700000" algn="tl" rotWithShape="0">
                    <a:prstClr val="black">
                      <a:alpha val="55000"/>
                    </a:prstClr>
                  </a:outerShdw>
                </a:effectLst>
                <a:tableStyleId>{5C22544A-7EE6-4342-B048-85BDC9FD1C3A}</a:tableStyleId>
              </a:tblPr>
              <a:tblGrid>
                <a:gridCol w="54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200">
                <a:tc>
                  <a:txBody>
                    <a:bodyPr/>
                    <a:lstStyle/>
                    <a:p>
                      <a:r>
                        <a:rPr lang="sv-SE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Detaljer</a:t>
                      </a:r>
                    </a:p>
                    <a:p>
                      <a:endParaRPr lang="sv-SE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v-SE" sz="1050" dirty="0"/>
                        <a:t>Kallas drake (Jes</a:t>
                      </a:r>
                      <a:r>
                        <a:rPr lang="sv-SE" sz="1050" baseline="0" dirty="0"/>
                        <a:t> 51:9) &amp; monster (Hes 29:3).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050" baseline="0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Lejon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mäktig kung.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Örnvingar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Snabba erövringar.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Vingarna rycktes av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Nebukadnessar blev vansinnig (Dan 4:30).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Djuret fick mänskligt hjärta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Nebukadnessar fick tillbaka förståndet (Dan 4:31).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050" dirty="0"/>
                        <a:t>Statyns 2 armar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dirty="0"/>
                        <a:t> </a:t>
                      </a:r>
                      <a:r>
                        <a:rPr lang="sv-SE" sz="1050" dirty="0">
                          <a:solidFill>
                            <a:srgbClr val="C00000"/>
                          </a:solidFill>
                        </a:rPr>
                        <a:t>Ditt rike är delat och gett åt meder och perser </a:t>
                      </a:r>
                      <a:r>
                        <a:rPr lang="sv-SE" sz="1050" baseline="0" dirty="0"/>
                        <a:t>(Dan 5:28).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Björnen hade </a:t>
                      </a:r>
                      <a:r>
                        <a:rPr lang="sv-SE" sz="1050" dirty="0"/>
                        <a:t>3 revben i munnen och baggen stångades i 3 väderstreck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dirty="0"/>
                        <a:t> Intagande i tre väderstreck,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Babylonien i väster, Lydien i norr och Egypten i söder.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dirty="0"/>
                        <a:t>Björnen reste sig på ena sidan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dirty="0"/>
                        <a:t> </a:t>
                      </a:r>
                      <a:r>
                        <a:rPr lang="sv-SE" sz="1050" baseline="0" dirty="0"/>
                        <a:t>Persien var mäktigare än Medien.</a:t>
                      </a:r>
                      <a:endParaRPr lang="sv-SE" sz="1050" dirty="0"/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dirty="0"/>
                        <a:t>Baggens ena horn var högre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sv-SE" sz="1050" baseline="0" dirty="0"/>
                        <a:t>Persien var mäktigare än Medien.</a:t>
                      </a:r>
                      <a:endParaRPr lang="sv-SE" sz="1050" dirty="0"/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dirty="0"/>
                        <a:t>Leopard &amp; 4 vingar</a:t>
                      </a:r>
                      <a:r>
                        <a:rPr lang="sv-SE" sz="1050" baseline="0" dirty="0"/>
                        <a:t>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Snabbhet. (S</a:t>
                      </a:r>
                      <a:r>
                        <a:rPr lang="sv-SE" sz="1050" baseline="0" dirty="0"/>
                        <a:t>nabbare än Babylon med 2 vingar.)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Bocken rörde inte vid marken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E</a:t>
                      </a:r>
                      <a:r>
                        <a:rPr lang="sv-SE" sz="1050" baseline="0" dirty="0"/>
                        <a:t>xtrem snabbhet.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Bocken kom från väster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baseline="0" dirty="0"/>
                        <a:t> Grekland ligger västerut.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Bocken besegrade baggen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baseline="0" dirty="0"/>
                        <a:t> Grekland under Alexander d. store slog Persien.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När bocken var starkast bröts dess väldiga horn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baseline="0" dirty="0"/>
                        <a:t> Alexander den store dog 33 år gammal.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Leoparden hade 4 huvuden och 4 horn ersatte det första på bocken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Riket delades efter Alexanders död i 4 delar (Dan 11:4), </a:t>
                      </a:r>
                      <a:r>
                        <a:rPr lang="sv-SE" sz="1050" baseline="0" dirty="0"/>
                        <a:t>Grekland, Mindre Asien, Syrien och Egypten.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dirty="0"/>
                        <a:t>2 ben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U</a:t>
                      </a:r>
                      <a:r>
                        <a:rPr lang="sv-SE" sz="1050" dirty="0"/>
                        <a:t>ppdelning år 395</a:t>
                      </a:r>
                      <a:r>
                        <a:rPr lang="sv-SE" sz="1050" baseline="0" dirty="0"/>
                        <a:t> i Östrom och Västrom.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Odjuret hade tänder av järn, det uppslukade och krossade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v-SE" sz="1050" baseline="0" dirty="0"/>
                        <a:t> Roms styrka och grymhet.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Odjuret hade 10 horn på samma sätt som Uppenbarelsebokens vilddjur.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Statyns 10 tår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motsvarar odjurets 10 horn.</a:t>
                      </a:r>
                    </a:p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050" b="0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De tio hornen… är tio kungar som ännu inte har fått något rike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(Upp 17:12).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Järn  Starkt. Lera  Svagt sammansatt, splittring i etnicitet, religion och politik.</a:t>
                      </a:r>
                      <a:endParaRPr lang="sv-SE" sz="1050" baseline="0" dirty="0"/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aseline="0" dirty="0"/>
                        <a:t>Riket blir i förlängningen Antikrists välde (Upp 17:11-13).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dirty="0">
                          <a:solidFill>
                            <a:schemeClr val="tx1"/>
                          </a:solidFill>
                        </a:rPr>
                        <a:t>Stenen krossar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Kung Jesus vinner den avgörande segern (Upp 19:11-21).</a:t>
                      </a:r>
                      <a:endParaRPr lang="sv-SE" sz="1050" dirty="0">
                        <a:solidFill>
                          <a:schemeClr val="tx1"/>
                        </a:solidFill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dirty="0">
                          <a:solidFill>
                            <a:schemeClr val="tx1"/>
                          </a:solidFill>
                        </a:rPr>
                        <a:t>Djuret kastades i den brinnande elden </a:t>
                      </a: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Domen över djävulen och Antikrist (Upp 19:20).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Stenen blev ett stort berg som uppfyllde hela jorden  Guds rike blir globalt.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sv-SE" sz="1050" dirty="0">
                          <a:solidFill>
                            <a:srgbClr val="C00000"/>
                          </a:solidFill>
                        </a:rPr>
                        <a:t>Väldet över världen tillhör nu vår Herre… och han ska vara kung i evigheters evighet</a:t>
                      </a:r>
                      <a:r>
                        <a:rPr lang="sv-SE" sz="1050" dirty="0">
                          <a:solidFill>
                            <a:schemeClr val="tx1"/>
                          </a:solidFill>
                        </a:rPr>
                        <a:t> (Upp 11:15).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8" name="Bildobjekt 17">
            <a:extLst>
              <a:ext uri="{FF2B5EF4-FFF2-40B4-BE49-F238E27FC236}">
                <a16:creationId xmlns:a16="http://schemas.microsoft.com/office/drawing/2014/main" id="{613B2A72-4626-4EE2-A24B-CEC14CC6FADA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4779768" y="2306294"/>
            <a:ext cx="4429578" cy="319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906278"/>
      </p:ext>
    </p:extLst>
  </p:cSld>
  <p:clrMapOvr>
    <a:masterClrMapping/>
  </p:clrMapOvr>
  <p:transition advTm="1018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Israels fiender  </a:t>
            </a:r>
            <a:r>
              <a:rPr lang="sv-SE" sz="2400" dirty="0"/>
              <a:t>(Hes 38)</a:t>
            </a:r>
            <a:endParaRPr lang="sv-SE" dirty="0"/>
          </a:p>
        </p:txBody>
      </p:sp>
      <p:pic>
        <p:nvPicPr>
          <p:cNvPr id="4" name="Bildobjekt 3" descr="En bild som visar text, karta&#10;&#10;Automatiskt genererad beskrivning">
            <a:extLst>
              <a:ext uri="{FF2B5EF4-FFF2-40B4-BE49-F238E27FC236}">
                <a16:creationId xmlns:a16="http://schemas.microsoft.com/office/drawing/2014/main" id="{BECB941D-9935-48AE-AAE4-C370013B8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206" y="683999"/>
            <a:ext cx="7603794" cy="6174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CD1C6AA-08F5-4611-A25E-B33A59625651}"/>
              </a:ext>
            </a:extLst>
          </p:cNvPr>
          <p:cNvSpPr/>
          <p:nvPr/>
        </p:nvSpPr>
        <p:spPr>
          <a:xfrm>
            <a:off x="6671118" y="1572598"/>
            <a:ext cx="418382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Gult </a:t>
            </a:r>
            <a:r>
              <a:rPr lang="sv-SE" dirty="0">
                <a:sym typeface="Wingdings" panose="05000000000000000000" pitchFamily="2" charset="2"/>
              </a:rPr>
              <a:t> </a:t>
            </a:r>
            <a:r>
              <a:rPr lang="sv-SE" dirty="0"/>
              <a:t>Länder med mer än 50 % muslimer.</a:t>
            </a:r>
          </a:p>
          <a:p>
            <a:r>
              <a:rPr lang="sv-SE" dirty="0"/>
              <a:t>Rödbrunt </a:t>
            </a:r>
            <a:r>
              <a:rPr lang="sv-SE" dirty="0">
                <a:sym typeface="Wingdings" panose="05000000000000000000" pitchFamily="2" charset="2"/>
              </a:rPr>
              <a:t></a:t>
            </a:r>
            <a:r>
              <a:rPr lang="sv-SE" dirty="0"/>
              <a:t> Länder från Hes 38.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79C81B2-D48E-42DE-AA09-EAA78ED58C8E}"/>
              </a:ext>
            </a:extLst>
          </p:cNvPr>
          <p:cNvSpPr/>
          <p:nvPr/>
        </p:nvSpPr>
        <p:spPr>
          <a:xfrm>
            <a:off x="4796444" y="700625"/>
            <a:ext cx="1140173" cy="46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D19E740-AF46-4EA7-B955-C361C1BB9B88}"/>
              </a:ext>
            </a:extLst>
          </p:cNvPr>
          <p:cNvSpPr/>
          <p:nvPr/>
        </p:nvSpPr>
        <p:spPr>
          <a:xfrm>
            <a:off x="0" y="733269"/>
            <a:ext cx="12195635" cy="6145272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lnSpc>
                <a:spcPts val="2200"/>
              </a:lnSpc>
            </a:pPr>
            <a:r>
              <a:rPr lang="sv-SE" sz="2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Människobarn [Hesekiel], 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vänd ditt ansikte mot </a:t>
            </a:r>
            <a:r>
              <a:rPr lang="sv-S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Gog 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[Antikrist?]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sv-SE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71463" indent="-271463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</a:t>
            </a:r>
            <a:r>
              <a:rPr lang="sv-SE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Magogs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land… 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(Jafets son)</a:t>
            </a:r>
            <a:b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Anfader till skyterna från Kaspiska havet (enl Josefus).</a:t>
            </a:r>
          </a:p>
          <a:p>
            <a:pPr marL="271463" indent="-271463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 storfursten över </a:t>
            </a:r>
            <a:r>
              <a:rPr lang="sv-SE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Meshek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 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(Jafets son)</a:t>
            </a:r>
            <a:b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Idag i centrala och västra delarna av Turkiet.</a:t>
            </a:r>
          </a:p>
          <a:p>
            <a:pPr marL="271463" indent="-271463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 </a:t>
            </a:r>
            <a:r>
              <a:rPr lang="sv-SE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Tubal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(Jafets son)</a:t>
            </a:r>
            <a:b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Idag i östra delarna av Turkiet.</a:t>
            </a:r>
          </a:p>
          <a:p>
            <a:pPr marL="271463" indent="-271463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Perser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 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(inte bland Noas söner)</a:t>
            </a:r>
            <a:b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Ungefär dagens Iran. (Hette Persien till 1935.)</a:t>
            </a:r>
          </a:p>
          <a:p>
            <a:pPr marL="271463" indent="-271463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Nubier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 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från Kush (Hams son)</a:t>
            </a:r>
            <a:b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Ungefär dagens Sudan och Etiopien. </a:t>
            </a:r>
          </a:p>
          <a:p>
            <a:pPr marL="271463" indent="-271463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Puteer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 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från Put (Hams son)</a:t>
            </a:r>
            <a:b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Idag i Libyen och västerut.</a:t>
            </a:r>
          </a:p>
          <a:p>
            <a:pPr marL="271463" indent="-271463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Gomer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och alla dess härar… 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(Jafets son)</a:t>
            </a:r>
            <a:b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Idag i centrala Turkiet.</a:t>
            </a:r>
          </a:p>
          <a:p>
            <a:pPr marL="271463" indent="-271463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Togarmas</a:t>
            </a: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folk längst upp i norr. 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(Jafets sonson)</a:t>
            </a:r>
            <a:b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Idag i centrala Turkiet.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 ska komma från ditt land längst upp i norr, du själv och många folk med dig… en stor skara, en talrik här. </a:t>
            </a:r>
            <a:b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 ska dra upp mot mitt folk Israel… I kommande dagar ska det ske. </a:t>
            </a:r>
            <a:r>
              <a:rPr lang="sv-S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(Hes 38:15-16)</a:t>
            </a:r>
            <a:endParaRPr lang="sv-S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858340"/>
      </p:ext>
    </p:extLst>
  </p:cSld>
  <p:clrMapOvr>
    <a:masterClrMapping/>
  </p:clrMapOvr>
  <p:transition advTm="3306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2.7|22.4|32.2|7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|20.1|37.4|211.1|123.1|174.6|12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3|194.1|72.5|88.2|285.4|109.9|17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19.4|73.5|20.8|6|17.3|21.2|8.1|8.8|12.7"/>
</p:tagLst>
</file>

<file path=ppt/theme/theme1.xml><?xml version="1.0" encoding="utf-8"?>
<a:theme xmlns:a="http://schemas.openxmlformats.org/drawingml/2006/main" name="1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20150</TotalTime>
  <Words>1897</Words>
  <Application>Microsoft Office PowerPoint</Application>
  <PresentationFormat>Bredbild</PresentationFormat>
  <Paragraphs>152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Maiandra GD</vt:lpstr>
      <vt:lpstr>MV Boli</vt:lpstr>
      <vt:lpstr>1_Office-tema</vt:lpstr>
      <vt:lpstr>3b. Rollista (the bad guys)</vt:lpstr>
      <vt:lpstr>En falsk triad</vt:lpstr>
      <vt:lpstr>Antikrist, ett politiskt, militärt &amp; religiöst geni</vt:lpstr>
      <vt:lpstr>Daniels bok är GT:s Uppenbarelsebok</vt:lpstr>
      <vt:lpstr>Israels fiender  (Hes 38)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1352</cp:revision>
  <dcterms:created xsi:type="dcterms:W3CDTF">2014-07-20T14:06:11Z</dcterms:created>
  <dcterms:modified xsi:type="dcterms:W3CDTF">2021-02-26T13:33:45Z</dcterms:modified>
</cp:coreProperties>
</file>