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84" r:id="rId1"/>
  </p:sldMasterIdLst>
  <p:notesMasterIdLst>
    <p:notesMasterId r:id="rId6"/>
  </p:notesMasterIdLst>
  <p:sldIdLst>
    <p:sldId id="1357" r:id="rId2"/>
    <p:sldId id="1358" r:id="rId3"/>
    <p:sldId id="1359" r:id="rId4"/>
    <p:sldId id="1360" r:id="rId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443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4CD964"/>
    <a:srgbClr val="FF9900"/>
    <a:srgbClr val="FFEB99"/>
    <a:srgbClr val="D2D2D2"/>
    <a:srgbClr val="CC00CC"/>
    <a:srgbClr val="42D657"/>
    <a:srgbClr val="06D26D"/>
    <a:srgbClr val="BFDFBB"/>
    <a:srgbClr val="C5E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7" autoAdjust="0"/>
    <p:restoredTop sz="72171" autoAdjust="0"/>
  </p:normalViewPr>
  <p:slideViewPr>
    <p:cSldViewPr snapToGrid="0">
      <p:cViewPr varScale="1">
        <p:scale>
          <a:sx n="91" d="100"/>
          <a:sy n="91" d="100"/>
        </p:scale>
        <p:origin x="1656" y="102"/>
      </p:cViewPr>
      <p:guideLst>
        <p:guide orient="horz" pos="3158"/>
        <p:guide pos="443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22T21:25:49.427"/>
    </inkml:context>
    <inkml:brush xml:id="br0">
      <inkml:brushProperty name="width" value="0.05" units="cm"/>
      <inkml:brushProperty name="height" value="0.05" units="cm"/>
    </inkml:brush>
  </inkml:definitions>
  <inkml:trace contextRef="#ctx0" brushRef="#br0">104 44 2688,'-99'-36'1056,"94"36"-832,5 0-64,18 0-1920,12-7 512</inkml:trace>
</inkml:ink>
</file>

<file path=ppt/ink/ink2.xml><?xml version="1.0" encoding="utf-8"?>
<inkml:ink xmlns:inkml="http://www.w3.org/2003/InkML">
  <inkml:definitions>
    <inkml:context xml:id="ctx0">
      <inkml:inkSource xml:id="inkSrc0">
        <inkml:traceFormat>
          <inkml:channel name="X" type="integer" min="-1920" max="192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19-01-27T15:25:35.917"/>
    </inkml:context>
    <inkml:brush xml:id="br0">
      <inkml:brushProperty name="width" value="0.05292" units="cm"/>
      <inkml:brushProperty name="height" value="0.05292" units="cm"/>
      <inkml:brushProperty name="color" value="#C00000"/>
    </inkml:brush>
  </inkml:definitions>
  <inkml:trace contextRef="#ctx0" brushRef="#br0">15339 16523 0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25CBD-AA23-4A9B-A8C0-80E77E03612D}" type="datetimeFigureOut">
              <a:rPr lang="sv-SE" smtClean="0"/>
              <a:t>2021-02-26</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176EC-C84D-4117-AB1D-1C19FDABD098}" type="slidenum">
              <a:rPr lang="sv-SE" smtClean="0"/>
              <a:t>‹#›</a:t>
            </a:fld>
            <a:endParaRPr lang="sv-SE" dirty="0"/>
          </a:p>
        </p:txBody>
      </p:sp>
    </p:spTree>
    <p:extLst>
      <p:ext uri="{BB962C8B-B14F-4D97-AF65-F5344CB8AC3E}">
        <p14:creationId xmlns:p14="http://schemas.microsoft.com/office/powerpoint/2010/main" val="1030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trike="noStrike"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1</a:t>
            </a:fld>
            <a:endParaRPr lang="sv-SE" dirty="0"/>
          </a:p>
        </p:txBody>
      </p:sp>
    </p:spTree>
    <p:extLst>
      <p:ext uri="{BB962C8B-B14F-4D97-AF65-F5344CB8AC3E}">
        <p14:creationId xmlns:p14="http://schemas.microsoft.com/office/powerpoint/2010/main" val="143714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VO: Kristus uppståndelse är prototypen.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VO: Skilj mellan Uppståndelser, Uppväckanden, Himmelsfärder</a:t>
            </a:r>
          </a:p>
          <a:p>
            <a:endParaRPr lang="sv-SE" b="0" baseline="0" dirty="0"/>
          </a:p>
          <a:p>
            <a:r>
              <a:rPr lang="sv-SE" b="0" baseline="0" dirty="0"/>
              <a:t>VO: Märk att vita tronen är för </a:t>
            </a:r>
            <a:r>
              <a:rPr lang="sv-SE" b="0" i="1" baseline="0" dirty="0"/>
              <a:t>dom</a:t>
            </a:r>
            <a:r>
              <a:rPr lang="sv-SE" b="0" baseline="0" dirty="0"/>
              <a:t> medan Kristi domstol är för att </a:t>
            </a:r>
            <a:r>
              <a:rPr lang="sv-SE" b="0" i="1" baseline="0" dirty="0"/>
              <a:t>få igen</a:t>
            </a:r>
            <a:r>
              <a:rPr lang="sv-SE" b="0" baseline="0" dirty="0"/>
              <a:t>.</a:t>
            </a:r>
          </a:p>
        </p:txBody>
      </p:sp>
      <p:sp>
        <p:nvSpPr>
          <p:cNvPr id="4" name="Platshållare för bildnummer 3"/>
          <p:cNvSpPr>
            <a:spLocks noGrp="1"/>
          </p:cNvSpPr>
          <p:nvPr>
            <p:ph type="sldNum" sz="quarter" idx="10"/>
          </p:nvPr>
        </p:nvSpPr>
        <p:spPr/>
        <p:txBody>
          <a:bodyPr/>
          <a:lstStyle/>
          <a:p>
            <a:fld id="{1E3176EC-C84D-4117-AB1D-1C19FDABD098}" type="slidenum">
              <a:rPr lang="sv-SE" smtClean="0"/>
              <a:t>2</a:t>
            </a:fld>
            <a:endParaRPr lang="sv-SE" dirty="0"/>
          </a:p>
        </p:txBody>
      </p:sp>
    </p:spTree>
    <p:extLst>
      <p:ext uri="{BB962C8B-B14F-4D97-AF65-F5344CB8AC3E}">
        <p14:creationId xmlns:p14="http://schemas.microsoft.com/office/powerpoint/2010/main" val="305542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Döden förlorar kontrollen över:</a:t>
            </a:r>
          </a:p>
          <a:p>
            <a:pPr marL="171450" indent="-171450">
              <a:buFont typeface="Arial" panose="020B0604020202020204" pitchFamily="34" charset="0"/>
              <a:buChar char="•"/>
            </a:pPr>
            <a:r>
              <a:rPr lang="sv-SE" dirty="0"/>
              <a:t>Jesus: vid prototypuppståndelsen</a:t>
            </a:r>
          </a:p>
          <a:p>
            <a:pPr marL="171450" indent="-171450">
              <a:buFont typeface="Arial" panose="020B0604020202020204" pitchFamily="34" charset="0"/>
              <a:buChar char="•"/>
            </a:pPr>
            <a:r>
              <a:rPr lang="sv-SE" dirty="0"/>
              <a:t>Troende: vid första uppståndelsen</a:t>
            </a:r>
          </a:p>
          <a:p>
            <a:pPr marL="171450" indent="-171450">
              <a:buFont typeface="Arial" panose="020B0604020202020204" pitchFamily="34" charset="0"/>
              <a:buChar char="•"/>
            </a:pPr>
            <a:r>
              <a:rPr lang="sv-SE" dirty="0"/>
              <a:t>Mänsklighet: vid andra uppståndelsen.</a:t>
            </a:r>
          </a:p>
        </p:txBody>
      </p:sp>
      <p:sp>
        <p:nvSpPr>
          <p:cNvPr id="4" name="Platshållare för bildnummer 3"/>
          <p:cNvSpPr>
            <a:spLocks noGrp="1"/>
          </p:cNvSpPr>
          <p:nvPr>
            <p:ph type="sldNum" sz="quarter" idx="10"/>
          </p:nvPr>
        </p:nvSpPr>
        <p:spPr/>
        <p:txBody>
          <a:bodyPr/>
          <a:lstStyle/>
          <a:p>
            <a:fld id="{1E3176EC-C84D-4117-AB1D-1C19FDABD098}" type="slidenum">
              <a:rPr lang="sv-SE" smtClean="0"/>
              <a:t>3</a:t>
            </a:fld>
            <a:endParaRPr lang="sv-SE" dirty="0"/>
          </a:p>
        </p:txBody>
      </p:sp>
    </p:spTree>
    <p:extLst>
      <p:ext uri="{BB962C8B-B14F-4D97-AF65-F5344CB8AC3E}">
        <p14:creationId xmlns:p14="http://schemas.microsoft.com/office/powerpoint/2010/main" val="103875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trike="noStrike" dirty="0"/>
              <a:t>VO: Det finns inga kvinnliga änglar i Bibeln.</a:t>
            </a:r>
          </a:p>
          <a:p>
            <a:endParaRPr lang="sv-SE"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solidFill>
                  <a:srgbClr val="C00000"/>
                </a:solidFill>
              </a:rPr>
              <a:t>”På den tiden ska ditt folk bli frälst, alla som är skrivna i boken. De många som sover i mullen ska vakna, några till evigt liv och andra till förakt och evig skam… Hur länge dröjer det innan slutet kommer med dessa märkliga ting?.. Efter en tid och tider och en halv tid, när det heliga folkets makt är krossad, då ska allt detta fullbordas.”</a:t>
            </a:r>
            <a:r>
              <a:rPr lang="sv-SE" dirty="0">
                <a:solidFill>
                  <a:srgbClr val="C00000"/>
                </a:solidFill>
              </a:rPr>
              <a:t> </a:t>
            </a:r>
            <a:r>
              <a:rPr lang="sv-SE" dirty="0"/>
              <a:t>(Dan 12:1-7)</a:t>
            </a:r>
            <a:endParaRPr lang="sv-SE" dirty="0">
              <a:solidFill>
                <a:prstClr val="black"/>
              </a:solidFill>
            </a:endParaRPr>
          </a:p>
        </p:txBody>
      </p:sp>
      <p:sp>
        <p:nvSpPr>
          <p:cNvPr id="4" name="Platshållare för bildnummer 3"/>
          <p:cNvSpPr>
            <a:spLocks noGrp="1"/>
          </p:cNvSpPr>
          <p:nvPr>
            <p:ph type="sldNum" sz="quarter" idx="5"/>
          </p:nvPr>
        </p:nvSpPr>
        <p:spPr/>
        <p:txBody>
          <a:bodyPr/>
          <a:lstStyle/>
          <a:p>
            <a:fld id="{1E3176EC-C84D-4117-AB1D-1C19FDABD098}" type="slidenum">
              <a:rPr lang="sv-SE" smtClean="0"/>
              <a:t>4</a:t>
            </a:fld>
            <a:endParaRPr lang="sv-SE" dirty="0"/>
          </a:p>
        </p:txBody>
      </p:sp>
    </p:spTree>
    <p:extLst>
      <p:ext uri="{BB962C8B-B14F-4D97-AF65-F5344CB8AC3E}">
        <p14:creationId xmlns:p14="http://schemas.microsoft.com/office/powerpoint/2010/main" val="45120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E2E0B495-6B85-4D58-92AF-EE0887EC8EB4}"/>
              </a:ext>
            </a:extLst>
          </p:cNvPr>
          <p:cNvSpPr txBox="1">
            <a:spLocks/>
          </p:cNvSpPr>
          <p:nvPr userDrawn="1"/>
        </p:nvSpPr>
        <p:spPr>
          <a:xfrm>
            <a:off x="0" y="0"/>
            <a:ext cx="12192000" cy="683999"/>
          </a:xfrm>
          <a:prstGeom prst="rect">
            <a:avLst/>
          </a:prstGeom>
          <a:gradFill>
            <a:gsLst>
              <a:gs pos="30000">
                <a:schemeClr val="accent6">
                  <a:lumMod val="75000"/>
                </a:schemeClr>
              </a:gs>
              <a:gs pos="1000">
                <a:schemeClr val="accent6">
                  <a:lumMod val="75000"/>
                </a:schemeClr>
              </a:gs>
              <a:gs pos="100000">
                <a:srgbClr val="FEF0FA"/>
              </a:gs>
            </a:gsLst>
            <a:lin ang="0" scaled="0"/>
          </a:gradFill>
        </p:spPr>
        <p:txBody>
          <a:bodyPr lIns="216000" anchor="ctr"/>
          <a:lstStyle>
            <a:lvl1pPr algn="l" defTabSz="914400" rtl="0" eaLnBrk="1" latinLnBrk="0" hangingPunct="1">
              <a:lnSpc>
                <a:spcPct val="100000"/>
              </a:lnSpc>
              <a:spcBef>
                <a:spcPct val="0"/>
              </a:spcBef>
              <a:buNone/>
              <a:defRPr kumimoji="0" lang="sv-SE" sz="40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endParaRPr lang="sv-SE" dirty="0"/>
          </a:p>
        </p:txBody>
      </p:sp>
      <p:sp>
        <p:nvSpPr>
          <p:cNvPr id="4" name="Rubrik 1">
            <a:extLst>
              <a:ext uri="{FF2B5EF4-FFF2-40B4-BE49-F238E27FC236}">
                <a16:creationId xmlns:a16="http://schemas.microsoft.com/office/drawing/2014/main" id="{06FBAE59-DDD0-467C-B13A-6F6CF0BCDFAA}"/>
              </a:ext>
            </a:extLst>
          </p:cNvPr>
          <p:cNvSpPr>
            <a:spLocks noGrp="1"/>
          </p:cNvSpPr>
          <p:nvPr>
            <p:ph type="title" hasCustomPrompt="1"/>
          </p:nvPr>
        </p:nvSpPr>
        <p:spPr>
          <a:xfrm>
            <a:off x="0" y="1"/>
            <a:ext cx="12192000" cy="683999"/>
          </a:xfrm>
          <a:prstGeom prst="rect">
            <a:avLst/>
          </a:prstGeom>
          <a:noFill/>
        </p:spPr>
        <p:txBody>
          <a:bodyPr lIns="216000" anchor="ctr"/>
          <a:lstStyle>
            <a:lvl1pPr algn="l" rtl="0" eaLnBrk="1" latinLnBrk="0" hangingPunct="1">
              <a:lnSpc>
                <a:spcPct val="100000"/>
              </a:lnSpc>
              <a:spcBef>
                <a:spcPct val="0"/>
              </a:spcBef>
              <a:buNone/>
              <a:defRPr kumimoji="0" lang="sv-SE" sz="40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r>
              <a:rPr lang="sv-SE"/>
              <a:t>Rubrik</a:t>
            </a:r>
            <a:endParaRPr lang="sv-SE" dirty="0"/>
          </a:p>
        </p:txBody>
      </p:sp>
      <p:sp>
        <p:nvSpPr>
          <p:cNvPr id="5" name="textruta 4">
            <a:extLst>
              <a:ext uri="{FF2B5EF4-FFF2-40B4-BE49-F238E27FC236}">
                <a16:creationId xmlns:a16="http://schemas.microsoft.com/office/drawing/2014/main" id="{1A0EE3D4-C52E-488A-9C90-B7C3CFCB28AF}"/>
              </a:ext>
            </a:extLst>
          </p:cNvPr>
          <p:cNvSpPr txBox="1"/>
          <p:nvPr userDrawn="1"/>
        </p:nvSpPr>
        <p:spPr>
          <a:xfrm>
            <a:off x="9832350" y="57632"/>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dirty="0"/>
              <a:t>Anders Gärdeborn</a:t>
            </a:r>
            <a:endParaRPr lang="LID4096" dirty="0"/>
          </a:p>
        </p:txBody>
      </p:sp>
    </p:spTree>
    <p:extLst>
      <p:ext uri="{BB962C8B-B14F-4D97-AF65-F5344CB8AC3E}">
        <p14:creationId xmlns:p14="http://schemas.microsoft.com/office/powerpoint/2010/main" val="13315197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07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pic>
        <p:nvPicPr>
          <p:cNvPr id="3" name="Bildobjekt 2" descr="En bild som visar natur, moln&#10;&#10;Automatiskt genererad beskrivning">
            <a:extLst>
              <a:ext uri="{FF2B5EF4-FFF2-40B4-BE49-F238E27FC236}">
                <a16:creationId xmlns:a16="http://schemas.microsoft.com/office/drawing/2014/main" id="{0930180E-01B3-404C-897F-607C3B1DF8F6}"/>
              </a:ext>
            </a:extLst>
          </p:cNvPr>
          <p:cNvPicPr>
            <a:picLocks noChangeAspect="1"/>
          </p:cNvPicPr>
          <p:nvPr userDrawn="1"/>
        </p:nvPicPr>
        <p:blipFill>
          <a:blip r:embed="rId2"/>
          <a:stretch>
            <a:fillRect/>
          </a:stretch>
        </p:blipFill>
        <p:spPr>
          <a:xfrm>
            <a:off x="0" y="0"/>
            <a:ext cx="12206442" cy="6858000"/>
          </a:xfrm>
          <a:prstGeom prst="rect">
            <a:avLst/>
          </a:prstGeom>
        </p:spPr>
      </p:pic>
      <p:sp>
        <p:nvSpPr>
          <p:cNvPr id="4" name="Rektangel 3">
            <a:extLst>
              <a:ext uri="{FF2B5EF4-FFF2-40B4-BE49-F238E27FC236}">
                <a16:creationId xmlns:a16="http://schemas.microsoft.com/office/drawing/2014/main" id="{A1FD0E79-3F77-4768-B6E7-DE70D250C3AC}"/>
              </a:ext>
            </a:extLst>
          </p:cNvPr>
          <p:cNvSpPr/>
          <p:nvPr userDrawn="1"/>
        </p:nvSpPr>
        <p:spPr>
          <a:xfrm>
            <a:off x="0" y="4458149"/>
            <a:ext cx="7092000" cy="707886"/>
          </a:xfrm>
          <a:prstGeom prst="rect">
            <a:avLst/>
          </a:prstGeom>
        </p:spPr>
        <p:txBody>
          <a:bodyPr wrap="none">
            <a:noAutofit/>
          </a:bodyPr>
          <a:lstStyle/>
          <a:p>
            <a:pPr algn="ctr"/>
            <a:r>
              <a:rPr lang="sv-SE" sz="4000" b="0" dirty="0">
                <a:solidFill>
                  <a:schemeClr val="bg1"/>
                </a:solidFill>
                <a:latin typeface="MV Boli" panose="02000500030200090000" pitchFamily="2" charset="0"/>
                <a:cs typeface="MV Boli" panose="02000500030200090000" pitchFamily="2" charset="0"/>
              </a:rPr>
              <a:t>Anders Gärdeborn</a:t>
            </a:r>
          </a:p>
        </p:txBody>
      </p:sp>
      <p:sp>
        <p:nvSpPr>
          <p:cNvPr id="5" name="Rektangel 4">
            <a:extLst>
              <a:ext uri="{FF2B5EF4-FFF2-40B4-BE49-F238E27FC236}">
                <a16:creationId xmlns:a16="http://schemas.microsoft.com/office/drawing/2014/main" id="{1D8F3DAF-7775-4815-BEE1-FDC5A61CCBBE}"/>
              </a:ext>
            </a:extLst>
          </p:cNvPr>
          <p:cNvSpPr/>
          <p:nvPr userDrawn="1"/>
        </p:nvSpPr>
        <p:spPr>
          <a:xfrm>
            <a:off x="0" y="376237"/>
            <a:ext cx="7092000" cy="2555443"/>
          </a:xfrm>
          <a:prstGeom prst="rect">
            <a:avLst/>
          </a:prstGeom>
        </p:spPr>
        <p:txBody>
          <a:bodyPr wrap="none">
            <a:noAutofit/>
          </a:bodyPr>
          <a:lstStyle/>
          <a:p>
            <a:pPr marL="0" marR="0" lvl="0" indent="0" algn="ctr"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sv-SE" sz="10500" b="1" i="0" u="none" strike="noStrike" kern="1200" cap="none" spc="50" normalizeH="0" baseline="0" noProof="0" dirty="0">
                <a:ln w="9525" cmpd="sng">
                  <a:noFill/>
                  <a:prstDash val="solid"/>
                </a:ln>
                <a:solidFill>
                  <a:prstClr val="black"/>
                </a:solidFill>
                <a:effectLst>
                  <a:glow rad="114300">
                    <a:srgbClr val="4CD964"/>
                  </a:glow>
                </a:effectLst>
                <a:uLnTx/>
                <a:uFillTx/>
                <a:latin typeface="+mn-lt"/>
                <a:ea typeface="+mn-ea"/>
                <a:cs typeface="+mn-cs"/>
              </a:rPr>
              <a:t>Jesu</a:t>
            </a:r>
          </a:p>
          <a:p>
            <a:pPr marL="0" marR="0" lvl="0" indent="0" algn="ctr"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sv-SE" sz="10500" b="1" i="0" u="none" strike="noStrike" kern="1200" cap="none" spc="50" normalizeH="0" baseline="0" noProof="0" dirty="0">
                <a:ln w="9525" cmpd="sng">
                  <a:noFill/>
                  <a:prstDash val="solid"/>
                </a:ln>
                <a:solidFill>
                  <a:prstClr val="black"/>
                </a:solidFill>
                <a:effectLst>
                  <a:glow rad="114300">
                    <a:srgbClr val="4CD964"/>
                  </a:glow>
                </a:effectLst>
                <a:uLnTx/>
                <a:uFillTx/>
                <a:latin typeface="+mn-lt"/>
                <a:ea typeface="+mn-ea"/>
                <a:cs typeface="+mn-cs"/>
              </a:rPr>
              <a:t>återkomst</a:t>
            </a:r>
            <a:endParaRPr lang="sv-SE" dirty="0"/>
          </a:p>
        </p:txBody>
      </p:sp>
      <p:sp>
        <p:nvSpPr>
          <p:cNvPr id="6" name="Rektangel 5">
            <a:extLst>
              <a:ext uri="{FF2B5EF4-FFF2-40B4-BE49-F238E27FC236}">
                <a16:creationId xmlns:a16="http://schemas.microsoft.com/office/drawing/2014/main" id="{23797431-2F5F-45A4-8E0E-C564EDEB0FCF}"/>
              </a:ext>
            </a:extLst>
          </p:cNvPr>
          <p:cNvSpPr/>
          <p:nvPr userDrawn="1"/>
        </p:nvSpPr>
        <p:spPr>
          <a:xfrm>
            <a:off x="0" y="2754579"/>
            <a:ext cx="7092000" cy="1446550"/>
          </a:xfrm>
          <a:prstGeom prst="rect">
            <a:avLst/>
          </a:prstGeom>
        </p:spPr>
        <p:txBody>
          <a:bodyPr wrap="none">
            <a:noAutofit/>
          </a:bodyPr>
          <a:lstStyle/>
          <a:p>
            <a:pPr algn="ctr">
              <a:lnSpc>
                <a:spcPts val="5100"/>
              </a:lnSpc>
            </a:pPr>
            <a:r>
              <a:rPr kumimoji="0" lang="sv-SE" sz="4400" b="1" i="0" u="none" strike="noStrike" kern="1200" cap="none" spc="0" normalizeH="0" baseline="0" noProof="0" dirty="0">
                <a:ln>
                  <a:noFill/>
                </a:ln>
                <a:solidFill>
                  <a:prstClr val="white"/>
                </a:solidFill>
                <a:effectLst/>
                <a:uLnTx/>
                <a:uFillTx/>
                <a:latin typeface="+mn-lt"/>
                <a:ea typeface="+mn-ea"/>
                <a:cs typeface="+mn-cs"/>
              </a:rPr>
              <a:t>… och skapelsens</a:t>
            </a:r>
            <a:br>
              <a:rPr kumimoji="0" lang="sv-SE" sz="4400" b="1" i="0" u="none" strike="noStrike" kern="1200" cap="none" spc="0" normalizeH="0" baseline="0" noProof="0" dirty="0">
                <a:ln>
                  <a:noFill/>
                </a:ln>
                <a:solidFill>
                  <a:prstClr val="white"/>
                </a:solidFill>
                <a:effectLst/>
                <a:uLnTx/>
                <a:uFillTx/>
                <a:latin typeface="+mn-lt"/>
                <a:ea typeface="+mn-ea"/>
                <a:cs typeface="+mn-cs"/>
              </a:rPr>
            </a:br>
            <a:r>
              <a:rPr kumimoji="0" lang="sv-SE" sz="4400" b="1" i="0" u="none" strike="noStrike" kern="1200" cap="none" spc="0" normalizeH="0" baseline="0" noProof="0" dirty="0">
                <a:ln>
                  <a:noFill/>
                </a:ln>
                <a:solidFill>
                  <a:prstClr val="white"/>
                </a:solidFill>
                <a:effectLst/>
                <a:uLnTx/>
                <a:uFillTx/>
                <a:latin typeface="+mn-lt"/>
                <a:ea typeface="+mn-ea"/>
                <a:cs typeface="+mn-cs"/>
              </a:rPr>
              <a:t>återupprättande</a:t>
            </a:r>
            <a:endParaRPr lang="sv-SE" dirty="0"/>
          </a:p>
        </p:txBody>
      </p:sp>
      <p:sp>
        <p:nvSpPr>
          <p:cNvPr id="2" name="Rubrik 1">
            <a:extLst>
              <a:ext uri="{FF2B5EF4-FFF2-40B4-BE49-F238E27FC236}">
                <a16:creationId xmlns:a16="http://schemas.microsoft.com/office/drawing/2014/main" id="{227C695C-7613-4729-9362-1127A5281370}"/>
              </a:ext>
            </a:extLst>
          </p:cNvPr>
          <p:cNvSpPr>
            <a:spLocks noGrp="1"/>
          </p:cNvSpPr>
          <p:nvPr>
            <p:ph type="title" hasCustomPrompt="1"/>
          </p:nvPr>
        </p:nvSpPr>
        <p:spPr>
          <a:xfrm>
            <a:off x="0" y="5644732"/>
            <a:ext cx="10515600" cy="956595"/>
          </a:xfrm>
          <a:prstGeom prst="rect">
            <a:avLst/>
          </a:prstGeom>
        </p:spPr>
        <p:txBody>
          <a:bodyPr lIns="432000" anchor="ctr"/>
          <a:lstStyle>
            <a:lvl1pPr>
              <a:lnSpc>
                <a:spcPct val="100000"/>
              </a:lnSpc>
              <a:defRPr sz="7200" b="1">
                <a:solidFill>
                  <a:srgbClr val="4CD964"/>
                </a:solidFill>
                <a:latin typeface="+mn-lt"/>
              </a:defRPr>
            </a:lvl1pPr>
          </a:lstStyle>
          <a:p>
            <a:r>
              <a:rPr lang="sv-SE"/>
              <a:t>x. Avsnittsrubrik</a:t>
            </a:r>
          </a:p>
        </p:txBody>
      </p:sp>
      <p:pic>
        <p:nvPicPr>
          <p:cNvPr id="7" name="Bildobjekt 6">
            <a:extLst>
              <a:ext uri="{FF2B5EF4-FFF2-40B4-BE49-F238E27FC236}">
                <a16:creationId xmlns:a16="http://schemas.microsoft.com/office/drawing/2014/main" id="{2A38B0FC-8F1A-4650-A347-645C31631620}"/>
              </a:ext>
            </a:extLst>
          </p:cNvPr>
          <p:cNvPicPr>
            <a:picLocks noChangeAspect="1"/>
          </p:cNvPicPr>
          <p:nvPr userDrawn="1"/>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616"/>
                    </a14:imgEffect>
                  </a14:imgLayer>
                </a14:imgProps>
              </a:ext>
              <a:ext uri="{28A0092B-C50C-407E-A947-70E740481C1C}">
                <a14:useLocalDpi xmlns:a14="http://schemas.microsoft.com/office/drawing/2010/main" val="0"/>
              </a:ext>
            </a:extLst>
          </a:blip>
          <a:stretch>
            <a:fillRect/>
          </a:stretch>
        </p:blipFill>
        <p:spPr>
          <a:xfrm>
            <a:off x="10680865" y="5575062"/>
            <a:ext cx="1340421" cy="10944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66092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17246"/>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9" r:id="rId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aiandra GD" panose="020E0502030308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E5D7A2B9-68A7-47DE-8BDB-33183E796B6B}"/>
              </a:ext>
            </a:extLst>
          </p:cNvPr>
          <p:cNvSpPr>
            <a:spLocks noGrp="1"/>
          </p:cNvSpPr>
          <p:nvPr>
            <p:ph type="title"/>
          </p:nvPr>
        </p:nvSpPr>
        <p:spPr>
          <a:xfrm>
            <a:off x="0" y="5644732"/>
            <a:ext cx="10833700" cy="956595"/>
          </a:xfrm>
        </p:spPr>
        <p:txBody>
          <a:bodyPr lIns="216000"/>
          <a:lstStyle/>
          <a:p>
            <a:r>
              <a:rPr lang="sv-SE" dirty="0"/>
              <a:t>4. Död, Uppståndelse, Dom</a:t>
            </a:r>
          </a:p>
        </p:txBody>
      </p:sp>
      <mc:AlternateContent xmlns:mc="http://schemas.openxmlformats.org/markup-compatibility/2006" xmlns:p14="http://schemas.microsoft.com/office/powerpoint/2010/main">
        <mc:Choice Requires="p14">
          <p:contentPart p14:bwMode="auto" r:id="rId3">
            <p14:nvContentPartPr>
              <p14:cNvPr id="2" name="Pennanteckning 1">
                <a:extLst>
                  <a:ext uri="{FF2B5EF4-FFF2-40B4-BE49-F238E27FC236}">
                    <a16:creationId xmlns:a16="http://schemas.microsoft.com/office/drawing/2014/main" id="{CAC29F27-69C6-49A4-AFF8-C4F81166D7AD}"/>
                  </a:ext>
                </a:extLst>
              </p14:cNvPr>
              <p14:cNvContentPartPr/>
              <p14:nvPr/>
            </p14:nvContentPartPr>
            <p14:xfrm>
              <a:off x="8541651" y="-1777509"/>
              <a:ext cx="37800" cy="15840"/>
            </p14:xfrm>
          </p:contentPart>
        </mc:Choice>
        <mc:Fallback xmlns="">
          <p:pic>
            <p:nvPicPr>
              <p:cNvPr id="2" name="Pennanteckning 1">
                <a:extLst>
                  <a:ext uri="{FF2B5EF4-FFF2-40B4-BE49-F238E27FC236}">
                    <a16:creationId xmlns:a16="http://schemas.microsoft.com/office/drawing/2014/main" id="{CAC29F27-69C6-49A4-AFF8-C4F81166D7AD}"/>
                  </a:ext>
                </a:extLst>
              </p:cNvPr>
              <p:cNvPicPr/>
              <p:nvPr/>
            </p:nvPicPr>
            <p:blipFill>
              <a:blip r:embed="rId6"/>
              <a:stretch>
                <a:fillRect/>
              </a:stretch>
            </p:blipFill>
            <p:spPr>
              <a:xfrm>
                <a:off x="8532651" y="-1786149"/>
                <a:ext cx="55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Pennanteckning 2">
                <a:extLst>
                  <a:ext uri="{FF2B5EF4-FFF2-40B4-BE49-F238E27FC236}">
                    <a16:creationId xmlns:a16="http://schemas.microsoft.com/office/drawing/2014/main" id="{6852F4D5-3B0E-4C3A-A7C9-A83A9654B4A2}"/>
                  </a:ext>
                </a:extLst>
              </p14:cNvPr>
              <p14:cNvContentPartPr/>
              <p14:nvPr/>
            </p14:nvContentPartPr>
            <p14:xfrm>
              <a:off x="5522040" y="5948280"/>
              <a:ext cx="360" cy="360"/>
            </p14:xfrm>
          </p:contentPart>
        </mc:Choice>
        <mc:Fallback xmlns="">
          <p:pic>
            <p:nvPicPr>
              <p:cNvPr id="3" name="Pennanteckning 2">
                <a:extLst>
                  <a:ext uri="{FF2B5EF4-FFF2-40B4-BE49-F238E27FC236}">
                    <a16:creationId xmlns:a16="http://schemas.microsoft.com/office/drawing/2014/main" id="{6852F4D5-3B0E-4C3A-A7C9-A83A9654B4A2}"/>
                  </a:ext>
                </a:extLst>
              </p:cNvPr>
              <p:cNvPicPr/>
              <p:nvPr/>
            </p:nvPicPr>
            <p:blipFill>
              <a:blip r:embed="rId8"/>
              <a:stretch>
                <a:fillRect/>
              </a:stretch>
            </p:blipFill>
            <p:spPr>
              <a:xfrm>
                <a:off x="5512680" y="5938920"/>
                <a:ext cx="19080" cy="19080"/>
              </a:xfrm>
              <a:prstGeom prst="rect">
                <a:avLst/>
              </a:prstGeom>
            </p:spPr>
          </p:pic>
        </mc:Fallback>
      </mc:AlternateContent>
    </p:spTree>
    <p:extLst>
      <p:ext uri="{BB962C8B-B14F-4D97-AF65-F5344CB8AC3E}">
        <p14:creationId xmlns:p14="http://schemas.microsoft.com/office/powerpoint/2010/main" val="204221173"/>
      </p:ext>
    </p:extLst>
  </p:cSld>
  <p:clrMapOvr>
    <a:masterClrMapping/>
  </p:clrMapOvr>
  <p:transition advTm="38916">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objekt 33">
            <a:extLst>
              <a:ext uri="{FF2B5EF4-FFF2-40B4-BE49-F238E27FC236}">
                <a16:creationId xmlns:a16="http://schemas.microsoft.com/office/drawing/2014/main" id="{6C02A803-EF3E-48EF-BC6B-4B4022113956}"/>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0" y="684000"/>
            <a:ext cx="12192000" cy="6174000"/>
          </a:xfrm>
          <a:prstGeom prst="rect">
            <a:avLst/>
          </a:prstGeom>
        </p:spPr>
      </p:pic>
      <p:sp>
        <p:nvSpPr>
          <p:cNvPr id="2" name="Rubrik 1">
            <a:extLst>
              <a:ext uri="{FF2B5EF4-FFF2-40B4-BE49-F238E27FC236}">
                <a16:creationId xmlns:a16="http://schemas.microsoft.com/office/drawing/2014/main" id="{C1A57656-34E6-4F47-9E09-8771EB120F41}"/>
              </a:ext>
            </a:extLst>
          </p:cNvPr>
          <p:cNvSpPr>
            <a:spLocks noGrp="1"/>
          </p:cNvSpPr>
          <p:nvPr>
            <p:ph type="title"/>
          </p:nvPr>
        </p:nvSpPr>
        <p:spPr/>
        <p:txBody>
          <a:bodyPr/>
          <a:lstStyle/>
          <a:p>
            <a:r>
              <a:rPr lang="sv-SE" sz="3600" dirty="0"/>
              <a:t>Dödar, Uppståndelser &amp; Domstolar</a:t>
            </a:r>
          </a:p>
        </p:txBody>
      </p:sp>
      <p:sp>
        <p:nvSpPr>
          <p:cNvPr id="13" name="Rektangel 12">
            <a:extLst>
              <a:ext uri="{FF2B5EF4-FFF2-40B4-BE49-F238E27FC236}">
                <a16:creationId xmlns:a16="http://schemas.microsoft.com/office/drawing/2014/main" id="{60D5862A-8C56-4B9D-A718-97E2CEBAD502}"/>
              </a:ext>
            </a:extLst>
          </p:cNvPr>
          <p:cNvSpPr/>
          <p:nvPr/>
        </p:nvSpPr>
        <p:spPr>
          <a:xfrm>
            <a:off x="0" y="682170"/>
            <a:ext cx="12192000" cy="6017032"/>
          </a:xfrm>
          <a:prstGeom prst="rect">
            <a:avLst/>
          </a:prstGeom>
        </p:spPr>
        <p:txBody>
          <a:bodyPr wrap="square" lIns="216000" rIns="108000">
            <a:spAutoFit/>
          </a:bodyPr>
          <a:lstStyle/>
          <a:p>
            <a:pPr indent="1166813"/>
            <a:r>
              <a:rPr lang="sv-SE" sz="2000" dirty="0">
                <a:solidFill>
                  <a:srgbClr val="FF0000"/>
                </a:solidFill>
              </a:rPr>
              <a:t>Över dem [som har del i den första uppståndelsen] har </a:t>
            </a:r>
            <a:r>
              <a:rPr lang="sv-SE" sz="2000" i="1" u="sng" dirty="0">
                <a:solidFill>
                  <a:srgbClr val="FF0000"/>
                </a:solidFill>
              </a:rPr>
              <a:t>den andra döden</a:t>
            </a:r>
            <a:r>
              <a:rPr lang="sv-SE" sz="2000" dirty="0">
                <a:solidFill>
                  <a:srgbClr val="FF0000"/>
                </a:solidFill>
              </a:rPr>
              <a:t> ingen </a:t>
            </a:r>
            <a:br>
              <a:rPr lang="sv-SE" sz="2000" dirty="0">
                <a:solidFill>
                  <a:srgbClr val="FF0000"/>
                </a:solidFill>
              </a:rPr>
            </a:br>
            <a:r>
              <a:rPr lang="sv-SE" sz="2000" dirty="0">
                <a:solidFill>
                  <a:srgbClr val="FF0000"/>
                </a:solidFill>
              </a:rPr>
              <a:t>makt, utan de ska vara Guds och Kristi präster och regera med honom i tusen år… </a:t>
            </a:r>
            <a:br>
              <a:rPr lang="sv-SE" sz="2000" dirty="0">
                <a:solidFill>
                  <a:srgbClr val="FF0000"/>
                </a:solidFill>
              </a:rPr>
            </a:br>
            <a:r>
              <a:rPr lang="sv-SE" sz="2000" dirty="0">
                <a:solidFill>
                  <a:srgbClr val="FF0000"/>
                </a:solidFill>
              </a:rPr>
              <a:t>Detta, det vill säga </a:t>
            </a:r>
            <a:r>
              <a:rPr lang="sv-SE" sz="2000" i="1" u="sng" dirty="0">
                <a:solidFill>
                  <a:srgbClr val="FF0000"/>
                </a:solidFill>
              </a:rPr>
              <a:t>eldsjön, är den andra döden</a:t>
            </a:r>
            <a:r>
              <a:rPr lang="sv-SE" sz="2000" dirty="0">
                <a:solidFill>
                  <a:srgbClr val="FF0000"/>
                </a:solidFill>
              </a:rPr>
              <a:t>. Och om någon inte fanns </a:t>
            </a:r>
            <a:br>
              <a:rPr lang="sv-SE" sz="2000" dirty="0">
                <a:solidFill>
                  <a:srgbClr val="FF0000"/>
                </a:solidFill>
              </a:rPr>
            </a:br>
            <a:r>
              <a:rPr lang="sv-SE" sz="2000" dirty="0">
                <a:solidFill>
                  <a:srgbClr val="FF0000"/>
                </a:solidFill>
              </a:rPr>
              <a:t>skriven i livets bok kastades han i eldsjön. </a:t>
            </a:r>
            <a:r>
              <a:rPr lang="sv-SE" sz="1600" dirty="0">
                <a:solidFill>
                  <a:schemeClr val="tx2"/>
                </a:solidFill>
              </a:rPr>
              <a:t>(Upp 20:6-15)</a:t>
            </a:r>
            <a:endParaRPr lang="sv-SE" sz="2000" dirty="0">
              <a:solidFill>
                <a:schemeClr val="tx2"/>
              </a:solidFill>
            </a:endParaRPr>
          </a:p>
          <a:p>
            <a:pPr indent="2062163">
              <a:spcBef>
                <a:spcPts val="1800"/>
              </a:spcBef>
            </a:pPr>
            <a:r>
              <a:rPr lang="sv-SE" sz="2000" dirty="0">
                <a:solidFill>
                  <a:srgbClr val="FF0000"/>
                </a:solidFill>
              </a:rPr>
              <a:t>De som hade blivit halshuggna för Jesu vittnesbörd… </a:t>
            </a:r>
            <a:br>
              <a:rPr lang="sv-SE" sz="2000" dirty="0">
                <a:solidFill>
                  <a:srgbClr val="FF0000"/>
                </a:solidFill>
              </a:rPr>
            </a:br>
            <a:r>
              <a:rPr lang="sv-SE" sz="2000" dirty="0">
                <a:solidFill>
                  <a:srgbClr val="FF0000"/>
                </a:solidFill>
              </a:rPr>
              <a:t>levde och regerade med Kristus i tusen år. Men de </a:t>
            </a:r>
            <a:r>
              <a:rPr lang="sv-SE" sz="2000" i="1" u="sng" dirty="0">
                <a:solidFill>
                  <a:srgbClr val="FF0000"/>
                </a:solidFill>
              </a:rPr>
              <a:t>andra</a:t>
            </a:r>
            <a:r>
              <a:rPr lang="sv-SE" sz="2000" dirty="0">
                <a:solidFill>
                  <a:srgbClr val="FF0000"/>
                </a:solidFill>
              </a:rPr>
              <a:t> döda levde inte </a:t>
            </a:r>
            <a:br>
              <a:rPr lang="sv-SE" sz="2000" dirty="0">
                <a:solidFill>
                  <a:srgbClr val="FF0000"/>
                </a:solidFill>
              </a:rPr>
            </a:br>
            <a:r>
              <a:rPr lang="sv-SE" sz="2000" dirty="0">
                <a:solidFill>
                  <a:srgbClr val="FF0000"/>
                </a:solidFill>
              </a:rPr>
              <a:t>förrän de tusen åren hade gått. Detta är den </a:t>
            </a:r>
            <a:r>
              <a:rPr lang="sv-SE" sz="2000" i="1" u="sng" dirty="0">
                <a:solidFill>
                  <a:srgbClr val="FF0000"/>
                </a:solidFill>
              </a:rPr>
              <a:t>första</a:t>
            </a:r>
            <a:r>
              <a:rPr lang="sv-SE" sz="2000" dirty="0">
                <a:solidFill>
                  <a:srgbClr val="FF0000"/>
                </a:solidFill>
              </a:rPr>
              <a:t> uppståndelsen. Salig </a:t>
            </a:r>
            <a:br>
              <a:rPr lang="sv-SE" sz="2000" dirty="0">
                <a:solidFill>
                  <a:srgbClr val="FF0000"/>
                </a:solidFill>
              </a:rPr>
            </a:br>
            <a:r>
              <a:rPr lang="sv-SE" sz="2000" dirty="0">
                <a:solidFill>
                  <a:srgbClr val="FF0000"/>
                </a:solidFill>
              </a:rPr>
              <a:t>och helig är den som har del i den första uppståndelsen… de ska vara </a:t>
            </a:r>
            <a:br>
              <a:rPr lang="sv-SE" sz="2000" dirty="0">
                <a:solidFill>
                  <a:srgbClr val="FF0000"/>
                </a:solidFill>
              </a:rPr>
            </a:br>
            <a:r>
              <a:rPr lang="sv-SE" sz="2000" dirty="0">
                <a:solidFill>
                  <a:srgbClr val="FF0000"/>
                </a:solidFill>
              </a:rPr>
              <a:t>Guds och Kristi präster och regera med honom i tusen år. </a:t>
            </a:r>
            <a:r>
              <a:rPr lang="sv-SE" sz="1600" dirty="0">
                <a:solidFill>
                  <a:schemeClr val="tx2"/>
                </a:solidFill>
              </a:rPr>
              <a:t>(Upp 20:4-6)</a:t>
            </a:r>
          </a:p>
          <a:p>
            <a:pPr>
              <a:spcBef>
                <a:spcPts val="600"/>
              </a:spcBef>
            </a:pPr>
            <a:r>
              <a:rPr lang="sv-SE" sz="2000" dirty="0">
                <a:solidFill>
                  <a:srgbClr val="FF0000"/>
                </a:solidFill>
              </a:rPr>
              <a:t>Alla ska göras levande i Kristus. Men var och en i sin ordning: Kristus som </a:t>
            </a:r>
            <a:br>
              <a:rPr lang="sv-SE" sz="2000" dirty="0">
                <a:solidFill>
                  <a:srgbClr val="FF0000"/>
                </a:solidFill>
              </a:rPr>
            </a:br>
            <a:r>
              <a:rPr lang="sv-SE" sz="2000" i="1" u="sng" dirty="0">
                <a:solidFill>
                  <a:srgbClr val="FF0000"/>
                </a:solidFill>
              </a:rPr>
              <a:t>förstlingen</a:t>
            </a:r>
            <a:r>
              <a:rPr lang="sv-SE" sz="2000" dirty="0">
                <a:solidFill>
                  <a:srgbClr val="FF0000"/>
                </a:solidFill>
              </a:rPr>
              <a:t> och </a:t>
            </a:r>
            <a:r>
              <a:rPr lang="sv-SE" sz="2000" i="1" u="sng" dirty="0">
                <a:solidFill>
                  <a:srgbClr val="FF0000"/>
                </a:solidFill>
              </a:rPr>
              <a:t>därefter</a:t>
            </a:r>
            <a:r>
              <a:rPr lang="sv-SE" sz="2000" dirty="0">
                <a:solidFill>
                  <a:srgbClr val="FF0000"/>
                </a:solidFill>
              </a:rPr>
              <a:t>, när han kommer, de som tillhör honom. </a:t>
            </a:r>
            <a:r>
              <a:rPr lang="sv-SE" sz="2000" i="1" u="sng" dirty="0">
                <a:solidFill>
                  <a:srgbClr val="FF0000"/>
                </a:solidFill>
              </a:rPr>
              <a:t>Sedan</a:t>
            </a:r>
            <a:r>
              <a:rPr lang="sv-SE" sz="2000" dirty="0">
                <a:solidFill>
                  <a:srgbClr val="FF0000"/>
                </a:solidFill>
              </a:rPr>
              <a:t> </a:t>
            </a:r>
            <a:br>
              <a:rPr lang="sv-SE" sz="2000" dirty="0">
                <a:solidFill>
                  <a:srgbClr val="FF0000"/>
                </a:solidFill>
              </a:rPr>
            </a:br>
            <a:r>
              <a:rPr lang="sv-SE" sz="2000" dirty="0">
                <a:solidFill>
                  <a:srgbClr val="FF0000"/>
                </a:solidFill>
              </a:rPr>
              <a:t>kommer slutet, när han överlämnar riket åt Gud Fadern. </a:t>
            </a:r>
            <a:r>
              <a:rPr lang="sv-SE" sz="1600" dirty="0">
                <a:solidFill>
                  <a:schemeClr val="tx2"/>
                </a:solidFill>
              </a:rPr>
              <a:t>(1 Kor </a:t>
            </a:r>
            <a:r>
              <a:rPr lang="sv-SE" sz="1600">
                <a:solidFill>
                  <a:schemeClr val="tx2"/>
                </a:solidFill>
              </a:rPr>
              <a:t>15:22-24)</a:t>
            </a:r>
            <a:endParaRPr lang="sv-SE" sz="1600" dirty="0">
              <a:solidFill>
                <a:schemeClr val="bg1"/>
              </a:solidFill>
              <a:highlight>
                <a:srgbClr val="FFFF00"/>
              </a:highlight>
            </a:endParaRPr>
          </a:p>
          <a:p>
            <a:pPr indent="1614488">
              <a:spcBef>
                <a:spcPts val="1800"/>
              </a:spcBef>
            </a:pPr>
            <a:r>
              <a:rPr lang="sv-SE" sz="2000" dirty="0">
                <a:solidFill>
                  <a:srgbClr val="FF0000"/>
                </a:solidFill>
              </a:rPr>
              <a:t>Det kommer en tid när alla som ligger i gravarna ska höra hans </a:t>
            </a:r>
            <a:br>
              <a:rPr lang="sv-SE" sz="2000" dirty="0">
                <a:solidFill>
                  <a:srgbClr val="FF0000"/>
                </a:solidFill>
              </a:rPr>
            </a:br>
            <a:r>
              <a:rPr lang="sv-SE" sz="2000" dirty="0">
                <a:solidFill>
                  <a:srgbClr val="FF0000"/>
                </a:solidFill>
              </a:rPr>
              <a:t>röst och komma ut. De som har gjort gott ska uppstå till </a:t>
            </a:r>
            <a:r>
              <a:rPr lang="sv-SE" sz="2000" i="1" u="sng" dirty="0">
                <a:solidFill>
                  <a:srgbClr val="FF0000"/>
                </a:solidFill>
              </a:rPr>
              <a:t>liv</a:t>
            </a:r>
            <a:r>
              <a:rPr lang="sv-SE" sz="2000" dirty="0">
                <a:solidFill>
                  <a:srgbClr val="FF0000"/>
                </a:solidFill>
              </a:rPr>
              <a:t>, och de som har gjort ont ska uppstå till </a:t>
            </a:r>
            <a:r>
              <a:rPr lang="sv-SE" sz="2000" i="1" u="sng" dirty="0">
                <a:solidFill>
                  <a:srgbClr val="FF0000"/>
                </a:solidFill>
              </a:rPr>
              <a:t>dom</a:t>
            </a:r>
            <a:r>
              <a:rPr lang="sv-SE" sz="2000" dirty="0">
                <a:solidFill>
                  <a:srgbClr val="FF0000"/>
                </a:solidFill>
              </a:rPr>
              <a:t>. </a:t>
            </a:r>
            <a:r>
              <a:rPr lang="sv-SE" sz="1600" dirty="0">
                <a:solidFill>
                  <a:schemeClr val="tx2"/>
                </a:solidFill>
              </a:rPr>
              <a:t>(Joh 5:28-29)</a:t>
            </a:r>
          </a:p>
          <a:p>
            <a:pPr marL="179388" indent="-177800">
              <a:spcBef>
                <a:spcPts val="600"/>
              </a:spcBef>
              <a:buFont typeface="Arial" panose="020B0604020202020204" pitchFamily="34" charset="0"/>
              <a:buChar char="•"/>
            </a:pPr>
            <a:r>
              <a:rPr lang="sv-SE" sz="2000" dirty="0">
                <a:solidFill>
                  <a:srgbClr val="FF0000"/>
                </a:solidFill>
              </a:rPr>
              <a:t>Vi måste alla träda fram inför </a:t>
            </a:r>
            <a:r>
              <a:rPr lang="sv-SE" sz="2000" b="1" dirty="0">
                <a:solidFill>
                  <a:schemeClr val="bg2"/>
                </a:solidFill>
              </a:rPr>
              <a:t>Kristi domstol</a:t>
            </a:r>
            <a:r>
              <a:rPr lang="sv-SE" sz="2000" dirty="0">
                <a:solidFill>
                  <a:srgbClr val="FF0000"/>
                </a:solidFill>
              </a:rPr>
              <a:t>, för att… </a:t>
            </a:r>
            <a:r>
              <a:rPr lang="sv-SE" sz="2000" i="1" u="sng" dirty="0">
                <a:solidFill>
                  <a:schemeClr val="accent6">
                    <a:lumMod val="60000"/>
                    <a:lumOff val="40000"/>
                  </a:schemeClr>
                </a:solidFill>
              </a:rPr>
              <a:t>få igen</a:t>
            </a:r>
            <a:r>
              <a:rPr lang="sv-SE" sz="2000" dirty="0">
                <a:solidFill>
                  <a:srgbClr val="FF0000"/>
                </a:solidFill>
              </a:rPr>
              <a:t> vad han har gjort här i livet, gott eller ont. </a:t>
            </a:r>
            <a:r>
              <a:rPr lang="sv-SE" sz="1600" dirty="0">
                <a:solidFill>
                  <a:schemeClr val="tx2"/>
                </a:solidFill>
              </a:rPr>
              <a:t>(2 Kor 5:10)</a:t>
            </a:r>
            <a:endParaRPr lang="sv-SE" sz="2000" dirty="0">
              <a:solidFill>
                <a:schemeClr val="tx2"/>
              </a:solidFill>
            </a:endParaRPr>
          </a:p>
          <a:p>
            <a:pPr marL="179388" indent="-177800">
              <a:spcBef>
                <a:spcPts val="600"/>
              </a:spcBef>
              <a:buFont typeface="Arial" panose="020B0604020202020204" pitchFamily="34" charset="0"/>
              <a:buChar char="•"/>
            </a:pPr>
            <a:r>
              <a:rPr lang="sv-SE" sz="2000" dirty="0">
                <a:solidFill>
                  <a:srgbClr val="FF0000"/>
                </a:solidFill>
              </a:rPr>
              <a:t>Men </a:t>
            </a:r>
            <a:r>
              <a:rPr lang="sv-SE" sz="2000" i="1" u="sng" dirty="0">
                <a:solidFill>
                  <a:srgbClr val="FF0000"/>
                </a:solidFill>
              </a:rPr>
              <a:t>de andra döda</a:t>
            </a:r>
            <a:r>
              <a:rPr lang="sv-SE" sz="2000" dirty="0">
                <a:solidFill>
                  <a:srgbClr val="FF0000"/>
                </a:solidFill>
              </a:rPr>
              <a:t> levde inte förrän de tusen åren hade gått… Och jag såg en </a:t>
            </a:r>
            <a:r>
              <a:rPr lang="sv-SE" sz="2000" b="1" dirty="0">
                <a:solidFill>
                  <a:schemeClr val="bg2"/>
                </a:solidFill>
              </a:rPr>
              <a:t>stor vit tron</a:t>
            </a:r>
            <a:r>
              <a:rPr lang="sv-SE" sz="2000" dirty="0">
                <a:solidFill>
                  <a:srgbClr val="FF0000"/>
                </a:solidFill>
              </a:rPr>
              <a:t>… Jag såg de döda… stå inför tronen… Och de döda </a:t>
            </a:r>
            <a:r>
              <a:rPr lang="sv-SE" sz="2000" i="1" u="sng" dirty="0">
                <a:solidFill>
                  <a:schemeClr val="accent6">
                    <a:lumMod val="60000"/>
                    <a:lumOff val="40000"/>
                  </a:schemeClr>
                </a:solidFill>
              </a:rPr>
              <a:t>dömdes</a:t>
            </a:r>
            <a:r>
              <a:rPr lang="sv-SE" sz="2000" dirty="0">
                <a:solidFill>
                  <a:srgbClr val="FF0000"/>
                </a:solidFill>
              </a:rPr>
              <a:t> efter sina gärningar, efter det som stod skrivet i böckerna. </a:t>
            </a:r>
            <a:r>
              <a:rPr lang="sv-SE" sz="1600" dirty="0">
                <a:solidFill>
                  <a:schemeClr val="tx2"/>
                </a:solidFill>
              </a:rPr>
              <a:t>(Upp 20:5-12)</a:t>
            </a:r>
          </a:p>
        </p:txBody>
      </p:sp>
      <p:sp>
        <p:nvSpPr>
          <p:cNvPr id="3" name="Rektangel 2">
            <a:extLst>
              <a:ext uri="{FF2B5EF4-FFF2-40B4-BE49-F238E27FC236}">
                <a16:creationId xmlns:a16="http://schemas.microsoft.com/office/drawing/2014/main" id="{D5AC4081-4B7F-4FC7-9AD5-2C93F0AE2AD5}"/>
              </a:ext>
            </a:extLst>
          </p:cNvPr>
          <p:cNvSpPr/>
          <p:nvPr/>
        </p:nvSpPr>
        <p:spPr>
          <a:xfrm>
            <a:off x="0" y="669340"/>
            <a:ext cx="1398945" cy="400110"/>
          </a:xfrm>
          <a:prstGeom prst="rect">
            <a:avLst/>
          </a:prstGeom>
        </p:spPr>
        <p:txBody>
          <a:bodyPr wrap="none" lIns="216000" rIns="0">
            <a:spAutoFit/>
          </a:bodyPr>
          <a:lstStyle/>
          <a:p>
            <a:r>
              <a:rPr lang="sv-SE" sz="2000" b="1" dirty="0">
                <a:solidFill>
                  <a:schemeClr val="accent4">
                    <a:lumMod val="75000"/>
                  </a:schemeClr>
                </a:solidFill>
                <a:effectLst>
                  <a:outerShdw blurRad="38100" dist="38100" dir="2700000" algn="tl">
                    <a:srgbClr val="000000">
                      <a:alpha val="43137"/>
                    </a:srgbClr>
                  </a:outerShdw>
                </a:effectLst>
              </a:rPr>
              <a:t>Två dödar: </a:t>
            </a:r>
            <a:endParaRPr lang="sv-SE" sz="2000" dirty="0"/>
          </a:p>
        </p:txBody>
      </p:sp>
      <p:sp>
        <p:nvSpPr>
          <p:cNvPr id="4" name="Rektangel 3">
            <a:extLst>
              <a:ext uri="{FF2B5EF4-FFF2-40B4-BE49-F238E27FC236}">
                <a16:creationId xmlns:a16="http://schemas.microsoft.com/office/drawing/2014/main" id="{B6B32310-819D-40B9-A1A7-42539CE3AFC2}"/>
              </a:ext>
            </a:extLst>
          </p:cNvPr>
          <p:cNvSpPr/>
          <p:nvPr/>
        </p:nvSpPr>
        <p:spPr>
          <a:xfrm>
            <a:off x="0" y="2134443"/>
            <a:ext cx="2283547" cy="400110"/>
          </a:xfrm>
          <a:prstGeom prst="rect">
            <a:avLst/>
          </a:prstGeom>
        </p:spPr>
        <p:txBody>
          <a:bodyPr wrap="none" lIns="216000" rIns="0">
            <a:spAutoFit/>
          </a:bodyPr>
          <a:lstStyle/>
          <a:p>
            <a:r>
              <a:rPr lang="sv-SE" sz="2000" b="1" dirty="0">
                <a:solidFill>
                  <a:schemeClr val="accent4">
                    <a:lumMod val="75000"/>
                  </a:schemeClr>
                </a:solidFill>
                <a:effectLst>
                  <a:outerShdw blurRad="38100" dist="38100" dir="2700000" algn="tl">
                    <a:srgbClr val="000000">
                      <a:alpha val="43137"/>
                    </a:srgbClr>
                  </a:outerShdw>
                </a:effectLst>
              </a:rPr>
              <a:t>Två uppståndelser:</a:t>
            </a:r>
            <a:r>
              <a:rPr lang="sv-SE" sz="2000" dirty="0">
                <a:solidFill>
                  <a:schemeClr val="accent4">
                    <a:lumMod val="75000"/>
                  </a:schemeClr>
                </a:solidFill>
              </a:rPr>
              <a:t> </a:t>
            </a:r>
            <a:endParaRPr lang="sv-SE" sz="2000" dirty="0"/>
          </a:p>
        </p:txBody>
      </p:sp>
      <p:sp>
        <p:nvSpPr>
          <p:cNvPr id="7" name="Rektangel 6">
            <a:extLst>
              <a:ext uri="{FF2B5EF4-FFF2-40B4-BE49-F238E27FC236}">
                <a16:creationId xmlns:a16="http://schemas.microsoft.com/office/drawing/2014/main" id="{BDE32E7E-D70A-4DB3-9B4B-7B276D85AEBF}"/>
              </a:ext>
            </a:extLst>
          </p:cNvPr>
          <p:cNvSpPr/>
          <p:nvPr/>
        </p:nvSpPr>
        <p:spPr>
          <a:xfrm>
            <a:off x="0" y="4880726"/>
            <a:ext cx="1855224" cy="400110"/>
          </a:xfrm>
          <a:prstGeom prst="rect">
            <a:avLst/>
          </a:prstGeom>
        </p:spPr>
        <p:txBody>
          <a:bodyPr wrap="none" lIns="216000" rIns="0">
            <a:spAutoFit/>
          </a:bodyPr>
          <a:lstStyle/>
          <a:p>
            <a:r>
              <a:rPr lang="sv-SE" sz="2000" b="1" dirty="0">
                <a:solidFill>
                  <a:schemeClr val="accent4">
                    <a:lumMod val="75000"/>
                  </a:schemeClr>
                </a:solidFill>
                <a:effectLst>
                  <a:outerShdw blurRad="38100" dist="38100" dir="2700000" algn="tl">
                    <a:srgbClr val="000000">
                      <a:alpha val="43137"/>
                    </a:srgbClr>
                  </a:outerShdw>
                </a:effectLst>
              </a:rPr>
              <a:t>Två domstolar: </a:t>
            </a:r>
            <a:endParaRPr lang="sv-SE" sz="2000" dirty="0"/>
          </a:p>
        </p:txBody>
      </p:sp>
      <p:cxnSp>
        <p:nvCxnSpPr>
          <p:cNvPr id="10" name="Rak pilkoppling 9">
            <a:extLst>
              <a:ext uri="{FF2B5EF4-FFF2-40B4-BE49-F238E27FC236}">
                <a16:creationId xmlns:a16="http://schemas.microsoft.com/office/drawing/2014/main" id="{A02A1E8D-BC08-4821-8C63-5913B4966ED7}"/>
              </a:ext>
            </a:extLst>
          </p:cNvPr>
          <p:cNvCxnSpPr/>
          <p:nvPr/>
        </p:nvCxnSpPr>
        <p:spPr>
          <a:xfrm flipV="1">
            <a:off x="4391025" y="5905500"/>
            <a:ext cx="1409700" cy="409575"/>
          </a:xfrm>
          <a:prstGeom prst="straightConnector1">
            <a:avLst/>
          </a:prstGeom>
          <a:ln w="38100">
            <a:solidFill>
              <a:schemeClr val="accent6">
                <a:lumMod val="60000"/>
                <a:lumOff val="40000"/>
              </a:schemeClr>
            </a:solidFill>
            <a:headEnd type="triangle"/>
            <a:tailEnd type="triangle"/>
          </a:ln>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1420132918"/>
      </p:ext>
    </p:extLst>
  </p:cSld>
  <p:clrMapOvr>
    <a:masterClrMapping/>
  </p:clrMapOvr>
  <p:transition advTm="40872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fade">
                                      <p:cBhvr>
                                        <p:cTn id="37" dur="500"/>
                                        <p:tgtEl>
                                          <p:spTgt spid="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D4EEBB52-E842-47F8-AB17-0B91EA871BAD}"/>
              </a:ext>
            </a:extLst>
          </p:cNvPr>
          <p:cNvGraphicFramePr>
            <a:graphicFrameLocks noGrp="1"/>
          </p:cNvGraphicFramePr>
          <p:nvPr/>
        </p:nvGraphicFramePr>
        <p:xfrm>
          <a:off x="0" y="2831977"/>
          <a:ext cx="12192001" cy="4034643"/>
        </p:xfrm>
        <a:graphic>
          <a:graphicData uri="http://schemas.openxmlformats.org/drawingml/2006/table">
            <a:tbl>
              <a:tblPr>
                <a:tableStyleId>{5C22544A-7EE6-4342-B048-85BDC9FD1C3A}</a:tableStyleId>
              </a:tblPr>
              <a:tblGrid>
                <a:gridCol w="2049076">
                  <a:extLst>
                    <a:ext uri="{9D8B030D-6E8A-4147-A177-3AD203B41FA5}">
                      <a16:colId xmlns:a16="http://schemas.microsoft.com/office/drawing/2014/main" val="20002"/>
                    </a:ext>
                  </a:extLst>
                </a:gridCol>
                <a:gridCol w="1331899">
                  <a:extLst>
                    <a:ext uri="{9D8B030D-6E8A-4147-A177-3AD203B41FA5}">
                      <a16:colId xmlns:a16="http://schemas.microsoft.com/office/drawing/2014/main" val="20003"/>
                    </a:ext>
                  </a:extLst>
                </a:gridCol>
                <a:gridCol w="2049076">
                  <a:extLst>
                    <a:ext uri="{9D8B030D-6E8A-4147-A177-3AD203B41FA5}">
                      <a16:colId xmlns:a16="http://schemas.microsoft.com/office/drawing/2014/main" val="20005"/>
                    </a:ext>
                  </a:extLst>
                </a:gridCol>
                <a:gridCol w="1331899">
                  <a:extLst>
                    <a:ext uri="{9D8B030D-6E8A-4147-A177-3AD203B41FA5}">
                      <a16:colId xmlns:a16="http://schemas.microsoft.com/office/drawing/2014/main" val="20006"/>
                    </a:ext>
                  </a:extLst>
                </a:gridCol>
                <a:gridCol w="2049076">
                  <a:extLst>
                    <a:ext uri="{9D8B030D-6E8A-4147-A177-3AD203B41FA5}">
                      <a16:colId xmlns:a16="http://schemas.microsoft.com/office/drawing/2014/main" val="20008"/>
                    </a:ext>
                  </a:extLst>
                </a:gridCol>
                <a:gridCol w="1331899">
                  <a:extLst>
                    <a:ext uri="{9D8B030D-6E8A-4147-A177-3AD203B41FA5}">
                      <a16:colId xmlns:a16="http://schemas.microsoft.com/office/drawing/2014/main" val="20009"/>
                    </a:ext>
                  </a:extLst>
                </a:gridCol>
                <a:gridCol w="2049076">
                  <a:extLst>
                    <a:ext uri="{9D8B030D-6E8A-4147-A177-3AD203B41FA5}">
                      <a16:colId xmlns:a16="http://schemas.microsoft.com/office/drawing/2014/main" val="20011"/>
                    </a:ext>
                  </a:extLst>
                </a:gridCol>
              </a:tblGrid>
              <a:tr h="419026">
                <a:tc>
                  <a:txBody>
                    <a:bodyPr/>
                    <a:lstStyle/>
                    <a:p>
                      <a:pPr algn="ctr"/>
                      <a:endParaRPr lang="sv-SE" sz="1800" b="1" dirty="0"/>
                    </a:p>
                  </a:txBody>
                  <a:tcPr marL="36000" marR="18000" marT="0" marB="0">
                    <a:solidFill>
                      <a:schemeClr val="bg1"/>
                    </a:solidFill>
                  </a:tcPr>
                </a:tc>
                <a:tc gridSpan="5">
                  <a:txBody>
                    <a:bodyPr/>
                    <a:lstStyle/>
                    <a:p>
                      <a:pPr algn="ctr"/>
                      <a:r>
                        <a:rPr lang="sv-SE" sz="2400" b="1" dirty="0"/>
                        <a:t>Uppståndelser</a:t>
                      </a:r>
                    </a:p>
                  </a:txBody>
                  <a:tcPr marL="36000" marR="18000" marT="0" marB="0" anchor="ctr">
                    <a:solidFill>
                      <a:schemeClr val="accent2">
                        <a:lumMod val="40000"/>
                        <a:lumOff val="60000"/>
                      </a:schemeClr>
                    </a:solidFill>
                  </a:tcPr>
                </a:tc>
                <a:tc hMerge="1">
                  <a:txBody>
                    <a:bodyPr/>
                    <a:lstStyle/>
                    <a:p>
                      <a:pPr algn="ctr"/>
                      <a:endParaRPr lang="sv-SE" sz="1800" b="1"/>
                    </a:p>
                  </a:txBody>
                  <a:tcPr marL="36000" marR="18000" marT="0" marB="0" anchor="ctr">
                    <a:solidFill>
                      <a:schemeClr val="tx2">
                        <a:lumMod val="20000"/>
                        <a:lumOff val="80000"/>
                      </a:schemeClr>
                    </a:solidFill>
                  </a:tcPr>
                </a:tc>
                <a:tc hMerge="1">
                  <a:txBody>
                    <a:bodyPr/>
                    <a:lstStyle/>
                    <a:p>
                      <a:pPr algn="ctr"/>
                      <a:endParaRPr lang="sv-SE" sz="1800" b="0"/>
                    </a:p>
                  </a:txBody>
                  <a:tcPr marL="36000" marR="18000" marT="0" marB="0" anchor="ctr">
                    <a:solidFill>
                      <a:schemeClr val="accent2">
                        <a:lumMod val="40000"/>
                        <a:lumOff val="60000"/>
                      </a:schemeClr>
                    </a:solidFill>
                  </a:tcPr>
                </a:tc>
                <a:tc hMerge="1">
                  <a:txBody>
                    <a:bodyPr/>
                    <a:lstStyle/>
                    <a:p>
                      <a:pPr algn="ctr"/>
                      <a:endParaRPr lang="sv-SE" sz="1800" b="0"/>
                    </a:p>
                  </a:txBody>
                  <a:tcPr marL="36000" marR="18000" marT="0" marB="0" anchor="ctr">
                    <a:solidFill>
                      <a:schemeClr val="tx2">
                        <a:lumMod val="20000"/>
                        <a:lumOff val="80000"/>
                      </a:schemeClr>
                    </a:solidFill>
                  </a:tcPr>
                </a:tc>
                <a:tc hMerge="1">
                  <a:txBody>
                    <a:bodyPr/>
                    <a:lstStyle/>
                    <a:p>
                      <a:pPr algn="ctr"/>
                      <a:endParaRPr lang="sv-SE" sz="1800" b="0"/>
                    </a:p>
                  </a:txBody>
                  <a:tcPr marL="36000" marR="18000" marT="0" marB="0" anchor="ctr">
                    <a:solidFill>
                      <a:schemeClr val="accent2">
                        <a:lumMod val="40000"/>
                        <a:lumOff val="60000"/>
                      </a:schemeClr>
                    </a:solidFill>
                  </a:tcPr>
                </a:tc>
                <a:tc>
                  <a:txBody>
                    <a:bodyPr/>
                    <a:lstStyle/>
                    <a:p>
                      <a:pPr algn="ctr"/>
                      <a:endParaRPr lang="sv-SE" sz="1800" b="1" dirty="0"/>
                    </a:p>
                  </a:txBody>
                  <a:tcPr marL="36000" marR="18000" marT="0" marB="0">
                    <a:solidFill>
                      <a:schemeClr val="bg1"/>
                    </a:solidFill>
                  </a:tcPr>
                </a:tc>
                <a:extLst>
                  <a:ext uri="{0D108BD9-81ED-4DB2-BD59-A6C34878D82A}">
                    <a16:rowId xmlns:a16="http://schemas.microsoft.com/office/drawing/2014/main" val="1345600290"/>
                  </a:ext>
                </a:extLst>
              </a:tr>
              <a:tr h="3615617">
                <a:tc>
                  <a:txBody>
                    <a:bodyPr/>
                    <a:lstStyle/>
                    <a:p>
                      <a:pPr algn="ctr">
                        <a:lnSpc>
                          <a:spcPts val="2000"/>
                        </a:lnSpc>
                      </a:pPr>
                      <a:r>
                        <a:rPr lang="sv-SE" sz="2400" b="1" dirty="0"/>
                        <a:t>GT</a:t>
                      </a:r>
                    </a:p>
                  </a:txBody>
                  <a:tcPr marL="36000" marR="18000" marT="108000" marB="0">
                    <a:solidFill>
                      <a:schemeClr val="tx2">
                        <a:lumMod val="40000"/>
                        <a:lumOff val="60000"/>
                      </a:schemeClr>
                    </a:solidFill>
                  </a:tcPr>
                </a:tc>
                <a:tc>
                  <a:txBody>
                    <a:bodyPr/>
                    <a:lstStyle/>
                    <a:p>
                      <a:pPr algn="ctr">
                        <a:lnSpc>
                          <a:spcPts val="2000"/>
                        </a:lnSpc>
                      </a:pPr>
                      <a:r>
                        <a:rPr lang="sv-SE" sz="2400" b="1" dirty="0"/>
                        <a:t>Prototyp</a:t>
                      </a:r>
                    </a:p>
                    <a:p>
                      <a:pPr algn="ctr">
                        <a:lnSpc>
                          <a:spcPts val="2000"/>
                        </a:lnSpc>
                      </a:pPr>
                      <a:r>
                        <a:rPr lang="sv-SE" sz="1600" b="1" dirty="0">
                          <a:solidFill>
                            <a:schemeClr val="accent6">
                              <a:lumMod val="50000"/>
                            </a:schemeClr>
                          </a:solidFill>
                        </a:rPr>
                        <a:t>Kristi uppst.</a:t>
                      </a:r>
                    </a:p>
                  </a:txBody>
                  <a:tcPr marL="36000" marR="18000" marT="108000" marB="0">
                    <a:solidFill>
                      <a:schemeClr val="accent2">
                        <a:lumMod val="40000"/>
                        <a:lumOff val="60000"/>
                      </a:schemeClr>
                    </a:solidFill>
                  </a:tcPr>
                </a:tc>
                <a:tc>
                  <a:txBody>
                    <a:bodyPr/>
                    <a:lstStyle/>
                    <a:p>
                      <a:pPr algn="ctr">
                        <a:lnSpc>
                          <a:spcPts val="2000"/>
                        </a:lnSpc>
                      </a:pPr>
                      <a:r>
                        <a:rPr lang="sv-SE" sz="2400" b="1" dirty="0"/>
                        <a:t>NT</a:t>
                      </a:r>
                    </a:p>
                  </a:txBody>
                  <a:tcPr marL="36000" marR="18000" marT="108000" marB="0">
                    <a:solidFill>
                      <a:schemeClr val="tx2">
                        <a:lumMod val="40000"/>
                        <a:lumOff val="60000"/>
                      </a:schemeClr>
                    </a:solidFill>
                  </a:tcPr>
                </a:tc>
                <a:tc>
                  <a:txBody>
                    <a:bodyPr/>
                    <a:lstStyle/>
                    <a:p>
                      <a:pPr algn="ctr">
                        <a:lnSpc>
                          <a:spcPts val="2000"/>
                        </a:lnSpc>
                      </a:pPr>
                      <a:r>
                        <a:rPr lang="sv-SE" sz="2400" b="1" baseline="0" dirty="0"/>
                        <a:t>Första</a:t>
                      </a:r>
                      <a:br>
                        <a:rPr lang="sv-SE" sz="2400" b="1" baseline="0" dirty="0"/>
                      </a:br>
                      <a:r>
                        <a:rPr lang="sv-SE" sz="1600" b="1" baseline="0" dirty="0">
                          <a:solidFill>
                            <a:schemeClr val="accent6">
                              <a:lumMod val="50000"/>
                            </a:schemeClr>
                          </a:solidFill>
                        </a:rPr>
                        <a:t>Kristi domstol</a:t>
                      </a:r>
                      <a:endParaRPr lang="sv-SE" sz="1600" b="0" dirty="0">
                        <a:solidFill>
                          <a:schemeClr val="accent6">
                            <a:lumMod val="50000"/>
                          </a:schemeClr>
                        </a:solidFill>
                      </a:endParaRPr>
                    </a:p>
                  </a:txBody>
                  <a:tcPr marL="36000" marR="18000" marT="108000" marB="0">
                    <a:solidFill>
                      <a:schemeClr val="accent2">
                        <a:lumMod val="40000"/>
                        <a:lumOff val="60000"/>
                      </a:schemeClr>
                    </a:solidFill>
                  </a:tcPr>
                </a:tc>
                <a:tc>
                  <a:txBody>
                    <a:bodyPr/>
                    <a:lstStyle/>
                    <a:p>
                      <a:pPr algn="ctr">
                        <a:lnSpc>
                          <a:spcPts val="2000"/>
                        </a:lnSpc>
                      </a:pPr>
                      <a:r>
                        <a:rPr lang="sv-SE" sz="2400" b="1" dirty="0"/>
                        <a:t>Guds rike</a:t>
                      </a:r>
                    </a:p>
                  </a:txBody>
                  <a:tcPr marL="36000" marR="18000" marT="108000" marB="0">
                    <a:solidFill>
                      <a:schemeClr val="tx2">
                        <a:lumMod val="40000"/>
                        <a:lumOff val="60000"/>
                      </a:schemeClr>
                    </a:solidFill>
                  </a:tcPr>
                </a:tc>
                <a:tc>
                  <a:txBody>
                    <a:bodyPr/>
                    <a:lstStyle/>
                    <a:p>
                      <a:pPr algn="ctr">
                        <a:lnSpc>
                          <a:spcPts val="2000"/>
                        </a:lnSpc>
                      </a:pPr>
                      <a:r>
                        <a:rPr lang="sv-SE" sz="2400" b="1" dirty="0"/>
                        <a:t>Andra</a:t>
                      </a:r>
                      <a:endParaRPr lang="sv-SE" sz="1800" b="1" dirty="0"/>
                    </a:p>
                    <a:p>
                      <a:pPr algn="ctr">
                        <a:lnSpc>
                          <a:spcPts val="2000"/>
                        </a:lnSpc>
                      </a:pPr>
                      <a:r>
                        <a:rPr lang="sv-SE" sz="1600" b="1">
                          <a:solidFill>
                            <a:schemeClr val="accent6">
                              <a:lumMod val="50000"/>
                            </a:schemeClr>
                          </a:solidFill>
                        </a:rPr>
                        <a:t>Yttersta </a:t>
                      </a:r>
                      <a:r>
                        <a:rPr lang="sv-SE" sz="1600" b="1" dirty="0">
                          <a:solidFill>
                            <a:schemeClr val="accent6">
                              <a:lumMod val="50000"/>
                            </a:schemeClr>
                          </a:solidFill>
                        </a:rPr>
                        <a:t>domen</a:t>
                      </a:r>
                      <a:endParaRPr lang="sv-SE" sz="1600" b="0" dirty="0">
                        <a:solidFill>
                          <a:schemeClr val="accent6">
                            <a:lumMod val="50000"/>
                          </a:schemeClr>
                        </a:solidFill>
                      </a:endParaRPr>
                    </a:p>
                  </a:txBody>
                  <a:tcPr marL="0" marR="0" marT="108000" marB="0">
                    <a:solidFill>
                      <a:schemeClr val="accent2">
                        <a:lumMod val="40000"/>
                        <a:lumOff val="60000"/>
                      </a:schemeClr>
                    </a:solidFill>
                  </a:tcPr>
                </a:tc>
                <a:tc>
                  <a:txBody>
                    <a:bodyPr/>
                    <a:lstStyle/>
                    <a:p>
                      <a:pPr algn="ctr">
                        <a:lnSpc>
                          <a:spcPts val="2000"/>
                        </a:lnSpc>
                      </a:pPr>
                      <a:r>
                        <a:rPr lang="sv-SE" sz="2400" b="1" dirty="0"/>
                        <a:t>Evigheten</a:t>
                      </a:r>
                    </a:p>
                  </a:txBody>
                  <a:tcPr marL="36000" marR="18000" marT="108000" marB="0">
                    <a:solidFill>
                      <a:schemeClr val="tx2">
                        <a:lumMod val="40000"/>
                        <a:lumOff val="60000"/>
                      </a:schemeClr>
                    </a:solidFill>
                  </a:tcPr>
                </a:tc>
                <a:extLst>
                  <a:ext uri="{0D108BD9-81ED-4DB2-BD59-A6C34878D82A}">
                    <a16:rowId xmlns:a16="http://schemas.microsoft.com/office/drawing/2014/main" val="10000"/>
                  </a:ext>
                </a:extLst>
              </a:tr>
            </a:tbl>
          </a:graphicData>
        </a:graphic>
      </p:graphicFrame>
      <p:sp>
        <p:nvSpPr>
          <p:cNvPr id="5" name="Likbent triangel 4">
            <a:extLst>
              <a:ext uri="{FF2B5EF4-FFF2-40B4-BE49-F238E27FC236}">
                <a16:creationId xmlns:a16="http://schemas.microsoft.com/office/drawing/2014/main" id="{58419A40-BAEA-4F25-8A43-BB6E73A621D3}"/>
              </a:ext>
            </a:extLst>
          </p:cNvPr>
          <p:cNvSpPr/>
          <p:nvPr/>
        </p:nvSpPr>
        <p:spPr>
          <a:xfrm rot="5400000">
            <a:off x="11171023" y="4020106"/>
            <a:ext cx="360000" cy="1938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8DCF985C-E158-4104-8891-602A864A5833}"/>
              </a:ext>
            </a:extLst>
          </p:cNvPr>
          <p:cNvSpPr>
            <a:spLocks noGrp="1"/>
          </p:cNvSpPr>
          <p:nvPr>
            <p:ph type="title"/>
          </p:nvPr>
        </p:nvSpPr>
        <p:spPr>
          <a:xfrm>
            <a:off x="0" y="1"/>
            <a:ext cx="12192000" cy="683999"/>
          </a:xfrm>
        </p:spPr>
        <p:txBody>
          <a:bodyPr/>
          <a:lstStyle/>
          <a:p>
            <a:r>
              <a:rPr lang="sv-SE" dirty="0"/>
              <a:t>Grafiskt</a:t>
            </a:r>
          </a:p>
        </p:txBody>
      </p:sp>
      <p:sp>
        <p:nvSpPr>
          <p:cNvPr id="111" name="Rektangel 110">
            <a:extLst>
              <a:ext uri="{FF2B5EF4-FFF2-40B4-BE49-F238E27FC236}">
                <a16:creationId xmlns:a16="http://schemas.microsoft.com/office/drawing/2014/main" id="{20555EEA-16C2-4384-8007-7F9D28C5BCD7}"/>
              </a:ext>
            </a:extLst>
          </p:cNvPr>
          <p:cNvSpPr/>
          <p:nvPr/>
        </p:nvSpPr>
        <p:spPr>
          <a:xfrm>
            <a:off x="2727425" y="3937222"/>
            <a:ext cx="8523282"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accent6">
                    <a:lumMod val="50000"/>
                  </a:schemeClr>
                </a:solidFill>
              </a:rPr>
              <a:t>Uppståndelsekroppar</a:t>
            </a:r>
          </a:p>
        </p:txBody>
      </p:sp>
      <p:sp>
        <p:nvSpPr>
          <p:cNvPr id="4" name="textruta 3">
            <a:extLst>
              <a:ext uri="{FF2B5EF4-FFF2-40B4-BE49-F238E27FC236}">
                <a16:creationId xmlns:a16="http://schemas.microsoft.com/office/drawing/2014/main" id="{83C352AA-564E-4688-8336-B7D203CCE8F2}"/>
              </a:ext>
            </a:extLst>
          </p:cNvPr>
          <p:cNvSpPr txBox="1"/>
          <p:nvPr/>
        </p:nvSpPr>
        <p:spPr>
          <a:xfrm>
            <a:off x="10157991" y="5533171"/>
            <a:ext cx="1889008" cy="870491"/>
          </a:xfrm>
          <a:prstGeom prst="rect">
            <a:avLst/>
          </a:prstGeom>
          <a:noFill/>
          <a:ln>
            <a:noFill/>
          </a:ln>
        </p:spPr>
        <p:txBody>
          <a:bodyPr wrap="square" lIns="72000" rIns="36000" bIns="36000" rtlCol="0">
            <a:spAutoFit/>
          </a:bodyPr>
          <a:lstStyle/>
          <a:p>
            <a:pPr>
              <a:lnSpc>
                <a:spcPts val="2100"/>
              </a:lnSpc>
            </a:pPr>
            <a:r>
              <a:rPr lang="sv-SE" dirty="0">
                <a:solidFill>
                  <a:srgbClr val="C00000"/>
                </a:solidFill>
              </a:rPr>
              <a:t>Döden och graven kastades i eldsjön. </a:t>
            </a:r>
            <a:br>
              <a:rPr lang="sv-SE" dirty="0">
                <a:solidFill>
                  <a:srgbClr val="C00000"/>
                </a:solidFill>
              </a:rPr>
            </a:br>
            <a:r>
              <a:rPr lang="sv-SE" sz="1400" dirty="0"/>
              <a:t>(Upp 20:14)</a:t>
            </a:r>
            <a:endParaRPr lang="sv-SE" dirty="0"/>
          </a:p>
        </p:txBody>
      </p:sp>
      <p:sp>
        <p:nvSpPr>
          <p:cNvPr id="7" name="Rektangel 6">
            <a:extLst>
              <a:ext uri="{FF2B5EF4-FFF2-40B4-BE49-F238E27FC236}">
                <a16:creationId xmlns:a16="http://schemas.microsoft.com/office/drawing/2014/main" id="{621B9695-19D6-4019-B420-8FDEC5EA487F}"/>
              </a:ext>
            </a:extLst>
          </p:cNvPr>
          <p:cNvSpPr/>
          <p:nvPr/>
        </p:nvSpPr>
        <p:spPr>
          <a:xfrm>
            <a:off x="6999780" y="1104923"/>
            <a:ext cx="1621020" cy="1673141"/>
          </a:xfrm>
          <a:prstGeom prst="rect">
            <a:avLst/>
          </a:prstGeom>
          <a:solidFill>
            <a:srgbClr val="D2D2D2"/>
          </a:solidFill>
        </p:spPr>
        <p:style>
          <a:lnRef idx="2">
            <a:schemeClr val="dk1"/>
          </a:lnRef>
          <a:fillRef idx="1">
            <a:schemeClr val="lt1"/>
          </a:fillRef>
          <a:effectRef idx="0">
            <a:schemeClr val="dk1"/>
          </a:effectRef>
          <a:fontRef idx="minor">
            <a:schemeClr val="dk1"/>
          </a:fontRef>
        </p:style>
        <p:txBody>
          <a:bodyPr wrap="square" lIns="36000" tIns="36000" rIns="36000" bIns="36000">
            <a:spAutoFit/>
          </a:bodyPr>
          <a:lstStyle/>
          <a:p>
            <a:pPr algn="ctr"/>
            <a:r>
              <a:rPr lang="sv-SE" dirty="0">
                <a:solidFill>
                  <a:srgbClr val="C00000"/>
                </a:solidFill>
              </a:rPr>
              <a:t>Han måste regera tills han har lagt </a:t>
            </a:r>
            <a:r>
              <a:rPr lang="sv-SE" i="1" u="sng" dirty="0">
                <a:solidFill>
                  <a:srgbClr val="C00000"/>
                </a:solidFill>
              </a:rPr>
              <a:t>alla</a:t>
            </a:r>
            <a:r>
              <a:rPr lang="sv-SE" dirty="0">
                <a:solidFill>
                  <a:srgbClr val="C00000"/>
                </a:solidFill>
              </a:rPr>
              <a:t> fiender under sina fötter...</a:t>
            </a:r>
            <a:r>
              <a:rPr lang="sv-SE" dirty="0"/>
              <a:t> </a:t>
            </a:r>
            <a:br>
              <a:rPr lang="sv-SE" dirty="0"/>
            </a:br>
            <a:r>
              <a:rPr lang="sv-SE" sz="1400" dirty="0"/>
              <a:t>(1 Kor 15:25)</a:t>
            </a:r>
            <a:endParaRPr lang="sv-SE" dirty="0"/>
          </a:p>
        </p:txBody>
      </p:sp>
      <p:sp>
        <p:nvSpPr>
          <p:cNvPr id="9" name="Pil: nedåt 8">
            <a:extLst>
              <a:ext uri="{FF2B5EF4-FFF2-40B4-BE49-F238E27FC236}">
                <a16:creationId xmlns:a16="http://schemas.microsoft.com/office/drawing/2014/main" id="{E8174D9D-3979-4228-87E4-2EBC07673EAB}"/>
              </a:ext>
            </a:extLst>
          </p:cNvPr>
          <p:cNvSpPr/>
          <p:nvPr/>
        </p:nvSpPr>
        <p:spPr>
          <a:xfrm>
            <a:off x="2079379" y="1265378"/>
            <a:ext cx="1224000" cy="1626870"/>
          </a:xfrm>
          <a:prstGeom prst="downArrow">
            <a:avLst>
              <a:gd name="adj1" fmla="val 100000"/>
              <a:gd name="adj2" fmla="val 14102"/>
            </a:avLst>
          </a:prstGeom>
          <a:solidFill>
            <a:srgbClr val="FFEB99"/>
          </a:solidFill>
        </p:spPr>
        <p:style>
          <a:lnRef idx="2">
            <a:schemeClr val="dk1"/>
          </a:lnRef>
          <a:fillRef idx="1">
            <a:schemeClr val="lt1"/>
          </a:fillRef>
          <a:effectRef idx="0">
            <a:schemeClr val="dk1"/>
          </a:effectRef>
          <a:fontRef idx="minor">
            <a:schemeClr val="dk1"/>
          </a:fontRef>
        </p:style>
        <p:txBody>
          <a:bodyPr wrap="square" lIns="36000" tIns="36000" rIns="36000" bIns="36000">
            <a:spAutoFit/>
          </a:bodyPr>
          <a:lstStyle/>
          <a:p>
            <a:pPr algn="ctr"/>
            <a:r>
              <a:rPr lang="sv-SE" dirty="0">
                <a:solidFill>
                  <a:srgbClr val="C00000"/>
                </a:solidFill>
              </a:rPr>
              <a:t>Herren sade till min Herre: "Sätt dig på min </a:t>
            </a:r>
            <a:r>
              <a:rPr lang="sv-SE" i="1" u="sng" dirty="0">
                <a:solidFill>
                  <a:srgbClr val="C00000"/>
                </a:solidFill>
              </a:rPr>
              <a:t>högra sida</a:t>
            </a:r>
            <a:r>
              <a:rPr lang="sv-SE" dirty="0">
                <a:solidFill>
                  <a:srgbClr val="C00000"/>
                </a:solidFill>
              </a:rPr>
              <a:t>…</a:t>
            </a:r>
          </a:p>
        </p:txBody>
      </p:sp>
      <p:sp>
        <p:nvSpPr>
          <p:cNvPr id="12" name="Rektangel 11">
            <a:extLst>
              <a:ext uri="{FF2B5EF4-FFF2-40B4-BE49-F238E27FC236}">
                <a16:creationId xmlns:a16="http://schemas.microsoft.com/office/drawing/2014/main" id="{3282EB57-4F6F-4BF9-9DC5-6A10EE6A310C}"/>
              </a:ext>
            </a:extLst>
          </p:cNvPr>
          <p:cNvSpPr/>
          <p:nvPr/>
        </p:nvSpPr>
        <p:spPr>
          <a:xfrm>
            <a:off x="3412531" y="827924"/>
            <a:ext cx="1964945" cy="1950140"/>
          </a:xfrm>
          <a:prstGeom prst="rect">
            <a:avLst/>
          </a:prstGeom>
          <a:solidFill>
            <a:srgbClr val="D2D2D2"/>
          </a:solidFill>
        </p:spPr>
        <p:style>
          <a:lnRef idx="2">
            <a:schemeClr val="dk1"/>
          </a:lnRef>
          <a:fillRef idx="1">
            <a:schemeClr val="lt1"/>
          </a:fillRef>
          <a:effectRef idx="0">
            <a:schemeClr val="dk1"/>
          </a:effectRef>
          <a:fontRef idx="minor">
            <a:schemeClr val="dk1"/>
          </a:fontRef>
        </p:style>
        <p:txBody>
          <a:bodyPr wrap="square" lIns="36000" tIns="36000" rIns="36000" bIns="36000">
            <a:spAutoFit/>
          </a:bodyPr>
          <a:lstStyle/>
          <a:p>
            <a:pPr algn="ctr"/>
            <a:r>
              <a:rPr lang="sv-SE" dirty="0">
                <a:solidFill>
                  <a:srgbClr val="C00000"/>
                </a:solidFill>
              </a:rPr>
              <a:t>Jesus…har satt sig på Guds </a:t>
            </a:r>
            <a:r>
              <a:rPr lang="sv-SE" i="1" u="sng" dirty="0">
                <a:solidFill>
                  <a:srgbClr val="C00000"/>
                </a:solidFill>
              </a:rPr>
              <a:t>högra sida</a:t>
            </a:r>
            <a:r>
              <a:rPr lang="sv-SE" dirty="0">
                <a:solidFill>
                  <a:srgbClr val="C00000"/>
                </a:solidFill>
              </a:rPr>
              <a:t> och väntar nu på att hans fiender ska läggas som en </a:t>
            </a:r>
            <a:r>
              <a:rPr lang="sv-SE" i="1" u="sng" dirty="0">
                <a:solidFill>
                  <a:srgbClr val="C00000"/>
                </a:solidFill>
              </a:rPr>
              <a:t>pall</a:t>
            </a:r>
            <a:r>
              <a:rPr lang="sv-SE" dirty="0">
                <a:solidFill>
                  <a:srgbClr val="C00000"/>
                </a:solidFill>
              </a:rPr>
              <a:t> under hans fötter. </a:t>
            </a:r>
            <a:r>
              <a:rPr lang="sv-SE" sz="1400" dirty="0">
                <a:solidFill>
                  <a:schemeClr val="tx1"/>
                </a:solidFill>
              </a:rPr>
              <a:t>(Hebr 10:12-13)</a:t>
            </a:r>
            <a:endParaRPr lang="sv-SE" dirty="0"/>
          </a:p>
        </p:txBody>
      </p:sp>
      <p:sp>
        <p:nvSpPr>
          <p:cNvPr id="13" name="Pil: nedåt 12">
            <a:extLst>
              <a:ext uri="{FF2B5EF4-FFF2-40B4-BE49-F238E27FC236}">
                <a16:creationId xmlns:a16="http://schemas.microsoft.com/office/drawing/2014/main" id="{BABB1919-D40B-436D-8467-2139E55B893C}"/>
              </a:ext>
            </a:extLst>
          </p:cNvPr>
          <p:cNvSpPr/>
          <p:nvPr/>
        </p:nvSpPr>
        <p:spPr>
          <a:xfrm>
            <a:off x="8729950" y="1307073"/>
            <a:ext cx="1476000" cy="1585175"/>
          </a:xfrm>
          <a:prstGeom prst="downArrow">
            <a:avLst>
              <a:gd name="adj1" fmla="val 100000"/>
              <a:gd name="adj2" fmla="val 13368"/>
            </a:avLst>
          </a:prstGeom>
          <a:solidFill>
            <a:srgbClr val="FFEB99"/>
          </a:solidFill>
        </p:spPr>
        <p:style>
          <a:lnRef idx="2">
            <a:schemeClr val="dk1"/>
          </a:lnRef>
          <a:fillRef idx="1">
            <a:schemeClr val="lt1"/>
          </a:fillRef>
          <a:effectRef idx="0">
            <a:schemeClr val="dk1"/>
          </a:effectRef>
          <a:fontRef idx="minor">
            <a:schemeClr val="dk1"/>
          </a:fontRef>
        </p:style>
        <p:txBody>
          <a:bodyPr wrap="square" lIns="36000" tIns="36000" rIns="36000" bIns="36000">
            <a:spAutoFit/>
          </a:bodyPr>
          <a:lstStyle/>
          <a:p>
            <a:pPr algn="ctr"/>
            <a:r>
              <a:rPr lang="sv-SE" dirty="0">
                <a:solidFill>
                  <a:srgbClr val="C00000"/>
                </a:solidFill>
              </a:rPr>
              <a:t>… Som den </a:t>
            </a:r>
            <a:r>
              <a:rPr lang="sv-SE" i="1" u="sng" dirty="0">
                <a:solidFill>
                  <a:srgbClr val="C00000"/>
                </a:solidFill>
              </a:rPr>
              <a:t>sista</a:t>
            </a:r>
            <a:r>
              <a:rPr lang="sv-SE" dirty="0">
                <a:solidFill>
                  <a:srgbClr val="C00000"/>
                </a:solidFill>
              </a:rPr>
              <a:t> fienden berövas döden sin makt. </a:t>
            </a:r>
            <a:br>
              <a:rPr lang="sv-SE" dirty="0">
                <a:solidFill>
                  <a:srgbClr val="C00000"/>
                </a:solidFill>
              </a:rPr>
            </a:br>
            <a:r>
              <a:rPr lang="sv-SE" sz="1400" dirty="0"/>
              <a:t>(1 Kor 15:26)</a:t>
            </a:r>
            <a:endParaRPr lang="sv-SE" dirty="0"/>
          </a:p>
        </p:txBody>
      </p:sp>
      <p:sp>
        <p:nvSpPr>
          <p:cNvPr id="8" name="Pil: nedåt 7">
            <a:extLst>
              <a:ext uri="{FF2B5EF4-FFF2-40B4-BE49-F238E27FC236}">
                <a16:creationId xmlns:a16="http://schemas.microsoft.com/office/drawing/2014/main" id="{90C9AA8C-1C42-499C-B1D3-E83FF5F706A3}"/>
              </a:ext>
            </a:extLst>
          </p:cNvPr>
          <p:cNvSpPr/>
          <p:nvPr/>
        </p:nvSpPr>
        <p:spPr>
          <a:xfrm>
            <a:off x="5486628" y="1279476"/>
            <a:ext cx="1404000" cy="1612772"/>
          </a:xfrm>
          <a:prstGeom prst="downArrow">
            <a:avLst>
              <a:gd name="adj1" fmla="val 100000"/>
              <a:gd name="adj2" fmla="val 11916"/>
            </a:avLst>
          </a:prstGeom>
          <a:solidFill>
            <a:srgbClr val="FFEB99"/>
          </a:solidFill>
        </p:spPr>
        <p:style>
          <a:lnRef idx="2">
            <a:schemeClr val="dk1"/>
          </a:lnRef>
          <a:fillRef idx="1">
            <a:schemeClr val="lt1"/>
          </a:fillRef>
          <a:effectRef idx="0">
            <a:schemeClr val="dk1"/>
          </a:effectRef>
          <a:fontRef idx="minor">
            <a:schemeClr val="dk1"/>
          </a:fontRef>
        </p:style>
        <p:txBody>
          <a:bodyPr wrap="square" lIns="36000" tIns="36000" rIns="36000" bIns="36000">
            <a:spAutoFit/>
          </a:bodyPr>
          <a:lstStyle/>
          <a:p>
            <a:pPr algn="ctr"/>
            <a:r>
              <a:rPr lang="sv-SE" dirty="0">
                <a:solidFill>
                  <a:srgbClr val="C00000"/>
                </a:solidFill>
              </a:rPr>
              <a:t>… tills jag lagt dina fiender som en pall under dina fötter. </a:t>
            </a:r>
            <a:r>
              <a:rPr lang="sv-SE" sz="1400" dirty="0">
                <a:solidFill>
                  <a:schemeClr val="tx1"/>
                </a:solidFill>
              </a:rPr>
              <a:t>(Ps 110:1)</a:t>
            </a:r>
            <a:endParaRPr lang="sv-SE" dirty="0">
              <a:solidFill>
                <a:schemeClr val="tx1"/>
              </a:solidFill>
            </a:endParaRPr>
          </a:p>
        </p:txBody>
      </p:sp>
      <p:grpSp>
        <p:nvGrpSpPr>
          <p:cNvPr id="10" name="Grupp 9">
            <a:extLst>
              <a:ext uri="{FF2B5EF4-FFF2-40B4-BE49-F238E27FC236}">
                <a16:creationId xmlns:a16="http://schemas.microsoft.com/office/drawing/2014/main" id="{7304D793-D232-49D0-B4FD-E1134B491DB2}"/>
              </a:ext>
            </a:extLst>
          </p:cNvPr>
          <p:cNvGrpSpPr/>
          <p:nvPr/>
        </p:nvGrpSpPr>
        <p:grpSpPr>
          <a:xfrm>
            <a:off x="724354" y="4911819"/>
            <a:ext cx="7459498" cy="665224"/>
            <a:chOff x="724354" y="4902854"/>
            <a:chExt cx="7459498" cy="665224"/>
          </a:xfrm>
        </p:grpSpPr>
        <p:sp>
          <p:nvSpPr>
            <p:cNvPr id="116" name="Pil: nedåt 115">
              <a:extLst>
                <a:ext uri="{FF2B5EF4-FFF2-40B4-BE49-F238E27FC236}">
                  <a16:creationId xmlns:a16="http://schemas.microsoft.com/office/drawing/2014/main" id="{C6B1C1BF-4CCF-4A35-A09B-C96E1FF69385}"/>
                </a:ext>
              </a:extLst>
            </p:cNvPr>
            <p:cNvSpPr/>
            <p:nvPr/>
          </p:nvSpPr>
          <p:spPr>
            <a:xfrm>
              <a:off x="724354" y="4902854"/>
              <a:ext cx="720000" cy="665224"/>
            </a:xfrm>
            <a:prstGeom prst="down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5" name="Pil: nedåt 34">
              <a:extLst>
                <a:ext uri="{FF2B5EF4-FFF2-40B4-BE49-F238E27FC236}">
                  <a16:creationId xmlns:a16="http://schemas.microsoft.com/office/drawing/2014/main" id="{79E32E45-92F7-4ED8-8DA8-8EFDB674B477}"/>
                </a:ext>
              </a:extLst>
            </p:cNvPr>
            <p:cNvSpPr/>
            <p:nvPr/>
          </p:nvSpPr>
          <p:spPr>
            <a:xfrm>
              <a:off x="4107324" y="4902854"/>
              <a:ext cx="720000" cy="665224"/>
            </a:xfrm>
            <a:prstGeom prst="down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6" name="Pil: nedåt 35">
              <a:extLst>
                <a:ext uri="{FF2B5EF4-FFF2-40B4-BE49-F238E27FC236}">
                  <a16:creationId xmlns:a16="http://schemas.microsoft.com/office/drawing/2014/main" id="{939CA975-CE7C-46FE-AFA1-495949B45CB7}"/>
                </a:ext>
              </a:extLst>
            </p:cNvPr>
            <p:cNvSpPr/>
            <p:nvPr/>
          </p:nvSpPr>
          <p:spPr>
            <a:xfrm>
              <a:off x="7463852" y="4902854"/>
              <a:ext cx="720000" cy="665224"/>
            </a:xfrm>
            <a:prstGeom prst="down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grpSp>
      <p:sp>
        <p:nvSpPr>
          <p:cNvPr id="113" name="Rektangel 112">
            <a:extLst>
              <a:ext uri="{FF2B5EF4-FFF2-40B4-BE49-F238E27FC236}">
                <a16:creationId xmlns:a16="http://schemas.microsoft.com/office/drawing/2014/main" id="{F39D32B6-8345-4505-88E1-006E15E8A3F7}"/>
              </a:ext>
            </a:extLst>
          </p:cNvPr>
          <p:cNvSpPr/>
          <p:nvPr/>
        </p:nvSpPr>
        <p:spPr>
          <a:xfrm>
            <a:off x="279878" y="4751107"/>
            <a:ext cx="8933966" cy="36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accent6">
                    <a:lumMod val="50000"/>
                  </a:schemeClr>
                </a:solidFill>
              </a:rPr>
              <a:t>Naturliga kroppar</a:t>
            </a:r>
          </a:p>
        </p:txBody>
      </p:sp>
      <p:pic>
        <p:nvPicPr>
          <p:cNvPr id="49" name="Bildobjekt 48">
            <a:extLst>
              <a:ext uri="{FF2B5EF4-FFF2-40B4-BE49-F238E27FC236}">
                <a16:creationId xmlns:a16="http://schemas.microsoft.com/office/drawing/2014/main" id="{6201EA1A-30BF-4062-8365-A9B2E33B2A6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7109963" y="5978905"/>
            <a:ext cx="1424115" cy="413440"/>
          </a:xfrm>
          <a:prstGeom prst="rect">
            <a:avLst/>
          </a:prstGeom>
        </p:spPr>
      </p:pic>
      <p:sp>
        <p:nvSpPr>
          <p:cNvPr id="115" name="Rektangel 114">
            <a:extLst>
              <a:ext uri="{FF2B5EF4-FFF2-40B4-BE49-F238E27FC236}">
                <a16:creationId xmlns:a16="http://schemas.microsoft.com/office/drawing/2014/main" id="{C5F2B07E-E629-4375-ABA8-5251C84E03D2}"/>
              </a:ext>
            </a:extLst>
          </p:cNvPr>
          <p:cNvSpPr/>
          <p:nvPr/>
        </p:nvSpPr>
        <p:spPr>
          <a:xfrm>
            <a:off x="6095999" y="6378878"/>
            <a:ext cx="3720353" cy="360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bg1"/>
                </a:solidFill>
              </a:rPr>
              <a:t>Eldsjön, 2:a döden</a:t>
            </a:r>
          </a:p>
        </p:txBody>
      </p:sp>
      <p:sp>
        <p:nvSpPr>
          <p:cNvPr id="39" name="Pil: nedåt 38">
            <a:extLst>
              <a:ext uri="{FF2B5EF4-FFF2-40B4-BE49-F238E27FC236}">
                <a16:creationId xmlns:a16="http://schemas.microsoft.com/office/drawing/2014/main" id="{AA1B5BE1-096A-4440-A46C-D9DC8DA3408E}"/>
              </a:ext>
            </a:extLst>
          </p:cNvPr>
          <p:cNvSpPr/>
          <p:nvPr/>
        </p:nvSpPr>
        <p:spPr>
          <a:xfrm>
            <a:off x="9493360" y="5906711"/>
            <a:ext cx="617241" cy="587361"/>
          </a:xfrm>
          <a:prstGeom prst="downArrow">
            <a:avLst>
              <a:gd name="adj1" fmla="val 100000"/>
              <a:gd name="adj2" fmla="val 19500"/>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sv-SE" sz="1600" dirty="0"/>
              <a:t>Djävul</a:t>
            </a:r>
          </a:p>
          <a:p>
            <a:pPr algn="ctr"/>
            <a:r>
              <a:rPr lang="sv-SE" sz="1600" dirty="0"/>
              <a:t>Döden</a:t>
            </a:r>
          </a:p>
        </p:txBody>
      </p:sp>
      <p:sp>
        <p:nvSpPr>
          <p:cNvPr id="40" name="Pil: nedåt 39">
            <a:extLst>
              <a:ext uri="{FF2B5EF4-FFF2-40B4-BE49-F238E27FC236}">
                <a16:creationId xmlns:a16="http://schemas.microsoft.com/office/drawing/2014/main" id="{910A305D-E575-4D80-A73D-33CE3FE69574}"/>
              </a:ext>
            </a:extLst>
          </p:cNvPr>
          <p:cNvSpPr/>
          <p:nvPr/>
        </p:nvSpPr>
        <p:spPr>
          <a:xfrm>
            <a:off x="5786513" y="5906711"/>
            <a:ext cx="617241" cy="587361"/>
          </a:xfrm>
          <a:prstGeom prst="downArrow">
            <a:avLst>
              <a:gd name="adj1" fmla="val 100000"/>
              <a:gd name="adj2" fmla="val 19500"/>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sv-SE" sz="1600" dirty="0"/>
              <a:t>Antikr.</a:t>
            </a:r>
          </a:p>
          <a:p>
            <a:pPr algn="ctr"/>
            <a:r>
              <a:rPr lang="sv-SE" sz="1600" dirty="0"/>
              <a:t>F.prof.</a:t>
            </a:r>
          </a:p>
        </p:txBody>
      </p:sp>
      <p:sp>
        <p:nvSpPr>
          <p:cNvPr id="15" name="Rektangel 14">
            <a:extLst>
              <a:ext uri="{FF2B5EF4-FFF2-40B4-BE49-F238E27FC236}">
                <a16:creationId xmlns:a16="http://schemas.microsoft.com/office/drawing/2014/main" id="{3774E8FE-CB5C-4933-BDFB-053B2E9FB8E2}"/>
              </a:ext>
            </a:extLst>
          </p:cNvPr>
          <p:cNvSpPr/>
          <p:nvPr/>
        </p:nvSpPr>
        <p:spPr>
          <a:xfrm>
            <a:off x="2148395" y="3292624"/>
            <a:ext cx="1154983" cy="644388"/>
          </a:xfrm>
          <a:prstGeom prst="rect">
            <a:avLst/>
          </a:prstGeom>
          <a:solidFill>
            <a:srgbClr val="FFE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33" name="Bildobjekt 132">
            <a:extLst>
              <a:ext uri="{FF2B5EF4-FFF2-40B4-BE49-F238E27FC236}">
                <a16:creationId xmlns:a16="http://schemas.microsoft.com/office/drawing/2014/main" id="{F0064002-8196-4AC4-901C-5BF1AFB4C48C}"/>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256208" y="3036074"/>
            <a:ext cx="932521" cy="1361366"/>
          </a:xfrm>
          <a:prstGeom prst="rect">
            <a:avLst/>
          </a:prstGeom>
        </p:spPr>
      </p:pic>
      <p:sp>
        <p:nvSpPr>
          <p:cNvPr id="146" name="Pil: uppåt 145">
            <a:extLst>
              <a:ext uri="{FF2B5EF4-FFF2-40B4-BE49-F238E27FC236}">
                <a16:creationId xmlns:a16="http://schemas.microsoft.com/office/drawing/2014/main" id="{353D0D66-F19C-4798-90B8-2913953C4EA6}"/>
              </a:ext>
            </a:extLst>
          </p:cNvPr>
          <p:cNvSpPr/>
          <p:nvPr/>
        </p:nvSpPr>
        <p:spPr>
          <a:xfrm>
            <a:off x="2409864" y="4234252"/>
            <a:ext cx="617241" cy="1415885"/>
          </a:xfrm>
          <a:prstGeom prst="up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ts val="2700"/>
              </a:lnSpc>
            </a:pPr>
            <a:r>
              <a:rPr lang="sv-SE" sz="2000" dirty="0">
                <a:solidFill>
                  <a:schemeClr val="bg1"/>
                </a:solidFill>
              </a:rPr>
              <a:t>Jesus</a:t>
            </a:r>
          </a:p>
        </p:txBody>
      </p:sp>
      <p:sp>
        <p:nvSpPr>
          <p:cNvPr id="114" name="Rektangel 113">
            <a:extLst>
              <a:ext uri="{FF2B5EF4-FFF2-40B4-BE49-F238E27FC236}">
                <a16:creationId xmlns:a16="http://schemas.microsoft.com/office/drawing/2014/main" id="{0327E85C-A2D8-407D-B4BC-6F25ABD7DE06}"/>
              </a:ext>
            </a:extLst>
          </p:cNvPr>
          <p:cNvSpPr/>
          <p:nvPr/>
        </p:nvSpPr>
        <p:spPr>
          <a:xfrm>
            <a:off x="279877" y="5564992"/>
            <a:ext cx="9831900" cy="3600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bg1"/>
                </a:solidFill>
              </a:rPr>
              <a:t>Graven, 1:a döden</a:t>
            </a:r>
          </a:p>
        </p:txBody>
      </p:sp>
      <p:sp>
        <p:nvSpPr>
          <p:cNvPr id="149" name="Pil: upp-ned 148">
            <a:extLst>
              <a:ext uri="{FF2B5EF4-FFF2-40B4-BE49-F238E27FC236}">
                <a16:creationId xmlns:a16="http://schemas.microsoft.com/office/drawing/2014/main" id="{CC298163-B9B8-41B4-BA29-0F64327C2D2A}"/>
              </a:ext>
            </a:extLst>
          </p:cNvPr>
          <p:cNvSpPr/>
          <p:nvPr/>
        </p:nvSpPr>
        <p:spPr>
          <a:xfrm>
            <a:off x="8858579" y="4234252"/>
            <a:ext cx="617241" cy="2259820"/>
          </a:xfrm>
          <a:prstGeom prst="upDownArrow">
            <a:avLst/>
          </a:prstGeom>
          <a:gradFill>
            <a:gsLst>
              <a:gs pos="25000">
                <a:schemeClr val="accent6">
                  <a:lumMod val="50000"/>
                </a:schemeClr>
              </a:gs>
              <a:gs pos="0">
                <a:schemeClr val="accent6">
                  <a:lumMod val="50000"/>
                </a:schemeClr>
              </a:gs>
              <a:gs pos="100000">
                <a:schemeClr val="tx1"/>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ts val="2700"/>
              </a:lnSpc>
            </a:pPr>
            <a:r>
              <a:rPr lang="sv-SE" sz="2000" dirty="0">
                <a:solidFill>
                  <a:schemeClr val="bg1"/>
                </a:solidFill>
              </a:rPr>
              <a:t>Uppst. till dom</a:t>
            </a:r>
          </a:p>
        </p:txBody>
      </p:sp>
      <p:grpSp>
        <p:nvGrpSpPr>
          <p:cNvPr id="83" name="Grupp 82">
            <a:extLst>
              <a:ext uri="{FF2B5EF4-FFF2-40B4-BE49-F238E27FC236}">
                <a16:creationId xmlns:a16="http://schemas.microsoft.com/office/drawing/2014/main" id="{87506C4D-3D82-42FF-BFB5-B08E624C814F}"/>
              </a:ext>
            </a:extLst>
          </p:cNvPr>
          <p:cNvGrpSpPr/>
          <p:nvPr/>
        </p:nvGrpSpPr>
        <p:grpSpPr>
          <a:xfrm rot="2982539">
            <a:off x="3408399" y="5304086"/>
            <a:ext cx="412565" cy="896189"/>
            <a:chOff x="4143047" y="4594986"/>
            <a:chExt cx="480847" cy="1121508"/>
          </a:xfrm>
        </p:grpSpPr>
        <p:cxnSp>
          <p:nvCxnSpPr>
            <p:cNvPr id="84" name="Rak 110">
              <a:extLst>
                <a:ext uri="{FF2B5EF4-FFF2-40B4-BE49-F238E27FC236}">
                  <a16:creationId xmlns:a16="http://schemas.microsoft.com/office/drawing/2014/main" id="{79032E54-C5C1-4E54-BB8C-6012829EBF0A}"/>
                </a:ext>
              </a:extLst>
            </p:cNvPr>
            <p:cNvCxnSpPr/>
            <p:nvPr/>
          </p:nvCxnSpPr>
          <p:spPr>
            <a:xfrm>
              <a:off x="4155281" y="4933950"/>
              <a:ext cx="454819"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Parallelltrapets 84">
              <a:extLst>
                <a:ext uri="{FF2B5EF4-FFF2-40B4-BE49-F238E27FC236}">
                  <a16:creationId xmlns:a16="http://schemas.microsoft.com/office/drawing/2014/main" id="{6B46BCC2-23CA-4D82-8534-30B4F88B9E4B}"/>
                </a:ext>
              </a:extLst>
            </p:cNvPr>
            <p:cNvSpPr/>
            <p:nvPr/>
          </p:nvSpPr>
          <p:spPr>
            <a:xfrm flipV="1">
              <a:off x="4143377" y="4938714"/>
              <a:ext cx="469106" cy="764379"/>
            </a:xfrm>
            <a:prstGeom prst="trapezoid">
              <a:avLst>
                <a:gd name="adj" fmla="val 2885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6" name="Parallelltrapets 85">
              <a:extLst>
                <a:ext uri="{FF2B5EF4-FFF2-40B4-BE49-F238E27FC236}">
                  <a16:creationId xmlns:a16="http://schemas.microsoft.com/office/drawing/2014/main" id="{C78006A7-CBAF-4A5E-B5DE-87B276B6FF17}"/>
                </a:ext>
              </a:extLst>
            </p:cNvPr>
            <p:cNvSpPr/>
            <p:nvPr/>
          </p:nvSpPr>
          <p:spPr>
            <a:xfrm>
              <a:off x="4148139" y="4607719"/>
              <a:ext cx="469106" cy="323852"/>
            </a:xfrm>
            <a:prstGeom prst="trapezoid">
              <a:avLst>
                <a:gd name="adj" fmla="val 3951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7" name="Bildobjekt 86">
              <a:extLst>
                <a:ext uri="{FF2B5EF4-FFF2-40B4-BE49-F238E27FC236}">
                  <a16:creationId xmlns:a16="http://schemas.microsoft.com/office/drawing/2014/main" id="{B8381D2A-E333-431A-A37D-655116D53F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3047" y="4594986"/>
              <a:ext cx="480847" cy="1121508"/>
            </a:xfrm>
            <a:prstGeom prst="rect">
              <a:avLst/>
            </a:prstGeom>
          </p:spPr>
        </p:pic>
      </p:grpSp>
      <p:sp>
        <p:nvSpPr>
          <p:cNvPr id="18" name="Bild 16" descr="Pil: U-sväng med svans">
            <a:extLst>
              <a:ext uri="{FF2B5EF4-FFF2-40B4-BE49-F238E27FC236}">
                <a16:creationId xmlns:a16="http://schemas.microsoft.com/office/drawing/2014/main" id="{A5D76D08-20CF-4494-8DE3-B74A0736D9EC}"/>
              </a:ext>
            </a:extLst>
          </p:cNvPr>
          <p:cNvSpPr/>
          <p:nvPr/>
        </p:nvSpPr>
        <p:spPr>
          <a:xfrm rot="10800000">
            <a:off x="2340696" y="5254443"/>
            <a:ext cx="568278" cy="749361"/>
          </a:xfrm>
          <a:custGeom>
            <a:avLst/>
            <a:gdLst>
              <a:gd name="connsiteX0" fmla="*/ 213697 w 471200"/>
              <a:gd name="connsiteY0" fmla="*/ 22312 h 547423"/>
              <a:gd name="connsiteX1" fmla="*/ 175585 w 471200"/>
              <a:gd name="connsiteY1" fmla="*/ 47951 h 547423"/>
              <a:gd name="connsiteX2" fmla="*/ 107677 w 471200"/>
              <a:gd name="connsiteY2" fmla="*/ 224651 h 547423"/>
              <a:gd name="connsiteX3" fmla="*/ 3735 w 471200"/>
              <a:gd name="connsiteY3" fmla="*/ 224651 h 547423"/>
              <a:gd name="connsiteX4" fmla="*/ 163112 w 471200"/>
              <a:gd name="connsiteY4" fmla="*/ 390957 h 547423"/>
              <a:gd name="connsiteX5" fmla="*/ 336347 w 471200"/>
              <a:gd name="connsiteY5" fmla="*/ 224651 h 547423"/>
              <a:gd name="connsiteX6" fmla="*/ 229634 w 471200"/>
              <a:gd name="connsiteY6" fmla="*/ 224651 h 547423"/>
              <a:gd name="connsiteX7" fmla="*/ 321103 w 471200"/>
              <a:gd name="connsiteY7" fmla="*/ 113781 h 547423"/>
              <a:gd name="connsiteX8" fmla="*/ 419500 w 471200"/>
              <a:gd name="connsiteY8" fmla="*/ 280087 h 547423"/>
              <a:gd name="connsiteX9" fmla="*/ 440289 w 471200"/>
              <a:gd name="connsiteY9" fmla="*/ 550334 h 547423"/>
              <a:gd name="connsiteX10" fmla="*/ 469392 w 471200"/>
              <a:gd name="connsiteY10" fmla="*/ 182382 h 547423"/>
              <a:gd name="connsiteX11" fmla="*/ 213697 w 471200"/>
              <a:gd name="connsiteY11" fmla="*/ 22312 h 54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200" h="547423">
                <a:moveTo>
                  <a:pt x="213697" y="22312"/>
                </a:moveTo>
                <a:cubicBezTo>
                  <a:pt x="199838" y="29242"/>
                  <a:pt x="187365" y="38250"/>
                  <a:pt x="175585" y="47951"/>
                </a:cubicBezTo>
                <a:cubicBezTo>
                  <a:pt x="110448" y="105465"/>
                  <a:pt x="107677" y="224651"/>
                  <a:pt x="107677" y="224651"/>
                </a:cubicBezTo>
                <a:lnTo>
                  <a:pt x="3735" y="224651"/>
                </a:lnTo>
                <a:cubicBezTo>
                  <a:pt x="32146" y="253755"/>
                  <a:pt x="25217" y="253062"/>
                  <a:pt x="163112" y="390957"/>
                </a:cubicBezTo>
                <a:cubicBezTo>
                  <a:pt x="163112" y="390957"/>
                  <a:pt x="307937" y="253062"/>
                  <a:pt x="336347" y="224651"/>
                </a:cubicBezTo>
                <a:lnTo>
                  <a:pt x="229634" y="224651"/>
                </a:lnTo>
                <a:cubicBezTo>
                  <a:pt x="229634" y="224651"/>
                  <a:pt x="229634" y="113781"/>
                  <a:pt x="321103" y="113781"/>
                </a:cubicBezTo>
                <a:cubicBezTo>
                  <a:pt x="421579" y="113781"/>
                  <a:pt x="419500" y="280087"/>
                  <a:pt x="419500" y="280087"/>
                </a:cubicBezTo>
                <a:lnTo>
                  <a:pt x="440289" y="550334"/>
                </a:lnTo>
                <a:cubicBezTo>
                  <a:pt x="440289" y="550334"/>
                  <a:pt x="471471" y="360468"/>
                  <a:pt x="469392" y="182382"/>
                </a:cubicBezTo>
                <a:cubicBezTo>
                  <a:pt x="468006" y="52109"/>
                  <a:pt x="330804" y="-36588"/>
                  <a:pt x="213697" y="22312"/>
                </a:cubicBezTo>
                <a:close/>
              </a:path>
            </a:pathLst>
          </a:custGeom>
          <a:solidFill>
            <a:schemeClr val="accent6">
              <a:lumMod val="50000"/>
            </a:schemeClr>
          </a:solidFill>
          <a:ln>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endParaRPr lang="sv-SE" dirty="0">
              <a:solidFill>
                <a:schemeClr val="accent6">
                  <a:lumMod val="50000"/>
                </a:schemeClr>
              </a:solidFill>
            </a:endParaRPr>
          </a:p>
        </p:txBody>
      </p:sp>
      <p:pic>
        <p:nvPicPr>
          <p:cNvPr id="22" name="Bild 21" descr="Pil: motsols böj">
            <a:extLst>
              <a:ext uri="{FF2B5EF4-FFF2-40B4-BE49-F238E27FC236}">
                <a16:creationId xmlns:a16="http://schemas.microsoft.com/office/drawing/2014/main" id="{E087BA10-399F-4034-80B3-69E325E119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935310">
            <a:off x="5711194" y="4167597"/>
            <a:ext cx="1025819" cy="1025819"/>
          </a:xfrm>
          <a:prstGeom prst="rect">
            <a:avLst/>
          </a:prstGeom>
        </p:spPr>
      </p:pic>
      <p:sp>
        <p:nvSpPr>
          <p:cNvPr id="147" name="Pil: uppåt 146">
            <a:extLst>
              <a:ext uri="{FF2B5EF4-FFF2-40B4-BE49-F238E27FC236}">
                <a16:creationId xmlns:a16="http://schemas.microsoft.com/office/drawing/2014/main" id="{2D0691E5-07C0-417D-8FEA-0C3979915D51}"/>
              </a:ext>
            </a:extLst>
          </p:cNvPr>
          <p:cNvSpPr/>
          <p:nvPr/>
        </p:nvSpPr>
        <p:spPr>
          <a:xfrm>
            <a:off x="5598166" y="4234252"/>
            <a:ext cx="617241" cy="1415885"/>
          </a:xfrm>
          <a:prstGeom prst="up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ts val="2700"/>
              </a:lnSpc>
            </a:pPr>
            <a:r>
              <a:rPr lang="sv-SE" sz="2000" dirty="0">
                <a:solidFill>
                  <a:schemeClr val="bg1"/>
                </a:solidFill>
              </a:rPr>
              <a:t>Troende</a:t>
            </a:r>
          </a:p>
        </p:txBody>
      </p:sp>
      <p:sp>
        <p:nvSpPr>
          <p:cNvPr id="38" name="Rektangel 37">
            <a:extLst>
              <a:ext uri="{FF2B5EF4-FFF2-40B4-BE49-F238E27FC236}">
                <a16:creationId xmlns:a16="http://schemas.microsoft.com/office/drawing/2014/main" id="{93512E3F-21EE-43A8-8DC6-259DBB44A3AB}"/>
              </a:ext>
            </a:extLst>
          </p:cNvPr>
          <p:cNvSpPr/>
          <p:nvPr/>
        </p:nvSpPr>
        <p:spPr>
          <a:xfrm>
            <a:off x="10315100" y="273926"/>
            <a:ext cx="1730172" cy="2504138"/>
          </a:xfrm>
          <a:prstGeom prst="rect">
            <a:avLst/>
          </a:prstGeom>
          <a:solidFill>
            <a:srgbClr val="D2D2D2"/>
          </a:solidFill>
        </p:spPr>
        <p:style>
          <a:lnRef idx="2">
            <a:schemeClr val="dk1"/>
          </a:lnRef>
          <a:fillRef idx="1">
            <a:schemeClr val="lt1"/>
          </a:fillRef>
          <a:effectRef idx="0">
            <a:schemeClr val="dk1"/>
          </a:effectRef>
          <a:fontRef idx="minor">
            <a:schemeClr val="dk1"/>
          </a:fontRef>
        </p:style>
        <p:txBody>
          <a:bodyPr wrap="square" lIns="36000" tIns="36000" rIns="36000" bIns="36000">
            <a:spAutoFit/>
          </a:bodyPr>
          <a:lstStyle/>
          <a:p>
            <a:pPr algn="ctr"/>
            <a:r>
              <a:rPr lang="sv-SE" dirty="0">
                <a:solidFill>
                  <a:srgbClr val="C00000"/>
                </a:solidFill>
              </a:rPr>
              <a:t>När allt blivit lagt under honom, då ska Sonen själv underordna sig den som har lagt allt under honom, så att </a:t>
            </a:r>
            <a:r>
              <a:rPr lang="sv-SE" i="1" u="sng" dirty="0">
                <a:solidFill>
                  <a:srgbClr val="C00000"/>
                </a:solidFill>
              </a:rPr>
              <a:t>Gud blir allt i alla</a:t>
            </a:r>
            <a:r>
              <a:rPr lang="sv-SE" dirty="0">
                <a:solidFill>
                  <a:srgbClr val="C00000"/>
                </a:solidFill>
              </a:rPr>
              <a:t>. </a:t>
            </a:r>
            <a:br>
              <a:rPr lang="sv-SE" dirty="0">
                <a:solidFill>
                  <a:srgbClr val="C00000"/>
                </a:solidFill>
              </a:rPr>
            </a:br>
            <a:r>
              <a:rPr lang="sv-SE" sz="1400" dirty="0"/>
              <a:t>(1 Kor 15:28)</a:t>
            </a:r>
            <a:endParaRPr lang="sv-SE" dirty="0"/>
          </a:p>
        </p:txBody>
      </p:sp>
    </p:spTree>
    <p:custDataLst>
      <p:tags r:id="rId1"/>
    </p:custDataLst>
    <p:extLst>
      <p:ext uri="{BB962C8B-B14F-4D97-AF65-F5344CB8AC3E}">
        <p14:creationId xmlns:p14="http://schemas.microsoft.com/office/powerpoint/2010/main" val="3142847978"/>
      </p:ext>
    </p:extLst>
  </p:cSld>
  <p:clrMapOvr>
    <a:masterClrMapping/>
  </p:clrMapOvr>
  <p:transition advTm="43405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500"/>
                                        <p:tgtEl>
                                          <p:spTgt spid="114"/>
                                        </p:tgtEl>
                                      </p:cBhvr>
                                    </p:animEffect>
                                  </p:childTnLst>
                                </p:cTn>
                              </p:par>
                              <p:par>
                                <p:cTn id="14" presetID="10" presetClass="entr" presetSubtype="0"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fade">
                                      <p:cBhvr>
                                        <p:cTn id="21" dur="500"/>
                                        <p:tgtEl>
                                          <p:spTgt spid="146"/>
                                        </p:tgtEl>
                                      </p:cBhvr>
                                    </p:animEffect>
                                  </p:childTnLst>
                                </p:cTn>
                              </p:par>
                              <p:par>
                                <p:cTn id="22" presetID="10" presetClass="entr" presetSubtype="0" fill="hold" nodeType="with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fade">
                                      <p:cBhvr>
                                        <p:cTn id="24" dur="500"/>
                                        <p:tgtEl>
                                          <p:spTgt spid="1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7"/>
                                        </p:tgtEl>
                                        <p:attrNameLst>
                                          <p:attrName>style.visibility</p:attrName>
                                        </p:attrNameLst>
                                      </p:cBhvr>
                                      <p:to>
                                        <p:strVal val="visible"/>
                                      </p:to>
                                    </p:set>
                                    <p:animEffect transition="in" filter="fade">
                                      <p:cBhvr>
                                        <p:cTn id="41" dur="500"/>
                                        <p:tgtEl>
                                          <p:spTgt spid="14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fade">
                                      <p:cBhvr>
                                        <p:cTn id="54" dur="500"/>
                                        <p:tgtEl>
                                          <p:spTgt spid="115"/>
                                        </p:tgtEl>
                                      </p:cBhvr>
                                    </p:animEffect>
                                  </p:childTnLst>
                                </p:cTn>
                              </p:par>
                              <p:par>
                                <p:cTn id="55" presetID="10"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9"/>
                                        </p:tgtEl>
                                        <p:attrNameLst>
                                          <p:attrName>style.visibility</p:attrName>
                                        </p:attrNameLst>
                                      </p:cBhvr>
                                      <p:to>
                                        <p:strVal val="visible"/>
                                      </p:to>
                                    </p:set>
                                    <p:animEffect transition="in" filter="fade">
                                      <p:cBhvr>
                                        <p:cTn id="62" dur="500"/>
                                        <p:tgtEl>
                                          <p:spTgt spid="14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1" grpId="0" animBg="1"/>
      <p:bldP spid="4" grpId="0" animBg="1"/>
      <p:bldP spid="7" grpId="0" animBg="1"/>
      <p:bldP spid="9" grpId="0" animBg="1"/>
      <p:bldP spid="12" grpId="0" animBg="1"/>
      <p:bldP spid="13" grpId="0" animBg="1"/>
      <p:bldP spid="8" grpId="0" animBg="1"/>
      <p:bldP spid="113" grpId="0" animBg="1"/>
      <p:bldP spid="115" grpId="0" animBg="1"/>
      <p:bldP spid="39" grpId="0" animBg="1"/>
      <p:bldP spid="40" grpId="0" animBg="1"/>
      <p:bldP spid="15" grpId="0" animBg="1"/>
      <p:bldP spid="146" grpId="0" animBg="1"/>
      <p:bldP spid="114" grpId="0" animBg="1"/>
      <p:bldP spid="149" grpId="0" animBg="1"/>
      <p:bldP spid="18" grpId="0" animBg="1"/>
      <p:bldP spid="147"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D5699E2-27AC-408A-88C5-6F30DF1EA96C}"/>
              </a:ext>
            </a:extLst>
          </p:cNvPr>
          <p:cNvSpPr/>
          <p:nvPr/>
        </p:nvSpPr>
        <p:spPr>
          <a:xfrm>
            <a:off x="0" y="737790"/>
            <a:ext cx="12192000" cy="6093976"/>
          </a:xfrm>
          <a:prstGeom prst="rect">
            <a:avLst/>
          </a:prstGeom>
        </p:spPr>
        <p:txBody>
          <a:bodyPr wrap="square" lIns="216000" rIns="144000">
            <a:spAutoFit/>
          </a:bodyPr>
          <a:lstStyle/>
          <a:p>
            <a:r>
              <a:rPr lang="sv-SE" sz="2000" dirty="0">
                <a:solidFill>
                  <a:srgbClr val="C00000"/>
                </a:solidFill>
                <a:ea typeface="Calibri" panose="020F0502020204030204" pitchFamily="34" charset="0"/>
                <a:cs typeface="Arial" panose="020B0604020202020204" pitchFamily="34" charset="0"/>
              </a:rPr>
              <a:t>Så blev Kristus offrad </a:t>
            </a:r>
            <a:r>
              <a:rPr lang="sv-SE" sz="2000" b="1" dirty="0">
                <a:solidFill>
                  <a:srgbClr val="C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en gång</a:t>
            </a:r>
            <a:r>
              <a:rPr lang="sv-SE" sz="2000" dirty="0">
                <a:solidFill>
                  <a:srgbClr val="C00000"/>
                </a:solidFill>
                <a:ea typeface="Calibri" panose="020F0502020204030204" pitchFamily="34" charset="0"/>
                <a:cs typeface="Arial" panose="020B0604020202020204" pitchFamily="34" charset="0"/>
              </a:rPr>
              <a:t> för att bära mångas synder. Och </a:t>
            </a:r>
            <a:r>
              <a:rPr lang="sv-SE" sz="2000" dirty="0">
                <a:solidFill>
                  <a:srgbClr val="002060"/>
                </a:solidFill>
                <a:ea typeface="Calibri" panose="020F0502020204030204" pitchFamily="34" charset="0"/>
                <a:cs typeface="Arial" panose="020B0604020202020204" pitchFamily="34" charset="0"/>
              </a:rPr>
              <a:t>han ska träda fram </a:t>
            </a:r>
            <a:r>
              <a:rPr lang="sv-SE" sz="2000" b="1" dirty="0">
                <a:solidFill>
                  <a:srgbClr val="C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en andra</a:t>
            </a:r>
            <a:r>
              <a:rPr lang="sv-SE" sz="2000" i="1" u="sng" dirty="0">
                <a:solidFill>
                  <a:srgbClr val="C00000"/>
                </a:solidFill>
                <a:ea typeface="Calibri" panose="020F0502020204030204" pitchFamily="34" charset="0"/>
                <a:cs typeface="Arial" panose="020B0604020202020204" pitchFamily="34" charset="0"/>
              </a:rPr>
              <a:t> </a:t>
            </a:r>
            <a:br>
              <a:rPr lang="sv-SE" sz="2000" i="1" u="sng" dirty="0">
                <a:solidFill>
                  <a:srgbClr val="C00000"/>
                </a:solidFill>
                <a:ea typeface="Calibri" panose="020F0502020204030204" pitchFamily="34" charset="0"/>
                <a:cs typeface="Arial" panose="020B0604020202020204" pitchFamily="34" charset="0"/>
              </a:rPr>
            </a:br>
            <a:r>
              <a:rPr lang="sv-SE" sz="2000" i="1" u="sng" dirty="0">
                <a:solidFill>
                  <a:srgbClr val="C00000"/>
                </a:solidFill>
                <a:ea typeface="Calibri" panose="020F0502020204030204" pitchFamily="34" charset="0"/>
                <a:cs typeface="Arial" panose="020B0604020202020204" pitchFamily="34" charset="0"/>
              </a:rPr>
              <a:t>gång</a:t>
            </a:r>
            <a:r>
              <a:rPr lang="sv-SE" sz="2000" dirty="0">
                <a:solidFill>
                  <a:srgbClr val="C00000"/>
                </a:solidFill>
                <a:ea typeface="Calibri" panose="020F0502020204030204" pitchFamily="34" charset="0"/>
                <a:cs typeface="Arial" panose="020B0604020202020204" pitchFamily="34" charset="0"/>
              </a:rPr>
              <a:t>, inte för att bära synd utan för att frälsa dem som väntar på honom.</a:t>
            </a:r>
            <a:r>
              <a:rPr lang="sv-SE" sz="2000" dirty="0">
                <a:ea typeface="Calibri" panose="020F0502020204030204" pitchFamily="34" charset="0"/>
                <a:cs typeface="Arial" panose="020B0604020202020204" pitchFamily="34" charset="0"/>
              </a:rPr>
              <a:t> </a:t>
            </a:r>
            <a:r>
              <a:rPr lang="sv-SE" sz="1600" dirty="0">
                <a:ea typeface="Calibri" panose="020F0502020204030204" pitchFamily="34" charset="0"/>
                <a:cs typeface="Arial" panose="020B0604020202020204" pitchFamily="34" charset="0"/>
              </a:rPr>
              <a:t>(Hebr 9:28)</a:t>
            </a:r>
          </a:p>
          <a:p>
            <a:pPr>
              <a:spcBef>
                <a:spcPts val="1000"/>
              </a:spcBef>
            </a:pPr>
            <a:r>
              <a:rPr lang="sv-SE" sz="2000" dirty="0"/>
              <a:t>Jesus kommer </a:t>
            </a:r>
            <a:r>
              <a:rPr lang="sv-SE" sz="2000" i="1" dirty="0"/>
              <a:t>efter</a:t>
            </a:r>
            <a:r>
              <a:rPr lang="sv-SE" sz="2000" dirty="0"/>
              <a:t> vedermödan: </a:t>
            </a:r>
            <a:r>
              <a:rPr lang="sv-SE" sz="2000" dirty="0">
                <a:solidFill>
                  <a:srgbClr val="C00000"/>
                </a:solidFill>
              </a:rPr>
              <a:t>Strax </a:t>
            </a:r>
            <a:r>
              <a:rPr lang="sv-SE" sz="2000" i="1" u="sng" dirty="0">
                <a:solidFill>
                  <a:srgbClr val="C00000"/>
                </a:solidFill>
              </a:rPr>
              <a:t>efter</a:t>
            </a:r>
            <a:r>
              <a:rPr lang="sv-SE" sz="2000" dirty="0">
                <a:solidFill>
                  <a:srgbClr val="C00000"/>
                </a:solidFill>
              </a:rPr>
              <a:t> de dagarnas </a:t>
            </a:r>
            <a:r>
              <a:rPr lang="sv-SE" sz="2000" i="1" u="sng" dirty="0">
                <a:solidFill>
                  <a:srgbClr val="C00000"/>
                </a:solidFill>
              </a:rPr>
              <a:t>nöd</a:t>
            </a:r>
            <a:r>
              <a:rPr lang="sv-SE" sz="2000" dirty="0">
                <a:solidFill>
                  <a:srgbClr val="C00000"/>
                </a:solidFill>
              </a:rPr>
              <a:t> ska solen förmörkas… och himlens </a:t>
            </a:r>
            <a:br>
              <a:rPr lang="sv-SE" sz="2000" dirty="0">
                <a:solidFill>
                  <a:srgbClr val="C00000"/>
                </a:solidFill>
              </a:rPr>
            </a:br>
            <a:r>
              <a:rPr lang="sv-SE" sz="2000" dirty="0">
                <a:solidFill>
                  <a:srgbClr val="C00000"/>
                </a:solidFill>
              </a:rPr>
              <a:t>makter ska skakas. </a:t>
            </a:r>
            <a:r>
              <a:rPr lang="sv-SE" sz="2000" i="1" u="sng" dirty="0">
                <a:solidFill>
                  <a:srgbClr val="C00000"/>
                </a:solidFill>
              </a:rPr>
              <a:t>Då</a:t>
            </a:r>
            <a:r>
              <a:rPr lang="sv-SE" sz="2000" dirty="0">
                <a:solidFill>
                  <a:srgbClr val="C00000"/>
                </a:solidFill>
              </a:rPr>
              <a:t> ska… jordens alla folk ska jämra sig när de ser </a:t>
            </a:r>
            <a:r>
              <a:rPr lang="sv-SE" sz="2000" dirty="0">
                <a:solidFill>
                  <a:srgbClr val="002060"/>
                </a:solidFill>
              </a:rPr>
              <a:t>Människosonen komma </a:t>
            </a:r>
            <a:r>
              <a:rPr lang="sv-SE" sz="2000" dirty="0">
                <a:solidFill>
                  <a:srgbClr val="C00000"/>
                </a:solidFill>
              </a:rPr>
              <a:t>på himlens </a:t>
            </a:r>
            <a:r>
              <a:rPr lang="sv-SE" sz="2000" dirty="0">
                <a:solidFill>
                  <a:srgbClr val="0070C0"/>
                </a:solidFill>
              </a:rPr>
              <a:t>moln</a:t>
            </a:r>
            <a:r>
              <a:rPr lang="sv-SE" sz="2000" i="1" dirty="0">
                <a:solidFill>
                  <a:srgbClr val="C00000"/>
                </a:solidFill>
              </a:rPr>
              <a:t>… </a:t>
            </a:r>
            <a:r>
              <a:rPr lang="sv-SE" sz="2000" dirty="0">
                <a:solidFill>
                  <a:srgbClr val="C00000"/>
                </a:solidFill>
              </a:rPr>
              <a:t>Med starkt </a:t>
            </a:r>
            <a:r>
              <a:rPr lang="sv-SE" sz="2000" dirty="0">
                <a:solidFill>
                  <a:schemeClr val="accent3">
                    <a:lumMod val="50000"/>
                  </a:schemeClr>
                </a:solidFill>
              </a:rPr>
              <a:t>basunljud</a:t>
            </a:r>
            <a:r>
              <a:rPr lang="sv-SE" sz="2000" dirty="0">
                <a:solidFill>
                  <a:srgbClr val="C00000"/>
                </a:solidFill>
              </a:rPr>
              <a:t> ska han sända ut sina änglar, och de ska </a:t>
            </a:r>
            <a:r>
              <a:rPr lang="sv-SE" sz="2000" i="1" u="sng" dirty="0">
                <a:solidFill>
                  <a:srgbClr val="C00000"/>
                </a:solidFill>
              </a:rPr>
              <a:t>samla hans utvalda</a:t>
            </a:r>
            <a:r>
              <a:rPr lang="sv-SE" sz="2000" dirty="0">
                <a:solidFill>
                  <a:srgbClr val="C00000"/>
                </a:solidFill>
              </a:rPr>
              <a:t> från de fyra väderstrecken. </a:t>
            </a:r>
            <a:endParaRPr lang="sv-SE" sz="1600" dirty="0"/>
          </a:p>
          <a:p>
            <a:pPr marL="342900" indent="-342900">
              <a:spcBef>
                <a:spcPts val="1000"/>
              </a:spcBef>
              <a:buFont typeface="Symbol" panose="05050102010706020507" pitchFamily="18" charset="2"/>
              <a:buChar char=""/>
            </a:pPr>
            <a:r>
              <a:rPr lang="sv-SE" sz="2000" dirty="0">
                <a:ea typeface="Calibri" panose="020F0502020204030204" pitchFamily="34" charset="0"/>
                <a:cs typeface="Arial" panose="020B0604020202020204" pitchFamily="34" charset="0"/>
              </a:rPr>
              <a:t>En </a:t>
            </a:r>
            <a:r>
              <a:rPr lang="sv-SE" sz="2000" b="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Uppståndelse</a:t>
            </a:r>
            <a:r>
              <a:rPr lang="sv-SE" sz="2000" b="1" dirty="0">
                <a:ea typeface="Calibri" panose="020F0502020204030204" pitchFamily="34" charset="0"/>
                <a:cs typeface="Arial" panose="020B0604020202020204" pitchFamily="34" charset="0"/>
              </a:rPr>
              <a:t> </a:t>
            </a:r>
            <a:r>
              <a:rPr lang="sv-SE" sz="2000" dirty="0">
                <a:ea typeface="Calibri" panose="020F0502020204030204" pitchFamily="34" charset="0"/>
                <a:cs typeface="Arial" panose="020B0604020202020204" pitchFamily="34" charset="0"/>
              </a:rPr>
              <a:t>av döda: </a:t>
            </a:r>
            <a:r>
              <a:rPr lang="sv-SE" sz="2000" dirty="0">
                <a:solidFill>
                  <a:srgbClr val="C00000"/>
                </a:solidFill>
                <a:ea typeface="Calibri" panose="020F0502020204030204" pitchFamily="34" charset="0"/>
                <a:cs typeface="Arial" panose="020B0604020202020204" pitchFamily="34" charset="0"/>
              </a:rPr>
              <a:t>Liksom alla dör i Adam, så ska också alla </a:t>
            </a:r>
            <a:r>
              <a:rPr lang="sv-SE" sz="2000" b="1" dirty="0">
                <a:solidFill>
                  <a:srgbClr val="C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göras levande</a:t>
            </a:r>
            <a:r>
              <a:rPr lang="sv-SE" sz="2000" dirty="0">
                <a:solidFill>
                  <a:srgbClr val="C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lang="sv-SE" sz="2000" dirty="0">
                <a:solidFill>
                  <a:srgbClr val="C00000"/>
                </a:solidFill>
                <a:ea typeface="Calibri" panose="020F0502020204030204" pitchFamily="34" charset="0"/>
                <a:cs typeface="Arial" panose="020B0604020202020204" pitchFamily="34" charset="0"/>
              </a:rPr>
              <a:t>i Kristus. Men var och en i sin ordning: Kristus som förstlingen och därefter, </a:t>
            </a:r>
            <a:r>
              <a:rPr lang="sv-SE" sz="2000" dirty="0">
                <a:solidFill>
                  <a:srgbClr val="002060"/>
                </a:solidFill>
                <a:ea typeface="Calibri" panose="020F0502020204030204" pitchFamily="34" charset="0"/>
                <a:cs typeface="Arial" panose="020B0604020202020204" pitchFamily="34" charset="0"/>
              </a:rPr>
              <a:t>när han kommer</a:t>
            </a:r>
            <a:r>
              <a:rPr lang="sv-SE" sz="2000" dirty="0">
                <a:solidFill>
                  <a:srgbClr val="C00000"/>
                </a:solidFill>
                <a:ea typeface="Calibri" panose="020F0502020204030204" pitchFamily="34" charset="0"/>
                <a:cs typeface="Arial" panose="020B0604020202020204" pitchFamily="34" charset="0"/>
              </a:rPr>
              <a:t>, de som tillhör honom. </a:t>
            </a:r>
            <a:r>
              <a:rPr lang="sv-SE" sz="1600" dirty="0">
                <a:ea typeface="Calibri" panose="020F0502020204030204" pitchFamily="34" charset="0"/>
                <a:cs typeface="Arial" panose="020B0604020202020204" pitchFamily="34" charset="0"/>
              </a:rPr>
              <a:t>(1 Kor 15:22-23)</a:t>
            </a:r>
          </a:p>
          <a:p>
            <a:pPr marL="342900" indent="-342900">
              <a:spcBef>
                <a:spcPts val="1000"/>
              </a:spcBef>
              <a:buFont typeface="Symbol" panose="05050102010706020507" pitchFamily="18" charset="2"/>
              <a:buChar char=""/>
            </a:pPr>
            <a:r>
              <a:rPr lang="sv-SE" sz="2000" dirty="0">
                <a:ea typeface="Calibri" panose="020F0502020204030204" pitchFamily="34" charset="0"/>
                <a:cs typeface="Arial" panose="020B0604020202020204" pitchFamily="34" charset="0"/>
              </a:rPr>
              <a:t>Ett </a:t>
            </a:r>
            <a:r>
              <a:rPr lang="sv-SE" sz="2000" b="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Uppryckande</a:t>
            </a:r>
            <a:r>
              <a:rPr lang="sv-SE" sz="2000" dirty="0">
                <a:ea typeface="Calibri" panose="020F0502020204030204" pitchFamily="34" charset="0"/>
                <a:cs typeface="Arial" panose="020B0604020202020204" pitchFamily="34" charset="0"/>
              </a:rPr>
              <a:t> av levande: </a:t>
            </a:r>
            <a:r>
              <a:rPr lang="sv-SE" sz="2000" dirty="0">
                <a:solidFill>
                  <a:srgbClr val="C00000"/>
                </a:solidFill>
                <a:ea typeface="Calibri" panose="020F0502020204030204" pitchFamily="34" charset="0"/>
                <a:cs typeface="Arial" panose="020B0604020202020204" pitchFamily="34" charset="0"/>
              </a:rPr>
              <a:t>När en befallning ljuder, en ärkeängels röst och en </a:t>
            </a:r>
            <a:br>
              <a:rPr lang="sv-SE" sz="2000" dirty="0">
                <a:solidFill>
                  <a:srgbClr val="C00000"/>
                </a:solidFill>
                <a:ea typeface="Calibri" panose="020F0502020204030204" pitchFamily="34" charset="0"/>
                <a:cs typeface="Arial" panose="020B0604020202020204" pitchFamily="34" charset="0"/>
              </a:rPr>
            </a:br>
            <a:r>
              <a:rPr lang="sv-SE" sz="2000" dirty="0">
                <a:solidFill>
                  <a:srgbClr val="C00000"/>
                </a:solidFill>
                <a:ea typeface="Calibri" panose="020F0502020204030204" pitchFamily="34" charset="0"/>
                <a:cs typeface="Arial" panose="020B0604020202020204" pitchFamily="34" charset="0"/>
              </a:rPr>
              <a:t>Guds </a:t>
            </a:r>
            <a:r>
              <a:rPr lang="sv-SE" sz="2000" dirty="0">
                <a:solidFill>
                  <a:schemeClr val="accent3">
                    <a:lumMod val="50000"/>
                  </a:schemeClr>
                </a:solidFill>
                <a:ea typeface="Calibri" panose="020F0502020204030204" pitchFamily="34" charset="0"/>
                <a:cs typeface="Arial" panose="020B0604020202020204" pitchFamily="34" charset="0"/>
              </a:rPr>
              <a:t>basun</a:t>
            </a:r>
            <a:r>
              <a:rPr lang="sv-SE" sz="2000" dirty="0">
                <a:solidFill>
                  <a:srgbClr val="C00000"/>
                </a:solidFill>
                <a:ea typeface="Calibri" panose="020F0502020204030204" pitchFamily="34" charset="0"/>
                <a:cs typeface="Arial" panose="020B0604020202020204" pitchFamily="34" charset="0"/>
              </a:rPr>
              <a:t>, då ska Herren själv komma ner från himlen, och de som har dött i Kristus </a:t>
            </a:r>
            <a:br>
              <a:rPr lang="sv-SE" sz="2000" dirty="0">
                <a:solidFill>
                  <a:srgbClr val="C00000"/>
                </a:solidFill>
                <a:ea typeface="Calibri" panose="020F0502020204030204" pitchFamily="34" charset="0"/>
                <a:cs typeface="Arial" panose="020B0604020202020204" pitchFamily="34" charset="0"/>
              </a:rPr>
            </a:br>
            <a:r>
              <a:rPr lang="sv-SE" sz="2000" dirty="0">
                <a:solidFill>
                  <a:srgbClr val="C00000"/>
                </a:solidFill>
                <a:ea typeface="Calibri" panose="020F0502020204030204" pitchFamily="34" charset="0"/>
                <a:cs typeface="Arial" panose="020B0604020202020204" pitchFamily="34" charset="0"/>
              </a:rPr>
              <a:t>ska uppstå först. Därefter ska vi som lever och är kvar </a:t>
            </a:r>
            <a:r>
              <a:rPr lang="sv-SE" sz="2000" b="1" dirty="0">
                <a:solidFill>
                  <a:srgbClr val="C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ryckas upp </a:t>
            </a:r>
            <a:r>
              <a:rPr lang="sv-SE" sz="2000" dirty="0">
                <a:solidFill>
                  <a:srgbClr val="C00000"/>
                </a:solidFill>
                <a:ea typeface="Calibri" panose="020F0502020204030204" pitchFamily="34" charset="0"/>
                <a:cs typeface="Arial" panose="020B0604020202020204" pitchFamily="34" charset="0"/>
              </a:rPr>
              <a:t>bland </a:t>
            </a:r>
            <a:r>
              <a:rPr lang="sv-SE" sz="2000" dirty="0">
                <a:solidFill>
                  <a:srgbClr val="0070C0"/>
                </a:solidFill>
                <a:ea typeface="Calibri" panose="020F0502020204030204" pitchFamily="34" charset="0"/>
                <a:cs typeface="Arial" panose="020B0604020202020204" pitchFamily="34" charset="0"/>
              </a:rPr>
              <a:t>moln</a:t>
            </a:r>
            <a:r>
              <a:rPr lang="sv-SE" sz="2000" dirty="0">
                <a:solidFill>
                  <a:srgbClr val="C00000"/>
                </a:solidFill>
                <a:ea typeface="Calibri" panose="020F0502020204030204" pitchFamily="34" charset="0"/>
                <a:cs typeface="Arial" panose="020B0604020202020204" pitchFamily="34" charset="0"/>
              </a:rPr>
              <a:t> tillsammans </a:t>
            </a:r>
            <a:br>
              <a:rPr lang="sv-SE" sz="2000" dirty="0">
                <a:solidFill>
                  <a:srgbClr val="C00000"/>
                </a:solidFill>
                <a:ea typeface="Calibri" panose="020F0502020204030204" pitchFamily="34" charset="0"/>
                <a:cs typeface="Arial" panose="020B0604020202020204" pitchFamily="34" charset="0"/>
              </a:rPr>
            </a:br>
            <a:r>
              <a:rPr lang="sv-SE" sz="2000" dirty="0">
                <a:solidFill>
                  <a:srgbClr val="C00000"/>
                </a:solidFill>
                <a:ea typeface="Calibri" panose="020F0502020204030204" pitchFamily="34" charset="0"/>
                <a:cs typeface="Arial" panose="020B0604020202020204" pitchFamily="34" charset="0"/>
              </a:rPr>
              <a:t>med dem för att möta Herren i </a:t>
            </a:r>
            <a:r>
              <a:rPr lang="sv-SE" sz="2000" dirty="0">
                <a:solidFill>
                  <a:srgbClr val="0070C0"/>
                </a:solidFill>
                <a:ea typeface="Calibri" panose="020F0502020204030204" pitchFamily="34" charset="0"/>
                <a:cs typeface="Arial" panose="020B0604020202020204" pitchFamily="34" charset="0"/>
              </a:rPr>
              <a:t>luften</a:t>
            </a:r>
            <a:r>
              <a:rPr lang="sv-SE" sz="2000" dirty="0">
                <a:solidFill>
                  <a:srgbClr val="C00000"/>
                </a:solidFill>
                <a:ea typeface="Calibri" panose="020F0502020204030204" pitchFamily="34" charset="0"/>
                <a:cs typeface="Arial" panose="020B0604020202020204" pitchFamily="34" charset="0"/>
              </a:rPr>
              <a:t>. </a:t>
            </a:r>
            <a:r>
              <a:rPr lang="sv-SE" sz="1600" dirty="0">
                <a:ea typeface="Calibri" panose="020F0502020204030204" pitchFamily="34" charset="0"/>
                <a:cs typeface="Arial" panose="020B0604020202020204" pitchFamily="34" charset="0"/>
              </a:rPr>
              <a:t>(1 Tess 4:16-17)</a:t>
            </a:r>
            <a:endParaRPr lang="sv-SE" sz="2000" dirty="0">
              <a:solidFill>
                <a:srgbClr val="C00000"/>
              </a:solidFill>
              <a:ea typeface="Calibri" panose="020F0502020204030204" pitchFamily="34" charset="0"/>
              <a:cs typeface="Arial" panose="020B0604020202020204" pitchFamily="34" charset="0"/>
            </a:endParaRPr>
          </a:p>
          <a:p>
            <a:pPr marL="342900" indent="-342900">
              <a:spcBef>
                <a:spcPts val="1000"/>
              </a:spcBef>
              <a:buFont typeface="Symbol" panose="05050102010706020507" pitchFamily="18" charset="2"/>
              <a:buChar char=""/>
            </a:pPr>
            <a:r>
              <a:rPr lang="sv-SE" sz="2000" dirty="0">
                <a:ea typeface="Calibri" panose="020F0502020204030204" pitchFamily="34" charset="0"/>
                <a:cs typeface="Arial" panose="020B0604020202020204" pitchFamily="34" charset="0"/>
              </a:rPr>
              <a:t>En </a:t>
            </a:r>
            <a:r>
              <a:rPr lang="sv-SE" sz="2000" b="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Förvandling</a:t>
            </a:r>
            <a:r>
              <a:rPr lang="sv-SE" sz="2000" dirty="0">
                <a:ea typeface="Calibri" panose="020F0502020204030204" pitchFamily="34" charset="0"/>
                <a:cs typeface="Arial" panose="020B0604020202020204" pitchFamily="34" charset="0"/>
              </a:rPr>
              <a:t> </a:t>
            </a:r>
            <a:r>
              <a:rPr lang="sv-SE" sz="2000">
                <a:ea typeface="Calibri" panose="020F0502020204030204" pitchFamily="34" charset="0"/>
                <a:cs typeface="Arial" panose="020B0604020202020204" pitchFamily="34" charset="0"/>
              </a:rPr>
              <a:t>av alla: </a:t>
            </a:r>
            <a:r>
              <a:rPr lang="sv-SE" sz="2000" dirty="0">
                <a:solidFill>
                  <a:srgbClr val="C00000"/>
                </a:solidFill>
                <a:ea typeface="Calibri" panose="020F0502020204030204" pitchFamily="34" charset="0"/>
                <a:cs typeface="Arial" panose="020B0604020202020204" pitchFamily="34" charset="0"/>
              </a:rPr>
              <a:t>Vi ska inte alla insomna, men vi ska alla </a:t>
            </a:r>
            <a:r>
              <a:rPr lang="sv-SE" sz="2000" b="1" dirty="0">
                <a:solidFill>
                  <a:srgbClr val="C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förvandlas</a:t>
            </a:r>
            <a:r>
              <a:rPr lang="sv-SE" sz="2000" dirty="0">
                <a:solidFill>
                  <a:srgbClr val="C00000"/>
                </a:solidFill>
                <a:ea typeface="Calibri" panose="020F0502020204030204" pitchFamily="34" charset="0"/>
                <a:cs typeface="Arial" panose="020B0604020202020204" pitchFamily="34" charset="0"/>
              </a:rPr>
              <a:t>… vid </a:t>
            </a:r>
            <a:r>
              <a:rPr lang="sv-SE" sz="2000">
                <a:solidFill>
                  <a:srgbClr val="C00000"/>
                </a:solidFill>
                <a:ea typeface="Calibri" panose="020F0502020204030204" pitchFamily="34" charset="0"/>
                <a:cs typeface="Arial" panose="020B0604020202020204" pitchFamily="34" charset="0"/>
              </a:rPr>
              <a:t>den </a:t>
            </a:r>
            <a:r>
              <a:rPr lang="sv-SE" sz="2000">
                <a:solidFill>
                  <a:schemeClr val="accent3">
                    <a:lumMod val="50000"/>
                  </a:schemeClr>
                </a:solidFill>
                <a:ea typeface="Calibri" panose="020F0502020204030204" pitchFamily="34" charset="0"/>
                <a:cs typeface="Arial" panose="020B0604020202020204" pitchFamily="34" charset="0"/>
              </a:rPr>
              <a:t>sista </a:t>
            </a:r>
            <a:br>
              <a:rPr lang="sv-SE" sz="2000">
                <a:solidFill>
                  <a:schemeClr val="accent3">
                    <a:lumMod val="50000"/>
                  </a:schemeClr>
                </a:solidFill>
                <a:ea typeface="Calibri" panose="020F0502020204030204" pitchFamily="34" charset="0"/>
                <a:cs typeface="Arial" panose="020B0604020202020204" pitchFamily="34" charset="0"/>
              </a:rPr>
            </a:br>
            <a:r>
              <a:rPr lang="sv-SE" sz="2000">
                <a:solidFill>
                  <a:schemeClr val="accent3">
                    <a:lumMod val="50000"/>
                  </a:schemeClr>
                </a:solidFill>
                <a:ea typeface="Calibri" panose="020F0502020204030204" pitchFamily="34" charset="0"/>
                <a:cs typeface="Arial" panose="020B0604020202020204" pitchFamily="34" charset="0"/>
              </a:rPr>
              <a:t>basunens </a:t>
            </a:r>
            <a:r>
              <a:rPr lang="sv-SE" sz="2000" dirty="0">
                <a:solidFill>
                  <a:srgbClr val="C00000"/>
                </a:solidFill>
                <a:ea typeface="Calibri" panose="020F0502020204030204" pitchFamily="34" charset="0"/>
                <a:cs typeface="Arial" panose="020B0604020202020204" pitchFamily="34" charset="0"/>
              </a:rPr>
              <a:t>ljud.</a:t>
            </a:r>
            <a:r>
              <a:rPr lang="sv-SE" sz="2000" dirty="0">
                <a:ea typeface="Calibri" panose="020F0502020204030204" pitchFamily="34" charset="0"/>
                <a:cs typeface="Arial" panose="020B0604020202020204" pitchFamily="34" charset="0"/>
              </a:rPr>
              <a:t> </a:t>
            </a:r>
            <a:r>
              <a:rPr lang="sv-SE" sz="2000" dirty="0">
                <a:solidFill>
                  <a:schemeClr val="accent3">
                    <a:lumMod val="50000"/>
                  </a:schemeClr>
                </a:solidFill>
                <a:ea typeface="Calibri" panose="020F0502020204030204" pitchFamily="34" charset="0"/>
                <a:cs typeface="Arial" panose="020B0604020202020204" pitchFamily="34" charset="0"/>
              </a:rPr>
              <a:t>Basunen</a:t>
            </a:r>
            <a:r>
              <a:rPr lang="sv-SE" sz="2000" dirty="0">
                <a:solidFill>
                  <a:srgbClr val="C00000"/>
                </a:solidFill>
                <a:ea typeface="Calibri" panose="020F0502020204030204" pitchFamily="34" charset="0"/>
                <a:cs typeface="Arial" panose="020B0604020202020204" pitchFamily="34" charset="0"/>
              </a:rPr>
              <a:t> ska ljuda och de döda ska uppstå odödliga, och vi ska </a:t>
            </a:r>
            <a:r>
              <a:rPr lang="sv-SE" sz="2000" b="1" dirty="0">
                <a:solidFill>
                  <a:srgbClr val="C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förvandlas</a:t>
            </a:r>
            <a:r>
              <a:rPr lang="sv-SE" sz="2000" dirty="0">
                <a:solidFill>
                  <a:srgbClr val="C00000"/>
                </a:solidFill>
                <a:ea typeface="Calibri" panose="020F0502020204030204" pitchFamily="34" charset="0"/>
                <a:cs typeface="Arial" panose="020B0604020202020204" pitchFamily="34" charset="0"/>
              </a:rPr>
              <a:t>.</a:t>
            </a:r>
            <a:endParaRPr lang="sv-SE" sz="1600" dirty="0">
              <a:ea typeface="Calibri" panose="020F0502020204030204" pitchFamily="34" charset="0"/>
              <a:cs typeface="Arial" panose="020B0604020202020204" pitchFamily="34" charset="0"/>
            </a:endParaRPr>
          </a:p>
          <a:p>
            <a:pPr marL="342900" indent="-342900">
              <a:spcBef>
                <a:spcPts val="1000"/>
              </a:spcBef>
              <a:buFont typeface="Symbol" panose="05050102010706020507" pitchFamily="18" charset="2"/>
              <a:buChar char=""/>
            </a:pPr>
            <a:r>
              <a:rPr lang="sv-SE" sz="2000" dirty="0">
                <a:ea typeface="Calibri" panose="020F0502020204030204" pitchFamily="34" charset="0"/>
                <a:cs typeface="Arial" panose="020B0604020202020204" pitchFamily="34" charset="0"/>
              </a:rPr>
              <a:t>Ett </a:t>
            </a:r>
            <a:r>
              <a:rPr lang="sv-SE" sz="2000" b="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Nedstigande</a:t>
            </a:r>
            <a:r>
              <a:rPr lang="sv-SE" sz="2000" dirty="0">
                <a:ea typeface="Calibri" panose="020F0502020204030204" pitchFamily="34" charset="0"/>
                <a:cs typeface="Arial" panose="020B0604020202020204" pitchFamily="34" charset="0"/>
              </a:rPr>
              <a:t> av de uppståndna/förvandlade: </a:t>
            </a:r>
            <a:r>
              <a:rPr lang="sv-SE" sz="2000" dirty="0">
                <a:solidFill>
                  <a:srgbClr val="C00000"/>
                </a:solidFill>
                <a:ea typeface="Calibri" panose="020F0502020204030204" pitchFamily="34" charset="0"/>
                <a:cs typeface="Arial" panose="020B0604020202020204" pitchFamily="34" charset="0"/>
              </a:rPr>
              <a:t>Då skall </a:t>
            </a:r>
            <a:r>
              <a:rPr lang="sv-SE" sz="2000" dirty="0">
                <a:solidFill>
                  <a:srgbClr val="002060"/>
                </a:solidFill>
                <a:ea typeface="Calibri" panose="020F0502020204030204" pitchFamily="34" charset="0"/>
                <a:cs typeface="Arial" panose="020B0604020202020204" pitchFamily="34" charset="0"/>
              </a:rPr>
              <a:t>Herren, min Gud, komma </a:t>
            </a:r>
            <a:r>
              <a:rPr lang="sv-SE" sz="2000" dirty="0">
                <a:solidFill>
                  <a:srgbClr val="C00000"/>
                </a:solidFill>
                <a:ea typeface="Calibri" panose="020F0502020204030204" pitchFamily="34" charset="0"/>
                <a:cs typeface="Arial" panose="020B0604020202020204" pitchFamily="34" charset="0"/>
              </a:rPr>
              <a:t>och </a:t>
            </a:r>
            <a:br>
              <a:rPr lang="sv-SE" sz="2000" dirty="0">
                <a:solidFill>
                  <a:srgbClr val="C00000"/>
                </a:solidFill>
                <a:ea typeface="Calibri" panose="020F0502020204030204" pitchFamily="34" charset="0"/>
                <a:cs typeface="Arial" panose="020B0604020202020204" pitchFamily="34" charset="0"/>
              </a:rPr>
            </a:br>
            <a:r>
              <a:rPr lang="sv-SE" sz="2000" b="1" dirty="0">
                <a:solidFill>
                  <a:srgbClr val="C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alla heliga med dig</a:t>
            </a:r>
            <a:r>
              <a:rPr lang="sv-SE" sz="2000" dirty="0">
                <a:solidFill>
                  <a:srgbClr val="C00000"/>
                </a:solidFill>
                <a:ea typeface="Calibri" panose="020F0502020204030204" pitchFamily="34" charset="0"/>
                <a:cs typeface="Arial" panose="020B0604020202020204" pitchFamily="34" charset="0"/>
              </a:rPr>
              <a:t>.</a:t>
            </a:r>
            <a:r>
              <a:rPr lang="sv-SE" sz="2000" dirty="0">
                <a:ea typeface="Calibri" panose="020F0502020204030204" pitchFamily="34" charset="0"/>
                <a:cs typeface="Arial" panose="020B0604020202020204" pitchFamily="34" charset="0"/>
              </a:rPr>
              <a:t> </a:t>
            </a:r>
            <a:r>
              <a:rPr lang="sv-SE" sz="1600" dirty="0">
                <a:ea typeface="Calibri" panose="020F0502020204030204" pitchFamily="34" charset="0"/>
                <a:cs typeface="Arial" panose="020B0604020202020204" pitchFamily="34" charset="0"/>
              </a:rPr>
              <a:t>(Sak 14:5)</a:t>
            </a:r>
          </a:p>
          <a:p>
            <a:pPr marL="342900" indent="-342900">
              <a:spcBef>
                <a:spcPts val="1000"/>
              </a:spcBef>
              <a:buFont typeface="Symbol" panose="05050102010706020507" pitchFamily="18" charset="2"/>
              <a:buChar char=""/>
            </a:pPr>
            <a:r>
              <a:rPr lang="sv-SE" sz="2000" dirty="0">
                <a:ea typeface="Calibri" panose="020F0502020204030204" pitchFamily="34" charset="0"/>
                <a:cs typeface="Arial" panose="020B0604020202020204" pitchFamily="34" charset="0"/>
              </a:rPr>
              <a:t>En</a:t>
            </a:r>
            <a:r>
              <a:rPr lang="sv-SE" sz="2000" b="1" dirty="0">
                <a:ea typeface="Calibri" panose="020F0502020204030204" pitchFamily="34" charset="0"/>
                <a:cs typeface="Arial" panose="020B0604020202020204" pitchFamily="34" charset="0"/>
              </a:rPr>
              <a:t> </a:t>
            </a:r>
            <a:r>
              <a:rPr lang="sv-SE" sz="2000" b="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Dom</a:t>
            </a:r>
            <a:r>
              <a:rPr lang="sv-SE" sz="2000" dirty="0">
                <a:ea typeface="Calibri" panose="020F0502020204030204" pitchFamily="34" charset="0"/>
                <a:cs typeface="Arial" panose="020B0604020202020204" pitchFamily="34" charset="0"/>
              </a:rPr>
              <a:t> av de ogudaktiga: </a:t>
            </a:r>
            <a:r>
              <a:rPr lang="sv-SE" sz="2000" dirty="0">
                <a:solidFill>
                  <a:srgbClr val="C00000"/>
                </a:solidFill>
                <a:ea typeface="Calibri" panose="020F0502020204030204" pitchFamily="34" charset="0"/>
                <a:cs typeface="Arial" panose="020B0604020202020204" pitchFamily="34" charset="0"/>
              </a:rPr>
              <a:t>Så som det var under Noas dagar… De visste ingenting förrän floden </a:t>
            </a:r>
            <a:br>
              <a:rPr lang="sv-SE" sz="2000" dirty="0">
                <a:solidFill>
                  <a:srgbClr val="C00000"/>
                </a:solidFill>
                <a:ea typeface="Calibri" panose="020F0502020204030204" pitchFamily="34" charset="0"/>
                <a:cs typeface="Arial" panose="020B0604020202020204" pitchFamily="34" charset="0"/>
              </a:rPr>
            </a:br>
            <a:r>
              <a:rPr lang="sv-SE" sz="2000" dirty="0">
                <a:solidFill>
                  <a:srgbClr val="C00000"/>
                </a:solidFill>
                <a:ea typeface="Calibri" panose="020F0502020204030204" pitchFamily="34" charset="0"/>
                <a:cs typeface="Arial" panose="020B0604020202020204" pitchFamily="34" charset="0"/>
              </a:rPr>
              <a:t>kom och </a:t>
            </a:r>
            <a:r>
              <a:rPr lang="sv-SE" sz="2000" b="1" dirty="0">
                <a:solidFill>
                  <a:srgbClr val="C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ryckte bort</a:t>
            </a:r>
            <a:r>
              <a:rPr lang="sv-SE" sz="2000" dirty="0">
                <a:solidFill>
                  <a:srgbClr val="C00000"/>
                </a:solidFill>
                <a:ea typeface="Calibri" panose="020F0502020204030204" pitchFamily="34" charset="0"/>
                <a:cs typeface="Arial" panose="020B0604020202020204" pitchFamily="34" charset="0"/>
              </a:rPr>
              <a:t> dem alla. Så ska det bli när </a:t>
            </a:r>
            <a:r>
              <a:rPr lang="sv-SE" sz="2000" dirty="0">
                <a:solidFill>
                  <a:srgbClr val="002060"/>
                </a:solidFill>
                <a:ea typeface="Calibri" panose="020F0502020204030204" pitchFamily="34" charset="0"/>
                <a:cs typeface="Arial" panose="020B0604020202020204" pitchFamily="34" charset="0"/>
              </a:rPr>
              <a:t>Människosonen kommer</a:t>
            </a:r>
            <a:r>
              <a:rPr lang="sv-SE" sz="2000" dirty="0">
                <a:solidFill>
                  <a:srgbClr val="C00000"/>
                </a:solidFill>
                <a:ea typeface="Calibri" panose="020F0502020204030204" pitchFamily="34" charset="0"/>
                <a:cs typeface="Arial" panose="020B0604020202020204" pitchFamily="34" charset="0"/>
              </a:rPr>
              <a:t>.</a:t>
            </a:r>
            <a:r>
              <a:rPr lang="sv-SE" sz="1600" dirty="0">
                <a:ea typeface="Calibri" panose="020F0502020204030204" pitchFamily="34" charset="0"/>
                <a:cs typeface="Arial" panose="020B0604020202020204" pitchFamily="34" charset="0"/>
              </a:rPr>
              <a:t> (Matt 24:37-39)</a:t>
            </a:r>
            <a:endParaRPr lang="sv-SE" sz="2000" dirty="0">
              <a:ea typeface="Calibri" panose="020F0502020204030204" pitchFamily="34" charset="0"/>
              <a:cs typeface="Arial" panose="020B0604020202020204" pitchFamily="34" charset="0"/>
            </a:endParaRPr>
          </a:p>
        </p:txBody>
      </p:sp>
      <p:sp>
        <p:nvSpPr>
          <p:cNvPr id="6" name="Rubrik 5">
            <a:extLst>
              <a:ext uri="{FF2B5EF4-FFF2-40B4-BE49-F238E27FC236}">
                <a16:creationId xmlns:a16="http://schemas.microsoft.com/office/drawing/2014/main" id="{CDAA1E6B-26F1-4A4F-B487-50B99D1FD600}"/>
              </a:ext>
            </a:extLst>
          </p:cNvPr>
          <p:cNvSpPr>
            <a:spLocks noGrp="1"/>
          </p:cNvSpPr>
          <p:nvPr>
            <p:ph type="title"/>
          </p:nvPr>
        </p:nvSpPr>
        <p:spPr/>
        <p:txBody>
          <a:bodyPr/>
          <a:lstStyle/>
          <a:p>
            <a:r>
              <a:rPr lang="sv-SE" dirty="0"/>
              <a:t>Jesu återkomst</a:t>
            </a:r>
          </a:p>
        </p:txBody>
      </p:sp>
      <p:sp>
        <p:nvSpPr>
          <p:cNvPr id="13" name="Rektangel 12">
            <a:extLst>
              <a:ext uri="{FF2B5EF4-FFF2-40B4-BE49-F238E27FC236}">
                <a16:creationId xmlns:a16="http://schemas.microsoft.com/office/drawing/2014/main" id="{9C0F4BE5-6E7F-412E-8C57-B06B18BEB870}"/>
              </a:ext>
            </a:extLst>
          </p:cNvPr>
          <p:cNvSpPr/>
          <p:nvPr/>
        </p:nvSpPr>
        <p:spPr>
          <a:xfrm>
            <a:off x="10456907" y="2360421"/>
            <a:ext cx="1319272" cy="246221"/>
          </a:xfrm>
          <a:prstGeom prst="rect">
            <a:avLst/>
          </a:prstGeom>
        </p:spPr>
        <p:txBody>
          <a:bodyPr wrap="none" lIns="0" tIns="0" rIns="0" bIns="0">
            <a:spAutoFit/>
          </a:bodyPr>
          <a:lstStyle/>
          <a:p>
            <a:r>
              <a:rPr lang="sv-SE" sz="1600" dirty="0"/>
              <a:t>(Matt 24:29-31)</a:t>
            </a:r>
          </a:p>
        </p:txBody>
      </p:sp>
      <p:sp>
        <p:nvSpPr>
          <p:cNvPr id="14" name="Rektangel 13">
            <a:extLst>
              <a:ext uri="{FF2B5EF4-FFF2-40B4-BE49-F238E27FC236}">
                <a16:creationId xmlns:a16="http://schemas.microsoft.com/office/drawing/2014/main" id="{D98F3953-E45B-4560-8C15-CB25CD7BEB16}"/>
              </a:ext>
            </a:extLst>
          </p:cNvPr>
          <p:cNvSpPr/>
          <p:nvPr/>
        </p:nvSpPr>
        <p:spPr>
          <a:xfrm>
            <a:off x="8321310" y="4187884"/>
            <a:ext cx="46488" cy="246221"/>
          </a:xfrm>
          <a:prstGeom prst="rect">
            <a:avLst/>
          </a:prstGeom>
        </p:spPr>
        <p:txBody>
          <a:bodyPr wrap="none" lIns="0" tIns="0" rIns="0" bIns="0">
            <a:spAutoFit/>
          </a:bodyPr>
          <a:lstStyle/>
          <a:p>
            <a:pPr>
              <a:spcBef>
                <a:spcPts val="1200"/>
              </a:spcBef>
            </a:pPr>
            <a:r>
              <a:rPr lang="sv-SE" sz="1600" dirty="0">
                <a:solidFill>
                  <a:srgbClr val="C00000"/>
                </a:solidFill>
                <a:ea typeface="Calibri" panose="020F0502020204030204" pitchFamily="34" charset="0"/>
                <a:cs typeface="Arial" panose="020B0604020202020204" pitchFamily="34" charset="0"/>
              </a:rPr>
              <a:t> </a:t>
            </a:r>
            <a:endParaRPr lang="sv-SE" sz="1600" dirty="0">
              <a:ea typeface="Calibri" panose="020F0502020204030204" pitchFamily="34" charset="0"/>
              <a:cs typeface="Arial" panose="020B0604020202020204" pitchFamily="34" charset="0"/>
            </a:endParaRPr>
          </a:p>
        </p:txBody>
      </p:sp>
      <p:pic>
        <p:nvPicPr>
          <p:cNvPr id="16" name="Bildobjekt 15" descr="En bild som visar rosa, sport, dansare&#10;&#10;Automatiskt genererad beskrivning">
            <a:extLst>
              <a:ext uri="{FF2B5EF4-FFF2-40B4-BE49-F238E27FC236}">
                <a16:creationId xmlns:a16="http://schemas.microsoft.com/office/drawing/2014/main" id="{1C4A1A08-42A3-487D-8607-7105FAAF21BD}"/>
              </a:ext>
            </a:extLst>
          </p:cNvPr>
          <p:cNvPicPr>
            <a:picLocks noChangeAspect="1"/>
          </p:cNvPicPr>
          <p:nvPr/>
        </p:nvPicPr>
        <p:blipFill>
          <a:blip r:embed="rId4">
            <a:duotone>
              <a:prstClr val="black"/>
              <a:schemeClr val="accent3">
                <a:tint val="45000"/>
                <a:satMod val="400000"/>
              </a:schemeClr>
            </a:duotone>
          </a:blip>
          <a:stretch>
            <a:fillRect/>
          </a:stretch>
        </p:blipFill>
        <p:spPr>
          <a:xfrm>
            <a:off x="9111149" y="3151989"/>
            <a:ext cx="3084130" cy="3679777"/>
          </a:xfrm>
          <a:prstGeom prst="rect">
            <a:avLst/>
          </a:prstGeom>
        </p:spPr>
      </p:pic>
      <p:sp>
        <p:nvSpPr>
          <p:cNvPr id="2" name="Rektangel 1">
            <a:extLst>
              <a:ext uri="{FF2B5EF4-FFF2-40B4-BE49-F238E27FC236}">
                <a16:creationId xmlns:a16="http://schemas.microsoft.com/office/drawing/2014/main" id="{42151A76-B0EA-40CD-8D8A-E50D4E3E2B45}"/>
              </a:ext>
            </a:extLst>
          </p:cNvPr>
          <p:cNvSpPr/>
          <p:nvPr/>
        </p:nvSpPr>
        <p:spPr>
          <a:xfrm>
            <a:off x="8739273" y="5169843"/>
            <a:ext cx="1395703" cy="246221"/>
          </a:xfrm>
          <a:prstGeom prst="rect">
            <a:avLst/>
          </a:prstGeom>
        </p:spPr>
        <p:txBody>
          <a:bodyPr wrap="none" lIns="0" tIns="0" rIns="0" bIns="0">
            <a:spAutoFit/>
          </a:bodyPr>
          <a:lstStyle/>
          <a:p>
            <a:r>
              <a:rPr lang="sv-SE" sz="1600" dirty="0">
                <a:solidFill>
                  <a:srgbClr val="C00000"/>
                </a:solidFill>
                <a:ea typeface="Calibri" panose="020F0502020204030204" pitchFamily="34" charset="0"/>
                <a:cs typeface="Arial" panose="020B0604020202020204" pitchFamily="34" charset="0"/>
              </a:rPr>
              <a:t> </a:t>
            </a:r>
            <a:r>
              <a:rPr lang="sv-SE" sz="1600" dirty="0">
                <a:ea typeface="Calibri" panose="020F0502020204030204" pitchFamily="34" charset="0"/>
                <a:cs typeface="Arial" panose="020B0604020202020204" pitchFamily="34" charset="0"/>
              </a:rPr>
              <a:t>(1 Kor 15:51-52)</a:t>
            </a:r>
            <a:endParaRPr lang="sv-SE" sz="1600" dirty="0"/>
          </a:p>
        </p:txBody>
      </p:sp>
    </p:spTree>
    <p:custDataLst>
      <p:tags r:id="rId1"/>
    </p:custDataLst>
    <p:extLst>
      <p:ext uri="{BB962C8B-B14F-4D97-AF65-F5344CB8AC3E}">
        <p14:creationId xmlns:p14="http://schemas.microsoft.com/office/powerpoint/2010/main" val="1539724000"/>
      </p:ext>
    </p:extLst>
  </p:cSld>
  <p:clrMapOvr>
    <a:masterClrMapping/>
  </p:clrMapOvr>
  <p:transition advTm="54233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3"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7|36.2|40.5|175.7|9.6|19.5|52.4|41.4"/>
</p:tagLst>
</file>

<file path=ppt/tags/tag2.xml><?xml version="1.0" encoding="utf-8"?>
<p:tagLst xmlns:a="http://schemas.openxmlformats.org/drawingml/2006/main" xmlns:r="http://schemas.openxmlformats.org/officeDocument/2006/relationships" xmlns:p="http://schemas.openxmlformats.org/presentationml/2006/main">
  <p:tag name="TIMING" val="|34.8|69.5|34.1|18.9|43.1|19|38.1|39.1|65.6|40"/>
</p:tagLst>
</file>

<file path=ppt/tags/tag3.xml><?xml version="1.0" encoding="utf-8"?>
<p:tagLst xmlns:a="http://schemas.openxmlformats.org/drawingml/2006/main" xmlns:r="http://schemas.openxmlformats.org/officeDocument/2006/relationships" xmlns:p="http://schemas.openxmlformats.org/presentationml/2006/main">
  <p:tag name="TIMING" val="|22.5|55.8|159.6|40.3|39.6|76.1|44.1"/>
</p:tagLst>
</file>

<file path=ppt/theme/theme1.xml><?xml version="1.0" encoding="utf-8"?>
<a:theme xmlns:a="http://schemas.openxmlformats.org/drawingml/2006/main" name="1_Office-tema">
  <a:themeElements>
    <a:clrScheme name="MDV färger">
      <a:dk1>
        <a:sysClr val="windowText" lastClr="000000"/>
      </a:dk1>
      <a:lt1>
        <a:sysClr val="window" lastClr="FFFFFF"/>
      </a:lt1>
      <a:dk2>
        <a:srgbClr val="8E8E8E"/>
      </a:dk2>
      <a:lt2>
        <a:srgbClr val="FF9500"/>
      </a:lt2>
      <a:accent1>
        <a:srgbClr val="FF2D55"/>
      </a:accent1>
      <a:accent2>
        <a:srgbClr val="FFCC00"/>
      </a:accent2>
      <a:accent3>
        <a:srgbClr val="4CD964"/>
      </a:accent3>
      <a:accent4>
        <a:srgbClr val="5AC8FA"/>
      </a:accent4>
      <a:accent5>
        <a:srgbClr val="007AFF"/>
      </a:accent5>
      <a:accent6>
        <a:srgbClr val="ED1EB4"/>
      </a:accent6>
      <a:hlink>
        <a:srgbClr val="FF9500"/>
      </a:hlink>
      <a:folHlink>
        <a:srgbClr val="8E8E93"/>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20355</TotalTime>
  <Words>1005</Words>
  <Application>Microsoft Office PowerPoint</Application>
  <PresentationFormat>Bredbild</PresentationFormat>
  <Paragraphs>67</Paragraphs>
  <Slides>4</Slides>
  <Notes>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vt:i4>
      </vt:variant>
    </vt:vector>
  </HeadingPairs>
  <TitlesOfParts>
    <vt:vector size="10" baseType="lpstr">
      <vt:lpstr>Arial</vt:lpstr>
      <vt:lpstr>Calibri</vt:lpstr>
      <vt:lpstr>Maiandra GD</vt:lpstr>
      <vt:lpstr>MV Boli</vt:lpstr>
      <vt:lpstr>Symbol</vt:lpstr>
      <vt:lpstr>1_Office-tema</vt:lpstr>
      <vt:lpstr>4. Död, Uppståndelse, Dom</vt:lpstr>
      <vt:lpstr>Dödar, Uppståndelser &amp; Domstolar</vt:lpstr>
      <vt:lpstr>Grafiskt</vt:lpstr>
      <vt:lpstr>Jesu återkomst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Gärdeborn</dc:creator>
  <cp:lastModifiedBy>Anders Gärdeborn</cp:lastModifiedBy>
  <cp:revision>1368</cp:revision>
  <dcterms:created xsi:type="dcterms:W3CDTF">2014-07-20T14:06:11Z</dcterms:created>
  <dcterms:modified xsi:type="dcterms:W3CDTF">2021-02-26T14:05:17Z</dcterms:modified>
</cp:coreProperties>
</file>