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84" r:id="rId1"/>
  </p:sldMasterIdLst>
  <p:notesMasterIdLst>
    <p:notesMasterId r:id="rId12"/>
  </p:notesMasterIdLst>
  <p:sldIdLst>
    <p:sldId id="1315" r:id="rId2"/>
    <p:sldId id="1355" r:id="rId3"/>
    <p:sldId id="1340" r:id="rId4"/>
    <p:sldId id="1348" r:id="rId5"/>
    <p:sldId id="1349" r:id="rId6"/>
    <p:sldId id="1341" r:id="rId7"/>
    <p:sldId id="1342" r:id="rId8"/>
    <p:sldId id="1343" r:id="rId9"/>
    <p:sldId id="1344" r:id="rId10"/>
    <p:sldId id="1345"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58" userDrawn="1">
          <p15:clr>
            <a:srgbClr val="A4A3A4"/>
          </p15:clr>
        </p15:guide>
        <p15:guide id="2" pos="443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4CD964"/>
    <a:srgbClr val="FF9900"/>
    <a:srgbClr val="FFEB99"/>
    <a:srgbClr val="D2D2D2"/>
    <a:srgbClr val="CC00CC"/>
    <a:srgbClr val="42D657"/>
    <a:srgbClr val="06D26D"/>
    <a:srgbClr val="BFDFBB"/>
    <a:srgbClr val="C5E6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64322" autoAdjust="0"/>
  </p:normalViewPr>
  <p:slideViewPr>
    <p:cSldViewPr snapToGrid="0">
      <p:cViewPr varScale="1">
        <p:scale>
          <a:sx n="81" d="100"/>
          <a:sy n="81" d="100"/>
        </p:scale>
        <p:origin x="1584" y="96"/>
      </p:cViewPr>
      <p:guideLst>
        <p:guide orient="horz" pos="3158"/>
        <p:guide pos="4430"/>
      </p:guideLst>
    </p:cSldViewPr>
  </p:slid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54" d="100"/>
          <a:sy n="54" d="100"/>
        </p:scale>
        <p:origin x="282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2-22T21:25:49.427"/>
    </inkml:context>
    <inkml:brush xml:id="br0">
      <inkml:brushProperty name="width" value="0.05" units="cm"/>
      <inkml:brushProperty name="height" value="0.05" units="cm"/>
    </inkml:brush>
  </inkml:definitions>
  <inkml:trace contextRef="#ctx0" brushRef="#br0">104 44 2688,'-99'-36'1056,"94"36"-832,5 0-64,18 0-1920,12-7 512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25CBD-AA23-4A9B-A8C0-80E77E03612D}" type="datetimeFigureOut">
              <a:rPr lang="sv-SE" smtClean="0"/>
              <a:t>2021-02-26</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176EC-C84D-4117-AB1D-1C19FDABD098}" type="slidenum">
              <a:rPr lang="sv-SE" smtClean="0"/>
              <a:t>‹#›</a:t>
            </a:fld>
            <a:endParaRPr lang="sv-SE" dirty="0"/>
          </a:p>
        </p:txBody>
      </p:sp>
    </p:spTree>
    <p:extLst>
      <p:ext uri="{BB962C8B-B14F-4D97-AF65-F5344CB8AC3E}">
        <p14:creationId xmlns:p14="http://schemas.microsoft.com/office/powerpoint/2010/main" val="103042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trike="noStrike"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1</a:t>
            </a:fld>
            <a:endParaRPr lang="sv-SE" dirty="0"/>
          </a:p>
        </p:txBody>
      </p:sp>
    </p:spTree>
    <p:extLst>
      <p:ext uri="{BB962C8B-B14F-4D97-AF65-F5344CB8AC3E}">
        <p14:creationId xmlns:p14="http://schemas.microsoft.com/office/powerpoint/2010/main" val="255596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377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Uppenbarelseboken inte en sekvensbok. Det är en pastorsbok skriven till de sju församlingarna.</a:t>
            </a:r>
          </a:p>
          <a:p>
            <a:r>
              <a:rPr lang="sv-SE" dirty="0"/>
              <a:t>Numreringen hjälper dock till att förstå sekvensen händelser.</a:t>
            </a:r>
            <a:br>
              <a:rPr lang="sv-SE" dirty="0"/>
            </a:br>
            <a:r>
              <a:rPr lang="sv-SE" dirty="0"/>
              <a:t>I cyklerna kan finnas ”mellanspel” som bryter det kronologiska flödet.</a:t>
            </a:r>
          </a:p>
          <a:p>
            <a:endParaRPr lang="sv-SE" dirty="0"/>
          </a:p>
          <a:p>
            <a:r>
              <a:rPr lang="sv-SE"/>
              <a:t>VO</a:t>
            </a:r>
            <a:r>
              <a:rPr lang="sv-SE" dirty="0"/>
              <a:t>: Hästarna: Vit-Erövringar, Röd-Krig, Svart-hungersnöd, Gulblek-katastrofer &amp; död.</a:t>
            </a:r>
          </a:p>
        </p:txBody>
      </p:sp>
      <p:sp>
        <p:nvSpPr>
          <p:cNvPr id="4" name="Platshållare för bildnummer 3"/>
          <p:cNvSpPr>
            <a:spLocks noGrp="1"/>
          </p:cNvSpPr>
          <p:nvPr>
            <p:ph type="sldNum" sz="quarter" idx="5"/>
          </p:nvPr>
        </p:nvSpPr>
        <p:spPr/>
        <p:txBody>
          <a:bodyPr/>
          <a:lstStyle/>
          <a:p>
            <a:fld id="{1E3176EC-C84D-4117-AB1D-1C19FDABD098}" type="slidenum">
              <a:rPr lang="sv-SE" smtClean="0"/>
              <a:t>2</a:t>
            </a:fld>
            <a:endParaRPr lang="sv-SE" dirty="0"/>
          </a:p>
        </p:txBody>
      </p:sp>
    </p:spTree>
    <p:extLst>
      <p:ext uri="{BB962C8B-B14F-4D97-AF65-F5344CB8AC3E}">
        <p14:creationId xmlns:p14="http://schemas.microsoft.com/office/powerpoint/2010/main" val="1008451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VU: Templet byggs under svåra tider. Jämför återkomsten från första exilen där vittnena var Serubbabel och Joshua.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Hesekiels tempel finns utförligt beskrivet i Hes 40-47.</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659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VU: Kvinnan flyr: Jämför människorna som blev bortlyfta i arken och Lot som blev räddad undan Sodom och Gomorra.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VU: </a:t>
            </a:r>
            <a:r>
              <a:rPr lang="sv-SE" sz="1200" dirty="0"/>
              <a:t>Antikrist kommer att ersätta den falska religionen med något om möjligt ännu värre: förgudning av sig själv.</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2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VO: Vilddjurets märke är nog för att Babylons kommersiella system nu är borta.</a:t>
            </a:r>
            <a:br>
              <a:rPr lang="sv-SE" dirty="0"/>
            </a:br>
            <a:r>
              <a:rPr lang="sv-SE" dirty="0"/>
              <a:t>ACs logik är enkel: Dyrka mig eller svält!</a:t>
            </a:r>
            <a:br>
              <a:rPr lang="sv-SE" dirty="0"/>
            </a:br>
            <a:r>
              <a:rPr lang="sv-SE" dirty="0"/>
              <a:t>”Vilddjurets bild” är troligen ”Förödelsens styggelse”.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Också: </a:t>
            </a:r>
            <a:r>
              <a:rPr lang="sv-SE" sz="1200" i="1" dirty="0">
                <a:solidFill>
                  <a:srgbClr val="C00000"/>
                </a:solidFill>
              </a:rPr>
              <a:t>Dem som har kränkt förbundet ska [Nordkungen] med smickrande ord locka till </a:t>
            </a:r>
            <a:r>
              <a:rPr lang="sv-SE" sz="1200" i="1" u="sng" dirty="0">
                <a:solidFill>
                  <a:srgbClr val="C00000"/>
                </a:solidFill>
              </a:rPr>
              <a:t>avfall</a:t>
            </a:r>
            <a:r>
              <a:rPr lang="sv-SE" sz="1200" i="1" dirty="0">
                <a:solidFill>
                  <a:srgbClr val="C00000"/>
                </a:solidFill>
              </a:rPr>
              <a:t>. Men de av folket som känner sin Gud ska stå fasta och hålla ut. </a:t>
            </a:r>
            <a:r>
              <a:rPr lang="sv-SE" sz="1200" dirty="0"/>
              <a:t>(Dan 11:32)</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64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r>
              <a:rPr lang="sv-SE" dirty="0"/>
              <a:t>VO: Jisreels dal har en lång historia av fälttåg, några dokumenterade i Bibeln. (</a:t>
            </a:r>
            <a:r>
              <a:rPr lang="sv-SE" sz="1200" b="0" i="0" u="none" strike="noStrike" kern="1200" baseline="0" dirty="0">
                <a:solidFill>
                  <a:schemeClr val="tx1"/>
                </a:solidFill>
                <a:latin typeface="+mn-lt"/>
                <a:ea typeface="+mn-ea"/>
                <a:cs typeface="+mn-cs"/>
              </a:rPr>
              <a:t>Megiddo: Jos 17:11. Slag i Jisreels dal: Dom 4:13 (Kishon flyter genom dalen); Dom 6:33</a:t>
            </a:r>
            <a:r>
              <a:rPr lang="sv-SE" sz="1200" b="0" i="0" u="none" strike="noStrike" kern="1200" baseline="0">
                <a:solidFill>
                  <a:schemeClr val="tx1"/>
                </a:solidFill>
                <a:latin typeface="+mn-lt"/>
                <a:ea typeface="+mn-ea"/>
                <a:cs typeface="+mn-cs"/>
              </a:rPr>
              <a:t>; 1 Sam 29:11; 2 Kung 23:29.)</a:t>
            </a:r>
            <a:endParaRPr lang="sv-SE"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249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VO: Judarna omvänder sig, men det visar jag i kommande videor om judarnas roll i frälsningsplanen.</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4414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Jämför templets rening efter Antikrists föregångare, Antiochos Epifanes.</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251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C00000"/>
                </a:solidFill>
              </a:rPr>
              <a:t>VO: Magog-invasionen: Idiom för något stort och förödande. Jämför ”Mitt Waterloo”.</a:t>
            </a:r>
            <a:br>
              <a:rPr lang="sv-SE" sz="1200" dirty="0">
                <a:solidFill>
                  <a:srgbClr val="C00000"/>
                </a:solidFill>
              </a:rPr>
            </a:br>
            <a:r>
              <a:rPr lang="sv-SE" sz="1200" dirty="0">
                <a:solidFill>
                  <a:srgbClr val="C00000"/>
                </a:solidFill>
              </a:rPr>
              <a:t>Uttrycket finns också i annan litteratur.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C00000"/>
                </a:solidFill>
              </a:rPr>
              <a:t>VO: Det är människor med ouppståndna kroppar som kommer att lyssna på djävulen.</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6958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E2E0B495-6B85-4D58-92AF-EE0887EC8EB4}"/>
              </a:ext>
            </a:extLst>
          </p:cNvPr>
          <p:cNvSpPr txBox="1">
            <a:spLocks/>
          </p:cNvSpPr>
          <p:nvPr userDrawn="1"/>
        </p:nvSpPr>
        <p:spPr>
          <a:xfrm>
            <a:off x="0" y="0"/>
            <a:ext cx="12192000" cy="683999"/>
          </a:xfrm>
          <a:prstGeom prst="rect">
            <a:avLst/>
          </a:prstGeom>
          <a:gradFill>
            <a:gsLst>
              <a:gs pos="30000">
                <a:schemeClr val="accent6">
                  <a:lumMod val="75000"/>
                </a:schemeClr>
              </a:gs>
              <a:gs pos="1000">
                <a:schemeClr val="accent6">
                  <a:lumMod val="75000"/>
                </a:schemeClr>
              </a:gs>
              <a:gs pos="100000">
                <a:srgbClr val="FEF0FA"/>
              </a:gs>
            </a:gsLst>
            <a:lin ang="0" scaled="0"/>
          </a:gradFill>
        </p:spPr>
        <p:txBody>
          <a:bodyPr lIns="216000" anchor="ctr"/>
          <a:lstStyle>
            <a:lvl1pPr algn="l" defTabSz="914400" rtl="0" eaLnBrk="1" latinLnBrk="0" hangingPunct="1">
              <a:lnSpc>
                <a:spcPct val="100000"/>
              </a:lnSpc>
              <a:spcBef>
                <a:spcPct val="0"/>
              </a:spcBef>
              <a:buNone/>
              <a:defRPr kumimoji="0" lang="sv-SE" sz="4000" b="0" kern="1200" cap="none" spc="0" baseline="0" dirty="0">
                <a:ln>
                  <a:noFill/>
                </a:ln>
                <a:solidFill>
                  <a:schemeClr val="bg1"/>
                </a:solidFill>
                <a:effectLst>
                  <a:outerShdw blurRad="38100" dist="38100" dir="2700000" algn="tl">
                    <a:srgbClr val="000000">
                      <a:alpha val="43137"/>
                    </a:srgbClr>
                  </a:outerShdw>
                </a:effectLst>
                <a:latin typeface="Maiandra GD" panose="020E0502030308020204" pitchFamily="34" charset="0"/>
                <a:ea typeface="+mj-ea"/>
                <a:cs typeface="+mj-cs"/>
              </a:defRPr>
            </a:lvl1pPr>
          </a:lstStyle>
          <a:p>
            <a:endParaRPr lang="sv-SE" dirty="0"/>
          </a:p>
        </p:txBody>
      </p:sp>
      <p:sp>
        <p:nvSpPr>
          <p:cNvPr id="4" name="Rubrik 1">
            <a:extLst>
              <a:ext uri="{FF2B5EF4-FFF2-40B4-BE49-F238E27FC236}">
                <a16:creationId xmlns:a16="http://schemas.microsoft.com/office/drawing/2014/main" id="{06FBAE59-DDD0-467C-B13A-6F6CF0BCDFAA}"/>
              </a:ext>
            </a:extLst>
          </p:cNvPr>
          <p:cNvSpPr>
            <a:spLocks noGrp="1"/>
          </p:cNvSpPr>
          <p:nvPr>
            <p:ph type="title" hasCustomPrompt="1"/>
          </p:nvPr>
        </p:nvSpPr>
        <p:spPr>
          <a:xfrm>
            <a:off x="0" y="1"/>
            <a:ext cx="12192000" cy="683999"/>
          </a:xfrm>
          <a:prstGeom prst="rect">
            <a:avLst/>
          </a:prstGeom>
          <a:noFill/>
        </p:spPr>
        <p:txBody>
          <a:bodyPr lIns="216000" anchor="ctr"/>
          <a:lstStyle>
            <a:lvl1pPr algn="l" rtl="0" eaLnBrk="1" latinLnBrk="0" hangingPunct="1">
              <a:lnSpc>
                <a:spcPct val="100000"/>
              </a:lnSpc>
              <a:spcBef>
                <a:spcPct val="0"/>
              </a:spcBef>
              <a:buNone/>
              <a:defRPr kumimoji="0" lang="sv-SE" sz="4000" b="0" kern="1200" cap="none" spc="0" baseline="0" dirty="0">
                <a:ln>
                  <a:noFill/>
                </a:ln>
                <a:solidFill>
                  <a:schemeClr val="bg1"/>
                </a:solidFill>
                <a:effectLst>
                  <a:outerShdw blurRad="38100" dist="38100" dir="2700000" algn="tl">
                    <a:srgbClr val="000000">
                      <a:alpha val="43137"/>
                    </a:srgbClr>
                  </a:outerShdw>
                </a:effectLst>
                <a:latin typeface="Maiandra GD" panose="020E0502030308020204" pitchFamily="34" charset="0"/>
                <a:ea typeface="+mj-ea"/>
                <a:cs typeface="+mj-cs"/>
              </a:defRPr>
            </a:lvl1pPr>
          </a:lstStyle>
          <a:p>
            <a:r>
              <a:rPr lang="sv-SE"/>
              <a:t>Rubrik</a:t>
            </a:r>
            <a:endParaRPr lang="sv-SE" dirty="0"/>
          </a:p>
        </p:txBody>
      </p:sp>
      <p:sp>
        <p:nvSpPr>
          <p:cNvPr id="5" name="textruta 4">
            <a:extLst>
              <a:ext uri="{FF2B5EF4-FFF2-40B4-BE49-F238E27FC236}">
                <a16:creationId xmlns:a16="http://schemas.microsoft.com/office/drawing/2014/main" id="{923E6E08-C0DF-4A50-B7BE-8E8F130EE543}"/>
              </a:ext>
            </a:extLst>
          </p:cNvPr>
          <p:cNvSpPr txBox="1"/>
          <p:nvPr userDrawn="1"/>
        </p:nvSpPr>
        <p:spPr>
          <a:xfrm>
            <a:off x="9832350" y="57632"/>
            <a:ext cx="2345066" cy="584775"/>
          </a:xfrm>
          <a:prstGeom prst="rect">
            <a:avLst/>
          </a:prstGeom>
          <a:noFill/>
        </p:spPr>
        <p:txBody>
          <a:bodyPr wrap="none" tIns="0" bIns="0" rtlCol="0">
            <a:spAutoFit/>
          </a:bodyPr>
          <a:lstStyle>
            <a:defPPr>
              <a:defRPr lang="sv-SE"/>
            </a:defPPr>
            <a:lvl1pPr marL="0" algn="l" defTabSz="914209" rtl="0" eaLnBrk="1" latinLnBrk="0" hangingPunct="1">
              <a:defRPr sz="1800" kern="1200">
                <a:solidFill>
                  <a:schemeClr val="tx1"/>
                </a:solidFill>
                <a:latin typeface="+mn-lt"/>
                <a:ea typeface="+mn-ea"/>
                <a:cs typeface="+mn-cs"/>
              </a:defRPr>
            </a:lvl1pPr>
            <a:lvl2pPr marL="457103" algn="l" defTabSz="914209" rtl="0" eaLnBrk="1" latinLnBrk="0" hangingPunct="1">
              <a:defRPr sz="1800" kern="1200">
                <a:solidFill>
                  <a:schemeClr val="tx1"/>
                </a:solidFill>
                <a:latin typeface="+mn-lt"/>
                <a:ea typeface="+mn-ea"/>
                <a:cs typeface="+mn-cs"/>
              </a:defRPr>
            </a:lvl2pPr>
            <a:lvl3pPr marL="914209" algn="l" defTabSz="914209" rtl="0" eaLnBrk="1" latinLnBrk="0" hangingPunct="1">
              <a:defRPr sz="1800" kern="1200">
                <a:solidFill>
                  <a:schemeClr val="tx1"/>
                </a:solidFill>
                <a:latin typeface="+mn-lt"/>
                <a:ea typeface="+mn-ea"/>
                <a:cs typeface="+mn-cs"/>
              </a:defRPr>
            </a:lvl3pPr>
            <a:lvl4pPr marL="1371313" algn="l" defTabSz="914209" rtl="0" eaLnBrk="1" latinLnBrk="0" hangingPunct="1">
              <a:defRPr sz="1800" kern="1200">
                <a:solidFill>
                  <a:schemeClr val="tx1"/>
                </a:solidFill>
                <a:latin typeface="+mn-lt"/>
                <a:ea typeface="+mn-ea"/>
                <a:cs typeface="+mn-cs"/>
              </a:defRPr>
            </a:lvl4pPr>
            <a:lvl5pPr marL="1828417" algn="l" defTabSz="914209" rtl="0" eaLnBrk="1" latinLnBrk="0" hangingPunct="1">
              <a:defRPr sz="1800" kern="1200">
                <a:solidFill>
                  <a:schemeClr val="tx1"/>
                </a:solidFill>
                <a:latin typeface="+mn-lt"/>
                <a:ea typeface="+mn-ea"/>
                <a:cs typeface="+mn-cs"/>
              </a:defRPr>
            </a:lvl5pPr>
            <a:lvl6pPr marL="2285521" algn="l" defTabSz="914209" rtl="0" eaLnBrk="1" latinLnBrk="0" hangingPunct="1">
              <a:defRPr sz="1800" kern="1200">
                <a:solidFill>
                  <a:schemeClr val="tx1"/>
                </a:solidFill>
                <a:latin typeface="+mn-lt"/>
                <a:ea typeface="+mn-ea"/>
                <a:cs typeface="+mn-cs"/>
              </a:defRPr>
            </a:lvl6pPr>
            <a:lvl7pPr marL="2742625" algn="l" defTabSz="914209" rtl="0" eaLnBrk="1" latinLnBrk="0" hangingPunct="1">
              <a:defRPr sz="1800" kern="1200">
                <a:solidFill>
                  <a:schemeClr val="tx1"/>
                </a:solidFill>
                <a:latin typeface="+mn-lt"/>
                <a:ea typeface="+mn-ea"/>
                <a:cs typeface="+mn-cs"/>
              </a:defRPr>
            </a:lvl7pPr>
            <a:lvl8pPr marL="3199730" algn="l" defTabSz="914209" rtl="0" eaLnBrk="1" latinLnBrk="0" hangingPunct="1">
              <a:defRPr sz="1800" kern="1200">
                <a:solidFill>
                  <a:schemeClr val="tx1"/>
                </a:solidFill>
                <a:latin typeface="+mn-lt"/>
                <a:ea typeface="+mn-ea"/>
                <a:cs typeface="+mn-cs"/>
              </a:defRPr>
            </a:lvl8pPr>
            <a:lvl9pPr marL="3656833" algn="l" defTabSz="914209" rtl="0" eaLnBrk="1" latinLnBrk="0" hangingPunct="1">
              <a:defRPr sz="1800" kern="1200">
                <a:solidFill>
                  <a:schemeClr val="tx1"/>
                </a:solidFill>
                <a:latin typeface="+mn-lt"/>
                <a:ea typeface="+mn-ea"/>
                <a:cs typeface="+mn-cs"/>
              </a:defRPr>
            </a:lvl9pPr>
          </a:lstStyle>
          <a:p>
            <a:pPr algn="ctr"/>
            <a:r>
              <a:rPr lang="sv-SE" sz="2000" b="1" dirty="0"/>
              <a:t>Bibelkanalen</a:t>
            </a:r>
            <a:r>
              <a:rPr lang="sv-SE" dirty="0"/>
              <a:t> </a:t>
            </a:r>
            <a:r>
              <a:rPr lang="sv-SE" sz="1400" dirty="0"/>
              <a:t>(YouTube)</a:t>
            </a:r>
            <a:br>
              <a:rPr lang="sv-SE" sz="1400" dirty="0"/>
            </a:br>
            <a:r>
              <a:rPr lang="sv-SE" dirty="0"/>
              <a:t>Anders Gärdeborn</a:t>
            </a:r>
            <a:endParaRPr lang="LID4096" dirty="0"/>
          </a:p>
        </p:txBody>
      </p:sp>
    </p:spTree>
    <p:extLst>
      <p:ext uri="{BB962C8B-B14F-4D97-AF65-F5344CB8AC3E}">
        <p14:creationId xmlns:p14="http://schemas.microsoft.com/office/powerpoint/2010/main" val="13315197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7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pic>
        <p:nvPicPr>
          <p:cNvPr id="3" name="Bildobjekt 2" descr="En bild som visar natur, moln&#10;&#10;Automatiskt genererad beskrivning">
            <a:extLst>
              <a:ext uri="{FF2B5EF4-FFF2-40B4-BE49-F238E27FC236}">
                <a16:creationId xmlns:a16="http://schemas.microsoft.com/office/drawing/2014/main" id="{0930180E-01B3-404C-897F-607C3B1DF8F6}"/>
              </a:ext>
            </a:extLst>
          </p:cNvPr>
          <p:cNvPicPr>
            <a:picLocks noChangeAspect="1"/>
          </p:cNvPicPr>
          <p:nvPr userDrawn="1"/>
        </p:nvPicPr>
        <p:blipFill>
          <a:blip r:embed="rId2"/>
          <a:stretch>
            <a:fillRect/>
          </a:stretch>
        </p:blipFill>
        <p:spPr>
          <a:xfrm>
            <a:off x="0" y="0"/>
            <a:ext cx="12206442" cy="6858000"/>
          </a:xfrm>
          <a:prstGeom prst="rect">
            <a:avLst/>
          </a:prstGeom>
        </p:spPr>
      </p:pic>
      <p:sp>
        <p:nvSpPr>
          <p:cNvPr id="4" name="Rektangel 3">
            <a:extLst>
              <a:ext uri="{FF2B5EF4-FFF2-40B4-BE49-F238E27FC236}">
                <a16:creationId xmlns:a16="http://schemas.microsoft.com/office/drawing/2014/main" id="{A1FD0E79-3F77-4768-B6E7-DE70D250C3AC}"/>
              </a:ext>
            </a:extLst>
          </p:cNvPr>
          <p:cNvSpPr/>
          <p:nvPr userDrawn="1"/>
        </p:nvSpPr>
        <p:spPr>
          <a:xfrm>
            <a:off x="0" y="4458149"/>
            <a:ext cx="7092000" cy="707886"/>
          </a:xfrm>
          <a:prstGeom prst="rect">
            <a:avLst/>
          </a:prstGeom>
        </p:spPr>
        <p:txBody>
          <a:bodyPr wrap="none">
            <a:noAutofit/>
          </a:bodyPr>
          <a:lstStyle/>
          <a:p>
            <a:pPr algn="ctr"/>
            <a:r>
              <a:rPr lang="sv-SE" sz="4000" b="0" dirty="0">
                <a:solidFill>
                  <a:schemeClr val="bg1"/>
                </a:solidFill>
                <a:latin typeface="MV Boli" panose="02000500030200090000" pitchFamily="2" charset="0"/>
                <a:cs typeface="MV Boli" panose="02000500030200090000" pitchFamily="2" charset="0"/>
              </a:rPr>
              <a:t>Anders Gärdeborn</a:t>
            </a:r>
          </a:p>
        </p:txBody>
      </p:sp>
      <p:sp>
        <p:nvSpPr>
          <p:cNvPr id="5" name="Rektangel 4">
            <a:extLst>
              <a:ext uri="{FF2B5EF4-FFF2-40B4-BE49-F238E27FC236}">
                <a16:creationId xmlns:a16="http://schemas.microsoft.com/office/drawing/2014/main" id="{1D8F3DAF-7775-4815-BEE1-FDC5A61CCBBE}"/>
              </a:ext>
            </a:extLst>
          </p:cNvPr>
          <p:cNvSpPr/>
          <p:nvPr userDrawn="1"/>
        </p:nvSpPr>
        <p:spPr>
          <a:xfrm>
            <a:off x="0" y="376237"/>
            <a:ext cx="7092000" cy="2555443"/>
          </a:xfrm>
          <a:prstGeom prst="rect">
            <a:avLst/>
          </a:prstGeom>
        </p:spPr>
        <p:txBody>
          <a:bodyPr wrap="none">
            <a:noAutofit/>
          </a:bodyPr>
          <a:lstStyle/>
          <a:p>
            <a:pPr marL="0" marR="0" lvl="0" indent="0" algn="ctr" defTabSz="914400" rtl="0" eaLnBrk="1" fontAlgn="auto" latinLnBrk="0" hangingPunct="1">
              <a:lnSpc>
                <a:spcPct val="70000"/>
              </a:lnSpc>
              <a:spcBef>
                <a:spcPts val="1000"/>
              </a:spcBef>
              <a:spcAft>
                <a:spcPts val="0"/>
              </a:spcAft>
              <a:buClrTx/>
              <a:buSzTx/>
              <a:buFont typeface="Arial" panose="020B0604020202020204" pitchFamily="34" charset="0"/>
              <a:buNone/>
              <a:tabLst/>
              <a:defRPr/>
            </a:pPr>
            <a:r>
              <a:rPr kumimoji="0" lang="sv-SE" sz="10500" b="1" i="0" u="none" strike="noStrike" kern="1200" cap="none" spc="50" normalizeH="0" baseline="0" noProof="0" dirty="0">
                <a:ln w="9525" cmpd="sng">
                  <a:noFill/>
                  <a:prstDash val="solid"/>
                </a:ln>
                <a:solidFill>
                  <a:prstClr val="black"/>
                </a:solidFill>
                <a:effectLst>
                  <a:glow rad="114300">
                    <a:srgbClr val="4CD964"/>
                  </a:glow>
                </a:effectLst>
                <a:uLnTx/>
                <a:uFillTx/>
                <a:latin typeface="+mn-lt"/>
                <a:ea typeface="+mn-ea"/>
                <a:cs typeface="+mn-cs"/>
              </a:rPr>
              <a:t>Jesu</a:t>
            </a:r>
          </a:p>
          <a:p>
            <a:pPr marL="0" marR="0" lvl="0" indent="0" algn="ctr" defTabSz="914400" rtl="0" eaLnBrk="1" fontAlgn="auto" latinLnBrk="0" hangingPunct="1">
              <a:lnSpc>
                <a:spcPct val="70000"/>
              </a:lnSpc>
              <a:spcBef>
                <a:spcPts val="1000"/>
              </a:spcBef>
              <a:spcAft>
                <a:spcPts val="0"/>
              </a:spcAft>
              <a:buClrTx/>
              <a:buSzTx/>
              <a:buFont typeface="Arial" panose="020B0604020202020204" pitchFamily="34" charset="0"/>
              <a:buNone/>
              <a:tabLst/>
              <a:defRPr/>
            </a:pPr>
            <a:r>
              <a:rPr kumimoji="0" lang="sv-SE" sz="10500" b="1" i="0" u="none" strike="noStrike" kern="1200" cap="none" spc="50" normalizeH="0" baseline="0" noProof="0" dirty="0">
                <a:ln w="9525" cmpd="sng">
                  <a:noFill/>
                  <a:prstDash val="solid"/>
                </a:ln>
                <a:solidFill>
                  <a:prstClr val="black"/>
                </a:solidFill>
                <a:effectLst>
                  <a:glow rad="114300">
                    <a:srgbClr val="4CD964"/>
                  </a:glow>
                </a:effectLst>
                <a:uLnTx/>
                <a:uFillTx/>
                <a:latin typeface="+mn-lt"/>
                <a:ea typeface="+mn-ea"/>
                <a:cs typeface="+mn-cs"/>
              </a:rPr>
              <a:t>återkomst</a:t>
            </a:r>
            <a:endParaRPr lang="sv-SE" dirty="0"/>
          </a:p>
        </p:txBody>
      </p:sp>
      <p:sp>
        <p:nvSpPr>
          <p:cNvPr id="6" name="Rektangel 5">
            <a:extLst>
              <a:ext uri="{FF2B5EF4-FFF2-40B4-BE49-F238E27FC236}">
                <a16:creationId xmlns:a16="http://schemas.microsoft.com/office/drawing/2014/main" id="{23797431-2F5F-45A4-8E0E-C564EDEB0FCF}"/>
              </a:ext>
            </a:extLst>
          </p:cNvPr>
          <p:cNvSpPr/>
          <p:nvPr userDrawn="1"/>
        </p:nvSpPr>
        <p:spPr>
          <a:xfrm>
            <a:off x="0" y="2754579"/>
            <a:ext cx="7092000" cy="1446550"/>
          </a:xfrm>
          <a:prstGeom prst="rect">
            <a:avLst/>
          </a:prstGeom>
        </p:spPr>
        <p:txBody>
          <a:bodyPr wrap="none">
            <a:noAutofit/>
          </a:bodyPr>
          <a:lstStyle/>
          <a:p>
            <a:pPr algn="ctr">
              <a:lnSpc>
                <a:spcPts val="5100"/>
              </a:lnSpc>
            </a:pPr>
            <a:r>
              <a:rPr kumimoji="0" lang="sv-SE" sz="4400" b="1" i="0" u="none" strike="noStrike" kern="1200" cap="none" spc="0" normalizeH="0" baseline="0" noProof="0" dirty="0">
                <a:ln>
                  <a:noFill/>
                </a:ln>
                <a:solidFill>
                  <a:prstClr val="white"/>
                </a:solidFill>
                <a:effectLst/>
                <a:uLnTx/>
                <a:uFillTx/>
                <a:latin typeface="+mn-lt"/>
                <a:ea typeface="+mn-ea"/>
                <a:cs typeface="+mn-cs"/>
              </a:rPr>
              <a:t>… och skapelsens</a:t>
            </a:r>
            <a:br>
              <a:rPr kumimoji="0" lang="sv-SE" sz="4400" b="1" i="0" u="none" strike="noStrike" kern="1200" cap="none" spc="0" normalizeH="0" baseline="0" noProof="0" dirty="0">
                <a:ln>
                  <a:noFill/>
                </a:ln>
                <a:solidFill>
                  <a:prstClr val="white"/>
                </a:solidFill>
                <a:effectLst/>
                <a:uLnTx/>
                <a:uFillTx/>
                <a:latin typeface="+mn-lt"/>
                <a:ea typeface="+mn-ea"/>
                <a:cs typeface="+mn-cs"/>
              </a:rPr>
            </a:br>
            <a:r>
              <a:rPr kumimoji="0" lang="sv-SE" sz="4400" b="1" i="0" u="none" strike="noStrike" kern="1200" cap="none" spc="0" normalizeH="0" baseline="0" noProof="0" dirty="0">
                <a:ln>
                  <a:noFill/>
                </a:ln>
                <a:solidFill>
                  <a:prstClr val="white"/>
                </a:solidFill>
                <a:effectLst/>
                <a:uLnTx/>
                <a:uFillTx/>
                <a:latin typeface="+mn-lt"/>
                <a:ea typeface="+mn-ea"/>
                <a:cs typeface="+mn-cs"/>
              </a:rPr>
              <a:t>återupprättande</a:t>
            </a:r>
            <a:endParaRPr lang="sv-SE" dirty="0"/>
          </a:p>
        </p:txBody>
      </p:sp>
      <p:sp>
        <p:nvSpPr>
          <p:cNvPr id="2" name="Rubrik 1">
            <a:extLst>
              <a:ext uri="{FF2B5EF4-FFF2-40B4-BE49-F238E27FC236}">
                <a16:creationId xmlns:a16="http://schemas.microsoft.com/office/drawing/2014/main" id="{227C695C-7613-4729-9362-1127A5281370}"/>
              </a:ext>
            </a:extLst>
          </p:cNvPr>
          <p:cNvSpPr>
            <a:spLocks noGrp="1"/>
          </p:cNvSpPr>
          <p:nvPr>
            <p:ph type="title" hasCustomPrompt="1"/>
          </p:nvPr>
        </p:nvSpPr>
        <p:spPr>
          <a:xfrm>
            <a:off x="0" y="5644732"/>
            <a:ext cx="10515600" cy="956595"/>
          </a:xfrm>
          <a:prstGeom prst="rect">
            <a:avLst/>
          </a:prstGeom>
        </p:spPr>
        <p:txBody>
          <a:bodyPr lIns="432000" anchor="ctr"/>
          <a:lstStyle>
            <a:lvl1pPr>
              <a:lnSpc>
                <a:spcPct val="100000"/>
              </a:lnSpc>
              <a:defRPr sz="7200" b="1">
                <a:solidFill>
                  <a:srgbClr val="4CD964"/>
                </a:solidFill>
                <a:latin typeface="+mn-lt"/>
              </a:defRPr>
            </a:lvl1pPr>
          </a:lstStyle>
          <a:p>
            <a:r>
              <a:rPr lang="sv-SE"/>
              <a:t>x. Avsnittsrubrik</a:t>
            </a:r>
          </a:p>
        </p:txBody>
      </p:sp>
      <p:pic>
        <p:nvPicPr>
          <p:cNvPr id="7" name="Bildobjekt 6">
            <a:extLst>
              <a:ext uri="{FF2B5EF4-FFF2-40B4-BE49-F238E27FC236}">
                <a16:creationId xmlns:a16="http://schemas.microsoft.com/office/drawing/2014/main" id="{2A38B0FC-8F1A-4650-A347-645C31631620}"/>
              </a:ext>
            </a:extLst>
          </p:cNvPr>
          <p:cNvPicPr>
            <a:picLocks noChangeAspect="1"/>
          </p:cNvPicPr>
          <p:nvPr userDrawn="1"/>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616"/>
                    </a14:imgEffect>
                  </a14:imgLayer>
                </a14:imgProps>
              </a:ext>
              <a:ext uri="{28A0092B-C50C-407E-A947-70E740481C1C}">
                <a14:useLocalDpi xmlns:a14="http://schemas.microsoft.com/office/drawing/2010/main" val="0"/>
              </a:ext>
            </a:extLst>
          </a:blip>
          <a:stretch>
            <a:fillRect/>
          </a:stretch>
        </p:blipFill>
        <p:spPr>
          <a:xfrm>
            <a:off x="10680865" y="5575062"/>
            <a:ext cx="1340421" cy="10944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766092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17246"/>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9" r:id="rId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aiandra GD" panose="020E0502030308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gif"/><Relationship Id="rId3" Type="http://schemas.openxmlformats.org/officeDocument/2006/relationships/notesSlide" Target="../notesSlides/notesSlide10.xml"/><Relationship Id="rId7" Type="http://schemas.openxmlformats.org/officeDocument/2006/relationships/image" Target="../media/image5.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9.gif"/><Relationship Id="rId11" Type="http://schemas.openxmlformats.org/officeDocument/2006/relationships/image" Target="../media/image16.png"/><Relationship Id="rId5" Type="http://schemas.openxmlformats.org/officeDocument/2006/relationships/image" Target="../media/image13.gif"/><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image" Target="../media/image9.gif"/><Relationship Id="rId2" Type="http://schemas.openxmlformats.org/officeDocument/2006/relationships/slideLayout" Target="../slideLayouts/slideLayout1.xml"/><Relationship Id="rId16" Type="http://schemas.microsoft.com/office/2007/relationships/hdphoto" Target="../media/hdphoto3.wdp"/><Relationship Id="rId1" Type="http://schemas.openxmlformats.org/officeDocument/2006/relationships/tags" Target="../tags/tag1.xml"/><Relationship Id="rId6" Type="http://schemas.openxmlformats.org/officeDocument/2006/relationships/image" Target="../media/image4.gif"/><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jpg"/><Relationship Id="rId9" Type="http://schemas.microsoft.com/office/2007/relationships/hdphoto" Target="../media/hdphoto2.wdp"/><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9.gif"/><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9.gif"/><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6.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9.gif"/><Relationship Id="rId5" Type="http://schemas.openxmlformats.org/officeDocument/2006/relationships/image" Target="../media/image13.gif"/><Relationship Id="rId10" Type="http://schemas.openxmlformats.org/officeDocument/2006/relationships/image" Target="../media/image15.jpg"/><Relationship Id="rId4" Type="http://schemas.openxmlformats.org/officeDocument/2006/relationships/image" Target="../media/image7.pn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7.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9.gif"/><Relationship Id="rId5" Type="http://schemas.openxmlformats.org/officeDocument/2006/relationships/image" Target="../media/image13.gif"/><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8.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9.gif"/><Relationship Id="rId11" Type="http://schemas.openxmlformats.org/officeDocument/2006/relationships/image" Target="../media/image16.png"/><Relationship Id="rId5" Type="http://schemas.openxmlformats.org/officeDocument/2006/relationships/image" Target="../media/image13.gif"/><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5.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9.gif"/><Relationship Id="rId11" Type="http://schemas.microsoft.com/office/2007/relationships/hdphoto" Target="../media/hdphoto2.wdp"/><Relationship Id="rId5" Type="http://schemas.openxmlformats.org/officeDocument/2006/relationships/image" Target="../media/image13.gif"/><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Pennanteckning 1">
                <a:extLst>
                  <a:ext uri="{FF2B5EF4-FFF2-40B4-BE49-F238E27FC236}">
                    <a16:creationId xmlns:a16="http://schemas.microsoft.com/office/drawing/2014/main" id="{CAC29F27-69C6-49A4-AFF8-C4F81166D7AD}"/>
                  </a:ext>
                </a:extLst>
              </p14:cNvPr>
              <p14:cNvContentPartPr/>
              <p14:nvPr/>
            </p14:nvContentPartPr>
            <p14:xfrm>
              <a:off x="8541651" y="-1777509"/>
              <a:ext cx="37800" cy="15840"/>
            </p14:xfrm>
          </p:contentPart>
        </mc:Choice>
        <mc:Fallback xmlns="">
          <p:pic>
            <p:nvPicPr>
              <p:cNvPr id="2" name="Pennanteckning 1">
                <a:extLst>
                  <a:ext uri="{FF2B5EF4-FFF2-40B4-BE49-F238E27FC236}">
                    <a16:creationId xmlns:a16="http://schemas.microsoft.com/office/drawing/2014/main" id="{CAC29F27-69C6-49A4-AFF8-C4F81166D7AD}"/>
                  </a:ext>
                </a:extLst>
              </p:cNvPr>
              <p:cNvPicPr/>
              <p:nvPr/>
            </p:nvPicPr>
            <p:blipFill>
              <a:blip r:embed="rId6"/>
              <a:stretch>
                <a:fillRect/>
              </a:stretch>
            </p:blipFill>
            <p:spPr>
              <a:xfrm>
                <a:off x="8532651" y="-1786149"/>
                <a:ext cx="55440" cy="33480"/>
              </a:xfrm>
              <a:prstGeom prst="rect">
                <a:avLst/>
              </a:prstGeom>
            </p:spPr>
          </p:pic>
        </mc:Fallback>
      </mc:AlternateContent>
      <p:sp>
        <p:nvSpPr>
          <p:cNvPr id="16" name="Rubrik 15">
            <a:extLst>
              <a:ext uri="{FF2B5EF4-FFF2-40B4-BE49-F238E27FC236}">
                <a16:creationId xmlns:a16="http://schemas.microsoft.com/office/drawing/2014/main" id="{F33F8466-07F6-4F4A-AC8F-68B9D914610F}"/>
              </a:ext>
            </a:extLst>
          </p:cNvPr>
          <p:cNvSpPr>
            <a:spLocks noGrp="1"/>
          </p:cNvSpPr>
          <p:nvPr>
            <p:ph type="title"/>
          </p:nvPr>
        </p:nvSpPr>
        <p:spPr/>
        <p:txBody>
          <a:bodyPr lIns="1116000"/>
          <a:lstStyle/>
          <a:p>
            <a:r>
              <a:rPr lang="sv-SE" dirty="0"/>
              <a:t>5. Händelser</a:t>
            </a:r>
          </a:p>
        </p:txBody>
      </p:sp>
    </p:spTree>
    <p:extLst>
      <p:ext uri="{BB962C8B-B14F-4D97-AF65-F5344CB8AC3E}">
        <p14:creationId xmlns:p14="http://schemas.microsoft.com/office/powerpoint/2010/main" val="3830190335"/>
      </p:ext>
    </p:extLst>
  </p:cSld>
  <p:clrMapOvr>
    <a:masterClrMapping/>
  </p:clrMapOvr>
  <p:transition advTm="57948">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B67ADF-7875-4528-A8FB-0CC24BC2ABDE}"/>
              </a:ext>
            </a:extLst>
          </p:cNvPr>
          <p:cNvSpPr>
            <a:spLocks noGrp="1"/>
          </p:cNvSpPr>
          <p:nvPr>
            <p:ph type="title"/>
          </p:nvPr>
        </p:nvSpPr>
        <p:spPr/>
        <p:txBody>
          <a:bodyPr/>
          <a:lstStyle/>
          <a:p>
            <a:r>
              <a:rPr lang="sv-SE" dirty="0"/>
              <a:t>Yttersta domen och evigheten</a:t>
            </a:r>
          </a:p>
        </p:txBody>
      </p:sp>
      <p:pic>
        <p:nvPicPr>
          <p:cNvPr id="9" name="Picture 6" descr="http://www.clker.com/cliparts/h/h/F/r/A/V/fireball-md.png">
            <a:extLst>
              <a:ext uri="{FF2B5EF4-FFF2-40B4-BE49-F238E27FC236}">
                <a16:creationId xmlns:a16="http://schemas.microsoft.com/office/drawing/2014/main" id="{960DCE18-9AC6-4099-8B3C-4DAE14AC5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52085" y="4901295"/>
            <a:ext cx="368935" cy="417847"/>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9226C5E5-FE3B-4DE3-8A19-574B3C79AB1F}"/>
              </a:ext>
            </a:extLst>
          </p:cNvPr>
          <p:cNvSpPr/>
          <p:nvPr/>
        </p:nvSpPr>
        <p:spPr>
          <a:xfrm>
            <a:off x="292648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2:a halva</a:t>
            </a:r>
          </a:p>
          <a:p>
            <a:pPr algn="ctr">
              <a:lnSpc>
                <a:spcPts val="1700"/>
              </a:lnSpc>
            </a:pPr>
            <a:r>
              <a:rPr lang="sv-SE" sz="1600">
                <a:solidFill>
                  <a:schemeClr val="tx1"/>
                </a:solidFill>
              </a:rPr>
              <a:t>Antikrists tid</a:t>
            </a:r>
            <a:endParaRPr lang="sv-SE" sz="1600" dirty="0">
              <a:solidFill>
                <a:schemeClr val="tx1"/>
              </a:solidFill>
            </a:endParaRPr>
          </a:p>
          <a:p>
            <a:pPr algn="ctr">
              <a:lnSpc>
                <a:spcPts val="1700"/>
              </a:lnSpc>
            </a:pPr>
            <a:r>
              <a:rPr lang="sv-SE" sz="1600" dirty="0">
                <a:solidFill>
                  <a:schemeClr val="accent3">
                    <a:lumMod val="60000"/>
                    <a:lumOff val="40000"/>
                  </a:schemeClr>
                </a:solidFill>
              </a:rPr>
              <a:t>42 månader</a:t>
            </a:r>
          </a:p>
        </p:txBody>
      </p:sp>
      <p:sp>
        <p:nvSpPr>
          <p:cNvPr id="12" name="Rektangel 11">
            <a:extLst>
              <a:ext uri="{FF2B5EF4-FFF2-40B4-BE49-F238E27FC236}">
                <a16:creationId xmlns:a16="http://schemas.microsoft.com/office/drawing/2014/main" id="{7D6B9C0F-7E79-40CC-A995-A35288C59AE9}"/>
              </a:ext>
            </a:extLst>
          </p:cNvPr>
          <p:cNvSpPr/>
          <p:nvPr/>
        </p:nvSpPr>
        <p:spPr>
          <a:xfrm>
            <a:off x="21897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1:a halva</a:t>
            </a:r>
          </a:p>
          <a:p>
            <a:pPr algn="ctr">
              <a:lnSpc>
                <a:spcPts val="1700"/>
              </a:lnSpc>
            </a:pPr>
            <a:r>
              <a:rPr lang="sv-SE" sz="1600" dirty="0">
                <a:solidFill>
                  <a:schemeClr val="tx1"/>
                </a:solidFill>
              </a:rPr>
              <a:t>De två </a:t>
            </a:r>
            <a:r>
              <a:rPr lang="sv-SE" sz="1600">
                <a:solidFill>
                  <a:schemeClr val="tx1"/>
                </a:solidFill>
              </a:rPr>
              <a:t>vittnenas tid</a:t>
            </a:r>
            <a:endParaRPr lang="sv-SE" sz="1600" dirty="0">
              <a:solidFill>
                <a:schemeClr val="tx1"/>
              </a:solidFill>
            </a:endParaRPr>
          </a:p>
          <a:p>
            <a:pPr algn="ctr">
              <a:lnSpc>
                <a:spcPts val="1700"/>
              </a:lnSpc>
            </a:pPr>
            <a:r>
              <a:rPr lang="sv-SE" sz="1600" dirty="0">
                <a:solidFill>
                  <a:schemeClr val="accent3">
                    <a:lumMod val="60000"/>
                    <a:lumOff val="40000"/>
                  </a:schemeClr>
                </a:solidFill>
              </a:rPr>
              <a:t>1260 dagar</a:t>
            </a:r>
          </a:p>
        </p:txBody>
      </p:sp>
      <p:sp>
        <p:nvSpPr>
          <p:cNvPr id="13" name="Femhörning 6">
            <a:extLst>
              <a:ext uri="{FF2B5EF4-FFF2-40B4-BE49-F238E27FC236}">
                <a16:creationId xmlns:a16="http://schemas.microsoft.com/office/drawing/2014/main" id="{BC847669-7867-4B1E-897D-42BE5B2144CD}"/>
              </a:ext>
            </a:extLst>
          </p:cNvPr>
          <p:cNvSpPr/>
          <p:nvPr/>
        </p:nvSpPr>
        <p:spPr>
          <a:xfrm>
            <a:off x="10997078" y="6001780"/>
            <a:ext cx="976999" cy="756000"/>
          </a:xfrm>
          <a:prstGeom prst="homePlate">
            <a:avLst>
              <a:gd name="adj" fmla="val 15000"/>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Evig-</a:t>
            </a:r>
          </a:p>
          <a:p>
            <a:pPr algn="ctr">
              <a:lnSpc>
                <a:spcPts val="1700"/>
              </a:lnSpc>
            </a:pPr>
            <a:r>
              <a:rPr lang="sv-SE" sz="1600" dirty="0">
                <a:solidFill>
                  <a:schemeClr val="bg1"/>
                </a:solidFill>
              </a:rPr>
              <a:t>heten</a:t>
            </a:r>
          </a:p>
        </p:txBody>
      </p:sp>
      <p:sp>
        <p:nvSpPr>
          <p:cNvPr id="14" name="Rektangel 13">
            <a:extLst>
              <a:ext uri="{FF2B5EF4-FFF2-40B4-BE49-F238E27FC236}">
                <a16:creationId xmlns:a16="http://schemas.microsoft.com/office/drawing/2014/main" id="{689535AD-7AD7-48C3-84C3-5E43A82FCED2}"/>
              </a:ext>
            </a:extLst>
          </p:cNvPr>
          <p:cNvSpPr/>
          <p:nvPr/>
        </p:nvSpPr>
        <p:spPr>
          <a:xfrm>
            <a:off x="5633999" y="6001780"/>
            <a:ext cx="379506" cy="756000"/>
          </a:xfrm>
          <a:prstGeom prst="rect">
            <a:avLst/>
          </a:prstGeom>
          <a:solidFill>
            <a:schemeClr val="tx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lnSpc>
                <a:spcPts val="1700"/>
              </a:lnSpc>
            </a:pPr>
            <a:r>
              <a:rPr lang="sv-SE" sz="1600" dirty="0">
                <a:solidFill>
                  <a:schemeClr val="bg1"/>
                </a:solidFill>
              </a:rPr>
              <a:t>Mörker</a:t>
            </a:r>
          </a:p>
        </p:txBody>
      </p:sp>
      <p:pic>
        <p:nvPicPr>
          <p:cNvPr id="21" name="Bildobjekt 20">
            <a:extLst>
              <a:ext uri="{FF2B5EF4-FFF2-40B4-BE49-F238E27FC236}">
                <a16:creationId xmlns:a16="http://schemas.microsoft.com/office/drawing/2014/main" id="{38031BCC-83C8-4945-9109-7ACEF87DDC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08219" y="5454811"/>
            <a:ext cx="415737" cy="692894"/>
          </a:xfrm>
          <a:prstGeom prst="rect">
            <a:avLst/>
          </a:prstGeom>
          <a:effectLst>
            <a:outerShdw blurRad="50800" dist="38100" dir="2700000" algn="tl" rotWithShape="0">
              <a:prstClr val="black">
                <a:alpha val="40000"/>
              </a:prstClr>
            </a:outerShdw>
          </a:effectLst>
        </p:spPr>
      </p:pic>
      <p:pic>
        <p:nvPicPr>
          <p:cNvPr id="22" name="Bildobjekt 21">
            <a:extLst>
              <a:ext uri="{FF2B5EF4-FFF2-40B4-BE49-F238E27FC236}">
                <a16:creationId xmlns:a16="http://schemas.microsoft.com/office/drawing/2014/main" id="{7D2496B1-8A9D-40CB-A414-8E79B9209EB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34499">
            <a:off x="2807111" y="5062986"/>
            <a:ext cx="675299" cy="497397"/>
          </a:xfrm>
          <a:prstGeom prst="rect">
            <a:avLst/>
          </a:prstGeom>
          <a:effectLst>
            <a:outerShdw blurRad="50800" dist="38100" dir="2700000" algn="tl" rotWithShape="0">
              <a:prstClr val="black">
                <a:alpha val="40000"/>
              </a:prstClr>
            </a:outerShdw>
          </a:effectLst>
        </p:spPr>
      </p:pic>
      <p:grpSp>
        <p:nvGrpSpPr>
          <p:cNvPr id="23" name="Grupp 22">
            <a:extLst>
              <a:ext uri="{FF2B5EF4-FFF2-40B4-BE49-F238E27FC236}">
                <a16:creationId xmlns:a16="http://schemas.microsoft.com/office/drawing/2014/main" id="{C7A5C706-3E88-42DD-88E7-A15438D9A967}"/>
              </a:ext>
            </a:extLst>
          </p:cNvPr>
          <p:cNvGrpSpPr/>
          <p:nvPr/>
        </p:nvGrpSpPr>
        <p:grpSpPr>
          <a:xfrm>
            <a:off x="4498079" y="5165391"/>
            <a:ext cx="1777376" cy="848076"/>
            <a:chOff x="4800977" y="2169144"/>
            <a:chExt cx="1777376" cy="848076"/>
          </a:xfrm>
        </p:grpSpPr>
        <p:pic>
          <p:nvPicPr>
            <p:cNvPr id="24" name="Bildobjekt 23">
              <a:extLst>
                <a:ext uri="{FF2B5EF4-FFF2-40B4-BE49-F238E27FC236}">
                  <a16:creationId xmlns:a16="http://schemas.microsoft.com/office/drawing/2014/main" id="{4330FFAC-FD42-4982-9493-0E127D2965D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2620"/>
            <a:stretch/>
          </p:blipFill>
          <p:spPr>
            <a:xfrm>
              <a:off x="4800977" y="2476869"/>
              <a:ext cx="1238216" cy="530155"/>
            </a:xfrm>
            <a:prstGeom prst="rect">
              <a:avLst/>
            </a:prstGeom>
            <a:effectLst/>
          </p:spPr>
        </p:pic>
        <p:pic>
          <p:nvPicPr>
            <p:cNvPr id="25" name="Bildobjekt 24">
              <a:extLst>
                <a:ext uri="{FF2B5EF4-FFF2-40B4-BE49-F238E27FC236}">
                  <a16:creationId xmlns:a16="http://schemas.microsoft.com/office/drawing/2014/main" id="{6ECEEB64-E5E4-4929-9547-FC31C88A63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5669484" y="2169144"/>
              <a:ext cx="908869" cy="848076"/>
            </a:xfrm>
            <a:prstGeom prst="rect">
              <a:avLst/>
            </a:prstGeom>
          </p:spPr>
        </p:pic>
      </p:grpSp>
      <p:grpSp>
        <p:nvGrpSpPr>
          <p:cNvPr id="31" name="Bild 8" descr="Ordförandeklubba">
            <a:extLst>
              <a:ext uri="{FF2B5EF4-FFF2-40B4-BE49-F238E27FC236}">
                <a16:creationId xmlns:a16="http://schemas.microsoft.com/office/drawing/2014/main" id="{18856FD0-EAF2-4526-982A-2A418183B4DA}"/>
              </a:ext>
            </a:extLst>
          </p:cNvPr>
          <p:cNvGrpSpPr/>
          <p:nvPr/>
        </p:nvGrpSpPr>
        <p:grpSpPr>
          <a:xfrm flipH="1">
            <a:off x="182958" y="5430877"/>
            <a:ext cx="654478" cy="654478"/>
            <a:chOff x="215304" y="5319141"/>
            <a:chExt cx="694325" cy="694325"/>
          </a:xfrm>
          <a:solidFill>
            <a:schemeClr val="accent1">
              <a:lumMod val="50000"/>
            </a:schemeClr>
          </a:solidFill>
        </p:grpSpPr>
        <p:sp>
          <p:nvSpPr>
            <p:cNvPr id="32" name="Frihandsfigur: Form 31">
              <a:extLst>
                <a:ext uri="{FF2B5EF4-FFF2-40B4-BE49-F238E27FC236}">
                  <a16:creationId xmlns:a16="http://schemas.microsoft.com/office/drawing/2014/main" id="{00E5C001-B0B1-43BD-9521-1D80249DE847}"/>
                </a:ext>
              </a:extLst>
            </p:cNvPr>
            <p:cNvSpPr/>
            <p:nvPr/>
          </p:nvSpPr>
          <p:spPr>
            <a:xfrm>
              <a:off x="269096" y="5864747"/>
              <a:ext cx="296535" cy="94023"/>
            </a:xfrm>
            <a:custGeom>
              <a:avLst/>
              <a:gdLst>
                <a:gd name="connsiteX0" fmla="*/ 264440 w 296534"/>
                <a:gd name="connsiteY0" fmla="*/ 32999 h 94023"/>
                <a:gd name="connsiteX1" fmla="*/ 249975 w 296534"/>
                <a:gd name="connsiteY1" fmla="*/ 32999 h 94023"/>
                <a:gd name="connsiteX2" fmla="*/ 249975 w 296534"/>
                <a:gd name="connsiteY2" fmla="*/ 4068 h 94023"/>
                <a:gd name="connsiteX3" fmla="*/ 47464 w 296534"/>
                <a:gd name="connsiteY3" fmla="*/ 4068 h 94023"/>
                <a:gd name="connsiteX4" fmla="*/ 47464 w 296534"/>
                <a:gd name="connsiteY4" fmla="*/ 32999 h 94023"/>
                <a:gd name="connsiteX5" fmla="*/ 32999 w 296534"/>
                <a:gd name="connsiteY5" fmla="*/ 32999 h 94023"/>
                <a:gd name="connsiteX6" fmla="*/ 4068 w 296534"/>
                <a:gd name="connsiteY6" fmla="*/ 61929 h 94023"/>
                <a:gd name="connsiteX7" fmla="*/ 32999 w 296534"/>
                <a:gd name="connsiteY7" fmla="*/ 90859 h 94023"/>
                <a:gd name="connsiteX8" fmla="*/ 264440 w 296534"/>
                <a:gd name="connsiteY8" fmla="*/ 90859 h 94023"/>
                <a:gd name="connsiteX9" fmla="*/ 293370 w 296534"/>
                <a:gd name="connsiteY9" fmla="*/ 61929 h 94023"/>
                <a:gd name="connsiteX10" fmla="*/ 264440 w 296534"/>
                <a:gd name="connsiteY10" fmla="*/ 32999 h 9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534" h="94023">
                  <a:moveTo>
                    <a:pt x="264440" y="32999"/>
                  </a:moveTo>
                  <a:lnTo>
                    <a:pt x="249975" y="32999"/>
                  </a:lnTo>
                  <a:lnTo>
                    <a:pt x="249975" y="4068"/>
                  </a:lnTo>
                  <a:lnTo>
                    <a:pt x="47464" y="4068"/>
                  </a:lnTo>
                  <a:lnTo>
                    <a:pt x="47464" y="32999"/>
                  </a:lnTo>
                  <a:lnTo>
                    <a:pt x="32999" y="32999"/>
                  </a:lnTo>
                  <a:cubicBezTo>
                    <a:pt x="17087" y="32999"/>
                    <a:pt x="4068" y="46017"/>
                    <a:pt x="4068" y="61929"/>
                  </a:cubicBezTo>
                  <a:cubicBezTo>
                    <a:pt x="4068" y="77840"/>
                    <a:pt x="17087" y="90859"/>
                    <a:pt x="32999" y="90859"/>
                  </a:cubicBezTo>
                  <a:lnTo>
                    <a:pt x="264440" y="90859"/>
                  </a:lnTo>
                  <a:cubicBezTo>
                    <a:pt x="280352" y="90859"/>
                    <a:pt x="293370" y="77840"/>
                    <a:pt x="293370" y="61929"/>
                  </a:cubicBezTo>
                  <a:cubicBezTo>
                    <a:pt x="293370" y="46017"/>
                    <a:pt x="280352" y="32999"/>
                    <a:pt x="264440" y="32999"/>
                  </a:cubicBezTo>
                  <a:close/>
                </a:path>
              </a:pathLst>
            </a:custGeom>
            <a:grpFill/>
            <a:ln w="7144" cap="flat">
              <a:noFill/>
              <a:prstDash val="solid"/>
              <a:miter/>
            </a:ln>
          </p:spPr>
          <p:txBody>
            <a:bodyPr rtlCol="0" anchor="ctr"/>
            <a:lstStyle/>
            <a:p>
              <a:endParaRPr lang="sv-SE" dirty="0"/>
            </a:p>
          </p:txBody>
        </p:sp>
        <p:sp>
          <p:nvSpPr>
            <p:cNvPr id="33" name="Frihandsfigur: Form 32">
              <a:extLst>
                <a:ext uri="{FF2B5EF4-FFF2-40B4-BE49-F238E27FC236}">
                  <a16:creationId xmlns:a16="http://schemas.microsoft.com/office/drawing/2014/main" id="{7D9538B2-E447-4CDE-A9AC-7057DB7CB5D4}"/>
                </a:ext>
              </a:extLst>
            </p:cNvPr>
            <p:cNvSpPr/>
            <p:nvPr/>
          </p:nvSpPr>
          <p:spPr>
            <a:xfrm>
              <a:off x="355887" y="5598589"/>
              <a:ext cx="180814" cy="180814"/>
            </a:xfrm>
            <a:custGeom>
              <a:avLst/>
              <a:gdLst>
                <a:gd name="connsiteX0" fmla="*/ 176926 w 180813"/>
                <a:gd name="connsiteY0" fmla="*/ 155229 h 180813"/>
                <a:gd name="connsiteX1" fmla="*/ 176926 w 180813"/>
                <a:gd name="connsiteY1" fmla="*/ 124852 h 180813"/>
                <a:gd name="connsiteX2" fmla="*/ 62652 w 180813"/>
                <a:gd name="connsiteY2" fmla="*/ 10578 h 180813"/>
                <a:gd name="connsiteX3" fmla="*/ 32275 w 180813"/>
                <a:gd name="connsiteY3" fmla="*/ 10578 h 180813"/>
                <a:gd name="connsiteX4" fmla="*/ 4068 w 180813"/>
                <a:gd name="connsiteY4" fmla="*/ 38785 h 180813"/>
                <a:gd name="connsiteX5" fmla="*/ 148719 w 180813"/>
                <a:gd name="connsiteY5" fmla="*/ 183436 h 180813"/>
                <a:gd name="connsiteX6" fmla="*/ 176926 w 180813"/>
                <a:gd name="connsiteY6" fmla="*/ 155229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76926" y="155229"/>
                  </a:moveTo>
                  <a:cubicBezTo>
                    <a:pt x="185605" y="146550"/>
                    <a:pt x="185605" y="132808"/>
                    <a:pt x="176926" y="124852"/>
                  </a:cubicBezTo>
                  <a:lnTo>
                    <a:pt x="62652" y="10578"/>
                  </a:lnTo>
                  <a:cubicBezTo>
                    <a:pt x="53973" y="1899"/>
                    <a:pt x="40231" y="1899"/>
                    <a:pt x="32275" y="10578"/>
                  </a:cubicBezTo>
                  <a:lnTo>
                    <a:pt x="4068" y="38785"/>
                  </a:lnTo>
                  <a:lnTo>
                    <a:pt x="148719" y="183436"/>
                  </a:lnTo>
                  <a:lnTo>
                    <a:pt x="176926" y="155229"/>
                  </a:lnTo>
                  <a:close/>
                </a:path>
              </a:pathLst>
            </a:custGeom>
            <a:grpFill/>
            <a:ln w="7144" cap="flat">
              <a:noFill/>
              <a:prstDash val="solid"/>
              <a:miter/>
            </a:ln>
          </p:spPr>
          <p:txBody>
            <a:bodyPr rtlCol="0" anchor="ctr"/>
            <a:lstStyle/>
            <a:p>
              <a:endParaRPr lang="sv-SE" dirty="0"/>
            </a:p>
          </p:txBody>
        </p:sp>
        <p:sp>
          <p:nvSpPr>
            <p:cNvPr id="34" name="Frihandsfigur: Form 33">
              <a:extLst>
                <a:ext uri="{FF2B5EF4-FFF2-40B4-BE49-F238E27FC236}">
                  <a16:creationId xmlns:a16="http://schemas.microsoft.com/office/drawing/2014/main" id="{CEDE6F19-531B-4720-870D-CF1FF27CBBDC}"/>
                </a:ext>
              </a:extLst>
            </p:cNvPr>
            <p:cNvSpPr/>
            <p:nvPr/>
          </p:nvSpPr>
          <p:spPr>
            <a:xfrm>
              <a:off x="581542" y="5372933"/>
              <a:ext cx="180814" cy="180814"/>
            </a:xfrm>
            <a:custGeom>
              <a:avLst/>
              <a:gdLst>
                <a:gd name="connsiteX0" fmla="*/ 124852 w 180813"/>
                <a:gd name="connsiteY0" fmla="*/ 176926 h 180813"/>
                <a:gd name="connsiteX1" fmla="*/ 155229 w 180813"/>
                <a:gd name="connsiteY1" fmla="*/ 176926 h 180813"/>
                <a:gd name="connsiteX2" fmla="*/ 183436 w 180813"/>
                <a:gd name="connsiteY2" fmla="*/ 148719 h 180813"/>
                <a:gd name="connsiteX3" fmla="*/ 38785 w 180813"/>
                <a:gd name="connsiteY3" fmla="*/ 4068 h 180813"/>
                <a:gd name="connsiteX4" fmla="*/ 10578 w 180813"/>
                <a:gd name="connsiteY4" fmla="*/ 32275 h 180813"/>
                <a:gd name="connsiteX5" fmla="*/ 10578 w 180813"/>
                <a:gd name="connsiteY5" fmla="*/ 62652 h 180813"/>
                <a:gd name="connsiteX6" fmla="*/ 124852 w 180813"/>
                <a:gd name="connsiteY6" fmla="*/ 176926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24852" y="176926"/>
                  </a:moveTo>
                  <a:cubicBezTo>
                    <a:pt x="133531" y="185605"/>
                    <a:pt x="147273" y="185605"/>
                    <a:pt x="155229" y="176926"/>
                  </a:cubicBezTo>
                  <a:lnTo>
                    <a:pt x="183436" y="148719"/>
                  </a:lnTo>
                  <a:lnTo>
                    <a:pt x="38785" y="4068"/>
                  </a:lnTo>
                  <a:lnTo>
                    <a:pt x="10578" y="32275"/>
                  </a:lnTo>
                  <a:cubicBezTo>
                    <a:pt x="1899" y="40954"/>
                    <a:pt x="1899" y="54696"/>
                    <a:pt x="10578" y="62652"/>
                  </a:cubicBezTo>
                  <a:lnTo>
                    <a:pt x="124852" y="176926"/>
                  </a:lnTo>
                  <a:close/>
                </a:path>
              </a:pathLst>
            </a:custGeom>
            <a:grpFill/>
            <a:ln w="7144" cap="flat">
              <a:noFill/>
              <a:prstDash val="solid"/>
              <a:miter/>
            </a:ln>
          </p:spPr>
          <p:txBody>
            <a:bodyPr rtlCol="0" anchor="ctr"/>
            <a:lstStyle/>
            <a:p>
              <a:endParaRPr lang="sv-SE" dirty="0"/>
            </a:p>
          </p:txBody>
        </p:sp>
        <p:sp>
          <p:nvSpPr>
            <p:cNvPr id="35" name="Frihandsfigur: Form 34">
              <a:extLst>
                <a:ext uri="{FF2B5EF4-FFF2-40B4-BE49-F238E27FC236}">
                  <a16:creationId xmlns:a16="http://schemas.microsoft.com/office/drawing/2014/main" id="{04B8D13C-5F7A-4426-AEBE-4EB7211C3C8A}"/>
                </a:ext>
              </a:extLst>
            </p:cNvPr>
            <p:cNvSpPr/>
            <p:nvPr/>
          </p:nvSpPr>
          <p:spPr>
            <a:xfrm>
              <a:off x="428212" y="5445259"/>
              <a:ext cx="426721" cy="412255"/>
            </a:xfrm>
            <a:custGeom>
              <a:avLst/>
              <a:gdLst>
                <a:gd name="connsiteX0" fmla="*/ 416324 w 426720"/>
                <a:gd name="connsiteY0" fmla="*/ 358463 h 412255"/>
                <a:gd name="connsiteX1" fmla="*/ 221045 w 426720"/>
                <a:gd name="connsiteY1" fmla="*/ 163184 h 412255"/>
                <a:gd name="connsiteX2" fmla="*/ 264440 w 426720"/>
                <a:gd name="connsiteY2" fmla="*/ 119789 h 412255"/>
                <a:gd name="connsiteX3" fmla="*/ 148719 w 426720"/>
                <a:gd name="connsiteY3" fmla="*/ 4068 h 412255"/>
                <a:gd name="connsiteX4" fmla="*/ 4068 w 426720"/>
                <a:gd name="connsiteY4" fmla="*/ 148719 h 412255"/>
                <a:gd name="connsiteX5" fmla="*/ 119789 w 426720"/>
                <a:gd name="connsiteY5" fmla="*/ 264440 h 412255"/>
                <a:gd name="connsiteX6" fmla="*/ 177650 w 426720"/>
                <a:gd name="connsiteY6" fmla="*/ 206580 h 412255"/>
                <a:gd name="connsiteX7" fmla="*/ 372928 w 426720"/>
                <a:gd name="connsiteY7" fmla="*/ 401859 h 412255"/>
                <a:gd name="connsiteX8" fmla="*/ 416324 w 426720"/>
                <a:gd name="connsiteY8" fmla="*/ 401859 h 412255"/>
                <a:gd name="connsiteX9" fmla="*/ 416324 w 426720"/>
                <a:gd name="connsiteY9" fmla="*/ 358463 h 41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 h="412255">
                  <a:moveTo>
                    <a:pt x="416324" y="358463"/>
                  </a:moveTo>
                  <a:lnTo>
                    <a:pt x="221045" y="163184"/>
                  </a:lnTo>
                  <a:lnTo>
                    <a:pt x="264440" y="119789"/>
                  </a:lnTo>
                  <a:lnTo>
                    <a:pt x="148719" y="4068"/>
                  </a:lnTo>
                  <a:lnTo>
                    <a:pt x="4068" y="148719"/>
                  </a:lnTo>
                  <a:lnTo>
                    <a:pt x="119789" y="264440"/>
                  </a:lnTo>
                  <a:lnTo>
                    <a:pt x="177650" y="206580"/>
                  </a:lnTo>
                  <a:lnTo>
                    <a:pt x="372928" y="401859"/>
                  </a:lnTo>
                  <a:cubicBezTo>
                    <a:pt x="385224" y="414154"/>
                    <a:pt x="404028" y="414154"/>
                    <a:pt x="416324" y="401859"/>
                  </a:cubicBezTo>
                  <a:cubicBezTo>
                    <a:pt x="428619" y="389563"/>
                    <a:pt x="428619" y="370759"/>
                    <a:pt x="416324" y="358463"/>
                  </a:cubicBezTo>
                  <a:close/>
                </a:path>
              </a:pathLst>
            </a:custGeom>
            <a:grpFill/>
            <a:ln w="7144" cap="flat">
              <a:noFill/>
              <a:prstDash val="solid"/>
              <a:miter/>
            </a:ln>
          </p:spPr>
          <p:txBody>
            <a:bodyPr rtlCol="0" anchor="ctr"/>
            <a:lstStyle/>
            <a:p>
              <a:endParaRPr lang="sv-SE" dirty="0"/>
            </a:p>
          </p:txBody>
        </p:sp>
      </p:grpSp>
      <p:sp>
        <p:nvSpPr>
          <p:cNvPr id="10" name="Rektangel 9">
            <a:extLst>
              <a:ext uri="{FF2B5EF4-FFF2-40B4-BE49-F238E27FC236}">
                <a16:creationId xmlns:a16="http://schemas.microsoft.com/office/drawing/2014/main" id="{91DF197D-9C15-4823-AC27-62371F13114F}"/>
              </a:ext>
            </a:extLst>
          </p:cNvPr>
          <p:cNvSpPr/>
          <p:nvPr/>
        </p:nvSpPr>
        <p:spPr>
          <a:xfrm>
            <a:off x="6057015" y="6001780"/>
            <a:ext cx="1073041"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Vedergäll-ningens</a:t>
            </a:r>
            <a:br>
              <a:rPr lang="sv-SE" sz="1600" dirty="0">
                <a:solidFill>
                  <a:schemeClr val="bg1"/>
                </a:solidFill>
              </a:rPr>
            </a:br>
            <a:r>
              <a:rPr lang="sv-SE" sz="1600" dirty="0">
                <a:solidFill>
                  <a:schemeClr val="bg1"/>
                </a:solidFill>
              </a:rPr>
              <a:t>  </a:t>
            </a:r>
            <a:r>
              <a:rPr lang="sv-SE" sz="1600" dirty="0">
                <a:solidFill>
                  <a:schemeClr val="accent3">
                    <a:lumMod val="60000"/>
                    <a:lumOff val="40000"/>
                  </a:schemeClr>
                </a:solidFill>
              </a:rPr>
              <a:t>år</a:t>
            </a:r>
          </a:p>
        </p:txBody>
      </p:sp>
      <p:pic>
        <p:nvPicPr>
          <p:cNvPr id="30" name="Bildobjekt 29">
            <a:extLst>
              <a:ext uri="{FF2B5EF4-FFF2-40B4-BE49-F238E27FC236}">
                <a16:creationId xmlns:a16="http://schemas.microsoft.com/office/drawing/2014/main" id="{643F5722-E213-434E-8C16-4D4E1470E9E4}"/>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42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560000">
            <a:off x="5953637" y="5338042"/>
            <a:ext cx="583504" cy="644838"/>
          </a:xfrm>
          <a:prstGeom prst="rect">
            <a:avLst/>
          </a:prstGeom>
          <a:noFill/>
          <a:ln w="3175">
            <a:noFill/>
          </a:ln>
          <a:effectLst>
            <a:glow rad="63500">
              <a:schemeClr val="accent1"/>
            </a:glow>
            <a:outerShdw blurRad="50800" dist="38100" dir="2700000" algn="tl" rotWithShape="0">
              <a:prstClr val="black">
                <a:alpha val="40000"/>
              </a:prstClr>
            </a:outerShdw>
          </a:effectLst>
        </p:spPr>
      </p:pic>
      <p:pic>
        <p:nvPicPr>
          <p:cNvPr id="40" name="Bildobjekt 39">
            <a:extLst>
              <a:ext uri="{FF2B5EF4-FFF2-40B4-BE49-F238E27FC236}">
                <a16:creationId xmlns:a16="http://schemas.microsoft.com/office/drawing/2014/main" id="{33B9305F-3C4E-4F2F-A450-B402932C2EE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010318" y="6543541"/>
            <a:ext cx="510256" cy="314459"/>
          </a:xfrm>
          <a:prstGeom prst="rect">
            <a:avLst/>
          </a:prstGeom>
        </p:spPr>
      </p:pic>
      <p:grpSp>
        <p:nvGrpSpPr>
          <p:cNvPr id="26" name="Grupp 25">
            <a:extLst>
              <a:ext uri="{FF2B5EF4-FFF2-40B4-BE49-F238E27FC236}">
                <a16:creationId xmlns:a16="http://schemas.microsoft.com/office/drawing/2014/main" id="{C04C7644-AD9F-4C5A-AD5C-FB106516EFC9}"/>
              </a:ext>
            </a:extLst>
          </p:cNvPr>
          <p:cNvGrpSpPr/>
          <p:nvPr/>
        </p:nvGrpSpPr>
        <p:grpSpPr>
          <a:xfrm>
            <a:off x="7173566" y="5582807"/>
            <a:ext cx="3780000" cy="1174973"/>
            <a:chOff x="7173566" y="5582807"/>
            <a:chExt cx="3780000" cy="1174973"/>
          </a:xfrm>
        </p:grpSpPr>
        <p:sp>
          <p:nvSpPr>
            <p:cNvPr id="27" name="Rektangel 26">
              <a:extLst>
                <a:ext uri="{FF2B5EF4-FFF2-40B4-BE49-F238E27FC236}">
                  <a16:creationId xmlns:a16="http://schemas.microsoft.com/office/drawing/2014/main" id="{B5B721BB-05AD-4D61-B896-6BE211558E7B}"/>
                </a:ext>
              </a:extLst>
            </p:cNvPr>
            <p:cNvSpPr/>
            <p:nvPr/>
          </p:nvSpPr>
          <p:spPr>
            <a:xfrm>
              <a:off x="7173566" y="6001780"/>
              <a:ext cx="3780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Guds rike (Himmelriket)</a:t>
              </a:r>
            </a:p>
            <a:p>
              <a:pPr algn="ctr">
                <a:lnSpc>
                  <a:spcPts val="1700"/>
                </a:lnSpc>
              </a:pPr>
              <a:r>
                <a:rPr lang="sv-SE" sz="1600" dirty="0">
                  <a:solidFill>
                    <a:schemeClr val="tx1"/>
                  </a:solidFill>
                </a:rPr>
                <a:t>Satan bunden</a:t>
              </a:r>
            </a:p>
            <a:p>
              <a:pPr algn="ctr">
                <a:lnSpc>
                  <a:spcPts val="1700"/>
                </a:lnSpc>
              </a:pPr>
              <a:r>
                <a:rPr lang="sv-SE" sz="1600" dirty="0">
                  <a:solidFill>
                    <a:schemeClr val="accent3">
                      <a:lumMod val="60000"/>
                      <a:lumOff val="40000"/>
                    </a:schemeClr>
                  </a:solidFill>
                </a:rPr>
                <a:t>1000 år</a:t>
              </a:r>
            </a:p>
          </p:txBody>
        </p:sp>
        <p:pic>
          <p:nvPicPr>
            <p:cNvPr id="28" name="Picture 4" descr="http://www.clker.com/cliparts/d/6/6/c/12199887051813442976crown3.svg.med.png">
              <a:extLst>
                <a:ext uri="{FF2B5EF4-FFF2-40B4-BE49-F238E27FC236}">
                  <a16:creationId xmlns:a16="http://schemas.microsoft.com/office/drawing/2014/main" id="{69738A71-F5F2-4C84-AA93-79679BE954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98160" y="5582807"/>
              <a:ext cx="780182" cy="4369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8" name="Bildobjekt 37">
            <a:extLst>
              <a:ext uri="{FF2B5EF4-FFF2-40B4-BE49-F238E27FC236}">
                <a16:creationId xmlns:a16="http://schemas.microsoft.com/office/drawing/2014/main" id="{E48E6D5C-677B-4200-A99D-1D7C231ECF0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780479" y="6562590"/>
            <a:ext cx="510256" cy="314459"/>
          </a:xfrm>
          <a:prstGeom prst="rect">
            <a:avLst/>
          </a:prstGeom>
        </p:spPr>
      </p:pic>
      <p:pic>
        <p:nvPicPr>
          <p:cNvPr id="43" name="Bildobjekt 42">
            <a:extLst>
              <a:ext uri="{FF2B5EF4-FFF2-40B4-BE49-F238E27FC236}">
                <a16:creationId xmlns:a16="http://schemas.microsoft.com/office/drawing/2014/main" id="{1F1C57AF-2B6A-4A16-8335-5510816C0AF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2620"/>
          <a:stretch/>
        </p:blipFill>
        <p:spPr>
          <a:xfrm>
            <a:off x="10477500" y="5592332"/>
            <a:ext cx="497821" cy="418973"/>
          </a:xfrm>
          <a:prstGeom prst="rect">
            <a:avLst/>
          </a:prstGeom>
          <a:effectLst/>
        </p:spPr>
      </p:pic>
      <p:pic>
        <p:nvPicPr>
          <p:cNvPr id="29" name="Bildobjekt 28">
            <a:extLst>
              <a:ext uri="{FF2B5EF4-FFF2-40B4-BE49-F238E27FC236}">
                <a16:creationId xmlns:a16="http://schemas.microsoft.com/office/drawing/2014/main" id="{B7FFF46F-AD49-463C-8C09-1E34E5B1A026}"/>
              </a:ext>
            </a:extLst>
          </p:cNvPr>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653352" y="5451752"/>
            <a:ext cx="636739" cy="628193"/>
          </a:xfrm>
          <a:prstGeom prst="rect">
            <a:avLst/>
          </a:prstGeom>
          <a:effectLst>
            <a:outerShdw blurRad="50800" dist="38100" dir="2700000" algn="tl" rotWithShape="0">
              <a:prstClr val="black">
                <a:alpha val="40000"/>
              </a:prstClr>
            </a:outerShdw>
          </a:effectLst>
        </p:spPr>
      </p:pic>
      <p:sp>
        <p:nvSpPr>
          <p:cNvPr id="5" name="Rektangel 4">
            <a:extLst>
              <a:ext uri="{FF2B5EF4-FFF2-40B4-BE49-F238E27FC236}">
                <a16:creationId xmlns:a16="http://schemas.microsoft.com/office/drawing/2014/main" id="{028E85C7-4560-4FB8-BD99-B5D08680405E}"/>
              </a:ext>
            </a:extLst>
          </p:cNvPr>
          <p:cNvSpPr/>
          <p:nvPr/>
        </p:nvSpPr>
        <p:spPr>
          <a:xfrm>
            <a:off x="-1" y="764727"/>
            <a:ext cx="12191999" cy="4339650"/>
          </a:xfrm>
          <a:prstGeom prst="rect">
            <a:avLst/>
          </a:prstGeom>
        </p:spPr>
        <p:txBody>
          <a:bodyPr wrap="square" lIns="216000">
            <a:spAutoFit/>
          </a:bodyPr>
          <a:lstStyle/>
          <a:p>
            <a:r>
              <a:rPr lang="sv-SE" sz="2000" dirty="0">
                <a:effectLst>
                  <a:outerShdw blurRad="38100" dist="38100" dir="2700000" algn="tl">
                    <a:srgbClr val="000000">
                      <a:alpha val="43137"/>
                    </a:srgbClr>
                  </a:outerShdw>
                </a:effectLst>
              </a:rPr>
              <a:t>Andra uppståndelsen: </a:t>
            </a:r>
            <a:r>
              <a:rPr lang="sv-SE" sz="2000" dirty="0">
                <a:solidFill>
                  <a:srgbClr val="C00000"/>
                </a:solidFill>
              </a:rPr>
              <a:t>Och </a:t>
            </a:r>
            <a:r>
              <a:rPr lang="sv-SE" sz="2000" b="1" dirty="0"/>
              <a:t>1)</a:t>
            </a:r>
            <a:r>
              <a:rPr lang="sv-SE" sz="2000" dirty="0">
                <a:solidFill>
                  <a:srgbClr val="C00000"/>
                </a:solidFill>
              </a:rPr>
              <a:t> </a:t>
            </a:r>
            <a:r>
              <a:rPr lang="sv-SE" sz="2000" i="1" u="sng" dirty="0">
                <a:solidFill>
                  <a:srgbClr val="C00000"/>
                </a:solidFill>
              </a:rPr>
              <a:t>de som satt på [tronerna]</a:t>
            </a:r>
            <a:r>
              <a:rPr lang="sv-SE" sz="2000" dirty="0">
                <a:solidFill>
                  <a:srgbClr val="C00000"/>
                </a:solidFill>
              </a:rPr>
              <a:t> fick rätt att döma. Och jag såg </a:t>
            </a:r>
            <a:br>
              <a:rPr lang="sv-SE" sz="2000" dirty="0">
                <a:solidFill>
                  <a:srgbClr val="C00000"/>
                </a:solidFill>
              </a:rPr>
            </a:br>
            <a:r>
              <a:rPr lang="sv-SE" sz="2000" b="1" dirty="0"/>
              <a:t>2)</a:t>
            </a:r>
            <a:r>
              <a:rPr lang="sv-SE" sz="2000" dirty="0">
                <a:solidFill>
                  <a:srgbClr val="C00000"/>
                </a:solidFill>
              </a:rPr>
              <a:t> </a:t>
            </a:r>
            <a:r>
              <a:rPr lang="sv-SE" sz="2000" i="1" u="sng" dirty="0">
                <a:solidFill>
                  <a:srgbClr val="C00000"/>
                </a:solidFill>
              </a:rPr>
              <a:t>själarna av dem som hade blivit halshuggna</a:t>
            </a:r>
            <a:r>
              <a:rPr lang="sv-SE" sz="2000" dirty="0">
                <a:solidFill>
                  <a:srgbClr val="C00000"/>
                </a:solidFill>
              </a:rPr>
              <a:t> för Jesu vittnesbörd och Guds ord och som inte </a:t>
            </a:r>
            <a:br>
              <a:rPr lang="sv-SE" sz="2000" dirty="0">
                <a:solidFill>
                  <a:srgbClr val="C00000"/>
                </a:solidFill>
              </a:rPr>
            </a:br>
            <a:r>
              <a:rPr lang="sv-SE" sz="2000" dirty="0">
                <a:solidFill>
                  <a:srgbClr val="C00000"/>
                </a:solidFill>
              </a:rPr>
              <a:t>hade tillbett vilddjuret… De levde och regerade med Kristus i tusen år. Men </a:t>
            </a:r>
            <a:r>
              <a:rPr lang="sv-SE" sz="2000" b="1" dirty="0"/>
              <a:t>3)</a:t>
            </a:r>
            <a:r>
              <a:rPr lang="sv-SE" sz="2000" dirty="0">
                <a:solidFill>
                  <a:srgbClr val="C00000"/>
                </a:solidFill>
              </a:rPr>
              <a:t> </a:t>
            </a:r>
            <a:r>
              <a:rPr lang="sv-SE" sz="2000" i="1" u="sng" dirty="0">
                <a:solidFill>
                  <a:srgbClr val="C00000"/>
                </a:solidFill>
              </a:rPr>
              <a:t>de andra döda</a:t>
            </a:r>
            <a:r>
              <a:rPr lang="sv-SE" sz="2000" dirty="0">
                <a:solidFill>
                  <a:srgbClr val="C00000"/>
                </a:solidFill>
              </a:rPr>
              <a:t> </a:t>
            </a:r>
            <a:br>
              <a:rPr lang="sv-SE" sz="2000" dirty="0">
                <a:solidFill>
                  <a:srgbClr val="C00000"/>
                </a:solidFill>
              </a:rPr>
            </a:br>
            <a:r>
              <a:rPr lang="sv-SE" sz="2000" dirty="0">
                <a:solidFill>
                  <a:srgbClr val="C00000"/>
                </a:solidFill>
              </a:rPr>
              <a:t>levde inte förrän de tusen åren hade gått. </a:t>
            </a:r>
            <a:r>
              <a:rPr lang="sv-SE" sz="1600" dirty="0"/>
              <a:t>(Upp 20:4-5)</a:t>
            </a:r>
            <a:endParaRPr lang="sv-SE" sz="2000" dirty="0"/>
          </a:p>
          <a:p>
            <a:pPr>
              <a:spcBef>
                <a:spcPts val="600"/>
              </a:spcBef>
            </a:pPr>
            <a:r>
              <a:rPr lang="sv-SE" sz="2000" dirty="0">
                <a:effectLst>
                  <a:outerShdw blurRad="38100" dist="38100" dir="2700000" algn="tl">
                    <a:srgbClr val="000000">
                      <a:alpha val="43137"/>
                    </a:srgbClr>
                  </a:outerShdw>
                </a:effectLst>
              </a:rPr>
              <a:t>Yttersta domen: </a:t>
            </a:r>
            <a:r>
              <a:rPr lang="sv-SE" sz="2000" dirty="0">
                <a:solidFill>
                  <a:srgbClr val="C00000"/>
                </a:solidFill>
              </a:rPr>
              <a:t>Och jag såg </a:t>
            </a:r>
            <a:r>
              <a:rPr lang="sv-SE" sz="2000" b="1" i="1" dirty="0">
                <a:solidFill>
                  <a:srgbClr val="C00000"/>
                </a:solidFill>
              </a:rPr>
              <a:t>en stor vit tron </a:t>
            </a:r>
            <a:r>
              <a:rPr lang="sv-SE" sz="2000" dirty="0">
                <a:solidFill>
                  <a:srgbClr val="C00000"/>
                </a:solidFill>
              </a:rPr>
              <a:t>och honom som satt på den… Jag såg de döda, stora och små, stå inför tronen.</a:t>
            </a:r>
            <a:r>
              <a:rPr lang="sv-SE" sz="1600" dirty="0"/>
              <a:t> (Upp 20:11-12)</a:t>
            </a:r>
            <a:endParaRPr lang="sv-SE" sz="2000" dirty="0"/>
          </a:p>
          <a:p>
            <a:pPr>
              <a:spcBef>
                <a:spcPts val="600"/>
              </a:spcBef>
            </a:pPr>
            <a:r>
              <a:rPr lang="sv-SE" sz="2000">
                <a:effectLst>
                  <a:outerShdw blurRad="38100" dist="38100" dir="2700000" algn="tl">
                    <a:srgbClr val="000000">
                      <a:alpha val="43137"/>
                    </a:srgbClr>
                  </a:outerShdw>
                </a:effectLst>
              </a:rPr>
              <a:t>Dubbel utgång: </a:t>
            </a:r>
            <a:r>
              <a:rPr lang="sv-SE" sz="2000" i="1" u="sng" dirty="0">
                <a:solidFill>
                  <a:srgbClr val="C00000"/>
                </a:solidFill>
              </a:rPr>
              <a:t>Böcker</a:t>
            </a:r>
            <a:r>
              <a:rPr lang="sv-SE" sz="2000" dirty="0">
                <a:solidFill>
                  <a:srgbClr val="C00000"/>
                </a:solidFill>
              </a:rPr>
              <a:t> öppnades, och ännu en bok öppnades, </a:t>
            </a:r>
            <a:r>
              <a:rPr lang="sv-SE" sz="2000" i="1" u="sng" dirty="0">
                <a:solidFill>
                  <a:srgbClr val="C00000"/>
                </a:solidFill>
              </a:rPr>
              <a:t>livets bok</a:t>
            </a:r>
            <a:r>
              <a:rPr lang="sv-SE" sz="2000" dirty="0">
                <a:solidFill>
                  <a:srgbClr val="C00000"/>
                </a:solidFill>
              </a:rPr>
              <a:t>. Och de döda dömdes efter sina gärningar, efter det som stod skrivet i </a:t>
            </a:r>
            <a:r>
              <a:rPr lang="sv-SE" sz="2000" i="1" u="sng" dirty="0">
                <a:solidFill>
                  <a:srgbClr val="C00000"/>
                </a:solidFill>
              </a:rPr>
              <a:t>böckerna</a:t>
            </a:r>
            <a:r>
              <a:rPr lang="sv-SE" sz="2000">
                <a:solidFill>
                  <a:srgbClr val="C00000"/>
                </a:solidFill>
              </a:rPr>
              <a:t>… Om </a:t>
            </a:r>
            <a:r>
              <a:rPr lang="sv-SE" sz="2000" dirty="0">
                <a:solidFill>
                  <a:srgbClr val="C00000"/>
                </a:solidFill>
              </a:rPr>
              <a:t>någon inte fanns skriven i </a:t>
            </a:r>
            <a:r>
              <a:rPr lang="sv-SE" sz="2000" i="1" u="sng" dirty="0">
                <a:solidFill>
                  <a:srgbClr val="C00000"/>
                </a:solidFill>
              </a:rPr>
              <a:t>livets bok</a:t>
            </a:r>
            <a:r>
              <a:rPr lang="sv-SE" sz="2000" dirty="0">
                <a:solidFill>
                  <a:srgbClr val="C00000"/>
                </a:solidFill>
              </a:rPr>
              <a:t> kastades han i eldsjön. </a:t>
            </a:r>
            <a:r>
              <a:rPr lang="sv-SE" sz="1600" dirty="0">
                <a:solidFill>
                  <a:srgbClr val="000000"/>
                </a:solidFill>
              </a:rPr>
              <a:t>(Upp 20:12-15)</a:t>
            </a:r>
          </a:p>
          <a:p>
            <a:pPr>
              <a:spcBef>
                <a:spcPts val="600"/>
              </a:spcBef>
            </a:pPr>
            <a:r>
              <a:rPr lang="sv-SE" sz="2000" dirty="0">
                <a:effectLst>
                  <a:outerShdw blurRad="38100" dist="38100" dir="2700000" algn="tl">
                    <a:srgbClr val="000000">
                      <a:alpha val="43137"/>
                    </a:srgbClr>
                  </a:outerShdw>
                </a:effectLst>
              </a:rPr>
              <a:t>Kristi uppdrag utfört</a:t>
            </a:r>
            <a:r>
              <a:rPr lang="sv-SE" sz="2000">
                <a:effectLst>
                  <a:outerShdw blurRad="38100" dist="38100" dir="2700000" algn="tl">
                    <a:srgbClr val="000000">
                      <a:alpha val="43137"/>
                    </a:srgbClr>
                  </a:outerShdw>
                </a:effectLst>
              </a:rPr>
              <a:t>:</a:t>
            </a:r>
            <a:r>
              <a:rPr lang="sv-SE" sz="2000">
                <a:solidFill>
                  <a:srgbClr val="C00000"/>
                </a:solidFill>
                <a:effectLst>
                  <a:outerShdw blurRad="38100" dist="38100" dir="2700000" algn="tl">
                    <a:srgbClr val="000000">
                      <a:alpha val="43137"/>
                    </a:srgbClr>
                  </a:outerShdw>
                </a:effectLst>
              </a:rPr>
              <a:t> </a:t>
            </a:r>
            <a:r>
              <a:rPr lang="sv-SE" sz="2000">
                <a:solidFill>
                  <a:srgbClr val="C00000"/>
                </a:solidFill>
              </a:rPr>
              <a:t>Sedan kommer slutet, när han </a:t>
            </a:r>
            <a:r>
              <a:rPr lang="sv-SE" sz="2000" i="1" u="sng">
                <a:solidFill>
                  <a:srgbClr val="C00000"/>
                </a:solidFill>
              </a:rPr>
              <a:t>överlämnar riket</a:t>
            </a:r>
            <a:r>
              <a:rPr lang="sv-SE" sz="2000">
                <a:solidFill>
                  <a:srgbClr val="C00000"/>
                </a:solidFill>
              </a:rPr>
              <a:t> åt Gud Fadern sedan han gjort slut på varje välde, varje makt och kraft. Han måste regera tills han har lagt alla fiender under sina fötter… Och när allt blivit lagt under honom, då ska Sonen själv </a:t>
            </a:r>
            <a:r>
              <a:rPr lang="sv-SE" sz="2000" i="1" u="sng">
                <a:solidFill>
                  <a:srgbClr val="C00000"/>
                </a:solidFill>
              </a:rPr>
              <a:t>underordna sig</a:t>
            </a:r>
            <a:r>
              <a:rPr lang="sv-SE" sz="2000">
                <a:solidFill>
                  <a:srgbClr val="C00000"/>
                </a:solidFill>
              </a:rPr>
              <a:t> den som har lagt allt under honom, så att </a:t>
            </a:r>
            <a:r>
              <a:rPr lang="sv-SE" sz="2000" i="1" u="sng">
                <a:solidFill>
                  <a:srgbClr val="C00000"/>
                </a:solidFill>
              </a:rPr>
              <a:t>Gud blir allt i alla</a:t>
            </a:r>
            <a:r>
              <a:rPr lang="sv-SE" sz="2000">
                <a:solidFill>
                  <a:srgbClr val="C00000"/>
                </a:solidFill>
              </a:rPr>
              <a:t>. </a:t>
            </a:r>
            <a:br>
              <a:rPr lang="sv-SE" sz="2000">
                <a:solidFill>
                  <a:srgbClr val="C00000"/>
                </a:solidFill>
              </a:rPr>
            </a:br>
            <a:r>
              <a:rPr lang="sv-SE" sz="1600"/>
              <a:t>(1 Kor 15:24-28)</a:t>
            </a:r>
          </a:p>
          <a:p>
            <a:pPr>
              <a:spcBef>
                <a:spcPts val="600"/>
              </a:spcBef>
              <a:defRPr/>
            </a:pPr>
            <a:r>
              <a:rPr lang="sv-SE" sz="2000">
                <a:effectLst>
                  <a:outerShdw blurRad="38100" dist="38100" dir="2700000" algn="tl">
                    <a:srgbClr val="000000">
                      <a:alpha val="43137"/>
                    </a:srgbClr>
                  </a:outerShdw>
                </a:effectLst>
              </a:rPr>
              <a:t>Resultat</a:t>
            </a:r>
            <a:r>
              <a:rPr lang="sv-SE" sz="2000" dirty="0">
                <a:effectLst>
                  <a:outerShdw blurRad="38100" dist="38100" dir="2700000" algn="tl">
                    <a:srgbClr val="000000">
                      <a:alpha val="43137"/>
                    </a:srgbClr>
                  </a:outerShdw>
                </a:effectLst>
              </a:rPr>
              <a:t>: </a:t>
            </a:r>
            <a:r>
              <a:rPr lang="sv-SE" sz="2000" dirty="0">
                <a:solidFill>
                  <a:srgbClr val="C00000"/>
                </a:solidFill>
              </a:rPr>
              <a:t>De ska regera som kungar i </a:t>
            </a:r>
            <a:r>
              <a:rPr lang="sv-SE" sz="2000" i="1" u="sng" dirty="0">
                <a:solidFill>
                  <a:srgbClr val="C00000"/>
                </a:solidFill>
              </a:rPr>
              <a:t>evigheters evighet</a:t>
            </a:r>
            <a:r>
              <a:rPr lang="sv-SE" sz="2000" dirty="0">
                <a:solidFill>
                  <a:srgbClr val="C00000"/>
                </a:solidFill>
              </a:rPr>
              <a:t>. </a:t>
            </a:r>
            <a:r>
              <a:rPr lang="sv-SE" sz="1600" dirty="0">
                <a:solidFill>
                  <a:prstClr val="black"/>
                </a:solidFill>
              </a:rPr>
              <a:t>(Upp 22:5)</a:t>
            </a:r>
            <a:endParaRPr lang="sv-SE" sz="2000" b="0" i="0" u="none" strike="noStrike" dirty="0">
              <a:solidFill>
                <a:srgbClr val="000000"/>
              </a:solidFill>
              <a:effectLst/>
            </a:endParaRPr>
          </a:p>
        </p:txBody>
      </p:sp>
    </p:spTree>
    <p:custDataLst>
      <p:tags r:id="rId1"/>
    </p:custDataLst>
    <p:extLst>
      <p:ext uri="{BB962C8B-B14F-4D97-AF65-F5344CB8AC3E}">
        <p14:creationId xmlns:p14="http://schemas.microsoft.com/office/powerpoint/2010/main" val="1211838639"/>
      </p:ext>
    </p:extLst>
  </p:cSld>
  <p:clrMapOvr>
    <a:masterClrMapping/>
  </p:clrMapOvr>
  <p:transition advTm="52179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Bildobjekt 50" descr="En bild som visar natur, moln&#10;&#10;Automatiskt genererad beskrivning">
            <a:extLst>
              <a:ext uri="{FF2B5EF4-FFF2-40B4-BE49-F238E27FC236}">
                <a16:creationId xmlns:a16="http://schemas.microsoft.com/office/drawing/2014/main" id="{2C8403A0-0E51-4C32-878E-2E79965B1D81}"/>
              </a:ext>
            </a:extLst>
          </p:cNvPr>
          <p:cNvPicPr>
            <a:picLocks noChangeAspect="1"/>
          </p:cNvPicPr>
          <p:nvPr/>
        </p:nvPicPr>
        <p:blipFill>
          <a:blip r:embed="rId4"/>
          <a:stretch>
            <a:fillRect/>
          </a:stretch>
        </p:blipFill>
        <p:spPr>
          <a:xfrm>
            <a:off x="0" y="684000"/>
            <a:ext cx="12206442" cy="6174000"/>
          </a:xfrm>
          <a:prstGeom prst="rect">
            <a:avLst/>
          </a:prstGeom>
        </p:spPr>
      </p:pic>
      <p:sp>
        <p:nvSpPr>
          <p:cNvPr id="5" name="Rubrik 4">
            <a:extLst>
              <a:ext uri="{FF2B5EF4-FFF2-40B4-BE49-F238E27FC236}">
                <a16:creationId xmlns:a16="http://schemas.microsoft.com/office/drawing/2014/main" id="{1DFD7F71-7306-4C92-910F-A8B724E72C9D}"/>
              </a:ext>
            </a:extLst>
          </p:cNvPr>
          <p:cNvSpPr>
            <a:spLocks noGrp="1"/>
          </p:cNvSpPr>
          <p:nvPr>
            <p:ph type="title"/>
          </p:nvPr>
        </p:nvSpPr>
        <p:spPr/>
        <p:txBody>
          <a:bodyPr/>
          <a:lstStyle/>
          <a:p>
            <a:r>
              <a:rPr lang="sv-SE" dirty="0"/>
              <a:t>Uppenbarelsebokens fyra cykler</a:t>
            </a:r>
          </a:p>
        </p:txBody>
      </p:sp>
      <p:graphicFrame>
        <p:nvGraphicFramePr>
          <p:cNvPr id="10" name="Tabell 9">
            <a:extLst>
              <a:ext uri="{FF2B5EF4-FFF2-40B4-BE49-F238E27FC236}">
                <a16:creationId xmlns:a16="http://schemas.microsoft.com/office/drawing/2014/main" id="{42D9C94D-4731-4DA3-9B23-3B2BA06D5901}"/>
              </a:ext>
            </a:extLst>
          </p:cNvPr>
          <p:cNvGraphicFramePr>
            <a:graphicFrameLocks noGrp="1"/>
          </p:cNvGraphicFramePr>
          <p:nvPr>
            <p:extLst>
              <p:ext uri="{D42A27DB-BD31-4B8C-83A1-F6EECF244321}">
                <p14:modId xmlns:p14="http://schemas.microsoft.com/office/powerpoint/2010/main" val="3302742816"/>
              </p:ext>
            </p:extLst>
          </p:nvPr>
        </p:nvGraphicFramePr>
        <p:xfrm>
          <a:off x="147038" y="1378582"/>
          <a:ext cx="11897925" cy="5334000"/>
        </p:xfrm>
        <a:graphic>
          <a:graphicData uri="http://schemas.openxmlformats.org/drawingml/2006/table">
            <a:tbl>
              <a:tblPr firstRow="1" bandRow="1">
                <a:tableStyleId>{5940675A-B579-460E-94D1-54222C63F5DA}</a:tableStyleId>
              </a:tblPr>
              <a:tblGrid>
                <a:gridCol w="1152000">
                  <a:extLst>
                    <a:ext uri="{9D8B030D-6E8A-4147-A177-3AD203B41FA5}">
                      <a16:colId xmlns:a16="http://schemas.microsoft.com/office/drawing/2014/main" val="2331293868"/>
                    </a:ext>
                  </a:extLst>
                </a:gridCol>
                <a:gridCol w="900000">
                  <a:extLst>
                    <a:ext uri="{9D8B030D-6E8A-4147-A177-3AD203B41FA5}">
                      <a16:colId xmlns:a16="http://schemas.microsoft.com/office/drawing/2014/main" val="2071452593"/>
                    </a:ext>
                  </a:extLst>
                </a:gridCol>
                <a:gridCol w="1728000">
                  <a:extLst>
                    <a:ext uri="{9D8B030D-6E8A-4147-A177-3AD203B41FA5}">
                      <a16:colId xmlns:a16="http://schemas.microsoft.com/office/drawing/2014/main" val="2618457111"/>
                    </a:ext>
                  </a:extLst>
                </a:gridCol>
                <a:gridCol w="1008000">
                  <a:extLst>
                    <a:ext uri="{9D8B030D-6E8A-4147-A177-3AD203B41FA5}">
                      <a16:colId xmlns:a16="http://schemas.microsoft.com/office/drawing/2014/main" val="3881672563"/>
                    </a:ext>
                  </a:extLst>
                </a:gridCol>
                <a:gridCol w="3010425">
                  <a:extLst>
                    <a:ext uri="{9D8B030D-6E8A-4147-A177-3AD203B41FA5}">
                      <a16:colId xmlns:a16="http://schemas.microsoft.com/office/drawing/2014/main" val="3410205704"/>
                    </a:ext>
                  </a:extLst>
                </a:gridCol>
                <a:gridCol w="3135375">
                  <a:extLst>
                    <a:ext uri="{9D8B030D-6E8A-4147-A177-3AD203B41FA5}">
                      <a16:colId xmlns:a16="http://schemas.microsoft.com/office/drawing/2014/main" val="2985250490"/>
                    </a:ext>
                  </a:extLst>
                </a:gridCol>
                <a:gridCol w="964125">
                  <a:extLst>
                    <a:ext uri="{9D8B030D-6E8A-4147-A177-3AD203B41FA5}">
                      <a16:colId xmlns:a16="http://schemas.microsoft.com/office/drawing/2014/main" val="1674186152"/>
                    </a:ext>
                  </a:extLst>
                </a:gridCol>
              </a:tblGrid>
              <a:tr h="370840">
                <a:tc>
                  <a:txBody>
                    <a:bodyPr/>
                    <a:lstStyle/>
                    <a:p>
                      <a:r>
                        <a:rPr lang="sv-SE" sz="1600" b="1" dirty="0">
                          <a:solidFill>
                            <a:schemeClr val="bg1"/>
                          </a:solidFill>
                        </a:rPr>
                        <a:t>Fyra cykler</a:t>
                      </a:r>
                    </a:p>
                    <a:p>
                      <a:r>
                        <a:rPr lang="sv-SE" sz="1600" b="1" dirty="0">
                          <a:solidFill>
                            <a:schemeClr val="bg1"/>
                          </a:solidFill>
                        </a:rPr>
                        <a:t>(från Upp)</a:t>
                      </a:r>
                    </a:p>
                  </a:txBody>
                  <a:tcPr marL="72000" marR="72000">
                    <a:solidFill>
                      <a:schemeClr val="accent5">
                        <a:lumMod val="75000"/>
                      </a:schemeClr>
                    </a:solidFill>
                  </a:tcPr>
                </a:tc>
                <a:tc>
                  <a:txBody>
                    <a:bodyPr/>
                    <a:lstStyle/>
                    <a:p>
                      <a:r>
                        <a:rPr lang="sv-SE" sz="1600" b="1" dirty="0">
                          <a:solidFill>
                            <a:schemeClr val="bg1"/>
                          </a:solidFill>
                        </a:rPr>
                        <a:t>Krig &amp; Hunger</a:t>
                      </a:r>
                    </a:p>
                  </a:txBody>
                  <a:tcPr marL="72000" marR="72000">
                    <a:solidFill>
                      <a:schemeClr val="accent5">
                        <a:lumMod val="75000"/>
                      </a:schemeClr>
                    </a:solidFill>
                  </a:tcPr>
                </a:tc>
                <a:tc>
                  <a:txBody>
                    <a:bodyPr/>
                    <a:lstStyle/>
                    <a:p>
                      <a:r>
                        <a:rPr lang="sv-SE" sz="1600" b="1" dirty="0">
                          <a:solidFill>
                            <a:schemeClr val="bg1"/>
                          </a:solidFill>
                        </a:rPr>
                        <a:t>Miljön</a:t>
                      </a:r>
                    </a:p>
                    <a:p>
                      <a:r>
                        <a:rPr lang="sv-SE" sz="1600" b="1" dirty="0">
                          <a:solidFill>
                            <a:schemeClr val="bg1"/>
                          </a:solidFill>
                        </a:rPr>
                        <a:t>förstörd</a:t>
                      </a:r>
                    </a:p>
                  </a:txBody>
                  <a:tcPr marL="72000" marR="72000">
                    <a:solidFill>
                      <a:schemeClr val="accent5">
                        <a:lumMod val="75000"/>
                      </a:schemeClr>
                    </a:solidFill>
                  </a:tcPr>
                </a:tc>
                <a:tc>
                  <a:txBody>
                    <a:bodyPr/>
                    <a:lstStyle/>
                    <a:p>
                      <a:r>
                        <a:rPr lang="sv-SE" sz="1600" b="1" dirty="0">
                          <a:solidFill>
                            <a:schemeClr val="bg1"/>
                          </a:solidFill>
                        </a:rPr>
                        <a:t>Förföl-jelser</a:t>
                      </a:r>
                    </a:p>
                  </a:txBody>
                  <a:tcPr marL="72000" marR="72000">
                    <a:solidFill>
                      <a:schemeClr val="accent5">
                        <a:lumMod val="75000"/>
                      </a:schemeClr>
                    </a:solidFill>
                  </a:tcPr>
                </a:tc>
                <a:tc>
                  <a:txBody>
                    <a:bodyPr/>
                    <a:lstStyle/>
                    <a:p>
                      <a:r>
                        <a:rPr lang="sv-SE" sz="1600" b="1" dirty="0">
                          <a:solidFill>
                            <a:schemeClr val="bg1"/>
                          </a:solidFill>
                        </a:rPr>
                        <a:t>Jättearmé</a:t>
                      </a:r>
                    </a:p>
                    <a:p>
                      <a:r>
                        <a:rPr lang="sv-SE" sz="1600" b="1" dirty="0">
                          <a:solidFill>
                            <a:schemeClr val="bg1"/>
                          </a:solidFill>
                        </a:rPr>
                        <a:t>Sista urladdningen</a:t>
                      </a:r>
                    </a:p>
                  </a:txBody>
                  <a:tcPr marL="72000" marR="72000">
                    <a:solidFill>
                      <a:schemeClr val="accent5">
                        <a:lumMod val="75000"/>
                      </a:schemeClr>
                    </a:solidFill>
                  </a:tcPr>
                </a:tc>
                <a:tc>
                  <a:txBody>
                    <a:bodyPr/>
                    <a:lstStyle/>
                    <a:p>
                      <a:r>
                        <a:rPr lang="sv-SE" sz="1600" b="1" dirty="0">
                          <a:solidFill>
                            <a:schemeClr val="bg1"/>
                          </a:solidFill>
                        </a:rPr>
                        <a:t>Jesu återkomst</a:t>
                      </a:r>
                    </a:p>
                  </a:txBody>
                  <a:tcPr marL="72000" marR="72000">
                    <a:lnR w="12700" cap="flat" cmpd="sng" algn="ctr">
                      <a:solidFill>
                        <a:schemeClr val="tx1"/>
                      </a:solidFill>
                      <a:prstDash val="solid"/>
                      <a:round/>
                      <a:headEnd type="none" w="med" len="med"/>
                      <a:tailEnd type="none" w="med" len="med"/>
                    </a:lnR>
                    <a:solidFill>
                      <a:schemeClr val="accent5">
                        <a:lumMod val="75000"/>
                      </a:schemeClr>
                    </a:solidFill>
                  </a:tcPr>
                </a:tc>
                <a:tc>
                  <a:txBody>
                    <a:bodyPr/>
                    <a:lstStyle/>
                    <a:p>
                      <a:endParaRPr lang="sv-SE" sz="16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35218307"/>
                  </a:ext>
                </a:extLst>
              </a:tr>
              <a:tr h="370840">
                <a:tc>
                  <a:txBody>
                    <a:bodyPr/>
                    <a:lstStyle/>
                    <a:p>
                      <a:r>
                        <a:rPr lang="sv-SE" sz="1600" b="1" dirty="0"/>
                        <a:t>Cykel 1</a:t>
                      </a:r>
                      <a:br>
                        <a:rPr lang="sv-SE" sz="1600" dirty="0"/>
                      </a:br>
                      <a:r>
                        <a:rPr lang="sv-SE" sz="1600" dirty="0"/>
                        <a:t>4:1-8:1</a:t>
                      </a:r>
                    </a:p>
                    <a:p>
                      <a:r>
                        <a:rPr lang="sv-SE" sz="1600" b="1" dirty="0">
                          <a:solidFill>
                            <a:schemeClr val="accent6">
                              <a:lumMod val="75000"/>
                            </a:schemeClr>
                          </a:solidFill>
                        </a:rPr>
                        <a:t>7 Sigill</a:t>
                      </a:r>
                    </a:p>
                    <a:p>
                      <a:r>
                        <a:rPr lang="sv-SE" sz="1600" b="0" dirty="0"/>
                        <a:t>6:1-8:1</a:t>
                      </a:r>
                    </a:p>
                  </a:txBody>
                  <a:tcPr marL="72000" marR="72000">
                    <a:solidFill>
                      <a:schemeClr val="bg1"/>
                    </a:solidFill>
                  </a:tcPr>
                </a:tc>
                <a:tc>
                  <a:txBody>
                    <a:bodyPr/>
                    <a:lstStyle/>
                    <a:p>
                      <a:r>
                        <a:rPr lang="sv-SE" sz="1600" b="1" dirty="0"/>
                        <a:t>1-4.</a:t>
                      </a:r>
                    </a:p>
                    <a:p>
                      <a:r>
                        <a:rPr lang="sv-SE" sz="1600" dirty="0"/>
                        <a:t>Fyra ryttare</a:t>
                      </a:r>
                    </a:p>
                  </a:txBody>
                  <a:tcPr marL="72000" marR="72000">
                    <a:solidFill>
                      <a:schemeClr val="bg1"/>
                    </a:solidFill>
                  </a:tcPr>
                </a:tc>
                <a:tc>
                  <a:txBody>
                    <a:bodyPr/>
                    <a:lstStyle/>
                    <a:p>
                      <a:endParaRPr lang="sv-SE" sz="1600" dirty="0"/>
                    </a:p>
                  </a:txBody>
                  <a:tcPr marL="72000" marR="72000">
                    <a:solidFill>
                      <a:schemeClr val="bg1"/>
                    </a:solidFill>
                  </a:tcPr>
                </a:tc>
                <a:tc>
                  <a:txBody>
                    <a:bodyPr/>
                    <a:lstStyle/>
                    <a:p>
                      <a:r>
                        <a:rPr lang="sv-SE" sz="1600" b="1" dirty="0"/>
                        <a:t>5.</a:t>
                      </a:r>
                      <a:r>
                        <a:rPr lang="sv-SE" sz="1600" dirty="0"/>
                        <a:t> Marty-rer ropar efter Guds dom</a:t>
                      </a:r>
                    </a:p>
                  </a:txBody>
                  <a:tcPr marL="72000" marR="72000">
                    <a:solidFill>
                      <a:schemeClr val="bg1"/>
                    </a:solidFill>
                  </a:tcPr>
                </a:tc>
                <a:tc>
                  <a:txBody>
                    <a:bodyPr/>
                    <a:lstStyle/>
                    <a:p>
                      <a:r>
                        <a:rPr lang="sv-SE" sz="1600" b="1" dirty="0"/>
                        <a:t>6a. </a:t>
                      </a:r>
                      <a:r>
                        <a:rPr lang="sv-SE" sz="1600" dirty="0"/>
                        <a:t>Jordbävning, solen svart, månen blod, berg och öar flyr</a:t>
                      </a:r>
                    </a:p>
                  </a:txBody>
                  <a:tcPr marL="72000" marR="72000">
                    <a:solidFill>
                      <a:schemeClr val="bg1"/>
                    </a:solidFill>
                  </a:tcPr>
                </a:tc>
                <a:tc>
                  <a:txBody>
                    <a:bodyPr/>
                    <a:lstStyle/>
                    <a:p>
                      <a:r>
                        <a:rPr lang="sv-SE" sz="1600" b="1" i="0" u="none" strike="noStrike" kern="1200">
                          <a:solidFill>
                            <a:schemeClr val="tx1"/>
                          </a:solidFill>
                          <a:effectLst/>
                          <a:latin typeface="+mn-lt"/>
                          <a:ea typeface="+mn-ea"/>
                          <a:cs typeface="+mn-cs"/>
                        </a:rPr>
                        <a:t>6b. </a:t>
                      </a:r>
                      <a:r>
                        <a:rPr lang="sv-SE" sz="1600" b="0" i="0" u="none" strike="noStrike" kern="1200">
                          <a:solidFill>
                            <a:srgbClr val="C00000"/>
                          </a:solidFill>
                          <a:effectLst/>
                          <a:latin typeface="+mn-lt"/>
                          <a:ea typeface="+mn-ea"/>
                          <a:cs typeface="+mn-cs"/>
                        </a:rPr>
                        <a:t>[</a:t>
                      </a:r>
                      <a:r>
                        <a:rPr lang="sv-SE" sz="1600" b="0" i="0" u="none" strike="noStrike" kern="1200" dirty="0">
                          <a:solidFill>
                            <a:srgbClr val="C00000"/>
                          </a:solidFill>
                          <a:effectLst/>
                          <a:latin typeface="+mn-lt"/>
                          <a:ea typeface="+mn-ea"/>
                          <a:cs typeface="+mn-cs"/>
                        </a:rPr>
                        <a:t>Människorna] gömde sig i hålor och bland bergens klippor… Deras </a:t>
                      </a:r>
                      <a:r>
                        <a:rPr lang="sv-SE" sz="1600" b="0" i="1" u="sng" strike="noStrike" kern="1200" dirty="0">
                          <a:solidFill>
                            <a:srgbClr val="C00000"/>
                          </a:solidFill>
                          <a:effectLst/>
                          <a:latin typeface="+mn-lt"/>
                          <a:ea typeface="+mn-ea"/>
                          <a:cs typeface="+mn-cs"/>
                        </a:rPr>
                        <a:t>vredes</a:t>
                      </a:r>
                      <a:r>
                        <a:rPr lang="sv-SE" sz="1600" b="0" i="0" u="none" strike="noStrike" kern="1200" dirty="0">
                          <a:solidFill>
                            <a:srgbClr val="C00000"/>
                          </a:solidFill>
                          <a:effectLst/>
                          <a:latin typeface="+mn-lt"/>
                          <a:ea typeface="+mn-ea"/>
                          <a:cs typeface="+mn-cs"/>
                        </a:rPr>
                        <a:t> stora dag har kommit. </a:t>
                      </a:r>
                      <a:br>
                        <a:rPr lang="sv-SE" sz="1600" b="0" i="0" u="none" strike="noStrike" kern="1200" dirty="0">
                          <a:solidFill>
                            <a:srgbClr val="C00000"/>
                          </a:solidFill>
                          <a:effectLst/>
                          <a:latin typeface="+mn-lt"/>
                          <a:ea typeface="+mn-ea"/>
                          <a:cs typeface="+mn-cs"/>
                        </a:rPr>
                      </a:br>
                      <a:r>
                        <a:rPr lang="sv-SE" sz="1600" b="0" i="0" u="none" strike="noStrike" kern="1200" dirty="0">
                          <a:solidFill>
                            <a:schemeClr val="tx1"/>
                          </a:solidFill>
                          <a:effectLst/>
                          <a:latin typeface="+mn-lt"/>
                          <a:ea typeface="+mn-ea"/>
                          <a:cs typeface="+mn-cs"/>
                        </a:rPr>
                        <a:t>(Upp 6:15-17)</a:t>
                      </a:r>
                      <a:endParaRPr lang="sv-SE" sz="1600" dirty="0">
                        <a:solidFill>
                          <a:schemeClr val="tx1"/>
                        </a:solidFill>
                      </a:endParaRPr>
                    </a:p>
                  </a:txBody>
                  <a:tcPr marL="72000" marR="72000">
                    <a:solidFill>
                      <a:schemeClr val="bg1"/>
                    </a:solidFill>
                  </a:tcPr>
                </a:tc>
                <a:tc>
                  <a:txBody>
                    <a:bodyPr/>
                    <a:lstStyle/>
                    <a:p>
                      <a:r>
                        <a:rPr lang="sv-SE" sz="1600" b="1" dirty="0"/>
                        <a:t>7.</a:t>
                      </a:r>
                      <a:r>
                        <a:rPr lang="sv-SE" sz="1600" dirty="0"/>
                        <a:t> Tyst i himlen i ½ timme.</a:t>
                      </a:r>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758841177"/>
                  </a:ext>
                </a:extLst>
              </a:tr>
              <a:tr h="1512000">
                <a:tc>
                  <a:txBody>
                    <a:bodyPr/>
                    <a:lstStyle/>
                    <a:p>
                      <a:r>
                        <a:rPr lang="sv-SE" sz="1600" b="1" dirty="0"/>
                        <a:t>Cykel 2</a:t>
                      </a:r>
                    </a:p>
                    <a:p>
                      <a:r>
                        <a:rPr lang="sv-SE" sz="1600" dirty="0"/>
                        <a:t>8:2-11:19</a:t>
                      </a:r>
                    </a:p>
                    <a:p>
                      <a:r>
                        <a:rPr lang="sv-SE" sz="1600" b="1" dirty="0">
                          <a:solidFill>
                            <a:schemeClr val="accent6">
                              <a:lumMod val="75000"/>
                            </a:schemeClr>
                          </a:solidFill>
                        </a:rPr>
                        <a:t>7 Basuner</a:t>
                      </a:r>
                    </a:p>
                    <a:p>
                      <a:r>
                        <a:rPr lang="sv-SE" sz="1600" b="0" dirty="0"/>
                        <a:t>8:7-11:19</a:t>
                      </a:r>
                    </a:p>
                  </a:txBody>
                  <a:tcPr marL="72000" marR="72000">
                    <a:solidFill>
                      <a:schemeClr val="bg1"/>
                    </a:solidFill>
                  </a:tcPr>
                </a:tc>
                <a:tc>
                  <a:txBody>
                    <a:bodyPr/>
                    <a:lstStyle/>
                    <a:p>
                      <a:endParaRPr lang="sv-SE" sz="1600" dirty="0"/>
                    </a:p>
                  </a:txBody>
                  <a:tcPr marL="72000" marR="72000">
                    <a:solidFill>
                      <a:schemeClr val="bg1"/>
                    </a:solidFill>
                  </a:tcPr>
                </a:tc>
                <a:tc>
                  <a:txBody>
                    <a:bodyPr/>
                    <a:lstStyle/>
                    <a:p>
                      <a:r>
                        <a:rPr lang="sv-SE" sz="1600" b="1" dirty="0"/>
                        <a:t>1-4.</a:t>
                      </a:r>
                      <a:r>
                        <a:rPr lang="sv-SE" sz="1600" dirty="0"/>
                        <a:t> Jorden, havet, färskvattenkällor och solen träffas av olika objekt</a:t>
                      </a:r>
                    </a:p>
                  </a:txBody>
                  <a:tcPr marL="72000" marR="72000">
                    <a:solidFill>
                      <a:schemeClr val="bg1"/>
                    </a:solidFill>
                  </a:tcPr>
                </a:tc>
                <a:tc>
                  <a:txBody>
                    <a:bodyPr/>
                    <a:lstStyle/>
                    <a:p>
                      <a:endParaRPr lang="sv-SE" sz="1600" dirty="0"/>
                    </a:p>
                  </a:txBody>
                  <a:tcPr marL="72000" marR="72000">
                    <a:solidFill>
                      <a:schemeClr val="bg1"/>
                    </a:solidFill>
                  </a:tcPr>
                </a:tc>
                <a:tc>
                  <a:txBody>
                    <a:bodyPr/>
                    <a:lstStyle/>
                    <a:p>
                      <a:r>
                        <a:rPr lang="sv-SE" sz="1600" b="1" dirty="0"/>
                        <a:t>5. 1:a ve: </a:t>
                      </a:r>
                      <a:r>
                        <a:rPr lang="sv-SE" sz="1600" dirty="0"/>
                        <a:t>Gräshoppsarmé ur avgrunden </a:t>
                      </a:r>
                    </a:p>
                    <a:p>
                      <a:r>
                        <a:rPr lang="sv-SE" sz="1600" b="1" dirty="0"/>
                        <a:t>6. 2:a ve:</a:t>
                      </a:r>
                      <a:r>
                        <a:rPr lang="sv-SE" sz="1600" dirty="0"/>
                        <a:t> Änglar vid Eufrat. 200 miljoner ryttare.</a:t>
                      </a:r>
                    </a:p>
                    <a:p>
                      <a:r>
                        <a:rPr lang="sv-SE" sz="1600" b="1" dirty="0"/>
                        <a:t>7. 3:e ve:</a:t>
                      </a:r>
                      <a:r>
                        <a:rPr lang="sv-SE" sz="1600" dirty="0"/>
                        <a:t> Jordbävning, åska, blixtar, hagel</a:t>
                      </a:r>
                    </a:p>
                  </a:txBody>
                  <a:tcPr marL="72000" marR="72000">
                    <a:solidFill>
                      <a:schemeClr val="bg1"/>
                    </a:solidFill>
                  </a:tcPr>
                </a:tc>
                <a:tc>
                  <a:txBody>
                    <a:bodyPr/>
                    <a:lstStyle/>
                    <a:p>
                      <a:r>
                        <a:rPr lang="sv-SE" sz="1600" dirty="0">
                          <a:solidFill>
                            <a:srgbClr val="C00000"/>
                          </a:solidFill>
                        </a:rPr>
                        <a:t>Väldet över världen tillhör nu vår Herre… och han ska vara kung i… evighet… </a:t>
                      </a:r>
                      <a:r>
                        <a:rPr lang="sv-SE" sz="1600" b="0" i="0" u="none" strike="noStrike" kern="1200" dirty="0">
                          <a:solidFill>
                            <a:srgbClr val="C00000"/>
                          </a:solidFill>
                          <a:effectLst/>
                          <a:latin typeface="+mn-lt"/>
                          <a:ea typeface="+mn-ea"/>
                          <a:cs typeface="+mn-cs"/>
                        </a:rPr>
                        <a:t>din </a:t>
                      </a:r>
                      <a:r>
                        <a:rPr lang="sv-SE" sz="1600" b="0" i="1" u="sng" strike="noStrike" kern="1200" dirty="0">
                          <a:solidFill>
                            <a:srgbClr val="C00000"/>
                          </a:solidFill>
                          <a:effectLst/>
                          <a:latin typeface="+mn-lt"/>
                          <a:ea typeface="+mn-ea"/>
                          <a:cs typeface="+mn-cs"/>
                        </a:rPr>
                        <a:t>vrede</a:t>
                      </a:r>
                      <a:r>
                        <a:rPr lang="sv-SE" sz="1600" b="0" i="0" u="none" strike="noStrike" kern="1200" dirty="0">
                          <a:solidFill>
                            <a:srgbClr val="C00000"/>
                          </a:solidFill>
                          <a:effectLst/>
                          <a:latin typeface="+mn-lt"/>
                          <a:ea typeface="+mn-ea"/>
                          <a:cs typeface="+mn-cs"/>
                        </a:rPr>
                        <a:t> har kommit. </a:t>
                      </a:r>
                      <a:r>
                        <a:rPr lang="sv-SE" sz="1600" dirty="0">
                          <a:solidFill>
                            <a:schemeClr val="tx1"/>
                          </a:solidFill>
                        </a:rPr>
                        <a:t>(Upp 11:15-18)</a:t>
                      </a:r>
                      <a:endParaRPr lang="sv-SE" sz="2000" dirty="0">
                        <a:solidFill>
                          <a:schemeClr val="tx1"/>
                        </a:solidFill>
                      </a:endParaRPr>
                    </a:p>
                  </a:txBody>
                  <a:tcPr marL="72000" marR="72000">
                    <a:solidFill>
                      <a:schemeClr val="bg1"/>
                    </a:solidFill>
                  </a:tcPr>
                </a:tc>
                <a:tc>
                  <a:txBody>
                    <a:bodyPr/>
                    <a:lstStyle/>
                    <a:p>
                      <a:endParaRPr lang="sv-SE" sz="1600" dirty="0"/>
                    </a:p>
                  </a:txBody>
                  <a:tcPr>
                    <a:solidFill>
                      <a:schemeClr val="bg1"/>
                    </a:solidFill>
                  </a:tcPr>
                </a:tc>
                <a:extLst>
                  <a:ext uri="{0D108BD9-81ED-4DB2-BD59-A6C34878D82A}">
                    <a16:rowId xmlns:a16="http://schemas.microsoft.com/office/drawing/2014/main" val="1139989713"/>
                  </a:ext>
                </a:extLst>
              </a:tr>
              <a:tr h="370840">
                <a:tc>
                  <a:txBody>
                    <a:bodyPr/>
                    <a:lstStyle/>
                    <a:p>
                      <a:r>
                        <a:rPr lang="sv-SE" sz="1600" b="1" dirty="0"/>
                        <a:t>Cykel 3</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12:1-14:20</a:t>
                      </a:r>
                    </a:p>
                    <a:p>
                      <a:r>
                        <a:rPr lang="sv-SE" sz="1600" b="1">
                          <a:solidFill>
                            <a:schemeClr val="accent6">
                              <a:lumMod val="75000"/>
                            </a:schemeClr>
                          </a:solidFill>
                        </a:rPr>
                        <a:t>7 änglar</a:t>
                      </a:r>
                      <a:endParaRPr lang="sv-SE" sz="1600" b="1" dirty="0">
                        <a:solidFill>
                          <a:schemeClr val="accent6">
                            <a:lumMod val="75000"/>
                          </a:schemeClr>
                        </a:solidFill>
                      </a:endParaRPr>
                    </a:p>
                    <a:p>
                      <a:r>
                        <a:rPr lang="sv-SE" sz="1600" b="0" dirty="0"/>
                        <a:t>14:6-13</a:t>
                      </a:r>
                    </a:p>
                  </a:txBody>
                  <a:tcPr marL="72000" marR="72000">
                    <a:solidFill>
                      <a:schemeClr val="bg1"/>
                    </a:solidFill>
                  </a:tcPr>
                </a:tc>
                <a:tc>
                  <a:txBody>
                    <a:bodyPr/>
                    <a:lstStyle/>
                    <a:p>
                      <a:r>
                        <a:rPr lang="sv-SE" sz="1600" b="1" dirty="0"/>
                        <a:t>1.</a:t>
                      </a:r>
                      <a:r>
                        <a:rPr lang="sv-SE" sz="1600" dirty="0"/>
                        <a:t> För-kunnar evange-lium</a:t>
                      </a:r>
                    </a:p>
                  </a:txBody>
                  <a:tcPr marL="72000" marR="72000">
                    <a:lnR w="12700" cap="flat" cmpd="sng" algn="ctr">
                      <a:solidFill>
                        <a:schemeClr val="tx1"/>
                      </a:solidFill>
                      <a:prstDash val="solid"/>
                      <a:round/>
                      <a:headEnd type="none" w="med" len="med"/>
                      <a:tailEnd type="none" w="med" len="med"/>
                    </a:lnR>
                    <a:solidFill>
                      <a:schemeClr val="bg1"/>
                    </a:solidFill>
                  </a:tcPr>
                </a:tc>
                <a:tc>
                  <a:txBody>
                    <a:bodyPr/>
                    <a:lstStyle/>
                    <a:p>
                      <a:r>
                        <a:rPr lang="sv-SE" sz="1600" b="1" dirty="0"/>
                        <a:t>2. </a:t>
                      </a:r>
                      <a:r>
                        <a:rPr lang="sv-SE" sz="1600" dirty="0"/>
                        <a:t>Förkunnar att Babylon fallit</a:t>
                      </a:r>
                    </a:p>
                  </a:txBody>
                  <a:tcPr marL="72000" marR="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sv-SE" sz="1600" b="1" dirty="0"/>
                        <a:t>3</a:t>
                      </a:r>
                      <a:r>
                        <a:rPr lang="sv-SE" sz="1600" dirty="0"/>
                        <a:t>. Varnar för vild-djurets märke</a:t>
                      </a:r>
                    </a:p>
                  </a:txBody>
                  <a:tcPr marL="72000" marR="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sv-SE" sz="1600" b="1"/>
                        <a:t>4. </a:t>
                      </a:r>
                      <a:r>
                        <a:rPr lang="sv-SE" sz="1600" b="0"/>
                        <a:t>Människoson (ängel=budbärare)</a:t>
                      </a:r>
                      <a:endParaRPr lang="sv-SE" sz="1600" b="1"/>
                    </a:p>
                    <a:p>
                      <a:r>
                        <a:rPr lang="sv-SE" sz="1600" b="1"/>
                        <a:t>5.</a:t>
                      </a:r>
                      <a:r>
                        <a:rPr lang="sv-SE" sz="1600" b="0"/>
                        <a:t> Säger: ”Räck ut din skära”</a:t>
                      </a:r>
                      <a:endParaRPr lang="sv-SE" sz="1600" b="0" dirty="0"/>
                    </a:p>
                    <a:p>
                      <a:r>
                        <a:rPr lang="sv-SE" sz="1600" b="1"/>
                        <a:t>6.</a:t>
                      </a:r>
                      <a:r>
                        <a:rPr lang="sv-SE" sz="1600" b="0"/>
                        <a:t> Med en skarp skära</a:t>
                      </a:r>
                    </a:p>
                    <a:p>
                      <a:r>
                        <a:rPr lang="sv-SE" sz="1600" b="1"/>
                        <a:t>7.</a:t>
                      </a:r>
                      <a:r>
                        <a:rPr lang="sv-SE" sz="1600" b="0"/>
                        <a:t> Säger: ”Räck ut din skära”</a:t>
                      </a:r>
                      <a:endParaRPr lang="sv-SE" sz="1600" b="0" dirty="0"/>
                    </a:p>
                  </a:txBody>
                  <a:tcPr marL="72000" marR="0">
                    <a:lnL w="12700" cap="flat" cmpd="sng" algn="ctr">
                      <a:solidFill>
                        <a:schemeClr val="tx1"/>
                      </a:solidFill>
                      <a:prstDash val="solid"/>
                      <a:round/>
                      <a:headEnd type="none" w="med" len="med"/>
                      <a:tailEnd type="none" w="med" len="med"/>
                    </a:lnL>
                    <a:solidFill>
                      <a:schemeClr val="bg1"/>
                    </a:solidFill>
                  </a:tcPr>
                </a:tc>
                <a:tc>
                  <a:txBody>
                    <a:bodyPr/>
                    <a:lstStyle/>
                    <a:p>
                      <a:r>
                        <a:rPr lang="sv-SE" sz="1600" b="0" i="0" u="none" strike="noStrike" kern="1200" dirty="0">
                          <a:solidFill>
                            <a:srgbClr val="C00000"/>
                          </a:solidFill>
                          <a:effectLst/>
                          <a:latin typeface="+mn-lt"/>
                          <a:ea typeface="+mn-ea"/>
                          <a:cs typeface="+mn-cs"/>
                        </a:rPr>
                        <a:t>På molnet satt en som liknade en människoson… Guds </a:t>
                      </a:r>
                      <a:r>
                        <a:rPr lang="sv-SE" sz="1600" b="0" i="1" u="sng" strike="noStrike" kern="1200" dirty="0">
                          <a:solidFill>
                            <a:srgbClr val="C00000"/>
                          </a:solidFill>
                          <a:effectLst/>
                          <a:latin typeface="+mn-lt"/>
                          <a:ea typeface="+mn-ea"/>
                          <a:cs typeface="+mn-cs"/>
                        </a:rPr>
                        <a:t>vredes</a:t>
                      </a:r>
                      <a:r>
                        <a:rPr lang="sv-SE" sz="1600" b="0" i="0" u="none" strike="noStrike" kern="1200" dirty="0">
                          <a:solidFill>
                            <a:srgbClr val="C00000"/>
                          </a:solidFill>
                          <a:effectLst/>
                          <a:latin typeface="+mn-lt"/>
                          <a:ea typeface="+mn-ea"/>
                          <a:cs typeface="+mn-cs"/>
                        </a:rPr>
                        <a:t> stora vinpress… trampades utanför staden.</a:t>
                      </a:r>
                      <a:r>
                        <a:rPr lang="sv-SE" sz="1600" dirty="0">
                          <a:solidFill>
                            <a:srgbClr val="C00000"/>
                          </a:solidFill>
                        </a:rPr>
                        <a:t> </a:t>
                      </a:r>
                      <a:r>
                        <a:rPr lang="sv-SE" sz="1600" dirty="0"/>
                        <a:t>(Upp 14:14-20)</a:t>
                      </a:r>
                    </a:p>
                  </a:txBody>
                  <a:tcPr marL="72000" marR="72000">
                    <a:solidFill>
                      <a:schemeClr val="bg1"/>
                    </a:solidFill>
                  </a:tcPr>
                </a:tc>
                <a:tc>
                  <a:txBody>
                    <a:bodyPr/>
                    <a:lstStyle/>
                    <a:p>
                      <a:endParaRPr lang="sv-SE" sz="1600" dirty="0"/>
                    </a:p>
                  </a:txBody>
                  <a:tcPr>
                    <a:solidFill>
                      <a:schemeClr val="bg1"/>
                    </a:solidFill>
                  </a:tcPr>
                </a:tc>
                <a:extLst>
                  <a:ext uri="{0D108BD9-81ED-4DB2-BD59-A6C34878D82A}">
                    <a16:rowId xmlns:a16="http://schemas.microsoft.com/office/drawing/2014/main" val="3247043408"/>
                  </a:ext>
                </a:extLst>
              </a:tr>
              <a:tr h="370840">
                <a:tc>
                  <a:txBody>
                    <a:bodyPr/>
                    <a:lstStyle/>
                    <a:p>
                      <a:r>
                        <a:rPr lang="sv-SE" sz="1600" b="1" dirty="0"/>
                        <a:t>Cykel 4</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15:1-19:19</a:t>
                      </a:r>
                    </a:p>
                    <a:p>
                      <a:r>
                        <a:rPr lang="sv-SE" sz="1600" b="1" dirty="0">
                          <a:solidFill>
                            <a:schemeClr val="accent6">
                              <a:lumMod val="75000"/>
                            </a:schemeClr>
                          </a:solidFill>
                        </a:rPr>
                        <a:t>7 Skålar</a:t>
                      </a:r>
                    </a:p>
                    <a:p>
                      <a:r>
                        <a:rPr lang="sv-SE" sz="1600" b="0" dirty="0"/>
                        <a:t>16:1-16:21</a:t>
                      </a:r>
                    </a:p>
                  </a:txBody>
                  <a:tcPr marL="72000" marR="72000">
                    <a:solidFill>
                      <a:schemeClr val="bg1"/>
                    </a:solidFill>
                  </a:tcPr>
                </a:tc>
                <a:tc>
                  <a:txBody>
                    <a:bodyPr/>
                    <a:lstStyle/>
                    <a:p>
                      <a:endParaRPr lang="sv-SE" sz="1600" dirty="0"/>
                    </a:p>
                  </a:txBody>
                  <a:tcPr marL="72000" marR="72000">
                    <a:solidFill>
                      <a:schemeClr val="bg1"/>
                    </a:solidFill>
                  </a:tcPr>
                </a:tc>
                <a:tc>
                  <a:txBody>
                    <a:bodyPr/>
                    <a:lstStyle/>
                    <a:p>
                      <a:r>
                        <a:rPr lang="sv-SE" sz="1600" b="1" dirty="0"/>
                        <a:t>1-4.</a:t>
                      </a:r>
                      <a:r>
                        <a:rPr lang="sv-SE" sz="1600" dirty="0"/>
                        <a:t> Skålarna töms över jorden, havet, färskvattenkällor &amp; solen</a:t>
                      </a:r>
                    </a:p>
                  </a:txBody>
                  <a:tcPr marL="72000" marR="72000">
                    <a:solidFill>
                      <a:schemeClr val="bg1"/>
                    </a:solidFill>
                  </a:tcPr>
                </a:tc>
                <a:tc>
                  <a:txBody>
                    <a:bodyPr/>
                    <a:lstStyle/>
                    <a:p>
                      <a:r>
                        <a:rPr lang="sv-SE" sz="1600" b="1" dirty="0"/>
                        <a:t>5.</a:t>
                      </a:r>
                      <a:r>
                        <a:rPr lang="sv-SE" sz="1600" dirty="0"/>
                        <a:t> Skålen töms över vilddju-rets tron</a:t>
                      </a:r>
                    </a:p>
                  </a:txBody>
                  <a:tcPr marL="72000" marR="72000">
                    <a:solidFill>
                      <a:schemeClr val="bg1"/>
                    </a:solidFill>
                  </a:tcPr>
                </a:tc>
                <a:tc>
                  <a:txBody>
                    <a:bodyPr/>
                    <a:lstStyle/>
                    <a:p>
                      <a:r>
                        <a:rPr lang="sv-SE" sz="1600" b="1" dirty="0"/>
                        <a:t>6.</a:t>
                      </a:r>
                      <a:r>
                        <a:rPr lang="sv-SE" sz="1600" dirty="0"/>
                        <a:t> Skålen töms över Eufrat.</a:t>
                      </a:r>
                    </a:p>
                    <a:p>
                      <a:r>
                        <a:rPr lang="sv-SE" sz="1600" b="1" dirty="0"/>
                        <a:t>7. </a:t>
                      </a:r>
                      <a:r>
                        <a:rPr lang="sv-SE" sz="1600" dirty="0"/>
                        <a:t>Skålen töms över luften. Jordbävning, åska, blixtar, hagel, berg och öar flyr</a:t>
                      </a:r>
                    </a:p>
                  </a:txBody>
                  <a:tcPr marL="72000" marR="72000">
                    <a:solidFill>
                      <a:schemeClr val="bg1"/>
                    </a:solidFill>
                  </a:tcPr>
                </a:tc>
                <a:tc>
                  <a:txBody>
                    <a:bodyPr/>
                    <a:lstStyle/>
                    <a:p>
                      <a:r>
                        <a:rPr lang="sv-SE" sz="1600" b="0" i="0" u="none" strike="noStrike" kern="1200" dirty="0">
                          <a:solidFill>
                            <a:srgbClr val="C00000"/>
                          </a:solidFill>
                          <a:effectLst/>
                          <a:latin typeface="+mn-lt"/>
                          <a:ea typeface="+mn-ea"/>
                          <a:cs typeface="+mn-cs"/>
                        </a:rPr>
                        <a:t>Jag såg… </a:t>
                      </a:r>
                      <a:r>
                        <a:rPr lang="sv-SE" sz="1600" b="0" i="1" u="sng" strike="noStrike" kern="1200" dirty="0">
                          <a:solidFill>
                            <a:srgbClr val="C00000"/>
                          </a:solidFill>
                          <a:effectLst/>
                          <a:latin typeface="+mn-lt"/>
                          <a:ea typeface="+mn-ea"/>
                          <a:cs typeface="+mn-cs"/>
                        </a:rPr>
                        <a:t>vit häst</a:t>
                      </a:r>
                      <a:r>
                        <a:rPr lang="sv-SE" sz="1600" b="0" i="0" u="none" strike="noStrike" kern="1200" dirty="0">
                          <a:solidFill>
                            <a:srgbClr val="C00000"/>
                          </a:solidFill>
                          <a:effectLst/>
                          <a:latin typeface="+mn-lt"/>
                          <a:ea typeface="+mn-ea"/>
                          <a:cs typeface="+mn-cs"/>
                        </a:rPr>
                        <a:t>, och han som satt på den heter Trofast och Sann… och han trampar Guds… stränga </a:t>
                      </a:r>
                      <a:r>
                        <a:rPr lang="sv-SE" sz="1600" b="0" i="1" u="sng" strike="noStrike" kern="1200" dirty="0">
                          <a:solidFill>
                            <a:srgbClr val="C00000"/>
                          </a:solidFill>
                          <a:effectLst/>
                          <a:latin typeface="+mn-lt"/>
                          <a:ea typeface="+mn-ea"/>
                          <a:cs typeface="+mn-cs"/>
                        </a:rPr>
                        <a:t>vredes</a:t>
                      </a:r>
                      <a:r>
                        <a:rPr lang="sv-SE" sz="1600" b="0" i="0" u="none" strike="noStrike" kern="1200" dirty="0">
                          <a:solidFill>
                            <a:srgbClr val="C00000"/>
                          </a:solidFill>
                          <a:effectLst/>
                          <a:latin typeface="+mn-lt"/>
                          <a:ea typeface="+mn-ea"/>
                          <a:cs typeface="+mn-cs"/>
                        </a:rPr>
                        <a:t> vinpress. </a:t>
                      </a:r>
                      <a:r>
                        <a:rPr lang="sv-SE" sz="1600" dirty="0"/>
                        <a:t>(Upp 19:11-14)</a:t>
                      </a:r>
                    </a:p>
                  </a:txBody>
                  <a:tcPr marL="72000" marR="72000">
                    <a:solidFill>
                      <a:schemeClr val="bg1"/>
                    </a:solidFill>
                  </a:tcPr>
                </a:tc>
                <a:tc>
                  <a:txBody>
                    <a:bodyPr/>
                    <a:lstStyle/>
                    <a:p>
                      <a:endParaRPr lang="sv-SE" sz="1600" dirty="0"/>
                    </a:p>
                  </a:txBody>
                  <a:tcPr>
                    <a:solidFill>
                      <a:schemeClr val="bg1"/>
                    </a:solidFill>
                  </a:tcPr>
                </a:tc>
                <a:extLst>
                  <a:ext uri="{0D108BD9-81ED-4DB2-BD59-A6C34878D82A}">
                    <a16:rowId xmlns:a16="http://schemas.microsoft.com/office/drawing/2014/main" val="1270229557"/>
                  </a:ext>
                </a:extLst>
              </a:tr>
            </a:tbl>
          </a:graphicData>
        </a:graphic>
      </p:graphicFrame>
      <p:pic>
        <p:nvPicPr>
          <p:cNvPr id="11" name="Picture 2" descr="http://www.clker.com/cliparts/U/k/t/7/A/7/herald-angel-md.png">
            <a:extLst>
              <a:ext uri="{FF2B5EF4-FFF2-40B4-BE49-F238E27FC236}">
                <a16:creationId xmlns:a16="http://schemas.microsoft.com/office/drawing/2014/main" id="{1B982FCD-B81B-4CD9-B749-6F64EA0AB813}"/>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6595347" flipH="1">
            <a:off x="2831979" y="4893921"/>
            <a:ext cx="380752" cy="7297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upp 2">
            <a:extLst>
              <a:ext uri="{FF2B5EF4-FFF2-40B4-BE49-F238E27FC236}">
                <a16:creationId xmlns:a16="http://schemas.microsoft.com/office/drawing/2014/main" id="{67ABE0BD-B083-41C5-A3D4-D29D82A6EC6F}"/>
              </a:ext>
            </a:extLst>
          </p:cNvPr>
          <p:cNvGrpSpPr/>
          <p:nvPr/>
        </p:nvGrpSpPr>
        <p:grpSpPr>
          <a:xfrm>
            <a:off x="1925226" y="2154071"/>
            <a:ext cx="830045" cy="763302"/>
            <a:chOff x="-763370" y="196683"/>
            <a:chExt cx="597048" cy="549040"/>
          </a:xfrm>
        </p:grpSpPr>
        <p:pic>
          <p:nvPicPr>
            <p:cNvPr id="4" name="Bildobjekt 3">
              <a:extLst>
                <a:ext uri="{FF2B5EF4-FFF2-40B4-BE49-F238E27FC236}">
                  <a16:creationId xmlns:a16="http://schemas.microsoft.com/office/drawing/2014/main" id="{7ADE1A98-D8FC-4D85-A17F-02FFCB970AB9}"/>
                </a:ext>
              </a:extLst>
            </p:cNvPr>
            <p:cNvPicPr>
              <a:picLocks noChangeAspect="1"/>
            </p:cNvPicPr>
            <p:nvPr/>
          </p:nvPicPr>
          <p:blipFill>
            <a:blip r:embed="rId6" cstate="print">
              <a:lum bright="70000" contrast="-70000"/>
              <a:extLst>
                <a:ext uri="{28A0092B-C50C-407E-A947-70E740481C1C}">
                  <a14:useLocalDpi xmlns:a14="http://schemas.microsoft.com/office/drawing/2010/main"/>
                </a:ext>
              </a:extLst>
            </a:blip>
            <a:stretch>
              <a:fillRect/>
            </a:stretch>
          </p:blipFill>
          <p:spPr>
            <a:xfrm>
              <a:off x="-763370" y="196683"/>
              <a:ext cx="298524" cy="274520"/>
            </a:xfrm>
            <a:prstGeom prst="rect">
              <a:avLst/>
            </a:prstGeom>
            <a:effectLst>
              <a:outerShdw blurRad="50800" dist="38100" dir="2700000" algn="tl" rotWithShape="0">
                <a:prstClr val="black">
                  <a:alpha val="40000"/>
                </a:prstClr>
              </a:outerShdw>
            </a:effectLst>
          </p:spPr>
        </p:pic>
        <p:pic>
          <p:nvPicPr>
            <p:cNvPr id="6" name="Bildobjekt 5">
              <a:extLst>
                <a:ext uri="{FF2B5EF4-FFF2-40B4-BE49-F238E27FC236}">
                  <a16:creationId xmlns:a16="http://schemas.microsoft.com/office/drawing/2014/main" id="{6C33B5D6-68BD-442C-984C-9699902CE4E8}"/>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64846" y="196683"/>
              <a:ext cx="298524" cy="274520"/>
            </a:xfrm>
            <a:prstGeom prst="rect">
              <a:avLst/>
            </a:prstGeom>
            <a:effectLst>
              <a:outerShdw blurRad="50800" dist="38100" dir="2700000" algn="tl" rotWithShape="0">
                <a:prstClr val="black">
                  <a:alpha val="40000"/>
                </a:prstClr>
              </a:outerShdw>
            </a:effectLst>
          </p:spPr>
        </p:pic>
        <p:pic>
          <p:nvPicPr>
            <p:cNvPr id="7" name="Bildobjekt 6">
              <a:extLst>
                <a:ext uri="{FF2B5EF4-FFF2-40B4-BE49-F238E27FC236}">
                  <a16:creationId xmlns:a16="http://schemas.microsoft.com/office/drawing/2014/main" id="{89A2731D-8129-40BE-A307-F950853E27A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3370" y="471203"/>
              <a:ext cx="298524" cy="274520"/>
            </a:xfrm>
            <a:prstGeom prst="rect">
              <a:avLst/>
            </a:prstGeom>
            <a:effectLst>
              <a:outerShdw blurRad="50800" dist="38100" dir="2700000" algn="tl" rotWithShape="0">
                <a:prstClr val="black">
                  <a:alpha val="40000"/>
                </a:prstClr>
              </a:outerShdw>
            </a:effectLst>
          </p:spPr>
        </p:pic>
        <p:pic>
          <p:nvPicPr>
            <p:cNvPr id="8" name="Bildobjekt 7">
              <a:extLst>
                <a:ext uri="{FF2B5EF4-FFF2-40B4-BE49-F238E27FC236}">
                  <a16:creationId xmlns:a16="http://schemas.microsoft.com/office/drawing/2014/main" id="{13C36524-7A46-4AF6-A3CA-8122E30EA9D4}"/>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64846" y="471203"/>
              <a:ext cx="298524" cy="274520"/>
            </a:xfrm>
            <a:prstGeom prst="rect">
              <a:avLst/>
            </a:prstGeom>
            <a:effectLst>
              <a:outerShdw blurRad="50800" dist="38100" dir="2700000" algn="tl" rotWithShape="0">
                <a:prstClr val="black">
                  <a:alpha val="40000"/>
                </a:prstClr>
              </a:outerShdw>
            </a:effectLst>
          </p:spPr>
        </p:pic>
      </p:grpSp>
      <p:pic>
        <p:nvPicPr>
          <p:cNvPr id="17" name="Bildobjekt 16">
            <a:extLst>
              <a:ext uri="{FF2B5EF4-FFF2-40B4-BE49-F238E27FC236}">
                <a16:creationId xmlns:a16="http://schemas.microsoft.com/office/drawing/2014/main" id="{D7A14F35-19D4-44E6-AA3B-AB2A7EC6880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2620"/>
          <a:stretch/>
        </p:blipFill>
        <p:spPr>
          <a:xfrm>
            <a:off x="6549912" y="2436982"/>
            <a:ext cx="1381125" cy="591344"/>
          </a:xfrm>
          <a:prstGeom prst="rect">
            <a:avLst/>
          </a:prstGeom>
          <a:effectLst/>
        </p:spPr>
      </p:pic>
      <p:pic>
        <p:nvPicPr>
          <p:cNvPr id="20" name="Bildobjekt 19">
            <a:extLst>
              <a:ext uri="{FF2B5EF4-FFF2-40B4-BE49-F238E27FC236}">
                <a16:creationId xmlns:a16="http://schemas.microsoft.com/office/drawing/2014/main" id="{22580400-AA02-4F66-829E-C290BBE3DD0D}"/>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42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560000">
            <a:off x="11001752" y="5460946"/>
            <a:ext cx="806607" cy="891392"/>
          </a:xfrm>
          <a:prstGeom prst="rect">
            <a:avLst/>
          </a:prstGeom>
          <a:noFill/>
          <a:ln w="3175">
            <a:noFill/>
          </a:ln>
          <a:effectLst>
            <a:glow rad="63500">
              <a:schemeClr val="accent1"/>
            </a:glow>
            <a:outerShdw blurRad="50800" dist="38100" dir="2700000" algn="tl" rotWithShape="0">
              <a:prstClr val="black">
                <a:alpha val="40000"/>
              </a:prstClr>
            </a:outerShdw>
          </a:effectLst>
        </p:spPr>
      </p:pic>
      <p:pic>
        <p:nvPicPr>
          <p:cNvPr id="22" name="Picture 6" descr="http://www.clker.com/cliparts/h/h/F/r/A/V/fireball-md.png">
            <a:extLst>
              <a:ext uri="{FF2B5EF4-FFF2-40B4-BE49-F238E27FC236}">
                <a16:creationId xmlns:a16="http://schemas.microsoft.com/office/drawing/2014/main" id="{86383045-B84D-4E69-B8A0-45EE0E7F13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9883" y="383214"/>
            <a:ext cx="531154" cy="601572"/>
          </a:xfrm>
          <a:prstGeom prst="rect">
            <a:avLst/>
          </a:prstGeom>
          <a:noFill/>
          <a:extLst>
            <a:ext uri="{909E8E84-426E-40DD-AFC4-6F175D3DCCD1}">
              <a14:hiddenFill xmlns:a14="http://schemas.microsoft.com/office/drawing/2010/main">
                <a:solidFill>
                  <a:srgbClr val="FFFFFF"/>
                </a:solidFill>
              </a14:hiddenFill>
            </a:ext>
          </a:extLst>
        </p:spPr>
      </p:pic>
      <p:pic>
        <p:nvPicPr>
          <p:cNvPr id="18" name="Bildobjekt 17">
            <a:extLst>
              <a:ext uri="{FF2B5EF4-FFF2-40B4-BE49-F238E27FC236}">
                <a16:creationId xmlns:a16="http://schemas.microsoft.com/office/drawing/2014/main" id="{8489AF05-0E30-45AE-9DC7-5093CED1950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6589290" y="770955"/>
            <a:ext cx="1302368" cy="1215254"/>
          </a:xfrm>
          <a:prstGeom prst="rect">
            <a:avLst/>
          </a:prstGeom>
        </p:spPr>
      </p:pic>
      <p:pic>
        <p:nvPicPr>
          <p:cNvPr id="23" name="Bildobjekt 22">
            <a:extLst>
              <a:ext uri="{FF2B5EF4-FFF2-40B4-BE49-F238E27FC236}">
                <a16:creationId xmlns:a16="http://schemas.microsoft.com/office/drawing/2014/main" id="{BD657AE8-C8CC-4AF9-A190-BE71E6CF5E2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734499">
            <a:off x="1523436" y="492969"/>
            <a:ext cx="1280481" cy="943149"/>
          </a:xfrm>
          <a:prstGeom prst="rect">
            <a:avLst/>
          </a:prstGeom>
          <a:effectLst>
            <a:outerShdw blurRad="50800" dist="38100" dir="2700000" algn="tl" rotWithShape="0">
              <a:prstClr val="black">
                <a:alpha val="40000"/>
              </a:prstClr>
            </a:outerShdw>
          </a:effectLst>
        </p:spPr>
      </p:pic>
      <p:pic>
        <p:nvPicPr>
          <p:cNvPr id="45" name="Bildobjekt 44" descr="En bild som visar vektorgrafik&#10;&#10;Automatiskt genererad beskrivning">
            <a:extLst>
              <a:ext uri="{FF2B5EF4-FFF2-40B4-BE49-F238E27FC236}">
                <a16:creationId xmlns:a16="http://schemas.microsoft.com/office/drawing/2014/main" id="{5199787E-81BC-412B-96BC-7686F6B77ABD}"/>
              </a:ext>
            </a:extLst>
          </p:cNvPr>
          <p:cNvPicPr>
            <a:picLocks noChangeAspect="1"/>
          </p:cNvPicPr>
          <p:nvPr/>
        </p:nvPicPr>
        <p:blipFill>
          <a:blip r:embed="rId13"/>
          <a:stretch>
            <a:fillRect/>
          </a:stretch>
        </p:blipFill>
        <p:spPr>
          <a:xfrm>
            <a:off x="859914" y="2487310"/>
            <a:ext cx="415023" cy="513591"/>
          </a:xfrm>
          <a:prstGeom prst="rect">
            <a:avLst/>
          </a:prstGeom>
        </p:spPr>
      </p:pic>
      <p:pic>
        <p:nvPicPr>
          <p:cNvPr id="47" name="Bildobjekt 46" descr="En bild som visar mässing, musik&#10;&#10;Automatiskt genererad beskrivning">
            <a:extLst>
              <a:ext uri="{FF2B5EF4-FFF2-40B4-BE49-F238E27FC236}">
                <a16:creationId xmlns:a16="http://schemas.microsoft.com/office/drawing/2014/main" id="{A31D4701-D149-41DD-BD20-53420115A3CC}"/>
              </a:ext>
            </a:extLst>
          </p:cNvPr>
          <p:cNvPicPr>
            <a:picLocks noChangeAspect="1"/>
          </p:cNvPicPr>
          <p:nvPr/>
        </p:nvPicPr>
        <p:blipFill>
          <a:blip r:embed="rId14"/>
          <a:stretch>
            <a:fillRect/>
          </a:stretch>
        </p:blipFill>
        <p:spPr>
          <a:xfrm rot="20810065">
            <a:off x="282744" y="4089068"/>
            <a:ext cx="939390" cy="300605"/>
          </a:xfrm>
          <a:prstGeom prst="rect">
            <a:avLst/>
          </a:prstGeom>
        </p:spPr>
      </p:pic>
      <p:pic>
        <p:nvPicPr>
          <p:cNvPr id="29" name="Bildobjekt 28" descr="En bild som visar sitter, bord, kopp, inomhus&#10;&#10;Automatiskt genererad beskrivning">
            <a:extLst>
              <a:ext uri="{FF2B5EF4-FFF2-40B4-BE49-F238E27FC236}">
                <a16:creationId xmlns:a16="http://schemas.microsoft.com/office/drawing/2014/main" id="{52299AFF-9C33-4986-84E7-B3DA3C4DB5C2}"/>
              </a:ext>
            </a:extLst>
          </p:cNvPr>
          <p:cNvPicPr>
            <a:picLocks noChangeAspect="1"/>
          </p:cNvPicPr>
          <p:nvPr/>
        </p:nvPicPr>
        <p:blipFill>
          <a:blip r:embed="rId15">
            <a:duotone>
              <a:prstClr val="black"/>
              <a:schemeClr val="accent1">
                <a:tint val="45000"/>
                <a:satMod val="400000"/>
              </a:schemeClr>
            </a:duotone>
            <a:extLst>
              <a:ext uri="{BEBA8EAE-BF5A-486C-A8C5-ECC9F3942E4B}">
                <a14:imgProps xmlns:a14="http://schemas.microsoft.com/office/drawing/2010/main">
                  <a14:imgLayer r:embed="rId16">
                    <a14:imgEffect>
                      <a14:brightnessContrast bright="-40000"/>
                    </a14:imgEffect>
                  </a14:imgLayer>
                </a14:imgProps>
              </a:ext>
            </a:extLst>
          </a:blip>
          <a:stretch>
            <a:fillRect/>
          </a:stretch>
        </p:blipFill>
        <p:spPr>
          <a:xfrm rot="2981523">
            <a:off x="1312555" y="5817288"/>
            <a:ext cx="680235" cy="494716"/>
          </a:xfrm>
          <a:prstGeom prst="rect">
            <a:avLst/>
          </a:prstGeom>
        </p:spPr>
      </p:pic>
    </p:spTree>
    <p:custDataLst>
      <p:tags r:id="rId1"/>
    </p:custDataLst>
    <p:extLst>
      <p:ext uri="{BB962C8B-B14F-4D97-AF65-F5344CB8AC3E}">
        <p14:creationId xmlns:p14="http://schemas.microsoft.com/office/powerpoint/2010/main" val="719618413"/>
      </p:ext>
    </p:extLst>
  </p:cSld>
  <p:clrMapOvr>
    <a:masterClrMapping/>
  </p:clrMapOvr>
  <p:transition advTm="62496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B67ADF-7875-4528-A8FB-0CC24BC2ABDE}"/>
              </a:ext>
            </a:extLst>
          </p:cNvPr>
          <p:cNvSpPr>
            <a:spLocks noGrp="1"/>
          </p:cNvSpPr>
          <p:nvPr>
            <p:ph type="title"/>
          </p:nvPr>
        </p:nvSpPr>
        <p:spPr/>
        <p:txBody>
          <a:bodyPr/>
          <a:lstStyle/>
          <a:p>
            <a:r>
              <a:rPr lang="sv-SE" dirty="0"/>
              <a:t>Vedermödan första halva</a:t>
            </a:r>
          </a:p>
        </p:txBody>
      </p:sp>
      <p:sp>
        <p:nvSpPr>
          <p:cNvPr id="16" name="Text Vedermöda - Mörker">
            <a:extLst>
              <a:ext uri="{FF2B5EF4-FFF2-40B4-BE49-F238E27FC236}">
                <a16:creationId xmlns:a16="http://schemas.microsoft.com/office/drawing/2014/main" id="{FD2EF87A-32B9-4119-B186-526D543BDA15}"/>
              </a:ext>
            </a:extLst>
          </p:cNvPr>
          <p:cNvSpPr/>
          <p:nvPr/>
        </p:nvSpPr>
        <p:spPr>
          <a:xfrm>
            <a:off x="0" y="726335"/>
            <a:ext cx="12192000" cy="4811574"/>
          </a:xfrm>
          <a:prstGeom prst="rect">
            <a:avLst/>
          </a:prstGeom>
        </p:spPr>
        <p:txBody>
          <a:bodyPr wrap="square" lIns="216000">
            <a:spAutoFit/>
          </a:bodyPr>
          <a:lstStyle/>
          <a:p>
            <a:pPr marL="182563" indent="-182563">
              <a:lnSpc>
                <a:spcPts val="2200"/>
              </a:lnSpc>
              <a:buFont typeface="Arial" panose="020B0604020202020204" pitchFamily="34" charset="0"/>
              <a:buChar char="•"/>
            </a:pPr>
            <a:r>
              <a:rPr lang="sv-SE" sz="2000" dirty="0">
                <a:effectLst>
                  <a:outerShdw blurRad="38100" dist="38100" dir="2700000" algn="tl">
                    <a:srgbClr val="000000">
                      <a:alpha val="43137"/>
                    </a:srgbClr>
                  </a:outerShdw>
                </a:effectLst>
              </a:rPr>
              <a:t>Himmelsk domstol tillsätts: </a:t>
            </a:r>
            <a:r>
              <a:rPr lang="sv-SE" sz="2000" dirty="0">
                <a:solidFill>
                  <a:srgbClr val="C00000"/>
                </a:solidFill>
              </a:rPr>
              <a:t>Medan jag såg på djuret sattes </a:t>
            </a:r>
            <a:r>
              <a:rPr lang="sv-SE" sz="2000" i="1" u="sng" dirty="0">
                <a:solidFill>
                  <a:srgbClr val="C00000"/>
                </a:solidFill>
              </a:rPr>
              <a:t>troner</a:t>
            </a:r>
            <a:r>
              <a:rPr lang="sv-SE" sz="2000" dirty="0">
                <a:solidFill>
                  <a:srgbClr val="C00000"/>
                </a:solidFill>
              </a:rPr>
              <a:t> fram, och den Gamle av </a:t>
            </a:r>
            <a:br>
              <a:rPr lang="sv-SE" sz="2000" dirty="0">
                <a:solidFill>
                  <a:srgbClr val="C00000"/>
                </a:solidFill>
              </a:rPr>
            </a:br>
            <a:r>
              <a:rPr lang="sv-SE" sz="2000" dirty="0">
                <a:solidFill>
                  <a:srgbClr val="C00000"/>
                </a:solidFill>
              </a:rPr>
              <a:t>dagar satte sig ner.</a:t>
            </a:r>
            <a:r>
              <a:rPr lang="sv-SE" sz="2000" dirty="0"/>
              <a:t> </a:t>
            </a:r>
            <a:r>
              <a:rPr lang="sv-SE" sz="1600" dirty="0"/>
              <a:t>(Dan 7:9) </a:t>
            </a:r>
            <a:r>
              <a:rPr lang="sv-SE" sz="2000" dirty="0">
                <a:solidFill>
                  <a:srgbClr val="C00000"/>
                </a:solidFill>
              </a:rPr>
              <a:t>En </a:t>
            </a:r>
            <a:r>
              <a:rPr lang="sv-SE" sz="2000" i="1" u="sng" dirty="0">
                <a:solidFill>
                  <a:srgbClr val="C00000"/>
                </a:solidFill>
              </a:rPr>
              <a:t>tron</a:t>
            </a:r>
            <a:r>
              <a:rPr lang="sv-SE" sz="2000" dirty="0">
                <a:solidFill>
                  <a:srgbClr val="C00000"/>
                </a:solidFill>
              </a:rPr>
              <a:t> stod i himlen, och någon satt på tronen… Och jag såg i </a:t>
            </a:r>
            <a:br>
              <a:rPr lang="sv-SE" sz="2000" dirty="0">
                <a:solidFill>
                  <a:srgbClr val="C00000"/>
                </a:solidFill>
              </a:rPr>
            </a:br>
            <a:r>
              <a:rPr lang="sv-SE" sz="2000" dirty="0">
                <a:solidFill>
                  <a:srgbClr val="C00000"/>
                </a:solidFill>
              </a:rPr>
              <a:t>högra handen på honom som satt på tronen en bokrulle… förseglad med sju sigill... Lammet </a:t>
            </a:r>
            <a:br>
              <a:rPr lang="sv-SE" sz="2000" dirty="0">
                <a:solidFill>
                  <a:srgbClr val="C00000"/>
                </a:solidFill>
              </a:rPr>
            </a:br>
            <a:r>
              <a:rPr lang="sv-SE" sz="2000" dirty="0">
                <a:solidFill>
                  <a:srgbClr val="C00000"/>
                </a:solidFill>
              </a:rPr>
              <a:t>gick fram och tog bokrullen ur högra handen på honom som satt på tronen… Och jag såg när </a:t>
            </a:r>
            <a:br>
              <a:rPr lang="sv-SE" sz="2000" dirty="0">
                <a:solidFill>
                  <a:srgbClr val="C00000"/>
                </a:solidFill>
              </a:rPr>
            </a:br>
            <a:r>
              <a:rPr lang="sv-SE" sz="2000" dirty="0">
                <a:solidFill>
                  <a:srgbClr val="C00000"/>
                </a:solidFill>
              </a:rPr>
              <a:t>Lammet </a:t>
            </a:r>
            <a:r>
              <a:rPr lang="sv-SE" sz="2000" i="1" u="sng" dirty="0">
                <a:solidFill>
                  <a:srgbClr val="C00000"/>
                </a:solidFill>
              </a:rPr>
              <a:t>bröt ett av de sju sigillen</a:t>
            </a:r>
            <a:r>
              <a:rPr lang="sv-SE" sz="2000" dirty="0">
                <a:solidFill>
                  <a:srgbClr val="C00000"/>
                </a:solidFill>
              </a:rPr>
              <a:t>. </a:t>
            </a:r>
            <a:r>
              <a:rPr lang="sv-SE" sz="1600" dirty="0"/>
              <a:t>(Upp 4:2-6:1)</a:t>
            </a:r>
          </a:p>
          <a:p>
            <a:pPr marL="182563" indent="-182563">
              <a:lnSpc>
                <a:spcPts val="2200"/>
              </a:lnSpc>
              <a:spcBef>
                <a:spcPts val="1200"/>
              </a:spcBef>
              <a:buFont typeface="Arial" panose="020B0604020202020204" pitchFamily="34" charset="0"/>
              <a:buChar char="•"/>
            </a:pPr>
            <a:r>
              <a:rPr lang="sv-SE" sz="2000" dirty="0">
                <a:effectLst>
                  <a:outerShdw blurRad="38100" dist="38100" dir="2700000" algn="tl">
                    <a:srgbClr val="000000">
                      <a:alpha val="43137"/>
                    </a:srgbClr>
                  </a:outerShdw>
                </a:effectLst>
              </a:rPr>
              <a:t>Början av födslovåndorna: </a:t>
            </a:r>
            <a:r>
              <a:rPr lang="sv-SE" sz="2000" dirty="0">
                <a:solidFill>
                  <a:srgbClr val="C00000"/>
                </a:solidFill>
              </a:rPr>
              <a:t>Många ska komma i mitt namn och säga: Jag är Messias, och de ska bedra många… Folk ska resa sig mot folk… och det ska bli svält och jordbävningar på många platser. Men allt detta är bara början på </a:t>
            </a:r>
            <a:r>
              <a:rPr lang="sv-SE" sz="2000" i="1" u="sng" dirty="0">
                <a:solidFill>
                  <a:srgbClr val="C00000"/>
                </a:solidFill>
              </a:rPr>
              <a:t>födslovåndorna</a:t>
            </a:r>
            <a:r>
              <a:rPr lang="sv-SE" sz="2000" dirty="0">
                <a:solidFill>
                  <a:srgbClr val="C00000"/>
                </a:solidFill>
              </a:rPr>
              <a:t>.</a:t>
            </a:r>
            <a:r>
              <a:rPr lang="sv-SE" sz="2000" dirty="0"/>
              <a:t> </a:t>
            </a:r>
            <a:r>
              <a:rPr lang="sv-SE" sz="1600" dirty="0"/>
              <a:t>(Matt 24:5-7)</a:t>
            </a:r>
          </a:p>
          <a:p>
            <a:pPr marL="182563" indent="-182563">
              <a:lnSpc>
                <a:spcPts val="2200"/>
              </a:lnSpc>
              <a:spcBef>
                <a:spcPts val="1200"/>
              </a:spcBef>
              <a:buFont typeface="Arial" panose="020B0604020202020204" pitchFamily="34" charset="0"/>
              <a:buChar char="•"/>
            </a:pPr>
            <a:r>
              <a:rPr lang="sv-SE" sz="2000" dirty="0">
                <a:effectLst>
                  <a:outerShdw blurRad="38100" dist="38100" dir="2700000" algn="tl">
                    <a:srgbClr val="000000">
                      <a:alpha val="43137"/>
                    </a:srgbClr>
                  </a:outerShdw>
                </a:effectLst>
              </a:rPr>
              <a:t>Förnyandet av ett förbund: </a:t>
            </a:r>
            <a:r>
              <a:rPr lang="sv-SE" sz="2000" dirty="0">
                <a:solidFill>
                  <a:srgbClr val="C00000"/>
                </a:solidFill>
              </a:rPr>
              <a:t>Han ska stadfästa </a:t>
            </a:r>
            <a:r>
              <a:rPr lang="sv-SE" sz="2000" i="1" u="sng" dirty="0">
                <a:solidFill>
                  <a:srgbClr val="C00000"/>
                </a:solidFill>
              </a:rPr>
              <a:t>ett förbund</a:t>
            </a:r>
            <a:r>
              <a:rPr lang="sv-SE" sz="2000" dirty="0">
                <a:solidFill>
                  <a:srgbClr val="C00000"/>
                </a:solidFill>
              </a:rPr>
              <a:t> med de många under </a:t>
            </a:r>
            <a:r>
              <a:rPr lang="sv-SE" sz="2000" i="1" u="sng" dirty="0">
                <a:solidFill>
                  <a:srgbClr val="C00000"/>
                </a:solidFill>
              </a:rPr>
              <a:t>en vecka</a:t>
            </a:r>
            <a:r>
              <a:rPr lang="sv-SE" sz="2000" dirty="0">
                <a:solidFill>
                  <a:srgbClr val="C00000"/>
                </a:solidFill>
              </a:rPr>
              <a:t> </a:t>
            </a:r>
            <a:r>
              <a:rPr lang="sv-SE" sz="2000" dirty="0"/>
              <a:t>[Daniels 70:e årsvecka]</a:t>
            </a:r>
            <a:r>
              <a:rPr lang="sv-SE" sz="2000" dirty="0">
                <a:solidFill>
                  <a:srgbClr val="C00000"/>
                </a:solidFill>
              </a:rPr>
              <a:t>.</a:t>
            </a:r>
            <a:r>
              <a:rPr lang="sv-SE" sz="2000" dirty="0"/>
              <a:t> </a:t>
            </a:r>
            <a:endParaRPr lang="sv-SE" sz="1600" dirty="0">
              <a:effectLst>
                <a:outerShdw blurRad="38100" dist="38100" dir="2700000" algn="tl">
                  <a:srgbClr val="000000">
                    <a:alpha val="43137"/>
                  </a:srgbClr>
                </a:outerShdw>
              </a:effectLst>
            </a:endParaRPr>
          </a:p>
          <a:p>
            <a:pPr marL="182563" indent="-182563">
              <a:lnSpc>
                <a:spcPts val="2200"/>
              </a:lnSpc>
              <a:spcBef>
                <a:spcPts val="1200"/>
              </a:spcBef>
              <a:buFont typeface="Arial" panose="020B0604020202020204" pitchFamily="34" charset="0"/>
              <a:buChar char="•"/>
            </a:pPr>
            <a:r>
              <a:rPr lang="sv-SE" sz="2000">
                <a:effectLst>
                  <a:outerShdw blurRad="38100" dist="38100" dir="2700000" algn="tl">
                    <a:srgbClr val="000000">
                      <a:alpha val="43137"/>
                    </a:srgbClr>
                  </a:outerShdw>
                </a:effectLst>
              </a:rPr>
              <a:t>Templet återuppbyggs: </a:t>
            </a:r>
            <a:r>
              <a:rPr lang="sv-SE" sz="2000">
                <a:solidFill>
                  <a:srgbClr val="C00000"/>
                </a:solidFill>
              </a:rPr>
              <a:t>Stå upp och mät </a:t>
            </a:r>
            <a:r>
              <a:rPr lang="sv-SE" sz="2000" i="1" u="sng">
                <a:solidFill>
                  <a:srgbClr val="C00000"/>
                </a:solidFill>
              </a:rPr>
              <a:t>Guds tempel</a:t>
            </a:r>
            <a:r>
              <a:rPr lang="sv-SE" sz="2000">
                <a:solidFill>
                  <a:srgbClr val="C00000"/>
                </a:solidFill>
              </a:rPr>
              <a:t> och altaret och dem som tillber där inne.</a:t>
            </a:r>
            <a:r>
              <a:rPr lang="sv-SE" sz="2000"/>
              <a:t> </a:t>
            </a:r>
            <a:r>
              <a:rPr lang="sv-SE" sz="1600"/>
              <a:t>(Upp 11:1)</a:t>
            </a:r>
            <a:r>
              <a:rPr lang="sv-SE" sz="2000"/>
              <a:t> Jämför Hes 40-47.</a:t>
            </a:r>
          </a:p>
          <a:p>
            <a:pPr marL="182563" indent="-182563">
              <a:lnSpc>
                <a:spcPts val="2200"/>
              </a:lnSpc>
              <a:spcBef>
                <a:spcPts val="1200"/>
              </a:spcBef>
              <a:buFont typeface="Arial" panose="020B0604020202020204" pitchFamily="34" charset="0"/>
              <a:buChar char="•"/>
            </a:pPr>
            <a:r>
              <a:rPr lang="sv-SE" sz="2000">
                <a:effectLst>
                  <a:outerShdw blurRad="38100" dist="38100" dir="2700000" algn="tl">
                    <a:srgbClr val="000000">
                      <a:alpha val="43137"/>
                    </a:srgbClr>
                  </a:outerShdw>
                </a:effectLst>
              </a:rPr>
              <a:t>De </a:t>
            </a:r>
            <a:r>
              <a:rPr lang="sv-SE" sz="2000" dirty="0">
                <a:effectLst>
                  <a:outerShdw blurRad="38100" dist="38100" dir="2700000" algn="tl">
                    <a:srgbClr val="000000">
                      <a:alpha val="43137"/>
                    </a:srgbClr>
                  </a:outerShdw>
                </a:effectLst>
              </a:rPr>
              <a:t>två vittnena börjar sin mission: </a:t>
            </a:r>
            <a:r>
              <a:rPr lang="sv-SE" sz="2000" dirty="0">
                <a:solidFill>
                  <a:srgbClr val="C00000"/>
                </a:solidFill>
              </a:rPr>
              <a:t>Jag ska låta mina </a:t>
            </a:r>
            <a:r>
              <a:rPr lang="sv-SE" sz="2000" i="1" u="sng" dirty="0">
                <a:solidFill>
                  <a:srgbClr val="C00000"/>
                </a:solidFill>
              </a:rPr>
              <a:t>två vittnen</a:t>
            </a:r>
            <a:r>
              <a:rPr lang="sv-SE" sz="2000" dirty="0">
                <a:solidFill>
                  <a:srgbClr val="C00000"/>
                </a:solidFill>
              </a:rPr>
              <a:t> profetera under </a:t>
            </a:r>
            <a:r>
              <a:rPr lang="sv-SE" sz="2000" i="1" u="sng" dirty="0">
                <a:solidFill>
                  <a:schemeClr val="accent3">
                    <a:lumMod val="50000"/>
                  </a:schemeClr>
                </a:solidFill>
              </a:rPr>
              <a:t>1260 dagar</a:t>
            </a:r>
            <a:r>
              <a:rPr lang="sv-SE" sz="2000" dirty="0">
                <a:solidFill>
                  <a:srgbClr val="C00000"/>
                </a:solidFill>
              </a:rPr>
              <a:t>.</a:t>
            </a:r>
            <a:r>
              <a:rPr lang="sv-SE" sz="2000" dirty="0"/>
              <a:t> </a:t>
            </a:r>
            <a:r>
              <a:rPr lang="sv-SE" sz="1600" dirty="0"/>
              <a:t>(Upp 11:3)</a:t>
            </a:r>
          </a:p>
          <a:p>
            <a:pPr marL="182563" indent="-182563">
              <a:lnSpc>
                <a:spcPts val="2200"/>
              </a:lnSpc>
              <a:spcBef>
                <a:spcPts val="1200"/>
              </a:spcBef>
              <a:buFont typeface="Arial" panose="020B0604020202020204" pitchFamily="34" charset="0"/>
              <a:buChar char="•"/>
            </a:pPr>
            <a:r>
              <a:rPr lang="sv-SE" sz="2000">
                <a:effectLst>
                  <a:outerShdw blurRad="38100" dist="38100" dir="2700000" algn="tl">
                    <a:srgbClr val="000000">
                      <a:alpha val="43137"/>
                    </a:srgbClr>
                  </a:outerShdw>
                </a:effectLst>
              </a:rPr>
              <a:t>Koalitionen </a:t>
            </a:r>
            <a:r>
              <a:rPr lang="sv-SE" sz="2000" dirty="0">
                <a:effectLst>
                  <a:outerShdw blurRad="38100" dist="38100" dir="2700000" algn="tl">
                    <a:srgbClr val="000000">
                      <a:alpha val="43137"/>
                    </a:srgbClr>
                  </a:outerShdw>
                </a:effectLst>
              </a:rPr>
              <a:t>av tio makthavare under ledning av Antikrist uppstår: </a:t>
            </a:r>
            <a:r>
              <a:rPr lang="sv-SE" sz="2000" dirty="0">
                <a:solidFill>
                  <a:srgbClr val="C00000"/>
                </a:solidFill>
              </a:rPr>
              <a:t>[De tio kungarna] har ett och samma sinne och ger sin makt och myndighet åt vilddjuret. De ska </a:t>
            </a:r>
            <a:r>
              <a:rPr lang="sv-SE" sz="2000" i="1" u="sng" dirty="0">
                <a:solidFill>
                  <a:srgbClr val="C00000"/>
                </a:solidFill>
              </a:rPr>
              <a:t>strida mot Lammet</a:t>
            </a:r>
            <a:r>
              <a:rPr lang="sv-SE" sz="2000" dirty="0">
                <a:solidFill>
                  <a:srgbClr val="C00000"/>
                </a:solidFill>
              </a:rPr>
              <a:t>.</a:t>
            </a:r>
            <a:r>
              <a:rPr lang="sv-SE" sz="2000" dirty="0"/>
              <a:t> </a:t>
            </a:r>
            <a:r>
              <a:rPr lang="sv-SE" sz="1600" dirty="0"/>
              <a:t>(Upp 17:13-14) </a:t>
            </a:r>
            <a:r>
              <a:rPr lang="sv-SE" sz="2000" dirty="0"/>
              <a:t>Jämför Dan 11.</a:t>
            </a:r>
          </a:p>
        </p:txBody>
      </p:sp>
      <p:sp>
        <p:nvSpPr>
          <p:cNvPr id="6" name="Rektangel 5">
            <a:extLst>
              <a:ext uri="{FF2B5EF4-FFF2-40B4-BE49-F238E27FC236}">
                <a16:creationId xmlns:a16="http://schemas.microsoft.com/office/drawing/2014/main" id="{D19ED484-6F56-4F3F-9F93-D269FDC3647B}"/>
              </a:ext>
            </a:extLst>
          </p:cNvPr>
          <p:cNvSpPr/>
          <p:nvPr/>
        </p:nvSpPr>
        <p:spPr>
          <a:xfrm>
            <a:off x="21897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1:a halva</a:t>
            </a:r>
          </a:p>
          <a:p>
            <a:pPr algn="ctr">
              <a:lnSpc>
                <a:spcPts val="1700"/>
              </a:lnSpc>
            </a:pPr>
            <a:r>
              <a:rPr lang="sv-SE" sz="1600" dirty="0">
                <a:solidFill>
                  <a:schemeClr val="tx1"/>
                </a:solidFill>
              </a:rPr>
              <a:t>De två </a:t>
            </a:r>
            <a:r>
              <a:rPr lang="sv-SE" sz="1600">
                <a:solidFill>
                  <a:schemeClr val="tx1"/>
                </a:solidFill>
              </a:rPr>
              <a:t>vittnenas tid</a:t>
            </a:r>
            <a:endParaRPr lang="sv-SE" sz="1600" dirty="0">
              <a:solidFill>
                <a:schemeClr val="tx1"/>
              </a:solidFill>
            </a:endParaRPr>
          </a:p>
          <a:p>
            <a:pPr algn="ctr">
              <a:lnSpc>
                <a:spcPts val="1700"/>
              </a:lnSpc>
            </a:pPr>
            <a:r>
              <a:rPr lang="sv-SE" sz="1600" dirty="0">
                <a:solidFill>
                  <a:schemeClr val="accent3">
                    <a:lumMod val="60000"/>
                    <a:lumOff val="40000"/>
                  </a:schemeClr>
                </a:solidFill>
              </a:rPr>
              <a:t>1260 dagar</a:t>
            </a:r>
          </a:p>
        </p:txBody>
      </p:sp>
      <p:grpSp>
        <p:nvGrpSpPr>
          <p:cNvPr id="7" name="Bild 8" descr="Ordförandeklubba">
            <a:extLst>
              <a:ext uri="{FF2B5EF4-FFF2-40B4-BE49-F238E27FC236}">
                <a16:creationId xmlns:a16="http://schemas.microsoft.com/office/drawing/2014/main" id="{3E5B574B-DF9F-4ACD-AD99-B689D0C0A02E}"/>
              </a:ext>
            </a:extLst>
          </p:cNvPr>
          <p:cNvGrpSpPr/>
          <p:nvPr/>
        </p:nvGrpSpPr>
        <p:grpSpPr>
          <a:xfrm flipH="1">
            <a:off x="182958" y="5430877"/>
            <a:ext cx="654478" cy="654478"/>
            <a:chOff x="215304" y="5319141"/>
            <a:chExt cx="694325" cy="694325"/>
          </a:xfrm>
          <a:solidFill>
            <a:schemeClr val="accent1">
              <a:lumMod val="50000"/>
            </a:schemeClr>
          </a:solidFill>
        </p:grpSpPr>
        <p:sp>
          <p:nvSpPr>
            <p:cNvPr id="8" name="Frihandsfigur: Form 7">
              <a:extLst>
                <a:ext uri="{FF2B5EF4-FFF2-40B4-BE49-F238E27FC236}">
                  <a16:creationId xmlns:a16="http://schemas.microsoft.com/office/drawing/2014/main" id="{F17EB6E8-624F-48A8-B333-7552EB0514A7}"/>
                </a:ext>
              </a:extLst>
            </p:cNvPr>
            <p:cNvSpPr/>
            <p:nvPr/>
          </p:nvSpPr>
          <p:spPr>
            <a:xfrm>
              <a:off x="269096" y="5864747"/>
              <a:ext cx="296535" cy="94023"/>
            </a:xfrm>
            <a:custGeom>
              <a:avLst/>
              <a:gdLst>
                <a:gd name="connsiteX0" fmla="*/ 264440 w 296534"/>
                <a:gd name="connsiteY0" fmla="*/ 32999 h 94023"/>
                <a:gd name="connsiteX1" fmla="*/ 249975 w 296534"/>
                <a:gd name="connsiteY1" fmla="*/ 32999 h 94023"/>
                <a:gd name="connsiteX2" fmla="*/ 249975 w 296534"/>
                <a:gd name="connsiteY2" fmla="*/ 4068 h 94023"/>
                <a:gd name="connsiteX3" fmla="*/ 47464 w 296534"/>
                <a:gd name="connsiteY3" fmla="*/ 4068 h 94023"/>
                <a:gd name="connsiteX4" fmla="*/ 47464 w 296534"/>
                <a:gd name="connsiteY4" fmla="*/ 32999 h 94023"/>
                <a:gd name="connsiteX5" fmla="*/ 32999 w 296534"/>
                <a:gd name="connsiteY5" fmla="*/ 32999 h 94023"/>
                <a:gd name="connsiteX6" fmla="*/ 4068 w 296534"/>
                <a:gd name="connsiteY6" fmla="*/ 61929 h 94023"/>
                <a:gd name="connsiteX7" fmla="*/ 32999 w 296534"/>
                <a:gd name="connsiteY7" fmla="*/ 90859 h 94023"/>
                <a:gd name="connsiteX8" fmla="*/ 264440 w 296534"/>
                <a:gd name="connsiteY8" fmla="*/ 90859 h 94023"/>
                <a:gd name="connsiteX9" fmla="*/ 293370 w 296534"/>
                <a:gd name="connsiteY9" fmla="*/ 61929 h 94023"/>
                <a:gd name="connsiteX10" fmla="*/ 264440 w 296534"/>
                <a:gd name="connsiteY10" fmla="*/ 32999 h 9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534" h="94023">
                  <a:moveTo>
                    <a:pt x="264440" y="32999"/>
                  </a:moveTo>
                  <a:lnTo>
                    <a:pt x="249975" y="32999"/>
                  </a:lnTo>
                  <a:lnTo>
                    <a:pt x="249975" y="4068"/>
                  </a:lnTo>
                  <a:lnTo>
                    <a:pt x="47464" y="4068"/>
                  </a:lnTo>
                  <a:lnTo>
                    <a:pt x="47464" y="32999"/>
                  </a:lnTo>
                  <a:lnTo>
                    <a:pt x="32999" y="32999"/>
                  </a:lnTo>
                  <a:cubicBezTo>
                    <a:pt x="17087" y="32999"/>
                    <a:pt x="4068" y="46017"/>
                    <a:pt x="4068" y="61929"/>
                  </a:cubicBezTo>
                  <a:cubicBezTo>
                    <a:pt x="4068" y="77840"/>
                    <a:pt x="17087" y="90859"/>
                    <a:pt x="32999" y="90859"/>
                  </a:cubicBezTo>
                  <a:lnTo>
                    <a:pt x="264440" y="90859"/>
                  </a:lnTo>
                  <a:cubicBezTo>
                    <a:pt x="280352" y="90859"/>
                    <a:pt x="293370" y="77840"/>
                    <a:pt x="293370" y="61929"/>
                  </a:cubicBezTo>
                  <a:cubicBezTo>
                    <a:pt x="293370" y="46017"/>
                    <a:pt x="280352" y="32999"/>
                    <a:pt x="264440" y="32999"/>
                  </a:cubicBezTo>
                  <a:close/>
                </a:path>
              </a:pathLst>
            </a:custGeom>
            <a:grpFill/>
            <a:ln w="7144" cap="flat">
              <a:noFill/>
              <a:prstDash val="solid"/>
              <a:miter/>
            </a:ln>
          </p:spPr>
          <p:txBody>
            <a:bodyPr rtlCol="0" anchor="ctr"/>
            <a:lstStyle/>
            <a:p>
              <a:endParaRPr lang="sv-SE" dirty="0"/>
            </a:p>
          </p:txBody>
        </p:sp>
        <p:sp>
          <p:nvSpPr>
            <p:cNvPr id="9" name="Frihandsfigur: Form 8">
              <a:extLst>
                <a:ext uri="{FF2B5EF4-FFF2-40B4-BE49-F238E27FC236}">
                  <a16:creationId xmlns:a16="http://schemas.microsoft.com/office/drawing/2014/main" id="{72A7DFFF-6AD9-40EE-A8F7-02F276E8DF38}"/>
                </a:ext>
              </a:extLst>
            </p:cNvPr>
            <p:cNvSpPr/>
            <p:nvPr/>
          </p:nvSpPr>
          <p:spPr>
            <a:xfrm>
              <a:off x="355887" y="5598589"/>
              <a:ext cx="180814" cy="180814"/>
            </a:xfrm>
            <a:custGeom>
              <a:avLst/>
              <a:gdLst>
                <a:gd name="connsiteX0" fmla="*/ 176926 w 180813"/>
                <a:gd name="connsiteY0" fmla="*/ 155229 h 180813"/>
                <a:gd name="connsiteX1" fmla="*/ 176926 w 180813"/>
                <a:gd name="connsiteY1" fmla="*/ 124852 h 180813"/>
                <a:gd name="connsiteX2" fmla="*/ 62652 w 180813"/>
                <a:gd name="connsiteY2" fmla="*/ 10578 h 180813"/>
                <a:gd name="connsiteX3" fmla="*/ 32275 w 180813"/>
                <a:gd name="connsiteY3" fmla="*/ 10578 h 180813"/>
                <a:gd name="connsiteX4" fmla="*/ 4068 w 180813"/>
                <a:gd name="connsiteY4" fmla="*/ 38785 h 180813"/>
                <a:gd name="connsiteX5" fmla="*/ 148719 w 180813"/>
                <a:gd name="connsiteY5" fmla="*/ 183436 h 180813"/>
                <a:gd name="connsiteX6" fmla="*/ 176926 w 180813"/>
                <a:gd name="connsiteY6" fmla="*/ 155229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76926" y="155229"/>
                  </a:moveTo>
                  <a:cubicBezTo>
                    <a:pt x="185605" y="146550"/>
                    <a:pt x="185605" y="132808"/>
                    <a:pt x="176926" y="124852"/>
                  </a:cubicBezTo>
                  <a:lnTo>
                    <a:pt x="62652" y="10578"/>
                  </a:lnTo>
                  <a:cubicBezTo>
                    <a:pt x="53973" y="1899"/>
                    <a:pt x="40231" y="1899"/>
                    <a:pt x="32275" y="10578"/>
                  </a:cubicBezTo>
                  <a:lnTo>
                    <a:pt x="4068" y="38785"/>
                  </a:lnTo>
                  <a:lnTo>
                    <a:pt x="148719" y="183436"/>
                  </a:lnTo>
                  <a:lnTo>
                    <a:pt x="176926" y="155229"/>
                  </a:lnTo>
                  <a:close/>
                </a:path>
              </a:pathLst>
            </a:custGeom>
            <a:grpFill/>
            <a:ln w="7144" cap="flat">
              <a:noFill/>
              <a:prstDash val="solid"/>
              <a:miter/>
            </a:ln>
          </p:spPr>
          <p:txBody>
            <a:bodyPr rtlCol="0" anchor="ctr"/>
            <a:lstStyle/>
            <a:p>
              <a:endParaRPr lang="sv-SE" dirty="0"/>
            </a:p>
          </p:txBody>
        </p:sp>
        <p:sp>
          <p:nvSpPr>
            <p:cNvPr id="10" name="Frihandsfigur: Form 9">
              <a:extLst>
                <a:ext uri="{FF2B5EF4-FFF2-40B4-BE49-F238E27FC236}">
                  <a16:creationId xmlns:a16="http://schemas.microsoft.com/office/drawing/2014/main" id="{9C14C77F-C562-4961-BAAC-639990AEC38D}"/>
                </a:ext>
              </a:extLst>
            </p:cNvPr>
            <p:cNvSpPr/>
            <p:nvPr/>
          </p:nvSpPr>
          <p:spPr>
            <a:xfrm>
              <a:off x="581542" y="5372933"/>
              <a:ext cx="180814" cy="180814"/>
            </a:xfrm>
            <a:custGeom>
              <a:avLst/>
              <a:gdLst>
                <a:gd name="connsiteX0" fmla="*/ 124852 w 180813"/>
                <a:gd name="connsiteY0" fmla="*/ 176926 h 180813"/>
                <a:gd name="connsiteX1" fmla="*/ 155229 w 180813"/>
                <a:gd name="connsiteY1" fmla="*/ 176926 h 180813"/>
                <a:gd name="connsiteX2" fmla="*/ 183436 w 180813"/>
                <a:gd name="connsiteY2" fmla="*/ 148719 h 180813"/>
                <a:gd name="connsiteX3" fmla="*/ 38785 w 180813"/>
                <a:gd name="connsiteY3" fmla="*/ 4068 h 180813"/>
                <a:gd name="connsiteX4" fmla="*/ 10578 w 180813"/>
                <a:gd name="connsiteY4" fmla="*/ 32275 h 180813"/>
                <a:gd name="connsiteX5" fmla="*/ 10578 w 180813"/>
                <a:gd name="connsiteY5" fmla="*/ 62652 h 180813"/>
                <a:gd name="connsiteX6" fmla="*/ 124852 w 180813"/>
                <a:gd name="connsiteY6" fmla="*/ 176926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24852" y="176926"/>
                  </a:moveTo>
                  <a:cubicBezTo>
                    <a:pt x="133531" y="185605"/>
                    <a:pt x="147273" y="185605"/>
                    <a:pt x="155229" y="176926"/>
                  </a:cubicBezTo>
                  <a:lnTo>
                    <a:pt x="183436" y="148719"/>
                  </a:lnTo>
                  <a:lnTo>
                    <a:pt x="38785" y="4068"/>
                  </a:lnTo>
                  <a:lnTo>
                    <a:pt x="10578" y="32275"/>
                  </a:lnTo>
                  <a:cubicBezTo>
                    <a:pt x="1899" y="40954"/>
                    <a:pt x="1899" y="54696"/>
                    <a:pt x="10578" y="62652"/>
                  </a:cubicBezTo>
                  <a:lnTo>
                    <a:pt x="124852" y="176926"/>
                  </a:lnTo>
                  <a:close/>
                </a:path>
              </a:pathLst>
            </a:custGeom>
            <a:grpFill/>
            <a:ln w="7144" cap="flat">
              <a:noFill/>
              <a:prstDash val="solid"/>
              <a:miter/>
            </a:ln>
          </p:spPr>
          <p:txBody>
            <a:bodyPr rtlCol="0" anchor="ctr"/>
            <a:lstStyle/>
            <a:p>
              <a:endParaRPr lang="sv-SE" dirty="0"/>
            </a:p>
          </p:txBody>
        </p:sp>
        <p:sp>
          <p:nvSpPr>
            <p:cNvPr id="11" name="Frihandsfigur: Form 10">
              <a:extLst>
                <a:ext uri="{FF2B5EF4-FFF2-40B4-BE49-F238E27FC236}">
                  <a16:creationId xmlns:a16="http://schemas.microsoft.com/office/drawing/2014/main" id="{1FA8D657-4F3E-48BC-8373-BDC642F0B41B}"/>
                </a:ext>
              </a:extLst>
            </p:cNvPr>
            <p:cNvSpPr/>
            <p:nvPr/>
          </p:nvSpPr>
          <p:spPr>
            <a:xfrm>
              <a:off x="428212" y="5445259"/>
              <a:ext cx="426721" cy="412255"/>
            </a:xfrm>
            <a:custGeom>
              <a:avLst/>
              <a:gdLst>
                <a:gd name="connsiteX0" fmla="*/ 416324 w 426720"/>
                <a:gd name="connsiteY0" fmla="*/ 358463 h 412255"/>
                <a:gd name="connsiteX1" fmla="*/ 221045 w 426720"/>
                <a:gd name="connsiteY1" fmla="*/ 163184 h 412255"/>
                <a:gd name="connsiteX2" fmla="*/ 264440 w 426720"/>
                <a:gd name="connsiteY2" fmla="*/ 119789 h 412255"/>
                <a:gd name="connsiteX3" fmla="*/ 148719 w 426720"/>
                <a:gd name="connsiteY3" fmla="*/ 4068 h 412255"/>
                <a:gd name="connsiteX4" fmla="*/ 4068 w 426720"/>
                <a:gd name="connsiteY4" fmla="*/ 148719 h 412255"/>
                <a:gd name="connsiteX5" fmla="*/ 119789 w 426720"/>
                <a:gd name="connsiteY5" fmla="*/ 264440 h 412255"/>
                <a:gd name="connsiteX6" fmla="*/ 177650 w 426720"/>
                <a:gd name="connsiteY6" fmla="*/ 206580 h 412255"/>
                <a:gd name="connsiteX7" fmla="*/ 372928 w 426720"/>
                <a:gd name="connsiteY7" fmla="*/ 401859 h 412255"/>
                <a:gd name="connsiteX8" fmla="*/ 416324 w 426720"/>
                <a:gd name="connsiteY8" fmla="*/ 401859 h 412255"/>
                <a:gd name="connsiteX9" fmla="*/ 416324 w 426720"/>
                <a:gd name="connsiteY9" fmla="*/ 358463 h 41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 h="412255">
                  <a:moveTo>
                    <a:pt x="416324" y="358463"/>
                  </a:moveTo>
                  <a:lnTo>
                    <a:pt x="221045" y="163184"/>
                  </a:lnTo>
                  <a:lnTo>
                    <a:pt x="264440" y="119789"/>
                  </a:lnTo>
                  <a:lnTo>
                    <a:pt x="148719" y="4068"/>
                  </a:lnTo>
                  <a:lnTo>
                    <a:pt x="4068" y="148719"/>
                  </a:lnTo>
                  <a:lnTo>
                    <a:pt x="119789" y="264440"/>
                  </a:lnTo>
                  <a:lnTo>
                    <a:pt x="177650" y="206580"/>
                  </a:lnTo>
                  <a:lnTo>
                    <a:pt x="372928" y="401859"/>
                  </a:lnTo>
                  <a:cubicBezTo>
                    <a:pt x="385224" y="414154"/>
                    <a:pt x="404028" y="414154"/>
                    <a:pt x="416324" y="401859"/>
                  </a:cubicBezTo>
                  <a:cubicBezTo>
                    <a:pt x="428619" y="389563"/>
                    <a:pt x="428619" y="370759"/>
                    <a:pt x="416324" y="358463"/>
                  </a:cubicBezTo>
                  <a:close/>
                </a:path>
              </a:pathLst>
            </a:custGeom>
            <a:grpFill/>
            <a:ln w="7144" cap="flat">
              <a:noFill/>
              <a:prstDash val="solid"/>
              <a:miter/>
            </a:ln>
          </p:spPr>
          <p:txBody>
            <a:bodyPr rtlCol="0" anchor="ctr"/>
            <a:lstStyle/>
            <a:p>
              <a:endParaRPr lang="sv-SE" dirty="0"/>
            </a:p>
          </p:txBody>
        </p:sp>
      </p:grpSp>
      <p:sp>
        <p:nvSpPr>
          <p:cNvPr id="3" name="Rektangel 2">
            <a:extLst>
              <a:ext uri="{FF2B5EF4-FFF2-40B4-BE49-F238E27FC236}">
                <a16:creationId xmlns:a16="http://schemas.microsoft.com/office/drawing/2014/main" id="{D9ABD08D-F300-4BEA-B798-5F5C82CD5803}"/>
              </a:ext>
            </a:extLst>
          </p:cNvPr>
          <p:cNvSpPr/>
          <p:nvPr/>
        </p:nvSpPr>
        <p:spPr>
          <a:xfrm>
            <a:off x="11136903" y="3517301"/>
            <a:ext cx="1055097" cy="338554"/>
          </a:xfrm>
          <a:prstGeom prst="rect">
            <a:avLst/>
          </a:prstGeom>
        </p:spPr>
        <p:txBody>
          <a:bodyPr wrap="none">
            <a:spAutoFit/>
          </a:bodyPr>
          <a:lstStyle/>
          <a:p>
            <a:r>
              <a:rPr lang="sv-SE" sz="1600" dirty="0"/>
              <a:t>(Dan 9:27)</a:t>
            </a:r>
          </a:p>
        </p:txBody>
      </p:sp>
    </p:spTree>
    <p:custDataLst>
      <p:tags r:id="rId1"/>
    </p:custDataLst>
    <p:extLst>
      <p:ext uri="{BB962C8B-B14F-4D97-AF65-F5344CB8AC3E}">
        <p14:creationId xmlns:p14="http://schemas.microsoft.com/office/powerpoint/2010/main" val="3186890814"/>
      </p:ext>
    </p:extLst>
  </p:cSld>
  <p:clrMapOvr>
    <a:masterClrMapping/>
  </p:clrMapOvr>
  <p:transition advTm="43688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3" end="3"/>
                                            </p:txEl>
                                          </p:spTgt>
                                        </p:tgtEl>
                                        <p:attrNameLst>
                                          <p:attrName>style.visibility</p:attrName>
                                        </p:attrNameLst>
                                      </p:cBhvr>
                                      <p:to>
                                        <p:strVal val="visible"/>
                                      </p:to>
                                    </p:set>
                                    <p:animEffect transition="in" filter="fade">
                                      <p:cBhvr>
                                        <p:cTn id="20" dur="500"/>
                                        <p:tgtEl>
                                          <p:spTgt spid="1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Effect transition="in" filter="fade">
                                      <p:cBhvr>
                                        <p:cTn id="25" dur="500"/>
                                        <p:tgtEl>
                                          <p:spTgt spid="1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5" end="5"/>
                                            </p:txEl>
                                          </p:spTgt>
                                        </p:tgtEl>
                                        <p:attrNameLst>
                                          <p:attrName>style.visibility</p:attrName>
                                        </p:attrNameLst>
                                      </p:cBhvr>
                                      <p:to>
                                        <p:strVal val="visible"/>
                                      </p:to>
                                    </p:set>
                                    <p:animEffect transition="in" filter="fade">
                                      <p:cBhvr>
                                        <p:cTn id="3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B67ADF-7875-4528-A8FB-0CC24BC2ABDE}"/>
              </a:ext>
            </a:extLst>
          </p:cNvPr>
          <p:cNvSpPr>
            <a:spLocks noGrp="1"/>
          </p:cNvSpPr>
          <p:nvPr>
            <p:ph type="title"/>
          </p:nvPr>
        </p:nvSpPr>
        <p:spPr/>
        <p:txBody>
          <a:bodyPr/>
          <a:lstStyle/>
          <a:p>
            <a:r>
              <a:rPr lang="sv-SE" dirty="0"/>
              <a:t>Vedermödans mitt</a:t>
            </a:r>
          </a:p>
        </p:txBody>
      </p:sp>
      <p:sp>
        <p:nvSpPr>
          <p:cNvPr id="16" name="Text Vedermöda - Mörker">
            <a:extLst>
              <a:ext uri="{FF2B5EF4-FFF2-40B4-BE49-F238E27FC236}">
                <a16:creationId xmlns:a16="http://schemas.microsoft.com/office/drawing/2014/main" id="{FD2EF87A-32B9-4119-B186-526D543BDA15}"/>
              </a:ext>
            </a:extLst>
          </p:cNvPr>
          <p:cNvSpPr/>
          <p:nvPr/>
        </p:nvSpPr>
        <p:spPr>
          <a:xfrm>
            <a:off x="0" y="701584"/>
            <a:ext cx="12192000" cy="5709255"/>
          </a:xfrm>
          <a:prstGeom prst="rect">
            <a:avLst/>
          </a:prstGeom>
        </p:spPr>
        <p:txBody>
          <a:bodyPr wrap="square" lIns="216000">
            <a:spAutoFit/>
          </a:bodyPr>
          <a:lstStyle/>
          <a:p>
            <a:pPr marL="176213" indent="-176213">
              <a:lnSpc>
                <a:spcPts val="2200"/>
              </a:lnSpc>
              <a:buFont typeface="Arial" panose="020B0604020202020204" pitchFamily="34" charset="0"/>
              <a:buChar char="•"/>
            </a:pPr>
            <a:r>
              <a:rPr lang="sv-SE" sz="2000" dirty="0">
                <a:effectLst>
                  <a:outerShdw blurRad="38100" dist="38100" dir="2700000" algn="tl">
                    <a:srgbClr val="000000">
                      <a:alpha val="43137"/>
                    </a:srgbClr>
                  </a:outerShdw>
                </a:effectLst>
              </a:rPr>
              <a:t>Antikrist tillträder:</a:t>
            </a:r>
            <a:r>
              <a:rPr lang="sv-SE" sz="2000" dirty="0">
                <a:solidFill>
                  <a:srgbClr val="C00000"/>
                </a:solidFill>
              </a:rPr>
              <a:t> Jag såg ett vilddjur komma upp ur </a:t>
            </a:r>
            <a:r>
              <a:rPr lang="sv-SE" sz="2000" dirty="0">
                <a:solidFill>
                  <a:srgbClr val="0070C0"/>
                </a:solidFill>
              </a:rPr>
              <a:t>havet</a:t>
            </a:r>
            <a:r>
              <a:rPr lang="sv-SE" sz="2000" dirty="0">
                <a:solidFill>
                  <a:srgbClr val="C00000"/>
                </a:solidFill>
              </a:rPr>
              <a:t>. </a:t>
            </a:r>
            <a:r>
              <a:rPr lang="sv-SE" sz="1600" dirty="0"/>
              <a:t>(Upp 13:1)</a:t>
            </a:r>
          </a:p>
          <a:p>
            <a:pPr marL="447675" lvl="1" indent="-174625">
              <a:lnSpc>
                <a:spcPts val="2200"/>
              </a:lnSpc>
              <a:spcBef>
                <a:spcPts val="300"/>
              </a:spcBef>
              <a:buFont typeface="Arial" panose="020B0604020202020204" pitchFamily="34" charset="0"/>
              <a:buChar char="•"/>
            </a:pPr>
            <a:r>
              <a:rPr lang="sv-SE" sz="2000" dirty="0">
                <a:solidFill>
                  <a:srgbClr val="C00000"/>
                </a:solidFill>
              </a:rPr>
              <a:t>[Nordkungen] ska… rikta sin vrede </a:t>
            </a:r>
            <a:r>
              <a:rPr lang="sv-SE" sz="2000" i="1" dirty="0">
                <a:solidFill>
                  <a:srgbClr val="C00000"/>
                </a:solidFill>
              </a:rPr>
              <a:t>mot det heliga förbundet</a:t>
            </a:r>
            <a:r>
              <a:rPr lang="sv-SE" sz="2000" dirty="0">
                <a:solidFill>
                  <a:srgbClr val="C00000"/>
                </a:solidFill>
              </a:rPr>
              <a:t>… Härar från honom ska… </a:t>
            </a:r>
            <a:r>
              <a:rPr lang="sv-SE" sz="2000" i="1" u="sng" dirty="0">
                <a:solidFill>
                  <a:srgbClr val="C00000"/>
                </a:solidFill>
              </a:rPr>
              <a:t>orena </a:t>
            </a:r>
            <a:br>
              <a:rPr lang="sv-SE" sz="2000" i="1" u="sng" dirty="0">
                <a:solidFill>
                  <a:srgbClr val="C00000"/>
                </a:solidFill>
              </a:rPr>
            </a:br>
            <a:r>
              <a:rPr lang="sv-SE" sz="2000" i="1" u="sng" dirty="0">
                <a:solidFill>
                  <a:srgbClr val="C00000"/>
                </a:solidFill>
              </a:rPr>
              <a:t>helgedomen</a:t>
            </a:r>
            <a:r>
              <a:rPr lang="sv-SE" sz="2000" dirty="0">
                <a:solidFill>
                  <a:srgbClr val="C00000"/>
                </a:solidFill>
              </a:rPr>
              <a:t>… </a:t>
            </a:r>
            <a:r>
              <a:rPr lang="sv-SE" sz="2000" i="1" u="sng" dirty="0">
                <a:solidFill>
                  <a:srgbClr val="C00000"/>
                </a:solidFill>
              </a:rPr>
              <a:t>avskaffa det dagliga offret</a:t>
            </a:r>
            <a:r>
              <a:rPr lang="sv-SE" sz="2000" dirty="0">
                <a:solidFill>
                  <a:srgbClr val="C00000"/>
                </a:solidFill>
              </a:rPr>
              <a:t> och </a:t>
            </a:r>
            <a:r>
              <a:rPr lang="sv-SE" sz="2000" i="1" u="sng" dirty="0">
                <a:solidFill>
                  <a:srgbClr val="C00000"/>
                </a:solidFill>
              </a:rPr>
              <a:t>ställa upp förödelsens styggelse</a:t>
            </a:r>
            <a:r>
              <a:rPr lang="sv-SE" sz="2000" dirty="0">
                <a:solidFill>
                  <a:srgbClr val="C00000"/>
                </a:solidFill>
              </a:rPr>
              <a:t>. </a:t>
            </a:r>
            <a:r>
              <a:rPr lang="sv-SE" sz="1600" dirty="0"/>
              <a:t>(Dan 11:30-31)</a:t>
            </a:r>
          </a:p>
          <a:p>
            <a:pPr marL="447675" lvl="1" indent="-174625">
              <a:lnSpc>
                <a:spcPts val="2200"/>
              </a:lnSpc>
              <a:spcBef>
                <a:spcPts val="300"/>
              </a:spcBef>
              <a:buFont typeface="Arial" panose="020B0604020202020204" pitchFamily="34" charset="0"/>
              <a:buChar char="•"/>
            </a:pPr>
            <a:r>
              <a:rPr lang="sv-SE" sz="2000" dirty="0">
                <a:solidFill>
                  <a:srgbClr val="C00000"/>
                </a:solidFill>
              </a:rPr>
              <a:t>Först måste… laglöshetens människa träda fram… som förhäver sig över allt som kallas gud </a:t>
            </a:r>
            <a:br>
              <a:rPr lang="sv-SE" sz="2000" dirty="0">
                <a:solidFill>
                  <a:srgbClr val="C00000"/>
                </a:solidFill>
              </a:rPr>
            </a:br>
            <a:r>
              <a:rPr lang="sv-SE" sz="2000" dirty="0">
                <a:solidFill>
                  <a:srgbClr val="C00000"/>
                </a:solidFill>
              </a:rPr>
              <a:t>eller heligt så att han </a:t>
            </a:r>
            <a:r>
              <a:rPr lang="sv-SE" sz="2000" i="1" u="sng" dirty="0">
                <a:solidFill>
                  <a:srgbClr val="C00000"/>
                </a:solidFill>
              </a:rPr>
              <a:t>sätter sig i Guds tempel</a:t>
            </a:r>
            <a:r>
              <a:rPr lang="sv-SE" sz="2000" i="1" dirty="0">
                <a:solidFill>
                  <a:srgbClr val="C00000"/>
                </a:solidFill>
              </a:rPr>
              <a:t> </a:t>
            </a:r>
            <a:r>
              <a:rPr lang="sv-SE" sz="2000" dirty="0">
                <a:solidFill>
                  <a:srgbClr val="C00000"/>
                </a:solidFill>
              </a:rPr>
              <a:t>och </a:t>
            </a:r>
            <a:r>
              <a:rPr lang="sv-SE" sz="2000" i="1" u="sng" dirty="0">
                <a:solidFill>
                  <a:srgbClr val="C00000"/>
                </a:solidFill>
              </a:rPr>
              <a:t>säger sig vara Gud</a:t>
            </a:r>
            <a:r>
              <a:rPr lang="sv-SE" sz="2000" dirty="0">
                <a:solidFill>
                  <a:srgbClr val="C00000"/>
                </a:solidFill>
              </a:rPr>
              <a:t>. </a:t>
            </a:r>
            <a:r>
              <a:rPr lang="sv-SE" sz="1600" dirty="0"/>
              <a:t>(2 Tess 2:3-4)</a:t>
            </a:r>
          </a:p>
          <a:p>
            <a:pPr marL="447675" lvl="1" indent="-174625">
              <a:lnSpc>
                <a:spcPts val="2200"/>
              </a:lnSpc>
              <a:spcBef>
                <a:spcPts val="300"/>
              </a:spcBef>
              <a:buFont typeface="Arial" panose="020B0604020202020204" pitchFamily="34" charset="0"/>
              <a:buChar char="•"/>
            </a:pPr>
            <a:r>
              <a:rPr lang="sv-SE" sz="2000" dirty="0">
                <a:solidFill>
                  <a:srgbClr val="C00000"/>
                </a:solidFill>
              </a:rPr>
              <a:t>Vilddjuret fick en mun som talade stora och hädiska ord, och det fick rätt att fortsätta i </a:t>
            </a:r>
            <a:r>
              <a:rPr lang="sv-SE" sz="2000" i="1" u="sng" dirty="0">
                <a:solidFill>
                  <a:schemeClr val="accent3">
                    <a:lumMod val="50000"/>
                  </a:schemeClr>
                </a:solidFill>
              </a:rPr>
              <a:t>42 månader</a:t>
            </a:r>
            <a:r>
              <a:rPr lang="sv-SE" sz="1600" dirty="0">
                <a:solidFill>
                  <a:srgbClr val="C00000"/>
                </a:solidFill>
              </a:rPr>
              <a:t>.</a:t>
            </a:r>
            <a:r>
              <a:rPr lang="sv-SE" sz="1600" dirty="0"/>
              <a:t> (Upp 13:5)</a:t>
            </a:r>
          </a:p>
          <a:p>
            <a:pPr marL="176213" indent="-176213">
              <a:lnSpc>
                <a:spcPts val="2200"/>
              </a:lnSpc>
              <a:spcBef>
                <a:spcPts val="600"/>
              </a:spcBef>
              <a:buFont typeface="Arial" panose="020B0604020202020204" pitchFamily="34" charset="0"/>
              <a:buChar char="•"/>
            </a:pPr>
            <a:r>
              <a:rPr lang="sv-SE" sz="2000" dirty="0">
                <a:effectLst>
                  <a:outerShdw blurRad="38100" dist="38100" dir="2700000" algn="tl">
                    <a:srgbClr val="000000">
                      <a:alpha val="43137"/>
                    </a:srgbClr>
                  </a:outerShdw>
                </a:effectLst>
              </a:rPr>
              <a:t>Djävulen kastas ner på jorden: </a:t>
            </a:r>
            <a:r>
              <a:rPr lang="sv-SE" sz="2000" dirty="0">
                <a:solidFill>
                  <a:srgbClr val="C00000"/>
                </a:solidFill>
              </a:rPr>
              <a:t>Det blev </a:t>
            </a:r>
            <a:r>
              <a:rPr lang="sv-SE" sz="2000" i="1" u="sng" dirty="0">
                <a:solidFill>
                  <a:srgbClr val="C00000"/>
                </a:solidFill>
              </a:rPr>
              <a:t>strid i himlen</a:t>
            </a:r>
            <a:r>
              <a:rPr lang="sv-SE" sz="2000" dirty="0">
                <a:solidFill>
                  <a:srgbClr val="C00000"/>
                </a:solidFill>
              </a:rPr>
              <a:t>… Och den store draken, den gamle ormen som kallas </a:t>
            </a:r>
            <a:br>
              <a:rPr lang="sv-SE" sz="2000" dirty="0">
                <a:solidFill>
                  <a:srgbClr val="C00000"/>
                </a:solidFill>
              </a:rPr>
            </a:br>
            <a:r>
              <a:rPr lang="sv-SE" sz="2000" dirty="0">
                <a:solidFill>
                  <a:srgbClr val="C00000"/>
                </a:solidFill>
              </a:rPr>
              <a:t>Djävul och Satan… </a:t>
            </a:r>
            <a:r>
              <a:rPr lang="sv-SE" sz="2000" i="1" u="sng" dirty="0">
                <a:solidFill>
                  <a:srgbClr val="C00000"/>
                </a:solidFill>
              </a:rPr>
              <a:t>kastades ner på jorden</a:t>
            </a:r>
            <a:r>
              <a:rPr lang="sv-SE" sz="2000" i="1" dirty="0">
                <a:solidFill>
                  <a:srgbClr val="C00000"/>
                </a:solidFill>
              </a:rPr>
              <a:t> </a:t>
            </a:r>
            <a:r>
              <a:rPr lang="sv-SE" sz="2000" dirty="0">
                <a:solidFill>
                  <a:srgbClr val="C00000"/>
                </a:solidFill>
              </a:rPr>
              <a:t>och hans änglar kastades ner med honom.</a:t>
            </a:r>
            <a:r>
              <a:rPr lang="sv-SE" sz="2000" dirty="0"/>
              <a:t> </a:t>
            </a:r>
            <a:r>
              <a:rPr lang="sv-SE" sz="1600" dirty="0"/>
              <a:t>(Upp 12:7-9)</a:t>
            </a:r>
          </a:p>
          <a:p>
            <a:pPr marL="176213" indent="-176213">
              <a:lnSpc>
                <a:spcPts val="2200"/>
              </a:lnSpc>
              <a:spcBef>
                <a:spcPts val="600"/>
              </a:spcBef>
              <a:buFont typeface="Arial" panose="020B0604020202020204" pitchFamily="34" charset="0"/>
              <a:buChar char="•"/>
            </a:pPr>
            <a:r>
              <a:rPr lang="sv-SE" sz="2000" dirty="0">
                <a:effectLst>
                  <a:outerShdw blurRad="38100" dist="38100" dir="2700000" algn="tl">
                    <a:srgbClr val="000000">
                      <a:alpha val="43137"/>
                    </a:srgbClr>
                  </a:outerShdw>
                </a:effectLst>
              </a:rPr>
              <a:t>Vittnena dödas:</a:t>
            </a:r>
            <a:r>
              <a:rPr lang="sv-SE" sz="2000" dirty="0">
                <a:solidFill>
                  <a:srgbClr val="C00000"/>
                </a:solidFill>
              </a:rPr>
              <a:t> När de [två vittnena] har fullgjort sitt vittnesbörd, ska vilddjuret som kommer upp ur </a:t>
            </a:r>
            <a:r>
              <a:rPr lang="sv-SE" sz="2000" dirty="0">
                <a:solidFill>
                  <a:srgbClr val="0070C0"/>
                </a:solidFill>
              </a:rPr>
              <a:t>avgrunden</a:t>
            </a:r>
            <a:r>
              <a:rPr lang="sv-SE" sz="2000" dirty="0">
                <a:solidFill>
                  <a:srgbClr val="C00000"/>
                </a:solidFill>
              </a:rPr>
              <a:t> strida mot dem och besegra dem och döda dem.</a:t>
            </a:r>
            <a:r>
              <a:rPr lang="sv-SE" sz="2000" dirty="0"/>
              <a:t> </a:t>
            </a:r>
            <a:r>
              <a:rPr lang="sv-SE" sz="1600" dirty="0"/>
              <a:t>(Upp 11:7)</a:t>
            </a:r>
          </a:p>
          <a:p>
            <a:pPr marL="176213" indent="-176213">
              <a:lnSpc>
                <a:spcPts val="2200"/>
              </a:lnSpc>
              <a:spcBef>
                <a:spcPts val="600"/>
              </a:spcBef>
              <a:buFont typeface="Arial" panose="020B0604020202020204" pitchFamily="34" charset="0"/>
              <a:buChar char="•"/>
            </a:pPr>
            <a:r>
              <a:rPr lang="sv-SE" sz="2000" dirty="0">
                <a:effectLst>
                  <a:outerShdw blurRad="38100" dist="38100" dir="2700000" algn="tl">
                    <a:srgbClr val="000000">
                      <a:alpha val="43137"/>
                    </a:srgbClr>
                  </a:outerShdw>
                </a:effectLst>
              </a:rPr>
              <a:t>Flykt: </a:t>
            </a:r>
            <a:r>
              <a:rPr lang="sv-SE" sz="2000" i="1" u="sng" dirty="0">
                <a:solidFill>
                  <a:srgbClr val="C00000"/>
                </a:solidFill>
              </a:rPr>
              <a:t>När</a:t>
            </a:r>
            <a:r>
              <a:rPr lang="sv-SE" sz="2000" dirty="0">
                <a:solidFill>
                  <a:srgbClr val="C00000"/>
                </a:solidFill>
              </a:rPr>
              <a:t> draken såg att han var nerkastad… förföljde han kvinnan… Men kvinnan fick den stora örnens… vingar för att flyga ut till sin plats i öknen, där hon… får sitt uppehälle under </a:t>
            </a:r>
            <a:r>
              <a:rPr lang="sv-SE" sz="2000" i="1" u="sng" dirty="0">
                <a:solidFill>
                  <a:schemeClr val="accent3">
                    <a:lumMod val="50000"/>
                  </a:schemeClr>
                </a:solidFill>
              </a:rPr>
              <a:t>en tid, tider och en halv tid</a:t>
            </a:r>
            <a:r>
              <a:rPr lang="sv-SE" sz="2000" dirty="0">
                <a:solidFill>
                  <a:srgbClr val="C00000"/>
                </a:solidFill>
              </a:rPr>
              <a:t>. </a:t>
            </a:r>
            <a:r>
              <a:rPr lang="sv-SE" sz="1600" dirty="0"/>
              <a:t>(Upp 12:13-14)</a:t>
            </a:r>
          </a:p>
          <a:p>
            <a:pPr marL="447675" indent="-174625">
              <a:lnSpc>
                <a:spcPts val="2200"/>
              </a:lnSpc>
              <a:spcBef>
                <a:spcPts val="300"/>
              </a:spcBef>
              <a:buFont typeface="Arial" panose="020B0604020202020204" pitchFamily="34" charset="0"/>
              <a:buChar char="•"/>
            </a:pPr>
            <a:r>
              <a:rPr lang="sv-SE" sz="2000" i="1" u="sng" dirty="0">
                <a:solidFill>
                  <a:srgbClr val="C00000"/>
                </a:solidFill>
              </a:rPr>
              <a:t>Göm dig </a:t>
            </a:r>
            <a:r>
              <a:rPr lang="sv-SE" sz="2000" dirty="0">
                <a:solidFill>
                  <a:srgbClr val="C00000"/>
                </a:solidFill>
              </a:rPr>
              <a:t>ett litet ögonblick tills vreden har gått förbi. </a:t>
            </a:r>
            <a:r>
              <a:rPr lang="sv-SE" sz="1600" dirty="0"/>
              <a:t>(Jes 26:20)</a:t>
            </a:r>
            <a:endParaRPr lang="sv-SE" sz="2000" dirty="0"/>
          </a:p>
          <a:p>
            <a:pPr marL="447675" indent="-174625">
              <a:lnSpc>
                <a:spcPts val="2200"/>
              </a:lnSpc>
              <a:spcBef>
                <a:spcPts val="300"/>
              </a:spcBef>
              <a:buFont typeface="Arial" panose="020B0604020202020204" pitchFamily="34" charset="0"/>
              <a:buChar char="•"/>
            </a:pPr>
            <a:r>
              <a:rPr lang="sv-SE" sz="2000" i="1" u="sng" dirty="0">
                <a:solidFill>
                  <a:srgbClr val="C00000"/>
                </a:solidFill>
              </a:rPr>
              <a:t>När</a:t>
            </a:r>
            <a:r>
              <a:rPr lang="sv-SE" sz="2000" dirty="0">
                <a:solidFill>
                  <a:srgbClr val="C00000"/>
                </a:solidFill>
              </a:rPr>
              <a:t> ni ser </a:t>
            </a:r>
            <a:r>
              <a:rPr lang="sv-SE" sz="2000" i="1" u="sng" dirty="0">
                <a:solidFill>
                  <a:srgbClr val="C00000"/>
                </a:solidFill>
              </a:rPr>
              <a:t>förödelsens styggelse</a:t>
            </a:r>
            <a:r>
              <a:rPr lang="sv-SE" sz="2000" dirty="0">
                <a:solidFill>
                  <a:srgbClr val="C00000"/>
                </a:solidFill>
              </a:rPr>
              <a:t>… stå på helig plats… då måste de som är i Judeen fly upp i bergen. </a:t>
            </a:r>
            <a:r>
              <a:rPr lang="sv-SE" sz="1600" dirty="0"/>
              <a:t>(Matt 24:15f)</a:t>
            </a:r>
          </a:p>
          <a:p>
            <a:pPr marL="447675" indent="-174625">
              <a:lnSpc>
                <a:spcPts val="2200"/>
              </a:lnSpc>
              <a:spcBef>
                <a:spcPts val="300"/>
              </a:spcBef>
              <a:buFont typeface="Arial" panose="020B0604020202020204" pitchFamily="34" charset="0"/>
              <a:buChar char="•"/>
            </a:pPr>
            <a:r>
              <a:rPr lang="sv-SE" sz="2000" dirty="0">
                <a:solidFill>
                  <a:srgbClr val="C00000"/>
                </a:solidFill>
              </a:rPr>
              <a:t>[De heliga] ska ges i             [odjurets] hand under </a:t>
            </a:r>
            <a:r>
              <a:rPr lang="sv-SE" sz="2000" i="1" u="sng" dirty="0">
                <a:solidFill>
                  <a:schemeClr val="accent3">
                    <a:lumMod val="50000"/>
                  </a:schemeClr>
                </a:solidFill>
              </a:rPr>
              <a:t>en tid och tider och en halv tid</a:t>
            </a:r>
            <a:r>
              <a:rPr lang="sv-SE" sz="2000" dirty="0">
                <a:solidFill>
                  <a:srgbClr val="C00000"/>
                </a:solidFill>
              </a:rPr>
              <a:t>. </a:t>
            </a:r>
            <a:r>
              <a:rPr lang="sv-SE" sz="1600" dirty="0"/>
              <a:t>(Dan 7:25)</a:t>
            </a:r>
            <a:endParaRPr lang="sv-SE" sz="2000" dirty="0"/>
          </a:p>
          <a:p>
            <a:pPr marL="3762375" indent="-176213">
              <a:lnSpc>
                <a:spcPts val="2200"/>
              </a:lnSpc>
              <a:spcBef>
                <a:spcPts val="600"/>
              </a:spcBef>
              <a:buFont typeface="Arial" panose="020B0604020202020204" pitchFamily="34" charset="0"/>
              <a:buChar char="•"/>
            </a:pPr>
            <a:r>
              <a:rPr lang="sv-SE" sz="2000" dirty="0">
                <a:effectLst>
                  <a:outerShdw blurRad="38100" dist="38100" dir="2700000" algn="tl">
                    <a:srgbClr val="000000">
                      <a:alpha val="43137"/>
                    </a:srgbClr>
                  </a:outerShdw>
                </a:effectLst>
              </a:rPr>
              <a:t>Skökan = Babylon (=Rom) går under: </a:t>
            </a:r>
            <a:r>
              <a:rPr lang="sv-SE" sz="2000" dirty="0">
                <a:solidFill>
                  <a:srgbClr val="C00000"/>
                </a:solidFill>
              </a:rPr>
              <a:t>De tio hornen du såg och vilddjuret, de ska hata skökan och göra henne utblottad och naken. De ska äta hennes kött och bränna upp henne i eld. </a:t>
            </a:r>
            <a:r>
              <a:rPr lang="sv-SE" sz="1600" dirty="0"/>
              <a:t>(Upp 17:16)</a:t>
            </a:r>
          </a:p>
        </p:txBody>
      </p:sp>
      <p:sp>
        <p:nvSpPr>
          <p:cNvPr id="13" name="Rektangel 12">
            <a:extLst>
              <a:ext uri="{FF2B5EF4-FFF2-40B4-BE49-F238E27FC236}">
                <a16:creationId xmlns:a16="http://schemas.microsoft.com/office/drawing/2014/main" id="{788AD47B-4C4C-46F8-9CF5-2DFD077F1DC8}"/>
              </a:ext>
            </a:extLst>
          </p:cNvPr>
          <p:cNvSpPr/>
          <p:nvPr/>
        </p:nvSpPr>
        <p:spPr>
          <a:xfrm>
            <a:off x="21897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1:a halva</a:t>
            </a:r>
          </a:p>
          <a:p>
            <a:pPr algn="ctr">
              <a:lnSpc>
                <a:spcPts val="1700"/>
              </a:lnSpc>
            </a:pPr>
            <a:r>
              <a:rPr lang="sv-SE" sz="1600" dirty="0">
                <a:solidFill>
                  <a:schemeClr val="tx1"/>
                </a:solidFill>
              </a:rPr>
              <a:t>De två </a:t>
            </a:r>
            <a:r>
              <a:rPr lang="sv-SE" sz="1600">
                <a:solidFill>
                  <a:schemeClr val="tx1"/>
                </a:solidFill>
              </a:rPr>
              <a:t>vittnenas tid</a:t>
            </a:r>
            <a:endParaRPr lang="sv-SE" sz="1600" dirty="0">
              <a:solidFill>
                <a:schemeClr val="tx1"/>
              </a:solidFill>
            </a:endParaRPr>
          </a:p>
          <a:p>
            <a:pPr algn="ctr">
              <a:lnSpc>
                <a:spcPts val="1700"/>
              </a:lnSpc>
            </a:pPr>
            <a:r>
              <a:rPr lang="sv-SE" sz="1600" dirty="0">
                <a:solidFill>
                  <a:schemeClr val="accent3">
                    <a:lumMod val="60000"/>
                    <a:lumOff val="40000"/>
                  </a:schemeClr>
                </a:solidFill>
              </a:rPr>
              <a:t>1260 dagar</a:t>
            </a:r>
          </a:p>
        </p:txBody>
      </p:sp>
      <p:pic>
        <p:nvPicPr>
          <p:cNvPr id="14" name="Bildobjekt 13">
            <a:extLst>
              <a:ext uri="{FF2B5EF4-FFF2-40B4-BE49-F238E27FC236}">
                <a16:creationId xmlns:a16="http://schemas.microsoft.com/office/drawing/2014/main" id="{D0D17585-2A50-4110-938E-CA880C31A0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8219" y="5454811"/>
            <a:ext cx="415737" cy="692894"/>
          </a:xfrm>
          <a:prstGeom prst="rect">
            <a:avLst/>
          </a:prstGeom>
          <a:effectLst>
            <a:outerShdw blurRad="50800" dist="38100" dir="2700000" algn="tl" rotWithShape="0">
              <a:prstClr val="black">
                <a:alpha val="40000"/>
              </a:prstClr>
            </a:outerShdw>
          </a:effectLst>
        </p:spPr>
      </p:pic>
      <p:pic>
        <p:nvPicPr>
          <p:cNvPr id="15" name="Bildobjekt 14">
            <a:extLst>
              <a:ext uri="{FF2B5EF4-FFF2-40B4-BE49-F238E27FC236}">
                <a16:creationId xmlns:a16="http://schemas.microsoft.com/office/drawing/2014/main" id="{0A6A6906-7F96-4121-BF16-5C97D8A82A1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34499">
            <a:off x="2753273" y="4986421"/>
            <a:ext cx="675299" cy="497397"/>
          </a:xfrm>
          <a:prstGeom prst="rect">
            <a:avLst/>
          </a:prstGeom>
          <a:effectLst>
            <a:outerShdw blurRad="50800" dist="38100" dir="2700000" algn="tl" rotWithShape="0">
              <a:prstClr val="black">
                <a:alpha val="40000"/>
              </a:prstClr>
            </a:outerShdw>
          </a:effectLst>
        </p:spPr>
      </p:pic>
      <p:grpSp>
        <p:nvGrpSpPr>
          <p:cNvPr id="17" name="Bild 8" descr="Ordförandeklubba">
            <a:extLst>
              <a:ext uri="{FF2B5EF4-FFF2-40B4-BE49-F238E27FC236}">
                <a16:creationId xmlns:a16="http://schemas.microsoft.com/office/drawing/2014/main" id="{9307C55D-C260-4FC3-808F-1F7A053D04B0}"/>
              </a:ext>
            </a:extLst>
          </p:cNvPr>
          <p:cNvGrpSpPr/>
          <p:nvPr/>
        </p:nvGrpSpPr>
        <p:grpSpPr>
          <a:xfrm flipH="1">
            <a:off x="182958" y="5430877"/>
            <a:ext cx="654478" cy="654478"/>
            <a:chOff x="215304" y="5319141"/>
            <a:chExt cx="694325" cy="694325"/>
          </a:xfrm>
          <a:solidFill>
            <a:schemeClr val="accent1">
              <a:lumMod val="50000"/>
            </a:schemeClr>
          </a:solidFill>
        </p:grpSpPr>
        <p:sp>
          <p:nvSpPr>
            <p:cNvPr id="18" name="Frihandsfigur: Form 17">
              <a:extLst>
                <a:ext uri="{FF2B5EF4-FFF2-40B4-BE49-F238E27FC236}">
                  <a16:creationId xmlns:a16="http://schemas.microsoft.com/office/drawing/2014/main" id="{0EA06729-6A6F-4F35-A085-7E18C98B00E9}"/>
                </a:ext>
              </a:extLst>
            </p:cNvPr>
            <p:cNvSpPr/>
            <p:nvPr/>
          </p:nvSpPr>
          <p:spPr>
            <a:xfrm>
              <a:off x="269096" y="5864747"/>
              <a:ext cx="296535" cy="94023"/>
            </a:xfrm>
            <a:custGeom>
              <a:avLst/>
              <a:gdLst>
                <a:gd name="connsiteX0" fmla="*/ 264440 w 296534"/>
                <a:gd name="connsiteY0" fmla="*/ 32999 h 94023"/>
                <a:gd name="connsiteX1" fmla="*/ 249975 w 296534"/>
                <a:gd name="connsiteY1" fmla="*/ 32999 h 94023"/>
                <a:gd name="connsiteX2" fmla="*/ 249975 w 296534"/>
                <a:gd name="connsiteY2" fmla="*/ 4068 h 94023"/>
                <a:gd name="connsiteX3" fmla="*/ 47464 w 296534"/>
                <a:gd name="connsiteY3" fmla="*/ 4068 h 94023"/>
                <a:gd name="connsiteX4" fmla="*/ 47464 w 296534"/>
                <a:gd name="connsiteY4" fmla="*/ 32999 h 94023"/>
                <a:gd name="connsiteX5" fmla="*/ 32999 w 296534"/>
                <a:gd name="connsiteY5" fmla="*/ 32999 h 94023"/>
                <a:gd name="connsiteX6" fmla="*/ 4068 w 296534"/>
                <a:gd name="connsiteY6" fmla="*/ 61929 h 94023"/>
                <a:gd name="connsiteX7" fmla="*/ 32999 w 296534"/>
                <a:gd name="connsiteY7" fmla="*/ 90859 h 94023"/>
                <a:gd name="connsiteX8" fmla="*/ 264440 w 296534"/>
                <a:gd name="connsiteY8" fmla="*/ 90859 h 94023"/>
                <a:gd name="connsiteX9" fmla="*/ 293370 w 296534"/>
                <a:gd name="connsiteY9" fmla="*/ 61929 h 94023"/>
                <a:gd name="connsiteX10" fmla="*/ 264440 w 296534"/>
                <a:gd name="connsiteY10" fmla="*/ 32999 h 9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534" h="94023">
                  <a:moveTo>
                    <a:pt x="264440" y="32999"/>
                  </a:moveTo>
                  <a:lnTo>
                    <a:pt x="249975" y="32999"/>
                  </a:lnTo>
                  <a:lnTo>
                    <a:pt x="249975" y="4068"/>
                  </a:lnTo>
                  <a:lnTo>
                    <a:pt x="47464" y="4068"/>
                  </a:lnTo>
                  <a:lnTo>
                    <a:pt x="47464" y="32999"/>
                  </a:lnTo>
                  <a:lnTo>
                    <a:pt x="32999" y="32999"/>
                  </a:lnTo>
                  <a:cubicBezTo>
                    <a:pt x="17087" y="32999"/>
                    <a:pt x="4068" y="46017"/>
                    <a:pt x="4068" y="61929"/>
                  </a:cubicBezTo>
                  <a:cubicBezTo>
                    <a:pt x="4068" y="77840"/>
                    <a:pt x="17087" y="90859"/>
                    <a:pt x="32999" y="90859"/>
                  </a:cubicBezTo>
                  <a:lnTo>
                    <a:pt x="264440" y="90859"/>
                  </a:lnTo>
                  <a:cubicBezTo>
                    <a:pt x="280352" y="90859"/>
                    <a:pt x="293370" y="77840"/>
                    <a:pt x="293370" y="61929"/>
                  </a:cubicBezTo>
                  <a:cubicBezTo>
                    <a:pt x="293370" y="46017"/>
                    <a:pt x="280352" y="32999"/>
                    <a:pt x="264440" y="32999"/>
                  </a:cubicBezTo>
                  <a:close/>
                </a:path>
              </a:pathLst>
            </a:custGeom>
            <a:grpFill/>
            <a:ln w="7144" cap="flat">
              <a:noFill/>
              <a:prstDash val="solid"/>
              <a:miter/>
            </a:ln>
          </p:spPr>
          <p:txBody>
            <a:bodyPr rtlCol="0" anchor="ctr"/>
            <a:lstStyle/>
            <a:p>
              <a:endParaRPr lang="sv-SE" dirty="0"/>
            </a:p>
          </p:txBody>
        </p:sp>
        <p:sp>
          <p:nvSpPr>
            <p:cNvPr id="19" name="Frihandsfigur: Form 18">
              <a:extLst>
                <a:ext uri="{FF2B5EF4-FFF2-40B4-BE49-F238E27FC236}">
                  <a16:creationId xmlns:a16="http://schemas.microsoft.com/office/drawing/2014/main" id="{F80A63CE-81BE-4194-B8A0-53B4649605EF}"/>
                </a:ext>
              </a:extLst>
            </p:cNvPr>
            <p:cNvSpPr/>
            <p:nvPr/>
          </p:nvSpPr>
          <p:spPr>
            <a:xfrm>
              <a:off x="355887" y="5598589"/>
              <a:ext cx="180814" cy="180814"/>
            </a:xfrm>
            <a:custGeom>
              <a:avLst/>
              <a:gdLst>
                <a:gd name="connsiteX0" fmla="*/ 176926 w 180813"/>
                <a:gd name="connsiteY0" fmla="*/ 155229 h 180813"/>
                <a:gd name="connsiteX1" fmla="*/ 176926 w 180813"/>
                <a:gd name="connsiteY1" fmla="*/ 124852 h 180813"/>
                <a:gd name="connsiteX2" fmla="*/ 62652 w 180813"/>
                <a:gd name="connsiteY2" fmla="*/ 10578 h 180813"/>
                <a:gd name="connsiteX3" fmla="*/ 32275 w 180813"/>
                <a:gd name="connsiteY3" fmla="*/ 10578 h 180813"/>
                <a:gd name="connsiteX4" fmla="*/ 4068 w 180813"/>
                <a:gd name="connsiteY4" fmla="*/ 38785 h 180813"/>
                <a:gd name="connsiteX5" fmla="*/ 148719 w 180813"/>
                <a:gd name="connsiteY5" fmla="*/ 183436 h 180813"/>
                <a:gd name="connsiteX6" fmla="*/ 176926 w 180813"/>
                <a:gd name="connsiteY6" fmla="*/ 155229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76926" y="155229"/>
                  </a:moveTo>
                  <a:cubicBezTo>
                    <a:pt x="185605" y="146550"/>
                    <a:pt x="185605" y="132808"/>
                    <a:pt x="176926" y="124852"/>
                  </a:cubicBezTo>
                  <a:lnTo>
                    <a:pt x="62652" y="10578"/>
                  </a:lnTo>
                  <a:cubicBezTo>
                    <a:pt x="53973" y="1899"/>
                    <a:pt x="40231" y="1899"/>
                    <a:pt x="32275" y="10578"/>
                  </a:cubicBezTo>
                  <a:lnTo>
                    <a:pt x="4068" y="38785"/>
                  </a:lnTo>
                  <a:lnTo>
                    <a:pt x="148719" y="183436"/>
                  </a:lnTo>
                  <a:lnTo>
                    <a:pt x="176926" y="155229"/>
                  </a:lnTo>
                  <a:close/>
                </a:path>
              </a:pathLst>
            </a:custGeom>
            <a:grpFill/>
            <a:ln w="7144" cap="flat">
              <a:noFill/>
              <a:prstDash val="solid"/>
              <a:miter/>
            </a:ln>
          </p:spPr>
          <p:txBody>
            <a:bodyPr rtlCol="0" anchor="ctr"/>
            <a:lstStyle/>
            <a:p>
              <a:endParaRPr lang="sv-SE" dirty="0"/>
            </a:p>
          </p:txBody>
        </p:sp>
        <p:sp>
          <p:nvSpPr>
            <p:cNvPr id="20" name="Frihandsfigur: Form 19">
              <a:extLst>
                <a:ext uri="{FF2B5EF4-FFF2-40B4-BE49-F238E27FC236}">
                  <a16:creationId xmlns:a16="http://schemas.microsoft.com/office/drawing/2014/main" id="{DF0CA813-DB32-4B2F-AA73-7D5D13994579}"/>
                </a:ext>
              </a:extLst>
            </p:cNvPr>
            <p:cNvSpPr/>
            <p:nvPr/>
          </p:nvSpPr>
          <p:spPr>
            <a:xfrm>
              <a:off x="581542" y="5372933"/>
              <a:ext cx="180814" cy="180814"/>
            </a:xfrm>
            <a:custGeom>
              <a:avLst/>
              <a:gdLst>
                <a:gd name="connsiteX0" fmla="*/ 124852 w 180813"/>
                <a:gd name="connsiteY0" fmla="*/ 176926 h 180813"/>
                <a:gd name="connsiteX1" fmla="*/ 155229 w 180813"/>
                <a:gd name="connsiteY1" fmla="*/ 176926 h 180813"/>
                <a:gd name="connsiteX2" fmla="*/ 183436 w 180813"/>
                <a:gd name="connsiteY2" fmla="*/ 148719 h 180813"/>
                <a:gd name="connsiteX3" fmla="*/ 38785 w 180813"/>
                <a:gd name="connsiteY3" fmla="*/ 4068 h 180813"/>
                <a:gd name="connsiteX4" fmla="*/ 10578 w 180813"/>
                <a:gd name="connsiteY4" fmla="*/ 32275 h 180813"/>
                <a:gd name="connsiteX5" fmla="*/ 10578 w 180813"/>
                <a:gd name="connsiteY5" fmla="*/ 62652 h 180813"/>
                <a:gd name="connsiteX6" fmla="*/ 124852 w 180813"/>
                <a:gd name="connsiteY6" fmla="*/ 176926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24852" y="176926"/>
                  </a:moveTo>
                  <a:cubicBezTo>
                    <a:pt x="133531" y="185605"/>
                    <a:pt x="147273" y="185605"/>
                    <a:pt x="155229" y="176926"/>
                  </a:cubicBezTo>
                  <a:lnTo>
                    <a:pt x="183436" y="148719"/>
                  </a:lnTo>
                  <a:lnTo>
                    <a:pt x="38785" y="4068"/>
                  </a:lnTo>
                  <a:lnTo>
                    <a:pt x="10578" y="32275"/>
                  </a:lnTo>
                  <a:cubicBezTo>
                    <a:pt x="1899" y="40954"/>
                    <a:pt x="1899" y="54696"/>
                    <a:pt x="10578" y="62652"/>
                  </a:cubicBezTo>
                  <a:lnTo>
                    <a:pt x="124852" y="176926"/>
                  </a:lnTo>
                  <a:close/>
                </a:path>
              </a:pathLst>
            </a:custGeom>
            <a:grpFill/>
            <a:ln w="7144" cap="flat">
              <a:noFill/>
              <a:prstDash val="solid"/>
              <a:miter/>
            </a:ln>
          </p:spPr>
          <p:txBody>
            <a:bodyPr rtlCol="0" anchor="ctr"/>
            <a:lstStyle/>
            <a:p>
              <a:endParaRPr lang="sv-SE" dirty="0"/>
            </a:p>
          </p:txBody>
        </p:sp>
        <p:sp>
          <p:nvSpPr>
            <p:cNvPr id="21" name="Frihandsfigur: Form 20">
              <a:extLst>
                <a:ext uri="{FF2B5EF4-FFF2-40B4-BE49-F238E27FC236}">
                  <a16:creationId xmlns:a16="http://schemas.microsoft.com/office/drawing/2014/main" id="{DA1A5B5D-4941-4885-AB1D-B432FA4E1C06}"/>
                </a:ext>
              </a:extLst>
            </p:cNvPr>
            <p:cNvSpPr/>
            <p:nvPr/>
          </p:nvSpPr>
          <p:spPr>
            <a:xfrm>
              <a:off x="428212" y="5445259"/>
              <a:ext cx="426721" cy="412255"/>
            </a:xfrm>
            <a:custGeom>
              <a:avLst/>
              <a:gdLst>
                <a:gd name="connsiteX0" fmla="*/ 416324 w 426720"/>
                <a:gd name="connsiteY0" fmla="*/ 358463 h 412255"/>
                <a:gd name="connsiteX1" fmla="*/ 221045 w 426720"/>
                <a:gd name="connsiteY1" fmla="*/ 163184 h 412255"/>
                <a:gd name="connsiteX2" fmla="*/ 264440 w 426720"/>
                <a:gd name="connsiteY2" fmla="*/ 119789 h 412255"/>
                <a:gd name="connsiteX3" fmla="*/ 148719 w 426720"/>
                <a:gd name="connsiteY3" fmla="*/ 4068 h 412255"/>
                <a:gd name="connsiteX4" fmla="*/ 4068 w 426720"/>
                <a:gd name="connsiteY4" fmla="*/ 148719 h 412255"/>
                <a:gd name="connsiteX5" fmla="*/ 119789 w 426720"/>
                <a:gd name="connsiteY5" fmla="*/ 264440 h 412255"/>
                <a:gd name="connsiteX6" fmla="*/ 177650 w 426720"/>
                <a:gd name="connsiteY6" fmla="*/ 206580 h 412255"/>
                <a:gd name="connsiteX7" fmla="*/ 372928 w 426720"/>
                <a:gd name="connsiteY7" fmla="*/ 401859 h 412255"/>
                <a:gd name="connsiteX8" fmla="*/ 416324 w 426720"/>
                <a:gd name="connsiteY8" fmla="*/ 401859 h 412255"/>
                <a:gd name="connsiteX9" fmla="*/ 416324 w 426720"/>
                <a:gd name="connsiteY9" fmla="*/ 358463 h 41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 h="412255">
                  <a:moveTo>
                    <a:pt x="416324" y="358463"/>
                  </a:moveTo>
                  <a:lnTo>
                    <a:pt x="221045" y="163184"/>
                  </a:lnTo>
                  <a:lnTo>
                    <a:pt x="264440" y="119789"/>
                  </a:lnTo>
                  <a:lnTo>
                    <a:pt x="148719" y="4068"/>
                  </a:lnTo>
                  <a:lnTo>
                    <a:pt x="4068" y="148719"/>
                  </a:lnTo>
                  <a:lnTo>
                    <a:pt x="119789" y="264440"/>
                  </a:lnTo>
                  <a:lnTo>
                    <a:pt x="177650" y="206580"/>
                  </a:lnTo>
                  <a:lnTo>
                    <a:pt x="372928" y="401859"/>
                  </a:lnTo>
                  <a:cubicBezTo>
                    <a:pt x="385224" y="414154"/>
                    <a:pt x="404028" y="414154"/>
                    <a:pt x="416324" y="401859"/>
                  </a:cubicBezTo>
                  <a:cubicBezTo>
                    <a:pt x="428619" y="389563"/>
                    <a:pt x="428619" y="370759"/>
                    <a:pt x="416324" y="358463"/>
                  </a:cubicBezTo>
                  <a:close/>
                </a:path>
              </a:pathLst>
            </a:custGeom>
            <a:grpFill/>
            <a:ln w="7144" cap="flat">
              <a:noFill/>
              <a:prstDash val="solid"/>
              <a:miter/>
            </a:ln>
          </p:spPr>
          <p:txBody>
            <a:bodyPr rtlCol="0" anchor="ctr"/>
            <a:lstStyle/>
            <a:p>
              <a:endParaRPr lang="sv-SE" dirty="0"/>
            </a:p>
          </p:txBody>
        </p:sp>
      </p:grpSp>
    </p:spTree>
    <p:custDataLst>
      <p:tags r:id="rId1"/>
    </p:custDataLst>
    <p:extLst>
      <p:ext uri="{BB962C8B-B14F-4D97-AF65-F5344CB8AC3E}">
        <p14:creationId xmlns:p14="http://schemas.microsoft.com/office/powerpoint/2010/main" val="2656861739"/>
      </p:ext>
    </p:extLst>
  </p:cSld>
  <p:clrMapOvr>
    <a:masterClrMapping/>
  </p:clrMapOvr>
  <p:transition advTm="61786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fade">
                                      <p:cBhvr>
                                        <p:cTn id="25" dur="500"/>
                                        <p:tgtEl>
                                          <p:spTgt spid="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4" end="4"/>
                                            </p:txEl>
                                          </p:spTgt>
                                        </p:tgtEl>
                                        <p:attrNameLst>
                                          <p:attrName>style.visibility</p:attrName>
                                        </p:attrNameLst>
                                      </p:cBhvr>
                                      <p:to>
                                        <p:strVal val="visible"/>
                                      </p:to>
                                    </p:set>
                                    <p:animEffect transition="in" filter="fade">
                                      <p:cBhvr>
                                        <p:cTn id="30" dur="500"/>
                                        <p:tgtEl>
                                          <p:spTgt spid="16">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xEl>
                                              <p:pRg st="5" end="5"/>
                                            </p:txEl>
                                          </p:spTgt>
                                        </p:tgtEl>
                                        <p:attrNameLst>
                                          <p:attrName>style.visibility</p:attrName>
                                        </p:attrNameLst>
                                      </p:cBhvr>
                                      <p:to>
                                        <p:strVal val="visible"/>
                                      </p:to>
                                    </p:set>
                                    <p:animEffect transition="in" filter="fade">
                                      <p:cBhvr>
                                        <p:cTn id="38" dur="500"/>
                                        <p:tgtEl>
                                          <p:spTgt spid="1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xEl>
                                              <p:pRg st="6" end="6"/>
                                            </p:txEl>
                                          </p:spTgt>
                                        </p:tgtEl>
                                        <p:attrNameLst>
                                          <p:attrName>style.visibility</p:attrName>
                                        </p:attrNameLst>
                                      </p:cBhvr>
                                      <p:to>
                                        <p:strVal val="visible"/>
                                      </p:to>
                                    </p:set>
                                    <p:animEffect transition="in" filter="fade">
                                      <p:cBhvr>
                                        <p:cTn id="43" dur="500"/>
                                        <p:tgtEl>
                                          <p:spTgt spid="16">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xEl>
                                              <p:pRg st="7" end="7"/>
                                            </p:txEl>
                                          </p:spTgt>
                                        </p:tgtEl>
                                        <p:attrNameLst>
                                          <p:attrName>style.visibility</p:attrName>
                                        </p:attrNameLst>
                                      </p:cBhvr>
                                      <p:to>
                                        <p:strVal val="visible"/>
                                      </p:to>
                                    </p:set>
                                    <p:animEffect transition="in" filter="fade">
                                      <p:cBhvr>
                                        <p:cTn id="48" dur="500"/>
                                        <p:tgtEl>
                                          <p:spTgt spid="16">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xEl>
                                              <p:pRg st="8" end="8"/>
                                            </p:txEl>
                                          </p:spTgt>
                                        </p:tgtEl>
                                        <p:attrNameLst>
                                          <p:attrName>style.visibility</p:attrName>
                                        </p:attrNameLst>
                                      </p:cBhvr>
                                      <p:to>
                                        <p:strVal val="visible"/>
                                      </p:to>
                                    </p:set>
                                    <p:animEffect transition="in" filter="fade">
                                      <p:cBhvr>
                                        <p:cTn id="53" dur="500"/>
                                        <p:tgtEl>
                                          <p:spTgt spid="16">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xEl>
                                              <p:pRg st="9" end="9"/>
                                            </p:txEl>
                                          </p:spTgt>
                                        </p:tgtEl>
                                        <p:attrNameLst>
                                          <p:attrName>style.visibility</p:attrName>
                                        </p:attrNameLst>
                                      </p:cBhvr>
                                      <p:to>
                                        <p:strVal val="visible"/>
                                      </p:to>
                                    </p:set>
                                    <p:animEffect transition="in" filter="fade">
                                      <p:cBhvr>
                                        <p:cTn id="58" dur="500"/>
                                        <p:tgtEl>
                                          <p:spTgt spid="16">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xEl>
                                              <p:pRg st="10" end="10"/>
                                            </p:txEl>
                                          </p:spTgt>
                                        </p:tgtEl>
                                        <p:attrNameLst>
                                          <p:attrName>style.visibility</p:attrName>
                                        </p:attrNameLst>
                                      </p:cBhvr>
                                      <p:to>
                                        <p:strVal val="visible"/>
                                      </p:to>
                                    </p:set>
                                    <p:animEffect transition="in" filter="fade">
                                      <p:cBhvr>
                                        <p:cTn id="63"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B67ADF-7875-4528-A8FB-0CC24BC2ABDE}"/>
              </a:ext>
            </a:extLst>
          </p:cNvPr>
          <p:cNvSpPr>
            <a:spLocks noGrp="1"/>
          </p:cNvSpPr>
          <p:nvPr>
            <p:ph type="title"/>
          </p:nvPr>
        </p:nvSpPr>
        <p:spPr/>
        <p:txBody>
          <a:bodyPr/>
          <a:lstStyle/>
          <a:p>
            <a:r>
              <a:rPr lang="sv-SE" dirty="0"/>
              <a:t>Vedermödans andra halva</a:t>
            </a:r>
          </a:p>
        </p:txBody>
      </p:sp>
      <p:sp>
        <p:nvSpPr>
          <p:cNvPr id="16" name="Text Vedermöda - Mörker">
            <a:extLst>
              <a:ext uri="{FF2B5EF4-FFF2-40B4-BE49-F238E27FC236}">
                <a16:creationId xmlns:a16="http://schemas.microsoft.com/office/drawing/2014/main" id="{FD2EF87A-32B9-4119-B186-526D543BDA15}"/>
              </a:ext>
            </a:extLst>
          </p:cNvPr>
          <p:cNvSpPr/>
          <p:nvPr/>
        </p:nvSpPr>
        <p:spPr>
          <a:xfrm>
            <a:off x="0" y="743634"/>
            <a:ext cx="12192000" cy="6106800"/>
          </a:xfrm>
          <a:prstGeom prst="rect">
            <a:avLst/>
          </a:prstGeom>
        </p:spPr>
        <p:txBody>
          <a:bodyPr wrap="square" lIns="216000">
            <a:spAutoFit/>
          </a:bodyPr>
          <a:lstStyle/>
          <a:p>
            <a:pPr>
              <a:lnSpc>
                <a:spcPts val="2200"/>
              </a:lnSpc>
            </a:pPr>
            <a:r>
              <a:rPr lang="sv-SE" sz="2000" dirty="0">
                <a:solidFill>
                  <a:srgbClr val="C00000"/>
                </a:solidFill>
              </a:rPr>
              <a:t>Då ska det bli en så stor nöd att något liknande aldrig förekommit från världens begynnelse </a:t>
            </a:r>
            <a:br>
              <a:rPr lang="sv-SE" sz="2000" dirty="0">
                <a:solidFill>
                  <a:srgbClr val="C00000"/>
                </a:solidFill>
              </a:rPr>
            </a:br>
            <a:r>
              <a:rPr lang="sv-SE" sz="2000" dirty="0">
                <a:solidFill>
                  <a:srgbClr val="C00000"/>
                </a:solidFill>
              </a:rPr>
              <a:t>och ända fram till nu, och inte heller ska komma. </a:t>
            </a:r>
            <a:r>
              <a:rPr lang="sv-SE" sz="1600" dirty="0">
                <a:solidFill>
                  <a:prstClr val="black"/>
                </a:solidFill>
              </a:rPr>
              <a:t>(Matt 24:21, Dan 12:1)</a:t>
            </a:r>
          </a:p>
          <a:p>
            <a:pPr>
              <a:lnSpc>
                <a:spcPts val="2200"/>
              </a:lnSpc>
              <a:spcBef>
                <a:spcPts val="900"/>
              </a:spcBef>
            </a:pPr>
            <a:r>
              <a:rPr lang="sv-SE" sz="2000" dirty="0">
                <a:solidFill>
                  <a:srgbClr val="C00000"/>
                </a:solidFill>
              </a:rPr>
              <a:t>Hedningarna… ska trampa den heliga staden under sina fötter i </a:t>
            </a:r>
            <a:r>
              <a:rPr lang="sv-SE" sz="2000" i="1" u="sng" dirty="0">
                <a:solidFill>
                  <a:schemeClr val="accent3">
                    <a:lumMod val="50000"/>
                  </a:schemeClr>
                </a:solidFill>
              </a:rPr>
              <a:t>42 månader</a:t>
            </a:r>
            <a:r>
              <a:rPr lang="sv-SE" sz="2000" dirty="0">
                <a:solidFill>
                  <a:srgbClr val="C00000"/>
                </a:solidFill>
              </a:rPr>
              <a:t>. </a:t>
            </a:r>
            <a:r>
              <a:rPr lang="sv-SE" sz="1600" dirty="0"/>
              <a:t>(Upp 11:2)</a:t>
            </a:r>
          </a:p>
          <a:p>
            <a:pPr marL="176213" indent="-176213">
              <a:lnSpc>
                <a:spcPts val="2200"/>
              </a:lnSpc>
              <a:spcBef>
                <a:spcPts val="900"/>
              </a:spcBef>
              <a:buFont typeface="Arial" panose="020B0604020202020204" pitchFamily="34" charset="0"/>
              <a:buChar char="•"/>
            </a:pPr>
            <a:r>
              <a:rPr lang="sv-SE" sz="2000" dirty="0">
                <a:effectLst>
                  <a:outerShdw blurRad="38100" dist="38100" dir="2700000" algn="tl">
                    <a:srgbClr val="000000">
                      <a:alpha val="43137"/>
                    </a:srgbClr>
                  </a:outerShdw>
                </a:effectLst>
              </a:rPr>
              <a:t>Vilddjurets tid:</a:t>
            </a:r>
            <a:r>
              <a:rPr lang="sv-SE" sz="2000" dirty="0"/>
              <a:t> </a:t>
            </a:r>
            <a:r>
              <a:rPr lang="sv-SE" sz="2000" dirty="0">
                <a:solidFill>
                  <a:srgbClr val="C00000"/>
                </a:solidFill>
              </a:rPr>
              <a:t>Hela jorden förundrade sig över vilddjuret och följde det... Det öppnade sin mun </a:t>
            </a:r>
            <a:br>
              <a:rPr lang="sv-SE" sz="2000" dirty="0">
                <a:solidFill>
                  <a:srgbClr val="C00000"/>
                </a:solidFill>
              </a:rPr>
            </a:br>
            <a:r>
              <a:rPr lang="sv-SE" sz="2000" dirty="0">
                <a:solidFill>
                  <a:srgbClr val="C00000"/>
                </a:solidFill>
              </a:rPr>
              <a:t>för att häda Gud… Och vilddjuret fick rätt att </a:t>
            </a:r>
            <a:r>
              <a:rPr lang="sv-SE" sz="2000" i="1" u="sng" dirty="0">
                <a:solidFill>
                  <a:srgbClr val="C00000"/>
                </a:solidFill>
              </a:rPr>
              <a:t>strida mot de heliga och besegra dem</a:t>
            </a:r>
            <a:r>
              <a:rPr lang="sv-SE" sz="2000" dirty="0">
                <a:solidFill>
                  <a:srgbClr val="C00000"/>
                </a:solidFill>
              </a:rPr>
              <a:t>… Alla jordens invånare kommer att tillbe det, alla som inte från världens skapelse har sitt namn skrivet i livets bok.</a:t>
            </a:r>
            <a:r>
              <a:rPr lang="sv-SE" sz="1600" dirty="0"/>
              <a:t> (Upp 13:3-8)</a:t>
            </a:r>
            <a:endParaRPr lang="sv-SE" sz="2000" dirty="0"/>
          </a:p>
          <a:p>
            <a:pPr marL="176213" indent="-176213">
              <a:lnSpc>
                <a:spcPts val="2200"/>
              </a:lnSpc>
              <a:spcBef>
                <a:spcPts val="900"/>
              </a:spcBef>
              <a:buFont typeface="Arial" panose="020B0604020202020204" pitchFamily="34" charset="0"/>
              <a:buChar char="•"/>
            </a:pPr>
            <a:r>
              <a:rPr lang="sv-SE" sz="2000" dirty="0">
                <a:effectLst>
                  <a:outerShdw blurRad="38100" dist="38100" dir="2700000" algn="tl">
                    <a:srgbClr val="000000">
                      <a:alpha val="43137"/>
                    </a:srgbClr>
                  </a:outerShdw>
                </a:effectLst>
              </a:rPr>
              <a:t>Förföljelser, förförelser och avfall:</a:t>
            </a:r>
          </a:p>
          <a:p>
            <a:pPr marL="360363" lvl="1" indent="-182563">
              <a:lnSpc>
                <a:spcPts val="2200"/>
              </a:lnSpc>
              <a:spcBef>
                <a:spcPts val="300"/>
              </a:spcBef>
              <a:buFont typeface="Arial" panose="020B0604020202020204" pitchFamily="34" charset="0"/>
              <a:buChar char="•"/>
            </a:pPr>
            <a:r>
              <a:rPr lang="sv-SE" sz="2000" dirty="0">
                <a:solidFill>
                  <a:srgbClr val="C00000"/>
                </a:solidFill>
              </a:rPr>
              <a:t>Då ska man utlämna er åt </a:t>
            </a:r>
            <a:r>
              <a:rPr lang="sv-SE" sz="2000" i="1" u="sng" dirty="0">
                <a:solidFill>
                  <a:srgbClr val="C00000"/>
                </a:solidFill>
              </a:rPr>
              <a:t>lidande och döda er</a:t>
            </a:r>
            <a:r>
              <a:rPr lang="sv-SE" sz="2000" dirty="0">
                <a:solidFill>
                  <a:srgbClr val="C00000"/>
                </a:solidFill>
              </a:rPr>
              <a:t>… </a:t>
            </a:r>
            <a:r>
              <a:rPr lang="sv-SE" sz="2000">
                <a:solidFill>
                  <a:srgbClr val="C00000"/>
                </a:solidFill>
              </a:rPr>
              <a:t>Då ska </a:t>
            </a:r>
            <a:r>
              <a:rPr lang="sv-SE" sz="2000" dirty="0">
                <a:solidFill>
                  <a:srgbClr val="C00000"/>
                </a:solidFill>
              </a:rPr>
              <a:t>många komma på </a:t>
            </a:r>
            <a:r>
              <a:rPr lang="sv-SE" sz="2000" i="1" u="sng" dirty="0">
                <a:solidFill>
                  <a:srgbClr val="C00000"/>
                </a:solidFill>
              </a:rPr>
              <a:t>fall</a:t>
            </a:r>
            <a:r>
              <a:rPr lang="sv-SE" sz="2000" dirty="0">
                <a:solidFill>
                  <a:srgbClr val="C00000"/>
                </a:solidFill>
              </a:rPr>
              <a:t>… Många </a:t>
            </a:r>
            <a:r>
              <a:rPr lang="sv-SE" sz="2000" i="1" u="sng" dirty="0">
                <a:solidFill>
                  <a:srgbClr val="C00000"/>
                </a:solidFill>
              </a:rPr>
              <a:t>falska profeter</a:t>
            </a:r>
            <a:r>
              <a:rPr lang="sv-SE" sz="2000" dirty="0">
                <a:solidFill>
                  <a:srgbClr val="C00000"/>
                </a:solidFill>
              </a:rPr>
              <a:t> ska träda fram och </a:t>
            </a:r>
            <a:r>
              <a:rPr lang="sv-SE" sz="2000" i="1" u="sng" dirty="0">
                <a:solidFill>
                  <a:srgbClr val="C00000"/>
                </a:solidFill>
              </a:rPr>
              <a:t>bedra många</a:t>
            </a:r>
            <a:r>
              <a:rPr lang="sv-SE" sz="2000" dirty="0">
                <a:solidFill>
                  <a:srgbClr val="C00000"/>
                </a:solidFill>
              </a:rPr>
              <a:t>, och eftersom laglösheten ökar kommer kärleken att kallna hos de flesta. </a:t>
            </a:r>
            <a:r>
              <a:rPr lang="sv-SE" sz="1600" dirty="0"/>
              <a:t>(Matt 24:9-13)</a:t>
            </a:r>
            <a:endParaRPr lang="sv-SE" sz="2000" dirty="0">
              <a:solidFill>
                <a:srgbClr val="C00000"/>
              </a:solidFill>
            </a:endParaRPr>
          </a:p>
          <a:p>
            <a:pPr marL="360363" lvl="1" indent="-182563">
              <a:lnSpc>
                <a:spcPts val="2200"/>
              </a:lnSpc>
              <a:spcBef>
                <a:spcPts val="300"/>
              </a:spcBef>
              <a:buFont typeface="Arial" panose="020B0604020202020204" pitchFamily="34" charset="0"/>
              <a:buChar char="•"/>
            </a:pPr>
            <a:r>
              <a:rPr lang="sv-SE" sz="2000" dirty="0">
                <a:solidFill>
                  <a:srgbClr val="C00000"/>
                </a:solidFill>
              </a:rPr>
              <a:t>Först måste </a:t>
            </a:r>
            <a:r>
              <a:rPr lang="sv-SE" sz="2000" i="1" u="sng" dirty="0">
                <a:solidFill>
                  <a:srgbClr val="C00000"/>
                </a:solidFill>
              </a:rPr>
              <a:t>avfallet</a:t>
            </a:r>
            <a:r>
              <a:rPr lang="sv-SE" sz="2000" dirty="0">
                <a:solidFill>
                  <a:srgbClr val="C00000"/>
                </a:solidFill>
              </a:rPr>
              <a:t> komma och laglöshetens människa träda fram, fördärvets son. </a:t>
            </a:r>
            <a:r>
              <a:rPr lang="sv-SE" sz="1600" dirty="0"/>
              <a:t>(2 Tess 2:3)</a:t>
            </a:r>
            <a:endParaRPr lang="sv-SE" sz="2000" dirty="0"/>
          </a:p>
          <a:p>
            <a:pPr marL="360363" lvl="1" indent="-182563">
              <a:lnSpc>
                <a:spcPts val="2200"/>
              </a:lnSpc>
              <a:spcBef>
                <a:spcPts val="300"/>
              </a:spcBef>
              <a:buFont typeface="Arial" panose="020B0604020202020204" pitchFamily="34" charset="0"/>
              <a:buChar char="•"/>
            </a:pPr>
            <a:r>
              <a:rPr lang="sv-SE" sz="2000" dirty="0">
                <a:solidFill>
                  <a:srgbClr val="C00000"/>
                </a:solidFill>
              </a:rPr>
              <a:t>I de sista tiderna kommer några att </a:t>
            </a:r>
            <a:r>
              <a:rPr lang="sv-SE" sz="2000" i="1" u="sng" dirty="0">
                <a:solidFill>
                  <a:srgbClr val="C00000"/>
                </a:solidFill>
              </a:rPr>
              <a:t>avfalla</a:t>
            </a:r>
            <a:r>
              <a:rPr lang="sv-SE" sz="2000" dirty="0">
                <a:solidFill>
                  <a:srgbClr val="C00000"/>
                </a:solidFill>
              </a:rPr>
              <a:t> från tron och följa villoandar och onda andars läror. </a:t>
            </a:r>
            <a:r>
              <a:rPr lang="sv-SE" sz="1600" dirty="0"/>
              <a:t>(1 Tim 4:1)</a:t>
            </a:r>
            <a:endParaRPr lang="sv-SE" sz="2000" dirty="0"/>
          </a:p>
          <a:p>
            <a:pPr marL="360363" lvl="1" indent="-193675">
              <a:lnSpc>
                <a:spcPts val="2200"/>
              </a:lnSpc>
              <a:spcBef>
                <a:spcPts val="300"/>
              </a:spcBef>
              <a:buFont typeface="Arial" panose="020B0604020202020204" pitchFamily="34" charset="0"/>
              <a:buChar char="•"/>
            </a:pPr>
            <a:r>
              <a:rPr lang="sv-SE" sz="2000" dirty="0">
                <a:solidFill>
                  <a:srgbClr val="C00000"/>
                </a:solidFill>
              </a:rPr>
              <a:t>Ett annat vilddjur… gör stora </a:t>
            </a:r>
            <a:r>
              <a:rPr lang="sv-SE" sz="2000" i="1" u="sng" dirty="0">
                <a:solidFill>
                  <a:srgbClr val="C00000"/>
                </a:solidFill>
              </a:rPr>
              <a:t>tecken</a:t>
            </a:r>
            <a:r>
              <a:rPr lang="sv-SE" sz="2000" dirty="0">
                <a:solidFill>
                  <a:srgbClr val="C00000"/>
                </a:solidFill>
              </a:rPr>
              <a:t> och får till och med eld att falla från himlen ner på jorden i människornas åsyn… Och det fick makt att ge livsande åt </a:t>
            </a:r>
            <a:r>
              <a:rPr lang="sv-SE" sz="2000" i="1" u="sng" dirty="0">
                <a:solidFill>
                  <a:srgbClr val="C00000"/>
                </a:solidFill>
              </a:rPr>
              <a:t>vilddjurets bild</a:t>
            </a:r>
            <a:r>
              <a:rPr lang="sv-SE" sz="2000" dirty="0">
                <a:solidFill>
                  <a:srgbClr val="C00000"/>
                </a:solidFill>
              </a:rPr>
              <a:t>, så att vilddjurets bild till och med kunde tala… Och det tvingar alla… att ta emot ett </a:t>
            </a:r>
            <a:r>
              <a:rPr lang="sv-SE" sz="2000" i="1" u="sng" dirty="0">
                <a:solidFill>
                  <a:srgbClr val="C00000"/>
                </a:solidFill>
              </a:rPr>
              <a:t>märke</a:t>
            </a:r>
            <a:r>
              <a:rPr lang="sv-SE" sz="2000" dirty="0">
                <a:solidFill>
                  <a:srgbClr val="C00000"/>
                </a:solidFill>
              </a:rPr>
              <a:t> på högra handen eller pannan, så att ingen kan köpa eller sälja utom den som har märket, vilddjurets namn eller dess namns tal. Här krävs vishet. Den som har förstånd ska räkna </a:t>
            </a:r>
          </a:p>
          <a:p>
            <a:pPr marL="5846763" lvl="1" indent="-5846763">
              <a:lnSpc>
                <a:spcPts val="2200"/>
              </a:lnSpc>
              <a:spcBef>
                <a:spcPts val="300"/>
              </a:spcBef>
              <a:buFont typeface="Arial" panose="020B0604020202020204" pitchFamily="34" charset="0"/>
              <a:buChar char="•"/>
            </a:pPr>
            <a:r>
              <a:rPr lang="sv-SE" sz="2000" dirty="0">
                <a:solidFill>
                  <a:srgbClr val="C00000"/>
                </a:solidFill>
              </a:rPr>
              <a:t>ut vilddjurets tal, för det är en människas tal. Och dess tal är 666. </a:t>
            </a:r>
            <a:r>
              <a:rPr lang="sv-SE" sz="1600" dirty="0"/>
              <a:t>(Upp 13:11-18)</a:t>
            </a:r>
          </a:p>
          <a:p>
            <a:pPr marL="5834063" indent="-188913">
              <a:lnSpc>
                <a:spcPts val="2200"/>
              </a:lnSpc>
              <a:spcBef>
                <a:spcPts val="900"/>
              </a:spcBef>
              <a:buFont typeface="Arial" panose="020B0604020202020204" pitchFamily="34" charset="0"/>
              <a:buChar char="•"/>
            </a:pPr>
            <a:r>
              <a:rPr lang="sv-SE" sz="2000" dirty="0">
                <a:effectLst>
                  <a:outerShdw blurRad="38100" dist="38100" dir="2700000" algn="tl">
                    <a:srgbClr val="000000">
                      <a:alpha val="43137"/>
                    </a:srgbClr>
                  </a:outerShdw>
                </a:effectLst>
              </a:rPr>
              <a:t>Krig och Naturkatastrofer:</a:t>
            </a:r>
            <a:r>
              <a:rPr lang="sv-SE" sz="2000" dirty="0">
                <a:solidFill>
                  <a:srgbClr val="C00000"/>
                </a:solidFill>
                <a:effectLst>
                  <a:outerShdw blurRad="38100" dist="38100" dir="2700000" algn="tl">
                    <a:srgbClr val="000000">
                      <a:alpha val="43137"/>
                    </a:srgbClr>
                  </a:outerShdw>
                </a:effectLst>
              </a:rPr>
              <a:t> </a:t>
            </a:r>
            <a:r>
              <a:rPr lang="sv-SE" sz="2000" dirty="0">
                <a:solidFill>
                  <a:srgbClr val="C00000"/>
                </a:solidFill>
              </a:rPr>
              <a:t>Ve, ve, ve över jordens invånare för de basunstötar som är kvar.</a:t>
            </a:r>
            <a:r>
              <a:rPr lang="sv-SE" sz="2000" dirty="0"/>
              <a:t> </a:t>
            </a:r>
            <a:r>
              <a:rPr lang="sv-SE" sz="1600" dirty="0"/>
              <a:t>(Upp 8:13)</a:t>
            </a:r>
            <a:endParaRPr lang="sv-SE" sz="1600" dirty="0">
              <a:effectLst>
                <a:outerShdw blurRad="38100" dist="38100" dir="2700000" algn="tl">
                  <a:srgbClr val="000000">
                    <a:alpha val="43137"/>
                  </a:srgbClr>
                </a:outerShdw>
              </a:effectLst>
            </a:endParaRPr>
          </a:p>
        </p:txBody>
      </p:sp>
      <p:sp>
        <p:nvSpPr>
          <p:cNvPr id="8" name="Rektangel 7">
            <a:extLst>
              <a:ext uri="{FF2B5EF4-FFF2-40B4-BE49-F238E27FC236}">
                <a16:creationId xmlns:a16="http://schemas.microsoft.com/office/drawing/2014/main" id="{3C8A5E9D-5AB5-4529-A929-BC216B7E7E2B}"/>
              </a:ext>
            </a:extLst>
          </p:cNvPr>
          <p:cNvSpPr/>
          <p:nvPr/>
        </p:nvSpPr>
        <p:spPr>
          <a:xfrm>
            <a:off x="292648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2:a halva</a:t>
            </a:r>
          </a:p>
          <a:p>
            <a:pPr algn="ctr">
              <a:lnSpc>
                <a:spcPts val="1700"/>
              </a:lnSpc>
            </a:pPr>
            <a:r>
              <a:rPr lang="sv-SE" sz="1600">
                <a:solidFill>
                  <a:schemeClr val="tx1"/>
                </a:solidFill>
              </a:rPr>
              <a:t>Antikrists tid</a:t>
            </a:r>
            <a:endParaRPr lang="sv-SE" sz="1600" dirty="0">
              <a:solidFill>
                <a:schemeClr val="tx1"/>
              </a:solidFill>
            </a:endParaRPr>
          </a:p>
          <a:p>
            <a:pPr algn="ctr">
              <a:lnSpc>
                <a:spcPts val="1700"/>
              </a:lnSpc>
            </a:pPr>
            <a:r>
              <a:rPr lang="sv-SE" sz="1600" dirty="0">
                <a:solidFill>
                  <a:schemeClr val="accent3">
                    <a:lumMod val="60000"/>
                    <a:lumOff val="40000"/>
                  </a:schemeClr>
                </a:solidFill>
              </a:rPr>
              <a:t>42 månader</a:t>
            </a:r>
          </a:p>
        </p:txBody>
      </p:sp>
      <p:sp>
        <p:nvSpPr>
          <p:cNvPr id="9" name="Rektangel 8">
            <a:extLst>
              <a:ext uri="{FF2B5EF4-FFF2-40B4-BE49-F238E27FC236}">
                <a16:creationId xmlns:a16="http://schemas.microsoft.com/office/drawing/2014/main" id="{8D857D0E-F84D-43D0-8339-79C80F2EFE08}"/>
              </a:ext>
            </a:extLst>
          </p:cNvPr>
          <p:cNvSpPr/>
          <p:nvPr/>
        </p:nvSpPr>
        <p:spPr>
          <a:xfrm>
            <a:off x="21897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1:a halva</a:t>
            </a:r>
          </a:p>
          <a:p>
            <a:pPr algn="ctr">
              <a:lnSpc>
                <a:spcPts val="1700"/>
              </a:lnSpc>
            </a:pPr>
            <a:r>
              <a:rPr lang="sv-SE" sz="1600" dirty="0">
                <a:solidFill>
                  <a:schemeClr val="tx1"/>
                </a:solidFill>
              </a:rPr>
              <a:t>De två </a:t>
            </a:r>
            <a:r>
              <a:rPr lang="sv-SE" sz="1600">
                <a:solidFill>
                  <a:schemeClr val="tx1"/>
                </a:solidFill>
              </a:rPr>
              <a:t>vittnenas tid</a:t>
            </a:r>
            <a:endParaRPr lang="sv-SE" sz="1600" dirty="0">
              <a:solidFill>
                <a:schemeClr val="tx1"/>
              </a:solidFill>
            </a:endParaRPr>
          </a:p>
          <a:p>
            <a:pPr algn="ctr">
              <a:lnSpc>
                <a:spcPts val="1700"/>
              </a:lnSpc>
            </a:pPr>
            <a:r>
              <a:rPr lang="sv-SE" sz="1600" dirty="0">
                <a:solidFill>
                  <a:schemeClr val="accent3">
                    <a:lumMod val="60000"/>
                    <a:lumOff val="40000"/>
                  </a:schemeClr>
                </a:solidFill>
              </a:rPr>
              <a:t>1260 dagar</a:t>
            </a:r>
          </a:p>
        </p:txBody>
      </p:sp>
      <p:pic>
        <p:nvPicPr>
          <p:cNvPr id="10" name="Bildobjekt 9">
            <a:extLst>
              <a:ext uri="{FF2B5EF4-FFF2-40B4-BE49-F238E27FC236}">
                <a16:creationId xmlns:a16="http://schemas.microsoft.com/office/drawing/2014/main" id="{10FA7E84-AE69-41FA-B80D-A79EC2F96B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8219" y="5454811"/>
            <a:ext cx="415737" cy="692894"/>
          </a:xfrm>
          <a:prstGeom prst="rect">
            <a:avLst/>
          </a:prstGeom>
          <a:effectLst>
            <a:outerShdw blurRad="50800" dist="38100" dir="2700000" algn="tl" rotWithShape="0">
              <a:prstClr val="black">
                <a:alpha val="40000"/>
              </a:prstClr>
            </a:outerShdw>
          </a:effectLst>
        </p:spPr>
      </p:pic>
      <p:grpSp>
        <p:nvGrpSpPr>
          <p:cNvPr id="12" name="Bild 8" descr="Ordförandeklubba">
            <a:extLst>
              <a:ext uri="{FF2B5EF4-FFF2-40B4-BE49-F238E27FC236}">
                <a16:creationId xmlns:a16="http://schemas.microsoft.com/office/drawing/2014/main" id="{32360350-8F98-4878-8065-629A7CFB93E5}"/>
              </a:ext>
            </a:extLst>
          </p:cNvPr>
          <p:cNvGrpSpPr/>
          <p:nvPr/>
        </p:nvGrpSpPr>
        <p:grpSpPr>
          <a:xfrm flipH="1">
            <a:off x="182958" y="5430877"/>
            <a:ext cx="654478" cy="654478"/>
            <a:chOff x="215304" y="5319141"/>
            <a:chExt cx="694325" cy="694325"/>
          </a:xfrm>
          <a:solidFill>
            <a:schemeClr val="accent1">
              <a:lumMod val="50000"/>
            </a:schemeClr>
          </a:solidFill>
        </p:grpSpPr>
        <p:sp>
          <p:nvSpPr>
            <p:cNvPr id="13" name="Frihandsfigur: Form 12">
              <a:extLst>
                <a:ext uri="{FF2B5EF4-FFF2-40B4-BE49-F238E27FC236}">
                  <a16:creationId xmlns:a16="http://schemas.microsoft.com/office/drawing/2014/main" id="{205B9E25-DA9C-40FE-9CD1-C87E06EF241B}"/>
                </a:ext>
              </a:extLst>
            </p:cNvPr>
            <p:cNvSpPr/>
            <p:nvPr/>
          </p:nvSpPr>
          <p:spPr>
            <a:xfrm>
              <a:off x="269096" y="5864747"/>
              <a:ext cx="296535" cy="94023"/>
            </a:xfrm>
            <a:custGeom>
              <a:avLst/>
              <a:gdLst>
                <a:gd name="connsiteX0" fmla="*/ 264440 w 296534"/>
                <a:gd name="connsiteY0" fmla="*/ 32999 h 94023"/>
                <a:gd name="connsiteX1" fmla="*/ 249975 w 296534"/>
                <a:gd name="connsiteY1" fmla="*/ 32999 h 94023"/>
                <a:gd name="connsiteX2" fmla="*/ 249975 w 296534"/>
                <a:gd name="connsiteY2" fmla="*/ 4068 h 94023"/>
                <a:gd name="connsiteX3" fmla="*/ 47464 w 296534"/>
                <a:gd name="connsiteY3" fmla="*/ 4068 h 94023"/>
                <a:gd name="connsiteX4" fmla="*/ 47464 w 296534"/>
                <a:gd name="connsiteY4" fmla="*/ 32999 h 94023"/>
                <a:gd name="connsiteX5" fmla="*/ 32999 w 296534"/>
                <a:gd name="connsiteY5" fmla="*/ 32999 h 94023"/>
                <a:gd name="connsiteX6" fmla="*/ 4068 w 296534"/>
                <a:gd name="connsiteY6" fmla="*/ 61929 h 94023"/>
                <a:gd name="connsiteX7" fmla="*/ 32999 w 296534"/>
                <a:gd name="connsiteY7" fmla="*/ 90859 h 94023"/>
                <a:gd name="connsiteX8" fmla="*/ 264440 w 296534"/>
                <a:gd name="connsiteY8" fmla="*/ 90859 h 94023"/>
                <a:gd name="connsiteX9" fmla="*/ 293370 w 296534"/>
                <a:gd name="connsiteY9" fmla="*/ 61929 h 94023"/>
                <a:gd name="connsiteX10" fmla="*/ 264440 w 296534"/>
                <a:gd name="connsiteY10" fmla="*/ 32999 h 9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534" h="94023">
                  <a:moveTo>
                    <a:pt x="264440" y="32999"/>
                  </a:moveTo>
                  <a:lnTo>
                    <a:pt x="249975" y="32999"/>
                  </a:lnTo>
                  <a:lnTo>
                    <a:pt x="249975" y="4068"/>
                  </a:lnTo>
                  <a:lnTo>
                    <a:pt x="47464" y="4068"/>
                  </a:lnTo>
                  <a:lnTo>
                    <a:pt x="47464" y="32999"/>
                  </a:lnTo>
                  <a:lnTo>
                    <a:pt x="32999" y="32999"/>
                  </a:lnTo>
                  <a:cubicBezTo>
                    <a:pt x="17087" y="32999"/>
                    <a:pt x="4068" y="46017"/>
                    <a:pt x="4068" y="61929"/>
                  </a:cubicBezTo>
                  <a:cubicBezTo>
                    <a:pt x="4068" y="77840"/>
                    <a:pt x="17087" y="90859"/>
                    <a:pt x="32999" y="90859"/>
                  </a:cubicBezTo>
                  <a:lnTo>
                    <a:pt x="264440" y="90859"/>
                  </a:lnTo>
                  <a:cubicBezTo>
                    <a:pt x="280352" y="90859"/>
                    <a:pt x="293370" y="77840"/>
                    <a:pt x="293370" y="61929"/>
                  </a:cubicBezTo>
                  <a:cubicBezTo>
                    <a:pt x="293370" y="46017"/>
                    <a:pt x="280352" y="32999"/>
                    <a:pt x="264440" y="32999"/>
                  </a:cubicBezTo>
                  <a:close/>
                </a:path>
              </a:pathLst>
            </a:custGeom>
            <a:grpFill/>
            <a:ln w="7144" cap="flat">
              <a:noFill/>
              <a:prstDash val="solid"/>
              <a:miter/>
            </a:ln>
          </p:spPr>
          <p:txBody>
            <a:bodyPr rtlCol="0" anchor="ctr"/>
            <a:lstStyle/>
            <a:p>
              <a:endParaRPr lang="sv-SE" dirty="0"/>
            </a:p>
          </p:txBody>
        </p:sp>
        <p:sp>
          <p:nvSpPr>
            <p:cNvPr id="14" name="Frihandsfigur: Form 13">
              <a:extLst>
                <a:ext uri="{FF2B5EF4-FFF2-40B4-BE49-F238E27FC236}">
                  <a16:creationId xmlns:a16="http://schemas.microsoft.com/office/drawing/2014/main" id="{BF69E8BF-3DBE-4667-A2C8-4C0321CFBFB8}"/>
                </a:ext>
              </a:extLst>
            </p:cNvPr>
            <p:cNvSpPr/>
            <p:nvPr/>
          </p:nvSpPr>
          <p:spPr>
            <a:xfrm>
              <a:off x="355887" y="5598589"/>
              <a:ext cx="180814" cy="180814"/>
            </a:xfrm>
            <a:custGeom>
              <a:avLst/>
              <a:gdLst>
                <a:gd name="connsiteX0" fmla="*/ 176926 w 180813"/>
                <a:gd name="connsiteY0" fmla="*/ 155229 h 180813"/>
                <a:gd name="connsiteX1" fmla="*/ 176926 w 180813"/>
                <a:gd name="connsiteY1" fmla="*/ 124852 h 180813"/>
                <a:gd name="connsiteX2" fmla="*/ 62652 w 180813"/>
                <a:gd name="connsiteY2" fmla="*/ 10578 h 180813"/>
                <a:gd name="connsiteX3" fmla="*/ 32275 w 180813"/>
                <a:gd name="connsiteY3" fmla="*/ 10578 h 180813"/>
                <a:gd name="connsiteX4" fmla="*/ 4068 w 180813"/>
                <a:gd name="connsiteY4" fmla="*/ 38785 h 180813"/>
                <a:gd name="connsiteX5" fmla="*/ 148719 w 180813"/>
                <a:gd name="connsiteY5" fmla="*/ 183436 h 180813"/>
                <a:gd name="connsiteX6" fmla="*/ 176926 w 180813"/>
                <a:gd name="connsiteY6" fmla="*/ 155229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76926" y="155229"/>
                  </a:moveTo>
                  <a:cubicBezTo>
                    <a:pt x="185605" y="146550"/>
                    <a:pt x="185605" y="132808"/>
                    <a:pt x="176926" y="124852"/>
                  </a:cubicBezTo>
                  <a:lnTo>
                    <a:pt x="62652" y="10578"/>
                  </a:lnTo>
                  <a:cubicBezTo>
                    <a:pt x="53973" y="1899"/>
                    <a:pt x="40231" y="1899"/>
                    <a:pt x="32275" y="10578"/>
                  </a:cubicBezTo>
                  <a:lnTo>
                    <a:pt x="4068" y="38785"/>
                  </a:lnTo>
                  <a:lnTo>
                    <a:pt x="148719" y="183436"/>
                  </a:lnTo>
                  <a:lnTo>
                    <a:pt x="176926" y="155229"/>
                  </a:lnTo>
                  <a:close/>
                </a:path>
              </a:pathLst>
            </a:custGeom>
            <a:grpFill/>
            <a:ln w="7144" cap="flat">
              <a:noFill/>
              <a:prstDash val="solid"/>
              <a:miter/>
            </a:ln>
          </p:spPr>
          <p:txBody>
            <a:bodyPr rtlCol="0" anchor="ctr"/>
            <a:lstStyle/>
            <a:p>
              <a:endParaRPr lang="sv-SE" dirty="0"/>
            </a:p>
          </p:txBody>
        </p:sp>
        <p:sp>
          <p:nvSpPr>
            <p:cNvPr id="15" name="Frihandsfigur: Form 14">
              <a:extLst>
                <a:ext uri="{FF2B5EF4-FFF2-40B4-BE49-F238E27FC236}">
                  <a16:creationId xmlns:a16="http://schemas.microsoft.com/office/drawing/2014/main" id="{3449FA65-2AE0-4B5D-9481-FBFF931BDC95}"/>
                </a:ext>
              </a:extLst>
            </p:cNvPr>
            <p:cNvSpPr/>
            <p:nvPr/>
          </p:nvSpPr>
          <p:spPr>
            <a:xfrm>
              <a:off x="581542" y="5372933"/>
              <a:ext cx="180814" cy="180814"/>
            </a:xfrm>
            <a:custGeom>
              <a:avLst/>
              <a:gdLst>
                <a:gd name="connsiteX0" fmla="*/ 124852 w 180813"/>
                <a:gd name="connsiteY0" fmla="*/ 176926 h 180813"/>
                <a:gd name="connsiteX1" fmla="*/ 155229 w 180813"/>
                <a:gd name="connsiteY1" fmla="*/ 176926 h 180813"/>
                <a:gd name="connsiteX2" fmla="*/ 183436 w 180813"/>
                <a:gd name="connsiteY2" fmla="*/ 148719 h 180813"/>
                <a:gd name="connsiteX3" fmla="*/ 38785 w 180813"/>
                <a:gd name="connsiteY3" fmla="*/ 4068 h 180813"/>
                <a:gd name="connsiteX4" fmla="*/ 10578 w 180813"/>
                <a:gd name="connsiteY4" fmla="*/ 32275 h 180813"/>
                <a:gd name="connsiteX5" fmla="*/ 10578 w 180813"/>
                <a:gd name="connsiteY5" fmla="*/ 62652 h 180813"/>
                <a:gd name="connsiteX6" fmla="*/ 124852 w 180813"/>
                <a:gd name="connsiteY6" fmla="*/ 176926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24852" y="176926"/>
                  </a:moveTo>
                  <a:cubicBezTo>
                    <a:pt x="133531" y="185605"/>
                    <a:pt x="147273" y="185605"/>
                    <a:pt x="155229" y="176926"/>
                  </a:cubicBezTo>
                  <a:lnTo>
                    <a:pt x="183436" y="148719"/>
                  </a:lnTo>
                  <a:lnTo>
                    <a:pt x="38785" y="4068"/>
                  </a:lnTo>
                  <a:lnTo>
                    <a:pt x="10578" y="32275"/>
                  </a:lnTo>
                  <a:cubicBezTo>
                    <a:pt x="1899" y="40954"/>
                    <a:pt x="1899" y="54696"/>
                    <a:pt x="10578" y="62652"/>
                  </a:cubicBezTo>
                  <a:lnTo>
                    <a:pt x="124852" y="176926"/>
                  </a:lnTo>
                  <a:close/>
                </a:path>
              </a:pathLst>
            </a:custGeom>
            <a:grpFill/>
            <a:ln w="7144" cap="flat">
              <a:noFill/>
              <a:prstDash val="solid"/>
              <a:miter/>
            </a:ln>
          </p:spPr>
          <p:txBody>
            <a:bodyPr rtlCol="0" anchor="ctr"/>
            <a:lstStyle/>
            <a:p>
              <a:endParaRPr lang="sv-SE" dirty="0"/>
            </a:p>
          </p:txBody>
        </p:sp>
        <p:sp>
          <p:nvSpPr>
            <p:cNvPr id="17" name="Frihandsfigur: Form 16">
              <a:extLst>
                <a:ext uri="{FF2B5EF4-FFF2-40B4-BE49-F238E27FC236}">
                  <a16:creationId xmlns:a16="http://schemas.microsoft.com/office/drawing/2014/main" id="{CFDF7E2C-1E01-41D9-BABD-C1B112248686}"/>
                </a:ext>
              </a:extLst>
            </p:cNvPr>
            <p:cNvSpPr/>
            <p:nvPr/>
          </p:nvSpPr>
          <p:spPr>
            <a:xfrm>
              <a:off x="428212" y="5445259"/>
              <a:ext cx="426721" cy="412255"/>
            </a:xfrm>
            <a:custGeom>
              <a:avLst/>
              <a:gdLst>
                <a:gd name="connsiteX0" fmla="*/ 416324 w 426720"/>
                <a:gd name="connsiteY0" fmla="*/ 358463 h 412255"/>
                <a:gd name="connsiteX1" fmla="*/ 221045 w 426720"/>
                <a:gd name="connsiteY1" fmla="*/ 163184 h 412255"/>
                <a:gd name="connsiteX2" fmla="*/ 264440 w 426720"/>
                <a:gd name="connsiteY2" fmla="*/ 119789 h 412255"/>
                <a:gd name="connsiteX3" fmla="*/ 148719 w 426720"/>
                <a:gd name="connsiteY3" fmla="*/ 4068 h 412255"/>
                <a:gd name="connsiteX4" fmla="*/ 4068 w 426720"/>
                <a:gd name="connsiteY4" fmla="*/ 148719 h 412255"/>
                <a:gd name="connsiteX5" fmla="*/ 119789 w 426720"/>
                <a:gd name="connsiteY5" fmla="*/ 264440 h 412255"/>
                <a:gd name="connsiteX6" fmla="*/ 177650 w 426720"/>
                <a:gd name="connsiteY6" fmla="*/ 206580 h 412255"/>
                <a:gd name="connsiteX7" fmla="*/ 372928 w 426720"/>
                <a:gd name="connsiteY7" fmla="*/ 401859 h 412255"/>
                <a:gd name="connsiteX8" fmla="*/ 416324 w 426720"/>
                <a:gd name="connsiteY8" fmla="*/ 401859 h 412255"/>
                <a:gd name="connsiteX9" fmla="*/ 416324 w 426720"/>
                <a:gd name="connsiteY9" fmla="*/ 358463 h 41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 h="412255">
                  <a:moveTo>
                    <a:pt x="416324" y="358463"/>
                  </a:moveTo>
                  <a:lnTo>
                    <a:pt x="221045" y="163184"/>
                  </a:lnTo>
                  <a:lnTo>
                    <a:pt x="264440" y="119789"/>
                  </a:lnTo>
                  <a:lnTo>
                    <a:pt x="148719" y="4068"/>
                  </a:lnTo>
                  <a:lnTo>
                    <a:pt x="4068" y="148719"/>
                  </a:lnTo>
                  <a:lnTo>
                    <a:pt x="119789" y="264440"/>
                  </a:lnTo>
                  <a:lnTo>
                    <a:pt x="177650" y="206580"/>
                  </a:lnTo>
                  <a:lnTo>
                    <a:pt x="372928" y="401859"/>
                  </a:lnTo>
                  <a:cubicBezTo>
                    <a:pt x="385224" y="414154"/>
                    <a:pt x="404028" y="414154"/>
                    <a:pt x="416324" y="401859"/>
                  </a:cubicBezTo>
                  <a:cubicBezTo>
                    <a:pt x="428619" y="389563"/>
                    <a:pt x="428619" y="370759"/>
                    <a:pt x="416324" y="358463"/>
                  </a:cubicBezTo>
                  <a:close/>
                </a:path>
              </a:pathLst>
            </a:custGeom>
            <a:grpFill/>
            <a:ln w="7144" cap="flat">
              <a:noFill/>
              <a:prstDash val="solid"/>
              <a:miter/>
            </a:ln>
          </p:spPr>
          <p:txBody>
            <a:bodyPr rtlCol="0" anchor="ctr"/>
            <a:lstStyle/>
            <a:p>
              <a:endParaRPr lang="sv-SE" dirty="0"/>
            </a:p>
          </p:txBody>
        </p:sp>
      </p:grpSp>
      <p:pic>
        <p:nvPicPr>
          <p:cNvPr id="18" name="Bildobjekt 17">
            <a:extLst>
              <a:ext uri="{FF2B5EF4-FFF2-40B4-BE49-F238E27FC236}">
                <a16:creationId xmlns:a16="http://schemas.microsoft.com/office/drawing/2014/main" id="{E127F7E6-ED0A-491F-9799-C56C5DFD02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34499">
            <a:off x="2753273" y="4986421"/>
            <a:ext cx="675299" cy="497397"/>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42221134"/>
      </p:ext>
    </p:extLst>
  </p:cSld>
  <p:clrMapOvr>
    <a:masterClrMapping/>
  </p:clrMapOvr>
  <p:transition advTm="41191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7" end="7"/>
                                            </p:txEl>
                                          </p:spTgt>
                                        </p:tgtEl>
                                        <p:attrNameLst>
                                          <p:attrName>style.visibility</p:attrName>
                                        </p:attrNameLst>
                                      </p:cBhvr>
                                      <p:to>
                                        <p:strVal val="visible"/>
                                      </p:to>
                                    </p:set>
                                    <p:animEffect transition="in" filter="fade">
                                      <p:cBhvr>
                                        <p:cTn id="42" dur="500"/>
                                        <p:tgtEl>
                                          <p:spTgt spid="16">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xEl>
                                              <p:pRg st="8" end="8"/>
                                            </p:txEl>
                                          </p:spTgt>
                                        </p:tgtEl>
                                        <p:attrNameLst>
                                          <p:attrName>style.visibility</p:attrName>
                                        </p:attrNameLst>
                                      </p:cBhvr>
                                      <p:to>
                                        <p:strVal val="visible"/>
                                      </p:to>
                                    </p:set>
                                    <p:animEffect transition="in" filter="fade">
                                      <p:cBhvr>
                                        <p:cTn id="45" dur="500"/>
                                        <p:tgtEl>
                                          <p:spTgt spid="16">
                                            <p:txEl>
                                              <p:pRg st="8" end="8"/>
                                            </p:txEl>
                                          </p:spTgt>
                                        </p:tgtEl>
                                      </p:cBhvr>
                                    </p:animEffect>
                                  </p:childTnLst>
                                </p:cTn>
                              </p:par>
                              <p:par>
                                <p:cTn id="46" presetID="10" presetClass="exit" presetSubtype="0" fill="hold"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xEl>
                                              <p:pRg st="9" end="9"/>
                                            </p:txEl>
                                          </p:spTgt>
                                        </p:tgtEl>
                                        <p:attrNameLst>
                                          <p:attrName>style.visibility</p:attrName>
                                        </p:attrNameLst>
                                      </p:cBhvr>
                                      <p:to>
                                        <p:strVal val="visible"/>
                                      </p:to>
                                    </p:set>
                                    <p:animEffect transition="in" filter="fade">
                                      <p:cBhvr>
                                        <p:cTn id="53" dur="50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B67ADF-7875-4528-A8FB-0CC24BC2ABDE}"/>
              </a:ext>
            </a:extLst>
          </p:cNvPr>
          <p:cNvSpPr>
            <a:spLocks noGrp="1"/>
          </p:cNvSpPr>
          <p:nvPr>
            <p:ph type="title"/>
          </p:nvPr>
        </p:nvSpPr>
        <p:spPr/>
        <p:txBody>
          <a:bodyPr/>
          <a:lstStyle/>
          <a:p>
            <a:r>
              <a:rPr lang="sv-SE" dirty="0"/>
              <a:t>Slutuppgörelsen</a:t>
            </a:r>
          </a:p>
        </p:txBody>
      </p:sp>
      <p:sp>
        <p:nvSpPr>
          <p:cNvPr id="16" name="Text Vedermöda - Mörker">
            <a:extLst>
              <a:ext uri="{FF2B5EF4-FFF2-40B4-BE49-F238E27FC236}">
                <a16:creationId xmlns:a16="http://schemas.microsoft.com/office/drawing/2014/main" id="{FD2EF87A-32B9-4119-B186-526D543BDA15}"/>
              </a:ext>
            </a:extLst>
          </p:cNvPr>
          <p:cNvSpPr/>
          <p:nvPr/>
        </p:nvSpPr>
        <p:spPr>
          <a:xfrm>
            <a:off x="0" y="684000"/>
            <a:ext cx="12192000" cy="5940088"/>
          </a:xfrm>
          <a:prstGeom prst="rect">
            <a:avLst/>
          </a:prstGeom>
        </p:spPr>
        <p:txBody>
          <a:bodyPr wrap="square" lIns="216000">
            <a:spAutoFit/>
          </a:bodyPr>
          <a:lstStyle/>
          <a:p>
            <a:pPr>
              <a:lnSpc>
                <a:spcPts val="2000"/>
              </a:lnSpc>
              <a:defRPr/>
            </a:pPr>
            <a:r>
              <a:rPr lang="sv-SE" dirty="0">
                <a:effectLst>
                  <a:outerShdw blurRad="38100" dist="38100" dir="2700000" algn="tl">
                    <a:srgbClr val="000000">
                      <a:alpha val="43137"/>
                    </a:srgbClr>
                  </a:outerShdw>
                </a:effectLst>
              </a:rPr>
              <a:t>Mörker</a:t>
            </a:r>
          </a:p>
          <a:p>
            <a:pPr marL="179388" indent="-179388">
              <a:lnSpc>
                <a:spcPts val="2000"/>
              </a:lnSpc>
              <a:spcBef>
                <a:spcPts val="300"/>
              </a:spcBef>
              <a:buFont typeface="Arial" panose="020B0604020202020204" pitchFamily="34" charset="0"/>
              <a:buChar char="•"/>
              <a:defRPr/>
            </a:pPr>
            <a:r>
              <a:rPr lang="sv-SE" dirty="0">
                <a:solidFill>
                  <a:srgbClr val="C00000"/>
                </a:solidFill>
              </a:rPr>
              <a:t>Strax </a:t>
            </a:r>
            <a:r>
              <a:rPr lang="sv-SE" i="1" u="sng" dirty="0">
                <a:solidFill>
                  <a:srgbClr val="C00000"/>
                </a:solidFill>
              </a:rPr>
              <a:t>efter</a:t>
            </a:r>
            <a:r>
              <a:rPr lang="sv-SE" dirty="0">
                <a:solidFill>
                  <a:srgbClr val="C00000"/>
                </a:solidFill>
              </a:rPr>
              <a:t> de dagarnas </a:t>
            </a:r>
            <a:r>
              <a:rPr lang="sv-SE" i="1" u="sng" dirty="0">
                <a:solidFill>
                  <a:srgbClr val="C00000"/>
                </a:solidFill>
              </a:rPr>
              <a:t>nöd</a:t>
            </a:r>
            <a:r>
              <a:rPr lang="sv-SE" i="1" dirty="0">
                <a:solidFill>
                  <a:srgbClr val="C00000"/>
                </a:solidFill>
              </a:rPr>
              <a:t> </a:t>
            </a:r>
            <a:r>
              <a:rPr lang="sv-SE" dirty="0">
                <a:solidFill>
                  <a:srgbClr val="C00000"/>
                </a:solidFill>
              </a:rPr>
              <a:t>ska solen förmörkas och månen inte längre ge sitt sken. Stjärnorna </a:t>
            </a:r>
            <a:br>
              <a:rPr lang="sv-SE" dirty="0">
                <a:solidFill>
                  <a:srgbClr val="C00000"/>
                </a:solidFill>
              </a:rPr>
            </a:br>
            <a:r>
              <a:rPr lang="sv-SE" dirty="0">
                <a:solidFill>
                  <a:srgbClr val="C00000"/>
                </a:solidFill>
              </a:rPr>
              <a:t>ska falla från himlen. </a:t>
            </a:r>
            <a:r>
              <a:rPr lang="sv-SE" sz="1400" dirty="0">
                <a:solidFill>
                  <a:prstClr val="black"/>
                </a:solidFill>
              </a:rPr>
              <a:t>(Matt 24:29)</a:t>
            </a:r>
          </a:p>
          <a:p>
            <a:pPr marL="179388" indent="-179388">
              <a:lnSpc>
                <a:spcPts val="2000"/>
              </a:lnSpc>
              <a:spcBef>
                <a:spcPts val="300"/>
              </a:spcBef>
              <a:buFont typeface="Arial" panose="020B0604020202020204" pitchFamily="34" charset="0"/>
              <a:buChar char="•"/>
              <a:defRPr/>
            </a:pPr>
            <a:r>
              <a:rPr lang="sv-SE" dirty="0">
                <a:solidFill>
                  <a:srgbClr val="C00000"/>
                </a:solidFill>
              </a:rPr>
              <a:t>Solen ska vändas i mörker och månen i blod </a:t>
            </a:r>
            <a:r>
              <a:rPr lang="sv-SE" i="1" u="sng" dirty="0">
                <a:solidFill>
                  <a:srgbClr val="C00000"/>
                </a:solidFill>
              </a:rPr>
              <a:t>innan</a:t>
            </a:r>
            <a:r>
              <a:rPr lang="sv-SE" dirty="0">
                <a:solidFill>
                  <a:srgbClr val="C00000"/>
                </a:solidFill>
              </a:rPr>
              <a:t> </a:t>
            </a:r>
            <a:r>
              <a:rPr lang="sv-SE" i="1" cap="small" dirty="0">
                <a:solidFill>
                  <a:srgbClr val="C00000"/>
                </a:solidFill>
              </a:rPr>
              <a:t>Herrens</a:t>
            </a:r>
            <a:r>
              <a:rPr lang="sv-SE" i="1" dirty="0">
                <a:solidFill>
                  <a:srgbClr val="C00000"/>
                </a:solidFill>
              </a:rPr>
              <a:t> dag</a:t>
            </a:r>
            <a:r>
              <a:rPr lang="sv-SE" dirty="0">
                <a:solidFill>
                  <a:srgbClr val="C00000"/>
                </a:solidFill>
              </a:rPr>
              <a:t> kommer.</a:t>
            </a:r>
            <a:r>
              <a:rPr lang="sv-SE" dirty="0">
                <a:solidFill>
                  <a:prstClr val="black"/>
                </a:solidFill>
              </a:rPr>
              <a:t> </a:t>
            </a:r>
            <a:r>
              <a:rPr lang="sv-SE" sz="1400" dirty="0">
                <a:solidFill>
                  <a:prstClr val="black"/>
                </a:solidFill>
              </a:rPr>
              <a:t>(Joel 2:31)</a:t>
            </a:r>
          </a:p>
          <a:p>
            <a:pPr>
              <a:lnSpc>
                <a:spcPts val="2000"/>
              </a:lnSpc>
              <a:spcBef>
                <a:spcPts val="1000"/>
              </a:spcBef>
            </a:pPr>
            <a:r>
              <a:rPr lang="sv-SE" dirty="0">
                <a:effectLst>
                  <a:outerShdw blurRad="38100" dist="38100" dir="2700000" algn="tl">
                    <a:srgbClr val="000000">
                      <a:alpha val="43137"/>
                    </a:srgbClr>
                  </a:outerShdw>
                </a:effectLst>
              </a:rPr>
              <a:t>Samling: </a:t>
            </a:r>
            <a:r>
              <a:rPr lang="sv-SE" dirty="0">
                <a:solidFill>
                  <a:srgbClr val="C00000"/>
                </a:solidFill>
              </a:rPr>
              <a:t>Onda andar… </a:t>
            </a:r>
            <a:r>
              <a:rPr lang="sv-SE" i="1" u="sng" dirty="0">
                <a:solidFill>
                  <a:srgbClr val="C00000"/>
                </a:solidFill>
              </a:rPr>
              <a:t>samlade</a:t>
            </a:r>
            <a:r>
              <a:rPr lang="sv-SE" dirty="0">
                <a:solidFill>
                  <a:srgbClr val="C00000"/>
                </a:solidFill>
              </a:rPr>
              <a:t> [kungarna] på den plats som… heter </a:t>
            </a:r>
            <a:r>
              <a:rPr lang="sv-SE" i="1" u="sng" dirty="0">
                <a:solidFill>
                  <a:srgbClr val="C00000"/>
                </a:solidFill>
              </a:rPr>
              <a:t>Harmagedon</a:t>
            </a:r>
            <a:r>
              <a:rPr lang="sv-SE" dirty="0">
                <a:solidFill>
                  <a:srgbClr val="C00000"/>
                </a:solidFill>
              </a:rPr>
              <a:t> </a:t>
            </a:r>
            <a:r>
              <a:rPr lang="sv-SE" dirty="0"/>
              <a:t>[orten Megiddo vid Jisreels dal]</a:t>
            </a:r>
            <a:r>
              <a:rPr lang="sv-SE" dirty="0">
                <a:solidFill>
                  <a:srgbClr val="C00000"/>
                </a:solidFill>
              </a:rPr>
              <a:t>.</a:t>
            </a:r>
            <a:r>
              <a:rPr lang="sv-SE" dirty="0"/>
              <a:t> </a:t>
            </a:r>
            <a:r>
              <a:rPr lang="sv-SE" sz="1400" dirty="0"/>
              <a:t>(Upp 16:14-16)</a:t>
            </a:r>
          </a:p>
          <a:p>
            <a:pPr>
              <a:lnSpc>
                <a:spcPts val="2000"/>
              </a:lnSpc>
              <a:spcBef>
                <a:spcPts val="1000"/>
              </a:spcBef>
            </a:pPr>
            <a:r>
              <a:rPr lang="sv-SE" dirty="0">
                <a:effectLst>
                  <a:outerShdw blurRad="38100" dist="38100" dir="2700000" algn="tl">
                    <a:srgbClr val="000000">
                      <a:alpha val="43137"/>
                    </a:srgbClr>
                  </a:outerShdw>
                </a:effectLst>
              </a:rPr>
              <a:t>Stridsplats: </a:t>
            </a:r>
            <a:r>
              <a:rPr lang="sv-SE" dirty="0">
                <a:solidFill>
                  <a:srgbClr val="C00000"/>
                </a:solidFill>
              </a:rPr>
              <a:t>Jag samla alla hednafolk och </a:t>
            </a:r>
            <a:r>
              <a:rPr lang="sv-SE" i="1" u="sng" dirty="0">
                <a:solidFill>
                  <a:srgbClr val="C00000"/>
                </a:solidFill>
              </a:rPr>
              <a:t>föra dem</a:t>
            </a:r>
            <a:r>
              <a:rPr lang="sv-SE" dirty="0">
                <a:solidFill>
                  <a:srgbClr val="C00000"/>
                </a:solidFill>
              </a:rPr>
              <a:t> ner till </a:t>
            </a:r>
            <a:r>
              <a:rPr lang="sv-SE" i="1" u="sng" dirty="0">
                <a:solidFill>
                  <a:srgbClr val="C00000"/>
                </a:solidFill>
              </a:rPr>
              <a:t>Joshafats dal</a:t>
            </a:r>
            <a:r>
              <a:rPr lang="sv-SE" dirty="0">
                <a:solidFill>
                  <a:srgbClr val="C00000"/>
                </a:solidFill>
              </a:rPr>
              <a:t> </a:t>
            </a:r>
            <a:r>
              <a:rPr lang="sv-SE" dirty="0"/>
              <a:t>[troligen Kidrondalen]</a:t>
            </a:r>
            <a:r>
              <a:rPr lang="sv-SE" dirty="0">
                <a:solidFill>
                  <a:srgbClr val="C00000"/>
                </a:solidFill>
              </a:rPr>
              <a:t>. Där ska jag hålla dom över dem… Herrens dag är nära i Domens dal. Solen och månen förmörkas och stjärnorna mister sitt sken. </a:t>
            </a:r>
            <a:r>
              <a:rPr lang="sv-SE" sz="1400" dirty="0">
                <a:solidFill>
                  <a:prstClr val="black"/>
                </a:solidFill>
              </a:rPr>
              <a:t>(Joel 3:1-15)</a:t>
            </a:r>
            <a:endParaRPr lang="sv-SE" sz="1400" b="1" dirty="0"/>
          </a:p>
          <a:p>
            <a:pPr>
              <a:lnSpc>
                <a:spcPts val="2000"/>
              </a:lnSpc>
              <a:spcBef>
                <a:spcPts val="1000"/>
              </a:spcBef>
            </a:pPr>
            <a:r>
              <a:rPr lang="sv-SE" dirty="0">
                <a:effectLst>
                  <a:outerShdw blurRad="38100" dist="38100" dir="2700000" algn="tl">
                    <a:srgbClr val="000000">
                      <a:alpha val="43137"/>
                    </a:srgbClr>
                  </a:outerShdw>
                </a:effectLst>
              </a:rPr>
              <a:t>Stora styrkor: </a:t>
            </a:r>
            <a:r>
              <a:rPr lang="sv-SE" dirty="0">
                <a:solidFill>
                  <a:srgbClr val="C00000"/>
                </a:solidFill>
              </a:rPr>
              <a:t>Jag ska föra dig [storfursten Gog] ut med hela din här… en </a:t>
            </a:r>
            <a:r>
              <a:rPr lang="sv-SE" i="1" u="sng" dirty="0">
                <a:solidFill>
                  <a:srgbClr val="C00000"/>
                </a:solidFill>
              </a:rPr>
              <a:t>enorm</a:t>
            </a:r>
            <a:r>
              <a:rPr lang="sv-SE" dirty="0">
                <a:solidFill>
                  <a:srgbClr val="C00000"/>
                </a:solidFill>
              </a:rPr>
              <a:t> skara. </a:t>
            </a:r>
            <a:r>
              <a:rPr lang="sv-SE" sz="1400" dirty="0"/>
              <a:t>(Hes 38:4)</a:t>
            </a:r>
          </a:p>
          <a:p>
            <a:pPr>
              <a:lnSpc>
                <a:spcPts val="2000"/>
              </a:lnSpc>
              <a:spcBef>
                <a:spcPts val="1000"/>
              </a:spcBef>
            </a:pPr>
            <a:r>
              <a:rPr lang="sv-SE" dirty="0">
                <a:effectLst>
                  <a:outerShdw blurRad="38100" dist="38100" dir="2700000" algn="tl">
                    <a:srgbClr val="000000">
                      <a:alpha val="43137"/>
                    </a:srgbClr>
                  </a:outerShdw>
                </a:effectLst>
              </a:rPr>
              <a:t>Måltavlan: </a:t>
            </a:r>
            <a:r>
              <a:rPr lang="sv-SE" dirty="0">
                <a:solidFill>
                  <a:srgbClr val="C00000"/>
                </a:solidFill>
              </a:rPr>
              <a:t>Jag ska göra </a:t>
            </a:r>
            <a:r>
              <a:rPr lang="sv-SE" i="1" u="sng" dirty="0">
                <a:solidFill>
                  <a:srgbClr val="C00000"/>
                </a:solidFill>
              </a:rPr>
              <a:t>Jerusalem</a:t>
            </a:r>
            <a:r>
              <a:rPr lang="sv-SE" dirty="0">
                <a:solidFill>
                  <a:srgbClr val="C00000"/>
                </a:solidFill>
              </a:rPr>
              <a:t> till en berusningens bägare… Och alla jordens folk ska församla sig mot henne.</a:t>
            </a:r>
            <a:r>
              <a:rPr lang="sv-SE" sz="1400" dirty="0"/>
              <a:t> (Sak 12:2-3)</a:t>
            </a:r>
          </a:p>
          <a:p>
            <a:pPr>
              <a:lnSpc>
                <a:spcPts val="2000"/>
              </a:lnSpc>
              <a:spcBef>
                <a:spcPts val="1000"/>
              </a:spcBef>
            </a:pPr>
            <a:r>
              <a:rPr lang="sv-SE" dirty="0">
                <a:effectLst>
                  <a:outerShdw blurRad="38100" dist="38100" dir="2700000" algn="tl">
                    <a:srgbClr val="000000">
                      <a:alpha val="43137"/>
                    </a:srgbClr>
                  </a:outerShdw>
                </a:effectLst>
              </a:rPr>
              <a:t>Enorm blodsutgjutelse: </a:t>
            </a:r>
            <a:r>
              <a:rPr lang="sv-SE" dirty="0">
                <a:solidFill>
                  <a:srgbClr val="C00000"/>
                </a:solidFill>
              </a:rPr>
              <a:t>Säg till alla slags fåglar och till markens alla djur: Ni ska få äta kött av hjältar och dricka blod av jordens furstar… Mätta er vid mitt bord av ridhästar och ryttare, av hjältar och allt slags krigsfolk.</a:t>
            </a:r>
            <a:r>
              <a:rPr lang="sv-SE" dirty="0"/>
              <a:t> </a:t>
            </a:r>
            <a:r>
              <a:rPr lang="sv-SE" sz="1400" dirty="0"/>
              <a:t>(Hes 39:17-20)</a:t>
            </a:r>
          </a:p>
          <a:p>
            <a:pPr>
              <a:lnSpc>
                <a:spcPts val="2000"/>
              </a:lnSpc>
              <a:spcBef>
                <a:spcPts val="1000"/>
              </a:spcBef>
            </a:pPr>
            <a:r>
              <a:rPr lang="sv-SE" dirty="0">
                <a:effectLst>
                  <a:outerShdw blurRad="38100" dist="38100" dir="2700000" algn="tl">
                    <a:srgbClr val="000000">
                      <a:alpha val="43137"/>
                    </a:srgbClr>
                  </a:outerShdw>
                </a:effectLst>
              </a:rPr>
              <a:t>Gud agerar: </a:t>
            </a:r>
            <a:r>
              <a:rPr lang="sv-SE" dirty="0">
                <a:solidFill>
                  <a:srgbClr val="C00000"/>
                </a:solidFill>
              </a:rPr>
              <a:t>Sedan ska </a:t>
            </a:r>
            <a:r>
              <a:rPr lang="sv-SE" i="1" u="sng" dirty="0">
                <a:solidFill>
                  <a:srgbClr val="C00000"/>
                </a:solidFill>
              </a:rPr>
              <a:t>Herren</a:t>
            </a:r>
            <a:r>
              <a:rPr lang="sv-SE" dirty="0">
                <a:solidFill>
                  <a:srgbClr val="C00000"/>
                </a:solidFill>
              </a:rPr>
              <a:t> gå ut i strid mot dessa hednafolk. </a:t>
            </a:r>
            <a:r>
              <a:rPr lang="sv-SE" sz="1400" dirty="0"/>
              <a:t>(Sak 14:3) </a:t>
            </a:r>
            <a:r>
              <a:rPr lang="sv-SE" dirty="0">
                <a:solidFill>
                  <a:srgbClr val="C00000"/>
                </a:solidFill>
              </a:rPr>
              <a:t>Låt hednafolken resa sig och dra ut till Joshafats dal, </a:t>
            </a:r>
            <a:br>
              <a:rPr lang="sv-SE" dirty="0">
                <a:solidFill>
                  <a:srgbClr val="C00000"/>
                </a:solidFill>
              </a:rPr>
            </a:br>
            <a:r>
              <a:rPr lang="sv-SE" dirty="0">
                <a:solidFill>
                  <a:srgbClr val="C00000"/>
                </a:solidFill>
              </a:rPr>
              <a:t>för där ska jag sitta till </a:t>
            </a:r>
            <a:r>
              <a:rPr lang="sv-SE" i="1" u="sng" dirty="0">
                <a:solidFill>
                  <a:srgbClr val="C00000"/>
                </a:solidFill>
              </a:rPr>
              <a:t>doms</a:t>
            </a:r>
            <a:r>
              <a:rPr lang="sv-SE" dirty="0">
                <a:solidFill>
                  <a:srgbClr val="C00000"/>
                </a:solidFill>
              </a:rPr>
              <a:t> över alla hednafolk… Herrens dag är nära i Domens dal. </a:t>
            </a:r>
            <a:r>
              <a:rPr lang="sv-SE" sz="1400" dirty="0"/>
              <a:t>(Joel 3:12-14)</a:t>
            </a:r>
            <a:endParaRPr lang="sv-SE" dirty="0"/>
          </a:p>
          <a:p>
            <a:pPr marL="6362700">
              <a:lnSpc>
                <a:spcPts val="2000"/>
              </a:lnSpc>
              <a:spcBef>
                <a:spcPts val="1000"/>
              </a:spcBef>
            </a:pPr>
            <a:r>
              <a:rPr lang="sv-SE" dirty="0">
                <a:effectLst>
                  <a:outerShdw blurRad="38100" dist="38100" dir="2700000" algn="tl">
                    <a:srgbClr val="000000">
                      <a:alpha val="43137"/>
                    </a:srgbClr>
                  </a:outerShdw>
                </a:effectLst>
              </a:rPr>
              <a:t>Efterspel liknar kärnvapensanering: </a:t>
            </a:r>
            <a:r>
              <a:rPr lang="sv-SE" dirty="0">
                <a:solidFill>
                  <a:srgbClr val="C00000"/>
                </a:solidFill>
              </a:rPr>
              <a:t>[Israels folk] ska utse män som… begraver dem som… fortfarande ligger kvar ovan jord… </a:t>
            </a:r>
            <a:r>
              <a:rPr lang="sv-SE" i="1" u="sng" dirty="0">
                <a:solidFill>
                  <a:srgbClr val="C00000"/>
                </a:solidFill>
              </a:rPr>
              <a:t>Efter sju månader </a:t>
            </a:r>
            <a:r>
              <a:rPr lang="sv-SE" dirty="0">
                <a:solidFill>
                  <a:srgbClr val="C00000"/>
                </a:solidFill>
              </a:rPr>
              <a:t>ska de börja sitt letande. När någon av dessa män som vandrar genom landet får se människoben, ska han </a:t>
            </a:r>
            <a:r>
              <a:rPr lang="sv-SE" i="1" u="sng" dirty="0">
                <a:solidFill>
                  <a:srgbClr val="C00000"/>
                </a:solidFill>
              </a:rPr>
              <a:t>sätta upp ett märke</a:t>
            </a:r>
            <a:r>
              <a:rPr lang="sv-SE" dirty="0">
                <a:solidFill>
                  <a:srgbClr val="C00000"/>
                </a:solidFill>
              </a:rPr>
              <a:t> bredvid dem tills dödgrävarna hinner begrava dem. </a:t>
            </a:r>
            <a:r>
              <a:rPr lang="sv-SE" sz="1400" dirty="0"/>
              <a:t>(Hes 39:14-15)</a:t>
            </a:r>
          </a:p>
        </p:txBody>
      </p:sp>
      <p:pic>
        <p:nvPicPr>
          <p:cNvPr id="9" name="Picture 6" descr="http://www.clker.com/cliparts/h/h/F/r/A/V/fireball-md.png">
            <a:extLst>
              <a:ext uri="{FF2B5EF4-FFF2-40B4-BE49-F238E27FC236}">
                <a16:creationId xmlns:a16="http://schemas.microsoft.com/office/drawing/2014/main" id="{EF67AD79-8C62-4DFA-98C3-D179A0B17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52085" y="4901295"/>
            <a:ext cx="368935" cy="417847"/>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a:extLst>
              <a:ext uri="{FF2B5EF4-FFF2-40B4-BE49-F238E27FC236}">
                <a16:creationId xmlns:a16="http://schemas.microsoft.com/office/drawing/2014/main" id="{7AB8AF2A-D846-41E5-8E2B-F4F9313B6E46}"/>
              </a:ext>
            </a:extLst>
          </p:cNvPr>
          <p:cNvSpPr/>
          <p:nvPr/>
        </p:nvSpPr>
        <p:spPr>
          <a:xfrm>
            <a:off x="292648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2:a halva</a:t>
            </a:r>
          </a:p>
          <a:p>
            <a:pPr algn="ctr">
              <a:lnSpc>
                <a:spcPts val="1700"/>
              </a:lnSpc>
            </a:pPr>
            <a:r>
              <a:rPr lang="sv-SE" sz="1600">
                <a:solidFill>
                  <a:schemeClr val="tx1"/>
                </a:solidFill>
              </a:rPr>
              <a:t>Antikrists tid</a:t>
            </a:r>
            <a:endParaRPr lang="sv-SE" sz="1600" dirty="0">
              <a:solidFill>
                <a:schemeClr val="tx1"/>
              </a:solidFill>
            </a:endParaRPr>
          </a:p>
          <a:p>
            <a:pPr algn="ctr">
              <a:lnSpc>
                <a:spcPts val="1700"/>
              </a:lnSpc>
            </a:pPr>
            <a:r>
              <a:rPr lang="sv-SE" sz="1600" dirty="0">
                <a:solidFill>
                  <a:schemeClr val="accent3">
                    <a:lumMod val="60000"/>
                    <a:lumOff val="40000"/>
                  </a:schemeClr>
                </a:solidFill>
              </a:rPr>
              <a:t>42 månader</a:t>
            </a:r>
          </a:p>
        </p:txBody>
      </p:sp>
      <p:sp>
        <p:nvSpPr>
          <p:cNvPr id="11" name="Rektangel 10">
            <a:extLst>
              <a:ext uri="{FF2B5EF4-FFF2-40B4-BE49-F238E27FC236}">
                <a16:creationId xmlns:a16="http://schemas.microsoft.com/office/drawing/2014/main" id="{F500CC71-1B19-495D-BED2-8F1B0561D4A5}"/>
              </a:ext>
            </a:extLst>
          </p:cNvPr>
          <p:cNvSpPr/>
          <p:nvPr/>
        </p:nvSpPr>
        <p:spPr>
          <a:xfrm>
            <a:off x="21897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1:a halva</a:t>
            </a:r>
          </a:p>
          <a:p>
            <a:pPr algn="ctr">
              <a:lnSpc>
                <a:spcPts val="1700"/>
              </a:lnSpc>
            </a:pPr>
            <a:r>
              <a:rPr lang="sv-SE" sz="1600" dirty="0">
                <a:solidFill>
                  <a:schemeClr val="tx1"/>
                </a:solidFill>
              </a:rPr>
              <a:t>De två </a:t>
            </a:r>
            <a:r>
              <a:rPr lang="sv-SE" sz="1600">
                <a:solidFill>
                  <a:schemeClr val="tx1"/>
                </a:solidFill>
              </a:rPr>
              <a:t>vittnenas tid</a:t>
            </a:r>
            <a:endParaRPr lang="sv-SE" sz="1600" dirty="0">
              <a:solidFill>
                <a:schemeClr val="tx1"/>
              </a:solidFill>
            </a:endParaRPr>
          </a:p>
          <a:p>
            <a:pPr algn="ctr">
              <a:lnSpc>
                <a:spcPts val="1700"/>
              </a:lnSpc>
            </a:pPr>
            <a:r>
              <a:rPr lang="sv-SE" sz="1600" dirty="0">
                <a:solidFill>
                  <a:schemeClr val="accent3">
                    <a:lumMod val="60000"/>
                    <a:lumOff val="40000"/>
                  </a:schemeClr>
                </a:solidFill>
              </a:rPr>
              <a:t>1260 dagar</a:t>
            </a:r>
          </a:p>
        </p:txBody>
      </p:sp>
      <p:sp>
        <p:nvSpPr>
          <p:cNvPr id="12" name="Rektangel 11">
            <a:extLst>
              <a:ext uri="{FF2B5EF4-FFF2-40B4-BE49-F238E27FC236}">
                <a16:creationId xmlns:a16="http://schemas.microsoft.com/office/drawing/2014/main" id="{92259F31-7FEB-4751-B0B7-982F3F533DBF}"/>
              </a:ext>
            </a:extLst>
          </p:cNvPr>
          <p:cNvSpPr/>
          <p:nvPr/>
        </p:nvSpPr>
        <p:spPr>
          <a:xfrm>
            <a:off x="5633999" y="6001780"/>
            <a:ext cx="379506" cy="756000"/>
          </a:xfrm>
          <a:prstGeom prst="rect">
            <a:avLst/>
          </a:prstGeom>
          <a:solidFill>
            <a:schemeClr val="tx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lnSpc>
                <a:spcPts val="1700"/>
              </a:lnSpc>
            </a:pPr>
            <a:r>
              <a:rPr lang="sv-SE" sz="1600" dirty="0">
                <a:solidFill>
                  <a:schemeClr val="bg1"/>
                </a:solidFill>
              </a:rPr>
              <a:t>Mörker</a:t>
            </a:r>
          </a:p>
        </p:txBody>
      </p:sp>
      <p:pic>
        <p:nvPicPr>
          <p:cNvPr id="13" name="Bildobjekt 12">
            <a:extLst>
              <a:ext uri="{FF2B5EF4-FFF2-40B4-BE49-F238E27FC236}">
                <a16:creationId xmlns:a16="http://schemas.microsoft.com/office/drawing/2014/main" id="{E3FFB38B-E63C-4620-8433-424DEB2D9B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08219" y="5454811"/>
            <a:ext cx="415737" cy="692894"/>
          </a:xfrm>
          <a:prstGeom prst="rect">
            <a:avLst/>
          </a:prstGeom>
          <a:effectLst>
            <a:outerShdw blurRad="50800" dist="38100" dir="2700000" algn="tl" rotWithShape="0">
              <a:prstClr val="black">
                <a:alpha val="40000"/>
              </a:prstClr>
            </a:outerShdw>
          </a:effectLst>
        </p:spPr>
      </p:pic>
      <p:pic>
        <p:nvPicPr>
          <p:cNvPr id="14" name="Bildobjekt 13">
            <a:extLst>
              <a:ext uri="{FF2B5EF4-FFF2-40B4-BE49-F238E27FC236}">
                <a16:creationId xmlns:a16="http://schemas.microsoft.com/office/drawing/2014/main" id="{86173A34-EC23-41DB-BD60-BA1C1E904F6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34499">
            <a:off x="2807111" y="5062986"/>
            <a:ext cx="675299" cy="497397"/>
          </a:xfrm>
          <a:prstGeom prst="rect">
            <a:avLst/>
          </a:prstGeom>
          <a:effectLst>
            <a:outerShdw blurRad="50800" dist="38100" dir="2700000" algn="tl" rotWithShape="0">
              <a:prstClr val="black">
                <a:alpha val="40000"/>
              </a:prstClr>
            </a:outerShdw>
          </a:effectLst>
        </p:spPr>
      </p:pic>
      <p:pic>
        <p:nvPicPr>
          <p:cNvPr id="18" name="Bildobjekt 17">
            <a:extLst>
              <a:ext uri="{FF2B5EF4-FFF2-40B4-BE49-F238E27FC236}">
                <a16:creationId xmlns:a16="http://schemas.microsoft.com/office/drawing/2014/main" id="{72CDAAA3-EAB8-48DF-89E0-26DA284AF07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2620"/>
          <a:stretch/>
        </p:blipFill>
        <p:spPr>
          <a:xfrm>
            <a:off x="4498079" y="5473116"/>
            <a:ext cx="1238216" cy="530155"/>
          </a:xfrm>
          <a:prstGeom prst="rect">
            <a:avLst/>
          </a:prstGeom>
          <a:effectLst/>
        </p:spPr>
      </p:pic>
      <p:pic>
        <p:nvPicPr>
          <p:cNvPr id="19" name="Bildobjekt 18">
            <a:extLst>
              <a:ext uri="{FF2B5EF4-FFF2-40B4-BE49-F238E27FC236}">
                <a16:creationId xmlns:a16="http://schemas.microsoft.com/office/drawing/2014/main" id="{C04DF81B-9D73-41B7-8DE3-7C3B92D1172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5366585" y="5170079"/>
            <a:ext cx="908869" cy="848076"/>
          </a:xfrm>
          <a:prstGeom prst="rect">
            <a:avLst/>
          </a:prstGeom>
        </p:spPr>
      </p:pic>
      <p:grpSp>
        <p:nvGrpSpPr>
          <p:cNvPr id="20" name="Bild 8" descr="Ordförandeklubba">
            <a:extLst>
              <a:ext uri="{FF2B5EF4-FFF2-40B4-BE49-F238E27FC236}">
                <a16:creationId xmlns:a16="http://schemas.microsoft.com/office/drawing/2014/main" id="{0B014F6E-9072-4092-ACE0-23AF627D36A1}"/>
              </a:ext>
            </a:extLst>
          </p:cNvPr>
          <p:cNvGrpSpPr/>
          <p:nvPr/>
        </p:nvGrpSpPr>
        <p:grpSpPr>
          <a:xfrm flipH="1">
            <a:off x="182958" y="5430877"/>
            <a:ext cx="654478" cy="654478"/>
            <a:chOff x="215304" y="5319141"/>
            <a:chExt cx="694325" cy="694325"/>
          </a:xfrm>
          <a:solidFill>
            <a:schemeClr val="accent1">
              <a:lumMod val="50000"/>
            </a:schemeClr>
          </a:solidFill>
        </p:grpSpPr>
        <p:sp>
          <p:nvSpPr>
            <p:cNvPr id="21" name="Frihandsfigur: Form 20">
              <a:extLst>
                <a:ext uri="{FF2B5EF4-FFF2-40B4-BE49-F238E27FC236}">
                  <a16:creationId xmlns:a16="http://schemas.microsoft.com/office/drawing/2014/main" id="{04D779FA-0237-4125-AB0F-CE95D8AC5978}"/>
                </a:ext>
              </a:extLst>
            </p:cNvPr>
            <p:cNvSpPr/>
            <p:nvPr/>
          </p:nvSpPr>
          <p:spPr>
            <a:xfrm>
              <a:off x="269096" y="5864747"/>
              <a:ext cx="296535" cy="94023"/>
            </a:xfrm>
            <a:custGeom>
              <a:avLst/>
              <a:gdLst>
                <a:gd name="connsiteX0" fmla="*/ 264440 w 296534"/>
                <a:gd name="connsiteY0" fmla="*/ 32999 h 94023"/>
                <a:gd name="connsiteX1" fmla="*/ 249975 w 296534"/>
                <a:gd name="connsiteY1" fmla="*/ 32999 h 94023"/>
                <a:gd name="connsiteX2" fmla="*/ 249975 w 296534"/>
                <a:gd name="connsiteY2" fmla="*/ 4068 h 94023"/>
                <a:gd name="connsiteX3" fmla="*/ 47464 w 296534"/>
                <a:gd name="connsiteY3" fmla="*/ 4068 h 94023"/>
                <a:gd name="connsiteX4" fmla="*/ 47464 w 296534"/>
                <a:gd name="connsiteY4" fmla="*/ 32999 h 94023"/>
                <a:gd name="connsiteX5" fmla="*/ 32999 w 296534"/>
                <a:gd name="connsiteY5" fmla="*/ 32999 h 94023"/>
                <a:gd name="connsiteX6" fmla="*/ 4068 w 296534"/>
                <a:gd name="connsiteY6" fmla="*/ 61929 h 94023"/>
                <a:gd name="connsiteX7" fmla="*/ 32999 w 296534"/>
                <a:gd name="connsiteY7" fmla="*/ 90859 h 94023"/>
                <a:gd name="connsiteX8" fmla="*/ 264440 w 296534"/>
                <a:gd name="connsiteY8" fmla="*/ 90859 h 94023"/>
                <a:gd name="connsiteX9" fmla="*/ 293370 w 296534"/>
                <a:gd name="connsiteY9" fmla="*/ 61929 h 94023"/>
                <a:gd name="connsiteX10" fmla="*/ 264440 w 296534"/>
                <a:gd name="connsiteY10" fmla="*/ 32999 h 9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534" h="94023">
                  <a:moveTo>
                    <a:pt x="264440" y="32999"/>
                  </a:moveTo>
                  <a:lnTo>
                    <a:pt x="249975" y="32999"/>
                  </a:lnTo>
                  <a:lnTo>
                    <a:pt x="249975" y="4068"/>
                  </a:lnTo>
                  <a:lnTo>
                    <a:pt x="47464" y="4068"/>
                  </a:lnTo>
                  <a:lnTo>
                    <a:pt x="47464" y="32999"/>
                  </a:lnTo>
                  <a:lnTo>
                    <a:pt x="32999" y="32999"/>
                  </a:lnTo>
                  <a:cubicBezTo>
                    <a:pt x="17087" y="32999"/>
                    <a:pt x="4068" y="46017"/>
                    <a:pt x="4068" y="61929"/>
                  </a:cubicBezTo>
                  <a:cubicBezTo>
                    <a:pt x="4068" y="77840"/>
                    <a:pt x="17087" y="90859"/>
                    <a:pt x="32999" y="90859"/>
                  </a:cubicBezTo>
                  <a:lnTo>
                    <a:pt x="264440" y="90859"/>
                  </a:lnTo>
                  <a:cubicBezTo>
                    <a:pt x="280352" y="90859"/>
                    <a:pt x="293370" y="77840"/>
                    <a:pt x="293370" y="61929"/>
                  </a:cubicBezTo>
                  <a:cubicBezTo>
                    <a:pt x="293370" y="46017"/>
                    <a:pt x="280352" y="32999"/>
                    <a:pt x="264440" y="32999"/>
                  </a:cubicBezTo>
                  <a:close/>
                </a:path>
              </a:pathLst>
            </a:custGeom>
            <a:grpFill/>
            <a:ln w="7144" cap="flat">
              <a:noFill/>
              <a:prstDash val="solid"/>
              <a:miter/>
            </a:ln>
          </p:spPr>
          <p:txBody>
            <a:bodyPr rtlCol="0" anchor="ctr"/>
            <a:lstStyle/>
            <a:p>
              <a:endParaRPr lang="sv-SE" dirty="0"/>
            </a:p>
          </p:txBody>
        </p:sp>
        <p:sp>
          <p:nvSpPr>
            <p:cNvPr id="22" name="Frihandsfigur: Form 21">
              <a:extLst>
                <a:ext uri="{FF2B5EF4-FFF2-40B4-BE49-F238E27FC236}">
                  <a16:creationId xmlns:a16="http://schemas.microsoft.com/office/drawing/2014/main" id="{C057D4CB-24AD-4BBE-B5B6-AE1036FA1786}"/>
                </a:ext>
              </a:extLst>
            </p:cNvPr>
            <p:cNvSpPr/>
            <p:nvPr/>
          </p:nvSpPr>
          <p:spPr>
            <a:xfrm>
              <a:off x="355887" y="5598589"/>
              <a:ext cx="180814" cy="180814"/>
            </a:xfrm>
            <a:custGeom>
              <a:avLst/>
              <a:gdLst>
                <a:gd name="connsiteX0" fmla="*/ 176926 w 180813"/>
                <a:gd name="connsiteY0" fmla="*/ 155229 h 180813"/>
                <a:gd name="connsiteX1" fmla="*/ 176926 w 180813"/>
                <a:gd name="connsiteY1" fmla="*/ 124852 h 180813"/>
                <a:gd name="connsiteX2" fmla="*/ 62652 w 180813"/>
                <a:gd name="connsiteY2" fmla="*/ 10578 h 180813"/>
                <a:gd name="connsiteX3" fmla="*/ 32275 w 180813"/>
                <a:gd name="connsiteY3" fmla="*/ 10578 h 180813"/>
                <a:gd name="connsiteX4" fmla="*/ 4068 w 180813"/>
                <a:gd name="connsiteY4" fmla="*/ 38785 h 180813"/>
                <a:gd name="connsiteX5" fmla="*/ 148719 w 180813"/>
                <a:gd name="connsiteY5" fmla="*/ 183436 h 180813"/>
                <a:gd name="connsiteX6" fmla="*/ 176926 w 180813"/>
                <a:gd name="connsiteY6" fmla="*/ 155229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76926" y="155229"/>
                  </a:moveTo>
                  <a:cubicBezTo>
                    <a:pt x="185605" y="146550"/>
                    <a:pt x="185605" y="132808"/>
                    <a:pt x="176926" y="124852"/>
                  </a:cubicBezTo>
                  <a:lnTo>
                    <a:pt x="62652" y="10578"/>
                  </a:lnTo>
                  <a:cubicBezTo>
                    <a:pt x="53973" y="1899"/>
                    <a:pt x="40231" y="1899"/>
                    <a:pt x="32275" y="10578"/>
                  </a:cubicBezTo>
                  <a:lnTo>
                    <a:pt x="4068" y="38785"/>
                  </a:lnTo>
                  <a:lnTo>
                    <a:pt x="148719" y="183436"/>
                  </a:lnTo>
                  <a:lnTo>
                    <a:pt x="176926" y="155229"/>
                  </a:lnTo>
                  <a:close/>
                </a:path>
              </a:pathLst>
            </a:custGeom>
            <a:grpFill/>
            <a:ln w="7144" cap="flat">
              <a:noFill/>
              <a:prstDash val="solid"/>
              <a:miter/>
            </a:ln>
          </p:spPr>
          <p:txBody>
            <a:bodyPr rtlCol="0" anchor="ctr"/>
            <a:lstStyle/>
            <a:p>
              <a:endParaRPr lang="sv-SE" dirty="0"/>
            </a:p>
          </p:txBody>
        </p:sp>
        <p:sp>
          <p:nvSpPr>
            <p:cNvPr id="23" name="Frihandsfigur: Form 22">
              <a:extLst>
                <a:ext uri="{FF2B5EF4-FFF2-40B4-BE49-F238E27FC236}">
                  <a16:creationId xmlns:a16="http://schemas.microsoft.com/office/drawing/2014/main" id="{D8F7CC98-F2A1-4A59-8CE1-035E120D1DB9}"/>
                </a:ext>
              </a:extLst>
            </p:cNvPr>
            <p:cNvSpPr/>
            <p:nvPr/>
          </p:nvSpPr>
          <p:spPr>
            <a:xfrm>
              <a:off x="581542" y="5372933"/>
              <a:ext cx="180814" cy="180814"/>
            </a:xfrm>
            <a:custGeom>
              <a:avLst/>
              <a:gdLst>
                <a:gd name="connsiteX0" fmla="*/ 124852 w 180813"/>
                <a:gd name="connsiteY0" fmla="*/ 176926 h 180813"/>
                <a:gd name="connsiteX1" fmla="*/ 155229 w 180813"/>
                <a:gd name="connsiteY1" fmla="*/ 176926 h 180813"/>
                <a:gd name="connsiteX2" fmla="*/ 183436 w 180813"/>
                <a:gd name="connsiteY2" fmla="*/ 148719 h 180813"/>
                <a:gd name="connsiteX3" fmla="*/ 38785 w 180813"/>
                <a:gd name="connsiteY3" fmla="*/ 4068 h 180813"/>
                <a:gd name="connsiteX4" fmla="*/ 10578 w 180813"/>
                <a:gd name="connsiteY4" fmla="*/ 32275 h 180813"/>
                <a:gd name="connsiteX5" fmla="*/ 10578 w 180813"/>
                <a:gd name="connsiteY5" fmla="*/ 62652 h 180813"/>
                <a:gd name="connsiteX6" fmla="*/ 124852 w 180813"/>
                <a:gd name="connsiteY6" fmla="*/ 176926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24852" y="176926"/>
                  </a:moveTo>
                  <a:cubicBezTo>
                    <a:pt x="133531" y="185605"/>
                    <a:pt x="147273" y="185605"/>
                    <a:pt x="155229" y="176926"/>
                  </a:cubicBezTo>
                  <a:lnTo>
                    <a:pt x="183436" y="148719"/>
                  </a:lnTo>
                  <a:lnTo>
                    <a:pt x="38785" y="4068"/>
                  </a:lnTo>
                  <a:lnTo>
                    <a:pt x="10578" y="32275"/>
                  </a:lnTo>
                  <a:cubicBezTo>
                    <a:pt x="1899" y="40954"/>
                    <a:pt x="1899" y="54696"/>
                    <a:pt x="10578" y="62652"/>
                  </a:cubicBezTo>
                  <a:lnTo>
                    <a:pt x="124852" y="176926"/>
                  </a:lnTo>
                  <a:close/>
                </a:path>
              </a:pathLst>
            </a:custGeom>
            <a:grpFill/>
            <a:ln w="7144" cap="flat">
              <a:noFill/>
              <a:prstDash val="solid"/>
              <a:miter/>
            </a:ln>
          </p:spPr>
          <p:txBody>
            <a:bodyPr rtlCol="0" anchor="ctr"/>
            <a:lstStyle/>
            <a:p>
              <a:endParaRPr lang="sv-SE" dirty="0"/>
            </a:p>
          </p:txBody>
        </p:sp>
        <p:sp>
          <p:nvSpPr>
            <p:cNvPr id="24" name="Frihandsfigur: Form 23">
              <a:extLst>
                <a:ext uri="{FF2B5EF4-FFF2-40B4-BE49-F238E27FC236}">
                  <a16:creationId xmlns:a16="http://schemas.microsoft.com/office/drawing/2014/main" id="{67734715-74F1-4925-A0D1-3A0DB66DB5D1}"/>
                </a:ext>
              </a:extLst>
            </p:cNvPr>
            <p:cNvSpPr/>
            <p:nvPr/>
          </p:nvSpPr>
          <p:spPr>
            <a:xfrm>
              <a:off x="428212" y="5445259"/>
              <a:ext cx="426721" cy="412255"/>
            </a:xfrm>
            <a:custGeom>
              <a:avLst/>
              <a:gdLst>
                <a:gd name="connsiteX0" fmla="*/ 416324 w 426720"/>
                <a:gd name="connsiteY0" fmla="*/ 358463 h 412255"/>
                <a:gd name="connsiteX1" fmla="*/ 221045 w 426720"/>
                <a:gd name="connsiteY1" fmla="*/ 163184 h 412255"/>
                <a:gd name="connsiteX2" fmla="*/ 264440 w 426720"/>
                <a:gd name="connsiteY2" fmla="*/ 119789 h 412255"/>
                <a:gd name="connsiteX3" fmla="*/ 148719 w 426720"/>
                <a:gd name="connsiteY3" fmla="*/ 4068 h 412255"/>
                <a:gd name="connsiteX4" fmla="*/ 4068 w 426720"/>
                <a:gd name="connsiteY4" fmla="*/ 148719 h 412255"/>
                <a:gd name="connsiteX5" fmla="*/ 119789 w 426720"/>
                <a:gd name="connsiteY5" fmla="*/ 264440 h 412255"/>
                <a:gd name="connsiteX6" fmla="*/ 177650 w 426720"/>
                <a:gd name="connsiteY6" fmla="*/ 206580 h 412255"/>
                <a:gd name="connsiteX7" fmla="*/ 372928 w 426720"/>
                <a:gd name="connsiteY7" fmla="*/ 401859 h 412255"/>
                <a:gd name="connsiteX8" fmla="*/ 416324 w 426720"/>
                <a:gd name="connsiteY8" fmla="*/ 401859 h 412255"/>
                <a:gd name="connsiteX9" fmla="*/ 416324 w 426720"/>
                <a:gd name="connsiteY9" fmla="*/ 358463 h 41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 h="412255">
                  <a:moveTo>
                    <a:pt x="416324" y="358463"/>
                  </a:moveTo>
                  <a:lnTo>
                    <a:pt x="221045" y="163184"/>
                  </a:lnTo>
                  <a:lnTo>
                    <a:pt x="264440" y="119789"/>
                  </a:lnTo>
                  <a:lnTo>
                    <a:pt x="148719" y="4068"/>
                  </a:lnTo>
                  <a:lnTo>
                    <a:pt x="4068" y="148719"/>
                  </a:lnTo>
                  <a:lnTo>
                    <a:pt x="119789" y="264440"/>
                  </a:lnTo>
                  <a:lnTo>
                    <a:pt x="177650" y="206580"/>
                  </a:lnTo>
                  <a:lnTo>
                    <a:pt x="372928" y="401859"/>
                  </a:lnTo>
                  <a:cubicBezTo>
                    <a:pt x="385224" y="414154"/>
                    <a:pt x="404028" y="414154"/>
                    <a:pt x="416324" y="401859"/>
                  </a:cubicBezTo>
                  <a:cubicBezTo>
                    <a:pt x="428619" y="389563"/>
                    <a:pt x="428619" y="370759"/>
                    <a:pt x="416324" y="358463"/>
                  </a:cubicBezTo>
                  <a:close/>
                </a:path>
              </a:pathLst>
            </a:custGeom>
            <a:grpFill/>
            <a:ln w="7144" cap="flat">
              <a:noFill/>
              <a:prstDash val="solid"/>
              <a:miter/>
            </a:ln>
          </p:spPr>
          <p:txBody>
            <a:bodyPr rtlCol="0" anchor="ctr"/>
            <a:lstStyle/>
            <a:p>
              <a:endParaRPr lang="sv-SE" dirty="0"/>
            </a:p>
          </p:txBody>
        </p:sp>
      </p:grpSp>
      <p:grpSp>
        <p:nvGrpSpPr>
          <p:cNvPr id="30" name="Grupp 29">
            <a:extLst>
              <a:ext uri="{FF2B5EF4-FFF2-40B4-BE49-F238E27FC236}">
                <a16:creationId xmlns:a16="http://schemas.microsoft.com/office/drawing/2014/main" id="{0ED45725-EC28-4844-A3F4-61CF6C1A1940}"/>
              </a:ext>
            </a:extLst>
          </p:cNvPr>
          <p:cNvGrpSpPr/>
          <p:nvPr/>
        </p:nvGrpSpPr>
        <p:grpSpPr>
          <a:xfrm>
            <a:off x="0" y="2957724"/>
            <a:ext cx="12192000" cy="3900276"/>
            <a:chOff x="0" y="2957724"/>
            <a:chExt cx="12192000" cy="3900276"/>
          </a:xfrm>
        </p:grpSpPr>
        <p:pic>
          <p:nvPicPr>
            <p:cNvPr id="25" name="Bildobjekt 24" descr="En bild som visar text, karta&#10;&#10;Automatiskt genererad beskrivning">
              <a:extLst>
                <a:ext uri="{FF2B5EF4-FFF2-40B4-BE49-F238E27FC236}">
                  <a16:creationId xmlns:a16="http://schemas.microsoft.com/office/drawing/2014/main" id="{D7F0F457-7B09-423C-9323-0462B393CEF4}"/>
                </a:ext>
              </a:extLst>
            </p:cNvPr>
            <p:cNvPicPr>
              <a:picLocks noChangeAspect="1"/>
            </p:cNvPicPr>
            <p:nvPr/>
          </p:nvPicPr>
          <p:blipFill>
            <a:blip r:embed="rId9"/>
            <a:stretch>
              <a:fillRect/>
            </a:stretch>
          </p:blipFill>
          <p:spPr>
            <a:xfrm>
              <a:off x="9429945" y="2957724"/>
              <a:ext cx="2762055" cy="3900276"/>
            </a:xfrm>
            <a:prstGeom prst="rect">
              <a:avLst/>
            </a:prstGeom>
          </p:spPr>
        </p:pic>
        <p:grpSp>
          <p:nvGrpSpPr>
            <p:cNvPr id="29" name="Grupp 28">
              <a:extLst>
                <a:ext uri="{FF2B5EF4-FFF2-40B4-BE49-F238E27FC236}">
                  <a16:creationId xmlns:a16="http://schemas.microsoft.com/office/drawing/2014/main" id="{6E5A4DA5-B75A-4240-8AF9-A0BA85A48B1B}"/>
                </a:ext>
              </a:extLst>
            </p:cNvPr>
            <p:cNvGrpSpPr/>
            <p:nvPr/>
          </p:nvGrpSpPr>
          <p:grpSpPr>
            <a:xfrm>
              <a:off x="0" y="4590661"/>
              <a:ext cx="9769151" cy="2267337"/>
              <a:chOff x="0" y="4901295"/>
              <a:chExt cx="9709552" cy="1956703"/>
            </a:xfrm>
          </p:grpSpPr>
          <p:pic>
            <p:nvPicPr>
              <p:cNvPr id="27" name="Bildobjekt 26" descr="En bild som visar gräs, himmel, utomhus, fält&#10;&#10;Automatiskt genererad beskrivning">
                <a:extLst>
                  <a:ext uri="{FF2B5EF4-FFF2-40B4-BE49-F238E27FC236}">
                    <a16:creationId xmlns:a16="http://schemas.microsoft.com/office/drawing/2014/main" id="{3DADD5FB-37BA-4B28-B03D-B75A6A26B987}"/>
                  </a:ext>
                </a:extLst>
              </p:cNvPr>
              <p:cNvPicPr>
                <a:picLocks noChangeAspect="1"/>
              </p:cNvPicPr>
              <p:nvPr/>
            </p:nvPicPr>
            <p:blipFill rotWithShape="1">
              <a:blip r:embed="rId10"/>
              <a:srcRect t="13246"/>
              <a:stretch/>
            </p:blipFill>
            <p:spPr>
              <a:xfrm>
                <a:off x="0" y="4901295"/>
                <a:ext cx="9709552" cy="1956703"/>
              </a:xfrm>
              <a:prstGeom prst="rect">
                <a:avLst/>
              </a:prstGeom>
            </p:spPr>
          </p:pic>
          <p:sp>
            <p:nvSpPr>
              <p:cNvPr id="28" name="textruta 27">
                <a:extLst>
                  <a:ext uri="{FF2B5EF4-FFF2-40B4-BE49-F238E27FC236}">
                    <a16:creationId xmlns:a16="http://schemas.microsoft.com/office/drawing/2014/main" id="{DE6CE708-5BA6-4CA4-9920-B0E56DEB8ABA}"/>
                  </a:ext>
                </a:extLst>
              </p:cNvPr>
              <p:cNvSpPr txBox="1"/>
              <p:nvPr/>
            </p:nvSpPr>
            <p:spPr>
              <a:xfrm>
                <a:off x="59783" y="4979251"/>
                <a:ext cx="1189941" cy="369332"/>
              </a:xfrm>
              <a:prstGeom prst="rect">
                <a:avLst/>
              </a:prstGeom>
              <a:noFill/>
            </p:spPr>
            <p:txBody>
              <a:bodyPr wrap="none" rtlCol="0">
                <a:spAutoFit/>
              </a:bodyPr>
              <a:lstStyle/>
              <a:p>
                <a:r>
                  <a:rPr lang="sv-SE" dirty="0"/>
                  <a:t>Jisreels dal</a:t>
                </a:r>
              </a:p>
            </p:txBody>
          </p:sp>
        </p:grpSp>
      </p:grpSp>
    </p:spTree>
    <p:custDataLst>
      <p:tags r:id="rId1"/>
    </p:custDataLst>
    <p:extLst>
      <p:ext uri="{BB962C8B-B14F-4D97-AF65-F5344CB8AC3E}">
        <p14:creationId xmlns:p14="http://schemas.microsoft.com/office/powerpoint/2010/main" val="1505475967"/>
      </p:ext>
    </p:extLst>
  </p:cSld>
  <p:clrMapOvr>
    <a:masterClrMapping/>
  </p:clrMapOvr>
  <p:transition advTm="37583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fade">
                                      <p:cBhvr>
                                        <p:cTn id="23" dur="5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fade">
                                      <p:cBhvr>
                                        <p:cTn id="28" dur="500"/>
                                        <p:tgtEl>
                                          <p:spTgt spid="1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animEffect transition="in" filter="fade">
                                      <p:cBhvr>
                                        <p:cTn id="33" dur="500"/>
                                        <p:tgtEl>
                                          <p:spTgt spid="16">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xEl>
                                              <p:pRg st="5" end="5"/>
                                            </p:txEl>
                                          </p:spTgt>
                                        </p:tgtEl>
                                        <p:attrNameLst>
                                          <p:attrName>style.visibility</p:attrName>
                                        </p:attrNameLst>
                                      </p:cBhvr>
                                      <p:to>
                                        <p:strVal val="visible"/>
                                      </p:to>
                                    </p:set>
                                    <p:animEffect transition="in" filter="fade">
                                      <p:cBhvr>
                                        <p:cTn id="41" dur="500"/>
                                        <p:tgtEl>
                                          <p:spTgt spid="16">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xEl>
                                              <p:pRg st="6" end="6"/>
                                            </p:txEl>
                                          </p:spTgt>
                                        </p:tgtEl>
                                        <p:attrNameLst>
                                          <p:attrName>style.visibility</p:attrName>
                                        </p:attrNameLst>
                                      </p:cBhvr>
                                      <p:to>
                                        <p:strVal val="visible"/>
                                      </p:to>
                                    </p:set>
                                    <p:animEffect transition="in" filter="fade">
                                      <p:cBhvr>
                                        <p:cTn id="52" dur="500"/>
                                        <p:tgtEl>
                                          <p:spTgt spid="1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xEl>
                                              <p:pRg st="7" end="7"/>
                                            </p:txEl>
                                          </p:spTgt>
                                        </p:tgtEl>
                                        <p:attrNameLst>
                                          <p:attrName>style.visibility</p:attrName>
                                        </p:attrNameLst>
                                      </p:cBhvr>
                                      <p:to>
                                        <p:strVal val="visible"/>
                                      </p:to>
                                    </p:set>
                                    <p:animEffect transition="in" filter="fade">
                                      <p:cBhvr>
                                        <p:cTn id="57" dur="500"/>
                                        <p:tgtEl>
                                          <p:spTgt spid="16">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xEl>
                                              <p:pRg st="8" end="8"/>
                                            </p:txEl>
                                          </p:spTgt>
                                        </p:tgtEl>
                                        <p:attrNameLst>
                                          <p:attrName>style.visibility</p:attrName>
                                        </p:attrNameLst>
                                      </p:cBhvr>
                                      <p:to>
                                        <p:strVal val="visible"/>
                                      </p:to>
                                    </p:set>
                                    <p:animEffect transition="in" filter="fade">
                                      <p:cBhvr>
                                        <p:cTn id="62" dur="500"/>
                                        <p:tgtEl>
                                          <p:spTgt spid="16">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xEl>
                                              <p:pRg st="9" end="9"/>
                                            </p:txEl>
                                          </p:spTgt>
                                        </p:tgtEl>
                                        <p:attrNameLst>
                                          <p:attrName>style.visibility</p:attrName>
                                        </p:attrNameLst>
                                      </p:cBhvr>
                                      <p:to>
                                        <p:strVal val="visible"/>
                                      </p:to>
                                    </p:set>
                                    <p:animEffect transition="in" filter="fade">
                                      <p:cBhvr>
                                        <p:cTn id="67" dur="500"/>
                                        <p:tgtEl>
                                          <p:spTgt spid="16">
                                            <p:txEl>
                                              <p:pRg st="9" end="9"/>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B67ADF-7875-4528-A8FB-0CC24BC2ABDE}"/>
              </a:ext>
            </a:extLst>
          </p:cNvPr>
          <p:cNvSpPr>
            <a:spLocks noGrp="1"/>
          </p:cNvSpPr>
          <p:nvPr>
            <p:ph type="title"/>
          </p:nvPr>
        </p:nvSpPr>
        <p:spPr/>
        <p:txBody>
          <a:bodyPr/>
          <a:lstStyle/>
          <a:p>
            <a:r>
              <a:rPr lang="sv-SE" dirty="0"/>
              <a:t>Jesu återkomst</a:t>
            </a:r>
          </a:p>
        </p:txBody>
      </p:sp>
      <p:sp>
        <p:nvSpPr>
          <p:cNvPr id="16" name="Text Vedermöda - Mörker">
            <a:extLst>
              <a:ext uri="{FF2B5EF4-FFF2-40B4-BE49-F238E27FC236}">
                <a16:creationId xmlns:a16="http://schemas.microsoft.com/office/drawing/2014/main" id="{FD2EF87A-32B9-4119-B186-526D543BDA15}"/>
              </a:ext>
            </a:extLst>
          </p:cNvPr>
          <p:cNvSpPr/>
          <p:nvPr/>
        </p:nvSpPr>
        <p:spPr>
          <a:xfrm>
            <a:off x="0" y="666436"/>
            <a:ext cx="12192000" cy="4570482"/>
          </a:xfrm>
          <a:prstGeom prst="rect">
            <a:avLst/>
          </a:prstGeom>
        </p:spPr>
        <p:txBody>
          <a:bodyPr wrap="square" lIns="216000">
            <a:spAutoFit/>
          </a:bodyPr>
          <a:lstStyle/>
          <a:p>
            <a:pPr marL="176213" indent="-176213">
              <a:spcBef>
                <a:spcPts val="600"/>
              </a:spcBef>
              <a:buFont typeface="Arial" panose="020B0604020202020204" pitchFamily="34" charset="0"/>
              <a:buChar char="•"/>
              <a:defRPr/>
            </a:pPr>
            <a:r>
              <a:rPr lang="sv-SE" sz="2000" dirty="0">
                <a:solidFill>
                  <a:srgbClr val="C00000"/>
                </a:solidFill>
              </a:rPr>
              <a:t>Men i de dagarna, efter den nöden, ska solen förmörkas och månen inte längre ge sitt </a:t>
            </a:r>
            <a:br>
              <a:rPr lang="sv-SE" sz="2000" dirty="0">
                <a:solidFill>
                  <a:srgbClr val="C00000"/>
                </a:solidFill>
              </a:rPr>
            </a:br>
            <a:r>
              <a:rPr lang="sv-SE" sz="2000" dirty="0">
                <a:solidFill>
                  <a:srgbClr val="C00000"/>
                </a:solidFill>
              </a:rPr>
              <a:t>sken. Stjärnorna ska falla från himlen och himlens makter ska skakas. Då ska man se </a:t>
            </a:r>
            <a:br>
              <a:rPr lang="sv-SE" sz="2000" dirty="0">
                <a:solidFill>
                  <a:srgbClr val="C00000"/>
                </a:solidFill>
              </a:rPr>
            </a:br>
            <a:r>
              <a:rPr lang="sv-SE" sz="2000" i="1" u="sng" dirty="0">
                <a:solidFill>
                  <a:srgbClr val="C00000"/>
                </a:solidFill>
              </a:rPr>
              <a:t>Människosonen komma</a:t>
            </a:r>
            <a:r>
              <a:rPr lang="sv-SE" sz="2000" dirty="0">
                <a:solidFill>
                  <a:srgbClr val="C00000"/>
                </a:solidFill>
              </a:rPr>
              <a:t> bland </a:t>
            </a:r>
            <a:r>
              <a:rPr lang="sv-SE" sz="2000" dirty="0">
                <a:solidFill>
                  <a:srgbClr val="0070C0"/>
                </a:solidFill>
              </a:rPr>
              <a:t>molnen</a:t>
            </a:r>
            <a:r>
              <a:rPr lang="sv-SE" sz="2000" dirty="0">
                <a:solidFill>
                  <a:srgbClr val="C00000"/>
                </a:solidFill>
              </a:rPr>
              <a:t> med stor makt och härlighet.</a:t>
            </a:r>
            <a:r>
              <a:rPr lang="sv-SE" sz="1600" dirty="0">
                <a:solidFill>
                  <a:srgbClr val="C00000"/>
                </a:solidFill>
              </a:rPr>
              <a:t> </a:t>
            </a:r>
            <a:r>
              <a:rPr lang="sv-SE" sz="1600" dirty="0"/>
              <a:t>(Mark 13:24-26)</a:t>
            </a:r>
            <a:endParaRPr lang="sv-SE" sz="2000" dirty="0">
              <a:solidFill>
                <a:srgbClr val="C00000"/>
              </a:solidFill>
            </a:endParaRPr>
          </a:p>
          <a:p>
            <a:pPr marL="176213" indent="-176213">
              <a:spcBef>
                <a:spcPts val="600"/>
              </a:spcBef>
              <a:buFont typeface="Arial" panose="020B0604020202020204" pitchFamily="34" charset="0"/>
              <a:buChar char="•"/>
              <a:defRPr/>
            </a:pPr>
            <a:r>
              <a:rPr lang="sv-SE" sz="2000" dirty="0">
                <a:solidFill>
                  <a:srgbClr val="C00000"/>
                </a:solidFill>
              </a:rPr>
              <a:t>När Jesus sagt detta </a:t>
            </a:r>
            <a:r>
              <a:rPr lang="sv-SE" sz="2000" dirty="0"/>
              <a:t>[skedde på </a:t>
            </a:r>
            <a:r>
              <a:rPr lang="sv-SE" sz="2000" dirty="0">
                <a:solidFill>
                  <a:schemeClr val="accent3">
                    <a:lumMod val="50000"/>
                  </a:schemeClr>
                </a:solidFill>
              </a:rPr>
              <a:t>Olivberget</a:t>
            </a:r>
            <a:r>
              <a:rPr lang="sv-SE" sz="2000" dirty="0"/>
              <a:t>, v.12]</a:t>
            </a:r>
            <a:r>
              <a:rPr lang="sv-SE" sz="2000" dirty="0">
                <a:solidFill>
                  <a:srgbClr val="C00000"/>
                </a:solidFill>
              </a:rPr>
              <a:t> såg [apostlarna] hur han lyftes upp, och </a:t>
            </a:r>
            <a:r>
              <a:rPr lang="sv-SE" sz="2000" i="1" u="sng" dirty="0">
                <a:solidFill>
                  <a:srgbClr val="C00000"/>
                </a:solidFill>
              </a:rPr>
              <a:t>ett </a:t>
            </a:r>
            <a:r>
              <a:rPr lang="sv-SE" sz="2000" i="1" u="sng" dirty="0">
                <a:solidFill>
                  <a:srgbClr val="0070C0"/>
                </a:solidFill>
              </a:rPr>
              <a:t>moln</a:t>
            </a:r>
            <a:r>
              <a:rPr lang="sv-SE" sz="2000" i="1" u="sng" dirty="0">
                <a:solidFill>
                  <a:srgbClr val="C00000"/>
                </a:solidFill>
              </a:rPr>
              <a:t> </a:t>
            </a:r>
            <a:br>
              <a:rPr lang="sv-SE" sz="2000" i="1" u="sng" dirty="0">
                <a:solidFill>
                  <a:srgbClr val="C00000"/>
                </a:solidFill>
              </a:rPr>
            </a:br>
            <a:r>
              <a:rPr lang="sv-SE" sz="2000" i="1" u="sng" dirty="0">
                <a:solidFill>
                  <a:srgbClr val="C00000"/>
                </a:solidFill>
              </a:rPr>
              <a:t>tog honom</a:t>
            </a:r>
            <a:r>
              <a:rPr lang="sv-SE" sz="2000" dirty="0">
                <a:solidFill>
                  <a:srgbClr val="C00000"/>
                </a:solidFill>
              </a:rPr>
              <a:t> ur deras åsyn… De [två männen i vita kläder] sade: Denne Jesus som togs upp från er till </a:t>
            </a:r>
            <a:r>
              <a:rPr lang="sv-SE" sz="2000" dirty="0">
                <a:solidFill>
                  <a:srgbClr val="0070C0"/>
                </a:solidFill>
              </a:rPr>
              <a:t>himlen</a:t>
            </a:r>
            <a:r>
              <a:rPr lang="sv-SE" sz="2000" dirty="0">
                <a:solidFill>
                  <a:srgbClr val="C00000"/>
                </a:solidFill>
              </a:rPr>
              <a:t>, han ska </a:t>
            </a:r>
            <a:r>
              <a:rPr lang="sv-SE" sz="2000" i="1" u="sng" dirty="0">
                <a:solidFill>
                  <a:srgbClr val="C00000"/>
                </a:solidFill>
              </a:rPr>
              <a:t>komma tillbaka på </a:t>
            </a:r>
            <a:r>
              <a:rPr lang="sv-SE" sz="2000" i="1" u="sng" dirty="0">
                <a:solidFill>
                  <a:srgbClr val="0070C0"/>
                </a:solidFill>
              </a:rPr>
              <a:t>samma sätt</a:t>
            </a:r>
            <a:r>
              <a:rPr lang="sv-SE" sz="2000" dirty="0">
                <a:solidFill>
                  <a:srgbClr val="0070C0"/>
                </a:solidFill>
              </a:rPr>
              <a:t> </a:t>
            </a:r>
            <a:r>
              <a:rPr lang="sv-SE" sz="2000" dirty="0">
                <a:solidFill>
                  <a:srgbClr val="C00000"/>
                </a:solidFill>
              </a:rPr>
              <a:t>som ni såg honom stiga upp till </a:t>
            </a:r>
            <a:r>
              <a:rPr lang="sv-SE" sz="2000" dirty="0">
                <a:solidFill>
                  <a:srgbClr val="0070C0"/>
                </a:solidFill>
              </a:rPr>
              <a:t>himlen</a:t>
            </a:r>
            <a:r>
              <a:rPr lang="sv-SE" sz="2000" dirty="0">
                <a:solidFill>
                  <a:srgbClr val="C00000"/>
                </a:solidFill>
              </a:rPr>
              <a:t>." </a:t>
            </a:r>
            <a:r>
              <a:rPr lang="sv-SE" sz="1600" dirty="0"/>
              <a:t>(Apg 1:9-11)</a:t>
            </a:r>
          </a:p>
          <a:p>
            <a:pPr marL="176213" indent="-176213">
              <a:spcBef>
                <a:spcPts val="600"/>
              </a:spcBef>
              <a:buFont typeface="Arial" panose="020B0604020202020204" pitchFamily="34" charset="0"/>
              <a:buChar char="•"/>
              <a:defRPr/>
            </a:pPr>
            <a:r>
              <a:rPr lang="sv-SE" sz="2000" dirty="0">
                <a:solidFill>
                  <a:srgbClr val="C00000"/>
                </a:solidFill>
              </a:rPr>
              <a:t>Se, Herrens dag kommer!... Sedan ska Herren </a:t>
            </a:r>
            <a:r>
              <a:rPr lang="sv-SE" sz="2000" i="1" u="sng" dirty="0">
                <a:solidFill>
                  <a:srgbClr val="C00000"/>
                </a:solidFill>
              </a:rPr>
              <a:t>gå ut i strid</a:t>
            </a:r>
            <a:r>
              <a:rPr lang="sv-SE" sz="2000" dirty="0">
                <a:solidFill>
                  <a:srgbClr val="C00000"/>
                </a:solidFill>
              </a:rPr>
              <a:t> mot dessa hednafolk… På den dagen ska han stå med sina fötter på </a:t>
            </a:r>
            <a:r>
              <a:rPr lang="sv-SE" sz="2000" i="1" u="sng" dirty="0">
                <a:solidFill>
                  <a:schemeClr val="accent3">
                    <a:lumMod val="50000"/>
                  </a:schemeClr>
                </a:solidFill>
              </a:rPr>
              <a:t>Olivberget</a:t>
            </a:r>
            <a:r>
              <a:rPr lang="sv-SE" sz="2000" dirty="0">
                <a:solidFill>
                  <a:srgbClr val="C00000"/>
                </a:solidFill>
              </a:rPr>
              <a:t>… Då ska Herren min Gud komma och </a:t>
            </a:r>
            <a:r>
              <a:rPr lang="sv-SE" sz="2000" i="1" u="sng" dirty="0">
                <a:solidFill>
                  <a:srgbClr val="C00000"/>
                </a:solidFill>
              </a:rPr>
              <a:t>alla heliga med dig</a:t>
            </a:r>
            <a:r>
              <a:rPr lang="sv-SE" sz="2000" dirty="0">
                <a:solidFill>
                  <a:srgbClr val="C00000"/>
                </a:solidFill>
              </a:rPr>
              <a:t>. </a:t>
            </a:r>
            <a:r>
              <a:rPr lang="sv-SE" sz="1600" dirty="0"/>
              <a:t>(Sak 14:1-5)</a:t>
            </a:r>
          </a:p>
          <a:p>
            <a:pPr marL="176213" indent="-176213">
              <a:spcBef>
                <a:spcPts val="600"/>
              </a:spcBef>
              <a:buFont typeface="Arial" panose="020B0604020202020204" pitchFamily="34" charset="0"/>
              <a:buChar char="•"/>
              <a:defRPr/>
            </a:pPr>
            <a:r>
              <a:rPr lang="sv-SE" sz="2000" dirty="0">
                <a:solidFill>
                  <a:srgbClr val="C00000"/>
                </a:solidFill>
              </a:rPr>
              <a:t>Och jag såg </a:t>
            </a:r>
            <a:r>
              <a:rPr lang="sv-SE" sz="2000" dirty="0">
                <a:solidFill>
                  <a:srgbClr val="0070C0"/>
                </a:solidFill>
              </a:rPr>
              <a:t>himlen</a:t>
            </a:r>
            <a:r>
              <a:rPr lang="sv-SE" sz="2000" dirty="0">
                <a:solidFill>
                  <a:srgbClr val="C00000"/>
                </a:solidFill>
              </a:rPr>
              <a:t> öppen, och se: en </a:t>
            </a:r>
            <a:r>
              <a:rPr lang="sv-SE" sz="2000" i="1" u="sng" dirty="0">
                <a:solidFill>
                  <a:srgbClr val="C00000"/>
                </a:solidFill>
              </a:rPr>
              <a:t>vit häst</a:t>
            </a:r>
            <a:r>
              <a:rPr lang="sv-SE" sz="2000" dirty="0">
                <a:solidFill>
                  <a:srgbClr val="C00000"/>
                </a:solidFill>
              </a:rPr>
              <a:t>, och han som </a:t>
            </a:r>
            <a:br>
              <a:rPr lang="sv-SE" sz="2000" dirty="0">
                <a:solidFill>
                  <a:srgbClr val="C00000"/>
                </a:solidFill>
              </a:rPr>
            </a:br>
            <a:r>
              <a:rPr lang="sv-SE" sz="2000" dirty="0">
                <a:solidFill>
                  <a:srgbClr val="C00000"/>
                </a:solidFill>
              </a:rPr>
              <a:t>satt på den heter Trofast och Sann, och han </a:t>
            </a:r>
            <a:r>
              <a:rPr lang="sv-SE" sz="2000" i="1" u="sng" dirty="0">
                <a:solidFill>
                  <a:srgbClr val="C00000"/>
                </a:solidFill>
              </a:rPr>
              <a:t>dömer och strider</a:t>
            </a:r>
            <a:r>
              <a:rPr lang="sv-SE" sz="2000" dirty="0">
                <a:solidFill>
                  <a:srgbClr val="C00000"/>
                </a:solidFill>
              </a:rPr>
              <a:t> </a:t>
            </a:r>
            <a:br>
              <a:rPr lang="sv-SE" sz="2000" dirty="0">
                <a:solidFill>
                  <a:srgbClr val="C00000"/>
                </a:solidFill>
              </a:rPr>
            </a:br>
            <a:r>
              <a:rPr lang="sv-SE" sz="2000" dirty="0">
                <a:solidFill>
                  <a:srgbClr val="C00000"/>
                </a:solidFill>
              </a:rPr>
              <a:t>i rättfärdighet… </a:t>
            </a:r>
            <a:r>
              <a:rPr lang="sv-SE" sz="2000" i="1" u="sng" dirty="0">
                <a:solidFill>
                  <a:srgbClr val="C00000"/>
                </a:solidFill>
              </a:rPr>
              <a:t>Ur hans mun</a:t>
            </a:r>
            <a:r>
              <a:rPr lang="sv-SE" sz="2000" dirty="0">
                <a:solidFill>
                  <a:srgbClr val="C00000"/>
                </a:solidFill>
              </a:rPr>
              <a:t> kom ett skarpt </a:t>
            </a:r>
            <a:r>
              <a:rPr lang="sv-SE" sz="2000" i="1" u="sng" dirty="0">
                <a:solidFill>
                  <a:srgbClr val="C00000"/>
                </a:solidFill>
              </a:rPr>
              <a:t>svärd</a:t>
            </a:r>
            <a:r>
              <a:rPr lang="sv-SE" sz="2000" dirty="0">
                <a:solidFill>
                  <a:srgbClr val="C00000"/>
                </a:solidFill>
              </a:rPr>
              <a:t> som han </a:t>
            </a:r>
            <a:br>
              <a:rPr lang="sv-SE" sz="2000" dirty="0">
                <a:solidFill>
                  <a:srgbClr val="C00000"/>
                </a:solidFill>
              </a:rPr>
            </a:br>
            <a:r>
              <a:rPr lang="sv-SE" sz="2000" dirty="0">
                <a:solidFill>
                  <a:srgbClr val="C00000"/>
                </a:solidFill>
              </a:rPr>
              <a:t>ska slå folken med, och han ska styra dem med järnspira, och </a:t>
            </a:r>
            <a:br>
              <a:rPr lang="sv-SE" sz="2000" dirty="0">
                <a:solidFill>
                  <a:srgbClr val="C00000"/>
                </a:solidFill>
              </a:rPr>
            </a:br>
            <a:r>
              <a:rPr lang="sv-SE" sz="2000" dirty="0">
                <a:solidFill>
                  <a:srgbClr val="C00000"/>
                </a:solidFill>
              </a:rPr>
              <a:t>han trampar Guds, den Allsmäktiges, stränga vredes vinpress. </a:t>
            </a:r>
            <a:br>
              <a:rPr lang="sv-SE" sz="2000" dirty="0">
                <a:solidFill>
                  <a:srgbClr val="C00000"/>
                </a:solidFill>
              </a:rPr>
            </a:br>
            <a:r>
              <a:rPr lang="sv-SE" sz="1600" dirty="0"/>
              <a:t>(Upp 19:11-15)</a:t>
            </a:r>
          </a:p>
        </p:txBody>
      </p:sp>
      <p:pic>
        <p:nvPicPr>
          <p:cNvPr id="11" name="Picture 6" descr="http://www.clker.com/cliparts/h/h/F/r/A/V/fireball-md.png">
            <a:extLst>
              <a:ext uri="{FF2B5EF4-FFF2-40B4-BE49-F238E27FC236}">
                <a16:creationId xmlns:a16="http://schemas.microsoft.com/office/drawing/2014/main" id="{FDC99AEC-0AE8-422E-946A-B28DBEC0F0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52085" y="4901295"/>
            <a:ext cx="368935" cy="417847"/>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a:extLst>
              <a:ext uri="{FF2B5EF4-FFF2-40B4-BE49-F238E27FC236}">
                <a16:creationId xmlns:a16="http://schemas.microsoft.com/office/drawing/2014/main" id="{A4CDC14E-B28A-4CCE-AB42-009BCAECB83F}"/>
              </a:ext>
            </a:extLst>
          </p:cNvPr>
          <p:cNvSpPr/>
          <p:nvPr/>
        </p:nvSpPr>
        <p:spPr>
          <a:xfrm>
            <a:off x="292648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2:a halva</a:t>
            </a:r>
          </a:p>
          <a:p>
            <a:pPr algn="ctr">
              <a:lnSpc>
                <a:spcPts val="1700"/>
              </a:lnSpc>
            </a:pPr>
            <a:r>
              <a:rPr lang="sv-SE" sz="1600">
                <a:solidFill>
                  <a:schemeClr val="tx1"/>
                </a:solidFill>
              </a:rPr>
              <a:t>Antikrists tid</a:t>
            </a:r>
            <a:endParaRPr lang="sv-SE" sz="1600" dirty="0">
              <a:solidFill>
                <a:schemeClr val="tx1"/>
              </a:solidFill>
            </a:endParaRPr>
          </a:p>
          <a:p>
            <a:pPr algn="ctr">
              <a:lnSpc>
                <a:spcPts val="1700"/>
              </a:lnSpc>
            </a:pPr>
            <a:r>
              <a:rPr lang="sv-SE" sz="1600" dirty="0">
                <a:solidFill>
                  <a:schemeClr val="accent3">
                    <a:lumMod val="60000"/>
                    <a:lumOff val="40000"/>
                  </a:schemeClr>
                </a:solidFill>
              </a:rPr>
              <a:t>42 månader</a:t>
            </a:r>
          </a:p>
        </p:txBody>
      </p:sp>
      <p:sp>
        <p:nvSpPr>
          <p:cNvPr id="13" name="Rektangel 12">
            <a:extLst>
              <a:ext uri="{FF2B5EF4-FFF2-40B4-BE49-F238E27FC236}">
                <a16:creationId xmlns:a16="http://schemas.microsoft.com/office/drawing/2014/main" id="{9D39D97F-C9B7-4E39-BB8B-5F274615500D}"/>
              </a:ext>
            </a:extLst>
          </p:cNvPr>
          <p:cNvSpPr/>
          <p:nvPr/>
        </p:nvSpPr>
        <p:spPr>
          <a:xfrm>
            <a:off x="21897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1:a halva</a:t>
            </a:r>
          </a:p>
          <a:p>
            <a:pPr algn="ctr">
              <a:lnSpc>
                <a:spcPts val="1700"/>
              </a:lnSpc>
            </a:pPr>
            <a:r>
              <a:rPr lang="sv-SE" sz="1600" dirty="0">
                <a:solidFill>
                  <a:schemeClr val="tx1"/>
                </a:solidFill>
              </a:rPr>
              <a:t>De två </a:t>
            </a:r>
            <a:r>
              <a:rPr lang="sv-SE" sz="1600">
                <a:solidFill>
                  <a:schemeClr val="tx1"/>
                </a:solidFill>
              </a:rPr>
              <a:t>vittnenas tid</a:t>
            </a:r>
            <a:endParaRPr lang="sv-SE" sz="1600" dirty="0">
              <a:solidFill>
                <a:schemeClr val="tx1"/>
              </a:solidFill>
            </a:endParaRPr>
          </a:p>
          <a:p>
            <a:pPr algn="ctr">
              <a:lnSpc>
                <a:spcPts val="1700"/>
              </a:lnSpc>
            </a:pPr>
            <a:r>
              <a:rPr lang="sv-SE" sz="1600" dirty="0">
                <a:solidFill>
                  <a:schemeClr val="accent3">
                    <a:lumMod val="60000"/>
                    <a:lumOff val="40000"/>
                  </a:schemeClr>
                </a:solidFill>
              </a:rPr>
              <a:t>1260 dagar</a:t>
            </a:r>
          </a:p>
        </p:txBody>
      </p:sp>
      <p:sp>
        <p:nvSpPr>
          <p:cNvPr id="14" name="Rektangel 13">
            <a:extLst>
              <a:ext uri="{FF2B5EF4-FFF2-40B4-BE49-F238E27FC236}">
                <a16:creationId xmlns:a16="http://schemas.microsoft.com/office/drawing/2014/main" id="{D5A75B1D-3498-408B-A7D3-5ABE5C162ABD}"/>
              </a:ext>
            </a:extLst>
          </p:cNvPr>
          <p:cNvSpPr/>
          <p:nvPr/>
        </p:nvSpPr>
        <p:spPr>
          <a:xfrm>
            <a:off x="5633999" y="6001780"/>
            <a:ext cx="379506" cy="756000"/>
          </a:xfrm>
          <a:prstGeom prst="rect">
            <a:avLst/>
          </a:prstGeom>
          <a:solidFill>
            <a:schemeClr val="tx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lnSpc>
                <a:spcPts val="1700"/>
              </a:lnSpc>
            </a:pPr>
            <a:r>
              <a:rPr lang="sv-SE" sz="1600" dirty="0">
                <a:solidFill>
                  <a:schemeClr val="bg1"/>
                </a:solidFill>
              </a:rPr>
              <a:t>Mörker</a:t>
            </a:r>
          </a:p>
        </p:txBody>
      </p:sp>
      <p:pic>
        <p:nvPicPr>
          <p:cNvPr id="21" name="Bildobjekt 20">
            <a:extLst>
              <a:ext uri="{FF2B5EF4-FFF2-40B4-BE49-F238E27FC236}">
                <a16:creationId xmlns:a16="http://schemas.microsoft.com/office/drawing/2014/main" id="{8D4B7B1A-89EA-47D8-BB23-050BE5688B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08219" y="5454811"/>
            <a:ext cx="415737" cy="692894"/>
          </a:xfrm>
          <a:prstGeom prst="rect">
            <a:avLst/>
          </a:prstGeom>
          <a:effectLst>
            <a:outerShdw blurRad="50800" dist="38100" dir="2700000" algn="tl" rotWithShape="0">
              <a:prstClr val="black">
                <a:alpha val="40000"/>
              </a:prstClr>
            </a:outerShdw>
          </a:effectLst>
        </p:spPr>
      </p:pic>
      <p:pic>
        <p:nvPicPr>
          <p:cNvPr id="22" name="Bildobjekt 21">
            <a:extLst>
              <a:ext uri="{FF2B5EF4-FFF2-40B4-BE49-F238E27FC236}">
                <a16:creationId xmlns:a16="http://schemas.microsoft.com/office/drawing/2014/main" id="{E8E8725B-B144-4758-88A1-AA929ACE7CB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34499">
            <a:off x="2807111" y="5062986"/>
            <a:ext cx="675299" cy="497397"/>
          </a:xfrm>
          <a:prstGeom prst="rect">
            <a:avLst/>
          </a:prstGeom>
          <a:effectLst>
            <a:outerShdw blurRad="50800" dist="38100" dir="2700000" algn="tl" rotWithShape="0">
              <a:prstClr val="black">
                <a:alpha val="40000"/>
              </a:prstClr>
            </a:outerShdw>
          </a:effectLst>
        </p:spPr>
      </p:pic>
      <p:grpSp>
        <p:nvGrpSpPr>
          <p:cNvPr id="23" name="Grupp 22">
            <a:extLst>
              <a:ext uri="{FF2B5EF4-FFF2-40B4-BE49-F238E27FC236}">
                <a16:creationId xmlns:a16="http://schemas.microsoft.com/office/drawing/2014/main" id="{5AEFE615-1962-41B3-AD0E-F3700BB83626}"/>
              </a:ext>
            </a:extLst>
          </p:cNvPr>
          <p:cNvGrpSpPr/>
          <p:nvPr/>
        </p:nvGrpSpPr>
        <p:grpSpPr>
          <a:xfrm>
            <a:off x="4498079" y="5165391"/>
            <a:ext cx="1777376" cy="848076"/>
            <a:chOff x="4800977" y="2169144"/>
            <a:chExt cx="1777376" cy="848076"/>
          </a:xfrm>
        </p:grpSpPr>
        <p:pic>
          <p:nvPicPr>
            <p:cNvPr id="24" name="Bildobjekt 23">
              <a:extLst>
                <a:ext uri="{FF2B5EF4-FFF2-40B4-BE49-F238E27FC236}">
                  <a16:creationId xmlns:a16="http://schemas.microsoft.com/office/drawing/2014/main" id="{A61FFF01-96C6-40F0-9E9D-1D6305704D9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2620"/>
            <a:stretch/>
          </p:blipFill>
          <p:spPr>
            <a:xfrm>
              <a:off x="4800977" y="2476869"/>
              <a:ext cx="1238216" cy="530155"/>
            </a:xfrm>
            <a:prstGeom prst="rect">
              <a:avLst/>
            </a:prstGeom>
            <a:effectLst/>
          </p:spPr>
        </p:pic>
        <p:pic>
          <p:nvPicPr>
            <p:cNvPr id="25" name="Bildobjekt 24">
              <a:extLst>
                <a:ext uri="{FF2B5EF4-FFF2-40B4-BE49-F238E27FC236}">
                  <a16:creationId xmlns:a16="http://schemas.microsoft.com/office/drawing/2014/main" id="{54B2AACD-9465-403A-AD08-98271B1D4B6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5669484" y="2169144"/>
              <a:ext cx="908869" cy="848076"/>
            </a:xfrm>
            <a:prstGeom prst="rect">
              <a:avLst/>
            </a:prstGeom>
          </p:spPr>
        </p:pic>
      </p:grpSp>
      <p:pic>
        <p:nvPicPr>
          <p:cNvPr id="26" name="Bildobjekt 25">
            <a:extLst>
              <a:ext uri="{FF2B5EF4-FFF2-40B4-BE49-F238E27FC236}">
                <a16:creationId xmlns:a16="http://schemas.microsoft.com/office/drawing/2014/main" id="{B32386D9-8C8E-49FD-9EF3-59A7035BC5F5}"/>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42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560000">
            <a:off x="5953637" y="5338042"/>
            <a:ext cx="583504" cy="644838"/>
          </a:xfrm>
          <a:prstGeom prst="rect">
            <a:avLst/>
          </a:prstGeom>
          <a:noFill/>
          <a:ln w="3175">
            <a:noFill/>
          </a:ln>
          <a:effectLst>
            <a:glow rad="63500">
              <a:schemeClr val="accent1"/>
            </a:glow>
            <a:outerShdw blurRad="50800" dist="38100" dir="2700000" algn="tl" rotWithShape="0">
              <a:prstClr val="black">
                <a:alpha val="40000"/>
              </a:prstClr>
            </a:outerShdw>
          </a:effectLst>
        </p:spPr>
      </p:pic>
      <p:grpSp>
        <p:nvGrpSpPr>
          <p:cNvPr id="27" name="Bild 8" descr="Ordförandeklubba">
            <a:extLst>
              <a:ext uri="{FF2B5EF4-FFF2-40B4-BE49-F238E27FC236}">
                <a16:creationId xmlns:a16="http://schemas.microsoft.com/office/drawing/2014/main" id="{39CF4449-5E33-45AC-9100-6AF7E3575DE5}"/>
              </a:ext>
            </a:extLst>
          </p:cNvPr>
          <p:cNvGrpSpPr/>
          <p:nvPr/>
        </p:nvGrpSpPr>
        <p:grpSpPr>
          <a:xfrm flipH="1">
            <a:off x="182958" y="5430877"/>
            <a:ext cx="654478" cy="654478"/>
            <a:chOff x="215304" y="5319141"/>
            <a:chExt cx="694325" cy="694325"/>
          </a:xfrm>
          <a:solidFill>
            <a:schemeClr val="accent1">
              <a:lumMod val="50000"/>
            </a:schemeClr>
          </a:solidFill>
        </p:grpSpPr>
        <p:sp>
          <p:nvSpPr>
            <p:cNvPr id="28" name="Frihandsfigur: Form 27">
              <a:extLst>
                <a:ext uri="{FF2B5EF4-FFF2-40B4-BE49-F238E27FC236}">
                  <a16:creationId xmlns:a16="http://schemas.microsoft.com/office/drawing/2014/main" id="{3B124A8A-3246-4EF6-BC0D-F581C7786686}"/>
                </a:ext>
              </a:extLst>
            </p:cNvPr>
            <p:cNvSpPr/>
            <p:nvPr/>
          </p:nvSpPr>
          <p:spPr>
            <a:xfrm>
              <a:off x="269096" y="5864747"/>
              <a:ext cx="296535" cy="94023"/>
            </a:xfrm>
            <a:custGeom>
              <a:avLst/>
              <a:gdLst>
                <a:gd name="connsiteX0" fmla="*/ 264440 w 296534"/>
                <a:gd name="connsiteY0" fmla="*/ 32999 h 94023"/>
                <a:gd name="connsiteX1" fmla="*/ 249975 w 296534"/>
                <a:gd name="connsiteY1" fmla="*/ 32999 h 94023"/>
                <a:gd name="connsiteX2" fmla="*/ 249975 w 296534"/>
                <a:gd name="connsiteY2" fmla="*/ 4068 h 94023"/>
                <a:gd name="connsiteX3" fmla="*/ 47464 w 296534"/>
                <a:gd name="connsiteY3" fmla="*/ 4068 h 94023"/>
                <a:gd name="connsiteX4" fmla="*/ 47464 w 296534"/>
                <a:gd name="connsiteY4" fmla="*/ 32999 h 94023"/>
                <a:gd name="connsiteX5" fmla="*/ 32999 w 296534"/>
                <a:gd name="connsiteY5" fmla="*/ 32999 h 94023"/>
                <a:gd name="connsiteX6" fmla="*/ 4068 w 296534"/>
                <a:gd name="connsiteY6" fmla="*/ 61929 h 94023"/>
                <a:gd name="connsiteX7" fmla="*/ 32999 w 296534"/>
                <a:gd name="connsiteY7" fmla="*/ 90859 h 94023"/>
                <a:gd name="connsiteX8" fmla="*/ 264440 w 296534"/>
                <a:gd name="connsiteY8" fmla="*/ 90859 h 94023"/>
                <a:gd name="connsiteX9" fmla="*/ 293370 w 296534"/>
                <a:gd name="connsiteY9" fmla="*/ 61929 h 94023"/>
                <a:gd name="connsiteX10" fmla="*/ 264440 w 296534"/>
                <a:gd name="connsiteY10" fmla="*/ 32999 h 9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534" h="94023">
                  <a:moveTo>
                    <a:pt x="264440" y="32999"/>
                  </a:moveTo>
                  <a:lnTo>
                    <a:pt x="249975" y="32999"/>
                  </a:lnTo>
                  <a:lnTo>
                    <a:pt x="249975" y="4068"/>
                  </a:lnTo>
                  <a:lnTo>
                    <a:pt x="47464" y="4068"/>
                  </a:lnTo>
                  <a:lnTo>
                    <a:pt x="47464" y="32999"/>
                  </a:lnTo>
                  <a:lnTo>
                    <a:pt x="32999" y="32999"/>
                  </a:lnTo>
                  <a:cubicBezTo>
                    <a:pt x="17087" y="32999"/>
                    <a:pt x="4068" y="46017"/>
                    <a:pt x="4068" y="61929"/>
                  </a:cubicBezTo>
                  <a:cubicBezTo>
                    <a:pt x="4068" y="77840"/>
                    <a:pt x="17087" y="90859"/>
                    <a:pt x="32999" y="90859"/>
                  </a:cubicBezTo>
                  <a:lnTo>
                    <a:pt x="264440" y="90859"/>
                  </a:lnTo>
                  <a:cubicBezTo>
                    <a:pt x="280352" y="90859"/>
                    <a:pt x="293370" y="77840"/>
                    <a:pt x="293370" y="61929"/>
                  </a:cubicBezTo>
                  <a:cubicBezTo>
                    <a:pt x="293370" y="46017"/>
                    <a:pt x="280352" y="32999"/>
                    <a:pt x="264440" y="32999"/>
                  </a:cubicBezTo>
                  <a:close/>
                </a:path>
              </a:pathLst>
            </a:custGeom>
            <a:grpFill/>
            <a:ln w="7144" cap="flat">
              <a:noFill/>
              <a:prstDash val="solid"/>
              <a:miter/>
            </a:ln>
          </p:spPr>
          <p:txBody>
            <a:bodyPr rtlCol="0" anchor="ctr"/>
            <a:lstStyle/>
            <a:p>
              <a:endParaRPr lang="sv-SE" dirty="0"/>
            </a:p>
          </p:txBody>
        </p:sp>
        <p:sp>
          <p:nvSpPr>
            <p:cNvPr id="29" name="Frihandsfigur: Form 28">
              <a:extLst>
                <a:ext uri="{FF2B5EF4-FFF2-40B4-BE49-F238E27FC236}">
                  <a16:creationId xmlns:a16="http://schemas.microsoft.com/office/drawing/2014/main" id="{9F8C9FFD-9984-4997-BE7B-CD716C419365}"/>
                </a:ext>
              </a:extLst>
            </p:cNvPr>
            <p:cNvSpPr/>
            <p:nvPr/>
          </p:nvSpPr>
          <p:spPr>
            <a:xfrm>
              <a:off x="355887" y="5598589"/>
              <a:ext cx="180814" cy="180814"/>
            </a:xfrm>
            <a:custGeom>
              <a:avLst/>
              <a:gdLst>
                <a:gd name="connsiteX0" fmla="*/ 176926 w 180813"/>
                <a:gd name="connsiteY0" fmla="*/ 155229 h 180813"/>
                <a:gd name="connsiteX1" fmla="*/ 176926 w 180813"/>
                <a:gd name="connsiteY1" fmla="*/ 124852 h 180813"/>
                <a:gd name="connsiteX2" fmla="*/ 62652 w 180813"/>
                <a:gd name="connsiteY2" fmla="*/ 10578 h 180813"/>
                <a:gd name="connsiteX3" fmla="*/ 32275 w 180813"/>
                <a:gd name="connsiteY3" fmla="*/ 10578 h 180813"/>
                <a:gd name="connsiteX4" fmla="*/ 4068 w 180813"/>
                <a:gd name="connsiteY4" fmla="*/ 38785 h 180813"/>
                <a:gd name="connsiteX5" fmla="*/ 148719 w 180813"/>
                <a:gd name="connsiteY5" fmla="*/ 183436 h 180813"/>
                <a:gd name="connsiteX6" fmla="*/ 176926 w 180813"/>
                <a:gd name="connsiteY6" fmla="*/ 155229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76926" y="155229"/>
                  </a:moveTo>
                  <a:cubicBezTo>
                    <a:pt x="185605" y="146550"/>
                    <a:pt x="185605" y="132808"/>
                    <a:pt x="176926" y="124852"/>
                  </a:cubicBezTo>
                  <a:lnTo>
                    <a:pt x="62652" y="10578"/>
                  </a:lnTo>
                  <a:cubicBezTo>
                    <a:pt x="53973" y="1899"/>
                    <a:pt x="40231" y="1899"/>
                    <a:pt x="32275" y="10578"/>
                  </a:cubicBezTo>
                  <a:lnTo>
                    <a:pt x="4068" y="38785"/>
                  </a:lnTo>
                  <a:lnTo>
                    <a:pt x="148719" y="183436"/>
                  </a:lnTo>
                  <a:lnTo>
                    <a:pt x="176926" y="155229"/>
                  </a:lnTo>
                  <a:close/>
                </a:path>
              </a:pathLst>
            </a:custGeom>
            <a:grpFill/>
            <a:ln w="7144" cap="flat">
              <a:noFill/>
              <a:prstDash val="solid"/>
              <a:miter/>
            </a:ln>
          </p:spPr>
          <p:txBody>
            <a:bodyPr rtlCol="0" anchor="ctr"/>
            <a:lstStyle/>
            <a:p>
              <a:endParaRPr lang="sv-SE" dirty="0"/>
            </a:p>
          </p:txBody>
        </p:sp>
        <p:sp>
          <p:nvSpPr>
            <p:cNvPr id="30" name="Frihandsfigur: Form 29">
              <a:extLst>
                <a:ext uri="{FF2B5EF4-FFF2-40B4-BE49-F238E27FC236}">
                  <a16:creationId xmlns:a16="http://schemas.microsoft.com/office/drawing/2014/main" id="{7548D977-60B3-4CE5-97EB-28EA4056101C}"/>
                </a:ext>
              </a:extLst>
            </p:cNvPr>
            <p:cNvSpPr/>
            <p:nvPr/>
          </p:nvSpPr>
          <p:spPr>
            <a:xfrm>
              <a:off x="581542" y="5372933"/>
              <a:ext cx="180814" cy="180814"/>
            </a:xfrm>
            <a:custGeom>
              <a:avLst/>
              <a:gdLst>
                <a:gd name="connsiteX0" fmla="*/ 124852 w 180813"/>
                <a:gd name="connsiteY0" fmla="*/ 176926 h 180813"/>
                <a:gd name="connsiteX1" fmla="*/ 155229 w 180813"/>
                <a:gd name="connsiteY1" fmla="*/ 176926 h 180813"/>
                <a:gd name="connsiteX2" fmla="*/ 183436 w 180813"/>
                <a:gd name="connsiteY2" fmla="*/ 148719 h 180813"/>
                <a:gd name="connsiteX3" fmla="*/ 38785 w 180813"/>
                <a:gd name="connsiteY3" fmla="*/ 4068 h 180813"/>
                <a:gd name="connsiteX4" fmla="*/ 10578 w 180813"/>
                <a:gd name="connsiteY4" fmla="*/ 32275 h 180813"/>
                <a:gd name="connsiteX5" fmla="*/ 10578 w 180813"/>
                <a:gd name="connsiteY5" fmla="*/ 62652 h 180813"/>
                <a:gd name="connsiteX6" fmla="*/ 124852 w 180813"/>
                <a:gd name="connsiteY6" fmla="*/ 176926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24852" y="176926"/>
                  </a:moveTo>
                  <a:cubicBezTo>
                    <a:pt x="133531" y="185605"/>
                    <a:pt x="147273" y="185605"/>
                    <a:pt x="155229" y="176926"/>
                  </a:cubicBezTo>
                  <a:lnTo>
                    <a:pt x="183436" y="148719"/>
                  </a:lnTo>
                  <a:lnTo>
                    <a:pt x="38785" y="4068"/>
                  </a:lnTo>
                  <a:lnTo>
                    <a:pt x="10578" y="32275"/>
                  </a:lnTo>
                  <a:cubicBezTo>
                    <a:pt x="1899" y="40954"/>
                    <a:pt x="1899" y="54696"/>
                    <a:pt x="10578" y="62652"/>
                  </a:cubicBezTo>
                  <a:lnTo>
                    <a:pt x="124852" y="176926"/>
                  </a:lnTo>
                  <a:close/>
                </a:path>
              </a:pathLst>
            </a:custGeom>
            <a:grpFill/>
            <a:ln w="7144" cap="flat">
              <a:noFill/>
              <a:prstDash val="solid"/>
              <a:miter/>
            </a:ln>
          </p:spPr>
          <p:txBody>
            <a:bodyPr rtlCol="0" anchor="ctr"/>
            <a:lstStyle/>
            <a:p>
              <a:endParaRPr lang="sv-SE" dirty="0"/>
            </a:p>
          </p:txBody>
        </p:sp>
        <p:sp>
          <p:nvSpPr>
            <p:cNvPr id="31" name="Frihandsfigur: Form 30">
              <a:extLst>
                <a:ext uri="{FF2B5EF4-FFF2-40B4-BE49-F238E27FC236}">
                  <a16:creationId xmlns:a16="http://schemas.microsoft.com/office/drawing/2014/main" id="{B4B72EE8-3439-49DF-B04C-71D00813D52E}"/>
                </a:ext>
              </a:extLst>
            </p:cNvPr>
            <p:cNvSpPr/>
            <p:nvPr/>
          </p:nvSpPr>
          <p:spPr>
            <a:xfrm>
              <a:off x="428212" y="5445259"/>
              <a:ext cx="426721" cy="412255"/>
            </a:xfrm>
            <a:custGeom>
              <a:avLst/>
              <a:gdLst>
                <a:gd name="connsiteX0" fmla="*/ 416324 w 426720"/>
                <a:gd name="connsiteY0" fmla="*/ 358463 h 412255"/>
                <a:gd name="connsiteX1" fmla="*/ 221045 w 426720"/>
                <a:gd name="connsiteY1" fmla="*/ 163184 h 412255"/>
                <a:gd name="connsiteX2" fmla="*/ 264440 w 426720"/>
                <a:gd name="connsiteY2" fmla="*/ 119789 h 412255"/>
                <a:gd name="connsiteX3" fmla="*/ 148719 w 426720"/>
                <a:gd name="connsiteY3" fmla="*/ 4068 h 412255"/>
                <a:gd name="connsiteX4" fmla="*/ 4068 w 426720"/>
                <a:gd name="connsiteY4" fmla="*/ 148719 h 412255"/>
                <a:gd name="connsiteX5" fmla="*/ 119789 w 426720"/>
                <a:gd name="connsiteY5" fmla="*/ 264440 h 412255"/>
                <a:gd name="connsiteX6" fmla="*/ 177650 w 426720"/>
                <a:gd name="connsiteY6" fmla="*/ 206580 h 412255"/>
                <a:gd name="connsiteX7" fmla="*/ 372928 w 426720"/>
                <a:gd name="connsiteY7" fmla="*/ 401859 h 412255"/>
                <a:gd name="connsiteX8" fmla="*/ 416324 w 426720"/>
                <a:gd name="connsiteY8" fmla="*/ 401859 h 412255"/>
                <a:gd name="connsiteX9" fmla="*/ 416324 w 426720"/>
                <a:gd name="connsiteY9" fmla="*/ 358463 h 41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 h="412255">
                  <a:moveTo>
                    <a:pt x="416324" y="358463"/>
                  </a:moveTo>
                  <a:lnTo>
                    <a:pt x="221045" y="163184"/>
                  </a:lnTo>
                  <a:lnTo>
                    <a:pt x="264440" y="119789"/>
                  </a:lnTo>
                  <a:lnTo>
                    <a:pt x="148719" y="4068"/>
                  </a:lnTo>
                  <a:lnTo>
                    <a:pt x="4068" y="148719"/>
                  </a:lnTo>
                  <a:lnTo>
                    <a:pt x="119789" y="264440"/>
                  </a:lnTo>
                  <a:lnTo>
                    <a:pt x="177650" y="206580"/>
                  </a:lnTo>
                  <a:lnTo>
                    <a:pt x="372928" y="401859"/>
                  </a:lnTo>
                  <a:cubicBezTo>
                    <a:pt x="385224" y="414154"/>
                    <a:pt x="404028" y="414154"/>
                    <a:pt x="416324" y="401859"/>
                  </a:cubicBezTo>
                  <a:cubicBezTo>
                    <a:pt x="428619" y="389563"/>
                    <a:pt x="428619" y="370759"/>
                    <a:pt x="416324" y="358463"/>
                  </a:cubicBezTo>
                  <a:close/>
                </a:path>
              </a:pathLst>
            </a:custGeom>
            <a:grpFill/>
            <a:ln w="7144" cap="flat">
              <a:noFill/>
              <a:prstDash val="solid"/>
              <a:miter/>
            </a:ln>
          </p:spPr>
          <p:txBody>
            <a:bodyPr rtlCol="0" anchor="ctr"/>
            <a:lstStyle/>
            <a:p>
              <a:endParaRPr lang="sv-SE" dirty="0"/>
            </a:p>
          </p:txBody>
        </p:sp>
      </p:grpSp>
      <p:sp>
        <p:nvSpPr>
          <p:cNvPr id="4" name="Pratbubbla: rektangel med rundade hörn 3">
            <a:extLst>
              <a:ext uri="{FF2B5EF4-FFF2-40B4-BE49-F238E27FC236}">
                <a16:creationId xmlns:a16="http://schemas.microsoft.com/office/drawing/2014/main" id="{5EA3C1F0-4A38-4C6D-AE52-4EFAC4C42114}"/>
              </a:ext>
            </a:extLst>
          </p:cNvPr>
          <p:cNvSpPr/>
          <p:nvPr/>
        </p:nvSpPr>
        <p:spPr>
          <a:xfrm>
            <a:off x="3948780" y="1058541"/>
            <a:ext cx="4129450" cy="1123712"/>
          </a:xfrm>
          <a:prstGeom prst="wedgeRoundRectCallout">
            <a:avLst>
              <a:gd name="adj1" fmla="val -68215"/>
              <a:gd name="adj2" fmla="val 214066"/>
              <a:gd name="adj3" fmla="val 16667"/>
            </a:avLst>
          </a:prstGeom>
          <a:solidFill>
            <a:schemeClr val="bg1">
              <a:lumMod val="85000"/>
            </a:schemeClr>
          </a:solidFill>
          <a:effectLst>
            <a:glow rad="139700">
              <a:schemeClr val="accent6">
                <a:satMod val="175000"/>
                <a:alpha val="40000"/>
              </a:schemeClr>
            </a:glow>
          </a:effectLst>
        </p:spPr>
        <p:style>
          <a:lnRef idx="1">
            <a:schemeClr val="dk1"/>
          </a:lnRef>
          <a:fillRef idx="2">
            <a:schemeClr val="dk1"/>
          </a:fillRef>
          <a:effectRef idx="1">
            <a:schemeClr val="dk1"/>
          </a:effectRef>
          <a:fontRef idx="minor">
            <a:schemeClr val="dk1"/>
          </a:fontRef>
        </p:style>
        <p:txBody>
          <a:bodyPr wrap="square">
            <a:spAutoFit/>
          </a:bodyPr>
          <a:lstStyle/>
          <a:p>
            <a:r>
              <a:rPr lang="sv-SE" sz="2000" dirty="0"/>
              <a:t>Jämför: </a:t>
            </a:r>
            <a:r>
              <a:rPr lang="sv-SE" sz="2000" dirty="0">
                <a:solidFill>
                  <a:srgbClr val="C00000"/>
                </a:solidFill>
              </a:rPr>
              <a:t>Sedan ska den laglöse träda fram, han som Herren Jesus ska döda </a:t>
            </a:r>
            <a:r>
              <a:rPr lang="sv-SE" sz="2000" i="1" u="sng" dirty="0">
                <a:solidFill>
                  <a:srgbClr val="C00000"/>
                </a:solidFill>
              </a:rPr>
              <a:t>med sin muns ande</a:t>
            </a:r>
            <a:r>
              <a:rPr lang="sv-SE" sz="2000" dirty="0">
                <a:solidFill>
                  <a:srgbClr val="C00000"/>
                </a:solidFill>
              </a:rPr>
              <a:t>. </a:t>
            </a:r>
            <a:r>
              <a:rPr lang="sv-SE" sz="1600" dirty="0"/>
              <a:t>(2 Tess 2:8)</a:t>
            </a:r>
            <a:endParaRPr lang="sv-SE" sz="2000" dirty="0"/>
          </a:p>
        </p:txBody>
      </p:sp>
      <p:sp>
        <p:nvSpPr>
          <p:cNvPr id="32" name="Rektangel 31">
            <a:extLst>
              <a:ext uri="{FF2B5EF4-FFF2-40B4-BE49-F238E27FC236}">
                <a16:creationId xmlns:a16="http://schemas.microsoft.com/office/drawing/2014/main" id="{471E84E5-7D53-42E7-9E54-DB9CF7A6F1CD}"/>
              </a:ext>
            </a:extLst>
          </p:cNvPr>
          <p:cNvSpPr/>
          <p:nvPr/>
        </p:nvSpPr>
        <p:spPr>
          <a:xfrm>
            <a:off x="6961447" y="3496766"/>
            <a:ext cx="5230553" cy="3449763"/>
          </a:xfrm>
          <a:prstGeom prst="rect">
            <a:avLst/>
          </a:prstGeom>
          <a:solidFill>
            <a:schemeClr val="bg1">
              <a:lumMod val="85000"/>
            </a:schemeClr>
          </a:solidFill>
        </p:spPr>
        <p:txBody>
          <a:bodyPr wrap="square" lIns="144000" tIns="108000" rIns="108000" bIns="108000">
            <a:spAutoFit/>
          </a:bodyPr>
          <a:lstStyle/>
          <a:p>
            <a:r>
              <a:rPr lang="sv-SE" sz="2000" b="1" dirty="0">
                <a:effectLst>
                  <a:outerShdw blurRad="38100" dist="38100" dir="2700000" algn="tl">
                    <a:srgbClr val="000000">
                      <a:alpha val="43137"/>
                    </a:srgbClr>
                  </a:outerShdw>
                </a:effectLst>
              </a:rPr>
              <a:t>Två skördar:</a:t>
            </a:r>
          </a:p>
          <a:p>
            <a:pPr>
              <a:spcBef>
                <a:spcPts val="600"/>
              </a:spcBef>
            </a:pPr>
            <a:r>
              <a:rPr lang="sv-SE" sz="2000" b="1"/>
              <a:t>Av de trogna:</a:t>
            </a:r>
            <a:r>
              <a:rPr lang="sv-SE" sz="2000" b="1">
                <a:solidFill>
                  <a:srgbClr val="C00000"/>
                </a:solidFill>
              </a:rPr>
              <a:t> </a:t>
            </a:r>
            <a:r>
              <a:rPr lang="sv-SE" sz="2000" dirty="0">
                <a:solidFill>
                  <a:srgbClr val="C00000"/>
                </a:solidFill>
              </a:rPr>
              <a:t>En… ängel… ropade…: "Räck ut din skära och skörda." [Människosonen] som satt på </a:t>
            </a:r>
            <a:r>
              <a:rPr lang="sv-SE" sz="2000" dirty="0">
                <a:solidFill>
                  <a:srgbClr val="0070C0"/>
                </a:solidFill>
              </a:rPr>
              <a:t>molnet</a:t>
            </a:r>
            <a:r>
              <a:rPr lang="sv-SE" sz="2000" dirty="0">
                <a:solidFill>
                  <a:srgbClr val="C00000"/>
                </a:solidFill>
              </a:rPr>
              <a:t> lät då sin </a:t>
            </a:r>
            <a:r>
              <a:rPr lang="sv-SE" sz="2000" i="1" u="sng" dirty="0">
                <a:solidFill>
                  <a:srgbClr val="C00000"/>
                </a:solidFill>
              </a:rPr>
              <a:t>skära</a:t>
            </a:r>
            <a:r>
              <a:rPr lang="sv-SE" sz="2000" dirty="0">
                <a:solidFill>
                  <a:srgbClr val="C00000"/>
                </a:solidFill>
              </a:rPr>
              <a:t> gå över jorden, och jorden </a:t>
            </a:r>
            <a:r>
              <a:rPr lang="sv-SE" sz="2000" i="1" u="sng">
                <a:solidFill>
                  <a:srgbClr val="C00000"/>
                </a:solidFill>
              </a:rPr>
              <a:t>skördades</a:t>
            </a:r>
            <a:r>
              <a:rPr lang="sv-SE" sz="2000">
                <a:solidFill>
                  <a:srgbClr val="C00000"/>
                </a:solidFill>
              </a:rPr>
              <a:t>…</a:t>
            </a:r>
          </a:p>
          <a:p>
            <a:pPr>
              <a:spcBef>
                <a:spcPts val="600"/>
              </a:spcBef>
            </a:pPr>
            <a:r>
              <a:rPr lang="sv-SE" sz="2000" b="1"/>
              <a:t>Av de ogudaktiga:</a:t>
            </a:r>
            <a:r>
              <a:rPr lang="sv-SE" sz="2000">
                <a:solidFill>
                  <a:srgbClr val="C00000"/>
                </a:solidFill>
              </a:rPr>
              <a:t> </a:t>
            </a:r>
            <a:r>
              <a:rPr lang="sv-SE" sz="2000" dirty="0">
                <a:solidFill>
                  <a:srgbClr val="C00000"/>
                </a:solidFill>
              </a:rPr>
              <a:t>En annan ängel kom… också han med en skarp </a:t>
            </a:r>
            <a:r>
              <a:rPr lang="sv-SE" sz="2000" i="1" u="sng" dirty="0">
                <a:solidFill>
                  <a:srgbClr val="C00000"/>
                </a:solidFill>
              </a:rPr>
              <a:t>skära</a:t>
            </a:r>
            <a:r>
              <a:rPr lang="sv-SE" sz="2000" dirty="0">
                <a:solidFill>
                  <a:srgbClr val="C00000"/>
                </a:solidFill>
              </a:rPr>
              <a:t>… Och ängeln lät sin skära gå över jorden och </a:t>
            </a:r>
            <a:r>
              <a:rPr lang="sv-SE" sz="2000" i="1" u="sng" dirty="0">
                <a:solidFill>
                  <a:srgbClr val="C00000"/>
                </a:solidFill>
              </a:rPr>
              <a:t>skördade</a:t>
            </a:r>
            <a:r>
              <a:rPr lang="sv-SE" sz="2000" dirty="0">
                <a:solidFill>
                  <a:srgbClr val="C00000"/>
                </a:solidFill>
              </a:rPr>
              <a:t> druvorna från jordens vinstock och kastade dem i Guds vredes stora vinpress.</a:t>
            </a:r>
            <a:r>
              <a:rPr lang="sv-SE" sz="2000" dirty="0"/>
              <a:t> </a:t>
            </a:r>
            <a:r>
              <a:rPr lang="sv-SE" sz="1600" dirty="0"/>
              <a:t>(Upp 14:14-19)</a:t>
            </a:r>
            <a:endParaRPr lang="sv-SE" dirty="0"/>
          </a:p>
        </p:txBody>
      </p:sp>
      <p:cxnSp>
        <p:nvCxnSpPr>
          <p:cNvPr id="9" name="Rak pilkoppling 8">
            <a:extLst>
              <a:ext uri="{FF2B5EF4-FFF2-40B4-BE49-F238E27FC236}">
                <a16:creationId xmlns:a16="http://schemas.microsoft.com/office/drawing/2014/main" id="{01BF4363-5AF5-4328-B97F-ABF7F530CDB0}"/>
              </a:ext>
            </a:extLst>
          </p:cNvPr>
          <p:cNvCxnSpPr/>
          <p:nvPr/>
        </p:nvCxnSpPr>
        <p:spPr>
          <a:xfrm flipH="1">
            <a:off x="8467725" y="3343275"/>
            <a:ext cx="142875" cy="666750"/>
          </a:xfrm>
          <a:prstGeom prst="straightConnector1">
            <a:avLst/>
          </a:prstGeom>
          <a:ln w="28575">
            <a:solidFill>
              <a:schemeClr val="accent5">
                <a:lumMod val="75000"/>
              </a:schemeClr>
            </a:solidFill>
            <a:tailEnd type="triangle"/>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810442158"/>
      </p:ext>
    </p:extLst>
  </p:cSld>
  <p:clrMapOvr>
    <a:masterClrMapping/>
  </p:clrMapOvr>
  <p:transition advTm="36942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xit" presetSubtype="0" fill="hold" grpId="1"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4" grpId="0" animBg="1"/>
      <p:bldP spid="4" grpId="1"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B67ADF-7875-4528-A8FB-0CC24BC2ABDE}"/>
              </a:ext>
            </a:extLst>
          </p:cNvPr>
          <p:cNvSpPr>
            <a:spLocks noGrp="1"/>
          </p:cNvSpPr>
          <p:nvPr>
            <p:ph type="title"/>
          </p:nvPr>
        </p:nvSpPr>
        <p:spPr/>
        <p:txBody>
          <a:bodyPr/>
          <a:lstStyle/>
          <a:p>
            <a:r>
              <a:rPr lang="sv-SE" dirty="0"/>
              <a:t>Vedergällningens år</a:t>
            </a:r>
          </a:p>
        </p:txBody>
      </p:sp>
      <p:sp>
        <p:nvSpPr>
          <p:cNvPr id="16" name="Text Vedermöda - Mörker">
            <a:extLst>
              <a:ext uri="{FF2B5EF4-FFF2-40B4-BE49-F238E27FC236}">
                <a16:creationId xmlns:a16="http://schemas.microsoft.com/office/drawing/2014/main" id="{FD2EF87A-32B9-4119-B186-526D543BDA15}"/>
              </a:ext>
            </a:extLst>
          </p:cNvPr>
          <p:cNvSpPr/>
          <p:nvPr/>
        </p:nvSpPr>
        <p:spPr>
          <a:xfrm>
            <a:off x="0" y="684000"/>
            <a:ext cx="12192000" cy="6017032"/>
          </a:xfrm>
          <a:prstGeom prst="rect">
            <a:avLst/>
          </a:prstGeom>
        </p:spPr>
        <p:txBody>
          <a:bodyPr wrap="square" lIns="216000">
            <a:spAutoFit/>
          </a:bodyPr>
          <a:lstStyle/>
          <a:p>
            <a:pPr>
              <a:defRPr/>
            </a:pPr>
            <a:r>
              <a:rPr lang="sv-SE" sz="2000" dirty="0">
                <a:solidFill>
                  <a:srgbClr val="C00000"/>
                </a:solidFill>
              </a:rPr>
              <a:t>För dagen kommer för </a:t>
            </a:r>
            <a:r>
              <a:rPr lang="sv-SE" sz="2000" cap="small" dirty="0">
                <a:solidFill>
                  <a:srgbClr val="C00000"/>
                </a:solidFill>
              </a:rPr>
              <a:t>Herrens</a:t>
            </a:r>
            <a:r>
              <a:rPr lang="sv-SE" sz="2000" dirty="0">
                <a:solidFill>
                  <a:srgbClr val="C00000"/>
                </a:solidFill>
              </a:rPr>
              <a:t> hämnd, ett </a:t>
            </a:r>
            <a:r>
              <a:rPr lang="sv-SE" sz="2000" b="1" dirty="0">
                <a:solidFill>
                  <a:srgbClr val="C00000"/>
                </a:solidFill>
              </a:rPr>
              <a:t>vedergällningens år </a:t>
            </a:r>
            <a:r>
              <a:rPr lang="sv-SE" sz="2000" dirty="0">
                <a:solidFill>
                  <a:srgbClr val="C00000"/>
                </a:solidFill>
              </a:rPr>
              <a:t>då han utför Sions sak.</a:t>
            </a:r>
            <a:r>
              <a:rPr lang="sv-SE" sz="2000" dirty="0">
                <a:solidFill>
                  <a:prstClr val="black"/>
                </a:solidFill>
              </a:rPr>
              <a:t> </a:t>
            </a:r>
            <a:r>
              <a:rPr lang="sv-SE" sz="1600" dirty="0">
                <a:solidFill>
                  <a:prstClr val="black"/>
                </a:solidFill>
              </a:rPr>
              <a:t>(Jes 34:8)</a:t>
            </a:r>
          </a:p>
          <a:p>
            <a:pPr>
              <a:defRPr/>
            </a:pPr>
            <a:r>
              <a:rPr lang="sv-SE" sz="2000" dirty="0">
                <a:solidFill>
                  <a:srgbClr val="C00000"/>
                </a:solidFill>
              </a:rPr>
              <a:t>För hämndens dag var i mitt hjärta och </a:t>
            </a:r>
            <a:r>
              <a:rPr lang="sv-SE" sz="2000" b="1" dirty="0">
                <a:solidFill>
                  <a:srgbClr val="C00000"/>
                </a:solidFill>
              </a:rPr>
              <a:t>året för min återlösning </a:t>
            </a:r>
            <a:r>
              <a:rPr lang="sv-SE" sz="2000" dirty="0">
                <a:solidFill>
                  <a:srgbClr val="C00000"/>
                </a:solidFill>
              </a:rPr>
              <a:t>hade kommit.</a:t>
            </a:r>
            <a:r>
              <a:rPr lang="sv-SE" sz="2000" dirty="0">
                <a:solidFill>
                  <a:prstClr val="black"/>
                </a:solidFill>
              </a:rPr>
              <a:t> </a:t>
            </a:r>
            <a:r>
              <a:rPr lang="sv-SE" sz="1600" dirty="0">
                <a:solidFill>
                  <a:prstClr val="black"/>
                </a:solidFill>
              </a:rPr>
              <a:t>(Jes 63:4)</a:t>
            </a:r>
          </a:p>
          <a:p>
            <a:pPr>
              <a:spcBef>
                <a:spcPts val="1200"/>
              </a:spcBef>
              <a:defRPr/>
            </a:pPr>
            <a:r>
              <a:rPr lang="sv-SE" sz="2000" b="1" dirty="0">
                <a:solidFill>
                  <a:prstClr val="black"/>
                </a:solidFill>
              </a:rPr>
              <a:t>Sista jubelåret under Daniels 70 årsveckor. Följande händer:</a:t>
            </a:r>
          </a:p>
          <a:p>
            <a:pPr marL="182563" indent="-182563">
              <a:spcBef>
                <a:spcPts val="600"/>
              </a:spcBef>
              <a:buFont typeface="Arial" panose="020B0604020202020204" pitchFamily="34" charset="0"/>
              <a:buChar char="•"/>
              <a:defRPr/>
            </a:pPr>
            <a:r>
              <a:rPr lang="sv-SE" sz="2000" dirty="0">
                <a:solidFill>
                  <a:prstClr val="black"/>
                </a:solidFill>
              </a:rPr>
              <a:t>Kristi domstol: </a:t>
            </a:r>
            <a:r>
              <a:rPr lang="sv-SE" sz="2000" dirty="0">
                <a:solidFill>
                  <a:srgbClr val="C00000"/>
                </a:solidFill>
              </a:rPr>
              <a:t>Vi måste alla träda fram inför </a:t>
            </a:r>
            <a:r>
              <a:rPr lang="sv-SE" sz="2000" b="1" dirty="0">
                <a:solidFill>
                  <a:srgbClr val="C00000"/>
                </a:solidFill>
              </a:rPr>
              <a:t>Kristi domstol</a:t>
            </a:r>
            <a:r>
              <a:rPr lang="sv-SE" sz="2000" dirty="0">
                <a:solidFill>
                  <a:srgbClr val="C00000"/>
                </a:solidFill>
              </a:rPr>
              <a:t>, för att var och en ska </a:t>
            </a:r>
            <a:r>
              <a:rPr lang="sv-SE" sz="2000" i="1" u="sng" dirty="0">
                <a:solidFill>
                  <a:srgbClr val="C00000"/>
                </a:solidFill>
              </a:rPr>
              <a:t>få igen</a:t>
            </a:r>
            <a:r>
              <a:rPr lang="sv-SE" sz="2000" dirty="0">
                <a:solidFill>
                  <a:srgbClr val="C00000"/>
                </a:solidFill>
              </a:rPr>
              <a:t> vad han har gjort här i livet, gott eller ont. </a:t>
            </a:r>
            <a:r>
              <a:rPr lang="sv-SE" sz="1600" dirty="0"/>
              <a:t>(2 Kor 5:10) </a:t>
            </a:r>
            <a:r>
              <a:rPr lang="sv-SE" sz="2000" dirty="0">
                <a:solidFill>
                  <a:srgbClr val="C00000"/>
                </a:solidFill>
              </a:rPr>
              <a:t>Du ska få din </a:t>
            </a:r>
            <a:r>
              <a:rPr lang="sv-SE" sz="2000" i="1" u="sng" dirty="0">
                <a:solidFill>
                  <a:srgbClr val="C00000"/>
                </a:solidFill>
              </a:rPr>
              <a:t>lön</a:t>
            </a:r>
            <a:r>
              <a:rPr lang="sv-SE" sz="2000" dirty="0">
                <a:solidFill>
                  <a:srgbClr val="C00000"/>
                </a:solidFill>
              </a:rPr>
              <a:t> vid de rättfärdigas uppståndelse. </a:t>
            </a:r>
            <a:r>
              <a:rPr lang="sv-SE" sz="1600" dirty="0"/>
              <a:t>(Luk 14:14)</a:t>
            </a:r>
            <a:endParaRPr lang="sv-SE" sz="1600" dirty="0">
              <a:solidFill>
                <a:prstClr val="black"/>
              </a:solidFill>
            </a:endParaRPr>
          </a:p>
          <a:p>
            <a:pPr marL="182563" indent="-182563">
              <a:spcBef>
                <a:spcPts val="600"/>
              </a:spcBef>
              <a:buFont typeface="Arial" panose="020B0604020202020204" pitchFamily="34" charset="0"/>
              <a:buChar char="•"/>
              <a:defRPr/>
            </a:pPr>
            <a:r>
              <a:rPr lang="sv-SE" sz="2000" i="1" u="sng" dirty="0">
                <a:solidFill>
                  <a:srgbClr val="C00000"/>
                </a:solidFill>
              </a:rPr>
              <a:t>Vilddjuret</a:t>
            </a:r>
            <a:r>
              <a:rPr lang="sv-SE" sz="2000" dirty="0">
                <a:solidFill>
                  <a:srgbClr val="C00000"/>
                </a:solidFill>
              </a:rPr>
              <a:t> tillsammans med den </a:t>
            </a:r>
            <a:r>
              <a:rPr lang="sv-SE" sz="2000" i="1" u="sng" dirty="0">
                <a:solidFill>
                  <a:srgbClr val="C00000"/>
                </a:solidFill>
              </a:rPr>
              <a:t>falske profeten</a:t>
            </a:r>
            <a:r>
              <a:rPr lang="sv-SE" sz="2000" dirty="0">
                <a:solidFill>
                  <a:srgbClr val="C00000"/>
                </a:solidFill>
              </a:rPr>
              <a:t>… </a:t>
            </a:r>
            <a:r>
              <a:rPr lang="sv-SE" sz="2000" i="1" u="sng" dirty="0">
                <a:solidFill>
                  <a:srgbClr val="C00000"/>
                </a:solidFill>
              </a:rPr>
              <a:t>kastades levande i eldsjön</a:t>
            </a:r>
            <a:r>
              <a:rPr lang="sv-SE" sz="2000" dirty="0">
                <a:solidFill>
                  <a:srgbClr val="C00000"/>
                </a:solidFill>
              </a:rPr>
              <a:t> som brinner av svavel. </a:t>
            </a:r>
            <a:r>
              <a:rPr lang="sv-SE" sz="1600" dirty="0">
                <a:solidFill>
                  <a:srgbClr val="211D1E"/>
                </a:solidFill>
              </a:rPr>
              <a:t>(Upp 19:20) </a:t>
            </a:r>
            <a:endParaRPr lang="sv-SE" sz="2000" dirty="0">
              <a:solidFill>
                <a:srgbClr val="211D1E"/>
              </a:solidFill>
            </a:endParaRPr>
          </a:p>
          <a:p>
            <a:pPr marL="182563" indent="-182563">
              <a:spcBef>
                <a:spcPts val="600"/>
              </a:spcBef>
              <a:buFont typeface="Arial" panose="020B0604020202020204" pitchFamily="34" charset="0"/>
              <a:buChar char="•"/>
              <a:defRPr/>
            </a:pPr>
            <a:r>
              <a:rPr lang="sv-SE" sz="2000" dirty="0">
                <a:solidFill>
                  <a:srgbClr val="C00000"/>
                </a:solidFill>
              </a:rPr>
              <a:t>[Ängeln] grep </a:t>
            </a:r>
            <a:r>
              <a:rPr lang="sv-SE" sz="2000" i="1" u="sng" dirty="0">
                <a:solidFill>
                  <a:srgbClr val="C00000"/>
                </a:solidFill>
              </a:rPr>
              <a:t>draken</a:t>
            </a:r>
            <a:r>
              <a:rPr lang="sv-SE" sz="2000" dirty="0">
                <a:solidFill>
                  <a:srgbClr val="C00000"/>
                </a:solidFill>
              </a:rPr>
              <a:t>… och </a:t>
            </a:r>
            <a:r>
              <a:rPr lang="sv-SE" sz="2000" i="1" u="sng" dirty="0">
                <a:solidFill>
                  <a:srgbClr val="C00000"/>
                </a:solidFill>
              </a:rPr>
              <a:t>band honom</a:t>
            </a:r>
            <a:r>
              <a:rPr lang="sv-SE" sz="2000" dirty="0">
                <a:solidFill>
                  <a:srgbClr val="C00000"/>
                </a:solidFill>
              </a:rPr>
              <a:t> för tusen år. Sedan kastade ängeln honom i avgrunden och stängde… </a:t>
            </a:r>
            <a:br>
              <a:rPr lang="sv-SE" sz="2000" dirty="0">
                <a:solidFill>
                  <a:srgbClr val="C00000"/>
                </a:solidFill>
              </a:rPr>
            </a:br>
            <a:r>
              <a:rPr lang="sv-SE" sz="2000" dirty="0">
                <a:solidFill>
                  <a:srgbClr val="C00000"/>
                </a:solidFill>
              </a:rPr>
              <a:t>den över honom, för att han inte mer skulle förleda folken förrän de tusen åren nått sitt slut. </a:t>
            </a:r>
            <a:r>
              <a:rPr lang="sv-SE" sz="1600" dirty="0">
                <a:solidFill>
                  <a:srgbClr val="211D1E"/>
                </a:solidFill>
              </a:rPr>
              <a:t>(Upp 20:2-3)</a:t>
            </a:r>
          </a:p>
          <a:p>
            <a:pPr marL="182563" indent="-182563">
              <a:spcBef>
                <a:spcPts val="600"/>
              </a:spcBef>
              <a:buFont typeface="Arial" panose="020B0604020202020204" pitchFamily="34" charset="0"/>
              <a:buChar char="•"/>
              <a:defRPr/>
            </a:pPr>
            <a:r>
              <a:rPr lang="sv-SE" sz="2000" dirty="0">
                <a:solidFill>
                  <a:prstClr val="black"/>
                </a:solidFill>
              </a:rPr>
              <a:t>Templets rening efter Antikrists besudling. (Jämför Antiochos Epifanes.)</a:t>
            </a:r>
          </a:p>
          <a:p>
            <a:pPr marL="182563" indent="-182563">
              <a:spcBef>
                <a:spcPts val="600"/>
              </a:spcBef>
              <a:buFont typeface="Arial" panose="020B0604020202020204" pitchFamily="34" charset="0"/>
              <a:buChar char="•"/>
              <a:defRPr/>
            </a:pPr>
            <a:r>
              <a:rPr lang="sv-SE" sz="2000" dirty="0">
                <a:solidFill>
                  <a:prstClr val="black"/>
                </a:solidFill>
              </a:rPr>
              <a:t>Upprensning: </a:t>
            </a:r>
            <a:r>
              <a:rPr lang="sv-SE" sz="2000" dirty="0">
                <a:solidFill>
                  <a:srgbClr val="D22128"/>
                </a:solidFill>
              </a:rPr>
              <a:t>I </a:t>
            </a:r>
            <a:r>
              <a:rPr lang="sv-SE" sz="2000" i="1" u="sng" dirty="0">
                <a:solidFill>
                  <a:srgbClr val="D22128"/>
                </a:solidFill>
              </a:rPr>
              <a:t>sju månader</a:t>
            </a:r>
            <a:r>
              <a:rPr lang="sv-SE" sz="2000" dirty="0">
                <a:solidFill>
                  <a:srgbClr val="D22128"/>
                </a:solidFill>
              </a:rPr>
              <a:t> ska Israels folk begrava [Gog och hans larmande hop] för att </a:t>
            </a:r>
            <a:r>
              <a:rPr lang="sv-SE" sz="2000" i="1" u="sng" dirty="0">
                <a:solidFill>
                  <a:srgbClr val="D22128"/>
                </a:solidFill>
              </a:rPr>
              <a:t>rena landet</a:t>
            </a:r>
            <a:r>
              <a:rPr lang="sv-SE" sz="2000" dirty="0">
                <a:solidFill>
                  <a:srgbClr val="D22128"/>
                </a:solidFill>
              </a:rPr>
              <a:t>. </a:t>
            </a:r>
            <a:r>
              <a:rPr lang="sv-SE" sz="2000" dirty="0">
                <a:solidFill>
                  <a:srgbClr val="211D1E"/>
                </a:solidFill>
              </a:rPr>
              <a:t>(</a:t>
            </a:r>
            <a:r>
              <a:rPr lang="sv-SE" sz="1600" dirty="0">
                <a:solidFill>
                  <a:srgbClr val="211D1E"/>
                </a:solidFill>
              </a:rPr>
              <a:t>Hes 39:12)</a:t>
            </a:r>
          </a:p>
          <a:p>
            <a:pPr marL="182563" indent="-182563">
              <a:spcBef>
                <a:spcPts val="600"/>
              </a:spcBef>
              <a:buFont typeface="Arial" panose="020B0604020202020204" pitchFamily="34" charset="0"/>
              <a:buChar char="•"/>
              <a:defRPr/>
            </a:pPr>
            <a:r>
              <a:rPr lang="sv-SE" sz="2000" dirty="0">
                <a:solidFill>
                  <a:srgbClr val="211D1E"/>
                </a:solidFill>
              </a:rPr>
              <a:t>Styrelsefunktioner och administrativa uppgifter delas ut: </a:t>
            </a:r>
            <a:r>
              <a:rPr lang="sv-SE" sz="2000" dirty="0">
                <a:solidFill>
                  <a:srgbClr val="C00000"/>
                </a:solidFill>
              </a:rPr>
              <a:t>Salig och helig är den som har del i den första uppståndelsen… De ska vara Guds och Kristi präster och </a:t>
            </a:r>
            <a:r>
              <a:rPr lang="sv-SE" sz="2000" i="1" u="sng" dirty="0">
                <a:solidFill>
                  <a:srgbClr val="C00000"/>
                </a:solidFill>
              </a:rPr>
              <a:t>regera med honom i tusen år</a:t>
            </a:r>
            <a:r>
              <a:rPr lang="sv-SE" sz="2000" dirty="0">
                <a:solidFill>
                  <a:srgbClr val="C00000"/>
                </a:solidFill>
              </a:rPr>
              <a:t>.</a:t>
            </a:r>
            <a:r>
              <a:rPr lang="sv-SE" sz="2000" dirty="0"/>
              <a:t> </a:t>
            </a:r>
            <a:r>
              <a:rPr lang="sv-SE" sz="1600" dirty="0"/>
              <a:t>(Upp 20:6)</a:t>
            </a:r>
            <a:endParaRPr lang="sv-SE" sz="1600" dirty="0">
              <a:solidFill>
                <a:prstClr val="black"/>
              </a:solidFill>
            </a:endParaRPr>
          </a:p>
          <a:p>
            <a:pPr marL="7443788" indent="-180975">
              <a:spcBef>
                <a:spcPts val="600"/>
              </a:spcBef>
              <a:buFont typeface="Arial" panose="020B0604020202020204" pitchFamily="34" charset="0"/>
              <a:buChar char="•"/>
              <a:defRPr/>
            </a:pPr>
            <a:r>
              <a:rPr lang="sv-SE" sz="2000" dirty="0">
                <a:solidFill>
                  <a:prstClr val="black"/>
                </a:solidFill>
              </a:rPr>
              <a:t>Landet (arvedelar) utskiftas: </a:t>
            </a:r>
            <a:r>
              <a:rPr lang="sv-SE" sz="2000" dirty="0">
                <a:solidFill>
                  <a:srgbClr val="D22128"/>
                </a:solidFill>
              </a:rPr>
              <a:t>Ni ska </a:t>
            </a:r>
            <a:r>
              <a:rPr lang="sv-SE" sz="2000" i="1" u="sng" dirty="0">
                <a:solidFill>
                  <a:srgbClr val="D22128"/>
                </a:solidFill>
              </a:rPr>
              <a:t>dela ut [landet]</a:t>
            </a:r>
            <a:r>
              <a:rPr lang="sv-SE" sz="2000" dirty="0">
                <a:solidFill>
                  <a:srgbClr val="D22128"/>
                </a:solidFill>
              </a:rPr>
              <a:t> genom lottkastning till arvedel åt er själva och åt främlingarna, som bor och föder barn ibland er… De ska med er få arvslott bland Israels stammar. </a:t>
            </a:r>
            <a:r>
              <a:rPr lang="sv-SE" sz="1600" dirty="0">
                <a:solidFill>
                  <a:srgbClr val="211D1E"/>
                </a:solidFill>
              </a:rPr>
              <a:t>(Hes 47:22)</a:t>
            </a:r>
            <a:endParaRPr lang="sv-SE" sz="2000" dirty="0">
              <a:solidFill>
                <a:prstClr val="black"/>
              </a:solidFill>
            </a:endParaRPr>
          </a:p>
        </p:txBody>
      </p:sp>
      <p:pic>
        <p:nvPicPr>
          <p:cNvPr id="32" name="Picture 6" descr="http://www.clker.com/cliparts/h/h/F/r/A/V/fireball-md.png">
            <a:extLst>
              <a:ext uri="{FF2B5EF4-FFF2-40B4-BE49-F238E27FC236}">
                <a16:creationId xmlns:a16="http://schemas.microsoft.com/office/drawing/2014/main" id="{1E89B04D-3DB2-4960-9FB9-80287D1D0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52085" y="4901295"/>
            <a:ext cx="368935" cy="417847"/>
          </a:xfrm>
          <a:prstGeom prst="rect">
            <a:avLst/>
          </a:prstGeom>
          <a:noFill/>
          <a:extLst>
            <a:ext uri="{909E8E84-426E-40DD-AFC4-6F175D3DCCD1}">
              <a14:hiddenFill xmlns:a14="http://schemas.microsoft.com/office/drawing/2010/main">
                <a:solidFill>
                  <a:srgbClr val="FFFFFF"/>
                </a:solidFill>
              </a14:hiddenFill>
            </a:ext>
          </a:extLst>
        </p:spPr>
      </p:pic>
      <p:sp>
        <p:nvSpPr>
          <p:cNvPr id="33" name="Rektangel 32">
            <a:extLst>
              <a:ext uri="{FF2B5EF4-FFF2-40B4-BE49-F238E27FC236}">
                <a16:creationId xmlns:a16="http://schemas.microsoft.com/office/drawing/2014/main" id="{AD52CCCF-267F-47FC-BDF5-C859204F9D5E}"/>
              </a:ext>
            </a:extLst>
          </p:cNvPr>
          <p:cNvSpPr/>
          <p:nvPr/>
        </p:nvSpPr>
        <p:spPr>
          <a:xfrm>
            <a:off x="6057015" y="6001780"/>
            <a:ext cx="1073041"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Vedergäll-ningens</a:t>
            </a:r>
            <a:br>
              <a:rPr lang="sv-SE" sz="1600" dirty="0">
                <a:solidFill>
                  <a:schemeClr val="bg1"/>
                </a:solidFill>
              </a:rPr>
            </a:br>
            <a:r>
              <a:rPr lang="sv-SE" sz="1600" dirty="0">
                <a:solidFill>
                  <a:schemeClr val="bg1"/>
                </a:solidFill>
              </a:rPr>
              <a:t>  </a:t>
            </a:r>
            <a:r>
              <a:rPr lang="sv-SE" sz="1600" dirty="0">
                <a:solidFill>
                  <a:schemeClr val="accent3">
                    <a:lumMod val="60000"/>
                    <a:lumOff val="40000"/>
                  </a:schemeClr>
                </a:solidFill>
              </a:rPr>
              <a:t>år</a:t>
            </a:r>
          </a:p>
        </p:txBody>
      </p:sp>
      <p:sp>
        <p:nvSpPr>
          <p:cNvPr id="34" name="Rektangel 33">
            <a:extLst>
              <a:ext uri="{FF2B5EF4-FFF2-40B4-BE49-F238E27FC236}">
                <a16:creationId xmlns:a16="http://schemas.microsoft.com/office/drawing/2014/main" id="{D1108F70-E9FF-40A5-B9D9-E8699A77A82D}"/>
              </a:ext>
            </a:extLst>
          </p:cNvPr>
          <p:cNvSpPr/>
          <p:nvPr/>
        </p:nvSpPr>
        <p:spPr>
          <a:xfrm>
            <a:off x="292648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2:a halva</a:t>
            </a:r>
          </a:p>
          <a:p>
            <a:pPr algn="ctr">
              <a:lnSpc>
                <a:spcPts val="1700"/>
              </a:lnSpc>
            </a:pPr>
            <a:r>
              <a:rPr lang="sv-SE" sz="1600">
                <a:solidFill>
                  <a:schemeClr val="tx1"/>
                </a:solidFill>
              </a:rPr>
              <a:t>Antikrists tid</a:t>
            </a:r>
            <a:endParaRPr lang="sv-SE" sz="1600" dirty="0">
              <a:solidFill>
                <a:schemeClr val="tx1"/>
              </a:solidFill>
            </a:endParaRPr>
          </a:p>
          <a:p>
            <a:pPr algn="ctr">
              <a:lnSpc>
                <a:spcPts val="1700"/>
              </a:lnSpc>
            </a:pPr>
            <a:r>
              <a:rPr lang="sv-SE" sz="1600" dirty="0">
                <a:solidFill>
                  <a:schemeClr val="accent3">
                    <a:lumMod val="60000"/>
                    <a:lumOff val="40000"/>
                  </a:schemeClr>
                </a:solidFill>
              </a:rPr>
              <a:t>42 månader</a:t>
            </a:r>
          </a:p>
        </p:txBody>
      </p:sp>
      <p:sp>
        <p:nvSpPr>
          <p:cNvPr id="35" name="Rektangel 34">
            <a:extLst>
              <a:ext uri="{FF2B5EF4-FFF2-40B4-BE49-F238E27FC236}">
                <a16:creationId xmlns:a16="http://schemas.microsoft.com/office/drawing/2014/main" id="{FF088778-0567-41B3-9633-5A2235E18422}"/>
              </a:ext>
            </a:extLst>
          </p:cNvPr>
          <p:cNvSpPr/>
          <p:nvPr/>
        </p:nvSpPr>
        <p:spPr>
          <a:xfrm>
            <a:off x="21897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1:a halva</a:t>
            </a:r>
          </a:p>
          <a:p>
            <a:pPr algn="ctr">
              <a:lnSpc>
                <a:spcPts val="1700"/>
              </a:lnSpc>
            </a:pPr>
            <a:r>
              <a:rPr lang="sv-SE" sz="1600" dirty="0">
                <a:solidFill>
                  <a:schemeClr val="tx1"/>
                </a:solidFill>
              </a:rPr>
              <a:t>De två </a:t>
            </a:r>
            <a:r>
              <a:rPr lang="sv-SE" sz="1600">
                <a:solidFill>
                  <a:schemeClr val="tx1"/>
                </a:solidFill>
              </a:rPr>
              <a:t>vittnenas tid</a:t>
            </a:r>
            <a:endParaRPr lang="sv-SE" sz="1600" dirty="0">
              <a:solidFill>
                <a:schemeClr val="tx1"/>
              </a:solidFill>
            </a:endParaRPr>
          </a:p>
          <a:p>
            <a:pPr algn="ctr">
              <a:lnSpc>
                <a:spcPts val="1700"/>
              </a:lnSpc>
            </a:pPr>
            <a:r>
              <a:rPr lang="sv-SE" sz="1600" dirty="0">
                <a:solidFill>
                  <a:schemeClr val="accent3">
                    <a:lumMod val="60000"/>
                    <a:lumOff val="40000"/>
                  </a:schemeClr>
                </a:solidFill>
              </a:rPr>
              <a:t>1260 dagar</a:t>
            </a:r>
          </a:p>
        </p:txBody>
      </p:sp>
      <p:sp>
        <p:nvSpPr>
          <p:cNvPr id="37" name="Rektangel 36">
            <a:extLst>
              <a:ext uri="{FF2B5EF4-FFF2-40B4-BE49-F238E27FC236}">
                <a16:creationId xmlns:a16="http://schemas.microsoft.com/office/drawing/2014/main" id="{6A6A4E2B-594C-4376-9B24-41C6F8A4BDB5}"/>
              </a:ext>
            </a:extLst>
          </p:cNvPr>
          <p:cNvSpPr/>
          <p:nvPr/>
        </p:nvSpPr>
        <p:spPr>
          <a:xfrm>
            <a:off x="5633999" y="6001780"/>
            <a:ext cx="379506" cy="756000"/>
          </a:xfrm>
          <a:prstGeom prst="rect">
            <a:avLst/>
          </a:prstGeom>
          <a:solidFill>
            <a:schemeClr val="tx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lnSpc>
                <a:spcPts val="1700"/>
              </a:lnSpc>
            </a:pPr>
            <a:r>
              <a:rPr lang="sv-SE" sz="1600" dirty="0">
                <a:solidFill>
                  <a:schemeClr val="bg1"/>
                </a:solidFill>
              </a:rPr>
              <a:t>Mörker</a:t>
            </a:r>
          </a:p>
        </p:txBody>
      </p:sp>
      <p:pic>
        <p:nvPicPr>
          <p:cNvPr id="38" name="Bildobjekt 37">
            <a:extLst>
              <a:ext uri="{FF2B5EF4-FFF2-40B4-BE49-F238E27FC236}">
                <a16:creationId xmlns:a16="http://schemas.microsoft.com/office/drawing/2014/main" id="{DB02C9B8-E5BA-4EB6-966A-C6A3BD8A84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08219" y="5454811"/>
            <a:ext cx="415737" cy="692894"/>
          </a:xfrm>
          <a:prstGeom prst="rect">
            <a:avLst/>
          </a:prstGeom>
          <a:effectLst>
            <a:outerShdw blurRad="50800" dist="38100" dir="2700000" algn="tl" rotWithShape="0">
              <a:prstClr val="black">
                <a:alpha val="40000"/>
              </a:prstClr>
            </a:outerShdw>
          </a:effectLst>
        </p:spPr>
      </p:pic>
      <p:pic>
        <p:nvPicPr>
          <p:cNvPr id="39" name="Bildobjekt 38">
            <a:extLst>
              <a:ext uri="{FF2B5EF4-FFF2-40B4-BE49-F238E27FC236}">
                <a16:creationId xmlns:a16="http://schemas.microsoft.com/office/drawing/2014/main" id="{5C7F292B-BBE7-4EEE-8EC1-15469DA311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34499">
            <a:off x="2807111" y="5062986"/>
            <a:ext cx="675299" cy="497397"/>
          </a:xfrm>
          <a:prstGeom prst="rect">
            <a:avLst/>
          </a:prstGeom>
          <a:effectLst>
            <a:outerShdw blurRad="50800" dist="38100" dir="2700000" algn="tl" rotWithShape="0">
              <a:prstClr val="black">
                <a:alpha val="40000"/>
              </a:prstClr>
            </a:outerShdw>
          </a:effectLst>
        </p:spPr>
      </p:pic>
      <p:grpSp>
        <p:nvGrpSpPr>
          <p:cNvPr id="40" name="Grupp 39">
            <a:extLst>
              <a:ext uri="{FF2B5EF4-FFF2-40B4-BE49-F238E27FC236}">
                <a16:creationId xmlns:a16="http://schemas.microsoft.com/office/drawing/2014/main" id="{FD2A8FDA-7D41-400A-B1DF-043899347667}"/>
              </a:ext>
            </a:extLst>
          </p:cNvPr>
          <p:cNvGrpSpPr/>
          <p:nvPr/>
        </p:nvGrpSpPr>
        <p:grpSpPr>
          <a:xfrm>
            <a:off x="4498079" y="5165391"/>
            <a:ext cx="1777376" cy="848076"/>
            <a:chOff x="4800977" y="2169144"/>
            <a:chExt cx="1777376" cy="848076"/>
          </a:xfrm>
        </p:grpSpPr>
        <p:pic>
          <p:nvPicPr>
            <p:cNvPr id="41" name="Bildobjekt 40">
              <a:extLst>
                <a:ext uri="{FF2B5EF4-FFF2-40B4-BE49-F238E27FC236}">
                  <a16:creationId xmlns:a16="http://schemas.microsoft.com/office/drawing/2014/main" id="{3C79AC08-A2CC-45F9-A4C3-17D72065152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2620"/>
            <a:stretch/>
          </p:blipFill>
          <p:spPr>
            <a:xfrm>
              <a:off x="4800977" y="2476869"/>
              <a:ext cx="1238216" cy="530155"/>
            </a:xfrm>
            <a:prstGeom prst="rect">
              <a:avLst/>
            </a:prstGeom>
            <a:effectLst/>
          </p:spPr>
        </p:pic>
        <p:pic>
          <p:nvPicPr>
            <p:cNvPr id="42" name="Bildobjekt 41">
              <a:extLst>
                <a:ext uri="{FF2B5EF4-FFF2-40B4-BE49-F238E27FC236}">
                  <a16:creationId xmlns:a16="http://schemas.microsoft.com/office/drawing/2014/main" id="{6AE4337D-5F54-44B3-BAA5-5262A89494A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5669484" y="2169144"/>
              <a:ext cx="908869" cy="848076"/>
            </a:xfrm>
            <a:prstGeom prst="rect">
              <a:avLst/>
            </a:prstGeom>
          </p:spPr>
        </p:pic>
      </p:grpSp>
      <p:pic>
        <p:nvPicPr>
          <p:cNvPr id="47" name="Bildobjekt 46">
            <a:extLst>
              <a:ext uri="{FF2B5EF4-FFF2-40B4-BE49-F238E27FC236}">
                <a16:creationId xmlns:a16="http://schemas.microsoft.com/office/drawing/2014/main" id="{B9319FBD-3407-4A1D-B0F8-BFF4D2872A21}"/>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42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560000">
            <a:off x="5953637" y="5338042"/>
            <a:ext cx="583504" cy="644838"/>
          </a:xfrm>
          <a:prstGeom prst="rect">
            <a:avLst/>
          </a:prstGeom>
          <a:noFill/>
          <a:ln w="3175">
            <a:noFill/>
          </a:ln>
          <a:effectLst>
            <a:glow rad="63500">
              <a:schemeClr val="accent1"/>
            </a:glow>
            <a:outerShdw blurRad="50800" dist="38100" dir="2700000" algn="tl" rotWithShape="0">
              <a:prstClr val="black">
                <a:alpha val="40000"/>
              </a:prstClr>
            </a:outerShdw>
          </a:effectLst>
        </p:spPr>
      </p:pic>
      <p:grpSp>
        <p:nvGrpSpPr>
          <p:cNvPr id="48" name="Bild 8" descr="Ordförandeklubba">
            <a:extLst>
              <a:ext uri="{FF2B5EF4-FFF2-40B4-BE49-F238E27FC236}">
                <a16:creationId xmlns:a16="http://schemas.microsoft.com/office/drawing/2014/main" id="{9C0C34F2-5183-4031-8793-818D35FB6AC5}"/>
              </a:ext>
            </a:extLst>
          </p:cNvPr>
          <p:cNvGrpSpPr/>
          <p:nvPr/>
        </p:nvGrpSpPr>
        <p:grpSpPr>
          <a:xfrm flipH="1">
            <a:off x="182958" y="5430877"/>
            <a:ext cx="654478" cy="654478"/>
            <a:chOff x="215304" y="5319141"/>
            <a:chExt cx="694325" cy="694325"/>
          </a:xfrm>
          <a:solidFill>
            <a:schemeClr val="accent1">
              <a:lumMod val="50000"/>
            </a:schemeClr>
          </a:solidFill>
        </p:grpSpPr>
        <p:sp>
          <p:nvSpPr>
            <p:cNvPr id="49" name="Frihandsfigur: Form 48">
              <a:extLst>
                <a:ext uri="{FF2B5EF4-FFF2-40B4-BE49-F238E27FC236}">
                  <a16:creationId xmlns:a16="http://schemas.microsoft.com/office/drawing/2014/main" id="{61CA376D-540C-4B90-A5FE-F242450BEC4C}"/>
                </a:ext>
              </a:extLst>
            </p:cNvPr>
            <p:cNvSpPr/>
            <p:nvPr/>
          </p:nvSpPr>
          <p:spPr>
            <a:xfrm>
              <a:off x="269096" y="5864747"/>
              <a:ext cx="296535" cy="94023"/>
            </a:xfrm>
            <a:custGeom>
              <a:avLst/>
              <a:gdLst>
                <a:gd name="connsiteX0" fmla="*/ 264440 w 296534"/>
                <a:gd name="connsiteY0" fmla="*/ 32999 h 94023"/>
                <a:gd name="connsiteX1" fmla="*/ 249975 w 296534"/>
                <a:gd name="connsiteY1" fmla="*/ 32999 h 94023"/>
                <a:gd name="connsiteX2" fmla="*/ 249975 w 296534"/>
                <a:gd name="connsiteY2" fmla="*/ 4068 h 94023"/>
                <a:gd name="connsiteX3" fmla="*/ 47464 w 296534"/>
                <a:gd name="connsiteY3" fmla="*/ 4068 h 94023"/>
                <a:gd name="connsiteX4" fmla="*/ 47464 w 296534"/>
                <a:gd name="connsiteY4" fmla="*/ 32999 h 94023"/>
                <a:gd name="connsiteX5" fmla="*/ 32999 w 296534"/>
                <a:gd name="connsiteY5" fmla="*/ 32999 h 94023"/>
                <a:gd name="connsiteX6" fmla="*/ 4068 w 296534"/>
                <a:gd name="connsiteY6" fmla="*/ 61929 h 94023"/>
                <a:gd name="connsiteX7" fmla="*/ 32999 w 296534"/>
                <a:gd name="connsiteY7" fmla="*/ 90859 h 94023"/>
                <a:gd name="connsiteX8" fmla="*/ 264440 w 296534"/>
                <a:gd name="connsiteY8" fmla="*/ 90859 h 94023"/>
                <a:gd name="connsiteX9" fmla="*/ 293370 w 296534"/>
                <a:gd name="connsiteY9" fmla="*/ 61929 h 94023"/>
                <a:gd name="connsiteX10" fmla="*/ 264440 w 296534"/>
                <a:gd name="connsiteY10" fmla="*/ 32999 h 9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534" h="94023">
                  <a:moveTo>
                    <a:pt x="264440" y="32999"/>
                  </a:moveTo>
                  <a:lnTo>
                    <a:pt x="249975" y="32999"/>
                  </a:lnTo>
                  <a:lnTo>
                    <a:pt x="249975" y="4068"/>
                  </a:lnTo>
                  <a:lnTo>
                    <a:pt x="47464" y="4068"/>
                  </a:lnTo>
                  <a:lnTo>
                    <a:pt x="47464" y="32999"/>
                  </a:lnTo>
                  <a:lnTo>
                    <a:pt x="32999" y="32999"/>
                  </a:lnTo>
                  <a:cubicBezTo>
                    <a:pt x="17087" y="32999"/>
                    <a:pt x="4068" y="46017"/>
                    <a:pt x="4068" y="61929"/>
                  </a:cubicBezTo>
                  <a:cubicBezTo>
                    <a:pt x="4068" y="77840"/>
                    <a:pt x="17087" y="90859"/>
                    <a:pt x="32999" y="90859"/>
                  </a:cubicBezTo>
                  <a:lnTo>
                    <a:pt x="264440" y="90859"/>
                  </a:lnTo>
                  <a:cubicBezTo>
                    <a:pt x="280352" y="90859"/>
                    <a:pt x="293370" y="77840"/>
                    <a:pt x="293370" y="61929"/>
                  </a:cubicBezTo>
                  <a:cubicBezTo>
                    <a:pt x="293370" y="46017"/>
                    <a:pt x="280352" y="32999"/>
                    <a:pt x="264440" y="32999"/>
                  </a:cubicBezTo>
                  <a:close/>
                </a:path>
              </a:pathLst>
            </a:custGeom>
            <a:grpFill/>
            <a:ln w="7144" cap="flat">
              <a:noFill/>
              <a:prstDash val="solid"/>
              <a:miter/>
            </a:ln>
          </p:spPr>
          <p:txBody>
            <a:bodyPr rtlCol="0" anchor="ctr"/>
            <a:lstStyle/>
            <a:p>
              <a:endParaRPr lang="sv-SE" dirty="0"/>
            </a:p>
          </p:txBody>
        </p:sp>
        <p:sp>
          <p:nvSpPr>
            <p:cNvPr id="50" name="Frihandsfigur: Form 49">
              <a:extLst>
                <a:ext uri="{FF2B5EF4-FFF2-40B4-BE49-F238E27FC236}">
                  <a16:creationId xmlns:a16="http://schemas.microsoft.com/office/drawing/2014/main" id="{621830D9-65AF-49C5-A125-802135C2D207}"/>
                </a:ext>
              </a:extLst>
            </p:cNvPr>
            <p:cNvSpPr/>
            <p:nvPr/>
          </p:nvSpPr>
          <p:spPr>
            <a:xfrm>
              <a:off x="355887" y="5598589"/>
              <a:ext cx="180814" cy="180814"/>
            </a:xfrm>
            <a:custGeom>
              <a:avLst/>
              <a:gdLst>
                <a:gd name="connsiteX0" fmla="*/ 176926 w 180813"/>
                <a:gd name="connsiteY0" fmla="*/ 155229 h 180813"/>
                <a:gd name="connsiteX1" fmla="*/ 176926 w 180813"/>
                <a:gd name="connsiteY1" fmla="*/ 124852 h 180813"/>
                <a:gd name="connsiteX2" fmla="*/ 62652 w 180813"/>
                <a:gd name="connsiteY2" fmla="*/ 10578 h 180813"/>
                <a:gd name="connsiteX3" fmla="*/ 32275 w 180813"/>
                <a:gd name="connsiteY3" fmla="*/ 10578 h 180813"/>
                <a:gd name="connsiteX4" fmla="*/ 4068 w 180813"/>
                <a:gd name="connsiteY4" fmla="*/ 38785 h 180813"/>
                <a:gd name="connsiteX5" fmla="*/ 148719 w 180813"/>
                <a:gd name="connsiteY5" fmla="*/ 183436 h 180813"/>
                <a:gd name="connsiteX6" fmla="*/ 176926 w 180813"/>
                <a:gd name="connsiteY6" fmla="*/ 155229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76926" y="155229"/>
                  </a:moveTo>
                  <a:cubicBezTo>
                    <a:pt x="185605" y="146550"/>
                    <a:pt x="185605" y="132808"/>
                    <a:pt x="176926" y="124852"/>
                  </a:cubicBezTo>
                  <a:lnTo>
                    <a:pt x="62652" y="10578"/>
                  </a:lnTo>
                  <a:cubicBezTo>
                    <a:pt x="53973" y="1899"/>
                    <a:pt x="40231" y="1899"/>
                    <a:pt x="32275" y="10578"/>
                  </a:cubicBezTo>
                  <a:lnTo>
                    <a:pt x="4068" y="38785"/>
                  </a:lnTo>
                  <a:lnTo>
                    <a:pt x="148719" y="183436"/>
                  </a:lnTo>
                  <a:lnTo>
                    <a:pt x="176926" y="155229"/>
                  </a:lnTo>
                  <a:close/>
                </a:path>
              </a:pathLst>
            </a:custGeom>
            <a:grpFill/>
            <a:ln w="7144" cap="flat">
              <a:noFill/>
              <a:prstDash val="solid"/>
              <a:miter/>
            </a:ln>
          </p:spPr>
          <p:txBody>
            <a:bodyPr rtlCol="0" anchor="ctr"/>
            <a:lstStyle/>
            <a:p>
              <a:endParaRPr lang="sv-SE" dirty="0"/>
            </a:p>
          </p:txBody>
        </p:sp>
        <p:sp>
          <p:nvSpPr>
            <p:cNvPr id="51" name="Frihandsfigur: Form 50">
              <a:extLst>
                <a:ext uri="{FF2B5EF4-FFF2-40B4-BE49-F238E27FC236}">
                  <a16:creationId xmlns:a16="http://schemas.microsoft.com/office/drawing/2014/main" id="{F998060B-653E-46BA-84D6-5303EB07F4F5}"/>
                </a:ext>
              </a:extLst>
            </p:cNvPr>
            <p:cNvSpPr/>
            <p:nvPr/>
          </p:nvSpPr>
          <p:spPr>
            <a:xfrm>
              <a:off x="581542" y="5372933"/>
              <a:ext cx="180814" cy="180814"/>
            </a:xfrm>
            <a:custGeom>
              <a:avLst/>
              <a:gdLst>
                <a:gd name="connsiteX0" fmla="*/ 124852 w 180813"/>
                <a:gd name="connsiteY0" fmla="*/ 176926 h 180813"/>
                <a:gd name="connsiteX1" fmla="*/ 155229 w 180813"/>
                <a:gd name="connsiteY1" fmla="*/ 176926 h 180813"/>
                <a:gd name="connsiteX2" fmla="*/ 183436 w 180813"/>
                <a:gd name="connsiteY2" fmla="*/ 148719 h 180813"/>
                <a:gd name="connsiteX3" fmla="*/ 38785 w 180813"/>
                <a:gd name="connsiteY3" fmla="*/ 4068 h 180813"/>
                <a:gd name="connsiteX4" fmla="*/ 10578 w 180813"/>
                <a:gd name="connsiteY4" fmla="*/ 32275 h 180813"/>
                <a:gd name="connsiteX5" fmla="*/ 10578 w 180813"/>
                <a:gd name="connsiteY5" fmla="*/ 62652 h 180813"/>
                <a:gd name="connsiteX6" fmla="*/ 124852 w 180813"/>
                <a:gd name="connsiteY6" fmla="*/ 176926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24852" y="176926"/>
                  </a:moveTo>
                  <a:cubicBezTo>
                    <a:pt x="133531" y="185605"/>
                    <a:pt x="147273" y="185605"/>
                    <a:pt x="155229" y="176926"/>
                  </a:cubicBezTo>
                  <a:lnTo>
                    <a:pt x="183436" y="148719"/>
                  </a:lnTo>
                  <a:lnTo>
                    <a:pt x="38785" y="4068"/>
                  </a:lnTo>
                  <a:lnTo>
                    <a:pt x="10578" y="32275"/>
                  </a:lnTo>
                  <a:cubicBezTo>
                    <a:pt x="1899" y="40954"/>
                    <a:pt x="1899" y="54696"/>
                    <a:pt x="10578" y="62652"/>
                  </a:cubicBezTo>
                  <a:lnTo>
                    <a:pt x="124852" y="176926"/>
                  </a:lnTo>
                  <a:close/>
                </a:path>
              </a:pathLst>
            </a:custGeom>
            <a:grpFill/>
            <a:ln w="7144" cap="flat">
              <a:noFill/>
              <a:prstDash val="solid"/>
              <a:miter/>
            </a:ln>
          </p:spPr>
          <p:txBody>
            <a:bodyPr rtlCol="0" anchor="ctr"/>
            <a:lstStyle/>
            <a:p>
              <a:endParaRPr lang="sv-SE" dirty="0"/>
            </a:p>
          </p:txBody>
        </p:sp>
        <p:sp>
          <p:nvSpPr>
            <p:cNvPr id="52" name="Frihandsfigur: Form 51">
              <a:extLst>
                <a:ext uri="{FF2B5EF4-FFF2-40B4-BE49-F238E27FC236}">
                  <a16:creationId xmlns:a16="http://schemas.microsoft.com/office/drawing/2014/main" id="{CCC70B91-8318-4F7A-9577-CC35F3AEF902}"/>
                </a:ext>
              </a:extLst>
            </p:cNvPr>
            <p:cNvSpPr/>
            <p:nvPr/>
          </p:nvSpPr>
          <p:spPr>
            <a:xfrm>
              <a:off x="428212" y="5445259"/>
              <a:ext cx="426721" cy="412255"/>
            </a:xfrm>
            <a:custGeom>
              <a:avLst/>
              <a:gdLst>
                <a:gd name="connsiteX0" fmla="*/ 416324 w 426720"/>
                <a:gd name="connsiteY0" fmla="*/ 358463 h 412255"/>
                <a:gd name="connsiteX1" fmla="*/ 221045 w 426720"/>
                <a:gd name="connsiteY1" fmla="*/ 163184 h 412255"/>
                <a:gd name="connsiteX2" fmla="*/ 264440 w 426720"/>
                <a:gd name="connsiteY2" fmla="*/ 119789 h 412255"/>
                <a:gd name="connsiteX3" fmla="*/ 148719 w 426720"/>
                <a:gd name="connsiteY3" fmla="*/ 4068 h 412255"/>
                <a:gd name="connsiteX4" fmla="*/ 4068 w 426720"/>
                <a:gd name="connsiteY4" fmla="*/ 148719 h 412255"/>
                <a:gd name="connsiteX5" fmla="*/ 119789 w 426720"/>
                <a:gd name="connsiteY5" fmla="*/ 264440 h 412255"/>
                <a:gd name="connsiteX6" fmla="*/ 177650 w 426720"/>
                <a:gd name="connsiteY6" fmla="*/ 206580 h 412255"/>
                <a:gd name="connsiteX7" fmla="*/ 372928 w 426720"/>
                <a:gd name="connsiteY7" fmla="*/ 401859 h 412255"/>
                <a:gd name="connsiteX8" fmla="*/ 416324 w 426720"/>
                <a:gd name="connsiteY8" fmla="*/ 401859 h 412255"/>
                <a:gd name="connsiteX9" fmla="*/ 416324 w 426720"/>
                <a:gd name="connsiteY9" fmla="*/ 358463 h 41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 h="412255">
                  <a:moveTo>
                    <a:pt x="416324" y="358463"/>
                  </a:moveTo>
                  <a:lnTo>
                    <a:pt x="221045" y="163184"/>
                  </a:lnTo>
                  <a:lnTo>
                    <a:pt x="264440" y="119789"/>
                  </a:lnTo>
                  <a:lnTo>
                    <a:pt x="148719" y="4068"/>
                  </a:lnTo>
                  <a:lnTo>
                    <a:pt x="4068" y="148719"/>
                  </a:lnTo>
                  <a:lnTo>
                    <a:pt x="119789" y="264440"/>
                  </a:lnTo>
                  <a:lnTo>
                    <a:pt x="177650" y="206580"/>
                  </a:lnTo>
                  <a:lnTo>
                    <a:pt x="372928" y="401859"/>
                  </a:lnTo>
                  <a:cubicBezTo>
                    <a:pt x="385224" y="414154"/>
                    <a:pt x="404028" y="414154"/>
                    <a:pt x="416324" y="401859"/>
                  </a:cubicBezTo>
                  <a:cubicBezTo>
                    <a:pt x="428619" y="389563"/>
                    <a:pt x="428619" y="370759"/>
                    <a:pt x="416324" y="358463"/>
                  </a:cubicBezTo>
                  <a:close/>
                </a:path>
              </a:pathLst>
            </a:custGeom>
            <a:grpFill/>
            <a:ln w="7144" cap="flat">
              <a:noFill/>
              <a:prstDash val="solid"/>
              <a:miter/>
            </a:ln>
          </p:spPr>
          <p:txBody>
            <a:bodyPr rtlCol="0" anchor="ctr"/>
            <a:lstStyle/>
            <a:p>
              <a:endParaRPr lang="sv-SE" dirty="0"/>
            </a:p>
          </p:txBody>
        </p:sp>
      </p:grpSp>
      <p:pic>
        <p:nvPicPr>
          <p:cNvPr id="25" name="Bildobjekt 24">
            <a:extLst>
              <a:ext uri="{FF2B5EF4-FFF2-40B4-BE49-F238E27FC236}">
                <a16:creationId xmlns:a16="http://schemas.microsoft.com/office/drawing/2014/main" id="{45E6640A-092E-4CD6-8607-92E1C3D0B84C}"/>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010318" y="6543541"/>
            <a:ext cx="510256" cy="314459"/>
          </a:xfrm>
          <a:prstGeom prst="rect">
            <a:avLst/>
          </a:prstGeom>
        </p:spPr>
      </p:pic>
    </p:spTree>
    <p:custDataLst>
      <p:tags r:id="rId1"/>
    </p:custDataLst>
    <p:extLst>
      <p:ext uri="{BB962C8B-B14F-4D97-AF65-F5344CB8AC3E}">
        <p14:creationId xmlns:p14="http://schemas.microsoft.com/office/powerpoint/2010/main" val="2916991146"/>
      </p:ext>
    </p:extLst>
  </p:cSld>
  <p:clrMapOvr>
    <a:masterClrMapping/>
  </p:clrMapOvr>
  <p:transition advTm="42163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xEl>
                                              <p:pRg st="5" end="5"/>
                                            </p:txEl>
                                          </p:spTgt>
                                        </p:tgtEl>
                                        <p:attrNameLst>
                                          <p:attrName>style.visibility</p:attrName>
                                        </p:attrNameLst>
                                      </p:cBhvr>
                                      <p:to>
                                        <p:strVal val="visible"/>
                                      </p:to>
                                    </p:set>
                                    <p:animEffect transition="in" filter="fade">
                                      <p:cBhvr>
                                        <p:cTn id="35" dur="500"/>
                                        <p:tgtEl>
                                          <p:spTgt spid="1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xEl>
                                              <p:pRg st="6" end="6"/>
                                            </p:txEl>
                                          </p:spTgt>
                                        </p:tgtEl>
                                        <p:attrNameLst>
                                          <p:attrName>style.visibility</p:attrName>
                                        </p:attrNameLst>
                                      </p:cBhvr>
                                      <p:to>
                                        <p:strVal val="visible"/>
                                      </p:to>
                                    </p:set>
                                    <p:animEffect transition="in" filter="fade">
                                      <p:cBhvr>
                                        <p:cTn id="40" dur="500"/>
                                        <p:tgtEl>
                                          <p:spTgt spid="1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xEl>
                                              <p:pRg st="7" end="7"/>
                                            </p:txEl>
                                          </p:spTgt>
                                        </p:tgtEl>
                                        <p:attrNameLst>
                                          <p:attrName>style.visibility</p:attrName>
                                        </p:attrNameLst>
                                      </p:cBhvr>
                                      <p:to>
                                        <p:strVal val="visible"/>
                                      </p:to>
                                    </p:set>
                                    <p:animEffect transition="in" filter="fade">
                                      <p:cBhvr>
                                        <p:cTn id="45" dur="500"/>
                                        <p:tgtEl>
                                          <p:spTgt spid="16">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xEl>
                                              <p:pRg st="8" end="8"/>
                                            </p:txEl>
                                          </p:spTgt>
                                        </p:tgtEl>
                                        <p:attrNameLst>
                                          <p:attrName>style.visibility</p:attrName>
                                        </p:attrNameLst>
                                      </p:cBhvr>
                                      <p:to>
                                        <p:strVal val="visible"/>
                                      </p:to>
                                    </p:set>
                                    <p:animEffect transition="in" filter="fade">
                                      <p:cBhvr>
                                        <p:cTn id="50" dur="500"/>
                                        <p:tgtEl>
                                          <p:spTgt spid="16">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xEl>
                                              <p:pRg st="9" end="9"/>
                                            </p:txEl>
                                          </p:spTgt>
                                        </p:tgtEl>
                                        <p:attrNameLst>
                                          <p:attrName>style.visibility</p:attrName>
                                        </p:attrNameLst>
                                      </p:cBhvr>
                                      <p:to>
                                        <p:strVal val="visible"/>
                                      </p:to>
                                    </p:set>
                                    <p:animEffect transition="in" filter="fade">
                                      <p:cBhvr>
                                        <p:cTn id="55" dur="50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B67ADF-7875-4528-A8FB-0CC24BC2ABDE}"/>
              </a:ext>
            </a:extLst>
          </p:cNvPr>
          <p:cNvSpPr>
            <a:spLocks noGrp="1"/>
          </p:cNvSpPr>
          <p:nvPr>
            <p:ph type="title"/>
          </p:nvPr>
        </p:nvSpPr>
        <p:spPr/>
        <p:txBody>
          <a:bodyPr/>
          <a:lstStyle/>
          <a:p>
            <a:r>
              <a:rPr lang="sv-SE" dirty="0"/>
              <a:t>Guds rike</a:t>
            </a:r>
          </a:p>
        </p:txBody>
      </p:sp>
      <p:pic>
        <p:nvPicPr>
          <p:cNvPr id="6" name="Picture 6" descr="http://www.clker.com/cliparts/h/h/F/r/A/V/fireball-md.png">
            <a:extLst>
              <a:ext uri="{FF2B5EF4-FFF2-40B4-BE49-F238E27FC236}">
                <a16:creationId xmlns:a16="http://schemas.microsoft.com/office/drawing/2014/main" id="{DE6FA101-4175-4378-BD95-004938BA7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452085" y="4901295"/>
            <a:ext cx="368935" cy="417847"/>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FDF6FE96-E901-4D7A-89BE-A10DF9BD7E67}"/>
              </a:ext>
            </a:extLst>
          </p:cNvPr>
          <p:cNvSpPr/>
          <p:nvPr/>
        </p:nvSpPr>
        <p:spPr>
          <a:xfrm>
            <a:off x="6057015" y="6001780"/>
            <a:ext cx="1073041"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Vedergäll-ningens</a:t>
            </a:r>
            <a:br>
              <a:rPr lang="sv-SE" sz="1600" dirty="0">
                <a:solidFill>
                  <a:schemeClr val="bg1"/>
                </a:solidFill>
              </a:rPr>
            </a:br>
            <a:r>
              <a:rPr lang="sv-SE" sz="1600" dirty="0">
                <a:solidFill>
                  <a:schemeClr val="bg1"/>
                </a:solidFill>
              </a:rPr>
              <a:t>  </a:t>
            </a:r>
            <a:r>
              <a:rPr lang="sv-SE" sz="1600" dirty="0">
                <a:solidFill>
                  <a:schemeClr val="accent3">
                    <a:lumMod val="60000"/>
                    <a:lumOff val="40000"/>
                  </a:schemeClr>
                </a:solidFill>
              </a:rPr>
              <a:t>år</a:t>
            </a:r>
          </a:p>
        </p:txBody>
      </p:sp>
      <p:sp>
        <p:nvSpPr>
          <p:cNvPr id="8" name="Rektangel 7">
            <a:extLst>
              <a:ext uri="{FF2B5EF4-FFF2-40B4-BE49-F238E27FC236}">
                <a16:creationId xmlns:a16="http://schemas.microsoft.com/office/drawing/2014/main" id="{78C19672-5814-4E4E-91CF-63E3613E2D10}"/>
              </a:ext>
            </a:extLst>
          </p:cNvPr>
          <p:cNvSpPr/>
          <p:nvPr/>
        </p:nvSpPr>
        <p:spPr>
          <a:xfrm>
            <a:off x="292648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2:a halva</a:t>
            </a:r>
          </a:p>
          <a:p>
            <a:pPr algn="ctr">
              <a:lnSpc>
                <a:spcPts val="1700"/>
              </a:lnSpc>
            </a:pPr>
            <a:r>
              <a:rPr lang="sv-SE" sz="1600">
                <a:solidFill>
                  <a:schemeClr val="tx1"/>
                </a:solidFill>
              </a:rPr>
              <a:t>Antikrists tid</a:t>
            </a:r>
            <a:endParaRPr lang="sv-SE" sz="1600" dirty="0">
              <a:solidFill>
                <a:schemeClr val="tx1"/>
              </a:solidFill>
            </a:endParaRPr>
          </a:p>
          <a:p>
            <a:pPr algn="ctr">
              <a:lnSpc>
                <a:spcPts val="1700"/>
              </a:lnSpc>
            </a:pPr>
            <a:r>
              <a:rPr lang="sv-SE" sz="1600" dirty="0">
                <a:solidFill>
                  <a:schemeClr val="accent3">
                    <a:lumMod val="60000"/>
                    <a:lumOff val="40000"/>
                  </a:schemeClr>
                </a:solidFill>
              </a:rPr>
              <a:t>42 månader</a:t>
            </a:r>
          </a:p>
        </p:txBody>
      </p:sp>
      <p:sp>
        <p:nvSpPr>
          <p:cNvPr id="9" name="Rektangel 8">
            <a:extLst>
              <a:ext uri="{FF2B5EF4-FFF2-40B4-BE49-F238E27FC236}">
                <a16:creationId xmlns:a16="http://schemas.microsoft.com/office/drawing/2014/main" id="{1D67B4EE-0111-4FAC-9FBD-92265AFB11E4}"/>
              </a:ext>
            </a:extLst>
          </p:cNvPr>
          <p:cNvSpPr/>
          <p:nvPr/>
        </p:nvSpPr>
        <p:spPr>
          <a:xfrm>
            <a:off x="218979" y="6001780"/>
            <a:ext cx="2664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Vedermödans 1:a halva</a:t>
            </a:r>
          </a:p>
          <a:p>
            <a:pPr algn="ctr">
              <a:lnSpc>
                <a:spcPts val="1700"/>
              </a:lnSpc>
            </a:pPr>
            <a:r>
              <a:rPr lang="sv-SE" sz="1600" dirty="0">
                <a:solidFill>
                  <a:schemeClr val="tx1"/>
                </a:solidFill>
              </a:rPr>
              <a:t>De två </a:t>
            </a:r>
            <a:r>
              <a:rPr lang="sv-SE" sz="1600">
                <a:solidFill>
                  <a:schemeClr val="tx1"/>
                </a:solidFill>
              </a:rPr>
              <a:t>vittnenas tid</a:t>
            </a:r>
            <a:endParaRPr lang="sv-SE" sz="1600" dirty="0">
              <a:solidFill>
                <a:schemeClr val="tx1"/>
              </a:solidFill>
            </a:endParaRPr>
          </a:p>
          <a:p>
            <a:pPr algn="ctr">
              <a:lnSpc>
                <a:spcPts val="1700"/>
              </a:lnSpc>
            </a:pPr>
            <a:r>
              <a:rPr lang="sv-SE" sz="1600" dirty="0">
                <a:solidFill>
                  <a:schemeClr val="accent3">
                    <a:lumMod val="60000"/>
                    <a:lumOff val="40000"/>
                  </a:schemeClr>
                </a:solidFill>
              </a:rPr>
              <a:t>1260 dagar</a:t>
            </a:r>
          </a:p>
        </p:txBody>
      </p:sp>
      <p:sp>
        <p:nvSpPr>
          <p:cNvPr id="11" name="Rektangel 10">
            <a:extLst>
              <a:ext uri="{FF2B5EF4-FFF2-40B4-BE49-F238E27FC236}">
                <a16:creationId xmlns:a16="http://schemas.microsoft.com/office/drawing/2014/main" id="{A69A31C6-629B-4989-A9AE-3AA0FCBAA39E}"/>
              </a:ext>
            </a:extLst>
          </p:cNvPr>
          <p:cNvSpPr/>
          <p:nvPr/>
        </p:nvSpPr>
        <p:spPr>
          <a:xfrm>
            <a:off x="5633999" y="6001780"/>
            <a:ext cx="379506" cy="756000"/>
          </a:xfrm>
          <a:prstGeom prst="rect">
            <a:avLst/>
          </a:prstGeom>
          <a:solidFill>
            <a:schemeClr val="tx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lnSpc>
                <a:spcPts val="1700"/>
              </a:lnSpc>
            </a:pPr>
            <a:r>
              <a:rPr lang="sv-SE" sz="1600" dirty="0">
                <a:solidFill>
                  <a:schemeClr val="bg1"/>
                </a:solidFill>
              </a:rPr>
              <a:t>Mörker</a:t>
            </a:r>
          </a:p>
        </p:txBody>
      </p:sp>
      <p:pic>
        <p:nvPicPr>
          <p:cNvPr id="12" name="Bildobjekt 11">
            <a:extLst>
              <a:ext uri="{FF2B5EF4-FFF2-40B4-BE49-F238E27FC236}">
                <a16:creationId xmlns:a16="http://schemas.microsoft.com/office/drawing/2014/main" id="{B4A41BEF-1D17-4CCA-8FD5-52FF8F7B4B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08219" y="5454811"/>
            <a:ext cx="415737" cy="692894"/>
          </a:xfrm>
          <a:prstGeom prst="rect">
            <a:avLst/>
          </a:prstGeom>
          <a:effectLst>
            <a:outerShdw blurRad="50800" dist="38100" dir="2700000" algn="tl" rotWithShape="0">
              <a:prstClr val="black">
                <a:alpha val="40000"/>
              </a:prstClr>
            </a:outerShdw>
          </a:effectLst>
        </p:spPr>
      </p:pic>
      <p:pic>
        <p:nvPicPr>
          <p:cNvPr id="13" name="Bildobjekt 12">
            <a:extLst>
              <a:ext uri="{FF2B5EF4-FFF2-40B4-BE49-F238E27FC236}">
                <a16:creationId xmlns:a16="http://schemas.microsoft.com/office/drawing/2014/main" id="{7F105B31-1F71-489D-B5FA-7C18DA0DFA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34499">
            <a:off x="2807111" y="5062986"/>
            <a:ext cx="675299" cy="497397"/>
          </a:xfrm>
          <a:prstGeom prst="rect">
            <a:avLst/>
          </a:prstGeom>
          <a:effectLst>
            <a:outerShdw blurRad="50800" dist="38100" dir="2700000" algn="tl" rotWithShape="0">
              <a:prstClr val="black">
                <a:alpha val="40000"/>
              </a:prstClr>
            </a:outerShdw>
          </a:effectLst>
        </p:spPr>
      </p:pic>
      <p:grpSp>
        <p:nvGrpSpPr>
          <p:cNvPr id="14" name="Grupp 13">
            <a:extLst>
              <a:ext uri="{FF2B5EF4-FFF2-40B4-BE49-F238E27FC236}">
                <a16:creationId xmlns:a16="http://schemas.microsoft.com/office/drawing/2014/main" id="{550F817C-3847-4FAD-BB24-AE5A59B7B7D9}"/>
              </a:ext>
            </a:extLst>
          </p:cNvPr>
          <p:cNvGrpSpPr/>
          <p:nvPr/>
        </p:nvGrpSpPr>
        <p:grpSpPr>
          <a:xfrm>
            <a:off x="4498079" y="5165391"/>
            <a:ext cx="1777376" cy="848076"/>
            <a:chOff x="4800977" y="2169144"/>
            <a:chExt cx="1777376" cy="848076"/>
          </a:xfrm>
        </p:grpSpPr>
        <p:pic>
          <p:nvPicPr>
            <p:cNvPr id="18" name="Bildobjekt 17">
              <a:extLst>
                <a:ext uri="{FF2B5EF4-FFF2-40B4-BE49-F238E27FC236}">
                  <a16:creationId xmlns:a16="http://schemas.microsoft.com/office/drawing/2014/main" id="{8ACCFDBF-53F6-491A-AF1F-E6FE6261845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2620"/>
            <a:stretch/>
          </p:blipFill>
          <p:spPr>
            <a:xfrm>
              <a:off x="4800977" y="2476869"/>
              <a:ext cx="1238216" cy="530155"/>
            </a:xfrm>
            <a:prstGeom prst="rect">
              <a:avLst/>
            </a:prstGeom>
            <a:effectLst/>
          </p:spPr>
        </p:pic>
        <p:pic>
          <p:nvPicPr>
            <p:cNvPr id="19" name="Bildobjekt 18">
              <a:extLst>
                <a:ext uri="{FF2B5EF4-FFF2-40B4-BE49-F238E27FC236}">
                  <a16:creationId xmlns:a16="http://schemas.microsoft.com/office/drawing/2014/main" id="{CAD64DF6-E383-4D85-90EB-73D97903C69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5669484" y="2169144"/>
              <a:ext cx="908869" cy="848076"/>
            </a:xfrm>
            <a:prstGeom prst="rect">
              <a:avLst/>
            </a:prstGeom>
          </p:spPr>
        </p:pic>
      </p:grpSp>
      <p:grpSp>
        <p:nvGrpSpPr>
          <p:cNvPr id="20" name="Grupp 19">
            <a:extLst>
              <a:ext uri="{FF2B5EF4-FFF2-40B4-BE49-F238E27FC236}">
                <a16:creationId xmlns:a16="http://schemas.microsoft.com/office/drawing/2014/main" id="{475372B1-20D1-4BAE-BF0F-1C7762BAEB7F}"/>
              </a:ext>
            </a:extLst>
          </p:cNvPr>
          <p:cNvGrpSpPr/>
          <p:nvPr/>
        </p:nvGrpSpPr>
        <p:grpSpPr>
          <a:xfrm>
            <a:off x="7173566" y="5582807"/>
            <a:ext cx="3780000" cy="1174973"/>
            <a:chOff x="7173566" y="5582807"/>
            <a:chExt cx="3780000" cy="1174973"/>
          </a:xfrm>
        </p:grpSpPr>
        <p:sp>
          <p:nvSpPr>
            <p:cNvPr id="21" name="Rektangel 20">
              <a:extLst>
                <a:ext uri="{FF2B5EF4-FFF2-40B4-BE49-F238E27FC236}">
                  <a16:creationId xmlns:a16="http://schemas.microsoft.com/office/drawing/2014/main" id="{C2FDC1E6-7A2B-445D-B360-3130C01BB55A}"/>
                </a:ext>
              </a:extLst>
            </p:cNvPr>
            <p:cNvSpPr/>
            <p:nvPr/>
          </p:nvSpPr>
          <p:spPr>
            <a:xfrm>
              <a:off x="7173566" y="6001780"/>
              <a:ext cx="3780000" cy="756000"/>
            </a:xfrm>
            <a:prstGeom prst="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700"/>
                </a:lnSpc>
              </a:pPr>
              <a:r>
                <a:rPr lang="sv-SE" sz="1600" dirty="0">
                  <a:solidFill>
                    <a:schemeClr val="bg1"/>
                  </a:solidFill>
                </a:rPr>
                <a:t>Guds rike (Himmelriket)</a:t>
              </a:r>
            </a:p>
            <a:p>
              <a:pPr algn="ctr">
                <a:lnSpc>
                  <a:spcPts val="1700"/>
                </a:lnSpc>
              </a:pPr>
              <a:r>
                <a:rPr lang="sv-SE" sz="1600" dirty="0">
                  <a:solidFill>
                    <a:schemeClr val="tx1"/>
                  </a:solidFill>
                </a:rPr>
                <a:t>Satan bunden</a:t>
              </a:r>
            </a:p>
            <a:p>
              <a:pPr algn="ctr">
                <a:lnSpc>
                  <a:spcPts val="1700"/>
                </a:lnSpc>
              </a:pPr>
              <a:r>
                <a:rPr lang="sv-SE" sz="1600" dirty="0">
                  <a:solidFill>
                    <a:schemeClr val="accent3">
                      <a:lumMod val="60000"/>
                      <a:lumOff val="40000"/>
                    </a:schemeClr>
                  </a:solidFill>
                </a:rPr>
                <a:t>1000 år</a:t>
              </a:r>
            </a:p>
          </p:txBody>
        </p:sp>
        <p:pic>
          <p:nvPicPr>
            <p:cNvPr id="22" name="Picture 4" descr="http://www.clker.com/cliparts/d/6/6/c/12199887051813442976crown3.svg.med.png">
              <a:extLst>
                <a:ext uri="{FF2B5EF4-FFF2-40B4-BE49-F238E27FC236}">
                  <a16:creationId xmlns:a16="http://schemas.microsoft.com/office/drawing/2014/main" id="{9DA8B6AF-2279-40A4-AA15-772FAD8907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8160" y="5582807"/>
              <a:ext cx="780182" cy="4369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4" name="Bildobjekt 23">
            <a:extLst>
              <a:ext uri="{FF2B5EF4-FFF2-40B4-BE49-F238E27FC236}">
                <a16:creationId xmlns:a16="http://schemas.microsoft.com/office/drawing/2014/main" id="{8D59698A-4A2D-4EA7-AA7A-AE78133521A9}"/>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4200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rot="1560000">
            <a:off x="5953637" y="5338042"/>
            <a:ext cx="583504" cy="644838"/>
          </a:xfrm>
          <a:prstGeom prst="rect">
            <a:avLst/>
          </a:prstGeom>
          <a:noFill/>
          <a:ln w="3175">
            <a:noFill/>
          </a:ln>
          <a:effectLst>
            <a:glow rad="63500">
              <a:schemeClr val="accent1"/>
            </a:glow>
            <a:outerShdw blurRad="50800" dist="38100" dir="2700000" algn="tl" rotWithShape="0">
              <a:prstClr val="black">
                <a:alpha val="40000"/>
              </a:prstClr>
            </a:outerShdw>
          </a:effectLst>
        </p:spPr>
      </p:pic>
      <p:grpSp>
        <p:nvGrpSpPr>
          <p:cNvPr id="25" name="Bild 8" descr="Ordförandeklubba">
            <a:extLst>
              <a:ext uri="{FF2B5EF4-FFF2-40B4-BE49-F238E27FC236}">
                <a16:creationId xmlns:a16="http://schemas.microsoft.com/office/drawing/2014/main" id="{941E2007-B21F-46B5-941F-9CBEDB48C731}"/>
              </a:ext>
            </a:extLst>
          </p:cNvPr>
          <p:cNvGrpSpPr/>
          <p:nvPr/>
        </p:nvGrpSpPr>
        <p:grpSpPr>
          <a:xfrm flipH="1">
            <a:off x="182958" y="5430877"/>
            <a:ext cx="654478" cy="654478"/>
            <a:chOff x="215304" y="5319141"/>
            <a:chExt cx="694325" cy="694325"/>
          </a:xfrm>
          <a:solidFill>
            <a:schemeClr val="accent1">
              <a:lumMod val="50000"/>
            </a:schemeClr>
          </a:solidFill>
        </p:grpSpPr>
        <p:sp>
          <p:nvSpPr>
            <p:cNvPr id="26" name="Frihandsfigur: Form 25">
              <a:extLst>
                <a:ext uri="{FF2B5EF4-FFF2-40B4-BE49-F238E27FC236}">
                  <a16:creationId xmlns:a16="http://schemas.microsoft.com/office/drawing/2014/main" id="{D55591B2-0C83-480A-8D61-54789490D3DE}"/>
                </a:ext>
              </a:extLst>
            </p:cNvPr>
            <p:cNvSpPr/>
            <p:nvPr/>
          </p:nvSpPr>
          <p:spPr>
            <a:xfrm>
              <a:off x="269096" y="5864747"/>
              <a:ext cx="296535" cy="94023"/>
            </a:xfrm>
            <a:custGeom>
              <a:avLst/>
              <a:gdLst>
                <a:gd name="connsiteX0" fmla="*/ 264440 w 296534"/>
                <a:gd name="connsiteY0" fmla="*/ 32999 h 94023"/>
                <a:gd name="connsiteX1" fmla="*/ 249975 w 296534"/>
                <a:gd name="connsiteY1" fmla="*/ 32999 h 94023"/>
                <a:gd name="connsiteX2" fmla="*/ 249975 w 296534"/>
                <a:gd name="connsiteY2" fmla="*/ 4068 h 94023"/>
                <a:gd name="connsiteX3" fmla="*/ 47464 w 296534"/>
                <a:gd name="connsiteY3" fmla="*/ 4068 h 94023"/>
                <a:gd name="connsiteX4" fmla="*/ 47464 w 296534"/>
                <a:gd name="connsiteY4" fmla="*/ 32999 h 94023"/>
                <a:gd name="connsiteX5" fmla="*/ 32999 w 296534"/>
                <a:gd name="connsiteY5" fmla="*/ 32999 h 94023"/>
                <a:gd name="connsiteX6" fmla="*/ 4068 w 296534"/>
                <a:gd name="connsiteY6" fmla="*/ 61929 h 94023"/>
                <a:gd name="connsiteX7" fmla="*/ 32999 w 296534"/>
                <a:gd name="connsiteY7" fmla="*/ 90859 h 94023"/>
                <a:gd name="connsiteX8" fmla="*/ 264440 w 296534"/>
                <a:gd name="connsiteY8" fmla="*/ 90859 h 94023"/>
                <a:gd name="connsiteX9" fmla="*/ 293370 w 296534"/>
                <a:gd name="connsiteY9" fmla="*/ 61929 h 94023"/>
                <a:gd name="connsiteX10" fmla="*/ 264440 w 296534"/>
                <a:gd name="connsiteY10" fmla="*/ 32999 h 9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534" h="94023">
                  <a:moveTo>
                    <a:pt x="264440" y="32999"/>
                  </a:moveTo>
                  <a:lnTo>
                    <a:pt x="249975" y="32999"/>
                  </a:lnTo>
                  <a:lnTo>
                    <a:pt x="249975" y="4068"/>
                  </a:lnTo>
                  <a:lnTo>
                    <a:pt x="47464" y="4068"/>
                  </a:lnTo>
                  <a:lnTo>
                    <a:pt x="47464" y="32999"/>
                  </a:lnTo>
                  <a:lnTo>
                    <a:pt x="32999" y="32999"/>
                  </a:lnTo>
                  <a:cubicBezTo>
                    <a:pt x="17087" y="32999"/>
                    <a:pt x="4068" y="46017"/>
                    <a:pt x="4068" y="61929"/>
                  </a:cubicBezTo>
                  <a:cubicBezTo>
                    <a:pt x="4068" y="77840"/>
                    <a:pt x="17087" y="90859"/>
                    <a:pt x="32999" y="90859"/>
                  </a:cubicBezTo>
                  <a:lnTo>
                    <a:pt x="264440" y="90859"/>
                  </a:lnTo>
                  <a:cubicBezTo>
                    <a:pt x="280352" y="90859"/>
                    <a:pt x="293370" y="77840"/>
                    <a:pt x="293370" y="61929"/>
                  </a:cubicBezTo>
                  <a:cubicBezTo>
                    <a:pt x="293370" y="46017"/>
                    <a:pt x="280352" y="32999"/>
                    <a:pt x="264440" y="32999"/>
                  </a:cubicBezTo>
                  <a:close/>
                </a:path>
              </a:pathLst>
            </a:custGeom>
            <a:grpFill/>
            <a:ln w="7144" cap="flat">
              <a:noFill/>
              <a:prstDash val="solid"/>
              <a:miter/>
            </a:ln>
          </p:spPr>
          <p:txBody>
            <a:bodyPr rtlCol="0" anchor="ctr"/>
            <a:lstStyle/>
            <a:p>
              <a:endParaRPr lang="sv-SE" dirty="0"/>
            </a:p>
          </p:txBody>
        </p:sp>
        <p:sp>
          <p:nvSpPr>
            <p:cNvPr id="27" name="Frihandsfigur: Form 26">
              <a:extLst>
                <a:ext uri="{FF2B5EF4-FFF2-40B4-BE49-F238E27FC236}">
                  <a16:creationId xmlns:a16="http://schemas.microsoft.com/office/drawing/2014/main" id="{CDDD0B9F-7A36-40E3-8DC9-AB91A3BC4863}"/>
                </a:ext>
              </a:extLst>
            </p:cNvPr>
            <p:cNvSpPr/>
            <p:nvPr/>
          </p:nvSpPr>
          <p:spPr>
            <a:xfrm>
              <a:off x="355887" y="5598589"/>
              <a:ext cx="180814" cy="180814"/>
            </a:xfrm>
            <a:custGeom>
              <a:avLst/>
              <a:gdLst>
                <a:gd name="connsiteX0" fmla="*/ 176926 w 180813"/>
                <a:gd name="connsiteY0" fmla="*/ 155229 h 180813"/>
                <a:gd name="connsiteX1" fmla="*/ 176926 w 180813"/>
                <a:gd name="connsiteY1" fmla="*/ 124852 h 180813"/>
                <a:gd name="connsiteX2" fmla="*/ 62652 w 180813"/>
                <a:gd name="connsiteY2" fmla="*/ 10578 h 180813"/>
                <a:gd name="connsiteX3" fmla="*/ 32275 w 180813"/>
                <a:gd name="connsiteY3" fmla="*/ 10578 h 180813"/>
                <a:gd name="connsiteX4" fmla="*/ 4068 w 180813"/>
                <a:gd name="connsiteY4" fmla="*/ 38785 h 180813"/>
                <a:gd name="connsiteX5" fmla="*/ 148719 w 180813"/>
                <a:gd name="connsiteY5" fmla="*/ 183436 h 180813"/>
                <a:gd name="connsiteX6" fmla="*/ 176926 w 180813"/>
                <a:gd name="connsiteY6" fmla="*/ 155229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76926" y="155229"/>
                  </a:moveTo>
                  <a:cubicBezTo>
                    <a:pt x="185605" y="146550"/>
                    <a:pt x="185605" y="132808"/>
                    <a:pt x="176926" y="124852"/>
                  </a:cubicBezTo>
                  <a:lnTo>
                    <a:pt x="62652" y="10578"/>
                  </a:lnTo>
                  <a:cubicBezTo>
                    <a:pt x="53973" y="1899"/>
                    <a:pt x="40231" y="1899"/>
                    <a:pt x="32275" y="10578"/>
                  </a:cubicBezTo>
                  <a:lnTo>
                    <a:pt x="4068" y="38785"/>
                  </a:lnTo>
                  <a:lnTo>
                    <a:pt x="148719" y="183436"/>
                  </a:lnTo>
                  <a:lnTo>
                    <a:pt x="176926" y="155229"/>
                  </a:lnTo>
                  <a:close/>
                </a:path>
              </a:pathLst>
            </a:custGeom>
            <a:grpFill/>
            <a:ln w="7144" cap="flat">
              <a:noFill/>
              <a:prstDash val="solid"/>
              <a:miter/>
            </a:ln>
          </p:spPr>
          <p:txBody>
            <a:bodyPr rtlCol="0" anchor="ctr"/>
            <a:lstStyle/>
            <a:p>
              <a:endParaRPr lang="sv-SE" dirty="0"/>
            </a:p>
          </p:txBody>
        </p:sp>
        <p:sp>
          <p:nvSpPr>
            <p:cNvPr id="28" name="Frihandsfigur: Form 27">
              <a:extLst>
                <a:ext uri="{FF2B5EF4-FFF2-40B4-BE49-F238E27FC236}">
                  <a16:creationId xmlns:a16="http://schemas.microsoft.com/office/drawing/2014/main" id="{47223AC2-C34D-4038-99C1-E589A7E56FD2}"/>
                </a:ext>
              </a:extLst>
            </p:cNvPr>
            <p:cNvSpPr/>
            <p:nvPr/>
          </p:nvSpPr>
          <p:spPr>
            <a:xfrm>
              <a:off x="581542" y="5372933"/>
              <a:ext cx="180814" cy="180814"/>
            </a:xfrm>
            <a:custGeom>
              <a:avLst/>
              <a:gdLst>
                <a:gd name="connsiteX0" fmla="*/ 124852 w 180813"/>
                <a:gd name="connsiteY0" fmla="*/ 176926 h 180813"/>
                <a:gd name="connsiteX1" fmla="*/ 155229 w 180813"/>
                <a:gd name="connsiteY1" fmla="*/ 176926 h 180813"/>
                <a:gd name="connsiteX2" fmla="*/ 183436 w 180813"/>
                <a:gd name="connsiteY2" fmla="*/ 148719 h 180813"/>
                <a:gd name="connsiteX3" fmla="*/ 38785 w 180813"/>
                <a:gd name="connsiteY3" fmla="*/ 4068 h 180813"/>
                <a:gd name="connsiteX4" fmla="*/ 10578 w 180813"/>
                <a:gd name="connsiteY4" fmla="*/ 32275 h 180813"/>
                <a:gd name="connsiteX5" fmla="*/ 10578 w 180813"/>
                <a:gd name="connsiteY5" fmla="*/ 62652 h 180813"/>
                <a:gd name="connsiteX6" fmla="*/ 124852 w 180813"/>
                <a:gd name="connsiteY6" fmla="*/ 176926 h 18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13" h="180813">
                  <a:moveTo>
                    <a:pt x="124852" y="176926"/>
                  </a:moveTo>
                  <a:cubicBezTo>
                    <a:pt x="133531" y="185605"/>
                    <a:pt x="147273" y="185605"/>
                    <a:pt x="155229" y="176926"/>
                  </a:cubicBezTo>
                  <a:lnTo>
                    <a:pt x="183436" y="148719"/>
                  </a:lnTo>
                  <a:lnTo>
                    <a:pt x="38785" y="4068"/>
                  </a:lnTo>
                  <a:lnTo>
                    <a:pt x="10578" y="32275"/>
                  </a:lnTo>
                  <a:cubicBezTo>
                    <a:pt x="1899" y="40954"/>
                    <a:pt x="1899" y="54696"/>
                    <a:pt x="10578" y="62652"/>
                  </a:cubicBezTo>
                  <a:lnTo>
                    <a:pt x="124852" y="176926"/>
                  </a:lnTo>
                  <a:close/>
                </a:path>
              </a:pathLst>
            </a:custGeom>
            <a:grpFill/>
            <a:ln w="7144" cap="flat">
              <a:noFill/>
              <a:prstDash val="solid"/>
              <a:miter/>
            </a:ln>
          </p:spPr>
          <p:txBody>
            <a:bodyPr rtlCol="0" anchor="ctr"/>
            <a:lstStyle/>
            <a:p>
              <a:endParaRPr lang="sv-SE" dirty="0"/>
            </a:p>
          </p:txBody>
        </p:sp>
        <p:sp>
          <p:nvSpPr>
            <p:cNvPr id="29" name="Frihandsfigur: Form 28">
              <a:extLst>
                <a:ext uri="{FF2B5EF4-FFF2-40B4-BE49-F238E27FC236}">
                  <a16:creationId xmlns:a16="http://schemas.microsoft.com/office/drawing/2014/main" id="{E44EF947-5DED-414C-B9AB-CE340B68D7C5}"/>
                </a:ext>
              </a:extLst>
            </p:cNvPr>
            <p:cNvSpPr/>
            <p:nvPr/>
          </p:nvSpPr>
          <p:spPr>
            <a:xfrm>
              <a:off x="428212" y="5445259"/>
              <a:ext cx="426721" cy="412255"/>
            </a:xfrm>
            <a:custGeom>
              <a:avLst/>
              <a:gdLst>
                <a:gd name="connsiteX0" fmla="*/ 416324 w 426720"/>
                <a:gd name="connsiteY0" fmla="*/ 358463 h 412255"/>
                <a:gd name="connsiteX1" fmla="*/ 221045 w 426720"/>
                <a:gd name="connsiteY1" fmla="*/ 163184 h 412255"/>
                <a:gd name="connsiteX2" fmla="*/ 264440 w 426720"/>
                <a:gd name="connsiteY2" fmla="*/ 119789 h 412255"/>
                <a:gd name="connsiteX3" fmla="*/ 148719 w 426720"/>
                <a:gd name="connsiteY3" fmla="*/ 4068 h 412255"/>
                <a:gd name="connsiteX4" fmla="*/ 4068 w 426720"/>
                <a:gd name="connsiteY4" fmla="*/ 148719 h 412255"/>
                <a:gd name="connsiteX5" fmla="*/ 119789 w 426720"/>
                <a:gd name="connsiteY5" fmla="*/ 264440 h 412255"/>
                <a:gd name="connsiteX6" fmla="*/ 177650 w 426720"/>
                <a:gd name="connsiteY6" fmla="*/ 206580 h 412255"/>
                <a:gd name="connsiteX7" fmla="*/ 372928 w 426720"/>
                <a:gd name="connsiteY7" fmla="*/ 401859 h 412255"/>
                <a:gd name="connsiteX8" fmla="*/ 416324 w 426720"/>
                <a:gd name="connsiteY8" fmla="*/ 401859 h 412255"/>
                <a:gd name="connsiteX9" fmla="*/ 416324 w 426720"/>
                <a:gd name="connsiteY9" fmla="*/ 358463 h 412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6720" h="412255">
                  <a:moveTo>
                    <a:pt x="416324" y="358463"/>
                  </a:moveTo>
                  <a:lnTo>
                    <a:pt x="221045" y="163184"/>
                  </a:lnTo>
                  <a:lnTo>
                    <a:pt x="264440" y="119789"/>
                  </a:lnTo>
                  <a:lnTo>
                    <a:pt x="148719" y="4068"/>
                  </a:lnTo>
                  <a:lnTo>
                    <a:pt x="4068" y="148719"/>
                  </a:lnTo>
                  <a:lnTo>
                    <a:pt x="119789" y="264440"/>
                  </a:lnTo>
                  <a:lnTo>
                    <a:pt x="177650" y="206580"/>
                  </a:lnTo>
                  <a:lnTo>
                    <a:pt x="372928" y="401859"/>
                  </a:lnTo>
                  <a:cubicBezTo>
                    <a:pt x="385224" y="414154"/>
                    <a:pt x="404028" y="414154"/>
                    <a:pt x="416324" y="401859"/>
                  </a:cubicBezTo>
                  <a:cubicBezTo>
                    <a:pt x="428619" y="389563"/>
                    <a:pt x="428619" y="370759"/>
                    <a:pt x="416324" y="358463"/>
                  </a:cubicBezTo>
                  <a:close/>
                </a:path>
              </a:pathLst>
            </a:custGeom>
            <a:grpFill/>
            <a:ln w="7144" cap="flat">
              <a:noFill/>
              <a:prstDash val="solid"/>
              <a:miter/>
            </a:ln>
          </p:spPr>
          <p:txBody>
            <a:bodyPr rtlCol="0" anchor="ctr"/>
            <a:lstStyle/>
            <a:p>
              <a:endParaRPr lang="sv-SE" dirty="0"/>
            </a:p>
          </p:txBody>
        </p:sp>
      </p:grpSp>
      <p:sp>
        <p:nvSpPr>
          <p:cNvPr id="3" name="Rektangel 2">
            <a:extLst>
              <a:ext uri="{FF2B5EF4-FFF2-40B4-BE49-F238E27FC236}">
                <a16:creationId xmlns:a16="http://schemas.microsoft.com/office/drawing/2014/main" id="{45D62B46-7D16-4C5D-A9AA-399FB81C4344}"/>
              </a:ext>
            </a:extLst>
          </p:cNvPr>
          <p:cNvSpPr/>
          <p:nvPr/>
        </p:nvSpPr>
        <p:spPr>
          <a:xfrm>
            <a:off x="0" y="821955"/>
            <a:ext cx="11915775" cy="4016484"/>
          </a:xfrm>
          <a:prstGeom prst="rect">
            <a:avLst/>
          </a:prstGeom>
        </p:spPr>
        <p:txBody>
          <a:bodyPr wrap="square" lIns="216000">
            <a:spAutoFit/>
          </a:bodyPr>
          <a:lstStyle/>
          <a:p>
            <a:pPr>
              <a:defRPr/>
            </a:pPr>
            <a:r>
              <a:rPr lang="sv-SE" sz="2000" dirty="0">
                <a:effectLst>
                  <a:outerShdw blurRad="38100" dist="38100" dir="2700000" algn="tl">
                    <a:srgbClr val="000000">
                      <a:alpha val="43137"/>
                    </a:srgbClr>
                  </a:outerShdw>
                </a:effectLst>
              </a:rPr>
              <a:t>Början: </a:t>
            </a:r>
            <a:r>
              <a:rPr lang="sv-SE" sz="2000" dirty="0">
                <a:solidFill>
                  <a:srgbClr val="C00000"/>
                </a:solidFill>
              </a:rPr>
              <a:t>Människor ska komma från öster och väster och från norr och söder och ligga till </a:t>
            </a:r>
            <a:br>
              <a:rPr lang="sv-SE" sz="2000" dirty="0">
                <a:solidFill>
                  <a:srgbClr val="C00000"/>
                </a:solidFill>
              </a:rPr>
            </a:br>
            <a:r>
              <a:rPr lang="sv-SE" sz="2000" dirty="0">
                <a:solidFill>
                  <a:srgbClr val="C00000"/>
                </a:solidFill>
              </a:rPr>
              <a:t>bords i </a:t>
            </a:r>
            <a:r>
              <a:rPr lang="sv-SE" sz="2000" i="1" u="sng" dirty="0">
                <a:solidFill>
                  <a:srgbClr val="C00000"/>
                </a:solidFill>
              </a:rPr>
              <a:t>Guds rike</a:t>
            </a:r>
            <a:r>
              <a:rPr lang="sv-SE" sz="2000" dirty="0">
                <a:solidFill>
                  <a:srgbClr val="C00000"/>
                </a:solidFill>
              </a:rPr>
              <a:t>. </a:t>
            </a:r>
            <a:r>
              <a:rPr lang="sv-SE" sz="1600" dirty="0">
                <a:solidFill>
                  <a:prstClr val="black"/>
                </a:solidFill>
              </a:rPr>
              <a:t>(Luk 13:29)</a:t>
            </a:r>
            <a:endParaRPr lang="sv-SE" sz="2000" dirty="0">
              <a:solidFill>
                <a:prstClr val="black"/>
              </a:solidFill>
            </a:endParaRPr>
          </a:p>
          <a:p>
            <a:pPr>
              <a:spcBef>
                <a:spcPts val="1200"/>
              </a:spcBef>
              <a:defRPr/>
            </a:pPr>
            <a:r>
              <a:rPr lang="sv-SE" sz="2000" dirty="0">
                <a:effectLst>
                  <a:outerShdw blurRad="38100" dist="38100" dir="2700000" algn="tl">
                    <a:srgbClr val="000000">
                      <a:alpha val="43137"/>
                    </a:srgbClr>
                  </a:outerShdw>
                </a:effectLst>
              </a:rPr>
              <a:t>Slutet blir en sista attack mot Guds folk och Jerusalem: </a:t>
            </a:r>
            <a:r>
              <a:rPr lang="sv-SE" sz="2000" dirty="0">
                <a:solidFill>
                  <a:srgbClr val="C00000"/>
                </a:solidFill>
              </a:rPr>
              <a:t>Därefter ska [djävulen] släppas lös för en </a:t>
            </a:r>
            <a:br>
              <a:rPr lang="sv-SE" sz="2000" dirty="0">
                <a:solidFill>
                  <a:srgbClr val="C00000"/>
                </a:solidFill>
              </a:rPr>
            </a:br>
            <a:r>
              <a:rPr lang="sv-SE" sz="2000" i="1" u="sng" dirty="0">
                <a:solidFill>
                  <a:srgbClr val="C00000"/>
                </a:solidFill>
              </a:rPr>
              <a:t>kort tid</a:t>
            </a:r>
            <a:r>
              <a:rPr lang="sv-SE" sz="2000" dirty="0">
                <a:solidFill>
                  <a:srgbClr val="C00000"/>
                </a:solidFill>
              </a:rPr>
              <a:t>… Och när de tusen åren har nått sitt slut ska Satan släppas ut ur sitt fängelse. Och han ska gå ut </a:t>
            </a:r>
            <a:br>
              <a:rPr lang="sv-SE" sz="2000" dirty="0">
                <a:solidFill>
                  <a:srgbClr val="C00000"/>
                </a:solidFill>
              </a:rPr>
            </a:br>
            <a:r>
              <a:rPr lang="sv-SE" sz="2000" dirty="0">
                <a:solidFill>
                  <a:srgbClr val="C00000"/>
                </a:solidFill>
              </a:rPr>
              <a:t>för att förleda folken vid jordens fyra hörn, </a:t>
            </a:r>
            <a:r>
              <a:rPr lang="sv-SE" sz="2000" i="1" u="sng" dirty="0">
                <a:solidFill>
                  <a:srgbClr val="C00000"/>
                </a:solidFill>
              </a:rPr>
              <a:t>Gog och Magog</a:t>
            </a:r>
            <a:r>
              <a:rPr lang="sv-SE" sz="2000" dirty="0">
                <a:solidFill>
                  <a:srgbClr val="C00000"/>
                </a:solidFill>
              </a:rPr>
              <a:t>, och samla dem till </a:t>
            </a:r>
            <a:r>
              <a:rPr lang="sv-SE" sz="2000" i="1" u="sng" dirty="0">
                <a:solidFill>
                  <a:srgbClr val="C00000"/>
                </a:solidFill>
              </a:rPr>
              <a:t>striden</a:t>
            </a:r>
            <a:r>
              <a:rPr lang="sv-SE" sz="2000" dirty="0">
                <a:solidFill>
                  <a:srgbClr val="C00000"/>
                </a:solidFill>
              </a:rPr>
              <a:t>… De drog upp över hela jordens vidd och omringade de heligas läger och den älskade staden. </a:t>
            </a:r>
            <a:r>
              <a:rPr lang="sv-SE" sz="1600" dirty="0"/>
              <a:t>(Upp </a:t>
            </a:r>
            <a:r>
              <a:rPr lang="sv-SE" sz="1600"/>
              <a:t>20:3-9)</a:t>
            </a:r>
          </a:p>
          <a:p>
            <a:pPr marL="266700" indent="-180975">
              <a:spcBef>
                <a:spcPts val="600"/>
              </a:spcBef>
              <a:buFont typeface="Arial" panose="020B0604020202020204" pitchFamily="34" charset="0"/>
              <a:buChar char="•"/>
              <a:defRPr/>
            </a:pPr>
            <a:r>
              <a:rPr lang="sv-SE" sz="2000">
                <a:solidFill>
                  <a:srgbClr val="211D1E"/>
                </a:solidFill>
              </a:rPr>
              <a:t>Inte samma som striden i.s.m. återkomsten som leddes av </a:t>
            </a:r>
            <a:r>
              <a:rPr lang="sv-SE" sz="2000">
                <a:solidFill>
                  <a:srgbClr val="C00000"/>
                </a:solidFill>
              </a:rPr>
              <a:t>Gog i Magogs land </a:t>
            </a:r>
            <a:r>
              <a:rPr lang="sv-SE" sz="1600"/>
              <a:t>(Hes 38:2)</a:t>
            </a:r>
            <a:r>
              <a:rPr lang="sv-SE" sz="2000">
                <a:solidFill>
                  <a:srgbClr val="211D1E"/>
                </a:solidFill>
              </a:rPr>
              <a:t>.</a:t>
            </a:r>
          </a:p>
          <a:p>
            <a:pPr>
              <a:spcBef>
                <a:spcPts val="1200"/>
              </a:spcBef>
              <a:defRPr/>
            </a:pPr>
            <a:r>
              <a:rPr lang="sv-SE" sz="2000">
                <a:effectLst>
                  <a:outerShdw blurRad="38100" dist="38100" dir="2700000" algn="tl">
                    <a:srgbClr val="000000">
                      <a:alpha val="43137"/>
                    </a:srgbClr>
                  </a:outerShdw>
                </a:effectLst>
              </a:rPr>
              <a:t>Historiens </a:t>
            </a:r>
            <a:r>
              <a:rPr lang="sv-SE" sz="2000" dirty="0">
                <a:effectLst>
                  <a:outerShdw blurRad="38100" dist="38100" dir="2700000" algn="tl">
                    <a:srgbClr val="000000">
                      <a:alpha val="43137"/>
                    </a:srgbClr>
                  </a:outerShdw>
                </a:effectLst>
              </a:rPr>
              <a:t>sista och kortaste krig:</a:t>
            </a:r>
            <a:r>
              <a:rPr lang="sv-SE" sz="2000" dirty="0">
                <a:solidFill>
                  <a:srgbClr val="C00000"/>
                </a:solidFill>
              </a:rPr>
              <a:t> Men </a:t>
            </a:r>
            <a:r>
              <a:rPr lang="sv-SE" sz="2000" i="1" u="sng" dirty="0">
                <a:solidFill>
                  <a:srgbClr val="C00000"/>
                </a:solidFill>
              </a:rPr>
              <a:t>eld kom ner från himlen</a:t>
            </a:r>
            <a:r>
              <a:rPr lang="sv-SE" sz="2000" dirty="0">
                <a:solidFill>
                  <a:srgbClr val="C00000"/>
                </a:solidFill>
              </a:rPr>
              <a:t> och förtärde dem. </a:t>
            </a:r>
            <a:r>
              <a:rPr lang="sv-SE" sz="1600" dirty="0"/>
              <a:t>(Upp 20:9)</a:t>
            </a:r>
            <a:endParaRPr lang="sv-SE" sz="2000" dirty="0"/>
          </a:p>
          <a:p>
            <a:pPr>
              <a:spcBef>
                <a:spcPts val="1200"/>
              </a:spcBef>
              <a:defRPr/>
            </a:pPr>
            <a:r>
              <a:rPr lang="sv-SE" sz="2000">
                <a:effectLst>
                  <a:outerShdw blurRad="38100" dist="38100" dir="2700000" algn="tl">
                    <a:srgbClr val="000000">
                      <a:alpha val="43137"/>
                    </a:srgbClr>
                  </a:outerShdw>
                </a:effectLst>
              </a:rPr>
              <a:t>Förintelser:</a:t>
            </a:r>
            <a:r>
              <a:rPr lang="sv-SE" sz="2000">
                <a:solidFill>
                  <a:srgbClr val="C00000"/>
                </a:solidFill>
              </a:rPr>
              <a:t> </a:t>
            </a:r>
            <a:r>
              <a:rPr lang="sv-SE" sz="2000" i="1" u="sng">
                <a:solidFill>
                  <a:srgbClr val="C00000"/>
                </a:solidFill>
              </a:rPr>
              <a:t>Djävulen</a:t>
            </a:r>
            <a:r>
              <a:rPr lang="sv-SE" sz="2000">
                <a:solidFill>
                  <a:srgbClr val="C00000"/>
                </a:solidFill>
              </a:rPr>
              <a:t> som hade förlett dem kastades i sjön av eld och svavel där också vilddjuret och den falske profeten är… Och </a:t>
            </a:r>
            <a:r>
              <a:rPr lang="sv-SE" sz="2000" i="1" u="sng">
                <a:solidFill>
                  <a:srgbClr val="C00000"/>
                </a:solidFill>
              </a:rPr>
              <a:t>döden</a:t>
            </a:r>
            <a:r>
              <a:rPr lang="sv-SE" sz="2000">
                <a:solidFill>
                  <a:srgbClr val="C00000"/>
                </a:solidFill>
              </a:rPr>
              <a:t> och [</a:t>
            </a:r>
            <a:r>
              <a:rPr lang="sv-SE" sz="2000" i="1" u="sng">
                <a:solidFill>
                  <a:srgbClr val="C00000"/>
                </a:solidFill>
              </a:rPr>
              <a:t>graven</a:t>
            </a:r>
            <a:r>
              <a:rPr lang="sv-SE" sz="2000">
                <a:solidFill>
                  <a:srgbClr val="C00000"/>
                </a:solidFill>
              </a:rPr>
              <a:t>] kastades i eldsjön… Och om </a:t>
            </a:r>
            <a:r>
              <a:rPr lang="sv-SE" sz="2000" i="1" u="sng">
                <a:solidFill>
                  <a:srgbClr val="C00000"/>
                </a:solidFill>
              </a:rPr>
              <a:t>någon inte fanns skriven i livets bok</a:t>
            </a:r>
            <a:r>
              <a:rPr lang="sv-SE" sz="2000">
                <a:solidFill>
                  <a:srgbClr val="C00000"/>
                </a:solidFill>
              </a:rPr>
              <a:t> kastades han i eldsjön.</a:t>
            </a:r>
            <a:r>
              <a:rPr lang="sv-SE" sz="1600"/>
              <a:t> (Upp 20:10-15)</a:t>
            </a:r>
            <a:endParaRPr lang="sv-SE" sz="1600" dirty="0"/>
          </a:p>
        </p:txBody>
      </p:sp>
      <p:pic>
        <p:nvPicPr>
          <p:cNvPr id="30" name="Bildobjekt 29">
            <a:extLst>
              <a:ext uri="{FF2B5EF4-FFF2-40B4-BE49-F238E27FC236}">
                <a16:creationId xmlns:a16="http://schemas.microsoft.com/office/drawing/2014/main" id="{1AC3CB9B-4400-42FC-B0B9-F32689A420E1}"/>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010318" y="6543541"/>
            <a:ext cx="510256" cy="314459"/>
          </a:xfrm>
          <a:prstGeom prst="rect">
            <a:avLst/>
          </a:prstGeom>
        </p:spPr>
      </p:pic>
      <p:pic>
        <p:nvPicPr>
          <p:cNvPr id="31" name="Bildobjekt 30">
            <a:extLst>
              <a:ext uri="{FF2B5EF4-FFF2-40B4-BE49-F238E27FC236}">
                <a16:creationId xmlns:a16="http://schemas.microsoft.com/office/drawing/2014/main" id="{E962F5B0-A050-442A-AC8E-4190FFB9BF7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2620"/>
          <a:stretch/>
        </p:blipFill>
        <p:spPr>
          <a:xfrm>
            <a:off x="10477500" y="5592332"/>
            <a:ext cx="497821" cy="418973"/>
          </a:xfrm>
          <a:prstGeom prst="rect">
            <a:avLst/>
          </a:prstGeom>
          <a:effectLst/>
        </p:spPr>
      </p:pic>
      <p:pic>
        <p:nvPicPr>
          <p:cNvPr id="33" name="Bildobjekt 32">
            <a:extLst>
              <a:ext uri="{FF2B5EF4-FFF2-40B4-BE49-F238E27FC236}">
                <a16:creationId xmlns:a16="http://schemas.microsoft.com/office/drawing/2014/main" id="{6C31274B-248B-4A4E-AFD9-5283991BB00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0624285" y="6543540"/>
            <a:ext cx="510256" cy="314459"/>
          </a:xfrm>
          <a:prstGeom prst="rect">
            <a:avLst/>
          </a:prstGeom>
        </p:spPr>
      </p:pic>
      <p:pic>
        <p:nvPicPr>
          <p:cNvPr id="34" name="Picture 6" descr="http://www.clker.com/cliparts/h/h/F/r/A/V/fireball-md.png">
            <a:extLst>
              <a:ext uri="{FF2B5EF4-FFF2-40B4-BE49-F238E27FC236}">
                <a16:creationId xmlns:a16="http://schemas.microsoft.com/office/drawing/2014/main" id="{9B080467-921F-4488-8FB9-8C1AA6230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109673" flipH="1">
            <a:off x="10950072" y="5245887"/>
            <a:ext cx="368935" cy="4178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90012168"/>
      </p:ext>
    </p:extLst>
  </p:cSld>
  <p:clrMapOvr>
    <a:masterClrMapping/>
  </p:clrMapOvr>
  <p:transition advTm="35633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5.7"/>
</p:tagLst>
</file>

<file path=ppt/tags/tag2.xml><?xml version="1.0" encoding="utf-8"?>
<p:tagLst xmlns:a="http://schemas.openxmlformats.org/drawingml/2006/main" xmlns:r="http://schemas.openxmlformats.org/officeDocument/2006/relationships" xmlns:p="http://schemas.openxmlformats.org/presentationml/2006/main">
  <p:tag name="TIMING" val="|103.8|53.3|37.5|116.9|33.4"/>
</p:tagLst>
</file>

<file path=ppt/tags/tag3.xml><?xml version="1.0" encoding="utf-8"?>
<p:tagLst xmlns:a="http://schemas.openxmlformats.org/drawingml/2006/main" xmlns:r="http://schemas.openxmlformats.org/officeDocument/2006/relationships" xmlns:p="http://schemas.openxmlformats.org/presentationml/2006/main">
  <p:tag name="TIMING" val="|4.5|14|138.4|18.4|50.4|24.2|44.7|156|13.2|44.8|13.7"/>
</p:tagLst>
</file>

<file path=ppt/tags/tag4.xml><?xml version="1.0" encoding="utf-8"?>
<p:tagLst xmlns:a="http://schemas.openxmlformats.org/drawingml/2006/main" xmlns:r="http://schemas.openxmlformats.org/officeDocument/2006/relationships" xmlns:p="http://schemas.openxmlformats.org/presentationml/2006/main">
  <p:tag name="TIMING" val="|4.7|19.5|26.2|63.3|6.7|51.3|9.6|13.3|189.3"/>
</p:tagLst>
</file>

<file path=ppt/tags/tag5.xml><?xml version="1.0" encoding="utf-8"?>
<p:tagLst xmlns:a="http://schemas.openxmlformats.org/drawingml/2006/main" xmlns:r="http://schemas.openxmlformats.org/officeDocument/2006/relationships" xmlns:p="http://schemas.openxmlformats.org/presentationml/2006/main">
  <p:tag name="TIMING" val="|7.6|11.9|22.8|34.3|58.4|98.5|13.6|10.7|19.9|26.5"/>
</p:tagLst>
</file>

<file path=ppt/tags/tag6.xml><?xml version="1.0" encoding="utf-8"?>
<p:tagLst xmlns:a="http://schemas.openxmlformats.org/drawingml/2006/main" xmlns:r="http://schemas.openxmlformats.org/officeDocument/2006/relationships" xmlns:p="http://schemas.openxmlformats.org/presentationml/2006/main">
  <p:tag name="TIMING" val="|9.3|36.4|80|21.4|47.3|47.7|37.6"/>
</p:tagLst>
</file>

<file path=ppt/tags/tag7.xml><?xml version="1.0" encoding="utf-8"?>
<p:tagLst xmlns:a="http://schemas.openxmlformats.org/drawingml/2006/main" xmlns:r="http://schemas.openxmlformats.org/officeDocument/2006/relationships" xmlns:p="http://schemas.openxmlformats.org/presentationml/2006/main">
  <p:tag name="TIMING" val="|21.7|12.2|33.7|74.6|41.4|23.6|38.7|39.7|34.5|49.1"/>
</p:tagLst>
</file>

<file path=ppt/tags/tag8.xml><?xml version="1.0" encoding="utf-8"?>
<p:tagLst xmlns:a="http://schemas.openxmlformats.org/drawingml/2006/main" xmlns:r="http://schemas.openxmlformats.org/officeDocument/2006/relationships" xmlns:p="http://schemas.openxmlformats.org/presentationml/2006/main">
  <p:tag name="TIMING" val="|49.7|24.5|96.6|61.8|34.9"/>
</p:tagLst>
</file>

<file path=ppt/tags/tag9.xml><?xml version="1.0" encoding="utf-8"?>
<p:tagLst xmlns:a="http://schemas.openxmlformats.org/drawingml/2006/main" xmlns:r="http://schemas.openxmlformats.org/officeDocument/2006/relationships" xmlns:p="http://schemas.openxmlformats.org/presentationml/2006/main">
  <p:tag name="TIMING" val="|8.8|156.6|19.8|148|168.5"/>
</p:tagLst>
</file>

<file path=ppt/theme/theme1.xml><?xml version="1.0" encoding="utf-8"?>
<a:theme xmlns:a="http://schemas.openxmlformats.org/drawingml/2006/main" name="1_Office-tema">
  <a:themeElements>
    <a:clrScheme name="MDV färger">
      <a:dk1>
        <a:sysClr val="windowText" lastClr="000000"/>
      </a:dk1>
      <a:lt1>
        <a:sysClr val="window" lastClr="FFFFFF"/>
      </a:lt1>
      <a:dk2>
        <a:srgbClr val="8E8E8E"/>
      </a:dk2>
      <a:lt2>
        <a:srgbClr val="FF9500"/>
      </a:lt2>
      <a:accent1>
        <a:srgbClr val="FF2D55"/>
      </a:accent1>
      <a:accent2>
        <a:srgbClr val="FFCC00"/>
      </a:accent2>
      <a:accent3>
        <a:srgbClr val="4CD964"/>
      </a:accent3>
      <a:accent4>
        <a:srgbClr val="5AC8FA"/>
      </a:accent4>
      <a:accent5>
        <a:srgbClr val="007AFF"/>
      </a:accent5>
      <a:accent6>
        <a:srgbClr val="ED1EB4"/>
      </a:accent6>
      <a:hlink>
        <a:srgbClr val="FF9500"/>
      </a:hlink>
      <a:folHlink>
        <a:srgbClr val="8E8E93"/>
      </a:folHlink>
    </a:clrScheme>
    <a:fontScheme name="Office-t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20771</TotalTime>
  <Words>3251</Words>
  <Application>Microsoft Office PowerPoint</Application>
  <PresentationFormat>Bredbild</PresentationFormat>
  <Paragraphs>211</Paragraphs>
  <Slides>10</Slides>
  <Notes>10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10</vt:i4>
      </vt:variant>
    </vt:vector>
  </HeadingPairs>
  <TitlesOfParts>
    <vt:vector size="15" baseType="lpstr">
      <vt:lpstr>Arial</vt:lpstr>
      <vt:lpstr>Calibri</vt:lpstr>
      <vt:lpstr>Maiandra GD</vt:lpstr>
      <vt:lpstr>MV Boli</vt:lpstr>
      <vt:lpstr>1_Office-tema</vt:lpstr>
      <vt:lpstr>5. Händelser</vt:lpstr>
      <vt:lpstr>Uppenbarelsebokens fyra cykler</vt:lpstr>
      <vt:lpstr>Vedermödan första halva</vt:lpstr>
      <vt:lpstr>Vedermödans mitt</vt:lpstr>
      <vt:lpstr>Vedermödans andra halva</vt:lpstr>
      <vt:lpstr>Slutuppgörelsen</vt:lpstr>
      <vt:lpstr>Jesu återkomst</vt:lpstr>
      <vt:lpstr>Vedergällningens år</vt:lpstr>
      <vt:lpstr>Guds rike</vt:lpstr>
      <vt:lpstr>Yttersta domen och evigheten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Anders Gärdeborn</dc:creator>
  <cp:lastModifiedBy>Anders Gärdeborn</cp:lastModifiedBy>
  <cp:revision>1404</cp:revision>
  <dcterms:created xsi:type="dcterms:W3CDTF">2014-07-20T14:06:11Z</dcterms:created>
  <dcterms:modified xsi:type="dcterms:W3CDTF">2021-02-26T13:34:45Z</dcterms:modified>
</cp:coreProperties>
</file>