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84" r:id="rId1"/>
  </p:sldMasterIdLst>
  <p:notesMasterIdLst>
    <p:notesMasterId r:id="rId6"/>
  </p:notesMasterIdLst>
  <p:sldIdLst>
    <p:sldId id="1356" r:id="rId2"/>
    <p:sldId id="295" r:id="rId3"/>
    <p:sldId id="1330" r:id="rId4"/>
    <p:sldId id="1483" r:id="rId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17D99433-D307-41A2-85C3-C57D310DD71D}">
          <p14:sldIdLst>
            <p14:sldId id="1356"/>
            <p14:sldId id="295"/>
            <p14:sldId id="1330"/>
          </p14:sldIdLst>
        </p14:section>
        <p14:section name="Alternativa bilder" id="{924BCB6E-905F-4538-BB23-ADF25B7316FC}">
          <p14:sldIdLst>
            <p14:sldId id="1483"/>
          </p14:sldIdLst>
        </p14:section>
      </p14:sectionLst>
    </p:ext>
    <p:ext uri="{EFAFB233-063F-42B5-8137-9DF3F51BA10A}">
      <p15:sldGuideLst xmlns:p15="http://schemas.microsoft.com/office/powerpoint/2012/main">
        <p15:guide id="1" orient="horz" pos="3158" userDrawn="1">
          <p15:clr>
            <a:srgbClr val="A4A3A4"/>
          </p15:clr>
        </p15:guide>
        <p15:guide id="2" pos="443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4CD964"/>
    <a:srgbClr val="FF9900"/>
    <a:srgbClr val="FFEB99"/>
    <a:srgbClr val="D2D2D2"/>
    <a:srgbClr val="CC00CC"/>
    <a:srgbClr val="42D657"/>
    <a:srgbClr val="06D26D"/>
    <a:srgbClr val="BFDFBB"/>
    <a:srgbClr val="C5E6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68909" autoAdjust="0"/>
  </p:normalViewPr>
  <p:slideViewPr>
    <p:cSldViewPr snapToGrid="0">
      <p:cViewPr varScale="1">
        <p:scale>
          <a:sx n="87" d="100"/>
          <a:sy n="87" d="100"/>
        </p:scale>
        <p:origin x="1344" y="84"/>
      </p:cViewPr>
      <p:guideLst>
        <p:guide orient="horz" pos="3158"/>
        <p:guide pos="4430"/>
      </p:guideLst>
    </p:cSldViewPr>
  </p:slideViewPr>
  <p:notesTextViewPr>
    <p:cViewPr>
      <p:scale>
        <a:sx n="125" d="100"/>
        <a:sy n="125" d="100"/>
      </p:scale>
      <p:origin x="0" y="0"/>
    </p:cViewPr>
  </p:notesTextViewPr>
  <p:sorterViewPr>
    <p:cViewPr varScale="1">
      <p:scale>
        <a:sx n="1" d="1"/>
        <a:sy n="1" d="1"/>
      </p:scale>
      <p:origin x="0" y="0"/>
    </p:cViewPr>
  </p:sorter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2-22T21:25:49.427"/>
    </inkml:context>
    <inkml:brush xml:id="br0">
      <inkml:brushProperty name="width" value="0.05" units="cm"/>
      <inkml:brushProperty name="height" value="0.05" units="cm"/>
    </inkml:brush>
  </inkml:definitions>
  <inkml:trace contextRef="#ctx0" brushRef="#br0">104 44 2688,'-99'-36'1056,"94"36"-832,5 0-64,18 0-1920,12-7 512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25CBD-AA23-4A9B-A8C0-80E77E03612D}" type="datetimeFigureOut">
              <a:rPr lang="sv-SE" smtClean="0"/>
              <a:t>2021-02-26</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176EC-C84D-4117-AB1D-1C19FDABD098}" type="slidenum">
              <a:rPr lang="sv-SE" smtClean="0"/>
              <a:t>‹#›</a:t>
            </a:fld>
            <a:endParaRPr lang="sv-SE" dirty="0"/>
          </a:p>
        </p:txBody>
      </p:sp>
    </p:spTree>
    <p:extLst>
      <p:ext uri="{BB962C8B-B14F-4D97-AF65-F5344CB8AC3E}">
        <p14:creationId xmlns:p14="http://schemas.microsoft.com/office/powerpoint/2010/main" val="10304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trike="noStrike" dirty="0"/>
          </a:p>
        </p:txBody>
      </p:sp>
      <p:sp>
        <p:nvSpPr>
          <p:cNvPr id="4" name="Platshållare för bildnummer 3"/>
          <p:cNvSpPr>
            <a:spLocks noGrp="1"/>
          </p:cNvSpPr>
          <p:nvPr>
            <p:ph type="sldNum" sz="quarter" idx="5"/>
          </p:nvPr>
        </p:nvSpPr>
        <p:spPr/>
        <p:txBody>
          <a:bodyPr/>
          <a:lstStyle/>
          <a:p>
            <a:fld id="{1E3176EC-C84D-4117-AB1D-1C19FDABD098}" type="slidenum">
              <a:rPr lang="sv-SE" smtClean="0"/>
              <a:t>1</a:t>
            </a:fld>
            <a:endParaRPr lang="sv-SE" dirty="0"/>
          </a:p>
        </p:txBody>
      </p:sp>
    </p:spTree>
    <p:extLst>
      <p:ext uri="{BB962C8B-B14F-4D97-AF65-F5344CB8AC3E}">
        <p14:creationId xmlns:p14="http://schemas.microsoft.com/office/powerpoint/2010/main" val="427327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VO: Kärlek till sanningen är avgörande: </a:t>
            </a:r>
            <a:r>
              <a:rPr lang="sv-SE" sz="1200" b="1" dirty="0"/>
              <a:t>Levande Ordet</a:t>
            </a:r>
            <a:r>
              <a:rPr lang="sv-SE" sz="1200" dirty="0"/>
              <a:t>, Jesus, och det </a:t>
            </a:r>
            <a:r>
              <a:rPr lang="sv-SE" sz="1200" b="1" dirty="0"/>
              <a:t>skrivna Ordet</a:t>
            </a:r>
            <a:r>
              <a:rPr lang="sv-SE" sz="1200" dirty="0"/>
              <a:t>, Bibeln.</a:t>
            </a:r>
          </a:p>
          <a:p>
            <a:r>
              <a:rPr lang="sv-SE" sz="1200" i="1" dirty="0"/>
              <a:t>Vår kärlek till Jesus och Bibeln kommer därför att vara den faktor som avgör om vi kommer att kunna stå emot den ondska som snart kommer att intensifieras bortom tidigare kända gränser. </a:t>
            </a:r>
            <a:r>
              <a:rPr lang="sv-SE" sz="1200" dirty="0">
                <a:solidFill>
                  <a:srgbClr val="C00000"/>
                </a:solidFill>
              </a:rPr>
              <a:t>Den som håller ut till slutet ska bli frälst. </a:t>
            </a:r>
            <a:r>
              <a:rPr lang="sv-SE" sz="1200" dirty="0"/>
              <a:t>(Matt 24:13)</a:t>
            </a:r>
          </a:p>
          <a:p>
            <a:endParaRPr lang="sv-SE" sz="1200" dirty="0"/>
          </a:p>
          <a:p>
            <a:r>
              <a:rPr lang="sv-SE" sz="1200" dirty="0"/>
              <a:t>VO: Gud i förarsätet: Gör reklam för min bok.</a:t>
            </a:r>
          </a:p>
          <a:p>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C00000"/>
                </a:solidFill>
              </a:rPr>
              <a:t>Aktiva förberedelser även: </a:t>
            </a:r>
            <a:r>
              <a:rPr lang="sv-SE" sz="1200" i="1" dirty="0">
                <a:solidFill>
                  <a:srgbClr val="C00000"/>
                </a:solidFill>
              </a:rPr>
              <a:t>När vi nu har dessa löften, mina älskade, så </a:t>
            </a:r>
            <a:r>
              <a:rPr lang="sv-SE" sz="1200" i="1" u="sng" dirty="0">
                <a:solidFill>
                  <a:srgbClr val="C00000"/>
                </a:solidFill>
              </a:rPr>
              <a:t>låt oss rena oss</a:t>
            </a:r>
            <a:r>
              <a:rPr lang="sv-SE" sz="1200" i="1" dirty="0">
                <a:solidFill>
                  <a:srgbClr val="C00000"/>
                </a:solidFill>
              </a:rPr>
              <a:t> från allt som befläckar kött och ande och fullborda vår helgelse i vördnad för Gud.</a:t>
            </a:r>
            <a:r>
              <a:rPr lang="sv-SE" sz="1200" dirty="0"/>
              <a:t> (2 Kor 7:1)</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Avfall även:</a:t>
            </a:r>
            <a:r>
              <a:rPr lang="sv-SE" sz="1200" i="1" dirty="0"/>
              <a:t> </a:t>
            </a:r>
            <a:r>
              <a:rPr lang="sv-SE" sz="1200" i="1" dirty="0">
                <a:solidFill>
                  <a:srgbClr val="C00000"/>
                </a:solidFill>
              </a:rPr>
              <a:t>Först måste avfallet komma.</a:t>
            </a:r>
            <a:r>
              <a:rPr lang="sv-SE" sz="1200" dirty="0">
                <a:solidFill>
                  <a:srgbClr val="C00000"/>
                </a:solidFill>
              </a:rPr>
              <a:t> </a:t>
            </a:r>
            <a:r>
              <a:rPr lang="sv-SE" sz="1200" dirty="0"/>
              <a:t>(2 Tess 2:3)</a:t>
            </a:r>
          </a:p>
        </p:txBody>
      </p:sp>
      <p:sp>
        <p:nvSpPr>
          <p:cNvPr id="4" name="Platshållare för bildnummer 3"/>
          <p:cNvSpPr>
            <a:spLocks noGrp="1"/>
          </p:cNvSpPr>
          <p:nvPr>
            <p:ph type="sldNum" sz="quarter" idx="5"/>
          </p:nvPr>
        </p:nvSpPr>
        <p:spPr/>
        <p:txBody>
          <a:bodyPr/>
          <a:lstStyle/>
          <a:p>
            <a:fld id="{1E3176EC-C84D-4117-AB1D-1C19FDABD098}" type="slidenum">
              <a:rPr lang="sv-SE" smtClean="0"/>
              <a:t>2</a:t>
            </a:fld>
            <a:endParaRPr lang="sv-SE" dirty="0"/>
          </a:p>
        </p:txBody>
      </p:sp>
    </p:spTree>
    <p:extLst>
      <p:ext uri="{BB962C8B-B14F-4D97-AF65-F5344CB8AC3E}">
        <p14:creationId xmlns:p14="http://schemas.microsoft.com/office/powerpoint/2010/main" val="388081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 y="746125"/>
            <a:ext cx="6629400" cy="3729038"/>
          </a:xfrm>
        </p:spPr>
      </p:sp>
      <p:sp>
        <p:nvSpPr>
          <p:cNvPr id="3" name="Platshållare för anteckningar 2"/>
          <p:cNvSpPr>
            <a:spLocks noGrp="1"/>
          </p:cNvSpPr>
          <p:nvPr>
            <p:ph type="body" idx="1"/>
          </p:nvPr>
        </p:nvSpPr>
        <p:spPr/>
        <p:txBody>
          <a:bodyPr>
            <a:normAutofit/>
          </a:bodyPr>
          <a:lstStyle/>
          <a:p>
            <a:pPr marL="0" marR="0" lvl="0" indent="0" algn="l" defTabSz="914209"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noProof="0" dirty="0"/>
          </a:p>
        </p:txBody>
      </p:sp>
      <p:sp>
        <p:nvSpPr>
          <p:cNvPr id="4" name="Platshållare för bildnummer 3"/>
          <p:cNvSpPr>
            <a:spLocks noGrp="1"/>
          </p:cNvSpPr>
          <p:nvPr>
            <p:ph type="sldNum" sz="quarter" idx="10"/>
          </p:nvPr>
        </p:nvSpPr>
        <p:spPr/>
        <p:txBody>
          <a:bodyPr/>
          <a:lstStyle/>
          <a:p>
            <a:fld id="{E3B136D8-B493-42BC-B798-A019C776AC18}" type="slidenum">
              <a:rPr lang="sv-SE" smtClean="0"/>
              <a:pPr/>
              <a:t>3</a:t>
            </a:fld>
            <a:endParaRPr lang="sv-SE" dirty="0"/>
          </a:p>
        </p:txBody>
      </p:sp>
    </p:spTree>
    <p:extLst>
      <p:ext uri="{BB962C8B-B14F-4D97-AF65-F5344CB8AC3E}">
        <p14:creationId xmlns:p14="http://schemas.microsoft.com/office/powerpoint/2010/main" val="2856885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VO: Kärlek till sanningen är avgörande: </a:t>
            </a:r>
            <a:r>
              <a:rPr lang="sv-SE" sz="1200" b="1" dirty="0"/>
              <a:t>Levande Ordet</a:t>
            </a:r>
            <a:r>
              <a:rPr lang="sv-SE" sz="1200" dirty="0"/>
              <a:t>, Jesus, och det </a:t>
            </a:r>
            <a:r>
              <a:rPr lang="sv-SE" sz="1200" b="1" dirty="0"/>
              <a:t>skrivna Ordet</a:t>
            </a:r>
            <a:r>
              <a:rPr lang="sv-SE" sz="1200" dirty="0"/>
              <a:t>, Bibeln.</a:t>
            </a:r>
          </a:p>
          <a:p>
            <a:r>
              <a:rPr lang="sv-SE" sz="1200" i="1" dirty="0"/>
              <a:t>Vår kärlek till Jesus och Bibeln kommer därför att vara den faktor som avgör om vi kommer att kunna stå emot den ondska som snart kommer att intensifieras bortom tidigare kända gränser.</a:t>
            </a:r>
            <a:endParaRPr lang="sv-SE" sz="1200" dirty="0"/>
          </a:p>
          <a:p>
            <a:endParaRPr lang="sv-SE" sz="1200" dirty="0"/>
          </a:p>
          <a:p>
            <a:r>
              <a:rPr lang="sv-SE" dirty="0"/>
              <a:t>Avfall även i 2 Tess 2:3: ”Låt ingen bedra er på något sätt. Först måste </a:t>
            </a:r>
            <a:r>
              <a:rPr lang="sv-SE" i="1" u="sng" dirty="0"/>
              <a:t>avfallet</a:t>
            </a:r>
            <a:r>
              <a:rPr lang="sv-SE" dirty="0"/>
              <a:t> komma.”</a:t>
            </a:r>
            <a:endParaRPr lang="sv-SE" sz="1200" dirty="0"/>
          </a:p>
        </p:txBody>
      </p:sp>
      <p:sp>
        <p:nvSpPr>
          <p:cNvPr id="4" name="Platshållare för bildnummer 3"/>
          <p:cNvSpPr>
            <a:spLocks noGrp="1"/>
          </p:cNvSpPr>
          <p:nvPr>
            <p:ph type="sldNum" sz="quarter" idx="5"/>
          </p:nvPr>
        </p:nvSpPr>
        <p:spPr/>
        <p:txBody>
          <a:bodyPr/>
          <a:lstStyle/>
          <a:p>
            <a:fld id="{1E3176EC-C84D-4117-AB1D-1C19FDABD098}" type="slidenum">
              <a:rPr lang="sv-SE" smtClean="0"/>
              <a:t>4</a:t>
            </a:fld>
            <a:endParaRPr lang="sv-SE" dirty="0"/>
          </a:p>
        </p:txBody>
      </p:sp>
    </p:spTree>
    <p:extLst>
      <p:ext uri="{BB962C8B-B14F-4D97-AF65-F5344CB8AC3E}">
        <p14:creationId xmlns:p14="http://schemas.microsoft.com/office/powerpoint/2010/main" val="891422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E2E0B495-6B85-4D58-92AF-EE0887EC8EB4}"/>
              </a:ext>
            </a:extLst>
          </p:cNvPr>
          <p:cNvSpPr txBox="1">
            <a:spLocks/>
          </p:cNvSpPr>
          <p:nvPr userDrawn="1"/>
        </p:nvSpPr>
        <p:spPr>
          <a:xfrm>
            <a:off x="0" y="0"/>
            <a:ext cx="12192000" cy="683999"/>
          </a:xfrm>
          <a:prstGeom prst="rect">
            <a:avLst/>
          </a:prstGeom>
          <a:gradFill>
            <a:gsLst>
              <a:gs pos="30000">
                <a:schemeClr val="accent6">
                  <a:lumMod val="75000"/>
                </a:schemeClr>
              </a:gs>
              <a:gs pos="1000">
                <a:schemeClr val="accent6">
                  <a:lumMod val="75000"/>
                </a:schemeClr>
              </a:gs>
              <a:gs pos="100000">
                <a:srgbClr val="FEF0FA"/>
              </a:gs>
            </a:gsLst>
            <a:lin ang="0" scaled="0"/>
          </a:gradFill>
        </p:spPr>
        <p:txBody>
          <a:bodyPr lIns="216000" anchor="ctr"/>
          <a:lstStyle>
            <a:lvl1pPr algn="l" defTabSz="914400" rtl="0" eaLnBrk="1" latinLnBrk="0" hangingPunct="1">
              <a:lnSpc>
                <a:spcPct val="100000"/>
              </a:lnSpc>
              <a:spcBef>
                <a:spcPct val="0"/>
              </a:spcBef>
              <a:buNone/>
              <a:defRPr kumimoji="0" lang="sv-SE" sz="4000" b="0" kern="1200" cap="none" spc="0" baseline="0" dirty="0">
                <a:ln>
                  <a:noFill/>
                </a:ln>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defRPr>
            </a:lvl1pPr>
          </a:lstStyle>
          <a:p>
            <a:endParaRPr lang="sv-SE" dirty="0"/>
          </a:p>
        </p:txBody>
      </p:sp>
      <p:sp>
        <p:nvSpPr>
          <p:cNvPr id="4" name="Rubrik 1">
            <a:extLst>
              <a:ext uri="{FF2B5EF4-FFF2-40B4-BE49-F238E27FC236}">
                <a16:creationId xmlns:a16="http://schemas.microsoft.com/office/drawing/2014/main" id="{06FBAE59-DDD0-467C-B13A-6F6CF0BCDFAA}"/>
              </a:ext>
            </a:extLst>
          </p:cNvPr>
          <p:cNvSpPr>
            <a:spLocks noGrp="1"/>
          </p:cNvSpPr>
          <p:nvPr>
            <p:ph type="title" hasCustomPrompt="1"/>
          </p:nvPr>
        </p:nvSpPr>
        <p:spPr>
          <a:xfrm>
            <a:off x="0" y="1"/>
            <a:ext cx="12192000" cy="683999"/>
          </a:xfrm>
          <a:prstGeom prst="rect">
            <a:avLst/>
          </a:prstGeom>
          <a:noFill/>
        </p:spPr>
        <p:txBody>
          <a:bodyPr lIns="216000" anchor="ctr"/>
          <a:lstStyle>
            <a:lvl1pPr algn="l" rtl="0" eaLnBrk="1" latinLnBrk="0" hangingPunct="1">
              <a:lnSpc>
                <a:spcPct val="100000"/>
              </a:lnSpc>
              <a:spcBef>
                <a:spcPct val="0"/>
              </a:spcBef>
              <a:buNone/>
              <a:defRPr kumimoji="0" lang="sv-SE" sz="4000" b="0" kern="1200" cap="none" spc="0" baseline="0" dirty="0">
                <a:ln>
                  <a:noFill/>
                </a:ln>
                <a:solidFill>
                  <a:schemeClr val="bg1"/>
                </a:solidFill>
                <a:effectLst>
                  <a:outerShdw blurRad="38100" dist="38100" dir="2700000" algn="tl">
                    <a:srgbClr val="000000">
                      <a:alpha val="43137"/>
                    </a:srgbClr>
                  </a:outerShdw>
                </a:effectLst>
                <a:latin typeface="Maiandra GD" panose="020E0502030308020204" pitchFamily="34" charset="0"/>
                <a:ea typeface="+mj-ea"/>
                <a:cs typeface="+mj-cs"/>
              </a:defRPr>
            </a:lvl1pPr>
          </a:lstStyle>
          <a:p>
            <a:r>
              <a:rPr lang="sv-SE"/>
              <a:t>Rubrik</a:t>
            </a:r>
            <a:endParaRPr lang="sv-SE" dirty="0"/>
          </a:p>
        </p:txBody>
      </p:sp>
      <p:sp>
        <p:nvSpPr>
          <p:cNvPr id="5" name="textruta 4">
            <a:extLst>
              <a:ext uri="{FF2B5EF4-FFF2-40B4-BE49-F238E27FC236}">
                <a16:creationId xmlns:a16="http://schemas.microsoft.com/office/drawing/2014/main" id="{F62C6F51-0CDB-4488-8A37-B902BE2C9B7B}"/>
              </a:ext>
            </a:extLst>
          </p:cNvPr>
          <p:cNvSpPr txBox="1"/>
          <p:nvPr userDrawn="1"/>
        </p:nvSpPr>
        <p:spPr>
          <a:xfrm>
            <a:off x="9832350" y="57632"/>
            <a:ext cx="2345066" cy="584775"/>
          </a:xfrm>
          <a:prstGeom prst="rect">
            <a:avLst/>
          </a:prstGeom>
          <a:noFill/>
        </p:spPr>
        <p:txBody>
          <a:bodyPr wrap="none" tIns="0" bIns="0" rtlCol="0">
            <a:spAutoFit/>
          </a:bodyPr>
          <a:lstStyle>
            <a:defPPr>
              <a:defRPr lang="sv-SE"/>
            </a:defPPr>
            <a:lvl1pPr marL="0" algn="l" defTabSz="914209" rtl="0" eaLnBrk="1" latinLnBrk="0" hangingPunct="1">
              <a:defRPr sz="1800" kern="1200">
                <a:solidFill>
                  <a:schemeClr val="tx1"/>
                </a:solidFill>
                <a:latin typeface="+mn-lt"/>
                <a:ea typeface="+mn-ea"/>
                <a:cs typeface="+mn-cs"/>
              </a:defRPr>
            </a:lvl1pPr>
            <a:lvl2pPr marL="457103"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3" algn="l" defTabSz="914209" rtl="0" eaLnBrk="1" latinLnBrk="0" hangingPunct="1">
              <a:defRPr sz="1800" kern="1200">
                <a:solidFill>
                  <a:schemeClr val="tx1"/>
                </a:solidFill>
                <a:latin typeface="+mn-lt"/>
                <a:ea typeface="+mn-ea"/>
                <a:cs typeface="+mn-cs"/>
              </a:defRPr>
            </a:lvl4pPr>
            <a:lvl5pPr marL="1828417"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5" algn="l" defTabSz="914209" rtl="0" eaLnBrk="1" latinLnBrk="0" hangingPunct="1">
              <a:defRPr sz="1800" kern="1200">
                <a:solidFill>
                  <a:schemeClr val="tx1"/>
                </a:solidFill>
                <a:latin typeface="+mn-lt"/>
                <a:ea typeface="+mn-ea"/>
                <a:cs typeface="+mn-cs"/>
              </a:defRPr>
            </a:lvl7pPr>
            <a:lvl8pPr marL="3199730" algn="l" defTabSz="914209" rtl="0" eaLnBrk="1" latinLnBrk="0" hangingPunct="1">
              <a:defRPr sz="1800" kern="1200">
                <a:solidFill>
                  <a:schemeClr val="tx1"/>
                </a:solidFill>
                <a:latin typeface="+mn-lt"/>
                <a:ea typeface="+mn-ea"/>
                <a:cs typeface="+mn-cs"/>
              </a:defRPr>
            </a:lvl8pPr>
            <a:lvl9pPr marL="3656833" algn="l" defTabSz="914209" rtl="0" eaLnBrk="1" latinLnBrk="0" hangingPunct="1">
              <a:defRPr sz="1800" kern="1200">
                <a:solidFill>
                  <a:schemeClr val="tx1"/>
                </a:solidFill>
                <a:latin typeface="+mn-lt"/>
                <a:ea typeface="+mn-ea"/>
                <a:cs typeface="+mn-cs"/>
              </a:defRPr>
            </a:lvl9pPr>
          </a:lstStyle>
          <a:p>
            <a:pPr algn="ctr"/>
            <a:r>
              <a:rPr lang="sv-SE" sz="2000" b="1" dirty="0"/>
              <a:t>Bibelkanalen</a:t>
            </a:r>
            <a:r>
              <a:rPr lang="sv-SE" dirty="0"/>
              <a:t> </a:t>
            </a:r>
            <a:r>
              <a:rPr lang="sv-SE" sz="1400" dirty="0"/>
              <a:t>(YouTube)</a:t>
            </a:r>
            <a:br>
              <a:rPr lang="sv-SE" sz="1400" dirty="0"/>
            </a:br>
            <a:r>
              <a:rPr lang="sv-SE" dirty="0"/>
              <a:t>Anders Gärdeborn</a:t>
            </a:r>
            <a:endParaRPr lang="LID4096" dirty="0"/>
          </a:p>
        </p:txBody>
      </p:sp>
    </p:spTree>
    <p:extLst>
      <p:ext uri="{BB962C8B-B14F-4D97-AF65-F5344CB8AC3E}">
        <p14:creationId xmlns:p14="http://schemas.microsoft.com/office/powerpoint/2010/main" val="13315197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07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pic>
        <p:nvPicPr>
          <p:cNvPr id="3" name="Bildobjekt 2" descr="En bild som visar natur, moln&#10;&#10;Automatiskt genererad beskrivning">
            <a:extLst>
              <a:ext uri="{FF2B5EF4-FFF2-40B4-BE49-F238E27FC236}">
                <a16:creationId xmlns:a16="http://schemas.microsoft.com/office/drawing/2014/main" id="{0930180E-01B3-404C-897F-607C3B1DF8F6}"/>
              </a:ext>
            </a:extLst>
          </p:cNvPr>
          <p:cNvPicPr>
            <a:picLocks noChangeAspect="1"/>
          </p:cNvPicPr>
          <p:nvPr userDrawn="1"/>
        </p:nvPicPr>
        <p:blipFill>
          <a:blip r:embed="rId2"/>
          <a:stretch>
            <a:fillRect/>
          </a:stretch>
        </p:blipFill>
        <p:spPr>
          <a:xfrm>
            <a:off x="0" y="0"/>
            <a:ext cx="12206442" cy="6858000"/>
          </a:xfrm>
          <a:prstGeom prst="rect">
            <a:avLst/>
          </a:prstGeom>
        </p:spPr>
      </p:pic>
      <p:sp>
        <p:nvSpPr>
          <p:cNvPr id="4" name="Rektangel 3">
            <a:extLst>
              <a:ext uri="{FF2B5EF4-FFF2-40B4-BE49-F238E27FC236}">
                <a16:creationId xmlns:a16="http://schemas.microsoft.com/office/drawing/2014/main" id="{A1FD0E79-3F77-4768-B6E7-DE70D250C3AC}"/>
              </a:ext>
            </a:extLst>
          </p:cNvPr>
          <p:cNvSpPr/>
          <p:nvPr userDrawn="1"/>
        </p:nvSpPr>
        <p:spPr>
          <a:xfrm>
            <a:off x="0" y="4458149"/>
            <a:ext cx="7092000" cy="707886"/>
          </a:xfrm>
          <a:prstGeom prst="rect">
            <a:avLst/>
          </a:prstGeom>
        </p:spPr>
        <p:txBody>
          <a:bodyPr wrap="none">
            <a:noAutofit/>
          </a:bodyPr>
          <a:lstStyle/>
          <a:p>
            <a:pPr algn="ctr"/>
            <a:r>
              <a:rPr lang="sv-SE" sz="4000" b="0" dirty="0">
                <a:solidFill>
                  <a:schemeClr val="bg1"/>
                </a:solidFill>
                <a:latin typeface="MV Boli" panose="02000500030200090000" pitchFamily="2" charset="0"/>
                <a:cs typeface="MV Boli" panose="02000500030200090000" pitchFamily="2" charset="0"/>
              </a:rPr>
              <a:t>Anders Gärdeborn</a:t>
            </a:r>
          </a:p>
        </p:txBody>
      </p:sp>
      <p:sp>
        <p:nvSpPr>
          <p:cNvPr id="5" name="Rektangel 4">
            <a:extLst>
              <a:ext uri="{FF2B5EF4-FFF2-40B4-BE49-F238E27FC236}">
                <a16:creationId xmlns:a16="http://schemas.microsoft.com/office/drawing/2014/main" id="{1D8F3DAF-7775-4815-BEE1-FDC5A61CCBBE}"/>
              </a:ext>
            </a:extLst>
          </p:cNvPr>
          <p:cNvSpPr/>
          <p:nvPr userDrawn="1"/>
        </p:nvSpPr>
        <p:spPr>
          <a:xfrm>
            <a:off x="0" y="376237"/>
            <a:ext cx="7092000" cy="2555443"/>
          </a:xfrm>
          <a:prstGeom prst="rect">
            <a:avLst/>
          </a:prstGeom>
        </p:spPr>
        <p:txBody>
          <a:bodyPr wrap="none">
            <a:noAutofit/>
          </a:bodyPr>
          <a:lstStyle/>
          <a:p>
            <a:pPr marL="0" marR="0" lvl="0" indent="0" algn="ctr"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kumimoji="0" lang="sv-SE" sz="10500" b="1" i="0" u="none" strike="noStrike" kern="1200" cap="none" spc="50" normalizeH="0" baseline="0" noProof="0" dirty="0">
                <a:ln w="9525" cmpd="sng">
                  <a:noFill/>
                  <a:prstDash val="solid"/>
                </a:ln>
                <a:solidFill>
                  <a:prstClr val="black"/>
                </a:solidFill>
                <a:effectLst>
                  <a:glow rad="114300">
                    <a:srgbClr val="4CD964"/>
                  </a:glow>
                </a:effectLst>
                <a:uLnTx/>
                <a:uFillTx/>
                <a:latin typeface="+mn-lt"/>
                <a:ea typeface="+mn-ea"/>
                <a:cs typeface="+mn-cs"/>
              </a:rPr>
              <a:t>Jesu</a:t>
            </a:r>
          </a:p>
          <a:p>
            <a:pPr marL="0" marR="0" lvl="0" indent="0" algn="ctr"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kumimoji="0" lang="sv-SE" sz="10500" b="1" i="0" u="none" strike="noStrike" kern="1200" cap="none" spc="50" normalizeH="0" baseline="0" noProof="0" dirty="0">
                <a:ln w="9525" cmpd="sng">
                  <a:noFill/>
                  <a:prstDash val="solid"/>
                </a:ln>
                <a:solidFill>
                  <a:prstClr val="black"/>
                </a:solidFill>
                <a:effectLst>
                  <a:glow rad="114300">
                    <a:srgbClr val="4CD964"/>
                  </a:glow>
                </a:effectLst>
                <a:uLnTx/>
                <a:uFillTx/>
                <a:latin typeface="+mn-lt"/>
                <a:ea typeface="+mn-ea"/>
                <a:cs typeface="+mn-cs"/>
              </a:rPr>
              <a:t>återkomst</a:t>
            </a:r>
            <a:endParaRPr lang="sv-SE" dirty="0"/>
          </a:p>
        </p:txBody>
      </p:sp>
      <p:sp>
        <p:nvSpPr>
          <p:cNvPr id="6" name="Rektangel 5">
            <a:extLst>
              <a:ext uri="{FF2B5EF4-FFF2-40B4-BE49-F238E27FC236}">
                <a16:creationId xmlns:a16="http://schemas.microsoft.com/office/drawing/2014/main" id="{23797431-2F5F-45A4-8E0E-C564EDEB0FCF}"/>
              </a:ext>
            </a:extLst>
          </p:cNvPr>
          <p:cNvSpPr/>
          <p:nvPr userDrawn="1"/>
        </p:nvSpPr>
        <p:spPr>
          <a:xfrm>
            <a:off x="0" y="2754579"/>
            <a:ext cx="7092000" cy="1446550"/>
          </a:xfrm>
          <a:prstGeom prst="rect">
            <a:avLst/>
          </a:prstGeom>
        </p:spPr>
        <p:txBody>
          <a:bodyPr wrap="none">
            <a:noAutofit/>
          </a:bodyPr>
          <a:lstStyle/>
          <a:p>
            <a:pPr algn="ctr">
              <a:lnSpc>
                <a:spcPts val="5100"/>
              </a:lnSpc>
            </a:pPr>
            <a:r>
              <a:rPr kumimoji="0" lang="sv-SE" sz="4400" b="1" i="0" u="none" strike="noStrike" kern="1200" cap="none" spc="0" normalizeH="0" baseline="0" noProof="0" dirty="0">
                <a:ln>
                  <a:noFill/>
                </a:ln>
                <a:solidFill>
                  <a:prstClr val="white"/>
                </a:solidFill>
                <a:effectLst/>
                <a:uLnTx/>
                <a:uFillTx/>
                <a:latin typeface="+mn-lt"/>
                <a:ea typeface="+mn-ea"/>
                <a:cs typeface="+mn-cs"/>
              </a:rPr>
              <a:t>… och skapelsens</a:t>
            </a:r>
            <a:br>
              <a:rPr kumimoji="0" lang="sv-SE" sz="4400" b="1" i="0" u="none" strike="noStrike" kern="1200" cap="none" spc="0" normalizeH="0" baseline="0" noProof="0" dirty="0">
                <a:ln>
                  <a:noFill/>
                </a:ln>
                <a:solidFill>
                  <a:prstClr val="white"/>
                </a:solidFill>
                <a:effectLst/>
                <a:uLnTx/>
                <a:uFillTx/>
                <a:latin typeface="+mn-lt"/>
                <a:ea typeface="+mn-ea"/>
                <a:cs typeface="+mn-cs"/>
              </a:rPr>
            </a:br>
            <a:r>
              <a:rPr kumimoji="0" lang="sv-SE" sz="4400" b="1" i="0" u="none" strike="noStrike" kern="1200" cap="none" spc="0" normalizeH="0" baseline="0" noProof="0" dirty="0">
                <a:ln>
                  <a:noFill/>
                </a:ln>
                <a:solidFill>
                  <a:prstClr val="white"/>
                </a:solidFill>
                <a:effectLst/>
                <a:uLnTx/>
                <a:uFillTx/>
                <a:latin typeface="+mn-lt"/>
                <a:ea typeface="+mn-ea"/>
                <a:cs typeface="+mn-cs"/>
              </a:rPr>
              <a:t>återupprättande</a:t>
            </a:r>
            <a:endParaRPr lang="sv-SE" dirty="0"/>
          </a:p>
        </p:txBody>
      </p:sp>
      <p:sp>
        <p:nvSpPr>
          <p:cNvPr id="2" name="Rubrik 1">
            <a:extLst>
              <a:ext uri="{FF2B5EF4-FFF2-40B4-BE49-F238E27FC236}">
                <a16:creationId xmlns:a16="http://schemas.microsoft.com/office/drawing/2014/main" id="{227C695C-7613-4729-9362-1127A5281370}"/>
              </a:ext>
            </a:extLst>
          </p:cNvPr>
          <p:cNvSpPr>
            <a:spLocks noGrp="1"/>
          </p:cNvSpPr>
          <p:nvPr>
            <p:ph type="title" hasCustomPrompt="1"/>
          </p:nvPr>
        </p:nvSpPr>
        <p:spPr>
          <a:xfrm>
            <a:off x="0" y="5644732"/>
            <a:ext cx="10515600" cy="956595"/>
          </a:xfrm>
          <a:prstGeom prst="rect">
            <a:avLst/>
          </a:prstGeom>
        </p:spPr>
        <p:txBody>
          <a:bodyPr lIns="432000" anchor="ctr"/>
          <a:lstStyle>
            <a:lvl1pPr>
              <a:lnSpc>
                <a:spcPct val="100000"/>
              </a:lnSpc>
              <a:defRPr sz="7200" b="1">
                <a:solidFill>
                  <a:srgbClr val="4CD964"/>
                </a:solidFill>
                <a:latin typeface="+mn-lt"/>
              </a:defRPr>
            </a:lvl1pPr>
          </a:lstStyle>
          <a:p>
            <a:r>
              <a:rPr lang="sv-SE"/>
              <a:t>x. Avsnittsrubrik</a:t>
            </a:r>
          </a:p>
        </p:txBody>
      </p:sp>
      <p:pic>
        <p:nvPicPr>
          <p:cNvPr id="7" name="Bildobjekt 6">
            <a:extLst>
              <a:ext uri="{FF2B5EF4-FFF2-40B4-BE49-F238E27FC236}">
                <a16:creationId xmlns:a16="http://schemas.microsoft.com/office/drawing/2014/main" id="{2A38B0FC-8F1A-4650-A347-645C31631620}"/>
              </a:ext>
            </a:extLst>
          </p:cNvPr>
          <p:cNvPicPr>
            <a:picLocks noChangeAspect="1"/>
          </p:cNvPicPr>
          <p:nvPr userDrawn="1"/>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4616"/>
                    </a14:imgEffect>
                  </a14:imgLayer>
                </a14:imgProps>
              </a:ext>
              <a:ext uri="{28A0092B-C50C-407E-A947-70E740481C1C}">
                <a14:useLocalDpi xmlns:a14="http://schemas.microsoft.com/office/drawing/2010/main" val="0"/>
              </a:ext>
            </a:extLst>
          </a:blip>
          <a:stretch>
            <a:fillRect/>
          </a:stretch>
        </p:blipFill>
        <p:spPr>
          <a:xfrm>
            <a:off x="10680865" y="5575062"/>
            <a:ext cx="1340421" cy="10944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766092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17246"/>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9" r:id="rId3"/>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aiandra GD" panose="020E0502030308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Pennanteckning 1">
                <a:extLst>
                  <a:ext uri="{FF2B5EF4-FFF2-40B4-BE49-F238E27FC236}">
                    <a16:creationId xmlns:a16="http://schemas.microsoft.com/office/drawing/2014/main" id="{CAC29F27-69C6-49A4-AFF8-C4F81166D7AD}"/>
                  </a:ext>
                </a:extLst>
              </p14:cNvPr>
              <p14:cNvContentPartPr/>
              <p14:nvPr/>
            </p14:nvContentPartPr>
            <p14:xfrm>
              <a:off x="8541651" y="-1777509"/>
              <a:ext cx="37800" cy="15840"/>
            </p14:xfrm>
          </p:contentPart>
        </mc:Choice>
        <mc:Fallback xmlns="">
          <p:pic>
            <p:nvPicPr>
              <p:cNvPr id="2" name="Pennanteckning 1">
                <a:extLst>
                  <a:ext uri="{FF2B5EF4-FFF2-40B4-BE49-F238E27FC236}">
                    <a16:creationId xmlns:a16="http://schemas.microsoft.com/office/drawing/2014/main" id="{CAC29F27-69C6-49A4-AFF8-C4F81166D7AD}"/>
                  </a:ext>
                </a:extLst>
              </p:cNvPr>
              <p:cNvPicPr/>
              <p:nvPr/>
            </p:nvPicPr>
            <p:blipFill>
              <a:blip r:embed="rId6"/>
              <a:stretch>
                <a:fillRect/>
              </a:stretch>
            </p:blipFill>
            <p:spPr>
              <a:xfrm>
                <a:off x="8532651" y="-1786149"/>
                <a:ext cx="55440" cy="33480"/>
              </a:xfrm>
              <a:prstGeom prst="rect">
                <a:avLst/>
              </a:prstGeom>
            </p:spPr>
          </p:pic>
        </mc:Fallback>
      </mc:AlternateContent>
      <p:sp>
        <p:nvSpPr>
          <p:cNvPr id="16" name="Rubrik 15">
            <a:extLst>
              <a:ext uri="{FF2B5EF4-FFF2-40B4-BE49-F238E27FC236}">
                <a16:creationId xmlns:a16="http://schemas.microsoft.com/office/drawing/2014/main" id="{136BBBCE-8B15-4A5F-9B2B-E16F23CC1440}"/>
              </a:ext>
            </a:extLst>
          </p:cNvPr>
          <p:cNvSpPr>
            <a:spLocks noGrp="1"/>
          </p:cNvSpPr>
          <p:nvPr>
            <p:ph type="title"/>
          </p:nvPr>
        </p:nvSpPr>
        <p:spPr/>
        <p:txBody>
          <a:bodyPr lIns="1764000"/>
          <a:lstStyle/>
          <a:p>
            <a:r>
              <a:rPr lang="sv-SE" dirty="0"/>
              <a:t>6. Avslut</a:t>
            </a:r>
          </a:p>
        </p:txBody>
      </p:sp>
    </p:spTree>
    <p:extLst>
      <p:ext uri="{BB962C8B-B14F-4D97-AF65-F5344CB8AC3E}">
        <p14:creationId xmlns:p14="http://schemas.microsoft.com/office/powerpoint/2010/main" val="2012680108"/>
      </p:ext>
    </p:extLst>
  </p:cSld>
  <p:clrMapOvr>
    <a:masterClrMapping/>
  </p:clrMapOvr>
  <p:transition advTm="13965">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Bildobjekt 5" descr="En bild som visar däggdjur, djur, får, gräs&#10;&#10;Automatiskt genererad beskrivning">
            <a:extLst>
              <a:ext uri="{FF2B5EF4-FFF2-40B4-BE49-F238E27FC236}">
                <a16:creationId xmlns:a16="http://schemas.microsoft.com/office/drawing/2014/main" id="{5B3FCD6F-2BFB-4C4A-B2F8-317B2F2AF832}"/>
              </a:ext>
            </a:extLst>
          </p:cNvPr>
          <p:cNvPicPr>
            <a:picLocks noChangeAspect="1"/>
          </p:cNvPicPr>
          <p:nvPr/>
        </p:nvPicPr>
        <p:blipFill>
          <a:blip r:embed="rId4">
            <a:alphaModFix/>
          </a:blip>
          <a:stretch>
            <a:fillRect/>
          </a:stretch>
        </p:blipFill>
        <p:spPr>
          <a:xfrm>
            <a:off x="0" y="684000"/>
            <a:ext cx="12192000" cy="6173999"/>
          </a:xfrm>
          <a:prstGeom prst="rect">
            <a:avLst/>
          </a:prstGeom>
        </p:spPr>
      </p:pic>
      <p:sp>
        <p:nvSpPr>
          <p:cNvPr id="3" name="Rubrik 2"/>
          <p:cNvSpPr>
            <a:spLocks noGrp="1"/>
          </p:cNvSpPr>
          <p:nvPr>
            <p:ph type="title"/>
          </p:nvPr>
        </p:nvSpPr>
        <p:spPr/>
        <p:txBody>
          <a:bodyPr/>
          <a:lstStyle/>
          <a:p>
            <a:r>
              <a:rPr lang="sv-SE" dirty="0"/>
              <a:t>Avslutande påminnelser</a:t>
            </a:r>
          </a:p>
        </p:txBody>
      </p:sp>
      <p:sp>
        <p:nvSpPr>
          <p:cNvPr id="5" name="Rektangel 4"/>
          <p:cNvSpPr/>
          <p:nvPr/>
        </p:nvSpPr>
        <p:spPr>
          <a:xfrm>
            <a:off x="0" y="684001"/>
            <a:ext cx="12192000" cy="6171305"/>
          </a:xfrm>
          <a:prstGeom prst="rect">
            <a:avLst/>
          </a:prstGeom>
        </p:spPr>
        <p:txBody>
          <a:bodyPr wrap="square" lIns="216000" rIns="288000">
            <a:spAutoFit/>
          </a:bodyPr>
          <a:lstStyle/>
          <a:p>
            <a:pPr>
              <a:lnSpc>
                <a:spcPts val="2100"/>
              </a:lnSpc>
              <a:spcBef>
                <a:spcPts val="600"/>
              </a:spcBef>
            </a:pPr>
            <a:r>
              <a:rPr lang="sv-SE" sz="2000" b="1" dirty="0">
                <a:solidFill>
                  <a:schemeClr val="accent2">
                    <a:lumMod val="60000"/>
                    <a:lumOff val="40000"/>
                  </a:schemeClr>
                </a:solidFill>
              </a:rPr>
              <a:t>Aktiva förberedelser</a:t>
            </a:r>
          </a:p>
          <a:p>
            <a:pPr marL="273050" indent="-185738">
              <a:lnSpc>
                <a:spcPts val="2100"/>
              </a:lnSpc>
              <a:spcBef>
                <a:spcPts val="300"/>
              </a:spcBef>
              <a:buFont typeface="Arial" panose="020B0604020202020204" pitchFamily="34" charset="0"/>
              <a:buChar char="•"/>
            </a:pPr>
            <a:r>
              <a:rPr lang="sv-SE" sz="2000" dirty="0">
                <a:solidFill>
                  <a:srgbClr val="FF0000"/>
                </a:solidFill>
              </a:rPr>
              <a:t>Lammets bröllop har kommit och hans brud </a:t>
            </a:r>
            <a:r>
              <a:rPr lang="sv-SE" sz="2000" i="1" u="sng" dirty="0">
                <a:solidFill>
                  <a:srgbClr val="FF0000"/>
                </a:solidFill>
              </a:rPr>
              <a:t>har gjort sig</a:t>
            </a:r>
            <a:r>
              <a:rPr lang="sv-SE" sz="2000" dirty="0">
                <a:solidFill>
                  <a:srgbClr val="FF0000"/>
                </a:solidFill>
              </a:rPr>
              <a:t> redo. </a:t>
            </a:r>
            <a:r>
              <a:rPr lang="sv-SE" sz="1600" dirty="0">
                <a:solidFill>
                  <a:schemeClr val="bg1"/>
                </a:solidFill>
              </a:rPr>
              <a:t>(Upp 19:7)</a:t>
            </a:r>
          </a:p>
          <a:p>
            <a:pPr>
              <a:lnSpc>
                <a:spcPts val="2100"/>
              </a:lnSpc>
              <a:spcBef>
                <a:spcPts val="1200"/>
              </a:spcBef>
            </a:pPr>
            <a:r>
              <a:rPr lang="sv-SE" sz="2000" b="1" dirty="0">
                <a:solidFill>
                  <a:schemeClr val="accent2">
                    <a:lumMod val="60000"/>
                    <a:lumOff val="40000"/>
                  </a:schemeClr>
                </a:solidFill>
              </a:rPr>
              <a:t>Varningar</a:t>
            </a:r>
          </a:p>
          <a:p>
            <a:pPr marL="273050" indent="-185738">
              <a:lnSpc>
                <a:spcPts val="2100"/>
              </a:lnSpc>
              <a:spcBef>
                <a:spcPts val="300"/>
              </a:spcBef>
              <a:buFont typeface="Arial" panose="020B0604020202020204" pitchFamily="34" charset="0"/>
              <a:buChar char="•"/>
            </a:pPr>
            <a:r>
              <a:rPr lang="sv-SE" sz="2000" dirty="0">
                <a:solidFill>
                  <a:srgbClr val="FF0000"/>
                </a:solidFill>
                <a:ea typeface="Calibri" panose="020F0502020204030204" pitchFamily="34" charset="0"/>
                <a:cs typeface="Arial" panose="020B0604020202020204" pitchFamily="34" charset="0"/>
              </a:rPr>
              <a:t>Många </a:t>
            </a:r>
            <a:r>
              <a:rPr lang="sv-SE" sz="2000" b="1" i="1" dirty="0">
                <a:solidFill>
                  <a:srgbClr val="FF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falska profeter</a:t>
            </a:r>
            <a:r>
              <a:rPr lang="sv-SE" sz="2000" b="1" dirty="0">
                <a:solidFill>
                  <a:srgbClr val="FF0000"/>
                </a:solidFill>
                <a:ea typeface="Calibri" panose="020F0502020204030204" pitchFamily="34" charset="0"/>
                <a:cs typeface="Arial" panose="020B0604020202020204" pitchFamily="34" charset="0"/>
              </a:rPr>
              <a:t> </a:t>
            </a:r>
            <a:r>
              <a:rPr lang="sv-SE" sz="2000" dirty="0">
                <a:solidFill>
                  <a:srgbClr val="FF0000"/>
                </a:solidFill>
                <a:ea typeface="Calibri" panose="020F0502020204030204" pitchFamily="34" charset="0"/>
                <a:cs typeface="Arial" panose="020B0604020202020204" pitchFamily="34" charset="0"/>
              </a:rPr>
              <a:t>ska träda fram och bedra många, och eftersom laglösheten ökar kommer kärleken att kallna hos de flesta. </a:t>
            </a:r>
            <a:r>
              <a:rPr lang="sv-SE" sz="1600" dirty="0">
                <a:solidFill>
                  <a:schemeClr val="bg1"/>
                </a:solidFill>
                <a:ea typeface="Calibri" panose="020F0502020204030204" pitchFamily="34" charset="0"/>
                <a:cs typeface="Arial" panose="020B0604020202020204" pitchFamily="34" charset="0"/>
              </a:rPr>
              <a:t>(Matt 24:11-12)</a:t>
            </a:r>
            <a:r>
              <a:rPr lang="sv-SE" sz="2000" dirty="0">
                <a:solidFill>
                  <a:schemeClr val="bg1"/>
                </a:solidFill>
                <a:ea typeface="Calibri" panose="020F0502020204030204" pitchFamily="34" charset="0"/>
                <a:cs typeface="Arial" panose="020B0604020202020204" pitchFamily="34" charset="0"/>
              </a:rPr>
              <a:t> (Underverk betyder ingenting: </a:t>
            </a:r>
            <a:r>
              <a:rPr lang="sv-SE" sz="2000" dirty="0">
                <a:solidFill>
                  <a:srgbClr val="FF0000"/>
                </a:solidFill>
                <a:ea typeface="Calibri" panose="020F0502020204030204" pitchFamily="34" charset="0"/>
                <a:cs typeface="Arial" panose="020B0604020202020204" pitchFamily="34" charset="0"/>
              </a:rPr>
              <a:t>[Vilddjuret från jorden] gör </a:t>
            </a:r>
            <a:r>
              <a:rPr lang="sv-SE" sz="2000" i="1" u="sng" dirty="0">
                <a:solidFill>
                  <a:srgbClr val="FF0000"/>
                </a:solidFill>
                <a:ea typeface="Calibri" panose="020F0502020204030204" pitchFamily="34" charset="0"/>
                <a:cs typeface="Arial" panose="020B0604020202020204" pitchFamily="34" charset="0"/>
              </a:rPr>
              <a:t>stora tecken</a:t>
            </a:r>
            <a:r>
              <a:rPr lang="sv-SE" sz="2000" dirty="0">
                <a:solidFill>
                  <a:srgbClr val="FF0000"/>
                </a:solidFill>
                <a:ea typeface="Calibri" panose="020F0502020204030204" pitchFamily="34" charset="0"/>
                <a:cs typeface="Arial" panose="020B0604020202020204" pitchFamily="34" charset="0"/>
              </a:rPr>
              <a:t> och får till och med eld att falla från himlen… Genom tecknen… förleder det jordens invånare. </a:t>
            </a:r>
            <a:r>
              <a:rPr lang="sv-SE" sz="1600" dirty="0">
                <a:solidFill>
                  <a:schemeClr val="bg1"/>
                </a:solidFill>
                <a:ea typeface="Calibri" panose="020F0502020204030204" pitchFamily="34" charset="0"/>
                <a:cs typeface="Arial" panose="020B0604020202020204" pitchFamily="34" charset="0"/>
              </a:rPr>
              <a:t>(Upp 13:13-14)</a:t>
            </a:r>
            <a:r>
              <a:rPr lang="sv-SE" sz="2000" dirty="0">
                <a:solidFill>
                  <a:schemeClr val="bg1"/>
                </a:solidFill>
                <a:ea typeface="Calibri" panose="020F0502020204030204" pitchFamily="34" charset="0"/>
                <a:cs typeface="Arial" panose="020B0604020202020204" pitchFamily="34" charset="0"/>
              </a:rPr>
              <a:t>)</a:t>
            </a:r>
            <a:endParaRPr lang="sv-SE" sz="2000" dirty="0">
              <a:solidFill>
                <a:schemeClr val="bg1"/>
              </a:solidFill>
            </a:endParaRPr>
          </a:p>
          <a:p>
            <a:pPr marL="273050" indent="-185738">
              <a:lnSpc>
                <a:spcPts val="2100"/>
              </a:lnSpc>
              <a:spcBef>
                <a:spcPts val="600"/>
              </a:spcBef>
              <a:buFont typeface="Arial" panose="020B0604020202020204" pitchFamily="34" charset="0"/>
              <a:buChar char="•"/>
            </a:pPr>
            <a:r>
              <a:rPr lang="sv-SE" sz="2000" dirty="0">
                <a:solidFill>
                  <a:srgbClr val="FF0000"/>
                </a:solidFill>
              </a:rPr>
              <a:t>Då ska man utlämna er åt lidande och döda er, och ni kommer att bli hatade av alla folk för mitt namns skull. Då ska många </a:t>
            </a:r>
            <a:r>
              <a:rPr lang="sv-SE" sz="2000" b="1" i="1" dirty="0">
                <a:solidFill>
                  <a:srgbClr val="FF0000"/>
                </a:solidFill>
                <a:effectLst>
                  <a:outerShdw blurRad="38100" dist="38100" dir="2700000" algn="tl">
                    <a:srgbClr val="000000">
                      <a:alpha val="43137"/>
                    </a:srgbClr>
                  </a:outerShdw>
                </a:effectLst>
              </a:rPr>
              <a:t>komma på fall</a:t>
            </a:r>
            <a:r>
              <a:rPr lang="sv-SE" sz="2000" dirty="0">
                <a:solidFill>
                  <a:srgbClr val="FF0000"/>
                </a:solidFill>
              </a:rPr>
              <a:t>, och de ska förråda varandra och hata varandra. </a:t>
            </a:r>
            <a:r>
              <a:rPr lang="sv-SE" sz="1600" dirty="0">
                <a:solidFill>
                  <a:schemeClr val="bg1"/>
                </a:solidFill>
              </a:rPr>
              <a:t>(Matt 24:9-10)</a:t>
            </a:r>
          </a:p>
          <a:p>
            <a:pPr>
              <a:lnSpc>
                <a:spcPts val="2100"/>
              </a:lnSpc>
              <a:spcBef>
                <a:spcPts val="1200"/>
              </a:spcBef>
            </a:pPr>
            <a:r>
              <a:rPr lang="sv-SE" sz="2000" b="1" dirty="0">
                <a:solidFill>
                  <a:schemeClr val="accent2">
                    <a:lumMod val="60000"/>
                    <a:lumOff val="40000"/>
                  </a:schemeClr>
                </a:solidFill>
              </a:rPr>
              <a:t>Uppmaningar</a:t>
            </a:r>
          </a:p>
          <a:p>
            <a:pPr marL="273050" indent="-185738">
              <a:lnSpc>
                <a:spcPts val="2100"/>
              </a:lnSpc>
              <a:spcBef>
                <a:spcPts val="300"/>
              </a:spcBef>
              <a:buFont typeface="Arial" panose="020B0604020202020204" pitchFamily="34" charset="0"/>
              <a:buChar char="•"/>
            </a:pPr>
            <a:r>
              <a:rPr lang="sv-SE" sz="2000" b="1" i="1" dirty="0">
                <a:solidFill>
                  <a:schemeClr val="bg1"/>
                </a:solidFill>
                <a:effectLst>
                  <a:outerShdw blurRad="38100" dist="38100" dir="2700000" algn="tl">
                    <a:srgbClr val="000000">
                      <a:alpha val="43137"/>
                    </a:srgbClr>
                  </a:outerShdw>
                </a:effectLst>
                <a:sym typeface="Wingdings" panose="05000000000000000000" pitchFamily="2" charset="2"/>
              </a:rPr>
              <a:t>Befatta dig inte med Antikrist:</a:t>
            </a:r>
            <a:r>
              <a:rPr lang="sv-SE" sz="2000" dirty="0">
                <a:solidFill>
                  <a:schemeClr val="bg1"/>
                </a:solidFill>
                <a:sym typeface="Wingdings" panose="05000000000000000000" pitchFamily="2" charset="2"/>
              </a:rPr>
              <a:t> </a:t>
            </a:r>
            <a:r>
              <a:rPr lang="sv-SE" sz="2000" dirty="0">
                <a:solidFill>
                  <a:srgbClr val="FF0000"/>
                </a:solidFill>
              </a:rPr>
              <a:t>Om någon </a:t>
            </a:r>
            <a:r>
              <a:rPr lang="sv-SE" sz="2000" i="1" u="sng" dirty="0">
                <a:solidFill>
                  <a:srgbClr val="FF0000"/>
                </a:solidFill>
              </a:rPr>
              <a:t>tillber</a:t>
            </a:r>
            <a:r>
              <a:rPr lang="sv-SE" sz="2000" dirty="0">
                <a:solidFill>
                  <a:srgbClr val="FF0000"/>
                </a:solidFill>
              </a:rPr>
              <a:t> vilddjuret och dess bild och </a:t>
            </a:r>
            <a:r>
              <a:rPr lang="sv-SE" sz="2000" i="1" u="sng" dirty="0">
                <a:solidFill>
                  <a:srgbClr val="FF0000"/>
                </a:solidFill>
              </a:rPr>
              <a:t>tar emot märket</a:t>
            </a:r>
            <a:r>
              <a:rPr lang="sv-SE" sz="2000" dirty="0">
                <a:solidFill>
                  <a:srgbClr val="FF0000"/>
                </a:solidFill>
              </a:rPr>
              <a:t> på sin panna eller hand, då ska han själv få dricka av Guds vredes vin. </a:t>
            </a:r>
            <a:r>
              <a:rPr lang="sv-SE" sz="1600" dirty="0">
                <a:solidFill>
                  <a:schemeClr val="bg1"/>
                </a:solidFill>
              </a:rPr>
              <a:t>(Upp 14:9-10)</a:t>
            </a:r>
            <a:endParaRPr lang="sv-SE" sz="2000" dirty="0">
              <a:solidFill>
                <a:schemeClr val="bg1"/>
              </a:solidFill>
              <a:ea typeface="Calibri" panose="020F0502020204030204" pitchFamily="34" charset="0"/>
              <a:cs typeface="Arial" panose="020B0604020202020204" pitchFamily="34" charset="0"/>
            </a:endParaRPr>
          </a:p>
          <a:p>
            <a:pPr marL="273050" indent="-185738">
              <a:lnSpc>
                <a:spcPts val="2100"/>
              </a:lnSpc>
              <a:spcBef>
                <a:spcPts val="600"/>
              </a:spcBef>
              <a:buFont typeface="Arial" panose="020B0604020202020204" pitchFamily="34" charset="0"/>
              <a:buChar char="•"/>
            </a:pPr>
            <a:r>
              <a:rPr lang="sv-SE" sz="2000" b="1" i="1" dirty="0">
                <a:solidFill>
                  <a:srgbClr val="FF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Gå ut från [Babylon]</a:t>
            </a:r>
            <a:r>
              <a:rPr lang="sv-SE" sz="2000" dirty="0">
                <a:solidFill>
                  <a:srgbClr val="FF0000"/>
                </a:solidFill>
                <a:ea typeface="Calibri" panose="020F0502020204030204" pitchFamily="34" charset="0"/>
                <a:cs typeface="Arial" panose="020B0604020202020204" pitchFamily="34" charset="0"/>
              </a:rPr>
              <a:t>, mitt folk, så att ni inte deltar i hennes synder och drabbas av hennes plågor. </a:t>
            </a:r>
            <a:r>
              <a:rPr lang="sv-SE" sz="1600" dirty="0">
                <a:solidFill>
                  <a:schemeClr val="bg1"/>
                </a:solidFill>
                <a:ea typeface="Calibri" panose="020F0502020204030204" pitchFamily="34" charset="0"/>
                <a:cs typeface="Arial" panose="020B0604020202020204" pitchFamily="34" charset="0"/>
              </a:rPr>
              <a:t>(Upp 18:4)</a:t>
            </a:r>
          </a:p>
          <a:p>
            <a:pPr marL="273050" indent="-185738">
              <a:lnSpc>
                <a:spcPts val="2100"/>
              </a:lnSpc>
              <a:spcBef>
                <a:spcPts val="600"/>
              </a:spcBef>
              <a:buFont typeface="Arial" panose="020B0604020202020204" pitchFamily="34" charset="0"/>
              <a:buChar char="•"/>
            </a:pPr>
            <a:r>
              <a:rPr lang="sv-SE" sz="2000" b="1" i="1" dirty="0">
                <a:solidFill>
                  <a:schemeClr val="bg1"/>
                </a:solidFill>
                <a:effectLst>
                  <a:outerShdw blurRad="38100" dist="38100" dir="2700000" algn="tl">
                    <a:srgbClr val="000000">
                      <a:alpha val="43137"/>
                    </a:srgbClr>
                  </a:outerShdw>
                </a:effectLst>
              </a:rPr>
              <a:t>Älska Guds Ord: </a:t>
            </a:r>
            <a:r>
              <a:rPr lang="sv-SE" sz="2000" dirty="0">
                <a:solidFill>
                  <a:srgbClr val="FF0000"/>
                </a:solidFill>
              </a:rPr>
              <a:t>Med ondskans alla konster bedrar [den laglöse] dem som går förlorade, </a:t>
            </a:r>
            <a:r>
              <a:rPr lang="sv-SE" sz="2000" i="1" dirty="0">
                <a:solidFill>
                  <a:srgbClr val="FF0000"/>
                </a:solidFill>
              </a:rPr>
              <a:t>eftersom de inte tog emot </a:t>
            </a:r>
            <a:r>
              <a:rPr lang="sv-SE" sz="2000" i="1" u="sng" dirty="0">
                <a:solidFill>
                  <a:srgbClr val="FF0000"/>
                </a:solidFill>
              </a:rPr>
              <a:t>kärleken till sanningen</a:t>
            </a:r>
            <a:r>
              <a:rPr lang="sv-SE" sz="2000" dirty="0">
                <a:solidFill>
                  <a:srgbClr val="FF0000"/>
                </a:solidFill>
              </a:rPr>
              <a:t> så att de kunde bli frälsta. </a:t>
            </a:r>
            <a:r>
              <a:rPr lang="sv-SE" sz="1600" dirty="0">
                <a:solidFill>
                  <a:schemeClr val="bg1"/>
                </a:solidFill>
              </a:rPr>
              <a:t>(2 Tess </a:t>
            </a:r>
            <a:r>
              <a:rPr lang="sv-SE" sz="1600">
                <a:solidFill>
                  <a:schemeClr val="bg1"/>
                </a:solidFill>
              </a:rPr>
              <a:t>2:10)</a:t>
            </a:r>
            <a:endParaRPr lang="sv-SE" sz="2000" dirty="0">
              <a:solidFill>
                <a:schemeClr val="accent2"/>
              </a:solidFill>
            </a:endParaRPr>
          </a:p>
          <a:p>
            <a:pPr marL="273050" indent="-185738">
              <a:lnSpc>
                <a:spcPts val="2100"/>
              </a:lnSpc>
              <a:spcBef>
                <a:spcPts val="600"/>
              </a:spcBef>
              <a:buFont typeface="Arial" panose="020B0604020202020204" pitchFamily="34" charset="0"/>
              <a:buChar char="•"/>
            </a:pPr>
            <a:r>
              <a:rPr lang="sv-SE" sz="2000" b="1" i="1" dirty="0">
                <a:solidFill>
                  <a:schemeClr val="bg1"/>
                </a:solidFill>
                <a:effectLst>
                  <a:outerShdw blurRad="38100" dist="38100" dir="2700000" algn="tl">
                    <a:srgbClr val="000000">
                      <a:alpha val="43137"/>
                    </a:srgbClr>
                  </a:outerShdw>
                </a:effectLst>
              </a:rPr>
              <a:t>Ta reda på mer! </a:t>
            </a:r>
            <a:r>
              <a:rPr lang="sv-SE" sz="2000" dirty="0">
                <a:solidFill>
                  <a:srgbClr val="FF0000"/>
                </a:solidFill>
              </a:rPr>
              <a:t>När folk säger: "Fred och trygghet", då drabbar undergången dem lika plötsligt som värkarna hos en kvinna… Men ni, bröder, lever inte i mörker så att den dagen kan överraska er som en tjuv… Låt oss därför inte sova som de andra utan </a:t>
            </a:r>
            <a:r>
              <a:rPr lang="sv-SE" sz="2000" b="1" i="1" dirty="0">
                <a:solidFill>
                  <a:srgbClr val="FF0000"/>
                </a:solidFill>
                <a:effectLst>
                  <a:outerShdw blurRad="38100" dist="38100" dir="2700000" algn="tl">
                    <a:srgbClr val="000000">
                      <a:alpha val="43137"/>
                    </a:srgbClr>
                  </a:outerShdw>
                </a:effectLst>
              </a:rPr>
              <a:t>hålla oss vakna</a:t>
            </a:r>
            <a:r>
              <a:rPr lang="sv-SE" sz="2000" dirty="0">
                <a:solidFill>
                  <a:srgbClr val="FF0000"/>
                </a:solidFill>
              </a:rPr>
              <a:t> och nyktra.</a:t>
            </a:r>
            <a:r>
              <a:rPr lang="sv-SE" sz="2000" dirty="0">
                <a:solidFill>
                  <a:srgbClr val="C00000"/>
                </a:solidFill>
              </a:rPr>
              <a:t> </a:t>
            </a:r>
            <a:r>
              <a:rPr lang="sv-SE" sz="1600" dirty="0">
                <a:solidFill>
                  <a:schemeClr val="bg1"/>
                </a:solidFill>
                <a:cs typeface="Arial" panose="020B0604020202020204" pitchFamily="34" charset="0"/>
              </a:rPr>
              <a:t>(1 Tess 5:2-6)</a:t>
            </a:r>
          </a:p>
          <a:p>
            <a:pPr marL="273050" indent="-185738">
              <a:lnSpc>
                <a:spcPts val="2100"/>
              </a:lnSpc>
              <a:spcBef>
                <a:spcPts val="600"/>
              </a:spcBef>
              <a:buFont typeface="Arial" panose="020B0604020202020204" pitchFamily="34" charset="0"/>
              <a:buChar char="•"/>
            </a:pPr>
            <a:r>
              <a:rPr lang="sv-SE" sz="2000" dirty="0">
                <a:solidFill>
                  <a:srgbClr val="FF0000"/>
                </a:solidFill>
              </a:rPr>
              <a:t>Den som </a:t>
            </a:r>
            <a:r>
              <a:rPr lang="sv-SE" sz="2000" i="1" u="sng" dirty="0">
                <a:solidFill>
                  <a:srgbClr val="FF0000"/>
                </a:solidFill>
              </a:rPr>
              <a:t>håller ut</a:t>
            </a:r>
            <a:r>
              <a:rPr lang="sv-SE" sz="2000" dirty="0">
                <a:solidFill>
                  <a:srgbClr val="FF0000"/>
                </a:solidFill>
              </a:rPr>
              <a:t> till slutet ska bli frälst.</a:t>
            </a:r>
            <a:r>
              <a:rPr lang="sv-SE" sz="1600" dirty="0">
                <a:solidFill>
                  <a:schemeClr val="bg1"/>
                </a:solidFill>
              </a:rPr>
              <a:t> (Matt 24:13)</a:t>
            </a:r>
            <a:endParaRPr lang="sv-SE" sz="1600" dirty="0">
              <a:solidFill>
                <a:schemeClr val="bg1"/>
              </a:solidFill>
              <a:cs typeface="Arial" panose="020B0604020202020204" pitchFamily="34" charset="0"/>
            </a:endParaRPr>
          </a:p>
          <a:p>
            <a:pPr marL="87312">
              <a:lnSpc>
                <a:spcPts val="2100"/>
              </a:lnSpc>
              <a:spcBef>
                <a:spcPts val="1200"/>
              </a:spcBef>
            </a:pPr>
            <a:r>
              <a:rPr lang="sv-SE" sz="2000" b="1" dirty="0">
                <a:solidFill>
                  <a:schemeClr val="accent2">
                    <a:lumMod val="60000"/>
                    <a:lumOff val="40000"/>
                  </a:schemeClr>
                </a:solidFill>
              </a:rPr>
              <a:t>Slutsats: </a:t>
            </a:r>
            <a:r>
              <a:rPr lang="sv-SE" sz="2000" dirty="0">
                <a:solidFill>
                  <a:schemeClr val="bg1"/>
                </a:solidFill>
              </a:rPr>
              <a:t>Gud har järnkoll. Han sitter i historiens förarsäte.</a:t>
            </a:r>
          </a:p>
        </p:txBody>
      </p:sp>
      <p:sp>
        <p:nvSpPr>
          <p:cNvPr id="8" name="Rektangel 7">
            <a:extLst>
              <a:ext uri="{FF2B5EF4-FFF2-40B4-BE49-F238E27FC236}">
                <a16:creationId xmlns:a16="http://schemas.microsoft.com/office/drawing/2014/main" id="{FAF44C03-539F-440E-9523-EFFABE5AAD7E}"/>
              </a:ext>
            </a:extLst>
          </p:cNvPr>
          <p:cNvSpPr/>
          <p:nvPr/>
        </p:nvSpPr>
        <p:spPr>
          <a:xfrm>
            <a:off x="123826" y="785566"/>
            <a:ext cx="2733674" cy="2985433"/>
          </a:xfrm>
          <a:prstGeom prst="rect">
            <a:avLst/>
          </a:prstGeom>
        </p:spPr>
        <p:txBody>
          <a:bodyPr wrap="square">
            <a:spAutoFit/>
          </a:bodyPr>
          <a:lstStyle/>
          <a:p>
            <a:r>
              <a:rPr lang="sv-SE" sz="2800" dirty="0">
                <a:solidFill>
                  <a:srgbClr val="C00000"/>
                </a:solidFill>
              </a:rPr>
              <a:t>Akta er för de </a:t>
            </a:r>
            <a:r>
              <a:rPr lang="sv-SE" sz="2800" dirty="0">
                <a:solidFill>
                  <a:srgbClr val="C00000"/>
                </a:solidFill>
                <a:effectLst>
                  <a:outerShdw blurRad="38100" dist="38100" dir="2700000" algn="tl">
                    <a:srgbClr val="000000">
                      <a:alpha val="43137"/>
                    </a:srgbClr>
                  </a:outerShdw>
                </a:effectLst>
              </a:rPr>
              <a:t>falska profeterna</a:t>
            </a:r>
            <a:r>
              <a:rPr lang="sv-SE" sz="2800" dirty="0">
                <a:solidFill>
                  <a:srgbClr val="C00000"/>
                </a:solidFill>
              </a:rPr>
              <a:t>. De kommer till er i fårakläder, men i sitt inre är de rovlystna vargar. </a:t>
            </a:r>
            <a:r>
              <a:rPr lang="sv-SE" sz="2000" dirty="0"/>
              <a:t>(Matt 7:15)</a:t>
            </a:r>
          </a:p>
        </p:txBody>
      </p:sp>
      <p:pic>
        <p:nvPicPr>
          <p:cNvPr id="7" name="Bildobjekt 6" descr="En bild som visar text, bok, tennis-, racket&#10;&#10;Automatiskt genererad beskrivning">
            <a:extLst>
              <a:ext uri="{FF2B5EF4-FFF2-40B4-BE49-F238E27FC236}">
                <a16:creationId xmlns:a16="http://schemas.microsoft.com/office/drawing/2014/main" id="{1D245FFB-1BFF-4348-A5CE-3CB587BD7D40}"/>
              </a:ext>
            </a:extLst>
          </p:cNvPr>
          <p:cNvPicPr>
            <a:picLocks noChangeAspect="1"/>
          </p:cNvPicPr>
          <p:nvPr/>
        </p:nvPicPr>
        <p:blipFill>
          <a:blip r:embed="rId5"/>
          <a:stretch>
            <a:fillRect/>
          </a:stretch>
        </p:blipFill>
        <p:spPr>
          <a:xfrm rot="417235">
            <a:off x="7215231" y="953240"/>
            <a:ext cx="3519328" cy="4764760"/>
          </a:xfrm>
          <a:prstGeom prst="rect">
            <a:avLst/>
          </a:prstGeom>
          <a:effectLst>
            <a:glow rad="228600">
              <a:schemeClr val="bg1">
                <a:alpha val="67000"/>
              </a:schemeClr>
            </a:glow>
          </a:effectLst>
        </p:spPr>
      </p:pic>
      <p:sp>
        <p:nvSpPr>
          <p:cNvPr id="9" name="textruta 8">
            <a:extLst>
              <a:ext uri="{FF2B5EF4-FFF2-40B4-BE49-F238E27FC236}">
                <a16:creationId xmlns:a16="http://schemas.microsoft.com/office/drawing/2014/main" id="{C0C9C749-9341-4451-82BC-E23A21A43835}"/>
              </a:ext>
            </a:extLst>
          </p:cNvPr>
          <p:cNvSpPr txBox="1"/>
          <p:nvPr/>
        </p:nvSpPr>
        <p:spPr>
          <a:xfrm>
            <a:off x="8015333" y="785566"/>
            <a:ext cx="4052841" cy="461665"/>
          </a:xfrm>
          <a:prstGeom prst="rect">
            <a:avLst/>
          </a:prstGeom>
          <a:solidFill>
            <a:schemeClr val="bg1"/>
          </a:solidFill>
          <a:ln w="28575">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sv-SE" sz="2400" dirty="0"/>
              <a:t>www.masterdirigentensverk.se</a:t>
            </a:r>
          </a:p>
        </p:txBody>
      </p:sp>
      <p:pic>
        <p:nvPicPr>
          <p:cNvPr id="11" name="Bildobjekt 10">
            <a:extLst>
              <a:ext uri="{FF2B5EF4-FFF2-40B4-BE49-F238E27FC236}">
                <a16:creationId xmlns:a16="http://schemas.microsoft.com/office/drawing/2014/main" id="{57E7EB09-33D9-4D4A-A6C5-F6C9822D046B}"/>
              </a:ext>
            </a:extLst>
          </p:cNvPr>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10977490" y="5809855"/>
            <a:ext cx="1140173" cy="93097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83350036"/>
      </p:ext>
    </p:extLst>
  </p:cSld>
  <p:clrMapOvr>
    <a:masterClrMapping/>
  </p:clrMapOvr>
  <p:transition advTm="44309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9" presetClass="emph" presetSubtype="0" nodeType="withEffect">
                                  <p:stCondLst>
                                    <p:cond delay="0"/>
                                  </p:stCondLst>
                                  <p:childTnLst>
                                    <p:set>
                                      <p:cBhvr>
                                        <p:cTn id="9" dur="indefinite"/>
                                        <p:tgtEl>
                                          <p:spTgt spid="6"/>
                                        </p:tgtEl>
                                        <p:attrNameLst>
                                          <p:attrName>style.opacity</p:attrName>
                                        </p:attrNameLst>
                                      </p:cBhvr>
                                      <p:to>
                                        <p:strVal val="0.15"/>
                                      </p:to>
                                    </p:set>
                                    <p:animEffect filter="image" prLst="opacity: 0.15">
                                      <p:cBhvr rctx="IE">
                                        <p:cTn id="10" dur="indefinite"/>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500"/>
                                        <p:tgtEl>
                                          <p:spTgt spid="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500"/>
                                        <p:tgtEl>
                                          <p:spTgt spid="5">
                                            <p:txEl>
                                              <p:pRg st="5" end="5"/>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fade">
                                      <p:cBhvr>
                                        <p:cTn id="62" dur="500"/>
                                        <p:tgtEl>
                                          <p:spTgt spid="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BFD175-E4BD-46E0-88FB-D3D323F20967}"/>
              </a:ext>
            </a:extLst>
          </p:cNvPr>
          <p:cNvSpPr>
            <a:spLocks noGrp="1"/>
          </p:cNvSpPr>
          <p:nvPr>
            <p:ph type="title"/>
          </p:nvPr>
        </p:nvSpPr>
        <p:spPr/>
        <p:txBody>
          <a:bodyPr/>
          <a:lstStyle/>
          <a:p>
            <a:r>
              <a:rPr lang="sv-SE" dirty="0"/>
              <a:t>Tajmningen</a:t>
            </a:r>
          </a:p>
        </p:txBody>
      </p:sp>
      <p:grpSp>
        <p:nvGrpSpPr>
          <p:cNvPr id="173" name="Grupp 172">
            <a:extLst>
              <a:ext uri="{FF2B5EF4-FFF2-40B4-BE49-F238E27FC236}">
                <a16:creationId xmlns:a16="http://schemas.microsoft.com/office/drawing/2014/main" id="{E8AFE61C-04C4-4ED6-A5EF-B89899D99F78}"/>
              </a:ext>
            </a:extLst>
          </p:cNvPr>
          <p:cNvGrpSpPr/>
          <p:nvPr/>
        </p:nvGrpSpPr>
        <p:grpSpPr>
          <a:xfrm>
            <a:off x="86743" y="2010107"/>
            <a:ext cx="11679256" cy="1620000"/>
            <a:chOff x="113119" y="672303"/>
            <a:chExt cx="11679256" cy="1620000"/>
          </a:xfrm>
        </p:grpSpPr>
        <p:sp>
          <p:nvSpPr>
            <p:cNvPr id="40" name="Vänster 138">
              <a:extLst>
                <a:ext uri="{FF2B5EF4-FFF2-40B4-BE49-F238E27FC236}">
                  <a16:creationId xmlns:a16="http://schemas.microsoft.com/office/drawing/2014/main" id="{1666A94F-5BC0-4DE0-865E-3675F749E30B}"/>
                </a:ext>
              </a:extLst>
            </p:cNvPr>
            <p:cNvSpPr/>
            <p:nvPr/>
          </p:nvSpPr>
          <p:spPr>
            <a:xfrm rot="18403419">
              <a:off x="638405"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Skapelse &amp;</a:t>
              </a:r>
            </a:p>
            <a:p>
              <a:pPr algn="ctr">
                <a:lnSpc>
                  <a:spcPts val="1200"/>
                </a:lnSpc>
              </a:pPr>
              <a:r>
                <a:rPr lang="sv-SE" sz="1200" dirty="0">
                  <a:solidFill>
                    <a:schemeClr val="tx1"/>
                  </a:solidFill>
                </a:rPr>
                <a:t>Syndafall</a:t>
              </a:r>
            </a:p>
          </p:txBody>
        </p:sp>
        <p:sp>
          <p:nvSpPr>
            <p:cNvPr id="41" name="Vänster 139">
              <a:extLst>
                <a:ext uri="{FF2B5EF4-FFF2-40B4-BE49-F238E27FC236}">
                  <a16:creationId xmlns:a16="http://schemas.microsoft.com/office/drawing/2014/main" id="{A60D95BD-D4EF-47BC-B5B3-EE62B7BCD3DC}"/>
                </a:ext>
              </a:extLst>
            </p:cNvPr>
            <p:cNvSpPr/>
            <p:nvPr/>
          </p:nvSpPr>
          <p:spPr>
            <a:xfrm rot="18403419">
              <a:off x="1321582"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Abrahams födelse</a:t>
              </a:r>
            </a:p>
          </p:txBody>
        </p:sp>
        <p:sp>
          <p:nvSpPr>
            <p:cNvPr id="42" name="Vänster 140">
              <a:extLst>
                <a:ext uri="{FF2B5EF4-FFF2-40B4-BE49-F238E27FC236}">
                  <a16:creationId xmlns:a16="http://schemas.microsoft.com/office/drawing/2014/main" id="{1952D6CD-EA46-49DA-9927-AE8163F4A93A}"/>
                </a:ext>
              </a:extLst>
            </p:cNvPr>
            <p:cNvSpPr/>
            <p:nvPr/>
          </p:nvSpPr>
          <p:spPr>
            <a:xfrm rot="18403419">
              <a:off x="2042467"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Isaks födelse</a:t>
              </a:r>
            </a:p>
          </p:txBody>
        </p:sp>
        <p:sp>
          <p:nvSpPr>
            <p:cNvPr id="43" name="Vänster 142">
              <a:extLst>
                <a:ext uri="{FF2B5EF4-FFF2-40B4-BE49-F238E27FC236}">
                  <a16:creationId xmlns:a16="http://schemas.microsoft.com/office/drawing/2014/main" id="{0DB74850-3246-45F1-9F2F-8A2EB5948FBA}"/>
                </a:ext>
              </a:extLst>
            </p:cNvPr>
            <p:cNvSpPr/>
            <p:nvPr/>
          </p:nvSpPr>
          <p:spPr>
            <a:xfrm rot="18403419">
              <a:off x="8585724"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Återkomst från exil</a:t>
              </a:r>
            </a:p>
          </p:txBody>
        </p:sp>
        <p:sp>
          <p:nvSpPr>
            <p:cNvPr id="44" name="Vänster 143">
              <a:extLst>
                <a:ext uri="{FF2B5EF4-FFF2-40B4-BE49-F238E27FC236}">
                  <a16:creationId xmlns:a16="http://schemas.microsoft.com/office/drawing/2014/main" id="{C840E0C1-A21D-4476-9B1D-18CCCF7447AB}"/>
                </a:ext>
              </a:extLst>
            </p:cNvPr>
            <p:cNvSpPr/>
            <p:nvPr/>
          </p:nvSpPr>
          <p:spPr>
            <a:xfrm rot="18403419">
              <a:off x="9306609"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Jesu återkomst</a:t>
              </a:r>
            </a:p>
          </p:txBody>
        </p:sp>
        <p:sp>
          <p:nvSpPr>
            <p:cNvPr id="45" name="Vänster 145">
              <a:extLst>
                <a:ext uri="{FF2B5EF4-FFF2-40B4-BE49-F238E27FC236}">
                  <a16:creationId xmlns:a16="http://schemas.microsoft.com/office/drawing/2014/main" id="{E87CD55F-8641-4B95-8747-475B0D440EFA}"/>
                </a:ext>
              </a:extLst>
            </p:cNvPr>
            <p:cNvSpPr/>
            <p:nvPr/>
          </p:nvSpPr>
          <p:spPr>
            <a:xfrm rot="18403419">
              <a:off x="10748375"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Den slutliga domen</a:t>
              </a:r>
            </a:p>
          </p:txBody>
        </p:sp>
        <p:sp>
          <p:nvSpPr>
            <p:cNvPr id="46" name="Vänster 146">
              <a:extLst>
                <a:ext uri="{FF2B5EF4-FFF2-40B4-BE49-F238E27FC236}">
                  <a16:creationId xmlns:a16="http://schemas.microsoft.com/office/drawing/2014/main" id="{EAB97A73-3870-472E-B7C5-300AABB219B7}"/>
                </a:ext>
              </a:extLst>
            </p:cNvPr>
            <p:cNvSpPr/>
            <p:nvPr/>
          </p:nvSpPr>
          <p:spPr>
            <a:xfrm rot="18403419">
              <a:off x="2763352"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Uttåget (Exodus) </a:t>
              </a:r>
              <a:br>
                <a:rPr lang="sv-SE" sz="1200" dirty="0">
                  <a:solidFill>
                    <a:schemeClr val="bg1"/>
                  </a:solidFill>
                </a:rPr>
              </a:br>
              <a:r>
                <a:rPr lang="sv-SE" sz="1200" dirty="0">
                  <a:solidFill>
                    <a:schemeClr val="bg1"/>
                  </a:solidFill>
                </a:rPr>
                <a:t>&amp; Moselagen</a:t>
              </a:r>
            </a:p>
          </p:txBody>
        </p:sp>
        <p:sp>
          <p:nvSpPr>
            <p:cNvPr id="47" name="Vänster 147">
              <a:extLst>
                <a:ext uri="{FF2B5EF4-FFF2-40B4-BE49-F238E27FC236}">
                  <a16:creationId xmlns:a16="http://schemas.microsoft.com/office/drawing/2014/main" id="{36DDE87E-7A6A-40D4-A9E0-09B8DDBF3D8B}"/>
                </a:ext>
              </a:extLst>
            </p:cNvPr>
            <p:cNvSpPr/>
            <p:nvPr/>
          </p:nvSpPr>
          <p:spPr>
            <a:xfrm rot="18403419">
              <a:off x="3484237"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1:a templet</a:t>
              </a:r>
              <a:br>
                <a:rPr lang="sv-SE" sz="1200" dirty="0">
                  <a:solidFill>
                    <a:schemeClr val="tx1"/>
                  </a:solidFill>
                </a:rPr>
              </a:br>
              <a:r>
                <a:rPr lang="sv-SE" sz="1200" dirty="0">
                  <a:solidFill>
                    <a:schemeClr val="tx1"/>
                  </a:solidFill>
                </a:rPr>
                <a:t>började uppföras</a:t>
              </a:r>
            </a:p>
          </p:txBody>
        </p:sp>
        <p:sp>
          <p:nvSpPr>
            <p:cNvPr id="48" name="Vänster 148">
              <a:extLst>
                <a:ext uri="{FF2B5EF4-FFF2-40B4-BE49-F238E27FC236}">
                  <a16:creationId xmlns:a16="http://schemas.microsoft.com/office/drawing/2014/main" id="{C955F697-D579-4F8C-8856-2E95F31026CD}"/>
                </a:ext>
              </a:extLst>
            </p:cNvPr>
            <p:cNvSpPr/>
            <p:nvPr/>
          </p:nvSpPr>
          <p:spPr>
            <a:xfrm rot="18403419">
              <a:off x="4205122"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1:a templet klart </a:t>
              </a:r>
              <a:br>
                <a:rPr lang="sv-SE" sz="1200" dirty="0">
                  <a:solidFill>
                    <a:schemeClr val="bg1"/>
                  </a:solidFill>
                </a:rPr>
              </a:br>
              <a:r>
                <a:rPr lang="sv-SE" sz="1200" dirty="0">
                  <a:solidFill>
                    <a:schemeClr val="bg1"/>
                  </a:solidFill>
                </a:rPr>
                <a:t>&amp; Guds varning</a:t>
              </a:r>
            </a:p>
          </p:txBody>
        </p:sp>
        <p:sp>
          <p:nvSpPr>
            <p:cNvPr id="49" name="Vänster 149">
              <a:extLst>
                <a:ext uri="{FF2B5EF4-FFF2-40B4-BE49-F238E27FC236}">
                  <a16:creationId xmlns:a16="http://schemas.microsoft.com/office/drawing/2014/main" id="{D5F90340-5F3C-422C-9DC3-F11697AAF84A}"/>
                </a:ext>
              </a:extLst>
            </p:cNvPr>
            <p:cNvSpPr/>
            <p:nvPr/>
          </p:nvSpPr>
          <p:spPr>
            <a:xfrm rot="18403419">
              <a:off x="5646892"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Koresh påbud</a:t>
              </a:r>
            </a:p>
          </p:txBody>
        </p:sp>
        <p:sp>
          <p:nvSpPr>
            <p:cNvPr id="50" name="Vänster 150">
              <a:extLst>
                <a:ext uri="{FF2B5EF4-FFF2-40B4-BE49-F238E27FC236}">
                  <a16:creationId xmlns:a16="http://schemas.microsoft.com/office/drawing/2014/main" id="{01FFBD13-7CED-440F-B46C-34F11C7F8932}"/>
                </a:ext>
              </a:extLst>
            </p:cNvPr>
            <p:cNvSpPr/>
            <p:nvPr/>
          </p:nvSpPr>
          <p:spPr>
            <a:xfrm rot="18403419">
              <a:off x="7143954"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Jesu korsfästelse</a:t>
              </a:r>
            </a:p>
          </p:txBody>
        </p:sp>
        <p:sp>
          <p:nvSpPr>
            <p:cNvPr id="51" name="Vänster 151">
              <a:extLst>
                <a:ext uri="{FF2B5EF4-FFF2-40B4-BE49-F238E27FC236}">
                  <a16:creationId xmlns:a16="http://schemas.microsoft.com/office/drawing/2014/main" id="{F588F115-8724-4001-B49D-EA65630479F8}"/>
                </a:ext>
              </a:extLst>
            </p:cNvPr>
            <p:cNvSpPr/>
            <p:nvPr/>
          </p:nvSpPr>
          <p:spPr>
            <a:xfrm rot="18403419">
              <a:off x="4926007"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1:a templet</a:t>
              </a:r>
            </a:p>
            <a:p>
              <a:pPr algn="ctr">
                <a:lnSpc>
                  <a:spcPts val="1200"/>
                </a:lnSpc>
              </a:pPr>
              <a:r>
                <a:rPr lang="sv-SE" sz="1200" dirty="0">
                  <a:solidFill>
                    <a:schemeClr val="tx1"/>
                  </a:solidFill>
                </a:rPr>
                <a:t>förstört</a:t>
              </a:r>
            </a:p>
          </p:txBody>
        </p:sp>
        <p:sp>
          <p:nvSpPr>
            <p:cNvPr id="52" name="Vänster 152">
              <a:extLst>
                <a:ext uri="{FF2B5EF4-FFF2-40B4-BE49-F238E27FC236}">
                  <a16:creationId xmlns:a16="http://schemas.microsoft.com/office/drawing/2014/main" id="{7ED3275D-AD5B-4B00-A4E9-258BC6AE39F4}"/>
                </a:ext>
              </a:extLst>
            </p:cNvPr>
            <p:cNvSpPr/>
            <p:nvPr/>
          </p:nvSpPr>
          <p:spPr>
            <a:xfrm rot="18403419">
              <a:off x="6367777" y="1248303"/>
              <a:ext cx="1620000" cy="468000"/>
            </a:xfrm>
            <a:prstGeom prst="leftArrow">
              <a:avLst>
                <a:gd name="adj1" fmla="val 74616"/>
                <a:gd name="adj2" fmla="val 50000"/>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bg1"/>
                  </a:solidFill>
                </a:rPr>
                <a:t>Templet &amp; Jerusalem</a:t>
              </a:r>
              <a:br>
                <a:rPr lang="sv-SE" sz="1200" dirty="0">
                  <a:solidFill>
                    <a:schemeClr val="bg1"/>
                  </a:solidFill>
                </a:rPr>
              </a:br>
              <a:r>
                <a:rPr lang="sv-SE" sz="1200" dirty="0">
                  <a:solidFill>
                    <a:schemeClr val="bg1"/>
                  </a:solidFill>
                </a:rPr>
                <a:t>återuppbyggda</a:t>
              </a:r>
            </a:p>
          </p:txBody>
        </p:sp>
        <p:sp>
          <p:nvSpPr>
            <p:cNvPr id="53" name="Vänster 153">
              <a:extLst>
                <a:ext uri="{FF2B5EF4-FFF2-40B4-BE49-F238E27FC236}">
                  <a16:creationId xmlns:a16="http://schemas.microsoft.com/office/drawing/2014/main" id="{F3BC5B8E-BA7E-4FD0-8E15-4A9AE1C4E56E}"/>
                </a:ext>
              </a:extLst>
            </p:cNvPr>
            <p:cNvSpPr/>
            <p:nvPr/>
          </p:nvSpPr>
          <p:spPr>
            <a:xfrm rot="18403419">
              <a:off x="7864839"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2:a templet</a:t>
              </a:r>
              <a:br>
                <a:rPr lang="sv-SE" sz="1200" dirty="0">
                  <a:solidFill>
                    <a:schemeClr val="tx1"/>
                  </a:solidFill>
                </a:rPr>
              </a:br>
              <a:r>
                <a:rPr lang="sv-SE" sz="1200" dirty="0">
                  <a:solidFill>
                    <a:schemeClr val="tx1"/>
                  </a:solidFill>
                </a:rPr>
                <a:t>förstört</a:t>
              </a:r>
            </a:p>
          </p:txBody>
        </p:sp>
        <p:sp>
          <p:nvSpPr>
            <p:cNvPr id="54" name="Vänster 154">
              <a:extLst>
                <a:ext uri="{FF2B5EF4-FFF2-40B4-BE49-F238E27FC236}">
                  <a16:creationId xmlns:a16="http://schemas.microsoft.com/office/drawing/2014/main" id="{60882B24-82E2-474D-92DD-70D1C67984E3}"/>
                </a:ext>
              </a:extLst>
            </p:cNvPr>
            <p:cNvSpPr/>
            <p:nvPr/>
          </p:nvSpPr>
          <p:spPr>
            <a:xfrm rot="18403419">
              <a:off x="10027494" y="1248303"/>
              <a:ext cx="1620000" cy="468000"/>
            </a:xfrm>
            <a:prstGeom prst="leftArrow">
              <a:avLst>
                <a:gd name="adj1" fmla="val 74616"/>
                <a:gd name="adj2" fmla="val 50000"/>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200"/>
                </a:lnSpc>
              </a:pPr>
              <a:r>
                <a:rPr lang="sv-SE" sz="1200" dirty="0">
                  <a:solidFill>
                    <a:schemeClr val="tx1"/>
                  </a:solidFill>
                </a:rPr>
                <a:t>Guds riket börjar</a:t>
              </a:r>
            </a:p>
          </p:txBody>
        </p:sp>
        <p:sp>
          <p:nvSpPr>
            <p:cNvPr id="55" name="Höger 155">
              <a:extLst>
                <a:ext uri="{FF2B5EF4-FFF2-40B4-BE49-F238E27FC236}">
                  <a16:creationId xmlns:a16="http://schemas.microsoft.com/office/drawing/2014/main" id="{A26B4ACF-8F1B-42CD-B2E9-57E757DF7E85}"/>
                </a:ext>
              </a:extLst>
            </p:cNvPr>
            <p:cNvSpPr/>
            <p:nvPr/>
          </p:nvSpPr>
          <p:spPr>
            <a:xfrm>
              <a:off x="113119" y="1287242"/>
              <a:ext cx="720000" cy="360000"/>
            </a:xfrm>
            <a:prstGeom prst="rightArrow">
              <a:avLst>
                <a:gd name="adj1" fmla="val 100000"/>
                <a:gd name="adj2" fmla="val 33531"/>
              </a:avLst>
            </a:prstGeom>
            <a:gradFill flip="none" rotWithShape="1">
              <a:gsLst>
                <a:gs pos="0">
                  <a:schemeClr val="accent4"/>
                </a:gs>
                <a:gs pos="32000">
                  <a:schemeClr val="accent4"/>
                </a:gs>
                <a:gs pos="100000">
                  <a:schemeClr val="accent5"/>
                </a:gs>
              </a:gsLst>
              <a:lin ang="54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18000" rIns="0" bIns="0" rtlCol="0" anchor="ctr"/>
            <a:lstStyle/>
            <a:p>
              <a:pPr>
                <a:lnSpc>
                  <a:spcPts val="1200"/>
                </a:lnSpc>
              </a:pPr>
              <a:r>
                <a:rPr lang="sv-SE" sz="1200" dirty="0">
                  <a:solidFill>
                    <a:schemeClr val="tx1"/>
                  </a:solidFill>
                </a:rPr>
                <a:t>Händel-ser</a:t>
              </a:r>
            </a:p>
          </p:txBody>
        </p:sp>
      </p:grpSp>
      <p:grpSp>
        <p:nvGrpSpPr>
          <p:cNvPr id="172" name="Grupp 171">
            <a:extLst>
              <a:ext uri="{FF2B5EF4-FFF2-40B4-BE49-F238E27FC236}">
                <a16:creationId xmlns:a16="http://schemas.microsoft.com/office/drawing/2014/main" id="{C5E24E2A-E820-476B-B830-58CA084BACDE}"/>
              </a:ext>
            </a:extLst>
          </p:cNvPr>
          <p:cNvGrpSpPr/>
          <p:nvPr/>
        </p:nvGrpSpPr>
        <p:grpSpPr>
          <a:xfrm>
            <a:off x="113119" y="3485321"/>
            <a:ext cx="11497151" cy="612000"/>
            <a:chOff x="113119" y="2147517"/>
            <a:chExt cx="11497151" cy="612000"/>
          </a:xfrm>
        </p:grpSpPr>
        <p:sp>
          <p:nvSpPr>
            <p:cNvPr id="62" name="M1">
              <a:extLst>
                <a:ext uri="{FF2B5EF4-FFF2-40B4-BE49-F238E27FC236}">
                  <a16:creationId xmlns:a16="http://schemas.microsoft.com/office/drawing/2014/main" id="{883ECA63-47E7-43EF-8768-AAB953638C4E}"/>
                </a:ext>
              </a:extLst>
            </p:cNvPr>
            <p:cNvSpPr>
              <a:spLocks/>
            </p:cNvSpPr>
            <p:nvPr/>
          </p:nvSpPr>
          <p:spPr>
            <a:xfrm>
              <a:off x="6716472"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r">
                <a:lnSpc>
                  <a:spcPts val="1300"/>
                </a:lnSpc>
              </a:pPr>
              <a:r>
                <a:rPr lang="sv-SE" sz="1200" dirty="0">
                  <a:solidFill>
                    <a:schemeClr val="tx1"/>
                  </a:solidFill>
                </a:rPr>
                <a:t>Andra…</a:t>
              </a:r>
            </a:p>
          </p:txBody>
        </p:sp>
        <p:sp>
          <p:nvSpPr>
            <p:cNvPr id="64" name="M1">
              <a:extLst>
                <a:ext uri="{FF2B5EF4-FFF2-40B4-BE49-F238E27FC236}">
                  <a16:creationId xmlns:a16="http://schemas.microsoft.com/office/drawing/2014/main" id="{439D4F70-BF55-4146-B926-EEFA8C98825E}"/>
                </a:ext>
              </a:extLst>
            </p:cNvPr>
            <p:cNvSpPr>
              <a:spLocks/>
            </p:cNvSpPr>
            <p:nvPr/>
          </p:nvSpPr>
          <p:spPr>
            <a:xfrm>
              <a:off x="8873229"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Veder-</a:t>
              </a:r>
            </a:p>
            <a:p>
              <a:pPr algn="ctr">
                <a:lnSpc>
                  <a:spcPts val="1300"/>
                </a:lnSpc>
              </a:pPr>
              <a:r>
                <a:rPr lang="sv-SE" sz="1200" dirty="0">
                  <a:solidFill>
                    <a:schemeClr val="tx1"/>
                  </a:solidFill>
                </a:rPr>
                <a:t>mödan</a:t>
              </a:r>
            </a:p>
          </p:txBody>
        </p:sp>
        <p:sp>
          <p:nvSpPr>
            <p:cNvPr id="65" name="M1">
              <a:extLst>
                <a:ext uri="{FF2B5EF4-FFF2-40B4-BE49-F238E27FC236}">
                  <a16:creationId xmlns:a16="http://schemas.microsoft.com/office/drawing/2014/main" id="{EB09C6BC-C3FD-4F2A-924F-B3206DEF6046}"/>
                </a:ext>
              </a:extLst>
            </p:cNvPr>
            <p:cNvSpPr>
              <a:spLocks/>
            </p:cNvSpPr>
            <p:nvPr/>
          </p:nvSpPr>
          <p:spPr>
            <a:xfrm>
              <a:off x="10313921"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Guds</a:t>
              </a:r>
            </a:p>
            <a:p>
              <a:pPr algn="ctr">
                <a:lnSpc>
                  <a:spcPts val="1300"/>
                </a:lnSpc>
              </a:pPr>
              <a:r>
                <a:rPr lang="sv-SE" sz="1200" dirty="0">
                  <a:solidFill>
                    <a:schemeClr val="tx1"/>
                  </a:solidFill>
                </a:rPr>
                <a:t>rike</a:t>
              </a:r>
            </a:p>
          </p:txBody>
        </p:sp>
        <p:sp>
          <p:nvSpPr>
            <p:cNvPr id="66" name="M1">
              <a:extLst>
                <a:ext uri="{FF2B5EF4-FFF2-40B4-BE49-F238E27FC236}">
                  <a16:creationId xmlns:a16="http://schemas.microsoft.com/office/drawing/2014/main" id="{6DD5B587-ADE3-43E3-A2CD-6544EEBDB3CC}"/>
                </a:ext>
              </a:extLst>
            </p:cNvPr>
            <p:cNvSpPr>
              <a:spLocks/>
            </p:cNvSpPr>
            <p:nvPr/>
          </p:nvSpPr>
          <p:spPr>
            <a:xfrm>
              <a:off x="11034270" y="2147517"/>
              <a:ext cx="576000" cy="612000"/>
            </a:xfrm>
            <a:prstGeom prst="rightArrow">
              <a:avLst>
                <a:gd name="adj1" fmla="val 100000"/>
                <a:gd name="adj2" fmla="val 23932"/>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Evig-het</a:t>
              </a:r>
            </a:p>
          </p:txBody>
        </p:sp>
        <p:sp>
          <p:nvSpPr>
            <p:cNvPr id="67" name="M1">
              <a:extLst>
                <a:ext uri="{FF2B5EF4-FFF2-40B4-BE49-F238E27FC236}">
                  <a16:creationId xmlns:a16="http://schemas.microsoft.com/office/drawing/2014/main" id="{782BE3BD-399F-441A-AD69-4DA0DF64F051}"/>
                </a:ext>
              </a:extLst>
            </p:cNvPr>
            <p:cNvSpPr>
              <a:spLocks/>
            </p:cNvSpPr>
            <p:nvPr/>
          </p:nvSpPr>
          <p:spPr>
            <a:xfrm>
              <a:off x="9593575" y="2147517"/>
              <a:ext cx="68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bg1"/>
                  </a:solidFill>
                </a:rPr>
                <a:t>Vedergäll-ningens</a:t>
              </a:r>
              <a:br>
                <a:rPr lang="sv-SE" sz="1200" dirty="0">
                  <a:solidFill>
                    <a:schemeClr val="bg1"/>
                  </a:solidFill>
                </a:rPr>
              </a:br>
              <a:r>
                <a:rPr lang="sv-SE" sz="1200" dirty="0">
                  <a:solidFill>
                    <a:schemeClr val="bg1"/>
                  </a:solidFill>
                </a:rPr>
                <a:t>år</a:t>
              </a:r>
            </a:p>
          </p:txBody>
        </p:sp>
        <p:grpSp>
          <p:nvGrpSpPr>
            <p:cNvPr id="162" name="Grupp 161">
              <a:extLst>
                <a:ext uri="{FF2B5EF4-FFF2-40B4-BE49-F238E27FC236}">
                  <a16:creationId xmlns:a16="http://schemas.microsoft.com/office/drawing/2014/main" id="{9D556AED-3CB0-459D-919E-7BB0A6273645}"/>
                </a:ext>
              </a:extLst>
            </p:cNvPr>
            <p:cNvGrpSpPr/>
            <p:nvPr/>
          </p:nvGrpSpPr>
          <p:grpSpPr>
            <a:xfrm>
              <a:off x="955414" y="2147517"/>
              <a:ext cx="683715" cy="612000"/>
              <a:chOff x="955414" y="2147517"/>
              <a:chExt cx="683715" cy="612000"/>
            </a:xfrm>
          </p:grpSpPr>
          <p:sp>
            <p:nvSpPr>
              <p:cNvPr id="61" name="M1">
                <a:extLst>
                  <a:ext uri="{FF2B5EF4-FFF2-40B4-BE49-F238E27FC236}">
                    <a16:creationId xmlns:a16="http://schemas.microsoft.com/office/drawing/2014/main" id="{BF0BFD20-C75C-4B84-BC5C-6104AC32D427}"/>
                  </a:ext>
                </a:extLst>
              </p:cNvPr>
              <p:cNvSpPr>
                <a:spLocks/>
              </p:cNvSpPr>
              <p:nvPr/>
            </p:nvSpPr>
            <p:spPr>
              <a:xfrm>
                <a:off x="1495129"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68" name="M1">
                <a:extLst>
                  <a:ext uri="{FF2B5EF4-FFF2-40B4-BE49-F238E27FC236}">
                    <a16:creationId xmlns:a16="http://schemas.microsoft.com/office/drawing/2014/main" id="{D32F50FD-6F61-40F8-AA3B-D44F0A3EA540}"/>
                  </a:ext>
                </a:extLst>
              </p:cNvPr>
              <p:cNvSpPr>
                <a:spLocks/>
              </p:cNvSpPr>
              <p:nvPr/>
            </p:nvSpPr>
            <p:spPr>
              <a:xfrm>
                <a:off x="955414"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Före</a:t>
                </a:r>
              </a:p>
              <a:p>
                <a:pPr algn="ctr">
                  <a:lnSpc>
                    <a:spcPts val="1300"/>
                  </a:lnSpc>
                </a:pPr>
                <a:r>
                  <a:rPr lang="sv-SE" sz="1200" dirty="0">
                    <a:solidFill>
                      <a:schemeClr val="tx1"/>
                    </a:solidFill>
                  </a:rPr>
                  <a:t>Abraham</a:t>
                </a:r>
              </a:p>
            </p:txBody>
          </p:sp>
        </p:grpSp>
        <p:grpSp>
          <p:nvGrpSpPr>
            <p:cNvPr id="164" name="Grupp 163">
              <a:extLst>
                <a:ext uri="{FF2B5EF4-FFF2-40B4-BE49-F238E27FC236}">
                  <a16:creationId xmlns:a16="http://schemas.microsoft.com/office/drawing/2014/main" id="{C6555080-8A9E-4651-BB2C-CDAA159530D1}"/>
                </a:ext>
              </a:extLst>
            </p:cNvPr>
            <p:cNvGrpSpPr/>
            <p:nvPr/>
          </p:nvGrpSpPr>
          <p:grpSpPr>
            <a:xfrm>
              <a:off x="2395536" y="2147517"/>
              <a:ext cx="683715" cy="612000"/>
              <a:chOff x="2408880" y="2147517"/>
              <a:chExt cx="683715" cy="612000"/>
            </a:xfrm>
          </p:grpSpPr>
          <p:sp>
            <p:nvSpPr>
              <p:cNvPr id="59" name="M1">
                <a:extLst>
                  <a:ext uri="{FF2B5EF4-FFF2-40B4-BE49-F238E27FC236}">
                    <a16:creationId xmlns:a16="http://schemas.microsoft.com/office/drawing/2014/main" id="{5B27ECBD-ECAD-4036-958E-B4A448A70FC0}"/>
                  </a:ext>
                </a:extLst>
              </p:cNvPr>
              <p:cNvSpPr>
                <a:spLocks/>
              </p:cNvSpPr>
              <p:nvPr/>
            </p:nvSpPr>
            <p:spPr>
              <a:xfrm>
                <a:off x="2948595"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69" name="M1">
                <a:extLst>
                  <a:ext uri="{FF2B5EF4-FFF2-40B4-BE49-F238E27FC236}">
                    <a16:creationId xmlns:a16="http://schemas.microsoft.com/office/drawing/2014/main" id="{B4FCA7D9-D19E-4DCF-8328-8F84748336E1}"/>
                  </a:ext>
                </a:extLst>
              </p:cNvPr>
              <p:cNvSpPr>
                <a:spLocks/>
              </p:cNvSpPr>
              <p:nvPr/>
            </p:nvSpPr>
            <p:spPr>
              <a:xfrm>
                <a:off x="2408880"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Främ-</a:t>
                </a:r>
                <a:br>
                  <a:rPr lang="sv-SE" sz="1200" dirty="0">
                    <a:solidFill>
                      <a:schemeClr val="tx1"/>
                    </a:solidFill>
                  </a:rPr>
                </a:br>
                <a:r>
                  <a:rPr lang="sv-SE" sz="1200" dirty="0">
                    <a:solidFill>
                      <a:schemeClr val="tx1"/>
                    </a:solidFill>
                  </a:rPr>
                  <a:t>lingar</a:t>
                </a:r>
              </a:p>
            </p:txBody>
          </p:sp>
        </p:grpSp>
        <p:sp>
          <p:nvSpPr>
            <p:cNvPr id="70" name="M1">
              <a:extLst>
                <a:ext uri="{FF2B5EF4-FFF2-40B4-BE49-F238E27FC236}">
                  <a16:creationId xmlns:a16="http://schemas.microsoft.com/office/drawing/2014/main" id="{2765C04B-21D1-41EE-B905-ED076109F999}"/>
                </a:ext>
              </a:extLst>
            </p:cNvPr>
            <p:cNvSpPr>
              <a:spLocks/>
            </p:cNvSpPr>
            <p:nvPr/>
          </p:nvSpPr>
          <p:spPr>
            <a:xfrm>
              <a:off x="4556004"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Första</a:t>
              </a:r>
            </a:p>
            <a:p>
              <a:pPr algn="ctr">
                <a:lnSpc>
                  <a:spcPts val="1300"/>
                </a:lnSpc>
              </a:pPr>
              <a:r>
                <a:rPr lang="sv-SE" sz="1200" dirty="0">
                  <a:solidFill>
                    <a:schemeClr val="tx1"/>
                  </a:solidFill>
                </a:rPr>
                <a:t>templet</a:t>
              </a:r>
            </a:p>
          </p:txBody>
        </p:sp>
        <p:sp>
          <p:nvSpPr>
            <p:cNvPr id="71" name="M1">
              <a:extLst>
                <a:ext uri="{FF2B5EF4-FFF2-40B4-BE49-F238E27FC236}">
                  <a16:creationId xmlns:a16="http://schemas.microsoft.com/office/drawing/2014/main" id="{4EAE3EF3-0F1E-4B92-A418-FF47B32AE13D}"/>
                </a:ext>
              </a:extLst>
            </p:cNvPr>
            <p:cNvSpPr>
              <a:spLocks/>
            </p:cNvSpPr>
            <p:nvPr/>
          </p:nvSpPr>
          <p:spPr>
            <a:xfrm>
              <a:off x="3115597"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Öken, Domare</a:t>
              </a:r>
              <a:br>
                <a:rPr lang="sv-SE" sz="1200" dirty="0">
                  <a:solidFill>
                    <a:schemeClr val="tx1"/>
                  </a:solidFill>
                </a:rPr>
              </a:br>
              <a:r>
                <a:rPr lang="sv-SE" sz="1200" dirty="0">
                  <a:solidFill>
                    <a:schemeClr val="tx1"/>
                  </a:solidFill>
                </a:rPr>
                <a:t>&amp; David</a:t>
              </a:r>
            </a:p>
          </p:txBody>
        </p:sp>
        <p:grpSp>
          <p:nvGrpSpPr>
            <p:cNvPr id="161" name="Grupp 160">
              <a:extLst>
                <a:ext uri="{FF2B5EF4-FFF2-40B4-BE49-F238E27FC236}">
                  <a16:creationId xmlns:a16="http://schemas.microsoft.com/office/drawing/2014/main" id="{574D6012-A09A-4368-B9D6-E2A059004FE9}"/>
                </a:ext>
              </a:extLst>
            </p:cNvPr>
            <p:cNvGrpSpPr/>
            <p:nvPr/>
          </p:nvGrpSpPr>
          <p:grpSpPr>
            <a:xfrm>
              <a:off x="7436818" y="2147517"/>
              <a:ext cx="1400065" cy="612000"/>
              <a:chOff x="7453942" y="2147517"/>
              <a:chExt cx="1400065" cy="612000"/>
            </a:xfrm>
          </p:grpSpPr>
          <p:sp>
            <p:nvSpPr>
              <p:cNvPr id="63" name="M1">
                <a:extLst>
                  <a:ext uri="{FF2B5EF4-FFF2-40B4-BE49-F238E27FC236}">
                    <a16:creationId xmlns:a16="http://schemas.microsoft.com/office/drawing/2014/main" id="{7FDAA10F-F00F-40F4-9187-27FD489A0387}"/>
                  </a:ext>
                </a:extLst>
              </p:cNvPr>
              <p:cNvSpPr>
                <a:spLocks/>
              </p:cNvSpPr>
              <p:nvPr/>
            </p:nvSpPr>
            <p:spPr>
              <a:xfrm>
                <a:off x="8170007"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2:a exilen:</a:t>
                </a:r>
                <a:br>
                  <a:rPr lang="sv-SE" sz="1200" dirty="0">
                    <a:solidFill>
                      <a:schemeClr val="tx1"/>
                    </a:solidFill>
                  </a:rPr>
                </a:br>
                <a:r>
                  <a:rPr lang="sv-SE" sz="1200" dirty="0">
                    <a:solidFill>
                      <a:schemeClr val="tx1"/>
                    </a:solidFill>
                  </a:rPr>
                  <a:t>Diasporan</a:t>
                </a:r>
              </a:p>
            </p:txBody>
          </p:sp>
          <p:sp>
            <p:nvSpPr>
              <p:cNvPr id="72" name="M1">
                <a:extLst>
                  <a:ext uri="{FF2B5EF4-FFF2-40B4-BE49-F238E27FC236}">
                    <a16:creationId xmlns:a16="http://schemas.microsoft.com/office/drawing/2014/main" id="{8D2F8DC7-43A2-4542-9A28-6F68C7F81088}"/>
                  </a:ext>
                </a:extLst>
              </p:cNvPr>
              <p:cNvSpPr>
                <a:spLocks/>
              </p:cNvSpPr>
              <p:nvPr/>
            </p:nvSpPr>
            <p:spPr>
              <a:xfrm>
                <a:off x="7453942" y="2147517"/>
                <a:ext cx="684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nSpc>
                    <a:spcPts val="1300"/>
                  </a:lnSpc>
                </a:pPr>
                <a:r>
                  <a:rPr lang="sv-SE" sz="1200" dirty="0">
                    <a:solidFill>
                      <a:schemeClr val="tx1"/>
                    </a:solidFill>
                  </a:rPr>
                  <a:t>… templet</a:t>
                </a:r>
              </a:p>
            </p:txBody>
          </p:sp>
        </p:grpSp>
        <p:grpSp>
          <p:nvGrpSpPr>
            <p:cNvPr id="163" name="Grupp 162">
              <a:extLst>
                <a:ext uri="{FF2B5EF4-FFF2-40B4-BE49-F238E27FC236}">
                  <a16:creationId xmlns:a16="http://schemas.microsoft.com/office/drawing/2014/main" id="{50F6D50E-E56B-4CE1-B6DD-814613A39C9E}"/>
                </a:ext>
              </a:extLst>
            </p:cNvPr>
            <p:cNvGrpSpPr/>
            <p:nvPr/>
          </p:nvGrpSpPr>
          <p:grpSpPr>
            <a:xfrm>
              <a:off x="1675475" y="2147517"/>
              <a:ext cx="683715" cy="612000"/>
              <a:chOff x="1678890" y="2147517"/>
              <a:chExt cx="683715" cy="612000"/>
            </a:xfrm>
          </p:grpSpPr>
          <p:sp>
            <p:nvSpPr>
              <p:cNvPr id="60" name="M1">
                <a:extLst>
                  <a:ext uri="{FF2B5EF4-FFF2-40B4-BE49-F238E27FC236}">
                    <a16:creationId xmlns:a16="http://schemas.microsoft.com/office/drawing/2014/main" id="{93B6393B-A09C-452B-8C97-FC62DDF9A236}"/>
                  </a:ext>
                </a:extLst>
              </p:cNvPr>
              <p:cNvSpPr>
                <a:spLocks/>
              </p:cNvSpPr>
              <p:nvPr/>
            </p:nvSpPr>
            <p:spPr>
              <a:xfrm>
                <a:off x="2218605"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73" name="M1">
                <a:extLst>
                  <a:ext uri="{FF2B5EF4-FFF2-40B4-BE49-F238E27FC236}">
                    <a16:creationId xmlns:a16="http://schemas.microsoft.com/office/drawing/2014/main" id="{8ED6D6A2-A5B4-4356-A7DA-3C7463A99CCB}"/>
                  </a:ext>
                </a:extLst>
              </p:cNvPr>
              <p:cNvSpPr>
                <a:spLocks/>
              </p:cNvSpPr>
              <p:nvPr/>
            </p:nvSpPr>
            <p:spPr>
              <a:xfrm>
                <a:off x="1678890"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Abraham</a:t>
                </a:r>
              </a:p>
            </p:txBody>
          </p:sp>
        </p:grpSp>
        <p:grpSp>
          <p:nvGrpSpPr>
            <p:cNvPr id="165" name="Grupp 164">
              <a:extLst>
                <a:ext uri="{FF2B5EF4-FFF2-40B4-BE49-F238E27FC236}">
                  <a16:creationId xmlns:a16="http://schemas.microsoft.com/office/drawing/2014/main" id="{A8DDD84C-F7CD-45FB-8D65-102491EA3B87}"/>
                </a:ext>
              </a:extLst>
            </p:cNvPr>
            <p:cNvGrpSpPr/>
            <p:nvPr/>
          </p:nvGrpSpPr>
          <p:grpSpPr>
            <a:xfrm>
              <a:off x="3835943" y="2147517"/>
              <a:ext cx="683715" cy="612000"/>
              <a:chOff x="3850827" y="2147517"/>
              <a:chExt cx="683715" cy="612000"/>
            </a:xfrm>
          </p:grpSpPr>
          <p:sp>
            <p:nvSpPr>
              <p:cNvPr id="58" name="M1">
                <a:extLst>
                  <a:ext uri="{FF2B5EF4-FFF2-40B4-BE49-F238E27FC236}">
                    <a16:creationId xmlns:a16="http://schemas.microsoft.com/office/drawing/2014/main" id="{079412BD-8B5E-48AA-85B0-6F5F92CF7613}"/>
                  </a:ext>
                </a:extLst>
              </p:cNvPr>
              <p:cNvSpPr>
                <a:spLocks/>
              </p:cNvSpPr>
              <p:nvPr/>
            </p:nvSpPr>
            <p:spPr>
              <a:xfrm>
                <a:off x="4390542"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74" name="M1">
                <a:extLst>
                  <a:ext uri="{FF2B5EF4-FFF2-40B4-BE49-F238E27FC236}">
                    <a16:creationId xmlns:a16="http://schemas.microsoft.com/office/drawing/2014/main" id="{00DA245D-6676-4935-BA20-2B865939AB6C}"/>
                  </a:ext>
                </a:extLst>
              </p:cNvPr>
              <p:cNvSpPr>
                <a:spLocks/>
              </p:cNvSpPr>
              <p:nvPr/>
            </p:nvSpPr>
            <p:spPr>
              <a:xfrm>
                <a:off x="3850827"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Tempel-</a:t>
                </a:r>
                <a:br>
                  <a:rPr lang="sv-SE" sz="1200" dirty="0">
                    <a:solidFill>
                      <a:schemeClr val="tx1"/>
                    </a:solidFill>
                  </a:rPr>
                </a:br>
                <a:r>
                  <a:rPr lang="sv-SE" sz="1200" dirty="0">
                    <a:solidFill>
                      <a:schemeClr val="tx1"/>
                    </a:solidFill>
                  </a:rPr>
                  <a:t>bygge</a:t>
                </a:r>
              </a:p>
            </p:txBody>
          </p:sp>
        </p:grpSp>
        <p:grpSp>
          <p:nvGrpSpPr>
            <p:cNvPr id="166" name="Grupp 165">
              <a:extLst>
                <a:ext uri="{FF2B5EF4-FFF2-40B4-BE49-F238E27FC236}">
                  <a16:creationId xmlns:a16="http://schemas.microsoft.com/office/drawing/2014/main" id="{4F969DF6-A85E-4C0D-B1D4-250624BFDCE6}"/>
                </a:ext>
              </a:extLst>
            </p:cNvPr>
            <p:cNvGrpSpPr/>
            <p:nvPr/>
          </p:nvGrpSpPr>
          <p:grpSpPr>
            <a:xfrm>
              <a:off x="5276350" y="2147517"/>
              <a:ext cx="683715" cy="612000"/>
              <a:chOff x="5288136" y="2147517"/>
              <a:chExt cx="683715" cy="612000"/>
            </a:xfrm>
          </p:grpSpPr>
          <p:sp>
            <p:nvSpPr>
              <p:cNvPr id="141" name="M1">
                <a:extLst>
                  <a:ext uri="{FF2B5EF4-FFF2-40B4-BE49-F238E27FC236}">
                    <a16:creationId xmlns:a16="http://schemas.microsoft.com/office/drawing/2014/main" id="{EC6F9CD7-3623-455C-9A55-0612DB37148C}"/>
                  </a:ext>
                </a:extLst>
              </p:cNvPr>
              <p:cNvSpPr>
                <a:spLocks/>
              </p:cNvSpPr>
              <p:nvPr/>
            </p:nvSpPr>
            <p:spPr>
              <a:xfrm>
                <a:off x="5827851"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75" name="M1">
                <a:extLst>
                  <a:ext uri="{FF2B5EF4-FFF2-40B4-BE49-F238E27FC236}">
                    <a16:creationId xmlns:a16="http://schemas.microsoft.com/office/drawing/2014/main" id="{D3802D76-C1AF-40E6-B50F-D9A2500C14C1}"/>
                  </a:ext>
                </a:extLst>
              </p:cNvPr>
              <p:cNvSpPr>
                <a:spLocks/>
              </p:cNvSpPr>
              <p:nvPr/>
            </p:nvSpPr>
            <p:spPr>
              <a:xfrm>
                <a:off x="5288136"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1:a exilen:</a:t>
                </a:r>
              </a:p>
              <a:p>
                <a:pPr algn="ctr">
                  <a:lnSpc>
                    <a:spcPts val="1300"/>
                  </a:lnSpc>
                </a:pPr>
                <a:r>
                  <a:rPr lang="sv-SE" sz="1200" dirty="0">
                    <a:solidFill>
                      <a:schemeClr val="tx1"/>
                    </a:solidFill>
                  </a:rPr>
                  <a:t>Baby-lonien</a:t>
                </a:r>
              </a:p>
            </p:txBody>
          </p:sp>
        </p:grpSp>
        <p:grpSp>
          <p:nvGrpSpPr>
            <p:cNvPr id="167" name="Grupp 166">
              <a:extLst>
                <a:ext uri="{FF2B5EF4-FFF2-40B4-BE49-F238E27FC236}">
                  <a16:creationId xmlns:a16="http://schemas.microsoft.com/office/drawing/2014/main" id="{EAD94178-A482-4D67-8117-EA3BA520A94F}"/>
                </a:ext>
              </a:extLst>
            </p:cNvPr>
            <p:cNvGrpSpPr/>
            <p:nvPr/>
          </p:nvGrpSpPr>
          <p:grpSpPr>
            <a:xfrm>
              <a:off x="5996411" y="2147517"/>
              <a:ext cx="683715" cy="612000"/>
              <a:chOff x="6015942" y="2147517"/>
              <a:chExt cx="683715" cy="612000"/>
            </a:xfrm>
          </p:grpSpPr>
          <p:sp>
            <p:nvSpPr>
              <p:cNvPr id="56" name="M1">
                <a:extLst>
                  <a:ext uri="{FF2B5EF4-FFF2-40B4-BE49-F238E27FC236}">
                    <a16:creationId xmlns:a16="http://schemas.microsoft.com/office/drawing/2014/main" id="{5FC2DACA-DBEB-4B6A-A382-CCB27A4089D4}"/>
                  </a:ext>
                </a:extLst>
              </p:cNvPr>
              <p:cNvSpPr>
                <a:spLocks/>
              </p:cNvSpPr>
              <p:nvPr/>
            </p:nvSpPr>
            <p:spPr>
              <a:xfrm>
                <a:off x="6555657" y="2147517"/>
                <a:ext cx="144000" cy="612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900"/>
                  </a:lnSpc>
                </a:pPr>
                <a:endParaRPr lang="sv-SE" sz="1200" dirty="0">
                  <a:solidFill>
                    <a:schemeClr val="tx1"/>
                  </a:solidFill>
                </a:endParaRPr>
              </a:p>
            </p:txBody>
          </p:sp>
          <p:sp>
            <p:nvSpPr>
              <p:cNvPr id="76" name="M1">
                <a:extLst>
                  <a:ext uri="{FF2B5EF4-FFF2-40B4-BE49-F238E27FC236}">
                    <a16:creationId xmlns:a16="http://schemas.microsoft.com/office/drawing/2014/main" id="{835C106C-811F-4FA5-8695-A0B9C2A3C388}"/>
                  </a:ext>
                </a:extLst>
              </p:cNvPr>
              <p:cNvSpPr>
                <a:spLocks/>
              </p:cNvSpPr>
              <p:nvPr/>
            </p:nvSpPr>
            <p:spPr>
              <a:xfrm>
                <a:off x="6015942" y="2147517"/>
                <a:ext cx="648000" cy="612000"/>
              </a:xfrm>
              <a:prstGeom prst="rect">
                <a:avLst/>
              </a:prstGeom>
              <a:solidFill>
                <a:schemeClr val="accent4"/>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300"/>
                  </a:lnSpc>
                </a:pPr>
                <a:r>
                  <a:rPr lang="sv-SE" sz="1200" dirty="0">
                    <a:solidFill>
                      <a:schemeClr val="tx1"/>
                    </a:solidFill>
                  </a:rPr>
                  <a:t>Tempel-</a:t>
                </a:r>
                <a:br>
                  <a:rPr lang="sv-SE" sz="1200" dirty="0">
                    <a:solidFill>
                      <a:schemeClr val="tx1"/>
                    </a:solidFill>
                  </a:rPr>
                </a:br>
                <a:r>
                  <a:rPr lang="sv-SE" sz="1200" dirty="0">
                    <a:solidFill>
                      <a:schemeClr val="tx1"/>
                    </a:solidFill>
                  </a:rPr>
                  <a:t>bygge</a:t>
                </a:r>
              </a:p>
            </p:txBody>
          </p:sp>
        </p:grpSp>
        <p:sp>
          <p:nvSpPr>
            <p:cNvPr id="78" name="Höger 7">
              <a:extLst>
                <a:ext uri="{FF2B5EF4-FFF2-40B4-BE49-F238E27FC236}">
                  <a16:creationId xmlns:a16="http://schemas.microsoft.com/office/drawing/2014/main" id="{6B9F78D2-7B24-4A08-8839-ADFEE51850BB}"/>
                </a:ext>
              </a:extLst>
            </p:cNvPr>
            <p:cNvSpPr/>
            <p:nvPr/>
          </p:nvSpPr>
          <p:spPr>
            <a:xfrm>
              <a:off x="113119" y="2258659"/>
              <a:ext cx="720000" cy="360000"/>
            </a:xfrm>
            <a:prstGeom prst="rightArrow">
              <a:avLst>
                <a:gd name="adj1" fmla="val 100000"/>
                <a:gd name="adj2" fmla="val 25000"/>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18000" rIns="0" bIns="0" rtlCol="0" anchor="ctr"/>
            <a:lstStyle/>
            <a:p>
              <a:pPr>
                <a:lnSpc>
                  <a:spcPts val="1200"/>
                </a:lnSpc>
              </a:pPr>
              <a:r>
                <a:rPr lang="en-US" sz="1200" dirty="0">
                  <a:solidFill>
                    <a:schemeClr val="tx1"/>
                  </a:solidFill>
                </a:rPr>
                <a:t>Perioder</a:t>
              </a:r>
            </a:p>
          </p:txBody>
        </p:sp>
      </p:grpSp>
      <p:grpSp>
        <p:nvGrpSpPr>
          <p:cNvPr id="171" name="Grupp 170">
            <a:extLst>
              <a:ext uri="{FF2B5EF4-FFF2-40B4-BE49-F238E27FC236}">
                <a16:creationId xmlns:a16="http://schemas.microsoft.com/office/drawing/2014/main" id="{49048512-52A6-405D-BE16-8CADF59F6952}"/>
              </a:ext>
            </a:extLst>
          </p:cNvPr>
          <p:cNvGrpSpPr/>
          <p:nvPr/>
        </p:nvGrpSpPr>
        <p:grpSpPr>
          <a:xfrm>
            <a:off x="113119" y="4598225"/>
            <a:ext cx="11487573" cy="360000"/>
            <a:chOff x="113119" y="3260421"/>
            <a:chExt cx="11487573" cy="360000"/>
          </a:xfrm>
        </p:grpSpPr>
        <p:sp>
          <p:nvSpPr>
            <p:cNvPr id="10" name="M1">
              <a:extLst>
                <a:ext uri="{FF2B5EF4-FFF2-40B4-BE49-F238E27FC236}">
                  <a16:creationId xmlns:a16="http://schemas.microsoft.com/office/drawing/2014/main" id="{FE75162F-082F-40BD-9C2A-39773FB38F24}"/>
                </a:ext>
              </a:extLst>
            </p:cNvPr>
            <p:cNvSpPr>
              <a:spLocks/>
            </p:cNvSpPr>
            <p:nvPr/>
          </p:nvSpPr>
          <p:spPr>
            <a:xfrm>
              <a:off x="6712797" y="3266635"/>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442 år</a:t>
              </a:r>
            </a:p>
          </p:txBody>
        </p:sp>
        <p:sp>
          <p:nvSpPr>
            <p:cNvPr id="11" name="M1">
              <a:extLst>
                <a:ext uri="{FF2B5EF4-FFF2-40B4-BE49-F238E27FC236}">
                  <a16:creationId xmlns:a16="http://schemas.microsoft.com/office/drawing/2014/main" id="{B71DE286-E4B6-4314-BC4E-273D89E50A45}"/>
                </a:ext>
              </a:extLst>
            </p:cNvPr>
            <p:cNvSpPr>
              <a:spLocks/>
            </p:cNvSpPr>
            <p:nvPr/>
          </p:nvSpPr>
          <p:spPr>
            <a:xfrm>
              <a:off x="8861420" y="3266635"/>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7 år</a:t>
              </a:r>
            </a:p>
          </p:txBody>
        </p:sp>
        <p:sp>
          <p:nvSpPr>
            <p:cNvPr id="12" name="M1">
              <a:extLst>
                <a:ext uri="{FF2B5EF4-FFF2-40B4-BE49-F238E27FC236}">
                  <a16:creationId xmlns:a16="http://schemas.microsoft.com/office/drawing/2014/main" id="{CA870D57-A5A7-4F67-B630-686914E3269A}"/>
                </a:ext>
              </a:extLst>
            </p:cNvPr>
            <p:cNvSpPr>
              <a:spLocks/>
            </p:cNvSpPr>
            <p:nvPr/>
          </p:nvSpPr>
          <p:spPr>
            <a:xfrm>
              <a:off x="10299600" y="3266635"/>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1000 år</a:t>
              </a:r>
            </a:p>
          </p:txBody>
        </p:sp>
        <mc:AlternateContent xmlns:mc="http://schemas.openxmlformats.org/markup-compatibility/2006" xmlns:a14="http://schemas.microsoft.com/office/drawing/2010/main">
          <mc:Choice Requires="a14">
            <p:sp>
              <p:nvSpPr>
                <p:cNvPr id="13" name="M1">
                  <a:extLst>
                    <a:ext uri="{FF2B5EF4-FFF2-40B4-BE49-F238E27FC236}">
                      <a16:creationId xmlns:a16="http://schemas.microsoft.com/office/drawing/2014/main" id="{66E6F118-B0D6-4369-B1D9-EC9EC19449F7}"/>
                    </a:ext>
                  </a:extLst>
                </p:cNvPr>
                <p:cNvSpPr>
                  <a:spLocks/>
                </p:cNvSpPr>
                <p:nvPr/>
              </p:nvSpPr>
              <p:spPr>
                <a:xfrm>
                  <a:off x="11024692" y="3266635"/>
                  <a:ext cx="576000" cy="324000"/>
                </a:xfrm>
                <a:prstGeom prst="rightArrow">
                  <a:avLst>
                    <a:gd name="adj1" fmla="val 100000"/>
                    <a:gd name="adj2" fmla="val 23932"/>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14:m>
                    <m:oMath xmlns:m="http://schemas.openxmlformats.org/officeDocument/2006/math">
                      <m:r>
                        <a:rPr lang="sv-SE" sz="1200" i="1">
                          <a:solidFill>
                            <a:schemeClr val="bg1"/>
                          </a:solidFill>
                          <a:latin typeface="Cambria Math" panose="02040503050406030204" pitchFamily="18" charset="0"/>
                          <a:ea typeface="Cambria Math" panose="02040503050406030204" pitchFamily="18" charset="0"/>
                        </a:rPr>
                        <m:t>∞</m:t>
                      </m:r>
                    </m:oMath>
                  </a14:m>
                  <a:r>
                    <a:rPr lang="sv-SE" sz="1200" dirty="0">
                      <a:solidFill>
                        <a:schemeClr val="bg1"/>
                      </a:solidFill>
                      <a:cs typeface="Arial" panose="020B0604020202020204" pitchFamily="34" charset="0"/>
                    </a:rPr>
                    <a:t> år</a:t>
                  </a:r>
                </a:p>
              </p:txBody>
            </p:sp>
          </mc:Choice>
          <mc:Fallback xmlns="">
            <p:sp>
              <p:nvSpPr>
                <p:cNvPr id="13" name="M1">
                  <a:extLst>
                    <a:ext uri="{FF2B5EF4-FFF2-40B4-BE49-F238E27FC236}">
                      <a16:creationId xmlns:a16="http://schemas.microsoft.com/office/drawing/2014/main" id="{66E6F118-B0D6-4369-B1D9-EC9EC19449F7}"/>
                    </a:ext>
                  </a:extLst>
                </p:cNvPr>
                <p:cNvSpPr>
                  <a:spLocks noRot="1" noChangeAspect="1" noMove="1" noResize="1" noEditPoints="1" noAdjustHandles="1" noChangeArrowheads="1" noChangeShapeType="1" noTextEdit="1"/>
                </p:cNvSpPr>
                <p:nvPr/>
              </p:nvSpPr>
              <p:spPr>
                <a:xfrm>
                  <a:off x="11024692" y="3266635"/>
                  <a:ext cx="576000" cy="324000"/>
                </a:xfrm>
                <a:prstGeom prst="rightArrow">
                  <a:avLst>
                    <a:gd name="adj1" fmla="val 100000"/>
                    <a:gd name="adj2" fmla="val 23932"/>
                  </a:avLst>
                </a:prstGeom>
                <a:blipFill>
                  <a:blip r:embed="rId6"/>
                  <a:stretch>
                    <a:fillRect b="-5556"/>
                  </a:stretch>
                </a:blipFill>
                <a:ln w="6350">
                  <a:noFill/>
                </a:ln>
                <a:effectLst/>
              </p:spPr>
              <p:txBody>
                <a:bodyPr/>
                <a:lstStyle/>
                <a:p>
                  <a:r>
                    <a:rPr lang="sv-SE">
                      <a:noFill/>
                    </a:rPr>
                    <a:t> </a:t>
                  </a:r>
                </a:p>
              </p:txBody>
            </p:sp>
          </mc:Fallback>
        </mc:AlternateContent>
        <p:sp>
          <p:nvSpPr>
            <p:cNvPr id="14" name="M1">
              <a:extLst>
                <a:ext uri="{FF2B5EF4-FFF2-40B4-BE49-F238E27FC236}">
                  <a16:creationId xmlns:a16="http://schemas.microsoft.com/office/drawing/2014/main" id="{2999F567-1A42-4949-8FCD-B0072DC497B3}"/>
                </a:ext>
              </a:extLst>
            </p:cNvPr>
            <p:cNvSpPr>
              <a:spLocks/>
            </p:cNvSpPr>
            <p:nvPr/>
          </p:nvSpPr>
          <p:spPr>
            <a:xfrm>
              <a:off x="9580510" y="3266635"/>
              <a:ext cx="68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1 år</a:t>
              </a:r>
            </a:p>
          </p:txBody>
        </p:sp>
        <p:grpSp>
          <p:nvGrpSpPr>
            <p:cNvPr id="154" name="Grupp 153">
              <a:extLst>
                <a:ext uri="{FF2B5EF4-FFF2-40B4-BE49-F238E27FC236}">
                  <a16:creationId xmlns:a16="http://schemas.microsoft.com/office/drawing/2014/main" id="{DE461752-5354-42BE-A772-DC2179AD8048}"/>
                </a:ext>
              </a:extLst>
            </p:cNvPr>
            <p:cNvGrpSpPr/>
            <p:nvPr/>
          </p:nvGrpSpPr>
          <p:grpSpPr>
            <a:xfrm>
              <a:off x="961793" y="3266635"/>
              <a:ext cx="677336" cy="324000"/>
              <a:chOff x="961793" y="3266635"/>
              <a:chExt cx="677336" cy="324000"/>
            </a:xfrm>
          </p:grpSpPr>
          <p:sp>
            <p:nvSpPr>
              <p:cNvPr id="9" name="M1">
                <a:extLst>
                  <a:ext uri="{FF2B5EF4-FFF2-40B4-BE49-F238E27FC236}">
                    <a16:creationId xmlns:a16="http://schemas.microsoft.com/office/drawing/2014/main" id="{E3A90A1C-FD45-40C4-B3CA-818B8DC02B74}"/>
                  </a:ext>
                </a:extLst>
              </p:cNvPr>
              <p:cNvSpPr>
                <a:spLocks/>
              </p:cNvSpPr>
              <p:nvPr/>
            </p:nvSpPr>
            <p:spPr>
              <a:xfrm>
                <a:off x="1495129"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15" name="M1">
                <a:extLst>
                  <a:ext uri="{FF2B5EF4-FFF2-40B4-BE49-F238E27FC236}">
                    <a16:creationId xmlns:a16="http://schemas.microsoft.com/office/drawing/2014/main" id="{D85F1A12-2BA8-480C-B963-27388885043C}"/>
                  </a:ext>
                </a:extLst>
              </p:cNvPr>
              <p:cNvSpPr>
                <a:spLocks/>
              </p:cNvSpPr>
              <p:nvPr/>
            </p:nvSpPr>
            <p:spPr>
              <a:xfrm>
                <a:off x="961793"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2000 år</a:t>
                </a:r>
              </a:p>
            </p:txBody>
          </p:sp>
        </p:grpSp>
        <p:grpSp>
          <p:nvGrpSpPr>
            <p:cNvPr id="156" name="Grupp 155">
              <a:extLst>
                <a:ext uri="{FF2B5EF4-FFF2-40B4-BE49-F238E27FC236}">
                  <a16:creationId xmlns:a16="http://schemas.microsoft.com/office/drawing/2014/main" id="{D59F1D69-4061-4784-B053-70D88277A93D}"/>
                </a:ext>
              </a:extLst>
            </p:cNvPr>
            <p:cNvGrpSpPr/>
            <p:nvPr/>
          </p:nvGrpSpPr>
          <p:grpSpPr>
            <a:xfrm>
              <a:off x="2383474" y="3266635"/>
              <a:ext cx="681333" cy="324000"/>
              <a:chOff x="2411262" y="3266635"/>
              <a:chExt cx="681333" cy="324000"/>
            </a:xfrm>
          </p:grpSpPr>
          <p:sp>
            <p:nvSpPr>
              <p:cNvPr id="7" name="M1">
                <a:extLst>
                  <a:ext uri="{FF2B5EF4-FFF2-40B4-BE49-F238E27FC236}">
                    <a16:creationId xmlns:a16="http://schemas.microsoft.com/office/drawing/2014/main" id="{AC78D85B-2FAA-4332-8572-9443EA86AE32}"/>
                  </a:ext>
                </a:extLst>
              </p:cNvPr>
              <p:cNvSpPr>
                <a:spLocks/>
              </p:cNvSpPr>
              <p:nvPr/>
            </p:nvSpPr>
            <p:spPr>
              <a:xfrm>
                <a:off x="2948595"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16" name="M1">
                <a:extLst>
                  <a:ext uri="{FF2B5EF4-FFF2-40B4-BE49-F238E27FC236}">
                    <a16:creationId xmlns:a16="http://schemas.microsoft.com/office/drawing/2014/main" id="{FFEB296C-7145-4D5D-B7AF-78744DA6B8F4}"/>
                  </a:ext>
                </a:extLst>
              </p:cNvPr>
              <p:cNvSpPr>
                <a:spLocks/>
              </p:cNvSpPr>
              <p:nvPr/>
            </p:nvSpPr>
            <p:spPr>
              <a:xfrm>
                <a:off x="2411262"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400 år</a:t>
                </a:r>
              </a:p>
            </p:txBody>
          </p:sp>
        </p:grpSp>
        <p:sp>
          <p:nvSpPr>
            <p:cNvPr id="17" name="M1">
              <a:extLst>
                <a:ext uri="{FF2B5EF4-FFF2-40B4-BE49-F238E27FC236}">
                  <a16:creationId xmlns:a16="http://schemas.microsoft.com/office/drawing/2014/main" id="{F5738CBC-D17B-413F-85FB-ACBD5A23C4BC}"/>
                </a:ext>
              </a:extLst>
            </p:cNvPr>
            <p:cNvSpPr>
              <a:spLocks/>
            </p:cNvSpPr>
            <p:nvPr/>
          </p:nvSpPr>
          <p:spPr>
            <a:xfrm>
              <a:off x="4544734" y="3266635"/>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430 år</a:t>
              </a:r>
            </a:p>
          </p:txBody>
        </p:sp>
        <p:grpSp>
          <p:nvGrpSpPr>
            <p:cNvPr id="157" name="Grupp 156">
              <a:extLst>
                <a:ext uri="{FF2B5EF4-FFF2-40B4-BE49-F238E27FC236}">
                  <a16:creationId xmlns:a16="http://schemas.microsoft.com/office/drawing/2014/main" id="{8D27E7DB-6C7B-445A-B185-9250823BDAAD}"/>
                </a:ext>
              </a:extLst>
            </p:cNvPr>
            <p:cNvGrpSpPr/>
            <p:nvPr/>
          </p:nvGrpSpPr>
          <p:grpSpPr>
            <a:xfrm>
              <a:off x="3818987" y="3266635"/>
              <a:ext cx="690657" cy="324000"/>
              <a:chOff x="3843885" y="3266635"/>
              <a:chExt cx="690657" cy="324000"/>
            </a:xfrm>
          </p:grpSpPr>
          <p:sp>
            <p:nvSpPr>
              <p:cNvPr id="6" name="M1">
                <a:extLst>
                  <a:ext uri="{FF2B5EF4-FFF2-40B4-BE49-F238E27FC236}">
                    <a16:creationId xmlns:a16="http://schemas.microsoft.com/office/drawing/2014/main" id="{2D83565F-BF6E-4AA4-AC75-97A88ADC701E}"/>
                  </a:ext>
                </a:extLst>
              </p:cNvPr>
              <p:cNvSpPr>
                <a:spLocks/>
              </p:cNvSpPr>
              <p:nvPr/>
            </p:nvSpPr>
            <p:spPr>
              <a:xfrm>
                <a:off x="4390542"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18" name="M1">
                <a:extLst>
                  <a:ext uri="{FF2B5EF4-FFF2-40B4-BE49-F238E27FC236}">
                    <a16:creationId xmlns:a16="http://schemas.microsoft.com/office/drawing/2014/main" id="{496F74FF-CEB5-4C62-89A1-5CBB9B41138F}"/>
                  </a:ext>
                </a:extLst>
              </p:cNvPr>
              <p:cNvSpPr>
                <a:spLocks/>
              </p:cNvSpPr>
              <p:nvPr/>
            </p:nvSpPr>
            <p:spPr>
              <a:xfrm>
                <a:off x="3843885"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20 år</a:t>
                </a:r>
              </a:p>
            </p:txBody>
          </p:sp>
        </p:grpSp>
        <p:grpSp>
          <p:nvGrpSpPr>
            <p:cNvPr id="158" name="Grupp 157">
              <a:extLst>
                <a:ext uri="{FF2B5EF4-FFF2-40B4-BE49-F238E27FC236}">
                  <a16:creationId xmlns:a16="http://schemas.microsoft.com/office/drawing/2014/main" id="{BE10E283-6AE4-4AD0-A933-9AD1C1F7EE87}"/>
                </a:ext>
              </a:extLst>
            </p:cNvPr>
            <p:cNvGrpSpPr/>
            <p:nvPr/>
          </p:nvGrpSpPr>
          <p:grpSpPr>
            <a:xfrm>
              <a:off x="5263824" y="3266635"/>
              <a:ext cx="685919" cy="324000"/>
              <a:chOff x="5285932" y="3266635"/>
              <a:chExt cx="685919" cy="324000"/>
            </a:xfrm>
          </p:grpSpPr>
          <p:sp>
            <p:nvSpPr>
              <p:cNvPr id="5" name="M1">
                <a:extLst>
                  <a:ext uri="{FF2B5EF4-FFF2-40B4-BE49-F238E27FC236}">
                    <a16:creationId xmlns:a16="http://schemas.microsoft.com/office/drawing/2014/main" id="{E278B01F-CBE1-4428-A750-392DC126CA94}"/>
                  </a:ext>
                </a:extLst>
              </p:cNvPr>
              <p:cNvSpPr>
                <a:spLocks/>
              </p:cNvSpPr>
              <p:nvPr/>
            </p:nvSpPr>
            <p:spPr>
              <a:xfrm>
                <a:off x="5827851"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19" name="M1">
                <a:extLst>
                  <a:ext uri="{FF2B5EF4-FFF2-40B4-BE49-F238E27FC236}">
                    <a16:creationId xmlns:a16="http://schemas.microsoft.com/office/drawing/2014/main" id="{EA6C2B68-AB09-4D5B-BA07-0D7CAE5214B2}"/>
                  </a:ext>
                </a:extLst>
              </p:cNvPr>
              <p:cNvSpPr>
                <a:spLocks/>
              </p:cNvSpPr>
              <p:nvPr/>
            </p:nvSpPr>
            <p:spPr>
              <a:xfrm>
                <a:off x="5285932"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70 år</a:t>
                </a:r>
              </a:p>
            </p:txBody>
          </p:sp>
        </p:grpSp>
        <p:grpSp>
          <p:nvGrpSpPr>
            <p:cNvPr id="159" name="Grupp 158">
              <a:extLst>
                <a:ext uri="{FF2B5EF4-FFF2-40B4-BE49-F238E27FC236}">
                  <a16:creationId xmlns:a16="http://schemas.microsoft.com/office/drawing/2014/main" id="{88EA9F9F-2CA4-4D69-B0EA-37BBFB7976F2}"/>
                </a:ext>
              </a:extLst>
            </p:cNvPr>
            <p:cNvGrpSpPr/>
            <p:nvPr/>
          </p:nvGrpSpPr>
          <p:grpSpPr>
            <a:xfrm>
              <a:off x="5984833" y="3266635"/>
              <a:ext cx="692874" cy="324000"/>
              <a:chOff x="6006783" y="3266635"/>
              <a:chExt cx="692874" cy="324000"/>
            </a:xfrm>
          </p:grpSpPr>
          <p:sp>
            <p:nvSpPr>
              <p:cNvPr id="4" name="M1">
                <a:extLst>
                  <a:ext uri="{FF2B5EF4-FFF2-40B4-BE49-F238E27FC236}">
                    <a16:creationId xmlns:a16="http://schemas.microsoft.com/office/drawing/2014/main" id="{C42D09B4-25D2-49B0-B132-D39AD9575402}"/>
                  </a:ext>
                </a:extLst>
              </p:cNvPr>
              <p:cNvSpPr>
                <a:spLocks/>
              </p:cNvSpPr>
              <p:nvPr/>
            </p:nvSpPr>
            <p:spPr>
              <a:xfrm>
                <a:off x="6555657"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20" name="M1">
                <a:extLst>
                  <a:ext uri="{FF2B5EF4-FFF2-40B4-BE49-F238E27FC236}">
                    <a16:creationId xmlns:a16="http://schemas.microsoft.com/office/drawing/2014/main" id="{F333AFC1-C320-41E5-894D-ED6E3C1AF8BD}"/>
                  </a:ext>
                </a:extLst>
              </p:cNvPr>
              <p:cNvSpPr>
                <a:spLocks/>
              </p:cNvSpPr>
              <p:nvPr/>
            </p:nvSpPr>
            <p:spPr>
              <a:xfrm>
                <a:off x="6006783"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50 år</a:t>
                </a:r>
              </a:p>
            </p:txBody>
          </p:sp>
        </p:grpSp>
        <p:grpSp>
          <p:nvGrpSpPr>
            <p:cNvPr id="155" name="Grupp 154">
              <a:extLst>
                <a:ext uri="{FF2B5EF4-FFF2-40B4-BE49-F238E27FC236}">
                  <a16:creationId xmlns:a16="http://schemas.microsoft.com/office/drawing/2014/main" id="{40F7C7FD-614B-43FB-B431-E0E9CFCCD96D}"/>
                </a:ext>
              </a:extLst>
            </p:cNvPr>
            <p:cNvGrpSpPr/>
            <p:nvPr/>
          </p:nvGrpSpPr>
          <p:grpSpPr>
            <a:xfrm>
              <a:off x="1674219" y="3266635"/>
              <a:ext cx="674165" cy="324000"/>
              <a:chOff x="1688440" y="3266635"/>
              <a:chExt cx="674165" cy="324000"/>
            </a:xfrm>
          </p:grpSpPr>
          <p:sp>
            <p:nvSpPr>
              <p:cNvPr id="8" name="M1">
                <a:extLst>
                  <a:ext uri="{FF2B5EF4-FFF2-40B4-BE49-F238E27FC236}">
                    <a16:creationId xmlns:a16="http://schemas.microsoft.com/office/drawing/2014/main" id="{AB3F6367-C34E-43DE-B1E4-28D3B7C60550}"/>
                  </a:ext>
                </a:extLst>
              </p:cNvPr>
              <p:cNvSpPr>
                <a:spLocks/>
              </p:cNvSpPr>
              <p:nvPr/>
            </p:nvSpPr>
            <p:spPr>
              <a:xfrm>
                <a:off x="2218605" y="3266635"/>
                <a:ext cx="144000" cy="324000"/>
              </a:xfrm>
              <a:prstGeom prst="rect">
                <a:avLst/>
              </a:prstGeom>
              <a:solidFill>
                <a:schemeClr val="accent5"/>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sv-SE" sz="1200" dirty="0">
                  <a:solidFill>
                    <a:schemeClr val="bg1"/>
                  </a:solidFill>
                </a:endParaRPr>
              </a:p>
            </p:txBody>
          </p:sp>
          <p:sp>
            <p:nvSpPr>
              <p:cNvPr id="21" name="M1">
                <a:extLst>
                  <a:ext uri="{FF2B5EF4-FFF2-40B4-BE49-F238E27FC236}">
                    <a16:creationId xmlns:a16="http://schemas.microsoft.com/office/drawing/2014/main" id="{D488B049-338A-4C7D-B306-468350E3E2AE}"/>
                  </a:ext>
                </a:extLst>
              </p:cNvPr>
              <p:cNvSpPr>
                <a:spLocks/>
              </p:cNvSpPr>
              <p:nvPr/>
            </p:nvSpPr>
            <p:spPr>
              <a:xfrm>
                <a:off x="1688440" y="3266635"/>
                <a:ext cx="648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100 år</a:t>
                </a:r>
              </a:p>
            </p:txBody>
          </p:sp>
        </p:grpSp>
        <p:sp>
          <p:nvSpPr>
            <p:cNvPr id="22" name="M1">
              <a:extLst>
                <a:ext uri="{FF2B5EF4-FFF2-40B4-BE49-F238E27FC236}">
                  <a16:creationId xmlns:a16="http://schemas.microsoft.com/office/drawing/2014/main" id="{D049B742-F30E-4406-B9E8-80C49500D9C7}"/>
                </a:ext>
              </a:extLst>
            </p:cNvPr>
            <p:cNvSpPr>
              <a:spLocks/>
            </p:cNvSpPr>
            <p:nvPr/>
          </p:nvSpPr>
          <p:spPr>
            <a:xfrm>
              <a:off x="3099897" y="3266635"/>
              <a:ext cx="684000"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480 år</a:t>
              </a:r>
            </a:p>
          </p:txBody>
        </p:sp>
        <p:sp>
          <p:nvSpPr>
            <p:cNvPr id="23" name="M1">
              <a:extLst>
                <a:ext uri="{FF2B5EF4-FFF2-40B4-BE49-F238E27FC236}">
                  <a16:creationId xmlns:a16="http://schemas.microsoft.com/office/drawing/2014/main" id="{7512CC9D-11B4-4DA6-A638-832789F18119}"/>
                </a:ext>
              </a:extLst>
            </p:cNvPr>
            <p:cNvSpPr>
              <a:spLocks/>
            </p:cNvSpPr>
            <p:nvPr/>
          </p:nvSpPr>
          <p:spPr>
            <a:xfrm>
              <a:off x="7431887" y="3266635"/>
              <a:ext cx="1394443" cy="324000"/>
            </a:xfrm>
            <a:prstGeom prst="rect">
              <a:avLst/>
            </a:prstGeom>
            <a:solidFill>
              <a:schemeClr val="accent6">
                <a:lumMod val="75000"/>
              </a:schemeClr>
            </a:solidFill>
            <a:ln w="6350">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sv-SE" sz="1200" dirty="0">
                  <a:solidFill>
                    <a:schemeClr val="bg1"/>
                  </a:solidFill>
                </a:rPr>
                <a:t>2000 år</a:t>
              </a:r>
            </a:p>
          </p:txBody>
        </p:sp>
        <p:sp>
          <p:nvSpPr>
            <p:cNvPr id="80" name="Höger 122">
              <a:extLst>
                <a:ext uri="{FF2B5EF4-FFF2-40B4-BE49-F238E27FC236}">
                  <a16:creationId xmlns:a16="http://schemas.microsoft.com/office/drawing/2014/main" id="{88D8EBE8-BC45-4448-A28A-B78902309E0E}"/>
                </a:ext>
              </a:extLst>
            </p:cNvPr>
            <p:cNvSpPr/>
            <p:nvPr/>
          </p:nvSpPr>
          <p:spPr>
            <a:xfrm>
              <a:off x="113119" y="3260421"/>
              <a:ext cx="720000" cy="360000"/>
            </a:xfrm>
            <a:prstGeom prst="rightArrow">
              <a:avLst>
                <a:gd name="adj1" fmla="val 100000"/>
                <a:gd name="adj2" fmla="val 25000"/>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18000" rIns="0" bIns="0" rtlCol="0" anchor="ctr"/>
            <a:lstStyle/>
            <a:p>
              <a:pPr>
                <a:lnSpc>
                  <a:spcPts val="1200"/>
                </a:lnSpc>
              </a:pPr>
              <a:r>
                <a:rPr lang="sv-SE" sz="1200" dirty="0">
                  <a:solidFill>
                    <a:schemeClr val="bg1"/>
                  </a:solidFill>
                </a:rPr>
                <a:t>Kritisk</a:t>
              </a:r>
            </a:p>
            <a:p>
              <a:pPr>
                <a:lnSpc>
                  <a:spcPts val="1200"/>
                </a:lnSpc>
              </a:pPr>
              <a:r>
                <a:rPr lang="sv-SE" sz="1200" dirty="0">
                  <a:solidFill>
                    <a:schemeClr val="bg1"/>
                  </a:solidFill>
                </a:rPr>
                <a:t>linje</a:t>
              </a:r>
            </a:p>
          </p:txBody>
        </p:sp>
      </p:grpSp>
      <p:grpSp>
        <p:nvGrpSpPr>
          <p:cNvPr id="198" name="Grupp 197">
            <a:extLst>
              <a:ext uri="{FF2B5EF4-FFF2-40B4-BE49-F238E27FC236}">
                <a16:creationId xmlns:a16="http://schemas.microsoft.com/office/drawing/2014/main" id="{5EC7EA64-EA40-4925-AFDB-4A1F2E173F86}"/>
              </a:ext>
            </a:extLst>
          </p:cNvPr>
          <p:cNvGrpSpPr/>
          <p:nvPr/>
        </p:nvGrpSpPr>
        <p:grpSpPr>
          <a:xfrm>
            <a:off x="113119" y="4177559"/>
            <a:ext cx="11623252" cy="360000"/>
            <a:chOff x="113119" y="2839755"/>
            <a:chExt cx="11623252" cy="360000"/>
          </a:xfrm>
        </p:grpSpPr>
        <p:sp>
          <p:nvSpPr>
            <p:cNvPr id="79" name="Höger 144">
              <a:extLst>
                <a:ext uri="{FF2B5EF4-FFF2-40B4-BE49-F238E27FC236}">
                  <a16:creationId xmlns:a16="http://schemas.microsoft.com/office/drawing/2014/main" id="{21381670-3E98-4013-9ED9-30E0F2861115}"/>
                </a:ext>
              </a:extLst>
            </p:cNvPr>
            <p:cNvSpPr/>
            <p:nvPr/>
          </p:nvSpPr>
          <p:spPr>
            <a:xfrm>
              <a:off x="113119" y="2839755"/>
              <a:ext cx="720000" cy="360000"/>
            </a:xfrm>
            <a:prstGeom prst="rightArrow">
              <a:avLst>
                <a:gd name="adj1" fmla="val 100000"/>
                <a:gd name="adj2" fmla="val 25000"/>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000" tIns="18000" rIns="0" bIns="0" rtlCol="0" anchor="ctr"/>
            <a:lstStyle/>
            <a:p>
              <a:pPr>
                <a:lnSpc>
                  <a:spcPts val="1200"/>
                </a:lnSpc>
              </a:pPr>
              <a:r>
                <a:rPr lang="en-US" sz="1200" dirty="0">
                  <a:solidFill>
                    <a:schemeClr val="bg1"/>
                  </a:solidFill>
                </a:rPr>
                <a:t>Anno Mundi</a:t>
              </a:r>
            </a:p>
          </p:txBody>
        </p:sp>
        <p:grpSp>
          <p:nvGrpSpPr>
            <p:cNvPr id="160" name="Grupp 159">
              <a:extLst>
                <a:ext uri="{FF2B5EF4-FFF2-40B4-BE49-F238E27FC236}">
                  <a16:creationId xmlns:a16="http://schemas.microsoft.com/office/drawing/2014/main" id="{CB921A4B-9C07-4A2B-8818-88C914B79E4A}"/>
                </a:ext>
              </a:extLst>
            </p:cNvPr>
            <p:cNvGrpSpPr/>
            <p:nvPr/>
          </p:nvGrpSpPr>
          <p:grpSpPr>
            <a:xfrm>
              <a:off x="880254" y="2927739"/>
              <a:ext cx="10856117" cy="184666"/>
              <a:chOff x="880254" y="2927739"/>
              <a:chExt cx="10856117" cy="184666"/>
            </a:xfrm>
          </p:grpSpPr>
          <p:cxnSp>
            <p:nvCxnSpPr>
              <p:cNvPr id="113" name="Rak pil 199">
                <a:extLst>
                  <a:ext uri="{FF2B5EF4-FFF2-40B4-BE49-F238E27FC236}">
                    <a16:creationId xmlns:a16="http://schemas.microsoft.com/office/drawing/2014/main" id="{84555888-C5EC-469B-91FE-B79C04DF43E0}"/>
                  </a:ext>
                </a:extLst>
              </p:cNvPr>
              <p:cNvCxnSpPr>
                <a:cxnSpLocks/>
              </p:cNvCxnSpPr>
              <p:nvPr/>
            </p:nvCxnSpPr>
            <p:spPr>
              <a:xfrm>
                <a:off x="880254" y="3023351"/>
                <a:ext cx="1085611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textruta 113">
                <a:extLst>
                  <a:ext uri="{FF2B5EF4-FFF2-40B4-BE49-F238E27FC236}">
                    <a16:creationId xmlns:a16="http://schemas.microsoft.com/office/drawing/2014/main" id="{C9371494-9DBB-42B8-94AC-2751D9072A36}"/>
                  </a:ext>
                </a:extLst>
              </p:cNvPr>
              <p:cNvSpPr txBox="1"/>
              <p:nvPr/>
            </p:nvSpPr>
            <p:spPr>
              <a:xfrm>
                <a:off x="1677733" y="2927739"/>
                <a:ext cx="341452" cy="184666"/>
              </a:xfrm>
              <a:prstGeom prst="rect">
                <a:avLst/>
              </a:prstGeom>
              <a:solidFill>
                <a:schemeClr val="bg1"/>
              </a:solidFill>
            </p:spPr>
            <p:txBody>
              <a:bodyPr wrap="none" lIns="13500" tIns="0" rIns="13500" bIns="0" rtlCol="0">
                <a:spAutoFit/>
              </a:bodyPr>
              <a:lstStyle/>
              <a:p>
                <a:r>
                  <a:rPr lang="sv-SE" sz="1200" b="1" dirty="0"/>
                  <a:t>2000</a:t>
                </a:r>
              </a:p>
            </p:txBody>
          </p:sp>
          <p:sp>
            <p:nvSpPr>
              <p:cNvPr id="115" name="textruta 114">
                <a:extLst>
                  <a:ext uri="{FF2B5EF4-FFF2-40B4-BE49-F238E27FC236}">
                    <a16:creationId xmlns:a16="http://schemas.microsoft.com/office/drawing/2014/main" id="{D36A1A63-8A91-4965-AA1C-0F715C235D63}"/>
                  </a:ext>
                </a:extLst>
              </p:cNvPr>
              <p:cNvSpPr txBox="1"/>
              <p:nvPr/>
            </p:nvSpPr>
            <p:spPr>
              <a:xfrm>
                <a:off x="11034801" y="2927739"/>
                <a:ext cx="341452" cy="184666"/>
              </a:xfrm>
              <a:prstGeom prst="rect">
                <a:avLst/>
              </a:prstGeom>
              <a:solidFill>
                <a:schemeClr val="bg1"/>
              </a:solidFill>
            </p:spPr>
            <p:txBody>
              <a:bodyPr wrap="none" lIns="13500" tIns="0" rIns="13500" bIns="0" rtlCol="0">
                <a:spAutoFit/>
              </a:bodyPr>
              <a:lstStyle/>
              <a:p>
                <a:r>
                  <a:rPr lang="sv-SE" sz="1200" b="1" dirty="0"/>
                  <a:t>7000</a:t>
                </a:r>
              </a:p>
            </p:txBody>
          </p:sp>
          <p:sp>
            <p:nvSpPr>
              <p:cNvPr id="116" name="textruta 115">
                <a:extLst>
                  <a:ext uri="{FF2B5EF4-FFF2-40B4-BE49-F238E27FC236}">
                    <a16:creationId xmlns:a16="http://schemas.microsoft.com/office/drawing/2014/main" id="{3325B028-7865-48DE-A445-6128D8C3B79F}"/>
                  </a:ext>
                </a:extLst>
              </p:cNvPr>
              <p:cNvSpPr txBox="1"/>
              <p:nvPr/>
            </p:nvSpPr>
            <p:spPr>
              <a:xfrm>
                <a:off x="10315021" y="2927739"/>
                <a:ext cx="341452" cy="184666"/>
              </a:xfrm>
              <a:prstGeom prst="rect">
                <a:avLst/>
              </a:prstGeom>
              <a:solidFill>
                <a:schemeClr val="bg1"/>
              </a:solidFill>
            </p:spPr>
            <p:txBody>
              <a:bodyPr wrap="none" lIns="13500" tIns="0" rIns="13500" bIns="0" rtlCol="0">
                <a:spAutoFit/>
              </a:bodyPr>
              <a:lstStyle/>
              <a:p>
                <a:r>
                  <a:rPr lang="sv-SE" sz="1200" b="1" dirty="0"/>
                  <a:t>6000</a:t>
                </a:r>
              </a:p>
            </p:txBody>
          </p:sp>
          <p:sp>
            <p:nvSpPr>
              <p:cNvPr id="117" name="textruta 116">
                <a:extLst>
                  <a:ext uri="{FF2B5EF4-FFF2-40B4-BE49-F238E27FC236}">
                    <a16:creationId xmlns:a16="http://schemas.microsoft.com/office/drawing/2014/main" id="{4028608C-3866-451C-BD6F-9BC72B066693}"/>
                  </a:ext>
                </a:extLst>
              </p:cNvPr>
              <p:cNvSpPr txBox="1"/>
              <p:nvPr/>
            </p:nvSpPr>
            <p:spPr>
              <a:xfrm>
                <a:off x="9595247" y="2927739"/>
                <a:ext cx="341452" cy="184666"/>
              </a:xfrm>
              <a:prstGeom prst="rect">
                <a:avLst/>
              </a:prstGeom>
              <a:solidFill>
                <a:schemeClr val="bg1"/>
              </a:solidFill>
            </p:spPr>
            <p:txBody>
              <a:bodyPr wrap="none" lIns="13500" tIns="0" rIns="13500" bIns="0" rtlCol="0">
                <a:spAutoFit/>
              </a:bodyPr>
              <a:lstStyle/>
              <a:p>
                <a:r>
                  <a:rPr lang="sv-SE" sz="1200" b="1" dirty="0"/>
                  <a:t>5999</a:t>
                </a:r>
              </a:p>
            </p:txBody>
          </p:sp>
          <p:sp>
            <p:nvSpPr>
              <p:cNvPr id="118" name="textruta 117">
                <a:extLst>
                  <a:ext uri="{FF2B5EF4-FFF2-40B4-BE49-F238E27FC236}">
                    <a16:creationId xmlns:a16="http://schemas.microsoft.com/office/drawing/2014/main" id="{E4A33098-D369-44A5-9B51-E83244ED9B0E}"/>
                  </a:ext>
                </a:extLst>
              </p:cNvPr>
              <p:cNvSpPr txBox="1"/>
              <p:nvPr/>
            </p:nvSpPr>
            <p:spPr>
              <a:xfrm>
                <a:off x="8875473" y="2927739"/>
                <a:ext cx="341452" cy="184666"/>
              </a:xfrm>
              <a:prstGeom prst="rect">
                <a:avLst/>
              </a:prstGeom>
              <a:solidFill>
                <a:schemeClr val="bg1"/>
              </a:solidFill>
            </p:spPr>
            <p:txBody>
              <a:bodyPr wrap="none" lIns="13500" tIns="0" rIns="13500" bIns="0" rtlCol="0">
                <a:spAutoFit/>
              </a:bodyPr>
              <a:lstStyle/>
              <a:p>
                <a:r>
                  <a:rPr lang="sv-SE" sz="1200" b="1" dirty="0"/>
                  <a:t>5992</a:t>
                </a:r>
              </a:p>
            </p:txBody>
          </p:sp>
          <p:sp>
            <p:nvSpPr>
              <p:cNvPr id="119" name="textruta 118">
                <a:extLst>
                  <a:ext uri="{FF2B5EF4-FFF2-40B4-BE49-F238E27FC236}">
                    <a16:creationId xmlns:a16="http://schemas.microsoft.com/office/drawing/2014/main" id="{99313A88-6165-4153-A161-7CD716B6A43A}"/>
                  </a:ext>
                </a:extLst>
              </p:cNvPr>
              <p:cNvSpPr txBox="1"/>
              <p:nvPr/>
            </p:nvSpPr>
            <p:spPr>
              <a:xfrm>
                <a:off x="8155699" y="2927739"/>
                <a:ext cx="341452" cy="184666"/>
              </a:xfrm>
              <a:prstGeom prst="rect">
                <a:avLst/>
              </a:prstGeom>
              <a:solidFill>
                <a:schemeClr val="bg1"/>
              </a:solidFill>
            </p:spPr>
            <p:txBody>
              <a:bodyPr wrap="none" lIns="13500" tIns="0" rIns="13500" bIns="0" rtlCol="0">
                <a:spAutoFit/>
              </a:bodyPr>
              <a:lstStyle/>
              <a:p>
                <a:r>
                  <a:rPr lang="sv-SE" sz="1200" b="1" dirty="0"/>
                  <a:t>4032</a:t>
                </a:r>
              </a:p>
            </p:txBody>
          </p:sp>
          <p:sp>
            <p:nvSpPr>
              <p:cNvPr id="120" name="textruta 119">
                <a:extLst>
                  <a:ext uri="{FF2B5EF4-FFF2-40B4-BE49-F238E27FC236}">
                    <a16:creationId xmlns:a16="http://schemas.microsoft.com/office/drawing/2014/main" id="{76249E7E-D01E-484C-8811-C01FDDF08570}"/>
                  </a:ext>
                </a:extLst>
              </p:cNvPr>
              <p:cNvSpPr txBox="1"/>
              <p:nvPr/>
            </p:nvSpPr>
            <p:spPr>
              <a:xfrm>
                <a:off x="7435925" y="2927739"/>
                <a:ext cx="341452" cy="184666"/>
              </a:xfrm>
              <a:prstGeom prst="rect">
                <a:avLst/>
              </a:prstGeom>
              <a:solidFill>
                <a:schemeClr val="bg1"/>
              </a:solidFill>
            </p:spPr>
            <p:txBody>
              <a:bodyPr wrap="none" lIns="13500" tIns="0" rIns="13500" bIns="0" rtlCol="0">
                <a:spAutoFit/>
              </a:bodyPr>
              <a:lstStyle/>
              <a:p>
                <a:r>
                  <a:rPr lang="sv-SE" sz="1200" b="1" dirty="0"/>
                  <a:t>3992</a:t>
                </a:r>
              </a:p>
            </p:txBody>
          </p:sp>
          <p:sp>
            <p:nvSpPr>
              <p:cNvPr id="121" name="textruta 120">
                <a:extLst>
                  <a:ext uri="{FF2B5EF4-FFF2-40B4-BE49-F238E27FC236}">
                    <a16:creationId xmlns:a16="http://schemas.microsoft.com/office/drawing/2014/main" id="{BE0A1596-68B4-48E9-8841-14BE3B161D64}"/>
                  </a:ext>
                </a:extLst>
              </p:cNvPr>
              <p:cNvSpPr txBox="1"/>
              <p:nvPr/>
            </p:nvSpPr>
            <p:spPr>
              <a:xfrm>
                <a:off x="6716151" y="2927739"/>
                <a:ext cx="341452" cy="184666"/>
              </a:xfrm>
              <a:prstGeom prst="rect">
                <a:avLst/>
              </a:prstGeom>
              <a:solidFill>
                <a:schemeClr val="bg1"/>
              </a:solidFill>
            </p:spPr>
            <p:txBody>
              <a:bodyPr wrap="none" lIns="13500" tIns="0" rIns="13500" bIns="0" rtlCol="0">
                <a:spAutoFit/>
              </a:bodyPr>
              <a:lstStyle/>
              <a:p>
                <a:r>
                  <a:rPr lang="sv-SE" sz="1200" b="1" dirty="0"/>
                  <a:t>3550</a:t>
                </a:r>
              </a:p>
            </p:txBody>
          </p:sp>
          <p:sp>
            <p:nvSpPr>
              <p:cNvPr id="122" name="textruta 121">
                <a:extLst>
                  <a:ext uri="{FF2B5EF4-FFF2-40B4-BE49-F238E27FC236}">
                    <a16:creationId xmlns:a16="http://schemas.microsoft.com/office/drawing/2014/main" id="{6C22061D-3BB0-4B31-96E8-C1A59D40D0E0}"/>
                  </a:ext>
                </a:extLst>
              </p:cNvPr>
              <p:cNvSpPr txBox="1"/>
              <p:nvPr/>
            </p:nvSpPr>
            <p:spPr>
              <a:xfrm>
                <a:off x="5996377" y="2927739"/>
                <a:ext cx="341452" cy="184666"/>
              </a:xfrm>
              <a:prstGeom prst="rect">
                <a:avLst/>
              </a:prstGeom>
              <a:solidFill>
                <a:schemeClr val="bg1"/>
              </a:solidFill>
            </p:spPr>
            <p:txBody>
              <a:bodyPr wrap="none" lIns="13500" tIns="0" rIns="13500" bIns="0" rtlCol="0">
                <a:spAutoFit/>
              </a:bodyPr>
              <a:lstStyle/>
              <a:p>
                <a:r>
                  <a:rPr lang="sv-SE" sz="1200" b="1" dirty="0"/>
                  <a:t>3500</a:t>
                </a:r>
              </a:p>
            </p:txBody>
          </p:sp>
          <p:sp>
            <p:nvSpPr>
              <p:cNvPr id="123" name="textruta 122">
                <a:extLst>
                  <a:ext uri="{FF2B5EF4-FFF2-40B4-BE49-F238E27FC236}">
                    <a16:creationId xmlns:a16="http://schemas.microsoft.com/office/drawing/2014/main" id="{26F8792E-C506-45DC-9043-7B14337D057E}"/>
                  </a:ext>
                </a:extLst>
              </p:cNvPr>
              <p:cNvSpPr txBox="1"/>
              <p:nvPr/>
            </p:nvSpPr>
            <p:spPr>
              <a:xfrm>
                <a:off x="5276603" y="2927739"/>
                <a:ext cx="341452" cy="184666"/>
              </a:xfrm>
              <a:prstGeom prst="rect">
                <a:avLst/>
              </a:prstGeom>
              <a:solidFill>
                <a:schemeClr val="bg1"/>
              </a:solidFill>
            </p:spPr>
            <p:txBody>
              <a:bodyPr wrap="none" lIns="13500" tIns="0" rIns="13500" bIns="0" rtlCol="0">
                <a:spAutoFit/>
              </a:bodyPr>
              <a:lstStyle/>
              <a:p>
                <a:r>
                  <a:rPr lang="sv-SE" sz="1200" b="1" dirty="0"/>
                  <a:t>3430</a:t>
                </a:r>
              </a:p>
            </p:txBody>
          </p:sp>
          <p:sp>
            <p:nvSpPr>
              <p:cNvPr id="124" name="textruta 123">
                <a:extLst>
                  <a:ext uri="{FF2B5EF4-FFF2-40B4-BE49-F238E27FC236}">
                    <a16:creationId xmlns:a16="http://schemas.microsoft.com/office/drawing/2014/main" id="{85DD7B32-9EBC-460D-998C-8EBF5ED56B01}"/>
                  </a:ext>
                </a:extLst>
              </p:cNvPr>
              <p:cNvSpPr txBox="1"/>
              <p:nvPr/>
            </p:nvSpPr>
            <p:spPr>
              <a:xfrm>
                <a:off x="4556829" y="2927739"/>
                <a:ext cx="341452" cy="184666"/>
              </a:xfrm>
              <a:prstGeom prst="rect">
                <a:avLst/>
              </a:prstGeom>
              <a:solidFill>
                <a:schemeClr val="bg1"/>
              </a:solidFill>
            </p:spPr>
            <p:txBody>
              <a:bodyPr wrap="none" lIns="13500" tIns="0" rIns="13500" bIns="0" rtlCol="0">
                <a:spAutoFit/>
              </a:bodyPr>
              <a:lstStyle/>
              <a:p>
                <a:r>
                  <a:rPr lang="sv-SE" sz="1200" b="1" dirty="0"/>
                  <a:t>3000</a:t>
                </a:r>
              </a:p>
            </p:txBody>
          </p:sp>
          <p:sp>
            <p:nvSpPr>
              <p:cNvPr id="125" name="textruta 124">
                <a:extLst>
                  <a:ext uri="{FF2B5EF4-FFF2-40B4-BE49-F238E27FC236}">
                    <a16:creationId xmlns:a16="http://schemas.microsoft.com/office/drawing/2014/main" id="{50AB10DE-96C2-4BD6-AAF3-3D96ADA33EC6}"/>
                  </a:ext>
                </a:extLst>
              </p:cNvPr>
              <p:cNvSpPr txBox="1"/>
              <p:nvPr/>
            </p:nvSpPr>
            <p:spPr>
              <a:xfrm>
                <a:off x="3837055" y="2927739"/>
                <a:ext cx="341452" cy="184666"/>
              </a:xfrm>
              <a:prstGeom prst="rect">
                <a:avLst/>
              </a:prstGeom>
              <a:solidFill>
                <a:schemeClr val="bg1"/>
              </a:solidFill>
            </p:spPr>
            <p:txBody>
              <a:bodyPr wrap="none" lIns="13500" tIns="0" rIns="13500" bIns="0" rtlCol="0">
                <a:spAutoFit/>
              </a:bodyPr>
              <a:lstStyle/>
              <a:p>
                <a:r>
                  <a:rPr lang="sv-SE" sz="1200" b="1" dirty="0"/>
                  <a:t>2980</a:t>
                </a:r>
              </a:p>
            </p:txBody>
          </p:sp>
          <p:sp>
            <p:nvSpPr>
              <p:cNvPr id="126" name="textruta 125">
                <a:extLst>
                  <a:ext uri="{FF2B5EF4-FFF2-40B4-BE49-F238E27FC236}">
                    <a16:creationId xmlns:a16="http://schemas.microsoft.com/office/drawing/2014/main" id="{A6D4A5C7-34CE-4AA2-B8AC-BAFBC40F9837}"/>
                  </a:ext>
                </a:extLst>
              </p:cNvPr>
              <p:cNvSpPr txBox="1"/>
              <p:nvPr/>
            </p:nvSpPr>
            <p:spPr>
              <a:xfrm>
                <a:off x="2397507" y="2927739"/>
                <a:ext cx="341452" cy="184666"/>
              </a:xfrm>
              <a:prstGeom prst="rect">
                <a:avLst/>
              </a:prstGeom>
              <a:solidFill>
                <a:schemeClr val="bg1"/>
              </a:solidFill>
            </p:spPr>
            <p:txBody>
              <a:bodyPr wrap="none" lIns="13500" tIns="0" rIns="13500" bIns="0" rtlCol="0">
                <a:spAutoFit/>
              </a:bodyPr>
              <a:lstStyle/>
              <a:p>
                <a:r>
                  <a:rPr lang="sv-SE" sz="1200" b="1" dirty="0"/>
                  <a:t>2100</a:t>
                </a:r>
              </a:p>
            </p:txBody>
          </p:sp>
          <p:sp>
            <p:nvSpPr>
              <p:cNvPr id="127" name="textruta 126">
                <a:extLst>
                  <a:ext uri="{FF2B5EF4-FFF2-40B4-BE49-F238E27FC236}">
                    <a16:creationId xmlns:a16="http://schemas.microsoft.com/office/drawing/2014/main" id="{2B95E2A3-3832-4624-96E1-F2D871F80459}"/>
                  </a:ext>
                </a:extLst>
              </p:cNvPr>
              <p:cNvSpPr txBox="1"/>
              <p:nvPr/>
            </p:nvSpPr>
            <p:spPr>
              <a:xfrm>
                <a:off x="957959" y="2927739"/>
                <a:ext cx="341452" cy="184666"/>
              </a:xfrm>
              <a:prstGeom prst="rect">
                <a:avLst/>
              </a:prstGeom>
              <a:solidFill>
                <a:schemeClr val="bg1"/>
              </a:solidFill>
            </p:spPr>
            <p:txBody>
              <a:bodyPr wrap="none" lIns="13500" tIns="0" rIns="13500" bIns="0" rtlCol="0">
                <a:spAutoFit/>
              </a:bodyPr>
              <a:lstStyle/>
              <a:p>
                <a:r>
                  <a:rPr lang="sv-SE" sz="1200" b="1" dirty="0"/>
                  <a:t>0000</a:t>
                </a:r>
              </a:p>
            </p:txBody>
          </p:sp>
          <p:sp>
            <p:nvSpPr>
              <p:cNvPr id="128" name="textruta 127">
                <a:extLst>
                  <a:ext uri="{FF2B5EF4-FFF2-40B4-BE49-F238E27FC236}">
                    <a16:creationId xmlns:a16="http://schemas.microsoft.com/office/drawing/2014/main" id="{1DA2AEE7-8F73-4C25-B47D-418028B71389}"/>
                  </a:ext>
                </a:extLst>
              </p:cNvPr>
              <p:cNvSpPr txBox="1"/>
              <p:nvPr/>
            </p:nvSpPr>
            <p:spPr>
              <a:xfrm>
                <a:off x="3117281" y="2927739"/>
                <a:ext cx="341452" cy="184666"/>
              </a:xfrm>
              <a:prstGeom prst="rect">
                <a:avLst/>
              </a:prstGeom>
              <a:solidFill>
                <a:schemeClr val="bg1"/>
              </a:solidFill>
            </p:spPr>
            <p:txBody>
              <a:bodyPr wrap="none" lIns="13500" tIns="0" rIns="13500" bIns="0" rtlCol="0">
                <a:spAutoFit/>
              </a:bodyPr>
              <a:lstStyle/>
              <a:p>
                <a:r>
                  <a:rPr lang="sv-SE" sz="1200" b="1" dirty="0"/>
                  <a:t>2500</a:t>
                </a:r>
              </a:p>
            </p:txBody>
          </p:sp>
        </p:grpSp>
      </p:grpSp>
      <p:sp>
        <p:nvSpPr>
          <p:cNvPr id="83" name="textruta 82">
            <a:extLst>
              <a:ext uri="{FF2B5EF4-FFF2-40B4-BE49-F238E27FC236}">
                <a16:creationId xmlns:a16="http://schemas.microsoft.com/office/drawing/2014/main" id="{FA91C1A8-7872-433C-A8EB-C13900AA9751}"/>
              </a:ext>
            </a:extLst>
          </p:cNvPr>
          <p:cNvSpPr txBox="1"/>
          <p:nvPr/>
        </p:nvSpPr>
        <p:spPr>
          <a:xfrm>
            <a:off x="2367216" y="5551696"/>
            <a:ext cx="7599774" cy="1007181"/>
          </a:xfrm>
          <a:prstGeom prst="rect">
            <a:avLst/>
          </a:prstGeom>
          <a:solidFill>
            <a:schemeClr val="tx1">
              <a:lumMod val="75000"/>
              <a:lumOff val="25000"/>
            </a:schemeClr>
          </a:solidFill>
          <a:ln w="28575">
            <a:solidFill>
              <a:schemeClr val="accent5">
                <a:lumMod val="60000"/>
                <a:lumOff val="40000"/>
              </a:schemeClr>
            </a:solidFill>
          </a:ln>
        </p:spPr>
        <p:style>
          <a:lnRef idx="2">
            <a:schemeClr val="accent3"/>
          </a:lnRef>
          <a:fillRef idx="1">
            <a:schemeClr val="lt1"/>
          </a:fillRef>
          <a:effectRef idx="0">
            <a:schemeClr val="accent3"/>
          </a:effectRef>
          <a:fontRef idx="minor">
            <a:schemeClr val="dk1"/>
          </a:fontRef>
        </p:style>
        <p:txBody>
          <a:bodyPr wrap="none" lIns="252000" tIns="72000" rIns="252000" bIns="72000" rtlCol="0">
            <a:spAutoFit/>
          </a:bodyPr>
          <a:lstStyle/>
          <a:p>
            <a:pPr algn="ctr"/>
            <a:r>
              <a:rPr lang="sv-SE"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För en komplett genomgång:</a:t>
            </a:r>
          </a:p>
          <a:p>
            <a:pPr algn="ctr"/>
            <a:r>
              <a:rPr lang="sv-SE"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se spellistan </a:t>
            </a:r>
            <a:r>
              <a:rPr lang="sv-SE" sz="2800" b="1" dirty="0">
                <a:ln w="10160">
                  <a:solidFill>
                    <a:schemeClr val="accent1"/>
                  </a:solidFill>
                  <a:prstDash val="solid"/>
                </a:ln>
                <a:solidFill>
                  <a:srgbClr val="FFFFFF"/>
                </a:solidFill>
                <a:effectLst>
                  <a:outerShdw blurRad="38100" dist="22860" dir="5400000" algn="tl" rotWithShape="0">
                    <a:srgbClr val="000000">
                      <a:alpha val="30000"/>
                    </a:srgbClr>
                  </a:outerShdw>
                </a:effectLst>
              </a:rPr>
              <a:t>Bibelns kronologi </a:t>
            </a:r>
            <a:r>
              <a:rPr lang="sv-SE"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på </a:t>
            </a:r>
            <a:r>
              <a:rPr lang="sv-SE" sz="2800" b="1" dirty="0">
                <a:ln w="10160">
                  <a:solidFill>
                    <a:schemeClr val="accent1"/>
                  </a:solidFill>
                  <a:prstDash val="solid"/>
                </a:ln>
                <a:solidFill>
                  <a:srgbClr val="FFFFFF"/>
                </a:solidFill>
                <a:effectLst>
                  <a:outerShdw blurRad="38100" dist="22860" dir="5400000" algn="tl" rotWithShape="0">
                    <a:srgbClr val="000000">
                      <a:alpha val="30000"/>
                    </a:srgbClr>
                  </a:outerShdw>
                </a:effectLst>
              </a:rPr>
              <a:t>Bibelkanalen</a:t>
            </a:r>
            <a:r>
              <a:rPr lang="sv-SE"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Tree>
    <p:extLst>
      <p:ext uri="{BB962C8B-B14F-4D97-AF65-F5344CB8AC3E}">
        <p14:creationId xmlns:p14="http://schemas.microsoft.com/office/powerpoint/2010/main" val="3691372986"/>
      </p:ext>
    </p:extLst>
  </p:cSld>
  <p:clrMapOvr>
    <a:masterClrMapping/>
  </p:clrMapOvr>
  <p:transition advTm="140944">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däggdjur, stående, varg&#10;&#10;Automatiskt genererad beskrivning">
            <a:extLst>
              <a:ext uri="{FF2B5EF4-FFF2-40B4-BE49-F238E27FC236}">
                <a16:creationId xmlns:a16="http://schemas.microsoft.com/office/drawing/2014/main" id="{E45303C3-85D8-449E-AAAF-F04E0EFBAD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6193"/>
            <a:ext cx="20379552" cy="6201807"/>
          </a:xfrm>
          <a:prstGeom prst="rect">
            <a:avLst/>
          </a:prstGeom>
        </p:spPr>
      </p:pic>
      <p:sp>
        <p:nvSpPr>
          <p:cNvPr id="3" name="Rubrik 2"/>
          <p:cNvSpPr>
            <a:spLocks noGrp="1"/>
          </p:cNvSpPr>
          <p:nvPr>
            <p:ph type="title"/>
          </p:nvPr>
        </p:nvSpPr>
        <p:spPr/>
        <p:txBody>
          <a:bodyPr/>
          <a:lstStyle/>
          <a:p>
            <a:r>
              <a:rPr lang="sv-SE" dirty="0"/>
              <a:t>Avslutande påminnelser</a:t>
            </a:r>
          </a:p>
        </p:txBody>
      </p:sp>
      <p:sp>
        <p:nvSpPr>
          <p:cNvPr id="5" name="Rektangel 4"/>
          <p:cNvSpPr/>
          <p:nvPr/>
        </p:nvSpPr>
        <p:spPr>
          <a:xfrm>
            <a:off x="2867933" y="766941"/>
            <a:ext cx="9324068" cy="5888792"/>
          </a:xfrm>
          <a:prstGeom prst="rect">
            <a:avLst/>
          </a:prstGeom>
          <a:noFill/>
        </p:spPr>
        <p:txBody>
          <a:bodyPr wrap="square" lIns="216000" rIns="0">
            <a:spAutoFit/>
          </a:bodyPr>
          <a:lstStyle/>
          <a:p>
            <a:pPr>
              <a:lnSpc>
                <a:spcPts val="2000"/>
              </a:lnSpc>
              <a:spcBef>
                <a:spcPts val="1200"/>
              </a:spcBef>
            </a:pPr>
            <a:r>
              <a:rPr lang="sv-SE" b="1" dirty="0"/>
              <a:t>Varningar</a:t>
            </a:r>
          </a:p>
          <a:p>
            <a:pPr marL="273050" indent="-185738">
              <a:lnSpc>
                <a:spcPts val="2000"/>
              </a:lnSpc>
              <a:spcBef>
                <a:spcPts val="600"/>
              </a:spcBef>
              <a:buFont typeface="Arial" panose="020B0604020202020204" pitchFamily="34" charset="0"/>
              <a:buChar char="•"/>
            </a:pPr>
            <a:r>
              <a:rPr lang="sv-SE" i="1" dirty="0">
                <a:ea typeface="Calibri" panose="020F0502020204030204" pitchFamily="34" charset="0"/>
                <a:cs typeface="Arial" panose="020B0604020202020204" pitchFamily="34" charset="0"/>
              </a:rPr>
              <a:t>Falska profeter:</a:t>
            </a:r>
            <a:r>
              <a:rPr lang="sv-SE" i="1" dirty="0">
                <a:solidFill>
                  <a:srgbClr val="C00000"/>
                </a:solidFill>
                <a:ea typeface="Calibri" panose="020F0502020204030204" pitchFamily="34" charset="0"/>
                <a:cs typeface="Arial" panose="020B0604020202020204" pitchFamily="34" charset="0"/>
              </a:rPr>
              <a:t> </a:t>
            </a:r>
            <a:r>
              <a:rPr lang="sv-SE" dirty="0">
                <a:solidFill>
                  <a:srgbClr val="C00000"/>
                </a:solidFill>
                <a:ea typeface="Calibri" panose="020F0502020204030204" pitchFamily="34" charset="0"/>
                <a:cs typeface="Arial" panose="020B0604020202020204" pitchFamily="34" charset="0"/>
              </a:rPr>
              <a:t>Många </a:t>
            </a:r>
            <a:r>
              <a:rPr lang="sv-SE" i="1" u="sng" dirty="0">
                <a:solidFill>
                  <a:srgbClr val="C00000"/>
                </a:solidFill>
                <a:ea typeface="Calibri" panose="020F0502020204030204" pitchFamily="34" charset="0"/>
                <a:cs typeface="Arial" panose="020B0604020202020204" pitchFamily="34" charset="0"/>
              </a:rPr>
              <a:t>falska profeter</a:t>
            </a:r>
            <a:r>
              <a:rPr lang="sv-SE" i="1" dirty="0">
                <a:solidFill>
                  <a:srgbClr val="C00000"/>
                </a:solidFill>
                <a:ea typeface="Calibri" panose="020F0502020204030204" pitchFamily="34" charset="0"/>
                <a:cs typeface="Arial" panose="020B0604020202020204" pitchFamily="34" charset="0"/>
              </a:rPr>
              <a:t> </a:t>
            </a:r>
            <a:r>
              <a:rPr lang="sv-SE" dirty="0">
                <a:solidFill>
                  <a:srgbClr val="C00000"/>
                </a:solidFill>
                <a:ea typeface="Calibri" panose="020F0502020204030204" pitchFamily="34" charset="0"/>
                <a:cs typeface="Arial" panose="020B0604020202020204" pitchFamily="34" charset="0"/>
              </a:rPr>
              <a:t>ska träda fram och </a:t>
            </a:r>
            <a:r>
              <a:rPr lang="sv-SE" i="1" u="sng" dirty="0">
                <a:solidFill>
                  <a:srgbClr val="C00000"/>
                </a:solidFill>
                <a:ea typeface="Calibri" panose="020F0502020204030204" pitchFamily="34" charset="0"/>
                <a:cs typeface="Arial" panose="020B0604020202020204" pitchFamily="34" charset="0"/>
              </a:rPr>
              <a:t>bedra</a:t>
            </a:r>
            <a:r>
              <a:rPr lang="sv-SE" dirty="0">
                <a:solidFill>
                  <a:srgbClr val="C00000"/>
                </a:solidFill>
                <a:ea typeface="Calibri" panose="020F0502020204030204" pitchFamily="34" charset="0"/>
                <a:cs typeface="Arial" panose="020B0604020202020204" pitchFamily="34" charset="0"/>
              </a:rPr>
              <a:t> många, och eftersom laglösheten ökar kommer kärleken att kallna hos de flesta.</a:t>
            </a:r>
            <a:r>
              <a:rPr lang="sv-SE" dirty="0">
                <a:ea typeface="Calibri" panose="020F0502020204030204" pitchFamily="34" charset="0"/>
                <a:cs typeface="Arial" panose="020B0604020202020204" pitchFamily="34" charset="0"/>
              </a:rPr>
              <a:t> </a:t>
            </a:r>
            <a:r>
              <a:rPr lang="sv-SE" sz="1400" dirty="0">
                <a:ea typeface="Calibri" panose="020F0502020204030204" pitchFamily="34" charset="0"/>
                <a:cs typeface="Arial" panose="020B0604020202020204" pitchFamily="34" charset="0"/>
              </a:rPr>
              <a:t>(Matt 24:11-12)</a:t>
            </a:r>
          </a:p>
          <a:p>
            <a:pPr marL="273050" indent="-185738">
              <a:lnSpc>
                <a:spcPts val="2000"/>
              </a:lnSpc>
              <a:spcBef>
                <a:spcPts val="600"/>
              </a:spcBef>
              <a:buFont typeface="Arial" panose="020B0604020202020204" pitchFamily="34" charset="0"/>
              <a:buChar char="•"/>
            </a:pPr>
            <a:r>
              <a:rPr lang="sv-SE" i="1" dirty="0">
                <a:ea typeface="Calibri" panose="020F0502020204030204" pitchFamily="34" charset="0"/>
                <a:cs typeface="Arial" panose="020B0604020202020204" pitchFamily="34" charset="0"/>
              </a:rPr>
              <a:t>Underverk inget äkthetsbevis: </a:t>
            </a:r>
            <a:r>
              <a:rPr lang="sv-SE" dirty="0">
                <a:solidFill>
                  <a:srgbClr val="C00000"/>
                </a:solidFill>
                <a:ea typeface="Calibri" panose="020F0502020204030204" pitchFamily="34" charset="0"/>
                <a:cs typeface="Arial" panose="020B0604020202020204" pitchFamily="34" charset="0"/>
              </a:rPr>
              <a:t>[Vilddjuret] gör </a:t>
            </a:r>
            <a:r>
              <a:rPr lang="sv-SE" i="1" u="sng" dirty="0">
                <a:solidFill>
                  <a:srgbClr val="C00000"/>
                </a:solidFill>
                <a:ea typeface="Calibri" panose="020F0502020204030204" pitchFamily="34" charset="0"/>
                <a:cs typeface="Arial" panose="020B0604020202020204" pitchFamily="34" charset="0"/>
              </a:rPr>
              <a:t>stora tecken</a:t>
            </a:r>
            <a:r>
              <a:rPr lang="sv-SE" dirty="0">
                <a:solidFill>
                  <a:srgbClr val="C00000"/>
                </a:solidFill>
                <a:ea typeface="Calibri" panose="020F0502020204030204" pitchFamily="34" charset="0"/>
                <a:cs typeface="Arial" panose="020B0604020202020204" pitchFamily="34" charset="0"/>
              </a:rPr>
              <a:t> och får till och med eld att falla </a:t>
            </a:r>
            <a:br>
              <a:rPr lang="sv-SE" dirty="0">
                <a:solidFill>
                  <a:srgbClr val="C00000"/>
                </a:solidFill>
                <a:ea typeface="Calibri" panose="020F0502020204030204" pitchFamily="34" charset="0"/>
                <a:cs typeface="Arial" panose="020B0604020202020204" pitchFamily="34" charset="0"/>
              </a:rPr>
            </a:br>
            <a:r>
              <a:rPr lang="sv-SE" dirty="0">
                <a:solidFill>
                  <a:srgbClr val="C00000"/>
                </a:solidFill>
                <a:ea typeface="Calibri" panose="020F0502020204030204" pitchFamily="34" charset="0"/>
                <a:cs typeface="Arial" panose="020B0604020202020204" pitchFamily="34" charset="0"/>
              </a:rPr>
              <a:t>från himlen… Genom tecknen… </a:t>
            </a:r>
            <a:r>
              <a:rPr lang="sv-SE" i="1" u="sng" dirty="0">
                <a:solidFill>
                  <a:srgbClr val="C00000"/>
                </a:solidFill>
                <a:ea typeface="Calibri" panose="020F0502020204030204" pitchFamily="34" charset="0"/>
                <a:cs typeface="Arial" panose="020B0604020202020204" pitchFamily="34" charset="0"/>
              </a:rPr>
              <a:t>förleder</a:t>
            </a:r>
            <a:r>
              <a:rPr lang="sv-SE" dirty="0">
                <a:solidFill>
                  <a:srgbClr val="C00000"/>
                </a:solidFill>
                <a:ea typeface="Calibri" panose="020F0502020204030204" pitchFamily="34" charset="0"/>
                <a:cs typeface="Arial" panose="020B0604020202020204" pitchFamily="34" charset="0"/>
              </a:rPr>
              <a:t> det jordens invånare.</a:t>
            </a:r>
            <a:r>
              <a:rPr lang="sv-SE" dirty="0">
                <a:ea typeface="Calibri" panose="020F0502020204030204" pitchFamily="34" charset="0"/>
                <a:cs typeface="Arial" panose="020B0604020202020204" pitchFamily="34" charset="0"/>
              </a:rPr>
              <a:t> </a:t>
            </a:r>
            <a:r>
              <a:rPr lang="sv-SE" sz="1400" dirty="0">
                <a:ea typeface="Calibri" panose="020F0502020204030204" pitchFamily="34" charset="0"/>
                <a:cs typeface="Arial" panose="020B0604020202020204" pitchFamily="34" charset="0"/>
              </a:rPr>
              <a:t>(Upp 13:13-14)</a:t>
            </a:r>
          </a:p>
          <a:p>
            <a:pPr marL="273050" indent="-185738">
              <a:lnSpc>
                <a:spcPts val="2000"/>
              </a:lnSpc>
              <a:spcBef>
                <a:spcPts val="600"/>
              </a:spcBef>
              <a:buFont typeface="Arial" panose="020B0604020202020204" pitchFamily="34" charset="0"/>
              <a:buChar char="•"/>
            </a:pPr>
            <a:r>
              <a:rPr lang="sv-SE" i="1" dirty="0">
                <a:cs typeface="Arial" panose="020B0604020202020204" pitchFamily="34" charset="0"/>
              </a:rPr>
              <a:t>Avfall:</a:t>
            </a:r>
            <a:r>
              <a:rPr lang="sv-SE" dirty="0">
                <a:cs typeface="Arial" panose="020B0604020202020204" pitchFamily="34" charset="0"/>
              </a:rPr>
              <a:t> </a:t>
            </a:r>
            <a:r>
              <a:rPr lang="sv-SE" dirty="0">
                <a:solidFill>
                  <a:srgbClr val="C00000"/>
                </a:solidFill>
              </a:rPr>
              <a:t>Då ska man utlämna er åt lidande och döda er, och ni kommer att bli hatade av alla folk för mitt namns skull. Då ska många </a:t>
            </a:r>
            <a:r>
              <a:rPr lang="sv-SE" i="1" u="sng" dirty="0">
                <a:solidFill>
                  <a:srgbClr val="C00000"/>
                </a:solidFill>
              </a:rPr>
              <a:t>komma på fall</a:t>
            </a:r>
            <a:r>
              <a:rPr lang="sv-SE" dirty="0">
                <a:solidFill>
                  <a:srgbClr val="C00000"/>
                </a:solidFill>
              </a:rPr>
              <a:t>, och de ska förråda varandra.</a:t>
            </a:r>
            <a:r>
              <a:rPr lang="sv-SE" dirty="0"/>
              <a:t> </a:t>
            </a:r>
            <a:r>
              <a:rPr lang="sv-SE" sz="1400" dirty="0"/>
              <a:t>(Matt 24:9-10)</a:t>
            </a:r>
          </a:p>
          <a:p>
            <a:pPr>
              <a:lnSpc>
                <a:spcPts val="2000"/>
              </a:lnSpc>
              <a:spcBef>
                <a:spcPts val="1200"/>
              </a:spcBef>
            </a:pPr>
            <a:r>
              <a:rPr lang="sv-SE" b="1" dirty="0"/>
              <a:t>Uppmaningar</a:t>
            </a:r>
          </a:p>
          <a:p>
            <a:pPr marL="273050" indent="-185738">
              <a:lnSpc>
                <a:spcPts val="2000"/>
              </a:lnSpc>
              <a:spcBef>
                <a:spcPts val="600"/>
              </a:spcBef>
              <a:buFont typeface="Arial" panose="020B0604020202020204" pitchFamily="34" charset="0"/>
              <a:buChar char="•"/>
            </a:pPr>
            <a:r>
              <a:rPr lang="sv-SE" i="1" dirty="0">
                <a:sym typeface="Wingdings" panose="05000000000000000000" pitchFamily="2" charset="2"/>
              </a:rPr>
              <a:t>Befatta dig inte med Antikrist: </a:t>
            </a:r>
            <a:r>
              <a:rPr lang="sv-SE" dirty="0">
                <a:solidFill>
                  <a:srgbClr val="C00000"/>
                </a:solidFill>
              </a:rPr>
              <a:t>Om någon </a:t>
            </a:r>
            <a:r>
              <a:rPr lang="sv-SE" i="1" u="sng" dirty="0">
                <a:solidFill>
                  <a:srgbClr val="C00000"/>
                </a:solidFill>
              </a:rPr>
              <a:t>tillber</a:t>
            </a:r>
            <a:r>
              <a:rPr lang="sv-SE" dirty="0">
                <a:solidFill>
                  <a:srgbClr val="C00000"/>
                </a:solidFill>
              </a:rPr>
              <a:t> vilddjuret och dess bild och </a:t>
            </a:r>
            <a:r>
              <a:rPr lang="sv-SE" i="1" u="sng" dirty="0">
                <a:solidFill>
                  <a:srgbClr val="C00000"/>
                </a:solidFill>
              </a:rPr>
              <a:t>tar emot märket</a:t>
            </a:r>
            <a:r>
              <a:rPr lang="sv-SE" dirty="0">
                <a:solidFill>
                  <a:srgbClr val="C00000"/>
                </a:solidFill>
              </a:rPr>
              <a:t> </a:t>
            </a:r>
            <a:br>
              <a:rPr lang="sv-SE" dirty="0">
                <a:solidFill>
                  <a:srgbClr val="C00000"/>
                </a:solidFill>
              </a:rPr>
            </a:br>
            <a:r>
              <a:rPr lang="sv-SE" dirty="0">
                <a:solidFill>
                  <a:srgbClr val="C00000"/>
                </a:solidFill>
              </a:rPr>
              <a:t>på sin panna eller hand, då ska han själv få dricka av Guds vredes vin. </a:t>
            </a:r>
            <a:r>
              <a:rPr lang="sv-SE" sz="1400" dirty="0"/>
              <a:t>(Upp 14:9-10)</a:t>
            </a:r>
            <a:endParaRPr lang="sv-SE" dirty="0">
              <a:ea typeface="Calibri" panose="020F0502020204030204" pitchFamily="34" charset="0"/>
              <a:cs typeface="Arial" panose="020B0604020202020204" pitchFamily="34" charset="0"/>
            </a:endParaRPr>
          </a:p>
          <a:p>
            <a:pPr marL="273050" indent="-185738">
              <a:lnSpc>
                <a:spcPts val="2000"/>
              </a:lnSpc>
              <a:spcBef>
                <a:spcPts val="600"/>
              </a:spcBef>
              <a:buFont typeface="Arial" panose="020B0604020202020204" pitchFamily="34" charset="0"/>
              <a:buChar char="•"/>
            </a:pPr>
            <a:r>
              <a:rPr lang="sv-SE" i="1" dirty="0">
                <a:ea typeface="Calibri" panose="020F0502020204030204" pitchFamily="34" charset="0"/>
                <a:cs typeface="Arial" panose="020B0604020202020204" pitchFamily="34" charset="0"/>
              </a:rPr>
              <a:t>Lämna falsk religion: </a:t>
            </a:r>
            <a:r>
              <a:rPr lang="sv-SE" dirty="0">
                <a:solidFill>
                  <a:srgbClr val="C00000"/>
                </a:solidFill>
                <a:ea typeface="Calibri" panose="020F0502020204030204" pitchFamily="34" charset="0"/>
                <a:cs typeface="Arial" panose="020B0604020202020204" pitchFamily="34" charset="0"/>
              </a:rPr>
              <a:t>Gå ut från [Babylon], mitt folk, så att ni inte deltar i hennes synder </a:t>
            </a:r>
            <a:br>
              <a:rPr lang="sv-SE" dirty="0">
                <a:solidFill>
                  <a:srgbClr val="C00000"/>
                </a:solidFill>
                <a:ea typeface="Calibri" panose="020F0502020204030204" pitchFamily="34" charset="0"/>
                <a:cs typeface="Arial" panose="020B0604020202020204" pitchFamily="34" charset="0"/>
              </a:rPr>
            </a:br>
            <a:r>
              <a:rPr lang="sv-SE" dirty="0">
                <a:solidFill>
                  <a:srgbClr val="C00000"/>
                </a:solidFill>
                <a:ea typeface="Calibri" panose="020F0502020204030204" pitchFamily="34" charset="0"/>
                <a:cs typeface="Arial" panose="020B0604020202020204" pitchFamily="34" charset="0"/>
              </a:rPr>
              <a:t>och drabbas av hennes plågor.</a:t>
            </a:r>
            <a:r>
              <a:rPr lang="sv-SE" sz="1400" dirty="0">
                <a:ea typeface="Calibri" panose="020F0502020204030204" pitchFamily="34" charset="0"/>
                <a:cs typeface="Arial" panose="020B0604020202020204" pitchFamily="34" charset="0"/>
              </a:rPr>
              <a:t> (Upp 18:4)</a:t>
            </a:r>
            <a:endParaRPr lang="sv-SE" dirty="0">
              <a:ea typeface="Calibri" panose="020F0502020204030204" pitchFamily="34" charset="0"/>
              <a:cs typeface="Arial" panose="020B0604020202020204" pitchFamily="34" charset="0"/>
            </a:endParaRPr>
          </a:p>
          <a:p>
            <a:pPr marL="273050" indent="-185738">
              <a:lnSpc>
                <a:spcPts val="2000"/>
              </a:lnSpc>
              <a:spcBef>
                <a:spcPts val="600"/>
              </a:spcBef>
              <a:buFont typeface="Arial" panose="020B0604020202020204" pitchFamily="34" charset="0"/>
              <a:buChar char="•"/>
            </a:pPr>
            <a:r>
              <a:rPr lang="sv-SE" i="1" dirty="0">
                <a:ea typeface="Calibri" panose="020F0502020204030204" pitchFamily="34" charset="0"/>
                <a:cs typeface="Arial" panose="020B0604020202020204" pitchFamily="34" charset="0"/>
              </a:rPr>
              <a:t>Ta reda på tiden:</a:t>
            </a:r>
            <a:r>
              <a:rPr lang="sv-SE" dirty="0">
                <a:ea typeface="Calibri" panose="020F0502020204030204" pitchFamily="34" charset="0"/>
                <a:cs typeface="Arial" panose="020B0604020202020204" pitchFamily="34" charset="0"/>
              </a:rPr>
              <a:t> </a:t>
            </a:r>
            <a:r>
              <a:rPr lang="sv-SE" dirty="0">
                <a:solidFill>
                  <a:srgbClr val="C00000"/>
                </a:solidFill>
              </a:rPr>
              <a:t>När folk säger: "Fred och trygghet", då drabbar undergången dem lika </a:t>
            </a:r>
            <a:br>
              <a:rPr lang="sv-SE" dirty="0">
                <a:solidFill>
                  <a:srgbClr val="C00000"/>
                </a:solidFill>
              </a:rPr>
            </a:br>
            <a:r>
              <a:rPr lang="sv-SE" dirty="0">
                <a:solidFill>
                  <a:srgbClr val="C00000"/>
                </a:solidFill>
              </a:rPr>
              <a:t>plötsligt som värkarna hos en kvinna… Men ni, bröder, </a:t>
            </a:r>
            <a:r>
              <a:rPr lang="sv-SE" i="1" u="sng" dirty="0">
                <a:solidFill>
                  <a:srgbClr val="C00000"/>
                </a:solidFill>
              </a:rPr>
              <a:t>lever inte i mörker så att den dagen </a:t>
            </a:r>
            <a:br>
              <a:rPr lang="sv-SE" i="1" u="sng" dirty="0">
                <a:solidFill>
                  <a:srgbClr val="C00000"/>
                </a:solidFill>
              </a:rPr>
            </a:br>
            <a:r>
              <a:rPr lang="sv-SE" i="1" u="sng" dirty="0">
                <a:solidFill>
                  <a:srgbClr val="C00000"/>
                </a:solidFill>
              </a:rPr>
              <a:t>kan överraska er som en tjuv</a:t>
            </a:r>
            <a:r>
              <a:rPr lang="sv-SE" dirty="0">
                <a:solidFill>
                  <a:srgbClr val="C00000"/>
                </a:solidFill>
              </a:rPr>
              <a:t>… Låt oss därför… hålla oss vakna och nyktra.</a:t>
            </a:r>
            <a:r>
              <a:rPr lang="sv-SE" sz="1400" dirty="0">
                <a:solidFill>
                  <a:srgbClr val="C00000"/>
                </a:solidFill>
              </a:rPr>
              <a:t> </a:t>
            </a:r>
            <a:r>
              <a:rPr lang="sv-SE" sz="1400" dirty="0">
                <a:cs typeface="Arial" panose="020B0604020202020204" pitchFamily="34" charset="0"/>
              </a:rPr>
              <a:t>(1 Tess 5:2-6)</a:t>
            </a:r>
            <a:endParaRPr lang="sv-SE" dirty="0">
              <a:cs typeface="Arial" panose="020B0604020202020204" pitchFamily="34" charset="0"/>
            </a:endParaRPr>
          </a:p>
          <a:p>
            <a:pPr marL="273050" indent="-185738">
              <a:lnSpc>
                <a:spcPts val="2000"/>
              </a:lnSpc>
              <a:spcBef>
                <a:spcPts val="600"/>
              </a:spcBef>
              <a:buFont typeface="Arial" panose="020B0604020202020204" pitchFamily="34" charset="0"/>
              <a:buChar char="•"/>
            </a:pPr>
            <a:r>
              <a:rPr lang="sv-SE" i="1" dirty="0"/>
              <a:t>Älska Guds Ord: </a:t>
            </a:r>
            <a:r>
              <a:rPr lang="sv-SE" dirty="0">
                <a:solidFill>
                  <a:srgbClr val="C00000"/>
                </a:solidFill>
              </a:rPr>
              <a:t>Med ondskans alla konster bedrar [den laglöse] dem som går förlorade, </a:t>
            </a:r>
            <a:r>
              <a:rPr lang="sv-SE" i="1" u="sng" dirty="0">
                <a:solidFill>
                  <a:srgbClr val="C00000"/>
                </a:solidFill>
              </a:rPr>
              <a:t>eftersom</a:t>
            </a:r>
            <a:r>
              <a:rPr lang="sv-SE" dirty="0">
                <a:solidFill>
                  <a:srgbClr val="C00000"/>
                </a:solidFill>
              </a:rPr>
              <a:t> de inte tog emot </a:t>
            </a:r>
            <a:r>
              <a:rPr lang="sv-SE" i="1" u="sng" dirty="0">
                <a:solidFill>
                  <a:srgbClr val="C00000"/>
                </a:solidFill>
              </a:rPr>
              <a:t>kärleken till sanningen</a:t>
            </a:r>
            <a:r>
              <a:rPr lang="sv-SE" dirty="0">
                <a:solidFill>
                  <a:srgbClr val="C00000"/>
                </a:solidFill>
              </a:rPr>
              <a:t> så att de kunde bli frälsta.</a:t>
            </a:r>
            <a:r>
              <a:rPr lang="sv-SE" dirty="0"/>
              <a:t> </a:t>
            </a:r>
            <a:r>
              <a:rPr lang="sv-SE" sz="1400" dirty="0"/>
              <a:t>(2 Tess 2:10)</a:t>
            </a:r>
          </a:p>
          <a:p>
            <a:pPr marL="273050" indent="-185738">
              <a:lnSpc>
                <a:spcPts val="2000"/>
              </a:lnSpc>
              <a:spcBef>
                <a:spcPts val="600"/>
              </a:spcBef>
              <a:buFont typeface="Arial" panose="020B0604020202020204" pitchFamily="34" charset="0"/>
              <a:buChar char="•"/>
            </a:pPr>
            <a:r>
              <a:rPr lang="sv-SE" dirty="0">
                <a:solidFill>
                  <a:srgbClr val="C00000"/>
                </a:solidFill>
              </a:rPr>
              <a:t>Den som </a:t>
            </a:r>
            <a:r>
              <a:rPr lang="sv-SE" i="1" u="sng" dirty="0">
                <a:solidFill>
                  <a:srgbClr val="C00000"/>
                </a:solidFill>
              </a:rPr>
              <a:t>håller ut</a:t>
            </a:r>
            <a:r>
              <a:rPr lang="sv-SE" dirty="0">
                <a:solidFill>
                  <a:srgbClr val="C00000"/>
                </a:solidFill>
              </a:rPr>
              <a:t> till slutet ska bli frälst. </a:t>
            </a:r>
            <a:r>
              <a:rPr lang="sv-SE" sz="1400" dirty="0"/>
              <a:t>(Matt 24:13)</a:t>
            </a:r>
            <a:endParaRPr lang="sv-SE" sz="1400" dirty="0">
              <a:cs typeface="Arial" panose="020B0604020202020204" pitchFamily="34" charset="0"/>
            </a:endParaRPr>
          </a:p>
          <a:p>
            <a:pPr marL="87312">
              <a:lnSpc>
                <a:spcPts val="2000"/>
              </a:lnSpc>
              <a:spcBef>
                <a:spcPts val="1200"/>
              </a:spcBef>
            </a:pPr>
            <a:r>
              <a:rPr lang="sv-SE" b="1" dirty="0"/>
              <a:t>Glöm aldrig: </a:t>
            </a:r>
            <a:r>
              <a:rPr lang="sv-SE" dirty="0"/>
              <a:t>Gud har järnkoll. Han </a:t>
            </a:r>
            <a:r>
              <a:rPr lang="sv-SE" i="1" u="sng" dirty="0"/>
              <a:t>ensam</a:t>
            </a:r>
            <a:r>
              <a:rPr lang="sv-SE" dirty="0"/>
              <a:t> sitter i historiens förarsäte.</a:t>
            </a:r>
          </a:p>
        </p:txBody>
      </p:sp>
      <p:sp>
        <p:nvSpPr>
          <p:cNvPr id="12" name="textruta 11">
            <a:extLst>
              <a:ext uri="{FF2B5EF4-FFF2-40B4-BE49-F238E27FC236}">
                <a16:creationId xmlns:a16="http://schemas.microsoft.com/office/drawing/2014/main" id="{69F74B22-A3CD-435D-8E55-338710D4B801}"/>
              </a:ext>
            </a:extLst>
          </p:cNvPr>
          <p:cNvSpPr txBox="1"/>
          <p:nvPr/>
        </p:nvSpPr>
        <p:spPr>
          <a:xfrm>
            <a:off x="6606219" y="1970506"/>
            <a:ext cx="5121324" cy="1200329"/>
          </a:xfrm>
          <a:prstGeom prst="rect">
            <a:avLst/>
          </a:prstGeom>
          <a:noFill/>
        </p:spPr>
        <p:txBody>
          <a:bodyPr wrap="square">
            <a:spAutoFit/>
          </a:bodyPr>
          <a:lstStyle/>
          <a:p>
            <a:r>
              <a:rPr lang="sv-SE" sz="2400" dirty="0">
                <a:solidFill>
                  <a:srgbClr val="C00000"/>
                </a:solidFill>
                <a:ea typeface="Calibri" panose="020F0502020204030204" pitchFamily="34" charset="0"/>
                <a:cs typeface="Arial" panose="020B0604020202020204" pitchFamily="34" charset="0"/>
              </a:rPr>
              <a:t>Akta er för de falska profeterna. De kommer till er i fårakläder, men i sitt inre är de rovlystna vargar. </a:t>
            </a:r>
            <a:r>
              <a:rPr lang="sv-SE" dirty="0">
                <a:ea typeface="Calibri" panose="020F0502020204030204" pitchFamily="34" charset="0"/>
                <a:cs typeface="Arial" panose="020B0604020202020204" pitchFamily="34" charset="0"/>
              </a:rPr>
              <a:t>(Matt 7:15)</a:t>
            </a:r>
            <a:endParaRPr lang="LID4096" sz="2400" dirty="0"/>
          </a:p>
        </p:txBody>
      </p:sp>
    </p:spTree>
    <p:custDataLst>
      <p:tags r:id="rId1"/>
    </p:custDataLst>
    <p:extLst>
      <p:ext uri="{BB962C8B-B14F-4D97-AF65-F5344CB8AC3E}">
        <p14:creationId xmlns:p14="http://schemas.microsoft.com/office/powerpoint/2010/main" val="1625894947"/>
      </p:ext>
    </p:extLst>
  </p:cSld>
  <p:clrMapOvr>
    <a:masterClrMapping/>
  </p:clrMapOvr>
  <p:transition advTm="44309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8"/>
                                        </p:tgtEl>
                                        <p:attrNameLst>
                                          <p:attrName>ppt_x</p:attrName>
                                          <p:attrName>ppt_y</p:attrName>
                                        </p:attrNameLst>
                                      </p:cBhvr>
                                    </p:animMotion>
                                  </p:childTnLst>
                                </p:cTn>
                              </p:par>
                              <p:par>
                                <p:cTn id="7" presetID="10" presetClass="exit" presetSubtype="0" fill="hold" grpId="0" nodeType="withEffect">
                                  <p:stCondLst>
                                    <p:cond delay="0"/>
                                  </p:stCondLst>
                                  <p:childTnLst>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1.1|40.4|51.6|26.6|56.9|31.1|55.1|48.8|23.2|37.3"/>
</p:tagLst>
</file>

<file path=ppt/tags/tag2.xml><?xml version="1.0" encoding="utf-8"?>
<p:tagLst xmlns:a="http://schemas.openxmlformats.org/drawingml/2006/main" xmlns:r="http://schemas.openxmlformats.org/officeDocument/2006/relationships" xmlns:p="http://schemas.openxmlformats.org/presentationml/2006/main">
  <p:tag name="TIMING" val="|31.1|40.4|51.6|26.6|56.9|31.1|55.1|48.8|23.2|37.3"/>
</p:tagLst>
</file>

<file path=ppt/theme/theme1.xml><?xml version="1.0" encoding="utf-8"?>
<a:theme xmlns:a="http://schemas.openxmlformats.org/drawingml/2006/main" name="1_Office-tema">
  <a:themeElements>
    <a:clrScheme name="MDV färger">
      <a:dk1>
        <a:sysClr val="windowText" lastClr="000000"/>
      </a:dk1>
      <a:lt1>
        <a:sysClr val="window" lastClr="FFFFFF"/>
      </a:lt1>
      <a:dk2>
        <a:srgbClr val="8E8E8E"/>
      </a:dk2>
      <a:lt2>
        <a:srgbClr val="FF9500"/>
      </a:lt2>
      <a:accent1>
        <a:srgbClr val="FF2D55"/>
      </a:accent1>
      <a:accent2>
        <a:srgbClr val="FFCC00"/>
      </a:accent2>
      <a:accent3>
        <a:srgbClr val="4CD964"/>
      </a:accent3>
      <a:accent4>
        <a:srgbClr val="5AC8FA"/>
      </a:accent4>
      <a:accent5>
        <a:srgbClr val="007AFF"/>
      </a:accent5>
      <a:accent6>
        <a:srgbClr val="ED1EB4"/>
      </a:accent6>
      <a:hlink>
        <a:srgbClr val="FF9500"/>
      </a:hlink>
      <a:folHlink>
        <a:srgbClr val="8E8E93"/>
      </a:folHlink>
    </a:clrScheme>
    <a:fontScheme name="Office-t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20819</TotalTime>
  <Words>1075</Words>
  <Application>Microsoft Office PowerPoint</Application>
  <PresentationFormat>Bredbild</PresentationFormat>
  <Paragraphs>119</Paragraphs>
  <Slides>4</Slides>
  <Notes>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vt:i4>
      </vt:variant>
    </vt:vector>
  </HeadingPairs>
  <TitlesOfParts>
    <vt:vector size="10" baseType="lpstr">
      <vt:lpstr>Arial</vt:lpstr>
      <vt:lpstr>Calibri</vt:lpstr>
      <vt:lpstr>Cambria Math</vt:lpstr>
      <vt:lpstr>Maiandra GD</vt:lpstr>
      <vt:lpstr>MV Boli</vt:lpstr>
      <vt:lpstr>1_Office-tema</vt:lpstr>
      <vt:lpstr>6. Avslut</vt:lpstr>
      <vt:lpstr>Avslutande påminnelser</vt:lpstr>
      <vt:lpstr>Tajmningen</vt:lpstr>
      <vt:lpstr>Avslutande påminnelser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 Gärdeborn</dc:creator>
  <cp:lastModifiedBy>Anders Gärdeborn</cp:lastModifiedBy>
  <cp:revision>1408</cp:revision>
  <dcterms:created xsi:type="dcterms:W3CDTF">2014-07-20T14:06:11Z</dcterms:created>
  <dcterms:modified xsi:type="dcterms:W3CDTF">2021-02-26T13:35:39Z</dcterms:modified>
</cp:coreProperties>
</file>