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90" r:id="rId1"/>
  </p:sldMasterIdLst>
  <p:notesMasterIdLst>
    <p:notesMasterId r:id="rId6"/>
  </p:notesMasterIdLst>
  <p:sldIdLst>
    <p:sldId id="1306" r:id="rId2"/>
    <p:sldId id="1329" r:id="rId3"/>
    <p:sldId id="1311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C275"/>
    <a:srgbClr val="C00000"/>
    <a:srgbClr val="FCE7F2"/>
    <a:srgbClr val="AF7547"/>
    <a:srgbClr val="E4B67A"/>
    <a:srgbClr val="DA9C5B"/>
    <a:srgbClr val="FCF6AB"/>
    <a:srgbClr val="FDFDC1"/>
    <a:srgbClr val="FEEB7B"/>
    <a:srgbClr val="F3E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78785" autoAdjust="0"/>
  </p:normalViewPr>
  <p:slideViewPr>
    <p:cSldViewPr snapToGrid="0">
      <p:cViewPr varScale="1">
        <p:scale>
          <a:sx n="100" d="100"/>
          <a:sy n="100" d="100"/>
        </p:scale>
        <p:origin x="1200" y="84"/>
      </p:cViewPr>
      <p:guideLst>
        <p:guide orient="horz" pos="32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799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658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trike="noStrike" dirty="0"/>
              <a:t>VO: En kvinnas säd =&gt; Jungfrufödelsen.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trike="noStrike" dirty="0"/>
              <a:t>Krossa huvud =&gt; Satans makt.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trike="noStrike" dirty="0"/>
              <a:t>Hugga i hälen =&gt; Korsfästelsen.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trike="noStrike" dirty="0"/>
              <a:t>VO: Upp 22:20 sägs </a:t>
            </a:r>
            <a:r>
              <a:rPr lang="sv-SE" sz="1200" i="1" u="sng" strike="noStrike" dirty="0"/>
              <a:t>efter</a:t>
            </a:r>
            <a:r>
              <a:rPr lang="sv-SE" sz="1200" strike="noStrike" dirty="0"/>
              <a:t> himmelsfärden, dvs Jesus kommer att återkomma.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trike="noStrike" dirty="0"/>
              <a:t>Sista meningen är ”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Herren Jesu nåd vare med alla.”</a:t>
            </a:r>
            <a:endParaRPr lang="sv-SE" sz="1200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056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Elisha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blev smord till profet av </a:t>
            </a: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Elia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Aron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blev smord till präst av </a:t>
            </a: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Mose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och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David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blev smord till kung av </a:t>
            </a: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Samuel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309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52096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6E7EEB4-D58B-4066-A1DF-6A21232E7132}"/>
              </a:ext>
            </a:extLst>
          </p:cNvPr>
          <p:cNvSpPr txBox="1"/>
          <p:nvPr userDrawn="1"/>
        </p:nvSpPr>
        <p:spPr>
          <a:xfrm>
            <a:off x="9831533" y="3462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3095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3.bp.blogspot.com/-YY-0-m_PrAg/WQ2hUsMQpxI/AAAAAAAAHAU/B3UnPje1Eq0dXTwErwpONSJgKR3uFT5kQCLcB/s1600/olja%2B2017%2Btillsammans%2Bi%2Btro_redigerad-1.jpg">
            <a:extLst>
              <a:ext uri="{FF2B5EF4-FFF2-40B4-BE49-F238E27FC236}">
                <a16:creationId xmlns:a16="http://schemas.microsoft.com/office/drawing/2014/main" id="{72E9374F-D835-4B1C-B138-5C33AF196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7624" y="4285386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47625" y="550592"/>
            <a:ext cx="7092000" cy="22968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Jesus</a:t>
            </a:r>
            <a:endParaRPr kumimoji="0" lang="sv-SE" sz="60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27000">
                  <a:schemeClr val="accent5"/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Kristus</a:t>
            </a:r>
            <a:endParaRPr lang="sv-SE" sz="10500" dirty="0">
              <a:effectLst>
                <a:glow rad="127000">
                  <a:schemeClr val="accent5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244694" y="3342360"/>
            <a:ext cx="7092000" cy="84167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5400" b="1" i="0" u="none" strike="noStrike" kern="1200" cap="none" spc="0" normalizeH="0" baseline="0" noProof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Vem? Vad? Varifrån?</a:t>
            </a:r>
            <a:endParaRPr lang="sv-SE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439765"/>
            <a:ext cx="6965686" cy="956595"/>
          </a:xfrm>
          <a:prstGeom prst="rect">
            <a:avLst/>
          </a:prstGeom>
        </p:spPr>
        <p:txBody>
          <a:bodyPr lIns="432000" anchor="ctr"/>
          <a:lstStyle>
            <a:lvl1pPr algn="ctr">
              <a:lnSpc>
                <a:spcPts val="6000"/>
              </a:lnSpc>
              <a:defRPr sz="60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7EEB503-4A03-43B4-9601-BAE5112DCAA5}"/>
              </a:ext>
            </a:extLst>
          </p:cNvPr>
          <p:cNvSpPr txBox="1"/>
          <p:nvPr userDrawn="1"/>
        </p:nvSpPr>
        <p:spPr>
          <a:xfrm>
            <a:off x="10828344" y="6209643"/>
            <a:ext cx="1227901" cy="573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sv-SE" sz="1600" dirty="0">
                <a:solidFill>
                  <a:schemeClr val="bg1"/>
                </a:solidFill>
                <a:latin typeface="Gabriola" panose="04040605051002020D02" pitchFamily="82" charset="0"/>
              </a:rPr>
              <a:t>Konstnär</a:t>
            </a:r>
          </a:p>
          <a:p>
            <a:pPr algn="ctr">
              <a:lnSpc>
                <a:spcPts val="2200"/>
              </a:lnSpc>
            </a:pPr>
            <a:r>
              <a:rPr lang="sv-SE" sz="2800" dirty="0">
                <a:solidFill>
                  <a:schemeClr val="bg1"/>
                </a:solidFill>
                <a:latin typeface="Gabriola" panose="04040605051002020D02" pitchFamily="82" charset="0"/>
              </a:rPr>
              <a:t>Signe Flink</a:t>
            </a:r>
          </a:p>
        </p:txBody>
      </p:sp>
    </p:spTree>
    <p:extLst>
      <p:ext uri="{BB962C8B-B14F-4D97-AF65-F5344CB8AC3E}">
        <p14:creationId xmlns:p14="http://schemas.microsoft.com/office/powerpoint/2010/main" val="37290903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669B1-71A5-45C7-B7BB-029FBAB9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Jesu roll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58D0290-01C0-4EEF-8663-261F0440D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7" r="6117"/>
          <a:stretch/>
        </p:blipFill>
        <p:spPr>
          <a:xfrm rot="184476">
            <a:off x="7463415" y="1196148"/>
            <a:ext cx="3284774" cy="4637160"/>
          </a:xfrm>
          <a:prstGeom prst="rect">
            <a:avLst/>
          </a:prstGeom>
          <a:effectLst>
            <a:glow rad="127000">
              <a:schemeClr val="accent3">
                <a:alpha val="7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59461"/>
      </p:ext>
    </p:extLst>
  </p:cSld>
  <p:clrMapOvr>
    <a:masterClrMapping/>
  </p:clrMapOvr>
  <p:transition advTm="2273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4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C8494AF3-CEA0-4E85-8360-E5896D725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578"/>
            <a:ext cx="9727438" cy="621342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7D93AA2-89DC-4A31-96C2-0326EB49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Tre </a:t>
            </a:r>
            <a:r>
              <a:rPr lang="sv-SE" dirty="0"/>
              <a:t>komponenter</a:t>
            </a:r>
            <a:r>
              <a:rPr lang="sv-SE" sz="3600" dirty="0"/>
              <a:t> i alla religioner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EA351E1-99B5-486E-BC61-8A7603EB1932}"/>
              </a:ext>
            </a:extLst>
          </p:cNvPr>
          <p:cNvSpPr/>
          <p:nvPr/>
        </p:nvSpPr>
        <p:spPr>
          <a:xfrm>
            <a:off x="201719" y="1938261"/>
            <a:ext cx="1836000" cy="648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sv-SE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8AA2643-D740-48AC-9CDE-2A016E63CDE1}"/>
              </a:ext>
            </a:extLst>
          </p:cNvPr>
          <p:cNvSpPr/>
          <p:nvPr/>
        </p:nvSpPr>
        <p:spPr>
          <a:xfrm>
            <a:off x="3869480" y="6060036"/>
            <a:ext cx="1836000" cy="648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sv-SE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Präster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670C021-AA61-4552-A758-FA0919C60FA6}"/>
              </a:ext>
            </a:extLst>
          </p:cNvPr>
          <p:cNvSpPr/>
          <p:nvPr/>
        </p:nvSpPr>
        <p:spPr>
          <a:xfrm>
            <a:off x="7700175" y="1930328"/>
            <a:ext cx="1836000" cy="648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sv-SE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</a:t>
            </a:r>
            <a:endParaRPr lang="sv-SE" sz="4400" dirty="0"/>
          </a:p>
        </p:txBody>
      </p:sp>
      <p:sp>
        <p:nvSpPr>
          <p:cNvPr id="13" name="Pratbubbla: rektangel med rundade hörn 12">
            <a:extLst>
              <a:ext uri="{FF2B5EF4-FFF2-40B4-BE49-F238E27FC236}">
                <a16:creationId xmlns:a16="http://schemas.microsoft.com/office/drawing/2014/main" id="{3C0754E3-8DB1-4072-A727-3C31A1302237}"/>
              </a:ext>
            </a:extLst>
          </p:cNvPr>
          <p:cNvSpPr/>
          <p:nvPr/>
        </p:nvSpPr>
        <p:spPr>
          <a:xfrm>
            <a:off x="3869480" y="740674"/>
            <a:ext cx="3744000" cy="792000"/>
          </a:xfrm>
          <a:prstGeom prst="wedgeRoundRectCallout">
            <a:avLst>
              <a:gd name="adj1" fmla="val 58336"/>
              <a:gd name="adj2" fmla="val 14337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sv-SE" sz="2400" dirty="0">
                <a:solidFill>
                  <a:srgbClr val="C00000"/>
                </a:solidFill>
              </a:rPr>
              <a:t>Se Guds </a:t>
            </a:r>
            <a:r>
              <a:rPr lang="sv-SE" sz="2400" i="1" u="sng" dirty="0">
                <a:solidFill>
                  <a:srgbClr val="C00000"/>
                </a:solidFill>
              </a:rPr>
              <a:t>Lamm</a:t>
            </a:r>
            <a:r>
              <a:rPr lang="sv-SE" sz="2400" dirty="0">
                <a:solidFill>
                  <a:srgbClr val="C00000"/>
                </a:solidFill>
              </a:rPr>
              <a:t> som tar bort världens synd! </a:t>
            </a:r>
            <a:r>
              <a:rPr lang="sv-SE" dirty="0"/>
              <a:t>(Joh 1:29)</a:t>
            </a:r>
            <a:endParaRPr lang="sv-SE" sz="2400" dirty="0"/>
          </a:p>
        </p:txBody>
      </p:sp>
      <p:sp>
        <p:nvSpPr>
          <p:cNvPr id="14" name="Pratbubbla: rektangel med rundade hörn 13">
            <a:extLst>
              <a:ext uri="{FF2B5EF4-FFF2-40B4-BE49-F238E27FC236}">
                <a16:creationId xmlns:a16="http://schemas.microsoft.com/office/drawing/2014/main" id="{5B3373CC-5F15-4D33-A45A-54D5866C6C63}"/>
              </a:ext>
            </a:extLst>
          </p:cNvPr>
          <p:cNvSpPr/>
          <p:nvPr/>
        </p:nvSpPr>
        <p:spPr>
          <a:xfrm>
            <a:off x="1148294" y="3087944"/>
            <a:ext cx="3744000" cy="792000"/>
          </a:xfrm>
          <a:prstGeom prst="wedgeRoundRectCallout">
            <a:avLst>
              <a:gd name="adj1" fmla="val -51546"/>
              <a:gd name="adj2" fmla="val -12236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sv-SE" sz="2400" i="1" u="sng" dirty="0">
                <a:solidFill>
                  <a:srgbClr val="C00000"/>
                </a:solidFill>
              </a:rPr>
              <a:t>Templet</a:t>
            </a:r>
            <a:r>
              <a:rPr lang="sv-SE" sz="2400" dirty="0">
                <a:solidFill>
                  <a:srgbClr val="C00000"/>
                </a:solidFill>
              </a:rPr>
              <a:t> [Jesus] talade om var hans kropp. </a:t>
            </a:r>
            <a:r>
              <a:rPr lang="sv-SE" dirty="0"/>
              <a:t>(Joh 2:19-21)</a:t>
            </a:r>
            <a:endParaRPr lang="sv-SE" sz="2400" dirty="0"/>
          </a:p>
        </p:txBody>
      </p:sp>
      <p:sp>
        <p:nvSpPr>
          <p:cNvPr id="15" name="Pratbubbla: rektangel med rundade hörn 14">
            <a:extLst>
              <a:ext uri="{FF2B5EF4-FFF2-40B4-BE49-F238E27FC236}">
                <a16:creationId xmlns:a16="http://schemas.microsoft.com/office/drawing/2014/main" id="{5CDA31A0-D756-4AC9-8443-32B5CC468156}"/>
              </a:ext>
            </a:extLst>
          </p:cNvPr>
          <p:cNvSpPr/>
          <p:nvPr/>
        </p:nvSpPr>
        <p:spPr>
          <a:xfrm>
            <a:off x="5464275" y="4436966"/>
            <a:ext cx="3744000" cy="792000"/>
          </a:xfrm>
          <a:prstGeom prst="wedgeRoundRectCallout">
            <a:avLst>
              <a:gd name="adj1" fmla="val -64900"/>
              <a:gd name="adj2" fmla="val 16791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sv-SE" sz="2400" dirty="0">
                <a:solidFill>
                  <a:srgbClr val="C00000"/>
                </a:solidFill>
              </a:rPr>
              <a:t>När vi nu har en stor </a:t>
            </a:r>
            <a:r>
              <a:rPr lang="sv-SE" sz="2400" i="1" u="sng" dirty="0">
                <a:solidFill>
                  <a:srgbClr val="C00000"/>
                </a:solidFill>
              </a:rPr>
              <a:t>överstepräst</a:t>
            </a:r>
            <a:r>
              <a:rPr lang="sv-SE" sz="2400" dirty="0">
                <a:solidFill>
                  <a:srgbClr val="C00000"/>
                </a:solidFill>
              </a:rPr>
              <a:t>… </a:t>
            </a:r>
            <a:r>
              <a:rPr lang="sv-SE" dirty="0"/>
              <a:t>(Hebr 4:14)</a:t>
            </a:r>
            <a:endParaRPr lang="sv-SE" sz="24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40EE934-073E-4521-8532-057D7E3C8754}"/>
              </a:ext>
            </a:extLst>
          </p:cNvPr>
          <p:cNvSpPr/>
          <p:nvPr/>
        </p:nvSpPr>
        <p:spPr>
          <a:xfrm>
            <a:off x="10064924" y="2128157"/>
            <a:ext cx="1800001" cy="358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  <a:t>Jesus</a:t>
            </a:r>
            <a:b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  <a:t>har</a:t>
            </a:r>
            <a:b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  <a:t>ersatt</a:t>
            </a:r>
            <a:b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  <a:t>alla</a:t>
            </a:r>
            <a:b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  <a:t>tre</a:t>
            </a:r>
            <a:b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4000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579233"/>
      </p:ext>
    </p:extLst>
  </p:cSld>
  <p:clrMapOvr>
    <a:masterClrMapping/>
  </p:clrMapOvr>
  <p:transition advTm="3499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13DD0D-3BBB-419E-83CB-47AFA6E03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133" y="2670464"/>
            <a:ext cx="4190867" cy="419086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DFA9AEB-3F72-4386-89B6-94CAF2D3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Fokalpunkten i Guds frälsningsplan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4A3A30-181A-4766-8051-2A3D328A283F}"/>
              </a:ext>
            </a:extLst>
          </p:cNvPr>
          <p:cNvSpPr/>
          <p:nvPr/>
        </p:nvSpPr>
        <p:spPr>
          <a:xfrm>
            <a:off x="0" y="747872"/>
            <a:ext cx="12192000" cy="6093976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400" dirty="0">
                <a:solidFill>
                  <a:srgbClr val="000000"/>
                </a:solidFill>
              </a:rPr>
              <a:t>Första (?) profetian i 1 Mos 3:15: </a:t>
            </a:r>
            <a:r>
              <a:rPr lang="sv-SE" sz="2400" dirty="0">
                <a:solidFill>
                  <a:srgbClr val="C00000"/>
                </a:solidFill>
              </a:rPr>
              <a:t>Jag ska sätta fiendskap mellan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i="1" u="sng" dirty="0">
                <a:solidFill>
                  <a:srgbClr val="C00000"/>
                </a:solidFill>
              </a:rPr>
              <a:t>dig </a:t>
            </a:r>
            <a:r>
              <a:rPr lang="sv-SE" sz="2400" i="1" u="sng" dirty="0"/>
              <a:t>[ormen=djävulen]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och </a:t>
            </a:r>
            <a:r>
              <a:rPr lang="sv-SE" sz="2400" i="1" u="sng" dirty="0">
                <a:solidFill>
                  <a:srgbClr val="C00000"/>
                </a:solidFill>
              </a:rPr>
              <a:t>kvinnan </a:t>
            </a:r>
            <a:r>
              <a:rPr lang="sv-SE" sz="2400" i="1" u="sng" dirty="0"/>
              <a:t>[Israel]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och mellan </a:t>
            </a:r>
            <a:r>
              <a:rPr lang="sv-SE" sz="2400" i="1" u="sng" dirty="0">
                <a:solidFill>
                  <a:srgbClr val="C00000"/>
                </a:solidFill>
              </a:rPr>
              <a:t>din avkomma </a:t>
            </a:r>
            <a:r>
              <a:rPr lang="sv-SE" sz="2400" i="1" u="sng" dirty="0"/>
              <a:t>[Antikrist]</a:t>
            </a:r>
            <a:r>
              <a:rPr lang="sv-SE" sz="2400" dirty="0"/>
              <a:t> </a:t>
            </a:r>
            <a:br>
              <a:rPr lang="sv-SE" sz="2400" dirty="0"/>
            </a:br>
            <a:r>
              <a:rPr lang="sv-SE" sz="2400" dirty="0">
                <a:solidFill>
                  <a:srgbClr val="C00000"/>
                </a:solidFill>
              </a:rPr>
              <a:t>och </a:t>
            </a:r>
            <a:r>
              <a:rPr lang="sv-SE" sz="2400" i="1" u="sng">
                <a:solidFill>
                  <a:srgbClr val="C00000"/>
                </a:solidFill>
              </a:rPr>
              <a:t>hennes avkomma </a:t>
            </a:r>
            <a:r>
              <a:rPr lang="sv-SE" sz="2400" i="1" u="sng" dirty="0"/>
              <a:t>[Kristus]</a:t>
            </a:r>
            <a:r>
              <a:rPr lang="sv-SE" sz="2400" dirty="0"/>
              <a:t>. </a:t>
            </a:r>
            <a:r>
              <a:rPr lang="sv-SE" sz="2400" dirty="0">
                <a:solidFill>
                  <a:srgbClr val="C00000"/>
                </a:solidFill>
              </a:rPr>
              <a:t>Han ska krossa ditt huvud och du ska hugga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honom i hälen.</a:t>
            </a:r>
            <a:endParaRPr lang="sv-SE" sz="2400" dirty="0"/>
          </a:p>
          <a:p>
            <a:pPr>
              <a:spcBef>
                <a:spcPts val="1200"/>
              </a:spcBef>
            </a:pPr>
            <a:r>
              <a:rPr lang="sv-SE" sz="2400" dirty="0">
                <a:solidFill>
                  <a:srgbClr val="000000"/>
                </a:solidFill>
              </a:rPr>
              <a:t>Men Jesus finns redan i Bibelns första 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u="sng" dirty="0">
                <a:solidFill>
                  <a:srgbClr val="C00000"/>
                </a:solidFill>
              </a:rPr>
              <a:t>I </a:t>
            </a:r>
            <a:r>
              <a:rPr lang="sv-SE" sz="2400" i="1" u="sng" dirty="0">
                <a:solidFill>
                  <a:srgbClr val="C00000"/>
                </a:solidFill>
              </a:rPr>
              <a:t>begynnelsen</a:t>
            </a:r>
            <a:r>
              <a:rPr lang="sv-SE" sz="2400" dirty="0">
                <a:solidFill>
                  <a:srgbClr val="C00000"/>
                </a:solidFill>
              </a:rPr>
              <a:t> skapade Gud himmel och jord. </a:t>
            </a:r>
            <a:r>
              <a:rPr lang="sv-SE" dirty="0"/>
              <a:t>(1 Mos 1:1)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Jag är A och O, </a:t>
            </a:r>
            <a:r>
              <a:rPr lang="sv-SE" sz="2400" i="1" u="sng" dirty="0">
                <a:solidFill>
                  <a:srgbClr val="C00000"/>
                </a:solidFill>
              </a:rPr>
              <a:t>begynnelsen</a:t>
            </a:r>
            <a:r>
              <a:rPr lang="sv-SE" sz="2400" dirty="0">
                <a:solidFill>
                  <a:srgbClr val="C00000"/>
                </a:solidFill>
              </a:rPr>
              <a:t> och änden. </a:t>
            </a:r>
            <a:r>
              <a:rPr lang="sv-SE" dirty="0"/>
              <a:t>(Upp 21:6)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Han är </a:t>
            </a:r>
            <a:r>
              <a:rPr lang="sv-SE" sz="2400" i="1" u="sng" dirty="0">
                <a:solidFill>
                  <a:srgbClr val="C00000"/>
                </a:solidFill>
              </a:rPr>
              <a:t>begynnelsen</a:t>
            </a:r>
            <a:r>
              <a:rPr lang="sv-SE" sz="2400" dirty="0">
                <a:solidFill>
                  <a:srgbClr val="C00000"/>
                </a:solidFill>
              </a:rPr>
              <a:t>, den förstfödde från de döda. </a:t>
            </a:r>
            <a:r>
              <a:rPr lang="sv-SE" dirty="0"/>
              <a:t>(Kol 1:18)</a:t>
            </a:r>
            <a:endParaRPr lang="sv-SE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sv-SE" sz="2400" dirty="0">
                <a:solidFill>
                  <a:srgbClr val="000000"/>
                </a:solidFill>
              </a:rPr>
              <a:t>Sedan genomsyras Skriften av Kristus som den slutliga </a:t>
            </a:r>
            <a:br>
              <a:rPr lang="sv-SE" sz="2400" dirty="0">
                <a:solidFill>
                  <a:srgbClr val="000000"/>
                </a:solidFill>
              </a:rPr>
            </a:br>
            <a:r>
              <a:rPr lang="sv-SE" sz="2400" dirty="0">
                <a:solidFill>
                  <a:srgbClr val="000000"/>
                </a:solidFill>
              </a:rPr>
              <a:t>lösningen på syndens problem, ända tills Johannes utbrister i </a:t>
            </a:r>
            <a:br>
              <a:rPr lang="sv-SE" sz="2400" dirty="0">
                <a:solidFill>
                  <a:srgbClr val="000000"/>
                </a:solidFill>
              </a:rPr>
            </a:br>
            <a:r>
              <a:rPr lang="sv-SE" sz="2400" dirty="0">
                <a:solidFill>
                  <a:srgbClr val="000000"/>
                </a:solidFill>
              </a:rPr>
              <a:t>Bibelns </a:t>
            </a:r>
            <a:r>
              <a:rPr lang="sv-SE" sz="2400">
                <a:solidFill>
                  <a:srgbClr val="000000"/>
                </a:solidFill>
              </a:rPr>
              <a:t>(näst) sista </a:t>
            </a:r>
            <a:r>
              <a:rPr lang="sv-SE" sz="2400" dirty="0">
                <a:solidFill>
                  <a:srgbClr val="000000"/>
                </a:solidFill>
              </a:rPr>
              <a:t>mening: </a:t>
            </a:r>
            <a:r>
              <a:rPr lang="sv-SE" sz="2400" dirty="0">
                <a:solidFill>
                  <a:srgbClr val="C00000"/>
                </a:solidFill>
              </a:rPr>
              <a:t>Amen, kom Herre Jesus! </a:t>
            </a:r>
            <a:r>
              <a:rPr lang="sv-SE" dirty="0"/>
              <a:t>(Upp </a:t>
            </a:r>
            <a:r>
              <a:rPr lang="sv-SE"/>
              <a:t>22:20)</a:t>
            </a:r>
            <a:endParaRPr lang="sv-SE" sz="24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spcBef>
                <a:spcPts val="1200"/>
              </a:spcBef>
            </a:pPr>
            <a:r>
              <a:rPr lang="sv-SE" sz="2400" dirty="0">
                <a:solidFill>
                  <a:srgbClr val="000000"/>
                </a:solidFill>
              </a:rPr>
              <a:t>Detta är efter Jesu himmelsfärd så Han måste komma tillbaka: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Så blev Kristus offrad </a:t>
            </a:r>
            <a:r>
              <a:rPr lang="sv-SE" sz="2400" i="1" u="sng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gång</a:t>
            </a:r>
            <a: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för att bära mångas synder. </a:t>
            </a:r>
            <a:b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Och han ska träda fram </a:t>
            </a:r>
            <a:r>
              <a:rPr lang="sv-SE" sz="2400" i="1" u="sng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andra gång</a:t>
            </a:r>
            <a: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inte för att bära </a:t>
            </a:r>
            <a:b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synd utan för att frälsa dem som väntar på honom.</a:t>
            </a:r>
            <a:r>
              <a:rPr lang="sv-SE" dirty="0">
                <a:ea typeface="Calibri" panose="020F0502020204030204" pitchFamily="34" charset="0"/>
                <a:cs typeface="Arial" panose="020B0604020202020204" pitchFamily="34" charset="0"/>
              </a:rPr>
              <a:t> (Hebr 9:28)</a:t>
            </a:r>
            <a:endParaRPr lang="sv-SE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384704"/>
      </p:ext>
    </p:extLst>
  </p:cSld>
  <p:clrMapOvr>
    <a:masterClrMapping/>
  </p:clrMapOvr>
  <p:transition advTm="4674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F1FDE85-1F4A-4D7C-9C1A-E354E6DDD7C9}"/>
              </a:ext>
            </a:extLst>
          </p:cNvPr>
          <p:cNvSpPr txBox="1"/>
          <p:nvPr/>
        </p:nvSpPr>
        <p:spPr>
          <a:xfrm>
            <a:off x="0" y="6167780"/>
            <a:ext cx="9291781" cy="6994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216000" tIns="72000" bIns="72000" rtlCol="0">
            <a:spAutoFit/>
          </a:bodyPr>
          <a:lstStyle/>
          <a:p>
            <a:pPr algn="l"/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Kristus</a:t>
            </a:r>
            <a:r>
              <a:rPr lang="sv-SE" dirty="0"/>
              <a:t> (grekiska) = 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Messias</a:t>
            </a:r>
            <a:r>
              <a:rPr lang="sv-SE" dirty="0"/>
              <a:t> (hebreiska) = 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smorde </a:t>
            </a:r>
            <a:r>
              <a:rPr lang="sv-SE" dirty="0"/>
              <a:t>(svenska)</a:t>
            </a:r>
          </a:p>
          <a:p>
            <a:pPr algn="l"/>
            <a:r>
              <a:rPr lang="sv-SE" dirty="0"/>
              <a:t>Man smorde med olja vid tillsättandet av alla dessa tre ämbeten.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Jesu tre ämbeten</a:t>
            </a:r>
          </a:p>
        </p:txBody>
      </p:sp>
      <p:pic>
        <p:nvPicPr>
          <p:cNvPr id="1026" name="Picture 2" descr="Bildresultat för profet överstepräst k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69" y="4015282"/>
            <a:ext cx="4148831" cy="28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0AA3CE3-4B03-4E2A-831C-08BEED5ADC9D}"/>
              </a:ext>
            </a:extLst>
          </p:cNvPr>
          <p:cNvSpPr/>
          <p:nvPr/>
        </p:nvSpPr>
        <p:spPr>
          <a:xfrm>
            <a:off x="0" y="688929"/>
            <a:ext cx="10857390" cy="5324535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000" dirty="0"/>
              <a:t>Hebr 1:2-3: </a:t>
            </a:r>
            <a:r>
              <a:rPr lang="sv-SE" sz="2000" dirty="0">
                <a:solidFill>
                  <a:srgbClr val="C00000"/>
                </a:solidFill>
              </a:rPr>
              <a:t>I den sista tiden har [Gud]…</a:t>
            </a:r>
          </a:p>
          <a:p>
            <a:pPr>
              <a:spcBef>
                <a:spcPts val="600"/>
              </a:spcBef>
            </a:pPr>
            <a:r>
              <a:rPr lang="sv-SE" sz="2000" dirty="0">
                <a:solidFill>
                  <a:srgbClr val="C00000"/>
                </a:solidFill>
              </a:rPr>
              <a:t>1. </a:t>
            </a:r>
            <a:r>
              <a:rPr lang="sv-SE" sz="2000" i="1" u="sng" dirty="0">
                <a:solidFill>
                  <a:srgbClr val="C00000"/>
                </a:solidFill>
              </a:rPr>
              <a:t>talat till oss</a:t>
            </a:r>
            <a:r>
              <a:rPr lang="sv-SE" sz="2000" i="1" dirty="0">
                <a:solidFill>
                  <a:srgbClr val="C00000"/>
                </a:solidFill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genom sin Son…</a:t>
            </a:r>
            <a:endParaRPr lang="sv-SE" sz="2000" b="1" dirty="0">
              <a:solidFill>
                <a:srgbClr val="C00000"/>
              </a:solidFill>
            </a:endParaRPr>
          </a:p>
          <a:p>
            <a:pPr marL="2867025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Varnar, vägleder och tröstar (ibland genom att se i framtiden).</a:t>
            </a:r>
          </a:p>
          <a:p>
            <a:pPr marL="2867025" indent="-1778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profet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 mig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[Mose] ska Herren din Gud låta uppstå </a:t>
            </a:r>
            <a:b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åt dig… Honom ska ni lyssna till.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 Mos 18:15)</a:t>
            </a:r>
            <a:endParaRPr lang="sv-SE" dirty="0">
              <a:solidFill>
                <a:srgbClr val="C00000"/>
              </a:solidFill>
            </a:endParaRPr>
          </a:p>
          <a:p>
            <a:pPr>
              <a:spcBef>
                <a:spcPts val="3600"/>
              </a:spcBef>
            </a:pPr>
            <a:r>
              <a:rPr lang="sv-SE" sz="2000" dirty="0">
                <a:solidFill>
                  <a:srgbClr val="C00000"/>
                </a:solidFill>
              </a:rPr>
              <a:t>2. sedan han fullbordat en </a:t>
            </a:r>
            <a:r>
              <a:rPr lang="sv-SE" sz="2000" i="1" u="sng" dirty="0">
                <a:solidFill>
                  <a:srgbClr val="C00000"/>
                </a:solidFill>
              </a:rPr>
              <a:t>rening från synderna</a:t>
            </a:r>
            <a:r>
              <a:rPr lang="sv-SE" sz="2000" dirty="0">
                <a:solidFill>
                  <a:srgbClr val="C00000"/>
                </a:solidFill>
              </a:rPr>
              <a:t>…</a:t>
            </a:r>
          </a:p>
          <a:p>
            <a:pPr marL="2867025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Översteprästen gick en gång om året in i det allra heligaste och stänkte blod.</a:t>
            </a:r>
          </a:p>
          <a:p>
            <a:pPr marL="2867025" indent="-1778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[Kristus] gick in i det allra heligaste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gång för alla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inte med bockars och kalvars blod utan </a:t>
            </a:r>
            <a:r>
              <a:rPr lang="sv-SE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sitt eget</a:t>
            </a:r>
            <a:r>
              <a:rPr lang="sv-SE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blod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och vann en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evig</a:t>
            </a:r>
            <a:r>
              <a:rPr lang="sv-SE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återlösning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(Hebr 9:12).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</a:pPr>
            <a:r>
              <a:rPr lang="sv-SE" sz="2000" dirty="0">
                <a:solidFill>
                  <a:srgbClr val="C00000"/>
                </a:solidFill>
              </a:rPr>
              <a:t>3. sitter han nu på </a:t>
            </a:r>
            <a:r>
              <a:rPr lang="sv-SE" sz="2000" i="1" u="sng" dirty="0">
                <a:solidFill>
                  <a:srgbClr val="C00000"/>
                </a:solidFill>
              </a:rPr>
              <a:t>Majestätets högra sida</a:t>
            </a:r>
            <a:r>
              <a:rPr lang="sv-SE" sz="2000" dirty="0">
                <a:solidFill>
                  <a:srgbClr val="C00000"/>
                </a:solidFill>
              </a:rPr>
              <a:t> i höjden.</a:t>
            </a:r>
            <a:endParaRPr lang="sv-SE" dirty="0"/>
          </a:p>
          <a:p>
            <a:pPr marL="2867025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Första ankomst: </a:t>
            </a:r>
            <a:r>
              <a:rPr lang="sv-SE" i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Lamm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Andra ankomst: </a:t>
            </a:r>
            <a:r>
              <a:rPr lang="sv-SE" i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67025" indent="-1778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Guds löfte till David: 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Ditt hus och ditt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kungadöme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 bestå inför mig till evig tid. Din tron ska vara </a:t>
            </a:r>
            <a:b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befäst för evig tid.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 Sam 7:16)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2AC513E-1839-40E2-B391-7244EAC8438E}"/>
              </a:ext>
            </a:extLst>
          </p:cNvPr>
          <p:cNvGrpSpPr/>
          <p:nvPr/>
        </p:nvGrpSpPr>
        <p:grpSpPr>
          <a:xfrm>
            <a:off x="635689" y="3152881"/>
            <a:ext cx="2030160" cy="1128269"/>
            <a:chOff x="517732" y="3100523"/>
            <a:chExt cx="2030160" cy="1128269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ACADD1E-6CB6-4B20-A84D-2C883AE6795F}"/>
                </a:ext>
              </a:extLst>
            </p:cNvPr>
            <p:cNvSpPr/>
            <p:nvPr/>
          </p:nvSpPr>
          <p:spPr>
            <a:xfrm>
              <a:off x="1466033" y="3100523"/>
              <a:ext cx="1081859" cy="11282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sv-SE" dirty="0"/>
                <a:t>Gud</a:t>
              </a:r>
            </a:p>
            <a:p>
              <a:pPr algn="ctr">
                <a:spcBef>
                  <a:spcPts val="1200"/>
                </a:spcBef>
              </a:pPr>
              <a:endParaRPr lang="sv-SE" dirty="0"/>
            </a:p>
            <a:p>
              <a:pPr algn="ctr">
                <a:spcBef>
                  <a:spcPts val="1200"/>
                </a:spcBef>
              </a:pPr>
              <a:r>
                <a:rPr lang="sv-SE" dirty="0"/>
                <a:t>Människan</a:t>
              </a:r>
            </a:p>
            <a:p>
              <a:pPr algn="ctr"/>
              <a:endParaRPr lang="sv-SE" dirty="0"/>
            </a:p>
          </p:txBody>
        </p:sp>
        <p:cxnSp>
          <p:nvCxnSpPr>
            <p:cNvPr id="30" name="Rak pilkoppling 29">
              <a:extLst>
                <a:ext uri="{FF2B5EF4-FFF2-40B4-BE49-F238E27FC236}">
                  <a16:creationId xmlns:a16="http://schemas.microsoft.com/office/drawing/2014/main" id="{8DC28433-DC98-41C5-9A41-4CE8CDA0C441}"/>
                </a:ext>
              </a:extLst>
            </p:cNvPr>
            <p:cNvCxnSpPr>
              <a:cxnSpLocks/>
            </p:cNvCxnSpPr>
            <p:nvPr/>
          </p:nvCxnSpPr>
          <p:spPr>
            <a:xfrm>
              <a:off x="2006962" y="3348397"/>
              <a:ext cx="0" cy="658452"/>
            </a:xfrm>
            <a:prstGeom prst="straightConnector1">
              <a:avLst/>
            </a:prstGeom>
            <a:ln w="28575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927D5375-E733-4581-88E1-397E5CD76294}"/>
                </a:ext>
              </a:extLst>
            </p:cNvPr>
            <p:cNvSpPr txBox="1"/>
            <p:nvPr/>
          </p:nvSpPr>
          <p:spPr>
            <a:xfrm>
              <a:off x="1575306" y="3554069"/>
              <a:ext cx="863313" cy="3099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sv-SE" sz="1200" dirty="0">
                  <a:highlight>
                    <a:srgbClr val="E8E8E9"/>
                  </a:highlight>
                </a:rPr>
                <a:t>representeras</a:t>
              </a:r>
              <a:br>
                <a:rPr lang="sv-SE" sz="1200" dirty="0">
                  <a:highlight>
                    <a:srgbClr val="E8E8E9"/>
                  </a:highlight>
                </a:rPr>
              </a:br>
              <a:r>
                <a:rPr lang="sv-SE" sz="1200" dirty="0">
                  <a:highlight>
                    <a:srgbClr val="E8E8E9"/>
                  </a:highlight>
                </a:rPr>
                <a:t>inför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3D4C59B6-E5BB-46CF-A716-A18A1855C427}"/>
                </a:ext>
              </a:extLst>
            </p:cNvPr>
            <p:cNvSpPr/>
            <p:nvPr/>
          </p:nvSpPr>
          <p:spPr>
            <a:xfrm>
              <a:off x="517732" y="3142422"/>
              <a:ext cx="917935" cy="5165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sv-SE" sz="20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Överste-</a:t>
              </a:r>
              <a:br>
                <a:rPr lang="sv-SE" sz="20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sv-SE" sz="20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präst</a:t>
              </a:r>
              <a:endParaRPr lang="sv-SE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507F61D-8A6F-46C1-8C88-A28E91BE25F9}"/>
              </a:ext>
            </a:extLst>
          </p:cNvPr>
          <p:cNvGrpSpPr/>
          <p:nvPr/>
        </p:nvGrpSpPr>
        <p:grpSpPr>
          <a:xfrm>
            <a:off x="662323" y="4799049"/>
            <a:ext cx="2003526" cy="1128269"/>
            <a:chOff x="517732" y="5164843"/>
            <a:chExt cx="2003526" cy="1128269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F95B2FF2-ABA8-4B9F-B9B6-46D8E1438790}"/>
                </a:ext>
              </a:extLst>
            </p:cNvPr>
            <p:cNvSpPr/>
            <p:nvPr/>
          </p:nvSpPr>
          <p:spPr>
            <a:xfrm>
              <a:off x="1439399" y="5164843"/>
              <a:ext cx="1081859" cy="11282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sv-SE" dirty="0"/>
                <a:t>Gud</a:t>
              </a:r>
            </a:p>
            <a:p>
              <a:pPr algn="ctr">
                <a:spcBef>
                  <a:spcPts val="1200"/>
                </a:spcBef>
              </a:pPr>
              <a:endParaRPr lang="sv-SE" dirty="0"/>
            </a:p>
            <a:p>
              <a:pPr algn="ctr">
                <a:spcBef>
                  <a:spcPts val="1200"/>
                </a:spcBef>
              </a:pPr>
              <a:r>
                <a:rPr lang="sv-SE" dirty="0"/>
                <a:t>Människan</a:t>
              </a:r>
            </a:p>
            <a:p>
              <a:pPr algn="ctr"/>
              <a:endParaRPr lang="sv-SE" dirty="0"/>
            </a:p>
          </p:txBody>
        </p:sp>
        <p:cxnSp>
          <p:nvCxnSpPr>
            <p:cNvPr id="34" name="Rak pilkoppling 33">
              <a:extLst>
                <a:ext uri="{FF2B5EF4-FFF2-40B4-BE49-F238E27FC236}">
                  <a16:creationId xmlns:a16="http://schemas.microsoft.com/office/drawing/2014/main" id="{D553F474-82AA-4703-87AD-ADA8047D7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328" y="5412717"/>
              <a:ext cx="0" cy="658452"/>
            </a:xfrm>
            <a:prstGeom prst="straightConnector1">
              <a:avLst/>
            </a:prstGeom>
            <a:ln w="28575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A9C731BF-026F-4B37-B5EE-B24B3BA0F429}"/>
                </a:ext>
              </a:extLst>
            </p:cNvPr>
            <p:cNvSpPr txBox="1"/>
            <p:nvPr/>
          </p:nvSpPr>
          <p:spPr>
            <a:xfrm>
              <a:off x="1754337" y="5547365"/>
              <a:ext cx="451983" cy="3099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sv-SE" sz="1200" dirty="0">
                  <a:highlight>
                    <a:srgbClr val="E8E8E9"/>
                  </a:highlight>
                </a:rPr>
                <a:t>regerar</a:t>
              </a:r>
              <a:br>
                <a:rPr lang="sv-SE" sz="1200" dirty="0">
                  <a:highlight>
                    <a:srgbClr val="E8E8E9"/>
                  </a:highlight>
                </a:rPr>
              </a:br>
              <a:r>
                <a:rPr lang="sv-SE" sz="1200" dirty="0">
                  <a:highlight>
                    <a:srgbClr val="E8E8E9"/>
                  </a:highlight>
                </a:rPr>
                <a:t>över</a:t>
              </a: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6050CF0A-5798-4B92-8049-AA6CF9D62B77}"/>
                </a:ext>
              </a:extLst>
            </p:cNvPr>
            <p:cNvSpPr/>
            <p:nvPr/>
          </p:nvSpPr>
          <p:spPr>
            <a:xfrm>
              <a:off x="517732" y="5206311"/>
              <a:ext cx="91793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sv-SE" sz="20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Kung</a:t>
              </a:r>
              <a:endParaRPr lang="sv-SE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7D9E86DD-E99E-43AB-A61B-11D3399C306C}"/>
              </a:ext>
            </a:extLst>
          </p:cNvPr>
          <p:cNvGrpSpPr/>
          <p:nvPr/>
        </p:nvGrpSpPr>
        <p:grpSpPr>
          <a:xfrm>
            <a:off x="635689" y="1512668"/>
            <a:ext cx="2030160" cy="1128269"/>
            <a:chOff x="517732" y="1521546"/>
            <a:chExt cx="2030160" cy="1128269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DBBFBEC-EFE5-4A7C-85A8-6065D826C4ED}"/>
                </a:ext>
              </a:extLst>
            </p:cNvPr>
            <p:cNvSpPr/>
            <p:nvPr/>
          </p:nvSpPr>
          <p:spPr>
            <a:xfrm>
              <a:off x="1466033" y="1521546"/>
              <a:ext cx="1081859" cy="11282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sv-SE" dirty="0"/>
                <a:t>Gud</a:t>
              </a:r>
            </a:p>
            <a:p>
              <a:pPr algn="ctr">
                <a:spcBef>
                  <a:spcPts val="1200"/>
                </a:spcBef>
              </a:pPr>
              <a:endParaRPr lang="sv-SE" dirty="0"/>
            </a:p>
            <a:p>
              <a:pPr algn="ctr">
                <a:spcBef>
                  <a:spcPts val="1200"/>
                </a:spcBef>
              </a:pPr>
              <a:r>
                <a:rPr lang="sv-SE" dirty="0"/>
                <a:t>Människan</a:t>
              </a:r>
            </a:p>
            <a:p>
              <a:pPr algn="ctr"/>
              <a:endParaRPr lang="sv-SE" dirty="0"/>
            </a:p>
          </p:txBody>
        </p:sp>
        <p:cxnSp>
          <p:nvCxnSpPr>
            <p:cNvPr id="21" name="Rak pilkoppling 20">
              <a:extLst>
                <a:ext uri="{FF2B5EF4-FFF2-40B4-BE49-F238E27FC236}">
                  <a16:creationId xmlns:a16="http://schemas.microsoft.com/office/drawing/2014/main" id="{BF0767D3-0822-4E85-9310-D7F9D136A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6962" y="1769420"/>
              <a:ext cx="0" cy="658452"/>
            </a:xfrm>
            <a:prstGeom prst="straightConnector1">
              <a:avLst/>
            </a:prstGeom>
            <a:ln w="28575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3002D68C-7ADA-4C37-8BFC-1802CD7DD0EF}"/>
                </a:ext>
              </a:extLst>
            </p:cNvPr>
            <p:cNvSpPr txBox="1"/>
            <p:nvPr/>
          </p:nvSpPr>
          <p:spPr>
            <a:xfrm>
              <a:off x="1649203" y="1904068"/>
              <a:ext cx="715517" cy="3099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sv-SE" sz="1200" dirty="0">
                  <a:highlight>
                    <a:srgbClr val="E8E8E9"/>
                  </a:highlight>
                </a:rPr>
                <a:t>förmedlar</a:t>
              </a:r>
            </a:p>
            <a:p>
              <a:pPr algn="ctr">
                <a:lnSpc>
                  <a:spcPts val="1200"/>
                </a:lnSpc>
              </a:pPr>
              <a:r>
                <a:rPr lang="sv-SE" sz="1200" dirty="0">
                  <a:highlight>
                    <a:srgbClr val="E8E8E9"/>
                  </a:highlight>
                </a:rPr>
                <a:t>budskap till</a:t>
              </a: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777F5F3B-D533-4CC7-9228-30F291792036}"/>
                </a:ext>
              </a:extLst>
            </p:cNvPr>
            <p:cNvSpPr/>
            <p:nvPr/>
          </p:nvSpPr>
          <p:spPr>
            <a:xfrm>
              <a:off x="517732" y="1557058"/>
              <a:ext cx="917935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sv-SE" sz="20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Profet</a:t>
              </a:r>
              <a:endParaRPr lang="sv-SE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1178657"/>
      </p:ext>
    </p:extLst>
  </p:cSld>
  <p:clrMapOvr>
    <a:masterClrMapping/>
  </p:clrMapOvr>
  <p:transition advTm="3595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27.8|82.8|12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219|21.3|37.2|6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9|17.4|27.9|23|25.2|17.9|49.6|19.8|34.8|38.8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19731</TotalTime>
  <Words>562</Words>
  <Application>Microsoft Office PowerPoint</Application>
  <PresentationFormat>Bredbild</PresentationFormat>
  <Paragraphs>58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Calibri</vt:lpstr>
      <vt:lpstr>Gabriola</vt:lpstr>
      <vt:lpstr>Maiandra GD</vt:lpstr>
      <vt:lpstr>MV Boli</vt:lpstr>
      <vt:lpstr>3_Office-tema</vt:lpstr>
      <vt:lpstr>1. Jesu roll</vt:lpstr>
      <vt:lpstr>Tre komponenter i alla religioner</vt:lpstr>
      <vt:lpstr>Fokalpunkten i Guds frälsningsplan</vt:lpstr>
      <vt:lpstr>Jesu tre ämbeten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1705</cp:revision>
  <dcterms:created xsi:type="dcterms:W3CDTF">2014-07-20T14:06:11Z</dcterms:created>
  <dcterms:modified xsi:type="dcterms:W3CDTF">2021-02-26T13:22:03Z</dcterms:modified>
</cp:coreProperties>
</file>