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5">
  <p:sldMasterIdLst>
    <p:sldMasterId id="2147483690" r:id="rId1"/>
  </p:sldMasterIdLst>
  <p:notesMasterIdLst>
    <p:notesMasterId r:id="rId15"/>
  </p:notesMasterIdLst>
  <p:sldIdLst>
    <p:sldId id="1338" r:id="rId2"/>
    <p:sldId id="1384" r:id="rId3"/>
    <p:sldId id="1327" r:id="rId4"/>
    <p:sldId id="1385" r:id="rId5"/>
    <p:sldId id="1224" r:id="rId6"/>
    <p:sldId id="1299" r:id="rId7"/>
    <p:sldId id="261" r:id="rId8"/>
    <p:sldId id="1247" r:id="rId9"/>
    <p:sldId id="262" r:id="rId10"/>
    <p:sldId id="263" r:id="rId11"/>
    <p:sldId id="1369" r:id="rId12"/>
    <p:sldId id="1300" r:id="rId13"/>
    <p:sldId id="258" r:id="rId14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vsnitt" id="{963F1494-4E5E-4795-979F-1085488A1C6B}">
          <p14:sldIdLst>
            <p14:sldId id="1338"/>
            <p14:sldId id="1384"/>
            <p14:sldId id="1327"/>
            <p14:sldId id="1385"/>
            <p14:sldId id="1224"/>
            <p14:sldId id="1299"/>
            <p14:sldId id="261"/>
            <p14:sldId id="1247"/>
            <p14:sldId id="262"/>
            <p14:sldId id="263"/>
            <p14:sldId id="1369"/>
            <p14:sldId id="1300"/>
          </p14:sldIdLst>
        </p14:section>
        <p14:section name="Alternativa bilder" id="{A7C817F0-4015-449D-AC11-FFC0486A456D}">
          <p14:sldIdLst>
            <p14:sldId id="25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2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7C275"/>
    <a:srgbClr val="C00000"/>
    <a:srgbClr val="FCE7F2"/>
    <a:srgbClr val="AF7547"/>
    <a:srgbClr val="E4B67A"/>
    <a:srgbClr val="DA9C5B"/>
    <a:srgbClr val="FCF6AB"/>
    <a:srgbClr val="FDFDC1"/>
    <a:srgbClr val="FEEB7B"/>
    <a:srgbClr val="F3E4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llanmörkt format 2 - Dekorfär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llanmörkt format 2 - Dekorfär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Inget format, tabellrutnä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llanmörkt format 2 - Dekorfär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0" autoAdjust="0"/>
    <p:restoredTop sz="89806" autoAdjust="0"/>
  </p:normalViewPr>
  <p:slideViewPr>
    <p:cSldViewPr snapToGrid="0">
      <p:cViewPr varScale="1">
        <p:scale>
          <a:sx n="114" d="100"/>
          <a:sy n="114" d="100"/>
        </p:scale>
        <p:origin x="336" y="138"/>
      </p:cViewPr>
      <p:guideLst>
        <p:guide orient="horz" pos="323"/>
        <p:guide pos="384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100" d="100"/>
          <a:sy n="100" d="100"/>
        </p:scale>
        <p:origin x="346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5FAFE7-DBDE-42B5-BAAD-BACBB7C9A198}" type="doc">
      <dgm:prSet loTypeId="urn:microsoft.com/office/officeart/2005/8/layout/hProcess9" loCatId="process" qsTypeId="urn:microsoft.com/office/officeart/2005/8/quickstyle/simple5" qsCatId="simple" csTypeId="urn:microsoft.com/office/officeart/2005/8/colors/colorful3" csCatId="colorful" phldr="1"/>
      <dgm:spPr/>
    </dgm:pt>
    <dgm:pt modelId="{E8A9D1B7-3F9C-4071-A399-C6F0175E3E19}">
      <dgm:prSet phldrT="[Text]" custT="1"/>
      <dgm:spPr/>
      <dgm:t>
        <a:bodyPr lIns="36000" tIns="36000" rIns="36000" bIns="36000" anchor="t"/>
        <a:lstStyle/>
        <a:p>
          <a:pPr marL="0" algn="ctr">
            <a:lnSpc>
              <a:spcPct val="90000"/>
            </a:lnSpc>
            <a:spcAft>
              <a:spcPts val="600"/>
            </a:spcAft>
            <a:buClrTx/>
            <a:buSzTx/>
            <a:buNone/>
          </a:pPr>
          <a:r>
            <a:rPr kumimoji="0" lang="sv-SE" sz="2400" b="1" i="0" u="none" strike="noStrike" cap="none" spc="0" normalizeH="0" baseline="0" noProof="0" dirty="0">
              <a:ln/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rPr>
            <a:t>Bakgrund</a:t>
          </a:r>
          <a:endParaRPr lang="sv-SE" sz="2400" dirty="0">
            <a:solidFill>
              <a:schemeClr val="tx1"/>
            </a:solidFill>
          </a:endParaRPr>
        </a:p>
      </dgm:t>
    </dgm:pt>
    <dgm:pt modelId="{07145F0C-2877-4F9E-8D24-0082B1498156}" type="parTrans" cxnId="{06FE9C3E-FB07-4A7F-A20A-3AA05AF89E80}">
      <dgm:prSet/>
      <dgm:spPr/>
      <dgm:t>
        <a:bodyPr/>
        <a:lstStyle/>
        <a:p>
          <a:endParaRPr lang="sv-SE" sz="1800"/>
        </a:p>
      </dgm:t>
    </dgm:pt>
    <dgm:pt modelId="{90AEE9AE-5409-4E06-BAB2-EBE04B35DE6C}" type="sibTrans" cxnId="{06FE9C3E-FB07-4A7F-A20A-3AA05AF89E80}">
      <dgm:prSet/>
      <dgm:spPr/>
      <dgm:t>
        <a:bodyPr/>
        <a:lstStyle/>
        <a:p>
          <a:endParaRPr lang="sv-SE" sz="1800"/>
        </a:p>
      </dgm:t>
    </dgm:pt>
    <dgm:pt modelId="{57C923DD-74C8-4B6C-9AEC-ED110DB79BC9}">
      <dgm:prSet phldrT="[Text]" custT="1"/>
      <dgm:spPr/>
      <dgm:t>
        <a:bodyPr lIns="36000" tIns="36000" rIns="36000" bIns="36000" anchor="t"/>
        <a:lstStyle/>
        <a:p>
          <a:pPr algn="ctr">
            <a:lnSpc>
              <a:spcPct val="90000"/>
            </a:lnSpc>
            <a:spcBef>
              <a:spcPct val="0"/>
            </a:spcBef>
            <a:spcAft>
              <a:spcPts val="600"/>
            </a:spcAft>
            <a:buClrTx/>
            <a:buSzTx/>
            <a:buFont typeface="Arial" panose="020B0604020202020204" pitchFamily="34" charset="0"/>
            <a:buChar char="•"/>
          </a:pPr>
          <a:r>
            <a:rPr kumimoji="0" lang="sv-SE" sz="2400" b="1" i="0" u="none" strike="noStrike" cap="none" spc="0" normalizeH="0" baseline="0" noProof="0" dirty="0">
              <a:ln/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rPr>
            <a:t>Problem</a:t>
          </a:r>
        </a:p>
        <a:p>
          <a:pPr algn="l">
            <a:lnSpc>
              <a:spcPct val="90000"/>
            </a:lnSpc>
            <a:spcBef>
              <a:spcPct val="0"/>
            </a:spcBef>
            <a:spcAft>
              <a:spcPts val="600"/>
            </a:spcAft>
            <a:buClrTx/>
            <a:buSzTx/>
            <a:buFont typeface="Arial" panose="020B0604020202020204" pitchFamily="34" charset="0"/>
            <a:buChar char="•"/>
          </a:pPr>
          <a:r>
            <a:rPr kumimoji="0" lang="sv-SE" sz="1800" i="0" u="none" strike="noStrike" cap="none" spc="0" normalizeH="0" baseline="0" noProof="0">
              <a:ln/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rPr>
            <a:t>[Eva]</a:t>
          </a:r>
          <a:r>
            <a:rPr lang="sv-SE" sz="180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rPr>
            <a:t> tog av frukten och åt. Hon gav också till sin man… och han åt. </a:t>
          </a:r>
          <a:r>
            <a:rPr lang="sv-SE" sz="160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rPr>
            <a:t>(1 Mos 3:6)</a:t>
          </a:r>
        </a:p>
        <a:p>
          <a:pPr algn="l">
            <a:lnSpc>
              <a:spcPct val="90000"/>
            </a:lnSpc>
            <a:spcBef>
              <a:spcPts val="0"/>
            </a:spcBef>
            <a:spcAft>
              <a:spcPts val="600"/>
            </a:spcAft>
            <a:buClrTx/>
            <a:buSzTx/>
            <a:buFont typeface="Arial" panose="020B0604020202020204" pitchFamily="34" charset="0"/>
            <a:buChar char="•"/>
          </a:pPr>
          <a:r>
            <a:rPr kumimoji="0" lang="sv-SE" sz="1800" b="0" i="1" u="sng" strike="noStrike" cap="none" spc="0" normalizeH="0" baseline="0" noProof="0">
              <a:ln/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rPr>
            <a:t>Alla</a:t>
          </a:r>
          <a:r>
            <a:rPr kumimoji="0" lang="sv-SE" sz="1800" b="0" i="0" u="none" strike="noStrike" cap="none" spc="0" normalizeH="0" baseline="0" noProof="0">
              <a:ln/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rPr>
            <a:t> har syndat och saknar härligheten från Gud… </a:t>
          </a:r>
          <a:br>
            <a:rPr kumimoji="0" lang="sv-SE" sz="1800" b="0" i="0" u="none" strike="noStrike" cap="none" spc="0" normalizeH="0" baseline="0" noProof="0">
              <a:ln/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rPr>
          </a:br>
          <a:r>
            <a:rPr kumimoji="0" lang="sv-SE" sz="1600" b="0" i="0" u="none" strike="noStrike" cap="none" spc="0" normalizeH="0" baseline="0" noProof="0">
              <a:ln/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rPr>
            <a:t>(Rom 3:23)</a:t>
          </a:r>
        </a:p>
        <a:p>
          <a:pPr algn="l">
            <a:lnSpc>
              <a:spcPct val="90000"/>
            </a:lnSpc>
            <a:spcBef>
              <a:spcPts val="0"/>
            </a:spcBef>
            <a:spcAft>
              <a:spcPts val="600"/>
            </a:spcAft>
            <a:buClrTx/>
            <a:buSzTx/>
            <a:buFont typeface="Arial" panose="020B0604020202020204" pitchFamily="34" charset="0"/>
            <a:buChar char="•"/>
          </a:pPr>
          <a:r>
            <a:rPr kumimoji="0" lang="sv-SE" sz="1800" b="0" i="1" u="sng" strike="noStrike" cap="none" spc="0" normalizeH="0" baseline="0" noProof="0">
              <a:ln/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rPr>
            <a:t>Ingen</a:t>
          </a:r>
          <a:r>
            <a:rPr kumimoji="0" lang="sv-SE" sz="1800" b="0" i="0" u="none" strike="noStrike" cap="none" spc="0" normalizeH="0" baseline="0" noProof="0">
              <a:ln/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rPr>
            <a:t> rättfärdig finns… Ingen som söker Gud. Alla har avfallit, alla är fördärvade. Ingen finns som gör det goda, </a:t>
          </a:r>
          <a:r>
            <a:rPr kumimoji="0" lang="sv-SE" sz="1800" b="0" i="1" u="sng" strike="noStrike" cap="none" spc="0" normalizeH="0" baseline="0" noProof="0">
              <a:ln/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rPr>
            <a:t>inte en enda</a:t>
          </a:r>
          <a:r>
            <a:rPr kumimoji="0" lang="sv-SE" sz="1800" b="0" i="0" u="none" strike="noStrike" cap="none" spc="0" normalizeH="0" baseline="0" noProof="0">
              <a:ln/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rPr>
            <a:t>. </a:t>
          </a:r>
          <a:r>
            <a:rPr kumimoji="0" lang="sv-SE" sz="1600" b="0" i="0" u="none" strike="noStrike" cap="none" spc="0" normalizeH="0" baseline="0" noProof="0">
              <a:ln/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rPr>
            <a:t>(Rom 3:10-12)</a:t>
          </a:r>
          <a:endParaRPr lang="sv-SE" sz="1600" dirty="0">
            <a:solidFill>
              <a:schemeClr val="tx1"/>
            </a:solidFill>
          </a:endParaRPr>
        </a:p>
      </dgm:t>
    </dgm:pt>
    <dgm:pt modelId="{7120132C-D593-4C2F-B169-7E7EC04F4AF9}" type="parTrans" cxnId="{7C8542BC-326B-4DFA-A681-332309153342}">
      <dgm:prSet/>
      <dgm:spPr/>
      <dgm:t>
        <a:bodyPr/>
        <a:lstStyle/>
        <a:p>
          <a:endParaRPr lang="sv-SE" sz="1800"/>
        </a:p>
      </dgm:t>
    </dgm:pt>
    <dgm:pt modelId="{E208C095-7BF2-4079-A8A5-B971BCA9920C}" type="sibTrans" cxnId="{7C8542BC-326B-4DFA-A681-332309153342}">
      <dgm:prSet/>
      <dgm:spPr/>
      <dgm:t>
        <a:bodyPr/>
        <a:lstStyle/>
        <a:p>
          <a:endParaRPr lang="sv-SE" sz="1800"/>
        </a:p>
      </dgm:t>
    </dgm:pt>
    <dgm:pt modelId="{AA475DB6-3AE4-44B8-B67A-0F502072A6F3}">
      <dgm:prSet phldrT="[Text]" custT="1"/>
      <dgm:spPr/>
      <dgm:t>
        <a:bodyPr lIns="36000" tIns="36000" rIns="36000" bIns="36000" anchor="t"/>
        <a:lstStyle/>
        <a:p>
          <a:pPr algn="ctr">
            <a:lnSpc>
              <a:spcPct val="90000"/>
            </a:lnSpc>
            <a:spcAft>
              <a:spcPts val="600"/>
            </a:spcAft>
          </a:pPr>
          <a:r>
            <a:rPr kumimoji="0" lang="sv-SE" sz="2400" b="1" i="0" u="none" strike="noStrike" cap="none" spc="0" normalizeH="0" baseline="0" noProof="0" dirty="0">
              <a:ln/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rPr>
            <a:t>Konsekvens</a:t>
          </a:r>
          <a:endParaRPr kumimoji="0" lang="sv-SE" sz="1800" b="1" i="0" u="none" strike="noStrike" cap="none" spc="0" normalizeH="0" baseline="0" noProof="0" dirty="0">
            <a:ln/>
            <a:solidFill>
              <a:schemeClr val="tx1"/>
            </a:solidFill>
            <a:effectLst/>
            <a:uLnTx/>
            <a:uFillTx/>
            <a:latin typeface="Calibri" panose="020F0502020204030204" pitchFamily="34" charset="0"/>
            <a:ea typeface="Calibri" panose="020F0502020204030204" pitchFamily="34" charset="0"/>
            <a:cs typeface="Arial" panose="020B0604020202020204" pitchFamily="34" charset="0"/>
          </a:endParaRPr>
        </a:p>
        <a:p>
          <a:pPr algn="l">
            <a:lnSpc>
              <a:spcPct val="90000"/>
            </a:lnSpc>
            <a:spcAft>
              <a:spcPts val="0"/>
            </a:spcAft>
            <a:buClrTx/>
            <a:buSzTx/>
            <a:buFont typeface="Arial" panose="020B0604020202020204" pitchFamily="34" charset="0"/>
            <a:buChar char="•"/>
          </a:pPr>
          <a:r>
            <a:rPr kumimoji="0" lang="sv-SE" sz="1800" b="0" i="0" u="none" strike="noStrike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rPr>
            <a:t>Så finns nu </a:t>
          </a:r>
          <a:r>
            <a:rPr kumimoji="0" lang="sv-SE" sz="1800" b="0" i="1" u="sng" strike="noStrike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rPr>
            <a:t>ingen fördömelse</a:t>
          </a:r>
          <a:r>
            <a:rPr kumimoji="0" lang="sv-SE" sz="1800" b="0" i="0" u="none" strike="noStrike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rPr>
            <a:t> för dem som är i Kristus Jesus</a:t>
          </a:r>
          <a:r>
            <a:rPr kumimoji="0" lang="sv-SE" sz="1800" b="0" i="0" u="none" strike="noStrike" cap="none" spc="0" normalizeH="0" baseline="0" noProof="0">
              <a:ln/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rPr>
            <a:t>.</a:t>
          </a:r>
          <a:r>
            <a:rPr kumimoji="0" lang="sv-SE" sz="1800" b="0" i="0" u="none" strike="noStrike" cap="none" spc="0" normalizeH="0" baseline="0" noProof="0">
              <a:ln/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kumimoji="0" lang="sv-SE" sz="1600" b="0" i="0" u="none" strike="noStrike" cap="none" spc="0" normalizeH="0" baseline="0" noProof="0">
              <a:ln/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rPr>
            <a:t>(</a:t>
          </a:r>
          <a:r>
            <a:rPr kumimoji="0" lang="sv-SE" sz="1600" b="0" i="0" u="none" strike="noStrike" cap="none" spc="0" normalizeH="0" baseline="0" noProof="0" dirty="0">
              <a:ln/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rPr>
            <a:t>Rom 8:1)</a:t>
          </a:r>
          <a:endParaRPr lang="sv-SE" sz="1800" dirty="0">
            <a:solidFill>
              <a:schemeClr val="tx1"/>
            </a:solidFill>
          </a:endParaRPr>
        </a:p>
      </dgm:t>
    </dgm:pt>
    <dgm:pt modelId="{3D7CDBE1-AE43-412A-B27C-833EC5117AF6}" type="parTrans" cxnId="{FCF124E1-9375-49C8-BB28-515224433EAE}">
      <dgm:prSet/>
      <dgm:spPr/>
      <dgm:t>
        <a:bodyPr/>
        <a:lstStyle/>
        <a:p>
          <a:endParaRPr lang="sv-SE" sz="1800"/>
        </a:p>
      </dgm:t>
    </dgm:pt>
    <dgm:pt modelId="{AD93C655-05F3-4C5A-82D8-D00DCF29E76A}" type="sibTrans" cxnId="{FCF124E1-9375-49C8-BB28-515224433EAE}">
      <dgm:prSet/>
      <dgm:spPr/>
      <dgm:t>
        <a:bodyPr/>
        <a:lstStyle/>
        <a:p>
          <a:endParaRPr lang="sv-SE" sz="1800"/>
        </a:p>
      </dgm:t>
    </dgm:pt>
    <dgm:pt modelId="{C4AF37C8-4892-4C4C-854B-5A35558B7AF7}">
      <dgm:prSet custT="1"/>
      <dgm:spPr/>
      <dgm:t>
        <a:bodyPr lIns="36000" tIns="36000" rIns="36000" bIns="36000" anchor="t"/>
        <a:lstStyle/>
        <a:p>
          <a:pPr marL="0" algn="ctr">
            <a:lnSpc>
              <a:spcPct val="90000"/>
            </a:lnSpc>
            <a:spcAft>
              <a:spcPts val="600"/>
            </a:spcAft>
            <a:buNone/>
          </a:pPr>
          <a:r>
            <a:rPr kumimoji="0" lang="sv-SE" sz="2400" b="1" i="0" u="none" strike="noStrike" cap="none" spc="0" normalizeH="0" baseline="0" noProof="0">
              <a:ln/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rPr>
            <a:t>Lösning</a:t>
          </a:r>
          <a:endParaRPr kumimoji="0" lang="sv-SE" sz="2400" b="1" i="0" u="none" strike="noStrike" cap="none" spc="0" normalizeH="0" baseline="0" noProof="0" dirty="0">
            <a:ln/>
            <a:solidFill>
              <a:schemeClr val="tx1"/>
            </a:solidFill>
            <a:effectLst/>
            <a:uLnTx/>
            <a:uFillTx/>
            <a:latin typeface="Calibri" panose="020F0502020204030204" pitchFamily="34" charset="0"/>
            <a:ea typeface="Calibri" panose="020F0502020204030204" pitchFamily="34" charset="0"/>
            <a:cs typeface="Arial" panose="020B0604020202020204" pitchFamily="34" charset="0"/>
          </a:endParaRPr>
        </a:p>
      </dgm:t>
    </dgm:pt>
    <dgm:pt modelId="{1E9FF1F8-9973-4DAF-B963-01D3EAB2C333}" type="parTrans" cxnId="{BD293C23-D8BF-4311-BEDA-08CCDF81BA08}">
      <dgm:prSet/>
      <dgm:spPr/>
      <dgm:t>
        <a:bodyPr/>
        <a:lstStyle/>
        <a:p>
          <a:endParaRPr lang="sv-SE" sz="1800"/>
        </a:p>
      </dgm:t>
    </dgm:pt>
    <dgm:pt modelId="{879915EE-14FF-4252-9FF8-8A3695FAD1D8}" type="sibTrans" cxnId="{BD293C23-D8BF-4311-BEDA-08CCDF81BA08}">
      <dgm:prSet/>
      <dgm:spPr/>
      <dgm:t>
        <a:bodyPr/>
        <a:lstStyle/>
        <a:p>
          <a:endParaRPr lang="sv-SE" sz="1800"/>
        </a:p>
      </dgm:t>
    </dgm:pt>
    <dgm:pt modelId="{6EF523B0-3AEC-43E4-9716-3FA5FC10F8BC}">
      <dgm:prSet custT="1"/>
      <dgm:spPr/>
      <dgm:t>
        <a:bodyPr lIns="36000" tIns="36000" rIns="36000" bIns="36000" anchor="t"/>
        <a:lstStyle/>
        <a:p>
          <a:pPr marL="0" indent="0" algn="l">
            <a:lnSpc>
              <a:spcPct val="90000"/>
            </a:lnSpc>
            <a:spcAft>
              <a:spcPts val="0"/>
            </a:spcAft>
            <a:buNone/>
          </a:pPr>
          <a:r>
            <a:rPr kumimoji="0" lang="sv-SE" sz="1800" b="0" i="0" u="none" strike="noStrike" cap="none" spc="0" normalizeH="0" baseline="0" noProof="0">
              <a:ln/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rPr>
            <a:t>Men nu har det uppenbarats en rättfärdighet från Gud… genom </a:t>
          </a:r>
          <a:r>
            <a:rPr kumimoji="0" lang="sv-SE" sz="1800" b="0" i="1" u="sng" strike="noStrike" cap="none" spc="0" normalizeH="0" baseline="0" noProof="0">
              <a:ln/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rPr>
            <a:t>tro på Jesus</a:t>
          </a:r>
          <a:r>
            <a:rPr kumimoji="0" lang="sv-SE" sz="1800" b="0" i="0" u="none" strike="noStrike" cap="none" spc="0" normalizeH="0" baseline="0" noProof="0">
              <a:ln/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rPr>
            <a:t> Kristus. </a:t>
          </a:r>
          <a:r>
            <a:rPr kumimoji="0" lang="sv-SE" sz="1600" b="0" i="0" u="none" strike="noStrike" cap="none" spc="0" normalizeH="0" baseline="0" noProof="0">
              <a:ln/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rPr>
            <a:t>(Rom 3:21)</a:t>
          </a:r>
          <a:endParaRPr lang="sv-SE" sz="1600" dirty="0">
            <a:solidFill>
              <a:schemeClr val="tx1"/>
            </a:solidFill>
          </a:endParaRPr>
        </a:p>
      </dgm:t>
    </dgm:pt>
    <dgm:pt modelId="{44993DA4-4419-4C03-99D3-38F789543DBF}" type="parTrans" cxnId="{E4C9D67B-A28D-47FE-BC7B-62B5B40D2B9A}">
      <dgm:prSet/>
      <dgm:spPr/>
      <dgm:t>
        <a:bodyPr/>
        <a:lstStyle/>
        <a:p>
          <a:endParaRPr lang="sv-SE" sz="1800"/>
        </a:p>
      </dgm:t>
    </dgm:pt>
    <dgm:pt modelId="{6E5909E7-9725-465A-A53C-209028F3F60C}" type="sibTrans" cxnId="{E4C9D67B-A28D-47FE-BC7B-62B5B40D2B9A}">
      <dgm:prSet/>
      <dgm:spPr/>
      <dgm:t>
        <a:bodyPr/>
        <a:lstStyle/>
        <a:p>
          <a:endParaRPr lang="sv-SE" sz="1800"/>
        </a:p>
      </dgm:t>
    </dgm:pt>
    <dgm:pt modelId="{7C3EA7E0-88DE-46FD-987B-6599854EED28}">
      <dgm:prSet custT="1"/>
      <dgm:spPr/>
      <dgm:t>
        <a:bodyPr lIns="36000" tIns="36000" rIns="36000" bIns="36000" anchor="t"/>
        <a:lstStyle/>
        <a:p>
          <a:pPr marL="0" indent="0" algn="l">
            <a:lnSpc>
              <a:spcPct val="90000"/>
            </a:lnSpc>
            <a:spcAft>
              <a:spcPts val="0"/>
            </a:spcAft>
            <a:buNone/>
            <a:tabLst/>
          </a:pPr>
          <a:r>
            <a:rPr kumimoji="0" lang="sv-SE" sz="1800" b="0" i="0" u="none" strike="noStrike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rPr>
            <a:t>Av trädet </a:t>
          </a:r>
          <a:r>
            <a:rPr kumimoji="0" lang="sv-SE" sz="1800" b="0" i="0" u="none" strike="noStrike" cap="none" spc="0" normalizeH="0" baseline="0" noProof="0">
              <a:ln/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rPr>
            <a:t>med kun-skap </a:t>
          </a:r>
          <a:r>
            <a:rPr kumimoji="0" lang="sv-SE" sz="1800" b="0" i="0" u="none" strike="noStrike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rPr>
            <a:t>om gott och ont ska du inte äta, för den dag du äter av det ska du </a:t>
          </a:r>
          <a:r>
            <a:rPr kumimoji="0" lang="sv-SE" sz="1800" b="0" i="1" u="sng" strike="noStrike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rPr>
            <a:t>döden dö</a:t>
          </a:r>
          <a:r>
            <a:rPr kumimoji="0" lang="sv-SE" sz="1800" b="0" i="0" u="none" strike="noStrike" cap="none" spc="0" normalizeH="0" baseline="0" noProof="0">
              <a:ln/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rPr>
            <a:t>.</a:t>
          </a:r>
          <a:r>
            <a:rPr kumimoji="0" lang="sv-SE" sz="1800" b="0" i="0" u="none" strike="noStrike" cap="none" spc="0" normalizeH="0" baseline="0" noProof="0">
              <a:ln/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br>
            <a:rPr kumimoji="0" lang="sv-SE" sz="1800" b="0" i="0" u="none" strike="noStrike" cap="none" spc="0" normalizeH="0" baseline="0" noProof="0">
              <a:ln/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rPr>
          </a:br>
          <a:r>
            <a:rPr kumimoji="0" lang="sv-SE" sz="1600" b="0" i="0" u="none" strike="noStrike" cap="none" spc="0" normalizeH="0" baseline="0" noProof="0">
              <a:ln/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rPr>
            <a:t>(</a:t>
          </a:r>
          <a:r>
            <a:rPr kumimoji="0" lang="sv-SE" sz="1600" b="0" i="0" u="none" strike="noStrike" cap="none" spc="0" normalizeH="0" baseline="0" noProof="0" dirty="0">
              <a:ln/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rPr>
            <a:t>1 Mos 2:17)</a:t>
          </a:r>
          <a:endParaRPr kumimoji="0" lang="sv-SE" sz="1800" b="0" i="0" u="none" strike="noStrike" cap="none" spc="0" normalizeH="0" baseline="0" noProof="0" dirty="0">
            <a:ln/>
            <a:solidFill>
              <a:schemeClr val="tx1"/>
            </a:solidFill>
            <a:effectLst/>
            <a:uLnTx/>
            <a:uFillTx/>
            <a:latin typeface="Calibri" panose="020F0502020204030204" pitchFamily="34" charset="0"/>
            <a:ea typeface="Calibri" panose="020F0502020204030204" pitchFamily="34" charset="0"/>
            <a:cs typeface="Arial" panose="020B0604020202020204" pitchFamily="34" charset="0"/>
          </a:endParaRPr>
        </a:p>
      </dgm:t>
    </dgm:pt>
    <dgm:pt modelId="{E8892463-529B-45AE-A037-D2F08CF2E61F}" type="sibTrans" cxnId="{1CD2503C-0C79-4799-8F31-363E07D82149}">
      <dgm:prSet/>
      <dgm:spPr/>
      <dgm:t>
        <a:bodyPr/>
        <a:lstStyle/>
        <a:p>
          <a:endParaRPr lang="sv-SE" sz="1800"/>
        </a:p>
      </dgm:t>
    </dgm:pt>
    <dgm:pt modelId="{81FF4AD4-C2D0-42A5-AF1A-05CCF31CA013}" type="parTrans" cxnId="{1CD2503C-0C79-4799-8F31-363E07D82149}">
      <dgm:prSet/>
      <dgm:spPr/>
      <dgm:t>
        <a:bodyPr/>
        <a:lstStyle/>
        <a:p>
          <a:endParaRPr lang="sv-SE" sz="1800"/>
        </a:p>
      </dgm:t>
    </dgm:pt>
    <dgm:pt modelId="{2747E070-4026-4F9F-8D97-05E8AC4EB08E}">
      <dgm:prSet custT="1"/>
      <dgm:spPr/>
      <dgm:t>
        <a:bodyPr lIns="36000" tIns="36000" rIns="36000" bIns="36000" anchor="t"/>
        <a:lstStyle/>
        <a:p>
          <a:pPr marL="0" indent="0" algn="l">
            <a:lnSpc>
              <a:spcPct val="90000"/>
            </a:lnSpc>
            <a:spcAft>
              <a:spcPts val="600"/>
            </a:spcAft>
            <a:buNone/>
          </a:pPr>
          <a:r>
            <a:rPr kumimoji="0" lang="sv-SE" sz="1800" b="0" i="0" u="none" strike="noStrike" cap="none" spc="0" normalizeH="0" baseline="0" noProof="0">
              <a:ln/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rPr>
            <a:t>Gud </a:t>
          </a:r>
          <a:r>
            <a:rPr kumimoji="0" lang="sv-SE" sz="1800" b="0" i="0" u="none" strike="noStrike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rPr>
            <a:t>bevisar sin kärlek till oss genom att </a:t>
          </a:r>
          <a:r>
            <a:rPr kumimoji="0" lang="sv-SE" sz="1800" b="0" i="1" u="sng" strike="noStrike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rPr>
            <a:t>Kristus dog för oss</a:t>
          </a:r>
          <a:r>
            <a:rPr kumimoji="0" lang="sv-SE" sz="1800" b="0" i="0" u="none" strike="noStrike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rPr>
            <a:t> medan vi ännu var </a:t>
          </a:r>
          <a:r>
            <a:rPr kumimoji="0" lang="sv-SE" sz="1800" b="0" i="0" u="none" strike="noStrike" cap="none" spc="0" normalizeH="0" baseline="0" noProof="0">
              <a:ln/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rPr>
            <a:t>syndare. </a:t>
          </a:r>
          <a:r>
            <a:rPr kumimoji="0" lang="sv-SE" sz="1600" b="0" i="0" u="none" strike="noStrike" cap="none" spc="0" normalizeH="0" baseline="0" noProof="0">
              <a:ln/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rPr>
            <a:t>(Rom 5:8)</a:t>
          </a:r>
          <a:endParaRPr lang="sv-SE" sz="1600" dirty="0">
            <a:solidFill>
              <a:schemeClr val="tx1"/>
            </a:solidFill>
          </a:endParaRPr>
        </a:p>
      </dgm:t>
    </dgm:pt>
    <dgm:pt modelId="{A3D9F500-2424-4596-A659-1D538685F432}" type="parTrans" cxnId="{F0913194-9604-4354-B515-999C888A213F}">
      <dgm:prSet/>
      <dgm:spPr/>
      <dgm:t>
        <a:bodyPr/>
        <a:lstStyle/>
        <a:p>
          <a:endParaRPr lang="sv-SE"/>
        </a:p>
      </dgm:t>
    </dgm:pt>
    <dgm:pt modelId="{B05E0BB3-892F-42EA-AB91-6697EDB2B9E2}" type="sibTrans" cxnId="{F0913194-9604-4354-B515-999C888A213F}">
      <dgm:prSet/>
      <dgm:spPr/>
      <dgm:t>
        <a:bodyPr/>
        <a:lstStyle/>
        <a:p>
          <a:endParaRPr lang="sv-SE"/>
        </a:p>
      </dgm:t>
    </dgm:pt>
    <dgm:pt modelId="{BB045C78-6E66-42E0-AD50-4DC59EBF3278}" type="pres">
      <dgm:prSet presAssocID="{F55FAFE7-DBDE-42B5-BAAD-BACBB7C9A198}" presName="CompostProcess" presStyleCnt="0">
        <dgm:presLayoutVars>
          <dgm:dir/>
          <dgm:resizeHandles val="exact"/>
        </dgm:presLayoutVars>
      </dgm:prSet>
      <dgm:spPr/>
    </dgm:pt>
    <dgm:pt modelId="{8824A40C-ED02-4F58-81D8-63C415AD8F19}" type="pres">
      <dgm:prSet presAssocID="{F55FAFE7-DBDE-42B5-BAAD-BACBB7C9A198}" presName="arrow" presStyleLbl="bgShp" presStyleIdx="0" presStyleCnt="1"/>
      <dgm:spPr/>
    </dgm:pt>
    <dgm:pt modelId="{A04CC16F-358C-4302-8BA2-01BFD85929E8}" type="pres">
      <dgm:prSet presAssocID="{F55FAFE7-DBDE-42B5-BAAD-BACBB7C9A198}" presName="linearProcess" presStyleCnt="0"/>
      <dgm:spPr/>
    </dgm:pt>
    <dgm:pt modelId="{C4938D1D-0005-434C-A0DF-E5DBDF5A61EF}" type="pres">
      <dgm:prSet presAssocID="{E8A9D1B7-3F9C-4071-A399-C6F0175E3E19}" presName="textNode" presStyleLbl="node1" presStyleIdx="0" presStyleCnt="4" custScaleX="135705" custScaleY="165789" custLinFactNeighborX="59664">
        <dgm:presLayoutVars>
          <dgm:bulletEnabled val="1"/>
        </dgm:presLayoutVars>
      </dgm:prSet>
      <dgm:spPr/>
    </dgm:pt>
    <dgm:pt modelId="{F41A408C-1B47-4D55-9146-355B2AB123EB}" type="pres">
      <dgm:prSet presAssocID="{90AEE9AE-5409-4E06-BAB2-EBE04B35DE6C}" presName="sibTrans" presStyleCnt="0"/>
      <dgm:spPr/>
    </dgm:pt>
    <dgm:pt modelId="{00D31D2F-43E3-40E9-AF32-09177368EC87}" type="pres">
      <dgm:prSet presAssocID="{57C923DD-74C8-4B6C-9AEC-ED110DB79BC9}" presName="textNode" presStyleLbl="node1" presStyleIdx="1" presStyleCnt="4" custScaleX="198543" custScaleY="165789" custLinFactNeighborX="32318">
        <dgm:presLayoutVars>
          <dgm:bulletEnabled val="1"/>
        </dgm:presLayoutVars>
      </dgm:prSet>
      <dgm:spPr/>
    </dgm:pt>
    <dgm:pt modelId="{55DCE7AC-26A9-43ED-94FA-1DB90D1A9EE6}" type="pres">
      <dgm:prSet presAssocID="{E208C095-7BF2-4079-A8A5-B971BCA9920C}" presName="sibTrans" presStyleCnt="0"/>
      <dgm:spPr/>
    </dgm:pt>
    <dgm:pt modelId="{63D86356-BA33-4CB1-A679-D33D52CE4BC3}" type="pres">
      <dgm:prSet presAssocID="{C4AF37C8-4892-4C4C-854B-5A35558B7AF7}" presName="textNode" presStyleLbl="node1" presStyleIdx="2" presStyleCnt="4" custScaleX="150749" custScaleY="165789">
        <dgm:presLayoutVars>
          <dgm:bulletEnabled val="1"/>
        </dgm:presLayoutVars>
      </dgm:prSet>
      <dgm:spPr/>
    </dgm:pt>
    <dgm:pt modelId="{56E9C897-A74D-4252-8D81-C080B72B1647}" type="pres">
      <dgm:prSet presAssocID="{879915EE-14FF-4252-9FF8-8A3695FAD1D8}" presName="sibTrans" presStyleCnt="0"/>
      <dgm:spPr/>
    </dgm:pt>
    <dgm:pt modelId="{BC60AF98-11A5-4C46-AAB2-CFF4E78EF254}" type="pres">
      <dgm:prSet presAssocID="{AA475DB6-3AE4-44B8-B67A-0F502072A6F3}" presName="textNode" presStyleLbl="node1" presStyleIdx="3" presStyleCnt="4" custScaleX="134954" custScaleY="165789" custLinFactNeighborX="-34804" custLinFactNeighborY="-418">
        <dgm:presLayoutVars>
          <dgm:bulletEnabled val="1"/>
        </dgm:presLayoutVars>
      </dgm:prSet>
      <dgm:spPr/>
    </dgm:pt>
  </dgm:ptLst>
  <dgm:cxnLst>
    <dgm:cxn modelId="{76CB9A0D-9E02-4449-B1AC-50DA5F3CA3CB}" type="presOf" srcId="{57C923DD-74C8-4B6C-9AEC-ED110DB79BC9}" destId="{00D31D2F-43E3-40E9-AF32-09177368EC87}" srcOrd="0" destOrd="0" presId="urn:microsoft.com/office/officeart/2005/8/layout/hProcess9"/>
    <dgm:cxn modelId="{BD293C23-D8BF-4311-BEDA-08CCDF81BA08}" srcId="{F55FAFE7-DBDE-42B5-BAAD-BACBB7C9A198}" destId="{C4AF37C8-4892-4C4C-854B-5A35558B7AF7}" srcOrd="2" destOrd="0" parTransId="{1E9FF1F8-9973-4DAF-B963-01D3EAB2C333}" sibTransId="{879915EE-14FF-4252-9FF8-8A3695FAD1D8}"/>
    <dgm:cxn modelId="{1CD2503C-0C79-4799-8F31-363E07D82149}" srcId="{E8A9D1B7-3F9C-4071-A399-C6F0175E3E19}" destId="{7C3EA7E0-88DE-46FD-987B-6599854EED28}" srcOrd="0" destOrd="0" parTransId="{81FF4AD4-C2D0-42A5-AF1A-05CCF31CA013}" sibTransId="{E8892463-529B-45AE-A037-D2F08CF2E61F}"/>
    <dgm:cxn modelId="{06FE9C3E-FB07-4A7F-A20A-3AA05AF89E80}" srcId="{F55FAFE7-DBDE-42B5-BAAD-BACBB7C9A198}" destId="{E8A9D1B7-3F9C-4071-A399-C6F0175E3E19}" srcOrd="0" destOrd="0" parTransId="{07145F0C-2877-4F9E-8D24-0082B1498156}" sibTransId="{90AEE9AE-5409-4E06-BAB2-EBE04B35DE6C}"/>
    <dgm:cxn modelId="{A27F195F-3E03-4D73-9733-036AAE3DF598}" type="presOf" srcId="{F55FAFE7-DBDE-42B5-BAAD-BACBB7C9A198}" destId="{BB045C78-6E66-42E0-AD50-4DC59EBF3278}" srcOrd="0" destOrd="0" presId="urn:microsoft.com/office/officeart/2005/8/layout/hProcess9"/>
    <dgm:cxn modelId="{9BE0F678-DF4D-4571-AE2A-1D512C485A19}" type="presOf" srcId="{6EF523B0-3AEC-43E4-9716-3FA5FC10F8BC}" destId="{63D86356-BA33-4CB1-A679-D33D52CE4BC3}" srcOrd="0" destOrd="2" presId="urn:microsoft.com/office/officeart/2005/8/layout/hProcess9"/>
    <dgm:cxn modelId="{E4C9D67B-A28D-47FE-BC7B-62B5B40D2B9A}" srcId="{C4AF37C8-4892-4C4C-854B-5A35558B7AF7}" destId="{6EF523B0-3AEC-43E4-9716-3FA5FC10F8BC}" srcOrd="1" destOrd="0" parTransId="{44993DA4-4419-4C03-99D3-38F789543DBF}" sibTransId="{6E5909E7-9725-465A-A53C-209028F3F60C}"/>
    <dgm:cxn modelId="{08891F7E-7FBA-4AF2-BA3E-D2A8DE79CAE8}" type="presOf" srcId="{2747E070-4026-4F9F-8D97-05E8AC4EB08E}" destId="{63D86356-BA33-4CB1-A679-D33D52CE4BC3}" srcOrd="0" destOrd="1" presId="urn:microsoft.com/office/officeart/2005/8/layout/hProcess9"/>
    <dgm:cxn modelId="{4A7EC38B-55E2-4641-B11B-BC6A388E4576}" type="presOf" srcId="{E8A9D1B7-3F9C-4071-A399-C6F0175E3E19}" destId="{C4938D1D-0005-434C-A0DF-E5DBDF5A61EF}" srcOrd="0" destOrd="0" presId="urn:microsoft.com/office/officeart/2005/8/layout/hProcess9"/>
    <dgm:cxn modelId="{F0913194-9604-4354-B515-999C888A213F}" srcId="{C4AF37C8-4892-4C4C-854B-5A35558B7AF7}" destId="{2747E070-4026-4F9F-8D97-05E8AC4EB08E}" srcOrd="0" destOrd="0" parTransId="{A3D9F500-2424-4596-A659-1D538685F432}" sibTransId="{B05E0BB3-892F-42EA-AB91-6697EDB2B9E2}"/>
    <dgm:cxn modelId="{F36F66A6-D5CF-423B-878F-19656B500980}" type="presOf" srcId="{7C3EA7E0-88DE-46FD-987B-6599854EED28}" destId="{C4938D1D-0005-434C-A0DF-E5DBDF5A61EF}" srcOrd="0" destOrd="1" presId="urn:microsoft.com/office/officeart/2005/8/layout/hProcess9"/>
    <dgm:cxn modelId="{7C8542BC-326B-4DFA-A681-332309153342}" srcId="{F55FAFE7-DBDE-42B5-BAAD-BACBB7C9A198}" destId="{57C923DD-74C8-4B6C-9AEC-ED110DB79BC9}" srcOrd="1" destOrd="0" parTransId="{7120132C-D593-4C2F-B169-7E7EC04F4AF9}" sibTransId="{E208C095-7BF2-4079-A8A5-B971BCA9920C}"/>
    <dgm:cxn modelId="{FCF124E1-9375-49C8-BB28-515224433EAE}" srcId="{F55FAFE7-DBDE-42B5-BAAD-BACBB7C9A198}" destId="{AA475DB6-3AE4-44B8-B67A-0F502072A6F3}" srcOrd="3" destOrd="0" parTransId="{3D7CDBE1-AE43-412A-B27C-833EC5117AF6}" sibTransId="{AD93C655-05F3-4C5A-82D8-D00DCF29E76A}"/>
    <dgm:cxn modelId="{7A7135E7-E9CE-4C08-95A0-7362E7E03291}" type="presOf" srcId="{C4AF37C8-4892-4C4C-854B-5A35558B7AF7}" destId="{63D86356-BA33-4CB1-A679-D33D52CE4BC3}" srcOrd="0" destOrd="0" presId="urn:microsoft.com/office/officeart/2005/8/layout/hProcess9"/>
    <dgm:cxn modelId="{62ECB6EF-5007-4F54-A3D5-A8A708F2DFA1}" type="presOf" srcId="{AA475DB6-3AE4-44B8-B67A-0F502072A6F3}" destId="{BC60AF98-11A5-4C46-AAB2-CFF4E78EF254}" srcOrd="0" destOrd="0" presId="urn:microsoft.com/office/officeart/2005/8/layout/hProcess9"/>
    <dgm:cxn modelId="{C08C5F1D-5158-461B-9654-7E269A2210D3}" type="presParOf" srcId="{BB045C78-6E66-42E0-AD50-4DC59EBF3278}" destId="{8824A40C-ED02-4F58-81D8-63C415AD8F19}" srcOrd="0" destOrd="0" presId="urn:microsoft.com/office/officeart/2005/8/layout/hProcess9"/>
    <dgm:cxn modelId="{A47FFDF4-93AA-4B48-B22B-FA5020226977}" type="presParOf" srcId="{BB045C78-6E66-42E0-AD50-4DC59EBF3278}" destId="{A04CC16F-358C-4302-8BA2-01BFD85929E8}" srcOrd="1" destOrd="0" presId="urn:microsoft.com/office/officeart/2005/8/layout/hProcess9"/>
    <dgm:cxn modelId="{082AA462-93D0-45AC-B438-8184EDBACD63}" type="presParOf" srcId="{A04CC16F-358C-4302-8BA2-01BFD85929E8}" destId="{C4938D1D-0005-434C-A0DF-E5DBDF5A61EF}" srcOrd="0" destOrd="0" presId="urn:microsoft.com/office/officeart/2005/8/layout/hProcess9"/>
    <dgm:cxn modelId="{B719EBA6-54D2-467C-BA88-8E9C73C7EA3C}" type="presParOf" srcId="{A04CC16F-358C-4302-8BA2-01BFD85929E8}" destId="{F41A408C-1B47-4D55-9146-355B2AB123EB}" srcOrd="1" destOrd="0" presId="urn:microsoft.com/office/officeart/2005/8/layout/hProcess9"/>
    <dgm:cxn modelId="{020D29BC-5352-471B-8329-21E3F6FAA088}" type="presParOf" srcId="{A04CC16F-358C-4302-8BA2-01BFD85929E8}" destId="{00D31D2F-43E3-40E9-AF32-09177368EC87}" srcOrd="2" destOrd="0" presId="urn:microsoft.com/office/officeart/2005/8/layout/hProcess9"/>
    <dgm:cxn modelId="{0C5C2414-D738-4657-9A89-1B750D038A77}" type="presParOf" srcId="{A04CC16F-358C-4302-8BA2-01BFD85929E8}" destId="{55DCE7AC-26A9-43ED-94FA-1DB90D1A9EE6}" srcOrd="3" destOrd="0" presId="urn:microsoft.com/office/officeart/2005/8/layout/hProcess9"/>
    <dgm:cxn modelId="{37E1F047-CFDD-40EE-95F3-385FC4FFA2AC}" type="presParOf" srcId="{A04CC16F-358C-4302-8BA2-01BFD85929E8}" destId="{63D86356-BA33-4CB1-A679-D33D52CE4BC3}" srcOrd="4" destOrd="0" presId="urn:microsoft.com/office/officeart/2005/8/layout/hProcess9"/>
    <dgm:cxn modelId="{24D52956-33A8-40C0-BD0B-2181E242ECBC}" type="presParOf" srcId="{A04CC16F-358C-4302-8BA2-01BFD85929E8}" destId="{56E9C897-A74D-4252-8D81-C080B72B1647}" srcOrd="5" destOrd="0" presId="urn:microsoft.com/office/officeart/2005/8/layout/hProcess9"/>
    <dgm:cxn modelId="{0B59C082-4F26-48AB-8932-164C31E76FF4}" type="presParOf" srcId="{A04CC16F-358C-4302-8BA2-01BFD85929E8}" destId="{BC60AF98-11A5-4C46-AAB2-CFF4E78EF254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24A40C-ED02-4F58-81D8-63C415AD8F19}">
      <dsp:nvSpPr>
        <dsp:cNvPr id="0" name=""/>
        <dsp:cNvSpPr/>
      </dsp:nvSpPr>
      <dsp:spPr>
        <a:xfrm>
          <a:off x="894491" y="0"/>
          <a:ext cx="10137568" cy="5700000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4938D1D-0005-434C-A0DF-E5DBDF5A61EF}">
      <dsp:nvSpPr>
        <dsp:cNvPr id="0" name=""/>
        <dsp:cNvSpPr/>
      </dsp:nvSpPr>
      <dsp:spPr>
        <a:xfrm>
          <a:off x="533876" y="960005"/>
          <a:ext cx="2280105" cy="377998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000" tIns="36000" rIns="36000" bIns="3600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600"/>
            </a:spcAft>
            <a:buClrTx/>
            <a:buSzTx/>
            <a:buNone/>
          </a:pPr>
          <a:r>
            <a:rPr kumimoji="0" lang="sv-SE" sz="2400" b="1" i="0" u="none" strike="noStrike" kern="1200" cap="none" spc="0" normalizeH="0" baseline="0" noProof="0" dirty="0">
              <a:ln/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rPr>
            <a:t>Bakgrund</a:t>
          </a:r>
          <a:endParaRPr lang="sv-SE" sz="2400" kern="1200" dirty="0">
            <a:solidFill>
              <a:schemeClr val="tx1"/>
            </a:solidFill>
          </a:endParaRPr>
        </a:p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  <a:tabLst/>
          </a:pPr>
          <a:r>
            <a:rPr kumimoji="0" lang="sv-SE" sz="1800" b="0" i="0" u="none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rPr>
            <a:t>Av trädet </a:t>
          </a:r>
          <a:r>
            <a:rPr kumimoji="0" lang="sv-SE" sz="1800" b="0" i="0" u="none" strike="noStrike" kern="1200" cap="none" spc="0" normalizeH="0" baseline="0" noProof="0">
              <a:ln/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rPr>
            <a:t>med kun-skap </a:t>
          </a:r>
          <a:r>
            <a:rPr kumimoji="0" lang="sv-SE" sz="1800" b="0" i="0" u="none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rPr>
            <a:t>om gott och ont ska du inte äta, för den dag du äter av det ska du </a:t>
          </a:r>
          <a:r>
            <a:rPr kumimoji="0" lang="sv-SE" sz="1800" b="0" i="1" u="sng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rPr>
            <a:t>döden dö</a:t>
          </a:r>
          <a:r>
            <a:rPr kumimoji="0" lang="sv-SE" sz="1800" b="0" i="0" u="none" strike="noStrike" kern="1200" cap="none" spc="0" normalizeH="0" baseline="0" noProof="0">
              <a:ln/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rPr>
            <a:t>.</a:t>
          </a:r>
          <a:r>
            <a:rPr kumimoji="0" lang="sv-SE" sz="1800" b="0" i="0" u="none" strike="noStrike" kern="1200" cap="none" spc="0" normalizeH="0" baseline="0" noProof="0">
              <a:ln/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br>
            <a:rPr kumimoji="0" lang="sv-SE" sz="1800" b="0" i="0" u="none" strike="noStrike" kern="1200" cap="none" spc="0" normalizeH="0" baseline="0" noProof="0">
              <a:ln/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rPr>
          </a:br>
          <a:r>
            <a:rPr kumimoji="0" lang="sv-SE" sz="1600" b="0" i="0" u="none" strike="noStrike" kern="1200" cap="none" spc="0" normalizeH="0" baseline="0" noProof="0">
              <a:ln/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rPr>
            <a:t>(</a:t>
          </a:r>
          <a:r>
            <a:rPr kumimoji="0" lang="sv-SE" sz="1600" b="0" i="0" u="none" strike="noStrike" kern="1200" cap="none" spc="0" normalizeH="0" baseline="0" noProof="0" dirty="0">
              <a:ln/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rPr>
            <a:t>1 Mos 2:17)</a:t>
          </a:r>
          <a:endParaRPr kumimoji="0" lang="sv-SE" sz="1800" b="0" i="0" u="none" strike="noStrike" kern="1200" cap="none" spc="0" normalizeH="0" baseline="0" noProof="0" dirty="0">
            <a:ln/>
            <a:solidFill>
              <a:schemeClr val="tx1"/>
            </a:solidFill>
            <a:effectLst/>
            <a:uLnTx/>
            <a:uFillTx/>
            <a:latin typeface="Calibri" panose="020F0502020204030204" pitchFamily="34" charset="0"/>
            <a:ea typeface="Calibri" panose="020F0502020204030204" pitchFamily="34" charset="0"/>
            <a:cs typeface="Arial" panose="020B0604020202020204" pitchFamily="34" charset="0"/>
          </a:endParaRPr>
        </a:p>
      </dsp:txBody>
      <dsp:txXfrm>
        <a:off x="645182" y="1071311"/>
        <a:ext cx="2057493" cy="3557377"/>
      </dsp:txXfrm>
    </dsp:sp>
    <dsp:sp modelId="{00D31D2F-43E3-40E9-AF32-09177368EC87}">
      <dsp:nvSpPr>
        <dsp:cNvPr id="0" name=""/>
        <dsp:cNvSpPr/>
      </dsp:nvSpPr>
      <dsp:spPr>
        <a:xfrm>
          <a:off x="2991895" y="960005"/>
          <a:ext cx="3335905" cy="3779989"/>
        </a:xfrm>
        <a:prstGeom prst="roundRect">
          <a:avLst/>
        </a:prstGeom>
        <a:gradFill rotWithShape="0">
          <a:gsLst>
            <a:gs pos="0">
              <a:schemeClr val="accent3">
                <a:hueOff val="1370727"/>
                <a:satOff val="9713"/>
                <a:lumOff val="3072"/>
                <a:alphaOff val="0"/>
                <a:shade val="51000"/>
                <a:satMod val="130000"/>
              </a:schemeClr>
            </a:gs>
            <a:gs pos="80000">
              <a:schemeClr val="accent3">
                <a:hueOff val="1370727"/>
                <a:satOff val="9713"/>
                <a:lumOff val="3072"/>
                <a:alphaOff val="0"/>
                <a:shade val="93000"/>
                <a:satMod val="130000"/>
              </a:schemeClr>
            </a:gs>
            <a:gs pos="100000">
              <a:schemeClr val="accent3">
                <a:hueOff val="1370727"/>
                <a:satOff val="9713"/>
                <a:lumOff val="307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000" tIns="36000" rIns="36000" bIns="3600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600"/>
            </a:spcAft>
            <a:buClrTx/>
            <a:buSzTx/>
            <a:buFont typeface="Arial" panose="020B0604020202020204" pitchFamily="34" charset="0"/>
            <a:buNone/>
          </a:pPr>
          <a:r>
            <a:rPr kumimoji="0" lang="sv-SE" sz="2400" b="1" i="0" u="none" strike="noStrike" kern="1200" cap="none" spc="0" normalizeH="0" baseline="0" noProof="0" dirty="0">
              <a:ln/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rPr>
            <a:t>Problem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ts val="600"/>
            </a:spcAft>
            <a:buClrTx/>
            <a:buSzTx/>
            <a:buFont typeface="Arial" panose="020B0604020202020204" pitchFamily="34" charset="0"/>
            <a:buNone/>
          </a:pPr>
          <a:r>
            <a:rPr kumimoji="0" lang="sv-SE" sz="1800" i="0" u="none" strike="noStrike" kern="1200" cap="none" spc="0" normalizeH="0" baseline="0" noProof="0">
              <a:ln/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rPr>
            <a:t>[Eva]</a:t>
          </a:r>
          <a:r>
            <a:rPr lang="sv-SE" sz="1800" kern="120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rPr>
            <a:t> tog av frukten och åt. Hon gav också till sin man… och han åt. </a:t>
          </a:r>
          <a:r>
            <a:rPr lang="sv-SE" sz="1600" kern="120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rPr>
            <a:t>(1 Mos 3:6)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ts val="600"/>
            </a:spcAft>
            <a:buClrTx/>
            <a:buSzTx/>
            <a:buFont typeface="Arial" panose="020B0604020202020204" pitchFamily="34" charset="0"/>
            <a:buNone/>
          </a:pPr>
          <a:r>
            <a:rPr kumimoji="0" lang="sv-SE" sz="1800" b="0" i="1" u="sng" strike="noStrike" kern="1200" cap="none" spc="0" normalizeH="0" baseline="0" noProof="0">
              <a:ln/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rPr>
            <a:t>Alla</a:t>
          </a:r>
          <a:r>
            <a:rPr kumimoji="0" lang="sv-SE" sz="1800" b="0" i="0" u="none" strike="noStrike" kern="1200" cap="none" spc="0" normalizeH="0" baseline="0" noProof="0">
              <a:ln/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rPr>
            <a:t> har syndat och saknar härligheten från Gud… </a:t>
          </a:r>
          <a:br>
            <a:rPr kumimoji="0" lang="sv-SE" sz="1800" b="0" i="0" u="none" strike="noStrike" kern="1200" cap="none" spc="0" normalizeH="0" baseline="0" noProof="0">
              <a:ln/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rPr>
          </a:br>
          <a:r>
            <a:rPr kumimoji="0" lang="sv-SE" sz="1600" b="0" i="0" u="none" strike="noStrike" kern="1200" cap="none" spc="0" normalizeH="0" baseline="0" noProof="0">
              <a:ln/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rPr>
            <a:t>(Rom 3:23)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ts val="600"/>
            </a:spcAft>
            <a:buClrTx/>
            <a:buSzTx/>
            <a:buFont typeface="Arial" panose="020B0604020202020204" pitchFamily="34" charset="0"/>
            <a:buNone/>
          </a:pPr>
          <a:r>
            <a:rPr kumimoji="0" lang="sv-SE" sz="1800" b="0" i="1" u="sng" strike="noStrike" kern="1200" cap="none" spc="0" normalizeH="0" baseline="0" noProof="0">
              <a:ln/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rPr>
            <a:t>Ingen</a:t>
          </a:r>
          <a:r>
            <a:rPr kumimoji="0" lang="sv-SE" sz="1800" b="0" i="0" u="none" strike="noStrike" kern="1200" cap="none" spc="0" normalizeH="0" baseline="0" noProof="0">
              <a:ln/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rPr>
            <a:t> rättfärdig finns… Ingen som söker Gud. Alla har avfallit, alla är fördärvade. Ingen finns som gör det goda, </a:t>
          </a:r>
          <a:r>
            <a:rPr kumimoji="0" lang="sv-SE" sz="1800" b="0" i="1" u="sng" strike="noStrike" kern="1200" cap="none" spc="0" normalizeH="0" baseline="0" noProof="0">
              <a:ln/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rPr>
            <a:t>inte en enda</a:t>
          </a:r>
          <a:r>
            <a:rPr kumimoji="0" lang="sv-SE" sz="1800" b="0" i="0" u="none" strike="noStrike" kern="1200" cap="none" spc="0" normalizeH="0" baseline="0" noProof="0">
              <a:ln/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rPr>
            <a:t>. </a:t>
          </a:r>
          <a:r>
            <a:rPr kumimoji="0" lang="sv-SE" sz="1600" b="0" i="0" u="none" strike="noStrike" kern="1200" cap="none" spc="0" normalizeH="0" baseline="0" noProof="0">
              <a:ln/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rPr>
            <a:t>(Rom 3:10-12)</a:t>
          </a:r>
          <a:endParaRPr lang="sv-SE" sz="1600" kern="1200" dirty="0">
            <a:solidFill>
              <a:schemeClr val="tx1"/>
            </a:solidFill>
          </a:endParaRPr>
        </a:p>
      </dsp:txBody>
      <dsp:txXfrm>
        <a:off x="3154740" y="1122850"/>
        <a:ext cx="3010215" cy="3454299"/>
      </dsp:txXfrm>
    </dsp:sp>
    <dsp:sp modelId="{63D86356-BA33-4CB1-A679-D33D52CE4BC3}">
      <dsp:nvSpPr>
        <dsp:cNvPr id="0" name=""/>
        <dsp:cNvSpPr/>
      </dsp:nvSpPr>
      <dsp:spPr>
        <a:xfrm>
          <a:off x="6493539" y="960005"/>
          <a:ext cx="2532873" cy="3779989"/>
        </a:xfrm>
        <a:prstGeom prst="roundRect">
          <a:avLst/>
        </a:prstGeom>
        <a:gradFill rotWithShape="0">
          <a:gsLst>
            <a:gs pos="0">
              <a:schemeClr val="accent3">
                <a:hueOff val="2741455"/>
                <a:satOff val="19427"/>
                <a:lumOff val="6143"/>
                <a:alphaOff val="0"/>
                <a:shade val="51000"/>
                <a:satMod val="130000"/>
              </a:schemeClr>
            </a:gs>
            <a:gs pos="80000">
              <a:schemeClr val="accent3">
                <a:hueOff val="2741455"/>
                <a:satOff val="19427"/>
                <a:lumOff val="6143"/>
                <a:alphaOff val="0"/>
                <a:shade val="93000"/>
                <a:satMod val="130000"/>
              </a:schemeClr>
            </a:gs>
            <a:gs pos="100000">
              <a:schemeClr val="accent3">
                <a:hueOff val="2741455"/>
                <a:satOff val="19427"/>
                <a:lumOff val="614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000" tIns="36000" rIns="36000" bIns="3600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kumimoji="0" lang="sv-SE" sz="2400" b="1" i="0" u="none" strike="noStrike" kern="1200" cap="none" spc="0" normalizeH="0" baseline="0" noProof="0">
              <a:ln/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rPr>
            <a:t>Lösning</a:t>
          </a:r>
          <a:endParaRPr kumimoji="0" lang="sv-SE" sz="2400" b="1" i="0" u="none" strike="noStrike" kern="1200" cap="none" spc="0" normalizeH="0" baseline="0" noProof="0" dirty="0">
            <a:ln/>
            <a:solidFill>
              <a:schemeClr val="tx1"/>
            </a:solidFill>
            <a:effectLst/>
            <a:uLnTx/>
            <a:uFillTx/>
            <a:latin typeface="Calibri" panose="020F0502020204030204" pitchFamily="34" charset="0"/>
            <a:ea typeface="Calibri" panose="020F0502020204030204" pitchFamily="34" charset="0"/>
            <a:cs typeface="Arial" panose="020B0604020202020204" pitchFamily="34" charset="0"/>
          </a:endParaRPr>
        </a:p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kumimoji="0" lang="sv-SE" sz="1800" b="0" i="0" u="none" strike="noStrike" kern="1200" cap="none" spc="0" normalizeH="0" baseline="0" noProof="0">
              <a:ln/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rPr>
            <a:t>Gud </a:t>
          </a:r>
          <a:r>
            <a:rPr kumimoji="0" lang="sv-SE" sz="1800" b="0" i="0" u="none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rPr>
            <a:t>bevisar sin kärlek till oss genom att </a:t>
          </a:r>
          <a:r>
            <a:rPr kumimoji="0" lang="sv-SE" sz="1800" b="0" i="1" u="sng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rPr>
            <a:t>Kristus dog för oss</a:t>
          </a:r>
          <a:r>
            <a:rPr kumimoji="0" lang="sv-SE" sz="1800" b="0" i="0" u="none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rPr>
            <a:t> medan vi ännu var </a:t>
          </a:r>
          <a:r>
            <a:rPr kumimoji="0" lang="sv-SE" sz="1800" b="0" i="0" u="none" strike="noStrike" kern="1200" cap="none" spc="0" normalizeH="0" baseline="0" noProof="0">
              <a:ln/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rPr>
            <a:t>syndare. </a:t>
          </a:r>
          <a:r>
            <a:rPr kumimoji="0" lang="sv-SE" sz="1600" b="0" i="0" u="none" strike="noStrike" kern="1200" cap="none" spc="0" normalizeH="0" baseline="0" noProof="0">
              <a:ln/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rPr>
            <a:t>(Rom 5:8)</a:t>
          </a:r>
          <a:endParaRPr lang="sv-SE" sz="1600" kern="1200" dirty="0">
            <a:solidFill>
              <a:schemeClr val="tx1"/>
            </a:solidFill>
          </a:endParaRPr>
        </a:p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kumimoji="0" lang="sv-SE" sz="1800" b="0" i="0" u="none" strike="noStrike" kern="1200" cap="none" spc="0" normalizeH="0" baseline="0" noProof="0">
              <a:ln/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rPr>
            <a:t>Men nu har det uppenbarats en rättfärdighet från Gud… genom </a:t>
          </a:r>
          <a:r>
            <a:rPr kumimoji="0" lang="sv-SE" sz="1800" b="0" i="1" u="sng" strike="noStrike" kern="1200" cap="none" spc="0" normalizeH="0" baseline="0" noProof="0">
              <a:ln/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rPr>
            <a:t>tro på Jesus</a:t>
          </a:r>
          <a:r>
            <a:rPr kumimoji="0" lang="sv-SE" sz="1800" b="0" i="0" u="none" strike="noStrike" kern="1200" cap="none" spc="0" normalizeH="0" baseline="0" noProof="0">
              <a:ln/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rPr>
            <a:t> Kristus. </a:t>
          </a:r>
          <a:r>
            <a:rPr kumimoji="0" lang="sv-SE" sz="1600" b="0" i="0" u="none" strike="noStrike" kern="1200" cap="none" spc="0" normalizeH="0" baseline="0" noProof="0">
              <a:ln/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rPr>
            <a:t>(Rom 3:21)</a:t>
          </a:r>
          <a:endParaRPr lang="sv-SE" sz="1600" kern="1200" dirty="0">
            <a:solidFill>
              <a:schemeClr val="tx1"/>
            </a:solidFill>
          </a:endParaRPr>
        </a:p>
      </dsp:txBody>
      <dsp:txXfrm>
        <a:off x="6617184" y="1083650"/>
        <a:ext cx="2285583" cy="3532699"/>
      </dsp:txXfrm>
    </dsp:sp>
    <dsp:sp modelId="{BC60AF98-11A5-4C46-AAB2-CFF4E78EF254}">
      <dsp:nvSpPr>
        <dsp:cNvPr id="0" name=""/>
        <dsp:cNvSpPr/>
      </dsp:nvSpPr>
      <dsp:spPr>
        <a:xfrm>
          <a:off x="9186064" y="950475"/>
          <a:ext cx="2267487" cy="3779989"/>
        </a:xfrm>
        <a:prstGeom prst="roundRect">
          <a:avLst/>
        </a:prstGeom>
        <a:gradFill rotWithShape="0">
          <a:gsLst>
            <a:gs pos="0">
              <a:schemeClr val="accent3">
                <a:hueOff val="4112182"/>
                <a:satOff val="29140"/>
                <a:lumOff val="9215"/>
                <a:alphaOff val="0"/>
                <a:shade val="51000"/>
                <a:satMod val="130000"/>
              </a:schemeClr>
            </a:gs>
            <a:gs pos="80000">
              <a:schemeClr val="accent3">
                <a:hueOff val="4112182"/>
                <a:satOff val="29140"/>
                <a:lumOff val="9215"/>
                <a:alphaOff val="0"/>
                <a:shade val="93000"/>
                <a:satMod val="130000"/>
              </a:schemeClr>
            </a:gs>
            <a:gs pos="100000">
              <a:schemeClr val="accent3">
                <a:hueOff val="4112182"/>
                <a:satOff val="29140"/>
                <a:lumOff val="92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000" tIns="36000" rIns="36000" bIns="3600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kumimoji="0" lang="sv-SE" sz="2400" b="1" i="0" u="none" strike="noStrike" kern="1200" cap="none" spc="0" normalizeH="0" baseline="0" noProof="0" dirty="0">
              <a:ln/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rPr>
            <a:t>Konsekvens</a:t>
          </a:r>
          <a:endParaRPr kumimoji="0" lang="sv-SE" sz="1800" b="1" i="0" u="none" strike="noStrike" kern="1200" cap="none" spc="0" normalizeH="0" baseline="0" noProof="0" dirty="0">
            <a:ln/>
            <a:solidFill>
              <a:schemeClr val="tx1"/>
            </a:solidFill>
            <a:effectLst/>
            <a:uLnTx/>
            <a:uFillTx/>
            <a:latin typeface="Calibri" panose="020F0502020204030204" pitchFamily="34" charset="0"/>
            <a:ea typeface="Calibri" panose="020F0502020204030204" pitchFamily="34" charset="0"/>
            <a:cs typeface="Arial" panose="020B0604020202020204" pitchFamily="34" charset="0"/>
          </a:endParaRP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None/>
          </a:pPr>
          <a:r>
            <a:rPr kumimoji="0" lang="sv-SE" sz="1800" b="0" i="0" u="none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rPr>
            <a:t>Så finns nu </a:t>
          </a:r>
          <a:r>
            <a:rPr kumimoji="0" lang="sv-SE" sz="1800" b="0" i="1" u="sng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rPr>
            <a:t>ingen fördömelse</a:t>
          </a:r>
          <a:r>
            <a:rPr kumimoji="0" lang="sv-SE" sz="1800" b="0" i="0" u="none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rPr>
            <a:t> för dem som är i Kristus Jesus</a:t>
          </a:r>
          <a:r>
            <a:rPr kumimoji="0" lang="sv-SE" sz="1800" b="0" i="0" u="none" strike="noStrike" kern="1200" cap="none" spc="0" normalizeH="0" baseline="0" noProof="0">
              <a:ln/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rPr>
            <a:t>.</a:t>
          </a:r>
          <a:r>
            <a:rPr kumimoji="0" lang="sv-SE" sz="1800" b="0" i="0" u="none" strike="noStrike" kern="1200" cap="none" spc="0" normalizeH="0" baseline="0" noProof="0">
              <a:ln/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kumimoji="0" lang="sv-SE" sz="1600" b="0" i="0" u="none" strike="noStrike" kern="1200" cap="none" spc="0" normalizeH="0" baseline="0" noProof="0">
              <a:ln/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rPr>
            <a:t>(</a:t>
          </a:r>
          <a:r>
            <a:rPr kumimoji="0" lang="sv-SE" sz="1600" b="0" i="0" u="none" strike="noStrike" kern="1200" cap="none" spc="0" normalizeH="0" baseline="0" noProof="0" dirty="0">
              <a:ln/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rPr>
            <a:t>Rom 8:1)</a:t>
          </a:r>
          <a:endParaRPr lang="sv-SE" sz="1800" kern="1200" dirty="0">
            <a:solidFill>
              <a:schemeClr val="tx1"/>
            </a:solidFill>
          </a:endParaRPr>
        </a:p>
      </dsp:txBody>
      <dsp:txXfrm>
        <a:off x="9296754" y="1061165"/>
        <a:ext cx="2046107" cy="35586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E25CBD-AA23-4A9B-A8C0-80E77E03612D}" type="datetimeFigureOut">
              <a:rPr lang="sv-SE" smtClean="0"/>
              <a:t>2021-02-26</a:t>
            </a:fld>
            <a:endParaRPr lang="sv-SE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3176EC-C84D-4117-AB1D-1C19FDABD098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3042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trike="noStrik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3176EC-C84D-4117-AB1D-1C19FDABD098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869755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VO: Dikotomi = Två ömsesidigt uteslutande delar.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Bättre fly än illa fäkta, pengarna eller livet, pest eller kolera.</a:t>
            </a:r>
          </a:p>
          <a:p>
            <a:endParaRPr lang="sv-SE" sz="1200" dirty="0">
              <a:solidFill>
                <a:srgbClr val="000000"/>
              </a:solidFill>
              <a:latin typeface="AGaramondPro-Regular"/>
            </a:endParaRPr>
          </a:p>
          <a:p>
            <a:r>
              <a:rPr lang="sv-SE" sz="1200" dirty="0">
                <a:solidFill>
                  <a:srgbClr val="000000"/>
                </a:solidFill>
                <a:latin typeface="AGaramondPro-Regular"/>
              </a:rPr>
              <a:t>Gal 3:13: </a:t>
            </a:r>
            <a:r>
              <a:rPr lang="sv-SE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Kristus har friköpt oss från lagens förbannelse genom att bli en förbannelse i vårt ställe.</a:t>
            </a:r>
            <a:endParaRPr lang="sv-SE" sz="1200" i="1" dirty="0">
              <a:solidFill>
                <a:srgbClr val="000000"/>
              </a:solidFill>
              <a:latin typeface="AGaramondPro-Regular"/>
            </a:endParaRPr>
          </a:p>
          <a:p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Kol 2:13-14: </a:t>
            </a:r>
            <a:r>
              <a:rPr lang="sv-SE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Han har förlåtit oss alla överträdelser och utplånat skuldebrevet som vittnade mot oss med sina krav. Det tog han bort genom att spika fast det på korset.</a:t>
            </a:r>
            <a:endParaRPr lang="sv-SE" sz="1200" i="1" dirty="0">
              <a:solidFill>
                <a:srgbClr val="000000"/>
              </a:solidFill>
              <a:latin typeface="AGaramondPro-Regular"/>
            </a:endParaRPr>
          </a:p>
          <a:p>
            <a:endParaRPr lang="sv-SE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sv-SE" sz="1200" dirty="0">
                <a:solidFill>
                  <a:srgbClr val="000000"/>
                </a:solidFill>
                <a:latin typeface="AGaramondPro-Regular"/>
              </a:rPr>
              <a:t>”Lagen” kan betyda moselagen men också människans allmänna benägenhet att med religionsutövning försöka blidka Gud. </a:t>
            </a:r>
          </a:p>
          <a:p>
            <a:r>
              <a:rPr lang="sv-SE" sz="1200" dirty="0">
                <a:solidFill>
                  <a:srgbClr val="000000"/>
                </a:solidFill>
                <a:latin typeface="AGaramondPro-Regular"/>
              </a:rPr>
              <a:t>”Rättfärdighet” innebär att ha en </a:t>
            </a:r>
            <a:r>
              <a:rPr lang="sv-SE" sz="1200" i="1" dirty="0">
                <a:solidFill>
                  <a:srgbClr val="000000"/>
                </a:solidFill>
                <a:latin typeface="AGaramondPro-Italic"/>
              </a:rPr>
              <a:t>rätt position </a:t>
            </a:r>
            <a:r>
              <a:rPr lang="sv-SE" sz="1200" dirty="0">
                <a:solidFill>
                  <a:srgbClr val="000000"/>
                </a:solidFill>
                <a:latin typeface="AGaramondPro-Regular"/>
              </a:rPr>
              <a:t>infor Gud, och det ar denna status som den oomvända människan försöker ”köpa” genom sitt förment fromma leverne, och det blir hennes lag.</a:t>
            </a:r>
          </a:p>
          <a:p>
            <a:endParaRPr lang="sv-SE" sz="1200" dirty="0">
              <a:solidFill>
                <a:srgbClr val="000000"/>
              </a:solidFill>
              <a:latin typeface="AGaramondPro-Regular"/>
            </a:endParaRPr>
          </a:p>
          <a:p>
            <a:r>
              <a:rPr lang="sv-SE" sz="1200" dirty="0">
                <a:solidFill>
                  <a:srgbClr val="000000"/>
                </a:solidFill>
                <a:latin typeface="AGaramondPro-Regular"/>
              </a:rPr>
              <a:t>I det nya förbundet står kristna under en annan lag, Kristi lag, tydligt beskriven i Bergspredikan: </a:t>
            </a:r>
            <a:r>
              <a:rPr lang="sv-SE" sz="1200" i="1" dirty="0">
                <a:solidFill>
                  <a:srgbClr val="CE171A"/>
                </a:solidFill>
                <a:latin typeface="AGaramondPro-Regular"/>
              </a:rPr>
              <a:t>Jag själv är inte under </a:t>
            </a:r>
            <a:r>
              <a:rPr lang="sv-SE" sz="1200" i="1" dirty="0">
                <a:solidFill>
                  <a:srgbClr val="000000"/>
                </a:solidFill>
                <a:latin typeface="AGaramondPro-Regular"/>
              </a:rPr>
              <a:t>[mose-]</a:t>
            </a:r>
            <a:r>
              <a:rPr lang="sv-SE" sz="1200" i="1" dirty="0">
                <a:solidFill>
                  <a:srgbClr val="CE171A"/>
                </a:solidFill>
                <a:latin typeface="AGaramondPro-Regular"/>
              </a:rPr>
              <a:t>lagen… </a:t>
            </a:r>
            <a:r>
              <a:rPr lang="sv-SE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fast jag är inte utan Guds lag utan lyder under Kristi lag</a:t>
            </a:r>
            <a:r>
              <a:rPr lang="sv-SE" sz="1200" i="1" dirty="0">
                <a:solidFill>
                  <a:srgbClr val="CE171A"/>
                </a:solidFill>
                <a:latin typeface="AGaramondPro-Regular"/>
              </a:rPr>
              <a:t>.</a:t>
            </a:r>
            <a:r>
              <a:rPr lang="sv-SE" sz="1200" dirty="0">
                <a:solidFill>
                  <a:srgbClr val="CE171A"/>
                </a:solidFill>
                <a:latin typeface="AGaramondPro-Regular"/>
              </a:rPr>
              <a:t> </a:t>
            </a:r>
            <a:r>
              <a:rPr lang="sv-SE" sz="1200" dirty="0">
                <a:solidFill>
                  <a:srgbClr val="000000"/>
                </a:solidFill>
                <a:latin typeface="AGaramondPro-Regular"/>
              </a:rPr>
              <a:t>(1 Kor 9:20-21)</a:t>
            </a:r>
          </a:p>
          <a:p>
            <a:r>
              <a:rPr lang="sv-SE" sz="1200" dirty="0">
                <a:solidFill>
                  <a:srgbClr val="000000"/>
                </a:solidFill>
                <a:latin typeface="AGaramondPro-Regular"/>
              </a:rPr>
              <a:t>Båda har samma lagstiftare och bygger på samma principer.</a:t>
            </a:r>
          </a:p>
          <a:p>
            <a:r>
              <a:rPr lang="sv-SE" sz="1200" dirty="0">
                <a:solidFill>
                  <a:srgbClr val="000000"/>
                </a:solidFill>
                <a:latin typeface="AGaramondPro-Regular"/>
              </a:rPr>
              <a:t>Moselagen är bokstavens lag (</a:t>
            </a:r>
            <a:r>
              <a:rPr lang="sv-SE" sz="1200" dirty="0" err="1">
                <a:solidFill>
                  <a:srgbClr val="000000"/>
                </a:solidFill>
                <a:latin typeface="AGaramondPro-Regular"/>
              </a:rPr>
              <a:t>do:s</a:t>
            </a:r>
            <a:r>
              <a:rPr lang="sv-SE" sz="1200" dirty="0">
                <a:solidFill>
                  <a:srgbClr val="000000"/>
                </a:solidFill>
                <a:latin typeface="AGaramondPro-Regular"/>
              </a:rPr>
              <a:t> and </a:t>
            </a:r>
            <a:r>
              <a:rPr lang="sv-SE" sz="1200" dirty="0" err="1">
                <a:solidFill>
                  <a:srgbClr val="000000"/>
                </a:solidFill>
                <a:latin typeface="AGaramondPro-Regular"/>
              </a:rPr>
              <a:t>don’t:s</a:t>
            </a:r>
            <a:r>
              <a:rPr lang="sv-SE" sz="1200" dirty="0">
                <a:solidFill>
                  <a:srgbClr val="000000"/>
                </a:solidFill>
                <a:latin typeface="AGaramondPro-Regular"/>
              </a:rPr>
              <a:t>) medan Kristi lag är en andens lag (hjärtat har sinnesförnyats vid omvändelsen).</a:t>
            </a:r>
          </a:p>
          <a:p>
            <a:r>
              <a:rPr lang="sv-SE" sz="1200" dirty="0">
                <a:solidFill>
                  <a:srgbClr val="000000"/>
                </a:solidFill>
                <a:latin typeface="AGaramondPro-Regular"/>
              </a:rPr>
              <a:t>Men: </a:t>
            </a:r>
            <a:r>
              <a:rPr lang="sv-SE" sz="1200" i="0" dirty="0">
                <a:solidFill>
                  <a:srgbClr val="000000"/>
                </a:solidFill>
                <a:latin typeface="AGaramondPro-Italic"/>
              </a:rPr>
              <a:t>Kristen frihet är inte att få göra det man vill utan att kunna göra det man bör.</a:t>
            </a:r>
            <a:endParaRPr lang="sv-SE" sz="1200" dirty="0">
              <a:solidFill>
                <a:srgbClr val="000000"/>
              </a:solidFill>
              <a:latin typeface="AGaramondPro-Regular"/>
            </a:endParaRPr>
          </a:p>
          <a:p>
            <a:endParaRPr lang="sv-SE" sz="1200" dirty="0">
              <a:solidFill>
                <a:srgbClr val="000000"/>
              </a:solidFill>
              <a:latin typeface="AGaramondPro-Regular"/>
            </a:endParaRP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Helgelsens syfte är att ta oss från övre delen till undre. (Gamla och Nya människan)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Det sker inte fullt ut förrän vid uppståndelsen.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 två ”naturerna” kallas Gamla och Nya människan och Paulus beskriver en brottningskamp dem emellan:</a:t>
            </a:r>
          </a:p>
          <a:p>
            <a:r>
              <a:rPr lang="sv-SE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Jag kan inte fatta att jag gör som jag gör. Det jag vill, det gör jag inte, men det jag hatar, det gör jag… I min inre människa gläder jag mig over Guds lag, men i mina lemmar ser jag en annan lag som kämpar mot lagen i mitt sinne och gör mig till fånge under syndens lag i min kropp. </a:t>
            </a:r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(Rom 7:15-23)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3176EC-C84D-4117-AB1D-1C19FDABD098}" type="slidenum">
              <a:rPr lang="sv-SE" smtClean="0"/>
              <a:t>11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027249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VO: Många tror att en osäkerhet leder till en ödmjukhet.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505761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trike="noStrike" dirty="0"/>
              <a:t>VO: Jesus såg nog inte sådan ut.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3176EC-C84D-4117-AB1D-1C19FDABD098}" type="slidenum">
              <a:rPr lang="sv-SE" smtClean="0"/>
              <a:t>13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03810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VO: Gud menar vad han säger. Synd leder till död. Det gäller även idag.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3176EC-C84D-4117-AB1D-1C19FDABD098}" type="slidenum">
              <a:rPr lang="sv-SE" smtClean="0"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35250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VO: Synd definieras av Guds absoluta norm för helighet och inte av människans relativa uppfattning av godhet.</a:t>
            </a:r>
          </a:p>
          <a:p>
            <a:endParaRPr lang="sv-SE" dirty="0"/>
          </a:p>
          <a:p>
            <a:r>
              <a:rPr lang="sv-SE" dirty="0"/>
              <a:t>VO: Rättfärdighet är alltså inte en </a:t>
            </a:r>
            <a:r>
              <a:rPr lang="sv-SE" i="1" u="sng" dirty="0"/>
              <a:t>egenskap</a:t>
            </a:r>
            <a:r>
              <a:rPr lang="sv-SE" dirty="0"/>
              <a:t> hos människan.</a:t>
            </a:r>
          </a:p>
          <a:p>
            <a:endParaRPr lang="sv-SE" dirty="0"/>
          </a:p>
          <a:p>
            <a:r>
              <a:rPr lang="sv-SE" dirty="0"/>
              <a:t>VO: Om det handlade om Jesajas egen rättfärdighet så kunde säkert många ”gå till rätta” med honom, men vem vill ifrågasätta vad Gud själv gjort?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3176EC-C84D-4117-AB1D-1C19FDABD098}" type="slidenum">
              <a:rPr lang="sv-SE" smtClean="0"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752780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29038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2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i="0" strike="noStrike" dirty="0"/>
              <a:t>VO: Gud kan inte ha gemenskap med en </a:t>
            </a:r>
            <a:r>
              <a:rPr lang="sv-SE" i="0" strike="noStrike" dirty="0" err="1"/>
              <a:t>syndlig</a:t>
            </a:r>
            <a:r>
              <a:rPr lang="sv-SE" i="0" strike="noStrike" dirty="0"/>
              <a:t> människa - Jmf zappning av en insekt i en elektrisk flugfångare.</a:t>
            </a:r>
          </a:p>
          <a:p>
            <a:pPr marL="0" marR="0" indent="0" algn="l" defTabSz="9142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i="0" strike="noStrike" dirty="0"/>
          </a:p>
          <a:p>
            <a:pPr marL="0" marR="0" indent="0" algn="l" defTabSz="9142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i="0" strike="noStrike" dirty="0"/>
              <a:t>VO: Vilket dilemma!</a:t>
            </a:r>
          </a:p>
          <a:p>
            <a:pPr marL="0" marR="0" indent="0" algn="l" defTabSz="9142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i="0" strike="noStrike" dirty="0"/>
              <a:t>Lösningen är genial och han heter Jesus Kristus.</a:t>
            </a:r>
          </a:p>
          <a:p>
            <a:pPr marL="0" marR="0" indent="0" algn="l" defTabSz="9142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i="0" strike="noStrike" dirty="0"/>
              <a:t>På korset: Gud 100% helig och 100% kärleksfull.</a:t>
            </a:r>
          </a:p>
          <a:p>
            <a:pPr marL="0" marR="0" indent="0" algn="l" defTabSz="9142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i="0" strike="noStrike" dirty="0"/>
          </a:p>
          <a:p>
            <a:pPr marL="0" marR="0" indent="0" algn="l" defTabSz="9142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i="0" strike="noStrike" dirty="0"/>
              <a:t>Gud vill inte att någon ska gå</a:t>
            </a:r>
            <a:r>
              <a:rPr lang="sv-SE" i="0" strike="noStrike" baseline="0" dirty="0"/>
              <a:t> förlorad, se även 2 Pet 3:9 &amp; 1 Tim 2:4.</a:t>
            </a:r>
            <a:endParaRPr lang="sv-SE" i="0" strike="noStrike" dirty="0"/>
          </a:p>
        </p:txBody>
      </p:sp>
    </p:spTree>
    <p:extLst>
      <p:ext uri="{BB962C8B-B14F-4D97-AF65-F5344CB8AC3E}">
        <p14:creationId xmlns:p14="http://schemas.microsoft.com/office/powerpoint/2010/main" val="28011233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trike="noStrike" dirty="0"/>
              <a:t>VO: Orden på korset:</a:t>
            </a:r>
          </a:p>
          <a:p>
            <a:r>
              <a:rPr lang="sv-SE" strike="noStrike" dirty="0"/>
              <a:t>Synd leder till död och därför måste Jesus dö.</a:t>
            </a:r>
          </a:p>
          <a:p>
            <a:r>
              <a:rPr lang="sv-SE" strike="noStrike" dirty="0"/>
              <a:t>Han bar vår synd så fullständigt att han till och med blev övergiven av Fadern.</a:t>
            </a:r>
          </a:p>
        </p:txBody>
      </p:sp>
    </p:spTree>
    <p:extLst>
      <p:ext uri="{BB962C8B-B14F-4D97-AF65-F5344CB8AC3E}">
        <p14:creationId xmlns:p14="http://schemas.microsoft.com/office/powerpoint/2010/main" val="29763341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VO: Frälsning betyder räddning och den finns i både positiv och negativ betydelse: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Räddning från evig död.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Räddning till evigt liv.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sv-SE" dirty="0"/>
              <a:t>VO: Många gånger menas den slutliga frälsningen (enligt Mark 13:13).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3176EC-C84D-4117-AB1D-1C19FDABD098}" type="slidenum">
              <a:rPr lang="sv-SE" smtClean="0"/>
              <a:t>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314646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VO: Många av de fel sätten är goda </a:t>
            </a:r>
            <a:r>
              <a:rPr lang="sv-SE" i="1" u="sng" dirty="0"/>
              <a:t>följder</a:t>
            </a:r>
            <a:r>
              <a:rPr lang="sv-SE" dirty="0"/>
              <a:t> av en kristen tro, men aldrig </a:t>
            </a:r>
            <a:r>
              <a:rPr lang="sv-SE" i="1" u="sng" dirty="0"/>
              <a:t>grunden</a:t>
            </a:r>
            <a:r>
              <a:rPr lang="sv-SE" dirty="0"/>
              <a:t> för densamma.</a:t>
            </a:r>
            <a:br>
              <a:rPr lang="sv-SE" dirty="0"/>
            </a:br>
            <a:r>
              <a:rPr lang="sv-SE" dirty="0"/>
              <a:t>Luther: Goda gärningar är inte vägen till Kristus/salighet, men Kristus/salighet är vägen till goda gärningar.</a:t>
            </a:r>
          </a:p>
          <a:p>
            <a:r>
              <a:rPr lang="sv-SE" dirty="0"/>
              <a:t>Att blidka Gud med gärningar leder lätt till </a:t>
            </a:r>
            <a:r>
              <a:rPr lang="sv-SE" i="1" u="sng" dirty="0"/>
              <a:t>kramp</a:t>
            </a:r>
            <a:r>
              <a:rPr lang="sv-SE" dirty="0"/>
              <a:t> av rädsla att inte räcka till, men att åberopa Jesu gärningar </a:t>
            </a:r>
            <a:r>
              <a:rPr lang="sv-SE" i="1" u="sng" dirty="0"/>
              <a:t>befriar</a:t>
            </a:r>
            <a:r>
              <a:rPr lang="sv-SE" dirty="0"/>
              <a:t> till goda gärningar.</a:t>
            </a:r>
          </a:p>
          <a:p>
            <a:endParaRPr lang="sv-S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VO: Religion kan vara ett sätt att slippa få sin avsaknad av självrättfärdighet exponerad.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  <a:p>
            <a:r>
              <a:rPr lang="sv-SE" dirty="0"/>
              <a:t>VO: </a:t>
            </a:r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Gudsförnekare klagar ofta på bristen på bevis, men Bibeln säger precis tvärtom: Om man inte </a:t>
            </a:r>
            <a:r>
              <a:rPr lang="sv-SE" sz="1200" b="0" i="1" u="sng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vill</a:t>
            </a:r>
            <a:r>
              <a:rPr lang="sv-SE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tro sa kan inga bevis övertyga.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Ateisten tror att hans intellekt styr hans hjärta men Bibeln näpser honom med motsatsen.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Jak 4:6: </a:t>
            </a:r>
            <a:r>
              <a:rPr lang="sv-SE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Gud står emot de högmodiga men ger nåd åt de ödmjuka.</a:t>
            </a:r>
          </a:p>
          <a:p>
            <a:r>
              <a:rPr lang="sv-SE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Ö</a:t>
            </a:r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dmjukhet är basen för en rätt förståelse av Bibeln, inte intelligens.</a:t>
            </a:r>
          </a:p>
        </p:txBody>
      </p:sp>
    </p:spTree>
    <p:extLst>
      <p:ext uri="{BB962C8B-B14F-4D97-AF65-F5344CB8AC3E}">
        <p14:creationId xmlns:p14="http://schemas.microsoft.com/office/powerpoint/2010/main" val="35538573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VO: Dörren i Holman Hunts målning saknar handtag.</a:t>
            </a:r>
          </a:p>
          <a:p>
            <a:r>
              <a:rPr lang="sv-SE" dirty="0"/>
              <a:t>När detta påpekades för honom sa han att det inte var ett misstag.</a:t>
            </a:r>
          </a:p>
          <a:p>
            <a:r>
              <a:rPr lang="sv-SE" dirty="0"/>
              <a:t>Hjärtats dörr kan bara öppnas inifrån!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3176EC-C84D-4117-AB1D-1C19FDABD098}" type="slidenum">
              <a:rPr lang="sv-SE" smtClean="0"/>
              <a:t>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535330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VO: Det spelar ingen roll hur bra skytt man är, om man inte vet var måltavlan står!</a:t>
            </a:r>
          </a:p>
          <a:p>
            <a:endParaRPr lang="sv-SE" dirty="0"/>
          </a:p>
          <a:p>
            <a:r>
              <a:rPr lang="sv-SE" dirty="0"/>
              <a:t>VO: Själavårdsmässig skillnad. Tron kan vackla men inte Jesus.</a:t>
            </a:r>
          </a:p>
          <a:p>
            <a:endParaRPr lang="sv-SE" dirty="0"/>
          </a:p>
          <a:p>
            <a:r>
              <a:rPr lang="sv-SE" dirty="0"/>
              <a:t>VO: Tro på Jesus är tro på något externt. Tro på min tro är tro på något internt.</a:t>
            </a:r>
          </a:p>
          <a:p>
            <a:r>
              <a:rPr lang="sv-SE" dirty="0"/>
              <a:t>”Jesus har dött för mig” förutsätter naturligtvis en tro, men tron är inte det centrala. Jesus är!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3176EC-C84D-4117-AB1D-1C19FDABD098}" type="slidenum">
              <a:rPr lang="sv-SE" smtClean="0"/>
              <a:t>10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44526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8498E1E7-F099-4980-90AA-AD6774DB0D78}"/>
              </a:ext>
            </a:extLst>
          </p:cNvPr>
          <p:cNvSpPr/>
          <p:nvPr userDrawn="1"/>
        </p:nvSpPr>
        <p:spPr>
          <a:xfrm>
            <a:off x="0" y="0"/>
            <a:ext cx="12192000" cy="648000"/>
          </a:xfrm>
          <a:prstGeom prst="rect">
            <a:avLst/>
          </a:prstGeom>
          <a:gradFill flip="none" rotWithShape="1">
            <a:gsLst>
              <a:gs pos="29000">
                <a:schemeClr val="accent6">
                  <a:lumMod val="75000"/>
                </a:schemeClr>
              </a:gs>
              <a:gs pos="0">
                <a:schemeClr val="accent6">
                  <a:lumMod val="75000"/>
                </a:schemeClr>
              </a:gs>
              <a:gs pos="100000">
                <a:schemeClr val="bg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2" rIns="91421" bIns="45712" rtlCol="0" anchor="ctr"/>
          <a:lstStyle/>
          <a:p>
            <a:pPr algn="ctr"/>
            <a:endParaRPr lang="sv-SE" sz="1800" dirty="0"/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06FBAE59-DDD0-467C-B13A-6F6CF0BCDF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12192000" cy="644577"/>
          </a:xfrm>
          <a:prstGeom prst="rect">
            <a:avLst/>
          </a:prstGeom>
        </p:spPr>
        <p:txBody>
          <a:bodyPr lIns="216000"/>
          <a:lstStyle>
            <a:lvl1pPr algn="l" rtl="0" eaLnBrk="1" latinLnBrk="0" hangingPunct="1">
              <a:spcBef>
                <a:spcPct val="0"/>
              </a:spcBef>
              <a:buNone/>
              <a:defRPr kumimoji="0" lang="sv-SE" sz="4000" b="0" kern="1200" cap="none" spc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  <a:ea typeface="+mj-ea"/>
                <a:cs typeface="+mj-cs"/>
              </a:defRPr>
            </a:lvl1pPr>
          </a:lstStyle>
          <a:p>
            <a:r>
              <a:rPr lang="sv-SE"/>
              <a:t>Rubrik</a:t>
            </a:r>
            <a:endParaRPr lang="sv-SE" dirty="0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0A08E43B-28BB-4AB9-B539-BF87BDC1DD1D}"/>
              </a:ext>
            </a:extLst>
          </p:cNvPr>
          <p:cNvSpPr txBox="1"/>
          <p:nvPr userDrawn="1"/>
        </p:nvSpPr>
        <p:spPr>
          <a:xfrm>
            <a:off x="9831533" y="49611"/>
            <a:ext cx="2345066" cy="584775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>
            <a:defPPr>
              <a:defRPr lang="sv-SE"/>
            </a:defPPr>
            <a:lvl1pPr marL="0" algn="l" defTabSz="91420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03" algn="l" defTabSz="91420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09" algn="l" defTabSz="91420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13" algn="l" defTabSz="91420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17" algn="l" defTabSz="91420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21" algn="l" defTabSz="91420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25" algn="l" defTabSz="91420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30" algn="l" defTabSz="91420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833" algn="l" defTabSz="91420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000" b="1" dirty="0"/>
              <a:t>Bibelkanalen</a:t>
            </a:r>
            <a:r>
              <a:rPr lang="sv-SE" dirty="0"/>
              <a:t> </a:t>
            </a:r>
            <a:r>
              <a:rPr lang="sv-SE" sz="1400" dirty="0"/>
              <a:t>(YouTube)</a:t>
            </a:r>
            <a:br>
              <a:rPr lang="sv-SE" sz="1400" dirty="0"/>
            </a:br>
            <a:r>
              <a:rPr lang="sv-SE" dirty="0"/>
              <a:t>Anders Gärdeborn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0309577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Anpassad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https://3.bp.blogspot.com/-YY-0-m_PrAg/WQ2hUsMQpxI/AAAAAAAAHAU/B3UnPje1Eq0dXTwErwpONSJgKR3uFT5kQCLcB/s1600/olja%2B2017%2Btillsammans%2Bi%2Btro_redigerad-1.jpg">
            <a:extLst>
              <a:ext uri="{FF2B5EF4-FFF2-40B4-BE49-F238E27FC236}">
                <a16:creationId xmlns:a16="http://schemas.microsoft.com/office/drawing/2014/main" id="{72E9374F-D835-4B1C-B138-5C33AF19622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2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A1FD0E79-3F77-4768-B6E7-DE70D250C3AC}"/>
              </a:ext>
            </a:extLst>
          </p:cNvPr>
          <p:cNvSpPr/>
          <p:nvPr userDrawn="1"/>
        </p:nvSpPr>
        <p:spPr>
          <a:xfrm>
            <a:off x="47624" y="4285386"/>
            <a:ext cx="7092000" cy="707886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/>
            <a:r>
              <a:rPr lang="sv-SE" sz="40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Anders Gärdeborn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1D8F3DAF-7775-4815-BEE1-FDC5A61CCBBE}"/>
              </a:ext>
            </a:extLst>
          </p:cNvPr>
          <p:cNvSpPr/>
          <p:nvPr userDrawn="1"/>
        </p:nvSpPr>
        <p:spPr>
          <a:xfrm>
            <a:off x="47625" y="550592"/>
            <a:ext cx="7092000" cy="2296892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10500" b="1" i="0" u="none" strike="noStrike" kern="1200" cap="none" spc="50" normalizeH="0" baseline="0" noProof="0">
                <a:ln w="9525" cmpd="sng">
                  <a:noFill/>
                  <a:prstDash val="solid"/>
                </a:ln>
                <a:solidFill>
                  <a:prstClr val="black"/>
                </a:solidFill>
                <a:effectLst>
                  <a:glow rad="127000">
                    <a:schemeClr val="accent5"/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Jesus</a:t>
            </a:r>
            <a:endParaRPr kumimoji="0" lang="sv-SE" sz="6000" b="1" i="0" u="none" strike="noStrike" kern="1200" cap="none" spc="50" normalizeH="0" baseline="0" noProof="0" dirty="0">
              <a:ln w="9525" cmpd="sng">
                <a:noFill/>
                <a:prstDash val="solid"/>
              </a:ln>
              <a:solidFill>
                <a:prstClr val="black"/>
              </a:solidFill>
              <a:effectLst>
                <a:glow rad="127000">
                  <a:schemeClr val="accent5"/>
                </a:glo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10500" b="1" i="0" u="none" strike="noStrike" kern="1200" cap="none" spc="50" normalizeH="0" baseline="0" noProof="0">
                <a:ln w="9525" cmpd="sng">
                  <a:noFill/>
                  <a:prstDash val="solid"/>
                </a:ln>
                <a:solidFill>
                  <a:prstClr val="black"/>
                </a:solidFill>
                <a:effectLst>
                  <a:glow rad="127000">
                    <a:schemeClr val="accent5"/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Kristus</a:t>
            </a:r>
            <a:endParaRPr lang="sv-SE" sz="10500" dirty="0">
              <a:effectLst>
                <a:glow rad="127000">
                  <a:schemeClr val="accent5"/>
                </a:glow>
              </a:effectLst>
            </a:endParaRP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23797431-2F5F-45A4-8E0E-C564EDEB0FCF}"/>
              </a:ext>
            </a:extLst>
          </p:cNvPr>
          <p:cNvSpPr/>
          <p:nvPr userDrawn="1"/>
        </p:nvSpPr>
        <p:spPr>
          <a:xfrm>
            <a:off x="244694" y="3342360"/>
            <a:ext cx="7092000" cy="841678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>
              <a:lnSpc>
                <a:spcPts val="5100"/>
              </a:lnSpc>
            </a:pPr>
            <a:r>
              <a:rPr kumimoji="0" lang="sv-SE" sz="5400" b="1" i="0" u="none" strike="noStrike" kern="1200" cap="none" spc="0" normalizeH="0" baseline="0" noProof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Vem? Vad? Varifrån?</a:t>
            </a:r>
            <a:endParaRPr lang="sv-SE" sz="2400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27C695C-7613-4729-9362-1127A52813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" y="5439765"/>
            <a:ext cx="6965686" cy="956595"/>
          </a:xfrm>
          <a:prstGeom prst="rect">
            <a:avLst/>
          </a:prstGeom>
        </p:spPr>
        <p:txBody>
          <a:bodyPr lIns="432000" anchor="ctr"/>
          <a:lstStyle>
            <a:lvl1pPr algn="ctr">
              <a:lnSpc>
                <a:spcPts val="6000"/>
              </a:lnSpc>
              <a:defRPr sz="6000" b="1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sv-SE" dirty="0"/>
              <a:t>x. Avsnittsrubrik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3BA7D2C7-CCFD-45DF-B9F1-AC10BF10DEE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8439" y="5997512"/>
            <a:ext cx="1078994" cy="743714"/>
          </a:xfrm>
          <a:prstGeom prst="rect">
            <a:avLst/>
          </a:prstGeom>
        </p:spPr>
      </p:pic>
      <p:sp>
        <p:nvSpPr>
          <p:cNvPr id="12" name="textruta 11">
            <a:extLst>
              <a:ext uri="{FF2B5EF4-FFF2-40B4-BE49-F238E27FC236}">
                <a16:creationId xmlns:a16="http://schemas.microsoft.com/office/drawing/2014/main" id="{D7EEB503-4A03-43B4-9601-BAE5112DCAA5}"/>
              </a:ext>
            </a:extLst>
          </p:cNvPr>
          <p:cNvSpPr txBox="1"/>
          <p:nvPr userDrawn="1"/>
        </p:nvSpPr>
        <p:spPr>
          <a:xfrm>
            <a:off x="10828344" y="6209643"/>
            <a:ext cx="1227901" cy="57394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sv-SE" sz="1600" dirty="0">
                <a:solidFill>
                  <a:schemeClr val="bg1"/>
                </a:solidFill>
                <a:latin typeface="Gabriola" panose="04040605051002020D02" pitchFamily="82" charset="0"/>
              </a:rPr>
              <a:t>Konstnär</a:t>
            </a:r>
          </a:p>
          <a:p>
            <a:pPr algn="ctr">
              <a:lnSpc>
                <a:spcPts val="2200"/>
              </a:lnSpc>
            </a:pPr>
            <a:r>
              <a:rPr lang="sv-SE" sz="2800" dirty="0">
                <a:solidFill>
                  <a:schemeClr val="bg1"/>
                </a:solidFill>
                <a:latin typeface="Gabriola" panose="04040605051002020D02" pitchFamily="82" charset="0"/>
              </a:rPr>
              <a:t>Signe Flink</a:t>
            </a:r>
          </a:p>
        </p:txBody>
      </p:sp>
    </p:spTree>
    <p:extLst>
      <p:ext uri="{BB962C8B-B14F-4D97-AF65-F5344CB8AC3E}">
        <p14:creationId xmlns:p14="http://schemas.microsoft.com/office/powerpoint/2010/main" val="3729090383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9168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aiandra GD" panose="020E0502030308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2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B669B1-71A5-45C7-B7BB-029FBAB97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5439765"/>
            <a:ext cx="7164592" cy="956595"/>
          </a:xfrm>
        </p:spPr>
        <p:txBody>
          <a:bodyPr/>
          <a:lstStyle/>
          <a:p>
            <a:r>
              <a:rPr lang="sv-SE"/>
              <a:t>2. Jesu frälsning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37306901"/>
      </p:ext>
    </p:extLst>
  </p:cSld>
  <p:clrMapOvr>
    <a:masterClrMapping/>
  </p:clrMapOvr>
  <p:transition advTm="16570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Trons styrka &amp; Trons objekt</a:t>
            </a:r>
          </a:p>
        </p:txBody>
      </p:sp>
      <p:sp>
        <p:nvSpPr>
          <p:cNvPr id="3" name="Rektangel 2"/>
          <p:cNvSpPr/>
          <p:nvPr/>
        </p:nvSpPr>
        <p:spPr>
          <a:xfrm>
            <a:off x="-1" y="848656"/>
            <a:ext cx="12191999" cy="5421099"/>
          </a:xfrm>
          <a:prstGeom prst="rect">
            <a:avLst/>
          </a:prstGeom>
        </p:spPr>
        <p:txBody>
          <a:bodyPr wrap="square" lIns="21600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Trons värde ligger inte i dess </a:t>
            </a:r>
            <a:r>
              <a:rPr kumimoji="0" lang="sv-SE" sz="24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styrka</a:t>
            </a: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 utan i dess </a:t>
            </a:r>
            <a:r>
              <a:rPr kumimoji="0" lang="sv-SE" sz="24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objekt</a:t>
            </a:r>
            <a:r>
              <a:rPr kumimoji="0" lang="sv-SE" sz="2400" i="0" u="none" strike="noStrike" kern="1200" cap="none" spc="0" normalizeH="0" baseline="0" noProof="0" dirty="0">
                <a:ln>
                  <a:noFill/>
                </a:ln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 (= föremål)</a:t>
            </a: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ts val="27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Det är Honom vi tror </a:t>
            </a:r>
            <a:r>
              <a:rPr kumimoji="0" lang="sv-SE" sz="2400" b="0" i="1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på</a:t>
            </a: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 som frälser: </a:t>
            </a:r>
            <a:br>
              <a:rPr kumimoji="0" lang="sv-SE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Hos </a:t>
            </a:r>
            <a:r>
              <a:rPr kumimoji="0" lang="sv-SE" sz="2400" b="0" i="1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ingen annan</a:t>
            </a: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 finns frälsningen, och under himlen finns </a:t>
            </a:r>
            <a:r>
              <a:rPr kumimoji="0" lang="sv-SE" sz="2400" b="0" i="1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inget annat </a:t>
            </a:r>
            <a:br>
              <a:rPr kumimoji="0" lang="sv-SE" sz="2400" b="0" i="1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sv-SE" sz="2400" b="0" i="1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namn</a:t>
            </a: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 som människor fått genom vilket vi blir frälsta.</a:t>
            </a: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sv-SE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(Apg 4:12)</a:t>
            </a:r>
          </a:p>
          <a:p>
            <a:pPr marR="0" lvl="0" algn="l" defTabSz="457200" rtl="0" eaLnBrk="1" fontAlgn="auto" latinLnBrk="0" hangingPunct="1">
              <a:lnSpc>
                <a:spcPts val="2700"/>
              </a:lnSpc>
              <a:spcBef>
                <a:spcPts val="18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sz="2400" dirty="0">
                <a:solidFill>
                  <a:prstClr val="black"/>
                </a:solidFill>
              </a:rPr>
              <a:t>Religioner utan Kristus är till ingen nytta, oavsett hur </a:t>
            </a:r>
            <a:br>
              <a:rPr lang="sv-SE" sz="2400" dirty="0">
                <a:solidFill>
                  <a:prstClr val="black"/>
                </a:solidFill>
              </a:rPr>
            </a:br>
            <a:r>
              <a:rPr lang="sv-SE" sz="2400" dirty="0">
                <a:solidFill>
                  <a:prstClr val="black"/>
                </a:solidFill>
              </a:rPr>
              <a:t>stark tro deras utövare har: </a:t>
            </a:r>
            <a:br>
              <a:rPr lang="sv-SE" sz="2400" dirty="0">
                <a:solidFill>
                  <a:prstClr val="black"/>
                </a:solidFill>
              </a:rPr>
            </a:br>
            <a:r>
              <a:rPr lang="sv-SE" sz="2400" dirty="0">
                <a:solidFill>
                  <a:srgbClr val="C00000"/>
                </a:solidFill>
              </a:rPr>
              <a:t>Ingen kan lägga en annan grund än den som är </a:t>
            </a:r>
            <a:br>
              <a:rPr lang="sv-SE" sz="2400" dirty="0">
                <a:solidFill>
                  <a:srgbClr val="C00000"/>
                </a:solidFill>
              </a:rPr>
            </a:br>
            <a:r>
              <a:rPr lang="sv-SE" sz="2400" dirty="0">
                <a:solidFill>
                  <a:srgbClr val="C00000"/>
                </a:solidFill>
              </a:rPr>
              <a:t>lagd, Jesus Kristus.</a:t>
            </a:r>
            <a:r>
              <a:rPr lang="sv-SE" sz="2400" dirty="0">
                <a:solidFill>
                  <a:prstClr val="black"/>
                </a:solidFill>
              </a:rPr>
              <a:t> </a:t>
            </a:r>
            <a:r>
              <a:rPr lang="sv-SE" dirty="0">
                <a:solidFill>
                  <a:prstClr val="black"/>
                </a:solidFill>
              </a:rPr>
              <a:t>(1 Kor 3:11)</a:t>
            </a:r>
          </a:p>
          <a:p>
            <a:pPr marR="0" lvl="0" algn="l" defTabSz="457200" rtl="0" eaLnBrk="1" fontAlgn="auto" latinLnBrk="0" hangingPunct="1">
              <a:lnSpc>
                <a:spcPts val="2700"/>
              </a:lnSpc>
              <a:spcBef>
                <a:spcPts val="18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Märk skillnad: </a:t>
            </a:r>
            <a:r>
              <a:rPr kumimoji="0" lang="sv-SE" sz="2400" b="0" i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Jag är kristen därför att…</a:t>
            </a:r>
          </a:p>
          <a:p>
            <a:pPr marL="442913" indent="-266700" defTabSz="457200">
              <a:lnSpc>
                <a:spcPts val="27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sv-SE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</a:t>
            </a:r>
            <a:r>
              <a:rPr lang="sv-SE" sz="24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</a:t>
            </a:r>
            <a:r>
              <a:rPr lang="sv-SE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har dött för mig. </a:t>
            </a:r>
            <a:br>
              <a:rPr lang="sv-SE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v-SE" sz="2000" dirty="0"/>
              <a:t>(En tro på Jesus.)</a:t>
            </a:r>
            <a:endParaRPr lang="sv-SE" sz="2400" dirty="0"/>
          </a:p>
          <a:p>
            <a:pPr marL="442913" marR="0" lvl="0" indent="-266700" algn="l" defTabSz="457200" rtl="0" eaLnBrk="1" fontAlgn="auto" latinLnBrk="0" hangingPunct="1">
              <a:lnSpc>
                <a:spcPts val="27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</a:t>
            </a:r>
            <a:r>
              <a:rPr lang="sv-SE" sz="24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jag</a:t>
            </a:r>
            <a:r>
              <a:rPr lang="sv-SE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tror på Jesus. </a:t>
            </a:r>
            <a:br>
              <a:rPr lang="sv-SE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v-SE" sz="2000" dirty="0"/>
              <a:t>(En t</a:t>
            </a:r>
            <a:r>
              <a:rPr lang="sv-SE" sz="2000" dirty="0">
                <a:solidFill>
                  <a:prstClr val="black"/>
                </a:solidFill>
              </a:rPr>
              <a:t>ro på min tro på Jesus.)</a:t>
            </a:r>
            <a:endParaRPr lang="sv-SE" sz="2400" dirty="0">
              <a:solidFill>
                <a:prstClr val="black"/>
              </a:solidFill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AAAAAF5C-1D5F-40EA-9CA6-888E5812A0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6699" y="2503319"/>
            <a:ext cx="5270827" cy="3900976"/>
          </a:xfrm>
          <a:prstGeom prst="ellipse">
            <a:avLst/>
          </a:prstGeom>
          <a:ln w="63500" cap="rnd">
            <a:solidFill>
              <a:schemeClr val="accent4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07670678"/>
      </p:ext>
    </p:extLst>
  </p:cSld>
  <p:clrMapOvr>
    <a:masterClrMapping/>
  </p:clrMapOvr>
  <p:transition advTm="26061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088CD13A-4716-4B01-AA62-1C9015C51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Lagens roll enlig Romarbrevet</a:t>
            </a:r>
          </a:p>
        </p:txBody>
      </p:sp>
      <p:sp>
        <p:nvSpPr>
          <p:cNvPr id="21" name="Höger 19">
            <a:extLst>
              <a:ext uri="{FF2B5EF4-FFF2-40B4-BE49-F238E27FC236}">
                <a16:creationId xmlns:a16="http://schemas.microsoft.com/office/drawing/2014/main" id="{E0326A4A-4E23-436D-91A8-92E91FAACE5C}"/>
              </a:ext>
            </a:extLst>
          </p:cNvPr>
          <p:cNvSpPr/>
          <p:nvPr/>
        </p:nvSpPr>
        <p:spPr>
          <a:xfrm>
            <a:off x="4287997" y="4917065"/>
            <a:ext cx="972000" cy="380333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algn="ctr"/>
            <a:endParaRPr lang="sv-SE" sz="1200">
              <a:solidFill>
                <a:schemeClr val="tx1"/>
              </a:solidFill>
            </a:endParaRPr>
          </a:p>
        </p:txBody>
      </p:sp>
      <p:sp>
        <p:nvSpPr>
          <p:cNvPr id="22" name="Höger 20">
            <a:extLst>
              <a:ext uri="{FF2B5EF4-FFF2-40B4-BE49-F238E27FC236}">
                <a16:creationId xmlns:a16="http://schemas.microsoft.com/office/drawing/2014/main" id="{342DE39C-1D1F-4352-A81A-A9D995292064}"/>
              </a:ext>
            </a:extLst>
          </p:cNvPr>
          <p:cNvSpPr/>
          <p:nvPr/>
        </p:nvSpPr>
        <p:spPr>
          <a:xfrm>
            <a:off x="4287996" y="2608421"/>
            <a:ext cx="972000" cy="380333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algn="ctr"/>
            <a:endParaRPr lang="sv-SE" sz="1200">
              <a:solidFill>
                <a:schemeClr val="tx1"/>
              </a:solidFill>
            </a:endParaRPr>
          </a:p>
        </p:txBody>
      </p:sp>
      <p:sp>
        <p:nvSpPr>
          <p:cNvPr id="19" name="Höger 17">
            <a:extLst>
              <a:ext uri="{FF2B5EF4-FFF2-40B4-BE49-F238E27FC236}">
                <a16:creationId xmlns:a16="http://schemas.microsoft.com/office/drawing/2014/main" id="{ACB59C1F-B70C-423F-9DFD-32B4CB741F1E}"/>
              </a:ext>
            </a:extLst>
          </p:cNvPr>
          <p:cNvSpPr/>
          <p:nvPr/>
        </p:nvSpPr>
        <p:spPr>
          <a:xfrm>
            <a:off x="7571887" y="4917065"/>
            <a:ext cx="972000" cy="380333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algn="ctr"/>
            <a:endParaRPr lang="sv-SE" sz="1200">
              <a:solidFill>
                <a:schemeClr val="tx1"/>
              </a:solidFill>
            </a:endParaRPr>
          </a:p>
        </p:txBody>
      </p:sp>
      <p:sp>
        <p:nvSpPr>
          <p:cNvPr id="20" name="Höger 18">
            <a:extLst>
              <a:ext uri="{FF2B5EF4-FFF2-40B4-BE49-F238E27FC236}">
                <a16:creationId xmlns:a16="http://schemas.microsoft.com/office/drawing/2014/main" id="{7CD9FCA5-84EA-454F-96F6-9157D7F9737E}"/>
              </a:ext>
            </a:extLst>
          </p:cNvPr>
          <p:cNvSpPr/>
          <p:nvPr/>
        </p:nvSpPr>
        <p:spPr>
          <a:xfrm>
            <a:off x="7571885" y="2608421"/>
            <a:ext cx="972000" cy="380333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algn="ctr"/>
            <a:endParaRPr lang="sv-SE" sz="1200">
              <a:solidFill>
                <a:schemeClr val="tx1"/>
              </a:solidFill>
            </a:endParaRP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9AD32CE3-6076-4419-862C-44210F13DB68}"/>
              </a:ext>
            </a:extLst>
          </p:cNvPr>
          <p:cNvSpPr/>
          <p:nvPr/>
        </p:nvSpPr>
        <p:spPr>
          <a:xfrm>
            <a:off x="2025073" y="2186587"/>
            <a:ext cx="2196000" cy="1224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36000" rtlCol="0" anchor="t"/>
          <a:lstStyle/>
          <a:p>
            <a:pPr algn="ctr"/>
            <a:r>
              <a:rPr lang="sv-SE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Lag </a:t>
            </a:r>
            <a:r>
              <a:rPr lang="sv-SE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(Bokstav)</a:t>
            </a:r>
            <a:endParaRPr lang="sv-SE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sv-SE" sz="1200" dirty="0">
                <a:solidFill>
                  <a:srgbClr val="C00000"/>
                </a:solidFill>
              </a:rPr>
              <a:t>Där ingen </a:t>
            </a:r>
            <a:r>
              <a:rPr lang="sv-SE" sz="1200" i="1" u="sng" dirty="0">
                <a:solidFill>
                  <a:srgbClr val="C00000"/>
                </a:solidFill>
              </a:rPr>
              <a:t>lag</a:t>
            </a:r>
            <a:r>
              <a:rPr lang="sv-SE" sz="1200" dirty="0">
                <a:solidFill>
                  <a:srgbClr val="C00000"/>
                </a:solidFill>
              </a:rPr>
              <a:t> finns, där finns inte heller någon överträdelse.</a:t>
            </a:r>
            <a:r>
              <a:rPr lang="sv-SE" sz="1200" dirty="0">
                <a:solidFill>
                  <a:schemeClr val="tx1"/>
                </a:solidFill>
              </a:rPr>
              <a:t> (4:15)</a:t>
            </a:r>
          </a:p>
          <a:p>
            <a:pPr algn="ctr"/>
            <a:r>
              <a:rPr lang="sv-SE" sz="1200" dirty="0">
                <a:solidFill>
                  <a:srgbClr val="C00000"/>
                </a:solidFill>
              </a:rPr>
              <a:t>Synd tillräknas inte där ingen </a:t>
            </a:r>
            <a:r>
              <a:rPr lang="sv-SE" sz="1200" i="1" u="sng" dirty="0">
                <a:solidFill>
                  <a:srgbClr val="C00000"/>
                </a:solidFill>
              </a:rPr>
              <a:t>lag</a:t>
            </a:r>
            <a:r>
              <a:rPr lang="sv-SE" sz="1200" dirty="0">
                <a:solidFill>
                  <a:srgbClr val="C00000"/>
                </a:solidFill>
              </a:rPr>
              <a:t> finns.</a:t>
            </a:r>
            <a:r>
              <a:rPr lang="sv-SE" sz="1200" dirty="0">
                <a:solidFill>
                  <a:schemeClr val="tx1"/>
                </a:solidFill>
              </a:rPr>
              <a:t> (5:13)</a:t>
            </a:r>
          </a:p>
          <a:p>
            <a:pPr algn="ctr"/>
            <a:endParaRPr lang="sv-SE" sz="1200" dirty="0">
              <a:solidFill>
                <a:schemeClr val="tx1"/>
              </a:solidFill>
            </a:endParaRP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9E9E68FD-DCF8-454D-971E-44BC275D0C42}"/>
              </a:ext>
            </a:extLst>
          </p:cNvPr>
          <p:cNvSpPr/>
          <p:nvPr/>
        </p:nvSpPr>
        <p:spPr>
          <a:xfrm>
            <a:off x="2025073" y="4495231"/>
            <a:ext cx="2196000" cy="1224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36000" rtlCol="0" anchor="t"/>
          <a:lstStyle/>
          <a:p>
            <a:pPr algn="ctr"/>
            <a:r>
              <a:rPr lang="sv-SE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Nåd</a:t>
            </a:r>
            <a:r>
              <a:rPr lang="sv-SE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(Ande)</a:t>
            </a:r>
          </a:p>
          <a:p>
            <a:pPr algn="ctr"/>
            <a:r>
              <a:rPr lang="sv-SE" sz="1200" dirty="0">
                <a:solidFill>
                  <a:srgbClr val="C00000"/>
                </a:solidFill>
              </a:rPr>
              <a:t>Genom [Jesus] har vi</a:t>
            </a:r>
          </a:p>
          <a:p>
            <a:pPr algn="ctr"/>
            <a:r>
              <a:rPr lang="sv-SE" sz="1200" dirty="0">
                <a:solidFill>
                  <a:srgbClr val="C00000"/>
                </a:solidFill>
              </a:rPr>
              <a:t>också tillträde till</a:t>
            </a:r>
          </a:p>
          <a:p>
            <a:pPr algn="ctr"/>
            <a:r>
              <a:rPr lang="sv-SE" sz="1200" dirty="0">
                <a:solidFill>
                  <a:srgbClr val="C00000"/>
                </a:solidFill>
              </a:rPr>
              <a:t>den </a:t>
            </a:r>
            <a:r>
              <a:rPr lang="sv-SE" sz="1200" i="1" u="sng" dirty="0">
                <a:solidFill>
                  <a:srgbClr val="C00000"/>
                </a:solidFill>
              </a:rPr>
              <a:t>nåd</a:t>
            </a:r>
            <a:r>
              <a:rPr lang="sv-SE" sz="1200" dirty="0">
                <a:solidFill>
                  <a:srgbClr val="C00000"/>
                </a:solidFill>
              </a:rPr>
              <a:t> som vi</a:t>
            </a:r>
          </a:p>
          <a:p>
            <a:pPr algn="ctr"/>
            <a:r>
              <a:rPr lang="sv-SE" sz="1200" dirty="0">
                <a:solidFill>
                  <a:srgbClr val="C00000"/>
                </a:solidFill>
              </a:rPr>
              <a:t>nu står i. </a:t>
            </a:r>
            <a:r>
              <a:rPr lang="sv-SE" sz="1200" dirty="0">
                <a:solidFill>
                  <a:schemeClr val="tx1"/>
                </a:solidFill>
              </a:rPr>
              <a:t>(5:2)</a:t>
            </a:r>
          </a:p>
        </p:txBody>
      </p:sp>
      <p:sp>
        <p:nvSpPr>
          <p:cNvPr id="18" name="Ned 16">
            <a:extLst>
              <a:ext uri="{FF2B5EF4-FFF2-40B4-BE49-F238E27FC236}">
                <a16:creationId xmlns:a16="http://schemas.microsoft.com/office/drawing/2014/main" id="{DC71B58F-12FF-48D9-A0AA-E130F462AE23}"/>
              </a:ext>
            </a:extLst>
          </p:cNvPr>
          <p:cNvSpPr/>
          <p:nvPr/>
        </p:nvSpPr>
        <p:spPr>
          <a:xfrm>
            <a:off x="2403073" y="3623237"/>
            <a:ext cx="1188000" cy="695343"/>
          </a:xfrm>
          <a:prstGeom prst="downArrow">
            <a:avLst>
              <a:gd name="adj1" fmla="val 100000"/>
              <a:gd name="adj2" fmla="val 34931"/>
            </a:avLst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36000" tIns="72000" rIns="36000" bIns="36000" rtlCol="0" anchor="ctr"/>
          <a:lstStyle/>
          <a:p>
            <a:pPr algn="ctr"/>
            <a:r>
              <a:rPr lang="sv-SE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Befrielse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D001C99F-ECA2-4495-940F-4C595F7B27FB}"/>
              </a:ext>
            </a:extLst>
          </p:cNvPr>
          <p:cNvSpPr/>
          <p:nvPr/>
        </p:nvSpPr>
        <p:spPr>
          <a:xfrm>
            <a:off x="8592851" y="4495231"/>
            <a:ext cx="2196000" cy="1224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36000" rtlCol="0" anchor="t"/>
          <a:lstStyle/>
          <a:p>
            <a:pPr algn="ctr"/>
            <a:r>
              <a:rPr lang="sv-SE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</a:t>
            </a:r>
          </a:p>
          <a:p>
            <a:pPr algn="ctr"/>
            <a:r>
              <a:rPr lang="sv-SE" sz="1200" dirty="0">
                <a:solidFill>
                  <a:srgbClr val="C00000"/>
                </a:solidFill>
              </a:rPr>
              <a:t>Så finns nu </a:t>
            </a:r>
            <a:r>
              <a:rPr lang="sv-SE" sz="1200" i="1" u="sng" dirty="0">
                <a:solidFill>
                  <a:srgbClr val="C00000"/>
                </a:solidFill>
              </a:rPr>
              <a:t>ingen</a:t>
            </a:r>
          </a:p>
          <a:p>
            <a:pPr algn="ctr"/>
            <a:r>
              <a:rPr lang="sv-SE" sz="1200" i="1" u="sng" dirty="0">
                <a:solidFill>
                  <a:srgbClr val="C00000"/>
                </a:solidFill>
              </a:rPr>
              <a:t>fördömelse</a:t>
            </a:r>
            <a:r>
              <a:rPr lang="sv-SE" sz="1200" dirty="0">
                <a:solidFill>
                  <a:srgbClr val="C00000"/>
                </a:solidFill>
              </a:rPr>
              <a:t> för dem</a:t>
            </a:r>
          </a:p>
          <a:p>
            <a:pPr algn="ctr"/>
            <a:r>
              <a:rPr lang="sv-SE" sz="1200" dirty="0">
                <a:solidFill>
                  <a:srgbClr val="C00000"/>
                </a:solidFill>
              </a:rPr>
              <a:t>som är i Kristus</a:t>
            </a:r>
          </a:p>
          <a:p>
            <a:pPr algn="ctr"/>
            <a:r>
              <a:rPr lang="sv-SE" sz="1200" dirty="0">
                <a:solidFill>
                  <a:srgbClr val="C00000"/>
                </a:solidFill>
              </a:rPr>
              <a:t>Jesus.</a:t>
            </a:r>
            <a:r>
              <a:rPr lang="sv-SE" sz="1200" dirty="0">
                <a:solidFill>
                  <a:schemeClr val="tx1"/>
                </a:solidFill>
              </a:rPr>
              <a:t> (8:1)</a:t>
            </a:r>
            <a:endParaRPr lang="sv-SE" sz="1200" dirty="0">
              <a:solidFill>
                <a:srgbClr val="C00000"/>
              </a:solidFill>
            </a:endParaRP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75EC74DB-BDF4-4589-A5F4-33E2E0D06F57}"/>
              </a:ext>
            </a:extLst>
          </p:cNvPr>
          <p:cNvSpPr/>
          <p:nvPr/>
        </p:nvSpPr>
        <p:spPr>
          <a:xfrm>
            <a:off x="8592851" y="2186587"/>
            <a:ext cx="2196000" cy="1224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36000" rtlCol="0" anchor="t"/>
          <a:lstStyle/>
          <a:p>
            <a:pPr algn="ctr"/>
            <a:r>
              <a:rPr lang="sv-SE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Död</a:t>
            </a:r>
          </a:p>
          <a:p>
            <a:pPr algn="ctr"/>
            <a:r>
              <a:rPr lang="sv-SE" sz="1200" dirty="0">
                <a:solidFill>
                  <a:srgbClr val="C00000"/>
                </a:solidFill>
              </a:rPr>
              <a:t>Det visade sig att</a:t>
            </a:r>
          </a:p>
          <a:p>
            <a:pPr algn="ctr"/>
            <a:r>
              <a:rPr lang="sv-SE" sz="1200" dirty="0">
                <a:solidFill>
                  <a:srgbClr val="C00000"/>
                </a:solidFill>
              </a:rPr>
              <a:t>budordet som skulle</a:t>
            </a:r>
          </a:p>
          <a:p>
            <a:pPr algn="ctr"/>
            <a:r>
              <a:rPr lang="sv-SE" sz="1200" dirty="0">
                <a:solidFill>
                  <a:srgbClr val="C00000"/>
                </a:solidFill>
              </a:rPr>
              <a:t>föra till liv ledde till </a:t>
            </a:r>
            <a:br>
              <a:rPr lang="sv-SE" sz="1200" dirty="0">
                <a:solidFill>
                  <a:srgbClr val="C00000"/>
                </a:solidFill>
              </a:rPr>
            </a:br>
            <a:r>
              <a:rPr lang="sv-SE" sz="1200" i="1" u="sng" dirty="0">
                <a:solidFill>
                  <a:srgbClr val="C00000"/>
                </a:solidFill>
              </a:rPr>
              <a:t>död</a:t>
            </a:r>
            <a:r>
              <a:rPr lang="sv-SE" sz="1200" dirty="0">
                <a:solidFill>
                  <a:srgbClr val="C00000"/>
                </a:solidFill>
              </a:rPr>
              <a:t>. </a:t>
            </a:r>
            <a:r>
              <a:rPr lang="sv-SE" sz="1200" dirty="0">
                <a:solidFill>
                  <a:schemeClr val="tx1"/>
                </a:solidFill>
              </a:rPr>
              <a:t>(7:10)</a:t>
            </a:r>
            <a:endParaRPr lang="sv-SE" sz="2000" dirty="0">
              <a:solidFill>
                <a:schemeClr val="tx1"/>
              </a:solidFill>
            </a:endParaRPr>
          </a:p>
        </p:txBody>
      </p:sp>
      <p:sp>
        <p:nvSpPr>
          <p:cNvPr id="15" name="Ned 13">
            <a:extLst>
              <a:ext uri="{FF2B5EF4-FFF2-40B4-BE49-F238E27FC236}">
                <a16:creationId xmlns:a16="http://schemas.microsoft.com/office/drawing/2014/main" id="{6A15D4DB-38D7-42EB-84E8-11C55FBA1862}"/>
              </a:ext>
            </a:extLst>
          </p:cNvPr>
          <p:cNvSpPr/>
          <p:nvPr/>
        </p:nvSpPr>
        <p:spPr>
          <a:xfrm>
            <a:off x="8970851" y="3623237"/>
            <a:ext cx="1188000" cy="695343"/>
          </a:xfrm>
          <a:prstGeom prst="downArrow">
            <a:avLst>
              <a:gd name="adj1" fmla="val 100000"/>
              <a:gd name="adj2" fmla="val 34931"/>
            </a:avLst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36000" tIns="72000" rIns="36000" bIns="36000" rtlCol="0" anchor="ctr"/>
          <a:lstStyle/>
          <a:p>
            <a:pPr algn="ctr"/>
            <a:r>
              <a:rPr lang="sv-SE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Dop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69121A71-D4A5-4619-93B8-974F2F9AB0FF}"/>
              </a:ext>
            </a:extLst>
          </p:cNvPr>
          <p:cNvSpPr/>
          <p:nvPr/>
        </p:nvSpPr>
        <p:spPr>
          <a:xfrm>
            <a:off x="5308962" y="2186587"/>
            <a:ext cx="2196000" cy="1224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36000" rtlCol="0" anchor="t"/>
          <a:lstStyle/>
          <a:p>
            <a:pPr algn="ctr"/>
            <a:r>
              <a:rPr lang="sv-SE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Synd</a:t>
            </a:r>
          </a:p>
          <a:p>
            <a:pPr algn="ctr"/>
            <a:r>
              <a:rPr lang="sv-SE" sz="1200" dirty="0">
                <a:solidFill>
                  <a:srgbClr val="C00000"/>
                </a:solidFill>
              </a:rPr>
              <a:t>Alla har </a:t>
            </a:r>
            <a:r>
              <a:rPr lang="sv-SE" sz="1200" i="1" u="sng" dirty="0">
                <a:solidFill>
                  <a:srgbClr val="C00000"/>
                </a:solidFill>
              </a:rPr>
              <a:t>syndat</a:t>
            </a:r>
            <a:r>
              <a:rPr lang="sv-SE" sz="1200" dirty="0">
                <a:solidFill>
                  <a:srgbClr val="C00000"/>
                </a:solidFill>
              </a:rPr>
              <a:t> och</a:t>
            </a:r>
          </a:p>
          <a:p>
            <a:pPr algn="ctr"/>
            <a:r>
              <a:rPr lang="sv-SE" sz="1200" dirty="0">
                <a:solidFill>
                  <a:srgbClr val="C00000"/>
                </a:solidFill>
              </a:rPr>
              <a:t>saknar härligheten</a:t>
            </a:r>
          </a:p>
          <a:p>
            <a:pPr algn="ctr"/>
            <a:r>
              <a:rPr lang="sv-SE" sz="1200" dirty="0">
                <a:solidFill>
                  <a:srgbClr val="C00000"/>
                </a:solidFill>
              </a:rPr>
              <a:t>från Gud. </a:t>
            </a:r>
            <a:r>
              <a:rPr lang="sv-SE" sz="1200" dirty="0">
                <a:solidFill>
                  <a:prstClr val="black"/>
                </a:solidFill>
              </a:rPr>
              <a:t>(3:23)</a:t>
            </a:r>
          </a:p>
          <a:p>
            <a:pPr algn="ctr"/>
            <a:endParaRPr lang="sv-SE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3AB9CC54-693C-4E4F-AD3A-492FC2326E32}"/>
              </a:ext>
            </a:extLst>
          </p:cNvPr>
          <p:cNvSpPr/>
          <p:nvPr/>
        </p:nvSpPr>
        <p:spPr>
          <a:xfrm>
            <a:off x="5308962" y="4495231"/>
            <a:ext cx="2196000" cy="1224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36000" rtlCol="0" anchor="t"/>
          <a:lstStyle/>
          <a:p>
            <a:pPr algn="ctr"/>
            <a:r>
              <a:rPr lang="sv-SE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Rättfärdighet</a:t>
            </a:r>
          </a:p>
          <a:p>
            <a:pPr algn="ctr"/>
            <a:r>
              <a:rPr lang="sv-SE" sz="1200" dirty="0">
                <a:solidFill>
                  <a:srgbClr val="C00000"/>
                </a:solidFill>
              </a:rPr>
              <a:t>Men nu har det</a:t>
            </a:r>
          </a:p>
          <a:p>
            <a:pPr algn="ctr"/>
            <a:r>
              <a:rPr lang="sv-SE" sz="1200" dirty="0">
                <a:solidFill>
                  <a:srgbClr val="C00000"/>
                </a:solidFill>
              </a:rPr>
              <a:t>uppenbarat en </a:t>
            </a:r>
            <a:br>
              <a:rPr lang="sv-SE" sz="1200" dirty="0">
                <a:solidFill>
                  <a:srgbClr val="C00000"/>
                </a:solidFill>
              </a:rPr>
            </a:br>
            <a:r>
              <a:rPr lang="sv-SE" sz="1200" i="1" u="sng" dirty="0">
                <a:solidFill>
                  <a:srgbClr val="C00000"/>
                </a:solidFill>
              </a:rPr>
              <a:t>rättfärdighet</a:t>
            </a:r>
            <a:r>
              <a:rPr lang="sv-SE" sz="1200" dirty="0">
                <a:solidFill>
                  <a:srgbClr val="C00000"/>
                </a:solidFill>
              </a:rPr>
              <a:t> från Gud</a:t>
            </a:r>
          </a:p>
          <a:p>
            <a:pPr algn="ctr"/>
            <a:r>
              <a:rPr lang="sv-SE" sz="1200" dirty="0">
                <a:solidFill>
                  <a:srgbClr val="C00000"/>
                </a:solidFill>
              </a:rPr>
              <a:t>utan lag. </a:t>
            </a:r>
            <a:r>
              <a:rPr lang="sv-SE" sz="1200" dirty="0">
                <a:solidFill>
                  <a:schemeClr val="tx1"/>
                </a:solidFill>
              </a:rPr>
              <a:t>(3:21)</a:t>
            </a:r>
          </a:p>
        </p:txBody>
      </p:sp>
      <p:sp>
        <p:nvSpPr>
          <p:cNvPr id="12" name="Ned 10">
            <a:extLst>
              <a:ext uri="{FF2B5EF4-FFF2-40B4-BE49-F238E27FC236}">
                <a16:creationId xmlns:a16="http://schemas.microsoft.com/office/drawing/2014/main" id="{D84DB7A5-B1C2-43E1-B808-805CD3D89123}"/>
              </a:ext>
            </a:extLst>
          </p:cNvPr>
          <p:cNvSpPr/>
          <p:nvPr/>
        </p:nvSpPr>
        <p:spPr>
          <a:xfrm>
            <a:off x="5686962" y="3623237"/>
            <a:ext cx="1188000" cy="695343"/>
          </a:xfrm>
          <a:prstGeom prst="downArrow">
            <a:avLst>
              <a:gd name="adj1" fmla="val 100000"/>
              <a:gd name="adj2" fmla="val 34931"/>
            </a:avLst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36000" tIns="72000" rIns="36000" bIns="36000" rtlCol="0" anchor="ctr"/>
          <a:lstStyle/>
          <a:p>
            <a:pPr algn="ctr"/>
            <a:r>
              <a:rPr lang="sv-SE"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</a:t>
            </a:r>
          </a:p>
        </p:txBody>
      </p:sp>
      <p:sp>
        <p:nvSpPr>
          <p:cNvPr id="23" name="Höger 21">
            <a:extLst>
              <a:ext uri="{FF2B5EF4-FFF2-40B4-BE49-F238E27FC236}">
                <a16:creationId xmlns:a16="http://schemas.microsoft.com/office/drawing/2014/main" id="{732E3058-3D90-4882-88E3-A51056F791C0}"/>
              </a:ext>
            </a:extLst>
          </p:cNvPr>
          <p:cNvSpPr/>
          <p:nvPr/>
        </p:nvSpPr>
        <p:spPr>
          <a:xfrm>
            <a:off x="2403073" y="6143719"/>
            <a:ext cx="7216116" cy="655675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72000" tIns="72000" rIns="36000" bIns="72000" anchor="ctr">
            <a:spAutoFit/>
          </a:bodyPr>
          <a:lstStyle/>
          <a:p>
            <a:pPr algn="ctr"/>
            <a:r>
              <a:rPr lang="sv-SE" sz="1200">
                <a:solidFill>
                  <a:srgbClr val="C00000"/>
                </a:solidFill>
              </a:rPr>
              <a:t>Så skulle också </a:t>
            </a:r>
            <a:r>
              <a:rPr lang="sv-SE" sz="1200" i="1" u="sng">
                <a:solidFill>
                  <a:srgbClr val="C00000"/>
                </a:solidFill>
              </a:rPr>
              <a:t>nåden</a:t>
            </a:r>
            <a:r>
              <a:rPr lang="sv-SE" sz="1200">
                <a:solidFill>
                  <a:srgbClr val="C00000"/>
                </a:solidFill>
              </a:rPr>
              <a:t> regera genom </a:t>
            </a:r>
            <a:r>
              <a:rPr lang="sv-SE" sz="1200" i="1" u="sng">
                <a:solidFill>
                  <a:srgbClr val="C00000"/>
                </a:solidFill>
              </a:rPr>
              <a:t>rättfärdigheten</a:t>
            </a:r>
            <a:r>
              <a:rPr lang="sv-SE" sz="1200">
                <a:solidFill>
                  <a:srgbClr val="C00000"/>
                </a:solidFill>
              </a:rPr>
              <a:t> och ge evigt </a:t>
            </a:r>
            <a:r>
              <a:rPr lang="sv-SE" sz="1200" i="1" u="sng">
                <a:solidFill>
                  <a:srgbClr val="C00000"/>
                </a:solidFill>
              </a:rPr>
              <a:t>liv</a:t>
            </a:r>
            <a:r>
              <a:rPr lang="sv-SE" sz="1200" i="1">
                <a:solidFill>
                  <a:srgbClr val="C00000"/>
                </a:solidFill>
              </a:rPr>
              <a:t>.</a:t>
            </a:r>
            <a:r>
              <a:rPr lang="sv-SE" sz="1200"/>
              <a:t> (5:21)</a:t>
            </a:r>
            <a:endParaRPr lang="sv-SE" sz="1200" u="sng"/>
          </a:p>
        </p:txBody>
      </p:sp>
      <p:sp>
        <p:nvSpPr>
          <p:cNvPr id="24" name="Upp-Ned 22">
            <a:extLst>
              <a:ext uri="{FF2B5EF4-FFF2-40B4-BE49-F238E27FC236}">
                <a16:creationId xmlns:a16="http://schemas.microsoft.com/office/drawing/2014/main" id="{AEAA92E8-0C2F-44E2-B818-2F2DF804CA75}"/>
              </a:ext>
            </a:extLst>
          </p:cNvPr>
          <p:cNvSpPr/>
          <p:nvPr/>
        </p:nvSpPr>
        <p:spPr>
          <a:xfrm>
            <a:off x="121448" y="1185565"/>
            <a:ext cx="1800000" cy="5216596"/>
          </a:xfrm>
          <a:prstGeom prst="upDownArrow">
            <a:avLst>
              <a:gd name="adj1" fmla="val 82362"/>
              <a:gd name="adj2" fmla="val 26859"/>
            </a:avLst>
          </a:prstGeom>
          <a:solidFill>
            <a:schemeClr val="bg2">
              <a:lumMod val="20000"/>
              <a:lumOff val="80000"/>
            </a:schemeClr>
          </a:solidFill>
          <a:ln w="28575"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sv-S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Dikotomier</a:t>
            </a:r>
          </a:p>
          <a:p>
            <a:pPr algn="ctr">
              <a:spcBef>
                <a:spcPts val="600"/>
              </a:spcBef>
            </a:pPr>
            <a:r>
              <a:rPr lang="sv-SE" sz="1200" dirty="0">
                <a:solidFill>
                  <a:srgbClr val="C00000"/>
                </a:solidFill>
              </a:rPr>
              <a:t>Då är ni… slavar: antingen [under] </a:t>
            </a:r>
            <a:r>
              <a:rPr lang="sv-SE" sz="1200" i="1" u="sng" dirty="0">
                <a:solidFill>
                  <a:srgbClr val="C00000"/>
                </a:solidFill>
              </a:rPr>
              <a:t>synden</a:t>
            </a:r>
            <a:r>
              <a:rPr lang="sv-SE" sz="1200" dirty="0">
                <a:solidFill>
                  <a:srgbClr val="C00000"/>
                </a:solidFill>
              </a:rPr>
              <a:t>, vilket leder till </a:t>
            </a:r>
            <a:r>
              <a:rPr lang="sv-SE" sz="1200" i="1" u="sng" dirty="0">
                <a:solidFill>
                  <a:srgbClr val="C00000"/>
                </a:solidFill>
              </a:rPr>
              <a:t>död</a:t>
            </a:r>
            <a:r>
              <a:rPr lang="sv-SE" sz="1200" dirty="0">
                <a:solidFill>
                  <a:srgbClr val="C00000"/>
                </a:solidFill>
              </a:rPr>
              <a:t>, eller [under] </a:t>
            </a:r>
            <a:r>
              <a:rPr lang="sv-SE" sz="1200" i="1" u="sng" dirty="0">
                <a:solidFill>
                  <a:srgbClr val="C00000"/>
                </a:solidFill>
              </a:rPr>
              <a:t>lydnaden</a:t>
            </a:r>
            <a:r>
              <a:rPr lang="sv-SE" sz="1200" dirty="0">
                <a:solidFill>
                  <a:srgbClr val="C00000"/>
                </a:solidFill>
              </a:rPr>
              <a:t> vilket leder till </a:t>
            </a:r>
            <a:r>
              <a:rPr lang="sv-SE" sz="1200" i="1" u="sng" dirty="0">
                <a:solidFill>
                  <a:srgbClr val="C00000"/>
                </a:solidFill>
              </a:rPr>
              <a:t>rättfärdighet</a:t>
            </a:r>
            <a:r>
              <a:rPr lang="sv-SE" sz="1200" dirty="0">
                <a:solidFill>
                  <a:srgbClr val="C00000"/>
                </a:solidFill>
              </a:rPr>
              <a:t>.</a:t>
            </a:r>
            <a:r>
              <a:rPr lang="sv-SE" sz="1200" dirty="0">
                <a:solidFill>
                  <a:srgbClr val="000000"/>
                </a:solidFill>
              </a:rPr>
              <a:t> (6:16)</a:t>
            </a:r>
          </a:p>
          <a:p>
            <a:pPr algn="ctr">
              <a:spcBef>
                <a:spcPts val="600"/>
              </a:spcBef>
            </a:pPr>
            <a:r>
              <a:rPr lang="sv-SE" sz="1200" i="1" u="sng" dirty="0">
                <a:solidFill>
                  <a:srgbClr val="C00000"/>
                </a:solidFill>
              </a:rPr>
              <a:t>Syndens</a:t>
            </a:r>
            <a:r>
              <a:rPr lang="sv-SE" sz="1200" dirty="0">
                <a:solidFill>
                  <a:srgbClr val="C00000"/>
                </a:solidFill>
              </a:rPr>
              <a:t> lön är </a:t>
            </a:r>
            <a:r>
              <a:rPr lang="sv-SE" sz="1200" i="1" u="sng" dirty="0">
                <a:solidFill>
                  <a:srgbClr val="C00000"/>
                </a:solidFill>
              </a:rPr>
              <a:t>döden</a:t>
            </a:r>
            <a:r>
              <a:rPr lang="sv-SE" sz="1200" dirty="0">
                <a:solidFill>
                  <a:srgbClr val="C00000"/>
                </a:solidFill>
              </a:rPr>
              <a:t>, men Guds </a:t>
            </a:r>
            <a:r>
              <a:rPr lang="sv-SE" sz="1200" i="1" u="sng" dirty="0">
                <a:solidFill>
                  <a:srgbClr val="C00000"/>
                </a:solidFill>
              </a:rPr>
              <a:t>gåva</a:t>
            </a:r>
            <a:r>
              <a:rPr lang="sv-SE" sz="1200" dirty="0">
                <a:solidFill>
                  <a:srgbClr val="C00000"/>
                </a:solidFill>
              </a:rPr>
              <a:t> är evigt </a:t>
            </a:r>
            <a:r>
              <a:rPr lang="sv-SE" sz="1200" i="1" u="sng" dirty="0">
                <a:solidFill>
                  <a:srgbClr val="C00000"/>
                </a:solidFill>
              </a:rPr>
              <a:t>liv</a:t>
            </a:r>
            <a:r>
              <a:rPr lang="sv-SE" sz="1200" dirty="0">
                <a:solidFill>
                  <a:srgbClr val="C00000"/>
                </a:solidFill>
              </a:rPr>
              <a:t> i Kristus Jesus.</a:t>
            </a:r>
            <a:br>
              <a:rPr lang="sv-SE" sz="1200" dirty="0">
                <a:solidFill>
                  <a:srgbClr val="C00000"/>
                </a:solidFill>
              </a:rPr>
            </a:br>
            <a:r>
              <a:rPr lang="sv-SE" sz="1200" dirty="0">
                <a:solidFill>
                  <a:srgbClr val="000000"/>
                </a:solidFill>
              </a:rPr>
              <a:t>(6:23)</a:t>
            </a:r>
          </a:p>
          <a:p>
            <a:pPr algn="ctr">
              <a:spcBef>
                <a:spcPts val="600"/>
              </a:spcBef>
            </a:pPr>
            <a:r>
              <a:rPr lang="sv-SE" sz="1200" dirty="0">
                <a:solidFill>
                  <a:srgbClr val="C00000"/>
                </a:solidFill>
              </a:rPr>
              <a:t>Nu står vi i </a:t>
            </a:r>
            <a:r>
              <a:rPr lang="sv-SE" sz="1200" i="1" u="sng" dirty="0">
                <a:solidFill>
                  <a:srgbClr val="C00000"/>
                </a:solidFill>
              </a:rPr>
              <a:t>Andens</a:t>
            </a:r>
            <a:r>
              <a:rPr lang="sv-SE" sz="1200" dirty="0">
                <a:solidFill>
                  <a:srgbClr val="C00000"/>
                </a:solidFill>
              </a:rPr>
              <a:t> nya tjänst och inte i </a:t>
            </a:r>
            <a:r>
              <a:rPr lang="sv-SE" sz="1200" i="1" u="sng" dirty="0">
                <a:solidFill>
                  <a:srgbClr val="C00000"/>
                </a:solidFill>
              </a:rPr>
              <a:t>bokstavens</a:t>
            </a:r>
            <a:r>
              <a:rPr lang="sv-SE" sz="1200" dirty="0">
                <a:solidFill>
                  <a:srgbClr val="C00000"/>
                </a:solidFill>
              </a:rPr>
              <a:t> gamla tjänst.</a:t>
            </a:r>
            <a:r>
              <a:rPr lang="sv-SE" sz="1200" dirty="0"/>
              <a:t> </a:t>
            </a:r>
            <a:r>
              <a:rPr lang="sv-SE" sz="1200" dirty="0">
                <a:solidFill>
                  <a:srgbClr val="000000"/>
                </a:solidFill>
              </a:rPr>
              <a:t>(5:23)</a:t>
            </a:r>
          </a:p>
          <a:p>
            <a:pPr algn="ctr">
              <a:spcBef>
                <a:spcPts val="600"/>
              </a:spcBef>
            </a:pPr>
            <a:r>
              <a:rPr lang="sv-SE" sz="1200" dirty="0">
                <a:solidFill>
                  <a:srgbClr val="C00000"/>
                </a:solidFill>
              </a:rPr>
              <a:t>Så skulle </a:t>
            </a:r>
            <a:r>
              <a:rPr lang="sv-SE" sz="1200" i="1" u="sng" dirty="0">
                <a:solidFill>
                  <a:srgbClr val="C00000"/>
                </a:solidFill>
              </a:rPr>
              <a:t>lagens</a:t>
            </a:r>
            <a:r>
              <a:rPr lang="sv-SE" sz="1200" dirty="0">
                <a:solidFill>
                  <a:srgbClr val="C00000"/>
                </a:solidFill>
              </a:rPr>
              <a:t> rättfärdiga krav uppfyllas i oss som inte lever efter köttet utan efter </a:t>
            </a:r>
            <a:r>
              <a:rPr lang="sv-SE" sz="1200" i="1" u="sng" dirty="0">
                <a:solidFill>
                  <a:srgbClr val="C00000"/>
                </a:solidFill>
              </a:rPr>
              <a:t>Anden</a:t>
            </a:r>
            <a:r>
              <a:rPr lang="sv-SE" sz="1200" dirty="0">
                <a:solidFill>
                  <a:srgbClr val="C00000"/>
                </a:solidFill>
              </a:rPr>
              <a:t>. </a:t>
            </a:r>
            <a:r>
              <a:rPr lang="sv-SE" sz="1200" dirty="0"/>
              <a:t>(8:4)</a:t>
            </a:r>
          </a:p>
        </p:txBody>
      </p:sp>
      <p:sp>
        <p:nvSpPr>
          <p:cNvPr id="25" name="Höger 23">
            <a:extLst>
              <a:ext uri="{FF2B5EF4-FFF2-40B4-BE49-F238E27FC236}">
                <a16:creationId xmlns:a16="http://schemas.microsoft.com/office/drawing/2014/main" id="{8675F189-0F3B-4BDD-98FE-FEDD5F9245A2}"/>
              </a:ext>
            </a:extLst>
          </p:cNvPr>
          <p:cNvSpPr/>
          <p:nvPr/>
        </p:nvSpPr>
        <p:spPr>
          <a:xfrm>
            <a:off x="2403073" y="597233"/>
            <a:ext cx="7216116" cy="718841"/>
          </a:xfrm>
          <a:prstGeom prst="rightArrow">
            <a:avLst>
              <a:gd name="adj1" fmla="val 70925"/>
              <a:gd name="adj2" fmla="val 58585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72000" tIns="72000" rIns="36000" bIns="72000" anchor="ctr">
            <a:spAutoFit/>
          </a:bodyPr>
          <a:lstStyle/>
          <a:p>
            <a:pPr algn="ctr"/>
            <a:r>
              <a:rPr lang="sv-SE" sz="1200" dirty="0">
                <a:solidFill>
                  <a:srgbClr val="C00000"/>
                </a:solidFill>
              </a:rPr>
              <a:t>När </a:t>
            </a:r>
            <a:r>
              <a:rPr lang="sv-SE" sz="1200" i="1" u="sng" dirty="0">
                <a:solidFill>
                  <a:srgbClr val="C00000"/>
                </a:solidFill>
              </a:rPr>
              <a:t>budordet</a:t>
            </a:r>
            <a:r>
              <a:rPr lang="sv-SE" sz="1200" dirty="0">
                <a:solidFill>
                  <a:srgbClr val="C00000"/>
                </a:solidFill>
              </a:rPr>
              <a:t> kom fick </a:t>
            </a:r>
            <a:r>
              <a:rPr lang="sv-SE" sz="1200" i="1" u="sng" dirty="0">
                <a:solidFill>
                  <a:srgbClr val="C00000"/>
                </a:solidFill>
              </a:rPr>
              <a:t>synden</a:t>
            </a:r>
            <a:r>
              <a:rPr lang="sv-SE" sz="1200" dirty="0">
                <a:solidFill>
                  <a:srgbClr val="C00000"/>
                </a:solidFill>
              </a:rPr>
              <a:t> liv och jag </a:t>
            </a:r>
            <a:r>
              <a:rPr lang="sv-SE" sz="1200" i="1" u="sng" dirty="0">
                <a:solidFill>
                  <a:srgbClr val="C00000"/>
                </a:solidFill>
              </a:rPr>
              <a:t>dog</a:t>
            </a:r>
            <a:r>
              <a:rPr lang="sv-SE" sz="1200" dirty="0">
                <a:solidFill>
                  <a:srgbClr val="C00000"/>
                </a:solidFill>
              </a:rPr>
              <a:t>.</a:t>
            </a:r>
            <a:r>
              <a:rPr lang="sv-SE" sz="1200" dirty="0"/>
              <a:t> (7:9-10)</a:t>
            </a:r>
          </a:p>
          <a:p>
            <a:pPr algn="ctr"/>
            <a:r>
              <a:rPr lang="sv-SE" sz="1200" i="1" u="sng" dirty="0">
                <a:solidFill>
                  <a:srgbClr val="C00000"/>
                </a:solidFill>
              </a:rPr>
              <a:t>Synden</a:t>
            </a:r>
            <a:r>
              <a:rPr lang="sv-SE" sz="1200" dirty="0">
                <a:solidFill>
                  <a:srgbClr val="C00000"/>
                </a:solidFill>
              </a:rPr>
              <a:t> grep tillfället och väckte genom </a:t>
            </a:r>
            <a:r>
              <a:rPr lang="sv-SE" sz="1200" i="1" u="sng" dirty="0">
                <a:solidFill>
                  <a:srgbClr val="C00000"/>
                </a:solidFill>
              </a:rPr>
              <a:t>budordet</a:t>
            </a:r>
            <a:r>
              <a:rPr lang="sv-SE" sz="1200" dirty="0">
                <a:solidFill>
                  <a:srgbClr val="C00000"/>
                </a:solidFill>
              </a:rPr>
              <a:t> alla slags begär i mig… och </a:t>
            </a:r>
            <a:r>
              <a:rPr lang="sv-SE" sz="1200" i="1" u="sng" dirty="0">
                <a:solidFill>
                  <a:srgbClr val="C00000"/>
                </a:solidFill>
              </a:rPr>
              <a:t>dödade</a:t>
            </a:r>
            <a:r>
              <a:rPr lang="sv-SE" sz="1200" dirty="0">
                <a:solidFill>
                  <a:srgbClr val="C00000"/>
                </a:solidFill>
              </a:rPr>
              <a:t> mig genom det. </a:t>
            </a:r>
            <a:r>
              <a:rPr lang="sv-SE" sz="1200" dirty="0"/>
              <a:t>(7:8+11)</a:t>
            </a:r>
          </a:p>
        </p:txBody>
      </p:sp>
      <p:sp>
        <p:nvSpPr>
          <p:cNvPr id="26" name="Rektangulär 24">
            <a:extLst>
              <a:ext uri="{FF2B5EF4-FFF2-40B4-BE49-F238E27FC236}">
                <a16:creationId xmlns:a16="http://schemas.microsoft.com/office/drawing/2014/main" id="{CDC36ACC-3854-445B-9BC6-3009073366D9}"/>
              </a:ext>
            </a:extLst>
          </p:cNvPr>
          <p:cNvSpPr/>
          <p:nvPr/>
        </p:nvSpPr>
        <p:spPr>
          <a:xfrm>
            <a:off x="7352878" y="5566195"/>
            <a:ext cx="1541740" cy="648000"/>
          </a:xfrm>
          <a:prstGeom prst="wedgeRectCallout">
            <a:avLst>
              <a:gd name="adj1" fmla="val -8781"/>
              <a:gd name="adj2" fmla="val -116445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sv-SE" sz="1200" dirty="0">
                <a:solidFill>
                  <a:srgbClr val="C00000"/>
                </a:solidFill>
              </a:rPr>
              <a:t>När vi nu har förklarats </a:t>
            </a:r>
            <a:r>
              <a:rPr lang="sv-SE" sz="1200" i="1" u="sng" dirty="0">
                <a:solidFill>
                  <a:srgbClr val="C00000"/>
                </a:solidFill>
              </a:rPr>
              <a:t>rättfärdiga</a:t>
            </a:r>
            <a:r>
              <a:rPr lang="sv-SE" sz="1200" dirty="0">
                <a:solidFill>
                  <a:srgbClr val="C00000"/>
                </a:solidFill>
              </a:rPr>
              <a:t> av tro, har vi </a:t>
            </a:r>
            <a:r>
              <a:rPr lang="sv-SE" sz="1200" i="1" u="sng" dirty="0">
                <a:solidFill>
                  <a:srgbClr val="C00000"/>
                </a:solidFill>
              </a:rPr>
              <a:t>frid</a:t>
            </a:r>
            <a:r>
              <a:rPr lang="sv-SE" sz="1200" dirty="0">
                <a:solidFill>
                  <a:srgbClr val="C00000"/>
                </a:solidFill>
              </a:rPr>
              <a:t> med Gud.</a:t>
            </a:r>
            <a:r>
              <a:rPr lang="sv-SE" sz="1200" dirty="0">
                <a:solidFill>
                  <a:schemeClr val="tx1"/>
                </a:solidFill>
              </a:rPr>
              <a:t> (5:1)</a:t>
            </a:r>
          </a:p>
        </p:txBody>
      </p:sp>
      <p:sp>
        <p:nvSpPr>
          <p:cNvPr id="27" name="Rektangulär 25">
            <a:extLst>
              <a:ext uri="{FF2B5EF4-FFF2-40B4-BE49-F238E27FC236}">
                <a16:creationId xmlns:a16="http://schemas.microsoft.com/office/drawing/2014/main" id="{999CCD6A-D070-4F81-AA2D-C5D15290DE24}"/>
              </a:ext>
            </a:extLst>
          </p:cNvPr>
          <p:cNvSpPr/>
          <p:nvPr/>
        </p:nvSpPr>
        <p:spPr>
          <a:xfrm>
            <a:off x="3921856" y="5566195"/>
            <a:ext cx="1541739" cy="648000"/>
          </a:xfrm>
          <a:prstGeom prst="wedgeRectCallout">
            <a:avLst>
              <a:gd name="adj1" fmla="val -2307"/>
              <a:gd name="adj2" fmla="val -123376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sv-SE" sz="1200">
                <a:solidFill>
                  <a:srgbClr val="C00000"/>
                </a:solidFill>
              </a:rPr>
              <a:t>De förklaras </a:t>
            </a:r>
            <a:r>
              <a:rPr lang="sv-SE" sz="1200" i="1" u="sng">
                <a:solidFill>
                  <a:srgbClr val="C00000"/>
                </a:solidFill>
              </a:rPr>
              <a:t>rättfärdiga</a:t>
            </a:r>
            <a:r>
              <a:rPr lang="sv-SE" sz="1200">
                <a:solidFill>
                  <a:srgbClr val="C00000"/>
                </a:solidFill>
              </a:rPr>
              <a:t> som en gåva, av hans </a:t>
            </a:r>
            <a:r>
              <a:rPr lang="sv-SE" sz="1200" i="1" u="sng">
                <a:solidFill>
                  <a:srgbClr val="C00000"/>
                </a:solidFill>
              </a:rPr>
              <a:t>nåd</a:t>
            </a:r>
            <a:r>
              <a:rPr lang="sv-SE" sz="1200">
                <a:solidFill>
                  <a:srgbClr val="C00000"/>
                </a:solidFill>
              </a:rPr>
              <a:t>. </a:t>
            </a:r>
            <a:r>
              <a:rPr lang="sv-SE" sz="1200">
                <a:solidFill>
                  <a:schemeClr val="tx1"/>
                </a:solidFill>
              </a:rPr>
              <a:t>(3:24)</a:t>
            </a:r>
          </a:p>
        </p:txBody>
      </p:sp>
      <p:sp>
        <p:nvSpPr>
          <p:cNvPr id="28" name="Rektangulär 26">
            <a:extLst>
              <a:ext uri="{FF2B5EF4-FFF2-40B4-BE49-F238E27FC236}">
                <a16:creationId xmlns:a16="http://schemas.microsoft.com/office/drawing/2014/main" id="{7FBE8F58-01E7-4A3B-98C0-1DD225654E39}"/>
              </a:ext>
            </a:extLst>
          </p:cNvPr>
          <p:cNvSpPr/>
          <p:nvPr/>
        </p:nvSpPr>
        <p:spPr>
          <a:xfrm>
            <a:off x="7308732" y="1336271"/>
            <a:ext cx="1732520" cy="756000"/>
          </a:xfrm>
          <a:prstGeom prst="wedgeRectCallout">
            <a:avLst>
              <a:gd name="adj1" fmla="val -8119"/>
              <a:gd name="adj2" fmla="val 140440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sv-SE" sz="1200" dirty="0">
                <a:solidFill>
                  <a:srgbClr val="C00000"/>
                </a:solidFill>
              </a:rPr>
              <a:t>På så sätt nådde </a:t>
            </a:r>
            <a:r>
              <a:rPr lang="sv-SE" sz="1200" i="1" u="sng" dirty="0">
                <a:solidFill>
                  <a:srgbClr val="C00000"/>
                </a:solidFill>
              </a:rPr>
              <a:t>döden</a:t>
            </a:r>
            <a:r>
              <a:rPr lang="sv-SE" sz="1200" dirty="0">
                <a:solidFill>
                  <a:srgbClr val="C00000"/>
                </a:solidFill>
              </a:rPr>
              <a:t> alla människor, eftersom alla hade </a:t>
            </a:r>
            <a:r>
              <a:rPr lang="sv-SE" sz="1200" i="1" u="sng" dirty="0">
                <a:solidFill>
                  <a:srgbClr val="C00000"/>
                </a:solidFill>
              </a:rPr>
              <a:t>syndat</a:t>
            </a:r>
            <a:r>
              <a:rPr lang="sv-SE" sz="1200" dirty="0">
                <a:solidFill>
                  <a:srgbClr val="C00000"/>
                </a:solidFill>
              </a:rPr>
              <a:t>. </a:t>
            </a:r>
            <a:r>
              <a:rPr lang="sv-SE" sz="1200" dirty="0">
                <a:solidFill>
                  <a:schemeClr val="tx1"/>
                </a:solidFill>
              </a:rPr>
              <a:t>(5:12)</a:t>
            </a:r>
          </a:p>
        </p:txBody>
      </p:sp>
      <p:sp>
        <p:nvSpPr>
          <p:cNvPr id="29" name="Rektangulär 27">
            <a:extLst>
              <a:ext uri="{FF2B5EF4-FFF2-40B4-BE49-F238E27FC236}">
                <a16:creationId xmlns:a16="http://schemas.microsoft.com/office/drawing/2014/main" id="{88DD6192-D296-4ED8-A978-2F7DC03E2845}"/>
              </a:ext>
            </a:extLst>
          </p:cNvPr>
          <p:cNvSpPr/>
          <p:nvPr/>
        </p:nvSpPr>
        <p:spPr>
          <a:xfrm>
            <a:off x="3905551" y="1338727"/>
            <a:ext cx="2282809" cy="756000"/>
          </a:xfrm>
          <a:prstGeom prst="wedgeRectCallout">
            <a:avLst>
              <a:gd name="adj1" fmla="val -12011"/>
              <a:gd name="adj2" fmla="val 140850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sv-SE" sz="1200" dirty="0">
                <a:solidFill>
                  <a:srgbClr val="C00000"/>
                </a:solidFill>
              </a:rPr>
              <a:t> Dessutom kom </a:t>
            </a:r>
            <a:r>
              <a:rPr lang="sv-SE" sz="1200" i="1" u="sng" dirty="0">
                <a:solidFill>
                  <a:srgbClr val="C00000"/>
                </a:solidFill>
              </a:rPr>
              <a:t>lagen</a:t>
            </a:r>
            <a:r>
              <a:rPr lang="sv-SE" sz="1200" dirty="0">
                <a:solidFill>
                  <a:srgbClr val="C00000"/>
                </a:solidFill>
              </a:rPr>
              <a:t> in för att </a:t>
            </a:r>
            <a:r>
              <a:rPr lang="sv-SE" sz="1200" i="1" u="sng" dirty="0">
                <a:solidFill>
                  <a:srgbClr val="C00000"/>
                </a:solidFill>
              </a:rPr>
              <a:t>fallet</a:t>
            </a:r>
            <a:r>
              <a:rPr lang="sv-SE" sz="1200" dirty="0">
                <a:solidFill>
                  <a:srgbClr val="C00000"/>
                </a:solidFill>
              </a:rPr>
              <a:t> skulle bli större. </a:t>
            </a:r>
            <a:r>
              <a:rPr lang="sv-SE" sz="1200" dirty="0">
                <a:solidFill>
                  <a:schemeClr val="tx1"/>
                </a:solidFill>
              </a:rPr>
              <a:t>(5:20)</a:t>
            </a:r>
          </a:p>
          <a:p>
            <a:pPr algn="ctr"/>
            <a:r>
              <a:rPr lang="sv-SE" sz="1200" dirty="0">
                <a:solidFill>
                  <a:srgbClr val="C00000"/>
                </a:solidFill>
              </a:rPr>
              <a:t>Men det var först genom </a:t>
            </a:r>
            <a:r>
              <a:rPr lang="sv-SE" sz="1200" i="1" u="sng" dirty="0">
                <a:solidFill>
                  <a:srgbClr val="C00000"/>
                </a:solidFill>
              </a:rPr>
              <a:t>lagen</a:t>
            </a:r>
            <a:r>
              <a:rPr lang="sv-SE" sz="1200" dirty="0">
                <a:solidFill>
                  <a:srgbClr val="C00000"/>
                </a:solidFill>
              </a:rPr>
              <a:t> som jag lärde känna </a:t>
            </a:r>
            <a:r>
              <a:rPr lang="sv-SE" sz="1200" i="1" u="sng" dirty="0">
                <a:solidFill>
                  <a:srgbClr val="C00000"/>
                </a:solidFill>
              </a:rPr>
              <a:t>synden</a:t>
            </a:r>
            <a:r>
              <a:rPr lang="sv-SE" sz="1200" dirty="0">
                <a:solidFill>
                  <a:srgbClr val="C00000"/>
                </a:solidFill>
              </a:rPr>
              <a:t>. </a:t>
            </a:r>
            <a:r>
              <a:rPr lang="sv-SE" sz="1200" dirty="0">
                <a:solidFill>
                  <a:schemeClr val="tx1"/>
                </a:solidFill>
              </a:rPr>
              <a:t>(7:7)</a:t>
            </a:r>
          </a:p>
        </p:txBody>
      </p:sp>
      <p:sp>
        <p:nvSpPr>
          <p:cNvPr id="30" name="Rektangulär 28">
            <a:extLst>
              <a:ext uri="{FF2B5EF4-FFF2-40B4-BE49-F238E27FC236}">
                <a16:creationId xmlns:a16="http://schemas.microsoft.com/office/drawing/2014/main" id="{AC77C637-AEAE-4F5A-B925-CBDD6C4B3A35}"/>
              </a:ext>
            </a:extLst>
          </p:cNvPr>
          <p:cNvSpPr/>
          <p:nvPr/>
        </p:nvSpPr>
        <p:spPr>
          <a:xfrm>
            <a:off x="7114989" y="3579962"/>
            <a:ext cx="1696504" cy="648000"/>
          </a:xfrm>
          <a:prstGeom prst="wedgeRectCallout">
            <a:avLst>
              <a:gd name="adj1" fmla="val -78734"/>
              <a:gd name="adj2" fmla="val -7610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algn="ctr"/>
            <a:r>
              <a:rPr lang="sv-SE" sz="1200" dirty="0">
                <a:solidFill>
                  <a:srgbClr val="C00000"/>
                </a:solidFill>
              </a:rPr>
              <a:t>Människan förklaras </a:t>
            </a:r>
            <a:r>
              <a:rPr lang="sv-SE" sz="1200" i="1" u="sng" dirty="0">
                <a:solidFill>
                  <a:srgbClr val="C00000"/>
                </a:solidFill>
              </a:rPr>
              <a:t>rättfärdig</a:t>
            </a:r>
            <a:r>
              <a:rPr lang="sv-SE" sz="1200" dirty="0">
                <a:solidFill>
                  <a:srgbClr val="C00000"/>
                </a:solidFill>
              </a:rPr>
              <a:t> genom </a:t>
            </a:r>
            <a:r>
              <a:rPr lang="sv-SE" sz="1200" i="1" u="sng" dirty="0">
                <a:solidFill>
                  <a:srgbClr val="C00000"/>
                </a:solidFill>
              </a:rPr>
              <a:t>tro</a:t>
            </a:r>
            <a:r>
              <a:rPr lang="sv-SE" sz="1200" dirty="0">
                <a:solidFill>
                  <a:srgbClr val="C00000"/>
                </a:solidFill>
              </a:rPr>
              <a:t>, utan </a:t>
            </a:r>
            <a:r>
              <a:rPr lang="sv-SE" sz="1200" i="1" u="sng" dirty="0">
                <a:solidFill>
                  <a:srgbClr val="C00000"/>
                </a:solidFill>
              </a:rPr>
              <a:t>laggärningar</a:t>
            </a:r>
            <a:r>
              <a:rPr lang="sv-SE" sz="1200" dirty="0">
                <a:solidFill>
                  <a:srgbClr val="C00000"/>
                </a:solidFill>
              </a:rPr>
              <a:t>. </a:t>
            </a:r>
            <a:r>
              <a:rPr lang="sv-SE" sz="1200" dirty="0">
                <a:solidFill>
                  <a:schemeClr val="tx1"/>
                </a:solidFill>
              </a:rPr>
              <a:t>(3:28)</a:t>
            </a:r>
          </a:p>
        </p:txBody>
      </p:sp>
      <p:sp>
        <p:nvSpPr>
          <p:cNvPr id="31" name="Rektangulär 29">
            <a:extLst>
              <a:ext uri="{FF2B5EF4-FFF2-40B4-BE49-F238E27FC236}">
                <a16:creationId xmlns:a16="http://schemas.microsoft.com/office/drawing/2014/main" id="{9462AA0C-A8D1-438F-ACEC-3EC96A08D778}"/>
              </a:ext>
            </a:extLst>
          </p:cNvPr>
          <p:cNvSpPr/>
          <p:nvPr/>
        </p:nvSpPr>
        <p:spPr>
          <a:xfrm>
            <a:off x="3897938" y="3579962"/>
            <a:ext cx="1188000" cy="648000"/>
          </a:xfrm>
          <a:prstGeom prst="wedgeRectCallout">
            <a:avLst>
              <a:gd name="adj1" fmla="val -80451"/>
              <a:gd name="adj2" fmla="val -9469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algn="ctr"/>
            <a:r>
              <a:rPr lang="sv-SE" sz="1200" dirty="0">
                <a:solidFill>
                  <a:srgbClr val="C00000"/>
                </a:solidFill>
              </a:rPr>
              <a:t>Ni står inte under </a:t>
            </a:r>
            <a:r>
              <a:rPr lang="sv-SE" sz="1200" i="1" u="sng" dirty="0">
                <a:solidFill>
                  <a:srgbClr val="C00000"/>
                </a:solidFill>
              </a:rPr>
              <a:t>lagen</a:t>
            </a:r>
            <a:r>
              <a:rPr lang="sv-SE" sz="1200" u="sng" dirty="0">
                <a:solidFill>
                  <a:srgbClr val="C00000"/>
                </a:solidFill>
              </a:rPr>
              <a:t> </a:t>
            </a:r>
            <a:r>
              <a:rPr lang="sv-SE" sz="1200" dirty="0">
                <a:solidFill>
                  <a:srgbClr val="C00000"/>
                </a:solidFill>
              </a:rPr>
              <a:t>utan under </a:t>
            </a:r>
            <a:r>
              <a:rPr lang="sv-SE" sz="1200" i="1" u="sng" dirty="0">
                <a:solidFill>
                  <a:srgbClr val="C00000"/>
                </a:solidFill>
              </a:rPr>
              <a:t>nåden</a:t>
            </a:r>
            <a:r>
              <a:rPr lang="sv-SE" sz="1200" dirty="0">
                <a:solidFill>
                  <a:srgbClr val="C00000"/>
                </a:solidFill>
              </a:rPr>
              <a:t>. </a:t>
            </a:r>
            <a:r>
              <a:rPr lang="sv-SE" sz="1200" dirty="0">
                <a:solidFill>
                  <a:schemeClr val="tx1"/>
                </a:solidFill>
              </a:rPr>
              <a:t>(6:14)</a:t>
            </a:r>
          </a:p>
        </p:txBody>
      </p:sp>
      <p:sp>
        <p:nvSpPr>
          <p:cNvPr id="32" name="Rektangulär 30">
            <a:extLst>
              <a:ext uri="{FF2B5EF4-FFF2-40B4-BE49-F238E27FC236}">
                <a16:creationId xmlns:a16="http://schemas.microsoft.com/office/drawing/2014/main" id="{56E79A79-29DC-40EC-BA24-057D4B163DC8}"/>
              </a:ext>
            </a:extLst>
          </p:cNvPr>
          <p:cNvSpPr/>
          <p:nvPr/>
        </p:nvSpPr>
        <p:spPr>
          <a:xfrm>
            <a:off x="10898668" y="3062755"/>
            <a:ext cx="1187999" cy="2288694"/>
          </a:xfrm>
          <a:prstGeom prst="wedgeRectCallout">
            <a:avLst>
              <a:gd name="adj1" fmla="val -134051"/>
              <a:gd name="adj2" fmla="val -13170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sv-SE" sz="1200" dirty="0">
                <a:solidFill>
                  <a:srgbClr val="C00000"/>
                </a:solidFill>
              </a:rPr>
              <a:t>Vi är begravda med honom genom </a:t>
            </a:r>
            <a:r>
              <a:rPr lang="sv-SE" sz="1200" i="1" u="sng" dirty="0">
                <a:solidFill>
                  <a:srgbClr val="C00000"/>
                </a:solidFill>
              </a:rPr>
              <a:t>dopet</a:t>
            </a:r>
            <a:r>
              <a:rPr lang="sv-SE" sz="1200" dirty="0">
                <a:solidFill>
                  <a:srgbClr val="C00000"/>
                </a:solidFill>
              </a:rPr>
              <a:t> till </a:t>
            </a:r>
            <a:r>
              <a:rPr lang="sv-SE" sz="1200" i="1" u="sng" dirty="0">
                <a:solidFill>
                  <a:srgbClr val="C00000"/>
                </a:solidFill>
              </a:rPr>
              <a:t>döden</a:t>
            </a:r>
            <a:r>
              <a:rPr lang="sv-SE" sz="1200" dirty="0">
                <a:solidFill>
                  <a:srgbClr val="C00000"/>
                </a:solidFill>
              </a:rPr>
              <a:t> för att leva det nya </a:t>
            </a:r>
            <a:r>
              <a:rPr lang="sv-SE" sz="1200" i="1" u="sng" dirty="0">
                <a:solidFill>
                  <a:srgbClr val="C00000"/>
                </a:solidFill>
              </a:rPr>
              <a:t>livet</a:t>
            </a:r>
            <a:r>
              <a:rPr lang="sv-SE" sz="1200" dirty="0">
                <a:solidFill>
                  <a:srgbClr val="C00000"/>
                </a:solidFill>
              </a:rPr>
              <a:t>… För om vi är förenade med honom i en </a:t>
            </a:r>
            <a:r>
              <a:rPr lang="sv-SE" sz="1200" i="1" u="sng" dirty="0">
                <a:solidFill>
                  <a:srgbClr val="C00000"/>
                </a:solidFill>
              </a:rPr>
              <a:t>död</a:t>
            </a:r>
            <a:r>
              <a:rPr lang="sv-SE" sz="1200" dirty="0">
                <a:solidFill>
                  <a:srgbClr val="C00000"/>
                </a:solidFill>
              </a:rPr>
              <a:t> som hans, ska vi också vara det i en </a:t>
            </a:r>
            <a:r>
              <a:rPr lang="sv-SE" sz="1200" i="1" u="sng" dirty="0">
                <a:solidFill>
                  <a:srgbClr val="C00000"/>
                </a:solidFill>
              </a:rPr>
              <a:t>upp-ståndelse</a:t>
            </a:r>
            <a:r>
              <a:rPr lang="sv-SE" sz="1200" dirty="0">
                <a:solidFill>
                  <a:srgbClr val="C00000"/>
                </a:solidFill>
              </a:rPr>
              <a:t> som hans. </a:t>
            </a:r>
            <a:r>
              <a:rPr lang="sv-SE" sz="1200" dirty="0">
                <a:solidFill>
                  <a:srgbClr val="000000"/>
                </a:solidFill>
              </a:rPr>
              <a:t>(6:4-5)</a:t>
            </a:r>
          </a:p>
        </p:txBody>
      </p:sp>
    </p:spTree>
    <p:extLst>
      <p:ext uri="{BB962C8B-B14F-4D97-AF65-F5344CB8AC3E}">
        <p14:creationId xmlns:p14="http://schemas.microsoft.com/office/powerpoint/2010/main" val="4257148487"/>
      </p:ext>
    </p:extLst>
  </p:cSld>
  <p:clrMapOvr>
    <a:masterClrMapping/>
  </p:clrMapOvr>
  <p:transition advTm="148641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Bildresultat för vem är jesus">
            <a:extLst>
              <a:ext uri="{FF2B5EF4-FFF2-40B4-BE49-F238E27FC236}">
                <a16:creationId xmlns:a16="http://schemas.microsoft.com/office/drawing/2014/main" id="{E7669610-40B8-4657-8A88-A89D8EC2A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05" y="752700"/>
            <a:ext cx="3935633" cy="2193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985A945A-22D1-48F7-98FD-487E1C5CB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Sammanfattning &amp; Utvidgning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386DFCB8-8370-4E70-9DCF-6F025E33887E}"/>
              </a:ext>
            </a:extLst>
          </p:cNvPr>
          <p:cNvSpPr txBox="1"/>
          <p:nvPr/>
        </p:nvSpPr>
        <p:spPr>
          <a:xfrm>
            <a:off x="-1" y="752700"/>
            <a:ext cx="12192001" cy="611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125913" marR="0" lvl="0" algn="l" defTabSz="457200" rtl="0" eaLnBrk="1" fontAlgn="auto" latinLnBrk="0" hangingPunct="1">
              <a:lnSpc>
                <a:spcPts val="2300"/>
              </a:lnSpc>
              <a:buClrTx/>
              <a:buSzTx/>
              <a:tabLst/>
              <a:defRPr/>
            </a:pPr>
            <a:r>
              <a:rPr kumimoji="0" lang="sv-S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Trons styrka </a:t>
            </a:r>
            <a:r>
              <a:rPr kumimoji="0" lang="sv-SE" sz="16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</a:rPr>
              <a:t>eller</a:t>
            </a:r>
            <a:r>
              <a:rPr kumimoji="0" lang="sv-S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trons objekt?</a:t>
            </a:r>
            <a:br>
              <a:rPr kumimoji="0" lang="sv-S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</a:b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</a:rPr>
              <a:t>Ett brutet strå ska han inte krossa, en rykande veke </a:t>
            </a:r>
            <a:b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</a:rPr>
            </a:b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</a:rPr>
              <a:t>ska han inte släcka, fram till det att han har fört rätten </a:t>
            </a:r>
            <a:b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</a:rPr>
            </a:b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</a:rPr>
              <a:t>till seger.</a:t>
            </a: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(Matt 12:20)</a:t>
            </a:r>
          </a:p>
          <a:p>
            <a:pPr marL="4125913" lvl="0" defTabSz="457200">
              <a:lnSpc>
                <a:spcPts val="2300"/>
              </a:lnSpc>
              <a:spcBef>
                <a:spcPts val="1200"/>
              </a:spcBef>
              <a:defRPr/>
            </a:pPr>
            <a:r>
              <a:rPr kumimoji="0" lang="sv-SE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Religion </a:t>
            </a:r>
            <a:r>
              <a:rPr lang="sv-SE" sz="1600"/>
              <a:t>eller</a:t>
            </a:r>
            <a:r>
              <a:rPr kumimoji="0" lang="sv-SE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sv-S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relation?</a:t>
            </a:r>
            <a:br>
              <a:rPr kumimoji="0" lang="sv-S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</a:b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</a:rPr>
              <a:t>Om någon är i Kristus är han alltså en ny skapelse. Det gamla är förbi, </a:t>
            </a:r>
            <a:b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</a:rPr>
            </a:b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</a:rPr>
              <a:t>något nytt har kommit. </a:t>
            </a: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(2 Kor 5:17)</a:t>
            </a:r>
            <a:endParaRPr kumimoji="0" lang="sv-S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  <a:p>
            <a:pPr marL="1887538" marR="0" lvl="0" defTabSz="457200" rtl="0" eaLnBrk="1" fontAlgn="auto" latinLnBrk="0" hangingPunct="1">
              <a:lnSpc>
                <a:spcPts val="2300"/>
              </a:lnSpc>
              <a:spcBef>
                <a:spcPts val="1800"/>
              </a:spcBef>
              <a:buClrTx/>
              <a:buSzTx/>
              <a:tabLst/>
              <a:defRPr/>
            </a:pPr>
            <a:r>
              <a:rPr kumimoji="0" lang="sv-S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Löften </a:t>
            </a:r>
            <a:r>
              <a:rPr kumimoji="0" lang="sv-SE" sz="16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</a:rPr>
              <a:t>eller</a:t>
            </a:r>
            <a:r>
              <a:rPr kumimoji="0" lang="sv-S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upplevelser?</a:t>
            </a:r>
            <a:br>
              <a:rPr kumimoji="0" lang="sv-S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</a:b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rPr>
              <a:t>Alla som Fadern ger mig kommer till mig, och den </a:t>
            </a:r>
            <a:b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rPr>
              <a:t>som </a:t>
            </a:r>
            <a:r>
              <a:rPr kumimoji="0" lang="sv-SE" sz="2000" b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rPr>
              <a:t>kommer till mig </a:t>
            </a:r>
            <a:r>
              <a:rPr kumimoji="0" lang="sv-SE" sz="2000" b="0" i="1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rPr>
              <a:t>ska jag aldrig</a:t>
            </a: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rPr>
              <a:t> visa bort.</a:t>
            </a: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rPr>
              <a:t>(Joh 6:37)</a:t>
            </a:r>
            <a:b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rPr>
              <a:t>Så finns nu </a:t>
            </a:r>
            <a:r>
              <a:rPr kumimoji="0" lang="sv-SE" sz="2000" b="0" i="1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rPr>
              <a:t>ingen fördömelse</a:t>
            </a: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rPr>
              <a:t> för dem som är i Kristus Jesus.</a:t>
            </a:r>
          </a:p>
          <a:p>
            <a:pPr marL="1887538" marR="0" lvl="0" defTabSz="457200" rtl="0" eaLnBrk="1" fontAlgn="auto" latinLnBrk="0" hangingPunct="1">
              <a:lnSpc>
                <a:spcPts val="2300"/>
              </a:lnSpc>
              <a:buClrTx/>
              <a:buSzTx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(Rom 8:1)</a:t>
            </a:r>
          </a:p>
          <a:p>
            <a:pPr marL="4933950" defTabSz="457200">
              <a:lnSpc>
                <a:spcPts val="2300"/>
              </a:lnSpc>
              <a:spcBef>
                <a:spcPts val="6000"/>
              </a:spcBef>
              <a:defRPr/>
            </a:pPr>
            <a:r>
              <a:rPr lang="sv-SE" sz="2000" b="1">
                <a:solidFill>
                  <a:prstClr val="black"/>
                </a:solidFill>
              </a:rPr>
              <a:t>Trygga </a:t>
            </a:r>
            <a:r>
              <a:rPr lang="sv-SE" sz="1600">
                <a:solidFill>
                  <a:prstClr val="black"/>
                </a:solidFill>
              </a:rPr>
              <a:t>eller</a:t>
            </a:r>
            <a:r>
              <a:rPr lang="sv-SE" sz="2000" b="1">
                <a:solidFill>
                  <a:prstClr val="black"/>
                </a:solidFill>
              </a:rPr>
              <a:t> osäkra?</a:t>
            </a:r>
            <a:br>
              <a:rPr lang="sv-SE" sz="2000" b="1" dirty="0">
                <a:solidFill>
                  <a:prstClr val="black"/>
                </a:solidFill>
              </a:rPr>
            </a:br>
            <a:r>
              <a:rPr lang="sv-SE" sz="2000" dirty="0">
                <a:solidFill>
                  <a:srgbClr val="C00000"/>
                </a:solidFill>
              </a:rPr>
              <a:t>Den som har Sonen har livet. Den som inte har Guds Son </a:t>
            </a:r>
            <a:br>
              <a:rPr lang="sv-SE" sz="2000" dirty="0">
                <a:solidFill>
                  <a:srgbClr val="C00000"/>
                </a:solidFill>
              </a:rPr>
            </a:br>
            <a:r>
              <a:rPr lang="sv-SE" sz="2000" dirty="0">
                <a:solidFill>
                  <a:srgbClr val="C00000"/>
                </a:solidFill>
              </a:rPr>
              <a:t>har inte livet. Detta skriver jag till er för att ni ska </a:t>
            </a:r>
            <a:r>
              <a:rPr lang="sv-SE" sz="2000" i="1" u="sng" dirty="0">
                <a:solidFill>
                  <a:srgbClr val="C00000"/>
                </a:solidFill>
              </a:rPr>
              <a:t>veta</a:t>
            </a:r>
            <a:r>
              <a:rPr lang="sv-SE" sz="2000" dirty="0">
                <a:solidFill>
                  <a:srgbClr val="C00000"/>
                </a:solidFill>
              </a:rPr>
              <a:t> att </a:t>
            </a:r>
            <a:br>
              <a:rPr lang="sv-SE" sz="2000" dirty="0">
                <a:solidFill>
                  <a:srgbClr val="C00000"/>
                </a:solidFill>
              </a:rPr>
            </a:br>
            <a:r>
              <a:rPr lang="sv-SE" sz="2000" dirty="0">
                <a:solidFill>
                  <a:srgbClr val="C00000"/>
                </a:solidFill>
              </a:rPr>
              <a:t>ni har evigt liv, ni som tror på Guds Sons namn. </a:t>
            </a:r>
            <a:r>
              <a:rPr lang="sv-SE" sz="1600" dirty="0">
                <a:solidFill>
                  <a:prstClr val="black"/>
                </a:solidFill>
              </a:rPr>
              <a:t>(1 Joh 5:12f)</a:t>
            </a:r>
            <a:endParaRPr lang="sv-SE" sz="2000" dirty="0">
              <a:solidFill>
                <a:prstClr val="black"/>
              </a:solidFill>
            </a:endParaRPr>
          </a:p>
        </p:txBody>
      </p:sp>
      <p:pic>
        <p:nvPicPr>
          <p:cNvPr id="10" name="Picture 2" descr="Relaterad bild">
            <a:extLst>
              <a:ext uri="{FF2B5EF4-FFF2-40B4-BE49-F238E27FC236}">
                <a16:creationId xmlns:a16="http://schemas.microsoft.com/office/drawing/2014/main" id="{351AD65B-D8D7-49E7-A7B7-8C4A171B0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8495" y="2817726"/>
            <a:ext cx="3686400" cy="2455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51466DD4-50F9-4CF7-847E-3F2D738C022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105" y="4578295"/>
            <a:ext cx="4748030" cy="21939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10852473"/>
      </p:ext>
    </p:extLst>
  </p:cSld>
  <p:clrMapOvr>
    <a:masterClrMapping/>
  </p:clrMapOvr>
  <p:transition advTm="21192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n bild som visar kläder, person, byggnad, man&#10;&#10;Automatiskt genererad beskrivning">
            <a:extLst>
              <a:ext uri="{FF2B5EF4-FFF2-40B4-BE49-F238E27FC236}">
                <a16:creationId xmlns:a16="http://schemas.microsoft.com/office/drawing/2014/main" id="{C9FB3A69-96C2-4A9B-BC97-6E59D77831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4579"/>
            <a:ext cx="4634827" cy="6213421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Vad är evangeliet?</a:t>
            </a:r>
          </a:p>
        </p:txBody>
      </p:sp>
      <p:sp>
        <p:nvSpPr>
          <p:cNvPr id="8" name="Rektangel 7"/>
          <p:cNvSpPr/>
          <p:nvPr/>
        </p:nvSpPr>
        <p:spPr>
          <a:xfrm>
            <a:off x="4777273" y="1149202"/>
            <a:ext cx="6400800" cy="5119350"/>
          </a:xfrm>
          <a:prstGeom prst="rect">
            <a:avLst/>
          </a:prstGeom>
        </p:spPr>
        <p:txBody>
          <a:bodyPr wrap="square" lIns="216000">
            <a:spAutoFit/>
          </a:bodyPr>
          <a:lstStyle/>
          <a:p>
            <a:pPr defTabSz="457200">
              <a:lnSpc>
                <a:spcPts val="2600"/>
              </a:lnSpc>
              <a:defRPr/>
            </a:pPr>
            <a:r>
              <a:rPr lang="sv-SE" sz="2400" dirty="0">
                <a:solidFill>
                  <a:srgbClr val="C00000"/>
                </a:solidFill>
              </a:rPr>
              <a:t>Genom </a:t>
            </a:r>
            <a:r>
              <a:rPr lang="sv-SE" sz="2400" b="1" dirty="0">
                <a:solidFill>
                  <a:srgbClr val="C00000"/>
                </a:solidFill>
              </a:rPr>
              <a:t>evangeliet</a:t>
            </a:r>
            <a:r>
              <a:rPr lang="sv-SE" sz="2400" dirty="0">
                <a:solidFill>
                  <a:srgbClr val="C00000"/>
                </a:solidFill>
              </a:rPr>
              <a:t> blir ni frälsta… Jag </a:t>
            </a:r>
            <a:br>
              <a:rPr lang="sv-SE" sz="2400" dirty="0">
                <a:solidFill>
                  <a:srgbClr val="C00000"/>
                </a:solidFill>
              </a:rPr>
            </a:br>
            <a:r>
              <a:rPr lang="sv-SE" sz="2400" dirty="0">
                <a:solidFill>
                  <a:srgbClr val="C00000"/>
                </a:solidFill>
              </a:rPr>
              <a:t>förde vidare till er det allra viktigaste…</a:t>
            </a:r>
          </a:p>
          <a:p>
            <a:pPr marL="541338" indent="-363538" defTabSz="457200">
              <a:lnSpc>
                <a:spcPts val="2600"/>
              </a:lnSpc>
              <a:spcBef>
                <a:spcPts val="600"/>
              </a:spcBef>
              <a:buFont typeface="+mj-lt"/>
              <a:buAutoNum type="arabicPeriod"/>
              <a:defRPr/>
            </a:pPr>
            <a:r>
              <a:rPr lang="sv-SE" sz="2400" dirty="0">
                <a:solidFill>
                  <a:srgbClr val="C00000"/>
                </a:solidFill>
              </a:rPr>
              <a:t>att </a:t>
            </a:r>
            <a:r>
              <a:rPr lang="sv-SE" sz="2400" i="1" u="sng" dirty="0">
                <a:solidFill>
                  <a:srgbClr val="C00000"/>
                </a:solidFill>
              </a:rPr>
              <a:t>Kristus dog</a:t>
            </a:r>
            <a:r>
              <a:rPr lang="sv-SE" sz="2400" dirty="0">
                <a:solidFill>
                  <a:srgbClr val="C00000"/>
                </a:solidFill>
              </a:rPr>
              <a:t> för våra synder enligt Skrifterna…</a:t>
            </a:r>
          </a:p>
          <a:p>
            <a:pPr marL="541338" indent="-363538" defTabSz="457200">
              <a:lnSpc>
                <a:spcPts val="2600"/>
              </a:lnSpc>
              <a:spcBef>
                <a:spcPts val="600"/>
              </a:spcBef>
              <a:buFont typeface="+mj-lt"/>
              <a:buAutoNum type="arabicPeriod"/>
              <a:defRPr/>
            </a:pPr>
            <a:r>
              <a:rPr lang="sv-SE" sz="2400" dirty="0">
                <a:solidFill>
                  <a:srgbClr val="C00000"/>
                </a:solidFill>
              </a:rPr>
              <a:t>att </a:t>
            </a:r>
            <a:r>
              <a:rPr lang="sv-SE" sz="2400" i="1" u="sng" dirty="0">
                <a:solidFill>
                  <a:srgbClr val="C00000"/>
                </a:solidFill>
              </a:rPr>
              <a:t>han blev begravd</a:t>
            </a:r>
            <a:r>
              <a:rPr lang="sv-SE" sz="2400" dirty="0">
                <a:solidFill>
                  <a:srgbClr val="C00000"/>
                </a:solidFill>
              </a:rPr>
              <a:t>…</a:t>
            </a:r>
          </a:p>
          <a:p>
            <a:pPr marL="541338" indent="-363538" defTabSz="457200">
              <a:lnSpc>
                <a:spcPts val="2600"/>
              </a:lnSpc>
              <a:spcBef>
                <a:spcPts val="600"/>
              </a:spcBef>
              <a:buFont typeface="+mj-lt"/>
              <a:buAutoNum type="arabicPeriod"/>
              <a:defRPr/>
            </a:pPr>
            <a:r>
              <a:rPr lang="sv-SE" sz="2400" dirty="0">
                <a:solidFill>
                  <a:srgbClr val="C00000"/>
                </a:solidFill>
              </a:rPr>
              <a:t>att </a:t>
            </a:r>
            <a:r>
              <a:rPr lang="sv-SE" sz="2400" i="1" u="sng" dirty="0">
                <a:solidFill>
                  <a:srgbClr val="C00000"/>
                </a:solidFill>
              </a:rPr>
              <a:t>han uppstod</a:t>
            </a:r>
            <a:r>
              <a:rPr lang="sv-SE" sz="2400" dirty="0">
                <a:solidFill>
                  <a:srgbClr val="C00000"/>
                </a:solidFill>
              </a:rPr>
              <a:t> på tredje dagen enligt Skrifterna…</a:t>
            </a:r>
          </a:p>
          <a:p>
            <a:pPr marL="541338" indent="-363538" defTabSz="457200">
              <a:lnSpc>
                <a:spcPts val="2600"/>
              </a:lnSpc>
              <a:spcBef>
                <a:spcPts val="600"/>
              </a:spcBef>
              <a:buFont typeface="+mj-lt"/>
              <a:buAutoNum type="arabicPeriod"/>
              <a:defRPr/>
            </a:pPr>
            <a:r>
              <a:rPr lang="sv-SE" sz="2400" dirty="0">
                <a:solidFill>
                  <a:srgbClr val="C00000"/>
                </a:solidFill>
              </a:rPr>
              <a:t>och att han </a:t>
            </a:r>
            <a:r>
              <a:rPr lang="sv-SE" sz="2400" i="1" u="sng" dirty="0">
                <a:solidFill>
                  <a:srgbClr val="C00000"/>
                </a:solidFill>
              </a:rPr>
              <a:t>visade sig</a:t>
            </a:r>
            <a:r>
              <a:rPr lang="sv-SE" sz="2400" dirty="0">
                <a:solidFill>
                  <a:srgbClr val="C00000"/>
                </a:solidFill>
              </a:rPr>
              <a:t> för Kefas och </a:t>
            </a:r>
            <a:br>
              <a:rPr lang="sv-SE" sz="2400" dirty="0">
                <a:solidFill>
                  <a:srgbClr val="C00000"/>
                </a:solidFill>
              </a:rPr>
            </a:br>
            <a:r>
              <a:rPr lang="sv-SE" sz="2400" dirty="0">
                <a:solidFill>
                  <a:srgbClr val="C00000"/>
                </a:solidFill>
              </a:rPr>
              <a:t>sedan för de tolv.</a:t>
            </a:r>
            <a:r>
              <a:rPr lang="sv-SE" sz="24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sv-SE" dirty="0">
                <a:solidFill>
                  <a:prstClr val="black"/>
                </a:solidFill>
                <a:cs typeface="Arial" panose="020B0604020202020204" pitchFamily="34" charset="0"/>
              </a:rPr>
              <a:t>(1 Kor 15:2-5)</a:t>
            </a:r>
            <a:endParaRPr lang="sv-SE" dirty="0"/>
          </a:p>
          <a:p>
            <a:pPr defTabSz="457200">
              <a:lnSpc>
                <a:spcPts val="2600"/>
              </a:lnSpc>
              <a:spcBef>
                <a:spcPts val="2400"/>
              </a:spcBef>
              <a:defRPr/>
            </a:pPr>
            <a:r>
              <a:rPr lang="sv-SE" sz="2400" dirty="0">
                <a:solidFill>
                  <a:srgbClr val="C00000"/>
                </a:solidFill>
              </a:rPr>
              <a:t>Jesus kom till Galileen och förkunnade Guds </a:t>
            </a:r>
            <a:r>
              <a:rPr lang="sv-SE" sz="2400" b="1" dirty="0">
                <a:solidFill>
                  <a:srgbClr val="C00000"/>
                </a:solidFill>
              </a:rPr>
              <a:t>evangelium</a:t>
            </a:r>
            <a:r>
              <a:rPr lang="sv-SE" sz="2400" dirty="0">
                <a:solidFill>
                  <a:srgbClr val="C00000"/>
                </a:solidFill>
              </a:rPr>
              <a:t>. Han sade…</a:t>
            </a:r>
          </a:p>
          <a:p>
            <a:pPr marL="541338" indent="-363538" defTabSz="457200">
              <a:lnSpc>
                <a:spcPts val="2600"/>
              </a:lnSpc>
              <a:spcBef>
                <a:spcPts val="600"/>
              </a:spcBef>
              <a:buFont typeface="+mj-lt"/>
              <a:buAutoNum type="arabicPeriod" startAt="5"/>
              <a:defRPr/>
            </a:pPr>
            <a:r>
              <a:rPr lang="sv-SE" sz="2400" dirty="0">
                <a:solidFill>
                  <a:srgbClr val="C00000"/>
                </a:solidFill>
              </a:rPr>
              <a:t>Tiden är inne och </a:t>
            </a:r>
            <a:r>
              <a:rPr lang="sv-SE" sz="2400" i="1" u="sng" dirty="0">
                <a:solidFill>
                  <a:srgbClr val="C00000"/>
                </a:solidFill>
              </a:rPr>
              <a:t>Guds rike är nära</a:t>
            </a:r>
            <a:r>
              <a:rPr lang="sv-SE" sz="2400" dirty="0">
                <a:solidFill>
                  <a:srgbClr val="C00000"/>
                </a:solidFill>
              </a:rPr>
              <a:t>. Omvänd </a:t>
            </a:r>
            <a:br>
              <a:rPr lang="sv-SE" sz="2400" dirty="0">
                <a:solidFill>
                  <a:srgbClr val="C00000"/>
                </a:solidFill>
              </a:rPr>
            </a:br>
            <a:r>
              <a:rPr lang="sv-SE" sz="2400" dirty="0">
                <a:solidFill>
                  <a:srgbClr val="C00000"/>
                </a:solidFill>
              </a:rPr>
              <a:t>er och tro på evangeliet! </a:t>
            </a:r>
            <a:r>
              <a:rPr lang="sv-SE" dirty="0"/>
              <a:t>(Mark 1:14-15)</a:t>
            </a: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109765180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Evangeliet i ett nötskal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F2CC273C-5624-4D45-92BB-5F28449581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61181173"/>
              </p:ext>
            </p:extLst>
          </p:nvPr>
        </p:nvGraphicFramePr>
        <p:xfrm>
          <a:off x="0" y="900000"/>
          <a:ext cx="11926551" cy="570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613045287"/>
      </p:ext>
    </p:extLst>
  </p:cSld>
  <p:clrMapOvr>
    <a:masterClrMapping/>
  </p:clrMapOvr>
  <p:transition advTm="29110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824A40C-ED02-4F58-81D8-63C415AD8F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8824A40C-ED02-4F58-81D8-63C415AD8F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4938D1D-0005-434C-A0DF-E5DBDF5A61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C4938D1D-0005-434C-A0DF-E5DBDF5A61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0D31D2F-43E3-40E9-AF32-09177368EC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graphicEl>
                                              <a:dgm id="{00D31D2F-43E3-40E9-AF32-09177368EC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3D86356-BA33-4CB1-A679-D33D52CE4B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graphicEl>
                                              <a:dgm id="{63D86356-BA33-4CB1-A679-D33D52CE4B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C60AF98-11A5-4C46-AAB2-CFF4E78EF2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graphicEl>
                                              <a:dgm id="{BC60AF98-11A5-4C46-AAB2-CFF4E78EF2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En bild som visar vatten, himmel, utomhus, berg&#10;&#10;Automatiskt genererad beskrivning">
            <a:extLst>
              <a:ext uri="{FF2B5EF4-FFF2-40B4-BE49-F238E27FC236}">
                <a16:creationId xmlns:a16="http://schemas.microsoft.com/office/drawing/2014/main" id="{9AA82D5E-5E25-4920-8370-98E85EBCDA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5395" y="1847272"/>
            <a:ext cx="6263404" cy="482600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83FC3929-6E97-4D70-A193-C75ADBFE7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Guds primära mål med människan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F55C7120-56ED-41D4-965C-A3D799432D60}"/>
              </a:ext>
            </a:extLst>
          </p:cNvPr>
          <p:cNvSpPr/>
          <p:nvPr/>
        </p:nvSpPr>
        <p:spPr>
          <a:xfrm>
            <a:off x="-1" y="805011"/>
            <a:ext cx="12191999" cy="5529719"/>
          </a:xfrm>
          <a:prstGeom prst="rect">
            <a:avLst/>
          </a:prstGeom>
        </p:spPr>
        <p:txBody>
          <a:bodyPr wrap="square" lIns="216000">
            <a:spAutoFit/>
          </a:bodyPr>
          <a:lstStyle/>
          <a:p>
            <a:pPr marR="0" lvl="0" algn="l" defTabSz="457200" rtl="0" eaLnBrk="1" fontAlgn="auto" latinLnBrk="0" hangingPunct="1">
              <a:lnSpc>
                <a:spcPts val="26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sv-SE" sz="2400" dirty="0">
                <a:ea typeface="Calibri" panose="020F0502020204030204" pitchFamily="34" charset="0"/>
                <a:cs typeface="Arial" panose="020B0604020202020204" pitchFamily="34" charset="0"/>
              </a:rPr>
              <a:t>Guds primära mål är </a:t>
            </a:r>
            <a:r>
              <a:rPr lang="sv-SE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Arial" panose="020B0604020202020204" pitchFamily="34" charset="0"/>
              </a:rPr>
              <a:t>rättfärdighet</a:t>
            </a:r>
            <a:r>
              <a:rPr lang="sv-SE" sz="2400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, inte lycka, hälsa och välmående.</a:t>
            </a:r>
          </a:p>
          <a:p>
            <a:pPr marR="0" lvl="0" algn="l" defTabSz="457200" rtl="0" eaLnBrk="1" fontAlgn="auto" latinLnBrk="0" hangingPunct="1">
              <a:lnSpc>
                <a:spcPts val="26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sv-SE" sz="2400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Ordet innebär ”rätt position inför Gud”, och synden omöjliggör en </a:t>
            </a:r>
            <a:br>
              <a:rPr lang="sv-SE" sz="2400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sv-SE" sz="2400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sådan relation med </a:t>
            </a:r>
            <a:r>
              <a:rPr lang="sv-SE" sz="240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Gud.</a:t>
            </a:r>
            <a:endParaRPr lang="sv-SE" sz="2400" dirty="0">
              <a:solidFill>
                <a:prstClr val="black"/>
              </a:solidFill>
              <a:highlight>
                <a:srgbClr val="FFFF00"/>
              </a:highlight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 algn="l" defTabSz="457200" rtl="0" eaLnBrk="1" fontAlgn="auto" latinLnBrk="0" hangingPunct="1">
              <a:lnSpc>
                <a:spcPts val="2600"/>
              </a:lnSpc>
              <a:spcBef>
                <a:spcPts val="24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sz="2400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Det är inte människans egen </a:t>
            </a:r>
            <a:br>
              <a:rPr lang="sv-SE" sz="2400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sv-SE" sz="2400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rättfärdighet som </a:t>
            </a:r>
            <a:r>
              <a:rPr lang="sv-SE" sz="240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räknas:</a:t>
            </a:r>
            <a:endParaRPr lang="sv-SE" sz="2400" dirty="0">
              <a:solidFill>
                <a:prstClr val="black"/>
              </a:solidFill>
              <a:highlight>
                <a:srgbClr val="FFFF00"/>
              </a:highlight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defTabSz="457200">
              <a:lnSpc>
                <a:spcPts val="26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sv-SE" sz="2400" dirty="0">
                <a:solidFill>
                  <a:srgbClr val="C00000"/>
                </a:solidFill>
              </a:rPr>
              <a:t>Abraham trodde Gud, och det </a:t>
            </a:r>
            <a:br>
              <a:rPr lang="sv-SE" sz="2400" dirty="0">
                <a:solidFill>
                  <a:srgbClr val="C00000"/>
                </a:solidFill>
              </a:rPr>
            </a:br>
            <a:r>
              <a:rPr lang="sv-SE" sz="2400" i="1" u="sng" dirty="0">
                <a:solidFill>
                  <a:srgbClr val="C00000"/>
                </a:solidFill>
              </a:rPr>
              <a:t>tillräknades</a:t>
            </a:r>
            <a:r>
              <a:rPr lang="sv-SE" sz="2400" dirty="0">
                <a:solidFill>
                  <a:srgbClr val="C00000"/>
                </a:solidFill>
              </a:rPr>
              <a:t> honom som rättfärdighet.</a:t>
            </a:r>
            <a:r>
              <a:rPr lang="sv-SE" sz="2400" dirty="0"/>
              <a:t> </a:t>
            </a:r>
            <a:br>
              <a:rPr lang="sv-SE" sz="2400" dirty="0"/>
            </a:br>
            <a:r>
              <a:rPr lang="sv-SE" dirty="0"/>
              <a:t>(Jak 2:23)</a:t>
            </a:r>
          </a:p>
          <a:p>
            <a:pPr marL="342900" indent="-342900" defTabSz="457200">
              <a:lnSpc>
                <a:spcPts val="26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sv-SE" sz="2400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Den som </a:t>
            </a:r>
            <a:r>
              <a:rPr lang="sv-SE" sz="2400" i="1" u="sng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förklarar</a:t>
            </a:r>
            <a:r>
              <a:rPr lang="sv-SE" sz="2400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mig rättfärdig är </a:t>
            </a:r>
            <a:br>
              <a:rPr lang="sv-SE" sz="2400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sv-SE" sz="2400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nära… Vem vill då gå till rätta med mig? </a:t>
            </a:r>
            <a:br>
              <a:rPr lang="sv-SE" sz="2400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sv-SE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(Jes </a:t>
            </a:r>
            <a:r>
              <a:rPr lang="sv-SE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50:8)</a:t>
            </a:r>
            <a:endParaRPr lang="sv-SE" dirty="0">
              <a:solidFill>
                <a:prstClr val="black"/>
              </a:solidFill>
              <a:highlight>
                <a:srgbClr val="FFFF00"/>
              </a:highlight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defTabSz="457200">
              <a:lnSpc>
                <a:spcPts val="2600"/>
              </a:lnSpc>
              <a:spcBef>
                <a:spcPts val="2400"/>
              </a:spcBef>
              <a:defRPr/>
            </a:pPr>
            <a:r>
              <a:rPr lang="sv-SE" sz="240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Rättfärdighet är en juridisk term.</a:t>
            </a:r>
            <a:br>
              <a:rPr lang="sv-SE" sz="240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sv-SE" sz="240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Gud sätter villkoren och dömer oss </a:t>
            </a:r>
            <a:br>
              <a:rPr lang="sv-SE" sz="240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sv-SE" sz="240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icke-skyldiga.</a:t>
            </a:r>
            <a:endParaRPr lang="sv-SE" sz="2400" dirty="0">
              <a:solidFill>
                <a:prstClr val="black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5974012"/>
      </p:ext>
    </p:extLst>
  </p:cSld>
  <p:clrMapOvr>
    <a:masterClrMapping/>
  </p:clrMapOvr>
  <p:transition advTm="28417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Behovet av en Frälsare</a:t>
            </a:r>
          </a:p>
        </p:txBody>
      </p:sp>
      <p:grpSp>
        <p:nvGrpSpPr>
          <p:cNvPr id="11" name="Grupp 31"/>
          <p:cNvGrpSpPr/>
          <p:nvPr/>
        </p:nvGrpSpPr>
        <p:grpSpPr>
          <a:xfrm>
            <a:off x="367646" y="989918"/>
            <a:ext cx="9864936" cy="940067"/>
            <a:chOff x="542814" y="1376413"/>
            <a:chExt cx="8280547" cy="940067"/>
          </a:xfrm>
        </p:grpSpPr>
        <p:sp>
          <p:nvSpPr>
            <p:cNvPr id="15" name="Vänster-höger 14"/>
            <p:cNvSpPr/>
            <p:nvPr/>
          </p:nvSpPr>
          <p:spPr>
            <a:xfrm>
              <a:off x="2103432" y="1376413"/>
              <a:ext cx="5180699" cy="940067"/>
            </a:xfrm>
            <a:prstGeom prst="leftRightArrow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ts val="2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Guds helighet                  Guds kärlek</a:t>
              </a:r>
            </a:p>
          </p:txBody>
        </p:sp>
        <p:sp>
          <p:nvSpPr>
            <p:cNvPr id="16" name="Ellips 15"/>
            <p:cNvSpPr/>
            <p:nvPr/>
          </p:nvSpPr>
          <p:spPr>
            <a:xfrm>
              <a:off x="542814" y="1449676"/>
              <a:ext cx="1500144" cy="745715"/>
            </a:xfrm>
            <a:prstGeom prst="ellips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0" tIns="36000" rIns="0" bIns="0" rtlCol="0" anchor="ctr" anchorCtr="0"/>
            <a:lstStyle/>
            <a:p>
              <a:pPr marL="0" marR="0" lvl="0" indent="0" algn="ctr" defTabSz="457200" rtl="0" eaLnBrk="1" fontAlgn="auto" latinLnBrk="0" hangingPunct="1">
                <a:lnSpc>
                  <a:spcPts val="23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Alla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23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dör</a:t>
              </a:r>
            </a:p>
          </p:txBody>
        </p:sp>
        <p:sp>
          <p:nvSpPr>
            <p:cNvPr id="17" name="Ellips 16"/>
            <p:cNvSpPr/>
            <p:nvPr/>
          </p:nvSpPr>
          <p:spPr>
            <a:xfrm>
              <a:off x="7323217" y="1454976"/>
              <a:ext cx="1500144" cy="745715"/>
            </a:xfrm>
            <a:prstGeom prst="ellips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0" tIns="36000" rIns="0" bIns="0" rtlCol="0" anchor="ctr" anchorCtr="0"/>
            <a:lstStyle/>
            <a:p>
              <a:pPr marL="0" marR="0" lvl="0" indent="0" algn="ctr" defTabSz="457200" rtl="0" eaLnBrk="1" fontAlgn="auto" latinLnBrk="0" hangingPunct="1">
                <a:lnSpc>
                  <a:spcPts val="23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Alla räddas</a:t>
              </a:r>
            </a:p>
          </p:txBody>
        </p:sp>
      </p:grpSp>
      <p:sp>
        <p:nvSpPr>
          <p:cNvPr id="12" name="Rektangel 11"/>
          <p:cNvSpPr/>
          <p:nvPr/>
        </p:nvSpPr>
        <p:spPr>
          <a:xfrm>
            <a:off x="256978" y="1912465"/>
            <a:ext cx="3825353" cy="1528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Så kom döden över alla människor, eftersom alla hade syndat.</a:t>
            </a:r>
            <a:b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(Rom 5:12)</a:t>
            </a:r>
          </a:p>
        </p:txBody>
      </p:sp>
      <p:sp>
        <p:nvSpPr>
          <p:cNvPr id="14" name="Blixt 13"/>
          <p:cNvSpPr/>
          <p:nvPr/>
        </p:nvSpPr>
        <p:spPr>
          <a:xfrm rot="5400000">
            <a:off x="4972989" y="952984"/>
            <a:ext cx="933600" cy="896293"/>
          </a:xfrm>
          <a:prstGeom prst="lightningBol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3" name="Rektangel 12"/>
          <p:cNvSpPr/>
          <p:nvPr/>
        </p:nvSpPr>
        <p:spPr>
          <a:xfrm>
            <a:off x="6529111" y="1912465"/>
            <a:ext cx="3822362" cy="1528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Det är inte er himmelske Fars vilja att någon enda av dessa </a:t>
            </a:r>
            <a:r>
              <a:rPr kumimoji="0" lang="sv-SE" sz="2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små ska </a:t>
            </a: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gå förlorad.</a:t>
            </a:r>
          </a:p>
          <a:p>
            <a:pPr marL="0" marR="0" lvl="0" indent="0" algn="r" defTabSz="4572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(Matt 18:14)</a:t>
            </a:r>
            <a:endParaRPr kumimoji="0" lang="sv-S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Rektangel 2" hidden="1"/>
          <p:cNvSpPr/>
          <p:nvPr/>
        </p:nvSpPr>
        <p:spPr>
          <a:xfrm>
            <a:off x="1614437" y="871046"/>
            <a:ext cx="8972711" cy="2488269"/>
          </a:xfrm>
          <a:prstGeom prst="rect">
            <a:avLst/>
          </a:prstGeom>
          <a:solidFill>
            <a:srgbClr val="000000">
              <a:alpha val="65882"/>
            </a:srgbClr>
          </a:solidFill>
          <a:ln w="190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9" name="Grupp 18"/>
          <p:cNvGrpSpPr/>
          <p:nvPr/>
        </p:nvGrpSpPr>
        <p:grpSpPr>
          <a:xfrm>
            <a:off x="2666480" y="2842627"/>
            <a:ext cx="5267268" cy="3044841"/>
            <a:chOff x="1782540" y="2863030"/>
            <a:chExt cx="5267268" cy="3044841"/>
          </a:xfrm>
        </p:grpSpPr>
        <p:grpSp>
          <p:nvGrpSpPr>
            <p:cNvPr id="20" name="Grupp 19"/>
            <p:cNvGrpSpPr/>
            <p:nvPr/>
          </p:nvGrpSpPr>
          <p:grpSpPr>
            <a:xfrm>
              <a:off x="1782540" y="3498590"/>
              <a:ext cx="1803410" cy="2168432"/>
              <a:chOff x="1782540" y="3498590"/>
              <a:chExt cx="1803410" cy="2168432"/>
            </a:xfrm>
          </p:grpSpPr>
          <p:sp>
            <p:nvSpPr>
              <p:cNvPr id="33" name="Högerböjd 32"/>
              <p:cNvSpPr/>
              <p:nvPr/>
            </p:nvSpPr>
            <p:spPr>
              <a:xfrm>
                <a:off x="1782540" y="3498590"/>
                <a:ext cx="1803410" cy="2168432"/>
              </a:xfrm>
              <a:prstGeom prst="curvedRightArrow">
                <a:avLst>
                  <a:gd name="adj1" fmla="val 23808"/>
                  <a:gd name="adj2" fmla="val 41826"/>
                  <a:gd name="adj3" fmla="val 25477"/>
                </a:avLst>
              </a:prstGeom>
              <a:solidFill>
                <a:schemeClr val="accent6">
                  <a:lumMod val="75000"/>
                </a:schemeClr>
              </a:solidFill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ts val="28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34" name="textruta 33"/>
              <p:cNvSpPr txBox="1"/>
              <p:nvPr/>
            </p:nvSpPr>
            <p:spPr>
              <a:xfrm rot="1191938">
                <a:off x="1990467" y="4936551"/>
                <a:ext cx="1329210" cy="377592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CurveUp">
                  <a:avLst>
                    <a:gd name="adj" fmla="val 32341"/>
                  </a:avLst>
                </a:prstTxWarp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ts val="28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Guds helighet</a:t>
                </a:r>
              </a:p>
            </p:txBody>
          </p:sp>
        </p:grpSp>
        <p:pic>
          <p:nvPicPr>
            <p:cNvPr id="21" name="Picture 3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3585950" y="2863030"/>
              <a:ext cx="1663366" cy="11790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reflection blurRad="6350" stA="50000" endA="300" endPos="38500" dist="50800" dir="5400000" sy="-100000" algn="bl" rotWithShape="0"/>
            </a:effectLst>
          </p:spPr>
        </p:pic>
        <p:pic>
          <p:nvPicPr>
            <p:cNvPr id="22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592338" y="4675142"/>
              <a:ext cx="1655417" cy="1232729"/>
            </a:xfrm>
            <a:prstGeom prst="rect">
              <a:avLst/>
            </a:prstGeom>
            <a:noFill/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3" name="Grupp 22"/>
            <p:cNvGrpSpPr/>
            <p:nvPr/>
          </p:nvGrpSpPr>
          <p:grpSpPr>
            <a:xfrm>
              <a:off x="5246398" y="3498590"/>
              <a:ext cx="1803410" cy="2168432"/>
              <a:chOff x="6657523" y="3878417"/>
              <a:chExt cx="1803410" cy="2168432"/>
            </a:xfrm>
          </p:grpSpPr>
          <p:sp>
            <p:nvSpPr>
              <p:cNvPr id="24" name="Högerböjd 23"/>
              <p:cNvSpPr/>
              <p:nvPr/>
            </p:nvSpPr>
            <p:spPr>
              <a:xfrm flipH="1">
                <a:off x="6657523" y="3878417"/>
                <a:ext cx="1803410" cy="2168432"/>
              </a:xfrm>
              <a:prstGeom prst="curvedRightArrow">
                <a:avLst>
                  <a:gd name="adj1" fmla="val 23808"/>
                  <a:gd name="adj2" fmla="val 41826"/>
                  <a:gd name="adj3" fmla="val 25477"/>
                </a:avLst>
              </a:prstGeom>
              <a:solidFill>
                <a:schemeClr val="accent6">
                  <a:lumMod val="75000"/>
                </a:schemeClr>
              </a:solidFill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ts val="28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32" name="textruta 31"/>
              <p:cNvSpPr txBox="1"/>
              <p:nvPr/>
            </p:nvSpPr>
            <p:spPr>
              <a:xfrm rot="20504899">
                <a:off x="6928489" y="5336774"/>
                <a:ext cx="1329210" cy="307777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CurveDown">
                  <a:avLst>
                    <a:gd name="adj" fmla="val 35693"/>
                  </a:avLst>
                </a:prstTxWarp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ts val="28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Guds kärlek</a:t>
                </a:r>
              </a:p>
            </p:txBody>
          </p:sp>
        </p:grpSp>
      </p:grpSp>
      <p:sp>
        <p:nvSpPr>
          <p:cNvPr id="18" name="Rektangel 17"/>
          <p:cNvSpPr/>
          <p:nvPr/>
        </p:nvSpPr>
        <p:spPr>
          <a:xfrm>
            <a:off x="1350777" y="5983971"/>
            <a:ext cx="7898674" cy="810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Gud </a:t>
            </a: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bevisar sin kärlek till oss genom att Kristus dog i vårt ställe, medan vi ännu var syndare.</a:t>
            </a: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(Rom 5:8)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1978965"/>
      </p:ext>
    </p:extLst>
  </p:cSld>
  <p:clrMapOvr>
    <a:masterClrMapping/>
  </p:clrMapOvr>
  <p:transition advTm="32871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3" grpId="0" animBg="1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85A945A-22D1-48F7-98FD-487E1C5CB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Jesus, inte vi själva, är lösningen</a:t>
            </a:r>
          </a:p>
        </p:txBody>
      </p:sp>
      <p:pic>
        <p:nvPicPr>
          <p:cNvPr id="7" name="Bildobjekt 6" descr="En bild som visar solnedgång, natur&#10;&#10;Automatiskt genererad beskrivning">
            <a:extLst>
              <a:ext uri="{FF2B5EF4-FFF2-40B4-BE49-F238E27FC236}">
                <a16:creationId xmlns:a16="http://schemas.microsoft.com/office/drawing/2014/main" id="{2D2FC9FA-107B-4F21-96F3-9766B2C5D2E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4487"/>
          <a:stretch/>
        </p:blipFill>
        <p:spPr>
          <a:xfrm>
            <a:off x="0" y="3800153"/>
            <a:ext cx="12192000" cy="3057846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6C7B2D11-FC3A-4BDA-8632-09EABE321365}"/>
              </a:ext>
            </a:extLst>
          </p:cNvPr>
          <p:cNvSpPr/>
          <p:nvPr/>
        </p:nvSpPr>
        <p:spPr>
          <a:xfrm>
            <a:off x="0" y="705009"/>
            <a:ext cx="12192000" cy="3067506"/>
          </a:xfrm>
          <a:prstGeom prst="rect">
            <a:avLst/>
          </a:prstGeom>
        </p:spPr>
        <p:txBody>
          <a:bodyPr wrap="square" lIns="216000">
            <a:spAutoFit/>
          </a:bodyPr>
          <a:lstStyle/>
          <a:p>
            <a:pPr marL="342900" lvl="0" indent="-342900" defTabSz="457200">
              <a:spcAft>
                <a:spcPts val="400"/>
              </a:spcAft>
              <a:buFont typeface="Symbol" panose="05050102010706020507" pitchFamily="18" charset="2"/>
              <a:buChar char=""/>
              <a:defRPr/>
            </a:pPr>
            <a:r>
              <a:rPr lang="sv-SE" sz="200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Syndens </a:t>
            </a: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rPr>
              <a:t>lön är döden, men </a:t>
            </a:r>
            <a:r>
              <a:rPr kumimoji="0" lang="sv-SE" sz="2000" b="0" i="1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rPr>
              <a:t>Guds gåva</a:t>
            </a: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rPr>
              <a:t> är evigt liv i Kristus Jesus, vår Herre.</a:t>
            </a: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rPr>
              <a:t>(Rom 6:23)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rPr>
              <a:t>Vi gick alla vilse som får, var och en gick sin egen väg, men all </a:t>
            </a:r>
            <a:r>
              <a:rPr kumimoji="0" lang="sv-SE" sz="2000" b="0" i="1" u="heavy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rPr>
              <a:t>vår skuld lade Herren </a:t>
            </a:r>
            <a:br>
              <a:rPr kumimoji="0" lang="sv-SE" sz="2000" b="0" i="1" u="heavy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sv-SE" sz="2000" b="0" i="1" u="heavy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rPr>
              <a:t>på honom</a:t>
            </a: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rPr>
              <a:t>(Jes 53:6)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rPr>
              <a:t>Han som inte visste av synd, honom </a:t>
            </a:r>
            <a:r>
              <a:rPr kumimoji="0" lang="sv-SE" sz="2000" b="0" i="1" u="heavy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rPr>
              <a:t>gjorde Gud till synd</a:t>
            </a: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rPr>
              <a:t> i vårt ställe, för att vi i honom </a:t>
            </a:r>
            <a:b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rPr>
              <a:t>skulle bli rättfärdiga inför Gud. </a:t>
            </a: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rPr>
              <a:t>(2 Kor 5:21)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rPr>
              <a:t>Orden på korset: </a:t>
            </a: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rPr>
              <a:t>"Elohi! Elohi! Lema sabaktani?" Det betyder: "Min Gud, min Gud, varför </a:t>
            </a:r>
            <a:b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rPr>
              <a:t>har du </a:t>
            </a:r>
            <a:r>
              <a:rPr kumimoji="0" lang="sv-SE" sz="2000" b="0" i="1" u="heavy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rPr>
              <a:t>övergett mig</a:t>
            </a: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rPr>
              <a:t>?”</a:t>
            </a: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rPr>
              <a:t>(Mark </a:t>
            </a:r>
            <a:r>
              <a:rPr kumimoji="0" lang="sv-SE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rPr>
              <a:t>15:34)</a:t>
            </a:r>
            <a:endParaRPr kumimoji="0" lang="sv-S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alibri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defTabSz="457200">
              <a:spcAft>
                <a:spcPts val="400"/>
              </a:spcAft>
              <a:buFont typeface="Symbol" panose="05050102010706020507" pitchFamily="18" charset="2"/>
              <a:buChar char=""/>
              <a:defRPr/>
            </a:pPr>
            <a:r>
              <a:rPr lang="sv-SE" sz="2000" i="1" u="sng" dirty="0">
                <a:solidFill>
                  <a:srgbClr val="CE171A"/>
                </a:solidFill>
              </a:rPr>
              <a:t>Av nåden</a:t>
            </a:r>
            <a:r>
              <a:rPr lang="sv-SE" sz="2000" dirty="0">
                <a:solidFill>
                  <a:srgbClr val="CE171A"/>
                </a:solidFill>
              </a:rPr>
              <a:t> är ni frälsta genom tron, inte av er själva. </a:t>
            </a:r>
            <a:r>
              <a:rPr lang="sv-SE" sz="2000" i="1" u="sng" dirty="0">
                <a:solidFill>
                  <a:srgbClr val="CE171A"/>
                </a:solidFill>
              </a:rPr>
              <a:t>Guds gåva</a:t>
            </a:r>
            <a:r>
              <a:rPr lang="sv-SE" sz="2000" dirty="0">
                <a:solidFill>
                  <a:srgbClr val="CE171A"/>
                </a:solidFill>
              </a:rPr>
              <a:t> är det, inte på grund av gärningar för att ingen ska berömma sig. Hans verk är vi, skapade i Kristus Jesus till goda gärningar. </a:t>
            </a:r>
            <a:r>
              <a:rPr lang="sv-SE" sz="1600" dirty="0">
                <a:solidFill>
                  <a:srgbClr val="000000"/>
                </a:solidFill>
              </a:rPr>
              <a:t>(Ef 2:8-10)</a:t>
            </a:r>
            <a:endParaRPr lang="sv-SE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9893212"/>
      </p:ext>
    </p:extLst>
  </p:cSld>
  <p:clrMapOvr>
    <a:masterClrMapping/>
  </p:clrMapOvr>
  <p:transition advTm="14875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Bildobjekt 30" descr="En bild som visar man, person, oskärpa, hår&#10;&#10;Automatiskt genererad beskrivning">
            <a:extLst>
              <a:ext uri="{FF2B5EF4-FFF2-40B4-BE49-F238E27FC236}">
                <a16:creationId xmlns:a16="http://schemas.microsoft.com/office/drawing/2014/main" id="{83641AAE-30FC-4BC5-ABB1-636D2ED9FD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0" y="4429833"/>
            <a:ext cx="4355184" cy="2448596"/>
          </a:xfrm>
          <a:prstGeom prst="rect">
            <a:avLst/>
          </a:prstGeom>
        </p:spPr>
      </p:pic>
      <p:grpSp>
        <p:nvGrpSpPr>
          <p:cNvPr id="36" name="Grupp 35">
            <a:extLst>
              <a:ext uri="{FF2B5EF4-FFF2-40B4-BE49-F238E27FC236}">
                <a16:creationId xmlns:a16="http://schemas.microsoft.com/office/drawing/2014/main" id="{2CE4FF5D-3D52-490D-A6D4-F8CFBCB0FB86}"/>
              </a:ext>
            </a:extLst>
          </p:cNvPr>
          <p:cNvGrpSpPr/>
          <p:nvPr/>
        </p:nvGrpSpPr>
        <p:grpSpPr>
          <a:xfrm>
            <a:off x="75414" y="3864986"/>
            <a:ext cx="12041172" cy="744717"/>
            <a:chOff x="75414" y="3864986"/>
            <a:chExt cx="12041172" cy="744717"/>
          </a:xfrm>
        </p:grpSpPr>
        <p:sp>
          <p:nvSpPr>
            <p:cNvPr id="26" name="Rektangel 25">
              <a:extLst>
                <a:ext uri="{FF2B5EF4-FFF2-40B4-BE49-F238E27FC236}">
                  <a16:creationId xmlns:a16="http://schemas.microsoft.com/office/drawing/2014/main" id="{B23F12B8-87BB-4924-A83E-4133EDE286C7}"/>
                </a:ext>
              </a:extLst>
            </p:cNvPr>
            <p:cNvSpPr/>
            <p:nvPr/>
          </p:nvSpPr>
          <p:spPr>
            <a:xfrm>
              <a:off x="75414" y="3864986"/>
              <a:ext cx="2884602" cy="74471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accent5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7" name="Rektangel 26">
              <a:extLst>
                <a:ext uri="{FF2B5EF4-FFF2-40B4-BE49-F238E27FC236}">
                  <a16:creationId xmlns:a16="http://schemas.microsoft.com/office/drawing/2014/main" id="{8D47215A-0EBA-45E5-8F33-A07E3710FEC3}"/>
                </a:ext>
              </a:extLst>
            </p:cNvPr>
            <p:cNvSpPr/>
            <p:nvPr/>
          </p:nvSpPr>
          <p:spPr>
            <a:xfrm>
              <a:off x="3079422" y="3864986"/>
              <a:ext cx="3991200" cy="744717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8" name="Rektangel 27">
              <a:extLst>
                <a:ext uri="{FF2B5EF4-FFF2-40B4-BE49-F238E27FC236}">
                  <a16:creationId xmlns:a16="http://schemas.microsoft.com/office/drawing/2014/main" id="{E50666BB-E265-480D-832E-800F12989EA9}"/>
                </a:ext>
              </a:extLst>
            </p:cNvPr>
            <p:cNvSpPr/>
            <p:nvPr/>
          </p:nvSpPr>
          <p:spPr>
            <a:xfrm>
              <a:off x="7190028" y="3864986"/>
              <a:ext cx="4926558" cy="744717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</p:grpSp>
      <p:grpSp>
        <p:nvGrpSpPr>
          <p:cNvPr id="34" name="Grupp 33">
            <a:extLst>
              <a:ext uri="{FF2B5EF4-FFF2-40B4-BE49-F238E27FC236}">
                <a16:creationId xmlns:a16="http://schemas.microsoft.com/office/drawing/2014/main" id="{C17E3F17-3761-41F8-94B7-74DDB74F13F4}"/>
              </a:ext>
            </a:extLst>
          </p:cNvPr>
          <p:cNvGrpSpPr/>
          <p:nvPr/>
        </p:nvGrpSpPr>
        <p:grpSpPr>
          <a:xfrm>
            <a:off x="75414" y="2328205"/>
            <a:ext cx="12041172" cy="912828"/>
            <a:chOff x="75414" y="2328205"/>
            <a:chExt cx="12041172" cy="912828"/>
          </a:xfrm>
        </p:grpSpPr>
        <p:sp>
          <p:nvSpPr>
            <p:cNvPr id="23" name="Rektangel 22">
              <a:extLst>
                <a:ext uri="{FF2B5EF4-FFF2-40B4-BE49-F238E27FC236}">
                  <a16:creationId xmlns:a16="http://schemas.microsoft.com/office/drawing/2014/main" id="{5E76E016-5B83-440E-9D96-E0D9FAFF5F80}"/>
                </a:ext>
              </a:extLst>
            </p:cNvPr>
            <p:cNvSpPr/>
            <p:nvPr/>
          </p:nvSpPr>
          <p:spPr>
            <a:xfrm>
              <a:off x="75414" y="2328205"/>
              <a:ext cx="2884602" cy="91282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accent5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4" name="Rektangel 23">
              <a:extLst>
                <a:ext uri="{FF2B5EF4-FFF2-40B4-BE49-F238E27FC236}">
                  <a16:creationId xmlns:a16="http://schemas.microsoft.com/office/drawing/2014/main" id="{7DC5F38C-CA5F-449E-87E4-D1B4DC421291}"/>
                </a:ext>
              </a:extLst>
            </p:cNvPr>
            <p:cNvSpPr/>
            <p:nvPr/>
          </p:nvSpPr>
          <p:spPr>
            <a:xfrm>
              <a:off x="3079422" y="2328205"/>
              <a:ext cx="3991200" cy="91282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5" name="Rektangel 24">
              <a:extLst>
                <a:ext uri="{FF2B5EF4-FFF2-40B4-BE49-F238E27FC236}">
                  <a16:creationId xmlns:a16="http://schemas.microsoft.com/office/drawing/2014/main" id="{4D5220DE-E733-48EB-8543-DC9A86CAFDE4}"/>
                </a:ext>
              </a:extLst>
            </p:cNvPr>
            <p:cNvSpPr/>
            <p:nvPr/>
          </p:nvSpPr>
          <p:spPr>
            <a:xfrm>
              <a:off x="7190028" y="2328205"/>
              <a:ext cx="4926558" cy="912828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</p:grpSp>
      <p:grpSp>
        <p:nvGrpSpPr>
          <p:cNvPr id="35" name="Grupp 34">
            <a:extLst>
              <a:ext uri="{FF2B5EF4-FFF2-40B4-BE49-F238E27FC236}">
                <a16:creationId xmlns:a16="http://schemas.microsoft.com/office/drawing/2014/main" id="{0158B92E-7FDD-4D72-A265-95A37BDDCF91}"/>
              </a:ext>
            </a:extLst>
          </p:cNvPr>
          <p:cNvGrpSpPr/>
          <p:nvPr/>
        </p:nvGrpSpPr>
        <p:grpSpPr>
          <a:xfrm>
            <a:off x="75414" y="3316235"/>
            <a:ext cx="12041172" cy="473548"/>
            <a:chOff x="75414" y="3316235"/>
            <a:chExt cx="12041172" cy="473548"/>
          </a:xfrm>
        </p:grpSpPr>
        <p:sp>
          <p:nvSpPr>
            <p:cNvPr id="18" name="Rektangel 17">
              <a:extLst>
                <a:ext uri="{FF2B5EF4-FFF2-40B4-BE49-F238E27FC236}">
                  <a16:creationId xmlns:a16="http://schemas.microsoft.com/office/drawing/2014/main" id="{15B5EF61-FFA8-4A57-89DB-2ABCDE0455D9}"/>
                </a:ext>
              </a:extLst>
            </p:cNvPr>
            <p:cNvSpPr/>
            <p:nvPr/>
          </p:nvSpPr>
          <p:spPr>
            <a:xfrm>
              <a:off x="75414" y="3316235"/>
              <a:ext cx="2884602" cy="47354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accent5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9" name="Rektangel 18">
              <a:extLst>
                <a:ext uri="{FF2B5EF4-FFF2-40B4-BE49-F238E27FC236}">
                  <a16:creationId xmlns:a16="http://schemas.microsoft.com/office/drawing/2014/main" id="{D2A01BA8-BE7D-4F61-8E3D-AC098BEF0203}"/>
                </a:ext>
              </a:extLst>
            </p:cNvPr>
            <p:cNvSpPr/>
            <p:nvPr/>
          </p:nvSpPr>
          <p:spPr>
            <a:xfrm>
              <a:off x="3079422" y="3316235"/>
              <a:ext cx="3991200" cy="47354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0" name="Rektangel 19">
              <a:extLst>
                <a:ext uri="{FF2B5EF4-FFF2-40B4-BE49-F238E27FC236}">
                  <a16:creationId xmlns:a16="http://schemas.microsoft.com/office/drawing/2014/main" id="{343884C0-F2A6-4BFF-8D02-69BBA0349FE5}"/>
                </a:ext>
              </a:extLst>
            </p:cNvPr>
            <p:cNvSpPr/>
            <p:nvPr/>
          </p:nvSpPr>
          <p:spPr>
            <a:xfrm>
              <a:off x="7190028" y="3316235"/>
              <a:ext cx="4926558" cy="473548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</p:grpSp>
      <p:grpSp>
        <p:nvGrpSpPr>
          <p:cNvPr id="33" name="Grupp 32">
            <a:extLst>
              <a:ext uri="{FF2B5EF4-FFF2-40B4-BE49-F238E27FC236}">
                <a16:creationId xmlns:a16="http://schemas.microsoft.com/office/drawing/2014/main" id="{39422B3A-83CC-4121-B6AB-86F0D879F244}"/>
              </a:ext>
            </a:extLst>
          </p:cNvPr>
          <p:cNvGrpSpPr/>
          <p:nvPr/>
        </p:nvGrpSpPr>
        <p:grpSpPr>
          <a:xfrm>
            <a:off x="75414" y="1508286"/>
            <a:ext cx="12041172" cy="744717"/>
            <a:chOff x="75414" y="1508286"/>
            <a:chExt cx="12041172" cy="744717"/>
          </a:xfrm>
        </p:grpSpPr>
        <p:sp>
          <p:nvSpPr>
            <p:cNvPr id="12" name="Rektangel 11">
              <a:extLst>
                <a:ext uri="{FF2B5EF4-FFF2-40B4-BE49-F238E27FC236}">
                  <a16:creationId xmlns:a16="http://schemas.microsoft.com/office/drawing/2014/main" id="{B52A997C-FA57-416A-A7CD-841678256342}"/>
                </a:ext>
              </a:extLst>
            </p:cNvPr>
            <p:cNvSpPr/>
            <p:nvPr/>
          </p:nvSpPr>
          <p:spPr>
            <a:xfrm>
              <a:off x="75414" y="1508286"/>
              <a:ext cx="2884602" cy="74471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accent5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6" name="Rektangel 15">
              <a:extLst>
                <a:ext uri="{FF2B5EF4-FFF2-40B4-BE49-F238E27FC236}">
                  <a16:creationId xmlns:a16="http://schemas.microsoft.com/office/drawing/2014/main" id="{FDFA7C92-F468-4414-B6E6-4DE6C9B31AF9}"/>
                </a:ext>
              </a:extLst>
            </p:cNvPr>
            <p:cNvSpPr/>
            <p:nvPr/>
          </p:nvSpPr>
          <p:spPr>
            <a:xfrm>
              <a:off x="3079422" y="1508286"/>
              <a:ext cx="3991200" cy="744717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7" name="Rektangel 16">
              <a:extLst>
                <a:ext uri="{FF2B5EF4-FFF2-40B4-BE49-F238E27FC236}">
                  <a16:creationId xmlns:a16="http://schemas.microsoft.com/office/drawing/2014/main" id="{14EB9C64-49A8-4799-BAE9-72459B59EB37}"/>
                </a:ext>
              </a:extLst>
            </p:cNvPr>
            <p:cNvSpPr/>
            <p:nvPr/>
          </p:nvSpPr>
          <p:spPr>
            <a:xfrm>
              <a:off x="7190028" y="1508286"/>
              <a:ext cx="4926558" cy="744717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</p:grp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44577"/>
          </a:xfrm>
        </p:spPr>
        <p:txBody>
          <a:bodyPr/>
          <a:lstStyle/>
          <a:p>
            <a:r>
              <a:rPr lang="sv-SE" dirty="0"/>
              <a:t>Frälsningens tre dimensioner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CFD92D5C-E627-418D-A1FC-B256C112BD14}"/>
              </a:ext>
            </a:extLst>
          </p:cNvPr>
          <p:cNvSpPr txBox="1"/>
          <p:nvPr/>
        </p:nvSpPr>
        <p:spPr>
          <a:xfrm>
            <a:off x="5491851" y="5008162"/>
            <a:ext cx="5110993" cy="153040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txBody>
          <a:bodyPr wrap="square" lIns="144000" tIns="72000" rIns="72000" bIns="72000" rtlCol="0">
            <a:spAutoFit/>
          </a:bodyPr>
          <a:lstStyle/>
          <a:p>
            <a:r>
              <a:rPr lang="sv-S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Varning:</a:t>
            </a:r>
          </a:p>
          <a:p>
            <a:r>
              <a:rPr lang="sv-SE" dirty="0"/>
              <a:t>Att </a:t>
            </a:r>
            <a:r>
              <a:rPr lang="sv-SE" i="1" dirty="0"/>
              <a:t>ge sitt liv till Jesus</a:t>
            </a:r>
            <a:r>
              <a:rPr lang="sv-SE" dirty="0"/>
              <a:t> eller att </a:t>
            </a:r>
            <a:r>
              <a:rPr lang="sv-SE" i="1" dirty="0"/>
              <a:t>be en frälsningsbön</a:t>
            </a:r>
            <a:r>
              <a:rPr lang="sv-SE" dirty="0"/>
              <a:t> innebär bara den initiala frälsningen.</a:t>
            </a:r>
          </a:p>
          <a:p>
            <a:r>
              <a:rPr lang="sv-SE" dirty="0">
                <a:solidFill>
                  <a:srgbClr val="C00000"/>
                </a:solidFill>
              </a:rPr>
              <a:t>Därför, mina älskade… arbeta med fruktan och bävan på er frälsning. </a:t>
            </a:r>
            <a:r>
              <a:rPr lang="sv-SE" sz="1400" dirty="0"/>
              <a:t>(Fil 2:12)</a:t>
            </a:r>
            <a:endParaRPr lang="sv-SE" dirty="0"/>
          </a:p>
        </p:txBody>
      </p:sp>
      <p:sp>
        <p:nvSpPr>
          <p:cNvPr id="3" name="Rektangel 2"/>
          <p:cNvSpPr/>
          <p:nvPr/>
        </p:nvSpPr>
        <p:spPr>
          <a:xfrm>
            <a:off x="0" y="1030079"/>
            <a:ext cx="12192000" cy="3600986"/>
          </a:xfrm>
          <a:prstGeom prst="rect">
            <a:avLst/>
          </a:prstGeom>
        </p:spPr>
        <p:txBody>
          <a:bodyPr wrap="square" lIns="216000" rIns="36000">
            <a:spAutoFit/>
          </a:bodyPr>
          <a:lstStyle/>
          <a:p>
            <a:pPr defTabSz="457200">
              <a:tabLst>
                <a:tab pos="2960688" algn="l"/>
                <a:tab pos="7088188" algn="l"/>
              </a:tabLst>
              <a:defRPr/>
            </a:pPr>
            <a:r>
              <a:rPr lang="sv-SE" sz="24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Rättfärdiggörelse</a:t>
            </a:r>
            <a:r>
              <a:rPr lang="sv-SE" sz="24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sv-SE" sz="24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Helgelse</a:t>
            </a:r>
            <a:r>
              <a:rPr lang="sv-SE" sz="24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sv-SE" sz="2400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Uppståndelse</a:t>
            </a:r>
          </a:p>
          <a:p>
            <a:pPr marR="0" lvl="0" algn="l" defTabSz="457200" rtl="0" eaLnBrk="1" fontAlgn="auto" latinLnBrk="0" hangingPunct="1">
              <a:spcBef>
                <a:spcPts val="1200"/>
              </a:spcBef>
              <a:spcAft>
                <a:spcPts val="0"/>
              </a:spcAft>
              <a:buClrTx/>
              <a:buSzTx/>
              <a:tabLst>
                <a:tab pos="2960688" algn="l"/>
                <a:tab pos="7088188" algn="l"/>
              </a:tabLst>
              <a:defRPr/>
            </a:pPr>
            <a:r>
              <a:rPr kumimoji="0" lang="sv-SE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Initial</a:t>
            </a:r>
            <a:r>
              <a:rPr kumimoji="0" lang="sv-SE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frälsning:	</a:t>
            </a:r>
            <a:r>
              <a:rPr kumimoji="0" lang="sv-SE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Pågående</a:t>
            </a:r>
            <a:r>
              <a:rPr kumimoji="0" lang="sv-SE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frälsning:	</a:t>
            </a:r>
            <a:r>
              <a:rPr kumimoji="0" lang="sv-SE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Framtida</a:t>
            </a:r>
            <a:r>
              <a:rPr kumimoji="0" lang="sv-SE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frälsning:</a:t>
            </a:r>
          </a:p>
          <a:p>
            <a:pPr lvl="0" defTabSz="457200">
              <a:tabLst>
                <a:tab pos="2960688" algn="l"/>
                <a:tab pos="7088188" algn="l"/>
              </a:tabLst>
              <a:defRPr/>
            </a:pPr>
            <a:r>
              <a:rPr lang="sv-SE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 nåd </a:t>
            </a:r>
            <a:r>
              <a:rPr lang="sv-SE" i="1" u="sng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är</a:t>
            </a:r>
            <a:r>
              <a:rPr lang="sv-SE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ni frälsta!</a:t>
            </a:r>
            <a:r>
              <a:rPr lang="sv-SE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v-SE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(Ef 2:5)</a:t>
            </a:r>
            <a:r>
              <a:rPr lang="sv-SE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sv-SE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Genom evangeliet </a:t>
            </a:r>
            <a:r>
              <a:rPr lang="sv-SE" i="1" u="sng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blir</a:t>
            </a:r>
            <a:r>
              <a:rPr lang="sv-SE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ni frälsta.</a:t>
            </a:r>
            <a:r>
              <a:rPr lang="sv-SE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v-SE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(1 Kor 15:2)	</a:t>
            </a:r>
            <a:r>
              <a:rPr lang="sv-SE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Den som håller ut till slutet </a:t>
            </a:r>
            <a:r>
              <a:rPr lang="sv-SE" i="1" u="sng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ska bli</a:t>
            </a:r>
            <a:r>
              <a:rPr lang="sv-SE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frälst. </a:t>
            </a:r>
            <a:r>
              <a:rPr lang="sv-SE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(Mark 13:13)</a:t>
            </a:r>
            <a:endParaRPr lang="sv-SE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 algn="l" defTabSz="457200" rtl="0" eaLnBrk="1" fontAlgn="auto" latinLnBrk="0" hangingPunct="1">
              <a:spcBef>
                <a:spcPts val="1800"/>
              </a:spcBef>
              <a:spcAft>
                <a:spcPts val="0"/>
              </a:spcAft>
              <a:buClrTx/>
              <a:buSzTx/>
              <a:tabLst>
                <a:tab pos="2960688" algn="l"/>
                <a:tab pos="7088188" algn="l"/>
              </a:tabLst>
              <a:defRPr/>
            </a:pPr>
            <a:r>
              <a:rPr lang="sv-S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Vid omvändelse, tro och dop</a:t>
            </a:r>
            <a:r>
              <a:rPr lang="sv-SE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Vid träning att </a:t>
            </a:r>
            <a:r>
              <a:rPr lang="sv-S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leva för Gud</a:t>
            </a:r>
            <a:r>
              <a:rPr lang="sv-SE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Vid </a:t>
            </a:r>
            <a:r>
              <a:rPr lang="sv-S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Jesu återkomst</a:t>
            </a:r>
          </a:p>
          <a:p>
            <a:pPr marR="0" lvl="0" algn="l" defTabSz="457200" rtl="0" eaLnBrk="1" fontAlgn="auto" latinLnBrk="0" hangingPunct="1">
              <a:spcAft>
                <a:spcPts val="0"/>
              </a:spcAft>
              <a:buClrTx/>
              <a:buSzTx/>
              <a:tabLst>
                <a:tab pos="2960688" algn="l"/>
                <a:tab pos="7088188" algn="l"/>
              </a:tabLst>
              <a:defRPr/>
            </a:pPr>
            <a:r>
              <a:rPr lang="sv-SE" i="1" u="sng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</a:t>
            </a:r>
            <a:r>
              <a:rPr lang="sv-SE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på Herren Jesus så	</a:t>
            </a:r>
            <a:r>
              <a:rPr lang="sv-SE" i="1" u="sng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 ödmjukt emot ordet</a:t>
            </a:r>
            <a:r>
              <a:rPr lang="sv-SE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som… har 	Ni bevaras genom tron fram till den frälsning</a:t>
            </a:r>
          </a:p>
          <a:p>
            <a:pPr marR="0" lvl="0" algn="l" defTabSz="457200" rtl="0" eaLnBrk="1" fontAlgn="auto" latinLnBrk="0" hangingPunct="1">
              <a:spcAft>
                <a:spcPts val="0"/>
              </a:spcAft>
              <a:buClrTx/>
              <a:buSzTx/>
              <a:tabLst>
                <a:tab pos="2960688" algn="l"/>
                <a:tab pos="7088188" algn="l"/>
              </a:tabLst>
              <a:defRPr/>
            </a:pPr>
            <a:r>
              <a:rPr lang="sv-SE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blir du frälst. </a:t>
            </a:r>
            <a:r>
              <a:rPr lang="sv-SE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(Apg 16:31)</a:t>
            </a:r>
            <a:r>
              <a:rPr lang="sv-SE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sv-SE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makt att frälsa era själar. </a:t>
            </a:r>
            <a:r>
              <a:rPr lang="sv-SE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(Jak 1:21)</a:t>
            </a:r>
            <a:r>
              <a:rPr lang="sv-SE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sv-SE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som… uppenbaras </a:t>
            </a:r>
            <a:r>
              <a:rPr lang="sv-SE" i="1" u="sng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den sista tiden</a:t>
            </a:r>
            <a:r>
              <a:rPr lang="sv-SE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sv-SE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v-SE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(1 Pet 1:5)</a:t>
            </a:r>
          </a:p>
          <a:p>
            <a:pPr marR="0" lvl="0" algn="l" defTabSz="457200" rtl="0" eaLnBrk="1" fontAlgn="auto" latinLnBrk="0" hangingPunct="1">
              <a:spcBef>
                <a:spcPts val="1800"/>
              </a:spcBef>
              <a:spcAft>
                <a:spcPts val="0"/>
              </a:spcAft>
              <a:buClrTx/>
              <a:buSzTx/>
              <a:tabLst>
                <a:tab pos="2960688" algn="l"/>
                <a:tab pos="7088188" algn="l"/>
              </a:tabLst>
              <a:defRPr/>
            </a:pPr>
            <a:r>
              <a:rPr kumimoji="0" lang="sv-SE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Räddad från syndens </a:t>
            </a:r>
            <a:r>
              <a:rPr kumimoji="0" lang="sv-S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straff</a:t>
            </a:r>
            <a:r>
              <a:rPr kumimoji="0" lang="sv-SE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Räddad från syndens </a:t>
            </a:r>
            <a:r>
              <a:rPr kumimoji="0" lang="sv-S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makt</a:t>
            </a:r>
            <a:r>
              <a:rPr kumimoji="0" lang="sv-SE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Räddad från syndens</a:t>
            </a:r>
            <a:r>
              <a:rPr kumimoji="0" lang="sv-SE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sv-SE" strike="noStrike" kern="1200" cap="none" spc="0" normalizeH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närvaro</a:t>
            </a:r>
          </a:p>
          <a:p>
            <a:pPr marR="0" lvl="0" algn="l" defTabSz="457200" rtl="0" eaLnBrk="1" fontAlgn="auto" latinLnBrk="0" hangingPunct="1">
              <a:spcBef>
                <a:spcPts val="1800"/>
              </a:spcBef>
              <a:spcAft>
                <a:spcPts val="0"/>
              </a:spcAft>
              <a:buClrTx/>
              <a:buSzTx/>
              <a:tabLst>
                <a:tab pos="2960688" algn="l"/>
                <a:tab pos="7088188" algn="l"/>
              </a:tabLst>
              <a:defRPr/>
            </a:pPr>
            <a:r>
              <a:rPr lang="sv-SE" noProof="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Med hjärtat </a:t>
            </a:r>
            <a:r>
              <a:rPr lang="sv-SE" i="1" u="sng" noProof="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tror</a:t>
            </a:r>
            <a:r>
              <a:rPr lang="sv-SE" noProof="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man	Med munnen </a:t>
            </a:r>
            <a:r>
              <a:rPr lang="sv-SE" i="1" u="sng" noProof="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bekänner</a:t>
            </a:r>
            <a:r>
              <a:rPr lang="sv-SE" noProof="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man	Var och en som </a:t>
            </a:r>
            <a:r>
              <a:rPr lang="sv-SE" i="1" u="sng" noProof="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åkallar</a:t>
            </a:r>
            <a:r>
              <a:rPr lang="sv-SE" noProof="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Herrens namn</a:t>
            </a:r>
          </a:p>
          <a:p>
            <a:pPr marR="0" lvl="0" algn="l" defTabSz="457200" rtl="0" eaLnBrk="1" fontAlgn="auto" latinLnBrk="0" hangingPunct="1">
              <a:spcAft>
                <a:spcPts val="0"/>
              </a:spcAft>
              <a:buClrTx/>
              <a:buSzTx/>
              <a:tabLst>
                <a:tab pos="2960688" algn="l"/>
                <a:tab pos="7088188" algn="l"/>
              </a:tabLst>
              <a:defRPr/>
            </a:pPr>
            <a:r>
              <a:rPr kumimoji="0" lang="sv-SE" i="0" u="none" strike="noStrike" kern="1200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och</a:t>
            </a:r>
            <a:r>
              <a:rPr kumimoji="0" lang="sv-SE" i="0" u="none" strike="noStrike" kern="1200" cap="none" spc="0" normalizeH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sv-SE" i="1" u="sng" strike="noStrike" kern="1200" cap="none" spc="0" normalizeH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blir rättfärdig</a:t>
            </a:r>
            <a:r>
              <a:rPr kumimoji="0" lang="sv-SE" i="0" u="none" strike="noStrike" kern="1200" cap="none" spc="0" normalizeH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…	och </a:t>
            </a:r>
            <a:r>
              <a:rPr kumimoji="0" lang="sv-SE" i="1" u="sng" strike="noStrike" kern="1200" cap="none" spc="0" normalizeH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blir frälst</a:t>
            </a:r>
            <a:r>
              <a:rPr kumimoji="0" lang="sv-SE" i="0" u="none" strike="noStrike" kern="1200" cap="none" spc="0" normalizeH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…	</a:t>
            </a:r>
            <a:r>
              <a:rPr kumimoji="0" lang="sv-SE" i="1" u="sng" strike="noStrike" kern="1200" cap="none" spc="0" normalizeH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ska bli frälst</a:t>
            </a:r>
            <a:r>
              <a:rPr kumimoji="0" lang="sv-SE" i="0" u="none" strike="noStrike" kern="1200" cap="none" spc="0" normalizeH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kumimoji="0" lang="sv-SE" sz="1400" i="0" u="none" strike="noStrike" kern="1200" cap="none" spc="0" normalizeH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(Rom 10:10-13)</a:t>
            </a:r>
            <a:endParaRPr kumimoji="0" lang="sv-SE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3617116"/>
      </p:ext>
    </p:extLst>
  </p:cSld>
  <p:clrMapOvr>
    <a:masterClrMapping/>
  </p:clrMapOvr>
  <p:transition advTm="47784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objekt 14" descr="En bild som visar inomhus, bord&#10;&#10;Automatiskt genererad beskrivning">
            <a:extLst>
              <a:ext uri="{FF2B5EF4-FFF2-40B4-BE49-F238E27FC236}">
                <a16:creationId xmlns:a16="http://schemas.microsoft.com/office/drawing/2014/main" id="{106E478A-1138-449C-85CA-1BBD7DC1838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956"/>
          <a:stretch/>
        </p:blipFill>
        <p:spPr>
          <a:xfrm>
            <a:off x="2003680" y="1114085"/>
            <a:ext cx="8700479" cy="5733975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7C591D06-F3C3-44FE-98A2-87138507779B}"/>
              </a:ext>
            </a:extLst>
          </p:cNvPr>
          <p:cNvSpPr txBox="1"/>
          <p:nvPr/>
        </p:nvSpPr>
        <p:spPr>
          <a:xfrm rot="780240">
            <a:off x="7904480" y="3553402"/>
            <a:ext cx="12109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dirty="0">
                <a:solidFill>
                  <a:schemeClr val="bg1"/>
                </a:solidFill>
              </a:rPr>
              <a:t>Religion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EA389D6F-BAD6-417A-83D1-CCE9B639F776}"/>
              </a:ext>
            </a:extLst>
          </p:cNvPr>
          <p:cNvSpPr txBox="1"/>
          <p:nvPr/>
        </p:nvSpPr>
        <p:spPr>
          <a:xfrm rot="60000">
            <a:off x="4415376" y="3533399"/>
            <a:ext cx="14463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dirty="0">
                <a:solidFill>
                  <a:schemeClr val="bg1"/>
                </a:solidFill>
              </a:rPr>
              <a:t>Guds krav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DC0F5C34-FC26-4535-A8B5-3774C4B03B68}"/>
              </a:ext>
            </a:extLst>
          </p:cNvPr>
          <p:cNvSpPr txBox="1"/>
          <p:nvPr/>
        </p:nvSpPr>
        <p:spPr>
          <a:xfrm rot="16200000">
            <a:off x="3468931" y="2116143"/>
            <a:ext cx="1431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dirty="0">
                <a:solidFill>
                  <a:schemeClr val="bg1"/>
                </a:solidFill>
              </a:rPr>
              <a:t>Människa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Religionsutövning frälser ingen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6D0CAC9A-8C3A-497D-BB72-7511C3B00014}"/>
              </a:ext>
            </a:extLst>
          </p:cNvPr>
          <p:cNvSpPr txBox="1"/>
          <p:nvPr/>
        </p:nvSpPr>
        <p:spPr>
          <a:xfrm>
            <a:off x="6256000" y="1286807"/>
            <a:ext cx="5616000" cy="5076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>
              <a:spcBef>
                <a:spcPts val="600"/>
              </a:spcBef>
            </a:pPr>
            <a:r>
              <a:rPr lang="sv-SE" sz="2000" dirty="0">
                <a:solidFill>
                  <a:schemeClr val="accent5">
                    <a:lumMod val="75000"/>
                  </a:schemeClr>
                </a:solidFill>
              </a:rPr>
              <a:t>Rätt väg: </a:t>
            </a:r>
            <a:r>
              <a:rPr lang="sv-SE" sz="28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Relation</a:t>
            </a:r>
            <a:endParaRPr lang="sv-SE" sz="20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600"/>
              </a:spcBef>
            </a:pPr>
            <a:r>
              <a:rPr lang="sv-SE" sz="2000" dirty="0"/>
              <a:t>Låta sig rättfärdiggöras av Gud. Hur? </a:t>
            </a:r>
            <a:br>
              <a:rPr lang="sv-SE" sz="2000" dirty="0"/>
            </a:br>
            <a:r>
              <a:rPr lang="sv-SE" sz="2000" i="1" u="sng" dirty="0">
                <a:solidFill>
                  <a:srgbClr val="C00000"/>
                </a:solidFill>
              </a:rPr>
              <a:t>Omvänd</a:t>
            </a:r>
            <a:r>
              <a:rPr lang="sv-SE" sz="2000" dirty="0">
                <a:solidFill>
                  <a:srgbClr val="C00000"/>
                </a:solidFill>
              </a:rPr>
              <a:t> er och </a:t>
            </a:r>
            <a:r>
              <a:rPr lang="sv-SE" sz="2000" i="1" u="sng" dirty="0">
                <a:solidFill>
                  <a:srgbClr val="C00000"/>
                </a:solidFill>
              </a:rPr>
              <a:t>tro</a:t>
            </a:r>
            <a:r>
              <a:rPr lang="sv-SE" sz="2000" dirty="0">
                <a:solidFill>
                  <a:srgbClr val="C00000"/>
                </a:solidFill>
              </a:rPr>
              <a:t> på evangeliet! </a:t>
            </a:r>
            <a:r>
              <a:rPr lang="sv-SE" sz="1600" dirty="0"/>
              <a:t>(Mark 1:15)</a:t>
            </a:r>
          </a:p>
          <a:p>
            <a:pPr>
              <a:spcBef>
                <a:spcPts val="600"/>
              </a:spcBef>
            </a:pPr>
            <a:r>
              <a:rPr lang="sv-SE" sz="2000" b="1" dirty="0"/>
              <a:t>Omvändelse:</a:t>
            </a:r>
            <a:endParaRPr lang="sv-SE" sz="2000" dirty="0"/>
          </a:p>
          <a:p>
            <a:pPr marL="358775" indent="-179388">
              <a:buFont typeface="Arial" panose="020B0604020202020204" pitchFamily="34" charset="0"/>
              <a:buChar char="•"/>
            </a:pPr>
            <a:r>
              <a:rPr lang="sv-SE" sz="2000" i="1" dirty="0"/>
              <a:t>Kapitulation</a:t>
            </a:r>
            <a:r>
              <a:rPr lang="sv-SE" sz="2000" dirty="0"/>
              <a:t>: Acceptera Guds perspektiv </a:t>
            </a:r>
            <a:br>
              <a:rPr lang="sv-SE" sz="2000" dirty="0"/>
            </a:br>
            <a:r>
              <a:rPr lang="sv-SE" sz="2000" dirty="0"/>
              <a:t>att det är mitt hjärta det är fel på.</a:t>
            </a:r>
          </a:p>
          <a:p>
            <a:pPr marL="358775" indent="-179388">
              <a:buFont typeface="Arial" panose="020B0604020202020204" pitchFamily="34" charset="0"/>
              <a:buChar char="•"/>
            </a:pPr>
            <a:r>
              <a:rPr lang="sv-SE" sz="2000" i="1" dirty="0"/>
              <a:t>Samarbeta med Gud</a:t>
            </a:r>
            <a:r>
              <a:rPr lang="sv-SE" sz="2000" dirty="0"/>
              <a:t>: Inte försöka reparera genom att visa upp egna meriter.</a:t>
            </a:r>
          </a:p>
          <a:p>
            <a:pPr marL="358775" indent="-179388">
              <a:buFont typeface="Arial" panose="020B0604020202020204" pitchFamily="34" charset="0"/>
              <a:buChar char="•"/>
            </a:pPr>
            <a:r>
              <a:rPr lang="sv-SE" sz="2000" i="1" dirty="0"/>
              <a:t>Sinnesförnyelse</a:t>
            </a:r>
            <a:r>
              <a:rPr lang="sv-SE" sz="2000" dirty="0"/>
              <a:t>: Böja sig under korset och </a:t>
            </a:r>
            <a:br>
              <a:rPr lang="sv-SE" sz="2000" dirty="0"/>
            </a:br>
            <a:r>
              <a:rPr lang="sv-SE" sz="2000" dirty="0"/>
              <a:t>be om Guds nåd.</a:t>
            </a:r>
          </a:p>
          <a:p>
            <a:pPr>
              <a:spcBef>
                <a:spcPts val="600"/>
              </a:spcBef>
            </a:pPr>
            <a:r>
              <a:rPr lang="sv-SE" sz="2000" b="1" dirty="0"/>
              <a:t>Tro</a:t>
            </a:r>
            <a:r>
              <a:rPr lang="sv-SE" sz="2000" dirty="0"/>
              <a:t>: Försanthållande, Förtröstan, Lydnad.</a:t>
            </a:r>
            <a:br>
              <a:rPr lang="sv-SE" sz="2000" dirty="0"/>
            </a:br>
            <a:r>
              <a:rPr lang="sv-SE" sz="2000" dirty="0"/>
              <a:t>(Nästa bild)</a:t>
            </a:r>
          </a:p>
          <a:p>
            <a:pPr>
              <a:spcBef>
                <a:spcPts val="600"/>
              </a:spcBef>
            </a:pPr>
            <a:r>
              <a:rPr lang="sv-SE" sz="2000" dirty="0"/>
              <a:t>Viljan leder till förståelse, inte tvärtom: </a:t>
            </a:r>
            <a:br>
              <a:rPr lang="sv-SE" sz="2000" dirty="0"/>
            </a:br>
            <a:r>
              <a:rPr lang="sv-SE" sz="2000" dirty="0">
                <a:solidFill>
                  <a:srgbClr val="C00000"/>
                </a:solidFill>
              </a:rPr>
              <a:t>Om någon </a:t>
            </a:r>
            <a:r>
              <a:rPr lang="sv-SE" sz="2000" u="sng" dirty="0">
                <a:solidFill>
                  <a:srgbClr val="C00000"/>
                </a:solidFill>
              </a:rPr>
              <a:t>vill</a:t>
            </a:r>
            <a:r>
              <a:rPr lang="sv-SE" sz="2000" i="1" dirty="0">
                <a:solidFill>
                  <a:srgbClr val="C00000"/>
                </a:solidFill>
              </a:rPr>
              <a:t> </a:t>
            </a:r>
            <a:r>
              <a:rPr lang="sv-SE" sz="2000" dirty="0">
                <a:solidFill>
                  <a:srgbClr val="C00000"/>
                </a:solidFill>
              </a:rPr>
              <a:t>göra hans vilja ska han </a:t>
            </a:r>
            <a:r>
              <a:rPr lang="sv-SE" sz="2000" u="sng" dirty="0">
                <a:solidFill>
                  <a:srgbClr val="C00000"/>
                </a:solidFill>
              </a:rPr>
              <a:t>förstå</a:t>
            </a:r>
            <a:r>
              <a:rPr lang="sv-SE" sz="2000" i="1" dirty="0">
                <a:solidFill>
                  <a:srgbClr val="C00000"/>
                </a:solidFill>
              </a:rPr>
              <a:t> </a:t>
            </a:r>
            <a:r>
              <a:rPr lang="sv-SE" sz="2000" dirty="0">
                <a:solidFill>
                  <a:srgbClr val="C00000"/>
                </a:solidFill>
              </a:rPr>
              <a:t>om </a:t>
            </a:r>
            <a:br>
              <a:rPr lang="sv-SE" sz="2000" dirty="0">
                <a:solidFill>
                  <a:srgbClr val="C00000"/>
                </a:solidFill>
              </a:rPr>
            </a:br>
            <a:r>
              <a:rPr lang="sv-SE" sz="2000" dirty="0">
                <a:solidFill>
                  <a:srgbClr val="C00000"/>
                </a:solidFill>
              </a:rPr>
              <a:t>min lära är från Gud. </a:t>
            </a:r>
            <a:r>
              <a:rPr lang="sv-SE" sz="1600" dirty="0"/>
              <a:t>(Joh 7:17)</a:t>
            </a:r>
            <a:endParaRPr lang="sv-SE" sz="2000" dirty="0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12D9FD55-459D-440B-8CC5-8E69D2AF027B}"/>
              </a:ext>
            </a:extLst>
          </p:cNvPr>
          <p:cNvSpPr txBox="1"/>
          <p:nvPr/>
        </p:nvSpPr>
        <p:spPr>
          <a:xfrm>
            <a:off x="320000" y="1286807"/>
            <a:ext cx="5616000" cy="5076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>
              <a:spcBef>
                <a:spcPts val="600"/>
              </a:spcBef>
            </a:pPr>
            <a:r>
              <a:rPr lang="sv-SE" sz="2000" dirty="0">
                <a:solidFill>
                  <a:schemeClr val="accent5">
                    <a:lumMod val="75000"/>
                  </a:schemeClr>
                </a:solidFill>
              </a:rPr>
              <a:t>Fel väg: </a:t>
            </a:r>
            <a:r>
              <a:rPr lang="sv-SE" sz="28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Religion</a:t>
            </a:r>
            <a:endParaRPr lang="sv-SE" sz="20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600"/>
              </a:spcBef>
            </a:pPr>
            <a:r>
              <a:rPr lang="sv-SE" sz="2000" dirty="0"/>
              <a:t>Att med goda gärningar försöka blidka Gud:</a:t>
            </a:r>
          </a:p>
          <a:p>
            <a:pPr marL="358775" indent="-180975">
              <a:buFont typeface="Arial" panose="020B0604020202020204" pitchFamily="34" charset="0"/>
              <a:buChar char="•"/>
            </a:pPr>
            <a:r>
              <a:rPr lang="sv-SE" sz="2000" dirty="0"/>
              <a:t>Gå i kyrkan</a:t>
            </a:r>
          </a:p>
          <a:p>
            <a:pPr marL="358775" indent="-180975">
              <a:buFont typeface="Arial" panose="020B0604020202020204" pitchFamily="34" charset="0"/>
              <a:buChar char="•"/>
            </a:pPr>
            <a:r>
              <a:rPr lang="sv-SE" sz="2000" dirty="0"/>
              <a:t>Rabbla böner</a:t>
            </a:r>
          </a:p>
          <a:p>
            <a:pPr marL="358775" indent="-180975">
              <a:buFont typeface="Arial" panose="020B0604020202020204" pitchFamily="34" charset="0"/>
              <a:buChar char="•"/>
            </a:pPr>
            <a:r>
              <a:rPr lang="sv-SE" sz="2000" dirty="0"/>
              <a:t>Skänka pengar</a:t>
            </a:r>
          </a:p>
          <a:p>
            <a:pPr marL="358775" indent="-180975">
              <a:buFont typeface="Arial" panose="020B0604020202020204" pitchFamily="34" charset="0"/>
              <a:buChar char="•"/>
            </a:pPr>
            <a:r>
              <a:rPr lang="sv-SE" sz="2000" dirty="0"/>
              <a:t>Botgöring</a:t>
            </a:r>
          </a:p>
          <a:p>
            <a:pPr marL="358775" indent="-180975">
              <a:buFont typeface="Arial" panose="020B0604020202020204" pitchFamily="34" charset="0"/>
              <a:buChar char="•"/>
            </a:pPr>
            <a:r>
              <a:rPr lang="sv-SE" sz="2000" dirty="0"/>
              <a:t>Olika ”</a:t>
            </a:r>
            <a:r>
              <a:rPr lang="sv-SE" sz="2000"/>
              <a:t>fikonlöv”</a:t>
            </a:r>
            <a:endParaRPr lang="sv-SE" sz="2000">
              <a:highlight>
                <a:srgbClr val="FFFF00"/>
              </a:highlight>
            </a:endParaRPr>
          </a:p>
          <a:p>
            <a:pPr>
              <a:spcBef>
                <a:spcPts val="600"/>
              </a:spcBef>
            </a:pPr>
            <a:r>
              <a:rPr lang="sv-SE" sz="2000"/>
              <a:t>Undanflykter:</a:t>
            </a:r>
          </a:p>
          <a:p>
            <a:pPr marL="358775" indent="-179388">
              <a:buFont typeface="Arial" panose="020B0604020202020204" pitchFamily="34" charset="0"/>
              <a:buChar char="•"/>
            </a:pPr>
            <a:r>
              <a:rPr lang="sv-SE" sz="2000"/>
              <a:t>”</a:t>
            </a:r>
            <a:r>
              <a:rPr lang="sv-SE" sz="2000" dirty="0"/>
              <a:t>Jag gör så gott jag kan.”</a:t>
            </a:r>
          </a:p>
          <a:p>
            <a:pPr marL="358775" indent="-179388">
              <a:buFont typeface="Arial" panose="020B0604020202020204" pitchFamily="34" charset="0"/>
              <a:buChar char="•"/>
            </a:pPr>
            <a:r>
              <a:rPr lang="sv-SE" sz="2000" dirty="0"/>
              <a:t>”Jag är inte sämre än andra.”</a:t>
            </a:r>
          </a:p>
          <a:p>
            <a:pPr marL="358775" indent="-179388">
              <a:buFont typeface="Arial" panose="020B0604020202020204" pitchFamily="34" charset="0"/>
              <a:buChar char="•"/>
            </a:pPr>
            <a:r>
              <a:rPr lang="sv-SE" sz="2000" dirty="0"/>
              <a:t>”Jag menade inte så illa.”</a:t>
            </a:r>
          </a:p>
          <a:p>
            <a:pPr marL="358775" indent="-179388">
              <a:buFont typeface="Arial" panose="020B0604020202020204" pitchFamily="34" charset="0"/>
              <a:buChar char="•"/>
            </a:pPr>
            <a:r>
              <a:rPr lang="sv-SE" sz="2000" dirty="0"/>
              <a:t>”Det finns ingen absolut moral.”</a:t>
            </a:r>
          </a:p>
          <a:p>
            <a:pPr>
              <a:spcBef>
                <a:spcPts val="600"/>
              </a:spcBef>
            </a:pPr>
            <a:r>
              <a:rPr lang="sv-SE" sz="2000" dirty="0"/>
              <a:t>Paulus om judarnas religionsutövning: </a:t>
            </a:r>
            <a:br>
              <a:rPr lang="sv-SE" sz="2000" dirty="0"/>
            </a:br>
            <a:r>
              <a:rPr lang="sv-SE" sz="2000" dirty="0">
                <a:solidFill>
                  <a:srgbClr val="C00000"/>
                </a:solidFill>
              </a:rPr>
              <a:t>De känner inte </a:t>
            </a:r>
            <a:r>
              <a:rPr lang="sv-SE" sz="2000" i="1" u="sng" dirty="0">
                <a:solidFill>
                  <a:srgbClr val="C00000"/>
                </a:solidFill>
              </a:rPr>
              <a:t>rättfärdigheten från Gud</a:t>
            </a:r>
            <a:r>
              <a:rPr lang="sv-SE" sz="2000" dirty="0">
                <a:solidFill>
                  <a:srgbClr val="C00000"/>
                </a:solidFill>
              </a:rPr>
              <a:t> utan försöker upprätta </a:t>
            </a:r>
            <a:r>
              <a:rPr lang="sv-SE" sz="2000" i="1" u="sng" dirty="0">
                <a:solidFill>
                  <a:srgbClr val="C00000"/>
                </a:solidFill>
              </a:rPr>
              <a:t>sin egen rättfärdighet</a:t>
            </a:r>
            <a:r>
              <a:rPr lang="sv-SE" sz="2000" dirty="0">
                <a:solidFill>
                  <a:srgbClr val="C00000"/>
                </a:solidFill>
              </a:rPr>
              <a:t>.</a:t>
            </a:r>
            <a:r>
              <a:rPr lang="sv-SE" sz="2000" dirty="0"/>
              <a:t> </a:t>
            </a:r>
            <a:r>
              <a:rPr lang="sv-SE" sz="1600" dirty="0"/>
              <a:t>(Rom 10:3)</a:t>
            </a:r>
            <a:endParaRPr lang="sv-SE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4757914"/>
      </p:ext>
    </p:extLst>
  </p:cSld>
  <p:clrMapOvr>
    <a:masterClrMapping/>
  </p:clrMapOvr>
  <p:transition advTm="57139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  <p:bldP spid="4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9910C4E4-A222-4285-B0C2-33F4CC5E9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Kristen tro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02656D28-9BDB-4123-B6FD-C7E011024F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5494" y="4487416"/>
            <a:ext cx="3553815" cy="2370584"/>
          </a:xfrm>
          <a:prstGeom prst="rect">
            <a:avLst/>
          </a:prstGeo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9838883F-E1EB-4533-AFC0-1CD7416AE8C7}"/>
              </a:ext>
            </a:extLst>
          </p:cNvPr>
          <p:cNvSpPr/>
          <p:nvPr/>
        </p:nvSpPr>
        <p:spPr>
          <a:xfrm>
            <a:off x="-1" y="840741"/>
            <a:ext cx="5495637" cy="5375831"/>
          </a:xfrm>
          <a:prstGeom prst="rect">
            <a:avLst/>
          </a:prstGeom>
        </p:spPr>
        <p:txBody>
          <a:bodyPr wrap="square" lIns="21600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Kristen tro är inte:</a:t>
            </a:r>
          </a:p>
          <a:p>
            <a:pPr marL="268288" marR="0" lvl="0" indent="-176213" algn="l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2000" dirty="0">
                <a:solidFill>
                  <a:prstClr val="black"/>
                </a:solidFill>
                <a:cs typeface="Arial" panose="020B0604020202020204" pitchFamily="34" charset="0"/>
              </a:rPr>
              <a:t>en övertygelse om</a:t>
            </a: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 något som motsägs av bevis</a:t>
            </a:r>
          </a:p>
          <a:p>
            <a:pPr marL="268288" marR="0" lvl="0" indent="-176213" algn="l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2000" dirty="0">
                <a:solidFill>
                  <a:prstClr val="black"/>
                </a:solidFill>
                <a:cs typeface="Arial" panose="020B0604020202020204" pitchFamily="34" charset="0"/>
              </a:rPr>
              <a:t>avsaknad</a:t>
            </a: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 av tvivel</a:t>
            </a:r>
          </a:p>
          <a:p>
            <a:pPr marL="268288" marR="0" lvl="0" indent="-176213" algn="l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2000" dirty="0">
                <a:solidFill>
                  <a:prstClr val="black"/>
                </a:solidFill>
                <a:cs typeface="Arial" panose="020B0604020202020204" pitchFamily="34" charset="0"/>
              </a:rPr>
              <a:t>e</a:t>
            </a: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n viss sinnesstämning eller upplevelse</a:t>
            </a:r>
          </a:p>
          <a:p>
            <a:pPr marL="268288" marR="0" lvl="0" indent="-176213" algn="l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2000" dirty="0">
                <a:solidFill>
                  <a:prstClr val="black"/>
                </a:solidFill>
                <a:cs typeface="Arial" panose="020B0604020202020204" pitchFamily="34" charset="0"/>
              </a:rPr>
              <a:t>religionsutövning eller rituella handlingar</a:t>
            </a:r>
          </a:p>
          <a:p>
            <a:pPr marR="0" lvl="0" algn="l" defTabSz="457200" rtl="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sz="2000" b="1" dirty="0">
                <a:solidFill>
                  <a:prstClr val="black"/>
                </a:solidFill>
                <a:cs typeface="Arial" panose="020B0604020202020204" pitchFamily="34" charset="0"/>
              </a:rPr>
              <a:t>Nej, kristen tro är:</a:t>
            </a:r>
          </a:p>
          <a:p>
            <a:pPr marL="268288" marR="0" lvl="0" indent="-176213" algn="l" defTabSz="457200" rtl="0" eaLnBrk="1" fontAlgn="auto" latinLnBrk="0" hangingPunct="1">
              <a:lnSpc>
                <a:spcPts val="22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2000" dirty="0">
                <a:solidFill>
                  <a:prstClr val="black"/>
                </a:solidFill>
                <a:cs typeface="Arial" panose="020B0604020202020204" pitchFamily="34" charset="0"/>
              </a:rPr>
              <a:t>En </a:t>
            </a:r>
            <a:r>
              <a:rPr lang="sv-SE" sz="2000" i="1" u="sng" dirty="0">
                <a:solidFill>
                  <a:prstClr val="black"/>
                </a:solidFill>
                <a:cs typeface="Arial" panose="020B0604020202020204" pitchFamily="34" charset="0"/>
              </a:rPr>
              <a:t>respons</a:t>
            </a:r>
            <a:r>
              <a:rPr lang="sv-SE" sz="2000" dirty="0">
                <a:solidFill>
                  <a:prstClr val="black"/>
                </a:solidFill>
                <a:cs typeface="Arial" panose="020B0604020202020204" pitchFamily="34" charset="0"/>
              </a:rPr>
              <a:t> på bevis (</a:t>
            </a:r>
            <a:r>
              <a:rPr lang="sv-SE" sz="2000" i="1" u="sng" dirty="0">
                <a:solidFill>
                  <a:prstClr val="black"/>
                </a:solidFill>
                <a:cs typeface="Arial" panose="020B0604020202020204" pitchFamily="34" charset="0"/>
              </a:rPr>
              <a:t>inte trots</a:t>
            </a:r>
            <a:r>
              <a:rPr lang="sv-SE" sz="2000" dirty="0">
                <a:solidFill>
                  <a:prstClr val="black"/>
                </a:solidFill>
                <a:cs typeface="Arial" panose="020B0604020202020204" pitchFamily="34" charset="0"/>
              </a:rPr>
              <a:t> bevis)</a:t>
            </a:r>
          </a:p>
          <a:p>
            <a:pPr marL="268288" marR="0" lvl="0" indent="-176213" algn="l" defTabSz="457200" rtl="0" eaLnBrk="1" fontAlgn="auto" latinLnBrk="0" hangingPunct="1">
              <a:lnSpc>
                <a:spcPts val="22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2000" dirty="0">
                <a:solidFill>
                  <a:prstClr val="black"/>
                </a:solidFill>
                <a:cs typeface="Arial" panose="020B0604020202020204" pitchFamily="34" charset="0"/>
              </a:rPr>
              <a:t>Bibeln kräver aldrig </a:t>
            </a:r>
            <a:r>
              <a:rPr lang="sv-SE" sz="2000" i="1" u="sng" dirty="0">
                <a:solidFill>
                  <a:prstClr val="black"/>
                </a:solidFill>
                <a:cs typeface="Arial" panose="020B0604020202020204" pitchFamily="34" charset="0"/>
              </a:rPr>
              <a:t>blind</a:t>
            </a:r>
            <a:r>
              <a:rPr lang="sv-SE" sz="2000" dirty="0">
                <a:solidFill>
                  <a:prstClr val="black"/>
                </a:solidFill>
                <a:cs typeface="Arial" panose="020B0604020202020204" pitchFamily="34" charset="0"/>
              </a:rPr>
              <a:t> tro:</a:t>
            </a:r>
          </a:p>
          <a:p>
            <a:pPr marL="534988" lvl="1" indent="-174625" defTabSz="457200">
              <a:lnSpc>
                <a:spcPts val="22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sv-SE" sz="2000" dirty="0">
                <a:solidFill>
                  <a:srgbClr val="C00000"/>
                </a:solidFill>
              </a:rPr>
              <a:t>Det man kan </a:t>
            </a:r>
            <a:r>
              <a:rPr lang="sv-SE" sz="2000" i="1" u="sng" dirty="0">
                <a:solidFill>
                  <a:srgbClr val="C00000"/>
                </a:solidFill>
              </a:rPr>
              <a:t>veta</a:t>
            </a:r>
            <a:r>
              <a:rPr lang="sv-SE" sz="2000" dirty="0">
                <a:solidFill>
                  <a:srgbClr val="C00000"/>
                </a:solidFill>
              </a:rPr>
              <a:t> om Gud är uppenbart bland dem, eftersom Gud har uppenbarat det för dem. </a:t>
            </a:r>
            <a:r>
              <a:rPr lang="sv-SE" sz="1600" dirty="0"/>
              <a:t>(Rom 1:19)</a:t>
            </a:r>
          </a:p>
          <a:p>
            <a:pPr marL="534988" lvl="1" indent="-174625" defTabSz="457200">
              <a:lnSpc>
                <a:spcPts val="22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sv-SE" sz="2000" dirty="0">
                <a:solidFill>
                  <a:srgbClr val="C00000"/>
                </a:solidFill>
              </a:rPr>
              <a:t>Vi talar om det vi </a:t>
            </a:r>
            <a:r>
              <a:rPr lang="sv-SE" sz="2000" i="1" u="sng" dirty="0">
                <a:solidFill>
                  <a:srgbClr val="C00000"/>
                </a:solidFill>
              </a:rPr>
              <a:t>vet</a:t>
            </a:r>
            <a:r>
              <a:rPr lang="sv-SE" sz="2000" dirty="0">
                <a:solidFill>
                  <a:srgbClr val="C00000"/>
                </a:solidFill>
              </a:rPr>
              <a:t> och vittnar </a:t>
            </a:r>
            <a:br>
              <a:rPr lang="sv-SE" sz="2000" dirty="0">
                <a:solidFill>
                  <a:srgbClr val="C00000"/>
                </a:solidFill>
              </a:rPr>
            </a:br>
            <a:r>
              <a:rPr lang="sv-SE" sz="2000" dirty="0">
                <a:solidFill>
                  <a:srgbClr val="C00000"/>
                </a:solidFill>
              </a:rPr>
              <a:t>om det vi har </a:t>
            </a:r>
            <a:r>
              <a:rPr lang="sv-SE" sz="2000" i="1" u="sng" dirty="0">
                <a:solidFill>
                  <a:srgbClr val="C00000"/>
                </a:solidFill>
              </a:rPr>
              <a:t>sett</a:t>
            </a:r>
            <a:r>
              <a:rPr lang="sv-SE" sz="2000" dirty="0">
                <a:solidFill>
                  <a:srgbClr val="C00000"/>
                </a:solidFill>
              </a:rPr>
              <a:t>. </a:t>
            </a:r>
            <a:r>
              <a:rPr lang="sv-SE" sz="1600" dirty="0"/>
              <a:t>(Joh 3:11)</a:t>
            </a:r>
          </a:p>
          <a:p>
            <a:pPr marL="534988" lvl="1" indent="-174625" defTabSz="457200">
              <a:lnSpc>
                <a:spcPts val="22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sv-SE" sz="2000" dirty="0">
                <a:solidFill>
                  <a:srgbClr val="C00000"/>
                </a:solidFill>
              </a:rPr>
              <a:t>[Jesus] har med kraft </a:t>
            </a:r>
            <a:r>
              <a:rPr lang="sv-SE" sz="2000" i="1" u="sng" dirty="0">
                <a:solidFill>
                  <a:srgbClr val="C00000"/>
                </a:solidFill>
              </a:rPr>
              <a:t>bevisats</a:t>
            </a:r>
            <a:r>
              <a:rPr lang="sv-SE" sz="2000" dirty="0">
                <a:solidFill>
                  <a:srgbClr val="C00000"/>
                </a:solidFill>
              </a:rPr>
              <a:t> </a:t>
            </a:r>
            <a:br>
              <a:rPr lang="sv-SE" sz="2000" dirty="0">
                <a:solidFill>
                  <a:srgbClr val="C00000"/>
                </a:solidFill>
              </a:rPr>
            </a:br>
            <a:r>
              <a:rPr lang="sv-SE" sz="2000" dirty="0">
                <a:solidFill>
                  <a:srgbClr val="C00000"/>
                </a:solidFill>
              </a:rPr>
              <a:t>vara Guds Son efter upp-</a:t>
            </a:r>
            <a:br>
              <a:rPr lang="sv-SE" sz="2000" dirty="0">
                <a:solidFill>
                  <a:srgbClr val="C00000"/>
                </a:solidFill>
              </a:rPr>
            </a:br>
            <a:r>
              <a:rPr lang="sv-SE" sz="2000" dirty="0">
                <a:solidFill>
                  <a:srgbClr val="C00000"/>
                </a:solidFill>
              </a:rPr>
              <a:t>ståndelsen från de döda. </a:t>
            </a:r>
            <a:br>
              <a:rPr lang="sv-SE" sz="2000" dirty="0">
                <a:solidFill>
                  <a:srgbClr val="C00000"/>
                </a:solidFill>
              </a:rPr>
            </a:br>
            <a:r>
              <a:rPr lang="sv-SE" sz="1600" dirty="0"/>
              <a:t>(Rom 1:4)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905FDD32-DE07-4317-BC53-9B8A5DA5B6AF}"/>
              </a:ext>
            </a:extLst>
          </p:cNvPr>
          <p:cNvSpPr/>
          <p:nvPr/>
        </p:nvSpPr>
        <p:spPr>
          <a:xfrm>
            <a:off x="5557243" y="831735"/>
            <a:ext cx="6634757" cy="545277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l" defTabSz="914209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Kristen tro har tre komponenter:</a:t>
            </a:r>
          </a:p>
          <a:p>
            <a:pPr marL="268288" marR="0" lvl="0" indent="-176213" algn="l" defTabSz="914209" rtl="0" eaLnBrk="1" fontAlgn="auto" latinLnBrk="0" hangingPunct="1">
              <a:lnSpc>
                <a:spcPts val="22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Försanthållande</a:t>
            </a:r>
          </a:p>
          <a:p>
            <a:pPr marL="268288" marR="0" lvl="0" algn="l" defTabSz="914209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Du tror att Gud är en. Det gör du </a:t>
            </a:r>
            <a:b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rätt i. Även de onda andarna tror det, </a:t>
            </a:r>
            <a:b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och bävar. </a:t>
            </a: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(Jak 2:19)</a:t>
            </a:r>
            <a:endParaRPr kumimoji="0" lang="sv-S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68288" marR="0" lvl="0" indent="-176213" algn="l" defTabSz="914209" rtl="0" eaLnBrk="1" fontAlgn="auto" latinLnBrk="0" hangingPunct="1">
              <a:lnSpc>
                <a:spcPts val="22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Förtröstan</a:t>
            </a:r>
          </a:p>
          <a:p>
            <a:pPr marL="268288" marR="0" lvl="0" algn="l" defTabSz="914209" rtl="0" eaLnBrk="1" fontAlgn="auto" latinLnBrk="0" hangingPunct="1">
              <a:lnSpc>
                <a:spcPts val="22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 som förtröstar på Herren är som Sions berg. </a:t>
            </a:r>
            <a:b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Det rubbas inte,</a:t>
            </a:r>
            <a:r>
              <a:rPr kumimoji="0" lang="sv-SE" sz="2000" b="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det står fast för evigt. </a:t>
            </a: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(Ps 125:1)</a:t>
            </a:r>
          </a:p>
          <a:p>
            <a:pPr marL="268288" marR="0" lvl="0" indent="-176213" algn="l" defTabSz="914209" rtl="0" eaLnBrk="1" fontAlgn="auto" latinLnBrk="0" hangingPunct="1">
              <a:lnSpc>
                <a:spcPts val="22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Lydnad</a:t>
            </a:r>
          </a:p>
          <a:p>
            <a:pPr marL="268288" marR="0" lvl="0" algn="l" defTabSz="914209" rtl="0" eaLnBrk="1" fontAlgn="auto" latinLnBrk="0" hangingPunct="1">
              <a:lnSpc>
                <a:spcPts val="22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Visa mig din tro utan gärningar, så ska jag visa </a:t>
            </a:r>
            <a:b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dig min tro genom mina gärningar. </a:t>
            </a: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(Jak 2:18)</a:t>
            </a:r>
          </a:p>
          <a:p>
            <a:pPr marL="2513013" marR="0" lvl="0" indent="-185738" algn="l" defTabSz="914209" rtl="0" eaLnBrk="1" fontAlgn="auto" latinLnBrk="0" hangingPunct="1">
              <a:lnSpc>
                <a:spcPts val="22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Noa byggde en ark</a:t>
            </a:r>
          </a:p>
          <a:p>
            <a:pPr marL="2513013" marR="0" lvl="0" indent="-185738" algn="l" defTabSz="914209" rtl="0" eaLnBrk="1" fontAlgn="auto" latinLnBrk="0" hangingPunct="1">
              <a:lnSpc>
                <a:spcPts val="22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Abraham drog ut till ett nytt land</a:t>
            </a:r>
          </a:p>
          <a:p>
            <a:pPr marL="2513013" marR="0" lvl="0" indent="-185738" algn="l" defTabSz="914209" rtl="0" eaLnBrk="1" fontAlgn="auto" latinLnBrk="0" hangingPunct="1">
              <a:lnSpc>
                <a:spcPts val="22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Israels folk gick genom Röda havet</a:t>
            </a:r>
          </a:p>
          <a:p>
            <a:pPr marL="2327275" marR="0" lvl="0" algn="l" defTabSz="914209" rtl="0" eaLnBrk="1" fontAlgn="auto" latinLnBrk="0" hangingPunct="1">
              <a:lnSpc>
                <a:spcPts val="22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0" i="1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Omvänd</a:t>
            </a: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er och låt er alla </a:t>
            </a:r>
            <a:r>
              <a:rPr kumimoji="0" lang="sv-SE" sz="2000" b="0" i="1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döpas</a:t>
            </a: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i Jesu Kristi namn, så att era synder blir förlåtna. </a:t>
            </a: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(Apg 2:38)</a:t>
            </a:r>
            <a:endParaRPr kumimoji="0" lang="sv-S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22801229"/>
      </p:ext>
    </p:extLst>
  </p:cSld>
  <p:clrMapOvr>
    <a:masterClrMapping/>
  </p:clrMapOvr>
  <p:transition advTm="39682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5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i="1" dirty="0"/>
              <a:t>Hur</a:t>
            </a:r>
            <a:r>
              <a:rPr lang="sv-SE" dirty="0"/>
              <a:t> tror man?</a:t>
            </a:r>
          </a:p>
        </p:txBody>
      </p:sp>
      <p:sp>
        <p:nvSpPr>
          <p:cNvPr id="3" name="Rektangel 2"/>
          <p:cNvSpPr/>
          <p:nvPr/>
        </p:nvSpPr>
        <p:spPr>
          <a:xfrm>
            <a:off x="2999596" y="781372"/>
            <a:ext cx="9192404" cy="601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lnSpc>
                <a:spcPts val="2300"/>
              </a:lnSpc>
              <a:spcBef>
                <a:spcPts val="1200"/>
              </a:spcBef>
              <a:defRPr/>
            </a:pPr>
            <a:r>
              <a:rPr lang="sv-SE" sz="22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Detta är det eviga livet: att de </a:t>
            </a:r>
            <a:r>
              <a:rPr lang="sv-SE" sz="2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känner</a:t>
            </a:r>
            <a:r>
              <a:rPr lang="sv-SE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dig [</a:t>
            </a:r>
            <a:r>
              <a:rPr lang="sv-SE" sz="2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Fadern</a:t>
            </a:r>
            <a:r>
              <a:rPr lang="sv-SE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]</a:t>
            </a:r>
            <a:r>
              <a:rPr lang="sv-SE" sz="22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den </a:t>
            </a:r>
            <a:br>
              <a:rPr lang="sv-SE" sz="22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sv-SE" sz="22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ende sanne Guden, </a:t>
            </a:r>
            <a:r>
              <a:rPr lang="sv-SE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och</a:t>
            </a:r>
            <a:r>
              <a:rPr lang="sv-SE" sz="22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den som du har sänt, </a:t>
            </a:r>
            <a:r>
              <a:rPr lang="sv-SE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Jesus Kristus</a:t>
            </a:r>
            <a:r>
              <a:rPr lang="sv-SE" sz="22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br>
              <a:rPr lang="sv-SE" sz="22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sv-SE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(Joh 17:3)</a:t>
            </a:r>
            <a:endParaRPr kumimoji="0" lang="sv-SE" b="0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 algn="l" defTabSz="457200" rtl="0" eaLnBrk="1" fontAlgn="auto" latinLnBrk="0" hangingPunct="1">
              <a:lnSpc>
                <a:spcPts val="2300"/>
              </a:lnSpc>
              <a:spcBef>
                <a:spcPts val="1200"/>
              </a:spcBef>
              <a:buClrTx/>
              <a:buSzTx/>
              <a:tabLst/>
              <a:defRPr/>
            </a:pPr>
            <a:r>
              <a:rPr kumimoji="0" lang="sv-SE" sz="2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Så älskade Gud världen att han utgav sin enfödde Son, för att var och </a:t>
            </a:r>
            <a:br>
              <a:rPr kumimoji="0" lang="sv-SE" sz="2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sv-SE" sz="2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som </a:t>
            </a:r>
            <a:r>
              <a:rPr kumimoji="0" lang="sv-SE" sz="2200" b="1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tror</a:t>
            </a:r>
            <a:r>
              <a:rPr kumimoji="0" lang="sv-SE" sz="2200" b="1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på honom</a:t>
            </a:r>
            <a:r>
              <a:rPr kumimoji="0" lang="sv-SE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sv-SE" sz="2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 ska gå förlorad utan ha evigt liv. </a:t>
            </a:r>
            <a:r>
              <a:rPr kumimoji="0" lang="sv-SE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(Joh 3:16-18)</a:t>
            </a:r>
          </a:p>
          <a:p>
            <a:pPr marR="0" lvl="0" algn="l" defTabSz="457200" rtl="0" eaLnBrk="1" fontAlgn="auto" latinLnBrk="0" hangingPunct="1">
              <a:lnSpc>
                <a:spcPts val="2300"/>
              </a:lnSpc>
              <a:spcBef>
                <a:spcPts val="1200"/>
              </a:spcBef>
              <a:buClrTx/>
              <a:buSzTx/>
              <a:tabLst/>
              <a:defRPr/>
            </a:pPr>
            <a:r>
              <a:rPr kumimoji="0" lang="sv-SE" sz="2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Den som </a:t>
            </a:r>
            <a:r>
              <a:rPr kumimoji="0" lang="sv-SE" sz="2200" b="1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hör</a:t>
            </a:r>
            <a:r>
              <a:rPr kumimoji="0" lang="sv-SE" sz="2200" b="1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mitt ord</a:t>
            </a:r>
            <a:r>
              <a:rPr kumimoji="0" lang="sv-SE" sz="2200" b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och </a:t>
            </a:r>
            <a:r>
              <a:rPr kumimoji="0" lang="sv-SE" sz="2200" b="1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tror</a:t>
            </a:r>
            <a:r>
              <a:rPr kumimoji="0" lang="sv-SE" sz="2200" b="1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på honom</a:t>
            </a:r>
            <a:r>
              <a:rPr kumimoji="0" lang="sv-SE" sz="2200" b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sv-SE" sz="2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som har sänt mig, han har evigt liv. </a:t>
            </a:r>
            <a:br>
              <a:rPr kumimoji="0" lang="sv-SE" sz="2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sv-SE" sz="2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Han drabbas inte av domen utan har gått över från döden till livet.</a:t>
            </a:r>
            <a:r>
              <a:rPr kumimoji="0" lang="sv-SE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sv-SE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(Joh 5:24)</a:t>
            </a:r>
          </a:p>
          <a:p>
            <a:pPr marR="0" lvl="0" algn="l" defTabSz="457200" rtl="0" eaLnBrk="1" fontAlgn="auto" latinLnBrk="0" hangingPunct="1">
              <a:lnSpc>
                <a:spcPts val="2300"/>
              </a:lnSpc>
              <a:spcBef>
                <a:spcPts val="1200"/>
              </a:spcBef>
              <a:buClrTx/>
              <a:buSzTx/>
              <a:tabLst/>
              <a:defRPr/>
            </a:pPr>
            <a:r>
              <a:rPr kumimoji="0" lang="sv-SE" sz="2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 åt alla som </a:t>
            </a:r>
            <a:r>
              <a:rPr kumimoji="0" lang="sv-SE" sz="2200" b="1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tog emot</a:t>
            </a:r>
            <a:r>
              <a:rPr kumimoji="0" lang="sv-SE" sz="2200" b="1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honom</a:t>
            </a:r>
            <a:r>
              <a:rPr kumimoji="0" lang="sv-SE" sz="2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gav han rätten att bli Guds barn, åt dem </a:t>
            </a:r>
            <a:br>
              <a:rPr kumimoji="0" lang="sv-SE" sz="2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sv-SE" sz="2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som </a:t>
            </a:r>
            <a:r>
              <a:rPr kumimoji="0" lang="sv-SE" sz="2200" b="1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tror</a:t>
            </a:r>
            <a:r>
              <a:rPr kumimoji="0" lang="sv-SE" sz="2200" b="1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på hans namn</a:t>
            </a:r>
            <a:r>
              <a:rPr kumimoji="0" lang="sv-SE" sz="2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kumimoji="0" lang="sv-SE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(Joh 1:12)</a:t>
            </a:r>
            <a:endParaRPr kumimoji="0" lang="sv-SE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 algn="l" defTabSz="457200" rtl="0" eaLnBrk="1" fontAlgn="auto" latinLnBrk="0" hangingPunct="1">
              <a:lnSpc>
                <a:spcPts val="2300"/>
              </a:lnSpc>
              <a:spcBef>
                <a:spcPts val="1200"/>
              </a:spcBef>
              <a:buClrTx/>
              <a:buSzTx/>
              <a:tabLst/>
              <a:defRPr/>
            </a:pPr>
            <a:r>
              <a:rPr kumimoji="0" lang="sv-SE" sz="2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Den som </a:t>
            </a:r>
            <a:r>
              <a:rPr kumimoji="0" lang="sv-SE" sz="2200" b="1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kommer</a:t>
            </a:r>
            <a:r>
              <a:rPr kumimoji="0" lang="sv-SE" sz="2200" b="1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till mig</a:t>
            </a:r>
            <a:r>
              <a:rPr kumimoji="0" lang="sv-SE" sz="2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ska jag aldrig visa bort. </a:t>
            </a:r>
            <a:r>
              <a:rPr kumimoji="0" lang="sv-SE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(Joh 6:37)</a:t>
            </a:r>
          </a:p>
          <a:p>
            <a:pPr marR="0" lvl="0" algn="l" defTabSz="457200" rtl="0" eaLnBrk="1" fontAlgn="auto" latinLnBrk="0" hangingPunct="1">
              <a:lnSpc>
                <a:spcPts val="2300"/>
              </a:lnSpc>
              <a:spcBef>
                <a:spcPts val="1200"/>
              </a:spcBef>
              <a:buClrTx/>
              <a:buSzTx/>
              <a:tabLst/>
              <a:defRPr/>
            </a:pPr>
            <a:r>
              <a:rPr kumimoji="0" lang="sv-SE" sz="2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Se, jag står vid dörren och knackar. Om någon hör min röst och </a:t>
            </a:r>
            <a:br>
              <a:rPr kumimoji="0" lang="sv-SE" sz="2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sv-SE" sz="2200" b="1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öppnar</a:t>
            </a:r>
            <a:r>
              <a:rPr kumimoji="0" lang="sv-SE" sz="2200" b="1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dörren</a:t>
            </a:r>
            <a:r>
              <a:rPr kumimoji="0" lang="sv-SE" sz="2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ska jag gå in till honom och hålla måltid med honom </a:t>
            </a:r>
            <a:br>
              <a:rPr kumimoji="0" lang="sv-SE" sz="2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sv-SE" sz="2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och han med mig.</a:t>
            </a:r>
            <a:r>
              <a:rPr kumimoji="0" lang="sv-SE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sv-SE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(Upp 3:20)</a:t>
            </a:r>
            <a:endParaRPr kumimoji="0" lang="sv-SE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defTabSz="457200">
              <a:lnSpc>
                <a:spcPts val="2300"/>
              </a:lnSpc>
              <a:spcBef>
                <a:spcPts val="1200"/>
              </a:spcBef>
              <a:defRPr/>
            </a:pPr>
            <a:r>
              <a:rPr lang="sv-SE" sz="22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Om vi säger att vi inte har synd, bedrar vi oss själva och sanningen finns </a:t>
            </a:r>
            <a:br>
              <a:rPr lang="sv-SE" sz="22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v-SE" sz="22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 i oss. Om vi </a:t>
            </a:r>
            <a:r>
              <a:rPr lang="sv-SE" sz="2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bekänner</a:t>
            </a:r>
            <a:r>
              <a:rPr lang="sv-SE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våra synder</a:t>
            </a:r>
            <a:r>
              <a:rPr lang="sv-SE" sz="22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är han trofast och rättfärdig så </a:t>
            </a:r>
            <a:br>
              <a:rPr lang="sv-SE" sz="22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v-SE" sz="22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att han förlåter oss våra synder och renar oss från all orättfärdighet.</a:t>
            </a:r>
            <a:r>
              <a:rPr lang="sv-SE" sz="22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sv-SE" sz="22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v-SE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 Joh 1:8-9)</a:t>
            </a:r>
            <a:endParaRPr kumimoji="0" lang="sv-SE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E7335EFC-A65F-43DC-9C1F-9E1D8CA487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4577"/>
            <a:ext cx="2831159" cy="62134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96298889"/>
      </p:ext>
    </p:extLst>
  </p:cSld>
  <p:clrMapOvr>
    <a:masterClrMapping/>
  </p:clrMapOvr>
  <p:transition advTm="26995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9|43.6|93.9|86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4|29.8|22.4|7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9.3|85.3|41.9|17.4|44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2.4|117.5|4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3|7.6|9.8|16.7|58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5|60.9|119.7|23.9|92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|15|63.7|174.4|20.4|6.5|19.6|89.9|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1|45.6|17.8|20|31.5|34.1|15.9|33.9|43.5|41.6|69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7|16.3|21.7|26.8|17|39.3|64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9|10.4|54.7|59.6"/>
</p:tagLst>
</file>

<file path=ppt/theme/theme1.xml><?xml version="1.0" encoding="utf-8"?>
<a:theme xmlns:a="http://schemas.openxmlformats.org/drawingml/2006/main" name="3_Office-tema">
  <a:themeElements>
    <a:clrScheme name="MDV färger">
      <a:dk1>
        <a:sysClr val="windowText" lastClr="000000"/>
      </a:dk1>
      <a:lt1>
        <a:sysClr val="window" lastClr="FFFFFF"/>
      </a:lt1>
      <a:dk2>
        <a:srgbClr val="8E8E8E"/>
      </a:dk2>
      <a:lt2>
        <a:srgbClr val="FF9500"/>
      </a:lt2>
      <a:accent1>
        <a:srgbClr val="FF2D55"/>
      </a:accent1>
      <a:accent2>
        <a:srgbClr val="FFCC00"/>
      </a:accent2>
      <a:accent3>
        <a:srgbClr val="4CD964"/>
      </a:accent3>
      <a:accent4>
        <a:srgbClr val="5AC8FA"/>
      </a:accent4>
      <a:accent5>
        <a:srgbClr val="007AFF"/>
      </a:accent5>
      <a:accent6>
        <a:srgbClr val="ED1EB4"/>
      </a:accent6>
      <a:hlink>
        <a:srgbClr val="FF9500"/>
      </a:hlink>
      <a:folHlink>
        <a:srgbClr val="8E8E93"/>
      </a:folHlink>
    </a:clrScheme>
    <a:fontScheme name="Office-tem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20714</TotalTime>
  <Words>3097</Words>
  <Application>Microsoft Office PowerPoint</Application>
  <PresentationFormat>Bredbild</PresentationFormat>
  <Paragraphs>239</Paragraphs>
  <Slides>13</Slides>
  <Notes>12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8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13</vt:i4>
      </vt:variant>
    </vt:vector>
  </HeadingPairs>
  <TitlesOfParts>
    <vt:vector size="22" baseType="lpstr">
      <vt:lpstr>AGaramondPro-Italic</vt:lpstr>
      <vt:lpstr>AGaramondPro-Regular</vt:lpstr>
      <vt:lpstr>Arial</vt:lpstr>
      <vt:lpstr>Calibri</vt:lpstr>
      <vt:lpstr>Gabriola</vt:lpstr>
      <vt:lpstr>Maiandra GD</vt:lpstr>
      <vt:lpstr>MV Boli</vt:lpstr>
      <vt:lpstr>Symbol</vt:lpstr>
      <vt:lpstr>3_Office-tema</vt:lpstr>
      <vt:lpstr>2. Jesu frälsning</vt:lpstr>
      <vt:lpstr>Evangeliet i ett nötskal</vt:lpstr>
      <vt:lpstr>Guds primära mål med människan</vt:lpstr>
      <vt:lpstr>Behovet av en Frälsare</vt:lpstr>
      <vt:lpstr>Jesus, inte vi själva, är lösningen</vt:lpstr>
      <vt:lpstr>Frälsningens tre dimensioner</vt:lpstr>
      <vt:lpstr>Religionsutövning frälser ingen</vt:lpstr>
      <vt:lpstr>Kristen tro</vt:lpstr>
      <vt:lpstr>Hur tror man?</vt:lpstr>
      <vt:lpstr>Trons styrka &amp; Trons objekt</vt:lpstr>
      <vt:lpstr>Lagens roll enlig Romarbrevet</vt:lpstr>
      <vt:lpstr>Sammanfattning &amp; Utvidgning</vt:lpstr>
      <vt:lpstr>Vad är evangeliet?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Anders Gärdeborn</dc:creator>
  <cp:lastModifiedBy>Anders Gärdeborn</cp:lastModifiedBy>
  <cp:revision>1761</cp:revision>
  <dcterms:created xsi:type="dcterms:W3CDTF">2014-07-20T14:06:11Z</dcterms:created>
  <dcterms:modified xsi:type="dcterms:W3CDTF">2021-02-26T14:02:32Z</dcterms:modified>
</cp:coreProperties>
</file>