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5">
  <p:sldMasterIdLst>
    <p:sldMasterId id="2147483690" r:id="rId1"/>
  </p:sldMasterIdLst>
  <p:notesMasterIdLst>
    <p:notesMasterId r:id="rId6"/>
  </p:notesMasterIdLst>
  <p:handoutMasterIdLst>
    <p:handoutMasterId r:id="rId7"/>
  </p:handoutMasterIdLst>
  <p:sldIdLst>
    <p:sldId id="1333" r:id="rId2"/>
    <p:sldId id="1377" r:id="rId3"/>
    <p:sldId id="1397" r:id="rId4"/>
    <p:sldId id="1353"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7FD"/>
    <a:srgbClr val="FFFFFF"/>
    <a:srgbClr val="F8A5E1"/>
    <a:srgbClr val="F7C275"/>
    <a:srgbClr val="C00000"/>
    <a:srgbClr val="FCE7F2"/>
    <a:srgbClr val="AF7547"/>
    <a:srgbClr val="E4B67A"/>
    <a:srgbClr val="DA9C5B"/>
    <a:srgbClr val="FCF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llanmörkt format 3 - Dekorfärg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llanmörkt format 3 - Dekorfärg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23" autoAdjust="0"/>
    <p:restoredTop sz="80844" autoAdjust="0"/>
  </p:normalViewPr>
  <p:slideViewPr>
    <p:cSldViewPr snapToGrid="0">
      <p:cViewPr varScale="1">
        <p:scale>
          <a:sx n="102" d="100"/>
          <a:sy n="102" d="100"/>
        </p:scale>
        <p:origin x="1014" y="156"/>
      </p:cViewPr>
      <p:guideLst>
        <p:guide orient="horz" pos="1434"/>
        <p:guide pos="3840"/>
      </p:guideLst>
    </p:cSldViewPr>
  </p:slideViewPr>
  <p:notesTextViewPr>
    <p:cViewPr>
      <p:scale>
        <a:sx n="125" d="100"/>
        <a:sy n="125" d="100"/>
      </p:scale>
      <p:origin x="0" y="0"/>
    </p:cViewPr>
  </p:notesTextViewPr>
  <p:sorterViewPr>
    <p:cViewPr>
      <p:scale>
        <a:sx n="66" d="100"/>
        <a:sy n="66" d="100"/>
      </p:scale>
      <p:origin x="0" y="0"/>
    </p:cViewPr>
  </p:sorterViewPr>
  <p:notesViewPr>
    <p:cSldViewPr snapToGrid="0">
      <p:cViewPr varScale="1">
        <p:scale>
          <a:sx n="97" d="100"/>
          <a:sy n="97" d="100"/>
        </p:scale>
        <p:origin x="353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8637B200-4B6C-4394-81F1-E1C711EACC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Platshållare för datum 2">
            <a:extLst>
              <a:ext uri="{FF2B5EF4-FFF2-40B4-BE49-F238E27FC236}">
                <a16:creationId xmlns:a16="http://schemas.microsoft.com/office/drawing/2014/main" id="{3041CB20-F2D2-4B55-9647-39458C31ADF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A9408F-E714-4CA2-AE41-F39730C11EBC}" type="datetimeFigureOut">
              <a:rPr lang="LID4096" smtClean="0"/>
              <a:t>02/26/2021</a:t>
            </a:fld>
            <a:endParaRPr lang="LID4096"/>
          </a:p>
        </p:txBody>
      </p:sp>
      <p:sp>
        <p:nvSpPr>
          <p:cNvPr id="4" name="Platshållare för sidfot 3">
            <a:extLst>
              <a:ext uri="{FF2B5EF4-FFF2-40B4-BE49-F238E27FC236}">
                <a16:creationId xmlns:a16="http://schemas.microsoft.com/office/drawing/2014/main" id="{7454DB31-34EE-43FA-85AA-8E3A0AF624F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5" name="Platshållare för bildnummer 4">
            <a:extLst>
              <a:ext uri="{FF2B5EF4-FFF2-40B4-BE49-F238E27FC236}">
                <a16:creationId xmlns:a16="http://schemas.microsoft.com/office/drawing/2014/main" id="{AC1D49B6-7426-41F1-A60B-CFDD8F186AB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15E517-1C0E-4A0D-B8B2-DF53E49386F9}" type="slidenum">
              <a:rPr lang="LID4096" smtClean="0"/>
              <a:t>‹#›</a:t>
            </a:fld>
            <a:endParaRPr lang="LID4096"/>
          </a:p>
        </p:txBody>
      </p:sp>
    </p:spTree>
    <p:extLst>
      <p:ext uri="{BB962C8B-B14F-4D97-AF65-F5344CB8AC3E}">
        <p14:creationId xmlns:p14="http://schemas.microsoft.com/office/powerpoint/2010/main" val="1287738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25CBD-AA23-4A9B-A8C0-80E77E03612D}" type="datetimeFigureOut">
              <a:rPr lang="sv-SE" smtClean="0"/>
              <a:t>2021-02-26</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3176EC-C84D-4117-AB1D-1C19FDABD098}" type="slidenum">
              <a:rPr lang="sv-SE" smtClean="0"/>
              <a:t>‹#›</a:t>
            </a:fld>
            <a:endParaRPr lang="sv-SE" dirty="0"/>
          </a:p>
        </p:txBody>
      </p:sp>
    </p:spTree>
    <p:extLst>
      <p:ext uri="{BB962C8B-B14F-4D97-AF65-F5344CB8AC3E}">
        <p14:creationId xmlns:p14="http://schemas.microsoft.com/office/powerpoint/2010/main" val="103042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trike="noStrike" dirty="0"/>
              <a:t>VO: I förra videon: Jesus föddes gudomlig och blev mänsklig.</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trike="noStrike" dirty="0"/>
              <a:t>Vi såg också vad det innebar att han är gudomlig</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trike="noStrike" dirty="0"/>
              <a:t>I denna video ska vi se vad det innebär att han är mänsklig.</a:t>
            </a:r>
          </a:p>
        </p:txBody>
      </p:sp>
      <p:sp>
        <p:nvSpPr>
          <p:cNvPr id="4" name="Platshållare för bildnummer 3"/>
          <p:cNvSpPr>
            <a:spLocks noGrp="1"/>
          </p:cNvSpPr>
          <p:nvPr>
            <p:ph type="sldNum" sz="quarter" idx="5"/>
          </p:nvPr>
        </p:nvSpPr>
        <p:spPr/>
        <p:txBody>
          <a:bodyPr/>
          <a:lstStyle/>
          <a:p>
            <a:fld id="{1E3176EC-C84D-4117-AB1D-1C19FDABD098}" type="slidenum">
              <a:rPr lang="sv-SE" smtClean="0"/>
              <a:t>1</a:t>
            </a:fld>
            <a:endParaRPr lang="sv-SE" dirty="0"/>
          </a:p>
        </p:txBody>
      </p:sp>
    </p:spTree>
    <p:extLst>
      <p:ext uri="{BB962C8B-B14F-4D97-AF65-F5344CB8AC3E}">
        <p14:creationId xmlns:p14="http://schemas.microsoft.com/office/powerpoint/2010/main" val="2103502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VO: Varför skriver inte Gud sitt namn på himlen för att alla ska kunna tro?</a:t>
            </a:r>
          </a:p>
          <a:p>
            <a:r>
              <a:rPr lang="sv-SE" dirty="0"/>
              <a:t>Annorlunda uttryckt: Varför visar Gud bara sina personliga egenskaper (via Jesus)?</a:t>
            </a:r>
          </a:p>
          <a:p>
            <a:r>
              <a:rPr lang="sv-SE" dirty="0"/>
              <a:t>Han vill ha tillitsfulla människor, inte imponerade.</a:t>
            </a:r>
          </a:p>
        </p:txBody>
      </p:sp>
      <p:sp>
        <p:nvSpPr>
          <p:cNvPr id="4" name="Platshållare för bildnummer 3"/>
          <p:cNvSpPr>
            <a:spLocks noGrp="1"/>
          </p:cNvSpPr>
          <p:nvPr>
            <p:ph type="sldNum" sz="quarter" idx="5"/>
          </p:nvPr>
        </p:nvSpPr>
        <p:spPr/>
        <p:txBody>
          <a:bodyPr/>
          <a:lstStyle/>
          <a:p>
            <a:fld id="{1E3176EC-C84D-4117-AB1D-1C19FDABD098}" type="slidenum">
              <a:rPr lang="sv-SE" smtClean="0"/>
              <a:t>2</a:t>
            </a:fld>
            <a:endParaRPr lang="sv-SE" dirty="0"/>
          </a:p>
        </p:txBody>
      </p:sp>
    </p:spTree>
    <p:extLst>
      <p:ext uri="{BB962C8B-B14F-4D97-AF65-F5344CB8AC3E}">
        <p14:creationId xmlns:p14="http://schemas.microsoft.com/office/powerpoint/2010/main" val="421968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trike="noStrike" dirty="0"/>
              <a:t>VO: </a:t>
            </a:r>
            <a:r>
              <a:rPr lang="sv-SE" sz="1200" dirty="0">
                <a:solidFill>
                  <a:srgbClr val="211D1E"/>
                </a:solidFill>
              </a:rPr>
              <a:t>Moselagen: En person som sålt sig som tjänare till en främling kan återlösas av en nära släkting. Vid syndafallet sålde sig människan till en främling, en orm. Om vi ska kunna återlösas måste Återlösaren var en nära släkting. Därför blev Jesus människa.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solidFill>
                <a:srgbClr val="211D1E"/>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211D1E"/>
                </a:solidFill>
              </a:rPr>
              <a:t>VO: Jesus måste sända sin Son för att Han ska bli greppbar för människorna. Jmf: För att förstå hur myrorna har det måste vi bli en myra.</a:t>
            </a: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trike="noStrik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trike="noStrike" dirty="0"/>
              <a:t>VO: Begränsat mandat idag: Skapelsen är fortfarande lagd under förgängelsen enligt Rom 8:20-21.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trike="noStrik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trike="noStrike" dirty="0"/>
              <a:t>VO: Mer detaljer om grafiken i </a:t>
            </a:r>
            <a:r>
              <a:rPr lang="sv-SE" i="1" strike="noStrike" dirty="0"/>
              <a:t>Jesu återkomst </a:t>
            </a:r>
            <a:r>
              <a:rPr lang="sv-SE" strike="noStrike" dirty="0"/>
              <a:t>del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trike="noStrik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trike="noStrike" dirty="0"/>
              <a:t>Blev auktoriserad av Fadern: Vi har redan sett att </a:t>
            </a:r>
            <a:r>
              <a:rPr lang="sv-SE" i="1" strike="noStrike" dirty="0"/>
              <a:t>”</a:t>
            </a:r>
            <a:r>
              <a:rPr lang="sv-SE" i="1" dirty="0">
                <a:solidFill>
                  <a:srgbClr val="C00000"/>
                </a:solidFill>
              </a:rPr>
              <a:t>Åt mig </a:t>
            </a:r>
            <a:r>
              <a:rPr lang="sv-SE" i="1" u="sng" dirty="0">
                <a:solidFill>
                  <a:srgbClr val="C00000"/>
                </a:solidFill>
              </a:rPr>
              <a:t>har getts</a:t>
            </a:r>
            <a:r>
              <a:rPr lang="sv-SE" i="1" dirty="0">
                <a:solidFill>
                  <a:srgbClr val="C00000"/>
                </a:solidFill>
              </a:rPr>
              <a:t> all makt i himlen och på jorden.”</a:t>
            </a:r>
            <a:r>
              <a:rPr lang="sv-SE" i="1" dirty="0"/>
              <a:t> </a:t>
            </a:r>
            <a:r>
              <a:rPr lang="sv-SE" dirty="0"/>
              <a:t>(Matt 28:18)</a:t>
            </a:r>
          </a:p>
        </p:txBody>
      </p:sp>
      <p:sp>
        <p:nvSpPr>
          <p:cNvPr id="4" name="Platshållare för bildnummer 3"/>
          <p:cNvSpPr>
            <a:spLocks noGrp="1"/>
          </p:cNvSpPr>
          <p:nvPr>
            <p:ph type="sldNum" sz="quarter" idx="5"/>
          </p:nvPr>
        </p:nvSpPr>
        <p:spPr/>
        <p:txBody>
          <a:bodyPr/>
          <a:lstStyle/>
          <a:p>
            <a:fld id="{1E3176EC-C84D-4117-AB1D-1C19FDABD098}" type="slidenum">
              <a:rPr lang="sv-SE" smtClean="0"/>
              <a:t>3</a:t>
            </a:fld>
            <a:endParaRPr lang="sv-SE" dirty="0"/>
          </a:p>
        </p:txBody>
      </p:sp>
    </p:spTree>
    <p:extLst>
      <p:ext uri="{BB962C8B-B14F-4D97-AF65-F5344CB8AC3E}">
        <p14:creationId xmlns:p14="http://schemas.microsoft.com/office/powerpoint/2010/main" val="3179761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trike="noStrike" dirty="0"/>
          </a:p>
        </p:txBody>
      </p:sp>
      <p:sp>
        <p:nvSpPr>
          <p:cNvPr id="4" name="Platshållare för bildnummer 3"/>
          <p:cNvSpPr>
            <a:spLocks noGrp="1"/>
          </p:cNvSpPr>
          <p:nvPr>
            <p:ph type="sldNum" sz="quarter" idx="5"/>
          </p:nvPr>
        </p:nvSpPr>
        <p:spPr/>
        <p:txBody>
          <a:bodyPr/>
          <a:lstStyle/>
          <a:p>
            <a:fld id="{1E3176EC-C84D-4117-AB1D-1C19FDABD098}" type="slidenum">
              <a:rPr lang="sv-SE" smtClean="0"/>
              <a:t>4</a:t>
            </a:fld>
            <a:endParaRPr lang="sv-SE" dirty="0"/>
          </a:p>
        </p:txBody>
      </p:sp>
    </p:spTree>
    <p:extLst>
      <p:ext uri="{BB962C8B-B14F-4D97-AF65-F5344CB8AC3E}">
        <p14:creationId xmlns:p14="http://schemas.microsoft.com/office/powerpoint/2010/main" val="1526005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8498E1E7-F099-4980-90AA-AD6774DB0D78}"/>
              </a:ext>
            </a:extLst>
          </p:cNvPr>
          <p:cNvSpPr/>
          <p:nvPr userDrawn="1"/>
        </p:nvSpPr>
        <p:spPr>
          <a:xfrm>
            <a:off x="0" y="0"/>
            <a:ext cx="12192000" cy="648000"/>
          </a:xfrm>
          <a:prstGeom prst="rect">
            <a:avLst/>
          </a:prstGeom>
          <a:gradFill flip="none" rotWithShape="1">
            <a:gsLst>
              <a:gs pos="29000">
                <a:schemeClr val="accent6">
                  <a:lumMod val="75000"/>
                </a:schemeClr>
              </a:gs>
              <a:gs pos="0">
                <a:schemeClr val="accent6">
                  <a:lumMod val="75000"/>
                </a:schemeClr>
              </a:gs>
              <a:gs pos="100000">
                <a:schemeClr val="bg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2" rIns="91421" bIns="45712" rtlCol="0" anchor="ctr"/>
          <a:lstStyle/>
          <a:p>
            <a:pPr algn="ctr"/>
            <a:endParaRPr lang="sv-SE" sz="1800" dirty="0"/>
          </a:p>
        </p:txBody>
      </p:sp>
      <p:sp>
        <p:nvSpPr>
          <p:cNvPr id="4" name="Rubrik 1">
            <a:extLst>
              <a:ext uri="{FF2B5EF4-FFF2-40B4-BE49-F238E27FC236}">
                <a16:creationId xmlns:a16="http://schemas.microsoft.com/office/drawing/2014/main" id="{06FBAE59-DDD0-467C-B13A-6F6CF0BCDFAA}"/>
              </a:ext>
            </a:extLst>
          </p:cNvPr>
          <p:cNvSpPr>
            <a:spLocks noGrp="1"/>
          </p:cNvSpPr>
          <p:nvPr>
            <p:ph type="title" hasCustomPrompt="1"/>
          </p:nvPr>
        </p:nvSpPr>
        <p:spPr>
          <a:xfrm>
            <a:off x="0" y="1"/>
            <a:ext cx="12192000" cy="644577"/>
          </a:xfrm>
          <a:prstGeom prst="rect">
            <a:avLst/>
          </a:prstGeom>
        </p:spPr>
        <p:txBody>
          <a:bodyPr lIns="216000"/>
          <a:lstStyle>
            <a:lvl1pPr algn="l" rtl="0" eaLnBrk="1" latinLnBrk="0" hangingPunct="1">
              <a:spcBef>
                <a:spcPct val="0"/>
              </a:spcBef>
              <a:buNone/>
              <a:defRPr kumimoji="0" lang="sv-SE" sz="4000" b="0" kern="1200" cap="none" spc="0" baseline="0" dirty="0">
                <a:ln>
                  <a:noFill/>
                </a:ln>
                <a:solidFill>
                  <a:schemeClr val="bg1"/>
                </a:solidFill>
                <a:effectLst>
                  <a:outerShdw blurRad="38100" dist="38100" dir="2700000" algn="tl">
                    <a:srgbClr val="000000">
                      <a:alpha val="43137"/>
                    </a:srgbClr>
                  </a:outerShdw>
                </a:effectLst>
                <a:latin typeface="Maiandra GD" panose="020E0502030308020204" pitchFamily="34" charset="0"/>
                <a:ea typeface="+mj-ea"/>
                <a:cs typeface="+mj-cs"/>
              </a:defRPr>
            </a:lvl1pPr>
          </a:lstStyle>
          <a:p>
            <a:r>
              <a:rPr lang="sv-SE"/>
              <a:t>Rubrik</a:t>
            </a:r>
            <a:endParaRPr lang="sv-SE" dirty="0"/>
          </a:p>
        </p:txBody>
      </p:sp>
      <p:sp>
        <p:nvSpPr>
          <p:cNvPr id="5" name="textruta 4">
            <a:extLst>
              <a:ext uri="{FF2B5EF4-FFF2-40B4-BE49-F238E27FC236}">
                <a16:creationId xmlns:a16="http://schemas.microsoft.com/office/drawing/2014/main" id="{EB2144D9-6739-47C1-9793-42A9C69A4D9A}"/>
              </a:ext>
            </a:extLst>
          </p:cNvPr>
          <p:cNvSpPr txBox="1"/>
          <p:nvPr userDrawn="1"/>
        </p:nvSpPr>
        <p:spPr>
          <a:xfrm>
            <a:off x="9831533" y="49611"/>
            <a:ext cx="2345066" cy="584775"/>
          </a:xfrm>
          <a:prstGeom prst="rect">
            <a:avLst/>
          </a:prstGeom>
          <a:noFill/>
        </p:spPr>
        <p:txBody>
          <a:bodyPr wrap="none" tIns="0" bIns="0" rtlCol="0">
            <a:spAutoFit/>
          </a:bodyPr>
          <a:lstStyle>
            <a:defPPr>
              <a:defRPr lang="sv-SE"/>
            </a:defPPr>
            <a:lvl1pPr marL="0" algn="l" defTabSz="914209" rtl="0" eaLnBrk="1" latinLnBrk="0" hangingPunct="1">
              <a:defRPr sz="1800" kern="1200">
                <a:solidFill>
                  <a:schemeClr val="tx1"/>
                </a:solidFill>
                <a:latin typeface="+mn-lt"/>
                <a:ea typeface="+mn-ea"/>
                <a:cs typeface="+mn-cs"/>
              </a:defRPr>
            </a:lvl1pPr>
            <a:lvl2pPr marL="457103" algn="l" defTabSz="914209" rtl="0" eaLnBrk="1" latinLnBrk="0" hangingPunct="1">
              <a:defRPr sz="1800" kern="1200">
                <a:solidFill>
                  <a:schemeClr val="tx1"/>
                </a:solidFill>
                <a:latin typeface="+mn-lt"/>
                <a:ea typeface="+mn-ea"/>
                <a:cs typeface="+mn-cs"/>
              </a:defRPr>
            </a:lvl2pPr>
            <a:lvl3pPr marL="914209" algn="l" defTabSz="914209" rtl="0" eaLnBrk="1" latinLnBrk="0" hangingPunct="1">
              <a:defRPr sz="1800" kern="1200">
                <a:solidFill>
                  <a:schemeClr val="tx1"/>
                </a:solidFill>
                <a:latin typeface="+mn-lt"/>
                <a:ea typeface="+mn-ea"/>
                <a:cs typeface="+mn-cs"/>
              </a:defRPr>
            </a:lvl3pPr>
            <a:lvl4pPr marL="1371313" algn="l" defTabSz="914209" rtl="0" eaLnBrk="1" latinLnBrk="0" hangingPunct="1">
              <a:defRPr sz="1800" kern="1200">
                <a:solidFill>
                  <a:schemeClr val="tx1"/>
                </a:solidFill>
                <a:latin typeface="+mn-lt"/>
                <a:ea typeface="+mn-ea"/>
                <a:cs typeface="+mn-cs"/>
              </a:defRPr>
            </a:lvl4pPr>
            <a:lvl5pPr marL="1828417" algn="l" defTabSz="914209" rtl="0" eaLnBrk="1" latinLnBrk="0" hangingPunct="1">
              <a:defRPr sz="1800" kern="1200">
                <a:solidFill>
                  <a:schemeClr val="tx1"/>
                </a:solidFill>
                <a:latin typeface="+mn-lt"/>
                <a:ea typeface="+mn-ea"/>
                <a:cs typeface="+mn-cs"/>
              </a:defRPr>
            </a:lvl5pPr>
            <a:lvl6pPr marL="2285521" algn="l" defTabSz="914209" rtl="0" eaLnBrk="1" latinLnBrk="0" hangingPunct="1">
              <a:defRPr sz="1800" kern="1200">
                <a:solidFill>
                  <a:schemeClr val="tx1"/>
                </a:solidFill>
                <a:latin typeface="+mn-lt"/>
                <a:ea typeface="+mn-ea"/>
                <a:cs typeface="+mn-cs"/>
              </a:defRPr>
            </a:lvl6pPr>
            <a:lvl7pPr marL="2742625" algn="l" defTabSz="914209" rtl="0" eaLnBrk="1" latinLnBrk="0" hangingPunct="1">
              <a:defRPr sz="1800" kern="1200">
                <a:solidFill>
                  <a:schemeClr val="tx1"/>
                </a:solidFill>
                <a:latin typeface="+mn-lt"/>
                <a:ea typeface="+mn-ea"/>
                <a:cs typeface="+mn-cs"/>
              </a:defRPr>
            </a:lvl7pPr>
            <a:lvl8pPr marL="3199730" algn="l" defTabSz="914209" rtl="0" eaLnBrk="1" latinLnBrk="0" hangingPunct="1">
              <a:defRPr sz="1800" kern="1200">
                <a:solidFill>
                  <a:schemeClr val="tx1"/>
                </a:solidFill>
                <a:latin typeface="+mn-lt"/>
                <a:ea typeface="+mn-ea"/>
                <a:cs typeface="+mn-cs"/>
              </a:defRPr>
            </a:lvl8pPr>
            <a:lvl9pPr marL="3656833" algn="l" defTabSz="914209" rtl="0" eaLnBrk="1" latinLnBrk="0" hangingPunct="1">
              <a:defRPr sz="1800" kern="1200">
                <a:solidFill>
                  <a:schemeClr val="tx1"/>
                </a:solidFill>
                <a:latin typeface="+mn-lt"/>
                <a:ea typeface="+mn-ea"/>
                <a:cs typeface="+mn-cs"/>
              </a:defRPr>
            </a:lvl9pPr>
          </a:lstStyle>
          <a:p>
            <a:pPr algn="ctr"/>
            <a:r>
              <a:rPr lang="sv-SE" sz="2000" b="1" dirty="0"/>
              <a:t>Bibelkanalen</a:t>
            </a:r>
            <a:r>
              <a:rPr lang="sv-SE" dirty="0"/>
              <a:t> </a:t>
            </a:r>
            <a:r>
              <a:rPr lang="sv-SE" sz="1400" dirty="0"/>
              <a:t>(YouTube)</a:t>
            </a:r>
            <a:br>
              <a:rPr lang="sv-SE" sz="1400" dirty="0"/>
            </a:br>
            <a:r>
              <a:rPr lang="sv-SE" dirty="0"/>
              <a:t>Anders Gärdeborn</a:t>
            </a:r>
            <a:endParaRPr lang="LID4096" dirty="0"/>
          </a:p>
        </p:txBody>
      </p:sp>
    </p:spTree>
    <p:extLst>
      <p:ext uri="{BB962C8B-B14F-4D97-AF65-F5344CB8AC3E}">
        <p14:creationId xmlns:p14="http://schemas.microsoft.com/office/powerpoint/2010/main" val="10309577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Anpassad layout">
    <p:bg>
      <p:bgPr>
        <a:solidFill>
          <a:schemeClr val="tx1"/>
        </a:solidFill>
        <a:effectLst/>
      </p:bgPr>
    </p:bg>
    <p:spTree>
      <p:nvGrpSpPr>
        <p:cNvPr id="1" name=""/>
        <p:cNvGrpSpPr/>
        <p:nvPr/>
      </p:nvGrpSpPr>
      <p:grpSpPr>
        <a:xfrm>
          <a:off x="0" y="0"/>
          <a:ext cx="0" cy="0"/>
          <a:chOff x="0" y="0"/>
          <a:chExt cx="0" cy="0"/>
        </a:xfrm>
      </p:grpSpPr>
      <p:pic>
        <p:nvPicPr>
          <p:cNvPr id="10" name="Picture 6" descr="https://3.bp.blogspot.com/-YY-0-m_PrAg/WQ2hUsMQpxI/AAAAAAAAHAU/B3UnPje1Eq0dXTwErwpONSJgKR3uFT5kQCLcB/s1600/olja%2B2017%2Btillsammans%2Bi%2Btro_redigerad-1.jpg">
            <a:extLst>
              <a:ext uri="{FF2B5EF4-FFF2-40B4-BE49-F238E27FC236}">
                <a16:creationId xmlns:a16="http://schemas.microsoft.com/office/drawing/2014/main" id="{72E9374F-D835-4B1C-B138-5C33AF19622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2379"/>
          </a:xfrm>
          <a:prstGeom prst="rect">
            <a:avLst/>
          </a:prstGeom>
          <a:noFill/>
          <a:extLst>
            <a:ext uri="{909E8E84-426E-40DD-AFC4-6F175D3DCCD1}">
              <a14:hiddenFill xmlns:a14="http://schemas.microsoft.com/office/drawing/2010/main">
                <a:solidFill>
                  <a:srgbClr val="FFFFFF"/>
                </a:solidFill>
              </a14:hiddenFill>
            </a:ext>
          </a:extLst>
        </p:spPr>
      </p:pic>
      <p:sp>
        <p:nvSpPr>
          <p:cNvPr id="4" name="Rektangel 3">
            <a:extLst>
              <a:ext uri="{FF2B5EF4-FFF2-40B4-BE49-F238E27FC236}">
                <a16:creationId xmlns:a16="http://schemas.microsoft.com/office/drawing/2014/main" id="{A1FD0E79-3F77-4768-B6E7-DE70D250C3AC}"/>
              </a:ext>
            </a:extLst>
          </p:cNvPr>
          <p:cNvSpPr/>
          <p:nvPr userDrawn="1"/>
        </p:nvSpPr>
        <p:spPr>
          <a:xfrm>
            <a:off x="47624" y="4285386"/>
            <a:ext cx="7092000" cy="707886"/>
          </a:xfrm>
          <a:prstGeom prst="rect">
            <a:avLst/>
          </a:prstGeom>
        </p:spPr>
        <p:txBody>
          <a:bodyPr wrap="none">
            <a:noAutofit/>
          </a:bodyPr>
          <a:lstStyle/>
          <a:p>
            <a:pPr algn="ctr"/>
            <a:r>
              <a:rPr lang="sv-SE" sz="4000" b="1" dirty="0">
                <a:ln w="19050">
                  <a:solidFill>
                    <a:schemeClr val="tx1"/>
                  </a:solidFill>
                </a:ln>
                <a:solidFill>
                  <a:schemeClr val="bg1"/>
                </a:solidFill>
                <a:latin typeface="MV Boli" panose="02000500030200090000" pitchFamily="2" charset="0"/>
                <a:cs typeface="MV Boli" panose="02000500030200090000" pitchFamily="2" charset="0"/>
              </a:rPr>
              <a:t>Anders Gärdeborn</a:t>
            </a:r>
          </a:p>
        </p:txBody>
      </p:sp>
      <p:sp>
        <p:nvSpPr>
          <p:cNvPr id="5" name="Rektangel 4">
            <a:extLst>
              <a:ext uri="{FF2B5EF4-FFF2-40B4-BE49-F238E27FC236}">
                <a16:creationId xmlns:a16="http://schemas.microsoft.com/office/drawing/2014/main" id="{1D8F3DAF-7775-4815-BEE1-FDC5A61CCBBE}"/>
              </a:ext>
            </a:extLst>
          </p:cNvPr>
          <p:cNvSpPr/>
          <p:nvPr userDrawn="1"/>
        </p:nvSpPr>
        <p:spPr>
          <a:xfrm>
            <a:off x="47625" y="550592"/>
            <a:ext cx="7092000" cy="2296892"/>
          </a:xfrm>
          <a:prstGeom prst="rect">
            <a:avLst/>
          </a:prstGeom>
        </p:spPr>
        <p:txBody>
          <a:bodyPr wrap="none">
            <a:noAutofit/>
          </a:bodyPr>
          <a:lstStyle/>
          <a:p>
            <a:pPr marL="0" marR="0" lvl="0" indent="0" algn="ctr" defTabSz="914400" rtl="0" eaLnBrk="1" fontAlgn="auto" latinLnBrk="0" hangingPunct="1">
              <a:lnSpc>
                <a:spcPct val="70000"/>
              </a:lnSpc>
              <a:spcBef>
                <a:spcPts val="1000"/>
              </a:spcBef>
              <a:spcAft>
                <a:spcPts val="0"/>
              </a:spcAft>
              <a:buClrTx/>
              <a:buSzTx/>
              <a:buFont typeface="Arial" panose="020B0604020202020204" pitchFamily="34" charset="0"/>
              <a:buNone/>
              <a:tabLst/>
              <a:defRPr/>
            </a:pPr>
            <a:r>
              <a:rPr kumimoji="0" lang="sv-SE" sz="10500" b="1" i="0" u="none" strike="noStrike" kern="1200" cap="none" spc="50" normalizeH="0" baseline="0" noProof="0" dirty="0">
                <a:ln w="9525" cmpd="sng">
                  <a:noFill/>
                  <a:prstDash val="solid"/>
                </a:ln>
                <a:solidFill>
                  <a:prstClr val="black"/>
                </a:solidFill>
                <a:effectLst>
                  <a:glow rad="127000">
                    <a:schemeClr val="accent5"/>
                  </a:glow>
                </a:effectLst>
                <a:uLnTx/>
                <a:uFillTx/>
                <a:latin typeface="+mn-lt"/>
                <a:ea typeface="+mn-ea"/>
                <a:cs typeface="+mn-cs"/>
              </a:rPr>
              <a:t>Jesus</a:t>
            </a:r>
            <a:endParaRPr kumimoji="0" lang="sv-SE" sz="6000" b="1" i="0" u="none" strike="noStrike" kern="1200" cap="none" spc="50" normalizeH="0" baseline="0" noProof="0" dirty="0">
              <a:ln w="9525" cmpd="sng">
                <a:noFill/>
                <a:prstDash val="solid"/>
              </a:ln>
              <a:solidFill>
                <a:prstClr val="black"/>
              </a:solidFill>
              <a:effectLst>
                <a:glow rad="127000">
                  <a:schemeClr val="accent5"/>
                </a:glow>
              </a:effectLst>
              <a:uLnTx/>
              <a:uFillTx/>
              <a:latin typeface="+mn-lt"/>
              <a:ea typeface="+mn-ea"/>
              <a:cs typeface="+mn-cs"/>
            </a:endParaRPr>
          </a:p>
          <a:p>
            <a:pPr marL="0" marR="0" lvl="0" indent="0" algn="ctr" defTabSz="914400" rtl="0" eaLnBrk="1" fontAlgn="auto" latinLnBrk="0" hangingPunct="1">
              <a:lnSpc>
                <a:spcPct val="70000"/>
              </a:lnSpc>
              <a:spcBef>
                <a:spcPts val="1000"/>
              </a:spcBef>
              <a:spcAft>
                <a:spcPts val="0"/>
              </a:spcAft>
              <a:buClrTx/>
              <a:buSzTx/>
              <a:buFont typeface="Arial" panose="020B0604020202020204" pitchFamily="34" charset="0"/>
              <a:buNone/>
              <a:tabLst/>
              <a:defRPr/>
            </a:pPr>
            <a:r>
              <a:rPr kumimoji="0" lang="sv-SE" sz="10500" b="1" i="0" u="none" strike="noStrike" kern="1200" cap="none" spc="50" normalizeH="0" baseline="0" noProof="0" dirty="0">
                <a:ln w="9525" cmpd="sng">
                  <a:noFill/>
                  <a:prstDash val="solid"/>
                </a:ln>
                <a:solidFill>
                  <a:prstClr val="black"/>
                </a:solidFill>
                <a:effectLst>
                  <a:glow rad="127000">
                    <a:schemeClr val="accent5"/>
                  </a:glow>
                </a:effectLst>
                <a:uLnTx/>
                <a:uFillTx/>
                <a:latin typeface="+mn-lt"/>
                <a:ea typeface="+mn-ea"/>
                <a:cs typeface="+mn-cs"/>
              </a:rPr>
              <a:t>Kristus</a:t>
            </a:r>
            <a:endParaRPr lang="sv-SE" sz="10500" dirty="0">
              <a:effectLst>
                <a:glow rad="127000">
                  <a:schemeClr val="accent5"/>
                </a:glow>
              </a:effectLst>
            </a:endParaRPr>
          </a:p>
        </p:txBody>
      </p:sp>
      <p:sp>
        <p:nvSpPr>
          <p:cNvPr id="6" name="Rektangel 5">
            <a:extLst>
              <a:ext uri="{FF2B5EF4-FFF2-40B4-BE49-F238E27FC236}">
                <a16:creationId xmlns:a16="http://schemas.microsoft.com/office/drawing/2014/main" id="{23797431-2F5F-45A4-8E0E-C564EDEB0FCF}"/>
              </a:ext>
            </a:extLst>
          </p:cNvPr>
          <p:cNvSpPr/>
          <p:nvPr userDrawn="1"/>
        </p:nvSpPr>
        <p:spPr>
          <a:xfrm>
            <a:off x="244694" y="3342360"/>
            <a:ext cx="7092000" cy="841678"/>
          </a:xfrm>
          <a:prstGeom prst="rect">
            <a:avLst/>
          </a:prstGeom>
        </p:spPr>
        <p:txBody>
          <a:bodyPr wrap="none">
            <a:noAutofit/>
          </a:bodyPr>
          <a:lstStyle/>
          <a:p>
            <a:pPr algn="ctr">
              <a:lnSpc>
                <a:spcPts val="5100"/>
              </a:lnSpc>
            </a:pPr>
            <a:r>
              <a:rPr kumimoji="0" lang="sv-SE" sz="5400" b="1" i="0" u="none" strike="noStrike" kern="1200" cap="none" spc="0" normalizeH="0" baseline="0" noProof="0" dirty="0">
                <a:ln w="19050">
                  <a:solidFill>
                    <a:schemeClr val="tx1"/>
                  </a:solidFill>
                </a:ln>
                <a:solidFill>
                  <a:schemeClr val="bg1"/>
                </a:solidFill>
                <a:effectLst/>
                <a:uLnTx/>
                <a:uFillTx/>
                <a:latin typeface="+mn-lt"/>
                <a:ea typeface="+mn-ea"/>
                <a:cs typeface="+mn-cs"/>
              </a:rPr>
              <a:t>Vem? Vad? Varifrån?</a:t>
            </a:r>
            <a:endParaRPr lang="sv-SE" sz="2400" dirty="0">
              <a:ln w="19050">
                <a:solidFill>
                  <a:schemeClr val="tx1"/>
                </a:solidFill>
              </a:ln>
              <a:solidFill>
                <a:schemeClr val="bg1"/>
              </a:solidFill>
            </a:endParaRPr>
          </a:p>
        </p:txBody>
      </p:sp>
      <p:sp>
        <p:nvSpPr>
          <p:cNvPr id="2" name="Rubrik 1">
            <a:extLst>
              <a:ext uri="{FF2B5EF4-FFF2-40B4-BE49-F238E27FC236}">
                <a16:creationId xmlns:a16="http://schemas.microsoft.com/office/drawing/2014/main" id="{227C695C-7613-4729-9362-1127A5281370}"/>
              </a:ext>
            </a:extLst>
          </p:cNvPr>
          <p:cNvSpPr>
            <a:spLocks noGrp="1"/>
          </p:cNvSpPr>
          <p:nvPr>
            <p:ph type="title" hasCustomPrompt="1"/>
          </p:nvPr>
        </p:nvSpPr>
        <p:spPr>
          <a:xfrm>
            <a:off x="1" y="5439765"/>
            <a:ext cx="6965686" cy="956595"/>
          </a:xfrm>
          <a:prstGeom prst="rect">
            <a:avLst/>
          </a:prstGeom>
        </p:spPr>
        <p:txBody>
          <a:bodyPr lIns="432000" anchor="ctr"/>
          <a:lstStyle>
            <a:lvl1pPr algn="ctr">
              <a:lnSpc>
                <a:spcPts val="6000"/>
              </a:lnSpc>
              <a:defRPr sz="6000" b="1">
                <a:ln w="19050">
                  <a:solidFill>
                    <a:schemeClr val="tx1"/>
                  </a:solidFill>
                </a:ln>
                <a:solidFill>
                  <a:schemeClr val="bg1"/>
                </a:solidFill>
                <a:latin typeface="+mn-lt"/>
              </a:defRPr>
            </a:lvl1pPr>
          </a:lstStyle>
          <a:p>
            <a:r>
              <a:rPr lang="sv-SE" dirty="0"/>
              <a:t>x. Avsnittsrubrik</a:t>
            </a:r>
          </a:p>
        </p:txBody>
      </p:sp>
      <p:pic>
        <p:nvPicPr>
          <p:cNvPr id="8" name="Bildobjekt 7">
            <a:extLst>
              <a:ext uri="{FF2B5EF4-FFF2-40B4-BE49-F238E27FC236}">
                <a16:creationId xmlns:a16="http://schemas.microsoft.com/office/drawing/2014/main" id="{3BA7D2C7-CCFD-45DF-B9F1-AC10BF10DEE8}"/>
              </a:ext>
            </a:extLst>
          </p:cNvPr>
          <p:cNvPicPr>
            <a:picLocks noChangeAspect="1"/>
          </p:cNvPicPr>
          <p:nvPr userDrawn="1"/>
        </p:nvPicPr>
        <p:blipFill>
          <a:blip r:embed="rId3"/>
          <a:stretch>
            <a:fillRect/>
          </a:stretch>
        </p:blipFill>
        <p:spPr>
          <a:xfrm>
            <a:off x="118439" y="5997512"/>
            <a:ext cx="1078994" cy="743714"/>
          </a:xfrm>
          <a:prstGeom prst="rect">
            <a:avLst/>
          </a:prstGeom>
        </p:spPr>
      </p:pic>
      <p:sp>
        <p:nvSpPr>
          <p:cNvPr id="12" name="textruta 11">
            <a:extLst>
              <a:ext uri="{FF2B5EF4-FFF2-40B4-BE49-F238E27FC236}">
                <a16:creationId xmlns:a16="http://schemas.microsoft.com/office/drawing/2014/main" id="{D7EEB503-4A03-43B4-9601-BAE5112DCAA5}"/>
              </a:ext>
            </a:extLst>
          </p:cNvPr>
          <p:cNvSpPr txBox="1"/>
          <p:nvPr userDrawn="1"/>
        </p:nvSpPr>
        <p:spPr>
          <a:xfrm>
            <a:off x="10828344" y="6209643"/>
            <a:ext cx="1227901" cy="573940"/>
          </a:xfrm>
          <a:prstGeom prst="rect">
            <a:avLst/>
          </a:prstGeom>
          <a:noFill/>
        </p:spPr>
        <p:txBody>
          <a:bodyPr wrap="none" lIns="0" tIns="0" rIns="0" bIns="0" rtlCol="0">
            <a:spAutoFit/>
          </a:bodyPr>
          <a:lstStyle/>
          <a:p>
            <a:pPr algn="ctr">
              <a:lnSpc>
                <a:spcPts val="2200"/>
              </a:lnSpc>
            </a:pPr>
            <a:r>
              <a:rPr lang="sv-SE" sz="1600" dirty="0">
                <a:solidFill>
                  <a:schemeClr val="bg1"/>
                </a:solidFill>
                <a:latin typeface="Gabriola" panose="04040605051002020D02" pitchFamily="82" charset="0"/>
              </a:rPr>
              <a:t>Konstnär</a:t>
            </a:r>
          </a:p>
          <a:p>
            <a:pPr algn="ctr">
              <a:lnSpc>
                <a:spcPts val="2200"/>
              </a:lnSpc>
            </a:pPr>
            <a:r>
              <a:rPr lang="sv-SE" sz="2800" dirty="0">
                <a:solidFill>
                  <a:schemeClr val="bg1"/>
                </a:solidFill>
                <a:latin typeface="Gabriola" panose="04040605051002020D02" pitchFamily="82" charset="0"/>
              </a:rPr>
              <a:t>Signe Flink</a:t>
            </a:r>
          </a:p>
        </p:txBody>
      </p:sp>
    </p:spTree>
    <p:extLst>
      <p:ext uri="{BB962C8B-B14F-4D97-AF65-F5344CB8AC3E}">
        <p14:creationId xmlns:p14="http://schemas.microsoft.com/office/powerpoint/2010/main" val="372909038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9168445"/>
      </p:ext>
    </p:extLst>
  </p:cSld>
  <p:clrMap bg1="lt1" tx1="dk1" bg2="lt2" tx2="dk2" accent1="accent1" accent2="accent2" accent3="accent3" accent4="accent4" accent5="accent5" accent6="accent6" hlink="hlink" folHlink="folHlink"/>
  <p:sldLayoutIdLst>
    <p:sldLayoutId id="2147483691" r:id="rId1"/>
    <p:sldLayoutId id="2147483692" r:id="rId2"/>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aiandra GD" panose="020E0502030308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6.sv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B669B1-71A5-45C7-B7BB-029FBAB97858}"/>
              </a:ext>
            </a:extLst>
          </p:cNvPr>
          <p:cNvSpPr>
            <a:spLocks noGrp="1"/>
          </p:cNvSpPr>
          <p:nvPr>
            <p:ph type="title"/>
          </p:nvPr>
        </p:nvSpPr>
        <p:spPr/>
        <p:txBody>
          <a:bodyPr/>
          <a:lstStyle/>
          <a:p>
            <a:r>
              <a:rPr lang="sv-SE" dirty="0"/>
              <a:t>6. Jesu mänsklighet</a:t>
            </a:r>
          </a:p>
        </p:txBody>
      </p:sp>
    </p:spTree>
    <p:extLst>
      <p:ext uri="{BB962C8B-B14F-4D97-AF65-F5344CB8AC3E}">
        <p14:creationId xmlns:p14="http://schemas.microsoft.com/office/powerpoint/2010/main" val="2628829191"/>
      </p:ext>
    </p:extLst>
  </p:cSld>
  <p:clrMapOvr>
    <a:masterClrMapping/>
  </p:clrMapOvr>
  <p:transition advTm="32945">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A09E2519-7F6C-4670-A5F6-B9DD4B3F56A8}"/>
              </a:ext>
            </a:extLst>
          </p:cNvPr>
          <p:cNvSpPr/>
          <p:nvPr/>
        </p:nvSpPr>
        <p:spPr>
          <a:xfrm>
            <a:off x="0" y="644577"/>
            <a:ext cx="12192000" cy="280862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2200" b="1" dirty="0">
                <a:solidFill>
                  <a:schemeClr val="accent6">
                    <a:lumMod val="50000"/>
                  </a:schemeClr>
                </a:solidFill>
              </a:rPr>
              <a:t>Guds </a:t>
            </a:r>
            <a:r>
              <a:rPr lang="sv-SE" sz="2200" b="1" i="1" u="sng" dirty="0">
                <a:solidFill>
                  <a:schemeClr val="accent6">
                    <a:lumMod val="50000"/>
                  </a:schemeClr>
                </a:solidFill>
              </a:rPr>
              <a:t>personliga</a:t>
            </a:r>
            <a:r>
              <a:rPr lang="sv-SE" sz="2200" b="1" dirty="0">
                <a:solidFill>
                  <a:schemeClr val="accent6">
                    <a:lumMod val="50000"/>
                  </a:schemeClr>
                </a:solidFill>
              </a:rPr>
              <a:t> egenskaper</a:t>
            </a:r>
          </a:p>
        </p:txBody>
      </p:sp>
      <p:sp>
        <p:nvSpPr>
          <p:cNvPr id="8" name="Rektangel 7">
            <a:extLst>
              <a:ext uri="{FF2B5EF4-FFF2-40B4-BE49-F238E27FC236}">
                <a16:creationId xmlns:a16="http://schemas.microsoft.com/office/drawing/2014/main" id="{3FC82297-4F94-4A20-83BD-E0566E88DE9B}"/>
              </a:ext>
            </a:extLst>
          </p:cNvPr>
          <p:cNvSpPr/>
          <p:nvPr/>
        </p:nvSpPr>
        <p:spPr>
          <a:xfrm>
            <a:off x="0" y="3281082"/>
            <a:ext cx="12192000" cy="357691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2200" b="1" dirty="0">
                <a:solidFill>
                  <a:schemeClr val="accent6">
                    <a:lumMod val="50000"/>
                  </a:schemeClr>
                </a:solidFill>
              </a:rPr>
              <a:t>Guds </a:t>
            </a:r>
            <a:r>
              <a:rPr lang="sv-SE" sz="2200" b="1" i="1" u="sng" dirty="0">
                <a:solidFill>
                  <a:schemeClr val="accent6">
                    <a:lumMod val="50000"/>
                  </a:schemeClr>
                </a:solidFill>
              </a:rPr>
              <a:t>icke-personliga</a:t>
            </a:r>
            <a:r>
              <a:rPr lang="sv-SE" sz="2200" b="1" dirty="0">
                <a:solidFill>
                  <a:schemeClr val="accent6">
                    <a:lumMod val="50000"/>
                  </a:schemeClr>
                </a:solidFill>
              </a:rPr>
              <a:t> egenskaper</a:t>
            </a:r>
          </a:p>
        </p:txBody>
      </p:sp>
      <p:sp>
        <p:nvSpPr>
          <p:cNvPr id="2" name="Rubrik 1">
            <a:extLst>
              <a:ext uri="{FF2B5EF4-FFF2-40B4-BE49-F238E27FC236}">
                <a16:creationId xmlns:a16="http://schemas.microsoft.com/office/drawing/2014/main" id="{53B5FF27-CC24-48E8-A88C-EF288F06B132}"/>
              </a:ext>
            </a:extLst>
          </p:cNvPr>
          <p:cNvSpPr>
            <a:spLocks noGrp="1"/>
          </p:cNvSpPr>
          <p:nvPr>
            <p:ph type="title"/>
          </p:nvPr>
        </p:nvSpPr>
        <p:spPr/>
        <p:txBody>
          <a:bodyPr/>
          <a:lstStyle/>
          <a:p>
            <a:r>
              <a:rPr lang="sv-SE" dirty="0"/>
              <a:t>Jesu mänsklighet</a:t>
            </a:r>
          </a:p>
        </p:txBody>
      </p:sp>
      <p:sp>
        <p:nvSpPr>
          <p:cNvPr id="6" name="Pil: höger 5">
            <a:extLst>
              <a:ext uri="{FF2B5EF4-FFF2-40B4-BE49-F238E27FC236}">
                <a16:creationId xmlns:a16="http://schemas.microsoft.com/office/drawing/2014/main" id="{3B380E51-16B0-4214-9E81-8C509883D783}"/>
              </a:ext>
            </a:extLst>
          </p:cNvPr>
          <p:cNvSpPr/>
          <p:nvPr/>
        </p:nvSpPr>
        <p:spPr>
          <a:xfrm>
            <a:off x="219075" y="1129138"/>
            <a:ext cx="3255930" cy="1420046"/>
          </a:xfrm>
          <a:prstGeom prst="rightArrow">
            <a:avLst>
              <a:gd name="adj1" fmla="val 100000"/>
              <a:gd name="adj2" fmla="val 17208"/>
            </a:avLst>
          </a:prstGeom>
          <a:solidFill>
            <a:schemeClr val="tx2">
              <a:lumMod val="20000"/>
              <a:lumOff val="80000"/>
            </a:schemeClr>
          </a:solidFill>
          <a:ln w="19050">
            <a:solidFill>
              <a:schemeClr val="bg1">
                <a:lumMod val="50000"/>
              </a:schemeClr>
            </a:solidFill>
          </a:ln>
        </p:spPr>
        <p:txBody>
          <a:bodyPr wrap="square" lIns="108000" tIns="108000" rIns="108000" bIns="72000">
            <a:spAutoFit/>
          </a:bodyPr>
          <a:lstStyle/>
          <a:p>
            <a:pPr>
              <a:lnSpc>
                <a:spcPts val="2100"/>
              </a:lnSpc>
            </a:pPr>
            <a:r>
              <a:rPr lang="sv-SE" sz="2200" dirty="0"/>
              <a:t>Människor kan ha dessa egenskaper.</a:t>
            </a:r>
          </a:p>
          <a:p>
            <a:pPr>
              <a:lnSpc>
                <a:spcPts val="2100"/>
              </a:lnSpc>
              <a:spcBef>
                <a:spcPts val="1200"/>
              </a:spcBef>
            </a:pPr>
            <a:r>
              <a:rPr lang="sv-SE" sz="2200" dirty="0"/>
              <a:t>Jesus kom för att visa </a:t>
            </a:r>
            <a:br>
              <a:rPr lang="sv-SE" sz="2200" dirty="0"/>
            </a:br>
            <a:r>
              <a:rPr lang="sv-SE" sz="2200" dirty="0"/>
              <a:t>oss dem fullt ut.</a:t>
            </a:r>
          </a:p>
        </p:txBody>
      </p:sp>
      <p:sp>
        <p:nvSpPr>
          <p:cNvPr id="3" name="textruta 2">
            <a:extLst>
              <a:ext uri="{FF2B5EF4-FFF2-40B4-BE49-F238E27FC236}">
                <a16:creationId xmlns:a16="http://schemas.microsoft.com/office/drawing/2014/main" id="{0065D300-83E6-4071-AEC2-0893B48F7B8C}"/>
              </a:ext>
            </a:extLst>
          </p:cNvPr>
          <p:cNvSpPr txBox="1"/>
          <p:nvPr/>
        </p:nvSpPr>
        <p:spPr>
          <a:xfrm>
            <a:off x="4092930" y="679669"/>
            <a:ext cx="6959880" cy="2580194"/>
          </a:xfrm>
          <a:prstGeom prst="rect">
            <a:avLst/>
          </a:prstGeom>
          <a:noFill/>
        </p:spPr>
        <p:txBody>
          <a:bodyPr wrap="square" lIns="216000" rtlCol="0">
            <a:spAutoFit/>
          </a:bodyPr>
          <a:lstStyle/>
          <a:p>
            <a:pPr marL="180975" indent="-180975">
              <a:spcBef>
                <a:spcPts val="500"/>
              </a:spcBef>
              <a:buFont typeface="Arial" panose="020B0604020202020204" pitchFamily="34" charset="0"/>
              <a:buChar char="•"/>
            </a:pPr>
            <a:r>
              <a:rPr lang="sv-SE" sz="2000" b="1" dirty="0"/>
              <a:t>God</a:t>
            </a:r>
            <a:r>
              <a:rPr lang="sv-SE" sz="2000" dirty="0"/>
              <a:t> (Guds bud är till vår fördel)</a:t>
            </a:r>
          </a:p>
          <a:p>
            <a:pPr marL="180975" indent="-180975">
              <a:spcBef>
                <a:spcPts val="1000"/>
              </a:spcBef>
              <a:buFont typeface="Arial" panose="020B0604020202020204" pitchFamily="34" charset="0"/>
              <a:buChar char="•"/>
            </a:pPr>
            <a:r>
              <a:rPr lang="sv-SE" sz="2000" b="1" dirty="0"/>
              <a:t>Rättvis</a:t>
            </a:r>
          </a:p>
          <a:p>
            <a:pPr marL="180975" indent="-180975">
              <a:spcBef>
                <a:spcPts val="1000"/>
              </a:spcBef>
              <a:buFont typeface="Arial" panose="020B0604020202020204" pitchFamily="34" charset="0"/>
              <a:buChar char="•"/>
            </a:pPr>
            <a:r>
              <a:rPr lang="sv-SE" sz="2000" b="1" dirty="0"/>
              <a:t>Barmhärtig/Nådefull</a:t>
            </a:r>
          </a:p>
          <a:p>
            <a:pPr marL="180975" indent="-180975">
              <a:spcBef>
                <a:spcPts val="1000"/>
              </a:spcBef>
              <a:buFont typeface="Arial" panose="020B0604020202020204" pitchFamily="34" charset="0"/>
              <a:buChar char="•"/>
            </a:pPr>
            <a:r>
              <a:rPr lang="sv-SE" sz="2000" b="1" dirty="0"/>
              <a:t>Kärleksfull/Osjälvisk</a:t>
            </a:r>
          </a:p>
          <a:p>
            <a:pPr marL="180975" indent="-180975">
              <a:spcBef>
                <a:spcPts val="1000"/>
              </a:spcBef>
              <a:buFont typeface="Arial" panose="020B0604020202020204" pitchFamily="34" charset="0"/>
              <a:buChar char="•"/>
            </a:pPr>
            <a:r>
              <a:rPr lang="sv-SE" sz="2000" b="1" dirty="0"/>
              <a:t>Trofast/Pålitlig/Ej nyckfull</a:t>
            </a:r>
          </a:p>
          <a:p>
            <a:pPr marL="180975" indent="-180975">
              <a:spcBef>
                <a:spcPts val="1000"/>
              </a:spcBef>
              <a:buFont typeface="Arial" panose="020B0604020202020204" pitchFamily="34" charset="0"/>
              <a:buChar char="•"/>
            </a:pPr>
            <a:r>
              <a:rPr lang="sv-SE" sz="2000" dirty="0"/>
              <a:t>Värderar </a:t>
            </a:r>
            <a:r>
              <a:rPr lang="sv-SE" sz="2000" b="1" dirty="0"/>
              <a:t>ödmjukhet </a:t>
            </a:r>
            <a:r>
              <a:rPr lang="sv-SE" sz="2000" dirty="0"/>
              <a:t>(och hatar högmod)</a:t>
            </a:r>
          </a:p>
        </p:txBody>
      </p:sp>
      <p:sp>
        <p:nvSpPr>
          <p:cNvPr id="15" name="Pil: höger 14">
            <a:extLst>
              <a:ext uri="{FF2B5EF4-FFF2-40B4-BE49-F238E27FC236}">
                <a16:creationId xmlns:a16="http://schemas.microsoft.com/office/drawing/2014/main" id="{943F3586-D4DC-4C55-8DD7-ABCB63412437}"/>
              </a:ext>
            </a:extLst>
          </p:cNvPr>
          <p:cNvSpPr/>
          <p:nvPr/>
        </p:nvSpPr>
        <p:spPr>
          <a:xfrm>
            <a:off x="219075" y="3830802"/>
            <a:ext cx="3255930" cy="1420046"/>
          </a:xfrm>
          <a:prstGeom prst="rightArrow">
            <a:avLst>
              <a:gd name="adj1" fmla="val 100000"/>
              <a:gd name="adj2" fmla="val 17208"/>
            </a:avLst>
          </a:prstGeom>
          <a:solidFill>
            <a:schemeClr val="tx2">
              <a:lumMod val="20000"/>
              <a:lumOff val="80000"/>
            </a:schemeClr>
          </a:solidFill>
          <a:ln w="19050">
            <a:solidFill>
              <a:schemeClr val="bg1">
                <a:lumMod val="50000"/>
              </a:schemeClr>
            </a:solidFill>
          </a:ln>
        </p:spPr>
        <p:txBody>
          <a:bodyPr wrap="square" lIns="108000" tIns="108000" rIns="108000" bIns="72000">
            <a:spAutoFit/>
          </a:bodyPr>
          <a:lstStyle/>
          <a:p>
            <a:pPr>
              <a:lnSpc>
                <a:spcPts val="2100"/>
              </a:lnSpc>
            </a:pPr>
            <a:r>
              <a:rPr lang="sv-SE" sz="2200" dirty="0"/>
              <a:t>Människor har inte dessa egenskaper.</a:t>
            </a:r>
          </a:p>
          <a:p>
            <a:pPr>
              <a:lnSpc>
                <a:spcPts val="2100"/>
              </a:lnSpc>
              <a:spcBef>
                <a:spcPts val="1200"/>
              </a:spcBef>
            </a:pPr>
            <a:r>
              <a:rPr lang="sv-SE" sz="2200" dirty="0"/>
              <a:t>Inte heller Jesus efter människoblivandet.</a:t>
            </a:r>
          </a:p>
        </p:txBody>
      </p:sp>
      <p:sp>
        <p:nvSpPr>
          <p:cNvPr id="14" name="textruta 13">
            <a:extLst>
              <a:ext uri="{FF2B5EF4-FFF2-40B4-BE49-F238E27FC236}">
                <a16:creationId xmlns:a16="http://schemas.microsoft.com/office/drawing/2014/main" id="{2E310E79-EB21-4362-9382-812AEFCE53C7}"/>
              </a:ext>
            </a:extLst>
          </p:cNvPr>
          <p:cNvSpPr txBox="1"/>
          <p:nvPr/>
        </p:nvSpPr>
        <p:spPr>
          <a:xfrm>
            <a:off x="4092931" y="3417684"/>
            <a:ext cx="7988580" cy="3426964"/>
          </a:xfrm>
          <a:prstGeom prst="rect">
            <a:avLst/>
          </a:prstGeom>
          <a:noFill/>
        </p:spPr>
        <p:txBody>
          <a:bodyPr wrap="square" lIns="216000" rIns="0" rtlCol="0">
            <a:spAutoFit/>
          </a:bodyPr>
          <a:lstStyle/>
          <a:p>
            <a:pPr marL="174625" indent="-174625">
              <a:lnSpc>
                <a:spcPts val="2100"/>
              </a:lnSpc>
              <a:spcBef>
                <a:spcPts val="600"/>
              </a:spcBef>
              <a:buFont typeface="Arial" panose="020B0604020202020204" pitchFamily="34" charset="0"/>
              <a:buChar char="•"/>
            </a:pPr>
            <a:r>
              <a:rPr lang="sv-SE" sz="2000" b="1" dirty="0"/>
              <a:t>Evig</a:t>
            </a:r>
            <a:r>
              <a:rPr lang="sv-SE" sz="2000" dirty="0"/>
              <a:t> (har alltid/kommer alltid att existera)</a:t>
            </a:r>
            <a:br>
              <a:rPr lang="sv-SE" sz="2000" dirty="0">
                <a:solidFill>
                  <a:schemeClr val="accent3">
                    <a:lumMod val="40000"/>
                    <a:lumOff val="60000"/>
                  </a:schemeClr>
                </a:solidFill>
              </a:rPr>
            </a:br>
            <a:r>
              <a:rPr lang="sv-SE" sz="2000" dirty="0">
                <a:solidFill>
                  <a:schemeClr val="accent3">
                    <a:lumMod val="40000"/>
                    <a:lumOff val="60000"/>
                  </a:schemeClr>
                </a:solidFill>
              </a:rPr>
              <a:t>Du är min Son, jag har fött dig </a:t>
            </a:r>
            <a:r>
              <a:rPr lang="sv-SE" sz="2000" i="1" u="sng" dirty="0">
                <a:solidFill>
                  <a:schemeClr val="accent3">
                    <a:lumMod val="40000"/>
                    <a:lumOff val="60000"/>
                  </a:schemeClr>
                </a:solidFill>
              </a:rPr>
              <a:t>i dag</a:t>
            </a:r>
            <a:r>
              <a:rPr lang="sv-SE" sz="2000" dirty="0">
                <a:solidFill>
                  <a:schemeClr val="accent3">
                    <a:lumMod val="40000"/>
                    <a:lumOff val="60000"/>
                  </a:schemeClr>
                </a:solidFill>
              </a:rPr>
              <a:t>.</a:t>
            </a:r>
            <a:r>
              <a:rPr lang="sv-SE" sz="1600" dirty="0">
                <a:solidFill>
                  <a:schemeClr val="accent3">
                    <a:lumMod val="40000"/>
                    <a:lumOff val="60000"/>
                  </a:schemeClr>
                </a:solidFill>
              </a:rPr>
              <a:t> (Ps 2:7)</a:t>
            </a:r>
            <a:endParaRPr lang="sv-SE" sz="1400" dirty="0">
              <a:solidFill>
                <a:schemeClr val="accent3">
                  <a:lumMod val="40000"/>
                  <a:lumOff val="60000"/>
                </a:schemeClr>
              </a:solidFill>
            </a:endParaRPr>
          </a:p>
          <a:p>
            <a:pPr marL="174625" indent="-174625">
              <a:lnSpc>
                <a:spcPts val="2100"/>
              </a:lnSpc>
              <a:spcBef>
                <a:spcPts val="1000"/>
              </a:spcBef>
              <a:buFont typeface="Arial" panose="020B0604020202020204" pitchFamily="34" charset="0"/>
              <a:buChar char="•"/>
            </a:pPr>
            <a:r>
              <a:rPr lang="sv-SE" sz="2000" b="1" dirty="0"/>
              <a:t>Odödlig</a:t>
            </a:r>
            <a:r>
              <a:rPr lang="sv-SE" sz="2000" dirty="0">
                <a:solidFill>
                  <a:schemeClr val="accent3">
                    <a:lumMod val="40000"/>
                    <a:lumOff val="60000"/>
                  </a:schemeClr>
                </a:solidFill>
              </a:rPr>
              <a:t> [Gud] som ensam är odödlig.</a:t>
            </a:r>
            <a:r>
              <a:rPr lang="sv-SE" sz="1600" dirty="0">
                <a:solidFill>
                  <a:schemeClr val="accent3">
                    <a:lumMod val="40000"/>
                    <a:lumOff val="60000"/>
                  </a:schemeClr>
                </a:solidFill>
              </a:rPr>
              <a:t> (1 Tim 6:16)</a:t>
            </a:r>
          </a:p>
          <a:p>
            <a:pPr marL="174625" indent="-174625">
              <a:lnSpc>
                <a:spcPts val="2100"/>
              </a:lnSpc>
              <a:spcBef>
                <a:spcPts val="1000"/>
              </a:spcBef>
              <a:buFont typeface="Arial" panose="020B0604020202020204" pitchFamily="34" charset="0"/>
              <a:buChar char="•"/>
            </a:pPr>
            <a:r>
              <a:rPr lang="sv-SE" sz="2000" b="1" dirty="0"/>
              <a:t>Oföränderlig</a:t>
            </a:r>
            <a:r>
              <a:rPr lang="sv-SE" sz="2000" dirty="0">
                <a:solidFill>
                  <a:schemeClr val="accent3">
                    <a:lumMod val="40000"/>
                    <a:lumOff val="60000"/>
                  </a:schemeClr>
                </a:solidFill>
              </a:rPr>
              <a:t> Han var till i Guds gestalt men… </a:t>
            </a:r>
            <a:r>
              <a:rPr lang="sv-SE" sz="2000" i="1" u="sng" dirty="0">
                <a:solidFill>
                  <a:schemeClr val="accent3">
                    <a:lumMod val="40000"/>
                    <a:lumOff val="60000"/>
                  </a:schemeClr>
                </a:solidFill>
              </a:rPr>
              <a:t>blev</a:t>
            </a:r>
            <a:r>
              <a:rPr lang="sv-SE" sz="2000" dirty="0">
                <a:solidFill>
                  <a:schemeClr val="accent3">
                    <a:lumMod val="40000"/>
                    <a:lumOff val="60000"/>
                  </a:schemeClr>
                </a:solidFill>
              </a:rPr>
              <a:t> människan lik.</a:t>
            </a:r>
            <a:r>
              <a:rPr lang="sv-SE" sz="1600" dirty="0">
                <a:solidFill>
                  <a:schemeClr val="accent3">
                    <a:lumMod val="40000"/>
                    <a:lumOff val="60000"/>
                  </a:schemeClr>
                </a:solidFill>
              </a:rPr>
              <a:t> (Fil 2:6-7)</a:t>
            </a:r>
          </a:p>
          <a:p>
            <a:pPr marL="174625" indent="-174625">
              <a:lnSpc>
                <a:spcPts val="2100"/>
              </a:lnSpc>
              <a:spcBef>
                <a:spcPts val="1000"/>
              </a:spcBef>
              <a:buFont typeface="Arial" panose="020B0604020202020204" pitchFamily="34" charset="0"/>
              <a:buChar char="•"/>
            </a:pPr>
            <a:r>
              <a:rPr lang="sv-SE" sz="2000" b="1" dirty="0"/>
              <a:t>Allsmäktig</a:t>
            </a:r>
            <a:r>
              <a:rPr lang="sv-SE" sz="2000" dirty="0">
                <a:solidFill>
                  <a:schemeClr val="accent3">
                    <a:lumMod val="40000"/>
                    <a:lumOff val="60000"/>
                  </a:schemeClr>
                </a:solidFill>
              </a:rPr>
              <a:t> Sonen kan inte göra något </a:t>
            </a:r>
            <a:r>
              <a:rPr lang="sv-SE" sz="2000" i="1" u="sng" dirty="0">
                <a:solidFill>
                  <a:schemeClr val="accent3">
                    <a:lumMod val="40000"/>
                    <a:lumOff val="60000"/>
                  </a:schemeClr>
                </a:solidFill>
              </a:rPr>
              <a:t>av sig själv</a:t>
            </a:r>
            <a:r>
              <a:rPr lang="sv-SE" sz="2000" dirty="0">
                <a:solidFill>
                  <a:schemeClr val="accent3">
                    <a:lumMod val="40000"/>
                    <a:lumOff val="60000"/>
                  </a:schemeClr>
                </a:solidFill>
              </a:rPr>
              <a:t>… </a:t>
            </a:r>
            <a:br>
              <a:rPr lang="sv-SE" sz="2000" dirty="0">
                <a:solidFill>
                  <a:schemeClr val="accent3">
                    <a:lumMod val="40000"/>
                    <a:lumOff val="60000"/>
                  </a:schemeClr>
                </a:solidFill>
              </a:rPr>
            </a:br>
            <a:r>
              <a:rPr lang="sv-SE" sz="2000" dirty="0">
                <a:solidFill>
                  <a:schemeClr val="accent3">
                    <a:lumMod val="40000"/>
                    <a:lumOff val="60000"/>
                  </a:schemeClr>
                </a:solidFill>
              </a:rPr>
              <a:t>Gärningarna är </a:t>
            </a:r>
            <a:r>
              <a:rPr lang="sv-SE" sz="2000" i="1" u="sng" dirty="0">
                <a:solidFill>
                  <a:schemeClr val="accent3">
                    <a:lumMod val="40000"/>
                    <a:lumOff val="60000"/>
                  </a:schemeClr>
                </a:solidFill>
              </a:rPr>
              <a:t>[Faderns] verk</a:t>
            </a:r>
            <a:r>
              <a:rPr lang="sv-SE" sz="2000" dirty="0">
                <a:solidFill>
                  <a:schemeClr val="accent3">
                    <a:lumMod val="40000"/>
                    <a:lumOff val="60000"/>
                  </a:schemeClr>
                </a:solidFill>
              </a:rPr>
              <a:t>. </a:t>
            </a:r>
            <a:r>
              <a:rPr lang="sv-SE" sz="1600" dirty="0">
                <a:solidFill>
                  <a:schemeClr val="accent3">
                    <a:lumMod val="40000"/>
                    <a:lumOff val="60000"/>
                  </a:schemeClr>
                </a:solidFill>
              </a:rPr>
              <a:t>(Joh 14:10)</a:t>
            </a:r>
            <a:endParaRPr lang="sv-SE" sz="2000" dirty="0">
              <a:solidFill>
                <a:schemeClr val="accent3">
                  <a:lumMod val="40000"/>
                  <a:lumOff val="60000"/>
                </a:schemeClr>
              </a:solidFill>
            </a:endParaRPr>
          </a:p>
          <a:p>
            <a:pPr marL="174625" indent="-174625">
              <a:lnSpc>
                <a:spcPts val="2100"/>
              </a:lnSpc>
              <a:spcBef>
                <a:spcPts val="1000"/>
              </a:spcBef>
              <a:buFont typeface="Arial" panose="020B0604020202020204" pitchFamily="34" charset="0"/>
              <a:buChar char="•"/>
            </a:pPr>
            <a:r>
              <a:rPr lang="sv-SE" sz="2000" b="1" dirty="0"/>
              <a:t>Allvetande</a:t>
            </a:r>
            <a:r>
              <a:rPr lang="sv-SE" sz="2000" dirty="0">
                <a:solidFill>
                  <a:schemeClr val="accent3">
                    <a:lumMod val="40000"/>
                    <a:lumOff val="60000"/>
                  </a:schemeClr>
                </a:solidFill>
              </a:rPr>
              <a:t> Den dagen eller stunden känner ingen… </a:t>
            </a:r>
            <a:br>
              <a:rPr lang="sv-SE" sz="2000" dirty="0">
                <a:solidFill>
                  <a:schemeClr val="accent3">
                    <a:lumMod val="40000"/>
                    <a:lumOff val="60000"/>
                  </a:schemeClr>
                </a:solidFill>
              </a:rPr>
            </a:br>
            <a:r>
              <a:rPr lang="sv-SE" sz="2000" i="1" u="sng" dirty="0">
                <a:solidFill>
                  <a:schemeClr val="accent3">
                    <a:lumMod val="40000"/>
                    <a:lumOff val="60000"/>
                  </a:schemeClr>
                </a:solidFill>
              </a:rPr>
              <a:t>inte ens Sonen</a:t>
            </a:r>
            <a:r>
              <a:rPr lang="sv-SE" sz="2000" dirty="0">
                <a:solidFill>
                  <a:schemeClr val="accent3">
                    <a:lumMod val="40000"/>
                    <a:lumOff val="60000"/>
                  </a:schemeClr>
                </a:solidFill>
              </a:rPr>
              <a:t>, ingen utom Fadern. </a:t>
            </a:r>
            <a:r>
              <a:rPr lang="sv-SE" sz="1600" dirty="0">
                <a:solidFill>
                  <a:schemeClr val="accent3">
                    <a:lumMod val="40000"/>
                    <a:lumOff val="60000"/>
                  </a:schemeClr>
                </a:solidFill>
              </a:rPr>
              <a:t>(Matt 24:36)</a:t>
            </a:r>
          </a:p>
          <a:p>
            <a:pPr marL="174625" lvl="0" indent="-174625" eaLnBrk="0" fontAlgn="base" hangingPunct="0">
              <a:lnSpc>
                <a:spcPts val="2100"/>
              </a:lnSpc>
              <a:spcBef>
                <a:spcPts val="1000"/>
              </a:spcBef>
              <a:buFont typeface="Arial" panose="020B0604020202020204" pitchFamily="34" charset="0"/>
              <a:buChar char="•"/>
            </a:pPr>
            <a:r>
              <a:rPr lang="sv-SE" sz="2000" b="1" dirty="0"/>
              <a:t>Allestädes närvarande</a:t>
            </a:r>
            <a:r>
              <a:rPr lang="sv-SE" sz="2000" dirty="0">
                <a:solidFill>
                  <a:schemeClr val="accent3">
                    <a:lumMod val="40000"/>
                    <a:lumOff val="60000"/>
                  </a:schemeClr>
                </a:solidFill>
              </a:rPr>
              <a:t> Jag </a:t>
            </a:r>
            <a:r>
              <a:rPr lang="sv-SE" sz="2000" i="1" u="sng" dirty="0">
                <a:solidFill>
                  <a:schemeClr val="accent3">
                    <a:lumMod val="40000"/>
                    <a:lumOff val="60000"/>
                  </a:schemeClr>
                </a:solidFill>
              </a:rPr>
              <a:t>går bort</a:t>
            </a:r>
            <a:r>
              <a:rPr lang="sv-SE" sz="2000" dirty="0">
                <a:solidFill>
                  <a:schemeClr val="accent3">
                    <a:lumMod val="40000"/>
                    <a:lumOff val="60000"/>
                  </a:schemeClr>
                </a:solidFill>
              </a:rPr>
              <a:t>… och [Fadern] </a:t>
            </a:r>
            <a:br>
              <a:rPr lang="sv-SE" sz="2000" dirty="0">
                <a:solidFill>
                  <a:schemeClr val="accent3">
                    <a:lumMod val="40000"/>
                    <a:lumOff val="60000"/>
                  </a:schemeClr>
                </a:solidFill>
              </a:rPr>
            </a:br>
            <a:r>
              <a:rPr lang="sv-SE" sz="2000" dirty="0">
                <a:solidFill>
                  <a:schemeClr val="accent3">
                    <a:lumMod val="40000"/>
                    <a:lumOff val="60000"/>
                  </a:schemeClr>
                </a:solidFill>
              </a:rPr>
              <a:t>ska ge er </a:t>
            </a:r>
            <a:r>
              <a:rPr lang="sv-SE" sz="2000" i="1" u="sng" dirty="0">
                <a:solidFill>
                  <a:schemeClr val="accent3">
                    <a:lumMod val="40000"/>
                    <a:lumOff val="60000"/>
                  </a:schemeClr>
                </a:solidFill>
              </a:rPr>
              <a:t>en annan</a:t>
            </a:r>
            <a:r>
              <a:rPr lang="sv-SE" sz="2000" dirty="0">
                <a:solidFill>
                  <a:schemeClr val="accent3">
                    <a:lumMod val="40000"/>
                    <a:lumOff val="60000"/>
                  </a:schemeClr>
                </a:solidFill>
              </a:rPr>
              <a:t> Hjälpare. </a:t>
            </a:r>
            <a:r>
              <a:rPr lang="sv-SE" sz="1600" dirty="0">
                <a:solidFill>
                  <a:schemeClr val="accent3">
                    <a:lumMod val="40000"/>
                    <a:lumOff val="60000"/>
                  </a:schemeClr>
                </a:solidFill>
              </a:rPr>
              <a:t>(Joh 14:2,16)</a:t>
            </a:r>
          </a:p>
        </p:txBody>
      </p:sp>
      <p:sp>
        <p:nvSpPr>
          <p:cNvPr id="19" name="textruta 18">
            <a:extLst>
              <a:ext uri="{FF2B5EF4-FFF2-40B4-BE49-F238E27FC236}">
                <a16:creationId xmlns:a16="http://schemas.microsoft.com/office/drawing/2014/main" id="{656E3549-AA8E-47C3-AE78-E98217690161}"/>
              </a:ext>
            </a:extLst>
          </p:cNvPr>
          <p:cNvSpPr txBox="1"/>
          <p:nvPr/>
        </p:nvSpPr>
        <p:spPr>
          <a:xfrm>
            <a:off x="4092931" y="3417684"/>
            <a:ext cx="7988580" cy="3426964"/>
          </a:xfrm>
          <a:prstGeom prst="rect">
            <a:avLst/>
          </a:prstGeom>
          <a:noFill/>
        </p:spPr>
        <p:txBody>
          <a:bodyPr wrap="square" lIns="216000" rIns="0" rtlCol="0">
            <a:spAutoFit/>
          </a:bodyPr>
          <a:lstStyle/>
          <a:p>
            <a:pPr marL="174625" indent="-174625">
              <a:lnSpc>
                <a:spcPts val="2100"/>
              </a:lnSpc>
              <a:spcBef>
                <a:spcPts val="600"/>
              </a:spcBef>
              <a:buFont typeface="Arial" panose="020B0604020202020204" pitchFamily="34" charset="0"/>
              <a:buChar char="•"/>
            </a:pPr>
            <a:r>
              <a:rPr lang="sv-SE" sz="2000" b="1" dirty="0"/>
              <a:t>Evig</a:t>
            </a:r>
            <a:r>
              <a:rPr lang="sv-SE" sz="2000" dirty="0"/>
              <a:t> (har alltid/kommer alltid att existera)</a:t>
            </a:r>
            <a:br>
              <a:rPr lang="sv-SE" sz="2000" dirty="0">
                <a:solidFill>
                  <a:schemeClr val="accent3">
                    <a:lumMod val="40000"/>
                    <a:lumOff val="60000"/>
                  </a:schemeClr>
                </a:solidFill>
              </a:rPr>
            </a:br>
            <a:r>
              <a:rPr lang="sv-SE" sz="2000" dirty="0">
                <a:solidFill>
                  <a:srgbClr val="C00000"/>
                </a:solidFill>
              </a:rPr>
              <a:t>Du är min Son, jag har fött dig </a:t>
            </a:r>
            <a:r>
              <a:rPr lang="sv-SE" sz="2000" i="1" u="sng" dirty="0">
                <a:solidFill>
                  <a:srgbClr val="C00000"/>
                </a:solidFill>
              </a:rPr>
              <a:t>i dag</a:t>
            </a:r>
            <a:r>
              <a:rPr lang="sv-SE" sz="2000" dirty="0">
                <a:solidFill>
                  <a:srgbClr val="C00000"/>
                </a:solidFill>
              </a:rPr>
              <a:t>.</a:t>
            </a:r>
            <a:r>
              <a:rPr lang="sv-SE" sz="1600" dirty="0">
                <a:solidFill>
                  <a:srgbClr val="C00000"/>
                </a:solidFill>
              </a:rPr>
              <a:t> </a:t>
            </a:r>
            <a:r>
              <a:rPr lang="sv-SE" sz="1600" dirty="0"/>
              <a:t>(Ps 2:7)</a:t>
            </a:r>
            <a:endParaRPr lang="sv-SE" sz="1400" dirty="0"/>
          </a:p>
          <a:p>
            <a:pPr marL="174625" indent="-174625">
              <a:lnSpc>
                <a:spcPts val="2100"/>
              </a:lnSpc>
              <a:spcBef>
                <a:spcPts val="1000"/>
              </a:spcBef>
              <a:buFont typeface="Arial" panose="020B0604020202020204" pitchFamily="34" charset="0"/>
              <a:buChar char="•"/>
            </a:pPr>
            <a:r>
              <a:rPr lang="sv-SE" sz="2000" b="1" dirty="0"/>
              <a:t>Odödlig</a:t>
            </a:r>
            <a:r>
              <a:rPr lang="sv-SE" sz="2000" dirty="0">
                <a:solidFill>
                  <a:srgbClr val="C00000"/>
                </a:solidFill>
              </a:rPr>
              <a:t> [Gud] som ensam är odödlig.</a:t>
            </a:r>
            <a:r>
              <a:rPr lang="sv-SE" sz="1600" dirty="0">
                <a:solidFill>
                  <a:srgbClr val="C00000"/>
                </a:solidFill>
              </a:rPr>
              <a:t> </a:t>
            </a:r>
            <a:r>
              <a:rPr lang="sv-SE" sz="1600" dirty="0"/>
              <a:t>(1 Tim 6:16)</a:t>
            </a:r>
          </a:p>
          <a:p>
            <a:pPr marL="174625" indent="-174625">
              <a:lnSpc>
                <a:spcPts val="2100"/>
              </a:lnSpc>
              <a:spcBef>
                <a:spcPts val="1000"/>
              </a:spcBef>
              <a:buFont typeface="Arial" panose="020B0604020202020204" pitchFamily="34" charset="0"/>
              <a:buChar char="•"/>
            </a:pPr>
            <a:r>
              <a:rPr lang="sv-SE" sz="2000" b="1" dirty="0"/>
              <a:t>Oföränderlig</a:t>
            </a:r>
            <a:r>
              <a:rPr lang="sv-SE" sz="2000" dirty="0"/>
              <a:t> </a:t>
            </a:r>
            <a:r>
              <a:rPr lang="sv-SE" sz="2000" dirty="0">
                <a:solidFill>
                  <a:srgbClr val="C00000"/>
                </a:solidFill>
              </a:rPr>
              <a:t>Han var till i Guds gestalt men… </a:t>
            </a:r>
            <a:r>
              <a:rPr lang="sv-SE" sz="2000" i="1" u="sng" dirty="0">
                <a:solidFill>
                  <a:srgbClr val="C00000"/>
                </a:solidFill>
              </a:rPr>
              <a:t>blev</a:t>
            </a:r>
            <a:r>
              <a:rPr lang="sv-SE" sz="2000" dirty="0">
                <a:solidFill>
                  <a:srgbClr val="C00000"/>
                </a:solidFill>
              </a:rPr>
              <a:t> människan lik.</a:t>
            </a:r>
            <a:r>
              <a:rPr lang="sv-SE" sz="1600" dirty="0">
                <a:solidFill>
                  <a:srgbClr val="C00000"/>
                </a:solidFill>
              </a:rPr>
              <a:t> </a:t>
            </a:r>
            <a:r>
              <a:rPr lang="sv-SE" sz="1600" dirty="0"/>
              <a:t>(Fil 2:6-7)</a:t>
            </a:r>
          </a:p>
          <a:p>
            <a:pPr marL="174625" indent="-174625">
              <a:lnSpc>
                <a:spcPts val="2100"/>
              </a:lnSpc>
              <a:spcBef>
                <a:spcPts val="1000"/>
              </a:spcBef>
              <a:buFont typeface="Arial" panose="020B0604020202020204" pitchFamily="34" charset="0"/>
              <a:buChar char="•"/>
            </a:pPr>
            <a:r>
              <a:rPr lang="sv-SE" sz="2000" b="1" dirty="0"/>
              <a:t>Allsmäktig</a:t>
            </a:r>
            <a:r>
              <a:rPr lang="sv-SE" sz="2000" dirty="0"/>
              <a:t> </a:t>
            </a:r>
            <a:r>
              <a:rPr lang="sv-SE" sz="2000" dirty="0">
                <a:solidFill>
                  <a:srgbClr val="C00000"/>
                </a:solidFill>
              </a:rPr>
              <a:t>Sonen kan inte göra något </a:t>
            </a:r>
            <a:r>
              <a:rPr lang="sv-SE" sz="2000" i="1" u="sng" dirty="0">
                <a:solidFill>
                  <a:srgbClr val="C00000"/>
                </a:solidFill>
              </a:rPr>
              <a:t>av sig själv</a:t>
            </a:r>
            <a:r>
              <a:rPr lang="sv-SE" sz="2000" dirty="0">
                <a:solidFill>
                  <a:srgbClr val="C00000"/>
                </a:solidFill>
              </a:rPr>
              <a:t>… </a:t>
            </a:r>
            <a:br>
              <a:rPr lang="sv-SE" sz="2000" dirty="0">
                <a:solidFill>
                  <a:srgbClr val="C00000"/>
                </a:solidFill>
              </a:rPr>
            </a:br>
            <a:r>
              <a:rPr lang="sv-SE" sz="2000" dirty="0">
                <a:solidFill>
                  <a:srgbClr val="C00000"/>
                </a:solidFill>
              </a:rPr>
              <a:t>Gärningarna är </a:t>
            </a:r>
            <a:r>
              <a:rPr lang="sv-SE" sz="2000" i="1" u="sng" dirty="0">
                <a:solidFill>
                  <a:srgbClr val="C00000"/>
                </a:solidFill>
              </a:rPr>
              <a:t>[Faderns] verk</a:t>
            </a:r>
            <a:r>
              <a:rPr lang="sv-SE" sz="2000" dirty="0">
                <a:solidFill>
                  <a:srgbClr val="C00000"/>
                </a:solidFill>
              </a:rPr>
              <a:t>. </a:t>
            </a:r>
            <a:r>
              <a:rPr lang="sv-SE" sz="1600" dirty="0"/>
              <a:t>(Joh 14:10)</a:t>
            </a:r>
            <a:endParaRPr lang="sv-SE" sz="2000" dirty="0"/>
          </a:p>
          <a:p>
            <a:pPr marL="174625" indent="-174625">
              <a:lnSpc>
                <a:spcPts val="2100"/>
              </a:lnSpc>
              <a:spcBef>
                <a:spcPts val="1000"/>
              </a:spcBef>
              <a:buFont typeface="Arial" panose="020B0604020202020204" pitchFamily="34" charset="0"/>
              <a:buChar char="•"/>
            </a:pPr>
            <a:r>
              <a:rPr lang="sv-SE" sz="2000" b="1" dirty="0"/>
              <a:t>Allvetande</a:t>
            </a:r>
            <a:r>
              <a:rPr lang="sv-SE" sz="2000" dirty="0"/>
              <a:t> </a:t>
            </a:r>
            <a:r>
              <a:rPr lang="sv-SE" sz="2000" dirty="0">
                <a:solidFill>
                  <a:srgbClr val="C00000"/>
                </a:solidFill>
              </a:rPr>
              <a:t>Den dagen eller stunden känner ingen… </a:t>
            </a:r>
            <a:br>
              <a:rPr lang="sv-SE" sz="2000" dirty="0">
                <a:solidFill>
                  <a:srgbClr val="C00000"/>
                </a:solidFill>
              </a:rPr>
            </a:br>
            <a:r>
              <a:rPr lang="sv-SE" sz="2000" i="1" u="sng" dirty="0">
                <a:solidFill>
                  <a:srgbClr val="C00000"/>
                </a:solidFill>
              </a:rPr>
              <a:t>inte ens Sonen</a:t>
            </a:r>
            <a:r>
              <a:rPr lang="sv-SE" sz="2000" dirty="0">
                <a:solidFill>
                  <a:srgbClr val="C00000"/>
                </a:solidFill>
              </a:rPr>
              <a:t>, ingen utom Fadern. </a:t>
            </a:r>
            <a:r>
              <a:rPr lang="sv-SE" sz="1600" dirty="0"/>
              <a:t>(Matt 24:36)</a:t>
            </a:r>
          </a:p>
          <a:p>
            <a:pPr marL="174625" lvl="0" indent="-174625" eaLnBrk="0" fontAlgn="base" hangingPunct="0">
              <a:lnSpc>
                <a:spcPts val="2100"/>
              </a:lnSpc>
              <a:spcBef>
                <a:spcPts val="1000"/>
              </a:spcBef>
              <a:buFont typeface="Arial" panose="020B0604020202020204" pitchFamily="34" charset="0"/>
              <a:buChar char="•"/>
            </a:pPr>
            <a:r>
              <a:rPr lang="sv-SE" sz="2000" b="1" dirty="0"/>
              <a:t>Allestädes närvarande</a:t>
            </a:r>
            <a:r>
              <a:rPr lang="sv-SE" sz="2000" dirty="0"/>
              <a:t> </a:t>
            </a:r>
            <a:r>
              <a:rPr lang="sv-SE" sz="2000" dirty="0">
                <a:solidFill>
                  <a:srgbClr val="C00000"/>
                </a:solidFill>
              </a:rPr>
              <a:t>Jag </a:t>
            </a:r>
            <a:r>
              <a:rPr lang="sv-SE" sz="2000" i="1" u="sng" dirty="0">
                <a:solidFill>
                  <a:srgbClr val="C00000"/>
                </a:solidFill>
              </a:rPr>
              <a:t>går bort</a:t>
            </a:r>
            <a:r>
              <a:rPr lang="sv-SE" sz="2000" dirty="0">
                <a:solidFill>
                  <a:srgbClr val="C00000"/>
                </a:solidFill>
              </a:rPr>
              <a:t>… och [Fadern] </a:t>
            </a:r>
            <a:br>
              <a:rPr lang="sv-SE" sz="2000" dirty="0">
                <a:solidFill>
                  <a:srgbClr val="C00000"/>
                </a:solidFill>
              </a:rPr>
            </a:br>
            <a:r>
              <a:rPr lang="sv-SE" sz="2000" dirty="0">
                <a:solidFill>
                  <a:srgbClr val="C00000"/>
                </a:solidFill>
              </a:rPr>
              <a:t>ska ge er </a:t>
            </a:r>
            <a:r>
              <a:rPr lang="sv-SE" sz="2000" i="1" u="sng" dirty="0">
                <a:solidFill>
                  <a:srgbClr val="C00000"/>
                </a:solidFill>
              </a:rPr>
              <a:t>en annan</a:t>
            </a:r>
            <a:r>
              <a:rPr lang="sv-SE" sz="2000" dirty="0">
                <a:solidFill>
                  <a:srgbClr val="C00000"/>
                </a:solidFill>
              </a:rPr>
              <a:t> Hjälpare. </a:t>
            </a:r>
            <a:r>
              <a:rPr lang="sv-SE" sz="1600" dirty="0"/>
              <a:t>(Joh 14:2,16)</a:t>
            </a:r>
          </a:p>
        </p:txBody>
      </p:sp>
      <p:sp>
        <p:nvSpPr>
          <p:cNvPr id="10" name="Pratbubbla: rektangel 9">
            <a:extLst>
              <a:ext uri="{FF2B5EF4-FFF2-40B4-BE49-F238E27FC236}">
                <a16:creationId xmlns:a16="http://schemas.microsoft.com/office/drawing/2014/main" id="{461F16DF-5EB2-4B39-A04B-D6224FDD9168}"/>
              </a:ext>
            </a:extLst>
          </p:cNvPr>
          <p:cNvSpPr/>
          <p:nvPr/>
        </p:nvSpPr>
        <p:spPr>
          <a:xfrm>
            <a:off x="6341549" y="1615916"/>
            <a:ext cx="3660198" cy="1415772"/>
          </a:xfrm>
          <a:prstGeom prst="wedgeRectCallout">
            <a:avLst>
              <a:gd name="adj1" fmla="val -80387"/>
              <a:gd name="adj2" fmla="val 182540"/>
            </a:avLst>
          </a:prstGeom>
          <a:solidFill>
            <a:schemeClr val="tx2">
              <a:lumMod val="20000"/>
              <a:lumOff val="80000"/>
            </a:schemeClr>
          </a:solidFill>
          <a:ln w="19050">
            <a:solidFill>
              <a:schemeClr val="bg1">
                <a:lumMod val="50000"/>
              </a:schemeClr>
            </a:solidFill>
          </a:ln>
        </p:spPr>
        <p:txBody>
          <a:bodyPr wrap="square">
            <a:spAutoFit/>
          </a:bodyPr>
          <a:lstStyle/>
          <a:p>
            <a:r>
              <a:rPr lang="sv-SE" dirty="0">
                <a:solidFill>
                  <a:srgbClr val="C00000"/>
                </a:solidFill>
              </a:rPr>
              <a:t>Jesus… blev erkänd av Gud inför er genom </a:t>
            </a:r>
            <a:r>
              <a:rPr lang="sv-SE" i="1" u="sng" dirty="0">
                <a:solidFill>
                  <a:srgbClr val="C00000"/>
                </a:solidFill>
              </a:rPr>
              <a:t>kraftgärningar, under och tecken</a:t>
            </a:r>
            <a:r>
              <a:rPr lang="sv-SE" dirty="0">
                <a:solidFill>
                  <a:srgbClr val="C00000"/>
                </a:solidFill>
              </a:rPr>
              <a:t>. Genom honom </a:t>
            </a:r>
            <a:r>
              <a:rPr lang="sv-SE" i="1" u="sng" dirty="0">
                <a:solidFill>
                  <a:srgbClr val="C00000"/>
                </a:solidFill>
              </a:rPr>
              <a:t>gjorde Gud</a:t>
            </a:r>
            <a:r>
              <a:rPr lang="sv-SE" dirty="0">
                <a:solidFill>
                  <a:srgbClr val="C00000"/>
                </a:solidFill>
              </a:rPr>
              <a:t> detta mitt ibland er, som ni själva vet. </a:t>
            </a:r>
            <a:r>
              <a:rPr lang="sv-SE" sz="1400" dirty="0"/>
              <a:t>(Apg 2:22)</a:t>
            </a:r>
            <a:endParaRPr lang="sv-SE" dirty="0"/>
          </a:p>
        </p:txBody>
      </p:sp>
    </p:spTree>
    <p:custDataLst>
      <p:tags r:id="rId1"/>
    </p:custDataLst>
    <p:extLst>
      <p:ext uri="{BB962C8B-B14F-4D97-AF65-F5344CB8AC3E}">
        <p14:creationId xmlns:p14="http://schemas.microsoft.com/office/powerpoint/2010/main" val="2005594982"/>
      </p:ext>
    </p:extLst>
  </p:cSld>
  <p:clrMapOvr>
    <a:masterClrMapping/>
  </p:clrMapOvr>
  <p:transition advTm="494882">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xEl>
                                              <p:pRg st="0" end="0"/>
                                            </p:txEl>
                                          </p:spTgt>
                                        </p:tgtEl>
                                        <p:attrNameLst>
                                          <p:attrName>style.visibility</p:attrName>
                                        </p:attrNameLst>
                                      </p:cBhvr>
                                      <p:to>
                                        <p:strVal val="visible"/>
                                      </p:to>
                                    </p:set>
                                    <p:animEffect transition="in" filter="fade">
                                      <p:cBhvr>
                                        <p:cTn id="37" dur="500"/>
                                        <p:tgtEl>
                                          <p:spTgt spid="1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xEl>
                                              <p:pRg st="1" end="1"/>
                                            </p:txEl>
                                          </p:spTgt>
                                        </p:tgtEl>
                                        <p:attrNameLst>
                                          <p:attrName>style.visibility</p:attrName>
                                        </p:attrNameLst>
                                      </p:cBhvr>
                                      <p:to>
                                        <p:strVal val="visible"/>
                                      </p:to>
                                    </p:set>
                                    <p:animEffect transition="in" filter="fade">
                                      <p:cBhvr>
                                        <p:cTn id="42" dur="500"/>
                                        <p:tgtEl>
                                          <p:spTgt spid="1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xEl>
                                              <p:pRg st="2" end="2"/>
                                            </p:txEl>
                                          </p:spTgt>
                                        </p:tgtEl>
                                        <p:attrNameLst>
                                          <p:attrName>style.visibility</p:attrName>
                                        </p:attrNameLst>
                                      </p:cBhvr>
                                      <p:to>
                                        <p:strVal val="visible"/>
                                      </p:to>
                                    </p:set>
                                    <p:animEffect transition="in" filter="fade">
                                      <p:cBhvr>
                                        <p:cTn id="47" dur="500"/>
                                        <p:tgtEl>
                                          <p:spTgt spid="1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xEl>
                                              <p:pRg st="3" end="3"/>
                                            </p:txEl>
                                          </p:spTgt>
                                        </p:tgtEl>
                                        <p:attrNameLst>
                                          <p:attrName>style.visibility</p:attrName>
                                        </p:attrNameLst>
                                      </p:cBhvr>
                                      <p:to>
                                        <p:strVal val="visible"/>
                                      </p:to>
                                    </p:set>
                                    <p:animEffect transition="in" filter="fade">
                                      <p:cBhvr>
                                        <p:cTn id="52" dur="500"/>
                                        <p:tgtEl>
                                          <p:spTgt spid="14">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xEl>
                                              <p:pRg st="4" end="4"/>
                                            </p:txEl>
                                          </p:spTgt>
                                        </p:tgtEl>
                                        <p:attrNameLst>
                                          <p:attrName>style.visibility</p:attrName>
                                        </p:attrNameLst>
                                      </p:cBhvr>
                                      <p:to>
                                        <p:strVal val="visible"/>
                                      </p:to>
                                    </p:set>
                                    <p:animEffect transition="in" filter="fade">
                                      <p:cBhvr>
                                        <p:cTn id="57" dur="500"/>
                                        <p:tgtEl>
                                          <p:spTgt spid="14">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xEl>
                                              <p:pRg st="5" end="5"/>
                                            </p:txEl>
                                          </p:spTgt>
                                        </p:tgtEl>
                                        <p:attrNameLst>
                                          <p:attrName>style.visibility</p:attrName>
                                        </p:attrNameLst>
                                      </p:cBhvr>
                                      <p:to>
                                        <p:strVal val="visible"/>
                                      </p:to>
                                    </p:set>
                                    <p:animEffect transition="in" filter="fade">
                                      <p:cBhvr>
                                        <p:cTn id="62" dur="500"/>
                                        <p:tgtEl>
                                          <p:spTgt spid="14">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fade">
                                      <p:cBhvr>
                                        <p:cTn id="67" dur="500"/>
                                        <p:tgtEl>
                                          <p:spTgt spid="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fade">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9">
                                            <p:txEl>
                                              <p:pRg st="0" end="0"/>
                                            </p:txEl>
                                          </p:spTgt>
                                        </p:tgtEl>
                                        <p:attrNameLst>
                                          <p:attrName>style.visibility</p:attrName>
                                        </p:attrNameLst>
                                      </p:cBhvr>
                                      <p:to>
                                        <p:strVal val="visible"/>
                                      </p:to>
                                    </p:set>
                                    <p:animEffect transition="in" filter="fade">
                                      <p:cBhvr>
                                        <p:cTn id="77" dur="500"/>
                                        <p:tgtEl>
                                          <p:spTgt spid="19">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9">
                                            <p:txEl>
                                              <p:pRg st="1" end="1"/>
                                            </p:txEl>
                                          </p:spTgt>
                                        </p:tgtEl>
                                        <p:attrNameLst>
                                          <p:attrName>style.visibility</p:attrName>
                                        </p:attrNameLst>
                                      </p:cBhvr>
                                      <p:to>
                                        <p:strVal val="visible"/>
                                      </p:to>
                                    </p:set>
                                    <p:animEffect transition="in" filter="fade">
                                      <p:cBhvr>
                                        <p:cTn id="82" dur="500"/>
                                        <p:tgtEl>
                                          <p:spTgt spid="19">
                                            <p:txEl>
                                              <p:pRg st="1" end="1"/>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9">
                                            <p:txEl>
                                              <p:pRg st="2" end="2"/>
                                            </p:txEl>
                                          </p:spTgt>
                                        </p:tgtEl>
                                        <p:attrNameLst>
                                          <p:attrName>style.visibility</p:attrName>
                                        </p:attrNameLst>
                                      </p:cBhvr>
                                      <p:to>
                                        <p:strVal val="visible"/>
                                      </p:to>
                                    </p:set>
                                    <p:animEffect transition="in" filter="fade">
                                      <p:cBhvr>
                                        <p:cTn id="87" dur="500"/>
                                        <p:tgtEl>
                                          <p:spTgt spid="19">
                                            <p:txEl>
                                              <p:pRg st="2" end="2"/>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9">
                                            <p:txEl>
                                              <p:pRg st="3" end="3"/>
                                            </p:txEl>
                                          </p:spTgt>
                                        </p:tgtEl>
                                        <p:attrNameLst>
                                          <p:attrName>style.visibility</p:attrName>
                                        </p:attrNameLst>
                                      </p:cBhvr>
                                      <p:to>
                                        <p:strVal val="visible"/>
                                      </p:to>
                                    </p:set>
                                    <p:animEffect transition="in" filter="fade">
                                      <p:cBhvr>
                                        <p:cTn id="92" dur="500"/>
                                        <p:tgtEl>
                                          <p:spTgt spid="19">
                                            <p:txEl>
                                              <p:pRg st="3" end="3"/>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500"/>
                                        <p:tgtEl>
                                          <p:spTgt spid="10"/>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9">
                                            <p:txEl>
                                              <p:pRg st="4" end="4"/>
                                            </p:txEl>
                                          </p:spTgt>
                                        </p:tgtEl>
                                        <p:attrNameLst>
                                          <p:attrName>style.visibility</p:attrName>
                                        </p:attrNameLst>
                                      </p:cBhvr>
                                      <p:to>
                                        <p:strVal val="visible"/>
                                      </p:to>
                                    </p:set>
                                    <p:animEffect transition="in" filter="fade">
                                      <p:cBhvr>
                                        <p:cTn id="102" dur="500"/>
                                        <p:tgtEl>
                                          <p:spTgt spid="19">
                                            <p:txEl>
                                              <p:pRg st="4" end="4"/>
                                            </p:txEl>
                                          </p:spTgt>
                                        </p:tgtEl>
                                      </p:cBhvr>
                                    </p:animEffect>
                                  </p:childTnLst>
                                </p:cTn>
                              </p:par>
                              <p:par>
                                <p:cTn id="103" presetID="10" presetClass="exit" presetSubtype="0" fill="hold" grpId="1" nodeType="withEffect">
                                  <p:stCondLst>
                                    <p:cond delay="0"/>
                                  </p:stCondLst>
                                  <p:childTnLst>
                                    <p:animEffect transition="out" filter="fade">
                                      <p:cBhvr>
                                        <p:cTn id="104" dur="500"/>
                                        <p:tgtEl>
                                          <p:spTgt spid="10"/>
                                        </p:tgtEl>
                                      </p:cBhvr>
                                    </p:animEffect>
                                    <p:set>
                                      <p:cBhvr>
                                        <p:cTn id="105" dur="1" fill="hold">
                                          <p:stCondLst>
                                            <p:cond delay="499"/>
                                          </p:stCondLst>
                                        </p:cTn>
                                        <p:tgtEl>
                                          <p:spTgt spid="10"/>
                                        </p:tgtEl>
                                        <p:attrNameLst>
                                          <p:attrName>style.visibility</p:attrName>
                                        </p:attrNameLst>
                                      </p:cBhvr>
                                      <p:to>
                                        <p:strVal val="hidden"/>
                                      </p:to>
                                    </p:se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19">
                                            <p:txEl>
                                              <p:pRg st="5" end="5"/>
                                            </p:txEl>
                                          </p:spTgt>
                                        </p:tgtEl>
                                        <p:attrNameLst>
                                          <p:attrName>style.visibility</p:attrName>
                                        </p:attrNameLst>
                                      </p:cBhvr>
                                      <p:to>
                                        <p:strVal val="visible"/>
                                      </p:to>
                                    </p:set>
                                    <p:animEffect transition="in" filter="fade">
                                      <p:cBhvr>
                                        <p:cTn id="110" dur="500"/>
                                        <p:tgtEl>
                                          <p:spTgt spid="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build="p"/>
      <p:bldP spid="15" grpId="0" animBg="1"/>
      <p:bldP spid="14" grpId="0" build="p"/>
      <p:bldP spid="19" grpId="0" uiExpand="1" build="p"/>
      <p:bldP spid="10" grpId="0" animBg="1"/>
      <p:bldP spid="1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Jesus som människa</a:t>
            </a:r>
          </a:p>
        </p:txBody>
      </p:sp>
      <p:sp>
        <p:nvSpPr>
          <p:cNvPr id="6" name="Rektangel 5">
            <a:extLst>
              <a:ext uri="{FF2B5EF4-FFF2-40B4-BE49-F238E27FC236}">
                <a16:creationId xmlns:a16="http://schemas.microsoft.com/office/drawing/2014/main" id="{C4B333D5-3F6E-4C22-8AA9-3C0C0F430F7C}"/>
              </a:ext>
            </a:extLst>
          </p:cNvPr>
          <p:cNvSpPr/>
          <p:nvPr/>
        </p:nvSpPr>
        <p:spPr>
          <a:xfrm>
            <a:off x="-39232" y="699683"/>
            <a:ext cx="12192000" cy="3708708"/>
          </a:xfrm>
          <a:prstGeom prst="rect">
            <a:avLst/>
          </a:prstGeom>
        </p:spPr>
        <p:txBody>
          <a:bodyPr wrap="square" lIns="216000">
            <a:spAutoFit/>
          </a:bodyPr>
          <a:lstStyle/>
          <a:p>
            <a:pPr>
              <a:lnSpc>
                <a:spcPts val="1900"/>
              </a:lnSpc>
            </a:pPr>
            <a:r>
              <a:rPr lang="sv-SE" dirty="0">
                <a:solidFill>
                  <a:srgbClr val="000000"/>
                </a:solidFill>
                <a:latin typeface="AGaramondPro-Regular"/>
              </a:rPr>
              <a:t>Jesus måste bli människa för att kunna frälsa människor:</a:t>
            </a:r>
          </a:p>
          <a:p>
            <a:pPr marL="266700" lvl="1" indent="-180975">
              <a:lnSpc>
                <a:spcPts val="1900"/>
              </a:lnSpc>
              <a:spcBef>
                <a:spcPts val="300"/>
              </a:spcBef>
              <a:buFont typeface="Arial" panose="020B0604020202020204" pitchFamily="34" charset="0"/>
              <a:buChar char="•"/>
            </a:pPr>
            <a:r>
              <a:rPr lang="sv-SE" dirty="0">
                <a:solidFill>
                  <a:srgbClr val="C00000"/>
                </a:solidFill>
              </a:rPr>
              <a:t>Det är ju inte änglar han tar sig an, utan Abrahams barn. Därför måste han bli </a:t>
            </a:r>
            <a:r>
              <a:rPr lang="sv-SE" i="1" u="sng" dirty="0">
                <a:solidFill>
                  <a:srgbClr val="C00000"/>
                </a:solidFill>
              </a:rPr>
              <a:t>lik sina bröder i allt</a:t>
            </a:r>
            <a:r>
              <a:rPr lang="sv-SE" dirty="0">
                <a:solidFill>
                  <a:srgbClr val="C00000"/>
                </a:solidFill>
              </a:rPr>
              <a:t>, </a:t>
            </a:r>
            <a:br>
              <a:rPr lang="sv-SE" dirty="0">
                <a:solidFill>
                  <a:srgbClr val="C00000"/>
                </a:solidFill>
              </a:rPr>
            </a:br>
            <a:r>
              <a:rPr lang="sv-SE" dirty="0">
                <a:solidFill>
                  <a:srgbClr val="C00000"/>
                </a:solidFill>
              </a:rPr>
              <a:t>för att bli en barmhärtig och trogen </a:t>
            </a:r>
            <a:r>
              <a:rPr lang="sv-SE" i="1" u="sng" dirty="0">
                <a:solidFill>
                  <a:srgbClr val="C00000"/>
                </a:solidFill>
              </a:rPr>
              <a:t>överstepräst</a:t>
            </a:r>
            <a:r>
              <a:rPr lang="sv-SE" dirty="0">
                <a:solidFill>
                  <a:srgbClr val="C00000"/>
                </a:solidFill>
              </a:rPr>
              <a:t> inför Gud och sona folkets synder. </a:t>
            </a:r>
            <a:r>
              <a:rPr lang="sv-SE" sz="1400" dirty="0"/>
              <a:t>(Hebr 2:16-17)</a:t>
            </a:r>
          </a:p>
          <a:p>
            <a:pPr marL="266700" lvl="1" indent="-180975">
              <a:lnSpc>
                <a:spcPts val="1900"/>
              </a:lnSpc>
              <a:spcBef>
                <a:spcPts val="300"/>
              </a:spcBef>
              <a:buFont typeface="Arial" panose="020B0604020202020204" pitchFamily="34" charset="0"/>
              <a:buChar char="•"/>
            </a:pPr>
            <a:r>
              <a:rPr lang="sv-SE" dirty="0">
                <a:solidFill>
                  <a:srgbClr val="C00000"/>
                </a:solidFill>
              </a:rPr>
              <a:t>Gud är en, och en är </a:t>
            </a:r>
            <a:r>
              <a:rPr lang="sv-SE" i="1" u="sng" dirty="0">
                <a:solidFill>
                  <a:srgbClr val="C00000"/>
                </a:solidFill>
              </a:rPr>
              <a:t>medlare</a:t>
            </a:r>
            <a:r>
              <a:rPr lang="sv-SE" dirty="0">
                <a:solidFill>
                  <a:srgbClr val="C00000"/>
                </a:solidFill>
              </a:rPr>
              <a:t> mellan Gud och människor: </a:t>
            </a:r>
            <a:r>
              <a:rPr lang="sv-SE" i="1" u="sng" dirty="0">
                <a:solidFill>
                  <a:srgbClr val="C00000"/>
                </a:solidFill>
              </a:rPr>
              <a:t>människan</a:t>
            </a:r>
            <a:r>
              <a:rPr lang="sv-SE" dirty="0">
                <a:solidFill>
                  <a:srgbClr val="C00000"/>
                </a:solidFill>
              </a:rPr>
              <a:t> Kristus Jesus. </a:t>
            </a:r>
            <a:r>
              <a:rPr lang="sv-SE" sz="1400" dirty="0"/>
              <a:t>(1 Tim 2:5)</a:t>
            </a:r>
            <a:endParaRPr lang="sv-SE" dirty="0"/>
          </a:p>
          <a:p>
            <a:pPr>
              <a:lnSpc>
                <a:spcPts val="1900"/>
              </a:lnSpc>
              <a:spcBef>
                <a:spcPts val="1000"/>
              </a:spcBef>
            </a:pPr>
            <a:r>
              <a:rPr lang="sv-SE" dirty="0"/>
              <a:t>Jesus delade mänskliga villkor:</a:t>
            </a:r>
          </a:p>
          <a:p>
            <a:pPr marL="285750" indent="-200025">
              <a:lnSpc>
                <a:spcPts val="1900"/>
              </a:lnSpc>
              <a:spcBef>
                <a:spcPts val="300"/>
              </a:spcBef>
              <a:buFont typeface="Arial" panose="020B0604020202020204" pitchFamily="34" charset="0"/>
              <a:buChar char="•"/>
            </a:pPr>
            <a:r>
              <a:rPr lang="sv-SE" dirty="0"/>
              <a:t>Frestades: </a:t>
            </a:r>
            <a:r>
              <a:rPr lang="sv-SE" dirty="0">
                <a:solidFill>
                  <a:srgbClr val="C00000"/>
                </a:solidFill>
              </a:rPr>
              <a:t>Vi har inte en överstepräst som inte kan ha medlidande med våra svagheter, utan en som har varit frestad i allt liksom vi fast utan synd. </a:t>
            </a:r>
            <a:r>
              <a:rPr lang="sv-SE" sz="1400" dirty="0"/>
              <a:t>(Hebr 4:15)</a:t>
            </a:r>
          </a:p>
          <a:p>
            <a:pPr marL="285750" indent="-200025">
              <a:lnSpc>
                <a:spcPts val="1900"/>
              </a:lnSpc>
              <a:spcBef>
                <a:spcPts val="300"/>
              </a:spcBef>
              <a:buFont typeface="Arial" panose="020B0604020202020204" pitchFamily="34" charset="0"/>
              <a:buChar char="•"/>
            </a:pPr>
            <a:r>
              <a:rPr lang="sv-SE" dirty="0"/>
              <a:t>Blev </a:t>
            </a:r>
            <a:r>
              <a:rPr lang="sv-SE" i="1" u="sng" dirty="0"/>
              <a:t>auktoriserad av Fadern</a:t>
            </a:r>
            <a:r>
              <a:rPr lang="sv-SE" dirty="0"/>
              <a:t> till att göra underverk:</a:t>
            </a:r>
          </a:p>
          <a:p>
            <a:pPr marL="542925" lvl="1" indent="-180975">
              <a:lnSpc>
                <a:spcPts val="1900"/>
              </a:lnSpc>
              <a:buFont typeface="Arial" panose="020B0604020202020204" pitchFamily="34" charset="0"/>
              <a:buChar char="•"/>
            </a:pPr>
            <a:r>
              <a:rPr lang="sv-SE" dirty="0">
                <a:solidFill>
                  <a:srgbClr val="C00000"/>
                </a:solidFill>
                <a:ea typeface="Calibri" panose="020F0502020204030204" pitchFamily="34" charset="0"/>
                <a:cs typeface="Arial" panose="020B0604020202020204" pitchFamily="34" charset="0"/>
              </a:rPr>
              <a:t>Sonen kan inte göra något </a:t>
            </a:r>
            <a:r>
              <a:rPr lang="sv-SE" i="1" u="sng" dirty="0">
                <a:solidFill>
                  <a:srgbClr val="C00000"/>
                </a:solidFill>
                <a:ea typeface="Calibri" panose="020F0502020204030204" pitchFamily="34" charset="0"/>
                <a:cs typeface="Arial" panose="020B0604020202020204" pitchFamily="34" charset="0"/>
              </a:rPr>
              <a:t>av sig själv</a:t>
            </a:r>
            <a:r>
              <a:rPr lang="sv-SE" dirty="0">
                <a:solidFill>
                  <a:srgbClr val="C00000"/>
                </a:solidFill>
                <a:ea typeface="Calibri" panose="020F0502020204030204" pitchFamily="34" charset="0"/>
                <a:cs typeface="Arial" panose="020B0604020202020204" pitchFamily="34" charset="0"/>
              </a:rPr>
              <a:t>, utan bara det han ser Fadern göra. </a:t>
            </a:r>
            <a:r>
              <a:rPr lang="sv-SE" sz="1400" dirty="0">
                <a:ea typeface="Calibri" panose="020F0502020204030204" pitchFamily="34" charset="0"/>
                <a:cs typeface="Arial" panose="020B0604020202020204" pitchFamily="34" charset="0"/>
              </a:rPr>
              <a:t>(Joh 5:19)</a:t>
            </a:r>
          </a:p>
          <a:p>
            <a:pPr marL="542925" lvl="1" indent="-180975">
              <a:lnSpc>
                <a:spcPts val="1900"/>
              </a:lnSpc>
              <a:buFont typeface="Arial" panose="020B0604020202020204" pitchFamily="34" charset="0"/>
              <a:buChar char="•"/>
            </a:pPr>
            <a:r>
              <a:rPr lang="sv-SE" dirty="0">
                <a:solidFill>
                  <a:srgbClr val="C00000"/>
                </a:solidFill>
              </a:rPr>
              <a:t>Fadern bor i mig och </a:t>
            </a:r>
            <a:r>
              <a:rPr lang="sv-SE" i="1" u="sng" dirty="0">
                <a:solidFill>
                  <a:srgbClr val="C00000"/>
                </a:solidFill>
              </a:rPr>
              <a:t>gärningarna är hans verk</a:t>
            </a:r>
            <a:r>
              <a:rPr lang="sv-SE" dirty="0">
                <a:solidFill>
                  <a:srgbClr val="C00000"/>
                </a:solidFill>
              </a:rPr>
              <a:t>.</a:t>
            </a:r>
            <a:r>
              <a:rPr lang="sv-SE" i="1" dirty="0"/>
              <a:t> </a:t>
            </a:r>
            <a:r>
              <a:rPr lang="sv-SE" sz="1400" dirty="0"/>
              <a:t>(Joh 14:10)</a:t>
            </a:r>
            <a:endParaRPr lang="sv-SE" dirty="0"/>
          </a:p>
          <a:p>
            <a:pPr marL="285750" indent="-200025">
              <a:lnSpc>
                <a:spcPts val="1900"/>
              </a:lnSpc>
              <a:spcBef>
                <a:spcPts val="300"/>
              </a:spcBef>
              <a:buFont typeface="Arial" panose="020B0604020202020204" pitchFamily="34" charset="0"/>
              <a:buChar char="•"/>
            </a:pPr>
            <a:r>
              <a:rPr lang="sv-SE" dirty="0"/>
              <a:t>Var dödlig (och kunde uppstå)</a:t>
            </a:r>
          </a:p>
          <a:p>
            <a:pPr marL="0" lvl="1">
              <a:lnSpc>
                <a:spcPts val="1900"/>
              </a:lnSpc>
              <a:spcBef>
                <a:spcPts val="1000"/>
              </a:spcBef>
            </a:pPr>
            <a:r>
              <a:rPr lang="sv-SE" dirty="0"/>
              <a:t>Jesu styrmandat är begränsat till församlingen idag: </a:t>
            </a:r>
            <a:r>
              <a:rPr lang="sv-SE" i="1" u="sng" dirty="0">
                <a:solidFill>
                  <a:srgbClr val="C00000"/>
                </a:solidFill>
              </a:rPr>
              <a:t>Än</a:t>
            </a:r>
            <a:r>
              <a:rPr lang="sv-SE" dirty="0">
                <a:solidFill>
                  <a:srgbClr val="C00000"/>
                </a:solidFill>
              </a:rPr>
              <a:t> ser vi inte att </a:t>
            </a:r>
            <a:r>
              <a:rPr lang="sv-SE" i="1" u="sng" dirty="0">
                <a:solidFill>
                  <a:srgbClr val="C00000"/>
                </a:solidFill>
              </a:rPr>
              <a:t>allt</a:t>
            </a:r>
            <a:r>
              <a:rPr lang="sv-SE" dirty="0">
                <a:solidFill>
                  <a:srgbClr val="C00000"/>
                </a:solidFill>
              </a:rPr>
              <a:t> är lagt under honom.</a:t>
            </a:r>
            <a:r>
              <a:rPr lang="sv-SE" i="1" dirty="0">
                <a:solidFill>
                  <a:srgbClr val="C00000"/>
                </a:solidFill>
              </a:rPr>
              <a:t> </a:t>
            </a:r>
            <a:r>
              <a:rPr lang="sv-SE" sz="1400" dirty="0"/>
              <a:t>(Hebr </a:t>
            </a:r>
            <a:r>
              <a:rPr lang="sv-SE" sz="1400"/>
              <a:t>2:8)</a:t>
            </a:r>
            <a:br>
              <a:rPr lang="sv-SE" sz="1400" dirty="0"/>
            </a:br>
            <a:r>
              <a:rPr lang="sv-SE" dirty="0">
                <a:solidFill>
                  <a:srgbClr val="C00000"/>
                </a:solidFill>
              </a:rPr>
              <a:t>Honom som är huvud över allting gav han </a:t>
            </a:r>
            <a:r>
              <a:rPr lang="sv-SE" i="1" u="sng" dirty="0">
                <a:solidFill>
                  <a:srgbClr val="C00000"/>
                </a:solidFill>
              </a:rPr>
              <a:t>till församlingen</a:t>
            </a:r>
            <a:r>
              <a:rPr lang="sv-SE" dirty="0">
                <a:solidFill>
                  <a:srgbClr val="C00000"/>
                </a:solidFill>
              </a:rPr>
              <a:t>.</a:t>
            </a:r>
            <a:r>
              <a:rPr lang="sv-SE" dirty="0"/>
              <a:t> </a:t>
            </a:r>
            <a:r>
              <a:rPr lang="sv-SE" sz="1400" dirty="0"/>
              <a:t>(Ef 1:22)</a:t>
            </a:r>
            <a:endParaRPr lang="sv-SE" dirty="0"/>
          </a:p>
        </p:txBody>
      </p:sp>
      <p:grpSp>
        <p:nvGrpSpPr>
          <p:cNvPr id="15" name="Grupp 14">
            <a:extLst>
              <a:ext uri="{FF2B5EF4-FFF2-40B4-BE49-F238E27FC236}">
                <a16:creationId xmlns:a16="http://schemas.microsoft.com/office/drawing/2014/main" id="{278B528A-AD91-4E32-9CEE-3DE72743959F}"/>
              </a:ext>
            </a:extLst>
          </p:cNvPr>
          <p:cNvGrpSpPr/>
          <p:nvPr/>
        </p:nvGrpSpPr>
        <p:grpSpPr>
          <a:xfrm>
            <a:off x="1628251" y="4584672"/>
            <a:ext cx="2669812" cy="1931223"/>
            <a:chOff x="1628251" y="4822416"/>
            <a:chExt cx="2669812" cy="1931223"/>
          </a:xfrm>
        </p:grpSpPr>
        <p:sp>
          <p:nvSpPr>
            <p:cNvPr id="13" name="Rektangel 12">
              <a:extLst>
                <a:ext uri="{FF2B5EF4-FFF2-40B4-BE49-F238E27FC236}">
                  <a16:creationId xmlns:a16="http://schemas.microsoft.com/office/drawing/2014/main" id="{9451C9F7-65F6-4D47-AA30-D45FC12F1D19}"/>
                </a:ext>
              </a:extLst>
            </p:cNvPr>
            <p:cNvSpPr/>
            <p:nvPr/>
          </p:nvSpPr>
          <p:spPr>
            <a:xfrm>
              <a:off x="1706063" y="5277639"/>
              <a:ext cx="2592000" cy="1476000"/>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wrap="square" lIns="36000" tIns="36000" rIns="36000" bIns="36000">
              <a:spAutoFit/>
            </a:bodyPr>
            <a:lstStyle/>
            <a:p>
              <a:pPr algn="ctr">
                <a:lnSpc>
                  <a:spcPts val="1800"/>
                </a:lnSpc>
              </a:pPr>
              <a:r>
                <a:rPr lang="sv-SE" sz="1600" b="1" dirty="0">
                  <a:solidFill>
                    <a:schemeClr val="tx1"/>
                  </a:solidFill>
                </a:rPr>
                <a:t>Idag</a:t>
              </a:r>
            </a:p>
            <a:p>
              <a:pPr algn="ctr">
                <a:lnSpc>
                  <a:spcPts val="1800"/>
                </a:lnSpc>
              </a:pPr>
              <a:r>
                <a:rPr lang="sv-SE" sz="1600" dirty="0">
                  <a:solidFill>
                    <a:srgbClr val="C00000"/>
                  </a:solidFill>
                </a:rPr>
                <a:t>Jesus…har satt sig på Guds </a:t>
              </a:r>
              <a:r>
                <a:rPr lang="sv-SE" sz="1600" i="1" u="sng" dirty="0">
                  <a:solidFill>
                    <a:srgbClr val="C00000"/>
                  </a:solidFill>
                </a:rPr>
                <a:t>högra sida</a:t>
              </a:r>
              <a:r>
                <a:rPr lang="sv-SE" sz="1600" dirty="0">
                  <a:solidFill>
                    <a:srgbClr val="C00000"/>
                  </a:solidFill>
                </a:rPr>
                <a:t> och väntar nu på att hans </a:t>
              </a:r>
              <a:r>
                <a:rPr lang="sv-SE" sz="1600" dirty="0">
                  <a:solidFill>
                    <a:srgbClr val="0070C0"/>
                  </a:solidFill>
                </a:rPr>
                <a:t>fiender</a:t>
              </a:r>
              <a:r>
                <a:rPr lang="sv-SE" sz="1600" dirty="0">
                  <a:solidFill>
                    <a:srgbClr val="C00000"/>
                  </a:solidFill>
                </a:rPr>
                <a:t> ska läggas som en </a:t>
              </a:r>
              <a:r>
                <a:rPr lang="sv-SE" sz="1600" i="1" u="sng" dirty="0">
                  <a:solidFill>
                    <a:srgbClr val="C00000"/>
                  </a:solidFill>
                </a:rPr>
                <a:t>pall</a:t>
              </a:r>
              <a:r>
                <a:rPr lang="sv-SE" sz="1600" dirty="0">
                  <a:solidFill>
                    <a:srgbClr val="C00000"/>
                  </a:solidFill>
                </a:rPr>
                <a:t> under hans fötter.</a:t>
              </a:r>
            </a:p>
            <a:p>
              <a:pPr algn="ctr">
                <a:lnSpc>
                  <a:spcPts val="1800"/>
                </a:lnSpc>
              </a:pPr>
              <a:r>
                <a:rPr lang="sv-SE" sz="1200" dirty="0">
                  <a:solidFill>
                    <a:schemeClr val="tx1"/>
                  </a:solidFill>
                </a:rPr>
                <a:t>(Hebr 10:12-13)</a:t>
              </a:r>
              <a:endParaRPr lang="sv-SE" sz="1600" dirty="0"/>
            </a:p>
          </p:txBody>
        </p:sp>
        <p:pic>
          <p:nvPicPr>
            <p:cNvPr id="22" name="Bild 21" descr="Planta">
              <a:extLst>
                <a:ext uri="{FF2B5EF4-FFF2-40B4-BE49-F238E27FC236}">
                  <a16:creationId xmlns:a16="http://schemas.microsoft.com/office/drawing/2014/main" id="{F819A764-D70E-412E-AF73-88EAE8C07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28251" y="4822416"/>
              <a:ext cx="494537" cy="494537"/>
            </a:xfrm>
            <a:prstGeom prst="rect">
              <a:avLst/>
            </a:prstGeom>
          </p:spPr>
        </p:pic>
      </p:grpSp>
      <p:grpSp>
        <p:nvGrpSpPr>
          <p:cNvPr id="14" name="Grupp 13">
            <a:extLst>
              <a:ext uri="{FF2B5EF4-FFF2-40B4-BE49-F238E27FC236}">
                <a16:creationId xmlns:a16="http://schemas.microsoft.com/office/drawing/2014/main" id="{0F7BAB10-0CB2-4522-A1AB-2FCB9FDB3139}"/>
              </a:ext>
            </a:extLst>
          </p:cNvPr>
          <p:cNvGrpSpPr/>
          <p:nvPr/>
        </p:nvGrpSpPr>
        <p:grpSpPr>
          <a:xfrm>
            <a:off x="5835011" y="4584672"/>
            <a:ext cx="1694802" cy="1931223"/>
            <a:chOff x="5835011" y="4822416"/>
            <a:chExt cx="1694802" cy="1931223"/>
          </a:xfrm>
        </p:grpSpPr>
        <p:sp>
          <p:nvSpPr>
            <p:cNvPr id="11" name="Rektangel 10">
              <a:extLst>
                <a:ext uri="{FF2B5EF4-FFF2-40B4-BE49-F238E27FC236}">
                  <a16:creationId xmlns:a16="http://schemas.microsoft.com/office/drawing/2014/main" id="{89A17FCE-51EF-4E0C-88FA-0C55998B3F64}"/>
                </a:ext>
              </a:extLst>
            </p:cNvPr>
            <p:cNvSpPr/>
            <p:nvPr/>
          </p:nvSpPr>
          <p:spPr>
            <a:xfrm>
              <a:off x="5908793" y="5277639"/>
              <a:ext cx="1621020" cy="1476000"/>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wrap="square" lIns="36000" tIns="36000" rIns="36000" bIns="36000">
              <a:spAutoFit/>
            </a:bodyPr>
            <a:lstStyle/>
            <a:p>
              <a:pPr algn="ctr">
                <a:lnSpc>
                  <a:spcPts val="1800"/>
                </a:lnSpc>
              </a:pPr>
              <a:r>
                <a:rPr lang="sv-SE" sz="1600" b="1" dirty="0">
                  <a:solidFill>
                    <a:schemeClr val="tx1"/>
                  </a:solidFill>
                </a:rPr>
                <a:t>Guds rike</a:t>
              </a:r>
            </a:p>
            <a:p>
              <a:pPr algn="ctr">
                <a:lnSpc>
                  <a:spcPts val="1800"/>
                </a:lnSpc>
              </a:pPr>
              <a:r>
                <a:rPr lang="sv-SE" sz="1600" dirty="0">
                  <a:solidFill>
                    <a:srgbClr val="C00000"/>
                  </a:solidFill>
                </a:rPr>
                <a:t>Han måste regera tills han har lagt </a:t>
              </a:r>
              <a:r>
                <a:rPr lang="sv-SE" sz="1600" i="1" u="sng" dirty="0">
                  <a:solidFill>
                    <a:srgbClr val="0070C0"/>
                  </a:solidFill>
                </a:rPr>
                <a:t>alla</a:t>
              </a:r>
              <a:r>
                <a:rPr lang="sv-SE" sz="1600" dirty="0">
                  <a:solidFill>
                    <a:srgbClr val="0070C0"/>
                  </a:solidFill>
                </a:rPr>
                <a:t> fiender</a:t>
              </a:r>
              <a:r>
                <a:rPr lang="sv-SE" sz="1600" dirty="0">
                  <a:solidFill>
                    <a:srgbClr val="C00000"/>
                  </a:solidFill>
                </a:rPr>
                <a:t> under sina fötter...</a:t>
              </a:r>
            </a:p>
            <a:p>
              <a:pPr algn="ctr">
                <a:lnSpc>
                  <a:spcPts val="1800"/>
                </a:lnSpc>
              </a:pPr>
              <a:r>
                <a:rPr lang="sv-SE" sz="1200" dirty="0"/>
                <a:t>(1 Kor 15:25)</a:t>
              </a:r>
              <a:endParaRPr lang="sv-SE" sz="1600" dirty="0"/>
            </a:p>
          </p:txBody>
        </p:sp>
        <p:pic>
          <p:nvPicPr>
            <p:cNvPr id="25" name="Bild 24" descr="Planta">
              <a:extLst>
                <a:ext uri="{FF2B5EF4-FFF2-40B4-BE49-F238E27FC236}">
                  <a16:creationId xmlns:a16="http://schemas.microsoft.com/office/drawing/2014/main" id="{6DF7FC57-B522-4723-8AC1-549EC890843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35011" y="4822416"/>
              <a:ext cx="494537" cy="494537"/>
            </a:xfrm>
            <a:prstGeom prst="rect">
              <a:avLst/>
            </a:prstGeom>
          </p:spPr>
        </p:pic>
      </p:grpSp>
      <p:grpSp>
        <p:nvGrpSpPr>
          <p:cNvPr id="10" name="Grupp 9">
            <a:extLst>
              <a:ext uri="{FF2B5EF4-FFF2-40B4-BE49-F238E27FC236}">
                <a16:creationId xmlns:a16="http://schemas.microsoft.com/office/drawing/2014/main" id="{50ECBC21-D2CE-4F99-A01B-AC993A9F9508}"/>
              </a:ext>
            </a:extLst>
          </p:cNvPr>
          <p:cNvGrpSpPr/>
          <p:nvPr/>
        </p:nvGrpSpPr>
        <p:grpSpPr>
          <a:xfrm>
            <a:off x="9070701" y="4584672"/>
            <a:ext cx="2934915" cy="1931223"/>
            <a:chOff x="9070701" y="4822416"/>
            <a:chExt cx="2934915" cy="1931223"/>
          </a:xfrm>
        </p:grpSpPr>
        <p:sp>
          <p:nvSpPr>
            <p:cNvPr id="16" name="Rektangel 15">
              <a:extLst>
                <a:ext uri="{FF2B5EF4-FFF2-40B4-BE49-F238E27FC236}">
                  <a16:creationId xmlns:a16="http://schemas.microsoft.com/office/drawing/2014/main" id="{BB3AF884-9586-41C2-8677-7B5E4C6E8AF2}"/>
                </a:ext>
              </a:extLst>
            </p:cNvPr>
            <p:cNvSpPr/>
            <p:nvPr/>
          </p:nvSpPr>
          <p:spPr>
            <a:xfrm>
              <a:off x="9140541" y="5277639"/>
              <a:ext cx="2865075" cy="1476000"/>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wrap="square" lIns="36000" tIns="36000" rIns="36000" bIns="36000">
              <a:spAutoFit/>
            </a:bodyPr>
            <a:lstStyle/>
            <a:p>
              <a:pPr algn="ctr">
                <a:lnSpc>
                  <a:spcPts val="1800"/>
                </a:lnSpc>
              </a:pPr>
              <a:r>
                <a:rPr lang="sv-SE" sz="1600" b="1" dirty="0">
                  <a:solidFill>
                    <a:schemeClr val="tx1"/>
                  </a:solidFill>
                </a:rPr>
                <a:t>Evigheten</a:t>
              </a:r>
            </a:p>
            <a:p>
              <a:pPr algn="ctr">
                <a:lnSpc>
                  <a:spcPts val="1800"/>
                </a:lnSpc>
              </a:pPr>
              <a:r>
                <a:rPr lang="sv-SE" sz="1600" dirty="0">
                  <a:solidFill>
                    <a:srgbClr val="C00000"/>
                  </a:solidFill>
                </a:rPr>
                <a:t>När </a:t>
              </a:r>
              <a:r>
                <a:rPr lang="sv-SE" sz="1600" i="1" u="sng" dirty="0">
                  <a:solidFill>
                    <a:srgbClr val="C00000"/>
                  </a:solidFill>
                </a:rPr>
                <a:t>allt</a:t>
              </a:r>
              <a:r>
                <a:rPr lang="sv-SE" sz="1600" dirty="0">
                  <a:solidFill>
                    <a:srgbClr val="C00000"/>
                  </a:solidFill>
                </a:rPr>
                <a:t> blivit lagt under honom, då ska Sonen själv underordna sig den som har lagt allt under honom, så att </a:t>
              </a:r>
              <a:r>
                <a:rPr lang="sv-SE" sz="1600" i="1" u="sng" dirty="0">
                  <a:solidFill>
                    <a:srgbClr val="C00000"/>
                  </a:solidFill>
                </a:rPr>
                <a:t>Gud blir allt i alla</a:t>
              </a:r>
              <a:r>
                <a:rPr lang="sv-SE" sz="1600" dirty="0">
                  <a:solidFill>
                    <a:srgbClr val="C00000"/>
                  </a:solidFill>
                </a:rPr>
                <a:t>.</a:t>
              </a:r>
            </a:p>
            <a:p>
              <a:pPr algn="ctr">
                <a:lnSpc>
                  <a:spcPts val="1800"/>
                </a:lnSpc>
              </a:pPr>
              <a:r>
                <a:rPr lang="sv-SE" sz="1200" dirty="0"/>
                <a:t>(1 Kor 15:28)</a:t>
              </a:r>
              <a:endParaRPr lang="sv-SE" sz="1600" dirty="0"/>
            </a:p>
          </p:txBody>
        </p:sp>
        <p:pic>
          <p:nvPicPr>
            <p:cNvPr id="26" name="Bild 25" descr="Planta">
              <a:extLst>
                <a:ext uri="{FF2B5EF4-FFF2-40B4-BE49-F238E27FC236}">
                  <a16:creationId xmlns:a16="http://schemas.microsoft.com/office/drawing/2014/main" id="{55127FF9-5D58-4F27-8A23-6C77CC43581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70701" y="4822416"/>
              <a:ext cx="494537" cy="494537"/>
            </a:xfrm>
            <a:prstGeom prst="rect">
              <a:avLst/>
            </a:prstGeom>
          </p:spPr>
        </p:pic>
      </p:grpSp>
      <p:grpSp>
        <p:nvGrpSpPr>
          <p:cNvPr id="17" name="Grupp 16">
            <a:extLst>
              <a:ext uri="{FF2B5EF4-FFF2-40B4-BE49-F238E27FC236}">
                <a16:creationId xmlns:a16="http://schemas.microsoft.com/office/drawing/2014/main" id="{2744D2FF-DFC5-489C-8F56-14061F6DEE47}"/>
              </a:ext>
            </a:extLst>
          </p:cNvPr>
          <p:cNvGrpSpPr/>
          <p:nvPr/>
        </p:nvGrpSpPr>
        <p:grpSpPr>
          <a:xfrm>
            <a:off x="180698" y="4300442"/>
            <a:ext cx="1440000" cy="2453197"/>
            <a:chOff x="180698" y="4300442"/>
            <a:chExt cx="1440000" cy="2453197"/>
          </a:xfrm>
        </p:grpSpPr>
        <p:sp>
          <p:nvSpPr>
            <p:cNvPr id="12" name="Plakett 11">
              <a:extLst>
                <a:ext uri="{FF2B5EF4-FFF2-40B4-BE49-F238E27FC236}">
                  <a16:creationId xmlns:a16="http://schemas.microsoft.com/office/drawing/2014/main" id="{10B38F58-E9F4-45A7-B58A-1E32A510A601}"/>
                </a:ext>
              </a:extLst>
            </p:cNvPr>
            <p:cNvSpPr/>
            <p:nvPr/>
          </p:nvSpPr>
          <p:spPr>
            <a:xfrm>
              <a:off x="180698" y="4521639"/>
              <a:ext cx="1440000" cy="2232000"/>
            </a:xfrm>
            <a:prstGeom prst="plaque">
              <a:avLst/>
            </a:prstGeom>
            <a:solidFill>
              <a:srgbClr val="FFEB99"/>
            </a:solidFill>
          </p:spPr>
          <p:style>
            <a:lnRef idx="2">
              <a:schemeClr val="dk1"/>
            </a:lnRef>
            <a:fillRef idx="1">
              <a:schemeClr val="lt1"/>
            </a:fillRef>
            <a:effectRef idx="0">
              <a:schemeClr val="dk1"/>
            </a:effectRef>
            <a:fontRef idx="minor">
              <a:schemeClr val="dk1"/>
            </a:fontRef>
          </p:style>
          <p:txBody>
            <a:bodyPr wrap="square" lIns="0" tIns="36000" rIns="0" bIns="36000">
              <a:noAutofit/>
            </a:bodyPr>
            <a:lstStyle/>
            <a:p>
              <a:pPr algn="ctr">
                <a:lnSpc>
                  <a:spcPts val="1800"/>
                </a:lnSpc>
              </a:pPr>
              <a:r>
                <a:rPr lang="sv-SE" sz="1600" b="1" dirty="0">
                  <a:solidFill>
                    <a:schemeClr val="tx1"/>
                  </a:solidFill>
                </a:rPr>
                <a:t>Jesu upp-ståndelse</a:t>
              </a:r>
              <a:br>
                <a:rPr lang="sv-SE" sz="1600" dirty="0">
                  <a:solidFill>
                    <a:srgbClr val="C00000"/>
                  </a:solidFill>
                </a:rPr>
              </a:br>
              <a:r>
                <a:rPr lang="sv-SE" sz="1600" dirty="0">
                  <a:solidFill>
                    <a:srgbClr val="C00000"/>
                  </a:solidFill>
                </a:rPr>
                <a:t>Herren sade till min Herre: "Sätt dig på min </a:t>
              </a:r>
              <a:r>
                <a:rPr lang="sv-SE" sz="1600" i="1" u="sng" dirty="0">
                  <a:solidFill>
                    <a:srgbClr val="C00000"/>
                  </a:solidFill>
                </a:rPr>
                <a:t>högra sida</a:t>
              </a:r>
              <a:r>
                <a:rPr lang="sv-SE" sz="1600" dirty="0">
                  <a:solidFill>
                    <a:srgbClr val="C00000"/>
                  </a:solidFill>
                </a:rPr>
                <a:t>…</a:t>
              </a:r>
            </a:p>
            <a:p>
              <a:pPr algn="ctr">
                <a:lnSpc>
                  <a:spcPts val="1800"/>
                </a:lnSpc>
              </a:pPr>
              <a:r>
                <a:rPr lang="sv-SE" sz="1200" dirty="0">
                  <a:solidFill>
                    <a:schemeClr val="tx1"/>
                  </a:solidFill>
                </a:rPr>
                <a:t>(Ps 110:1a)</a:t>
              </a:r>
              <a:r>
                <a:rPr lang="sv-SE" sz="1200" dirty="0">
                  <a:solidFill>
                    <a:schemeClr val="accent2">
                      <a:lumMod val="40000"/>
                      <a:lumOff val="60000"/>
                    </a:schemeClr>
                  </a:solidFill>
                </a:rPr>
                <a:t>c</a:t>
              </a:r>
              <a:endParaRPr lang="sv-SE" sz="1600" dirty="0">
                <a:solidFill>
                  <a:schemeClr val="accent2">
                    <a:lumMod val="40000"/>
                    <a:lumOff val="60000"/>
                  </a:schemeClr>
                </a:solidFill>
              </a:endParaRPr>
            </a:p>
          </p:txBody>
        </p:sp>
        <p:pic>
          <p:nvPicPr>
            <p:cNvPr id="39" name="Bild 38" descr="Prisrosett">
              <a:extLst>
                <a:ext uri="{FF2B5EF4-FFF2-40B4-BE49-F238E27FC236}">
                  <a16:creationId xmlns:a16="http://schemas.microsoft.com/office/drawing/2014/main" id="{99BACAF5-D1AD-4285-A3AF-783DD8A01F5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55290" y="4300442"/>
              <a:ext cx="490817" cy="490817"/>
            </a:xfrm>
            <a:prstGeom prst="rect">
              <a:avLst/>
            </a:prstGeom>
          </p:spPr>
        </p:pic>
      </p:grpSp>
      <p:grpSp>
        <p:nvGrpSpPr>
          <p:cNvPr id="18" name="Grupp 17">
            <a:extLst>
              <a:ext uri="{FF2B5EF4-FFF2-40B4-BE49-F238E27FC236}">
                <a16:creationId xmlns:a16="http://schemas.microsoft.com/office/drawing/2014/main" id="{D65763B7-19C7-483D-B8DC-C106E367DE2B}"/>
              </a:ext>
            </a:extLst>
          </p:cNvPr>
          <p:cNvGrpSpPr/>
          <p:nvPr/>
        </p:nvGrpSpPr>
        <p:grpSpPr>
          <a:xfrm>
            <a:off x="4383428" y="4300442"/>
            <a:ext cx="1440000" cy="2453197"/>
            <a:chOff x="4383428" y="4300442"/>
            <a:chExt cx="1440000" cy="2453197"/>
          </a:xfrm>
        </p:grpSpPr>
        <p:sp>
          <p:nvSpPr>
            <p:cNvPr id="33" name="Plakett 32">
              <a:extLst>
                <a:ext uri="{FF2B5EF4-FFF2-40B4-BE49-F238E27FC236}">
                  <a16:creationId xmlns:a16="http://schemas.microsoft.com/office/drawing/2014/main" id="{4B871B22-D682-49D0-8A2A-77DB191C6E0C}"/>
                </a:ext>
              </a:extLst>
            </p:cNvPr>
            <p:cNvSpPr/>
            <p:nvPr/>
          </p:nvSpPr>
          <p:spPr>
            <a:xfrm>
              <a:off x="4383428" y="4521639"/>
              <a:ext cx="1440000" cy="2232000"/>
            </a:xfrm>
            <a:prstGeom prst="plaque">
              <a:avLst/>
            </a:prstGeom>
            <a:solidFill>
              <a:srgbClr val="FFEB99"/>
            </a:solidFill>
          </p:spPr>
          <p:style>
            <a:lnRef idx="2">
              <a:schemeClr val="dk1"/>
            </a:lnRef>
            <a:fillRef idx="1">
              <a:schemeClr val="lt1"/>
            </a:fillRef>
            <a:effectRef idx="0">
              <a:schemeClr val="dk1"/>
            </a:effectRef>
            <a:fontRef idx="minor">
              <a:schemeClr val="dk1"/>
            </a:fontRef>
          </p:style>
          <p:txBody>
            <a:bodyPr wrap="square" lIns="0" tIns="36000" rIns="0" bIns="36000">
              <a:noAutofit/>
            </a:bodyPr>
            <a:lstStyle/>
            <a:p>
              <a:pPr algn="ctr">
                <a:lnSpc>
                  <a:spcPts val="1800"/>
                </a:lnSpc>
              </a:pPr>
              <a:r>
                <a:rPr lang="sv-SE" sz="1600" b="1" dirty="0">
                  <a:solidFill>
                    <a:schemeClr val="tx1"/>
                  </a:solidFill>
                </a:rPr>
                <a:t>Första upp-ståndelsen</a:t>
              </a:r>
              <a:br>
                <a:rPr lang="sv-SE" sz="1600" dirty="0">
                  <a:solidFill>
                    <a:srgbClr val="C00000"/>
                  </a:solidFill>
                </a:rPr>
              </a:br>
              <a:r>
                <a:rPr lang="sv-SE" sz="1600" dirty="0">
                  <a:solidFill>
                    <a:srgbClr val="C00000"/>
                  </a:solidFill>
                </a:rPr>
                <a:t>… tills jag lagt dina </a:t>
              </a:r>
              <a:r>
                <a:rPr lang="sv-SE" sz="1600" dirty="0">
                  <a:solidFill>
                    <a:srgbClr val="0070C0"/>
                  </a:solidFill>
                </a:rPr>
                <a:t>fiender</a:t>
              </a:r>
              <a:r>
                <a:rPr lang="sv-SE" sz="1600" dirty="0">
                  <a:solidFill>
                    <a:srgbClr val="C00000"/>
                  </a:solidFill>
                </a:rPr>
                <a:t> som en </a:t>
              </a:r>
              <a:r>
                <a:rPr lang="sv-SE" sz="1600" i="1" u="sng" dirty="0">
                  <a:solidFill>
                    <a:srgbClr val="C00000"/>
                  </a:solidFill>
                </a:rPr>
                <a:t>pall</a:t>
              </a:r>
              <a:r>
                <a:rPr lang="sv-SE" sz="1600" dirty="0">
                  <a:solidFill>
                    <a:srgbClr val="C00000"/>
                  </a:solidFill>
                </a:rPr>
                <a:t> under dina fötter.</a:t>
              </a:r>
            </a:p>
            <a:p>
              <a:pPr algn="ctr">
                <a:lnSpc>
                  <a:spcPts val="1800"/>
                </a:lnSpc>
              </a:pPr>
              <a:r>
                <a:rPr lang="sv-SE" sz="1200" dirty="0">
                  <a:solidFill>
                    <a:schemeClr val="tx1"/>
                  </a:solidFill>
                </a:rPr>
                <a:t>(Ps 110:1b)</a:t>
              </a:r>
            </a:p>
          </p:txBody>
        </p:sp>
        <p:pic>
          <p:nvPicPr>
            <p:cNvPr id="40" name="Bild 39" descr="Prisrosett">
              <a:extLst>
                <a:ext uri="{FF2B5EF4-FFF2-40B4-BE49-F238E27FC236}">
                  <a16:creationId xmlns:a16="http://schemas.microsoft.com/office/drawing/2014/main" id="{FDFBA69D-33CE-4181-87D8-7E9CBAF9DB2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858020" y="4300442"/>
              <a:ext cx="490817" cy="490817"/>
            </a:xfrm>
            <a:prstGeom prst="rect">
              <a:avLst/>
            </a:prstGeom>
          </p:spPr>
        </p:pic>
      </p:grpSp>
      <p:grpSp>
        <p:nvGrpSpPr>
          <p:cNvPr id="19" name="Grupp 18">
            <a:extLst>
              <a:ext uri="{FF2B5EF4-FFF2-40B4-BE49-F238E27FC236}">
                <a16:creationId xmlns:a16="http://schemas.microsoft.com/office/drawing/2014/main" id="{8C5D85C2-5AB5-45EF-8350-58F171FB1323}"/>
              </a:ext>
            </a:extLst>
          </p:cNvPr>
          <p:cNvGrpSpPr/>
          <p:nvPr/>
        </p:nvGrpSpPr>
        <p:grpSpPr>
          <a:xfrm>
            <a:off x="7615178" y="4300442"/>
            <a:ext cx="1440000" cy="2453197"/>
            <a:chOff x="7615178" y="4300442"/>
            <a:chExt cx="1440000" cy="2453197"/>
          </a:xfrm>
        </p:grpSpPr>
        <p:sp>
          <p:nvSpPr>
            <p:cNvPr id="34" name="Plakett 33">
              <a:extLst>
                <a:ext uri="{FF2B5EF4-FFF2-40B4-BE49-F238E27FC236}">
                  <a16:creationId xmlns:a16="http://schemas.microsoft.com/office/drawing/2014/main" id="{27D24437-D55D-4997-9704-5A4DEF342694}"/>
                </a:ext>
              </a:extLst>
            </p:cNvPr>
            <p:cNvSpPr/>
            <p:nvPr/>
          </p:nvSpPr>
          <p:spPr>
            <a:xfrm>
              <a:off x="7615178" y="4501779"/>
              <a:ext cx="1440000" cy="2251860"/>
            </a:xfrm>
            <a:prstGeom prst="plaque">
              <a:avLst/>
            </a:prstGeom>
            <a:solidFill>
              <a:srgbClr val="FFEB99"/>
            </a:solidFill>
          </p:spPr>
          <p:style>
            <a:lnRef idx="2">
              <a:schemeClr val="dk1"/>
            </a:lnRef>
            <a:fillRef idx="1">
              <a:schemeClr val="lt1"/>
            </a:fillRef>
            <a:effectRef idx="0">
              <a:schemeClr val="dk1"/>
            </a:effectRef>
            <a:fontRef idx="minor">
              <a:schemeClr val="dk1"/>
            </a:fontRef>
          </p:style>
          <p:txBody>
            <a:bodyPr wrap="square" lIns="0" tIns="36000" rIns="0" bIns="36000">
              <a:spAutoFit/>
            </a:bodyPr>
            <a:lstStyle/>
            <a:p>
              <a:pPr algn="ctr">
                <a:lnSpc>
                  <a:spcPts val="1800"/>
                </a:lnSpc>
              </a:pPr>
              <a:r>
                <a:rPr lang="sv-SE" sz="1600" b="1" dirty="0">
                  <a:solidFill>
                    <a:schemeClr val="tx1"/>
                  </a:solidFill>
                </a:rPr>
                <a:t>Andra upp-ståndelsen</a:t>
              </a:r>
              <a:br>
                <a:rPr lang="sv-SE" sz="1600" dirty="0">
                  <a:solidFill>
                    <a:srgbClr val="C00000"/>
                  </a:solidFill>
                </a:rPr>
              </a:br>
              <a:r>
                <a:rPr lang="sv-SE" sz="1600" dirty="0">
                  <a:solidFill>
                    <a:srgbClr val="C00000"/>
                  </a:solidFill>
                </a:rPr>
                <a:t>… Som den </a:t>
              </a:r>
              <a:r>
                <a:rPr lang="sv-SE" sz="1600" i="1" u="sng" dirty="0">
                  <a:solidFill>
                    <a:srgbClr val="0070C0"/>
                  </a:solidFill>
                </a:rPr>
                <a:t>sista</a:t>
              </a:r>
              <a:r>
                <a:rPr lang="sv-SE" sz="1600" dirty="0">
                  <a:solidFill>
                    <a:srgbClr val="0070C0"/>
                  </a:solidFill>
                </a:rPr>
                <a:t> fienden</a:t>
              </a:r>
              <a:r>
                <a:rPr lang="sv-SE" sz="1600" dirty="0">
                  <a:solidFill>
                    <a:srgbClr val="C00000"/>
                  </a:solidFill>
                </a:rPr>
                <a:t> berövas döden sin makt.</a:t>
              </a:r>
            </a:p>
            <a:p>
              <a:pPr algn="ctr">
                <a:lnSpc>
                  <a:spcPts val="1800"/>
                </a:lnSpc>
              </a:pPr>
              <a:r>
                <a:rPr lang="sv-SE" sz="1200" dirty="0">
                  <a:solidFill>
                    <a:schemeClr val="tx1"/>
                  </a:solidFill>
                </a:rPr>
                <a:t>(1 Kor 15:26)</a:t>
              </a:r>
            </a:p>
          </p:txBody>
        </p:sp>
        <p:pic>
          <p:nvPicPr>
            <p:cNvPr id="41" name="Bild 40" descr="Prisrosett">
              <a:extLst>
                <a:ext uri="{FF2B5EF4-FFF2-40B4-BE49-F238E27FC236}">
                  <a16:creationId xmlns:a16="http://schemas.microsoft.com/office/drawing/2014/main" id="{08972FEC-E539-4E25-8B59-C4DD83F7687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089770" y="4300442"/>
              <a:ext cx="490817" cy="490817"/>
            </a:xfrm>
            <a:prstGeom prst="rect">
              <a:avLst/>
            </a:prstGeom>
          </p:spPr>
        </p:pic>
      </p:grpSp>
    </p:spTree>
    <p:custDataLst>
      <p:tags r:id="rId1"/>
    </p:custDataLst>
    <p:extLst>
      <p:ext uri="{BB962C8B-B14F-4D97-AF65-F5344CB8AC3E}">
        <p14:creationId xmlns:p14="http://schemas.microsoft.com/office/powerpoint/2010/main" val="1021904447"/>
      </p:ext>
    </p:extLst>
  </p:cSld>
  <p:clrMapOvr>
    <a:masterClrMapping/>
  </p:clrMapOvr>
  <p:transition advTm="60996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5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fade">
                                      <p:cBhvr>
                                        <p:cTn id="30" dur="500"/>
                                        <p:tgtEl>
                                          <p:spTgt spid="6">
                                            <p:txEl>
                                              <p:pRg st="5" end="5"/>
                                            </p:txEl>
                                          </p:spTgt>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6">
                                            <p:txEl>
                                              <p:pRg st="6" end="6"/>
                                            </p:txEl>
                                          </p:spTgt>
                                        </p:tgtEl>
                                        <p:attrNameLst>
                                          <p:attrName>style.visibility</p:attrName>
                                        </p:attrNameLst>
                                      </p:cBhvr>
                                      <p:to>
                                        <p:strVal val="visible"/>
                                      </p:to>
                                    </p:set>
                                    <p:animEffect transition="in" filter="fade">
                                      <p:cBhvr>
                                        <p:cTn id="34" dur="500"/>
                                        <p:tgtEl>
                                          <p:spTgt spid="6">
                                            <p:txEl>
                                              <p:pRg st="6" end="6"/>
                                            </p:txEl>
                                          </p:spTgt>
                                        </p:tgtEl>
                                      </p:cBhvr>
                                    </p:animEffect>
                                  </p:childTnLst>
                                </p:cTn>
                              </p:par>
                            </p:childTnLst>
                          </p:cTn>
                        </p:par>
                        <p:par>
                          <p:cTn id="35" fill="hold">
                            <p:stCondLst>
                              <p:cond delay="1000"/>
                            </p:stCondLst>
                            <p:childTnLst>
                              <p:par>
                                <p:cTn id="36" presetID="10" presetClass="entr" presetSubtype="0" fill="hold" grpId="0" nodeType="afterEffect">
                                  <p:stCondLst>
                                    <p:cond delay="0"/>
                                  </p:stCondLst>
                                  <p:childTnLst>
                                    <p:set>
                                      <p:cBhvr>
                                        <p:cTn id="37" dur="1" fill="hold">
                                          <p:stCondLst>
                                            <p:cond delay="0"/>
                                          </p:stCondLst>
                                        </p:cTn>
                                        <p:tgtEl>
                                          <p:spTgt spid="6">
                                            <p:txEl>
                                              <p:pRg st="7" end="7"/>
                                            </p:txEl>
                                          </p:spTgt>
                                        </p:tgtEl>
                                        <p:attrNameLst>
                                          <p:attrName>style.visibility</p:attrName>
                                        </p:attrNameLst>
                                      </p:cBhvr>
                                      <p:to>
                                        <p:strVal val="visible"/>
                                      </p:to>
                                    </p:set>
                                    <p:animEffect transition="in" filter="fade">
                                      <p:cBhvr>
                                        <p:cTn id="38" dur="500"/>
                                        <p:tgtEl>
                                          <p:spTgt spid="6">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animEffect transition="in" filter="fade">
                                      <p:cBhvr>
                                        <p:cTn id="43" dur="500"/>
                                        <p:tgtEl>
                                          <p:spTgt spid="6">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6">
                                            <p:txEl>
                                              <p:pRg st="9" end="9"/>
                                            </p:txEl>
                                          </p:spTgt>
                                        </p:tgtEl>
                                        <p:attrNameLst>
                                          <p:attrName>style.visibility</p:attrName>
                                        </p:attrNameLst>
                                      </p:cBhvr>
                                      <p:to>
                                        <p:strVal val="visible"/>
                                      </p:to>
                                    </p:set>
                                    <p:animEffect transition="in" filter="fade">
                                      <p:cBhvr>
                                        <p:cTn id="48" dur="500"/>
                                        <p:tgtEl>
                                          <p:spTgt spid="6">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500"/>
                                        <p:tgtEl>
                                          <p:spTgt spid="17"/>
                                        </p:tgtEl>
                                      </p:cBhvr>
                                    </p:animEffect>
                                  </p:childTnLst>
                                </p:cTn>
                              </p:par>
                              <p:par>
                                <p:cTn id="54" presetID="10" presetClass="entr" presetSubtype="0" fill="hold"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500"/>
                                        <p:tgtEl>
                                          <p:spTgt spid="18"/>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500"/>
                                        <p:tgtEl>
                                          <p:spTgt spid="15"/>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fade">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500"/>
                                        <p:tgtEl>
                                          <p:spTgt spid="1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10"/>
                                        </p:tgtEl>
                                        <p:attrNameLst>
                                          <p:attrName>style.visibility</p:attrName>
                                        </p:attrNameLst>
                                      </p:cBhvr>
                                      <p:to>
                                        <p:strVal val="visible"/>
                                      </p:to>
                                    </p:set>
                                    <p:animEffect transition="in" filter="fade">
                                      <p:cBhvr>
                                        <p:cTn id="7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descr="En bild som visar solnedgång, utomhus, himmel&#10;&#10;Automatiskt genererad beskrivning">
            <a:extLst>
              <a:ext uri="{FF2B5EF4-FFF2-40B4-BE49-F238E27FC236}">
                <a16:creationId xmlns:a16="http://schemas.microsoft.com/office/drawing/2014/main" id="{654BEF1D-50C9-44E0-ADBF-210679542C5D}"/>
              </a:ext>
            </a:extLst>
          </p:cNvPr>
          <p:cNvPicPr>
            <a:picLocks noChangeAspect="1"/>
          </p:cNvPicPr>
          <p:nvPr/>
        </p:nvPicPr>
        <p:blipFill rotWithShape="1">
          <a:blip r:embed="rId4"/>
          <a:srcRect t="10343"/>
          <a:stretch/>
        </p:blipFill>
        <p:spPr>
          <a:xfrm>
            <a:off x="-2" y="644578"/>
            <a:ext cx="12192001" cy="6213422"/>
          </a:xfrm>
          <a:prstGeom prst="rect">
            <a:avLst/>
          </a:prstGeom>
        </p:spPr>
      </p:pic>
      <p:sp>
        <p:nvSpPr>
          <p:cNvPr id="3" name="Rubrik 2">
            <a:extLst>
              <a:ext uri="{FF2B5EF4-FFF2-40B4-BE49-F238E27FC236}">
                <a16:creationId xmlns:a16="http://schemas.microsoft.com/office/drawing/2014/main" id="{A2C01D60-3CA7-48F7-81C7-EC97B4207227}"/>
              </a:ext>
            </a:extLst>
          </p:cNvPr>
          <p:cNvSpPr>
            <a:spLocks noGrp="1"/>
          </p:cNvSpPr>
          <p:nvPr>
            <p:ph type="title"/>
          </p:nvPr>
        </p:nvSpPr>
        <p:spPr/>
        <p:txBody>
          <a:bodyPr/>
          <a:lstStyle/>
          <a:p>
            <a:r>
              <a:rPr lang="sv-SE" dirty="0"/>
              <a:t>Sann tillbedjan av Sonen</a:t>
            </a:r>
          </a:p>
        </p:txBody>
      </p:sp>
      <p:sp>
        <p:nvSpPr>
          <p:cNvPr id="4" name="Rektangel 3">
            <a:extLst>
              <a:ext uri="{FF2B5EF4-FFF2-40B4-BE49-F238E27FC236}">
                <a16:creationId xmlns:a16="http://schemas.microsoft.com/office/drawing/2014/main" id="{7EE4FC5F-B68F-4984-B3DF-52FD3F46C1A5}"/>
              </a:ext>
            </a:extLst>
          </p:cNvPr>
          <p:cNvSpPr/>
          <p:nvPr/>
        </p:nvSpPr>
        <p:spPr>
          <a:xfrm>
            <a:off x="0" y="824947"/>
            <a:ext cx="12192000" cy="6093976"/>
          </a:xfrm>
          <a:prstGeom prst="rect">
            <a:avLst/>
          </a:prstGeom>
        </p:spPr>
        <p:txBody>
          <a:bodyPr wrap="square" lIns="216000">
            <a:spAutoFit/>
          </a:bodyPr>
          <a:lstStyle/>
          <a:p>
            <a:pPr>
              <a:spcBef>
                <a:spcPts val="1200"/>
              </a:spcBef>
            </a:pPr>
            <a:r>
              <a:rPr lang="sv-SE" sz="2000" dirty="0">
                <a:solidFill>
                  <a:schemeClr val="bg1"/>
                </a:solidFill>
                <a:ea typeface="Times New Roman" panose="02020603050405020304" pitchFamily="18" charset="0"/>
                <a:cs typeface="Calibri" panose="020F0502020204030204" pitchFamily="34" charset="0"/>
              </a:rPr>
              <a:t>Tillbedjan </a:t>
            </a:r>
            <a:r>
              <a:rPr lang="sv-SE" sz="2000">
                <a:solidFill>
                  <a:schemeClr val="bg1"/>
                </a:solidFill>
                <a:ea typeface="Times New Roman" panose="02020603050405020304" pitchFamily="18" charset="0"/>
                <a:cs typeface="Calibri" panose="020F0502020204030204" pitchFamily="34" charset="0"/>
              </a:rPr>
              <a:t>av Fadern </a:t>
            </a:r>
            <a:r>
              <a:rPr lang="sv-SE" sz="2000" dirty="0">
                <a:solidFill>
                  <a:schemeClr val="bg1"/>
                </a:solidFill>
                <a:ea typeface="Times New Roman" panose="02020603050405020304" pitchFamily="18" charset="0"/>
                <a:cs typeface="Calibri" panose="020F0502020204030204" pitchFamily="34" charset="0"/>
              </a:rPr>
              <a:t>sker </a:t>
            </a:r>
            <a:r>
              <a:rPr lang="sv-SE" sz="2000" i="1" u="sng" dirty="0">
                <a:solidFill>
                  <a:schemeClr val="bg1"/>
                </a:solidFill>
                <a:ea typeface="Times New Roman" panose="02020603050405020304" pitchFamily="18" charset="0"/>
                <a:cs typeface="Calibri" panose="020F0502020204030204" pitchFamily="34" charset="0"/>
              </a:rPr>
              <a:t>ställföreträdande</a:t>
            </a:r>
            <a:r>
              <a:rPr lang="sv-SE" sz="2000" dirty="0">
                <a:solidFill>
                  <a:schemeClr val="bg1"/>
                </a:solidFill>
                <a:ea typeface="Times New Roman" panose="02020603050405020304" pitchFamily="18" charset="0"/>
                <a:cs typeface="Calibri" panose="020F0502020204030204" pitchFamily="34" charset="0"/>
              </a:rPr>
              <a:t> genom tillbedjan av </a:t>
            </a:r>
            <a:r>
              <a:rPr lang="sv-SE" sz="2000" b="1" i="1">
                <a:solidFill>
                  <a:schemeClr val="bg1"/>
                </a:solidFill>
                <a:ea typeface="Times New Roman" panose="02020603050405020304" pitchFamily="18" charset="0"/>
                <a:cs typeface="Calibri" panose="020F0502020204030204" pitchFamily="34" charset="0"/>
              </a:rPr>
              <a:t>Sonen</a:t>
            </a:r>
            <a:r>
              <a:rPr lang="sv-SE" sz="2000">
                <a:solidFill>
                  <a:schemeClr val="bg1"/>
                </a:solidFill>
                <a:ea typeface="Times New Roman" panose="02020603050405020304" pitchFamily="18" charset="0"/>
                <a:cs typeface="Calibri" panose="020F0502020204030204" pitchFamily="34" charset="0"/>
              </a:rPr>
              <a:t>.</a:t>
            </a:r>
          </a:p>
          <a:p>
            <a:pPr>
              <a:spcBef>
                <a:spcPts val="1200"/>
              </a:spcBef>
            </a:pPr>
            <a:r>
              <a:rPr lang="sv-SE" sz="2000">
                <a:solidFill>
                  <a:schemeClr val="bg1"/>
                </a:solidFill>
                <a:ea typeface="Times New Roman" panose="02020603050405020304" pitchFamily="18" charset="0"/>
                <a:cs typeface="Calibri" panose="020F0502020204030204" pitchFamily="34" charset="0"/>
              </a:rPr>
              <a:t>Sonen har fullständig auktoritet att </a:t>
            </a:r>
            <a:r>
              <a:rPr lang="sv-SE" sz="2000" dirty="0">
                <a:solidFill>
                  <a:schemeClr val="bg1"/>
                </a:solidFill>
                <a:ea typeface="Times New Roman" panose="02020603050405020304" pitchFamily="18" charset="0"/>
                <a:cs typeface="Calibri" panose="020F0502020204030204" pitchFamily="34" charset="0"/>
              </a:rPr>
              <a:t>tala och handla JHVH:s </a:t>
            </a:r>
            <a:r>
              <a:rPr lang="sv-SE" sz="2000">
                <a:solidFill>
                  <a:schemeClr val="bg1"/>
                </a:solidFill>
                <a:ea typeface="Times New Roman" panose="02020603050405020304" pitchFamily="18" charset="0"/>
                <a:cs typeface="Calibri" panose="020F0502020204030204" pitchFamily="34" charset="0"/>
              </a:rPr>
              <a:t>namn:</a:t>
            </a:r>
            <a:br>
              <a:rPr lang="sv-SE" sz="2000">
                <a:solidFill>
                  <a:schemeClr val="bg1"/>
                </a:solidFill>
                <a:ea typeface="Times New Roman" panose="02020603050405020304" pitchFamily="18" charset="0"/>
                <a:cs typeface="Calibri" panose="020F0502020204030204" pitchFamily="34" charset="0"/>
              </a:rPr>
            </a:br>
            <a:r>
              <a:rPr lang="sv-SE" sz="2000">
                <a:solidFill>
                  <a:schemeClr val="accent2">
                    <a:lumMod val="60000"/>
                    <a:lumOff val="40000"/>
                  </a:schemeClr>
                </a:solidFill>
                <a:ea typeface="Times New Roman" panose="02020603050405020304" pitchFamily="18" charset="0"/>
                <a:cs typeface="Calibri" panose="020F0502020204030204" pitchFamily="34" charset="0"/>
              </a:rPr>
              <a:t>Den </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som tar emot mig tar emot honom som har sänt mig. </a:t>
            </a:r>
            <a:r>
              <a:rPr lang="sv-SE" sz="1600" dirty="0">
                <a:solidFill>
                  <a:schemeClr val="bg1"/>
                </a:solidFill>
                <a:ea typeface="Times New Roman" panose="02020603050405020304" pitchFamily="18" charset="0"/>
                <a:cs typeface="Calibri" panose="020F0502020204030204" pitchFamily="34" charset="0"/>
              </a:rPr>
              <a:t>(Luk 9:48)</a:t>
            </a:r>
            <a:endParaRPr lang="sv-SE" sz="2000" dirty="0">
              <a:solidFill>
                <a:schemeClr val="bg1"/>
              </a:solidFill>
              <a:ea typeface="Times New Roman" panose="02020603050405020304" pitchFamily="18" charset="0"/>
              <a:cs typeface="Calibri" panose="020F0502020204030204" pitchFamily="34" charset="0"/>
            </a:endParaRPr>
          </a:p>
          <a:p>
            <a:pPr marL="265113" indent="-265113">
              <a:spcBef>
                <a:spcPts val="1800"/>
              </a:spcBef>
              <a:buFont typeface="Arial" panose="020B0604020202020204" pitchFamily="34" charset="0"/>
              <a:buChar char="•"/>
            </a:pPr>
            <a:r>
              <a:rPr lang="sv-SE" sz="2000" dirty="0">
                <a:solidFill>
                  <a:schemeClr val="accent2">
                    <a:lumMod val="60000"/>
                    <a:lumOff val="40000"/>
                  </a:schemeClr>
                </a:solidFill>
                <a:ea typeface="Times New Roman" panose="02020603050405020304" pitchFamily="18" charset="0"/>
                <a:cs typeface="Calibri" panose="020F0502020204030204" pitchFamily="34" charset="0"/>
              </a:rPr>
              <a:t>Alla ska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ära</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a:t>
            </a:r>
            <a:r>
              <a:rPr lang="sv-SE" sz="2000" b="1" i="1" dirty="0">
                <a:solidFill>
                  <a:schemeClr val="accent2">
                    <a:lumMod val="60000"/>
                    <a:lumOff val="40000"/>
                  </a:schemeClr>
                </a:solidFill>
                <a:ea typeface="Times New Roman" panose="02020603050405020304" pitchFamily="18" charset="0"/>
                <a:cs typeface="Calibri" panose="020F0502020204030204" pitchFamily="34" charset="0"/>
              </a:rPr>
              <a:t>Sonen</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så som de ärar Fadern. Den som inte ärar </a:t>
            </a:r>
            <a:br>
              <a:rPr lang="sv-SE" sz="2000" dirty="0">
                <a:solidFill>
                  <a:schemeClr val="accent2">
                    <a:lumMod val="60000"/>
                    <a:lumOff val="40000"/>
                  </a:schemeClr>
                </a:solidFill>
                <a:ea typeface="Times New Roman" panose="02020603050405020304" pitchFamily="18" charset="0"/>
                <a:cs typeface="Calibri" panose="020F0502020204030204" pitchFamily="34" charset="0"/>
              </a:rPr>
            </a:br>
            <a:r>
              <a:rPr lang="sv-SE" sz="2000" dirty="0">
                <a:solidFill>
                  <a:schemeClr val="accent2">
                    <a:lumMod val="60000"/>
                    <a:lumOff val="40000"/>
                  </a:schemeClr>
                </a:solidFill>
                <a:ea typeface="Times New Roman" panose="02020603050405020304" pitchFamily="18" charset="0"/>
                <a:cs typeface="Calibri" panose="020F0502020204030204" pitchFamily="34" charset="0"/>
              </a:rPr>
              <a:t>Sonen ärar inte heller Fadern.</a:t>
            </a:r>
            <a:r>
              <a:rPr lang="sv-SE" sz="1600" dirty="0">
                <a:solidFill>
                  <a:schemeClr val="accent2">
                    <a:lumMod val="60000"/>
                    <a:lumOff val="40000"/>
                  </a:schemeClr>
                </a:solidFill>
                <a:ea typeface="Times New Roman" panose="02020603050405020304" pitchFamily="18" charset="0"/>
                <a:cs typeface="Calibri" panose="020F0502020204030204" pitchFamily="34" charset="0"/>
              </a:rPr>
              <a:t> </a:t>
            </a:r>
            <a:r>
              <a:rPr lang="sv-SE" sz="1600" dirty="0">
                <a:solidFill>
                  <a:schemeClr val="bg1"/>
                </a:solidFill>
                <a:ea typeface="Times New Roman" panose="02020603050405020304" pitchFamily="18" charset="0"/>
                <a:cs typeface="Calibri" panose="020F0502020204030204" pitchFamily="34" charset="0"/>
              </a:rPr>
              <a:t>(Joh 5:23)</a:t>
            </a:r>
          </a:p>
          <a:p>
            <a:pPr marL="265113" indent="-265113">
              <a:spcBef>
                <a:spcPts val="1800"/>
              </a:spcBef>
              <a:buFont typeface="Arial" panose="020B0604020202020204" pitchFamily="34" charset="0"/>
              <a:buChar char="•"/>
            </a:pPr>
            <a:r>
              <a:rPr lang="sv-SE" sz="2000" b="1" i="1" dirty="0">
                <a:solidFill>
                  <a:schemeClr val="accent2">
                    <a:lumMod val="60000"/>
                    <a:lumOff val="40000"/>
                  </a:schemeClr>
                </a:solidFill>
                <a:ea typeface="Times New Roman" panose="02020603050405020304" pitchFamily="18" charset="0"/>
                <a:cs typeface="Calibri" panose="020F0502020204030204" pitchFamily="34" charset="0"/>
              </a:rPr>
              <a:t>Lammet</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som blev slaktat är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värdigt</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att ta emot makten, rikedomen, </a:t>
            </a:r>
            <a:br>
              <a:rPr lang="sv-SE" sz="2000" dirty="0">
                <a:solidFill>
                  <a:schemeClr val="accent2">
                    <a:lumMod val="60000"/>
                    <a:lumOff val="40000"/>
                  </a:schemeClr>
                </a:solidFill>
                <a:ea typeface="Times New Roman" panose="02020603050405020304" pitchFamily="18" charset="0"/>
                <a:cs typeface="Calibri" panose="020F0502020204030204" pitchFamily="34" charset="0"/>
              </a:rPr>
            </a:br>
            <a:r>
              <a:rPr lang="sv-SE" sz="2000" dirty="0">
                <a:solidFill>
                  <a:schemeClr val="accent2">
                    <a:lumMod val="60000"/>
                    <a:lumOff val="40000"/>
                  </a:schemeClr>
                </a:solidFill>
                <a:ea typeface="Times New Roman" panose="02020603050405020304" pitchFamily="18" charset="0"/>
                <a:cs typeface="Calibri" panose="020F0502020204030204" pitchFamily="34" charset="0"/>
              </a:rPr>
              <a:t>visheten, kraften,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äran</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härligheten och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lovsången</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a:t>
            </a:r>
            <a:r>
              <a:rPr lang="sv-SE" sz="1600" dirty="0">
                <a:solidFill>
                  <a:schemeClr val="bg1"/>
                </a:solidFill>
                <a:ea typeface="Times New Roman" panose="02020603050405020304" pitchFamily="18" charset="0"/>
                <a:cs typeface="Calibri" panose="020F0502020204030204" pitchFamily="34" charset="0"/>
              </a:rPr>
              <a:t>(Upp 5:12)</a:t>
            </a:r>
            <a:endParaRPr lang="sv-SE" sz="2000" dirty="0">
              <a:solidFill>
                <a:schemeClr val="bg1"/>
              </a:solidFill>
              <a:ea typeface="Times New Roman" panose="02020603050405020304" pitchFamily="18" charset="0"/>
              <a:cs typeface="Calibri" panose="020F0502020204030204" pitchFamily="34" charset="0"/>
            </a:endParaRPr>
          </a:p>
          <a:p>
            <a:pPr marL="265113" indent="-265113">
              <a:spcBef>
                <a:spcPts val="1800"/>
              </a:spcBef>
              <a:buFont typeface="Arial" panose="020B0604020202020204" pitchFamily="34" charset="0"/>
              <a:buChar char="•"/>
            </a:pPr>
            <a:r>
              <a:rPr lang="sv-SE" sz="2000" dirty="0">
                <a:solidFill>
                  <a:schemeClr val="accent2">
                    <a:lumMod val="60000"/>
                    <a:lumOff val="40000"/>
                  </a:schemeClr>
                </a:solidFill>
                <a:ea typeface="Times New Roman" panose="02020603050405020304" pitchFamily="18" charset="0"/>
                <a:cs typeface="Calibri" panose="020F0502020204030204" pitchFamily="34" charset="0"/>
              </a:rPr>
              <a:t>Därför har Gud också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upphöjt</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honom över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allting</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och gett honom </a:t>
            </a:r>
            <a:br>
              <a:rPr lang="sv-SE" sz="2000" dirty="0">
                <a:solidFill>
                  <a:schemeClr val="accent2">
                    <a:lumMod val="60000"/>
                    <a:lumOff val="40000"/>
                  </a:schemeClr>
                </a:solidFill>
                <a:ea typeface="Times New Roman" panose="02020603050405020304" pitchFamily="18" charset="0"/>
                <a:cs typeface="Calibri" panose="020F0502020204030204" pitchFamily="34" charset="0"/>
              </a:rPr>
            </a:br>
            <a:r>
              <a:rPr lang="sv-SE" sz="2000" dirty="0">
                <a:solidFill>
                  <a:schemeClr val="accent2">
                    <a:lumMod val="60000"/>
                    <a:lumOff val="40000"/>
                  </a:schemeClr>
                </a:solidFill>
                <a:ea typeface="Times New Roman" panose="02020603050405020304" pitchFamily="18" charset="0"/>
                <a:cs typeface="Calibri" panose="020F0502020204030204" pitchFamily="34" charset="0"/>
              </a:rPr>
              <a:t>namnet över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alla</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namn, för att i </a:t>
            </a:r>
            <a:r>
              <a:rPr lang="sv-SE" sz="2000" b="1" i="1" dirty="0">
                <a:solidFill>
                  <a:schemeClr val="accent2">
                    <a:lumMod val="60000"/>
                    <a:lumOff val="40000"/>
                  </a:schemeClr>
                </a:solidFill>
                <a:ea typeface="Times New Roman" panose="02020603050405020304" pitchFamily="18" charset="0"/>
                <a:cs typeface="Calibri" panose="020F0502020204030204" pitchFamily="34" charset="0"/>
              </a:rPr>
              <a:t>Jesu namn</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alla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knän ska böjas</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a:t>
            </a:r>
            <a:r>
              <a:rPr lang="sv-SE" sz="2000" dirty="0">
                <a:solidFill>
                  <a:schemeClr val="bg1"/>
                </a:solidFill>
                <a:ea typeface="Times New Roman" panose="02020603050405020304" pitchFamily="18" charset="0"/>
                <a:cs typeface="Calibri" panose="020F0502020204030204" pitchFamily="34" charset="0"/>
              </a:rPr>
              <a:t> </a:t>
            </a:r>
            <a:r>
              <a:rPr lang="sv-SE" sz="1600" dirty="0">
                <a:solidFill>
                  <a:schemeClr val="bg1"/>
                </a:solidFill>
                <a:ea typeface="Times New Roman" panose="02020603050405020304" pitchFamily="18" charset="0"/>
                <a:cs typeface="Calibri" panose="020F0502020204030204" pitchFamily="34" charset="0"/>
              </a:rPr>
              <a:t>(Fil 2:9-10)</a:t>
            </a:r>
            <a:endParaRPr lang="sv-SE" sz="2000" dirty="0">
              <a:solidFill>
                <a:schemeClr val="bg1"/>
              </a:solidFill>
              <a:ea typeface="Times New Roman" panose="02020603050405020304" pitchFamily="18" charset="0"/>
              <a:cs typeface="Calibri" panose="020F0502020204030204" pitchFamily="34" charset="0"/>
            </a:endParaRPr>
          </a:p>
          <a:p>
            <a:pPr marL="265113" indent="-265113">
              <a:spcBef>
                <a:spcPts val="1800"/>
              </a:spcBef>
              <a:buFont typeface="Arial" panose="020B0604020202020204" pitchFamily="34" charset="0"/>
              <a:buChar char="•"/>
            </a:pPr>
            <a:r>
              <a:rPr lang="sv-SE" sz="2000" dirty="0">
                <a:solidFill>
                  <a:schemeClr val="accent2">
                    <a:lumMod val="60000"/>
                    <a:lumOff val="40000"/>
                  </a:schemeClr>
                </a:solidFill>
                <a:ea typeface="Times New Roman" panose="02020603050405020304" pitchFamily="18" charset="0"/>
                <a:cs typeface="Calibri" panose="020F0502020204030204" pitchFamily="34" charset="0"/>
              </a:rPr>
              <a:t>De som var i båten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tillbad</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honom och sade: Du är verkligen </a:t>
            </a:r>
            <a:r>
              <a:rPr lang="sv-SE" sz="2000" b="1" i="1" dirty="0">
                <a:solidFill>
                  <a:schemeClr val="accent2">
                    <a:lumMod val="60000"/>
                    <a:lumOff val="40000"/>
                  </a:schemeClr>
                </a:solidFill>
                <a:ea typeface="Times New Roman" panose="02020603050405020304" pitchFamily="18" charset="0"/>
                <a:cs typeface="Calibri" panose="020F0502020204030204" pitchFamily="34" charset="0"/>
              </a:rPr>
              <a:t>Guds Son</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a:t>
            </a:r>
            <a:r>
              <a:rPr lang="sv-SE" sz="1600" dirty="0">
                <a:solidFill>
                  <a:schemeClr val="accent2">
                    <a:lumMod val="60000"/>
                    <a:lumOff val="40000"/>
                  </a:schemeClr>
                </a:solidFill>
                <a:ea typeface="Times New Roman" panose="02020603050405020304" pitchFamily="18" charset="0"/>
                <a:cs typeface="Calibri" panose="020F0502020204030204" pitchFamily="34" charset="0"/>
              </a:rPr>
              <a:t> </a:t>
            </a:r>
            <a:r>
              <a:rPr lang="sv-SE" sz="1600" dirty="0">
                <a:solidFill>
                  <a:schemeClr val="bg1"/>
                </a:solidFill>
                <a:ea typeface="Times New Roman" panose="02020603050405020304" pitchFamily="18" charset="0"/>
                <a:cs typeface="Calibri" panose="020F0502020204030204" pitchFamily="34" charset="0"/>
              </a:rPr>
              <a:t>(Matt 14:33)</a:t>
            </a:r>
          </a:p>
          <a:p>
            <a:pPr marL="265113" indent="-265113">
              <a:spcBef>
                <a:spcPts val="1800"/>
              </a:spcBef>
              <a:buFont typeface="Arial" panose="020B0604020202020204" pitchFamily="34" charset="0"/>
              <a:buChar char="•"/>
            </a:pPr>
            <a:r>
              <a:rPr lang="sv-SE" sz="2000" dirty="0">
                <a:solidFill>
                  <a:schemeClr val="accent2">
                    <a:lumMod val="60000"/>
                    <a:lumOff val="40000"/>
                  </a:schemeClr>
                </a:solidFill>
                <a:ea typeface="Times New Roman" panose="02020603050405020304" pitchFamily="18" charset="0"/>
                <a:cs typeface="Calibri" panose="020F0502020204030204" pitchFamily="34" charset="0"/>
              </a:rPr>
              <a:t>Hosianna, </a:t>
            </a:r>
            <a:r>
              <a:rPr lang="sv-SE" sz="2000" b="1" i="1" dirty="0">
                <a:solidFill>
                  <a:schemeClr val="accent2">
                    <a:lumMod val="60000"/>
                    <a:lumOff val="40000"/>
                  </a:schemeClr>
                </a:solidFill>
                <a:ea typeface="Times New Roman" panose="02020603050405020304" pitchFamily="18" charset="0"/>
                <a:cs typeface="Calibri" panose="020F0502020204030204" pitchFamily="34" charset="0"/>
              </a:rPr>
              <a:t>Davids son</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Välsignad</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är han som kommer i Herrens namn </a:t>
            </a:r>
            <a:br>
              <a:rPr lang="sv-SE" sz="2000" dirty="0">
                <a:solidFill>
                  <a:schemeClr val="accent2">
                    <a:lumMod val="60000"/>
                    <a:lumOff val="40000"/>
                  </a:schemeClr>
                </a:solidFill>
                <a:ea typeface="Times New Roman" panose="02020603050405020304" pitchFamily="18" charset="0"/>
                <a:cs typeface="Calibri" panose="020F0502020204030204" pitchFamily="34" charset="0"/>
              </a:rPr>
            </a:br>
            <a:r>
              <a:rPr lang="sv-SE" sz="2000" dirty="0">
                <a:solidFill>
                  <a:schemeClr val="accent2">
                    <a:lumMod val="60000"/>
                    <a:lumOff val="40000"/>
                  </a:schemeClr>
                </a:solidFill>
                <a:ea typeface="Times New Roman" panose="02020603050405020304" pitchFamily="18" charset="0"/>
                <a:cs typeface="Calibri" panose="020F0502020204030204" pitchFamily="34" charset="0"/>
              </a:rPr>
              <a:t>[med Guds mandat]. </a:t>
            </a:r>
            <a:r>
              <a:rPr lang="sv-SE" sz="1600" dirty="0">
                <a:solidFill>
                  <a:schemeClr val="bg1"/>
                </a:solidFill>
                <a:ea typeface="Times New Roman" panose="02020603050405020304" pitchFamily="18" charset="0"/>
                <a:cs typeface="Calibri" panose="020F0502020204030204" pitchFamily="34" charset="0"/>
              </a:rPr>
              <a:t>(Matt 21:9)</a:t>
            </a:r>
          </a:p>
          <a:p>
            <a:pPr marL="265113" indent="-265113">
              <a:spcBef>
                <a:spcPts val="1800"/>
              </a:spcBef>
              <a:buFont typeface="Arial" panose="020B0604020202020204" pitchFamily="34" charset="0"/>
              <a:buChar char="•"/>
            </a:pPr>
            <a:r>
              <a:rPr lang="sv-SE" sz="2000" dirty="0">
                <a:solidFill>
                  <a:schemeClr val="accent2">
                    <a:lumMod val="60000"/>
                    <a:lumOff val="40000"/>
                  </a:schemeClr>
                </a:solidFill>
                <a:ea typeface="Times New Roman" panose="02020603050405020304" pitchFamily="18" charset="0"/>
                <a:cs typeface="Calibri" panose="020F0502020204030204" pitchFamily="34" charset="0"/>
              </a:rPr>
              <a:t>Men när han låter </a:t>
            </a:r>
            <a:r>
              <a:rPr lang="sv-SE" sz="2000" b="1" i="1" dirty="0">
                <a:solidFill>
                  <a:schemeClr val="accent2">
                    <a:lumMod val="60000"/>
                    <a:lumOff val="40000"/>
                  </a:schemeClr>
                </a:solidFill>
                <a:ea typeface="Times New Roman" panose="02020603050405020304" pitchFamily="18" charset="0"/>
                <a:cs typeface="Calibri" panose="020F0502020204030204" pitchFamily="34" charset="0"/>
              </a:rPr>
              <a:t>den Förstfödde</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träda in i världen, säger han: </a:t>
            </a:r>
            <a:br>
              <a:rPr lang="sv-SE" sz="2000" dirty="0">
                <a:solidFill>
                  <a:schemeClr val="accent2">
                    <a:lumMod val="60000"/>
                    <a:lumOff val="40000"/>
                  </a:schemeClr>
                </a:solidFill>
                <a:ea typeface="Times New Roman" panose="02020603050405020304" pitchFamily="18" charset="0"/>
                <a:cs typeface="Calibri" panose="020F0502020204030204" pitchFamily="34" charset="0"/>
              </a:rPr>
            </a:br>
            <a:r>
              <a:rPr lang="sv-SE" sz="2000" dirty="0">
                <a:solidFill>
                  <a:schemeClr val="accent2">
                    <a:lumMod val="60000"/>
                    <a:lumOff val="40000"/>
                  </a:schemeClr>
                </a:solidFill>
                <a:ea typeface="Times New Roman" panose="02020603050405020304" pitchFamily="18" charset="0"/>
                <a:cs typeface="Calibri" panose="020F0502020204030204" pitchFamily="34" charset="0"/>
              </a:rPr>
              <a:t>Alla Guds änglar ska </a:t>
            </a:r>
            <a:r>
              <a:rPr lang="sv-SE" sz="2000" i="1" u="sng" dirty="0">
                <a:solidFill>
                  <a:schemeClr val="accent2">
                    <a:lumMod val="60000"/>
                    <a:lumOff val="40000"/>
                  </a:schemeClr>
                </a:solidFill>
                <a:ea typeface="Times New Roman" panose="02020603050405020304" pitchFamily="18" charset="0"/>
                <a:cs typeface="Calibri" panose="020F0502020204030204" pitchFamily="34" charset="0"/>
              </a:rPr>
              <a:t>tillbe</a:t>
            </a:r>
            <a:r>
              <a:rPr lang="sv-SE" sz="2000" dirty="0">
                <a:solidFill>
                  <a:schemeClr val="accent2">
                    <a:lumMod val="60000"/>
                    <a:lumOff val="40000"/>
                  </a:schemeClr>
                </a:solidFill>
                <a:ea typeface="Times New Roman" panose="02020603050405020304" pitchFamily="18" charset="0"/>
                <a:cs typeface="Calibri" panose="020F0502020204030204" pitchFamily="34" charset="0"/>
              </a:rPr>
              <a:t> honom. </a:t>
            </a:r>
            <a:r>
              <a:rPr lang="sv-SE" sz="1600" dirty="0">
                <a:solidFill>
                  <a:schemeClr val="bg1"/>
                </a:solidFill>
                <a:ea typeface="Times New Roman" panose="02020603050405020304" pitchFamily="18" charset="0"/>
                <a:cs typeface="Calibri" panose="020F0502020204030204" pitchFamily="34" charset="0"/>
              </a:rPr>
              <a:t>(Hebr 1:6)</a:t>
            </a:r>
            <a:endParaRPr lang="sv-SE" sz="2000" dirty="0">
              <a:solidFill>
                <a:schemeClr val="bg1"/>
              </a:solidFill>
              <a:ea typeface="Times New Roman" panose="02020603050405020304" pitchFamily="18" charset="0"/>
              <a:cs typeface="Calibri" panose="020F0502020204030204" pitchFamily="34" charset="0"/>
            </a:endParaRPr>
          </a:p>
        </p:txBody>
      </p:sp>
    </p:spTree>
    <p:custDataLst>
      <p:tags r:id="rId1"/>
    </p:custDataLst>
    <p:extLst>
      <p:ext uri="{BB962C8B-B14F-4D97-AF65-F5344CB8AC3E}">
        <p14:creationId xmlns:p14="http://schemas.microsoft.com/office/powerpoint/2010/main" val="1101240008"/>
      </p:ext>
    </p:extLst>
  </p:cSld>
  <p:clrMapOvr>
    <a:masterClrMapping/>
  </p:clrMapOvr>
  <p:transition advTm="177006">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8|12.7|2.1|2.6|14.5|5.4|21.5|9.6|3|2.5|4|3.2|21.1|46.2|37|38.4|14.1|10.4|9.3|74.6|22.2"/>
</p:tagLst>
</file>

<file path=ppt/tags/tag2.xml><?xml version="1.0" encoding="utf-8"?>
<p:tagLst xmlns:a="http://schemas.openxmlformats.org/drawingml/2006/main" xmlns:r="http://schemas.openxmlformats.org/officeDocument/2006/relationships" xmlns:p="http://schemas.openxmlformats.org/presentationml/2006/main">
  <p:tag name="TIMING" val="|97.5|8.5|50.3|15.1|48.2|32.2|14.1|55.4|78.3|34.6|28.9|56.8"/>
</p:tagLst>
</file>

<file path=ppt/tags/tag3.xml><?xml version="1.0" encoding="utf-8"?>
<p:tagLst xmlns:a="http://schemas.openxmlformats.org/drawingml/2006/main" xmlns:r="http://schemas.openxmlformats.org/officeDocument/2006/relationships" xmlns:p="http://schemas.openxmlformats.org/presentationml/2006/main">
  <p:tag name="TIMING" val="|27.3|15.9|27.4|30.3|11.1|9.5|6.3|9.5"/>
</p:tagLst>
</file>

<file path=ppt/theme/theme1.xml><?xml version="1.0" encoding="utf-8"?>
<a:theme xmlns:a="http://schemas.openxmlformats.org/drawingml/2006/main" name="3_Office-tema">
  <a:themeElements>
    <a:clrScheme name="MDV färger">
      <a:dk1>
        <a:sysClr val="windowText" lastClr="000000"/>
      </a:dk1>
      <a:lt1>
        <a:sysClr val="window" lastClr="FFFFFF"/>
      </a:lt1>
      <a:dk2>
        <a:srgbClr val="8E8E8E"/>
      </a:dk2>
      <a:lt2>
        <a:srgbClr val="FF9500"/>
      </a:lt2>
      <a:accent1>
        <a:srgbClr val="FF2D55"/>
      </a:accent1>
      <a:accent2>
        <a:srgbClr val="FFCC00"/>
      </a:accent2>
      <a:accent3>
        <a:srgbClr val="4CD964"/>
      </a:accent3>
      <a:accent4>
        <a:srgbClr val="5AC8FA"/>
      </a:accent4>
      <a:accent5>
        <a:srgbClr val="007AFF"/>
      </a:accent5>
      <a:accent6>
        <a:srgbClr val="ED1EB4"/>
      </a:accent6>
      <a:hlink>
        <a:srgbClr val="FF9500"/>
      </a:hlink>
      <a:folHlink>
        <a:srgbClr val="8E8E93"/>
      </a:folHlink>
    </a:clrScheme>
    <a:fontScheme name="Office-tem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25327</TotalTime>
  <Words>1117</Words>
  <Application>Microsoft Office PowerPoint</Application>
  <PresentationFormat>Bredbild</PresentationFormat>
  <Paragraphs>81</Paragraphs>
  <Slides>4</Slides>
  <Notes>4</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4</vt:i4>
      </vt:variant>
    </vt:vector>
  </HeadingPairs>
  <TitlesOfParts>
    <vt:vector size="11" baseType="lpstr">
      <vt:lpstr>AGaramondPro-Regular</vt:lpstr>
      <vt:lpstr>Arial</vt:lpstr>
      <vt:lpstr>Calibri</vt:lpstr>
      <vt:lpstr>Gabriola</vt:lpstr>
      <vt:lpstr>Maiandra GD</vt:lpstr>
      <vt:lpstr>MV Boli</vt:lpstr>
      <vt:lpstr>3_Office-tema</vt:lpstr>
      <vt:lpstr>6. Jesu mänsklighet</vt:lpstr>
      <vt:lpstr>Jesu mänsklighet</vt:lpstr>
      <vt:lpstr>Jesus som människa</vt:lpstr>
      <vt:lpstr>Sann tillbedjan av Sonen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Anders Gärdeborn</dc:creator>
  <cp:lastModifiedBy>Anders Gärdeborn</cp:lastModifiedBy>
  <cp:revision>2257</cp:revision>
  <dcterms:created xsi:type="dcterms:W3CDTF">2014-07-20T14:06:11Z</dcterms:created>
  <dcterms:modified xsi:type="dcterms:W3CDTF">2021-02-26T13:25:34Z</dcterms:modified>
</cp:coreProperties>
</file>