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90" r:id="rId1"/>
  </p:sldMasterIdLst>
  <p:notesMasterIdLst>
    <p:notesMasterId r:id="rId9"/>
  </p:notesMasterIdLst>
  <p:handoutMasterIdLst>
    <p:handoutMasterId r:id="rId10"/>
  </p:handoutMasterIdLst>
  <p:sldIdLst>
    <p:sldId id="1334" r:id="rId2"/>
    <p:sldId id="1400" r:id="rId3"/>
    <p:sldId id="1398" r:id="rId4"/>
    <p:sldId id="1399" r:id="rId5"/>
    <p:sldId id="1383" r:id="rId6"/>
    <p:sldId id="1344" r:id="rId7"/>
    <p:sldId id="1304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80B6B402-66CF-4C1C-8EF5-E2E9C612E838}">
          <p14:sldIdLst>
            <p14:sldId id="1334"/>
            <p14:sldId id="1400"/>
            <p14:sldId id="1398"/>
            <p14:sldId id="1399"/>
            <p14:sldId id="1383"/>
            <p14:sldId id="1344"/>
          </p14:sldIdLst>
        </p14:section>
        <p14:section name="Alternativa bilder" id="{46ED54AC-3C77-43F9-ABEC-5F4D6657E003}">
          <p14:sldIdLst>
            <p14:sldId id="1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7FD"/>
    <a:srgbClr val="FFFFFF"/>
    <a:srgbClr val="F8A5E1"/>
    <a:srgbClr val="F7C275"/>
    <a:srgbClr val="C00000"/>
    <a:srgbClr val="FCE7F2"/>
    <a:srgbClr val="AF7547"/>
    <a:srgbClr val="E4B67A"/>
    <a:srgbClr val="DA9C5B"/>
    <a:srgbClr val="FCF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3" autoAdjust="0"/>
    <p:restoredTop sz="82773" autoAdjust="0"/>
  </p:normalViewPr>
  <p:slideViewPr>
    <p:cSldViewPr snapToGrid="0">
      <p:cViewPr varScale="1">
        <p:scale>
          <a:sx n="105" d="100"/>
          <a:sy n="105" d="100"/>
        </p:scale>
        <p:origin x="894" y="114"/>
      </p:cViewPr>
      <p:guideLst>
        <p:guide orient="horz" pos="1434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AFB6C1E-35E9-4251-B538-AF9B4D8118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4C09CB3-FDAD-4BE3-8308-F9A19B3A15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7F58A-05EE-47DF-8E29-689963C25739}" type="datetimeFigureOut">
              <a:rPr lang="LID4096" smtClean="0"/>
              <a:t>02/26/2021</a:t>
            </a:fld>
            <a:endParaRPr lang="LID4096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202BA1-EBF6-4A01-B93B-517A1E1A06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4EEFD9C-0915-46C5-BFDE-653301CE66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64AB-1924-4688-8C88-374E81C06C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4705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5CBD-AA23-4A9B-A8C0-80E77E03612D}" type="datetimeFigureOut">
              <a:rPr lang="sv-SE" smtClean="0"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76EC-C84D-4117-AB1D-1C19FDABD09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0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720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Från/genom vilken allting är: Dra mäklar-analogin. Försäljningen sker </a:t>
            </a:r>
            <a:r>
              <a:rPr lang="sv-SE" b="1" i="1" dirty="0"/>
              <a:t>från</a:t>
            </a:r>
            <a:r>
              <a:rPr lang="sv-SE" dirty="0"/>
              <a:t> mig men </a:t>
            </a:r>
            <a:r>
              <a:rPr lang="sv-SE" b="1" i="1" dirty="0"/>
              <a:t>genom</a:t>
            </a:r>
            <a:r>
              <a:rPr lang="sv-SE" dirty="0"/>
              <a:t> mäklaren.</a:t>
            </a:r>
          </a:p>
          <a:p>
            <a:endParaRPr lang="sv-SE" dirty="0"/>
          </a:p>
          <a:p>
            <a:r>
              <a:rPr lang="sv-SE" dirty="0"/>
              <a:t>VO: Athanasianska trosbekännelsen: Bibeln säger </a:t>
            </a:r>
            <a:r>
              <a:rPr lang="sv-SE" b="1" i="1" dirty="0"/>
              <a:t>i/från/vid </a:t>
            </a:r>
            <a:r>
              <a:rPr lang="sv-SE" dirty="0"/>
              <a:t>begynnelsen men aldrig </a:t>
            </a:r>
            <a:r>
              <a:rPr lang="sv-SE" b="1" i="1" dirty="0"/>
              <a:t>före</a:t>
            </a:r>
            <a:r>
              <a:rPr lang="sv-SE" dirty="0"/>
              <a:t> begynnelsen.</a:t>
            </a:r>
          </a:p>
          <a:p>
            <a:r>
              <a:rPr lang="sv-SE" dirty="0"/>
              <a:t>Däremot </a:t>
            </a:r>
            <a:r>
              <a:rPr lang="sv-SE" b="1" i="1" dirty="0"/>
              <a:t>före</a:t>
            </a:r>
            <a:r>
              <a:rPr lang="sv-SE" dirty="0"/>
              <a:t> världens skapelse.</a:t>
            </a:r>
          </a:p>
          <a:p>
            <a:endParaRPr lang="sv-SE" dirty="0"/>
          </a:p>
          <a:p>
            <a:r>
              <a:rPr lang="sv-SE" dirty="0"/>
              <a:t>VO: Ang. ”före all tid”: Kollade upp 9 engelska översättningar:</a:t>
            </a:r>
          </a:p>
          <a:p>
            <a:r>
              <a:rPr lang="sv-SE" dirty="0"/>
              <a:t>2 NOK (KJV/NKJV, ASV/NASB): from </a:t>
            </a:r>
            <a:r>
              <a:rPr lang="sv-SE" dirty="0" err="1"/>
              <a:t>everlasning</a:t>
            </a:r>
            <a:r>
              <a:rPr lang="sv-SE" dirty="0"/>
              <a:t>/</a:t>
            </a:r>
            <a:r>
              <a:rPr lang="sv-SE" dirty="0" err="1"/>
              <a:t>eternity</a:t>
            </a:r>
            <a:r>
              <a:rPr lang="sv-SE" dirty="0"/>
              <a:t> (från evighet)</a:t>
            </a:r>
          </a:p>
          <a:p>
            <a:r>
              <a:rPr lang="sv-SE" dirty="0"/>
              <a:t>7 OK: från old/</a:t>
            </a:r>
            <a:r>
              <a:rPr lang="sv-SE" dirty="0" err="1"/>
              <a:t>ancient</a:t>
            </a:r>
            <a:r>
              <a:rPr lang="sv-SE" dirty="0"/>
              <a:t> days/distant </a:t>
            </a:r>
            <a:r>
              <a:rPr lang="sv-SE" dirty="0" err="1"/>
              <a:t>past</a:t>
            </a:r>
            <a:r>
              <a:rPr lang="sv-SE" dirty="0"/>
              <a:t>/</a:t>
            </a:r>
            <a:r>
              <a:rPr lang="sv-SE" dirty="0" err="1"/>
              <a:t>antiquity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756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Att ”stiga upp från någon” innebär en fysisk förflyttning.</a:t>
            </a:r>
          </a:p>
          <a:p>
            <a:endParaRPr lang="sv-SE" strike="noStrike" dirty="0"/>
          </a:p>
          <a:p>
            <a:r>
              <a:rPr lang="sv-SE" strike="noStrike" dirty="0"/>
              <a:t>”Gud steg upp”: Även 1 Mos 35:13.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815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VO: Malak = Budbärare (inte ängel)</a:t>
            </a:r>
          </a:p>
          <a:p>
            <a:endParaRPr lang="sv-SE"/>
          </a:p>
          <a:p>
            <a:r>
              <a:rPr lang="sv-SE"/>
              <a:t>VO: Är Guds rygg Jesus???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48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trike="noStrike" dirty="0"/>
              <a:t>VO: ”budbärare” är ”ängel” i de flesta biblar.</a:t>
            </a:r>
          </a:p>
          <a:p>
            <a:endParaRPr lang="sv-SE" strike="noStrike" dirty="0"/>
          </a:p>
          <a:p>
            <a:r>
              <a:rPr lang="sv-SE" strike="noStrike" dirty="0"/>
              <a:t>VO: ”Att ingå förbund” var när Kanaan var intaget och strax före Josuas död.</a:t>
            </a:r>
          </a:p>
          <a:p>
            <a:endParaRPr lang="sv-SE" strike="noStrike" dirty="0"/>
          </a:p>
          <a:p>
            <a:r>
              <a:rPr lang="sv-SE" strike="noStrike" dirty="0"/>
              <a:t>VO: ”Att förlåta synder”: Josua var överstepräst och ledare vid tempelbygget efter Babyloniska fångenskapen (tillsammans med Serubbabel).</a:t>
            </a:r>
          </a:p>
          <a:p>
            <a:endParaRPr lang="sv-SE" strike="noStrike" dirty="0"/>
          </a:p>
          <a:p>
            <a:r>
              <a:rPr lang="sv-SE" strike="noStrike" dirty="0"/>
              <a:t>Jes 63:9: </a:t>
            </a:r>
            <a:r>
              <a:rPr lang="sv-SE" i="1" strike="noStrike" dirty="0"/>
              <a:t>”H</a:t>
            </a:r>
            <a:r>
              <a:rPr lang="sv-SE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 ansiktes ängel frälste dem.”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2892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VO: Kunskapen om att Gud har en son har inte kommit i.o.m. 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trike="noStrike" dirty="0"/>
              <a:t>VO: </a:t>
            </a:r>
            <a:r>
              <a:rPr lang="sv-SE" strike="noStrike" dirty="0" err="1"/>
              <a:t>H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adrak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v-SE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Meshak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Abed-Nego.</a:t>
            </a:r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992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VO: Likheterna mellan visheten i Ordspråksboken (mest kapitel 8) och Jesus är för slående för att kunna ignoreras.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76EC-C84D-4117-AB1D-1C19FDABD098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272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ACBF1F2-FFB4-41F6-806E-16587823F7FA}"/>
              </a:ext>
            </a:extLst>
          </p:cNvPr>
          <p:cNvSpPr txBox="1"/>
          <p:nvPr userDrawn="1"/>
        </p:nvSpPr>
        <p:spPr>
          <a:xfrm>
            <a:off x="9831533" y="49611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9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1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7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21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25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30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33" algn="l" defTabSz="9142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3095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3.bp.blogspot.com/-YY-0-m_PrAg/WQ2hUsMQpxI/AAAAAAAAHAU/B3UnPje1Eq0dXTwErwpONSJgKR3uFT5kQCLcB/s1600/olja%2B2017%2Btillsammans%2Bi%2Btro_redigerad-1.jpg">
            <a:extLst>
              <a:ext uri="{FF2B5EF4-FFF2-40B4-BE49-F238E27FC236}">
                <a16:creationId xmlns:a16="http://schemas.microsoft.com/office/drawing/2014/main" id="{72E9374F-D835-4B1C-B138-5C33AF1962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47624" y="4285386"/>
            <a:ext cx="7092000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47625" y="550592"/>
            <a:ext cx="7092000" cy="22968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Jesus</a:t>
            </a:r>
            <a:endParaRPr kumimoji="0" lang="sv-SE" sz="6000" b="1" i="0" u="none" strike="noStrike" kern="1200" cap="none" spc="50" normalizeH="0" baseline="0" noProof="0" dirty="0">
              <a:ln w="9525" cmpd="sng">
                <a:noFill/>
                <a:prstDash val="solid"/>
              </a:ln>
              <a:solidFill>
                <a:prstClr val="black"/>
              </a:solidFill>
              <a:effectLst>
                <a:glow rad="127000">
                  <a:schemeClr val="accent5"/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05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5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Kristus</a:t>
            </a:r>
            <a:endParaRPr lang="sv-SE" sz="10500" dirty="0">
              <a:effectLst>
                <a:glow rad="127000">
                  <a:schemeClr val="accent5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244694" y="3342360"/>
            <a:ext cx="7092000" cy="84167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5400" b="1" i="0" u="none" strike="noStrike" kern="120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Vem? Vad? Varifrån?</a:t>
            </a:r>
            <a:endParaRPr lang="sv-SE" sz="2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439765"/>
            <a:ext cx="6965686" cy="956595"/>
          </a:xfrm>
          <a:prstGeom prst="rect">
            <a:avLst/>
          </a:prstGeom>
        </p:spPr>
        <p:txBody>
          <a:bodyPr lIns="432000" anchor="ctr"/>
          <a:lstStyle>
            <a:lvl1pPr algn="ctr">
              <a:lnSpc>
                <a:spcPts val="6000"/>
              </a:lnSpc>
              <a:defRPr sz="6000" b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439" y="5997512"/>
            <a:ext cx="1078994" cy="743714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D7EEB503-4A03-43B4-9601-BAE5112DCAA5}"/>
              </a:ext>
            </a:extLst>
          </p:cNvPr>
          <p:cNvSpPr txBox="1"/>
          <p:nvPr userDrawn="1"/>
        </p:nvSpPr>
        <p:spPr>
          <a:xfrm>
            <a:off x="10828344" y="6209643"/>
            <a:ext cx="1227901" cy="5739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sv-SE" sz="1600" dirty="0">
                <a:solidFill>
                  <a:schemeClr val="bg1"/>
                </a:solidFill>
                <a:latin typeface="Gabriola" panose="04040605051002020D02" pitchFamily="82" charset="0"/>
              </a:rPr>
              <a:t>Konstnär</a:t>
            </a:r>
          </a:p>
          <a:p>
            <a:pPr algn="ctr">
              <a:lnSpc>
                <a:spcPts val="2200"/>
              </a:lnSpc>
            </a:pPr>
            <a:r>
              <a:rPr lang="sv-SE" sz="2800" dirty="0">
                <a:solidFill>
                  <a:schemeClr val="bg1"/>
                </a:solidFill>
                <a:latin typeface="Gabriola" panose="04040605051002020D02" pitchFamily="82" charset="0"/>
              </a:rPr>
              <a:t>Signe Flink</a:t>
            </a:r>
          </a:p>
        </p:txBody>
      </p:sp>
    </p:spTree>
    <p:extLst>
      <p:ext uri="{BB962C8B-B14F-4D97-AF65-F5344CB8AC3E}">
        <p14:creationId xmlns:p14="http://schemas.microsoft.com/office/powerpoint/2010/main" val="37290903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1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hyperlink" Target="https://meladan.livejournal.com/55951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669B1-71A5-45C7-B7BB-029FBAB9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39765"/>
            <a:ext cx="6965686" cy="956595"/>
          </a:xfrm>
        </p:spPr>
        <p:txBody>
          <a:bodyPr/>
          <a:lstStyle/>
          <a:p>
            <a:r>
              <a:rPr lang="sv-SE" dirty="0"/>
              <a:t>7. Jesu för-existens</a:t>
            </a:r>
          </a:p>
        </p:txBody>
      </p:sp>
    </p:spTree>
    <p:extLst>
      <p:ext uri="{BB962C8B-B14F-4D97-AF65-F5344CB8AC3E}">
        <p14:creationId xmlns:p14="http://schemas.microsoft.com/office/powerpoint/2010/main" val="1882850451"/>
      </p:ext>
    </p:extLst>
  </p:cSld>
  <p:clrMapOvr>
    <a:masterClrMapping/>
  </p:clrMapOvr>
  <p:transition advTm="2005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61169-E3F5-49F4-8D1E-FC99B433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GT börjar med Jesu födelse</a:t>
            </a:r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E800D1-189E-447C-843E-5F9956FDD888}"/>
              </a:ext>
            </a:extLst>
          </p:cNvPr>
          <p:cNvSpPr/>
          <p:nvPr/>
        </p:nvSpPr>
        <p:spPr>
          <a:xfrm>
            <a:off x="0" y="828205"/>
            <a:ext cx="12192000" cy="5770811"/>
          </a:xfrm>
          <a:prstGeom prst="rect">
            <a:avLst/>
          </a:prstGeom>
        </p:spPr>
        <p:txBody>
          <a:bodyPr wrap="square" lIns="216000">
            <a:spAutoFit/>
          </a:bodyPr>
          <a:lstStyle/>
          <a:p>
            <a:r>
              <a:rPr lang="sv-SE" i="1" u="sng" dirty="0"/>
              <a:t>Skapelsedag ett</a:t>
            </a:r>
            <a:r>
              <a:rPr lang="sv-SE" dirty="0"/>
              <a:t> inleds med Jesu </a:t>
            </a:r>
            <a:r>
              <a:rPr lang="sv-SE"/>
              <a:t>födelse: </a:t>
            </a:r>
            <a:r>
              <a:rPr lang="sv-SE">
                <a:solidFill>
                  <a:srgbClr val="C00000"/>
                </a:solidFill>
              </a:rPr>
              <a:t>Du </a:t>
            </a:r>
            <a:r>
              <a:rPr lang="sv-SE" dirty="0">
                <a:solidFill>
                  <a:srgbClr val="C00000"/>
                </a:solidFill>
              </a:rPr>
              <a:t>är min Son, jag har fött dig </a:t>
            </a:r>
            <a:r>
              <a:rPr lang="sv-SE" i="1" u="sng" dirty="0">
                <a:solidFill>
                  <a:srgbClr val="C00000"/>
                </a:solidFill>
              </a:rPr>
              <a:t>i dag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>
                <a:solidFill>
                  <a:prstClr val="black"/>
                </a:solidFill>
              </a:rPr>
              <a:t>(Ps 2:7)</a:t>
            </a:r>
          </a:p>
          <a:p>
            <a:pPr marL="354013" lvl="1" indent="-177800">
              <a:buFont typeface="Arial" panose="020B0604020202020204" pitchFamily="34" charset="0"/>
              <a:buChar char="•"/>
            </a:pPr>
            <a:r>
              <a:rPr lang="sv-SE" b="1" i="1" dirty="0">
                <a:solidFill>
                  <a:schemeClr val="accent5">
                    <a:lumMod val="75000"/>
                  </a:schemeClr>
                </a:solidFill>
              </a:rPr>
              <a:t>I </a:t>
            </a:r>
            <a:r>
              <a:rPr lang="sv-SE" i="1" dirty="0">
                <a:solidFill>
                  <a:schemeClr val="accent5">
                    <a:lumMod val="75000"/>
                  </a:schemeClr>
                </a:solidFill>
              </a:rPr>
              <a:t>begynnelsen</a:t>
            </a:r>
            <a:r>
              <a:rPr lang="sv-SE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 dirty="0">
                <a:solidFill>
                  <a:srgbClr val="C00000"/>
                </a:solidFill>
              </a:rPr>
              <a:t>var Ordet.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sz="1400" dirty="0">
                <a:solidFill>
                  <a:prstClr val="black"/>
                </a:solidFill>
              </a:rPr>
              <a:t>(Joh 1:1)</a:t>
            </a:r>
            <a:r>
              <a:rPr lang="sv-SE" dirty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srgbClr val="C00000"/>
                </a:solidFill>
              </a:rPr>
              <a:t>Det som var </a:t>
            </a:r>
            <a:r>
              <a:rPr lang="sv-SE" b="1" i="1" dirty="0">
                <a:solidFill>
                  <a:schemeClr val="accent5">
                    <a:lumMod val="75000"/>
                  </a:schemeClr>
                </a:solidFill>
              </a:rPr>
              <a:t>från</a:t>
            </a:r>
            <a:r>
              <a:rPr lang="sv-SE" i="1" dirty="0">
                <a:solidFill>
                  <a:schemeClr val="accent5">
                    <a:lumMod val="75000"/>
                  </a:schemeClr>
                </a:solidFill>
              </a:rPr>
              <a:t> begynnelsen</a:t>
            </a:r>
            <a:r>
              <a:rPr lang="sv-SE" dirty="0">
                <a:solidFill>
                  <a:srgbClr val="C00000"/>
                </a:solidFill>
              </a:rPr>
              <a:t>… Livets Ord.</a:t>
            </a:r>
            <a:r>
              <a:rPr lang="sv-SE" dirty="0"/>
              <a:t> </a:t>
            </a:r>
            <a:r>
              <a:rPr lang="sv-SE" sz="1400" dirty="0"/>
              <a:t>(1 Joh 1:1)</a:t>
            </a:r>
            <a:endParaRPr lang="sv-SE" sz="1400" dirty="0">
              <a:solidFill>
                <a:prstClr val="black"/>
              </a:solidFill>
            </a:endParaRPr>
          </a:p>
          <a:p>
            <a:pPr marL="354013" lvl="1" indent="-1778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C00000"/>
                </a:solidFill>
              </a:rPr>
              <a:t>Herren födde mig [visheten</a:t>
            </a:r>
            <a:r>
              <a:rPr lang="sv-SE">
                <a:solidFill>
                  <a:srgbClr val="C00000"/>
                </a:solidFill>
              </a:rPr>
              <a:t>] </a:t>
            </a:r>
            <a:r>
              <a:rPr lang="sv-SE" b="1" i="1">
                <a:solidFill>
                  <a:schemeClr val="accent5">
                    <a:lumMod val="75000"/>
                  </a:schemeClr>
                </a:solidFill>
              </a:rPr>
              <a:t>vid</a:t>
            </a:r>
            <a:r>
              <a:rPr lang="sv-SE" i="1">
                <a:solidFill>
                  <a:schemeClr val="accent5">
                    <a:lumMod val="75000"/>
                  </a:schemeClr>
                </a:solidFill>
              </a:rPr>
              <a:t> begynnelsen</a:t>
            </a:r>
            <a:r>
              <a:rPr lang="sv-SE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>
                <a:solidFill>
                  <a:srgbClr val="C00000"/>
                </a:solidFill>
              </a:rPr>
              <a:t>av </a:t>
            </a:r>
            <a:r>
              <a:rPr lang="sv-SE" dirty="0">
                <a:solidFill>
                  <a:srgbClr val="C00000"/>
                </a:solidFill>
              </a:rPr>
              <a:t>sin väg, </a:t>
            </a:r>
            <a:r>
              <a:rPr lang="sv-SE" b="1" i="1" dirty="0">
                <a:solidFill>
                  <a:schemeClr val="accent3">
                    <a:lumMod val="75000"/>
                  </a:schemeClr>
                </a:solidFill>
              </a:rPr>
              <a:t>före</a:t>
            </a:r>
            <a:r>
              <a:rPr lang="sv-SE" i="1" dirty="0">
                <a:solidFill>
                  <a:schemeClr val="accent3">
                    <a:lumMod val="75000"/>
                  </a:schemeClr>
                </a:solidFill>
              </a:rPr>
              <a:t> sina gärningar</a:t>
            </a:r>
            <a:r>
              <a:rPr lang="sv-SE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v-SE" dirty="0">
                <a:solidFill>
                  <a:srgbClr val="C00000"/>
                </a:solidFill>
              </a:rPr>
              <a:t>i urtiden.</a:t>
            </a:r>
            <a:r>
              <a:rPr lang="sv-SE" dirty="0"/>
              <a:t> </a:t>
            </a:r>
            <a:r>
              <a:rPr lang="sv-SE" sz="1400" dirty="0"/>
              <a:t>(Ords 8:22)</a:t>
            </a:r>
          </a:p>
          <a:p>
            <a:pPr marL="354013" lvl="1" indent="-1778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C00000"/>
                </a:solidFill>
              </a:rPr>
              <a:t>Far, förhärliga nu mig med den härlighet som jag hade hos dig </a:t>
            </a:r>
            <a:r>
              <a:rPr lang="sv-SE" b="1" i="1" dirty="0">
                <a:solidFill>
                  <a:schemeClr val="accent3">
                    <a:lumMod val="75000"/>
                  </a:schemeClr>
                </a:solidFill>
              </a:rPr>
              <a:t>innan</a:t>
            </a:r>
            <a:r>
              <a:rPr lang="sv-SE" i="1" dirty="0">
                <a:solidFill>
                  <a:schemeClr val="accent3">
                    <a:lumMod val="75000"/>
                  </a:schemeClr>
                </a:solidFill>
              </a:rPr>
              <a:t> världen var till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/>
              <a:t>(Joh 17:5)</a:t>
            </a:r>
          </a:p>
          <a:p>
            <a:pPr marL="354013" lvl="1" indent="-1778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C00000"/>
                </a:solidFill>
              </a:rPr>
              <a:t>Du har älskat mig </a:t>
            </a:r>
            <a:r>
              <a:rPr lang="sv-SE" b="1" i="1" dirty="0">
                <a:solidFill>
                  <a:schemeClr val="accent3">
                    <a:lumMod val="75000"/>
                  </a:schemeClr>
                </a:solidFill>
              </a:rPr>
              <a:t>före</a:t>
            </a:r>
            <a:r>
              <a:rPr lang="sv-SE" i="1" dirty="0">
                <a:solidFill>
                  <a:schemeClr val="accent3">
                    <a:lumMod val="75000"/>
                  </a:schemeClr>
                </a:solidFill>
              </a:rPr>
              <a:t> världens skapelse</a:t>
            </a:r>
            <a:r>
              <a:rPr lang="sv-SE" dirty="0">
                <a:solidFill>
                  <a:srgbClr val="C00000"/>
                </a:solidFill>
              </a:rPr>
              <a:t>.</a:t>
            </a:r>
            <a:r>
              <a:rPr lang="sv-SE" dirty="0"/>
              <a:t> </a:t>
            </a:r>
            <a:r>
              <a:rPr lang="sv-SE" sz="1400" dirty="0"/>
              <a:t>(Joh 17:24)</a:t>
            </a:r>
          </a:p>
          <a:p>
            <a:pPr marL="354013" lvl="1" indent="-1778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C00000"/>
                </a:solidFill>
              </a:rPr>
              <a:t>Han är den osynlige Gudens avbild</a:t>
            </a:r>
            <a:r>
              <a:rPr lang="sv-SE">
                <a:solidFill>
                  <a:srgbClr val="C00000"/>
                </a:solidFill>
              </a:rPr>
              <a:t>, förstfödd </a:t>
            </a:r>
            <a:r>
              <a:rPr lang="sv-SE" b="1" i="1">
                <a:solidFill>
                  <a:schemeClr val="accent3">
                    <a:lumMod val="75000"/>
                  </a:schemeClr>
                </a:solidFill>
              </a:rPr>
              <a:t>före</a:t>
            </a:r>
            <a:r>
              <a:rPr lang="sv-SE" i="1">
                <a:solidFill>
                  <a:schemeClr val="accent3">
                    <a:lumMod val="75000"/>
                  </a:schemeClr>
                </a:solidFill>
              </a:rPr>
              <a:t> allt skapat</a:t>
            </a:r>
            <a:r>
              <a:rPr lang="sv-SE">
                <a:solidFill>
                  <a:srgbClr val="C00000"/>
                </a:solidFill>
              </a:rPr>
              <a:t>... </a:t>
            </a:r>
            <a:r>
              <a:rPr lang="sv-SE" sz="1400"/>
              <a:t>(Kol 1:15)</a:t>
            </a:r>
            <a:endParaRPr lang="sv-SE" sz="1400" dirty="0"/>
          </a:p>
          <a:p>
            <a:pPr>
              <a:spcBef>
                <a:spcPts val="1200"/>
              </a:spcBef>
            </a:pPr>
            <a:r>
              <a:rPr lang="sv-SE">
                <a:solidFill>
                  <a:srgbClr val="000000"/>
                </a:solidFill>
              </a:rPr>
              <a:t>Kritik:</a:t>
            </a:r>
            <a:br>
              <a:rPr lang="sv-SE">
                <a:solidFill>
                  <a:srgbClr val="000000"/>
                </a:solidFill>
              </a:rPr>
            </a:br>
            <a:r>
              <a:rPr lang="sv-SE">
                <a:solidFill>
                  <a:srgbClr val="000000"/>
                </a:solidFill>
              </a:rPr>
              <a:t>Athanasianska trosbekännelsen: ”</a:t>
            </a:r>
            <a:r>
              <a:rPr lang="sv-SE" i="1">
                <a:solidFill>
                  <a:srgbClr val="000000"/>
                </a:solidFill>
              </a:rPr>
              <a:t>Född av Faderns väsen </a:t>
            </a:r>
            <a:r>
              <a:rPr lang="sv-SE" i="1" u="sng">
                <a:solidFill>
                  <a:srgbClr val="000000"/>
                </a:solidFill>
              </a:rPr>
              <a:t>före all tid</a:t>
            </a:r>
            <a:r>
              <a:rPr lang="sv-SE">
                <a:solidFill>
                  <a:srgbClr val="000000"/>
                </a:solidFill>
              </a:rPr>
              <a:t>”.</a:t>
            </a:r>
            <a:endParaRPr lang="sv-SE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54013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>
                <a:solidFill>
                  <a:srgbClr val="000000"/>
                </a:solidFill>
              </a:rPr>
              <a:t>En självmotsägelse: ”Född” är ett verb som beskriver en händelse i tiden.</a:t>
            </a:r>
          </a:p>
          <a:p>
            <a:pPr marL="354013" indent="-1778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065338" algn="l"/>
                <a:tab pos="3500438" algn="l"/>
              </a:tabLst>
            </a:pPr>
            <a:r>
              <a:rPr lang="sv-SE">
                <a:solidFill>
                  <a:srgbClr val="000000"/>
                </a:solidFill>
              </a:rPr>
              <a:t>Jämför Mika 5:2:	</a:t>
            </a:r>
            <a:r>
              <a:rPr lang="sv-SE"/>
              <a:t>Sv. Folkbibeln:	</a:t>
            </a:r>
            <a:r>
              <a:rPr lang="sv-SE">
                <a:solidFill>
                  <a:srgbClr val="C00000"/>
                </a:solidFill>
              </a:rPr>
              <a:t>Hans ursprung är </a:t>
            </a:r>
            <a:r>
              <a:rPr lang="sv-SE" i="1" u="sng">
                <a:solidFill>
                  <a:srgbClr val="C00000"/>
                </a:solidFill>
              </a:rPr>
              <a:t>före tiden</a:t>
            </a:r>
            <a:r>
              <a:rPr lang="sv-SE">
                <a:solidFill>
                  <a:srgbClr val="C00000"/>
                </a:solidFill>
              </a:rPr>
              <a:t>,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>
                <a:solidFill>
                  <a:srgbClr val="C00000"/>
                </a:solidFill>
              </a:rPr>
              <a:t>		</a:t>
            </a:r>
            <a:r>
              <a:rPr lang="sv-SE" i="1" u="sng">
                <a:solidFill>
                  <a:srgbClr val="C00000"/>
                </a:solidFill>
              </a:rPr>
              <a:t>från evighetens dagar</a:t>
            </a:r>
            <a:r>
              <a:rPr lang="sv-SE">
                <a:solidFill>
                  <a:srgbClr val="C00000"/>
                </a:solidFill>
              </a:rPr>
              <a:t>.</a:t>
            </a:r>
          </a:p>
          <a:p>
            <a:pPr marL="2005013" lvl="4">
              <a:spcBef>
                <a:spcPts val="600"/>
              </a:spcBef>
              <a:tabLst>
                <a:tab pos="2065338" algn="l"/>
                <a:tab pos="3500438" algn="l"/>
              </a:tabLst>
            </a:pPr>
            <a:r>
              <a:rPr lang="sv-SE">
                <a:solidFill>
                  <a:srgbClr val="C00000"/>
                </a:solidFill>
              </a:rPr>
              <a:t>	</a:t>
            </a:r>
            <a:r>
              <a:rPr lang="sv-SE"/>
              <a:t>Bibel 2000:	</a:t>
            </a:r>
            <a:r>
              <a:rPr lang="sv-SE">
                <a:solidFill>
                  <a:srgbClr val="C00000"/>
                </a:solidFill>
              </a:rPr>
              <a:t>En som leder sin härkomst </a:t>
            </a:r>
            <a:r>
              <a:rPr lang="sv-SE" i="1" u="sng">
                <a:solidFill>
                  <a:srgbClr val="C00000"/>
                </a:solidFill>
              </a:rPr>
              <a:t>från forntiden</a:t>
            </a:r>
            <a:r>
              <a:rPr lang="sv-SE">
                <a:solidFill>
                  <a:srgbClr val="C00000"/>
                </a:solidFill>
              </a:rPr>
              <a:t>,</a:t>
            </a:r>
            <a:br>
              <a:rPr lang="sv-SE">
                <a:solidFill>
                  <a:srgbClr val="C00000"/>
                </a:solidFill>
              </a:rPr>
            </a:br>
            <a:r>
              <a:rPr lang="sv-SE">
                <a:solidFill>
                  <a:srgbClr val="C00000"/>
                </a:solidFill>
              </a:rPr>
              <a:t>		 </a:t>
            </a:r>
            <a:r>
              <a:rPr lang="sv-SE" i="1" u="sng">
                <a:solidFill>
                  <a:srgbClr val="C00000"/>
                </a:solidFill>
              </a:rPr>
              <a:t>från det längesedan förflutna</a:t>
            </a:r>
            <a:r>
              <a:rPr lang="sv-SE">
                <a:solidFill>
                  <a:srgbClr val="C00000"/>
                </a:solidFill>
              </a:rPr>
              <a:t>.</a:t>
            </a:r>
          </a:p>
          <a:p>
            <a:pPr marL="0" lvl="1">
              <a:spcBef>
                <a:spcPts val="1200"/>
              </a:spcBef>
            </a:pPr>
            <a:r>
              <a:rPr lang="sv-SE"/>
              <a:t>Jesus är Guds agent för att skapa:</a:t>
            </a:r>
            <a:endParaRPr lang="sv-SE">
              <a:solidFill>
                <a:srgbClr val="C00000"/>
              </a:solidFill>
            </a:endParaRPr>
          </a:p>
          <a:p>
            <a:pPr marL="354013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>
                <a:solidFill>
                  <a:srgbClr val="C00000"/>
                </a:solidFill>
              </a:rPr>
              <a:t>Vi </a:t>
            </a:r>
            <a:r>
              <a:rPr lang="sv-SE" dirty="0">
                <a:solidFill>
                  <a:srgbClr val="C00000"/>
                </a:solidFill>
              </a:rPr>
              <a:t>har bara en Gud, Fadern </a:t>
            </a:r>
            <a:r>
              <a:rPr lang="sv-SE" b="1" i="1" u="sng" dirty="0">
                <a:solidFill>
                  <a:srgbClr val="C00000"/>
                </a:solidFill>
              </a:rPr>
              <a:t>från</a:t>
            </a:r>
            <a:r>
              <a:rPr lang="sv-SE" i="1" u="sng" dirty="0">
                <a:solidFill>
                  <a:srgbClr val="C00000"/>
                </a:solidFill>
              </a:rPr>
              <a:t> vilken</a:t>
            </a:r>
            <a:r>
              <a:rPr lang="sv-SE" dirty="0">
                <a:solidFill>
                  <a:srgbClr val="C00000"/>
                </a:solidFill>
              </a:rPr>
              <a:t> allting är… </a:t>
            </a:r>
            <a:r>
              <a:rPr lang="sv-SE">
                <a:solidFill>
                  <a:srgbClr val="C00000"/>
                </a:solidFill>
              </a:rPr>
              <a:t>och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>
                <a:solidFill>
                  <a:srgbClr val="C00000"/>
                </a:solidFill>
              </a:rPr>
              <a:t>en Herre, Jesus </a:t>
            </a:r>
            <a:r>
              <a:rPr lang="sv-SE" dirty="0">
                <a:solidFill>
                  <a:srgbClr val="C00000"/>
                </a:solidFill>
              </a:rPr>
              <a:t>Kristus </a:t>
            </a:r>
            <a:r>
              <a:rPr lang="sv-SE" b="1" i="1" u="sng" dirty="0">
                <a:solidFill>
                  <a:srgbClr val="C00000"/>
                </a:solidFill>
              </a:rPr>
              <a:t>genom</a:t>
            </a:r>
            <a:r>
              <a:rPr lang="sv-SE" i="1" u="sng" dirty="0">
                <a:solidFill>
                  <a:srgbClr val="C00000"/>
                </a:solidFill>
              </a:rPr>
              <a:t> vilken</a:t>
            </a:r>
            <a:r>
              <a:rPr lang="sv-SE" dirty="0">
                <a:solidFill>
                  <a:srgbClr val="C00000"/>
                </a:solidFill>
              </a:rPr>
              <a:t> allting är.</a:t>
            </a:r>
            <a:r>
              <a:rPr lang="sv-SE" dirty="0">
                <a:solidFill>
                  <a:srgbClr val="000000"/>
                </a:solidFill>
              </a:rPr>
              <a:t> </a:t>
            </a:r>
            <a:r>
              <a:rPr lang="sv-SE" sz="1400" dirty="0">
                <a:solidFill>
                  <a:srgbClr val="000000"/>
                </a:solidFill>
              </a:rPr>
              <a:t>(1 Kor </a:t>
            </a:r>
            <a:r>
              <a:rPr lang="sv-SE" sz="1400">
                <a:solidFill>
                  <a:srgbClr val="000000"/>
                </a:solidFill>
              </a:rPr>
              <a:t>8:6)</a:t>
            </a:r>
            <a:endParaRPr lang="sv-SE" sz="14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54013" lvl="1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C00000"/>
                </a:solidFill>
              </a:rPr>
              <a:t>För </a:t>
            </a:r>
            <a:r>
              <a:rPr lang="sv-SE" b="1" i="1" u="sng" dirty="0">
                <a:solidFill>
                  <a:srgbClr val="C00000"/>
                </a:solidFill>
              </a:rPr>
              <a:t>i</a:t>
            </a:r>
            <a:r>
              <a:rPr lang="sv-SE" i="1" u="sng" dirty="0">
                <a:solidFill>
                  <a:srgbClr val="C00000"/>
                </a:solidFill>
              </a:rPr>
              <a:t> honom</a:t>
            </a:r>
            <a:r>
              <a:rPr lang="sv-SE" dirty="0">
                <a:solidFill>
                  <a:srgbClr val="C00000"/>
                </a:solidFill>
              </a:rPr>
              <a:t> skapades allt i himlen och på jorden</a:t>
            </a:r>
            <a:r>
              <a:rPr lang="sv-SE">
                <a:solidFill>
                  <a:srgbClr val="C00000"/>
                </a:solidFill>
              </a:rPr>
              <a:t>…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>
                <a:solidFill>
                  <a:srgbClr val="C00000"/>
                </a:solidFill>
              </a:rPr>
              <a:t>allt </a:t>
            </a:r>
            <a:r>
              <a:rPr lang="sv-SE" dirty="0">
                <a:solidFill>
                  <a:srgbClr val="C00000"/>
                </a:solidFill>
              </a:rPr>
              <a:t>är skapat </a:t>
            </a:r>
            <a:r>
              <a:rPr lang="sv-SE" b="1" i="1" u="sng" dirty="0">
                <a:solidFill>
                  <a:srgbClr val="C00000"/>
                </a:solidFill>
              </a:rPr>
              <a:t>genom</a:t>
            </a:r>
            <a:r>
              <a:rPr lang="sv-SE" i="1" u="sng" dirty="0">
                <a:solidFill>
                  <a:srgbClr val="C00000"/>
                </a:solidFill>
              </a:rPr>
              <a:t> honom</a:t>
            </a:r>
            <a:r>
              <a:rPr lang="sv-SE" dirty="0">
                <a:solidFill>
                  <a:srgbClr val="C00000"/>
                </a:solidFill>
              </a:rPr>
              <a:t> och </a:t>
            </a:r>
            <a:r>
              <a:rPr lang="sv-SE" b="1" i="1" u="sng" dirty="0">
                <a:solidFill>
                  <a:srgbClr val="C00000"/>
                </a:solidFill>
              </a:rPr>
              <a:t>till</a:t>
            </a:r>
            <a:r>
              <a:rPr lang="sv-SE" i="1" u="sng" dirty="0">
                <a:solidFill>
                  <a:srgbClr val="C00000"/>
                </a:solidFill>
              </a:rPr>
              <a:t> honom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/>
              <a:t>(Kol </a:t>
            </a:r>
            <a:r>
              <a:rPr lang="sv-SE" sz="1400"/>
              <a:t>1:16)</a:t>
            </a:r>
            <a:endParaRPr lang="sv-SE" sz="1400" dirty="0">
              <a:highlight>
                <a:srgbClr val="FFFF00"/>
              </a:highlight>
            </a:endParaRPr>
          </a:p>
        </p:txBody>
      </p:sp>
      <p:sp>
        <p:nvSpPr>
          <p:cNvPr id="4" name="Pil: nedåt 3">
            <a:extLst>
              <a:ext uri="{FF2B5EF4-FFF2-40B4-BE49-F238E27FC236}">
                <a16:creationId xmlns:a16="http://schemas.microsoft.com/office/drawing/2014/main" id="{2072F914-9A63-4EE0-AC1D-65B0A8833099}"/>
              </a:ext>
            </a:extLst>
          </p:cNvPr>
          <p:cNvSpPr/>
          <p:nvPr/>
        </p:nvSpPr>
        <p:spPr>
          <a:xfrm rot="1405960">
            <a:off x="8492378" y="3827621"/>
            <a:ext cx="855637" cy="1355403"/>
          </a:xfrm>
          <a:prstGeom prst="downArrow">
            <a:avLst>
              <a:gd name="adj1" fmla="val 71333"/>
              <a:gd name="adj2" fmla="val 2659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sv-SE" sz="1600" b="1"/>
              <a:t>Begynnelsen</a:t>
            </a:r>
          </a:p>
          <a:p>
            <a:pPr algn="ctr"/>
            <a:r>
              <a:rPr lang="sv-SE" sz="1600"/>
              <a:t>Jesu födelse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6511486-4A22-4FB8-8D20-56C05FFCA385}"/>
              </a:ext>
            </a:extLst>
          </p:cNvPr>
          <p:cNvSpPr txBox="1"/>
          <p:nvPr/>
        </p:nvSpPr>
        <p:spPr>
          <a:xfrm>
            <a:off x="8659573" y="5162550"/>
            <a:ext cx="27051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Skapelsedag</a:t>
            </a:r>
          </a:p>
          <a:p>
            <a:pPr algn="ctr"/>
            <a:r>
              <a:rPr lang="sv-SE" sz="1600">
                <a:solidFill>
                  <a:schemeClr val="bg1"/>
                </a:solidFill>
              </a:rPr>
              <a:t>ett</a:t>
            </a:r>
          </a:p>
        </p:txBody>
      </p:sp>
      <p:sp>
        <p:nvSpPr>
          <p:cNvPr id="8" name="Pil: nedåt 7">
            <a:extLst>
              <a:ext uri="{FF2B5EF4-FFF2-40B4-BE49-F238E27FC236}">
                <a16:creationId xmlns:a16="http://schemas.microsoft.com/office/drawing/2014/main" id="{ABF17503-0395-4382-9C8C-93930A07C932}"/>
              </a:ext>
            </a:extLst>
          </p:cNvPr>
          <p:cNvSpPr/>
          <p:nvPr/>
        </p:nvSpPr>
        <p:spPr>
          <a:xfrm rot="1405960">
            <a:off x="9654428" y="3827621"/>
            <a:ext cx="855637" cy="1355403"/>
          </a:xfrm>
          <a:prstGeom prst="downArrow">
            <a:avLst>
              <a:gd name="adj1" fmla="val 71333"/>
              <a:gd name="adj2" fmla="val 2659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sv-SE" sz="1600"/>
              <a:t>Skapelsen</a:t>
            </a:r>
          </a:p>
          <a:p>
            <a:pPr algn="ctr"/>
            <a:r>
              <a:rPr lang="sv-SE" sz="1600"/>
              <a:t>börjar</a:t>
            </a:r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6DF97DC7-F7A7-4E48-AE93-80B372780A94}"/>
              </a:ext>
            </a:extLst>
          </p:cNvPr>
          <p:cNvSpPr/>
          <p:nvPr/>
        </p:nvSpPr>
        <p:spPr>
          <a:xfrm>
            <a:off x="8659573" y="5686425"/>
            <a:ext cx="3187166" cy="5619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/>
              <a:t>Tid</a:t>
            </a:r>
          </a:p>
        </p:txBody>
      </p:sp>
      <p:sp>
        <p:nvSpPr>
          <p:cNvPr id="7" name="Explosion: 14 punkter 6">
            <a:extLst>
              <a:ext uri="{FF2B5EF4-FFF2-40B4-BE49-F238E27FC236}">
                <a16:creationId xmlns:a16="http://schemas.microsoft.com/office/drawing/2014/main" id="{8B02B385-AC8A-4040-9318-ED83A09C3A05}"/>
              </a:ext>
            </a:extLst>
          </p:cNvPr>
          <p:cNvSpPr/>
          <p:nvPr/>
        </p:nvSpPr>
        <p:spPr>
          <a:xfrm>
            <a:off x="6916498" y="5610225"/>
            <a:ext cx="1990725" cy="923925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600"/>
              <a:t>Ingen tid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756E371-D1FC-4432-A730-CFECA535FD73}"/>
              </a:ext>
            </a:extLst>
          </p:cNvPr>
          <p:cNvSpPr txBox="1"/>
          <p:nvPr/>
        </p:nvSpPr>
        <p:spPr>
          <a:xfrm rot="19937651">
            <a:off x="7240348" y="4854495"/>
            <a:ext cx="873957" cy="8154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sv-SE" sz="2000" b="1">
                <a:ln/>
                <a:solidFill>
                  <a:schemeClr val="accent3"/>
                </a:solidFill>
              </a:rPr>
              <a:t>EVIG</a:t>
            </a:r>
          </a:p>
          <a:p>
            <a:pPr algn="ctr">
              <a:lnSpc>
                <a:spcPts val="2800"/>
              </a:lnSpc>
            </a:pPr>
            <a:r>
              <a:rPr lang="sv-SE" sz="2800" b="1">
                <a:ln/>
                <a:solidFill>
                  <a:schemeClr val="accent3"/>
                </a:solidFill>
              </a:rPr>
              <a:t>GUD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792420"/>
      </p:ext>
    </p:extLst>
  </p:cSld>
  <p:clrMapOvr>
    <a:masterClrMapping/>
  </p:clrMapOvr>
  <p:transition advTm="4685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animBg="1"/>
      <p:bldP spid="5" grpId="0" uiExpand="1" animBg="1"/>
      <p:bldP spid="8" grpId="0" uiExpand="1" animBg="1"/>
      <p:bldP spid="9" grpId="0" uiExpand="1" animBg="1"/>
      <p:bldP spid="7" grpId="0" uiExpan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5706F83-AC18-400D-AA6D-AE5B7FE5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Sedan visar sig Jesus på flera ställen i GT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DC82E24-38AF-4DC5-9747-3672DB9A9B40}"/>
              </a:ext>
            </a:extLst>
          </p:cNvPr>
          <p:cNvSpPr txBox="1"/>
          <p:nvPr/>
        </p:nvSpPr>
        <p:spPr>
          <a:xfrm>
            <a:off x="0" y="763109"/>
            <a:ext cx="12192000" cy="4478149"/>
          </a:xfrm>
          <a:prstGeom prst="rect">
            <a:avLst/>
          </a:prstGeom>
          <a:noFill/>
        </p:spPr>
        <p:txBody>
          <a:bodyPr wrap="square" lIns="216000" rIns="0" rtlCol="0">
            <a:spAutoFit/>
          </a:bodyPr>
          <a:lstStyle/>
          <a:p>
            <a:r>
              <a:rPr lang="sv-SE" sz="2000" dirty="0">
                <a:cs typeface="AngsanaUPC" panose="020B0502040204020203" pitchFamily="18" charset="-34"/>
              </a:rPr>
              <a:t>NT säger att GT handlar om Jesus:</a:t>
            </a:r>
          </a:p>
          <a:p>
            <a:pPr marL="361950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Jesus… förklarade för dem vad det stod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om honom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i alla Skrifterna.</a:t>
            </a:r>
            <a:r>
              <a:rPr lang="sv-SE" sz="2000" dirty="0">
                <a:cs typeface="AngsanaUPC" panose="020B0502040204020203" pitchFamily="18" charset="-34"/>
              </a:rPr>
              <a:t> </a:t>
            </a:r>
            <a:r>
              <a:rPr lang="sv-SE" sz="1600" dirty="0">
                <a:cs typeface="AngsanaUPC" panose="020B0502040204020203" pitchFamily="18" charset="-34"/>
              </a:rPr>
              <a:t>(Luk 24:27)</a:t>
            </a:r>
          </a:p>
          <a:p>
            <a:pPr marL="361950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Jesus svarade:… Jag Är,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innan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Abraham fanns.</a:t>
            </a:r>
            <a:r>
              <a:rPr lang="sv-SE" sz="2000" dirty="0">
                <a:cs typeface="AngsanaUPC" panose="020B0502040204020203" pitchFamily="18" charset="-34"/>
              </a:rPr>
              <a:t> </a:t>
            </a:r>
            <a:r>
              <a:rPr lang="sv-SE" sz="1600" dirty="0">
                <a:cs typeface="AngsanaUPC" panose="020B0502040204020203" pitchFamily="18" charset="-34"/>
              </a:rPr>
              <a:t>(Joh 8:58)</a:t>
            </a:r>
          </a:p>
          <a:p>
            <a:pPr marL="361950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Nåd vare med er och frid från honom som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är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och som </a:t>
            </a:r>
            <a:r>
              <a:rPr lang="sv-SE" sz="2000" b="1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var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och som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kommer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. </a:t>
            </a:r>
            <a:r>
              <a:rPr lang="sv-SE" sz="1600" dirty="0">
                <a:cs typeface="AngsanaUPC" panose="020B0502040204020203" pitchFamily="18" charset="-34"/>
              </a:rPr>
              <a:t>(Upp 1:4)</a:t>
            </a:r>
          </a:p>
          <a:p>
            <a:pPr>
              <a:spcBef>
                <a:spcPts val="2400"/>
              </a:spcBef>
            </a:pPr>
            <a:r>
              <a:rPr lang="sv-SE" sz="2000" dirty="0">
                <a:cs typeface="AngsanaUPC" panose="020B0502040204020203" pitchFamily="18" charset="-34"/>
              </a:rPr>
              <a:t>Jesus besökte olika personer:</a:t>
            </a:r>
          </a:p>
          <a:p>
            <a:pPr marL="361950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De drack ur en andlig klippa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som följde dem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, och den klippan var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Kristus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. </a:t>
            </a:r>
            <a:r>
              <a:rPr lang="sv-SE" sz="1600" dirty="0">
                <a:cs typeface="AngsanaUPC" panose="020B0502040204020203" pitchFamily="18" charset="-34"/>
              </a:rPr>
              <a:t>(1 Kor 10:4)</a:t>
            </a:r>
          </a:p>
          <a:p>
            <a:pPr marL="361950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Därefter kom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Herrens ord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till Abram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i en syn</a:t>
            </a:r>
            <a:r>
              <a:rPr lang="sv-SE" sz="2000" dirty="0">
                <a:cs typeface="AngsanaUPC" panose="020B0502040204020203" pitchFamily="18" charset="-34"/>
              </a:rPr>
              <a:t> [Abram såg honom]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. </a:t>
            </a:r>
            <a:r>
              <a:rPr lang="sv-SE" sz="1600" dirty="0">
                <a:cs typeface="AngsanaUPC" panose="020B0502040204020203" pitchFamily="18" charset="-34"/>
              </a:rPr>
              <a:t>(1 Mos 15:1)</a:t>
            </a:r>
          </a:p>
          <a:p>
            <a:pPr marL="361950" indent="-1809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När Gud hade talat färdigt med Abraham </a:t>
            </a:r>
            <a:r>
              <a:rPr lang="sv-SE" sz="2000" i="1" u="sng" dirty="0">
                <a:solidFill>
                  <a:srgbClr val="C00000"/>
                </a:solidFill>
                <a:cs typeface="AngsanaUPC" panose="020B0502040204020203" pitchFamily="18" charset="-34"/>
              </a:rPr>
              <a:t>steg han upp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från honom. </a:t>
            </a:r>
            <a:r>
              <a:rPr lang="sv-SE" sz="1600" dirty="0">
                <a:cs typeface="AngsanaUPC" panose="020B0502040204020203" pitchFamily="18" charset="-34"/>
              </a:rPr>
              <a:t>(1 Mos </a:t>
            </a:r>
            <a:r>
              <a:rPr lang="sv-SE" sz="1600">
                <a:cs typeface="AngsanaUPC" panose="020B0502040204020203" pitchFamily="18" charset="-34"/>
              </a:rPr>
              <a:t>17:22)</a:t>
            </a:r>
            <a:endParaRPr lang="sv-SE" sz="1600" dirty="0">
              <a:highlight>
                <a:srgbClr val="FFFF00"/>
              </a:highlight>
              <a:cs typeface="AngsanaUPC" panose="020B0502040204020203" pitchFamily="18" charset="-34"/>
            </a:endParaRPr>
          </a:p>
          <a:p>
            <a:pPr marL="355600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Han vandrade med Adam och Eva i lustgården. </a:t>
            </a:r>
            <a:r>
              <a:rPr lang="sv-SE" sz="1600" dirty="0"/>
              <a:t>(1 Mos 3:8)</a:t>
            </a:r>
          </a:p>
          <a:p>
            <a:pPr marL="355600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Han brottades med Jakob vid Jabboks vadställe. </a:t>
            </a:r>
            <a:r>
              <a:rPr lang="sv-SE" sz="1600" dirty="0"/>
              <a:t>(1 Mos 32:22-32)</a:t>
            </a:r>
          </a:p>
          <a:p>
            <a:pPr marL="355600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Han steg ner på berget Sinai när lagen gavs. </a:t>
            </a:r>
            <a:r>
              <a:rPr lang="sv-SE" sz="1600" dirty="0"/>
              <a:t>(2 Mos 19:18-20)</a:t>
            </a:r>
            <a:endParaRPr lang="sv-SE" sz="2000" dirty="0"/>
          </a:p>
          <a:p>
            <a:pPr marL="355600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cs typeface="AngsanaUPC" panose="020B0502040204020203" pitchFamily="18" charset="-34"/>
              </a:rPr>
              <a:t>Som </a:t>
            </a:r>
            <a:r>
              <a:rPr lang="sv-SE" sz="2000" i="1" u="sng" dirty="0">
                <a:cs typeface="AngsanaUPC" panose="020B0502040204020203" pitchFamily="18" charset="-34"/>
              </a:rPr>
              <a:t>Herrens budbärare</a:t>
            </a:r>
            <a:r>
              <a:rPr lang="sv-SE" sz="2000" dirty="0">
                <a:cs typeface="AngsanaUPC" panose="020B0502040204020203" pitchFamily="18" charset="-34"/>
              </a:rPr>
              <a:t> (egen bild).</a:t>
            </a:r>
          </a:p>
        </p:txBody>
      </p:sp>
      <p:sp>
        <p:nvSpPr>
          <p:cNvPr id="12" name="Pratbubbla: oval 11">
            <a:extLst>
              <a:ext uri="{FF2B5EF4-FFF2-40B4-BE49-F238E27FC236}">
                <a16:creationId xmlns:a16="http://schemas.microsoft.com/office/drawing/2014/main" id="{6E8EFEDA-C40E-46E4-8B77-10045CF74902}"/>
              </a:ext>
            </a:extLst>
          </p:cNvPr>
          <p:cNvSpPr/>
          <p:nvPr/>
        </p:nvSpPr>
        <p:spPr>
          <a:xfrm>
            <a:off x="9566173" y="3772637"/>
            <a:ext cx="2083128" cy="1227988"/>
          </a:xfrm>
          <a:prstGeom prst="wedgeEllipseCallout">
            <a:avLst>
              <a:gd name="adj1" fmla="val -106278"/>
              <a:gd name="adj2" fmla="val -8734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2300"/>
              </a:lnSpc>
            </a:pPr>
            <a:r>
              <a:rPr lang="sv-SE" sz="2200" dirty="0">
                <a:solidFill>
                  <a:srgbClr val="C00000"/>
                </a:solidFill>
              </a:rPr>
              <a:t>Hans namn</a:t>
            </a:r>
            <a:br>
              <a:rPr lang="sv-SE" sz="2200" dirty="0">
                <a:solidFill>
                  <a:srgbClr val="C00000"/>
                </a:solidFill>
              </a:rPr>
            </a:br>
            <a:r>
              <a:rPr lang="sv-SE" sz="2200" dirty="0">
                <a:solidFill>
                  <a:srgbClr val="C00000"/>
                </a:solidFill>
              </a:rPr>
              <a:t>är </a:t>
            </a:r>
            <a:r>
              <a:rPr lang="sv-SE" sz="2200" i="1" u="sng" dirty="0">
                <a:solidFill>
                  <a:srgbClr val="C00000"/>
                </a:solidFill>
              </a:rPr>
              <a:t>Guds Ord</a:t>
            </a:r>
            <a:r>
              <a:rPr lang="sv-SE" sz="2200" dirty="0">
                <a:solidFill>
                  <a:srgbClr val="C00000"/>
                </a:solidFill>
              </a:rPr>
              <a:t>.</a:t>
            </a:r>
            <a:br>
              <a:rPr lang="sv-SE" sz="2200" dirty="0">
                <a:solidFill>
                  <a:srgbClr val="C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(Upp 19:13)</a:t>
            </a:r>
            <a:endParaRPr lang="sv-SE" sz="2200" dirty="0"/>
          </a:p>
        </p:txBody>
      </p:sp>
      <p:pic>
        <p:nvPicPr>
          <p:cNvPr id="14" name="Bildobjekt 13" descr="En bild som visar text&#10;&#10;Automatiskt genererad beskrivning">
            <a:extLst>
              <a:ext uri="{FF2B5EF4-FFF2-40B4-BE49-F238E27FC236}">
                <a16:creationId xmlns:a16="http://schemas.microsoft.com/office/drawing/2014/main" id="{63C56745-BE10-45C7-9FAC-6EC964A4A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03" y="5580753"/>
            <a:ext cx="12003741" cy="1247802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D76FA023-18C5-4116-981A-BCC72260C6DF}"/>
              </a:ext>
            </a:extLst>
          </p:cNvPr>
          <p:cNvSpPr txBox="1"/>
          <p:nvPr/>
        </p:nvSpPr>
        <p:spPr>
          <a:xfrm>
            <a:off x="9185839" y="5380099"/>
            <a:ext cx="2941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i="1" dirty="0">
                <a:solidFill>
                  <a:schemeClr val="bg2">
                    <a:lumMod val="50000"/>
                  </a:schemeClr>
                </a:solidFill>
              </a:rPr>
              <a:t>Ur Jesajarullen från Dödahavsrullarna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084422"/>
      </p:ext>
    </p:extLst>
  </p:cSld>
  <p:clrMapOvr>
    <a:masterClrMapping/>
  </p:clrMapOvr>
  <p:transition advTm="2091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2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18D4CAE-29AF-43EC-9F18-F11B50B1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Sonen är Faderns agent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1175A-A218-4BEA-885B-DD25B4171F81}"/>
              </a:ext>
            </a:extLst>
          </p:cNvPr>
          <p:cNvSpPr txBox="1"/>
          <p:nvPr/>
        </p:nvSpPr>
        <p:spPr>
          <a:xfrm>
            <a:off x="0" y="643062"/>
            <a:ext cx="12192000" cy="5927264"/>
          </a:xfrm>
          <a:prstGeom prst="rect">
            <a:avLst/>
          </a:prstGeom>
          <a:noFill/>
        </p:spPr>
        <p:txBody>
          <a:bodyPr wrap="square" lIns="216000" r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>
                <a:cs typeface="AngsanaUPC" panose="020B0502040204020203" pitchFamily="18" charset="-34"/>
              </a:rPr>
              <a:t>Vi lär känna Fadern genom Sonen:</a:t>
            </a:r>
            <a:br>
              <a:rPr lang="sv-SE" sz="2000" dirty="0">
                <a:cs typeface="AngsanaUPC" panose="020B0502040204020203" pitchFamily="18" charset="-34"/>
              </a:rPr>
            </a:br>
            <a:r>
              <a:rPr lang="sv-SE" sz="2000" dirty="0">
                <a:solidFill>
                  <a:srgbClr val="C00000"/>
                </a:solidFill>
              </a:rPr>
              <a:t>Ingen har någonsin sett </a:t>
            </a:r>
            <a:r>
              <a:rPr lang="sv-SE" sz="2000" i="1" u="sng" dirty="0">
                <a:solidFill>
                  <a:srgbClr val="C00000"/>
                </a:solidFill>
              </a:rPr>
              <a:t>Gud [Fadern]</a:t>
            </a:r>
            <a:r>
              <a:rPr lang="sv-SE" sz="2000" dirty="0">
                <a:solidFill>
                  <a:srgbClr val="C00000"/>
                </a:solidFill>
              </a:rPr>
              <a:t>. Den </a:t>
            </a:r>
            <a:r>
              <a:rPr lang="sv-SE" sz="2000" i="1" u="sng" dirty="0">
                <a:solidFill>
                  <a:srgbClr val="C00000"/>
                </a:solidFill>
              </a:rPr>
              <a:t>Enfödde [Jesus]</a:t>
            </a:r>
            <a:r>
              <a:rPr lang="sv-SE" sz="2000" dirty="0">
                <a:solidFill>
                  <a:srgbClr val="C00000"/>
                </a:solidFill>
              </a:rPr>
              <a:t>… han har gjort honom känd.</a:t>
            </a:r>
            <a:r>
              <a:rPr lang="sv-SE" sz="2000" dirty="0"/>
              <a:t> </a:t>
            </a:r>
            <a:r>
              <a:rPr lang="sv-SE" sz="1600" dirty="0"/>
              <a:t>(Joh 1:18)</a:t>
            </a:r>
            <a:endParaRPr lang="sv-SE" sz="1600" dirty="0">
              <a:cs typeface="AngsanaUPC" panose="020B0502040204020203" pitchFamily="18" charset="-34"/>
            </a:endParaRP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sv-SE" sz="2000" i="1" dirty="0">
                <a:solidFill>
                  <a:schemeClr val="accent3">
                    <a:lumMod val="75000"/>
                  </a:schemeClr>
                </a:solidFill>
                <a:cs typeface="AngsanaUPC" panose="020B0502040204020203" pitchFamily="18" charset="-34"/>
              </a:rPr>
              <a:t>Jesus</a:t>
            </a:r>
            <a:r>
              <a:rPr lang="sv-SE" sz="2000" dirty="0">
                <a:cs typeface="AngsanaUPC" panose="020B0502040204020203" pitchFamily="18" charset="-34"/>
              </a:rPr>
              <a:t> som </a:t>
            </a: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  <a:cs typeface="AngsanaUPC" panose="020B0502040204020203" pitchFamily="18" charset="-34"/>
              </a:rPr>
              <a:t>Guds</a:t>
            </a:r>
            <a:r>
              <a:rPr lang="sv-SE" sz="2000" dirty="0">
                <a:cs typeface="AngsanaUPC" panose="020B0502040204020203" pitchFamily="18" charset="-34"/>
              </a:rPr>
              <a:t> agent blir tydlig </a:t>
            </a:r>
            <a:r>
              <a:rPr lang="sv-SE" sz="1600" dirty="0">
                <a:cs typeface="AngsanaUPC" panose="020B0502040204020203" pitchFamily="18" charset="-34"/>
              </a:rPr>
              <a:t>i 2 Mos 33</a:t>
            </a:r>
            <a:r>
              <a:rPr lang="sv-SE" sz="2000" dirty="0">
                <a:cs typeface="AngsanaUPC" panose="020B0502040204020203" pitchFamily="18" charset="-34"/>
              </a:rPr>
              <a:t>:</a:t>
            </a:r>
          </a:p>
          <a:p>
            <a:pPr marL="361950" indent="-180975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</a:rPr>
              <a:t>Jag</a:t>
            </a:r>
            <a:r>
              <a:rPr lang="sv-SE" sz="20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ska sända en </a:t>
            </a:r>
            <a:r>
              <a:rPr lang="sv-SE" sz="2000" strike="sngStrike" dirty="0">
                <a:solidFill>
                  <a:srgbClr val="C00000"/>
                </a:solidFill>
                <a:highlight>
                  <a:srgbClr val="FFF7FD"/>
                </a:highlight>
              </a:rPr>
              <a:t>ängel</a:t>
            </a:r>
            <a:r>
              <a:rPr lang="sv-SE" sz="2000" dirty="0">
                <a:solidFill>
                  <a:srgbClr val="C00000"/>
                </a:solidFill>
                <a:highlight>
                  <a:srgbClr val="FFF7FD"/>
                </a:highlight>
              </a:rPr>
              <a:t> </a:t>
            </a:r>
            <a:r>
              <a:rPr lang="sv-SE" sz="2000" i="1" dirty="0">
                <a:solidFill>
                  <a:schemeClr val="accent3">
                    <a:lumMod val="75000"/>
                  </a:schemeClr>
                </a:solidFill>
                <a:highlight>
                  <a:srgbClr val="FFF7FD"/>
                </a:highlight>
              </a:rPr>
              <a:t>budbärare</a:t>
            </a:r>
            <a:r>
              <a:rPr lang="sv-SE" sz="2000" dirty="0">
                <a:solidFill>
                  <a:srgbClr val="C00000"/>
                </a:solidFill>
                <a:highlight>
                  <a:srgbClr val="FFF7FD"/>
                </a:highlight>
              </a:rPr>
              <a:t> </a:t>
            </a:r>
            <a:r>
              <a:rPr lang="sv-SE" sz="2000" dirty="0">
                <a:solidFill>
                  <a:srgbClr val="C00000"/>
                </a:solidFill>
              </a:rPr>
              <a:t>framför dig [Mose].</a:t>
            </a:r>
            <a:r>
              <a:rPr lang="sv-SE" sz="2000" dirty="0"/>
              <a:t> </a:t>
            </a:r>
            <a:r>
              <a:rPr lang="sv-SE" sz="1600" dirty="0"/>
              <a:t>(v.2)</a:t>
            </a:r>
            <a:endParaRPr lang="sv-SE" sz="2000" dirty="0">
              <a:cs typeface="AngsanaUPC" panose="020B0502040204020203" pitchFamily="18" charset="-34"/>
            </a:endParaRPr>
          </a:p>
          <a:p>
            <a:pPr marL="361950" indent="-180975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  <a:cs typeface="AngsanaUPC" panose="020B0502040204020203" pitchFamily="18" charset="-34"/>
              </a:rPr>
              <a:t>Jag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ska inte </a:t>
            </a: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  <a:cs typeface="AngsanaUPC" panose="020B0502040204020203" pitchFamily="18" charset="-34"/>
              </a:rPr>
              <a:t>själv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gå upp med dig </a:t>
            </a:r>
            <a:r>
              <a:rPr lang="sv-SE" sz="1600" dirty="0">
                <a:cs typeface="AngsanaUPC" panose="020B0502040204020203" pitchFamily="18" charset="-34"/>
              </a:rPr>
              <a:t>(v.3)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… </a:t>
            </a:r>
            <a:r>
              <a:rPr lang="sv-SE" sz="2000" i="1" dirty="0">
                <a:solidFill>
                  <a:schemeClr val="accent3">
                    <a:lumMod val="75000"/>
                  </a:schemeClr>
                </a:solidFill>
                <a:cs typeface="AngsanaUPC" panose="020B0502040204020203" pitchFamily="18" charset="-34"/>
              </a:rPr>
              <a:t>Min närvaro</a:t>
            </a:r>
            <a:r>
              <a:rPr lang="sv-SE" sz="2000" dirty="0">
                <a:solidFill>
                  <a:schemeClr val="accent3">
                    <a:lumMod val="75000"/>
                  </a:schemeClr>
                </a:solidFill>
                <a:cs typeface="AngsanaUPC" panose="020B0502040204020203" pitchFamily="18" charset="-34"/>
              </a:rPr>
              <a:t> 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ska gå med dig.</a:t>
            </a:r>
            <a:r>
              <a:rPr lang="sv-SE" sz="2000" dirty="0">
                <a:cs typeface="AngsanaUPC" panose="020B0502040204020203" pitchFamily="18" charset="-34"/>
              </a:rPr>
              <a:t> </a:t>
            </a:r>
            <a:r>
              <a:rPr lang="sv-SE" sz="1600" dirty="0">
                <a:cs typeface="AngsanaUPC" panose="020B0502040204020203" pitchFamily="18" charset="-34"/>
              </a:rPr>
              <a:t>(v.14)</a:t>
            </a:r>
          </a:p>
          <a:p>
            <a:pPr marL="361950" indent="-180975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  <a:cs typeface="AngsanaUPC" panose="020B0502040204020203" pitchFamily="18" charset="-34"/>
              </a:rPr>
              <a:t>Herren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talade med Mose </a:t>
            </a:r>
            <a:r>
              <a:rPr lang="sv-SE" sz="2000" i="1" dirty="0">
                <a:solidFill>
                  <a:schemeClr val="accent3">
                    <a:lumMod val="75000"/>
                  </a:schemeClr>
                </a:solidFill>
                <a:cs typeface="AngsanaUPC" panose="020B0502040204020203" pitchFamily="18" charset="-34"/>
              </a:rPr>
              <a:t>ansikte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mot ansikte.</a:t>
            </a:r>
            <a:r>
              <a:rPr lang="sv-SE" sz="2000" dirty="0">
                <a:cs typeface="AngsanaUPC" panose="020B0502040204020203" pitchFamily="18" charset="-34"/>
              </a:rPr>
              <a:t> </a:t>
            </a:r>
            <a:r>
              <a:rPr lang="sv-SE" sz="1600" dirty="0">
                <a:cs typeface="AngsanaUPC" panose="020B0502040204020203" pitchFamily="18" charset="-34"/>
              </a:rPr>
              <a:t>(v.11)</a:t>
            </a:r>
            <a:endParaRPr lang="sv-SE" sz="2000" dirty="0">
              <a:cs typeface="AngsanaUPC" panose="020B0502040204020203" pitchFamily="18" charset="-34"/>
            </a:endParaRPr>
          </a:p>
          <a:p>
            <a:pPr marL="714375" indent="-171450">
              <a:lnSpc>
                <a:spcPts val="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Mose har en tilläggsönskan: </a:t>
            </a:r>
            <a:r>
              <a:rPr lang="sv-SE" sz="2000" dirty="0">
                <a:solidFill>
                  <a:srgbClr val="C00000"/>
                </a:solidFill>
              </a:rPr>
              <a:t>Låt mig få se </a:t>
            </a: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</a:rPr>
              <a:t>din härlighet</a:t>
            </a:r>
            <a:r>
              <a:rPr lang="sv-SE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sv-SE" sz="1600" dirty="0"/>
              <a:t>(v.18)</a:t>
            </a:r>
            <a:r>
              <a:rPr lang="sv-SE" sz="2000" dirty="0"/>
              <a:t>… </a:t>
            </a:r>
            <a:br>
              <a:rPr lang="sv-SE" sz="2000" dirty="0"/>
            </a:br>
            <a:r>
              <a:rPr lang="sv-SE" sz="2000" dirty="0">
                <a:cs typeface="AngsanaUPC" panose="020B0502040204020203" pitchFamily="18" charset="-34"/>
              </a:rPr>
              <a:t>… och får svaret: </a:t>
            </a: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  <a:cs typeface="AngsanaUPC" panose="020B0502040204020203" pitchFamily="18" charset="-34"/>
              </a:rPr>
              <a:t>Mitt ansikte</a:t>
            </a:r>
            <a:r>
              <a:rPr lang="sv-SE" sz="2000" dirty="0">
                <a:solidFill>
                  <a:schemeClr val="accent5">
                    <a:lumMod val="75000"/>
                  </a:schemeClr>
                </a:solidFill>
                <a:cs typeface="AngsanaUPC" panose="020B0502040204020203" pitchFamily="18" charset="-34"/>
              </a:rPr>
              <a:t> 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kan du inte få se, för ingen människa kan se </a:t>
            </a: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  <a:cs typeface="AngsanaUPC" panose="020B0502040204020203" pitchFamily="18" charset="-34"/>
              </a:rPr>
              <a:t>mig</a:t>
            </a:r>
            <a:r>
              <a:rPr lang="sv-SE" sz="2000" dirty="0">
                <a:solidFill>
                  <a:srgbClr val="C00000"/>
                </a:solidFill>
                <a:cs typeface="AngsanaUPC" panose="020B0502040204020203" pitchFamily="18" charset="-34"/>
              </a:rPr>
              <a:t> och leva.</a:t>
            </a:r>
            <a:r>
              <a:rPr lang="sv-SE" sz="2000" dirty="0">
                <a:cs typeface="AngsanaUPC" panose="020B0502040204020203" pitchFamily="18" charset="-34"/>
              </a:rPr>
              <a:t> </a:t>
            </a:r>
            <a:r>
              <a:rPr lang="sv-SE" sz="1600" dirty="0">
                <a:cs typeface="AngsanaUPC" panose="020B0502040204020203" pitchFamily="18" charset="-34"/>
              </a:rPr>
              <a:t>(v.20)</a:t>
            </a:r>
            <a:endParaRPr lang="sv-SE" sz="2000" dirty="0">
              <a:cs typeface="AngsanaUPC" panose="020B0502040204020203" pitchFamily="18" charset="-34"/>
            </a:endParaRPr>
          </a:p>
          <a:p>
            <a:pPr marL="714375" indent="-180975">
              <a:lnSpc>
                <a:spcPts val="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Jämför:</a:t>
            </a:r>
            <a:r>
              <a:rPr lang="sv-SE" sz="2000" dirty="0">
                <a:solidFill>
                  <a:srgbClr val="C00000"/>
                </a:solidFill>
              </a:rPr>
              <a:t> Gideon sade: Ve mig… jag har sett </a:t>
            </a:r>
            <a:r>
              <a:rPr lang="sv-SE" sz="2000" i="1" dirty="0">
                <a:solidFill>
                  <a:schemeClr val="accent3">
                    <a:lumMod val="75000"/>
                  </a:schemeClr>
                </a:solidFill>
              </a:rPr>
              <a:t>Herrens [budbärare] ansikte</a:t>
            </a:r>
            <a:r>
              <a:rPr lang="sv-SE" sz="2000" dirty="0">
                <a:solidFill>
                  <a:srgbClr val="C00000"/>
                </a:solidFill>
              </a:rPr>
              <a:t> mot ansikte! </a:t>
            </a:r>
            <a:r>
              <a:rPr lang="sv-SE" sz="1600" dirty="0"/>
              <a:t>(Dom 6:22)</a:t>
            </a:r>
            <a:endParaRPr lang="sv-SE" sz="1600" dirty="0">
              <a:cs typeface="AngsanaUPC" panose="020B0502040204020203" pitchFamily="18" charset="-34"/>
            </a:endParaRPr>
          </a:p>
          <a:p>
            <a:pPr marL="714375" indent="-171450">
              <a:lnSpc>
                <a:spcPts val="2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När </a:t>
            </a:r>
            <a:r>
              <a:rPr lang="sv-SE" sz="2000" i="1" dirty="0">
                <a:solidFill>
                  <a:schemeClr val="accent5">
                    <a:lumMod val="75000"/>
                  </a:schemeClr>
                </a:solidFill>
              </a:rPr>
              <a:t>min härlighet</a:t>
            </a:r>
            <a:r>
              <a:rPr lang="sv-SE" sz="2000" dirty="0">
                <a:solidFill>
                  <a:srgbClr val="C00000"/>
                </a:solidFill>
              </a:rPr>
              <a:t> går förbi… ska jag låta min hand vara över dig tills jag har gått förbi. </a:t>
            </a:r>
            <a:br>
              <a:rPr lang="sv-SE" sz="2000" dirty="0">
                <a:solidFill>
                  <a:srgbClr val="C00000"/>
                </a:solidFill>
              </a:rPr>
            </a:br>
            <a:r>
              <a:rPr lang="sv-SE" sz="2000" dirty="0">
                <a:solidFill>
                  <a:srgbClr val="C00000"/>
                </a:solidFill>
              </a:rPr>
              <a:t>Sedan ska jag ta bort min hand, och då ska du få se </a:t>
            </a:r>
            <a:r>
              <a:rPr lang="sv-SE" sz="2000" i="1" dirty="0">
                <a:solidFill>
                  <a:srgbClr val="0070C0"/>
                </a:solidFill>
              </a:rPr>
              <a:t>mig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i="1" u="sng" dirty="0">
                <a:solidFill>
                  <a:srgbClr val="C00000"/>
                </a:solidFill>
              </a:rPr>
              <a:t>på ryggen</a:t>
            </a:r>
            <a:r>
              <a:rPr lang="sv-SE" sz="2000" dirty="0">
                <a:solidFill>
                  <a:srgbClr val="C00000"/>
                </a:solidFill>
              </a:rPr>
              <a:t>. </a:t>
            </a:r>
            <a:r>
              <a:rPr lang="sv-SE" sz="1600" dirty="0"/>
              <a:t>(v.</a:t>
            </a:r>
            <a:r>
              <a:rPr lang="sv-SE" sz="1600"/>
              <a:t>22-23)</a:t>
            </a:r>
            <a:endParaRPr lang="sv-SE" sz="1600" dirty="0">
              <a:highlight>
                <a:srgbClr val="FFFF00"/>
              </a:highlight>
            </a:endParaRPr>
          </a:p>
          <a:p>
            <a:pPr marL="4035425" indent="-171450">
              <a:lnSpc>
                <a:spcPts val="2000"/>
              </a:lnSpc>
              <a:spcBef>
                <a:spcPts val="1800"/>
              </a:spcBef>
            </a:pPr>
            <a:r>
              <a:rPr lang="sv-SE" sz="2000" dirty="0"/>
              <a:t>Jesus talar till profeterna:</a:t>
            </a:r>
          </a:p>
          <a:p>
            <a:pPr marL="4035425" indent="-1714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Hans namn är </a:t>
            </a:r>
            <a:r>
              <a:rPr lang="sv-SE" sz="2000" b="1" i="1" u="sng" dirty="0">
                <a:solidFill>
                  <a:srgbClr val="C00000"/>
                </a:solidFill>
              </a:rPr>
              <a:t>Guds ord</a:t>
            </a:r>
            <a:r>
              <a:rPr lang="sv-SE" sz="2000" dirty="0">
                <a:solidFill>
                  <a:srgbClr val="C00000"/>
                </a:solidFill>
              </a:rPr>
              <a:t>.</a:t>
            </a:r>
            <a:r>
              <a:rPr lang="sv-SE" sz="2000" dirty="0"/>
              <a:t> </a:t>
            </a:r>
            <a:r>
              <a:rPr lang="sv-SE" sz="1600" dirty="0"/>
              <a:t>(Upp 19:13)</a:t>
            </a:r>
            <a:endParaRPr lang="sv-SE" sz="2000" dirty="0"/>
          </a:p>
          <a:p>
            <a:pPr marL="4035425" indent="-1714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Då kom </a:t>
            </a:r>
            <a:r>
              <a:rPr lang="sv-SE" sz="2000" i="1" u="sng" dirty="0">
                <a:solidFill>
                  <a:srgbClr val="C00000"/>
                </a:solidFill>
              </a:rPr>
              <a:t>Herrens ord</a:t>
            </a:r>
            <a:r>
              <a:rPr lang="sv-SE" sz="2000" dirty="0">
                <a:solidFill>
                  <a:srgbClr val="C00000"/>
                </a:solidFill>
              </a:rPr>
              <a:t> till Samuel. </a:t>
            </a:r>
            <a:r>
              <a:rPr lang="sv-SE" sz="1600" dirty="0"/>
              <a:t>(1 Sam 15:10)</a:t>
            </a:r>
          </a:p>
          <a:p>
            <a:pPr marL="4035425" indent="-1714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C00000"/>
                </a:solidFill>
              </a:rPr>
              <a:t>Då kom </a:t>
            </a:r>
            <a:r>
              <a:rPr lang="sv-SE" sz="2000" i="1" u="sng" dirty="0">
                <a:solidFill>
                  <a:srgbClr val="C00000"/>
                </a:solidFill>
              </a:rPr>
              <a:t>Herrens ord</a:t>
            </a:r>
            <a:r>
              <a:rPr lang="sv-SE" sz="2000" dirty="0">
                <a:solidFill>
                  <a:srgbClr val="C00000"/>
                </a:solidFill>
              </a:rPr>
              <a:t> till Jesaja. </a:t>
            </a:r>
            <a:r>
              <a:rPr lang="sv-SE" sz="1600" dirty="0"/>
              <a:t>(Jes 38:4)</a:t>
            </a:r>
          </a:p>
          <a:p>
            <a:pPr marL="4035425" indent="-171450">
              <a:buFont typeface="Arial" panose="020B0604020202020204" pitchFamily="34" charset="0"/>
              <a:buChar char="•"/>
            </a:pPr>
            <a:r>
              <a:rPr lang="sv-SE" sz="2000" i="1" u="sng" dirty="0">
                <a:solidFill>
                  <a:srgbClr val="C00000"/>
                </a:solidFill>
              </a:rPr>
              <a:t>Herrens ord</a:t>
            </a:r>
            <a:r>
              <a:rPr lang="sv-SE" sz="2000" dirty="0">
                <a:solidFill>
                  <a:srgbClr val="C00000"/>
                </a:solidFill>
              </a:rPr>
              <a:t> kom till mig [Hesekiel].</a:t>
            </a:r>
            <a:r>
              <a:rPr lang="sv-SE" sz="2000" dirty="0"/>
              <a:t> </a:t>
            </a:r>
            <a:r>
              <a:rPr lang="sv-SE" sz="1600" dirty="0"/>
              <a:t>(Hes 50+ gånger)</a:t>
            </a:r>
          </a:p>
          <a:p>
            <a:pPr marL="4035425" indent="-171450">
              <a:buFont typeface="Arial" panose="020B0604020202020204" pitchFamily="34" charset="0"/>
              <a:buChar char="•"/>
            </a:pPr>
            <a:r>
              <a:rPr lang="sv-SE" sz="2000" i="1" u="sng" dirty="0">
                <a:solidFill>
                  <a:srgbClr val="C00000"/>
                </a:solidFill>
              </a:rPr>
              <a:t>Herrens ord</a:t>
            </a:r>
            <a:r>
              <a:rPr lang="sv-SE" sz="2000" dirty="0">
                <a:solidFill>
                  <a:srgbClr val="C00000"/>
                </a:solidFill>
              </a:rPr>
              <a:t> som kom till Joel. </a:t>
            </a:r>
            <a:r>
              <a:rPr lang="sv-SE" sz="1600" dirty="0"/>
              <a:t>(Joel 1:1)</a:t>
            </a:r>
          </a:p>
          <a:p>
            <a:pPr marL="4035425" indent="-171450">
              <a:buFont typeface="Arial" panose="020B0604020202020204" pitchFamily="34" charset="0"/>
              <a:buChar char="•"/>
            </a:pPr>
            <a:r>
              <a:rPr lang="sv-SE" sz="2000" dirty="0">
                <a:cs typeface="AngsanaUPC" panose="020B0502040204020203" pitchFamily="18" charset="-34"/>
              </a:rPr>
              <a:t>…</a:t>
            </a:r>
          </a:p>
        </p:txBody>
      </p:sp>
      <p:pic>
        <p:nvPicPr>
          <p:cNvPr id="16" name="Bildobjekt 15" descr="En bild som visar utomhus, fågel, natur, strand&#10;&#10;Automatiskt genererad beskrivning">
            <a:extLst>
              <a:ext uri="{FF2B5EF4-FFF2-40B4-BE49-F238E27FC236}">
                <a16:creationId xmlns:a16="http://schemas.microsoft.com/office/drawing/2014/main" id="{9FD9F2E3-8D0B-417F-ADB0-7F598BC57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1283"/>
            <a:ext cx="3757141" cy="2506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3316955"/>
      </p:ext>
    </p:extLst>
  </p:cSld>
  <p:clrMapOvr>
    <a:masterClrMapping/>
  </p:clrMapOvr>
  <p:transition advTm="4292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6554D64-7962-46CF-A5A2-63EE2C3D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Jesus som Herrens budbärare (ängel)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E7AD5AA-1C8B-4BE8-BBF6-FD22BF115888}"/>
              </a:ext>
            </a:extLst>
          </p:cNvPr>
          <p:cNvSpPr/>
          <p:nvPr/>
        </p:nvSpPr>
        <p:spPr>
          <a:xfrm>
            <a:off x="13036428" y="7348160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https://meladan.livejournal.com/559511.html</a:t>
            </a:r>
            <a:endParaRPr lang="sv-SE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80BE49B9-54EE-473E-BD96-9A0A563345E5}"/>
              </a:ext>
            </a:extLst>
          </p:cNvPr>
          <p:cNvSpPr txBox="1"/>
          <p:nvPr/>
        </p:nvSpPr>
        <p:spPr>
          <a:xfrm>
            <a:off x="0" y="696145"/>
            <a:ext cx="11184555" cy="6119624"/>
          </a:xfrm>
          <a:prstGeom prst="rect">
            <a:avLst/>
          </a:prstGeom>
          <a:noFill/>
        </p:spPr>
        <p:txBody>
          <a:bodyPr wrap="square" lIns="216000" rIns="72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sv-SE" dirty="0"/>
              <a:t>Gud växelverkar med GT:s personer genom sin speciella budbärare (Jesus):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Första gången namngiven: </a:t>
            </a:r>
            <a:r>
              <a:rPr lang="sv-SE" i="1" u="sng" dirty="0">
                <a:solidFill>
                  <a:srgbClr val="C00000"/>
                </a:solidFill>
              </a:rPr>
              <a:t>Herrens budbärare</a:t>
            </a:r>
            <a:r>
              <a:rPr lang="sv-SE" dirty="0">
                <a:solidFill>
                  <a:srgbClr val="C00000"/>
                </a:solidFill>
              </a:rPr>
              <a:t> fann [Hagar] vid en vattenkälla i öknen.</a:t>
            </a:r>
            <a:r>
              <a:rPr lang="sv-SE" dirty="0"/>
              <a:t> </a:t>
            </a:r>
            <a:r>
              <a:rPr lang="sv-SE" sz="1400" dirty="0"/>
              <a:t>(</a:t>
            </a:r>
            <a:r>
              <a:rPr lang="sv-SE" sz="1400"/>
              <a:t>1 Mo</a:t>
            </a:r>
            <a:r>
              <a:rPr lang="sv-SE" sz="1400">
                <a:highlight>
                  <a:srgbClr val="FFFF00"/>
                </a:highlight>
              </a:rPr>
              <a:t>s</a:t>
            </a:r>
            <a:r>
              <a:rPr lang="sv-SE" sz="1400"/>
              <a:t> </a:t>
            </a:r>
            <a:r>
              <a:rPr lang="sv-SE" sz="1400" dirty="0"/>
              <a:t>16:7)</a:t>
            </a:r>
            <a:endParaRPr lang="sv-SE" dirty="0"/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I Jakobs dröm: </a:t>
            </a:r>
            <a:r>
              <a:rPr lang="sv-SE" i="1" u="sng" dirty="0">
                <a:solidFill>
                  <a:srgbClr val="C00000"/>
                </a:solidFill>
              </a:rPr>
              <a:t>Guds budbärare</a:t>
            </a:r>
            <a:r>
              <a:rPr lang="sv-SE" dirty="0">
                <a:solidFill>
                  <a:srgbClr val="C00000"/>
                </a:solidFill>
              </a:rPr>
              <a:t> sade till mig i drömmen: Jakob... Jag är </a:t>
            </a:r>
            <a:r>
              <a:rPr lang="sv-SE" i="1" u="sng" dirty="0">
                <a:solidFill>
                  <a:srgbClr val="C00000"/>
                </a:solidFill>
              </a:rPr>
              <a:t>Betels Gud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/>
              <a:t>(1 Mos 31:11-13)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Vid den brinnande busken: </a:t>
            </a:r>
            <a:r>
              <a:rPr lang="sv-SE" dirty="0">
                <a:solidFill>
                  <a:srgbClr val="C00000"/>
                </a:solidFill>
              </a:rPr>
              <a:t>Där uppenbarade sig </a:t>
            </a:r>
            <a:r>
              <a:rPr lang="sv-SE" i="1" u="sng" dirty="0">
                <a:solidFill>
                  <a:srgbClr val="C00000"/>
                </a:solidFill>
              </a:rPr>
              <a:t>Herrens budbärare</a:t>
            </a:r>
            <a:r>
              <a:rPr lang="sv-SE" dirty="0">
                <a:solidFill>
                  <a:srgbClr val="C00000"/>
                </a:solidFill>
              </a:rPr>
              <a:t> för [Mose] i en eldslåga som slog upp ur en buske… När </a:t>
            </a:r>
            <a:r>
              <a:rPr lang="sv-SE" i="1" u="sng" dirty="0">
                <a:solidFill>
                  <a:srgbClr val="C00000"/>
                </a:solidFill>
              </a:rPr>
              <a:t>[Jahve]</a:t>
            </a:r>
            <a:r>
              <a:rPr lang="sv-SE" dirty="0">
                <a:solidFill>
                  <a:srgbClr val="C00000"/>
                </a:solidFill>
              </a:rPr>
              <a:t> såg att han kom för att se efter, ropade </a:t>
            </a:r>
            <a:r>
              <a:rPr lang="sv-SE" i="1" u="sng" dirty="0">
                <a:solidFill>
                  <a:srgbClr val="C00000"/>
                </a:solidFill>
              </a:rPr>
              <a:t>[Elohim]</a:t>
            </a:r>
            <a:r>
              <a:rPr lang="sv-SE" dirty="0">
                <a:solidFill>
                  <a:srgbClr val="C00000"/>
                </a:solidFill>
              </a:rPr>
              <a:t> till honom ur busken… ”Så ska du säga till Israels barn: </a:t>
            </a:r>
            <a:r>
              <a:rPr lang="sv-SE" b="1" i="1" u="sng" dirty="0">
                <a:solidFill>
                  <a:srgbClr val="C00000"/>
                </a:solidFill>
              </a:rPr>
              <a:t>Jag Är</a:t>
            </a:r>
            <a:r>
              <a:rPr lang="sv-SE" dirty="0">
                <a:solidFill>
                  <a:srgbClr val="C00000"/>
                </a:solidFill>
              </a:rPr>
              <a:t> har sänt mig till er… </a:t>
            </a:r>
            <a:r>
              <a:rPr lang="sv-SE" i="1" u="sng" dirty="0">
                <a:solidFill>
                  <a:srgbClr val="C00000"/>
                </a:solidFill>
              </a:rPr>
              <a:t>[Jehova]</a:t>
            </a:r>
            <a:r>
              <a:rPr lang="sv-SE" dirty="0">
                <a:solidFill>
                  <a:srgbClr val="C00000"/>
                </a:solidFill>
              </a:rPr>
              <a:t>, era fäders </a:t>
            </a:r>
            <a:r>
              <a:rPr lang="sv-SE" i="1" u="sng" dirty="0">
                <a:solidFill>
                  <a:srgbClr val="C00000"/>
                </a:solidFill>
              </a:rPr>
              <a:t>[Elohim]</a:t>
            </a:r>
            <a:r>
              <a:rPr lang="sv-SE" dirty="0">
                <a:solidFill>
                  <a:srgbClr val="C00000"/>
                </a:solidFill>
              </a:rPr>
              <a:t>, Abrahams </a:t>
            </a:r>
            <a:r>
              <a:rPr lang="sv-SE" i="1" u="sng" dirty="0">
                <a:solidFill>
                  <a:srgbClr val="C00000"/>
                </a:solidFill>
              </a:rPr>
              <a:t>[Elohim]</a:t>
            </a:r>
            <a:r>
              <a:rPr lang="sv-SE" dirty="0">
                <a:solidFill>
                  <a:srgbClr val="C00000"/>
                </a:solidFill>
              </a:rPr>
              <a:t>, Isaks </a:t>
            </a:r>
            <a:r>
              <a:rPr lang="sv-SE" i="1" u="sng" dirty="0">
                <a:solidFill>
                  <a:srgbClr val="C00000"/>
                </a:solidFill>
              </a:rPr>
              <a:t>[Elohim]</a:t>
            </a:r>
            <a:r>
              <a:rPr lang="sv-SE" dirty="0">
                <a:solidFill>
                  <a:srgbClr val="C00000"/>
                </a:solidFill>
              </a:rPr>
              <a:t> och Jakobs </a:t>
            </a:r>
            <a:r>
              <a:rPr lang="sv-SE" i="1" u="sng" dirty="0">
                <a:solidFill>
                  <a:srgbClr val="C00000"/>
                </a:solidFill>
              </a:rPr>
              <a:t>[Elohim]</a:t>
            </a:r>
            <a:r>
              <a:rPr lang="sv-SE" dirty="0">
                <a:solidFill>
                  <a:srgbClr val="C00000"/>
                </a:solidFill>
              </a:rPr>
              <a:t>, har sänt mig till er. Det ska vara </a:t>
            </a:r>
            <a:r>
              <a:rPr lang="sv-SE" i="1" u="sng" dirty="0">
                <a:solidFill>
                  <a:srgbClr val="C00000"/>
                </a:solidFill>
              </a:rPr>
              <a:t>mitt namn</a:t>
            </a:r>
            <a:r>
              <a:rPr lang="sv-SE" dirty="0">
                <a:solidFill>
                  <a:srgbClr val="C00000"/>
                </a:solidFill>
              </a:rPr>
              <a:t> för evigt.”</a:t>
            </a:r>
            <a:r>
              <a:rPr lang="sv-SE" dirty="0"/>
              <a:t> </a:t>
            </a:r>
            <a:r>
              <a:rPr lang="sv-SE" sz="1400" dirty="0"/>
              <a:t>(2 Mos 3:2-15)</a:t>
            </a:r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sv-SE" dirty="0"/>
              <a:t>Herrens budbärare innebar auktoriteten att agera i Guds ställe:</a:t>
            </a:r>
            <a:endParaRPr lang="sv-SE" i="1" u="sng" dirty="0">
              <a:solidFill>
                <a:srgbClr val="C00000"/>
              </a:solidFill>
            </a:endParaRPr>
          </a:p>
          <a:p>
            <a:pPr marL="266700" indent="-180975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/>
              <a:t>Att tala till människor: </a:t>
            </a:r>
            <a:r>
              <a:rPr lang="sv-SE" i="1" u="sng" dirty="0">
                <a:solidFill>
                  <a:srgbClr val="C00000"/>
                </a:solidFill>
              </a:rPr>
              <a:t>Herrens budbärare</a:t>
            </a:r>
            <a:r>
              <a:rPr lang="sv-SE" dirty="0">
                <a:solidFill>
                  <a:srgbClr val="C00000"/>
                </a:solidFill>
              </a:rPr>
              <a:t> ropade igen till Abraham från himlen: Jag svär </a:t>
            </a:r>
            <a:r>
              <a:rPr lang="sv-SE" i="1" u="sng" dirty="0">
                <a:solidFill>
                  <a:srgbClr val="C00000"/>
                </a:solidFill>
              </a:rPr>
              <a:t>vid </a:t>
            </a:r>
            <a:r>
              <a:rPr lang="sv-SE" b="1" i="1" u="sng" dirty="0">
                <a:solidFill>
                  <a:srgbClr val="C00000"/>
                </a:solidFill>
              </a:rPr>
              <a:t>mig själv</a:t>
            </a:r>
            <a:r>
              <a:rPr lang="sv-SE" i="1" u="sng" dirty="0">
                <a:solidFill>
                  <a:srgbClr val="C00000"/>
                </a:solidFill>
              </a:rPr>
              <a:t>, säger Herren [YHVH]</a:t>
            </a:r>
            <a:r>
              <a:rPr lang="sv-SE" dirty="0">
                <a:solidFill>
                  <a:srgbClr val="C00000"/>
                </a:solidFill>
              </a:rPr>
              <a:t>:… I din avkomma ska jordens alla folk bli välsignade. </a:t>
            </a:r>
            <a:r>
              <a:rPr lang="sv-SE" sz="1400" dirty="0"/>
              <a:t>(1 Mos 22:15-18)</a:t>
            </a:r>
          </a:p>
          <a:p>
            <a:pPr marL="266700" lvl="0" indent="-180975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/>
              <a:t>Att ingå förbund: </a:t>
            </a:r>
            <a:r>
              <a:rPr lang="sv-SE" i="1" u="sng" dirty="0">
                <a:solidFill>
                  <a:srgbClr val="C00000"/>
                </a:solidFill>
              </a:rPr>
              <a:t>Herrens budbärare</a:t>
            </a:r>
            <a:r>
              <a:rPr lang="sv-SE" i="1" dirty="0">
                <a:solidFill>
                  <a:srgbClr val="C00000"/>
                </a:solidFill>
              </a:rPr>
              <a:t> </a:t>
            </a:r>
            <a:r>
              <a:rPr lang="sv-SE" dirty="0">
                <a:solidFill>
                  <a:srgbClr val="C00000"/>
                </a:solidFill>
              </a:rPr>
              <a:t>kom från Gilgal… och sade… </a:t>
            </a:r>
            <a:r>
              <a:rPr lang="sv-SE" i="1" u="sng" dirty="0">
                <a:solidFill>
                  <a:srgbClr val="C00000"/>
                </a:solidFill>
              </a:rPr>
              <a:t>Jag</a:t>
            </a:r>
            <a:r>
              <a:rPr lang="sv-SE" dirty="0">
                <a:solidFill>
                  <a:srgbClr val="C00000"/>
                </a:solidFill>
              </a:rPr>
              <a:t> ska aldrig bryta </a:t>
            </a:r>
            <a:r>
              <a:rPr lang="sv-SE" i="1" u="sng" dirty="0">
                <a:solidFill>
                  <a:srgbClr val="C00000"/>
                </a:solidFill>
              </a:rPr>
              <a:t>mitt</a:t>
            </a:r>
            <a:r>
              <a:rPr lang="sv-SE" dirty="0">
                <a:solidFill>
                  <a:srgbClr val="C00000"/>
                </a:solidFill>
              </a:rPr>
              <a:t> förbund med er. </a:t>
            </a:r>
            <a:r>
              <a:rPr lang="sv-SE" sz="1400" dirty="0"/>
              <a:t>(Dom 2:1)</a:t>
            </a:r>
          </a:p>
          <a:p>
            <a:pPr marL="266700" lvl="0" indent="-180975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/>
              <a:t>Att förlåta synder: </a:t>
            </a:r>
            <a:r>
              <a:rPr lang="sv-SE" dirty="0">
                <a:solidFill>
                  <a:srgbClr val="C00000"/>
                </a:solidFill>
              </a:rPr>
              <a:t>[</a:t>
            </a:r>
            <a:r>
              <a:rPr lang="sv-SE" i="1" u="sng" dirty="0">
                <a:solidFill>
                  <a:srgbClr val="C00000"/>
                </a:solidFill>
              </a:rPr>
              <a:t>Herrens budbärare</a:t>
            </a:r>
            <a:r>
              <a:rPr lang="sv-SE" dirty="0">
                <a:solidFill>
                  <a:srgbClr val="C00000"/>
                </a:solidFill>
              </a:rPr>
              <a:t>] sade till Josua: Se, </a:t>
            </a:r>
            <a:r>
              <a:rPr lang="sv-SE" i="1" u="sng" dirty="0">
                <a:solidFill>
                  <a:srgbClr val="C00000"/>
                </a:solidFill>
              </a:rPr>
              <a:t>jag</a:t>
            </a:r>
            <a:r>
              <a:rPr lang="sv-SE" dirty="0">
                <a:solidFill>
                  <a:srgbClr val="C00000"/>
                </a:solidFill>
              </a:rPr>
              <a:t> har tagit din missgärning från dig. </a:t>
            </a:r>
            <a:r>
              <a:rPr lang="sv-SE" sz="1400" dirty="0"/>
              <a:t>(Sak </a:t>
            </a:r>
            <a:r>
              <a:rPr lang="sv-SE" sz="1400"/>
              <a:t>3:4)</a:t>
            </a:r>
            <a:endParaRPr lang="sv-SE" sz="1400" dirty="0"/>
          </a:p>
          <a:p>
            <a:pPr>
              <a:lnSpc>
                <a:spcPts val="2000"/>
              </a:lnSpc>
              <a:spcBef>
                <a:spcPts val="1800"/>
              </a:spcBef>
            </a:pPr>
            <a:r>
              <a:rPr lang="sv-SE" dirty="0">
                <a:ea typeface="Times New Roman" panose="02020603050405020304" pitchFamily="18" charset="0"/>
                <a:cs typeface="Calibri" panose="020F0502020204030204" pitchFamily="34" charset="0"/>
              </a:rPr>
              <a:t>Namnet på Herrens ängel var gömt i GT men avslöjas i NT:</a:t>
            </a:r>
          </a:p>
          <a:p>
            <a:pPr marL="266700" indent="-17780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Vid Jakobs brottning: </a:t>
            </a:r>
            <a:r>
              <a:rPr lang="sv-SE" dirty="0">
                <a:solidFill>
                  <a:srgbClr val="C00000"/>
                </a:solidFill>
              </a:rPr>
              <a:t>Låt mig få veta ditt namn. Han svarade: </a:t>
            </a:r>
            <a:r>
              <a:rPr lang="sv-SE" i="1" u="sng" dirty="0">
                <a:solidFill>
                  <a:srgbClr val="C00000"/>
                </a:solidFill>
              </a:rPr>
              <a:t>Varför </a:t>
            </a:r>
            <a:br>
              <a:rPr lang="sv-SE" i="1" u="sng" dirty="0">
                <a:solidFill>
                  <a:srgbClr val="C00000"/>
                </a:solidFill>
              </a:rPr>
            </a:br>
            <a:r>
              <a:rPr lang="sv-SE" i="1" u="sng" dirty="0">
                <a:solidFill>
                  <a:srgbClr val="C00000"/>
                </a:solidFill>
              </a:rPr>
              <a:t>frågar du efter mitt namn</a:t>
            </a:r>
            <a:r>
              <a:rPr lang="sv-SE" dirty="0">
                <a:solidFill>
                  <a:srgbClr val="C00000"/>
                </a:solidFill>
              </a:rPr>
              <a:t>? </a:t>
            </a:r>
            <a:r>
              <a:rPr lang="sv-SE" sz="1400" dirty="0"/>
              <a:t>(1 Mos 32:29)</a:t>
            </a:r>
            <a:endParaRPr lang="sv-SE" sz="14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6700" indent="-17780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ea typeface="Times New Roman" panose="02020603050405020304" pitchFamily="18" charset="0"/>
                <a:cs typeface="Calibri" panose="020F0502020204030204" pitchFamily="34" charset="0"/>
              </a:rPr>
              <a:t>Vid Simsons födelse: </a:t>
            </a:r>
            <a:r>
              <a:rPr lang="sv-SE" dirty="0">
                <a:solidFill>
                  <a:srgbClr val="C00000"/>
                </a:solidFill>
              </a:rPr>
              <a:t>Manoach frågade… vad heter du?... </a:t>
            </a:r>
            <a:r>
              <a:rPr lang="sv-SE" i="1" u="sng" dirty="0">
                <a:solidFill>
                  <a:srgbClr val="C00000"/>
                </a:solidFill>
              </a:rPr>
              <a:t>Fråga inte efter mitt </a:t>
            </a:r>
            <a:br>
              <a:rPr lang="sv-SE" i="1" u="sng" dirty="0">
                <a:solidFill>
                  <a:srgbClr val="C00000"/>
                </a:solidFill>
              </a:rPr>
            </a:br>
            <a:r>
              <a:rPr lang="sv-SE" i="1" u="sng" dirty="0">
                <a:solidFill>
                  <a:srgbClr val="C00000"/>
                </a:solidFill>
              </a:rPr>
              <a:t>namn</a:t>
            </a:r>
            <a:r>
              <a:rPr lang="sv-SE" dirty="0">
                <a:solidFill>
                  <a:srgbClr val="C00000"/>
                </a:solidFill>
              </a:rPr>
              <a:t>, för det är underbart, svarade Herrens budbärare.</a:t>
            </a:r>
            <a:r>
              <a:rPr lang="sv-SE" sz="1400" dirty="0">
                <a:solidFill>
                  <a:srgbClr val="C00000"/>
                </a:solidFill>
              </a:rPr>
              <a:t> </a:t>
            </a:r>
            <a:r>
              <a:rPr lang="sv-SE" sz="1400" dirty="0"/>
              <a:t>(Dom 13:17-18, NUB)</a:t>
            </a:r>
          </a:p>
          <a:p>
            <a:pPr marL="266700" indent="-17780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/>
              <a:t>Avslöjas i NT: </a:t>
            </a:r>
            <a:r>
              <a:rPr lang="sv-SE" dirty="0">
                <a:solidFill>
                  <a:srgbClr val="C00000"/>
                </a:solidFill>
              </a:rPr>
              <a:t>[Ryttaren på den vita hästen] hade ett </a:t>
            </a:r>
            <a:r>
              <a:rPr lang="sv-SE">
                <a:solidFill>
                  <a:srgbClr val="C00000"/>
                </a:solidFill>
              </a:rPr>
              <a:t>namn skrivet      </a:t>
            </a:r>
            <a:r>
              <a:rPr lang="sv-SE" sz="1400"/>
              <a:t>(Upp 19:12-13)</a:t>
            </a:r>
            <a:r>
              <a:rPr lang="sv-SE">
                <a:solidFill>
                  <a:srgbClr val="C00000"/>
                </a:solidFill>
              </a:rPr>
              <a:t> </a:t>
            </a:r>
            <a:br>
              <a:rPr lang="sv-SE" dirty="0">
                <a:solidFill>
                  <a:srgbClr val="C00000"/>
                </a:solidFill>
              </a:rPr>
            </a:br>
            <a:r>
              <a:rPr lang="sv-SE" i="1" u="sng" dirty="0">
                <a:solidFill>
                  <a:srgbClr val="C00000"/>
                </a:solidFill>
              </a:rPr>
              <a:t>som ingen känner</a:t>
            </a:r>
            <a:r>
              <a:rPr lang="sv-SE" dirty="0">
                <a:solidFill>
                  <a:srgbClr val="C00000"/>
                </a:solidFill>
              </a:rPr>
              <a:t> utom han själv… och hans </a:t>
            </a:r>
            <a:r>
              <a:rPr lang="sv-SE">
                <a:solidFill>
                  <a:srgbClr val="C00000"/>
                </a:solidFill>
              </a:rPr>
              <a:t>namn är…</a:t>
            </a:r>
            <a:endParaRPr lang="sv-SE" dirty="0">
              <a:solidFill>
                <a:srgbClr val="00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1271EF-7D47-4FAB-8889-9AB967990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6" y="4590150"/>
            <a:ext cx="3914274" cy="22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6BA6C27-E631-45BB-B5EB-D0D8950C74F1}"/>
              </a:ext>
            </a:extLst>
          </p:cNvPr>
          <p:cNvSpPr/>
          <p:nvPr/>
        </p:nvSpPr>
        <p:spPr>
          <a:xfrm>
            <a:off x="5586939" y="6319929"/>
            <a:ext cx="1471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Guds Ord!</a:t>
            </a:r>
            <a:endParaRPr lang="sv-SE" sz="2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9847"/>
      </p:ext>
    </p:extLst>
  </p:cSld>
  <p:clrMapOvr>
    <a:masterClrMapping/>
  </p:clrMapOvr>
  <p:transition advTm="3588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2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5706F83-AC18-400D-AA6D-AE5B7FE5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GT:s personer visste att Gud har en Son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8F8E72E-FB6A-454E-8DC0-A1D17F840978}"/>
              </a:ext>
            </a:extLst>
          </p:cNvPr>
          <p:cNvSpPr txBox="1"/>
          <p:nvPr/>
        </p:nvSpPr>
        <p:spPr>
          <a:xfrm>
            <a:off x="0" y="713841"/>
            <a:ext cx="12192000" cy="5863144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171450" indent="-1714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</a:t>
            </a:r>
            <a:br>
              <a:rPr lang="sv-SE" sz="2200" dirty="0"/>
            </a:br>
            <a:r>
              <a:rPr lang="sv-SE" sz="2200" dirty="0">
                <a:solidFill>
                  <a:srgbClr val="C00000"/>
                </a:solidFill>
              </a:rPr>
              <a:t>Jordens kungar reser sig… mot </a:t>
            </a:r>
            <a:r>
              <a:rPr lang="sv-SE" sz="2200" i="1" u="sng" dirty="0">
                <a:solidFill>
                  <a:srgbClr val="C00000"/>
                </a:solidFill>
              </a:rPr>
              <a:t>Herren </a:t>
            </a:r>
            <a:r>
              <a:rPr lang="sv-SE" sz="2200" b="1" i="1" u="sng" dirty="0">
                <a:solidFill>
                  <a:srgbClr val="C00000"/>
                </a:solidFill>
              </a:rPr>
              <a:t>och</a:t>
            </a:r>
            <a:r>
              <a:rPr lang="sv-SE" sz="2200" i="1" u="sng" dirty="0">
                <a:solidFill>
                  <a:srgbClr val="C00000"/>
                </a:solidFill>
              </a:rPr>
              <a:t> hans Smorde</a:t>
            </a:r>
            <a:r>
              <a:rPr lang="sv-SE" sz="2200" dirty="0">
                <a:solidFill>
                  <a:srgbClr val="C00000"/>
                </a:solidFill>
              </a:rPr>
              <a:t>… </a:t>
            </a:r>
            <a:r>
              <a:rPr lang="sv-SE" sz="2200" i="1" u="sng" dirty="0">
                <a:solidFill>
                  <a:srgbClr val="C00000"/>
                </a:solidFill>
              </a:rPr>
              <a:t>Jag </a:t>
            </a:r>
            <a:r>
              <a:rPr lang="sv-SE" sz="2200" i="1" u="sng" dirty="0"/>
              <a:t>[Sonen </a:t>
            </a:r>
            <a:r>
              <a:rPr lang="sv-SE" sz="2200" i="1" u="sng"/>
              <a:t>talar] </a:t>
            </a:r>
            <a:r>
              <a:rPr lang="sv-SE" sz="2200">
                <a:solidFill>
                  <a:srgbClr val="C00000"/>
                </a:solidFill>
              </a:rPr>
              <a:t>vill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förkunna Herrens </a:t>
            </a:r>
            <a:r>
              <a:rPr lang="sv-SE" sz="2200" dirty="0">
                <a:solidFill>
                  <a:srgbClr val="C00000"/>
                </a:solidFill>
              </a:rPr>
              <a:t>[</a:t>
            </a:r>
            <a:r>
              <a:rPr lang="sv-SE" sz="2200" i="1" dirty="0">
                <a:solidFill>
                  <a:srgbClr val="C00000"/>
                </a:solidFill>
              </a:rPr>
              <a:t>YHVH</a:t>
            </a:r>
            <a:r>
              <a:rPr lang="sv-SE" sz="2200" dirty="0">
                <a:solidFill>
                  <a:srgbClr val="C00000"/>
                </a:solidFill>
              </a:rPr>
              <a:t>] beslut, han sade till mig: Du är </a:t>
            </a:r>
            <a:r>
              <a:rPr lang="sv-SE" sz="22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 Son</a:t>
            </a:r>
            <a:r>
              <a:rPr lang="sv-SE" sz="2200" dirty="0">
                <a:solidFill>
                  <a:srgbClr val="C00000"/>
                </a:solidFill>
              </a:rPr>
              <a:t>, jag </a:t>
            </a:r>
            <a:r>
              <a:rPr lang="sv-SE" sz="2200">
                <a:solidFill>
                  <a:srgbClr val="C00000"/>
                </a:solidFill>
              </a:rPr>
              <a:t>har fött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dig </a:t>
            </a:r>
            <a:r>
              <a:rPr lang="sv-SE" sz="2200" dirty="0">
                <a:solidFill>
                  <a:srgbClr val="C00000"/>
                </a:solidFill>
              </a:rPr>
              <a:t>i dag. </a:t>
            </a:r>
            <a:r>
              <a:rPr lang="sv-SE" dirty="0"/>
              <a:t>(Ps 2:2-7)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Salomon</a:t>
            </a:r>
            <a:br>
              <a:rPr lang="sv-SE" sz="2200" dirty="0"/>
            </a:br>
            <a:r>
              <a:rPr lang="sv-SE" sz="2200" dirty="0">
                <a:solidFill>
                  <a:srgbClr val="C00000"/>
                </a:solidFill>
              </a:rPr>
              <a:t>Vem har fastställt jordens alla gränser? Vad heter han</a:t>
            </a:r>
            <a:r>
              <a:rPr lang="sv-SE" sz="2200">
                <a:solidFill>
                  <a:srgbClr val="C00000"/>
                </a:solidFill>
              </a:rPr>
              <a:t>,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och </a:t>
            </a:r>
            <a:r>
              <a:rPr lang="sv-SE" sz="2200" dirty="0">
                <a:solidFill>
                  <a:srgbClr val="C00000"/>
                </a:solidFill>
              </a:rPr>
              <a:t>vad heter </a:t>
            </a:r>
            <a:r>
              <a:rPr lang="sv-SE" sz="22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hans </a:t>
            </a:r>
            <a:r>
              <a:rPr lang="sv-SE" sz="2200" i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</a:t>
            </a:r>
            <a:r>
              <a:rPr lang="sv-SE" sz="2200">
                <a:solidFill>
                  <a:srgbClr val="C00000"/>
                </a:solidFill>
              </a:rPr>
              <a:t>? </a:t>
            </a:r>
            <a:r>
              <a:rPr lang="sv-SE" dirty="0"/>
              <a:t>(Ords 30:4)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Jesaja</a:t>
            </a:r>
            <a:br>
              <a:rPr lang="sv-SE" sz="2200"/>
            </a:br>
            <a:r>
              <a:rPr lang="sv-SE" sz="2200">
                <a:solidFill>
                  <a:srgbClr val="C00000"/>
                </a:solidFill>
              </a:rPr>
              <a:t>Ett </a:t>
            </a:r>
            <a:r>
              <a:rPr lang="sv-SE" sz="2200" dirty="0">
                <a:solidFill>
                  <a:srgbClr val="C00000"/>
                </a:solidFill>
              </a:rPr>
              <a:t>barn blir oss fött, </a:t>
            </a:r>
            <a:r>
              <a:rPr lang="sv-SE" sz="22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son</a:t>
            </a:r>
            <a:r>
              <a:rPr lang="sv-SE" sz="2200" dirty="0">
                <a:solidFill>
                  <a:srgbClr val="C00000"/>
                </a:solidFill>
              </a:rPr>
              <a:t> blir oss given. På hans </a:t>
            </a:r>
            <a:r>
              <a:rPr lang="sv-SE" sz="2200">
                <a:solidFill>
                  <a:srgbClr val="C00000"/>
                </a:solidFill>
              </a:rPr>
              <a:t>axlar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vilar </a:t>
            </a:r>
            <a:r>
              <a:rPr lang="sv-SE" sz="2200" dirty="0">
                <a:solidFill>
                  <a:srgbClr val="C00000"/>
                </a:solidFill>
              </a:rPr>
              <a:t>herradömet</a:t>
            </a:r>
            <a:r>
              <a:rPr lang="sv-SE" sz="2200">
                <a:solidFill>
                  <a:srgbClr val="C00000"/>
                </a:solidFill>
              </a:rPr>
              <a:t>, och </a:t>
            </a:r>
            <a:r>
              <a:rPr lang="sv-SE" sz="2200" dirty="0">
                <a:solidFill>
                  <a:srgbClr val="C00000"/>
                </a:solidFill>
              </a:rPr>
              <a:t>hans namn är: Under, Rådgivare</a:t>
            </a:r>
            <a:r>
              <a:rPr lang="sv-SE" sz="2200">
                <a:solidFill>
                  <a:srgbClr val="C00000"/>
                </a:solidFill>
              </a:rPr>
              <a:t>,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Mäktig </a:t>
            </a:r>
            <a:r>
              <a:rPr lang="sv-SE" sz="2200" dirty="0">
                <a:solidFill>
                  <a:srgbClr val="C00000"/>
                </a:solidFill>
              </a:rPr>
              <a:t>Gud, Evig Far, Fridsfurste. </a:t>
            </a:r>
            <a:r>
              <a:rPr lang="sv-SE" dirty="0"/>
              <a:t>(Jes 9:6)</a:t>
            </a:r>
          </a:p>
          <a:p>
            <a:pPr marL="171450" indent="-1714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Nebukadnessar</a:t>
            </a:r>
            <a:br>
              <a:rPr lang="sv-SE" sz="2200" dirty="0"/>
            </a:br>
            <a:r>
              <a:rPr lang="sv-SE" sz="2200" dirty="0">
                <a:solidFill>
                  <a:srgbClr val="C00000"/>
                </a:solidFill>
              </a:rPr>
              <a:t>Då blev kung Nebukadnessar förskräckt</a:t>
            </a:r>
            <a:r>
              <a:rPr lang="sv-SE" sz="2200">
                <a:solidFill>
                  <a:srgbClr val="C00000"/>
                </a:solidFill>
              </a:rPr>
              <a:t>…: Men </a:t>
            </a:r>
            <a:r>
              <a:rPr lang="sv-SE" sz="2200" dirty="0">
                <a:solidFill>
                  <a:srgbClr val="C00000"/>
                </a:solidFill>
              </a:rPr>
              <a:t>nu </a:t>
            </a:r>
            <a:r>
              <a:rPr lang="sv-SE" sz="2200">
                <a:solidFill>
                  <a:srgbClr val="C00000"/>
                </a:solidFill>
              </a:rPr>
              <a:t>ser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jag </a:t>
            </a:r>
            <a:r>
              <a:rPr lang="sv-SE" sz="2200" dirty="0">
                <a:solidFill>
                  <a:srgbClr val="C00000"/>
                </a:solidFill>
              </a:rPr>
              <a:t>fyra män </a:t>
            </a:r>
            <a:r>
              <a:rPr lang="sv-SE" sz="2200">
                <a:solidFill>
                  <a:srgbClr val="C00000"/>
                </a:solidFill>
              </a:rPr>
              <a:t>gå lösa </a:t>
            </a:r>
            <a:r>
              <a:rPr lang="sv-SE" sz="2200" dirty="0">
                <a:solidFill>
                  <a:srgbClr val="C00000"/>
                </a:solidFill>
              </a:rPr>
              <a:t>och lediga inne i elden, helt oskadda</a:t>
            </a:r>
            <a:r>
              <a:rPr lang="sv-SE" sz="2200">
                <a:solidFill>
                  <a:srgbClr val="C00000"/>
                </a:solidFill>
              </a:rPr>
              <a:t>. </a:t>
            </a:r>
            <a:br>
              <a:rPr lang="sv-SE" sz="2200">
                <a:solidFill>
                  <a:srgbClr val="C00000"/>
                </a:solidFill>
              </a:rPr>
            </a:br>
            <a:r>
              <a:rPr lang="sv-SE" sz="2200">
                <a:solidFill>
                  <a:srgbClr val="C00000"/>
                </a:solidFill>
              </a:rPr>
              <a:t>Och </a:t>
            </a:r>
            <a:r>
              <a:rPr lang="sv-SE" sz="2200" dirty="0">
                <a:solidFill>
                  <a:srgbClr val="C00000"/>
                </a:solidFill>
              </a:rPr>
              <a:t>den fjärde ser ut </a:t>
            </a:r>
            <a:r>
              <a:rPr lang="sv-SE" sz="2200">
                <a:solidFill>
                  <a:srgbClr val="C00000"/>
                </a:solidFill>
              </a:rPr>
              <a:t>som </a:t>
            </a:r>
            <a:r>
              <a:rPr lang="sv-SE" sz="2200" i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gudason</a:t>
            </a:r>
            <a:r>
              <a:rPr lang="sv-SE" sz="2200">
                <a:solidFill>
                  <a:srgbClr val="C00000"/>
                </a:solidFill>
              </a:rPr>
              <a:t>.</a:t>
            </a:r>
            <a:r>
              <a:rPr lang="sv-SE" sz="2200"/>
              <a:t> </a:t>
            </a:r>
            <a:r>
              <a:rPr lang="sv-SE" dirty="0"/>
              <a:t>(Dan </a:t>
            </a:r>
            <a:r>
              <a:rPr lang="sv-SE"/>
              <a:t>3:24-25)</a:t>
            </a:r>
            <a:endParaRPr lang="sv-SE" dirty="0"/>
          </a:p>
        </p:txBody>
      </p:sp>
      <p:pic>
        <p:nvPicPr>
          <p:cNvPr id="11" name="Bildobjekt 10" descr="En bild som visar fågel, djur&#10;&#10;Automatiskt genererad beskrivning">
            <a:extLst>
              <a:ext uri="{FF2B5EF4-FFF2-40B4-BE49-F238E27FC236}">
                <a16:creationId xmlns:a16="http://schemas.microsoft.com/office/drawing/2014/main" id="{A2123171-D9AA-465A-B412-B0719BA62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5" y="1670929"/>
            <a:ext cx="5200650" cy="5463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830045"/>
      </p:ext>
    </p:extLst>
  </p:cSld>
  <p:clrMapOvr>
    <a:masterClrMapping/>
  </p:clrMapOvr>
  <p:transition advTm="1227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09E18BF5-52A6-4156-9648-14A16D545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68688" y="4201064"/>
            <a:ext cx="5223312" cy="266573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95DC9E7-04EF-4798-950F-716FD211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Jesus som Guds vishet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5DDAD8B-1F15-4C6E-A6EE-8BFFF4517593}"/>
              </a:ext>
            </a:extLst>
          </p:cNvPr>
          <p:cNvSpPr txBox="1"/>
          <p:nvPr/>
        </p:nvSpPr>
        <p:spPr>
          <a:xfrm>
            <a:off x="0" y="753375"/>
            <a:ext cx="12192000" cy="6068328"/>
          </a:xfrm>
          <a:prstGeom prst="rect">
            <a:avLst/>
          </a:prstGeom>
          <a:noFill/>
        </p:spPr>
        <p:txBody>
          <a:bodyPr wrap="square" lIns="216000" rIns="144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sv-SE" sz="2400" dirty="0">
                <a:solidFill>
                  <a:srgbClr val="C00000"/>
                </a:solidFill>
              </a:rPr>
              <a:t>För de kallade… predikar vi </a:t>
            </a:r>
            <a:r>
              <a:rPr lang="sv-S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Kristus</a:t>
            </a:r>
            <a:r>
              <a:rPr lang="sv-SE" sz="2400" dirty="0">
                <a:solidFill>
                  <a:srgbClr val="C00000"/>
                </a:solidFill>
              </a:rPr>
              <a:t> som Guds kraft och Guds</a:t>
            </a:r>
            <a:r>
              <a:rPr lang="sv-S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vishet</a:t>
            </a:r>
            <a:r>
              <a:rPr lang="sv-SE" sz="2400" dirty="0">
                <a:solidFill>
                  <a:srgbClr val="C00000"/>
                </a:solidFill>
              </a:rPr>
              <a:t>. </a:t>
            </a:r>
            <a:r>
              <a:rPr lang="sv-SE" dirty="0"/>
              <a:t>(1 Kor 1:24)</a:t>
            </a:r>
          </a:p>
          <a:p>
            <a:pPr marL="180975" indent="-18097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</a:rPr>
              <a:t>Föddes före jordens skapelse</a:t>
            </a:r>
            <a:br>
              <a:rPr lang="sv-SE" sz="2000" b="1" dirty="0">
                <a:solidFill>
                  <a:srgbClr val="000000"/>
                </a:solidFill>
              </a:rPr>
            </a:br>
            <a:r>
              <a:rPr lang="sv-SE" sz="2000" i="1" u="sng" dirty="0">
                <a:solidFill>
                  <a:srgbClr val="CE171A"/>
                </a:solidFill>
              </a:rPr>
              <a:t>Av evighet</a:t>
            </a:r>
            <a:r>
              <a:rPr lang="sv-SE" sz="2000" dirty="0">
                <a:solidFill>
                  <a:srgbClr val="CE171A"/>
                </a:solidFill>
              </a:rPr>
              <a:t> är</a:t>
            </a:r>
            <a:r>
              <a:rPr lang="sv-SE" sz="2000" dirty="0">
                <a:solidFill>
                  <a:srgbClr val="C00000"/>
                </a:solidFill>
              </a:rPr>
              <a:t> [</a:t>
            </a:r>
            <a:r>
              <a:rPr lang="sv-SE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visheten</a:t>
            </a:r>
            <a:r>
              <a:rPr lang="sv-SE" sz="2000" dirty="0">
                <a:solidFill>
                  <a:srgbClr val="C00000"/>
                </a:solidFill>
              </a:rPr>
              <a:t>] ins</a:t>
            </a:r>
            <a:r>
              <a:rPr lang="sv-SE" sz="2000" dirty="0">
                <a:solidFill>
                  <a:srgbClr val="CE171A"/>
                </a:solidFill>
              </a:rPr>
              <a:t>att… </a:t>
            </a:r>
            <a:r>
              <a:rPr lang="sv-SE" sz="2000" i="1" u="sng" dirty="0">
                <a:solidFill>
                  <a:srgbClr val="CE171A"/>
                </a:solidFill>
              </a:rPr>
              <a:t>Innan djupen blev till</a:t>
            </a:r>
            <a:r>
              <a:rPr lang="sv-SE" sz="2000" dirty="0">
                <a:solidFill>
                  <a:srgbClr val="CE171A"/>
                </a:solidFill>
              </a:rPr>
              <a:t> föddes jag. </a:t>
            </a:r>
            <a:r>
              <a:rPr lang="sv-SE" sz="1600" dirty="0">
                <a:solidFill>
                  <a:srgbClr val="000000"/>
                </a:solidFill>
              </a:rPr>
              <a:t>(Ords 8:23-24)</a:t>
            </a:r>
            <a:br>
              <a:rPr lang="sv-SE" sz="1600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0095CD"/>
                </a:solidFill>
              </a:rPr>
              <a:t>Vi förkunnar Guds hemliga… </a:t>
            </a:r>
            <a:r>
              <a:rPr lang="sv-SE" sz="2000" b="1" i="1" dirty="0">
                <a:solidFill>
                  <a:srgbClr val="009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vishet</a:t>
            </a:r>
            <a:r>
              <a:rPr lang="sv-SE" sz="2000" dirty="0">
                <a:solidFill>
                  <a:srgbClr val="0095CD"/>
                </a:solidFill>
              </a:rPr>
              <a:t>, som Gud </a:t>
            </a:r>
            <a:r>
              <a:rPr lang="sv-SE" sz="2000" i="1" u="sng" dirty="0">
                <a:solidFill>
                  <a:srgbClr val="0095CD"/>
                </a:solidFill>
              </a:rPr>
              <a:t>från evighet</a:t>
            </a:r>
            <a:r>
              <a:rPr lang="sv-SE" sz="2000" dirty="0">
                <a:solidFill>
                  <a:srgbClr val="0095CD"/>
                </a:solidFill>
              </a:rPr>
              <a:t> har bestämt ska bli till härlighet for oss. </a:t>
            </a:r>
            <a:r>
              <a:rPr lang="sv-SE" sz="1600" dirty="0">
                <a:solidFill>
                  <a:srgbClr val="000000"/>
                </a:solidFill>
              </a:rPr>
              <a:t>(1 Kor 2:7)</a:t>
            </a:r>
            <a:endParaRPr lang="sv-SE" sz="2000" dirty="0">
              <a:solidFill>
                <a:srgbClr val="000000"/>
              </a:solidFill>
            </a:endParaRPr>
          </a:p>
          <a:p>
            <a:pPr marL="180975" indent="-18097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</a:rPr>
              <a:t>Fanns tillsammans med Fadern när jorden skapades</a:t>
            </a:r>
            <a:br>
              <a:rPr lang="sv-SE" sz="2000" b="1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CE171A"/>
                </a:solidFill>
              </a:rPr>
              <a:t>Herren hade</a:t>
            </a:r>
            <a:r>
              <a:rPr lang="sv-SE" sz="2000" dirty="0">
                <a:solidFill>
                  <a:srgbClr val="C00000"/>
                </a:solidFill>
              </a:rPr>
              <a:t> [</a:t>
            </a:r>
            <a:r>
              <a:rPr lang="sv-SE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visheten</a:t>
            </a:r>
            <a:r>
              <a:rPr lang="sv-SE" sz="2000" dirty="0">
                <a:solidFill>
                  <a:srgbClr val="C00000"/>
                </a:solidFill>
              </a:rPr>
              <a:t>] </a:t>
            </a:r>
            <a:r>
              <a:rPr lang="sv-SE" sz="2000" i="1" u="sng" dirty="0">
                <a:solidFill>
                  <a:srgbClr val="C00000"/>
                </a:solidFill>
              </a:rPr>
              <a:t>vi</a:t>
            </a:r>
            <a:r>
              <a:rPr lang="sv-SE" sz="2000" i="1" u="sng" dirty="0">
                <a:solidFill>
                  <a:srgbClr val="CE171A"/>
                </a:solidFill>
              </a:rPr>
              <a:t>d begynnelsen</a:t>
            </a:r>
            <a:r>
              <a:rPr lang="sv-SE" sz="2000" dirty="0">
                <a:solidFill>
                  <a:srgbClr val="CE171A"/>
                </a:solidFill>
              </a:rPr>
              <a:t> av sin väg… då var jag verksam </a:t>
            </a:r>
            <a:r>
              <a:rPr lang="sv-SE" sz="2000" i="1" u="sng" dirty="0">
                <a:solidFill>
                  <a:srgbClr val="CE171A"/>
                </a:solidFill>
              </a:rPr>
              <a:t>vid hans sida</a:t>
            </a:r>
            <a:r>
              <a:rPr lang="sv-SE" sz="2000" dirty="0">
                <a:solidFill>
                  <a:srgbClr val="CE171A"/>
                </a:solidFill>
              </a:rPr>
              <a:t>. </a:t>
            </a:r>
            <a:r>
              <a:rPr lang="sv-SE" sz="1600" dirty="0">
                <a:solidFill>
                  <a:srgbClr val="000000"/>
                </a:solidFill>
              </a:rPr>
              <a:t>(Ords 8:22,30)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i="1" u="sng" dirty="0">
                <a:solidFill>
                  <a:srgbClr val="0095CD"/>
                </a:solidFill>
              </a:rPr>
              <a:t>I begynnelsen</a:t>
            </a:r>
            <a:r>
              <a:rPr lang="sv-SE" sz="2000" dirty="0">
                <a:solidFill>
                  <a:srgbClr val="0095CD"/>
                </a:solidFill>
              </a:rPr>
              <a:t> var </a:t>
            </a:r>
            <a:r>
              <a:rPr lang="sv-SE" sz="2000" b="1" i="1" dirty="0">
                <a:solidFill>
                  <a:srgbClr val="009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Ordet</a:t>
            </a:r>
            <a:r>
              <a:rPr lang="sv-SE" sz="2000" dirty="0">
                <a:solidFill>
                  <a:srgbClr val="0095CD"/>
                </a:solidFill>
              </a:rPr>
              <a:t>, och Ordet var </a:t>
            </a:r>
            <a:r>
              <a:rPr lang="sv-SE" sz="2000" i="1" u="sng" dirty="0">
                <a:solidFill>
                  <a:srgbClr val="0095CD"/>
                </a:solidFill>
              </a:rPr>
              <a:t>hos Gud</a:t>
            </a:r>
            <a:r>
              <a:rPr lang="sv-SE" sz="2000" dirty="0">
                <a:solidFill>
                  <a:srgbClr val="0095CD"/>
                </a:solidFill>
              </a:rPr>
              <a:t>. </a:t>
            </a:r>
            <a:r>
              <a:rPr lang="sv-SE" sz="1600" dirty="0">
                <a:solidFill>
                  <a:srgbClr val="000000"/>
                </a:solidFill>
              </a:rPr>
              <a:t>(Joh 1:1)</a:t>
            </a:r>
            <a:endParaRPr lang="sv-SE" sz="2000" dirty="0">
              <a:solidFill>
                <a:srgbClr val="000000"/>
              </a:solidFill>
            </a:endParaRPr>
          </a:p>
          <a:p>
            <a:pPr marL="180975" indent="-18097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</a:rPr>
              <a:t>Är medskapare</a:t>
            </a:r>
            <a:br>
              <a:rPr lang="sv-SE" sz="2000" b="1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CE171A"/>
                </a:solidFill>
              </a:rPr>
              <a:t>Genom </a:t>
            </a:r>
            <a:r>
              <a:rPr lang="sv-SE" sz="2000" b="1" i="1" dirty="0">
                <a:solidFill>
                  <a:srgbClr val="CE1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visheten</a:t>
            </a:r>
            <a:r>
              <a:rPr lang="sv-SE" sz="2000" dirty="0">
                <a:solidFill>
                  <a:srgbClr val="CE171A"/>
                </a:solidFill>
              </a:rPr>
              <a:t> har Herren </a:t>
            </a:r>
            <a:r>
              <a:rPr lang="sv-SE" sz="2000" i="1" u="sng" dirty="0">
                <a:solidFill>
                  <a:srgbClr val="CE171A"/>
                </a:solidFill>
              </a:rPr>
              <a:t>lagt jordens grund</a:t>
            </a:r>
            <a:r>
              <a:rPr lang="sv-SE" sz="2000" dirty="0">
                <a:solidFill>
                  <a:srgbClr val="CE171A"/>
                </a:solidFill>
              </a:rPr>
              <a:t>. </a:t>
            </a:r>
            <a:r>
              <a:rPr lang="sv-SE" sz="1600" dirty="0">
                <a:solidFill>
                  <a:srgbClr val="000000"/>
                </a:solidFill>
              </a:rPr>
              <a:t>(Ords 3:19)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i="1" u="sng" dirty="0">
                <a:solidFill>
                  <a:srgbClr val="0095CD"/>
                </a:solidFill>
              </a:rPr>
              <a:t>Allt blev till genom [</a:t>
            </a:r>
            <a:r>
              <a:rPr lang="sv-SE" sz="2000" b="1" i="1" u="sng" dirty="0">
                <a:solidFill>
                  <a:srgbClr val="009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Ordet</a:t>
            </a:r>
            <a:r>
              <a:rPr lang="sv-SE" sz="2000" i="1" u="sng" dirty="0">
                <a:solidFill>
                  <a:srgbClr val="0095CD"/>
                </a:solidFill>
              </a:rPr>
              <a:t>]</a:t>
            </a:r>
            <a:r>
              <a:rPr lang="sv-SE" sz="2000" dirty="0">
                <a:solidFill>
                  <a:srgbClr val="0095CD"/>
                </a:solidFill>
              </a:rPr>
              <a:t>, och utan honom blev ingenting till av det som är till. </a:t>
            </a:r>
            <a:r>
              <a:rPr lang="sv-SE" sz="1600" dirty="0">
                <a:solidFill>
                  <a:srgbClr val="000000"/>
                </a:solidFill>
              </a:rPr>
              <a:t>(Joh 1:3)</a:t>
            </a:r>
            <a:endParaRPr lang="sv-SE" sz="2000" dirty="0">
              <a:solidFill>
                <a:srgbClr val="000000"/>
              </a:solidFill>
            </a:endParaRPr>
          </a:p>
          <a:p>
            <a:pPr marL="180975" indent="-18097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</a:rPr>
              <a:t>Är/ger liv</a:t>
            </a:r>
            <a:br>
              <a:rPr lang="sv-SE" sz="2000" b="1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CE171A"/>
                </a:solidFill>
              </a:rPr>
              <a:t>Den som finner [</a:t>
            </a:r>
            <a:r>
              <a:rPr lang="sv-SE" sz="2000" b="1" i="1" dirty="0">
                <a:solidFill>
                  <a:srgbClr val="CE1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visheten</a:t>
            </a:r>
            <a:r>
              <a:rPr lang="sv-SE" sz="2000" dirty="0">
                <a:solidFill>
                  <a:srgbClr val="CE171A"/>
                </a:solidFill>
              </a:rPr>
              <a:t>] finner </a:t>
            </a:r>
            <a:r>
              <a:rPr lang="sv-SE" sz="2000" i="1" u="sng" dirty="0">
                <a:solidFill>
                  <a:srgbClr val="CE171A"/>
                </a:solidFill>
              </a:rPr>
              <a:t>livet</a:t>
            </a:r>
            <a:r>
              <a:rPr lang="sv-SE" sz="2000" dirty="0">
                <a:solidFill>
                  <a:srgbClr val="CE171A"/>
                </a:solidFill>
              </a:rPr>
              <a:t>. </a:t>
            </a:r>
            <a:r>
              <a:rPr lang="sv-SE" sz="1600" dirty="0">
                <a:solidFill>
                  <a:srgbClr val="000000"/>
                </a:solidFill>
              </a:rPr>
              <a:t>(Ords 8:35)</a:t>
            </a:r>
            <a:br>
              <a:rPr lang="sv-SE" sz="2000" dirty="0">
                <a:solidFill>
                  <a:srgbClr val="000000"/>
                </a:solidFill>
              </a:rPr>
            </a:br>
            <a:r>
              <a:rPr lang="sv-SE" sz="2000" b="1" i="1" dirty="0">
                <a:solidFill>
                  <a:srgbClr val="009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</a:t>
            </a:r>
            <a:r>
              <a:rPr lang="sv-SE" sz="2000" dirty="0">
                <a:solidFill>
                  <a:srgbClr val="0095CD"/>
                </a:solidFill>
              </a:rPr>
              <a:t> är uppståndelsen och </a:t>
            </a:r>
            <a:r>
              <a:rPr lang="sv-SE" sz="2000" i="1" u="sng" dirty="0">
                <a:solidFill>
                  <a:srgbClr val="0095CD"/>
                </a:solidFill>
              </a:rPr>
              <a:t>livet</a:t>
            </a:r>
            <a:r>
              <a:rPr lang="sv-SE" sz="2000" dirty="0">
                <a:solidFill>
                  <a:srgbClr val="0095CD"/>
                </a:solidFill>
              </a:rPr>
              <a:t>. </a:t>
            </a:r>
            <a:r>
              <a:rPr lang="sv-SE" sz="1600" dirty="0">
                <a:solidFill>
                  <a:srgbClr val="000000"/>
                </a:solidFill>
              </a:rPr>
              <a:t>(Joh 11:25)</a:t>
            </a:r>
          </a:p>
          <a:p>
            <a:pPr marL="180975" indent="-18097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</a:rPr>
              <a:t>Är/ger bröd</a:t>
            </a:r>
            <a:br>
              <a:rPr lang="sv-SE" sz="2000" b="1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CE171A"/>
                </a:solidFill>
              </a:rPr>
              <a:t>Kom, ät av</a:t>
            </a:r>
            <a:r>
              <a:rPr lang="sv-SE" sz="2000" dirty="0">
                <a:solidFill>
                  <a:srgbClr val="C00000"/>
                </a:solidFill>
              </a:rPr>
              <a:t> [</a:t>
            </a:r>
            <a:r>
              <a:rPr lang="sv-SE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vishetens</a:t>
            </a:r>
            <a:r>
              <a:rPr lang="sv-SE" sz="2000" dirty="0">
                <a:solidFill>
                  <a:srgbClr val="C00000"/>
                </a:solidFill>
              </a:rPr>
              <a:t>] </a:t>
            </a:r>
            <a:r>
              <a:rPr lang="sv-SE" sz="2000" i="1" u="sng" dirty="0">
                <a:solidFill>
                  <a:srgbClr val="C00000"/>
                </a:solidFill>
              </a:rPr>
              <a:t>b</a:t>
            </a:r>
            <a:r>
              <a:rPr lang="sv-SE" sz="2000" i="1" u="sng" dirty="0">
                <a:solidFill>
                  <a:srgbClr val="CE171A"/>
                </a:solidFill>
              </a:rPr>
              <a:t>röd</a:t>
            </a:r>
            <a:r>
              <a:rPr lang="sv-SE" sz="2000" dirty="0">
                <a:solidFill>
                  <a:srgbClr val="CE171A"/>
                </a:solidFill>
              </a:rPr>
              <a:t>. </a:t>
            </a:r>
            <a:r>
              <a:rPr lang="sv-SE" sz="1600" dirty="0">
                <a:solidFill>
                  <a:srgbClr val="000000"/>
                </a:solidFill>
              </a:rPr>
              <a:t>(Ords 9:5)</a:t>
            </a:r>
            <a:br>
              <a:rPr lang="sv-SE" sz="1600" dirty="0">
                <a:solidFill>
                  <a:srgbClr val="000000"/>
                </a:solidFill>
              </a:rPr>
            </a:br>
            <a:r>
              <a:rPr lang="sv-SE" sz="2000" b="1" i="1" dirty="0">
                <a:solidFill>
                  <a:srgbClr val="009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</a:t>
            </a:r>
            <a:r>
              <a:rPr lang="sv-SE" sz="2000" dirty="0">
                <a:solidFill>
                  <a:srgbClr val="0095CD"/>
                </a:solidFill>
              </a:rPr>
              <a:t> är livets </a:t>
            </a:r>
            <a:r>
              <a:rPr lang="sv-SE" sz="2000" i="1" u="sng" dirty="0">
                <a:solidFill>
                  <a:srgbClr val="0095CD"/>
                </a:solidFill>
              </a:rPr>
              <a:t>bröd</a:t>
            </a:r>
            <a:r>
              <a:rPr lang="sv-SE" sz="2000" dirty="0">
                <a:solidFill>
                  <a:srgbClr val="0095CD"/>
                </a:solidFill>
              </a:rPr>
              <a:t>. </a:t>
            </a:r>
            <a:r>
              <a:rPr lang="sv-SE" sz="1600" dirty="0">
                <a:solidFill>
                  <a:srgbClr val="000000"/>
                </a:solidFill>
              </a:rPr>
              <a:t>(Joh 6:35)</a:t>
            </a:r>
          </a:p>
          <a:p>
            <a:pPr marL="180975" indent="-180975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000000"/>
                </a:solidFill>
              </a:rPr>
              <a:t>Är/har vägen</a:t>
            </a:r>
            <a:br>
              <a:rPr lang="sv-SE" sz="2000" b="1" dirty="0">
                <a:solidFill>
                  <a:srgbClr val="000000"/>
                </a:solidFill>
              </a:rPr>
            </a:br>
            <a:r>
              <a:rPr lang="sv-SE" sz="2000" dirty="0">
                <a:solidFill>
                  <a:srgbClr val="CE171A"/>
                </a:solidFill>
              </a:rPr>
              <a:t>[</a:t>
            </a:r>
            <a:r>
              <a:rPr lang="sv-SE" sz="2000" b="1" i="1" dirty="0">
                <a:solidFill>
                  <a:srgbClr val="CE17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Vishetens</a:t>
            </a:r>
            <a:r>
              <a:rPr lang="sv-SE" sz="2000" dirty="0">
                <a:solidFill>
                  <a:srgbClr val="CE171A"/>
                </a:solidFill>
              </a:rPr>
              <a:t>] </a:t>
            </a:r>
            <a:r>
              <a:rPr lang="sv-SE" sz="2000" i="1" u="sng" dirty="0">
                <a:solidFill>
                  <a:srgbClr val="CE171A"/>
                </a:solidFill>
              </a:rPr>
              <a:t>vägar</a:t>
            </a:r>
            <a:r>
              <a:rPr lang="sv-SE" sz="2000" dirty="0">
                <a:solidFill>
                  <a:srgbClr val="CE171A"/>
                </a:solidFill>
              </a:rPr>
              <a:t> är ljuvliga vägar, alla hennes stigar är trygga.</a:t>
            </a:r>
            <a:br>
              <a:rPr lang="sv-SE" sz="1600" dirty="0">
                <a:solidFill>
                  <a:srgbClr val="000000"/>
                </a:solidFill>
              </a:rPr>
            </a:br>
            <a:r>
              <a:rPr lang="sv-SE" sz="2000" b="1" i="1" dirty="0">
                <a:solidFill>
                  <a:srgbClr val="0095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</a:t>
            </a:r>
            <a:r>
              <a:rPr lang="sv-SE" sz="2000" dirty="0">
                <a:solidFill>
                  <a:srgbClr val="0095CD"/>
                </a:solidFill>
              </a:rPr>
              <a:t> är </a:t>
            </a:r>
            <a:r>
              <a:rPr lang="sv-SE" sz="2000" i="1" u="sng" dirty="0">
                <a:solidFill>
                  <a:srgbClr val="0095CD"/>
                </a:solidFill>
              </a:rPr>
              <a:t>vägen</a:t>
            </a:r>
            <a:r>
              <a:rPr lang="sv-SE" sz="2000" dirty="0">
                <a:solidFill>
                  <a:srgbClr val="0095CD"/>
                </a:solidFill>
              </a:rPr>
              <a:t>, sanningen och livet. </a:t>
            </a:r>
            <a:r>
              <a:rPr lang="sv-SE" sz="1600" dirty="0">
                <a:solidFill>
                  <a:srgbClr val="000000"/>
                </a:solidFill>
              </a:rPr>
              <a:t>(Joh 14:6)</a:t>
            </a:r>
            <a:endParaRPr lang="sv-SE" sz="20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2543C38-A192-4FBE-B396-90ACDF53FC95}"/>
              </a:ext>
            </a:extLst>
          </p:cNvPr>
          <p:cNvSpPr/>
          <p:nvPr/>
        </p:nvSpPr>
        <p:spPr>
          <a:xfrm>
            <a:off x="5684808" y="6388657"/>
            <a:ext cx="105242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sv-SE" sz="1600" dirty="0">
                <a:solidFill>
                  <a:srgbClr val="CE171A"/>
                </a:solidFill>
              </a:rPr>
              <a:t> </a:t>
            </a:r>
            <a:r>
              <a:rPr lang="sv-SE" sz="1600" dirty="0">
                <a:solidFill>
                  <a:srgbClr val="000000"/>
                </a:solidFill>
              </a:rPr>
              <a:t>(Ords 3:17)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908733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22.5|38.7|22.7|28.7|47.5|47.3|64.1|10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0.2|23.5|15.1|16.6|9.7|22.9|12.4|12.2|18.6|23.2|8.9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34|24.8|38.5|21|12.8|75.8|49.8|66.2|2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1.2|33.1|13.4|97.6|8.6|23|32.1|29.3|20.5|22.9|23.8|1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5.2|14|16.2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25612</TotalTime>
  <Words>1810</Words>
  <Application>Microsoft Office PowerPoint</Application>
  <PresentationFormat>Bredbild</PresentationFormat>
  <Paragraphs>117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Gabriola</vt:lpstr>
      <vt:lpstr>Maiandra GD</vt:lpstr>
      <vt:lpstr>MV Boli</vt:lpstr>
      <vt:lpstr>3_Office-tema</vt:lpstr>
      <vt:lpstr>7. Jesu för-existens</vt:lpstr>
      <vt:lpstr>GT börjar med Jesu födelse</vt:lpstr>
      <vt:lpstr>Sedan visar sig Jesus på flera ställen i GT</vt:lpstr>
      <vt:lpstr>Sonen är Faderns agent</vt:lpstr>
      <vt:lpstr>Jesus som Herrens budbärare (ängel)</vt:lpstr>
      <vt:lpstr>GT:s personer visste att Gud har en Son</vt:lpstr>
      <vt:lpstr>Jesus som Guds vishet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Gärdeborn</dc:creator>
  <cp:lastModifiedBy>Anders Gärdeborn</cp:lastModifiedBy>
  <cp:revision>2303</cp:revision>
  <dcterms:created xsi:type="dcterms:W3CDTF">2014-07-20T14:06:11Z</dcterms:created>
  <dcterms:modified xsi:type="dcterms:W3CDTF">2021-02-26T13:26:25Z</dcterms:modified>
</cp:coreProperties>
</file>