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4">
  <p:sldMasterIdLst>
    <p:sldMasterId id="2147483696" r:id="rId1"/>
  </p:sldMasterIdLst>
  <p:notesMasterIdLst>
    <p:notesMasterId r:id="rId12"/>
  </p:notesMasterIdLst>
  <p:handoutMasterIdLst>
    <p:handoutMasterId r:id="rId13"/>
  </p:handoutMasterIdLst>
  <p:sldIdLst>
    <p:sldId id="1812" r:id="rId2"/>
    <p:sldId id="1840" r:id="rId3"/>
    <p:sldId id="1836" r:id="rId4"/>
    <p:sldId id="1830" r:id="rId5"/>
    <p:sldId id="1835" r:id="rId6"/>
    <p:sldId id="1834" r:id="rId7"/>
    <p:sldId id="1841" r:id="rId8"/>
    <p:sldId id="1845" r:id="rId9"/>
    <p:sldId id="1846" r:id="rId10"/>
    <p:sldId id="1842" r:id="rId11"/>
  </p:sldIdLst>
  <p:sldSz cx="12192000" cy="6858000"/>
  <p:notesSz cx="6794500" cy="9906000"/>
  <p:embeddedFontLst>
    <p:embeddedFont>
      <p:font typeface="Arial Black" panose="020B0A04020102020204" pitchFamily="34" charset="0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volini" panose="03000502040302020204" pitchFamily="66" charset="0"/>
      <p:regular r:id="rId19"/>
      <p:bold r:id="rId20"/>
      <p:italic r:id="rId21"/>
      <p:boldItalic r:id="rId22"/>
    </p:embeddedFont>
    <p:embeddedFont>
      <p:font typeface="Maiandra GD" panose="020E0502030308020204" pitchFamily="34" charset="0"/>
      <p:regular r:id="rId23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4105D217-6CCA-4A9C-9FF5-83A2D3266D74}">
          <p14:sldIdLst>
            <p14:sldId id="1812"/>
            <p14:sldId id="1840"/>
            <p14:sldId id="1836"/>
            <p14:sldId id="1830"/>
            <p14:sldId id="1835"/>
            <p14:sldId id="1834"/>
            <p14:sldId id="1841"/>
            <p14:sldId id="1845"/>
            <p14:sldId id="1846"/>
            <p14:sldId id="18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362" userDrawn="1">
          <p15:clr>
            <a:srgbClr val="A4A3A4"/>
          </p15:clr>
        </p15:guide>
        <p15:guide id="2" pos="15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C5627A-66BF-192B-662A-7C13A946EC12}" name="Jan-Ove Mjelstad" initials="JOM" userId="S::jan-ove.mjelstad@se.abb.com::db73d936-763e-48b9-8bb9-78862ba043d7" providerId="AD"/>
  <p188:author id="{D54F85D1-FA45-0C20-8B1B-6ED6520E0CE9}" name="Anders Gärdeborn" initials="AG" userId="5a5c02333dfc4f9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9151B"/>
    <a:srgbClr val="02070A"/>
    <a:srgbClr val="14394B"/>
    <a:srgbClr val="00EAFF"/>
    <a:srgbClr val="FF0000"/>
    <a:srgbClr val="FFCC00"/>
    <a:srgbClr val="5AC8FA"/>
    <a:srgbClr val="FFF5CC"/>
    <a:srgbClr val="DBF7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02" autoAdjust="0"/>
    <p:restoredTop sz="87377" autoAdjust="0"/>
  </p:normalViewPr>
  <p:slideViewPr>
    <p:cSldViewPr snapToGrid="0">
      <p:cViewPr varScale="1">
        <p:scale>
          <a:sx n="103" d="100"/>
          <a:sy n="103" d="100"/>
        </p:scale>
        <p:origin x="1086" y="132"/>
      </p:cViewPr>
      <p:guideLst>
        <p:guide orient="horz" pos="3362"/>
        <p:guide pos="15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454415E8-33E1-857D-84C0-917EEA90F8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82783C5-0CE6-5E57-E0EE-9397C1671E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646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16864-1434-478F-A6A5-B4178F13B5E6}" type="datetimeFigureOut">
              <a:rPr lang="sv-SE" smtClean="0"/>
              <a:t>2023-10-25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0159BF2-99FB-1BB7-B703-96039FAC24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08983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B4B9164-AA64-B2AA-FE15-C98EC4AA9F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646" y="9408983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EC8628-8DBA-4EBE-9E79-A328513111EF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39169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18:58:03.46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20T19:43:48.71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12 199 0 0,'0'0'43'0'0,"0"-2"-75"0"0,0-8 21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6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25CBD-AA23-4A9B-A8C0-80E77E03612D}" type="datetimeFigureOut">
              <a:rPr lang="sv-SE" smtClean="0"/>
              <a:t>2023-10-25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08983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6" y="9408983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176EC-C84D-4117-AB1D-1C19FDABD098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042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PHANTOM GALAXY, JWST</a:t>
            </a:r>
            <a:endParaRPr lang="LID4096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930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Hela universum i singulariteten =&gt; </a:t>
            </a:r>
            <a:r>
              <a:rPr lang="sv-SE" b="1" i="1" u="none" dirty="0"/>
              <a:t>Naken</a:t>
            </a:r>
            <a:r>
              <a:rPr lang="sv-SE" dirty="0"/>
              <a:t> singularitet </a:t>
            </a:r>
            <a:r>
              <a:rPr lang="sv-SE" i="1" u="sng" dirty="0"/>
              <a:t>med</a:t>
            </a:r>
            <a:r>
              <a:rPr lang="sv-SE" dirty="0"/>
              <a:t> tid/rum, inte </a:t>
            </a:r>
            <a:r>
              <a:rPr lang="sv-SE" i="1" u="sng" dirty="0"/>
              <a:t>i</a:t>
            </a:r>
            <a:r>
              <a:rPr lang="sv-SE" dirty="0"/>
              <a:t> tid/rum.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Expanderar universum?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Förutsades av Einsteins ekvationer (även om han tog bort den genom kosmologiska konstanten).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Ansågs experimentellt bekräftad 1929 när Hubble upptäckte att galaxerna flyr bort från oss, fortare ju längre bort de ligger.</a:t>
            </a:r>
          </a:p>
          <a:p>
            <a:pPr marL="144000" marR="0" lvl="0" indent="-14400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Hubble mätte inte hastighet=f(avstånd) utan rödförskjutning=f(ljusstyrka). Hast/avstånd kan bero av rödförskj./ljusstyrka, men behöver inte göra det.</a:t>
            </a:r>
          </a:p>
          <a:p>
            <a:pPr marL="144000" marR="0" lvl="0" indent="-14400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Han studerade närliggande galaxer som idag inte anses expandera (pga gravitationellt bundna till varandra).</a:t>
            </a:r>
          </a:p>
          <a:p>
            <a:pPr marL="144000" marR="0" lvl="0" indent="-14400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Så vad var det Hubble såg egentligen?</a:t>
            </a:r>
          </a:p>
          <a:p>
            <a:pPr marL="144000" marR="0" lvl="0" indent="-14400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Han var själv inte övertygad om att det var ett expanderande universum han såg.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552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200" dirty="0" bmk="">
                <a:ea typeface="Times New Roman" panose="02020603050405020304" pitchFamily="18" charset="0"/>
              </a:rPr>
              <a:t>VO: Krökt rum även vid internt betraktande: Vinkelsumman inte lika med 180 grader.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altLang="sv-SE" sz="1200" dirty="0" bmk=""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200" dirty="0" bmk="">
                <a:ea typeface="Times New Roman" panose="02020603050405020304" pitchFamily="18" charset="0"/>
              </a:rPr>
              <a:t>VO: Uniformt = Homogent (lika på alla ställen) och Isotropt (lika i alla riktningar).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altLang="sv-SE" sz="1200" dirty="0" bmk=""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200" dirty="0" bmk="">
                <a:ea typeface="Times New Roman" panose="02020603050405020304" pitchFamily="18" charset="0"/>
              </a:rPr>
              <a:t>VO? De längst bort belägna galaxerna ligger 47 G.ljusår bort. Längre än 14 pga universums expansion.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altLang="sv-SE" sz="1200" dirty="0" bmk=""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200" dirty="0" bmk="">
                <a:ea typeface="Times New Roman" panose="02020603050405020304" pitchFamily="18" charset="0"/>
              </a:rPr>
              <a:t>Inflation löser också problemet med att vi inte hittar några magnetiska monpoler.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200" dirty="0" bmk="">
                <a:ea typeface="Times New Roman" panose="02020603050405020304" pitchFamily="18" charset="0"/>
              </a:rPr>
              <a:t>De har spridits så glest att sannolikheten att träffa på någon är liten.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57712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Det finns olika modeller för multiversum: Långt borta i samma rymd, andra rymder, kvantmekaniska parallellvärldar.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9837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VO: Eftersom mörk materia inte påverkas av strålning, kan galaxer börja klumpas ihop före universum blev genomskinligt.</a:t>
            </a:r>
          </a:p>
          <a:p>
            <a:endParaRPr lang="sv-SE" dirty="0"/>
          </a:p>
          <a:p>
            <a:r>
              <a:rPr lang="sv-SE" dirty="0"/>
              <a:t>VO: Expansionens acceleration fick Nobelpris 2011.</a:t>
            </a:r>
          </a:p>
          <a:p>
            <a:r>
              <a:rPr lang="sv-SE" dirty="0"/>
              <a:t>Nödvändigheten har ifrågasatts idag.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48354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200" dirty="0" bmk="">
                <a:ea typeface="Times New Roman" panose="02020603050405020304" pitchFamily="18" charset="0"/>
              </a:rPr>
              <a:t>VO: Stängfysiken (som skulle ge enhetlig lösning) ger cirka 10</a:t>
            </a:r>
            <a:r>
              <a:rPr lang="sv-SE" altLang="sv-SE" sz="1200" baseline="30000" dirty="0" bmk="">
                <a:ea typeface="Times New Roman" panose="02020603050405020304" pitchFamily="18" charset="0"/>
              </a:rPr>
              <a:t>500</a:t>
            </a:r>
            <a:r>
              <a:rPr lang="sv-SE" altLang="sv-SE" sz="1200" dirty="0" bmk="">
                <a:ea typeface="Times New Roman" panose="02020603050405020304" pitchFamily="18" charset="0"/>
              </a:rPr>
              <a:t> möjligheter!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altLang="sv-SE" sz="1200" dirty="0" bmk=""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200" dirty="0" bmk="">
                <a:ea typeface="Times New Roman" panose="02020603050405020304" pitchFamily="18" charset="0"/>
              </a:rPr>
              <a:t>VO: Det finns oerhört många fler universa som är </a:t>
            </a:r>
            <a:r>
              <a:rPr lang="sv-SE" altLang="sv-SE" sz="1200" i="1" u="sng" dirty="0" bmk="">
                <a:ea typeface="Times New Roman" panose="02020603050405020304" pitchFamily="18" charset="0"/>
              </a:rPr>
              <a:t>tillräckligt</a:t>
            </a:r>
            <a:r>
              <a:rPr lang="sv-SE" altLang="sv-SE" sz="1200" dirty="0" bmk="">
                <a:ea typeface="Times New Roman" panose="02020603050405020304" pitchFamily="18" charset="0"/>
              </a:rPr>
              <a:t> anpassade för liv än som är </a:t>
            </a:r>
            <a:r>
              <a:rPr lang="sv-SE" altLang="sv-SE" sz="1200" i="1" u="sng" dirty="0" bmk="">
                <a:ea typeface="Times New Roman" panose="02020603050405020304" pitchFamily="18" charset="0"/>
              </a:rPr>
              <a:t>optimalt</a:t>
            </a:r>
            <a:r>
              <a:rPr lang="sv-SE" altLang="sv-SE" sz="1200" dirty="0" bmk="">
                <a:ea typeface="Times New Roman" panose="02020603050405020304" pitchFamily="18" charset="0"/>
              </a:rPr>
              <a:t> anpassade.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altLang="sv-SE" sz="1200" dirty="0" bmk=""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200" dirty="0" bmk="">
                <a:ea typeface="Times New Roman" panose="02020603050405020304" pitchFamily="18" charset="0"/>
              </a:rPr>
              <a:t>VO: Om universum har centrum och gräns så är inte alla platser likvärdiga.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altLang="sv-SE" sz="1200" dirty="0" bmk=""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sv-SE" sz="1200" dirty="0" bmk="">
                <a:ea typeface="Times New Roman" panose="02020603050405020304" pitchFamily="18" charset="0"/>
              </a:rPr>
              <a:t>VO: CMB ”pekar” mot Jungfrun =&gt; Ondskans axel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01997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+mn-cs"/>
              </a:rPr>
              <a:t>VO: Utmaningen är större än så. Hur kunde Adam se närmsta stjärnan på 4,2 l.å. redan dag 6 (så stjärnorna kunde uppfylla sitt syfte att vara tecken)?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0" b="0" i="0" u="none" strike="noStrike" kern="1200" cap="none" normalizeH="0" baseline="0" dirty="0" bmk="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+mn-cs"/>
            </a:endParaRP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+mn-cs"/>
              </a:rPr>
              <a:t>VO: Relativistiska effekter är från </a:t>
            </a:r>
            <a:r>
              <a:rPr kumimoji="0" lang="sv-SE" altLang="sv-SE" sz="40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gravitationsfält och observatörernas rörelser.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40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När vi talar om tid måste vi därför ange </a:t>
            </a:r>
            <a:r>
              <a:rPr kumimoji="0" lang="sv-SE" altLang="sv-SE" sz="4000" b="0" i="1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med vilken klocka</a:t>
            </a:r>
            <a:r>
              <a:rPr kumimoji="0" lang="sv-SE" altLang="sv-SE" sz="40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 mätningen sker.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40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Jorden kan alltså vara ung och universum gammalt trots att de skapades samma bokstavliga vecka (mätt med en klocka på jorden).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4000" b="0" i="0" u="none" strike="noStrike" kern="1200" cap="none" normalizeH="0" baseline="0" dirty="0" bmk="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40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VO: Hartnetts statiska universum: Åtminstone temporärt. Gud kan sluta uppehålla universum och då kollapsar det.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altLang="sv-SE" sz="4000" b="0" i="0" u="none" strike="noStrike" kern="1200" cap="none" normalizeH="0" baseline="0" dirty="0" bmk="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6210300" algn="r"/>
              </a:tabLst>
            </a:pPr>
            <a:r>
              <a:rPr kumimoji="0" lang="sv-SE" altLang="sv-SE" sz="40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VO: Förklara </a:t>
            </a:r>
            <a:r>
              <a:rPr kumimoji="0" lang="sv-SE" altLang="sv-SE" sz="28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Anisotrop synkroniseringskonvention:</a:t>
            </a:r>
          </a:p>
          <a:p>
            <a:pPr marL="180000" marR="0" lvl="0" indent="-180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10300" algn="r"/>
              </a:tabLst>
            </a:pPr>
            <a:r>
              <a:rPr kumimoji="0" lang="sv-SE" altLang="sv-SE" sz="28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En ljusstråle skickas mot solen (8 ljusminuters avstånd) kl. 12.00.</a:t>
            </a:r>
          </a:p>
          <a:p>
            <a:pPr marL="180000" marR="0" lvl="0" indent="-180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10300" algn="r"/>
              </a:tabLst>
            </a:pPr>
            <a:r>
              <a:rPr kumimoji="0" lang="sv-SE" altLang="sv-SE" sz="28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Kommer den fram kl. 12.00 eller 12.08?</a:t>
            </a:r>
          </a:p>
          <a:p>
            <a:pPr marL="180000" marR="0" lvl="0" indent="-180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10300" algn="r"/>
              </a:tabLst>
            </a:pPr>
            <a:r>
              <a:rPr kumimoji="0" lang="sv-SE" altLang="sv-SE" sz="28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STR säger: Välj själv! Det beror på om envägs-c är c eller oändlig.</a:t>
            </a:r>
          </a:p>
          <a:p>
            <a:pPr marL="180000" marR="0" lvl="0" indent="-180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10300" algn="r"/>
              </a:tabLst>
            </a:pPr>
            <a:r>
              <a:rPr kumimoji="0" lang="sv-SE" altLang="sv-SE" sz="28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Synka klockorna! Hur? Skicka ljusstrålar som går med envägs-c. Men det var den vi skulle bestämma!</a:t>
            </a:r>
          </a:p>
          <a:p>
            <a:pPr marL="180000" marR="0" lvl="0" indent="-180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10300" algn="r"/>
              </a:tabLst>
            </a:pPr>
            <a:r>
              <a:rPr kumimoji="0" lang="sv-SE" altLang="sv-SE" sz="28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Ingen klocköverdomare i universum som säger vem av klockorna som ”går rätt”.</a:t>
            </a:r>
          </a:p>
          <a:p>
            <a:pPr marL="180000" marR="0" lvl="0" indent="-180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10300" algn="r"/>
              </a:tabLst>
            </a:pPr>
            <a:r>
              <a:rPr kumimoji="0" lang="sv-SE" altLang="sv-SE" sz="28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Universum förser oss inte med något sätt att mäta envägs-c, och då existerar den inte. (Annat än som mänsklig konvention.)</a:t>
            </a:r>
          </a:p>
          <a:p>
            <a:pPr marL="180000" marR="0" lvl="0" indent="-180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10300" algn="r"/>
              </a:tabLst>
            </a:pPr>
            <a:r>
              <a:rPr kumimoji="0" lang="sv-SE" altLang="sv-SE" sz="2800" b="0" i="0" u="none" strike="noStrike" kern="1200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+mn-cs"/>
              </a:rPr>
              <a:t>Viktigt: Ljuset går inte olika fort i olika riktningar, utan det är meningslöst att tala om den eftersom tiden inte är absolut.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6511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VO: Langrange punkter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3788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53977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540000"/>
          </a:xfrm>
          <a:prstGeom prst="rect">
            <a:avLst/>
          </a:prstGeom>
          <a:gradFill flip="none" rotWithShape="1">
            <a:gsLst>
              <a:gs pos="29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46800" rIns="91421" bIns="46800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0080000" cy="540000"/>
          </a:xfrm>
          <a:prstGeom prst="rect">
            <a:avLst/>
          </a:prstGeom>
        </p:spPr>
        <p:txBody>
          <a:bodyPr lIns="180000" tIns="46800" bIns="46800" anchor="ctr" anchorCtr="0"/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sv-SE" sz="32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F462FF05-ED2D-FBA1-B01B-7CECB5245F91}"/>
              </a:ext>
            </a:extLst>
          </p:cNvPr>
          <p:cNvSpPr txBox="1"/>
          <p:nvPr userDrawn="1"/>
        </p:nvSpPr>
        <p:spPr>
          <a:xfrm>
            <a:off x="10184005" y="56570"/>
            <a:ext cx="1977515" cy="436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</a:pPr>
            <a:r>
              <a:rPr lang="sv-SE" sz="1800" b="1" dirty="0"/>
              <a:t>Bibelkanalen</a:t>
            </a:r>
            <a:r>
              <a:rPr lang="sv-SE" sz="1600" dirty="0"/>
              <a:t> </a:t>
            </a:r>
            <a:r>
              <a:rPr lang="sv-SE" sz="1200" dirty="0"/>
              <a:t>(YouTube)</a:t>
            </a:r>
            <a:br>
              <a:rPr lang="sv-SE" sz="1200" dirty="0"/>
            </a:br>
            <a:r>
              <a:rPr lang="sv-SE" sz="1600" dirty="0"/>
              <a:t>www.gardeborn.se</a:t>
            </a: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26927715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540000"/>
          </a:xfrm>
          <a:prstGeom prst="rect">
            <a:avLst/>
          </a:prstGeom>
          <a:gradFill flip="none" rotWithShape="1">
            <a:gsLst>
              <a:gs pos="29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46800" rIns="91421" bIns="46800" rtlCol="0" anchor="ctr"/>
          <a:lstStyle/>
          <a:p>
            <a:pPr algn="ctr"/>
            <a:endParaRPr lang="sv-SE" sz="16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0080000" cy="540000"/>
          </a:xfrm>
          <a:prstGeom prst="rect">
            <a:avLst/>
          </a:prstGeom>
        </p:spPr>
        <p:txBody>
          <a:bodyPr lIns="180000" tIns="46800" bIns="46800" anchor="ctr" anchorCtr="0"/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sv-SE" sz="32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9591582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9728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72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699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iandra GD" panose="020E0502030308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png"/><Relationship Id="rId205" Type="http://schemas.openxmlformats.org/officeDocument/2006/relationships/customXml" Target="../ink/ink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8.gif"/><Relationship Id="rId204" Type="http://schemas.openxmlformats.org/officeDocument/2006/relationships/image" Target="../media/image128.png"/><Relationship Id="rId5" Type="http://schemas.openxmlformats.org/officeDocument/2006/relationships/image" Target="../media/image27.jpeg"/><Relationship Id="rId326" Type="http://schemas.openxmlformats.org/officeDocument/2006/relationships/image" Target="../media/image189.png"/><Relationship Id="rId4" Type="http://schemas.openxmlformats.org/officeDocument/2006/relationships/image" Target="../media/image26.jpg"/><Relationship Id="rId9" Type="http://schemas.openxmlformats.org/officeDocument/2006/relationships/customXml" Target="../ink/ink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5A1699F-613E-2BD5-4672-D4B793331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A6593A33-CC94-4C9C-089F-59ECE43F9947}"/>
              </a:ext>
            </a:extLst>
          </p:cNvPr>
          <p:cNvSpPr txBox="1"/>
          <p:nvPr/>
        </p:nvSpPr>
        <p:spPr>
          <a:xfrm>
            <a:off x="0" y="48480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v-SE" sz="6000" b="1" dirty="0">
                <a:ln/>
                <a:solidFill>
                  <a:schemeClr val="accent2"/>
                </a:solidFill>
                <a:latin typeface="Arial Black" panose="020B0A04020102020204" pitchFamily="34" charset="0"/>
              </a:rPr>
              <a:t>Kosmologi &amp; Skapelsetro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984128E-9079-DDB9-D8A5-DD0FFC526573}"/>
              </a:ext>
            </a:extLst>
          </p:cNvPr>
          <p:cNvSpPr txBox="1"/>
          <p:nvPr/>
        </p:nvSpPr>
        <p:spPr>
          <a:xfrm>
            <a:off x="2932234" y="5344326"/>
            <a:ext cx="6327531" cy="1446550"/>
          </a:xfrm>
          <a:prstGeom prst="rect">
            <a:avLst/>
          </a:prstGeom>
          <a:solidFill>
            <a:srgbClr val="000000">
              <a:alpha val="45098"/>
            </a:srgbClr>
          </a:solidFill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v-SE" sz="4400" b="1" dirty="0">
                <a:ln/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Genesis 2023</a:t>
            </a:r>
            <a:br>
              <a:rPr lang="sv-SE" sz="4400" b="1" dirty="0">
                <a:ln/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sv-SE" sz="4400" b="1" dirty="0">
                <a:ln/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Anders Gärdeborn</a:t>
            </a:r>
          </a:p>
        </p:txBody>
      </p:sp>
    </p:spTree>
    <p:extLst>
      <p:ext uri="{BB962C8B-B14F-4D97-AF65-F5344CB8AC3E}">
        <p14:creationId xmlns:p14="http://schemas.microsoft.com/office/powerpoint/2010/main" val="2439516466"/>
      </p:ext>
    </p:extLst>
  </p:cSld>
  <p:clrMapOvr>
    <a:masterClrMapping/>
  </p:clrMapOvr>
  <p:transition advTm="108000">
    <p:fade/>
  </p:transition>
  <p:extLst>
    <p:ext uri="{3A86A75C-4F4B-4683-9AE1-C65F6400EC91}">
      <p14:laserTraceLst xmlns:p14="http://schemas.microsoft.com/office/powerpoint/2010/main">
        <p14:tracePtLst>
          <p14:tracePt t="11212" x="8255000" y="57150"/>
          <p14:tracePt t="11220" x="8343900" y="95250"/>
          <p14:tracePt t="11234" x="8413750" y="120650"/>
          <p14:tracePt t="11252" x="8585200" y="222250"/>
          <p14:tracePt t="11268" x="8686800" y="361950"/>
          <p14:tracePt t="11284" x="8801100" y="539750"/>
          <p14:tracePt t="11301" x="8928100" y="749300"/>
          <p14:tracePt t="11318" x="9023350" y="939800"/>
          <p14:tracePt t="11335" x="9118600" y="1136650"/>
          <p14:tracePt t="11351" x="9188450" y="1320800"/>
          <p14:tracePt t="11368" x="9290050" y="1606550"/>
          <p14:tracePt t="11385" x="9378950" y="1936750"/>
          <p14:tracePt t="11401" x="9493250" y="2400300"/>
          <p14:tracePt t="11418" x="9620250" y="2863850"/>
          <p14:tracePt t="11435" x="9759950" y="3276600"/>
          <p14:tracePt t="11451" x="9867900" y="3581400"/>
          <p14:tracePt t="11468" x="9918700" y="3803650"/>
          <p14:tracePt t="11485" x="9950450" y="4076700"/>
          <p14:tracePt t="11487" x="9956800" y="4184650"/>
          <p14:tracePt t="11502" x="9956800" y="4286250"/>
          <p14:tracePt t="11518" x="9956800" y="4495800"/>
          <p14:tracePt t="11535" x="9956800" y="4546600"/>
          <p14:tracePt t="11552" x="9956800" y="4559300"/>
          <p14:tracePt t="11721" x="9963150" y="4559300"/>
          <p14:tracePt t="11727" x="9963150" y="4552950"/>
          <p14:tracePt t="11735" x="9969500" y="4552950"/>
          <p14:tracePt t="11752" x="9982200" y="4552950"/>
          <p14:tracePt t="11769" x="9988550" y="4540250"/>
          <p14:tracePt t="11785" x="9982200" y="4476750"/>
          <p14:tracePt t="11802" x="9956800" y="4451350"/>
          <p14:tracePt t="11818" x="9950450" y="4457700"/>
          <p14:tracePt t="11837" x="9950450" y="4476750"/>
          <p14:tracePt t="11852" x="9956800" y="4476750"/>
          <p14:tracePt t="11885" x="9950450" y="4457700"/>
          <p14:tracePt t="11902" x="9918700" y="4425950"/>
          <p14:tracePt t="11918" x="9867900" y="4406900"/>
          <p14:tracePt t="11935" x="9766300" y="4387850"/>
          <p14:tracePt t="11952" x="9626600" y="4368800"/>
          <p14:tracePt t="11969" x="9512300" y="4349750"/>
          <p14:tracePt t="11985" x="9442450" y="4330700"/>
          <p14:tracePt t="12002" x="9372600" y="4311650"/>
          <p14:tracePt t="12019" x="9296400" y="4298950"/>
          <p14:tracePt t="12035" x="9258300" y="4298950"/>
          <p14:tracePt t="12052" x="9182100" y="4311650"/>
          <p14:tracePt t="12069" x="9048750" y="4337050"/>
          <p14:tracePt t="12086" x="8782050" y="4387850"/>
          <p14:tracePt t="12102" x="8642350" y="4413250"/>
          <p14:tracePt t="12119" x="8559800" y="4425950"/>
          <p14:tracePt t="12135" x="8502650" y="4438650"/>
          <p14:tracePt t="12152" x="8451850" y="4464050"/>
          <p14:tracePt t="12169" x="8382000" y="4508500"/>
          <p14:tracePt t="12185" x="8299450" y="4565650"/>
          <p14:tracePt t="12202" x="8223250" y="4654550"/>
          <p14:tracePt t="12219" x="8197850" y="4743450"/>
          <p14:tracePt t="12235" x="8197850" y="4864100"/>
          <p14:tracePt t="12252" x="8223250" y="5022850"/>
          <p14:tracePt t="12269" x="8235950" y="5162550"/>
          <p14:tracePt t="12285" x="8267700" y="5346700"/>
          <p14:tracePt t="12302" x="8293100" y="5473700"/>
          <p14:tracePt t="12319" x="8318500" y="5568950"/>
          <p14:tracePt t="12336" x="8343900" y="5664200"/>
          <p14:tracePt t="12352" x="8375650" y="5791200"/>
          <p14:tracePt t="12369" x="8413750" y="5918200"/>
          <p14:tracePt t="12385" x="8458200" y="6007100"/>
          <p14:tracePt t="12404" x="8534400" y="6127750"/>
          <p14:tracePt t="12419" x="8610600" y="6203950"/>
          <p14:tracePt t="12435" x="8775700" y="6242050"/>
          <p14:tracePt t="12452" x="8947150" y="6242050"/>
          <p14:tracePt t="12469" x="9137650" y="6235700"/>
          <p14:tracePt t="12485" x="9296400" y="6229350"/>
          <p14:tracePt t="12502" x="9398000" y="6223000"/>
          <p14:tracePt t="12519" x="9505950" y="6223000"/>
          <p14:tracePt t="12535" x="9588500" y="6229350"/>
          <p14:tracePt t="12552" x="9658350" y="6229350"/>
          <p14:tracePt t="12569" x="9791700" y="6197600"/>
          <p14:tracePt t="12585" x="9886950" y="6134100"/>
          <p14:tracePt t="12602" x="9950450" y="6070600"/>
          <p14:tracePt t="12619" x="9994900" y="6013450"/>
          <p14:tracePt t="12636" x="10013950" y="5981700"/>
          <p14:tracePt t="12652" x="10020300" y="5962650"/>
          <p14:tracePt t="12670" x="10020300" y="5930900"/>
          <p14:tracePt t="12686" x="10026650" y="5892800"/>
          <p14:tracePt t="12703" x="10026650" y="5861050"/>
          <p14:tracePt t="12719" x="10033000" y="5772150"/>
          <p14:tracePt t="12736" x="10033000" y="5683250"/>
          <p14:tracePt t="12752" x="10033000" y="5581650"/>
          <p14:tracePt t="12769" x="10033000" y="5486400"/>
          <p14:tracePt t="12788" x="10033000" y="5416550"/>
          <p14:tracePt t="12802" x="10033000" y="5391150"/>
          <p14:tracePt t="12819" x="10026650" y="5295900"/>
          <p14:tracePt t="12835" x="10020300" y="5219700"/>
          <p14:tracePt t="12853" x="10013950" y="5130800"/>
          <p14:tracePt t="12869" x="10001250" y="5016500"/>
          <p14:tracePt t="12887" x="9988550" y="4908550"/>
          <p14:tracePt t="12903" x="9969500" y="4794250"/>
          <p14:tracePt t="12919" x="9956800" y="4730750"/>
          <p14:tracePt t="12936" x="9931400" y="4667250"/>
          <p14:tracePt t="12953" x="9912350" y="4622800"/>
          <p14:tracePt t="12969" x="9893300" y="4597400"/>
          <p14:tracePt t="12986" x="9861550" y="4572000"/>
          <p14:tracePt t="13003" x="9810750" y="4540250"/>
          <p14:tracePt t="13004" x="9798050" y="4533900"/>
          <p14:tracePt t="13020" x="9766300" y="4521200"/>
          <p14:tracePt t="13036" x="9740900" y="4514850"/>
          <p14:tracePt t="13054" x="9709150" y="4508500"/>
          <p14:tracePt t="13070" x="9620250" y="4495800"/>
          <p14:tracePt t="13086" x="9531350" y="4470400"/>
          <p14:tracePt t="13103" x="9378950" y="4445000"/>
          <p14:tracePt t="13121" x="9239250" y="4419600"/>
          <p14:tracePt t="13136" x="9118600" y="4394200"/>
          <p14:tracePt t="13152" x="9029700" y="4381500"/>
          <p14:tracePt t="13169" x="9004300" y="4375150"/>
          <p14:tracePt t="13221" x="8997950" y="4375150"/>
          <p14:tracePt t="13227" x="8991600" y="4387850"/>
          <p14:tracePt t="13236" x="8966200" y="4419600"/>
          <p14:tracePt t="13253" x="8896350" y="4508500"/>
          <p14:tracePt t="13269" x="8813800" y="4597400"/>
          <p14:tracePt t="13286" x="8743950" y="4686300"/>
          <p14:tracePt t="13303" x="8718550" y="4756150"/>
          <p14:tracePt t="13320" x="8712200" y="4800600"/>
          <p14:tracePt t="13336" x="8724900" y="4851400"/>
          <p14:tracePt t="13353" x="8769350" y="4940300"/>
          <p14:tracePt t="13370" x="8794750" y="5041900"/>
          <p14:tracePt t="13387" x="8807450" y="5181600"/>
          <p14:tracePt t="13404" x="8807450" y="5378450"/>
          <p14:tracePt t="13420" x="8807450" y="5454650"/>
          <p14:tracePt t="13436" x="8807450" y="5461000"/>
          <p14:tracePt t="13477" x="8813800" y="5461000"/>
          <p14:tracePt t="13486" x="8820150" y="5467350"/>
          <p14:tracePt t="13503" x="8845550" y="5486400"/>
          <p14:tracePt t="13520" x="8870950" y="5524500"/>
          <p14:tracePt t="13536" x="8890000" y="5575300"/>
          <p14:tracePt t="13553" x="8915400" y="5613400"/>
          <p14:tracePt t="13570" x="8928100" y="5626100"/>
          <p14:tracePt t="13586" x="8934450" y="5632450"/>
          <p14:tracePt t="13624" x="8940800" y="5632450"/>
          <p14:tracePt t="13663" x="8940800" y="5638800"/>
          <p14:tracePt t="13679" x="8947150" y="5651500"/>
          <p14:tracePt t="13688" x="8953500" y="5657850"/>
          <p14:tracePt t="13703" x="8972550" y="5689600"/>
          <p14:tracePt t="13720" x="9004300" y="5721350"/>
          <p14:tracePt t="13737" x="9048750" y="5753100"/>
          <p14:tracePt t="13753" x="9074150" y="5765800"/>
          <p14:tracePt t="13770" x="9093200" y="5784850"/>
          <p14:tracePt t="13787" x="9112250" y="5791200"/>
          <p14:tracePt t="13803" x="9144000" y="5810250"/>
          <p14:tracePt t="13820" x="9201150" y="5842000"/>
          <p14:tracePt t="13837" x="9277350" y="5880100"/>
          <p14:tracePt t="13838" x="9309100" y="5886450"/>
          <p14:tracePt t="13854" x="9391650" y="5899150"/>
          <p14:tracePt t="13870" x="9423400" y="5905500"/>
          <p14:tracePt t="13887" x="9436100" y="5899150"/>
          <p14:tracePt t="13903" x="9448800" y="5892800"/>
          <p14:tracePt t="13920" x="9486900" y="5867400"/>
          <p14:tracePt t="13937" x="9537700" y="5842000"/>
          <p14:tracePt t="13953" x="9582150" y="5822950"/>
          <p14:tracePt t="13970" x="9620250" y="5810250"/>
          <p14:tracePt t="13987" x="9652000" y="5797550"/>
          <p14:tracePt t="14004" x="9671050" y="5791200"/>
          <p14:tracePt t="14020" x="9683750" y="5784850"/>
          <p14:tracePt t="14037" x="9709150" y="5772150"/>
          <p14:tracePt t="14053" x="9779000" y="5746750"/>
          <p14:tracePt t="14070" x="9874250" y="5727700"/>
          <p14:tracePt t="14088" x="10102850" y="5695950"/>
          <p14:tracePt t="14104" x="10204450" y="5664200"/>
          <p14:tracePt t="14120" x="10267950" y="5619750"/>
          <p14:tracePt t="14137" x="10280650" y="5607050"/>
          <p14:tracePt t="14154" x="10312400" y="5568950"/>
          <p14:tracePt t="14170" x="10325100" y="5556250"/>
          <p14:tracePt t="14187" x="10337800" y="5537200"/>
          <p14:tracePt t="14204" x="10344150" y="5524500"/>
          <p14:tracePt t="14220" x="10369550" y="5492750"/>
          <p14:tracePt t="14237" x="10388600" y="5422900"/>
          <p14:tracePt t="14254" x="10388600" y="5289550"/>
          <p14:tracePt t="14270" x="10363200" y="5162550"/>
          <p14:tracePt t="14287" x="10331450" y="5060950"/>
          <p14:tracePt t="14304" x="10293350" y="4940300"/>
          <p14:tracePt t="14320" x="10267950" y="4832350"/>
          <p14:tracePt t="14338" x="10236200" y="4692650"/>
          <p14:tracePt t="14354" x="10223500" y="4654550"/>
          <p14:tracePt t="14371" x="10179050" y="4521200"/>
          <p14:tracePt t="14387" x="10147300" y="4438650"/>
          <p14:tracePt t="14404" x="10140950" y="4419600"/>
          <p14:tracePt t="14421" x="10090150" y="4337050"/>
          <p14:tracePt t="14437" x="10052050" y="4286250"/>
          <p14:tracePt t="14454" x="9994900" y="4235450"/>
          <p14:tracePt t="14470" x="9944100" y="4210050"/>
          <p14:tracePt t="14488" x="9874250" y="4191000"/>
          <p14:tracePt t="14504" x="9779000" y="4184650"/>
          <p14:tracePt t="14522" x="9715500" y="4184650"/>
          <p14:tracePt t="14537" x="9677400" y="4191000"/>
          <p14:tracePt t="14554" x="9664700" y="4191000"/>
          <p14:tracePt t="14570" x="9652000" y="4191000"/>
          <p14:tracePt t="14588" x="9632950" y="4197350"/>
          <p14:tracePt t="14606" x="9582150" y="4222750"/>
          <p14:tracePt t="14620" x="9499600" y="4273550"/>
          <p14:tracePt t="14637" x="9398000" y="4330700"/>
          <p14:tracePt t="14654" x="9328150" y="4362450"/>
          <p14:tracePt t="14671" x="9277350" y="4381500"/>
          <p14:tracePt t="14687" x="9258300" y="4387850"/>
          <p14:tracePt t="14704" x="9251950" y="4387850"/>
          <p14:tracePt t="15263" x="9251950" y="4394200"/>
          <p14:tracePt t="15271" x="9251950" y="4406900"/>
          <p14:tracePt t="15279" x="9258300" y="4432300"/>
          <p14:tracePt t="15288" x="9258300" y="4451350"/>
          <p14:tracePt t="15305" x="9258300" y="4489450"/>
          <p14:tracePt t="15321" x="9245600" y="4502150"/>
          <p14:tracePt t="15338" x="9226550" y="4514850"/>
          <p14:tracePt t="15355" x="9207500" y="4521200"/>
          <p14:tracePt t="15371" x="9207500" y="4527550"/>
          <p14:tracePt t="15388" x="9201150" y="4527550"/>
          <p14:tracePt t="15417" x="9201150" y="4533900"/>
          <p14:tracePt t="15424" x="9188450" y="4546600"/>
          <p14:tracePt t="15437" x="9144000" y="4603750"/>
          <p14:tracePt t="15454" x="9099550" y="4667250"/>
          <p14:tracePt t="15472" x="9055100" y="4705350"/>
          <p14:tracePt t="15488" x="9029700" y="4737100"/>
          <p14:tracePt t="15505" x="9023350" y="4749800"/>
          <p14:tracePt t="15522" x="9023350" y="4756150"/>
          <p14:tracePt t="15538" x="9017000" y="4775200"/>
          <p14:tracePt t="15555" x="8991600" y="4819650"/>
          <p14:tracePt t="15572" x="8947150" y="4876800"/>
          <p14:tracePt t="15588" x="8902700" y="4940300"/>
          <p14:tracePt t="15605" x="8864600" y="4997450"/>
          <p14:tracePt t="15622" x="8845550" y="5029200"/>
          <p14:tracePt t="15638" x="8832850" y="5048250"/>
          <p14:tracePt t="15656" x="8807450" y="5092700"/>
          <p14:tracePt t="15672" x="8782050" y="5137150"/>
          <p14:tracePt t="15688" x="8737600" y="5219700"/>
          <p14:tracePt t="15705" x="8712200" y="5308600"/>
          <p14:tracePt t="15722" x="8699500" y="5422900"/>
          <p14:tracePt t="15738" x="8699500" y="5499100"/>
          <p14:tracePt t="15755" x="8699500" y="5537200"/>
          <p14:tracePt t="15772" x="8699500" y="5556250"/>
          <p14:tracePt t="15788" x="8699500" y="5568950"/>
          <p14:tracePt t="15805" x="8705850" y="5581650"/>
          <p14:tracePt t="15822" x="8724900" y="5607050"/>
          <p14:tracePt t="15838" x="8769350" y="5683250"/>
          <p14:tracePt t="15856" x="8845550" y="5835650"/>
          <p14:tracePt t="15872" x="8921750" y="5988050"/>
          <p14:tracePt t="15888" x="8991600" y="6108700"/>
          <p14:tracePt t="15891" x="9010650" y="6140450"/>
          <p14:tracePt t="15906" x="9036050" y="6184900"/>
          <p14:tracePt t="15907" x="9048750" y="6203950"/>
          <p14:tracePt t="15922" x="9099550" y="6248400"/>
          <p14:tracePt t="15938" x="9163050" y="6286500"/>
          <p14:tracePt t="15955" x="9226550" y="6305550"/>
          <p14:tracePt t="15972" x="9290050" y="6324600"/>
          <p14:tracePt t="15989" x="9353550" y="6337300"/>
          <p14:tracePt t="16005" x="9442450" y="6350000"/>
          <p14:tracePt t="16022" x="9544050" y="6369050"/>
          <p14:tracePt t="16038" x="9607550" y="6375400"/>
          <p14:tracePt t="16055" x="9658350" y="6375400"/>
          <p14:tracePt t="16072" x="9715500" y="6375400"/>
          <p14:tracePt t="16089" x="9759950" y="6375400"/>
          <p14:tracePt t="16105" x="9798050" y="6375400"/>
          <p14:tracePt t="16122" x="9823450" y="6362700"/>
          <p14:tracePt t="16139" x="9848850" y="6356350"/>
          <p14:tracePt t="16156" x="9893300" y="6324600"/>
          <p14:tracePt t="16174" x="9918700" y="6280150"/>
          <p14:tracePt t="16189" x="9950450" y="6242050"/>
          <p14:tracePt t="16206" x="9956800" y="6229350"/>
          <p14:tracePt t="16222" x="9963150" y="6229350"/>
          <p14:tracePt t="16458" x="9963150" y="6223000"/>
          <p14:tracePt t="16463" x="9969500" y="6223000"/>
          <p14:tracePt t="16472" x="9969500" y="6210300"/>
          <p14:tracePt t="16489" x="9975850" y="6203950"/>
          <p14:tracePt t="16506" x="9975850" y="6191250"/>
          <p14:tracePt t="17038" x="9982200" y="6184900"/>
          <p14:tracePt t="17056" x="9982200" y="6165850"/>
          <p14:tracePt t="17073" x="9988550" y="6140450"/>
          <p14:tracePt t="17089" x="9988550" y="6121400"/>
          <p14:tracePt t="17106" x="9988550" y="6096000"/>
          <p14:tracePt t="17123" x="9988550" y="6070600"/>
          <p14:tracePt t="17125" x="9988550" y="6064250"/>
          <p14:tracePt t="17140" x="9988550" y="6051550"/>
          <p14:tracePt t="17156" x="9994900" y="6026150"/>
          <p14:tracePt t="17173" x="10058400" y="6019800"/>
          <p14:tracePt t="17189" x="10185400" y="6026150"/>
          <p14:tracePt t="17206" x="10248900" y="6013450"/>
          <p14:tracePt t="17223" x="10299700" y="5994400"/>
          <p14:tracePt t="17239" x="10350500" y="5969000"/>
          <p14:tracePt t="17256" x="10382250" y="5943600"/>
          <p14:tracePt t="17273" x="10445750" y="5905500"/>
          <p14:tracePt t="17290" x="10553700" y="5854700"/>
          <p14:tracePt t="17306" x="10687050" y="5797550"/>
          <p14:tracePt t="17324" x="10858500" y="5670550"/>
          <p14:tracePt t="17340" x="10896600" y="5619750"/>
          <p14:tracePt t="17356" x="10966450" y="5473700"/>
          <p14:tracePt t="17373" x="11017250" y="5327650"/>
          <p14:tracePt t="17374" x="11036300" y="5245100"/>
          <p14:tracePt t="17390" x="11068050" y="5054600"/>
          <p14:tracePt t="17406" x="11118850" y="4762500"/>
          <p14:tracePt t="17423" x="11163300" y="4483100"/>
          <p14:tracePt t="17440" x="11195050" y="4222750"/>
          <p14:tracePt t="17456" x="11214100" y="4032250"/>
          <p14:tracePt t="17475" x="11252200" y="3765550"/>
          <p14:tracePt t="17490" x="11258550" y="3505200"/>
          <p14:tracePt t="17506" x="11239500" y="3257550"/>
          <p14:tracePt t="17523" x="11214100" y="3067050"/>
          <p14:tracePt t="17540" x="11176000" y="2895600"/>
          <p14:tracePt t="17556" x="11144250" y="2660650"/>
          <p14:tracePt t="17558" x="11131550" y="2578100"/>
          <p14:tracePt t="17574" x="11093450" y="2463800"/>
          <p14:tracePt t="17591" x="11036300" y="2317750"/>
          <p14:tracePt t="17606" x="10953750" y="2190750"/>
          <p14:tracePt t="17625" x="10883900" y="2101850"/>
          <p14:tracePt t="17640" x="10826750" y="2044700"/>
          <p14:tracePt t="17656" x="10655300" y="1898650"/>
          <p14:tracePt t="17674" x="10547350" y="1809750"/>
          <p14:tracePt t="17690" x="10433050" y="1720850"/>
          <p14:tracePt t="17706" x="10236200" y="1600200"/>
          <p14:tracePt t="17723" x="10077450" y="1517650"/>
          <p14:tracePt t="17740" x="9937750" y="1435100"/>
          <p14:tracePt t="17757" x="9848850" y="1384300"/>
          <p14:tracePt t="17773" x="9702800" y="1308100"/>
          <p14:tracePt t="17790" x="9474200" y="1212850"/>
          <p14:tracePt t="17807" x="9315450" y="1155700"/>
          <p14:tracePt t="17824" x="8991600" y="1054100"/>
          <p14:tracePt t="17840" x="8851900" y="1003300"/>
          <p14:tracePt t="17857" x="8699500" y="939800"/>
          <p14:tracePt t="17874" x="8578850" y="901700"/>
          <p14:tracePt t="17890" x="8432800" y="869950"/>
          <p14:tracePt t="17907" x="8210550" y="838200"/>
          <p14:tracePt t="17923" x="7912100" y="806450"/>
          <p14:tracePt t="17940" x="7607300" y="793750"/>
          <p14:tracePt t="17957" x="7315200" y="768350"/>
          <p14:tracePt t="17974" x="7099300" y="755650"/>
          <p14:tracePt t="17991" x="6978650" y="755650"/>
          <p14:tracePt t="18007" x="6915150" y="749300"/>
          <p14:tracePt t="18024" x="6845300" y="749300"/>
          <p14:tracePt t="18040" x="6699250" y="755650"/>
          <p14:tracePt t="18057" x="6483350" y="781050"/>
          <p14:tracePt t="18074" x="6254750" y="806450"/>
          <p14:tracePt t="18090" x="5905500" y="863600"/>
          <p14:tracePt t="18107" x="5791200" y="895350"/>
          <p14:tracePt t="18123" x="5765800" y="901700"/>
          <p14:tracePt t="18157" x="5765800" y="908050"/>
          <p14:tracePt t="18175" x="5746750" y="927100"/>
          <p14:tracePt t="18190" x="5695950" y="1009650"/>
          <p14:tracePt t="18207" x="5626100" y="1111250"/>
          <p14:tracePt t="18224" x="5562600" y="1244600"/>
          <p14:tracePt t="18240" x="5530850" y="1377950"/>
          <p14:tracePt t="18257" x="5511800" y="1530350"/>
          <p14:tracePt t="18274" x="5505450" y="1651000"/>
          <p14:tracePt t="18291" x="5492750" y="1790700"/>
          <p14:tracePt t="18308" x="5429250" y="2032000"/>
          <p14:tracePt t="18324" x="5353050" y="2266950"/>
          <p14:tracePt t="18340" x="5308600" y="2470150"/>
          <p14:tracePt t="18357" x="5283200" y="2774950"/>
          <p14:tracePt t="18374" x="5283200" y="2997200"/>
          <p14:tracePt t="18390" x="5283200" y="3289300"/>
          <p14:tracePt t="18407" x="5283200" y="3568700"/>
          <p14:tracePt t="18424" x="5270500" y="3841750"/>
          <p14:tracePt t="18441" x="5270500" y="4102100"/>
          <p14:tracePt t="18457" x="5302250" y="4413250"/>
          <p14:tracePt t="18474" x="5346700" y="4648200"/>
          <p14:tracePt t="18491" x="5384800" y="4826000"/>
          <p14:tracePt t="18507" x="5429250" y="5029200"/>
          <p14:tracePt t="18524" x="5461000" y="5207000"/>
          <p14:tracePt t="18540" x="5486400" y="5334000"/>
          <p14:tracePt t="18542" x="5499100" y="5403850"/>
          <p14:tracePt t="18557" x="5518150" y="5467350"/>
          <p14:tracePt t="18558" x="5543550" y="5530850"/>
          <p14:tracePt t="18575" x="5626100" y="5683250"/>
          <p14:tracePt t="18590" x="5746750" y="5842000"/>
          <p14:tracePt t="18607" x="5829300" y="5937250"/>
          <p14:tracePt t="18624" x="5911850" y="6032500"/>
          <p14:tracePt t="18641" x="5949950" y="6076950"/>
          <p14:tracePt t="18657" x="5994400" y="6108700"/>
          <p14:tracePt t="18674" x="6057900" y="6146800"/>
          <p14:tracePt t="18691" x="6121400" y="6172200"/>
          <p14:tracePt t="18707" x="6254750" y="6203950"/>
          <p14:tracePt t="18724" x="6438900" y="6248400"/>
          <p14:tracePt t="18741" x="6584950" y="6286500"/>
          <p14:tracePt t="18757" x="6737350" y="6337300"/>
          <p14:tracePt t="18774" x="6870700" y="6381750"/>
          <p14:tracePt t="18792" x="7124700" y="6464300"/>
          <p14:tracePt t="18808" x="7378700" y="6540500"/>
          <p14:tracePt t="18824" x="7708900" y="6623050"/>
          <p14:tracePt t="18841" x="7981950" y="6680200"/>
          <p14:tracePt t="18857" x="8293100" y="6743700"/>
          <p14:tracePt t="18875" x="8540750" y="6788150"/>
          <p14:tracePt t="18891" x="8724900" y="6813550"/>
          <p14:tracePt t="18908" x="8947150" y="6838950"/>
          <p14:tracePt t="18924" x="9137650" y="6845300"/>
          <p14:tracePt t="18941" x="9353550" y="6845300"/>
          <p14:tracePt t="18958" x="9575800" y="6819900"/>
          <p14:tracePt t="18974" x="9829800" y="6775450"/>
          <p14:tracePt t="18992" x="10013950" y="6743700"/>
          <p14:tracePt t="19008" x="10096500" y="6731000"/>
          <p14:tracePt t="19025" x="10128250" y="6711950"/>
          <p14:tracePt t="19026" x="10153650" y="6686550"/>
          <p14:tracePt t="19042" x="10223500" y="6629400"/>
          <p14:tracePt t="19058" x="10350500" y="6483350"/>
          <p14:tracePt t="19074" x="10452100" y="6337300"/>
          <p14:tracePt t="19091" x="10560050" y="6165850"/>
          <p14:tracePt t="19108" x="10674350" y="5943600"/>
          <p14:tracePt t="19125" x="10795000" y="5657850"/>
          <p14:tracePt t="19141" x="10883900" y="5416550"/>
          <p14:tracePt t="19158" x="10972800" y="5105400"/>
          <p14:tracePt t="19174" x="11042650" y="4851400"/>
          <p14:tracePt t="19191" x="11106150" y="4521200"/>
          <p14:tracePt t="19208" x="11125200" y="4210050"/>
          <p14:tracePt t="19226" x="11099800" y="3822700"/>
          <p14:tracePt t="19241" x="11093450" y="3746500"/>
          <p14:tracePt t="19258" x="11074400" y="3568700"/>
          <p14:tracePt t="19274" x="11068050" y="3448050"/>
          <p14:tracePt t="19275" x="11068050" y="3390900"/>
          <p14:tracePt t="19292" x="11068050" y="3263900"/>
          <p14:tracePt t="19308" x="11068050" y="3124200"/>
          <p14:tracePt t="19324" x="11055350" y="2997200"/>
          <p14:tracePt t="19341" x="11036300" y="2895600"/>
          <p14:tracePt t="19358" x="11029950" y="2832100"/>
          <p14:tracePt t="19375" x="11023600" y="2762250"/>
          <p14:tracePt t="19391" x="11023600" y="2705100"/>
          <p14:tracePt t="19408" x="11023600" y="2654300"/>
          <p14:tracePt t="19425" x="11023600" y="2603500"/>
          <p14:tracePt t="19442" x="11017250" y="2559050"/>
          <p14:tracePt t="19458" x="11004550" y="2514600"/>
          <p14:tracePt t="19475" x="10991850" y="2476500"/>
          <p14:tracePt t="19476" x="10985500" y="2451100"/>
          <p14:tracePt t="19492" x="10985500" y="2393950"/>
          <p14:tracePt t="19508" x="10985500" y="2349500"/>
          <p14:tracePt t="19525" x="10985500" y="2273300"/>
          <p14:tracePt t="19542" x="10991850" y="2178050"/>
          <p14:tracePt t="19558" x="10998200" y="2082800"/>
          <p14:tracePt t="19575" x="10998200" y="2019300"/>
          <p14:tracePt t="19591" x="10985500" y="1917700"/>
          <p14:tracePt t="19608" x="10947400" y="1803400"/>
          <p14:tracePt t="19625" x="10890250" y="1676400"/>
          <p14:tracePt t="19642" x="10839450" y="1549400"/>
          <p14:tracePt t="19658" x="10788650" y="1447800"/>
          <p14:tracePt t="19675" x="10756900" y="1384300"/>
          <p14:tracePt t="19692" x="10699750" y="1308100"/>
          <p14:tracePt t="19708" x="10648950" y="1250950"/>
          <p14:tracePt t="19726" x="10617200" y="1219200"/>
          <p14:tracePt t="19742" x="10604500" y="1200150"/>
          <p14:tracePt t="19760" x="10515600" y="1143000"/>
          <p14:tracePt t="19775" x="10426700" y="1079500"/>
          <p14:tracePt t="19792" x="10325100" y="1028700"/>
          <p14:tracePt t="19810" x="10172700" y="958850"/>
          <p14:tracePt t="19825" x="10026650" y="889000"/>
          <p14:tracePt t="19841" x="9874250" y="831850"/>
          <p14:tracePt t="19860" x="9702800" y="755650"/>
          <p14:tracePt t="19875" x="9569450" y="698500"/>
          <p14:tracePt t="19892" x="9410700" y="615950"/>
          <p14:tracePt t="19908" x="9296400" y="558800"/>
          <p14:tracePt t="19925" x="9163050" y="495300"/>
          <p14:tracePt t="19944" x="8947150" y="425450"/>
          <p14:tracePt t="19958" x="8807450" y="400050"/>
          <p14:tracePt t="19976" x="8445500" y="342900"/>
          <p14:tracePt t="19993" x="8204200" y="311150"/>
          <p14:tracePt t="20010" x="8007350" y="292100"/>
          <p14:tracePt t="20025" x="7766050" y="266700"/>
          <p14:tracePt t="20043" x="7569200" y="254000"/>
          <p14:tracePt t="20060" x="7340600" y="247650"/>
          <p14:tracePt t="20075" x="7067550" y="247650"/>
          <p14:tracePt t="20092" x="6724650" y="260350"/>
          <p14:tracePt t="20108" x="6477000" y="273050"/>
          <p14:tracePt t="20125" x="6273800" y="292100"/>
          <p14:tracePt t="20142" x="6165850" y="304800"/>
          <p14:tracePt t="20159" x="6115050" y="311150"/>
          <p14:tracePt t="20175" x="6070600" y="323850"/>
          <p14:tracePt t="20192" x="6026150" y="355600"/>
          <p14:tracePt t="20209" x="5937250" y="419100"/>
          <p14:tracePt t="20211" x="5867400" y="482600"/>
          <p14:tracePt t="20226" x="5746750" y="571500"/>
          <p14:tracePt t="20242" x="5619750" y="660400"/>
          <p14:tracePt t="20259" x="5518150" y="736600"/>
          <p14:tracePt t="20275" x="5454650" y="800100"/>
          <p14:tracePt t="20292" x="5416550" y="869950"/>
          <p14:tracePt t="20309" x="5372100" y="946150"/>
          <p14:tracePt t="20325" x="5295900" y="1060450"/>
          <p14:tracePt t="20342" x="5200650" y="1225550"/>
          <p14:tracePt t="20359" x="5137150" y="1358900"/>
          <p14:tracePt t="20375" x="5080000" y="1517650"/>
          <p14:tracePt t="20392" x="5060950" y="1606550"/>
          <p14:tracePt t="20409" x="5060950" y="1701800"/>
          <p14:tracePt t="20425" x="5060950" y="1790700"/>
          <p14:tracePt t="20442" x="5048250" y="1955800"/>
          <p14:tracePt t="20460" x="4972050" y="2286000"/>
          <p14:tracePt t="20476" x="4933950" y="2406650"/>
          <p14:tracePt t="20477" x="4902200" y="2540000"/>
          <p14:tracePt t="20494" x="4845050" y="2787650"/>
          <p14:tracePt t="20509" x="4832350" y="2933700"/>
          <p14:tracePt t="20526" x="4832350" y="2971800"/>
          <p14:tracePt t="20542" x="4832350" y="2984500"/>
          <p14:tracePt t="20575" x="4832350" y="2990850"/>
          <p14:tracePt t="22835" x="4851400" y="2990850"/>
          <p14:tracePt t="22843" x="4876800" y="2978150"/>
          <p14:tracePt t="22850" x="4921250" y="2952750"/>
          <p14:tracePt t="22860" x="4972050" y="2921000"/>
          <p14:tracePt t="22877" x="5029200" y="2876550"/>
          <p14:tracePt t="22894" x="5060950" y="2838450"/>
          <p14:tracePt t="22911" x="5092700" y="2787650"/>
          <p14:tracePt t="22928" x="5143500" y="2717800"/>
          <p14:tracePt t="22944" x="5200650" y="2616200"/>
          <p14:tracePt t="22962" x="5321300" y="2425700"/>
          <p14:tracePt t="22978" x="5365750" y="2349500"/>
          <p14:tracePt t="22994" x="5435600" y="2190750"/>
          <p14:tracePt t="23011" x="5467350" y="2108200"/>
          <p14:tracePt t="23028" x="5492750" y="2063750"/>
          <p14:tracePt t="23044" x="5518150" y="2032000"/>
          <p14:tracePt t="23061" x="5537200" y="2000250"/>
          <p14:tracePt t="23078" x="5562600" y="1974850"/>
          <p14:tracePt t="23094" x="5594350" y="1962150"/>
          <p14:tracePt t="23111" x="5638800" y="1962150"/>
          <p14:tracePt t="23128" x="5734050" y="1974850"/>
          <p14:tracePt t="23144" x="5899150" y="2000250"/>
          <p14:tracePt t="23161" x="6127750" y="2051050"/>
          <p14:tracePt t="23178" x="6286500" y="2082800"/>
          <p14:tracePt t="23195" x="6400800" y="2095500"/>
          <p14:tracePt t="23212" x="6438900" y="2095500"/>
          <p14:tracePt t="23228" x="6451600" y="2089150"/>
          <p14:tracePt t="23245" x="6527800" y="2063750"/>
          <p14:tracePt t="23261" x="6578600" y="2044700"/>
          <p14:tracePt t="23278" x="6667500" y="2025650"/>
          <p14:tracePt t="23295" x="6781800" y="2006600"/>
          <p14:tracePt t="23311" x="6838950" y="1981200"/>
          <p14:tracePt t="23328" x="6845300" y="1962150"/>
          <p14:tracePt t="23345" x="6858000" y="1924050"/>
          <p14:tracePt t="23361" x="6877050" y="1879600"/>
          <p14:tracePt t="23378" x="6889750" y="1847850"/>
          <p14:tracePt t="23395" x="6902450" y="1822450"/>
          <p14:tracePt t="23411" x="6908800" y="1816100"/>
          <p14:tracePt t="23428" x="6915150" y="1809750"/>
          <p14:tracePt t="23445" x="6934200" y="1790700"/>
          <p14:tracePt t="23446" x="6953250" y="1778000"/>
          <p14:tracePt t="23462" x="6972300" y="1765300"/>
          <p14:tracePt t="23478" x="6972300" y="1752600"/>
          <p14:tracePt t="23495" x="6978650" y="1746250"/>
          <p14:tracePt t="23511" x="6985000" y="1727200"/>
          <p14:tracePt t="23528" x="6991350" y="1714500"/>
          <p14:tracePt t="23545" x="6991350" y="1695450"/>
          <p14:tracePt t="23562" x="6991350" y="1689100"/>
          <p14:tracePt t="23578" x="6985000" y="1657350"/>
          <p14:tracePt t="23595" x="6921500" y="1600200"/>
          <p14:tracePt t="23612" x="6845300" y="1562100"/>
          <p14:tracePt t="23628" x="6800850" y="1536700"/>
          <p14:tracePt t="23645" x="6781800" y="1530350"/>
          <p14:tracePt t="23662" x="6769100" y="1517650"/>
          <p14:tracePt t="23678" x="6750050" y="1504950"/>
          <p14:tracePt t="23695" x="6737350" y="1492250"/>
          <p14:tracePt t="23697" x="6737350" y="1485900"/>
          <p14:tracePt t="23728" x="6731000" y="1485900"/>
          <p14:tracePt t="23745" x="6705600" y="1498600"/>
          <p14:tracePt t="23762" x="6642100" y="1549400"/>
          <p14:tracePt t="23779" x="6604000" y="1593850"/>
          <p14:tracePt t="23795" x="6572250" y="1631950"/>
          <p14:tracePt t="23812" x="6559550" y="1657350"/>
          <p14:tracePt t="23828" x="6546850" y="1682750"/>
          <p14:tracePt t="23845" x="6527800" y="1714500"/>
          <p14:tracePt t="23862" x="6489700" y="1778000"/>
          <p14:tracePt t="23878" x="6426200" y="1860550"/>
          <p14:tracePt t="23895" x="6362700" y="1930400"/>
          <p14:tracePt t="23912" x="6305550" y="1993900"/>
          <p14:tracePt t="23914" x="6292850" y="2012950"/>
          <p14:tracePt t="23928" x="6286500" y="2019300"/>
          <p14:tracePt t="23945" x="6286500" y="2025650"/>
          <p14:tracePt t="23962" x="6280150" y="2025650"/>
          <p14:tracePt t="23979" x="6280150" y="2032000"/>
          <p14:tracePt t="23995" x="6254750" y="2070100"/>
          <p14:tracePt t="24012" x="6223000" y="2127250"/>
          <p14:tracePt t="24029" x="6191250" y="2203450"/>
          <p14:tracePt t="24046" x="6146800" y="2298700"/>
          <p14:tracePt t="24062" x="6140450" y="2324100"/>
          <p14:tracePt t="24079" x="6127750" y="2381250"/>
          <p14:tracePt t="24095" x="6127750" y="2425700"/>
          <p14:tracePt t="24112" x="6127750" y="2476500"/>
          <p14:tracePt t="24129" x="6134100" y="2552700"/>
          <p14:tracePt t="24145" x="6159500" y="2654300"/>
          <p14:tracePt t="24162" x="6197600" y="2755900"/>
          <p14:tracePt t="24179" x="6229350" y="2806700"/>
          <p14:tracePt t="24195" x="6248400" y="2832100"/>
          <p14:tracePt t="24212" x="6267450" y="2844800"/>
          <p14:tracePt t="24229" x="6292850" y="2870200"/>
          <p14:tracePt t="24245" x="6324600" y="2895600"/>
          <p14:tracePt t="24262" x="6375400" y="2946400"/>
          <p14:tracePt t="24279" x="6496050" y="3054350"/>
          <p14:tracePt t="24281" x="6572250" y="3105150"/>
          <p14:tracePt t="24296" x="6737350" y="3219450"/>
          <p14:tracePt t="24312" x="6877050" y="3302000"/>
          <p14:tracePt t="24329" x="6946900" y="3333750"/>
          <p14:tracePt t="24345" x="6991350" y="3340100"/>
          <p14:tracePt t="24362" x="7023100" y="3346450"/>
          <p14:tracePt t="24379" x="7054850" y="3346450"/>
          <p14:tracePt t="24396" x="7080250" y="3346450"/>
          <p14:tracePt t="24412" x="7099300" y="3346450"/>
          <p14:tracePt t="24429" x="7131050" y="3346450"/>
          <p14:tracePt t="24446" x="7175500" y="3346450"/>
          <p14:tracePt t="24462" x="7226300" y="3352800"/>
          <p14:tracePt t="24479" x="7277100" y="3352800"/>
          <p14:tracePt t="24496" x="7308850" y="3333750"/>
          <p14:tracePt t="24512" x="7321550" y="3321050"/>
          <p14:tracePt t="24514" x="7334250" y="3314700"/>
          <p14:tracePt t="24530" x="7353300" y="3308350"/>
          <p14:tracePt t="24546" x="7366000" y="3302000"/>
          <p14:tracePt t="24546" x="7378700" y="3302000"/>
          <p14:tracePt t="24562" x="7404100" y="3295650"/>
          <p14:tracePt t="24579" x="7435850" y="3295650"/>
          <p14:tracePt t="24596" x="7473950" y="3295650"/>
          <p14:tracePt t="24612" x="7493000" y="3289300"/>
          <p14:tracePt t="24629" x="7505700" y="3289300"/>
          <p14:tracePt t="24646" x="7518400" y="3282950"/>
          <p14:tracePt t="24662" x="7524750" y="3282950"/>
          <p14:tracePt t="24679" x="7537450" y="3276600"/>
          <p14:tracePt t="24696" x="7550150" y="3276600"/>
          <p14:tracePt t="24713" x="7562850" y="3276600"/>
          <p14:tracePt t="24729" x="7569200" y="3276600"/>
          <p14:tracePt t="24746" x="7581900" y="3276600"/>
          <p14:tracePt t="24762" x="7588250" y="3276600"/>
          <p14:tracePt t="24780" x="7607300" y="3276600"/>
          <p14:tracePt t="24796" x="7613650" y="3282950"/>
          <p14:tracePt t="24812" x="7626350" y="3282950"/>
          <p14:tracePt t="24829" x="7639050" y="3295650"/>
          <p14:tracePt t="24846" x="7645400" y="3302000"/>
          <p14:tracePt t="24879" x="7645400" y="3308350"/>
          <p14:tracePt t="25387" x="7651750" y="3308350"/>
          <p14:tracePt t="25392" x="7651750" y="3302000"/>
          <p14:tracePt t="25400" x="7658100" y="3289300"/>
          <p14:tracePt t="25412" x="7658100" y="3282950"/>
          <p14:tracePt t="25429" x="7664450" y="3270250"/>
          <p14:tracePt t="25446" x="7664450" y="3251200"/>
          <p14:tracePt t="25447" x="7670800" y="3238500"/>
          <p14:tracePt t="25463" x="7670800" y="3232150"/>
          <p14:tracePt t="25480" x="7670800" y="3219450"/>
          <p14:tracePt t="25496" x="7677150" y="3213100"/>
          <p14:tracePt t="25513" x="7677150" y="3206750"/>
          <p14:tracePt t="25546" x="7683500" y="3200400"/>
          <p14:tracePt t="27047" x="7683500" y="3194050"/>
          <p14:tracePt t="27052" x="7683500" y="3187700"/>
          <p14:tracePt t="27066" x="7689850" y="3187700"/>
          <p14:tracePt t="27716" x="7683500" y="3181350"/>
          <p14:tracePt t="27723" x="7677150" y="3175000"/>
          <p14:tracePt t="27731" x="7664450" y="3162300"/>
          <p14:tracePt t="27748" x="7645400" y="3149600"/>
          <p14:tracePt t="27765" x="7632700" y="3136900"/>
          <p14:tracePt t="27782" x="7620000" y="3098800"/>
          <p14:tracePt t="27798" x="7600950" y="3054350"/>
          <p14:tracePt t="27816" x="7600950" y="2965450"/>
          <p14:tracePt t="27832" x="7600950" y="2870200"/>
          <p14:tracePt t="27849" x="7594600" y="2787650"/>
          <p14:tracePt t="27866" x="7581900" y="2717800"/>
          <p14:tracePt t="27882" x="7575550" y="2698750"/>
          <p14:tracePt t="27898" x="7575550" y="2692400"/>
          <p14:tracePt t="27932" x="7575550" y="2686050"/>
          <p14:tracePt t="28545" x="7581900" y="2686050"/>
          <p14:tracePt t="28553" x="7600950" y="2686050"/>
          <p14:tracePt t="28561" x="7645400" y="2679700"/>
          <p14:tracePt t="28568" x="7702550" y="2679700"/>
          <p14:tracePt t="28582" x="7753350" y="2679700"/>
          <p14:tracePt t="28601" x="7835900" y="2679700"/>
          <p14:tracePt t="28616" x="7899400" y="2673350"/>
          <p14:tracePt t="28617" x="7918450" y="2673350"/>
          <p14:tracePt t="28632" x="7924800" y="2673350"/>
          <p14:tracePt t="28705" x="7931150" y="2673350"/>
          <p14:tracePt t="28723" x="7937500" y="2667000"/>
          <p14:tracePt t="28731" x="7950200" y="2660650"/>
          <p14:tracePt t="28749" x="7969250" y="2660650"/>
          <p14:tracePt t="28766" x="7975600" y="2654300"/>
          <p14:tracePt t="28782" x="7981950" y="2654300"/>
          <p14:tracePt t="28981" x="7981950" y="2641600"/>
          <p14:tracePt t="28990" x="7988300" y="2635250"/>
          <p14:tracePt t="29000" x="7994650" y="2616200"/>
          <p14:tracePt t="29016" x="8013700" y="2571750"/>
          <p14:tracePt t="29033" x="8032750" y="2520950"/>
          <p14:tracePt t="29049" x="8039100" y="2476500"/>
          <p14:tracePt t="29066" x="8039100" y="2438400"/>
          <p14:tracePt t="29083" x="8039100" y="2413000"/>
          <p14:tracePt t="29101" x="8032750" y="2393950"/>
          <p14:tracePt t="29116" x="8032750" y="2387600"/>
          <p14:tracePt t="29133" x="8026400" y="2381250"/>
          <p14:tracePt t="29275" x="8020050" y="2374900"/>
          <p14:tracePt t="29283" x="8013700" y="2368550"/>
          <p14:tracePt t="29300" x="8007350" y="2368550"/>
          <p14:tracePt t="39321" x="8007350" y="2362200"/>
          <p14:tracePt t="39329" x="8007350" y="2355850"/>
          <p14:tracePt t="39341" x="8007350" y="2349500"/>
          <p14:tracePt t="39800" x="8001000" y="2349500"/>
          <p14:tracePt t="39805" x="7994650" y="2355850"/>
          <p14:tracePt t="39825" x="7962900" y="2387600"/>
          <p14:tracePt t="39842" x="7899400" y="2425700"/>
          <p14:tracePt t="39859" x="7835900" y="2463800"/>
          <p14:tracePt t="39877" x="7766050" y="2508250"/>
          <p14:tracePt t="39892" x="7747000" y="2520950"/>
          <p14:tracePt t="39908" x="7740650" y="2527300"/>
          <p14:tracePt t="39925" x="7721600" y="2565400"/>
          <p14:tracePt t="39943" x="7670800" y="2647950"/>
          <p14:tracePt t="39959" x="7613650" y="2736850"/>
          <p14:tracePt t="39975" x="7524750" y="2857500"/>
          <p14:tracePt t="39992" x="7467600" y="2933700"/>
          <p14:tracePt t="40009" x="7423150" y="2997200"/>
          <p14:tracePt t="40025" x="7397750" y="3035300"/>
          <p14:tracePt t="40042" x="7372350" y="3067050"/>
          <p14:tracePt t="40059" x="7346950" y="3092450"/>
          <p14:tracePt t="40075" x="7334250" y="3124200"/>
          <p14:tracePt t="40092" x="7302500" y="3187700"/>
          <p14:tracePt t="40108" x="7289800" y="3244850"/>
          <p14:tracePt t="40126" x="7270750" y="3346450"/>
          <p14:tracePt t="40143" x="7264400" y="3384550"/>
          <p14:tracePt t="40158" x="7258050" y="3409950"/>
          <p14:tracePt t="40175" x="7251700" y="3429000"/>
          <p14:tracePt t="40192" x="7251700" y="3448050"/>
          <p14:tracePt t="40209" x="7245350" y="3454400"/>
          <p14:tracePt t="40265" x="7245350" y="3460750"/>
          <p14:tracePt t="40280" x="7245350" y="3473450"/>
          <p14:tracePt t="40287" x="7245350" y="3486150"/>
          <p14:tracePt t="40297" x="7251700" y="3511550"/>
          <p14:tracePt t="40309" x="7251700" y="3524250"/>
          <p14:tracePt t="40325" x="7258050" y="3581400"/>
          <p14:tracePt t="40342" x="7264400" y="3638550"/>
          <p14:tracePt t="40359" x="7277100" y="3702050"/>
          <p14:tracePt t="40361" x="7283450" y="3733800"/>
          <p14:tracePt t="40376" x="7289800" y="3765550"/>
          <p14:tracePt t="40377" x="7296150" y="3797300"/>
          <p14:tracePt t="40392" x="7302500" y="3860800"/>
          <p14:tracePt t="40409" x="7302500" y="3924300"/>
          <p14:tracePt t="40426" x="7302500" y="3968750"/>
          <p14:tracePt t="40442" x="7302500" y="4025900"/>
          <p14:tracePt t="40459" x="7296150" y="4044950"/>
          <p14:tracePt t="40476" x="7296150" y="4051300"/>
          <p14:tracePt t="40547" x="7289800" y="4051300"/>
          <p14:tracePt t="40553" x="7277100" y="4044950"/>
          <p14:tracePt t="40561" x="7258050" y="4038600"/>
          <p14:tracePt t="40576" x="7219950" y="4019550"/>
          <p14:tracePt t="40592" x="7181850" y="4006850"/>
          <p14:tracePt t="40610" x="7143750" y="3981450"/>
          <p14:tracePt t="40626" x="7118350" y="3968750"/>
          <p14:tracePt t="40644" x="7073900" y="3937000"/>
          <p14:tracePt t="40659" x="7061200" y="3930650"/>
          <p14:tracePt t="40676" x="7035800" y="3917950"/>
          <p14:tracePt t="40692" x="6997700" y="3905250"/>
          <p14:tracePt t="40709" x="6940550" y="3892550"/>
          <p14:tracePt t="40726" x="6896100" y="3892550"/>
          <p14:tracePt t="40743" x="6845300" y="3892550"/>
          <p14:tracePt t="40759" x="6794500" y="3898900"/>
          <p14:tracePt t="40776" x="6692900" y="3917950"/>
          <p14:tracePt t="40793" x="6553200" y="3962400"/>
          <p14:tracePt t="40810" x="6350000" y="4038600"/>
          <p14:tracePt t="40826" x="6292850" y="4064000"/>
          <p14:tracePt t="40843" x="6203950" y="4114800"/>
          <p14:tracePt t="40859" x="6146800" y="4152900"/>
          <p14:tracePt t="40878" x="6076950" y="4191000"/>
          <p14:tracePt t="40893" x="6000750" y="4241800"/>
          <p14:tracePt t="40910" x="5943600" y="4298950"/>
          <p14:tracePt t="40926" x="5854700" y="4400550"/>
          <p14:tracePt t="40942" x="5778500" y="4495800"/>
          <p14:tracePt t="40959" x="5702300" y="4584700"/>
          <p14:tracePt t="40976" x="5638800" y="4692650"/>
          <p14:tracePt t="40993" x="5607050" y="4781550"/>
          <p14:tracePt t="41009" x="5575300" y="4895850"/>
          <p14:tracePt t="41026" x="5543550" y="4997450"/>
          <p14:tracePt t="41043" x="5511800" y="5092700"/>
          <p14:tracePt t="41045" x="5492750" y="5162550"/>
          <p14:tracePt t="41061" x="5480050" y="5245100"/>
          <p14:tracePt t="41076" x="5480050" y="5283200"/>
          <p14:tracePt t="41077" x="5480050" y="5314950"/>
          <p14:tracePt t="41093" x="5499100" y="5372100"/>
          <p14:tracePt t="41109" x="5537200" y="5448300"/>
          <p14:tracePt t="41126" x="5575300" y="5537200"/>
          <p14:tracePt t="41143" x="5594350" y="5600700"/>
          <p14:tracePt t="41160" x="5645150" y="5695950"/>
          <p14:tracePt t="41176" x="5689600" y="5772150"/>
          <p14:tracePt t="41193" x="5734050" y="5829300"/>
          <p14:tracePt t="41210" x="5784850" y="5905500"/>
          <p14:tracePt t="41226" x="5822950" y="5949950"/>
          <p14:tracePt t="41243" x="5867400" y="6000750"/>
          <p14:tracePt t="41259" x="5911850" y="6045200"/>
          <p14:tracePt t="41278" x="6007100" y="6102350"/>
          <p14:tracePt t="41293" x="6038850" y="6121400"/>
          <p14:tracePt t="41310" x="6191250" y="6178550"/>
          <p14:tracePt t="41326" x="6261100" y="6197600"/>
          <p14:tracePt t="41343" x="6375400" y="6216650"/>
          <p14:tracePt t="41360" x="6489700" y="6235700"/>
          <p14:tracePt t="41376" x="6559550" y="6235700"/>
          <p14:tracePt t="41393" x="6616700" y="6235700"/>
          <p14:tracePt t="41410" x="6654800" y="6229350"/>
          <p14:tracePt t="41426" x="6680200" y="6216650"/>
          <p14:tracePt t="41443" x="6718300" y="6191250"/>
          <p14:tracePt t="41460" x="6788150" y="6165850"/>
          <p14:tracePt t="41476" x="6845300" y="6140450"/>
          <p14:tracePt t="41493" x="6908800" y="6121400"/>
          <p14:tracePt t="41510" x="6959600" y="6108700"/>
          <p14:tracePt t="41528" x="6991350" y="6083300"/>
          <p14:tracePt t="41544" x="7010400" y="6070600"/>
          <p14:tracePt t="41560" x="7035800" y="6051550"/>
          <p14:tracePt t="41577" x="7067550" y="6032500"/>
          <p14:tracePt t="41593" x="7112000" y="6000750"/>
          <p14:tracePt t="41610" x="7156450" y="5969000"/>
          <p14:tracePt t="41626" x="7194550" y="5949950"/>
          <p14:tracePt t="41643" x="7226300" y="5937250"/>
          <p14:tracePt t="41660" x="7245350" y="5930900"/>
          <p14:tracePt t="41677" x="7251700" y="5930900"/>
          <p14:tracePt t="41710" x="7258050" y="5930900"/>
          <p14:tracePt t="41727" x="7277100" y="5911850"/>
          <p14:tracePt t="41744" x="7308850" y="5880100"/>
          <p14:tracePt t="41760" x="7334250" y="5854700"/>
          <p14:tracePt t="41777" x="7353300" y="5835650"/>
          <p14:tracePt t="41778" x="7359650" y="5829300"/>
          <p14:tracePt t="41794" x="7366000" y="5816600"/>
          <p14:tracePt t="41812" x="7391400" y="5778500"/>
          <p14:tracePt t="41827" x="7404100" y="5746750"/>
          <p14:tracePt t="41843" x="7429500" y="5689600"/>
          <p14:tracePt t="41860" x="7454900" y="5607050"/>
          <p14:tracePt t="41877" x="7480300" y="5505450"/>
          <p14:tracePt t="41894" x="7518400" y="5378450"/>
          <p14:tracePt t="41910" x="7531100" y="5321300"/>
          <p14:tracePt t="41927" x="7543800" y="5295900"/>
          <p14:tracePt t="41944" x="7550150" y="5270500"/>
          <p14:tracePt t="41962" x="7550150" y="5245100"/>
          <p14:tracePt t="41977" x="7556500" y="5219700"/>
          <p14:tracePt t="41993" x="7556500" y="5187950"/>
          <p14:tracePt t="42014" x="7556500" y="5086350"/>
          <p14:tracePt t="42027" x="7556500" y="5029200"/>
          <p14:tracePt t="42028" x="7556500" y="4997450"/>
          <p14:tracePt t="42044" x="7543800" y="4908550"/>
          <p14:tracePt t="42060" x="7537450" y="4832350"/>
          <p14:tracePt t="42077" x="7524750" y="4775200"/>
          <p14:tracePt t="42094" x="7518400" y="4737100"/>
          <p14:tracePt t="42110" x="7512050" y="4711700"/>
          <p14:tracePt t="42127" x="7505700" y="4686300"/>
          <p14:tracePt t="42144" x="7486650" y="4629150"/>
          <p14:tracePt t="42160" x="7435850" y="4527550"/>
          <p14:tracePt t="42177" x="7372350" y="4425950"/>
          <p14:tracePt t="42196" x="7264400" y="4298950"/>
          <p14:tracePt t="42210" x="7232650" y="4260850"/>
          <p14:tracePt t="42227" x="7188200" y="4222750"/>
          <p14:tracePt t="42244" x="7162800" y="4203700"/>
          <p14:tracePt t="42260" x="7143750" y="4184650"/>
          <p14:tracePt t="42262" x="7137400" y="4184650"/>
          <p14:tracePt t="42278" x="7118350" y="4171950"/>
          <p14:tracePt t="42294" x="7086600" y="4165600"/>
          <p14:tracePt t="42310" x="6997700" y="4165600"/>
          <p14:tracePt t="42327" x="6896100" y="4159250"/>
          <p14:tracePt t="42344" x="6794500" y="4159250"/>
          <p14:tracePt t="42361" x="6699250" y="4152900"/>
          <p14:tracePt t="42377" x="6648450" y="4146550"/>
          <p14:tracePt t="42394" x="6616700" y="4140200"/>
          <p14:tracePt t="42410" x="6591300" y="4133850"/>
          <p14:tracePt t="42427" x="6559550" y="4133850"/>
          <p14:tracePt t="42444" x="6508750" y="4159250"/>
          <p14:tracePt t="42461" x="6457950" y="4191000"/>
          <p14:tracePt t="42462" x="6426200" y="4203700"/>
          <p14:tracePt t="42477" x="6400800" y="4222750"/>
          <p14:tracePt t="42494" x="6362700" y="4254500"/>
          <p14:tracePt t="42496" x="6343650" y="4267200"/>
          <p14:tracePt t="42511" x="6330950" y="4279900"/>
          <p14:tracePt t="42528" x="6286500" y="4330700"/>
          <p14:tracePt t="42544" x="6235700" y="4387850"/>
          <p14:tracePt t="42561" x="6153150" y="4495800"/>
          <p14:tracePt t="42577" x="6096000" y="4616450"/>
          <p14:tracePt t="42594" x="6057900" y="4730750"/>
          <p14:tracePt t="42611" x="6051550" y="4813300"/>
          <p14:tracePt t="42627" x="6045200" y="4857750"/>
          <p14:tracePt t="42644" x="6045200" y="4933950"/>
          <p14:tracePt t="42661" x="6045200" y="5003800"/>
          <p14:tracePt t="42677" x="6051550" y="5092700"/>
          <p14:tracePt t="42694" x="6064250" y="5149850"/>
          <p14:tracePt t="42711" x="6089650" y="5213350"/>
          <p14:tracePt t="42713" x="6108700" y="5251450"/>
          <p14:tracePt t="42728" x="6140450" y="5295900"/>
          <p14:tracePt t="42744" x="6172200" y="5327650"/>
          <p14:tracePt t="42761" x="6184900" y="5340350"/>
          <p14:tracePt t="42763" x="6197600" y="5353050"/>
          <p14:tracePt t="42778" x="6216650" y="5365750"/>
          <p14:tracePt t="42794" x="6248400" y="5391150"/>
          <p14:tracePt t="42811" x="6292850" y="5422900"/>
          <p14:tracePt t="42827" x="6350000" y="5454650"/>
          <p14:tracePt t="42844" x="6388100" y="5480050"/>
          <p14:tracePt t="42861" x="6445250" y="5511800"/>
          <p14:tracePt t="42877" x="6496050" y="5549900"/>
          <p14:tracePt t="42894" x="6527800" y="5568950"/>
          <p14:tracePt t="42911" x="6559550" y="5600700"/>
          <p14:tracePt t="42928" x="6584950" y="5619750"/>
          <p14:tracePt t="42944" x="6610350" y="5645150"/>
          <p14:tracePt t="42946" x="6629400" y="5670550"/>
          <p14:tracePt t="42962" x="6654800" y="5702300"/>
          <p14:tracePt t="42978" x="6667500" y="5715000"/>
          <p14:tracePt t="42994" x="6705600" y="5753100"/>
          <p14:tracePt t="43011" x="6724650" y="5772150"/>
          <p14:tracePt t="43028" x="6743700" y="5784850"/>
          <p14:tracePt t="43044" x="6775450" y="5803900"/>
          <p14:tracePt t="43061" x="6838950" y="5848350"/>
          <p14:tracePt t="43078" x="6883400" y="5892800"/>
          <p14:tracePt t="43096" x="6915150" y="5937250"/>
          <p14:tracePt t="43113" x="6934200" y="5981700"/>
          <p14:tracePt t="43127" x="6953250" y="6007100"/>
          <p14:tracePt t="43162" x="6959600" y="6007100"/>
          <p14:tracePt t="43180" x="6991350" y="6000750"/>
          <p14:tracePt t="43196" x="7004050" y="6000750"/>
          <p14:tracePt t="43211" x="7016750" y="6000750"/>
          <p14:tracePt t="43229" x="7023100" y="5994400"/>
          <p14:tracePt t="43244" x="7029450" y="5981700"/>
          <p14:tracePt t="43261" x="7035800" y="5949950"/>
          <p14:tracePt t="43278" x="7048500" y="5930900"/>
          <p14:tracePt t="43295" x="7054850" y="5905500"/>
          <p14:tracePt t="43311" x="7061200" y="5899150"/>
          <p14:tracePt t="43363" x="7061200" y="5892800"/>
          <p14:tracePt t="43371" x="7061200" y="5886450"/>
          <p14:tracePt t="43381" x="7067550" y="5880100"/>
          <p14:tracePt t="43395" x="7073900" y="5873750"/>
          <p14:tracePt t="43411" x="7086600" y="5861050"/>
          <p14:tracePt t="43428" x="7105650" y="5842000"/>
          <p14:tracePt t="43445" x="7124700" y="5829300"/>
          <p14:tracePt t="43462" x="7150100" y="5816600"/>
          <p14:tracePt t="43478" x="7169150" y="5810250"/>
          <p14:tracePt t="43529" x="7169150" y="5816600"/>
          <p14:tracePt t="43775" x="7169150" y="5810250"/>
          <p14:tracePt t="43789" x="7175500" y="5810250"/>
          <p14:tracePt t="43797" x="7181850" y="5810250"/>
          <p14:tracePt t="43828" x="7188200" y="5803900"/>
          <p14:tracePt t="44129" x="7194550" y="5803900"/>
          <p14:tracePt t="44153" x="7200900" y="5803900"/>
          <p14:tracePt t="44257" x="7207250" y="5803900"/>
          <p14:tracePt t="44274" x="7207250" y="5810250"/>
          <p14:tracePt t="44315" x="7213600" y="5810250"/>
          <p14:tracePt t="44777" x="7213600" y="5803900"/>
          <p14:tracePt t="44785" x="7213600" y="5797550"/>
          <p14:tracePt t="44797" x="7219950" y="5791200"/>
          <p14:tracePt t="44843" x="7219950" y="5784850"/>
          <p14:tracePt t="44899" x="7226300" y="5778500"/>
          <p14:tracePt t="44906" x="7226300" y="5772150"/>
          <p14:tracePt t="44914" x="7232650" y="5765800"/>
          <p14:tracePt t="44930" x="7239000" y="5753100"/>
          <p14:tracePt t="44946" x="7245350" y="5753100"/>
          <p14:tracePt t="44963" x="7251700" y="5740400"/>
          <p14:tracePt t="45007" x="7258050" y="5740400"/>
          <p14:tracePt t="45036" x="7258050" y="5734050"/>
          <p14:tracePt t="45060" x="7264400" y="5727700"/>
          <p14:tracePt t="45066" x="7264400" y="5721350"/>
          <p14:tracePt t="45080" x="7270750" y="5715000"/>
          <p14:tracePt t="45096" x="7270750" y="5708650"/>
          <p14:tracePt t="45113" x="7277100" y="5708650"/>
          <p14:tracePt t="45130" x="7283450" y="5702300"/>
          <p14:tracePt t="45148" x="7296150" y="5702300"/>
          <p14:tracePt t="45163" x="7302500" y="5702300"/>
          <p14:tracePt t="45180" x="7308850" y="5702300"/>
          <p14:tracePt t="45219" x="7308850" y="5695950"/>
          <p14:tracePt t="45235" x="7302500" y="5689600"/>
          <p14:tracePt t="45247" x="7296150" y="5689600"/>
          <p14:tracePt t="45264" x="7277100" y="5683250"/>
          <p14:tracePt t="45280" x="7264400" y="5683250"/>
          <p14:tracePt t="45296" x="7258050" y="5683250"/>
          <p14:tracePt t="45313" x="7245350" y="5683250"/>
          <p14:tracePt t="45329" x="7239000" y="5683250"/>
          <p14:tracePt t="48473" x="7226300" y="5664200"/>
          <p14:tracePt t="48481" x="7200900" y="5588000"/>
          <p14:tracePt t="48499" x="7118350" y="5467350"/>
          <p14:tracePt t="48516" x="7042150" y="5384800"/>
          <p14:tracePt t="48532" x="7023100" y="5359400"/>
          <p14:tracePt t="48549" x="7099300" y="5289550"/>
          <p14:tracePt t="48566" x="7245350" y="5156200"/>
          <p14:tracePt t="48582" x="7391400" y="5035550"/>
          <p14:tracePt t="48584" x="7448550" y="4991100"/>
          <p14:tracePt t="48601" x="7480300" y="4965700"/>
          <p14:tracePt t="48603" x="7499350" y="4946650"/>
          <p14:tracePt t="48616" x="7512050" y="4927600"/>
          <p14:tracePt t="48632" x="7512050" y="4914900"/>
          <p14:tracePt t="48649" x="7512050" y="4889500"/>
          <p14:tracePt t="48666" x="7467600" y="4743450"/>
          <p14:tracePt t="48682" x="7423150" y="4622800"/>
          <p14:tracePt t="48699" x="7404100" y="4514850"/>
          <p14:tracePt t="48716" x="7404100" y="4445000"/>
          <p14:tracePt t="48733" x="7410450" y="4406900"/>
          <p14:tracePt t="48749" x="7416800" y="4349750"/>
          <p14:tracePt t="48766" x="7410450" y="4273550"/>
          <p14:tracePt t="48783" x="7366000" y="4159250"/>
          <p14:tracePt t="48799" x="7321550" y="4044950"/>
          <p14:tracePt t="48816" x="7258050" y="3917950"/>
          <p14:tracePt t="48833" x="7213600" y="3810000"/>
          <p14:tracePt t="48850" x="7105650" y="3625850"/>
          <p14:tracePt t="48866" x="7067550" y="3562350"/>
          <p14:tracePt t="48868" x="7029450" y="3492500"/>
          <p14:tracePt t="48883" x="6927850" y="3263900"/>
          <p14:tracePt t="48900" x="6819900" y="3028950"/>
          <p14:tracePt t="48917" x="6699250" y="2819400"/>
          <p14:tracePt t="48934" x="6591300" y="2654300"/>
          <p14:tracePt t="48950" x="6496050" y="2514600"/>
          <p14:tracePt t="48966" x="6457950" y="2470150"/>
          <p14:tracePt t="48999" x="6477000" y="2527300"/>
          <p14:tracePt t="49016" x="6521450" y="2641600"/>
          <p14:tracePt t="49033" x="6559550" y="2736850"/>
          <p14:tracePt t="49049" x="6584950" y="2774950"/>
          <p14:tracePt t="49066" x="6604000" y="2774950"/>
          <p14:tracePt t="49083" x="6642100" y="2755900"/>
          <p14:tracePt t="49085" x="6680200" y="2724150"/>
          <p14:tracePt t="49100" x="6743700" y="2641600"/>
          <p14:tracePt t="49116" x="6788150" y="2546350"/>
          <p14:tracePt t="49133" x="6813550" y="2470150"/>
          <p14:tracePt t="49149" x="6858000" y="2355850"/>
          <p14:tracePt t="49166" x="6877050" y="2273300"/>
          <p14:tracePt t="49183" x="6896100" y="2171700"/>
          <p14:tracePt t="49200" x="6902450" y="2032000"/>
          <p14:tracePt t="49216" x="6896100" y="1955800"/>
          <p14:tracePt t="49233" x="6870700" y="1860550"/>
          <p14:tracePt t="49250" x="6838950" y="1784350"/>
          <p14:tracePt t="49266" x="6794500" y="1739900"/>
          <p14:tracePt t="49283" x="6724650" y="1708150"/>
          <p14:tracePt t="49300" x="6635750" y="1708150"/>
          <p14:tracePt t="49316" x="6540500" y="1714500"/>
          <p14:tracePt t="49333" x="6451600" y="1739900"/>
          <p14:tracePt t="49335" x="6407150" y="1752600"/>
          <p14:tracePt t="49350" x="6337300" y="1771650"/>
          <p14:tracePt t="49366" x="6280150" y="1816100"/>
          <p14:tracePt t="49384" x="6216650" y="1892300"/>
          <p14:tracePt t="49400" x="6146800" y="2032000"/>
          <p14:tracePt t="49416" x="6108700" y="2171700"/>
          <p14:tracePt t="49433" x="6096000" y="2330450"/>
          <p14:tracePt t="49450" x="6108700" y="2457450"/>
          <p14:tracePt t="49466" x="6146800" y="2546350"/>
          <p14:tracePt t="49483" x="6178550" y="2578100"/>
          <p14:tracePt t="49500" x="6216650" y="2590800"/>
          <p14:tracePt t="49517" x="6292850" y="2616200"/>
          <p14:tracePt t="49533" x="6356350" y="2622550"/>
          <p14:tracePt t="49550" x="6375400" y="2628900"/>
          <p14:tracePt t="49567" x="6381750" y="2628900"/>
          <p14:tracePt t="50383" x="6381750" y="2622550"/>
          <p14:tracePt t="50390" x="6388100" y="2616200"/>
          <p14:tracePt t="50401" x="6394450" y="2616200"/>
          <p14:tracePt t="50417" x="6400800" y="2603500"/>
          <p14:tracePt t="50434" x="6407150" y="2597150"/>
          <p14:tracePt t="50451" x="6413500" y="2584450"/>
          <p14:tracePt t="50467" x="6419850" y="2578100"/>
          <p14:tracePt t="50484" x="6426200" y="2565400"/>
          <p14:tracePt t="50501" x="6432550" y="2559050"/>
          <p14:tracePt t="50517" x="6438900" y="2552700"/>
          <p14:tracePt t="50557" x="6445250" y="2552700"/>
          <p14:tracePt t="50567" x="6445250" y="2546350"/>
          <p14:tracePt t="50606" x="6451600" y="2546350"/>
          <p14:tracePt t="50618" x="6470650" y="2546350"/>
          <p14:tracePt t="50634" x="6540500" y="2571750"/>
          <p14:tracePt t="50652" x="6597650" y="2603500"/>
          <p14:tracePt t="50668" x="6610350" y="2616200"/>
          <p14:tracePt t="52225" x="6610350" y="2622550"/>
          <p14:tracePt t="52233" x="6616700" y="2628900"/>
          <p14:tracePt t="52242" x="6616700" y="2635250"/>
          <p14:tracePt t="52313" x="6616700" y="2647950"/>
          <p14:tracePt t="52323" x="6623050" y="2654300"/>
          <p14:tracePt t="52329" x="6642100" y="2730500"/>
          <p14:tracePt t="52337" x="6673850" y="2813050"/>
          <p14:tracePt t="52352" x="6711950" y="3086100"/>
          <p14:tracePt t="52369" x="6699250" y="3467100"/>
          <p14:tracePt t="52386" x="6661150" y="3829050"/>
          <p14:tracePt t="52402" x="6604000" y="4013200"/>
          <p14:tracePt t="52419" x="6534150" y="3994150"/>
          <p14:tracePt t="52436" x="6489700" y="3975100"/>
          <p14:tracePt t="52453" x="6470650" y="3975100"/>
          <p14:tracePt t="52469" x="6470650" y="3981450"/>
          <p14:tracePt t="52486" x="6470650" y="4000500"/>
          <p14:tracePt t="52502" x="6470650" y="4025900"/>
          <p14:tracePt t="52520" x="6470650" y="4038600"/>
          <p14:tracePt t="52536" x="6477000" y="4051300"/>
          <p14:tracePt t="52552" x="6477000" y="4057650"/>
          <p14:tracePt t="52570" x="6477000" y="4070350"/>
          <p14:tracePt t="52612" x="6483350" y="4076700"/>
          <p14:tracePt t="52619" x="6483350" y="4089400"/>
          <p14:tracePt t="52636" x="6502400" y="4140200"/>
          <p14:tracePt t="52653" x="6521450" y="4203700"/>
          <p14:tracePt t="52669" x="6534150" y="4273550"/>
          <p14:tracePt t="52686" x="6534150" y="4311650"/>
          <p14:tracePt t="52703" x="6540500" y="4311650"/>
          <p14:tracePt t="52918" x="6546850" y="4324350"/>
          <p14:tracePt t="52925" x="6553200" y="4337050"/>
          <p14:tracePt t="52938" x="6565900" y="4343400"/>
          <p14:tracePt t="52952" x="6578600" y="4349750"/>
          <p14:tracePt t="52999" x="6584950" y="4349750"/>
          <p14:tracePt t="53005" x="6597650" y="4337050"/>
          <p14:tracePt t="53019" x="6604000" y="4330700"/>
          <p14:tracePt t="53036" x="6629400" y="4279900"/>
          <p14:tracePt t="53052" x="6648450" y="4229100"/>
          <p14:tracePt t="53069" x="6661150" y="4197350"/>
          <p14:tracePt t="53102" x="6654800" y="4191000"/>
          <p14:tracePt t="53121" x="6635750" y="4184650"/>
          <p14:tracePt t="53136" x="6610350" y="4184650"/>
          <p14:tracePt t="53152" x="6565900" y="4184650"/>
          <p14:tracePt t="53169" x="6477000" y="4184650"/>
          <p14:tracePt t="53186" x="6381750" y="4184650"/>
          <p14:tracePt t="53202" x="6330950" y="4184650"/>
          <p14:tracePt t="53219" x="6305550" y="4184650"/>
          <p14:tracePt t="53236" x="6280150" y="4184650"/>
          <p14:tracePt t="53252" x="6223000" y="4191000"/>
          <p14:tracePt t="53269" x="6115050" y="4191000"/>
          <p14:tracePt t="53286" x="5988050" y="4210050"/>
          <p14:tracePt t="53304" x="5791200" y="4248150"/>
          <p14:tracePt t="53320" x="5734050" y="4267200"/>
          <p14:tracePt t="53359" x="5734050" y="4273550"/>
          <p14:tracePt t="53386" x="5721350" y="4298950"/>
          <p14:tracePt t="53403" x="5715000" y="4337050"/>
          <p14:tracePt t="53403" x="5708650" y="4387850"/>
          <p14:tracePt t="53421" x="5695950" y="4521200"/>
          <p14:tracePt t="53440" x="5676900" y="4705350"/>
          <p14:tracePt t="53453" x="5664200" y="4838700"/>
          <p14:tracePt t="53469" x="5664200" y="4946650"/>
          <p14:tracePt t="53486" x="5702300" y="5048250"/>
          <p14:tracePt t="53503" x="5765800" y="5162550"/>
          <p14:tracePt t="53520" x="5829300" y="5264150"/>
          <p14:tracePt t="53540" x="5899150" y="5378450"/>
          <p14:tracePt t="53553" x="5975350" y="5492750"/>
          <p14:tracePt t="53571" x="6019800" y="5568950"/>
          <p14:tracePt t="53591" x="6076950" y="5657850"/>
          <p14:tracePt t="53603" x="6076950" y="5670550"/>
          <p14:tracePt t="53620" x="6083300" y="5689600"/>
          <p14:tracePt t="53640" x="6096000" y="5740400"/>
          <p14:tracePt t="53655" x="6153150" y="5778500"/>
          <p14:tracePt t="53670" x="6178550" y="5797550"/>
          <p14:tracePt t="53688" x="6267450" y="5854700"/>
          <p14:tracePt t="53703" x="6330950" y="5892800"/>
          <p14:tracePt t="53720" x="6419850" y="5930900"/>
          <p14:tracePt t="53740" x="6489700" y="5949950"/>
          <p14:tracePt t="53753" x="6546850" y="5969000"/>
          <p14:tracePt t="53770" x="6578600" y="5988050"/>
          <p14:tracePt t="53787" x="6597650" y="5988050"/>
          <p14:tracePt t="53803" x="6616700" y="5988050"/>
          <p14:tracePt t="53820" x="6635750" y="5988050"/>
          <p14:tracePt t="53837" x="6661150" y="5962650"/>
          <p14:tracePt t="53853" x="6686550" y="5930900"/>
          <p14:tracePt t="53870" x="6705600" y="5880100"/>
          <p14:tracePt t="53888" x="6686550" y="5829300"/>
          <p14:tracePt t="53903" x="6680200" y="5822950"/>
          <p14:tracePt t="63187" x="6686550" y="5822950"/>
          <p14:tracePt t="63193" x="6699250" y="5829300"/>
          <p14:tracePt t="63211" x="6750050" y="5854700"/>
          <p14:tracePt t="63228" x="6769100" y="5867400"/>
          <p14:tracePt t="63245" x="6788150" y="5880100"/>
          <p14:tracePt t="63261" x="6813550" y="5905500"/>
          <p14:tracePt t="63279" x="6851650" y="5930900"/>
          <p14:tracePt t="63295" x="6889750" y="5956300"/>
          <p14:tracePt t="63311" x="6927850" y="5981700"/>
          <p14:tracePt t="63328" x="6965950" y="6007100"/>
          <p14:tracePt t="63345" x="6997700" y="6038850"/>
          <p14:tracePt t="63347" x="7004050" y="6051550"/>
          <p14:tracePt t="63362" x="7016750" y="6076950"/>
          <p14:tracePt t="63378" x="7016750" y="6083300"/>
          <p14:tracePt t="63380" x="7016750" y="6096000"/>
          <p14:tracePt t="63395" x="7023100" y="6115050"/>
          <p14:tracePt t="63411" x="7023100" y="6127750"/>
          <p14:tracePt t="63428" x="7029450" y="6140450"/>
          <p14:tracePt t="63445" x="7029450" y="6153150"/>
          <p14:tracePt t="63462" x="7048500" y="6184900"/>
          <p14:tracePt t="63478" x="7061200" y="6197600"/>
          <p14:tracePt t="63495" x="7067550" y="6210300"/>
          <p14:tracePt t="63528" x="7073900" y="6191250"/>
          <p14:tracePt t="63545" x="7099300" y="6127750"/>
          <p14:tracePt t="63562" x="7143750" y="6013450"/>
          <p14:tracePt t="63578" x="7175500" y="5911850"/>
          <p14:tracePt t="63595" x="7194550" y="5829300"/>
          <p14:tracePt t="63612" x="7213600" y="5746750"/>
          <p14:tracePt t="63628" x="7232650" y="5638800"/>
          <p14:tracePt t="63645" x="7245350" y="5549900"/>
          <p14:tracePt t="63662" x="7251700" y="5454650"/>
          <p14:tracePt t="63678" x="7239000" y="5359400"/>
          <p14:tracePt t="63695" x="7207250" y="5245100"/>
          <p14:tracePt t="63697" x="7188200" y="5200650"/>
          <p14:tracePt t="63712" x="7175500" y="5156200"/>
          <p14:tracePt t="63713" x="7156450" y="5118100"/>
          <p14:tracePt t="63728" x="7131050" y="5041900"/>
          <p14:tracePt t="63746" x="7118350" y="5003800"/>
          <p14:tracePt t="63762" x="7080250" y="4914900"/>
          <p14:tracePt t="63778" x="7073900" y="4883150"/>
          <p14:tracePt t="63795" x="7054850" y="4838700"/>
          <p14:tracePt t="63812" x="7029450" y="4813300"/>
          <p14:tracePt t="63828" x="6997700" y="4794250"/>
          <p14:tracePt t="63845" x="6946900" y="4775200"/>
          <p14:tracePt t="63862" x="6908800" y="4762500"/>
          <p14:tracePt t="63878" x="6870700" y="4749800"/>
          <p14:tracePt t="63895" x="6826250" y="4743450"/>
          <p14:tracePt t="63912" x="6794500" y="4737100"/>
          <p14:tracePt t="63929" x="6756400" y="4737100"/>
          <p14:tracePt t="63945" x="6737350" y="4737100"/>
          <p14:tracePt t="63962" x="6711950" y="4737100"/>
          <p14:tracePt t="63979" x="6705600" y="4737100"/>
          <p14:tracePt t="64149" x="6718300" y="4737100"/>
          <p14:tracePt t="64158" x="6743700" y="4749800"/>
          <p14:tracePt t="64164" x="6769100" y="4762500"/>
          <p14:tracePt t="64180" x="6819900" y="4787900"/>
          <p14:tracePt t="64195" x="6826250" y="4800600"/>
          <p14:tracePt t="64212" x="6832600" y="4806950"/>
          <p14:tracePt t="64263" x="6832600" y="4813300"/>
          <p14:tracePt t="64269" x="6838950" y="4826000"/>
          <p14:tracePt t="64279" x="6838950" y="4838700"/>
          <p14:tracePt t="64296" x="6851650" y="4889500"/>
          <p14:tracePt t="64312" x="6864350" y="4933950"/>
          <p14:tracePt t="64329" x="6870700" y="4959350"/>
          <p14:tracePt t="64346" x="6877050" y="4972050"/>
          <p14:tracePt t="64362" x="6877050" y="4984750"/>
          <p14:tracePt t="64411" x="6877050" y="4991100"/>
          <p14:tracePt t="64429" x="6883400" y="5003800"/>
          <p14:tracePt t="64446" x="6883400" y="5022850"/>
          <p14:tracePt t="64463" x="6889750" y="5041900"/>
          <p14:tracePt t="64586" x="6889750" y="5054600"/>
          <p14:tracePt t="64592" x="6896100" y="5060950"/>
          <p14:tracePt t="64601" x="6896100" y="5073650"/>
          <p14:tracePt t="64612" x="6896100" y="5086350"/>
          <p14:tracePt t="64629" x="6896100" y="5111750"/>
          <p14:tracePt t="64646" x="6896100" y="5130800"/>
          <p14:tracePt t="64663" x="6896100" y="5137150"/>
          <p14:tracePt t="64759" x="6896100" y="5130800"/>
          <p14:tracePt t="64773" x="6896100" y="5124450"/>
          <p14:tracePt t="64916" x="6902450" y="5124450"/>
          <p14:tracePt t="64923" x="6902450" y="5118100"/>
          <p14:tracePt t="64931" x="6908800" y="5111750"/>
          <p14:tracePt t="64946" x="6908800" y="5105400"/>
          <p14:tracePt t="64963" x="6915150" y="5099050"/>
          <p14:tracePt t="65263" x="6915150" y="5092700"/>
          <p14:tracePt t="65270" x="6921500" y="5086350"/>
          <p14:tracePt t="65280" x="6921500" y="5080000"/>
          <p14:tracePt t="65296" x="6934200" y="5060950"/>
          <p14:tracePt t="65313" x="6940550" y="5054600"/>
          <p14:tracePt t="65330" x="6940550" y="5048250"/>
          <p14:tracePt t="65346" x="6940550" y="5041900"/>
          <p14:tracePt t="65753" x="6953250" y="5048250"/>
          <p14:tracePt t="65761" x="6985000" y="5067300"/>
          <p14:tracePt t="65769" x="7010400" y="5092700"/>
          <p14:tracePt t="65780" x="7029450" y="5105400"/>
          <p14:tracePt t="65797" x="7061200" y="5143500"/>
          <p14:tracePt t="65813" x="7080250" y="5168900"/>
          <p14:tracePt t="65830" x="7092950" y="5200650"/>
          <p14:tracePt t="65847" x="7099300" y="5219700"/>
          <p14:tracePt t="65880" x="7099300" y="5226050"/>
          <p14:tracePt t="65948" x="7099300" y="5219700"/>
          <p14:tracePt t="65955" x="7099300" y="5213350"/>
          <p14:tracePt t="65965" x="7099300" y="5207000"/>
          <p14:tracePt t="65980" x="7099300" y="5200650"/>
          <p14:tracePt t="65997" x="7099300" y="5194300"/>
          <p14:tracePt t="66427" x="7099300" y="5200650"/>
          <p14:tracePt t="66441" x="7099300" y="5207000"/>
          <p14:tracePt t="66449" x="7099300" y="5213350"/>
          <p14:tracePt t="66465" x="7099300" y="5219700"/>
          <p14:tracePt t="66474" x="7099300" y="5226050"/>
          <p14:tracePt t="66481" x="7099300" y="5232400"/>
          <p14:tracePt t="66498" x="7099300" y="5238750"/>
          <p14:tracePt t="66531" x="7099300" y="5245100"/>
          <p14:tracePt t="66701" x="7099300" y="5238750"/>
          <p14:tracePt t="66725" x="7099300" y="5232400"/>
          <p14:tracePt t="66829" x="7099300" y="5226050"/>
          <p14:tracePt t="67378" x="7099300" y="5219700"/>
          <p14:tracePt t="67386" x="7092950" y="5207000"/>
          <p14:tracePt t="67394" x="7080250" y="5181600"/>
          <p14:tracePt t="67400" x="7073900" y="5168900"/>
          <p14:tracePt t="67432" x="7073900" y="5162550"/>
          <p14:tracePt t="67448" x="7067550" y="5162550"/>
          <p14:tracePt t="67465" x="7042150" y="5143500"/>
          <p14:tracePt t="67482" x="7029450" y="5137150"/>
          <p14:tracePt t="67675" x="7035800" y="5137150"/>
          <p14:tracePt t="67685" x="7048500" y="5149850"/>
          <p14:tracePt t="67691" x="7073900" y="5162550"/>
          <p14:tracePt t="67699" x="7099300" y="5175250"/>
          <p14:tracePt t="67715" x="7150100" y="5200650"/>
          <p14:tracePt t="67732" x="7207250" y="5219700"/>
          <p14:tracePt t="67749" x="7289800" y="5264150"/>
          <p14:tracePt t="67766" x="7385050" y="5314950"/>
          <p14:tracePt t="67782" x="7512050" y="5384800"/>
          <p14:tracePt t="67798" x="7664450" y="5461000"/>
          <p14:tracePt t="67815" x="7861300" y="5543550"/>
          <p14:tracePt t="67832" x="8064500" y="5632450"/>
          <p14:tracePt t="67848" x="8248650" y="5708650"/>
          <p14:tracePt t="67865" x="8375650" y="5740400"/>
          <p14:tracePt t="67882" x="8502650" y="5765800"/>
          <p14:tracePt t="67899" x="8629650" y="5791200"/>
          <p14:tracePt t="67916" x="8845550" y="5816600"/>
          <p14:tracePt t="67932" x="8966200" y="5816600"/>
          <p14:tracePt t="67948" x="9144000" y="5772150"/>
          <p14:tracePt t="67965" x="9271000" y="5734050"/>
          <p14:tracePt t="67982" x="9436100" y="5651500"/>
          <p14:tracePt t="67999" x="9569450" y="5575300"/>
          <p14:tracePt t="68015" x="9690100" y="5505450"/>
          <p14:tracePt t="68032" x="9766300" y="5454650"/>
          <p14:tracePt t="68049" x="9855200" y="5391150"/>
          <p14:tracePt t="68065" x="9969500" y="5314950"/>
          <p14:tracePt t="68082" x="10083800" y="5245100"/>
          <p14:tracePt t="68099" x="10236200" y="5162550"/>
          <p14:tracePt t="68115" x="10344150" y="5086350"/>
          <p14:tracePt t="68132" x="10439400" y="4959350"/>
          <p14:tracePt t="68150" x="10528300" y="4756150"/>
          <p14:tracePt t="68167" x="10560050" y="4660900"/>
          <p14:tracePt t="68182" x="10579100" y="4597400"/>
          <p14:tracePt t="68198" x="10591800" y="4489450"/>
          <p14:tracePt t="68215" x="10572750" y="4311650"/>
          <p14:tracePt t="68232" x="10509250" y="4140200"/>
          <p14:tracePt t="68249" x="10439400" y="4025900"/>
          <p14:tracePt t="68266" x="10363200" y="3930650"/>
          <p14:tracePt t="68282" x="10306050" y="3867150"/>
          <p14:tracePt t="68299" x="10248900" y="3816350"/>
          <p14:tracePt t="68315" x="10160000" y="3778250"/>
          <p14:tracePt t="68332" x="10071100" y="3746500"/>
          <p14:tracePt t="68349" x="9918700" y="3702050"/>
          <p14:tracePt t="68350" x="9836150" y="3676650"/>
          <p14:tracePt t="68366" x="9728200" y="3651250"/>
          <p14:tracePt t="68382" x="9671050" y="3644900"/>
          <p14:tracePt t="68399" x="9632950" y="3644900"/>
          <p14:tracePt t="68401" x="9620250" y="3644900"/>
          <p14:tracePt t="68417" x="9594850" y="3644900"/>
          <p14:tracePt t="68432" x="9544050" y="3676650"/>
          <p14:tracePt t="68449" x="9442450" y="3740150"/>
          <p14:tracePt t="68465" x="9340850" y="3810000"/>
          <p14:tracePt t="68482" x="9188450" y="3898900"/>
          <p14:tracePt t="68499" x="9061450" y="3987800"/>
          <p14:tracePt t="68516" x="8991600" y="4064000"/>
          <p14:tracePt t="68532" x="8947150" y="4133850"/>
          <p14:tracePt t="68549" x="8915400" y="4178300"/>
          <p14:tracePt t="68566" x="8877300" y="4235450"/>
          <p14:tracePt t="68582" x="8832850" y="4305300"/>
          <p14:tracePt t="68600" x="8763000" y="4406900"/>
          <p14:tracePt t="68616" x="8724900" y="4476750"/>
          <p14:tracePt t="68632" x="8693150" y="4533900"/>
          <p14:tracePt t="68634" x="8680450" y="4559300"/>
          <p14:tracePt t="68649" x="8642350" y="4699000"/>
          <p14:tracePt t="68666" x="8629650" y="4737100"/>
          <p14:tracePt t="68682" x="8597900" y="4933950"/>
          <p14:tracePt t="68699" x="8578850" y="5048250"/>
          <p14:tracePt t="68716" x="8566150" y="5175250"/>
          <p14:tracePt t="68733" x="8566150" y="5302250"/>
          <p14:tracePt t="68749" x="8578850" y="5492750"/>
          <p14:tracePt t="68766" x="8597900" y="5619750"/>
          <p14:tracePt t="68783" x="8623300" y="5715000"/>
          <p14:tracePt t="68799" x="8661400" y="5810250"/>
          <p14:tracePt t="68816" x="8705850" y="5892800"/>
          <p14:tracePt t="68833" x="8756650" y="5956300"/>
          <p14:tracePt t="68850" x="8839200" y="6057900"/>
          <p14:tracePt t="68866" x="8921750" y="6121400"/>
          <p14:tracePt t="68883" x="8997950" y="6159500"/>
          <p14:tracePt t="68900" x="9086850" y="6184900"/>
          <p14:tracePt t="68918" x="9182100" y="6203950"/>
          <p14:tracePt t="68933" x="9277350" y="6216650"/>
          <p14:tracePt t="68950" x="9378950" y="6223000"/>
          <p14:tracePt t="68966" x="9486900" y="6216650"/>
          <p14:tracePt t="68983" x="9569450" y="6197600"/>
          <p14:tracePt t="68999" x="9683750" y="6146800"/>
          <p14:tracePt t="69016" x="9810750" y="6096000"/>
          <p14:tracePt t="69033" x="9906000" y="6064250"/>
          <p14:tracePt t="69049" x="10033000" y="6032500"/>
          <p14:tracePt t="69066" x="10115550" y="6007100"/>
          <p14:tracePt t="69083" x="10185400" y="5981700"/>
          <p14:tracePt t="69100" x="10248900" y="5911850"/>
          <p14:tracePt t="69116" x="10299700" y="5822950"/>
          <p14:tracePt t="69133" x="10356850" y="5708650"/>
          <p14:tracePt t="69150" x="10414000" y="5575300"/>
          <p14:tracePt t="69166" x="10445750" y="5461000"/>
          <p14:tracePt t="69183" x="10458450" y="5365750"/>
          <p14:tracePt t="69200" x="10471150" y="5219700"/>
          <p14:tracePt t="69216" x="10471150" y="5086350"/>
          <p14:tracePt t="69233" x="10452100" y="4927600"/>
          <p14:tracePt t="69250" x="10407650" y="4775200"/>
          <p14:tracePt t="69266" x="10325100" y="4584700"/>
          <p14:tracePt t="69283" x="10255250" y="4483100"/>
          <p14:tracePt t="69300" x="10191750" y="4413250"/>
          <p14:tracePt t="69316" x="10115550" y="4349750"/>
          <p14:tracePt t="69333" x="10039350" y="4298950"/>
          <p14:tracePt t="69350" x="9956800" y="4260850"/>
          <p14:tracePt t="69351" x="9912350" y="4241800"/>
          <p14:tracePt t="69367" x="9823450" y="4210050"/>
          <p14:tracePt t="69383" x="9753600" y="4191000"/>
          <p14:tracePt t="69400" x="9652000" y="4159250"/>
          <p14:tracePt t="69416" x="9582150" y="4152900"/>
          <p14:tracePt t="69433" x="9505950" y="4146550"/>
          <p14:tracePt t="69450" x="9467850" y="4146550"/>
          <p14:tracePt t="69466" x="9429750" y="4165600"/>
          <p14:tracePt t="69483" x="9378950" y="4178300"/>
          <p14:tracePt t="69500" x="9296400" y="4203700"/>
          <p14:tracePt t="69516" x="9220200" y="4222750"/>
          <p14:tracePt t="69533" x="9112250" y="4248150"/>
          <p14:tracePt t="69550" x="9004300" y="4267200"/>
          <p14:tracePt t="69567" x="8921750" y="4292600"/>
          <p14:tracePt t="69584" x="8813800" y="4330700"/>
          <p14:tracePt t="69600" x="8750300" y="4362450"/>
          <p14:tracePt t="69617" x="8705850" y="4394200"/>
          <p14:tracePt t="69633" x="8661400" y="4438650"/>
          <p14:tracePt t="69650" x="8604250" y="4508500"/>
          <p14:tracePt t="69667" x="8540750" y="4610100"/>
          <p14:tracePt t="69683" x="8489950" y="4724400"/>
          <p14:tracePt t="69700" x="8464550" y="4806950"/>
          <p14:tracePt t="69717" x="8445500" y="4921250"/>
          <p14:tracePt t="69733" x="8445500" y="5035550"/>
          <p14:tracePt t="69750" x="8458200" y="5175250"/>
          <p14:tracePt t="69767" x="8496300" y="5403850"/>
          <p14:tracePt t="69783" x="8534400" y="5638800"/>
          <p14:tracePt t="69800" x="8559800" y="5797550"/>
          <p14:tracePt t="69817" x="8597900" y="5949950"/>
          <p14:tracePt t="69835" x="8655050" y="6032500"/>
          <p14:tracePt t="69852" x="8705850" y="6064250"/>
          <p14:tracePt t="69867" x="8769350" y="6089650"/>
          <p14:tracePt t="69883" x="8839200" y="6115050"/>
          <p14:tracePt t="69900" x="8909050" y="6134100"/>
          <p14:tracePt t="69917" x="9010650" y="6153150"/>
          <p14:tracePt t="69933" x="9118600" y="6172200"/>
          <p14:tracePt t="69950" x="9232900" y="6178550"/>
          <p14:tracePt t="69967" x="9391650" y="6178550"/>
          <p14:tracePt t="69984" x="9531350" y="6172200"/>
          <p14:tracePt t="70000" x="9632950" y="6159500"/>
          <p14:tracePt t="70017" x="9759950" y="6146800"/>
          <p14:tracePt t="70033" x="9874250" y="6134100"/>
          <p14:tracePt t="70050" x="9950450" y="6134100"/>
          <p14:tracePt t="70067" x="10013950" y="6121400"/>
          <p14:tracePt t="70084" x="10039350" y="6121400"/>
          <p14:tracePt t="70100" x="10064750" y="6121400"/>
          <p14:tracePt t="70117" x="10077450" y="6121400"/>
          <p14:tracePt t="70134" x="10090150" y="6121400"/>
          <p14:tracePt t="70150" x="10115550" y="6121400"/>
          <p14:tracePt t="70167" x="10147300" y="6134100"/>
          <p14:tracePt t="70184" x="10172700" y="6140450"/>
          <p14:tracePt t="70200" x="10210800" y="6153150"/>
          <p14:tracePt t="70217" x="10248900" y="6172200"/>
          <p14:tracePt t="70234" x="10299700" y="6191250"/>
          <p14:tracePt t="70251" x="10344150" y="6203950"/>
          <p14:tracePt t="70267" x="10401300" y="6210300"/>
          <p14:tracePt t="70284" x="10433050" y="6210300"/>
          <p14:tracePt t="70301" x="10471150" y="6203950"/>
          <p14:tracePt t="70318" x="10490200" y="6184900"/>
          <p14:tracePt t="70335" x="10560050" y="6083300"/>
          <p14:tracePt t="70350" x="10591800" y="5975350"/>
          <p14:tracePt t="70367" x="10617200" y="5848350"/>
          <p14:tracePt t="70384" x="10629900" y="5683250"/>
          <p14:tracePt t="70401" x="10629900" y="5473700"/>
          <p14:tracePt t="70417" x="10610850" y="5226050"/>
          <p14:tracePt t="70434" x="10566400" y="5054600"/>
          <p14:tracePt t="70451" x="10528300" y="4927600"/>
          <p14:tracePt t="70467" x="10502900" y="4857750"/>
          <p14:tracePt t="70484" x="10477500" y="4800600"/>
          <p14:tracePt t="70501" x="10433050" y="4743450"/>
          <p14:tracePt t="70517" x="10356850" y="4673600"/>
          <p14:tracePt t="70534" x="10255250" y="4597400"/>
          <p14:tracePt t="70551" x="10140950" y="4521200"/>
          <p14:tracePt t="70568" x="10013950" y="4438650"/>
          <p14:tracePt t="70584" x="9956800" y="4400550"/>
          <p14:tracePt t="70601" x="9829800" y="4337050"/>
          <p14:tracePt t="70617" x="9728200" y="4298950"/>
          <p14:tracePt t="70634" x="9613900" y="4254500"/>
          <p14:tracePt t="70651" x="9531350" y="4229100"/>
          <p14:tracePt t="70668" x="9461500" y="4210050"/>
          <p14:tracePt t="70684" x="9429750" y="4203700"/>
          <p14:tracePt t="70700" x="9417050" y="4203700"/>
          <p14:tracePt t="70718" x="9404350" y="4203700"/>
          <p14:tracePt t="70734" x="9385300" y="4210050"/>
          <p14:tracePt t="70751" x="9347200" y="4210050"/>
          <p14:tracePt t="70753" x="9321800" y="4210050"/>
          <p14:tracePt t="70768" x="9283700" y="4210050"/>
          <p14:tracePt t="70784" x="9220200" y="4222750"/>
          <p14:tracePt t="70801" x="9182100" y="4241800"/>
          <p14:tracePt t="70818" x="9086850" y="4298950"/>
          <p14:tracePt t="70834" x="9017000" y="4362450"/>
          <p14:tracePt t="70851" x="8959850" y="4413250"/>
          <p14:tracePt t="70868" x="8909050" y="4451350"/>
          <p14:tracePt t="70885" x="8877300" y="4476750"/>
          <p14:tracePt t="70901" x="8851900" y="4495800"/>
          <p14:tracePt t="70918" x="8832850" y="4521200"/>
          <p14:tracePt t="70935" x="8813800" y="4559300"/>
          <p14:tracePt t="70951" x="8769350" y="4616450"/>
          <p14:tracePt t="70968" x="8718550" y="4686300"/>
          <p14:tracePt t="70984" x="8674100" y="4749800"/>
          <p14:tracePt t="71001" x="8648700" y="4794250"/>
          <p14:tracePt t="71003" x="8629650" y="4832350"/>
          <p14:tracePt t="71019" x="8604250" y="4895850"/>
          <p14:tracePt t="71034" x="8585200" y="4972050"/>
          <p14:tracePt t="71052" x="8566150" y="5092700"/>
          <p14:tracePt t="71068" x="8559800" y="5200650"/>
          <p14:tracePt t="71084" x="8559800" y="5334000"/>
          <p14:tracePt t="71101" x="8559800" y="5467350"/>
          <p14:tracePt t="71118" x="8559800" y="5607050"/>
          <p14:tracePt t="71136" x="8585200" y="5778500"/>
          <p14:tracePt t="71152" x="8623300" y="5943600"/>
          <p14:tracePt t="71168" x="8686800" y="6108700"/>
          <p14:tracePt t="71186" x="8756650" y="6235700"/>
          <p14:tracePt t="71203" x="8839200" y="6343650"/>
          <p14:tracePt t="71221" x="8915400" y="6432550"/>
          <p14:tracePt t="71237" x="8972550" y="6483350"/>
          <p14:tracePt t="71252" x="9017000" y="6508750"/>
          <p14:tracePt t="71268" x="9099550" y="6540500"/>
          <p14:tracePt t="71286" x="9251950" y="6572250"/>
          <p14:tracePt t="71301" x="9448800" y="6610350"/>
          <p14:tracePt t="71318" x="9626600" y="6635750"/>
          <p14:tracePt t="71335" x="9759950" y="6648450"/>
          <p14:tracePt t="71351" x="9867900" y="6648450"/>
          <p14:tracePt t="71368" x="9918700" y="6629400"/>
          <p14:tracePt t="71386" x="9982200" y="6578600"/>
          <p14:tracePt t="71403" x="10039350" y="6515100"/>
          <p14:tracePt t="71418" x="10109200" y="6438900"/>
          <p14:tracePt t="71436" x="10179050" y="6375400"/>
          <p14:tracePt t="71453" x="10287000" y="6267450"/>
          <p14:tracePt t="71456" x="10350500" y="6184900"/>
          <p14:tracePt t="71468" x="10420350" y="6089650"/>
          <p14:tracePt t="71485" x="10541000" y="5822950"/>
          <p14:tracePt t="71502" x="10579100" y="5454650"/>
          <p14:tracePt t="71520" x="10566400" y="5289550"/>
          <p14:tracePt t="71535" x="10541000" y="5130800"/>
          <p14:tracePt t="71551" x="10502900" y="5003800"/>
          <p14:tracePt t="71568" x="10452100" y="4902200"/>
          <p14:tracePt t="71585" x="10350500" y="4775200"/>
          <p14:tracePt t="71602" x="10229850" y="4673600"/>
          <p14:tracePt t="71618" x="10096500" y="4572000"/>
          <p14:tracePt t="71635" x="9969500" y="4483100"/>
          <p14:tracePt t="71653" x="9874250" y="4425950"/>
          <p14:tracePt t="71668" x="9747250" y="4356100"/>
          <p14:tracePt t="71685" x="9664700" y="4324350"/>
          <p14:tracePt t="71702" x="9563100" y="4298950"/>
          <p14:tracePt t="71718" x="9461500" y="4305300"/>
          <p14:tracePt t="71735" x="9378950" y="4349750"/>
          <p14:tracePt t="71737" x="9340850" y="4381500"/>
          <p14:tracePt t="71752" x="9245600" y="4483100"/>
          <p14:tracePt t="71768" x="9150350" y="4565650"/>
          <p14:tracePt t="71785" x="9080500" y="4603750"/>
          <p14:tracePt t="71803" x="9048750" y="4610100"/>
          <p14:tracePt t="71818" x="9010650" y="4610100"/>
          <p14:tracePt t="71835" x="8985250" y="4597400"/>
          <p14:tracePt t="71852" x="8972550" y="4597400"/>
          <p14:tracePt t="71869" x="8966200" y="4610100"/>
          <p14:tracePt t="71885" x="8966200" y="4641850"/>
          <p14:tracePt t="71890" x="8966200" y="4667250"/>
          <p14:tracePt t="71902" x="8959850" y="4692650"/>
          <p14:tracePt t="71919" x="8947150" y="4749800"/>
          <p14:tracePt t="71935" x="8928100" y="4826000"/>
          <p14:tracePt t="71952" x="8915400" y="4876800"/>
          <p14:tracePt t="71954" x="8909050" y="4908550"/>
          <p14:tracePt t="71969" x="8902700" y="4946650"/>
          <p14:tracePt t="71986" x="8896350" y="5048250"/>
          <p14:tracePt t="72002" x="8902700" y="5124450"/>
          <p14:tracePt t="72019" x="8915400" y="5175250"/>
          <p14:tracePt t="72036" x="8928100" y="5219700"/>
          <p14:tracePt t="72052" x="8940800" y="5264150"/>
          <p14:tracePt t="72069" x="8947150" y="5321300"/>
          <p14:tracePt t="72085" x="8947150" y="5378450"/>
          <p14:tracePt t="72102" x="8940800" y="5435600"/>
          <p14:tracePt t="72119" x="8940800" y="5480050"/>
          <p14:tracePt t="72135" x="8934450" y="5537200"/>
          <p14:tracePt t="72152" x="8934450" y="5588000"/>
          <p14:tracePt t="72169" x="8928100" y="5670550"/>
          <p14:tracePt t="72186" x="8915400" y="5765800"/>
          <p14:tracePt t="72202" x="8902700" y="5829300"/>
          <p14:tracePt t="72219" x="8870950" y="5930900"/>
          <p14:tracePt t="72220" x="8864600" y="5956300"/>
          <p14:tracePt t="72236" x="8845550" y="6013450"/>
          <p14:tracePt t="72252" x="8832850" y="6045200"/>
          <p14:tracePt t="72269" x="8820150" y="6064250"/>
          <p14:tracePt t="72285" x="8813800" y="6064250"/>
          <p14:tracePt t="72302" x="8801100" y="6070600"/>
          <p14:tracePt t="72319" x="8782050" y="6070600"/>
          <p14:tracePt t="72335" x="8750300" y="6070600"/>
          <p14:tracePt t="72352" x="8724900" y="6057900"/>
          <p14:tracePt t="72369" x="8705850" y="6051550"/>
          <p14:tracePt t="72386" x="8693150" y="6045200"/>
          <p14:tracePt t="72402" x="8686800" y="6045200"/>
          <p14:tracePt t="72436" x="8686800" y="6038850"/>
          <p14:tracePt t="72452" x="8686800" y="6032500"/>
          <p14:tracePt t="72469" x="8693150" y="6026150"/>
          <p14:tracePt t="72486" x="8699500" y="6019800"/>
          <p14:tracePt t="73161" x="8699500" y="6013450"/>
          <p14:tracePt t="73166" x="8699500" y="6007100"/>
          <p14:tracePt t="73174" x="8699500" y="5988050"/>
          <p14:tracePt t="73186" x="8699500" y="5975350"/>
          <p14:tracePt t="73203" x="8699500" y="5962650"/>
          <p14:tracePt t="73220" x="8705850" y="5956300"/>
          <p14:tracePt t="73484" x="8705850" y="5949950"/>
          <p14:tracePt t="73491" x="8705850" y="5943600"/>
          <p14:tracePt t="73503" x="8718550" y="5930900"/>
          <p14:tracePt t="73520" x="8731250" y="5905500"/>
          <p14:tracePt t="73536" x="8750300" y="5880100"/>
          <p14:tracePt t="73553" x="8756650" y="5867400"/>
          <p14:tracePt t="73861" x="8756650" y="5861050"/>
          <p14:tracePt t="73878" x="8756650" y="5854700"/>
          <p14:tracePt t="73894" x="8756650" y="5848350"/>
          <p14:tracePt t="73901" x="8756650" y="5842000"/>
          <p14:tracePt t="73917" x="8756650" y="5835650"/>
          <p14:tracePt t="73933" x="8756650" y="5829300"/>
          <p14:tracePt t="73941" x="8756650" y="5822950"/>
          <p14:tracePt t="73958" x="8756650" y="5816600"/>
          <p14:tracePt t="73973" x="8756650" y="5810250"/>
          <p14:tracePt t="74004" x="8750300" y="5797550"/>
          <p14:tracePt t="74020" x="8743950" y="5797550"/>
          <p14:tracePt t="74037" x="8737600" y="5797550"/>
          <p14:tracePt t="74054" x="8737600" y="5810250"/>
          <p14:tracePt t="74070" x="8743950" y="5842000"/>
          <p14:tracePt t="74087" x="8737600" y="5854700"/>
          <p14:tracePt t="74104" x="8705850" y="5822950"/>
          <p14:tracePt t="74441" x="8686800" y="5772150"/>
          <p14:tracePt t="74449" x="8655050" y="5715000"/>
          <p14:tracePt t="74456" x="8604250" y="5613400"/>
          <p14:tracePt t="74471" x="8572500" y="5543550"/>
          <p14:tracePt t="74488" x="8547100" y="5391150"/>
          <p14:tracePt t="74505" x="8553450" y="5302250"/>
          <p14:tracePt t="74521" x="8597900" y="5175250"/>
          <p14:tracePt t="74537" x="8661400" y="4991100"/>
          <p14:tracePt t="74554" x="8731250" y="4775200"/>
          <p14:tracePt t="74571" x="8794750" y="4540250"/>
          <p14:tracePt t="74587" x="8832850" y="4298950"/>
          <p14:tracePt t="74604" x="8845550" y="4076700"/>
          <p14:tracePt t="74621" x="8845550" y="3911600"/>
          <p14:tracePt t="74637" x="8845550" y="3790950"/>
          <p14:tracePt t="74654" x="8845550" y="3657600"/>
          <p14:tracePt t="74671" x="8839200" y="3543300"/>
          <p14:tracePt t="74688" x="8832850" y="3435350"/>
          <p14:tracePt t="74704" x="8832850" y="3371850"/>
          <p14:tracePt t="74721" x="8832850" y="3346450"/>
          <p14:tracePt t="74787" x="8832850" y="3340100"/>
          <p14:tracePt t="74795" x="8839200" y="3340100"/>
          <p14:tracePt t="74804" x="8839200" y="3333750"/>
          <p14:tracePt t="74821" x="8839200" y="3327400"/>
          <p14:tracePt t="74837" x="8839200" y="3321050"/>
          <p14:tracePt t="74854" x="8851900" y="3308350"/>
          <p14:tracePt t="74871" x="8864600" y="3282950"/>
          <p14:tracePt t="74888" x="8883650" y="3251200"/>
          <p14:tracePt t="74904" x="8896350" y="3232150"/>
          <p14:tracePt t="74921" x="8915400" y="3206750"/>
          <p14:tracePt t="74938" x="8953500" y="3168650"/>
          <p14:tracePt t="74954" x="9010650" y="3111500"/>
          <p14:tracePt t="74972" x="9163050" y="2965450"/>
          <p14:tracePt t="74988" x="9264650" y="2863850"/>
          <p14:tracePt t="75005" x="9340850" y="2774950"/>
          <p14:tracePt t="75021" x="9398000" y="2698750"/>
          <p14:tracePt t="75038" x="9448800" y="2628900"/>
          <p14:tracePt t="75055" x="9493250" y="2578100"/>
          <p14:tracePt t="75071" x="9569450" y="2533650"/>
          <p14:tracePt t="75088" x="9664700" y="2533650"/>
          <p14:tracePt t="75104" x="9804400" y="2565400"/>
          <p14:tracePt t="75121" x="9925050" y="2597150"/>
          <p14:tracePt t="75138" x="10033000" y="2628900"/>
          <p14:tracePt t="75155" x="10147300" y="2647950"/>
          <p14:tracePt t="75171" x="10287000" y="2673350"/>
          <p14:tracePt t="75188" x="10414000" y="2686050"/>
          <p14:tracePt t="75205" x="10560050" y="2692400"/>
          <p14:tracePt t="75223" x="10661650" y="2686050"/>
          <p14:tracePt t="75238" x="10693400" y="2673350"/>
          <p14:tracePt t="75255" x="10750550" y="2635250"/>
          <p14:tracePt t="75272" x="10852150" y="2559050"/>
          <p14:tracePt t="75288" x="10979150" y="2489200"/>
          <p14:tracePt t="75305" x="11112500" y="2406650"/>
          <p14:tracePt t="75321" x="11201400" y="2311400"/>
          <p14:tracePt t="75338" x="11283950" y="2190750"/>
          <p14:tracePt t="75355" x="11341100" y="2089150"/>
          <p14:tracePt t="75371" x="11385550" y="1993900"/>
          <p14:tracePt t="75388" x="11423650" y="1898650"/>
          <p14:tracePt t="75407" x="11468100" y="1765300"/>
          <p14:tracePt t="75421" x="11506200" y="1663700"/>
          <p14:tracePt t="75438" x="11550650" y="1562100"/>
          <p14:tracePt t="75455" x="11576050" y="1485900"/>
          <p14:tracePt t="75473" x="11595100" y="1384300"/>
          <p14:tracePt t="75488" x="11595100" y="1327150"/>
          <p14:tracePt t="75505" x="11595100" y="1270000"/>
          <p14:tracePt t="75521" x="11595100" y="1206500"/>
          <p14:tracePt t="75538" x="11595100" y="1104900"/>
          <p14:tracePt t="75555" x="11595100" y="1016000"/>
          <p14:tracePt t="75572" x="11595100" y="933450"/>
          <p14:tracePt t="75588" x="11569700" y="857250"/>
          <p14:tracePt t="75605" x="11537950" y="787400"/>
          <p14:tracePt t="75622" x="11499850" y="730250"/>
          <p14:tracePt t="75638" x="11468100" y="666750"/>
          <p14:tracePt t="75655" x="11430000" y="590550"/>
          <p14:tracePt t="75671" x="11360150" y="508000"/>
          <p14:tracePt t="75688" x="11277600" y="431800"/>
          <p14:tracePt t="75705" x="11188700" y="374650"/>
          <p14:tracePt t="75707" x="11131550" y="349250"/>
          <p14:tracePt t="75721" x="11080750" y="323850"/>
          <p14:tracePt t="75738" x="10985500" y="311150"/>
          <p14:tracePt t="75755" x="10953750" y="311150"/>
          <p14:tracePt t="75772" x="10915650" y="311150"/>
          <p14:tracePt t="75789" x="10852150" y="311150"/>
          <p14:tracePt t="75805" x="10744200" y="298450"/>
          <p14:tracePt t="75822" x="10648950" y="279400"/>
          <p14:tracePt t="75839" x="10534650" y="266700"/>
          <p14:tracePt t="75855" x="10445750" y="254000"/>
          <p14:tracePt t="75872" x="10356850" y="247650"/>
          <p14:tracePt t="75889" x="10287000" y="241300"/>
          <p14:tracePt t="75906" x="10229850" y="241300"/>
          <p14:tracePt t="75922" x="10140950" y="260350"/>
          <p14:tracePt t="75938" x="10020300" y="292100"/>
          <p14:tracePt t="75955" x="9829800" y="330200"/>
          <p14:tracePt t="75956" x="9753600" y="349250"/>
          <p14:tracePt t="75972" x="9683750" y="368300"/>
          <p14:tracePt t="75973" x="9575800" y="400050"/>
          <p14:tracePt t="75988" x="9455150" y="438150"/>
          <p14:tracePt t="76005" x="9366250" y="476250"/>
          <p14:tracePt t="76022" x="9283700" y="533400"/>
          <p14:tracePt t="76039" x="9239250" y="565150"/>
          <p14:tracePt t="76055" x="9182100" y="622300"/>
          <p14:tracePt t="76072" x="9112250" y="698500"/>
          <p14:tracePt t="76089" x="9061450" y="768350"/>
          <p14:tracePt t="76106" x="9004300" y="857250"/>
          <p14:tracePt t="76122" x="8978900" y="914400"/>
          <p14:tracePt t="76139" x="8966200" y="965200"/>
          <p14:tracePt t="76157" x="8966200" y="1028700"/>
          <p14:tracePt t="76172" x="8966200" y="1054100"/>
          <p14:tracePt t="76188" x="8966200" y="1104900"/>
          <p14:tracePt t="76190" x="8972550" y="1136650"/>
          <p14:tracePt t="76206" x="8991600" y="1231900"/>
          <p14:tracePt t="76223" x="9017000" y="1339850"/>
          <p14:tracePt t="76239" x="9042400" y="1460500"/>
          <p14:tracePt t="76257" x="9048750" y="1549400"/>
          <p14:tracePt t="76272" x="9061450" y="1625600"/>
          <p14:tracePt t="76289" x="9067800" y="1670050"/>
          <p14:tracePt t="76307" x="9080500" y="1701800"/>
          <p14:tracePt t="76324" x="9080500" y="1720850"/>
          <p14:tracePt t="76341" x="9080500" y="1727200"/>
          <p14:tracePt t="78745" x="9105900" y="1727200"/>
          <p14:tracePt t="78753" x="9131300" y="1733550"/>
          <p14:tracePt t="78760" x="9188450" y="1739900"/>
          <p14:tracePt t="78774" x="9245600" y="1752600"/>
          <p14:tracePt t="78791" x="9404350" y="1784350"/>
          <p14:tracePt t="78793" x="9467850" y="1803400"/>
          <p14:tracePt t="78808" x="9607550" y="1854200"/>
          <p14:tracePt t="78824" x="9690100" y="1879600"/>
          <p14:tracePt t="78841" x="9740900" y="1892300"/>
          <p14:tracePt t="78858" x="9759950" y="1898650"/>
          <p14:tracePt t="78874" x="9766300" y="1898650"/>
          <p14:tracePt t="78895" x="9772650" y="1905000"/>
          <p14:tracePt t="78908" x="9791700" y="1905000"/>
          <p14:tracePt t="78924" x="9836150" y="1905000"/>
          <p14:tracePt t="78941" x="9918700" y="1905000"/>
          <p14:tracePt t="78958" x="10033000" y="1905000"/>
          <p14:tracePt t="78975" x="10077450" y="1898650"/>
          <p14:tracePt t="78991" x="10096500" y="1892300"/>
          <p14:tracePt t="79008" x="10121900" y="1885950"/>
          <p14:tracePt t="79025" x="10140950" y="1879600"/>
          <p14:tracePt t="79042" x="10172700" y="1860550"/>
          <p14:tracePt t="79059" x="10198100" y="1841500"/>
          <p14:tracePt t="79074" x="10217150" y="1828800"/>
          <p14:tracePt t="79091" x="10242550" y="1822450"/>
          <p14:tracePt t="79108" x="10261600" y="1816100"/>
          <p14:tracePt t="79125" x="10274300" y="1803400"/>
          <p14:tracePt t="79159" x="10274300" y="1797050"/>
          <p14:tracePt t="79175" x="10280650" y="1784350"/>
          <p14:tracePt t="79192" x="10287000" y="1765300"/>
          <p14:tracePt t="79208" x="10293350" y="1733550"/>
          <p14:tracePt t="79225" x="10293350" y="1708150"/>
          <p14:tracePt t="79241" x="10293350" y="1670050"/>
          <p14:tracePt t="79258" x="10293350" y="1638300"/>
          <p14:tracePt t="79275" x="10293350" y="1625600"/>
          <p14:tracePt t="79276" x="10293350" y="1619250"/>
          <p14:tracePt t="79292" x="10293350" y="1606550"/>
          <p14:tracePt t="79308" x="10293350" y="1600200"/>
          <p14:tracePt t="79309" x="10293350" y="1593850"/>
          <p14:tracePt t="79325" x="10293350" y="1581150"/>
          <p14:tracePt t="79341" x="10293350" y="1574800"/>
          <p14:tracePt t="79358" x="10293350" y="1562100"/>
          <p14:tracePt t="79375" x="10293350" y="1504950"/>
          <p14:tracePt t="79391" x="10312400" y="1428750"/>
          <p14:tracePt t="79408" x="10337800" y="1346200"/>
          <p14:tracePt t="79425" x="10363200" y="1289050"/>
          <p14:tracePt t="79442" x="10382250" y="1225550"/>
          <p14:tracePt t="79458" x="10394950" y="1174750"/>
          <p14:tracePt t="79475" x="10407650" y="1136650"/>
          <p14:tracePt t="79492" x="10407650" y="1111250"/>
          <p14:tracePt t="79621" x="10401300" y="1111250"/>
          <p14:tracePt t="79627" x="10388600" y="1117600"/>
          <p14:tracePt t="79642" x="10337800" y="1130300"/>
          <p14:tracePt t="79660" x="10255250" y="1143000"/>
          <p14:tracePt t="79675" x="10160000" y="1149350"/>
          <p14:tracePt t="79692" x="10052050" y="1149350"/>
          <p14:tracePt t="79709" x="9956800" y="1143000"/>
          <p14:tracePt t="79725" x="9893300" y="1123950"/>
          <p14:tracePt t="79742" x="9861550" y="1111250"/>
          <p14:tracePt t="79759" x="9848850" y="1111250"/>
          <p14:tracePt t="79775" x="9842500" y="1104900"/>
          <p14:tracePt t="79919" x="9836150" y="1111250"/>
          <p14:tracePt t="79926" x="9829800" y="1117600"/>
          <p14:tracePt t="79942" x="9823450" y="1130300"/>
          <p14:tracePt t="79959" x="9810750" y="1143000"/>
          <p14:tracePt t="79975" x="9804400" y="1155700"/>
          <p14:tracePt t="80023" x="9798050" y="1155700"/>
          <p14:tracePt t="80039" x="9798050" y="1162050"/>
          <p14:tracePt t="80047" x="9791700" y="1162050"/>
          <p14:tracePt t="80059" x="9791700" y="1168400"/>
          <p14:tracePt t="80075" x="9779000" y="1174750"/>
          <p14:tracePt t="80092" x="9740900" y="1206500"/>
          <p14:tracePt t="80109" x="9696450" y="1238250"/>
          <p14:tracePt t="80126" x="9626600" y="1276350"/>
          <p14:tracePt t="80142" x="9601200" y="1289050"/>
          <p14:tracePt t="80159" x="9537700" y="1320800"/>
          <p14:tracePt t="80175" x="9518650" y="1339850"/>
          <p14:tracePt t="80192" x="9512300" y="1346200"/>
          <p14:tracePt t="80209" x="9505950" y="1352550"/>
          <p14:tracePt t="80592" x="9499600" y="1365250"/>
          <p14:tracePt t="80599" x="9499600" y="1371600"/>
          <p14:tracePt t="80609" x="9493250" y="1384300"/>
          <p14:tracePt t="80626" x="9486900" y="1397000"/>
          <p14:tracePt t="80643" x="9486900" y="1409700"/>
          <p14:tracePt t="80659" x="9486900" y="1416050"/>
          <p14:tracePt t="80676" x="9480550" y="1428750"/>
          <p14:tracePt t="80693" x="9480550" y="1435100"/>
          <p14:tracePt t="80710" x="9480550" y="1454150"/>
          <p14:tracePt t="80727" x="9486900" y="1460500"/>
          <p14:tracePt t="80743" x="9486900" y="1466850"/>
          <p14:tracePt t="80759" x="9486900" y="1479550"/>
          <p14:tracePt t="80776" x="9486900" y="1485900"/>
          <p14:tracePt t="80792" x="9493250" y="1498600"/>
          <p14:tracePt t="80809" x="9493250" y="1511300"/>
          <p14:tracePt t="80826" x="9499600" y="1530350"/>
          <p14:tracePt t="80843" x="9505950" y="1555750"/>
          <p14:tracePt t="80860" x="9512300" y="1574800"/>
          <p14:tracePt t="80876" x="9512300" y="1587500"/>
          <p14:tracePt t="80893" x="9512300" y="1593850"/>
          <p14:tracePt t="80933" x="9512300" y="1600200"/>
          <p14:tracePt t="80967" x="9512300" y="1606550"/>
          <p14:tracePt t="80990" x="9512300" y="1612900"/>
          <p14:tracePt t="80998" x="9512300" y="1619250"/>
          <p14:tracePt t="81014" x="9512300" y="1625600"/>
          <p14:tracePt t="81026" x="9512300" y="1631950"/>
          <p14:tracePt t="81043" x="9499600" y="1651000"/>
          <p14:tracePt t="81060" x="9480550" y="1682750"/>
          <p14:tracePt t="81076" x="9455150" y="1708150"/>
          <p14:tracePt t="81092" x="9404350" y="1739900"/>
          <p14:tracePt t="81093" x="9359900" y="1752600"/>
          <p14:tracePt t="81110" x="9264650" y="1771650"/>
          <p14:tracePt t="81126" x="9182100" y="1771650"/>
          <p14:tracePt t="81127" x="9118600" y="1771650"/>
          <p14:tracePt t="81143" x="8940800" y="1771650"/>
          <p14:tracePt t="81160" x="8801100" y="1765300"/>
          <p14:tracePt t="81176" x="8655050" y="1739900"/>
          <p14:tracePt t="81193" x="8502650" y="1701800"/>
          <p14:tracePt t="81209" x="8331200" y="1644650"/>
          <p14:tracePt t="81227" x="8134350" y="1574800"/>
          <p14:tracePt t="81243" x="7969250" y="1511300"/>
          <p14:tracePt t="81260" x="7747000" y="1435100"/>
          <p14:tracePt t="81276" x="7613650" y="1377950"/>
          <p14:tracePt t="81293" x="7524750" y="1320800"/>
          <p14:tracePt t="81310" x="7454900" y="1276350"/>
          <p14:tracePt t="81311" x="7442200" y="1270000"/>
          <p14:tracePt t="81326" x="7435850" y="1263650"/>
          <p14:tracePt t="81360" x="7423150" y="1270000"/>
          <p14:tracePt t="81377" x="7366000" y="1314450"/>
          <p14:tracePt t="81393" x="7289800" y="1365250"/>
          <p14:tracePt t="81410" x="7232650" y="1397000"/>
          <p14:tracePt t="81426" x="7156450" y="1447800"/>
          <p14:tracePt t="81443" x="7105650" y="1485900"/>
          <p14:tracePt t="81460" x="7016750" y="1587500"/>
          <p14:tracePt t="81477" x="6915150" y="1695450"/>
          <p14:tracePt t="81493" x="6750050" y="1885950"/>
          <p14:tracePt t="81510" x="6623050" y="2044700"/>
          <p14:tracePt t="81527" x="6553200" y="2165350"/>
          <p14:tracePt t="81544" x="6527800" y="2279650"/>
          <p14:tracePt t="81560" x="6540500" y="2298700"/>
          <p14:tracePt t="81577" x="6623050" y="2362200"/>
          <p14:tracePt t="81593" x="6642100" y="2374900"/>
          <p14:tracePt t="81611" x="6686550" y="2425700"/>
          <p14:tracePt t="81627" x="6781800" y="2533650"/>
          <p14:tracePt t="81643" x="6883400" y="2616200"/>
          <p14:tracePt t="81660" x="6997700" y="2673350"/>
          <p14:tracePt t="81677" x="7131050" y="2711450"/>
          <p14:tracePt t="81693" x="7277100" y="2724150"/>
          <p14:tracePt t="81710" x="7435850" y="2724150"/>
          <p14:tracePt t="81726" x="7581900" y="2705100"/>
          <p14:tracePt t="81744" x="7772400" y="2673350"/>
          <p14:tracePt t="81760" x="7931150" y="2647950"/>
          <p14:tracePt t="81777" x="8128000" y="2635250"/>
          <p14:tracePt t="81779" x="8267700" y="2635250"/>
          <p14:tracePt t="81794" x="8540750" y="2628900"/>
          <p14:tracePt t="81811" x="8801100" y="2622550"/>
          <p14:tracePt t="81827" x="8972550" y="2609850"/>
          <p14:tracePt t="81847" x="9169400" y="2578100"/>
          <p14:tracePt t="81860" x="9347200" y="2546350"/>
          <p14:tracePt t="81877" x="9467850" y="2520950"/>
          <p14:tracePt t="81893" x="9588500" y="2495550"/>
          <p14:tracePt t="81910" x="9753600" y="2470150"/>
          <p14:tracePt t="81927" x="9848850" y="2451100"/>
          <p14:tracePt t="81944" x="9912350" y="2438400"/>
          <p14:tracePt t="81960" x="9925050" y="2432050"/>
          <p14:tracePt t="82012" x="9931400" y="2432050"/>
          <p14:tracePt t="82159" x="9944100" y="2425700"/>
          <p14:tracePt t="82167" x="9956800" y="2425700"/>
          <p14:tracePt t="82177" x="9988550" y="2419350"/>
          <p14:tracePt t="82194" x="10077450" y="2413000"/>
          <p14:tracePt t="82210" x="10179050" y="2400300"/>
          <p14:tracePt t="82227" x="10287000" y="2381250"/>
          <p14:tracePt t="82244" x="10375900" y="2362200"/>
          <p14:tracePt t="82261" x="10426700" y="2343150"/>
          <p14:tracePt t="82277" x="10445750" y="2336800"/>
          <p14:tracePt t="82513" x="10445750" y="2330450"/>
          <p14:tracePt t="82521" x="10452100" y="2330450"/>
          <p14:tracePt t="82529" x="10458450" y="2324100"/>
          <p14:tracePt t="82544" x="10471150" y="2305050"/>
          <p14:tracePt t="82561" x="10483850" y="2286000"/>
          <p14:tracePt t="82577" x="10502900" y="2266950"/>
          <p14:tracePt t="82710" x="10496550" y="2266950"/>
          <p14:tracePt t="82719" x="10490200" y="2266950"/>
          <p14:tracePt t="82727" x="10483850" y="2273300"/>
          <p14:tracePt t="82744" x="10471150" y="2279650"/>
          <p14:tracePt t="82761" x="10445750" y="2286000"/>
          <p14:tracePt t="82778" x="10433050" y="2292350"/>
          <p14:tracePt t="82796" x="10420350" y="2298700"/>
          <p14:tracePt t="82811" x="10414000" y="2298700"/>
          <p14:tracePt t="82898" x="10407650" y="2298700"/>
          <p14:tracePt t="82903" x="10401300" y="2298700"/>
          <p14:tracePt t="82913" x="10394950" y="2298700"/>
          <p14:tracePt t="82928" x="10388600" y="2298700"/>
          <p14:tracePt t="83067" x="10388600" y="2292350"/>
          <p14:tracePt t="83073" x="10388600" y="2286000"/>
          <p14:tracePt t="83089" x="10388600" y="2279650"/>
          <p14:tracePt t="83691" x="10382250" y="2286000"/>
          <p14:tracePt t="83697" x="10375900" y="2292350"/>
          <p14:tracePt t="83704" x="10369550" y="2298700"/>
          <p14:tracePt t="83714" x="10363200" y="2305050"/>
          <p14:tracePt t="83728" x="10356850" y="2311400"/>
          <p14:tracePt t="83745" x="10350500" y="2317750"/>
          <p14:tracePt t="84955" x="10350500" y="2324100"/>
          <p14:tracePt t="84964" x="10350500" y="2336800"/>
          <p14:tracePt t="84979" x="10350500" y="2349500"/>
          <p14:tracePt t="90432" x="10350500" y="2343150"/>
          <p14:tracePt t="90439" x="10344150" y="2343150"/>
          <p14:tracePt t="90450" x="10344150" y="2330450"/>
          <p14:tracePt t="90467" x="10337800" y="2311400"/>
          <p14:tracePt t="90484" x="10325100" y="2286000"/>
          <p14:tracePt t="90501" x="10312400" y="2254250"/>
          <p14:tracePt t="90518" x="10287000" y="2209800"/>
          <p14:tracePt t="90534" x="10280650" y="2190750"/>
          <p14:tracePt t="90551" x="10242550" y="2133600"/>
          <p14:tracePt t="90567" x="10217150" y="2101850"/>
          <p14:tracePt t="90584" x="10198100" y="2076450"/>
          <p14:tracePt t="90601" x="10179050" y="2044700"/>
          <p14:tracePt t="90618" x="10160000" y="2019300"/>
          <p14:tracePt t="90634" x="10128250" y="1981200"/>
          <p14:tracePt t="90651" x="10109200" y="1949450"/>
          <p14:tracePt t="90668" x="10096500" y="1936750"/>
          <p14:tracePt t="90684" x="10090150" y="1930400"/>
          <p14:tracePt t="90754" x="10083800" y="1930400"/>
          <p14:tracePt t="90761" x="10077450" y="1930400"/>
          <p14:tracePt t="90770" x="10071100" y="1930400"/>
          <p14:tracePt t="90784" x="10058400" y="1930400"/>
          <p14:tracePt t="90801" x="10013950" y="1930400"/>
          <p14:tracePt t="90818" x="9982200" y="1930400"/>
          <p14:tracePt t="90834" x="9963150" y="1930400"/>
          <p14:tracePt t="90851" x="9944100" y="1930400"/>
          <p14:tracePt t="90868" x="9931400" y="1930400"/>
          <p14:tracePt t="90884" x="9912350" y="1917700"/>
          <p14:tracePt t="90901" x="9880600" y="1885950"/>
          <p14:tracePt t="90918" x="9842500" y="1847850"/>
          <p14:tracePt t="90934" x="9810750" y="1809750"/>
          <p14:tracePt t="90951" x="9779000" y="1771650"/>
          <p14:tracePt t="90968" x="9740900" y="1739900"/>
          <p14:tracePt t="90985" x="9709150" y="1720850"/>
          <p14:tracePt t="90986" x="9696450" y="1714500"/>
          <p14:tracePt t="91001" x="9683750" y="1701800"/>
          <p14:tracePt t="91003" x="9671050" y="1689100"/>
          <p14:tracePt t="91018" x="9639300" y="1676400"/>
          <p14:tracePt t="91034" x="9607550" y="1651000"/>
          <p14:tracePt t="91052" x="9569450" y="1631950"/>
          <p14:tracePt t="91068" x="9505950" y="1606550"/>
          <p14:tracePt t="91085" x="9436100" y="1574800"/>
          <p14:tracePt t="91101" x="9353550" y="1530350"/>
          <p14:tracePt t="91118" x="9290050" y="1498600"/>
          <p14:tracePt t="91135" x="9207500" y="1454150"/>
          <p14:tracePt t="91151" x="9156700" y="1428750"/>
          <p14:tracePt t="91168" x="9105900" y="1403350"/>
          <p14:tracePt t="91185" x="9029700" y="1377950"/>
          <p14:tracePt t="91201" x="8972550" y="1346200"/>
          <p14:tracePt t="91218" x="8890000" y="1308100"/>
          <p14:tracePt t="91235" x="8775700" y="1257300"/>
          <p14:tracePt t="91252" x="8572500" y="1187450"/>
          <p14:tracePt t="91268" x="8515350" y="1174750"/>
          <p14:tracePt t="91285" x="8413750" y="1149350"/>
          <p14:tracePt t="91301" x="8382000" y="1143000"/>
          <p14:tracePt t="91318" x="8362950" y="1136650"/>
          <p14:tracePt t="91335" x="8337550" y="1123950"/>
          <p14:tracePt t="91352" x="8293100" y="1111250"/>
          <p14:tracePt t="91368" x="8235950" y="1098550"/>
          <p14:tracePt t="91385" x="8185150" y="1092200"/>
          <p14:tracePt t="91401" x="8134350" y="1085850"/>
          <p14:tracePt t="91418" x="8108950" y="1079500"/>
          <p14:tracePt t="91435" x="8096250" y="1079500"/>
          <p14:tracePt t="92841" x="8096250" y="1073150"/>
          <p14:tracePt t="92849" x="8096250" y="1066800"/>
          <p14:tracePt t="92869" x="8096250" y="1060450"/>
          <p14:tracePt t="92886" x="8096250" y="1054100"/>
          <p14:tracePt t="92903" x="8102600" y="1041400"/>
          <p14:tracePt t="92920" x="8108950" y="1028700"/>
          <p14:tracePt t="92936" x="8108950" y="1022350"/>
          <p14:tracePt t="102707" x="8115300" y="1028700"/>
          <p14:tracePt t="102716" x="8134350" y="1035050"/>
          <p14:tracePt t="102723" x="8147050" y="1041400"/>
          <p14:tracePt t="102731" x="8166100" y="1047750"/>
          <p14:tracePt t="102744" x="8185150" y="1047750"/>
          <p14:tracePt t="102761" x="8242300" y="1054100"/>
          <p14:tracePt t="102778" x="8388350" y="1054100"/>
          <p14:tracePt t="102794" x="8439150" y="1054100"/>
          <p14:tracePt t="102811" x="8585200" y="1035050"/>
          <p14:tracePt t="102828" x="8661400" y="1028700"/>
          <p14:tracePt t="102845" x="8699500" y="1028700"/>
          <p14:tracePt t="102861" x="8699500" y="1022350"/>
          <p14:tracePt t="105503" x="8699500" y="1016000"/>
          <p14:tracePt t="105511" x="8699500" y="977900"/>
          <p14:tracePt t="105520" x="8699500" y="946150"/>
          <p14:tracePt t="105530" x="8693150" y="920750"/>
          <p14:tracePt t="105548" x="8693150" y="908050"/>
          <p14:tracePt t="105563" x="8686800" y="895350"/>
          <p14:tracePt t="105580" x="8686800" y="882650"/>
          <p14:tracePt t="105596" x="8686800" y="869950"/>
          <p14:tracePt t="105613" x="8686800" y="863600"/>
          <p14:tracePt t="105630" x="8686800" y="857250"/>
          <p14:tracePt t="105770" x="8680450" y="863600"/>
          <p14:tracePt t="105777" x="8680450" y="869950"/>
          <p14:tracePt t="105786" x="8674100" y="869950"/>
          <p14:tracePt t="105796" x="8667750" y="876300"/>
          <p14:tracePt t="105813" x="8661400" y="876300"/>
          <p14:tracePt t="106042" x="8648700" y="869950"/>
          <p14:tracePt t="106047" x="8642350" y="863600"/>
          <p14:tracePt t="106064" x="8604250" y="825500"/>
          <p14:tracePt t="106081" x="8547100" y="787400"/>
          <p14:tracePt t="106097" x="8515350" y="749300"/>
          <p14:tracePt t="106114" x="8489950" y="717550"/>
          <p14:tracePt t="106130" x="8458200" y="679450"/>
          <p14:tracePt t="106147" x="8426450" y="641350"/>
          <p14:tracePt t="106164" x="8401050" y="622300"/>
          <p14:tracePt t="106180" x="8394700" y="615950"/>
          <p14:tracePt t="106197" x="8388350" y="609600"/>
          <p14:tracePt t="106214" x="8382000" y="603250"/>
          <p14:tracePt t="106247" x="8382000" y="596900"/>
          <p14:tracePt t="106572" x="8362950" y="603250"/>
          <p14:tracePt t="106579" x="8324850" y="635000"/>
          <p14:tracePt t="106597" x="8229600" y="679450"/>
          <p14:tracePt t="106614" x="8153400" y="704850"/>
          <p14:tracePt t="106631" x="8115300" y="711200"/>
          <p14:tracePt t="106647" x="8102600" y="711200"/>
          <p14:tracePt t="106664" x="8083550" y="711200"/>
          <p14:tracePt t="106681" x="8039100" y="711200"/>
          <p14:tracePt t="106698" x="7981950" y="692150"/>
          <p14:tracePt t="106714" x="7950200" y="679450"/>
          <p14:tracePt t="106731" x="7943850" y="666750"/>
          <p14:tracePt t="109878" x="7931150" y="660400"/>
          <p14:tracePt t="109883" x="7861300" y="603250"/>
          <p14:tracePt t="109900" x="7435850" y="2222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8025A3-4ADA-F7C6-8909-4CFE52313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har JWST upptäckt?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F4CE0C6-ED54-0A86-F8B9-0124DF762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499" y="585235"/>
            <a:ext cx="7337237" cy="384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0" tIns="114264" rIns="91440" bIns="38088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9388" indent="-179388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2000" b="1" dirty="0" bmk="">
                <a:latin typeface="+mn-lt"/>
              </a:rPr>
              <a:t>Mogna galaxer</a:t>
            </a:r>
            <a:r>
              <a:rPr lang="sv-SE" sz="2000" dirty="0" bmk="">
                <a:latin typeface="+mn-lt"/>
              </a:rPr>
              <a:t> (lika de närliggande)</a:t>
            </a:r>
          </a:p>
          <a:p>
            <a:pPr marL="442913" lvl="1" indent="-1793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2000" dirty="0" bmk="">
                <a:latin typeface="+mn-lt"/>
              </a:rPr>
              <a:t>Alltför stora enl. BB</a:t>
            </a:r>
          </a:p>
          <a:p>
            <a:pPr marL="442913" lvl="1" indent="-1793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2000" dirty="0" bmk="">
                <a:latin typeface="+mn-lt"/>
              </a:rPr>
              <a:t>Alltför strukturerade (diskar, spiraler) enl. BB</a:t>
            </a:r>
          </a:p>
          <a:p>
            <a:pPr marL="442913" lvl="1" indent="-1793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2000" i="1" dirty="0" bmk="">
                <a:latin typeface="+mn-lt"/>
              </a:rPr>
              <a:t>”Det är nästan som de är skapade mogna </a:t>
            </a:r>
            <a:br>
              <a:rPr lang="sv-SE" sz="2000" i="1" dirty="0" bmk="">
                <a:latin typeface="+mn-lt"/>
              </a:rPr>
            </a:br>
            <a:r>
              <a:rPr lang="sv-SE" sz="2000" i="1" dirty="0" bmk="">
                <a:latin typeface="+mn-lt"/>
              </a:rPr>
              <a:t>och inte formade över enorma tidsperioder”</a:t>
            </a:r>
          </a:p>
          <a:p>
            <a:pPr marL="179388" indent="-179388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000" b="1" dirty="0" bmk="">
                <a:latin typeface="+mn-lt"/>
              </a:rPr>
              <a:t>Stjärnor</a:t>
            </a:r>
          </a:p>
          <a:p>
            <a:pPr marL="442913" lvl="1" indent="-1793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2000" dirty="0" bmk="">
                <a:latin typeface="+mn-lt"/>
              </a:rPr>
              <a:t>Inga ”första generationens” stjärnor (pop III) med bara H &amp; He</a:t>
            </a:r>
          </a:p>
          <a:p>
            <a:pPr marL="442913" lvl="1" indent="-1793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2000" dirty="0" bmk="">
                <a:latin typeface="+mn-lt"/>
              </a:rPr>
              <a:t>Många ”nyare” stjärnor (pop I och II som bildats ur pop III)</a:t>
            </a:r>
          </a:p>
          <a:p>
            <a:pPr marL="179388" indent="-179388" defTabSz="9144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000" b="1" dirty="0" bmk="">
                <a:latin typeface="+mn-lt"/>
              </a:rPr>
              <a:t>Grundämnen</a:t>
            </a:r>
          </a:p>
          <a:p>
            <a:pPr marL="442913" lvl="1" indent="-1793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2000" dirty="0" bmk="">
                <a:latin typeface="+mn-lt"/>
              </a:rPr>
              <a:t>Tyngre grundämnen (inte bara H &amp; He som i BB-scenariot)</a:t>
            </a:r>
          </a:p>
          <a:p>
            <a:pPr marL="442913" lvl="1" indent="-1793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2000" dirty="0" bmk="">
                <a:latin typeface="+mn-lt"/>
              </a:rPr>
              <a:t>Borde inte ha bildats förrän flera miljarder år efter BB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17F6088-5F26-00FE-146B-E97000C8F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539999"/>
            <a:ext cx="4738501" cy="6318001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EAF9AD7E-FFDA-1D88-9D9F-69DB6BB796D8}"/>
              </a:ext>
            </a:extLst>
          </p:cNvPr>
          <p:cNvSpPr txBox="1"/>
          <p:nvPr/>
        </p:nvSpPr>
        <p:spPr>
          <a:xfrm>
            <a:off x="6316722" y="4767156"/>
            <a:ext cx="4180790" cy="16031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288000" tIns="108000" rIns="288000" bIns="108000">
            <a:spAutoFit/>
          </a:bodyPr>
          <a:lstStyle/>
          <a:p>
            <a:pPr algn="ctr"/>
            <a:r>
              <a:rPr lang="sv-SE" sz="2400" b="1" i="1" dirty="0"/>
              <a:t>Känns det igen?</a:t>
            </a:r>
          </a:p>
          <a:p>
            <a:pPr algn="ctr"/>
            <a:r>
              <a:rPr lang="sv-SE" sz="2400" dirty="0">
                <a:solidFill>
                  <a:srgbClr val="C00000"/>
                </a:solidFill>
              </a:rPr>
              <a:t>Gud gjorde… stjärnorna… Och Gud såg att det var gott.</a:t>
            </a:r>
          </a:p>
          <a:p>
            <a:pPr algn="ctr"/>
            <a:r>
              <a:rPr lang="sv-SE" dirty="0"/>
              <a:t>(1 Mos 1:16-18) 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032534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ruta 19">
            <a:extLst>
              <a:ext uri="{FF2B5EF4-FFF2-40B4-BE49-F238E27FC236}">
                <a16:creationId xmlns:a16="http://schemas.microsoft.com/office/drawing/2014/main" id="{35BECC78-0A79-D0D5-0DE6-5536193B40E8}"/>
              </a:ext>
            </a:extLst>
          </p:cNvPr>
          <p:cNvSpPr txBox="1"/>
          <p:nvPr/>
        </p:nvSpPr>
        <p:spPr>
          <a:xfrm>
            <a:off x="-14870" y="532368"/>
            <a:ext cx="12213876" cy="1328578"/>
          </a:xfrm>
          <a:prstGeom prst="rect">
            <a:avLst/>
          </a:prstGeom>
          <a:solidFill>
            <a:srgbClr val="000000"/>
          </a:solidFill>
        </p:spPr>
        <p:txBody>
          <a:bodyPr wrap="square" lIns="180000" tIns="72000">
            <a:noAutofit/>
          </a:bodyPr>
          <a:lstStyle/>
          <a:p>
            <a:pPr lvl="0" defTabSz="914209">
              <a:defRPr/>
            </a:pPr>
            <a:r>
              <a:rPr lang="sv-SE" sz="2000" b="1" i="1" dirty="0">
                <a:solidFill>
                  <a:schemeClr val="bg1"/>
                </a:solidFill>
              </a:rPr>
              <a:t>Universum startade i en singularitet. </a:t>
            </a:r>
            <a:r>
              <a:rPr lang="sv-SE" sz="2000" dirty="0">
                <a:solidFill>
                  <a:schemeClr val="bg1"/>
                </a:solidFill>
                <a:sym typeface="Wingdings" panose="05000000000000000000" pitchFamily="2" charset="2"/>
              </a:rPr>
              <a:t></a:t>
            </a:r>
            <a:endParaRPr lang="sv-SE" sz="2000" b="1" i="1" dirty="0">
              <a:solidFill>
                <a:schemeClr val="bg1"/>
              </a:solidFill>
            </a:endParaRPr>
          </a:p>
          <a:p>
            <a:pPr marL="285750" marR="0" lvl="0" indent="-28575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>
                <a:solidFill>
                  <a:schemeClr val="bg1"/>
                </a:solidFill>
              </a:rPr>
              <a:t>Endast en matematisk konstruktion. (Varifrån kom den &amp; vad bestod den av?)</a:t>
            </a:r>
          </a:p>
          <a:p>
            <a:pPr marL="285750" lvl="0" indent="-285750" defTabSz="914209">
              <a:buFont typeface="Arial" panose="020B0604020202020204" pitchFamily="34" charset="0"/>
              <a:buChar char="•"/>
              <a:defRPr/>
            </a:pPr>
            <a:r>
              <a:rPr lang="sv-SE" dirty="0">
                <a:solidFill>
                  <a:schemeClr val="bg1"/>
                </a:solidFill>
              </a:rPr>
              <a:t>Hela universum (med tid/rum) i singulariteten</a:t>
            </a:r>
            <a:br>
              <a:rPr lang="sv-SE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sv-SE" dirty="0">
                <a:solidFill>
                  <a:schemeClr val="bg1"/>
                </a:solidFill>
                <a:sym typeface="Wingdings" panose="05000000000000000000" pitchFamily="2" charset="2"/>
              </a:rPr>
              <a:t> </a:t>
            </a:r>
            <a:r>
              <a:rPr lang="sv-SE" dirty="0">
                <a:solidFill>
                  <a:schemeClr val="bg1"/>
                </a:solidFill>
              </a:rPr>
              <a:t>BB ingen ursprungsteori, utan en utvecklingsteori.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1CA2DBF-0B03-B68B-9491-74C7269FA234}"/>
              </a:ext>
            </a:extLst>
          </p:cNvPr>
          <p:cNvSpPr txBox="1"/>
          <p:nvPr/>
        </p:nvSpPr>
        <p:spPr>
          <a:xfrm>
            <a:off x="-14870" y="1860946"/>
            <a:ext cx="12213876" cy="1661885"/>
          </a:xfrm>
          <a:prstGeom prst="rect">
            <a:avLst/>
          </a:prstGeom>
          <a:noFill/>
        </p:spPr>
        <p:txBody>
          <a:bodyPr wrap="square" lIns="180000" tIns="72000">
            <a:noAutofit/>
          </a:bodyPr>
          <a:lstStyle/>
          <a:p>
            <a:pPr lvl="0" defTabSz="914209">
              <a:spcBef>
                <a:spcPts val="1800"/>
              </a:spcBef>
              <a:defRPr/>
            </a:pPr>
            <a:r>
              <a:rPr lang="sv-SE" sz="2000" b="1" i="1" dirty="0"/>
              <a:t>Singulariteten ”smäller”. </a:t>
            </a:r>
            <a:r>
              <a:rPr lang="sv-SE" sz="2000" dirty="0">
                <a:sym typeface="Wingdings" panose="05000000000000000000" pitchFamily="2" charset="2"/>
              </a:rPr>
              <a:t></a:t>
            </a:r>
            <a:endParaRPr lang="sv-SE" sz="2000" b="1" i="1" dirty="0"/>
          </a:p>
          <a:p>
            <a:pPr marL="285750" marR="0" lvl="0" indent="-28575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Sedan dess har universum expanderat. </a:t>
            </a:r>
            <a:r>
              <a:rPr lang="sv-SE" dirty="0">
                <a:sym typeface="Wingdings" panose="05000000000000000000" pitchFamily="2" charset="2"/>
              </a:rPr>
              <a:t></a:t>
            </a:r>
            <a:endParaRPr lang="sv-SE" dirty="0"/>
          </a:p>
          <a:p>
            <a:pPr marL="285750" marR="0" lvl="0" indent="-28575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/>
              <a:t>Ger kosmologisk rödförskjutning. </a:t>
            </a:r>
            <a:r>
              <a:rPr lang="sv-SE" dirty="0">
                <a:sym typeface="Wingdings" panose="05000000000000000000" pitchFamily="2" charset="2"/>
              </a:rPr>
              <a:t></a:t>
            </a:r>
            <a:endParaRPr lang="sv-SE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59367FC5-8F2E-BE3B-2092-B28CC58C7380}"/>
              </a:ext>
            </a:extLst>
          </p:cNvPr>
          <p:cNvSpPr txBox="1"/>
          <p:nvPr/>
        </p:nvSpPr>
        <p:spPr>
          <a:xfrm>
            <a:off x="-21875" y="3514087"/>
            <a:ext cx="12213876" cy="1904201"/>
          </a:xfrm>
          <a:prstGeom prst="rect">
            <a:avLst/>
          </a:prstGeom>
          <a:solidFill>
            <a:srgbClr val="000000"/>
          </a:solidFill>
        </p:spPr>
        <p:txBody>
          <a:bodyPr wrap="square" lIns="180000" tIns="72000">
            <a:noAutofit/>
          </a:bodyPr>
          <a:lstStyle/>
          <a:p>
            <a:pPr marR="0" lvl="0" algn="l" defTabSz="914209" rtl="0" eaLnBrk="1" fontAlgn="auto" latinLnBrk="0" hangingPunct="1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sz="2000" b="1" i="1" dirty="0">
                <a:solidFill>
                  <a:schemeClr val="bg1"/>
                </a:solidFill>
              </a:rPr>
              <a:t>Sedan kommer strukturerna. </a:t>
            </a:r>
            <a:r>
              <a:rPr lang="sv-SE" sz="2000" dirty="0">
                <a:solidFill>
                  <a:schemeClr val="bg1"/>
                </a:solidFill>
                <a:sym typeface="Wingdings" panose="05000000000000000000" pitchFamily="2" charset="2"/>
              </a:rPr>
              <a:t></a:t>
            </a:r>
            <a:endParaRPr lang="sv-SE" sz="2000" dirty="0">
              <a:solidFill>
                <a:schemeClr val="bg1"/>
              </a:solidFill>
            </a:endParaRPr>
          </a:p>
          <a:p>
            <a:pPr marL="285750" marR="0" lvl="0" indent="-28575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>
                <a:solidFill>
                  <a:schemeClr val="bg1"/>
                </a:solidFill>
              </a:rPr>
              <a:t>Atomer efter 380 000 år </a:t>
            </a:r>
            <a:r>
              <a:rPr lang="sv-SE" dirty="0">
                <a:solidFill>
                  <a:schemeClr val="bg1"/>
                </a:solidFill>
                <a:sym typeface="Wingdings" panose="05000000000000000000" pitchFamily="2" charset="2"/>
              </a:rPr>
              <a:t> Universum blir genomskinligt  CMB. 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54FA14A-D3F0-C600-17A2-9233ED4BE58A}"/>
              </a:ext>
            </a:extLst>
          </p:cNvPr>
          <p:cNvSpPr txBox="1"/>
          <p:nvPr/>
        </p:nvSpPr>
        <p:spPr>
          <a:xfrm>
            <a:off x="1" y="5418288"/>
            <a:ext cx="12213876" cy="1439712"/>
          </a:xfrm>
          <a:prstGeom prst="rect">
            <a:avLst/>
          </a:prstGeom>
          <a:noFill/>
        </p:spPr>
        <p:txBody>
          <a:bodyPr wrap="square" lIns="180000" tIns="72000">
            <a:noAutofit/>
          </a:bodyPr>
          <a:lstStyle/>
          <a:p>
            <a:pPr marR="0" lvl="0" algn="l" defTabSz="914209" rtl="0" eaLnBrk="1" fontAlgn="auto" latinLnBrk="0" hangingPunct="1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sz="2000" b="1" i="1" dirty="0">
                <a:sym typeface="Wingdings" panose="05000000000000000000" pitchFamily="2" charset="2"/>
              </a:rPr>
              <a:t>Var slutar universum? Vad finns utanför?</a:t>
            </a:r>
          </a:p>
          <a:p>
            <a:pPr marL="285750" marR="0" lvl="0" indent="-28575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>
                <a:sym typeface="Wingdings" panose="05000000000000000000" pitchFamily="2" charset="2"/>
              </a:rPr>
              <a:t>2D-analogin förklarar. </a:t>
            </a:r>
            <a:endParaRPr lang="sv-SE" dirty="0"/>
          </a:p>
          <a:p>
            <a:pPr marL="285750" marR="0" lvl="0" indent="-28575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dirty="0">
                <a:sym typeface="Wingdings" panose="05000000000000000000" pitchFamily="2" charset="2"/>
              </a:rPr>
              <a:t>Skilj mellan oändligt och obegränsat.</a:t>
            </a:r>
          </a:p>
        </p:txBody>
      </p:sp>
      <p:pic>
        <p:nvPicPr>
          <p:cNvPr id="29" name="Bildobjekt 28" descr="En bild som visar text, skärmbild, cirkel, klocka&#10;&#10;Automatiskt genererad beskrivning">
            <a:extLst>
              <a:ext uri="{FF2B5EF4-FFF2-40B4-BE49-F238E27FC236}">
                <a16:creationId xmlns:a16="http://schemas.microsoft.com/office/drawing/2014/main" id="{8C3CDE17-0B8A-DEAE-A847-9105420C5B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016" y="3514088"/>
            <a:ext cx="4549984" cy="1904201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0434387A-4EC3-4361-A607-C9AC8987B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Big bang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04BFEEA8-ADFA-1CBA-4916-7CA859A71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5414" y="5314010"/>
            <a:ext cx="1673123" cy="834747"/>
          </a:xfrm>
          <a:prstGeom prst="rect">
            <a:avLst/>
          </a:prstGeom>
        </p:spPr>
      </p:pic>
      <p:pic>
        <p:nvPicPr>
          <p:cNvPr id="34" name="Bildobjekt 33" descr="En bild som visar ljus&#10;&#10;Automatiskt genererad beskrivning">
            <a:extLst>
              <a:ext uri="{FF2B5EF4-FFF2-40B4-BE49-F238E27FC236}">
                <a16:creationId xmlns:a16="http://schemas.microsoft.com/office/drawing/2014/main" id="{7734EF5C-FB97-C03E-6C58-2CF50D1AB1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9699" y="4851409"/>
            <a:ext cx="1898498" cy="1898498"/>
          </a:xfrm>
          <a:prstGeom prst="ellipse">
            <a:avLst/>
          </a:prstGeom>
        </p:spPr>
      </p:pic>
      <p:pic>
        <p:nvPicPr>
          <p:cNvPr id="37" name="Bildobjekt 36" descr="En bild som visar cirkel, sfär, skärmbild, Färggrann&#10;&#10;Automatiskt genererad beskrivning">
            <a:extLst>
              <a:ext uri="{FF2B5EF4-FFF2-40B4-BE49-F238E27FC236}">
                <a16:creationId xmlns:a16="http://schemas.microsoft.com/office/drawing/2014/main" id="{7AEE9EF1-439A-D296-E67B-2B59DAD9C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4062">
            <a:off x="6413580" y="202416"/>
            <a:ext cx="4135594" cy="2832428"/>
          </a:xfrm>
          <a:prstGeom prst="rect">
            <a:avLst/>
          </a:prstGeom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C5727CCE-5E03-EEB9-927D-E8C699C3EA79}"/>
              </a:ext>
            </a:extLst>
          </p:cNvPr>
          <p:cNvSpPr>
            <a:spLocks noChangeAspect="1"/>
          </p:cNvSpPr>
          <p:nvPr/>
        </p:nvSpPr>
        <p:spPr>
          <a:xfrm>
            <a:off x="4472543" y="717174"/>
            <a:ext cx="72000" cy="72000"/>
          </a:xfrm>
          <a:prstGeom prst="ellipse">
            <a:avLst/>
          </a:prstGeom>
          <a:solidFill>
            <a:srgbClr val="00E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cxnSp>
        <p:nvCxnSpPr>
          <p:cNvPr id="33" name="Rak pilkoppling 32">
            <a:extLst>
              <a:ext uri="{FF2B5EF4-FFF2-40B4-BE49-F238E27FC236}">
                <a16:creationId xmlns:a16="http://schemas.microsoft.com/office/drawing/2014/main" id="{931AEA19-6015-2F6D-7914-21CEB5A9067B}"/>
              </a:ext>
            </a:extLst>
          </p:cNvPr>
          <p:cNvCxnSpPr>
            <a:cxnSpLocks/>
          </p:cNvCxnSpPr>
          <p:nvPr/>
        </p:nvCxnSpPr>
        <p:spPr>
          <a:xfrm>
            <a:off x="8859439" y="4344155"/>
            <a:ext cx="610936" cy="109536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Bildobjekt 30" descr="En bild som visar tecknad serie&#10;&#10;Automatiskt genererad beskrivning">
            <a:extLst>
              <a:ext uri="{FF2B5EF4-FFF2-40B4-BE49-F238E27FC236}">
                <a16:creationId xmlns:a16="http://schemas.microsoft.com/office/drawing/2014/main" id="{D65F7A71-997C-C8A0-6488-04BE9CDC30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5330">
            <a:off x="8452428" y="2049171"/>
            <a:ext cx="3660719" cy="1482334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BA4AE2D3-6A17-5FAC-04F1-277C308C5D79}"/>
              </a:ext>
            </a:extLst>
          </p:cNvPr>
          <p:cNvSpPr txBox="1"/>
          <p:nvPr/>
        </p:nvSpPr>
        <p:spPr>
          <a:xfrm>
            <a:off x="9140890" y="3935394"/>
            <a:ext cx="221992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sv-SE" sz="2800" b="1" i="1" dirty="0">
                <a:solidFill>
                  <a:schemeClr val="bg1"/>
                </a:solidFill>
              </a:rPr>
              <a:t>*</a:t>
            </a:r>
            <a:endParaRPr lang="sv-SE" sz="2800" dirty="0"/>
          </a:p>
        </p:txBody>
      </p:sp>
      <p:sp>
        <p:nvSpPr>
          <p:cNvPr id="8" name="Explosion: 8 punkter 7">
            <a:extLst>
              <a:ext uri="{FF2B5EF4-FFF2-40B4-BE49-F238E27FC236}">
                <a16:creationId xmlns:a16="http://schemas.microsoft.com/office/drawing/2014/main" id="{AC9E93A1-4E0B-99C7-2850-E9AD4C08DC29}"/>
              </a:ext>
            </a:extLst>
          </p:cNvPr>
          <p:cNvSpPr/>
          <p:nvPr/>
        </p:nvSpPr>
        <p:spPr>
          <a:xfrm>
            <a:off x="3209999" y="1705236"/>
            <a:ext cx="764126" cy="540000"/>
          </a:xfrm>
          <a:prstGeom prst="irregularSeal1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31338"/>
      </p:ext>
    </p:extLst>
  </p:cSld>
  <p:clrMapOvr>
    <a:masterClrMapping/>
  </p:clrMapOvr>
  <p:transition advTm="1825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 bldLvl="2" animBg="1"/>
      <p:bldP spid="9" grpId="0" uiExpand="1" build="p" bldLvl="2"/>
      <p:bldP spid="10" grpId="0" uiExpand="1" build="p" bldLvl="2" animBg="1"/>
      <p:bldP spid="11" grpId="0" uiExpand="1" build="p" bldLvl="2"/>
      <p:bldP spid="7" grpId="0" animBg="1"/>
      <p:bldP spid="17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ruta 171">
            <a:extLst>
              <a:ext uri="{FF2B5EF4-FFF2-40B4-BE49-F238E27FC236}">
                <a16:creationId xmlns:a16="http://schemas.microsoft.com/office/drawing/2014/main" id="{994394DB-64EC-9222-EFB7-9135206C76A6}"/>
              </a:ext>
            </a:extLst>
          </p:cNvPr>
          <p:cNvSpPr txBox="1"/>
          <p:nvPr/>
        </p:nvSpPr>
        <p:spPr>
          <a:xfrm>
            <a:off x="-90" y="2163953"/>
            <a:ext cx="12192002" cy="17692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180000" tIns="72000">
            <a:noAutofit/>
          </a:bodyPr>
          <a:lstStyle/>
          <a:p>
            <a:pPr lvl="0" defTabSz="914400">
              <a:spcBef>
                <a:spcPts val="1200"/>
              </a:spcBef>
            </a:pPr>
            <a:r>
              <a:rPr lang="sv-SE" altLang="sv-SE" sz="2400" b="1" dirty="0" bmk="">
                <a:ea typeface="Times New Roman" panose="02020603050405020304" pitchFamily="18" charset="0"/>
              </a:rPr>
              <a:t>Horisontproblemet</a:t>
            </a:r>
          </a:p>
          <a:p>
            <a:pPr lvl="0" defTabSz="914400"/>
            <a:r>
              <a:rPr lang="sv-SE" altLang="sv-SE" dirty="0" bmk="">
                <a:ea typeface="Times New Roman" panose="02020603050405020304" pitchFamily="18" charset="0"/>
              </a:rPr>
              <a:t>Varför är universum så uniformt?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BDC0565-C315-110C-04AF-2B65D2B9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000" dirty="0"/>
              <a:t>BB-problem:</a:t>
            </a:r>
            <a:r>
              <a:rPr lang="sv-SE" dirty="0"/>
              <a:t> 1. Universums struktur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BB5E37D-FA03-93AB-8797-9DA9041492D4}"/>
              </a:ext>
            </a:extLst>
          </p:cNvPr>
          <p:cNvSpPr txBox="1"/>
          <p:nvPr/>
        </p:nvSpPr>
        <p:spPr>
          <a:xfrm>
            <a:off x="-90" y="658945"/>
            <a:ext cx="3602170" cy="738664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pPr>
              <a:spcBef>
                <a:spcPts val="1200"/>
              </a:spcBef>
            </a:pPr>
            <a:r>
              <a:rPr lang="sv-SE" altLang="sv-SE" sz="2400" b="1" dirty="0" bmk="">
                <a:ea typeface="Times New Roman" panose="02020603050405020304" pitchFamily="18" charset="0"/>
              </a:rPr>
              <a:t>Planhetsproblemet </a:t>
            </a:r>
          </a:p>
          <a:p>
            <a:r>
              <a:rPr lang="sv-SE" altLang="sv-SE" dirty="0" bmk="">
                <a:ea typeface="Times New Roman" panose="02020603050405020304" pitchFamily="18" charset="0"/>
              </a:rPr>
              <a:t>Varför är universum så plant?</a:t>
            </a:r>
            <a:endParaRPr lang="sv-SE" altLang="sv-SE" sz="2000" dirty="0" bmk="">
              <a:ea typeface="Times New Roman" panose="02020603050405020304" pitchFamily="18" charset="0"/>
            </a:endParaRPr>
          </a:p>
        </p:txBody>
      </p:sp>
      <p:grpSp>
        <p:nvGrpSpPr>
          <p:cNvPr id="182" name="Grupp 181">
            <a:extLst>
              <a:ext uri="{FF2B5EF4-FFF2-40B4-BE49-F238E27FC236}">
                <a16:creationId xmlns:a16="http://schemas.microsoft.com/office/drawing/2014/main" id="{8F1D9A88-3D8F-750C-484D-1543EC211221}"/>
              </a:ext>
            </a:extLst>
          </p:cNvPr>
          <p:cNvGrpSpPr/>
          <p:nvPr/>
        </p:nvGrpSpPr>
        <p:grpSpPr>
          <a:xfrm>
            <a:off x="5519447" y="275171"/>
            <a:ext cx="1608646" cy="1879254"/>
            <a:chOff x="6440152" y="275171"/>
            <a:chExt cx="1608646" cy="1879254"/>
          </a:xfrm>
        </p:grpSpPr>
        <p:pic>
          <p:nvPicPr>
            <p:cNvPr id="49" name="Bildobjekt 48" descr="En bild som visar cirkel, sfär, astronomi&#10;&#10;Automatiskt genererad beskrivning">
              <a:extLst>
                <a:ext uri="{FF2B5EF4-FFF2-40B4-BE49-F238E27FC236}">
                  <a16:creationId xmlns:a16="http://schemas.microsoft.com/office/drawing/2014/main" id="{2FB92DD0-A36F-F1A4-DE61-308DDF9AD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240" y="275171"/>
              <a:ext cx="960470" cy="960470"/>
            </a:xfrm>
            <a:prstGeom prst="rect">
              <a:avLst/>
            </a:prstGeom>
          </p:spPr>
        </p:pic>
        <p:sp>
          <p:nvSpPr>
            <p:cNvPr id="64" name="textruta 63">
              <a:extLst>
                <a:ext uri="{FF2B5EF4-FFF2-40B4-BE49-F238E27FC236}">
                  <a16:creationId xmlns:a16="http://schemas.microsoft.com/office/drawing/2014/main" id="{B4C34677-FC2A-7D87-1815-6062A4D77A46}"/>
                </a:ext>
              </a:extLst>
            </p:cNvPr>
            <p:cNvSpPr txBox="1"/>
            <p:nvPr/>
          </p:nvSpPr>
          <p:spPr>
            <a:xfrm>
              <a:off x="6440152" y="1220259"/>
              <a:ext cx="1608646" cy="93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600" b="1" dirty="0"/>
                <a:t>Positivt krökt</a:t>
              </a:r>
            </a:p>
            <a:p>
              <a:pPr algn="ctr"/>
              <a:r>
                <a:rPr lang="sv-SE" sz="1400" dirty="0"/>
                <a:t>Mycket massa</a:t>
              </a:r>
            </a:p>
            <a:p>
              <a:pPr algn="ctr"/>
              <a:r>
                <a:rPr lang="sv-SE" sz="1100" dirty="0"/>
                <a:t>och/eller</a:t>
              </a:r>
            </a:p>
            <a:p>
              <a:pPr algn="ctr">
                <a:lnSpc>
                  <a:spcPts val="1700"/>
                </a:lnSpc>
              </a:pPr>
              <a:r>
                <a:rPr lang="sv-SE" sz="1400" dirty="0"/>
                <a:t>Långsam expansion</a:t>
              </a:r>
            </a:p>
          </p:txBody>
        </p:sp>
      </p:grpSp>
      <p:grpSp>
        <p:nvGrpSpPr>
          <p:cNvPr id="184" name="Grupp 183">
            <a:extLst>
              <a:ext uri="{FF2B5EF4-FFF2-40B4-BE49-F238E27FC236}">
                <a16:creationId xmlns:a16="http://schemas.microsoft.com/office/drawing/2014/main" id="{9515E894-5D71-BE0F-4ECB-80D4A4AD52F5}"/>
              </a:ext>
            </a:extLst>
          </p:cNvPr>
          <p:cNvGrpSpPr/>
          <p:nvPr/>
        </p:nvGrpSpPr>
        <p:grpSpPr>
          <a:xfrm>
            <a:off x="9437440" y="456471"/>
            <a:ext cx="1722511" cy="1697954"/>
            <a:chOff x="10358145" y="456471"/>
            <a:chExt cx="1722511" cy="1697954"/>
          </a:xfrm>
        </p:grpSpPr>
        <p:pic>
          <p:nvPicPr>
            <p:cNvPr id="51" name="Bildobjekt 50">
              <a:extLst>
                <a:ext uri="{FF2B5EF4-FFF2-40B4-BE49-F238E27FC236}">
                  <a16:creationId xmlns:a16="http://schemas.microsoft.com/office/drawing/2014/main" id="{E2B41D33-8C6E-BA08-A99B-3C1EDC9B5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8145" y="456471"/>
              <a:ext cx="1722511" cy="802301"/>
            </a:xfrm>
            <a:prstGeom prst="rect">
              <a:avLst/>
            </a:prstGeom>
          </p:spPr>
        </p:pic>
        <p:sp>
          <p:nvSpPr>
            <p:cNvPr id="83" name="textruta 82">
              <a:extLst>
                <a:ext uri="{FF2B5EF4-FFF2-40B4-BE49-F238E27FC236}">
                  <a16:creationId xmlns:a16="http://schemas.microsoft.com/office/drawing/2014/main" id="{3BA3B5B0-A3B9-2C13-97EB-6A99975329CD}"/>
                </a:ext>
              </a:extLst>
            </p:cNvPr>
            <p:cNvSpPr txBox="1"/>
            <p:nvPr/>
          </p:nvSpPr>
          <p:spPr>
            <a:xfrm>
              <a:off x="10509655" y="1220259"/>
              <a:ext cx="1419491" cy="93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600" b="1" dirty="0"/>
                <a:t>Negativt krökt</a:t>
              </a:r>
            </a:p>
            <a:p>
              <a:pPr algn="ctr"/>
              <a:r>
                <a:rPr lang="sv-SE" sz="1400" dirty="0"/>
                <a:t>Lite massa</a:t>
              </a:r>
            </a:p>
            <a:p>
              <a:pPr algn="ctr"/>
              <a:r>
                <a:rPr lang="sv-SE" sz="1100" dirty="0"/>
                <a:t>och/eller</a:t>
              </a:r>
            </a:p>
            <a:p>
              <a:pPr algn="ctr">
                <a:lnSpc>
                  <a:spcPts val="1700"/>
                </a:lnSpc>
              </a:pPr>
              <a:r>
                <a:rPr lang="sv-SE" sz="1400" dirty="0"/>
                <a:t>Snabb expansion</a:t>
              </a:r>
            </a:p>
          </p:txBody>
        </p:sp>
      </p:grpSp>
      <p:grpSp>
        <p:nvGrpSpPr>
          <p:cNvPr id="183" name="Grupp 182">
            <a:extLst>
              <a:ext uri="{FF2B5EF4-FFF2-40B4-BE49-F238E27FC236}">
                <a16:creationId xmlns:a16="http://schemas.microsoft.com/office/drawing/2014/main" id="{00FDFD3C-67AB-5CE8-F88B-60E5929F194C}"/>
              </a:ext>
            </a:extLst>
          </p:cNvPr>
          <p:cNvGrpSpPr/>
          <p:nvPr/>
        </p:nvGrpSpPr>
        <p:grpSpPr>
          <a:xfrm>
            <a:off x="7109621" y="591079"/>
            <a:ext cx="2145136" cy="1614065"/>
            <a:chOff x="8030326" y="591079"/>
            <a:chExt cx="2145136" cy="1614065"/>
          </a:xfrm>
        </p:grpSpPr>
        <p:pic>
          <p:nvPicPr>
            <p:cNvPr id="53" name="Bildobjekt 52" descr="En bild som visar linje, solcell, sol, design&#10;&#10;Automatiskt genererad beskrivning">
              <a:extLst>
                <a:ext uri="{FF2B5EF4-FFF2-40B4-BE49-F238E27FC236}">
                  <a16:creationId xmlns:a16="http://schemas.microsoft.com/office/drawing/2014/main" id="{2561F516-1387-4025-431A-BDA9129D6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0326" y="591079"/>
              <a:ext cx="2145136" cy="676060"/>
            </a:xfrm>
            <a:prstGeom prst="rect">
              <a:avLst/>
            </a:prstGeom>
          </p:spPr>
        </p:pic>
        <p:sp>
          <p:nvSpPr>
            <p:cNvPr id="98" name="textruta 97">
              <a:extLst>
                <a:ext uri="{FF2B5EF4-FFF2-40B4-BE49-F238E27FC236}">
                  <a16:creationId xmlns:a16="http://schemas.microsoft.com/office/drawing/2014/main" id="{7EF0C7FA-32B6-5F99-9A7F-BF9E4CE3B482}"/>
                </a:ext>
              </a:extLst>
            </p:cNvPr>
            <p:cNvSpPr txBox="1"/>
            <p:nvPr/>
          </p:nvSpPr>
          <p:spPr>
            <a:xfrm>
              <a:off x="8261702" y="1220259"/>
              <a:ext cx="1682384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600" b="1" dirty="0"/>
                <a:t>Plant universum</a:t>
              </a:r>
            </a:p>
            <a:p>
              <a:pPr algn="ctr"/>
              <a:r>
                <a:rPr lang="sv-SE" sz="1400" dirty="0"/>
                <a:t>Massa </a:t>
              </a:r>
              <a:r>
                <a:rPr lang="sv-SE" sz="1100" dirty="0"/>
                <a:t>och</a:t>
              </a:r>
              <a:r>
                <a:rPr lang="sv-SE" sz="1400" dirty="0"/>
                <a:t> expansion</a:t>
              </a:r>
            </a:p>
            <a:p>
              <a:pPr algn="ctr"/>
              <a:r>
                <a:rPr lang="sv-SE" sz="1400" i="1" dirty="0"/>
                <a:t>finkalibrerade</a:t>
              </a:r>
            </a:p>
            <a:p>
              <a:pPr algn="ctr">
                <a:lnSpc>
                  <a:spcPts val="1400"/>
                </a:lnSpc>
              </a:pPr>
              <a:r>
                <a:rPr lang="sv-SE" sz="1400" dirty="0"/>
                <a:t>(10</a:t>
              </a:r>
              <a:r>
                <a:rPr lang="sv-SE" sz="1400" baseline="30000" dirty="0"/>
                <a:t>-15</a:t>
              </a:r>
              <a:r>
                <a:rPr lang="sv-SE" sz="1400" dirty="0"/>
                <a:t>)</a:t>
              </a:r>
            </a:p>
          </p:txBody>
        </p:sp>
      </p:grpSp>
      <p:pic>
        <p:nvPicPr>
          <p:cNvPr id="164" name="Bildobjekt 163">
            <a:extLst>
              <a:ext uri="{FF2B5EF4-FFF2-40B4-BE49-F238E27FC236}">
                <a16:creationId xmlns:a16="http://schemas.microsoft.com/office/drawing/2014/main" id="{146F88BC-987B-D51B-707E-ACFFD1C44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36" y="4838400"/>
            <a:ext cx="3430317" cy="1929554"/>
          </a:xfrm>
          <a:prstGeom prst="rect">
            <a:avLst/>
          </a:prstGeom>
        </p:spPr>
      </p:pic>
      <p:sp>
        <p:nvSpPr>
          <p:cNvPr id="173" name="textruta 172">
            <a:extLst>
              <a:ext uri="{FF2B5EF4-FFF2-40B4-BE49-F238E27FC236}">
                <a16:creationId xmlns:a16="http://schemas.microsoft.com/office/drawing/2014/main" id="{C9ED804E-1EA7-4931-503C-5989C3369A2B}"/>
              </a:ext>
            </a:extLst>
          </p:cNvPr>
          <p:cNvSpPr txBox="1"/>
          <p:nvPr/>
        </p:nvSpPr>
        <p:spPr>
          <a:xfrm>
            <a:off x="-90" y="3942558"/>
            <a:ext cx="7271147" cy="738664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pPr>
              <a:spcBef>
                <a:spcPts val="1200"/>
              </a:spcBef>
            </a:pPr>
            <a:r>
              <a:rPr lang="sv-SE" altLang="sv-SE" sz="2400" b="1" dirty="0" bmk="">
                <a:ea typeface="Times New Roman" panose="02020603050405020304" pitchFamily="18" charset="0"/>
              </a:rPr>
              <a:t>Inflation</a:t>
            </a:r>
            <a:r>
              <a:rPr lang="sv-SE" altLang="sv-SE" sz="2400" dirty="0" bmk="">
                <a:ea typeface="Times New Roman" panose="02020603050405020304" pitchFamily="18" charset="0"/>
              </a:rPr>
              <a:t>, en lösning?</a:t>
            </a:r>
          </a:p>
          <a:p>
            <a:r>
              <a:rPr lang="sv-SE" altLang="sv-SE" dirty="0" bmk="">
                <a:ea typeface="Times New Roman" panose="02020603050405020304" pitchFamily="18" charset="0"/>
              </a:rPr>
              <a:t>Oerhörd snabb expansion i det tidiga universum </a:t>
            </a:r>
            <a:r>
              <a:rPr lang="sv-SE" altLang="sv-SE" sz="1600" dirty="0" bmk="">
                <a:ea typeface="Times New Roman" panose="02020603050405020304" pitchFamily="18" charset="0"/>
              </a:rPr>
              <a:t>(</a:t>
            </a:r>
            <a:r>
              <a:rPr lang="sv-SE" altLang="sv-SE" sz="1400" dirty="0" bmk="">
                <a:ea typeface="Times New Roman" panose="02020603050405020304" pitchFamily="18" charset="0"/>
              </a:rPr>
              <a:t>10</a:t>
            </a:r>
            <a:r>
              <a:rPr lang="sv-SE" altLang="sv-SE" sz="1400" baseline="30000" dirty="0" bmk="">
                <a:ea typeface="Times New Roman" panose="02020603050405020304" pitchFamily="18" charset="0"/>
              </a:rPr>
              <a:t>78</a:t>
            </a:r>
            <a:r>
              <a:rPr lang="sv-SE" altLang="sv-SE" sz="1400" dirty="0" bmk="">
                <a:ea typeface="Times New Roman" panose="02020603050405020304" pitchFamily="18" charset="0"/>
              </a:rPr>
              <a:t> gånger på 10</a:t>
            </a:r>
            <a:r>
              <a:rPr lang="sv-SE" altLang="sv-SE" sz="1400" baseline="30000" dirty="0" bmk="">
                <a:ea typeface="Times New Roman" panose="02020603050405020304" pitchFamily="18" charset="0"/>
              </a:rPr>
              <a:t>-32</a:t>
            </a:r>
            <a:r>
              <a:rPr lang="sv-SE" altLang="sv-SE" sz="1400" dirty="0" bmk="">
                <a:ea typeface="Times New Roman" panose="02020603050405020304" pitchFamily="18" charset="0"/>
              </a:rPr>
              <a:t> sekunder.)</a:t>
            </a:r>
            <a:endParaRPr lang="sv-SE" altLang="sv-SE" dirty="0" bmk="">
              <a:ea typeface="Times New Roman" panose="02020603050405020304" pitchFamily="18" charset="0"/>
            </a:endParaRPr>
          </a:p>
        </p:txBody>
      </p:sp>
      <p:grpSp>
        <p:nvGrpSpPr>
          <p:cNvPr id="187" name="Grupp 186">
            <a:extLst>
              <a:ext uri="{FF2B5EF4-FFF2-40B4-BE49-F238E27FC236}">
                <a16:creationId xmlns:a16="http://schemas.microsoft.com/office/drawing/2014/main" id="{7DB05D8F-5FBC-04DD-B1A7-B4657BC385C5}"/>
              </a:ext>
            </a:extLst>
          </p:cNvPr>
          <p:cNvGrpSpPr/>
          <p:nvPr/>
        </p:nvGrpSpPr>
        <p:grpSpPr>
          <a:xfrm>
            <a:off x="3602080" y="2474756"/>
            <a:ext cx="3989528" cy="1036033"/>
            <a:chOff x="3602080" y="2474756"/>
            <a:chExt cx="3989528" cy="1036033"/>
          </a:xfrm>
        </p:grpSpPr>
        <p:pic>
          <p:nvPicPr>
            <p:cNvPr id="6" name="Bildobjekt 5" descr="En bild som visar full av färg, sitter, färgad, ljus&#10;&#10;Automatiskt genererad beskrivning">
              <a:extLst>
                <a:ext uri="{FF2B5EF4-FFF2-40B4-BE49-F238E27FC236}">
                  <a16:creationId xmlns:a16="http://schemas.microsoft.com/office/drawing/2014/main" id="{DECF7F03-F18E-0E32-BE88-B5EBC1E86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19543" y="2474756"/>
              <a:ext cx="2072065" cy="1036033"/>
            </a:xfrm>
            <a:prstGeom prst="rect">
              <a:avLst/>
            </a:prstGeom>
          </p:spPr>
        </p:pic>
        <p:sp>
          <p:nvSpPr>
            <p:cNvPr id="177" name="textruta 176">
              <a:extLst>
                <a:ext uri="{FF2B5EF4-FFF2-40B4-BE49-F238E27FC236}">
                  <a16:creationId xmlns:a16="http://schemas.microsoft.com/office/drawing/2014/main" id="{3E417157-AF90-FBFC-487A-1A3EE11A11EF}"/>
                </a:ext>
              </a:extLst>
            </p:cNvPr>
            <p:cNvSpPr txBox="1"/>
            <p:nvPr/>
          </p:nvSpPr>
          <p:spPr>
            <a:xfrm>
              <a:off x="3602080" y="2500330"/>
              <a:ext cx="2056615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b="1" dirty="0"/>
                <a:t>Observation</a:t>
              </a:r>
            </a:p>
            <a:p>
              <a:pPr algn="ctr"/>
              <a:r>
                <a:rPr lang="sv-SE" sz="1400" dirty="0"/>
                <a:t>CMB visar uniformt universum.</a:t>
              </a:r>
            </a:p>
            <a:p>
              <a:pPr algn="ctr"/>
              <a:r>
                <a:rPr lang="sv-SE" sz="1400" dirty="0"/>
                <a:t>1/10.000 grad skillnad.</a:t>
              </a:r>
            </a:p>
          </p:txBody>
        </p:sp>
      </p:grpSp>
      <p:grpSp>
        <p:nvGrpSpPr>
          <p:cNvPr id="188" name="Grupp 187">
            <a:extLst>
              <a:ext uri="{FF2B5EF4-FFF2-40B4-BE49-F238E27FC236}">
                <a16:creationId xmlns:a16="http://schemas.microsoft.com/office/drawing/2014/main" id="{F4EBAE99-D2DA-CC78-2CAC-8A4AF886068A}"/>
              </a:ext>
            </a:extLst>
          </p:cNvPr>
          <p:cNvGrpSpPr/>
          <p:nvPr/>
        </p:nvGrpSpPr>
        <p:grpSpPr>
          <a:xfrm>
            <a:off x="8234565" y="2355451"/>
            <a:ext cx="3556594" cy="1283456"/>
            <a:chOff x="8234565" y="2355451"/>
            <a:chExt cx="3556594" cy="1283456"/>
          </a:xfrm>
        </p:grpSpPr>
        <p:grpSp>
          <p:nvGrpSpPr>
            <p:cNvPr id="165" name="Grupp 164">
              <a:extLst>
                <a:ext uri="{FF2B5EF4-FFF2-40B4-BE49-F238E27FC236}">
                  <a16:creationId xmlns:a16="http://schemas.microsoft.com/office/drawing/2014/main" id="{019464B4-84B0-6DA4-B41B-13ABE53F2756}"/>
                </a:ext>
              </a:extLst>
            </p:cNvPr>
            <p:cNvGrpSpPr/>
            <p:nvPr/>
          </p:nvGrpSpPr>
          <p:grpSpPr>
            <a:xfrm>
              <a:off x="10226309" y="2355451"/>
              <a:ext cx="1564850" cy="1283456"/>
              <a:chOff x="6123002" y="2652439"/>
              <a:chExt cx="1564850" cy="1283456"/>
            </a:xfrm>
          </p:grpSpPr>
          <p:sp>
            <p:nvSpPr>
              <p:cNvPr id="166" name="Ellips 165">
                <a:extLst>
                  <a:ext uri="{FF2B5EF4-FFF2-40B4-BE49-F238E27FC236}">
                    <a16:creationId xmlns:a16="http://schemas.microsoft.com/office/drawing/2014/main" id="{F8249C95-8E0E-E608-3A13-44248C2C743D}"/>
                  </a:ext>
                </a:extLst>
              </p:cNvPr>
              <p:cNvSpPr/>
              <p:nvPr/>
            </p:nvSpPr>
            <p:spPr>
              <a:xfrm>
                <a:off x="6295772" y="2652439"/>
                <a:ext cx="1283456" cy="128345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571500" h="571500"/>
                <a:bevelB w="381000" h="3810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pic>
            <p:nvPicPr>
              <p:cNvPr id="167" name="Bildobjekt 166" descr="En bild som visar planet, Jorden, sfär, Värld&#10;&#10;Automatiskt genererad beskrivning">
                <a:extLst>
                  <a:ext uri="{FF2B5EF4-FFF2-40B4-BE49-F238E27FC236}">
                    <a16:creationId xmlns:a16="http://schemas.microsoft.com/office/drawing/2014/main" id="{CB52C153-3FBE-7EA8-8EFF-DE4B8A33F7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77632" y="3140574"/>
                <a:ext cx="292077" cy="288426"/>
              </a:xfrm>
              <a:prstGeom prst="rect">
                <a:avLst/>
              </a:prstGeom>
            </p:spPr>
          </p:pic>
          <p:sp>
            <p:nvSpPr>
              <p:cNvPr id="168" name="Pil: höger 167">
                <a:extLst>
                  <a:ext uri="{FF2B5EF4-FFF2-40B4-BE49-F238E27FC236}">
                    <a16:creationId xmlns:a16="http://schemas.microsoft.com/office/drawing/2014/main" id="{FC14ACFA-9509-C72F-E7FB-5122B605523B}"/>
                  </a:ext>
                </a:extLst>
              </p:cNvPr>
              <p:cNvSpPr/>
              <p:nvPr/>
            </p:nvSpPr>
            <p:spPr>
              <a:xfrm rot="18938513">
                <a:off x="6915147" y="2963842"/>
                <a:ext cx="485442" cy="152361"/>
              </a:xfrm>
              <a:prstGeom prst="rightArrow">
                <a:avLst>
                  <a:gd name="adj1" fmla="val 67731"/>
                  <a:gd name="adj2" fmla="val 50000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sv-SE" sz="1000" dirty="0"/>
                  <a:t>14 Går</a:t>
                </a:r>
              </a:p>
            </p:txBody>
          </p:sp>
          <p:sp>
            <p:nvSpPr>
              <p:cNvPr id="169" name="Pil: vänster 168">
                <a:extLst>
                  <a:ext uri="{FF2B5EF4-FFF2-40B4-BE49-F238E27FC236}">
                    <a16:creationId xmlns:a16="http://schemas.microsoft.com/office/drawing/2014/main" id="{2283E1EC-894F-71F5-5943-5882E64662C4}"/>
                  </a:ext>
                </a:extLst>
              </p:cNvPr>
              <p:cNvSpPr/>
              <p:nvPr/>
            </p:nvSpPr>
            <p:spPr>
              <a:xfrm rot="18900000">
                <a:off x="6429304" y="3438952"/>
                <a:ext cx="485442" cy="175831"/>
              </a:xfrm>
              <a:prstGeom prst="leftArrow">
                <a:avLst>
                  <a:gd name="adj1" fmla="val 55745"/>
                  <a:gd name="adj2" fmla="val 50000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sv-SE" sz="1000" dirty="0"/>
                  <a:t>14 Går</a:t>
                </a:r>
              </a:p>
            </p:txBody>
          </p:sp>
          <p:pic>
            <p:nvPicPr>
              <p:cNvPr id="170" name="Bildobjekt 169" descr="En bild som visar Universum, rymden, Yttre rymden, Himlakropp&#10;&#10;Automatiskt genererad beskrivning">
                <a:extLst>
                  <a:ext uri="{FF2B5EF4-FFF2-40B4-BE49-F238E27FC236}">
                    <a16:creationId xmlns:a16="http://schemas.microsoft.com/office/drawing/2014/main" id="{F2C53BE2-E775-E943-C2B1-1C89C065B7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3002" y="3547657"/>
                <a:ext cx="507621" cy="338579"/>
              </a:xfrm>
              <a:prstGeom prst="rect">
                <a:avLst/>
              </a:prstGeom>
            </p:spPr>
          </p:pic>
          <p:pic>
            <p:nvPicPr>
              <p:cNvPr id="171" name="Bildobjekt 170" descr="En bild som visar Universum, rymden, Yttre rymden, Himlakropp&#10;&#10;Automatiskt genererad beskrivning">
                <a:extLst>
                  <a:ext uri="{FF2B5EF4-FFF2-40B4-BE49-F238E27FC236}">
                    <a16:creationId xmlns:a16="http://schemas.microsoft.com/office/drawing/2014/main" id="{33A09894-BF89-243C-A77F-C43A0CD902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0231" y="2669398"/>
                <a:ext cx="507621" cy="338579"/>
              </a:xfrm>
              <a:prstGeom prst="rect">
                <a:avLst/>
              </a:prstGeom>
            </p:spPr>
          </p:pic>
        </p:grpSp>
        <p:sp>
          <p:nvSpPr>
            <p:cNvPr id="178" name="textruta 177">
              <a:extLst>
                <a:ext uri="{FF2B5EF4-FFF2-40B4-BE49-F238E27FC236}">
                  <a16:creationId xmlns:a16="http://schemas.microsoft.com/office/drawing/2014/main" id="{CFC89628-0215-DD4F-ED96-E943721D02D1}"/>
                </a:ext>
              </a:extLst>
            </p:cNvPr>
            <p:cNvSpPr txBox="1"/>
            <p:nvPr/>
          </p:nvSpPr>
          <p:spPr>
            <a:xfrm>
              <a:off x="8234565" y="2397015"/>
              <a:ext cx="19776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b="1" dirty="0"/>
                <a:t>Problem</a:t>
              </a:r>
            </a:p>
            <a:p>
              <a:pPr algn="ctr"/>
              <a:r>
                <a:rPr lang="sv-SE" sz="1400" dirty="0"/>
                <a:t>Områden är i termisk jämnvikt trots att de aldrig kan ha varit i kontakt med varandra.</a:t>
              </a:r>
            </a:p>
          </p:txBody>
        </p:sp>
      </p:grpSp>
      <p:grpSp>
        <p:nvGrpSpPr>
          <p:cNvPr id="186" name="Grupp 185">
            <a:extLst>
              <a:ext uri="{FF2B5EF4-FFF2-40B4-BE49-F238E27FC236}">
                <a16:creationId xmlns:a16="http://schemas.microsoft.com/office/drawing/2014/main" id="{117E432C-C236-33AF-B6D3-B63563350A23}"/>
              </a:ext>
            </a:extLst>
          </p:cNvPr>
          <p:cNvGrpSpPr/>
          <p:nvPr/>
        </p:nvGrpSpPr>
        <p:grpSpPr>
          <a:xfrm>
            <a:off x="8006540" y="4001037"/>
            <a:ext cx="4185460" cy="2863728"/>
            <a:chOff x="8006540" y="4001037"/>
            <a:chExt cx="4185460" cy="2863728"/>
          </a:xfrm>
        </p:grpSpPr>
        <p:pic>
          <p:nvPicPr>
            <p:cNvPr id="176" name="Bildobjekt 175">
              <a:extLst>
                <a:ext uri="{FF2B5EF4-FFF2-40B4-BE49-F238E27FC236}">
                  <a16:creationId xmlns:a16="http://schemas.microsoft.com/office/drawing/2014/main" id="{9521B05E-E314-4C7B-AE29-8AFAAC6B6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29800" y="4001037"/>
              <a:ext cx="2362200" cy="2863728"/>
            </a:xfrm>
            <a:prstGeom prst="rect">
              <a:avLst/>
            </a:prstGeom>
          </p:spPr>
        </p:pic>
        <p:sp>
          <p:nvSpPr>
            <p:cNvPr id="181" name="textruta 180">
              <a:extLst>
                <a:ext uri="{FF2B5EF4-FFF2-40B4-BE49-F238E27FC236}">
                  <a16:creationId xmlns:a16="http://schemas.microsoft.com/office/drawing/2014/main" id="{5FB099A3-4928-5D68-90DC-44C162905233}"/>
                </a:ext>
              </a:extLst>
            </p:cNvPr>
            <p:cNvSpPr txBox="1"/>
            <p:nvPr/>
          </p:nvSpPr>
          <p:spPr>
            <a:xfrm>
              <a:off x="8006540" y="4191286"/>
              <a:ext cx="1808617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b="1" dirty="0"/>
                <a:t>Planhetsproblemet</a:t>
              </a:r>
            </a:p>
            <a:p>
              <a:pPr algn="ctr"/>
              <a:r>
                <a:rPr lang="sv-SE" sz="1400" dirty="0"/>
                <a:t>En liten del av universum är alltid plant.</a:t>
              </a:r>
            </a:p>
          </p:txBody>
        </p:sp>
      </p:grpSp>
      <p:sp>
        <p:nvSpPr>
          <p:cNvPr id="190" name="Båge 189">
            <a:extLst>
              <a:ext uri="{FF2B5EF4-FFF2-40B4-BE49-F238E27FC236}">
                <a16:creationId xmlns:a16="http://schemas.microsoft.com/office/drawing/2014/main" id="{8497C876-7F5D-872B-47BA-6567137AF006}"/>
              </a:ext>
            </a:extLst>
          </p:cNvPr>
          <p:cNvSpPr/>
          <p:nvPr/>
        </p:nvSpPr>
        <p:spPr>
          <a:xfrm>
            <a:off x="384079" y="3933219"/>
            <a:ext cx="1236017" cy="1565793"/>
          </a:xfrm>
          <a:prstGeom prst="arc">
            <a:avLst>
              <a:gd name="adj1" fmla="val 6559950"/>
              <a:gd name="adj2" fmla="val 11311843"/>
            </a:avLst>
          </a:prstGeom>
          <a:noFill/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15DDF5EE-858B-B39E-1A0C-4C057AEFC4EB}"/>
              </a:ext>
            </a:extLst>
          </p:cNvPr>
          <p:cNvGrpSpPr/>
          <p:nvPr/>
        </p:nvGrpSpPr>
        <p:grpSpPr>
          <a:xfrm>
            <a:off x="3828064" y="4796683"/>
            <a:ext cx="3863946" cy="2015123"/>
            <a:chOff x="3828064" y="4796683"/>
            <a:chExt cx="3863946" cy="2015123"/>
          </a:xfrm>
        </p:grpSpPr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75348E12-8CF0-657E-BE27-2B332993A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2" r="1482"/>
            <a:stretch/>
          </p:blipFill>
          <p:spPr>
            <a:xfrm>
              <a:off x="5726877" y="4796683"/>
              <a:ext cx="1965133" cy="1965133"/>
            </a:xfrm>
            <a:prstGeom prst="flowChartConnector">
              <a:avLst/>
            </a:prstGeom>
          </p:spPr>
        </p:pic>
        <p:sp>
          <p:nvSpPr>
            <p:cNvPr id="180" name="textruta 179">
              <a:extLst>
                <a:ext uri="{FF2B5EF4-FFF2-40B4-BE49-F238E27FC236}">
                  <a16:creationId xmlns:a16="http://schemas.microsoft.com/office/drawing/2014/main" id="{15AC015F-80CB-F99E-35D5-036819BCF5B9}"/>
                </a:ext>
              </a:extLst>
            </p:cNvPr>
            <p:cNvSpPr txBox="1"/>
            <p:nvPr/>
          </p:nvSpPr>
          <p:spPr>
            <a:xfrm>
              <a:off x="3828064" y="5333932"/>
              <a:ext cx="2056615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600" b="1" dirty="0"/>
                <a:t>Horisontproblemet</a:t>
              </a:r>
            </a:p>
            <a:p>
              <a:pPr algn="ctr"/>
              <a:r>
                <a:rPr lang="sv-SE" sz="1400" i="1" u="sng" dirty="0"/>
                <a:t>Rymden</a:t>
              </a:r>
              <a:r>
                <a:rPr lang="sv-SE" sz="1400" dirty="0"/>
                <a:t> expanderar snabbare än ljuset och galaxerna surfar med.</a:t>
              </a:r>
            </a:p>
          </p:txBody>
        </p: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30EE0711-6B32-F492-3928-123E1A4DC107}"/>
                </a:ext>
              </a:extLst>
            </p:cNvPr>
            <p:cNvSpPr txBox="1"/>
            <p:nvPr/>
          </p:nvSpPr>
          <p:spPr>
            <a:xfrm>
              <a:off x="6420000" y="6704084"/>
              <a:ext cx="768010" cy="10772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700" dirty="0"/>
                <a:t>vectorjuice</a:t>
              </a:r>
              <a:endParaRPr lang="sv-SE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86336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uiExpand="1" build="p" bldLvl="2"/>
      <p:bldP spid="4" grpId="0" uiExpand="1" build="p" bldLvl="2"/>
      <p:bldP spid="173" grpId="0" uiExpand="1" build="p" bldLvl="2"/>
      <p:bldP spid="19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objekt 25" descr="En bild som visar Färggrann, bubbla, konst&#10;&#10;Automatiskt genererad beskrivning">
            <a:extLst>
              <a:ext uri="{FF2B5EF4-FFF2-40B4-BE49-F238E27FC236}">
                <a16:creationId xmlns:a16="http://schemas.microsoft.com/office/drawing/2014/main" id="{00555FFE-B415-CF4D-0297-B6866A24BA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730" y="3903411"/>
            <a:ext cx="4280101" cy="2853400"/>
          </a:xfrm>
          <a:prstGeom prst="roundRect">
            <a:avLst>
              <a:gd name="adj" fmla="val 6945"/>
            </a:avLst>
          </a:prstGeom>
        </p:spPr>
      </p:pic>
      <p:sp>
        <p:nvSpPr>
          <p:cNvPr id="39" name="Rektangel: rundade hörn 38">
            <a:extLst>
              <a:ext uri="{FF2B5EF4-FFF2-40B4-BE49-F238E27FC236}">
                <a16:creationId xmlns:a16="http://schemas.microsoft.com/office/drawing/2014/main" id="{AC8A1D18-1FD2-E575-4AAC-557D200B4364}"/>
              </a:ext>
            </a:extLst>
          </p:cNvPr>
          <p:cNvSpPr/>
          <p:nvPr/>
        </p:nvSpPr>
        <p:spPr>
          <a:xfrm>
            <a:off x="8609746" y="587335"/>
            <a:ext cx="3510338" cy="3204805"/>
          </a:xfrm>
          <a:prstGeom prst="roundRect">
            <a:avLst>
              <a:gd name="adj" fmla="val 4915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BDC0565-C315-110C-04AF-2B65D2B9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000" dirty="0"/>
              <a:t>BB-problem:</a:t>
            </a:r>
            <a:r>
              <a:rPr lang="sv-SE" dirty="0"/>
              <a:t> 2. Tiden har en början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7A7DF79A-2677-E821-BD45-FE5DF479465E}"/>
              </a:ext>
            </a:extLst>
          </p:cNvPr>
          <p:cNvSpPr txBox="1"/>
          <p:nvPr/>
        </p:nvSpPr>
        <p:spPr>
          <a:xfrm>
            <a:off x="-91" y="658945"/>
            <a:ext cx="9205736" cy="6047809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r>
              <a:rPr lang="sv-SE" altLang="sv-SE" sz="2400" b="1" i="1" dirty="0" bmk="">
                <a:ea typeface="Times New Roman" panose="02020603050405020304" pitchFamily="18" charset="0"/>
              </a:rPr>
              <a:t>Big bang var en katastrof </a:t>
            </a:r>
            <a:r>
              <a:rPr lang="sv-SE" altLang="sv-SE" sz="2400" dirty="0" bmk="">
                <a:ea typeface="Times New Roman" panose="02020603050405020304" pitchFamily="18" charset="0"/>
              </a:rPr>
              <a:t>för naturalistisk vetenskap</a:t>
            </a:r>
          </a:p>
          <a:p>
            <a:pPr marL="285750" indent="-2016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sz="2000" dirty="0" bmk="">
                <a:ea typeface="Times New Roman" panose="02020603050405020304" pitchFamily="18" charset="0"/>
              </a:rPr>
              <a:t>Universum var inte längre evigt</a:t>
            </a:r>
          </a:p>
          <a:p>
            <a:pPr marL="285750" indent="-2016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sz="2000" dirty="0" bmk="">
                <a:ea typeface="Times New Roman" panose="02020603050405020304" pitchFamily="18" charset="0"/>
              </a:rPr>
              <a:t>Tidigare hade bara Första Moseboken en början av tiden</a:t>
            </a:r>
          </a:p>
          <a:p>
            <a:pPr marL="285750" indent="-2016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sz="2000" dirty="0" bmk="">
                <a:ea typeface="Times New Roman" panose="02020603050405020304" pitchFamily="18" charset="0"/>
              </a:rPr>
              <a:t>Problem med ”den första orsaken”</a:t>
            </a:r>
          </a:p>
          <a:p>
            <a:pPr>
              <a:spcBef>
                <a:spcPts val="3000"/>
              </a:spcBef>
            </a:pPr>
            <a:r>
              <a:rPr lang="sv-SE" altLang="sv-SE" sz="2400" b="1" i="1" dirty="0" bmk="">
                <a:ea typeface="Times New Roman" panose="02020603050405020304" pitchFamily="18" charset="0"/>
              </a:rPr>
              <a:t>Lösningsförsök</a:t>
            </a:r>
            <a:endParaRPr lang="sv-SE" altLang="sv-SE" sz="2000" b="1" i="1" dirty="0" bmk="">
              <a:ea typeface="Times New Roman" panose="02020603050405020304" pitchFamily="18" charset="0"/>
            </a:endParaRPr>
          </a:p>
          <a:p>
            <a:pPr marL="285750" indent="-2016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sz="2000" dirty="0" bmk="">
                <a:ea typeface="Times New Roman" panose="02020603050405020304" pitchFamily="18" charset="0"/>
              </a:rPr>
              <a:t>Evigt inflationsfält som avstannar lokalt och bildar ”bubbeluniversa” (plural!)</a:t>
            </a:r>
          </a:p>
          <a:p>
            <a:pPr marL="285750" indent="-2016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sz="2000" dirty="0" bmk="">
                <a:ea typeface="Times New Roman" panose="02020603050405020304" pitchFamily="18" charset="0"/>
              </a:rPr>
              <a:t>Vår bubbla = Big bang (som inte längre är början alltså)</a:t>
            </a:r>
          </a:p>
          <a:p>
            <a:pPr marL="285750" indent="-2016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sz="2000" dirty="0" bmk="">
                <a:ea typeface="Times New Roman" panose="02020603050405020304" pitchFamily="18" charset="0"/>
              </a:rPr>
              <a:t>Inflationen har blivit en universumgenerator </a:t>
            </a:r>
            <a:r>
              <a:rPr lang="sv-SE" altLang="sv-SE" sz="2000" dirty="0" bmk="">
                <a:ea typeface="Times New Roman" panose="02020603050405020304" pitchFamily="18" charset="0"/>
                <a:sym typeface="Wingdings" panose="05000000000000000000" pitchFamily="2" charset="2"/>
              </a:rPr>
              <a:t></a:t>
            </a:r>
            <a:r>
              <a:rPr lang="sv-SE" altLang="sv-SE" sz="2000" dirty="0" bmk="">
                <a:ea typeface="Times New Roman" panose="02020603050405020304" pitchFamily="18" charset="0"/>
              </a:rPr>
              <a:t> Multiversum</a:t>
            </a:r>
          </a:p>
          <a:p>
            <a:pPr>
              <a:spcBef>
                <a:spcPts val="3000"/>
              </a:spcBef>
            </a:pPr>
            <a:r>
              <a:rPr lang="sv-SE" altLang="sv-SE" sz="2400" b="1" i="1" dirty="0" bmk="">
                <a:ea typeface="Times New Roman" panose="02020603050405020304" pitchFamily="18" charset="0"/>
                <a:sym typeface="Wingdings" panose="05000000000000000000" pitchFamily="2" charset="2"/>
              </a:rPr>
              <a:t>Invändningar</a:t>
            </a:r>
            <a:endParaRPr lang="sv-SE" altLang="sv-SE" sz="2000" b="1" i="1" dirty="0" bmk="">
              <a:ea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016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sz="2000" dirty="0" bmk="">
                <a:ea typeface="Times New Roman" panose="02020603050405020304" pitchFamily="18" charset="0"/>
              </a:rPr>
              <a:t>Inflationsfältet är rent hypotetiskt med justerbara parametrar</a:t>
            </a:r>
          </a:p>
          <a:p>
            <a:pPr marL="285750" indent="-2016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sz="2000" dirty="0" bmk="">
                <a:ea typeface="Times New Roman" panose="02020603050405020304" pitchFamily="18" charset="0"/>
              </a:rPr>
              <a:t>En </a:t>
            </a:r>
            <a:r>
              <a:rPr lang="sv-SE" altLang="sv-SE" sz="2000" i="1" u="sng" dirty="0" bmk="">
                <a:ea typeface="Times New Roman" panose="02020603050405020304" pitchFamily="18" charset="0"/>
              </a:rPr>
              <a:t>tidsmässig</a:t>
            </a:r>
            <a:r>
              <a:rPr lang="sv-SE" altLang="sv-SE" sz="2000" dirty="0" bmk="">
                <a:ea typeface="Times New Roman" panose="02020603050405020304" pitchFamily="18" charset="0"/>
              </a:rPr>
              <a:t> första orsak ersätter inte behovet av </a:t>
            </a:r>
            <a:br>
              <a:rPr lang="sv-SE" altLang="sv-SE" sz="2000" dirty="0" bmk="">
                <a:ea typeface="Times New Roman" panose="02020603050405020304" pitchFamily="18" charset="0"/>
              </a:rPr>
            </a:br>
            <a:r>
              <a:rPr lang="sv-SE" altLang="sv-SE" sz="2000" dirty="0" bmk="">
                <a:ea typeface="Times New Roman" panose="02020603050405020304" pitchFamily="18" charset="0"/>
              </a:rPr>
              <a:t>en </a:t>
            </a:r>
            <a:r>
              <a:rPr lang="sv-SE" altLang="sv-SE" sz="2000" i="1" u="sng" dirty="0" bmk="">
                <a:ea typeface="Times New Roman" panose="02020603050405020304" pitchFamily="18" charset="0"/>
              </a:rPr>
              <a:t>upphovsmässig</a:t>
            </a:r>
            <a:r>
              <a:rPr lang="sv-SE" altLang="sv-SE" sz="2000" dirty="0" bmk="">
                <a:ea typeface="Times New Roman" panose="02020603050405020304" pitchFamily="18" charset="0"/>
              </a:rPr>
              <a:t> första orsak</a:t>
            </a:r>
          </a:p>
          <a:p>
            <a:pPr marL="285750" indent="-2016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sz="2000" dirty="0" bmk="">
                <a:ea typeface="Times New Roman" panose="02020603050405020304" pitchFamily="18" charset="0"/>
              </a:rPr>
              <a:t>Multiversum är en ofrånkomlig slutsats i ljuset av naturalismen</a:t>
            </a:r>
            <a:br>
              <a:rPr lang="sv-SE" altLang="sv-SE" sz="2000" dirty="0" bmk="">
                <a:ea typeface="Times New Roman" panose="02020603050405020304" pitchFamily="18" charset="0"/>
              </a:rPr>
            </a:br>
            <a:r>
              <a:rPr lang="sv-SE" altLang="sv-SE" sz="2000" dirty="0" bmk="">
                <a:ea typeface="Times New Roman" panose="02020603050405020304" pitchFamily="18" charset="0"/>
              </a:rPr>
              <a:t>(</a:t>
            </a:r>
            <a:r>
              <a:rPr lang="sv-SE" sz="2000" dirty="0"/>
              <a:t>”Naturlagarna borde spotta ut universum på löpande band”</a:t>
            </a:r>
            <a:r>
              <a:rPr lang="sv-SE" sz="2000" dirty="0" bmk=""/>
              <a:t>)</a:t>
            </a:r>
            <a:endParaRPr lang="sv-SE" sz="2000" dirty="0"/>
          </a:p>
        </p:txBody>
      </p:sp>
      <p:pic>
        <p:nvPicPr>
          <p:cNvPr id="41" name="Bildobjekt 40" descr="En bild som visar tärningar, svart och vit&#10;&#10;Automatiskt genererad beskrivning">
            <a:extLst>
              <a:ext uri="{FF2B5EF4-FFF2-40B4-BE49-F238E27FC236}">
                <a16:creationId xmlns:a16="http://schemas.microsoft.com/office/drawing/2014/main" id="{AA4B7128-53F2-7536-42CB-6AAD673B6A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850" y="873384"/>
            <a:ext cx="2386232" cy="2205456"/>
          </a:xfrm>
          <a:prstGeom prst="rect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3544920D-532B-426D-58E8-0EB574D1C8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6979" y="1480912"/>
            <a:ext cx="1064162" cy="2311229"/>
          </a:xfrm>
          <a:prstGeom prst="rect">
            <a:avLst/>
          </a:prstGeom>
        </p:spPr>
      </p:pic>
      <p:sp>
        <p:nvSpPr>
          <p:cNvPr id="29" name="Pratbubbla: rektangel med rundade hörn 28">
            <a:extLst>
              <a:ext uri="{FF2B5EF4-FFF2-40B4-BE49-F238E27FC236}">
                <a16:creationId xmlns:a16="http://schemas.microsoft.com/office/drawing/2014/main" id="{E4454128-71EF-CCB9-5064-630068D8A9C3}"/>
              </a:ext>
            </a:extLst>
          </p:cNvPr>
          <p:cNvSpPr/>
          <p:nvPr/>
        </p:nvSpPr>
        <p:spPr>
          <a:xfrm>
            <a:off x="9029516" y="684017"/>
            <a:ext cx="1897450" cy="540000"/>
          </a:xfrm>
          <a:prstGeom prst="wedgeRoundRectCallout">
            <a:avLst>
              <a:gd name="adj1" fmla="val -10184"/>
              <a:gd name="adj2" fmla="val 12221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600" dirty="0"/>
              <a:t>Hej, jag är…</a:t>
            </a:r>
            <a:br>
              <a:rPr lang="sv-SE" sz="1600" dirty="0"/>
            </a:br>
            <a:r>
              <a:rPr lang="sv-SE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Första Orsaken</a:t>
            </a:r>
            <a:endParaRPr lang="sv-SE" sz="1600" dirty="0"/>
          </a:p>
        </p:txBody>
      </p:sp>
      <p:sp>
        <p:nvSpPr>
          <p:cNvPr id="42" name="Pil: höger 41">
            <a:extLst>
              <a:ext uri="{FF2B5EF4-FFF2-40B4-BE49-F238E27FC236}">
                <a16:creationId xmlns:a16="http://schemas.microsoft.com/office/drawing/2014/main" id="{906F8CB5-6DA2-237B-4CF7-787BCEAF2C5F}"/>
              </a:ext>
            </a:extLst>
          </p:cNvPr>
          <p:cNvSpPr/>
          <p:nvPr/>
        </p:nvSpPr>
        <p:spPr>
          <a:xfrm>
            <a:off x="6832005" y="1114575"/>
            <a:ext cx="1897450" cy="540000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600" dirty="0"/>
              <a:t>Upphovsmässig</a:t>
            </a:r>
          </a:p>
          <a:p>
            <a:pPr algn="ctr"/>
            <a:r>
              <a:rPr lang="sv-SE" sz="1600" dirty="0"/>
              <a:t>första orsak</a:t>
            </a:r>
          </a:p>
        </p:txBody>
      </p:sp>
    </p:spTree>
    <p:extLst>
      <p:ext uri="{BB962C8B-B14F-4D97-AF65-F5344CB8AC3E}">
        <p14:creationId xmlns:p14="http://schemas.microsoft.com/office/powerpoint/2010/main" val="1105378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8" grpId="0" uiExpand="1" build="p" bldLvl="2"/>
      <p:bldP spid="29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DC0565-C315-110C-04AF-2B65D2B9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000" dirty="0"/>
              <a:t>BB-problem:</a:t>
            </a:r>
            <a:r>
              <a:rPr lang="sv-SE" dirty="0"/>
              <a:t> 3. Mörka storheter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064203DD-760D-6F51-84D2-B852EC3A7DDB}"/>
              </a:ext>
            </a:extLst>
          </p:cNvPr>
          <p:cNvSpPr txBox="1"/>
          <p:nvPr/>
        </p:nvSpPr>
        <p:spPr>
          <a:xfrm>
            <a:off x="-2" y="587410"/>
            <a:ext cx="7394333" cy="5930854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lvl="0">
              <a:lnSpc>
                <a:spcPts val="2000"/>
              </a:lnSpc>
            </a:pPr>
            <a:r>
              <a:rPr lang="sv-SE" sz="2000" b="1" i="1" dirty="0"/>
              <a:t>BB-teorin är i allvarlig konflikt med observationerna…</a:t>
            </a:r>
            <a:br>
              <a:rPr lang="sv-SE" sz="2000" b="1" i="1" dirty="0"/>
            </a:br>
            <a:r>
              <a:rPr lang="sv-SE" sz="2000" dirty="0"/>
              <a:t>men justeras i efterhand med </a:t>
            </a:r>
            <a:r>
              <a:rPr lang="sv-SE" sz="2000" b="1" i="1" dirty="0"/>
              <a:t>mörka storheter</a:t>
            </a:r>
          </a:p>
          <a:p>
            <a:pPr marL="273050" lvl="0" indent="-1889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altLang="sv-SE" sz="2000" dirty="0" bmk="">
                <a:solidFill>
                  <a:prstClr val="black"/>
                </a:solidFill>
                <a:ea typeface="Times New Roman" panose="02020603050405020304" pitchFamily="18" charset="0"/>
              </a:rPr>
              <a:t>Ad hoc-antaganden för att rädda teorin</a:t>
            </a:r>
          </a:p>
          <a:p>
            <a:pPr marL="273050" lvl="0" indent="-1889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altLang="sv-SE" sz="2000" dirty="0" bmk="">
                <a:solidFill>
                  <a:prstClr val="black"/>
                </a:solidFill>
                <a:ea typeface="Times New Roman" panose="02020603050405020304" pitchFamily="18" charset="0"/>
              </a:rPr>
              <a:t>Förklarar något okänt med något annat okänt</a:t>
            </a:r>
          </a:p>
          <a:p>
            <a:pPr marL="273050" lvl="0" indent="-1889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altLang="sv-SE" sz="2000" dirty="0" bmk="">
                <a:solidFill>
                  <a:prstClr val="black"/>
                </a:solidFill>
                <a:ea typeface="Times New Roman" panose="02020603050405020304" pitchFamily="18" charset="0"/>
              </a:rPr>
              <a:t>Ohyra i naturvetenskap</a:t>
            </a:r>
          </a:p>
          <a:p>
            <a:pPr lvl="0">
              <a:spcBef>
                <a:spcPts val="1800"/>
              </a:spcBef>
            </a:pPr>
            <a:r>
              <a:rPr lang="sv-SE" altLang="sv-SE" sz="2000" b="1" i="1" dirty="0" bmk="">
                <a:solidFill>
                  <a:prstClr val="black"/>
                </a:solidFill>
                <a:ea typeface="Times New Roman" panose="02020603050405020304" pitchFamily="18" charset="0"/>
              </a:rPr>
              <a:t>Inflation</a:t>
            </a:r>
            <a:r>
              <a:rPr lang="sv-SE" altLang="sv-SE" sz="2000" dirty="0" bmk="">
                <a:solidFill>
                  <a:prstClr val="black"/>
                </a:solidFill>
                <a:ea typeface="Times New Roman" panose="02020603050405020304" pitchFamily="18" charset="0"/>
              </a:rPr>
              <a:t>, annars skulle CMB vara kaotisk</a:t>
            </a:r>
          </a:p>
          <a:p>
            <a:pPr marL="273050" lvl="0" indent="-1857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altLang="sv-SE" sz="2000" dirty="0" bmk="">
                <a:solidFill>
                  <a:prstClr val="black"/>
                </a:solidFill>
                <a:ea typeface="Times New Roman" panose="02020603050405020304" pitchFamily="18" charset="0"/>
              </a:rPr>
              <a:t>Skapas av ett hypotetiskt inflationsfält</a:t>
            </a:r>
          </a:p>
          <a:p>
            <a:pPr marL="273050" lvl="0" indent="-1857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altLang="sv-SE" sz="2000" dirty="0" bmk="">
                <a:solidFill>
                  <a:prstClr val="black"/>
                </a:solidFill>
                <a:ea typeface="Times New Roman" panose="02020603050405020304" pitchFamily="18" charset="0"/>
              </a:rPr>
              <a:t>Förklarar planhets- och jämnhetsproblemen</a:t>
            </a:r>
          </a:p>
          <a:p>
            <a:pPr lvl="0">
              <a:spcBef>
                <a:spcPts val="1800"/>
              </a:spcBef>
            </a:pPr>
            <a:r>
              <a:rPr lang="sv-SE" altLang="sv-SE" sz="2000" b="1" i="1" dirty="0" bmk="">
                <a:solidFill>
                  <a:prstClr val="black"/>
                </a:solidFill>
                <a:ea typeface="Times New Roman" panose="02020603050405020304" pitchFamily="18" charset="0"/>
              </a:rPr>
              <a:t>Mörk materia</a:t>
            </a:r>
            <a:r>
              <a:rPr lang="sv-SE" altLang="sv-SE" sz="2000" dirty="0" bmk="">
                <a:solidFill>
                  <a:prstClr val="black"/>
                </a:solidFill>
                <a:ea typeface="Times New Roman" panose="02020603050405020304" pitchFamily="18" charset="0"/>
              </a:rPr>
              <a:t>, annars skulle inga strukturer finnas</a:t>
            </a:r>
            <a:endParaRPr lang="sv-SE" altLang="sv-SE" sz="2000" b="1" dirty="0" bmk="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marL="273050" lvl="0" indent="-1857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altLang="sv-SE" sz="2000" dirty="0" bmk="">
                <a:solidFill>
                  <a:prstClr val="black"/>
                </a:solidFill>
                <a:ea typeface="Times New Roman" panose="02020603050405020304" pitchFamily="18" charset="0"/>
              </a:rPr>
              <a:t>Materia som ej är uppbyggd av kända elementarpartiklar</a:t>
            </a:r>
          </a:p>
          <a:p>
            <a:pPr marL="273050" lvl="0" indent="-1857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altLang="sv-SE" sz="2000" dirty="0" bmk="">
                <a:solidFill>
                  <a:prstClr val="black"/>
                </a:solidFill>
                <a:ea typeface="Times New Roman" panose="02020603050405020304" pitchFamily="18" charset="0"/>
              </a:rPr>
              <a:t>Förklarar att galaxer hunnit bildas på tillgänglig tid</a:t>
            </a:r>
          </a:p>
          <a:p>
            <a:pPr lvl="0">
              <a:spcBef>
                <a:spcPts val="1800"/>
              </a:spcBef>
            </a:pPr>
            <a:r>
              <a:rPr lang="sv-SE" altLang="sv-SE" sz="2000" b="1" i="1" dirty="0" bmk="">
                <a:solidFill>
                  <a:prstClr val="black"/>
                </a:solidFill>
                <a:ea typeface="Times New Roman" panose="02020603050405020304" pitchFamily="18" charset="0"/>
              </a:rPr>
              <a:t>Mörk energi </a:t>
            </a:r>
            <a:r>
              <a:rPr lang="sv-SE" altLang="sv-SE" sz="2000" dirty="0" bmk="">
                <a:solidFill>
                  <a:prstClr val="black"/>
                </a:solidFill>
                <a:ea typeface="Times New Roman" panose="02020603050405020304" pitchFamily="18" charset="0"/>
              </a:rPr>
              <a:t>(vakuumenergi), annars skulle universum vara för ungt</a:t>
            </a:r>
          </a:p>
          <a:p>
            <a:pPr marL="273050" lvl="0" indent="-1857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altLang="sv-SE" sz="2000" dirty="0" bmk="">
                <a:solidFill>
                  <a:prstClr val="black"/>
                </a:solidFill>
                <a:ea typeface="Times New Roman" panose="02020603050405020304" pitchFamily="18" charset="0"/>
              </a:rPr>
              <a:t>Egenskap hos tomrummet som skapar utåtriktad kraft</a:t>
            </a:r>
          </a:p>
          <a:p>
            <a:pPr marL="273050" lvl="0" indent="-1857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altLang="sv-SE" sz="2000" dirty="0" bmk="">
                <a:solidFill>
                  <a:prstClr val="black"/>
                </a:solidFill>
                <a:ea typeface="Times New Roman" panose="02020603050405020304" pitchFamily="18" charset="0"/>
              </a:rPr>
              <a:t>Förklarar den accelererande expansion man tror sig upptäckt</a:t>
            </a:r>
          </a:p>
          <a:p>
            <a:pPr marL="273050" lvl="0" indent="-185738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sz="2000" dirty="0" bmk="">
                <a:solidFill>
                  <a:prstClr val="black"/>
                </a:solidFill>
                <a:ea typeface="Times New Roman" panose="02020603050405020304" pitchFamily="18" charset="0"/>
              </a:rPr>
              <a:t>Fysikens största felräkning</a:t>
            </a:r>
            <a:br>
              <a:rPr lang="sv-SE" altLang="sv-SE" sz="2000" dirty="0" bmk="">
                <a:solidFill>
                  <a:prstClr val="black"/>
                </a:solidFill>
                <a:ea typeface="Times New Roman" panose="02020603050405020304" pitchFamily="18" charset="0"/>
              </a:rPr>
            </a:br>
            <a:r>
              <a:rPr lang="sv-SE" altLang="sv-SE" sz="2000" dirty="0" bmk="">
                <a:solidFill>
                  <a:prstClr val="black"/>
                </a:solidFill>
                <a:ea typeface="Times New Roman" panose="02020603050405020304" pitchFamily="18" charset="0"/>
              </a:rPr>
              <a:t>Beräkningar och observationer skiljer sig en faktor 10</a:t>
            </a:r>
            <a:r>
              <a:rPr lang="sv-SE" altLang="sv-SE" sz="2000" baseline="30000" dirty="0" bmk="">
                <a:solidFill>
                  <a:prstClr val="black"/>
                </a:solidFill>
                <a:ea typeface="Times New Roman" panose="02020603050405020304" pitchFamily="18" charset="0"/>
              </a:rPr>
              <a:t>120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E080AD7-1C26-5578-08FF-05F7ADAFE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9692" y="656583"/>
            <a:ext cx="2107005" cy="169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165AB20-81C8-447B-37B1-4024857F2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409" y="1044077"/>
            <a:ext cx="2133795" cy="169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28DC5D74-F261-235F-472C-D34CBF37B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5985" y="2874000"/>
            <a:ext cx="2272311" cy="1691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89D183-78A1-0D3D-3BCF-88E7473B3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3639" y="4703922"/>
            <a:ext cx="1854657" cy="169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65E38C76-35FC-A543-D262-07DCA30CDD0D}"/>
              </a:ext>
            </a:extLst>
          </p:cNvPr>
          <p:cNvSpPr txBox="1"/>
          <p:nvPr/>
        </p:nvSpPr>
        <p:spPr>
          <a:xfrm>
            <a:off x="7213277" y="2466674"/>
            <a:ext cx="20734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Hagbard Handfaste</a:t>
            </a:r>
          </a:p>
        </p:txBody>
      </p:sp>
      <p:pic>
        <p:nvPicPr>
          <p:cNvPr id="19" name="Bildobjekt 18" descr="En bild som visar skärmbild, konst, grafisk design&#10;&#10;Automatiskt genererad beskrivning">
            <a:extLst>
              <a:ext uri="{FF2B5EF4-FFF2-40B4-BE49-F238E27FC236}">
                <a16:creationId xmlns:a16="http://schemas.microsoft.com/office/drawing/2014/main" id="{5CF2FEFF-12A2-F8D4-ADA9-B53F2ECE55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277" y="3247910"/>
            <a:ext cx="2437111" cy="322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18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DC0565-C315-110C-04AF-2B65D2B9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000" dirty="0"/>
              <a:t>BB-problem:</a:t>
            </a:r>
            <a:r>
              <a:rPr lang="sv-SE" dirty="0"/>
              <a:t> 4. Universums livsvänlighet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0DF52B3-381F-B1C5-9345-8FF308499A02}"/>
              </a:ext>
            </a:extLst>
          </p:cNvPr>
          <p:cNvSpPr txBox="1"/>
          <p:nvPr/>
        </p:nvSpPr>
        <p:spPr>
          <a:xfrm>
            <a:off x="0" y="663450"/>
            <a:ext cx="11719034" cy="5740033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pPr lvl="0"/>
            <a:r>
              <a:rPr lang="sv-SE" altLang="sv-SE" sz="2000" b="1" i="1" dirty="0" bmk="">
                <a:ea typeface="Times New Roman" panose="02020603050405020304" pitchFamily="18" charset="0"/>
              </a:rPr>
              <a:t>Finkalibrering</a:t>
            </a:r>
            <a:r>
              <a:rPr lang="sv-SE" altLang="sv-SE" dirty="0" bmk="">
                <a:ea typeface="Times New Roman" panose="02020603050405020304" pitchFamily="18" charset="0"/>
              </a:rPr>
              <a:t> för att tillåta (intelligent) liv. (Naturlagar, naturkonstanter, jordens egenskaper).</a:t>
            </a:r>
          </a:p>
          <a:p>
            <a:pPr lvl="0">
              <a:spcBef>
                <a:spcPts val="1800"/>
              </a:spcBef>
            </a:pPr>
            <a:r>
              <a:rPr lang="sv-SE" altLang="sv-SE" sz="2000" b="1" i="1" dirty="0" bmk="">
                <a:ea typeface="Times New Roman" panose="02020603050405020304" pitchFamily="18" charset="0"/>
              </a:rPr>
              <a:t>Lösningsförsök:</a:t>
            </a:r>
            <a:r>
              <a:rPr lang="sv-SE" altLang="sv-SE" dirty="0" bmk="">
                <a:ea typeface="Times New Roman" panose="02020603050405020304" pitchFamily="18" charset="0"/>
              </a:rPr>
              <a:t> </a:t>
            </a:r>
            <a:r>
              <a:rPr lang="sv-SE" altLang="sv-SE" i="1" u="sng" dirty="0" bmk="">
                <a:ea typeface="Times New Roman" panose="02020603050405020304" pitchFamily="18" charset="0"/>
              </a:rPr>
              <a:t>Antropiska principen</a:t>
            </a:r>
            <a:r>
              <a:rPr lang="sv-SE" altLang="sv-SE" dirty="0" bmk="">
                <a:ea typeface="Times New Roman" panose="02020603050405020304" pitchFamily="18" charset="0"/>
              </a:rPr>
              <a:t> väljer ett universum från ett </a:t>
            </a:r>
            <a:r>
              <a:rPr lang="sv-SE" altLang="sv-SE" i="1" u="sng" dirty="0" bmk="">
                <a:ea typeface="Times New Roman" panose="02020603050405020304" pitchFamily="18" charset="0"/>
              </a:rPr>
              <a:t>multiversum</a:t>
            </a:r>
            <a:r>
              <a:rPr lang="sv-SE" altLang="sv-SE" dirty="0" bmk="">
                <a:ea typeface="Times New Roman" panose="02020603050405020304" pitchFamily="18" charset="0"/>
              </a:rPr>
              <a:t> med olika naturlagar.</a:t>
            </a:r>
          </a:p>
          <a:p>
            <a:pPr marL="266700" lvl="0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Ej självklart att någon kombination lagar och konstanter tillåter liv.</a:t>
            </a:r>
          </a:p>
          <a:p>
            <a:pPr marL="266700" lvl="0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Universum är också anpassat för att kunna </a:t>
            </a:r>
            <a:r>
              <a:rPr lang="sv-SE" altLang="sv-SE" i="1" u="sng" dirty="0" bmk="">
                <a:ea typeface="Times New Roman" panose="02020603050405020304" pitchFamily="18" charset="0"/>
              </a:rPr>
              <a:t>studeras</a:t>
            </a:r>
            <a:r>
              <a:rPr lang="sv-SE" altLang="sv-SE" dirty="0" bmk="">
                <a:ea typeface="Times New Roman" panose="02020603050405020304" pitchFamily="18" charset="0"/>
              </a:rPr>
              <a:t>.</a:t>
            </a:r>
          </a:p>
          <a:p>
            <a:pPr marL="542925" lvl="1" indent="-180975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Månen täcker solen ”exakt” vid solförmörkelser.</a:t>
            </a:r>
          </a:p>
          <a:p>
            <a:pPr marL="542925" lvl="1" indent="-180975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Vår plats i galaxen ger panoramavy ut i universum.</a:t>
            </a:r>
          </a:p>
          <a:p>
            <a:pPr marL="542925" lvl="1" indent="-180975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Olika strålningstyper har ungefär samma styrka.</a:t>
            </a:r>
          </a:p>
          <a:p>
            <a:pPr marL="266700" indent="-180975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Universum är ”</a:t>
            </a:r>
            <a:r>
              <a:rPr lang="sv-SE" altLang="sv-SE" i="1" u="sng" dirty="0" bmk="">
                <a:ea typeface="Times New Roman" panose="02020603050405020304" pitchFamily="18" charset="0"/>
              </a:rPr>
              <a:t>optimalt</a:t>
            </a:r>
            <a:r>
              <a:rPr lang="sv-SE" altLang="sv-SE" dirty="0" bmk="">
                <a:ea typeface="Times New Roman" panose="02020603050405020304" pitchFamily="18" charset="0"/>
              </a:rPr>
              <a:t>” anpassat, inte bara </a:t>
            </a:r>
            <a:r>
              <a:rPr lang="sv-SE" altLang="sv-SE" i="1" u="sng" dirty="0" bmk="">
                <a:ea typeface="Times New Roman" panose="02020603050405020304" pitchFamily="18" charset="0"/>
              </a:rPr>
              <a:t>tillräckligt</a:t>
            </a:r>
            <a:r>
              <a:rPr lang="sv-SE" altLang="sv-SE" dirty="0" bmk="">
                <a:ea typeface="Times New Roman" panose="02020603050405020304" pitchFamily="18" charset="0"/>
              </a:rPr>
              <a:t> anpassat. (Entropin är mycket lägre än nödvändigt.)</a:t>
            </a:r>
          </a:p>
          <a:p>
            <a:pPr marL="542925" lvl="1" indent="-180975">
              <a:buFont typeface="Arial" panose="020B0604020202020204" pitchFamily="34" charset="0"/>
              <a:buChar char="•"/>
            </a:pPr>
            <a:r>
              <a:rPr lang="sv-SE" altLang="sv-SE" i="1" u="sng" dirty="0" bmk="">
                <a:ea typeface="Times New Roman" panose="02020603050405020304" pitchFamily="18" charset="0"/>
              </a:rPr>
              <a:t>2:a huvudsatsen:</a:t>
            </a:r>
            <a:r>
              <a:rPr lang="sv-SE" altLang="sv-SE" dirty="0" bmk="">
                <a:ea typeface="Times New Roman" panose="02020603050405020304" pitchFamily="18" charset="0"/>
              </a:rPr>
              <a:t> Entropi (oordning/förmåga att utföra arbete) ökar alltid i tiden.</a:t>
            </a:r>
          </a:p>
          <a:p>
            <a:pPr marL="542925" lvl="1" indent="-180975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Låg entropi idag (glödheta stjärnor och iskall rymd) </a:t>
            </a:r>
            <a:r>
              <a:rPr lang="sv-SE" altLang="sv-SE" dirty="0" bmk="">
                <a:ea typeface="Times New Roman" panose="02020603050405020304" pitchFamily="18" charset="0"/>
                <a:sym typeface="Wingdings" panose="05000000000000000000" pitchFamily="2" charset="2"/>
              </a:rPr>
              <a:t> Ännu lägre tidigare  Oerhört låg vid starten</a:t>
            </a:r>
          </a:p>
          <a:p>
            <a:pPr marL="542925" lvl="1" indent="-180975">
              <a:buFont typeface="Arial" panose="020B0604020202020204" pitchFamily="34" charset="0"/>
              <a:buChar char="•"/>
            </a:pPr>
            <a:r>
              <a:rPr lang="sv-SE" altLang="sv-SE" i="1" u="sng" dirty="0" bmk="">
                <a:ea typeface="Times New Roman" panose="02020603050405020304" pitchFamily="18" charset="0"/>
                <a:sym typeface="Wingdings" panose="05000000000000000000" pitchFamily="2" charset="2"/>
              </a:rPr>
              <a:t>Kosmologins största problem</a:t>
            </a:r>
            <a:r>
              <a:rPr lang="sv-SE" altLang="sv-SE" dirty="0" bmk="">
                <a:ea typeface="Times New Roman" panose="02020603050405020304" pitchFamily="18" charset="0"/>
                <a:sym typeface="Wingdings" panose="05000000000000000000" pitchFamily="2" charset="2"/>
              </a:rPr>
              <a:t>: Varför är universum en så speciell plats?</a:t>
            </a:r>
            <a:endParaRPr lang="sv-SE" altLang="sv-SE" dirty="0" bmk="">
              <a:ea typeface="Times New Roman" panose="02020603050405020304" pitchFamily="18" charset="0"/>
            </a:endParaRPr>
          </a:p>
          <a:p>
            <a:pPr lvl="0">
              <a:spcBef>
                <a:spcPts val="1800"/>
              </a:spcBef>
            </a:pPr>
            <a:r>
              <a:rPr lang="sv-SE" altLang="sv-SE" sz="2000" b="1" i="1" dirty="0" bmk="">
                <a:ea typeface="Times New Roman" panose="02020603050405020304" pitchFamily="18" charset="0"/>
              </a:rPr>
              <a:t>Kosmologiska principen:</a:t>
            </a:r>
            <a:r>
              <a:rPr lang="sv-SE" altLang="sv-SE" sz="2000" dirty="0" bmk="">
                <a:ea typeface="Times New Roman" panose="02020603050405020304" pitchFamily="18" charset="0"/>
              </a:rPr>
              <a:t> </a:t>
            </a:r>
            <a:r>
              <a:rPr lang="sv-SE" altLang="sv-SE" dirty="0" bmk="">
                <a:ea typeface="Times New Roman" panose="02020603050405020304" pitchFamily="18" charset="0"/>
              </a:rPr>
              <a:t>Filosofiskt antagande att jorden inte är priviligierad.</a:t>
            </a:r>
            <a:br>
              <a:rPr lang="sv-SE" altLang="sv-SE" dirty="0" bmk="">
                <a:ea typeface="Times New Roman" panose="02020603050405020304" pitchFamily="18" charset="0"/>
              </a:rPr>
            </a:br>
            <a:r>
              <a:rPr lang="sv-SE" altLang="sv-SE" dirty="0" bmk="">
                <a:ea typeface="Times New Roman" panose="02020603050405020304" pitchFamily="18" charset="0"/>
                <a:sym typeface="Wingdings" panose="05000000000000000000" pitchFamily="2" charset="2"/>
              </a:rPr>
              <a:t></a:t>
            </a:r>
            <a:r>
              <a:rPr lang="sv-SE" altLang="sv-SE" dirty="0" bmk="">
                <a:ea typeface="Times New Roman" panose="02020603050405020304" pitchFamily="18" charset="0"/>
              </a:rPr>
              <a:t> Universum saknar centrum och gräns </a:t>
            </a:r>
            <a:r>
              <a:rPr lang="sv-SE" altLang="sv-SE" dirty="0" bmk="">
                <a:ea typeface="Times New Roman" panose="02020603050405020304" pitchFamily="18" charset="0"/>
                <a:sym typeface="Wingdings" panose="05000000000000000000" pitchFamily="2" charset="2"/>
              </a:rPr>
              <a:t></a:t>
            </a:r>
            <a:r>
              <a:rPr lang="sv-SE" altLang="sv-SE" dirty="0" bmk="">
                <a:ea typeface="Times New Roman" panose="02020603050405020304" pitchFamily="18" charset="0"/>
              </a:rPr>
              <a:t>. Motsägs av två observationer:</a:t>
            </a:r>
          </a:p>
          <a:p>
            <a:pPr marL="266700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Kvantifierad rödförskjutning </a:t>
            </a:r>
            <a:r>
              <a:rPr lang="sv-SE" altLang="sv-SE" dirty="0" bmk="">
                <a:ea typeface="Times New Roman" panose="02020603050405020304" pitchFamily="18" charset="0"/>
                <a:sym typeface="Wingdings" panose="05000000000000000000" pitchFamily="2" charset="2"/>
              </a:rPr>
              <a:t></a:t>
            </a:r>
            <a:endParaRPr lang="sv-SE" altLang="sv-SE" sz="1200" dirty="0" bmk="">
              <a:highlight>
                <a:srgbClr val="FFFF00"/>
              </a:highlight>
              <a:ea typeface="Times New Roman" panose="02020603050405020304" pitchFamily="18" charset="0"/>
            </a:endParaRPr>
          </a:p>
          <a:p>
            <a:pPr marL="266700" indent="-1809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CMB är inte homogen:</a:t>
            </a:r>
          </a:p>
          <a:p>
            <a:pPr marL="542925" lvl="1" indent="-180975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  <a:sym typeface="Wingdings" panose="05000000000000000000" pitchFamily="2" charset="2"/>
              </a:rPr>
              <a:t>CMB är lokal  Big bang förlorar sitt främsta stöd</a:t>
            </a:r>
            <a:endParaRPr lang="sv-SE" altLang="sv-SE" dirty="0" bmk="">
              <a:ea typeface="Times New Roman" panose="02020603050405020304" pitchFamily="18" charset="0"/>
            </a:endParaRPr>
          </a:p>
          <a:p>
            <a:pPr marL="542925" lvl="1" indent="-180975">
              <a:buFont typeface="Arial" panose="020B0604020202020204" pitchFamily="34" charset="0"/>
              <a:buChar char="•"/>
            </a:pPr>
            <a:r>
              <a:rPr lang="sv-SE" altLang="sv-SE" dirty="0" bmk="">
                <a:ea typeface="Times New Roman" panose="02020603050405020304" pitchFamily="18" charset="0"/>
              </a:rPr>
              <a:t>Jorden har särställning </a:t>
            </a:r>
            <a:r>
              <a:rPr lang="sv-SE" altLang="sv-SE" dirty="0" bmk="">
                <a:ea typeface="Times New Roman" panose="02020603050405020304" pitchFamily="18" charset="0"/>
                <a:sym typeface="Wingdings" panose="05000000000000000000" pitchFamily="2" charset="2"/>
              </a:rPr>
              <a:t> Dödsstöten för kosmologiska principen</a:t>
            </a:r>
          </a:p>
        </p:txBody>
      </p:sp>
      <p:pic>
        <p:nvPicPr>
          <p:cNvPr id="20" name="Bildobjekt 19" descr="En bild som visar stjärna, gräs, mörk, sitter&#10;&#10;Automatiskt genererad beskrivning">
            <a:extLst>
              <a:ext uri="{FF2B5EF4-FFF2-40B4-BE49-F238E27FC236}">
                <a16:creationId xmlns:a16="http://schemas.microsoft.com/office/drawing/2014/main" id="{AEDB97A3-AF0C-922C-0AEC-E547FC45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966" y="4314825"/>
            <a:ext cx="3723317" cy="2482212"/>
          </a:xfrm>
          <a:prstGeom prst="rect">
            <a:avLst/>
          </a:prstGeom>
        </p:spPr>
      </p:pic>
      <p:pic>
        <p:nvPicPr>
          <p:cNvPr id="21" name="Bildobjekt 20" descr="globe020.gif">
            <a:extLst>
              <a:ext uri="{FF2B5EF4-FFF2-40B4-BE49-F238E27FC236}">
                <a16:creationId xmlns:a16="http://schemas.microsoft.com/office/drawing/2014/main" id="{327DDE8C-721D-26C2-6D9C-2A04113F5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6174" y="6503496"/>
            <a:ext cx="252000" cy="261048"/>
          </a:xfrm>
          <a:prstGeom prst="rect">
            <a:avLst/>
          </a:prstGeom>
        </p:spPr>
      </p:pic>
      <p:sp>
        <p:nvSpPr>
          <p:cNvPr id="22" name="textruta 21">
            <a:extLst>
              <a:ext uri="{FF2B5EF4-FFF2-40B4-BE49-F238E27FC236}">
                <a16:creationId xmlns:a16="http://schemas.microsoft.com/office/drawing/2014/main" id="{66CFA50C-B5C3-733E-728E-22C4D015A90A}"/>
              </a:ext>
            </a:extLst>
          </p:cNvPr>
          <p:cNvSpPr txBox="1"/>
          <p:nvPr/>
        </p:nvSpPr>
        <p:spPr>
          <a:xfrm>
            <a:off x="11363007" y="6395212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900" dirty="0">
                <a:solidFill>
                  <a:schemeClr val="bg1"/>
                </a:solidFill>
              </a:rPr>
              <a:t>Jorden inte</a:t>
            </a:r>
          </a:p>
          <a:p>
            <a:pPr algn="ctr"/>
            <a:r>
              <a:rPr lang="sv-SE" sz="900" dirty="0">
                <a:solidFill>
                  <a:schemeClr val="bg1"/>
                </a:solidFill>
              </a:rPr>
              <a:t>skalenlig!</a:t>
            </a:r>
          </a:p>
        </p:txBody>
      </p:sp>
      <p:pic>
        <p:nvPicPr>
          <p:cNvPr id="23" name="Bildobjekt 22" descr="En bild som visar ljus&#10;&#10;Automatiskt genererad beskrivning">
            <a:extLst>
              <a:ext uri="{FF2B5EF4-FFF2-40B4-BE49-F238E27FC236}">
                <a16:creationId xmlns:a16="http://schemas.microsoft.com/office/drawing/2014/main" id="{0D5A9773-506F-5397-9AF7-DFF89C652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4682" y="663450"/>
            <a:ext cx="2380379" cy="238037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044019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24B1FCF-F2D7-4876-BF1B-B65C4F0F1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5235"/>
            <a:ext cx="12192000" cy="622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16000" tIns="114264" rIns="91440" bIns="38088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103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ts val="0"/>
              </a:spcBef>
            </a:pPr>
            <a:r>
              <a:rPr kumimoji="0" lang="sv-SE" altLang="sv-SE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Både vetenskapligt och bibliskt korrekta. Av skapelsetroende forskare obundna av naturalism och kosmologiska principen.</a:t>
            </a:r>
            <a:endParaRPr lang="sv-SE" dirty="0">
              <a:highlight>
                <a:srgbClr val="FFFF00"/>
              </a:highlight>
              <a:latin typeface="+mn-lt"/>
            </a:endParaRPr>
          </a:p>
          <a:p>
            <a:pPr marL="0" marR="0" lvl="0" indent="0" algn="l" defTabSz="914400" rtl="0" eaLnBrk="0" fontAlgn="base" latinLnBrk="0" hangingPunct="0">
              <a:spcBef>
                <a:spcPts val="700"/>
              </a:spcBef>
              <a:spcAft>
                <a:spcPct val="0"/>
              </a:spcAft>
              <a:buClrTx/>
              <a:buSzTx/>
              <a:buFontTx/>
              <a:buNone/>
              <a:tabLst>
                <a:tab pos="6210300" algn="r"/>
              </a:tabLst>
            </a:pPr>
            <a:r>
              <a:rPr lang="sv-SE" altLang="sv-SE" i="1" dirty="0" bmk="">
                <a:latin typeface="+mn-lt"/>
                <a:ea typeface="Times New Roman" panose="02020603050405020304" pitchFamily="18" charset="0"/>
              </a:rPr>
              <a:t>Utmaning</a:t>
            </a:r>
            <a:r>
              <a:rPr kumimoji="0" lang="sv-SE" altLang="sv-SE" b="0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r>
              <a:rPr kumimoji="0" lang="sv-SE" altLang="sv-SE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Hur har ljus från avlägsna stjärnor hunnit hit på 6000 år? </a:t>
            </a:r>
            <a:endParaRPr kumimoji="0" lang="sv-SE" altLang="sv-SE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268288" lvl="0" indent="-182563" defTabSz="914400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sv-SE" altLang="sv-SE" sz="2000" b="1" dirty="0" bmk="">
                <a:latin typeface="+mn-lt"/>
                <a:ea typeface="Times New Roman" panose="02020603050405020304" pitchFamily="18" charset="0"/>
              </a:rPr>
              <a:t>Biosfär-modellen</a:t>
            </a:r>
            <a:r>
              <a:rPr kumimoji="0" lang="sv-SE" altLang="sv-SE" sz="20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r>
              <a:rPr kumimoji="0" lang="sv-SE" altLang="sv-SE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Bara jorden är ung</a:t>
            </a:r>
            <a:r>
              <a:rPr kumimoji="0" lang="sv-SE" altLang="sv-SE" b="0" i="0" u="none" strike="noStrike" cap="none" normalizeH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och atmosfären blev genomskinlig på skapelsedag fyra.</a:t>
            </a:r>
            <a:br>
              <a:rPr lang="sv-SE" altLang="sv-SE" dirty="0" bmk="">
                <a:latin typeface="+mn-lt"/>
                <a:ea typeface="Times New Roman" panose="02020603050405020304" pitchFamily="18" charset="0"/>
              </a:rPr>
            </a:br>
            <a:r>
              <a:rPr lang="sv-SE" altLang="sv-SE" i="1" dirty="0" bmk="">
                <a:latin typeface="+mn-lt"/>
                <a:ea typeface="Times New Roman" panose="02020603050405020304" pitchFamily="18" charset="0"/>
              </a:rPr>
              <a:t>Problem:</a:t>
            </a:r>
            <a:r>
              <a:rPr lang="sv-SE" altLang="sv-SE" dirty="0" bmk="">
                <a:latin typeface="+mn-lt"/>
                <a:ea typeface="Times New Roman" panose="02020603050405020304" pitchFamily="18" charset="0"/>
              </a:rPr>
              <a:t> </a:t>
            </a:r>
            <a:r>
              <a:rPr kumimoji="0" lang="sv-SE" altLang="sv-SE" b="0" u="none" strike="noStrike" cap="none" normalizeH="0" baseline="0" dirty="0" bmk="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På sex dagar skapade Herren himlen, jorden och havet. </a:t>
            </a:r>
            <a:r>
              <a:rPr kumimoji="0" lang="sv-SE" altLang="sv-SE" sz="1400" b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(</a:t>
            </a:r>
            <a:r>
              <a:rPr lang="sv-SE" altLang="sv-SE" sz="1400" dirty="0" bmk="">
                <a:latin typeface="+mn-lt"/>
                <a:ea typeface="Times New Roman" panose="02020603050405020304" pitchFamily="18" charset="0"/>
              </a:rPr>
              <a:t>2 Mos 20:11</a:t>
            </a:r>
            <a:r>
              <a:rPr kumimoji="0" lang="sv-SE" altLang="sv-SE" sz="1400" b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)</a:t>
            </a:r>
          </a:p>
          <a:p>
            <a:pPr marL="268288" marR="0" lvl="0" indent="-182563" algn="l" defTabSz="914400" rtl="0" eaLnBrk="0" fontAlgn="base" latinLnBrk="0" hangingPunct="0">
              <a:spcBef>
                <a:spcPts val="7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210300" algn="r"/>
              </a:tabLst>
            </a:pPr>
            <a:r>
              <a:rPr lang="sv-SE" altLang="sv-SE" sz="2000" b="1" dirty="0" bmk="">
                <a:latin typeface="+mn-lt"/>
                <a:ea typeface="Times New Roman" panose="02020603050405020304" pitchFamily="18" charset="0"/>
              </a:rPr>
              <a:t>Ljuset skapat i sina banor.</a:t>
            </a:r>
            <a:br>
              <a:rPr kumimoji="0" lang="sv-SE" altLang="sv-SE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kumimoji="0" lang="sv-SE" altLang="sv-SE" b="0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Problem:</a:t>
            </a:r>
            <a:r>
              <a:rPr kumimoji="0" lang="sv-SE" altLang="sv-SE" b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Supernovor</a:t>
            </a:r>
            <a:r>
              <a:rPr kumimoji="0" lang="sv-SE" altLang="sv-SE" b="0" u="none" strike="noStrike" cap="none" normalizeH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har aldrig hänt.</a:t>
            </a:r>
          </a:p>
          <a:p>
            <a:pPr marL="268288" lvl="0" indent="-182563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sv-SE" altLang="sv-SE" sz="2000" b="1" dirty="0" bmk="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Minskad ljushastighet. </a:t>
            </a:r>
            <a:r>
              <a:rPr lang="sv-SE" altLang="sv-SE" dirty="0" bmk="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(</a:t>
            </a:r>
            <a:r>
              <a:rPr lang="sv-SE" altLang="sv-SE" i="1" dirty="0" bmk="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Setterfield</a:t>
            </a:r>
            <a:r>
              <a:rPr lang="sv-SE" altLang="sv-SE" dirty="0" bmk="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)</a:t>
            </a:r>
            <a:br>
              <a:rPr lang="sv-SE" altLang="sv-SE" dirty="0" bmk="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</a:br>
            <a:r>
              <a:rPr lang="sv-SE" altLang="sv-SE" i="1" dirty="0" bmk="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Problem:</a:t>
            </a:r>
            <a:r>
              <a:rPr lang="sv-SE" altLang="sv-SE" dirty="0" bmk="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Ändrar även andra konstanter =&gt; Helt annat universum. Och var tog energin vägen?</a:t>
            </a:r>
            <a:endParaRPr kumimoji="0" lang="sv-SE" altLang="sv-SE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n-lt"/>
              <a:ea typeface="Times New Roman" panose="02020603050405020304" pitchFamily="18" charset="0"/>
            </a:endParaRPr>
          </a:p>
          <a:p>
            <a:pPr marL="268288" indent="-182563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kumimoji="0" lang="sv-SE" altLang="sv-SE" sz="2000" b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Relativistisk tidsdilation</a:t>
            </a:r>
            <a:r>
              <a:rPr kumimoji="0" lang="sv-SE" altLang="sv-SE" sz="2000" b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kumimoji="0" lang="sv-SE" altLang="sv-SE" b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Tiden går olika fort pga relativistiska effekter. (</a:t>
            </a:r>
            <a:r>
              <a:rPr kumimoji="0" lang="sv-SE" altLang="sv-SE" b="0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Humphreys</a:t>
            </a:r>
            <a:r>
              <a:rPr kumimoji="0" lang="sv-SE" altLang="sv-SE" b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kumimoji="0" lang="sv-SE" altLang="sv-SE" b="0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Hartnett</a:t>
            </a:r>
            <a:r>
              <a:rPr kumimoji="0" lang="sv-SE" altLang="sv-SE" b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) </a:t>
            </a:r>
            <a:r>
              <a:rPr kumimoji="0" lang="sv-SE" altLang="sv-SE" b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sym typeface="Wingdings" panose="05000000000000000000" pitchFamily="2" charset="2"/>
              </a:rPr>
              <a:t></a:t>
            </a:r>
            <a:br>
              <a:rPr lang="sv-SE" altLang="sv-SE" dirty="0" bmk="">
                <a:latin typeface="+mn-lt"/>
                <a:ea typeface="Times New Roman" panose="02020603050405020304" pitchFamily="18" charset="0"/>
              </a:rPr>
            </a:br>
            <a:r>
              <a:rPr lang="sv-SE" altLang="sv-SE" i="1" dirty="0" bmk="">
                <a:latin typeface="+mn-lt"/>
                <a:ea typeface="Times New Roman" panose="02020603050405020304" pitchFamily="18" charset="0"/>
              </a:rPr>
              <a:t>Skapelsen skedde år 4000 f.Kr, alltså för 13,6 miljarder år sedan!</a:t>
            </a:r>
            <a:br>
              <a:rPr lang="sv-SE" altLang="sv-SE" i="1" dirty="0" bmk="">
                <a:latin typeface="+mn-lt"/>
                <a:ea typeface="Times New Roman" panose="02020603050405020304" pitchFamily="18" charset="0"/>
              </a:rPr>
            </a:br>
            <a:r>
              <a:rPr lang="sv-SE" altLang="sv-SE" i="1" dirty="0" bmk="">
                <a:latin typeface="+mn-lt"/>
                <a:ea typeface="Times New Roman" panose="02020603050405020304" pitchFamily="18" charset="0"/>
              </a:rPr>
              <a:t>Problem:</a:t>
            </a:r>
            <a:r>
              <a:rPr lang="sv-SE" altLang="sv-SE" dirty="0" bmk="">
                <a:latin typeface="+mn-lt"/>
                <a:ea typeface="Times New Roman" panose="02020603050405020304" pitchFamily="18" charset="0"/>
              </a:rPr>
              <a:t> Vilken tid hade Vintergatan? Problem med både när- och fjärranzonen.</a:t>
            </a:r>
          </a:p>
          <a:p>
            <a:pPr marL="268288" lvl="0" indent="-182563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kumimoji="0" lang="sv-SE" altLang="sv-SE" sz="20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Anisotrop synkroniseringskonvention:</a:t>
            </a:r>
            <a:r>
              <a:rPr kumimoji="0" lang="sv-SE" altLang="sv-SE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Ljusets </a:t>
            </a:r>
            <a:r>
              <a:rPr kumimoji="0" lang="sv-SE" altLang="sv-SE" b="0" i="1" u="sng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envägs</a:t>
            </a:r>
            <a:r>
              <a:rPr kumimoji="0" lang="sv-SE" altLang="sv-SE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hastighet är</a:t>
            </a:r>
            <a:r>
              <a:rPr kumimoji="0" lang="sv-SE" altLang="sv-SE" b="0" i="0" u="none" strike="noStrike" cap="none" normalizeH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bara en konvention</a:t>
            </a:r>
            <a:r>
              <a:rPr kumimoji="0" lang="sv-SE" altLang="sv-SE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. (</a:t>
            </a:r>
            <a:r>
              <a:rPr kumimoji="0" lang="sv-SE" altLang="sv-SE" b="0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Lisle</a:t>
            </a:r>
            <a:r>
              <a:rPr kumimoji="0" lang="sv-SE" altLang="sv-SE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) </a:t>
            </a:r>
            <a:r>
              <a:rPr lang="sv-SE" altLang="sv-SE" dirty="0" bmk="">
                <a:ea typeface="Times New Roman" panose="02020603050405020304" pitchFamily="18" charset="0"/>
                <a:sym typeface="Wingdings" panose="05000000000000000000" pitchFamily="2" charset="2"/>
              </a:rPr>
              <a:t></a:t>
            </a:r>
            <a:br>
              <a:rPr kumimoji="0" lang="sv-SE" altLang="sv-SE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kumimoji="0" lang="sv-SE" altLang="sv-SE" b="0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Ett</a:t>
            </a:r>
            <a:r>
              <a:rPr kumimoji="0" lang="sv-SE" altLang="sv-SE" b="0" i="1" u="none" strike="noStrike" cap="none" normalizeH="0" dirty="0" bmk="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 ontologiskt problem, inte ett epistemologiskt problem.</a:t>
            </a:r>
          </a:p>
          <a:p>
            <a:pPr marL="268288" lvl="0" indent="-182563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sv-SE" altLang="sv-SE" sz="2000" b="1" dirty="0" bmk="">
                <a:latin typeface="+mn-lt"/>
                <a:ea typeface="Times New Roman" panose="02020603050405020304" pitchFamily="18" charset="0"/>
              </a:rPr>
              <a:t>Utvidgad ASC: </a:t>
            </a:r>
            <a:r>
              <a:rPr lang="sv-SE" altLang="sv-SE" dirty="0" bmk="">
                <a:latin typeface="+mn-lt"/>
                <a:ea typeface="Times New Roman" panose="02020603050405020304" pitchFamily="18" charset="0"/>
              </a:rPr>
              <a:t>(Hartnetts nya)</a:t>
            </a:r>
            <a:endParaRPr lang="sv-SE" altLang="sv-SE" dirty="0" bmk="">
              <a:highlight>
                <a:srgbClr val="FFFF00"/>
              </a:highlight>
              <a:latin typeface="+mn-lt"/>
              <a:ea typeface="Times New Roman" panose="02020603050405020304" pitchFamily="18" charset="0"/>
            </a:endParaRPr>
          </a:p>
          <a:p>
            <a:pPr marL="542925" lvl="1" indent="-18097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altLang="sv-SE" dirty="0" bmk="">
                <a:latin typeface="+mn-lt"/>
                <a:ea typeface="Times New Roman" panose="02020603050405020304" pitchFamily="18" charset="0"/>
              </a:rPr>
              <a:t>Gud skapade ett </a:t>
            </a:r>
            <a:r>
              <a:rPr lang="sv-SE" altLang="sv-SE" i="1" dirty="0" bmk="">
                <a:latin typeface="+mn-lt"/>
                <a:ea typeface="Times New Roman" panose="02020603050405020304" pitchFamily="18" charset="0"/>
              </a:rPr>
              <a:t>moget universum </a:t>
            </a:r>
            <a:r>
              <a:rPr lang="sv-SE" altLang="sv-SE" dirty="0" bmk="">
                <a:latin typeface="+mn-lt"/>
                <a:ea typeface="Times New Roman" panose="02020603050405020304" pitchFamily="18" charset="0"/>
              </a:rPr>
              <a:t>för 6000 år sedan (vilket JWSP har visat).</a:t>
            </a:r>
          </a:p>
          <a:p>
            <a:pPr marL="541338" lvl="1" indent="-1793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altLang="sv-SE" dirty="0">
                <a:latin typeface="+mn-lt"/>
                <a:ea typeface="Times New Roman" panose="02020603050405020304" pitchFamily="18" charset="0"/>
              </a:rPr>
              <a:t>Allt ljus nådde omedelbart jorden. (Bibelförfattarnas perspektiv och vetenskapligt korrekt.)</a:t>
            </a:r>
          </a:p>
          <a:p>
            <a:pPr marL="541338" lvl="1" indent="-1793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altLang="sv-SE" dirty="0" bmk="">
                <a:latin typeface="+mn-lt"/>
                <a:ea typeface="Times New Roman" panose="02020603050405020304" pitchFamily="18" charset="0"/>
              </a:rPr>
              <a:t>Statiskt universum. (Rödförskjutningen beror på fotoners interaktion med vacuumenergin.)</a:t>
            </a:r>
          </a:p>
          <a:p>
            <a:pPr marL="541338" lvl="1" indent="-1793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altLang="sv-SE" dirty="0">
                <a:latin typeface="+mn-lt"/>
                <a:ea typeface="Times New Roman" panose="02020603050405020304" pitchFamily="18" charset="0"/>
              </a:rPr>
              <a:t>Jorden nära universums centrum. (G</a:t>
            </a:r>
            <a:r>
              <a:rPr lang="sv-SE" altLang="sv-SE" i="1" dirty="0">
                <a:latin typeface="+mn-lt"/>
                <a:ea typeface="Times New Roman" panose="02020603050405020304" pitchFamily="18" charset="0"/>
              </a:rPr>
              <a:t>alaktocentrisk modell</a:t>
            </a:r>
            <a:r>
              <a:rPr lang="sv-SE" altLang="sv-SE" dirty="0">
                <a:latin typeface="+mn-lt"/>
                <a:ea typeface="Times New Roman" panose="02020603050405020304" pitchFamily="18" charset="0"/>
              </a:rPr>
              <a:t>, inte </a:t>
            </a:r>
            <a:r>
              <a:rPr lang="sv-SE" altLang="sv-SE" i="1" dirty="0">
                <a:latin typeface="+mn-lt"/>
                <a:ea typeface="Times New Roman" panose="02020603050405020304" pitchFamily="18" charset="0"/>
              </a:rPr>
              <a:t>geocentrisk.</a:t>
            </a:r>
            <a:r>
              <a:rPr lang="sv-SE" altLang="sv-SE" dirty="0">
                <a:latin typeface="+mn-lt"/>
                <a:ea typeface="Times New Roman" panose="02020603050405020304" pitchFamily="18" charset="0"/>
              </a:rPr>
              <a:t>)</a:t>
            </a:r>
          </a:p>
          <a:p>
            <a:pPr marL="541338" lvl="1" indent="-1793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altLang="sv-SE" dirty="0">
                <a:latin typeface="+mn-lt"/>
                <a:ea typeface="Times New Roman" panose="02020603050405020304" pitchFamily="18" charset="0"/>
              </a:rPr>
              <a:t>Inga mörka storheter.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F94CAD7-754B-41C2-A8FA-2D272E9EB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Bibliska kosmologier</a:t>
            </a:r>
            <a:endParaRPr lang="sv-SE" dirty="0">
              <a:solidFill>
                <a:schemeClr val="tx1"/>
              </a:solidFill>
              <a:effectLst/>
              <a:highlight>
                <a:srgbClr val="FFFF00"/>
              </a:highlight>
            </a:endParaRPr>
          </a:p>
        </p:txBody>
      </p:sp>
      <p:pic>
        <p:nvPicPr>
          <p:cNvPr id="7" name="Bildobjekt 6" descr="En bild som visar liten, yta, sitter, svart&#10;&#10;Automatiskt genererad beskrivning">
            <a:extLst>
              <a:ext uri="{FF2B5EF4-FFF2-40B4-BE49-F238E27FC236}">
                <a16:creationId xmlns:a16="http://schemas.microsoft.com/office/drawing/2014/main" id="{4D7DB798-47EF-4D04-AC0F-9ED76A03D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8703" y="4283417"/>
            <a:ext cx="2314800" cy="2027509"/>
          </a:xfrm>
          <a:prstGeom prst="rect">
            <a:avLst/>
          </a:prstGeom>
        </p:spPr>
      </p:pic>
      <p:pic>
        <p:nvPicPr>
          <p:cNvPr id="18" name="Bildobjekt 17" descr="Universums skapelse kopia 2.jpg">
            <a:extLst>
              <a:ext uri="{FF2B5EF4-FFF2-40B4-BE49-F238E27FC236}">
                <a16:creationId xmlns:a16="http://schemas.microsoft.com/office/drawing/2014/main" id="{2B126AC5-6C3D-4FD1-AEF3-C9B6F74E4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2094" y="1374259"/>
            <a:ext cx="2316019" cy="2417683"/>
          </a:xfrm>
          <a:prstGeom prst="rect">
            <a:avLst/>
          </a:prstGeom>
        </p:spPr>
      </p:pic>
      <p:pic>
        <p:nvPicPr>
          <p:cNvPr id="19" name="Bildobjekt 18" descr="clogo.gif">
            <a:extLst>
              <a:ext uri="{FF2B5EF4-FFF2-40B4-BE49-F238E27FC236}">
                <a16:creationId xmlns:a16="http://schemas.microsoft.com/office/drawing/2014/main" id="{E786AD89-3664-4934-B7DD-13078E8D4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6847" y="1640721"/>
            <a:ext cx="465473" cy="465473"/>
          </a:xfrm>
          <a:prstGeom prst="rect">
            <a:avLst/>
          </a:prstGeom>
        </p:spPr>
      </p:pic>
      <p:pic>
        <p:nvPicPr>
          <p:cNvPr id="21" name="Bildobjekt 20" descr="En bild som visar sitter, tallrik, foto, svart&#10;&#10;Automatiskt genererad beskrivning">
            <a:extLst>
              <a:ext uri="{FF2B5EF4-FFF2-40B4-BE49-F238E27FC236}">
                <a16:creationId xmlns:a16="http://schemas.microsoft.com/office/drawing/2014/main" id="{DAA2A055-9051-4A9E-B49D-8B1457460D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3395" y="2446069"/>
            <a:ext cx="365416" cy="274062"/>
          </a:xfrm>
          <a:prstGeom prst="rect">
            <a:avLst/>
          </a:prstGeom>
        </p:spPr>
      </p:pic>
      <p:pic>
        <p:nvPicPr>
          <p:cNvPr id="22" name="Bildobjekt 21" descr="slow.gif">
            <a:extLst>
              <a:ext uri="{FF2B5EF4-FFF2-40B4-BE49-F238E27FC236}">
                <a16:creationId xmlns:a16="http://schemas.microsoft.com/office/drawing/2014/main" id="{0571191F-2B28-4EA2-AE0A-E1A7B5B61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130" y="2384555"/>
            <a:ext cx="465473" cy="4654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9" name="Pennanteckning 28">
                <a:extLst>
                  <a:ext uri="{FF2B5EF4-FFF2-40B4-BE49-F238E27FC236}">
                    <a16:creationId xmlns:a16="http://schemas.microsoft.com/office/drawing/2014/main" id="{99C9E644-29A2-77D1-0A1E-E9F6DFBED029}"/>
                  </a:ext>
                </a:extLst>
              </p14:cNvPr>
              <p14:cNvContentPartPr/>
              <p14:nvPr/>
            </p14:nvContentPartPr>
            <p14:xfrm>
              <a:off x="12326935" y="6739197"/>
              <a:ext cx="360" cy="360"/>
            </p14:xfrm>
          </p:contentPart>
        </mc:Choice>
        <mc:Fallback xmlns="">
          <p:pic>
            <p:nvPicPr>
              <p:cNvPr id="29" name="Pennanteckning 28">
                <a:extLst>
                  <a:ext uri="{FF2B5EF4-FFF2-40B4-BE49-F238E27FC236}">
                    <a16:creationId xmlns:a16="http://schemas.microsoft.com/office/drawing/2014/main" id="{99C9E644-29A2-77D1-0A1E-E9F6DFBED029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12308935" y="672119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88" name="Pennanteckning 187">
                <a:extLst>
                  <a:ext uri="{FF2B5EF4-FFF2-40B4-BE49-F238E27FC236}">
                    <a16:creationId xmlns:a16="http://schemas.microsoft.com/office/drawing/2014/main" id="{620FFD34-87F9-E289-2B92-F23F129A70AA}"/>
                  </a:ext>
                </a:extLst>
              </p14:cNvPr>
              <p14:cNvContentPartPr/>
              <p14:nvPr/>
            </p14:nvContentPartPr>
            <p14:xfrm>
              <a:off x="7710247" y="5734437"/>
              <a:ext cx="360" cy="4680"/>
            </p14:xfrm>
          </p:contentPart>
        </mc:Choice>
        <mc:Fallback xmlns="">
          <p:pic>
            <p:nvPicPr>
              <p:cNvPr id="188" name="Pennanteckning 187">
                <a:extLst>
                  <a:ext uri="{FF2B5EF4-FFF2-40B4-BE49-F238E27FC236}">
                    <a16:creationId xmlns:a16="http://schemas.microsoft.com/office/drawing/2014/main" id="{620FFD34-87F9-E289-2B92-F23F129A70AA}"/>
                  </a:ext>
                </a:extLst>
              </p:cNvPr>
              <p:cNvPicPr/>
              <p:nvPr/>
            </p:nvPicPr>
            <p:blipFill>
              <a:blip r:embed="rId326"/>
              <a:stretch>
                <a:fillRect/>
              </a:stretch>
            </p:blipFill>
            <p:spPr>
              <a:xfrm>
                <a:off x="7692247" y="5716437"/>
                <a:ext cx="36000" cy="403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979893288"/>
      </p:ext>
    </p:extLst>
  </p:cSld>
  <p:clrMapOvr>
    <a:masterClrMapping/>
  </p:clrMapOvr>
  <p:transition advTm="8476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3AD2FF2E-9C26-493C-8E9D-8D204261F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" y="0"/>
            <a:ext cx="12192562" cy="686157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E235B24-4003-F124-780B-410750765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James Webb Space Telescope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FD782B5-5EAC-CAF0-100D-0E0BB9B42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773" y="3429000"/>
            <a:ext cx="5143502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6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3AD2FF2E-9C26-493C-8E9D-8D204261F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068" y="539999"/>
            <a:ext cx="5697489" cy="320483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E235B24-4003-F124-780B-410750765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James Webb Space Telescope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7C4DAB4-7FFA-E113-6399-9FAB804B40FD}"/>
              </a:ext>
            </a:extLst>
          </p:cNvPr>
          <p:cNvSpPr txBox="1"/>
          <p:nvPr/>
        </p:nvSpPr>
        <p:spPr>
          <a:xfrm>
            <a:off x="0" y="643949"/>
            <a:ext cx="6363194" cy="2385268"/>
          </a:xfrm>
          <a:prstGeom prst="rect">
            <a:avLst/>
          </a:prstGeom>
          <a:noFill/>
        </p:spPr>
        <p:txBody>
          <a:bodyPr wrap="none" lIns="180000" rtlCol="0">
            <a:spAutoFit/>
          </a:bodyPr>
          <a:lstStyle/>
          <a:p>
            <a:r>
              <a:rPr lang="sv-SE" sz="2400" b="1" dirty="0"/>
              <a:t>En tidmaskin!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i="1" dirty="0"/>
              <a:t>Enligt big bang: </a:t>
            </a:r>
            <a:r>
              <a:rPr lang="sv-SE" sz="2000" dirty="0"/>
              <a:t>Snabbare objekt =&gt; Hunnit längre bort </a:t>
            </a:r>
            <a:br>
              <a:rPr lang="sv-SE" sz="2000" dirty="0"/>
            </a:br>
            <a:r>
              <a:rPr lang="sv-SE" sz="2000" dirty="0"/>
              <a:t>=&gt; Längre färdväg för ljuset =&gt; Äldre objekt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000" dirty="0"/>
              <a:t>Ljuset har ”dragits ut” p.g.a. universums expansion </a:t>
            </a:r>
            <a:br>
              <a:rPr lang="sv-SE" sz="2000" dirty="0"/>
            </a:br>
            <a:r>
              <a:rPr lang="sv-SE" sz="2000" dirty="0"/>
              <a:t>=&gt; Rödförskjutning =&gt; Tidigaste objekten i infrarött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sz="2000" dirty="0"/>
              <a:t>JWST ”ser” infrarött till cirka 300 miljoner år efter bb</a:t>
            </a:r>
          </a:p>
        </p:txBody>
      </p:sp>
      <p:pic>
        <p:nvPicPr>
          <p:cNvPr id="6" name="Bildobjekt 5" descr="En bild som visar text, skärmbild&#10;&#10;Automatiskt genererad beskrivning">
            <a:extLst>
              <a:ext uri="{FF2B5EF4-FFF2-40B4-BE49-F238E27FC236}">
                <a16:creationId xmlns:a16="http://schemas.microsoft.com/office/drawing/2014/main" id="{760DC0F7-654D-3A95-1683-6BFF611877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3394"/>
            <a:ext cx="8908330" cy="363403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FD782B5-5EAC-CAF0-100D-0E0BB9B42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5625" y="4421171"/>
            <a:ext cx="3089637" cy="2059758"/>
          </a:xfrm>
          <a:prstGeom prst="rect">
            <a:avLst/>
          </a:prstGeom>
        </p:spPr>
      </p:pic>
      <p:sp>
        <p:nvSpPr>
          <p:cNvPr id="3" name="Ellips 2">
            <a:extLst>
              <a:ext uri="{FF2B5EF4-FFF2-40B4-BE49-F238E27FC236}">
                <a16:creationId xmlns:a16="http://schemas.microsoft.com/office/drawing/2014/main" id="{359DEF2C-87FF-8D5C-7D83-6B49E1270050}"/>
              </a:ext>
            </a:extLst>
          </p:cNvPr>
          <p:cNvSpPr/>
          <p:nvPr/>
        </p:nvSpPr>
        <p:spPr>
          <a:xfrm>
            <a:off x="4454165" y="3161447"/>
            <a:ext cx="707010" cy="70701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456C06C6-B59E-68C2-E71E-6121A2AC151D}"/>
              </a:ext>
            </a:extLst>
          </p:cNvPr>
          <p:cNvSpPr/>
          <p:nvPr/>
        </p:nvSpPr>
        <p:spPr>
          <a:xfrm>
            <a:off x="4454165" y="6025299"/>
            <a:ext cx="707010" cy="70701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8D2D603E-FD80-11EA-5655-864D33CD0B2C}"/>
              </a:ext>
            </a:extLst>
          </p:cNvPr>
          <p:cNvCxnSpPr>
            <a:endCxn id="3" idx="1"/>
          </p:cNvCxnSpPr>
          <p:nvPr/>
        </p:nvCxnSpPr>
        <p:spPr>
          <a:xfrm>
            <a:off x="3855563" y="2960016"/>
            <a:ext cx="702141" cy="304970"/>
          </a:xfrm>
          <a:prstGeom prst="straightConnector1">
            <a:avLst/>
          </a:prstGeom>
          <a:ln w="57150">
            <a:solidFill>
              <a:srgbClr val="FFC000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941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  <p:bldP spid="3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|26.3|8.3|2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|46|31.6|78.4|59.6|105.8|183|139.4|23.5|34.2|39.8|40.1"/>
</p:tagLst>
</file>

<file path=ppt/theme/theme1.xml><?xml version="1.0" encoding="utf-8"?>
<a:theme xmlns:a="http://schemas.openxmlformats.org/drawingml/2006/main" name="1_Office-tema">
  <a:themeElements>
    <a:clrScheme name="MDV färger">
      <a:dk1>
        <a:sysClr val="windowText" lastClr="000000"/>
      </a:dk1>
      <a:lt1>
        <a:sysClr val="window" lastClr="FFFFFF"/>
      </a:lt1>
      <a:dk2>
        <a:srgbClr val="8E8E8E"/>
      </a:dk2>
      <a:lt2>
        <a:srgbClr val="FF9500"/>
      </a:lt2>
      <a:accent1>
        <a:srgbClr val="FF2D55"/>
      </a:accent1>
      <a:accent2>
        <a:srgbClr val="FFCC00"/>
      </a:accent2>
      <a:accent3>
        <a:srgbClr val="4CD964"/>
      </a:accent3>
      <a:accent4>
        <a:srgbClr val="5AC8FA"/>
      </a:accent4>
      <a:accent5>
        <a:srgbClr val="007AFF"/>
      </a:accent5>
      <a:accent6>
        <a:srgbClr val="ED1EB4"/>
      </a:accent6>
      <a:hlink>
        <a:srgbClr val="FF9500"/>
      </a:hlink>
      <a:folHlink>
        <a:srgbClr val="8E8E93"/>
      </a:folHlink>
    </a:clrScheme>
    <a:fontScheme name="Office-t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  <wetp:taskpane dockstate="right" visibility="0" width="350" row="2">
    <wetp:webextensionref xmlns:r="http://schemas.openxmlformats.org/officeDocument/2006/relationships" r:id="rId2"/>
  </wetp:taskpane>
  <wetp:taskpane dockstate="right" visibility="0" width="350" row="0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B6EC103C-D003-434C-B355-E65F9B3DBA30}">
  <we:reference id="wa104380121" version="2.0.0.0" store="sv-SE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133C66C1-B54C-4A5F-AECE-C9F398C9A7E5}">
  <we:reference id="wa104379279" version="2.1.0.0" store="sv-SE" storeType="OMEX"/>
  <we:alternateReferences>
    <we:reference id="WA104379279" version="2.1.0.0" store="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0E58221A-C293-492E-A158-69927D4925D0}">
  <we:reference id="wa104051163" version="1.2.0.3" store="sv-SE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19256</TotalTime>
  <Words>1670</Words>
  <Application>Microsoft Office PowerPoint</Application>
  <PresentationFormat>Bredbild</PresentationFormat>
  <Paragraphs>187</Paragraphs>
  <Slides>10</Slides>
  <Notes>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7" baseType="lpstr">
      <vt:lpstr>Calibri</vt:lpstr>
      <vt:lpstr>Arial</vt:lpstr>
      <vt:lpstr>Cavolini</vt:lpstr>
      <vt:lpstr>Times New Roman</vt:lpstr>
      <vt:lpstr>Maiandra GD</vt:lpstr>
      <vt:lpstr>Arial Black</vt:lpstr>
      <vt:lpstr>1_Office-tema</vt:lpstr>
      <vt:lpstr>PowerPoint-presentation</vt:lpstr>
      <vt:lpstr>Big bang</vt:lpstr>
      <vt:lpstr>BB-problem: 1. Universums struktur </vt:lpstr>
      <vt:lpstr>BB-problem: 2. Tiden har en början</vt:lpstr>
      <vt:lpstr>BB-problem: 3. Mörka storheter</vt:lpstr>
      <vt:lpstr>BB-problem: 4. Universums livsvänlighet</vt:lpstr>
      <vt:lpstr>Bibliska kosmologier</vt:lpstr>
      <vt:lpstr>James Webb Space Telescope</vt:lpstr>
      <vt:lpstr>James Webb Space Telescope</vt:lpstr>
      <vt:lpstr>Vad har JWST upptäckt?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Anders Gärdeborn</dc:creator>
  <cp:lastModifiedBy>Anders Gärdeborn</cp:lastModifiedBy>
  <cp:revision>1120</cp:revision>
  <cp:lastPrinted>2023-04-21T16:35:34Z</cp:lastPrinted>
  <dcterms:created xsi:type="dcterms:W3CDTF">2014-07-20T14:06:11Z</dcterms:created>
  <dcterms:modified xsi:type="dcterms:W3CDTF">2023-10-25T18:44:30Z</dcterms:modified>
</cp:coreProperties>
</file>