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 bookmarkIdSeed="3">
  <p:sldMasterIdLst>
    <p:sldMasterId id="2147483710" r:id="rId1"/>
  </p:sldMasterIdLst>
  <p:notesMasterIdLst>
    <p:notesMasterId r:id="rId10"/>
  </p:notesMasterIdLst>
  <p:handoutMasterIdLst>
    <p:handoutMasterId r:id="rId11"/>
  </p:handoutMasterIdLst>
  <p:sldIdLst>
    <p:sldId id="1365" r:id="rId2"/>
    <p:sldId id="1456" r:id="rId3"/>
    <p:sldId id="1401" r:id="rId4"/>
    <p:sldId id="1402" r:id="rId5"/>
    <p:sldId id="1250" r:id="rId6"/>
    <p:sldId id="1102" r:id="rId7"/>
    <p:sldId id="1403" r:id="rId8"/>
    <p:sldId id="1223" r:id="rId9"/>
  </p:sldIdLst>
  <p:sldSz cx="12192000" cy="6858000"/>
  <p:notesSz cx="6858000" cy="994568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aiandra GD" panose="020E0502030308020204" pitchFamily="34" charset="0"/>
      <p:regular r:id="rId16"/>
    </p:embeddedFont>
    <p:embeddedFont>
      <p:font typeface="MV Boli" panose="02000500030200090000" pitchFamily="2" charset="0"/>
      <p:regular r:id="rId17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E40882A-E1E2-4833-8D7A-2A79E55E4BF5}">
          <p14:sldIdLst>
            <p14:sldId id="1365"/>
            <p14:sldId id="1456"/>
            <p14:sldId id="1401"/>
            <p14:sldId id="1402"/>
            <p14:sldId id="1250"/>
            <p14:sldId id="1102"/>
            <p14:sldId id="1403"/>
            <p14:sldId id="1223"/>
          </p14:sldIdLst>
        </p14:section>
      </p14:sectionLst>
    </p:ext>
    <p:ext uri="{EFAFB233-063F-42B5-8137-9DF3F51BA10A}">
      <p15:sldGuideLst xmlns:p15="http://schemas.microsoft.com/office/powerpoint/2012/main">
        <p15:guide id="2" pos="1685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FFFF00"/>
    <a:srgbClr val="FEFF01"/>
    <a:srgbClr val="CDD7E2"/>
    <a:srgbClr val="BDB465"/>
    <a:srgbClr val="C9C9C9"/>
    <a:srgbClr val="C3C4C2"/>
    <a:srgbClr val="030305"/>
    <a:srgbClr val="6D6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73191" autoAdjust="0"/>
  </p:normalViewPr>
  <p:slideViewPr>
    <p:cSldViewPr snapToGrid="0">
      <p:cViewPr varScale="1">
        <p:scale>
          <a:sx n="92" d="100"/>
          <a:sy n="92" d="100"/>
        </p:scale>
        <p:origin x="702" y="66"/>
      </p:cViewPr>
      <p:guideLst>
        <p:guide pos="1685"/>
        <p:guide orient="horz" pos="2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738" y="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strike="noStrike" dirty="0"/>
              <a:t>Ämnet är… Vad betyder det?</a:t>
            </a:r>
          </a:p>
          <a:p>
            <a:endParaRPr lang="sv-SE" strike="noStrike" dirty="0"/>
          </a:p>
          <a:p>
            <a:r>
              <a:rPr lang="sv-SE" strike="noStrike" dirty="0"/>
              <a:t>Ett falskt dilemma är när två alternativ presenteras som varandra uteslutande, när de inte är det.</a:t>
            </a:r>
          </a:p>
          <a:p>
            <a:r>
              <a:rPr lang="sv-SE" strike="noStrike" dirty="0"/>
              <a:t>Ex. Pengarna eller Livet.</a:t>
            </a:r>
          </a:p>
          <a:p>
            <a:r>
              <a:rPr lang="sv-SE" strike="noStrike" dirty="0"/>
              <a:t>Försäljningsagenten: Ta vår barnförsäkring för du bryr dig väl om ditt barn?</a:t>
            </a:r>
          </a:p>
          <a:p>
            <a:endParaRPr lang="sv-SE" strike="noStrike" dirty="0"/>
          </a:p>
          <a:p>
            <a:r>
              <a:rPr lang="sv-SE" b="0" dirty="0">
                <a:solidFill>
                  <a:srgbClr val="000000"/>
                </a:solidFill>
              </a:rPr>
              <a:t>Tro eller vetande är också ett falskt dilemma.</a:t>
            </a:r>
          </a:p>
          <a:p>
            <a:r>
              <a:rPr lang="sv-SE" b="0" dirty="0">
                <a:solidFill>
                  <a:srgbClr val="000000"/>
                </a:solidFill>
              </a:rPr>
              <a:t>De är inte ömsesidigt uteslutande. Jag ska visa att tro kan vara en form av vetande.</a:t>
            </a:r>
          </a:p>
          <a:p>
            <a:endParaRPr lang="sv-SE" b="0" dirty="0">
              <a:solidFill>
                <a:srgbClr val="000000"/>
              </a:solidFill>
            </a:endParaRPr>
          </a:p>
          <a:p>
            <a:r>
              <a:rPr lang="sv-SE" b="0" dirty="0">
                <a:solidFill>
                  <a:srgbClr val="000000"/>
                </a:solidFill>
              </a:rPr>
              <a:t>De Ateister/Humanister/Evolutionister som vill bekämpa kristendomen är ofta strategiskt duktiga.</a:t>
            </a:r>
          </a:p>
          <a:p>
            <a:r>
              <a:rPr lang="sv-SE" b="0" dirty="0">
                <a:solidFill>
                  <a:srgbClr val="000000"/>
                </a:solidFill>
              </a:rPr>
              <a:t>Målar</a:t>
            </a:r>
            <a:r>
              <a:rPr lang="sv-SE" b="0" baseline="0" dirty="0">
                <a:solidFill>
                  <a:srgbClr val="000000"/>
                </a:solidFill>
              </a:rPr>
              <a:t> upp en motsatsställning mellan tro &amp; vetande, eller vetenskap som de kallar det ibland.</a:t>
            </a:r>
          </a:p>
          <a:p>
            <a:r>
              <a:rPr lang="sv-SE" b="0" baseline="0" dirty="0">
                <a:solidFill>
                  <a:srgbClr val="000000"/>
                </a:solidFill>
              </a:rPr>
              <a:t>De står för vetenskapen, medan vi kristna får stå för tron.</a:t>
            </a:r>
          </a:p>
          <a:p>
            <a:r>
              <a:rPr lang="sv-SE" b="0" baseline="0" dirty="0">
                <a:solidFill>
                  <a:srgbClr val="000000"/>
                </a:solidFill>
              </a:rPr>
              <a:t>Så länge vi håller oss på vår planhalva är det okey, men nåde den som möter dem med vetenskap. Där har de monopol</a:t>
            </a:r>
          </a:p>
          <a:p>
            <a:endParaRPr lang="sv-SE" b="0" baseline="0" dirty="0">
              <a:solidFill>
                <a:srgbClr val="000000"/>
              </a:solidFill>
            </a:endParaRPr>
          </a:p>
          <a:p>
            <a:r>
              <a:rPr lang="sv-SE" b="0" baseline="0" dirty="0">
                <a:solidFill>
                  <a:srgbClr val="000000"/>
                </a:solidFill>
              </a:rPr>
              <a:t>Vi får inte vara naiva och lägga oss platta för detta.</a:t>
            </a:r>
          </a:p>
          <a:p>
            <a:r>
              <a:rPr lang="sv-SE" b="0" baseline="0" dirty="0">
                <a:solidFill>
                  <a:srgbClr val="000000"/>
                </a:solidFill>
              </a:rPr>
              <a:t>Första steget är att genomskåda att det är en felaktig logik.</a:t>
            </a:r>
          </a:p>
          <a:p>
            <a:r>
              <a:rPr lang="sv-SE" b="0" baseline="0" dirty="0">
                <a:solidFill>
                  <a:srgbClr val="000000"/>
                </a:solidFill>
              </a:rPr>
              <a:t>Det är vad videon vill visa.</a:t>
            </a:r>
            <a:endParaRPr lang="sv-SE" strike="sng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79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sv-SE" b="0" strike="noStrike" dirty="0"/>
              <a:t>Titel: Jämför T&amp;V. </a:t>
            </a:r>
            <a:r>
              <a:rPr lang="sv-SE" b="0" i="1" strike="noStrike" dirty="0"/>
              <a:t>Hela bilden </a:t>
            </a:r>
            <a:r>
              <a:rPr lang="sv-SE" b="0" strike="noStrike" dirty="0"/>
              <a:t>handlar om vetande. Tro kommer att vara en komponent.</a:t>
            </a:r>
          </a:p>
          <a:p>
            <a:endParaRPr lang="sv-SE" b="1" strike="noStrike" dirty="0"/>
          </a:p>
          <a:p>
            <a:r>
              <a:rPr lang="sv-SE" b="1" strike="noStrike" dirty="0"/>
              <a:t>Uppenbarad</a:t>
            </a:r>
            <a:r>
              <a:rPr lang="sv-SE" strike="noStrike" dirty="0"/>
              <a:t> kunskap: Någon vet mer än vi.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Ex. föräldern som varnar barnet för bilar. Men håller för sant. Man experimenterar inte.</a:t>
            </a:r>
          </a:p>
          <a:p>
            <a:r>
              <a:rPr lang="sv-SE" b="1" strike="noStrike" dirty="0"/>
              <a:t>Empirisk</a:t>
            </a:r>
            <a:r>
              <a:rPr lang="sv-SE" strike="noStrike" dirty="0"/>
              <a:t> kunskap: Erfarenhetsbaserad.</a:t>
            </a:r>
          </a:p>
          <a:p>
            <a:endParaRPr lang="sv-SE" strike="noStrike" dirty="0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strike="noStrike" dirty="0"/>
              <a:t>Tro</a:t>
            </a:r>
            <a:r>
              <a:rPr lang="sv-SE" strike="noStrike" dirty="0"/>
              <a:t> kräver att källan för ens tro är trovärdig.</a:t>
            </a:r>
            <a:br>
              <a:rPr lang="sv-SE" strike="noStrike" dirty="0"/>
            </a:br>
            <a:r>
              <a:rPr lang="sv-SE" strike="noStrike" dirty="0"/>
              <a:t>Tro är inte motsats till vetande, utan en form av vetande. (Jämför titeln ”Tro eller vetande, ett falskt dilemma”.)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Kategorifel att jämföra.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strike="noStrike" dirty="0"/>
              <a:t>Sinnen </a:t>
            </a:r>
            <a:r>
              <a:rPr lang="sv-SE" b="0" strike="noStrike" dirty="0"/>
              <a:t>(k</a:t>
            </a:r>
            <a:r>
              <a:rPr lang="sv-SE" strike="noStrike" dirty="0"/>
              <a:t>an förstärkas med instrument) och </a:t>
            </a:r>
            <a:r>
              <a:rPr lang="sv-SE" b="1" strike="noStrike" dirty="0"/>
              <a:t>förnuft</a:t>
            </a:r>
            <a:r>
              <a:rPr lang="sv-SE" strike="noStrike" dirty="0"/>
              <a:t> kräver också tillförlitlighet. </a:t>
            </a:r>
          </a:p>
          <a:p>
            <a:endParaRPr lang="sv-SE" strike="noStrike" dirty="0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Att tro på vetenskap är </a:t>
            </a:r>
            <a:r>
              <a:rPr lang="sv-SE" i="1" u="sng" strike="noStrike" dirty="0"/>
              <a:t>inte detsamma som</a:t>
            </a:r>
            <a:r>
              <a:rPr lang="sv-SE" strike="noStrike" dirty="0"/>
              <a:t> att tro på evolution!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Tvärtom faktiskt: Jag håller vetenskapen högt och </a:t>
            </a:r>
            <a:r>
              <a:rPr lang="sv-SE" i="1" strike="noStrike" dirty="0"/>
              <a:t>just därför</a:t>
            </a:r>
            <a:r>
              <a:rPr lang="sv-SE" strike="noStrike" dirty="0"/>
              <a:t> förkastar jag evolutionsläran. Den är usel vetenskap.</a:t>
            </a:r>
          </a:p>
          <a:p>
            <a:r>
              <a:rPr lang="sv-SE" strike="noStrike" dirty="0"/>
              <a:t>Massor av andra religioner än Bibelns. Massor av vetenskapliga teorier andra än evolutionsläran.</a:t>
            </a:r>
          </a:p>
          <a:p>
            <a:r>
              <a:rPr lang="sv-SE" strike="noStrike" dirty="0"/>
              <a:t>Att hävda evolution som den enda möjliga vetenskapen är lika dogmatiskt som att hävda Bibeln som enda möjliga religionen.</a:t>
            </a:r>
          </a:p>
          <a:p>
            <a:endParaRPr lang="sv-SE" strike="noStrike" dirty="0"/>
          </a:p>
          <a:p>
            <a:r>
              <a:rPr lang="sv-SE" strike="noStrike" dirty="0"/>
              <a:t>Vid korslagda pilar: Stor förvirring här. Man antar Bibel = Religion och Evolution = Vetenskap.</a:t>
            </a:r>
          </a:p>
          <a:p>
            <a:r>
              <a:rPr lang="sv-SE" strike="noStrike" dirty="0"/>
              <a:t>Visst innehåller Bibeln religion, men också empiri och förnuft (historisk &amp; naturvetenskaplig vetenskap).</a:t>
            </a:r>
          </a:p>
          <a:p>
            <a:r>
              <a:rPr lang="sv-SE" strike="noStrike" dirty="0"/>
              <a:t>Visst är ev. läran vetenskaplig, men också tro (tex på ett gemensamt ursprung).</a:t>
            </a:r>
          </a:p>
          <a:p>
            <a:endParaRPr lang="sv-SE" strike="noStrike" dirty="0"/>
          </a:p>
          <a:p>
            <a:r>
              <a:rPr lang="sv-SE" strike="noStrike" dirty="0"/>
              <a:t>Vem är det då som uppenbarar?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trike="noStrike" dirty="0"/>
              <a:t>Bibeln är uppenbart: Gud, universums skapare som vet allt =&gt; Tillförlitlig. Han var dessutom med när jorden skapades.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trike="noStrike" dirty="0"/>
              <a:t>Evolutionsläran inte lika uppenbart. Men det är läroböcker och lärare som lär unga biologer som oftast väljer att </a:t>
            </a:r>
            <a:r>
              <a:rPr lang="sv-SE" i="1" u="sng" strike="noStrike" dirty="0"/>
              <a:t>tro</a:t>
            </a:r>
            <a:r>
              <a:rPr lang="sv-SE" strike="noStrike" dirty="0"/>
              <a:t> på 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281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lvl="2" indent="0" defTabSz="914400">
              <a:buFont typeface="Arial" panose="020B0604020202020204" pitchFamily="34" charset="0"/>
              <a:buNone/>
              <a:defRPr/>
            </a:pPr>
            <a:r>
              <a:rPr lang="sv-SE" baseline="0" dirty="0"/>
              <a:t>VO: Oändlig regression =&gt; Den första orsaken kan per definition inte ha en naturlig förklaring. Då hade den varit första orsaken.</a:t>
            </a:r>
            <a:br>
              <a:rPr lang="sv-SE" baseline="0" dirty="0"/>
            </a:br>
            <a:r>
              <a:rPr lang="sv-SE" baseline="0" dirty="0"/>
              <a:t>Den första orsaken kan inte vara fysikalisk för då hade den tillhört universum som inte kan ha existerat innan det började existera.</a:t>
            </a:r>
          </a:p>
          <a:p>
            <a:pPr marL="0" lvl="2" indent="0" defTabSz="914400">
              <a:buFont typeface="Arial" panose="020B0604020202020204" pitchFamily="34" charset="0"/>
              <a:buNone/>
              <a:defRPr/>
            </a:pPr>
            <a:r>
              <a:rPr lang="sv-SE" baseline="0" dirty="0"/>
              <a:t>Gud står utanför naturen (till skillnad mot panteistiska och asagudar m.fl.).</a:t>
            </a:r>
          </a:p>
          <a:p>
            <a:pPr marL="0" lvl="2" indent="0" defTabSz="914400">
              <a:buFont typeface="Arial" panose="020B0604020202020204" pitchFamily="34" charset="0"/>
              <a:buNone/>
              <a:defRPr/>
            </a:pPr>
            <a:endParaRPr lang="sv-SE" baseline="0" dirty="0"/>
          </a:p>
          <a:p>
            <a:pPr marL="0" lvl="2" indent="0" defTabSz="914400">
              <a:buFont typeface="Arial" panose="020B0604020202020204" pitchFamily="34" charset="0"/>
              <a:buNone/>
              <a:defRPr/>
            </a:pPr>
            <a:r>
              <a:rPr lang="sv-SE" baseline="0" dirty="0"/>
              <a:t>VO: ”Att ersätta gudstro med vetenskap är att förneka korsordsmakaren när vi löst korsordet.”</a:t>
            </a:r>
          </a:p>
          <a:p>
            <a:pPr marL="360000" lvl="3" indent="180000" defTabSz="914400">
              <a:buFont typeface="Arial" panose="020B0604020202020204" pitchFamily="34" charset="0"/>
              <a:buChar char="•"/>
              <a:defRPr/>
            </a:pPr>
            <a:endParaRPr lang="sv-SE" baseline="0" dirty="0"/>
          </a:p>
          <a:p>
            <a:pPr marL="0" lvl="2" indent="0" defTabSz="914400">
              <a:buFont typeface="Arial" panose="020B0604020202020204" pitchFamily="34" charset="0"/>
              <a:buNone/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VO: </a:t>
            </a:r>
            <a:r>
              <a:rPr lang="sv-SE" sz="2400" dirty="0">
                <a:ea typeface="Times New Roman" panose="02020603050405020304" pitchFamily="18" charset="0"/>
              </a:rPr>
              <a:t>Underverk/mirakler är </a:t>
            </a:r>
            <a:r>
              <a:rPr lang="sv-SE" sz="2400" i="1" dirty="0">
                <a:ea typeface="Times New Roman" panose="02020603050405020304" pitchFamily="18" charset="0"/>
              </a:rPr>
              <a:t>per definition </a:t>
            </a:r>
            <a:r>
              <a:rPr lang="sv-SE" sz="2400" dirty="0">
                <a:ea typeface="Times New Roman" panose="02020603050405020304" pitchFamily="18" charset="0"/>
              </a:rPr>
              <a:t>oåtkomliga för vetenskap.</a:t>
            </a:r>
          </a:p>
          <a:p>
            <a:pPr marL="0" lvl="2" indent="0" defTabSz="914400">
              <a:buFont typeface="Arial" panose="020B0604020202020204" pitchFamily="34" charset="0"/>
              <a:buNone/>
              <a:defRPr/>
            </a:pPr>
            <a:endParaRPr lang="sv-SE" sz="2400" dirty="0">
              <a:ea typeface="Times New Roman" panose="02020603050405020304" pitchFamily="18" charset="0"/>
            </a:endParaRPr>
          </a:p>
          <a:p>
            <a:pPr marL="0" lvl="2" indent="0" defTabSz="914400">
              <a:buFont typeface="Arial" panose="020B0604020202020204" pitchFamily="34" charset="0"/>
              <a:buNone/>
              <a:defRPr/>
            </a:pPr>
            <a:r>
              <a:rPr lang="sv-SE" sz="2400" dirty="0">
                <a:ea typeface="Times New Roman" panose="02020603050405020304" pitchFamily="18" charset="0"/>
              </a:rPr>
              <a:t>VO: Både naturlagsbundet och mirakler är uttryck för Guds handlande =&gt; Även det naturliga är övernaturligt.</a:t>
            </a:r>
            <a:br>
              <a:rPr lang="sv-SE" sz="2400" dirty="0">
                <a:ea typeface="Times New Roman" panose="02020603050405020304" pitchFamily="18" charset="0"/>
              </a:rPr>
            </a:br>
            <a:r>
              <a:rPr lang="sv-SE" sz="2400" dirty="0">
                <a:ea typeface="Times New Roman" panose="02020603050405020304" pitchFamily="18" charset="0"/>
              </a:rPr>
              <a:t>Ateisten/naturalisten har blivit så blasé att han missar att naturlagarna i sig är övernaturliga.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2400" i="0" dirty="0">
              <a:ea typeface="Times New Roman" panose="02020603050405020304" pitchFamily="18" charset="0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800" dirty="0">
                <a:ea typeface="Times New Roman" panose="02020603050405020304" pitchFamily="18" charset="0"/>
              </a:rPr>
              <a:t>Einstein: Antingen betraktar man allting som ett mirakel eller allting.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3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indent="0" defTabSz="914400">
              <a:buFont typeface="Arial" panose="020B0604020202020204" pitchFamily="34" charset="0"/>
              <a:buNone/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84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0" i="0" baseline="0" dirty="0"/>
              <a:t>VO: Test mot naturen genom </a:t>
            </a:r>
            <a:r>
              <a:rPr lang="sv-SE" b="1" i="0" baseline="0" dirty="0"/>
              <a:t>observationer</a:t>
            </a:r>
            <a:r>
              <a:rPr lang="sv-SE" b="0" i="0" baseline="0" dirty="0"/>
              <a:t> och </a:t>
            </a:r>
            <a:r>
              <a:rPr lang="sv-SE" b="1" i="0" baseline="0" dirty="0"/>
              <a:t>experiment</a:t>
            </a:r>
          </a:p>
          <a:p>
            <a:pPr marL="0" indent="0">
              <a:buNone/>
            </a:pPr>
            <a:r>
              <a:rPr lang="sv-SE" b="0" i="0" baseline="0" dirty="0"/>
              <a:t>Vid god överensstämmelse upphöjs hypotesen till </a:t>
            </a:r>
            <a:r>
              <a:rPr lang="sv-SE" b="1" i="0" baseline="0" dirty="0"/>
              <a:t>teori</a:t>
            </a:r>
            <a:r>
              <a:rPr lang="sv-SE" b="0" i="0" baseline="0" dirty="0"/>
              <a:t> eller </a:t>
            </a:r>
            <a:r>
              <a:rPr lang="sv-SE" b="1" i="0" baseline="0" dirty="0"/>
              <a:t>naturlag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VO: Bibelcitat från: Rom 1:19, Joh 3:11, Rom 1:4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VO: Hebreernas monoteistiska gudsbild en grund för vetenskap eftersom universum inte styrs av en massa nyckfulla gudar som styr sina egna domäner.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08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aseline="0" dirty="0"/>
              <a:t>VO: </a:t>
            </a:r>
            <a:r>
              <a:rPr lang="sv-SE" b="0" baseline="0" dirty="0"/>
              <a:t>Frågan tro-vetenskap är överreklamerad.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Därför är det bättre att skilja Ateism-Teism.</a:t>
            </a:r>
          </a:p>
          <a:p>
            <a:endParaRPr lang="sv-SE" b="0" i="0" dirty="0"/>
          </a:p>
          <a:p>
            <a:r>
              <a:rPr lang="sv-SE" b="0" i="0" dirty="0"/>
              <a:t>VO: Antingen har materien skapat intelligens eller så har intelligens skapat</a:t>
            </a:r>
            <a:r>
              <a:rPr lang="sv-SE" b="0" i="0" baseline="0" dirty="0"/>
              <a:t> materien.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162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trike="noStrike" dirty="0"/>
              <a:t>VO: ”Naturalism” bättre eftersom ”materialism” kan betyda en viss inställning till materiella ägodelar.</a:t>
            </a:r>
          </a:p>
          <a:p>
            <a:endParaRPr lang="sv-SE" strike="noStrike" dirty="0"/>
          </a:p>
          <a:p>
            <a:r>
              <a:rPr lang="sv-SE" strike="noStrike" dirty="0"/>
              <a:t>VO: Många säger pompöst: Jag följer bevisen vart de än leder.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5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VO: Tidigare ”tro” har bara gällt försanthållandet.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6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C525A06-C413-4638-8250-8838A4852E60}"/>
              </a:ext>
            </a:extLst>
          </p:cNvPr>
          <p:cNvSpPr txBox="1"/>
          <p:nvPr userDrawn="1"/>
        </p:nvSpPr>
        <p:spPr>
          <a:xfrm>
            <a:off x="9839377" y="34452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5986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53BA9289-3D56-48F6-B267-72B66A52B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78EDDBC9-8596-4912-8C93-FE4857F23492}"/>
              </a:ext>
            </a:extLst>
          </p:cNvPr>
          <p:cNvSpPr/>
          <p:nvPr userDrawn="1"/>
        </p:nvSpPr>
        <p:spPr>
          <a:xfrm>
            <a:off x="0" y="162626"/>
            <a:ext cx="12191999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3200" b="0" dirty="0">
                <a:ln w="6350">
                  <a:noFill/>
                </a:ln>
                <a:solidFill>
                  <a:schemeClr val="bg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2F96793-3890-40BF-AB90-5945EE027776}"/>
              </a:ext>
            </a:extLst>
          </p:cNvPr>
          <p:cNvSpPr/>
          <p:nvPr userDrawn="1"/>
        </p:nvSpPr>
        <p:spPr>
          <a:xfrm>
            <a:off x="0" y="4386209"/>
            <a:ext cx="12192000" cy="1384995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54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Tro eller Vetande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Ett falskt dilemma </a:t>
            </a:r>
            <a:endParaRPr lang="sv-SE" sz="3600" dirty="0">
              <a:effectLst>
                <a:glow rad="127000">
                  <a:schemeClr val="accent2">
                    <a:lumMod val="60000"/>
                    <a:lumOff val="40000"/>
                  </a:schemeClr>
                </a:glow>
              </a:effectLst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C6346836-7635-49B7-8568-CF693A2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875953"/>
            <a:ext cx="12191999" cy="956595"/>
          </a:xfrm>
          <a:prstGeom prst="rect">
            <a:avLst/>
          </a:prstGeom>
          <a:effectLst/>
        </p:spPr>
        <p:txBody>
          <a:bodyPr lIns="432000" anchor="ctr"/>
          <a:lstStyle>
            <a:lvl1pPr algn="ctr">
              <a:lnSpc>
                <a:spcPts val="6000"/>
              </a:lnSpc>
              <a:defRPr sz="4000" b="1">
                <a:ln w="19050">
                  <a:noFill/>
                </a:ln>
                <a:solidFill>
                  <a:schemeClr val="tx1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39" y="6035612"/>
            <a:ext cx="107899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27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8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9F572-2232-499F-9CCD-87E3919A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 Bibel och Vetenskap</a:t>
            </a:r>
          </a:p>
        </p:txBody>
      </p:sp>
    </p:spTree>
    <p:extLst>
      <p:ext uri="{BB962C8B-B14F-4D97-AF65-F5344CB8AC3E}">
        <p14:creationId xmlns:p14="http://schemas.microsoft.com/office/powerpoint/2010/main" val="274525182"/>
      </p:ext>
    </p:extLst>
  </p:cSld>
  <p:clrMapOvr>
    <a:masterClrMapping/>
  </p:clrMapOvr>
  <p:transition advTm="210925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DF91F1-8F25-449E-A3A7-57109299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Två sätt att kunna </a:t>
            </a:r>
            <a:r>
              <a:rPr lang="sv-SE" b="1" i="1"/>
              <a:t>veta</a:t>
            </a:r>
            <a:r>
              <a:rPr lang="sv-SE"/>
              <a:t> någonting</a:t>
            </a:r>
            <a:endParaRPr lang="sv-SE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0166449-A650-41E9-8507-125A7031A78D}"/>
              </a:ext>
            </a:extLst>
          </p:cNvPr>
          <p:cNvSpPr txBox="1"/>
          <p:nvPr/>
        </p:nvSpPr>
        <p:spPr>
          <a:xfrm>
            <a:off x="6809522" y="5884510"/>
            <a:ext cx="2556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sv-SE"/>
            </a:defPPr>
            <a:lvl1pPr algn="ctr">
              <a:defRPr sz="4000" b="1"/>
            </a:lvl1pPr>
          </a:lstStyle>
          <a:p>
            <a:r>
              <a:rPr lang="sv-SE" sz="2400"/>
              <a:t>Evolutionslära</a:t>
            </a:r>
          </a:p>
        </p:txBody>
      </p:sp>
      <p:sp>
        <p:nvSpPr>
          <p:cNvPr id="17" name="Pil: vänster-höger 16">
            <a:extLst>
              <a:ext uri="{FF2B5EF4-FFF2-40B4-BE49-F238E27FC236}">
                <a16:creationId xmlns:a16="http://schemas.microsoft.com/office/drawing/2014/main" id="{E2E20CA3-CD4F-47E2-A113-2D1395E749FC}"/>
              </a:ext>
            </a:extLst>
          </p:cNvPr>
          <p:cNvSpPr/>
          <p:nvPr/>
        </p:nvSpPr>
        <p:spPr>
          <a:xfrm>
            <a:off x="3866375" y="5938066"/>
            <a:ext cx="2314470" cy="612000"/>
          </a:xfrm>
          <a:prstGeom prst="leftRightArrow">
            <a:avLst>
              <a:gd name="adj1" fmla="val 66326"/>
              <a:gd name="adj2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sv-SE" sz="2400">
              <a:solidFill>
                <a:schemeClr val="dk1"/>
              </a:solidFill>
            </a:endParaRP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E3474B0B-D3D2-4E5D-A4B2-D8791C9C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165" y="5865419"/>
            <a:ext cx="762891" cy="758182"/>
          </a:xfrm>
          <a:prstGeom prst="rect">
            <a:avLst/>
          </a:prstGeom>
        </p:spPr>
      </p:pic>
      <p:sp>
        <p:nvSpPr>
          <p:cNvPr id="68" name="Pil: vänster-höger 67">
            <a:extLst>
              <a:ext uri="{FF2B5EF4-FFF2-40B4-BE49-F238E27FC236}">
                <a16:creationId xmlns:a16="http://schemas.microsoft.com/office/drawing/2014/main" id="{8B03618D-3C43-409E-8480-FF2AA9EBBFD8}"/>
              </a:ext>
            </a:extLst>
          </p:cNvPr>
          <p:cNvSpPr/>
          <p:nvPr/>
        </p:nvSpPr>
        <p:spPr>
          <a:xfrm>
            <a:off x="3866375" y="2593578"/>
            <a:ext cx="2314470" cy="612000"/>
          </a:xfrm>
          <a:prstGeom prst="leftRightArrow">
            <a:avLst>
              <a:gd name="adj1" fmla="val 66326"/>
              <a:gd name="adj2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sv-SE" sz="2400">
              <a:solidFill>
                <a:schemeClr val="dk1"/>
              </a:solidFill>
            </a:endParaRPr>
          </a:p>
        </p:txBody>
      </p:sp>
      <p:pic>
        <p:nvPicPr>
          <p:cNvPr id="74" name="Bildobjekt 73">
            <a:extLst>
              <a:ext uri="{FF2B5EF4-FFF2-40B4-BE49-F238E27FC236}">
                <a16:creationId xmlns:a16="http://schemas.microsoft.com/office/drawing/2014/main" id="{32DE03F8-F736-4262-82C7-34C9A9D33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165" y="2529725"/>
            <a:ext cx="762891" cy="762891"/>
          </a:xfrm>
          <a:prstGeom prst="rect">
            <a:avLst/>
          </a:prstGeom>
        </p:spPr>
      </p:pic>
      <p:sp>
        <p:nvSpPr>
          <p:cNvPr id="79" name="Pil: nedåt 78">
            <a:extLst>
              <a:ext uri="{FF2B5EF4-FFF2-40B4-BE49-F238E27FC236}">
                <a16:creationId xmlns:a16="http://schemas.microsoft.com/office/drawing/2014/main" id="{A9180763-7FAB-4BB6-A665-BAAB37F16700}"/>
              </a:ext>
            </a:extLst>
          </p:cNvPr>
          <p:cNvSpPr/>
          <p:nvPr/>
        </p:nvSpPr>
        <p:spPr>
          <a:xfrm>
            <a:off x="1276411" y="5075373"/>
            <a:ext cx="1366575" cy="664865"/>
          </a:xfrm>
          <a:prstGeom prst="downArrow">
            <a:avLst>
              <a:gd name="adj1" fmla="val 100000"/>
              <a:gd name="adj2" fmla="val 3333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144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2000">
                <a:solidFill>
                  <a:schemeClr val="dk1"/>
                </a:solidFill>
              </a:rPr>
              <a:t>En</a:t>
            </a:r>
          </a:p>
          <a:p>
            <a:pPr algn="ctr">
              <a:lnSpc>
                <a:spcPts val="2000"/>
              </a:lnSpc>
            </a:pPr>
            <a:r>
              <a:rPr lang="sv-SE" sz="2000"/>
              <a:t>möjlighet</a:t>
            </a:r>
            <a:endParaRPr lang="sv-SE" sz="2000">
              <a:solidFill>
                <a:schemeClr val="dk1"/>
              </a:solidFill>
            </a:endParaRPr>
          </a:p>
        </p:txBody>
      </p:sp>
      <p:sp>
        <p:nvSpPr>
          <p:cNvPr id="80" name="Pil: nedåt 79">
            <a:extLst>
              <a:ext uri="{FF2B5EF4-FFF2-40B4-BE49-F238E27FC236}">
                <a16:creationId xmlns:a16="http://schemas.microsoft.com/office/drawing/2014/main" id="{3845AF68-7818-4E2A-97ED-5F14278A4319}"/>
              </a:ext>
            </a:extLst>
          </p:cNvPr>
          <p:cNvSpPr/>
          <p:nvPr/>
        </p:nvSpPr>
        <p:spPr>
          <a:xfrm>
            <a:off x="7404235" y="5075373"/>
            <a:ext cx="1366575" cy="664865"/>
          </a:xfrm>
          <a:prstGeom prst="downArrow">
            <a:avLst>
              <a:gd name="adj1" fmla="val 100000"/>
              <a:gd name="adj2" fmla="val 3333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144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2000">
                <a:solidFill>
                  <a:schemeClr val="dk1"/>
                </a:solidFill>
              </a:rPr>
              <a:t>En</a:t>
            </a:r>
          </a:p>
          <a:p>
            <a:pPr algn="ctr">
              <a:lnSpc>
                <a:spcPts val="2000"/>
              </a:lnSpc>
            </a:pPr>
            <a:r>
              <a:rPr lang="sv-SE" sz="2000"/>
              <a:t>möjlighet</a:t>
            </a:r>
            <a:endParaRPr lang="sv-SE" sz="2000">
              <a:solidFill>
                <a:schemeClr val="dk1"/>
              </a:solidFill>
            </a:endParaRPr>
          </a:p>
        </p:txBody>
      </p:sp>
      <p:sp>
        <p:nvSpPr>
          <p:cNvPr id="81" name="Pil: nedåt 80">
            <a:extLst>
              <a:ext uri="{FF2B5EF4-FFF2-40B4-BE49-F238E27FC236}">
                <a16:creationId xmlns:a16="http://schemas.microsoft.com/office/drawing/2014/main" id="{891CF7D7-3D81-494F-B7F6-B20B74C41434}"/>
              </a:ext>
            </a:extLst>
          </p:cNvPr>
          <p:cNvSpPr/>
          <p:nvPr/>
        </p:nvSpPr>
        <p:spPr>
          <a:xfrm>
            <a:off x="1276411" y="1728547"/>
            <a:ext cx="1366575" cy="664865"/>
          </a:xfrm>
          <a:prstGeom prst="downArrow">
            <a:avLst>
              <a:gd name="adj1" fmla="val 100000"/>
              <a:gd name="adj2" fmla="val 3333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144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2000"/>
              <a:t>tillägnas</a:t>
            </a:r>
          </a:p>
          <a:p>
            <a:pPr algn="ctr">
              <a:lnSpc>
                <a:spcPts val="2000"/>
              </a:lnSpc>
            </a:pPr>
            <a:r>
              <a:rPr lang="sv-SE" sz="2000">
                <a:solidFill>
                  <a:schemeClr val="dk1"/>
                </a:solidFill>
              </a:rPr>
              <a:t>genom</a:t>
            </a:r>
          </a:p>
        </p:txBody>
      </p:sp>
      <p:sp>
        <p:nvSpPr>
          <p:cNvPr id="82" name="Pil: nedåt 81">
            <a:extLst>
              <a:ext uri="{FF2B5EF4-FFF2-40B4-BE49-F238E27FC236}">
                <a16:creationId xmlns:a16="http://schemas.microsoft.com/office/drawing/2014/main" id="{D776D3DD-2438-4A51-8AB8-EE38F76AFE8A}"/>
              </a:ext>
            </a:extLst>
          </p:cNvPr>
          <p:cNvSpPr/>
          <p:nvPr/>
        </p:nvSpPr>
        <p:spPr>
          <a:xfrm>
            <a:off x="7404235" y="1728547"/>
            <a:ext cx="1366575" cy="664865"/>
          </a:xfrm>
          <a:prstGeom prst="downArrow">
            <a:avLst>
              <a:gd name="adj1" fmla="val 100000"/>
              <a:gd name="adj2" fmla="val 3333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144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2000"/>
              <a:t>tillägnas</a:t>
            </a:r>
          </a:p>
          <a:p>
            <a:pPr algn="ctr">
              <a:lnSpc>
                <a:spcPts val="2000"/>
              </a:lnSpc>
            </a:pPr>
            <a:r>
              <a:rPr lang="sv-SE" sz="2000">
                <a:solidFill>
                  <a:schemeClr val="dk1"/>
                </a:solidFill>
              </a:rPr>
              <a:t>genom</a:t>
            </a:r>
          </a:p>
        </p:txBody>
      </p:sp>
      <p:cxnSp>
        <p:nvCxnSpPr>
          <p:cNvPr id="47" name="Rak pilkoppling 46">
            <a:extLst>
              <a:ext uri="{FF2B5EF4-FFF2-40B4-BE49-F238E27FC236}">
                <a16:creationId xmlns:a16="http://schemas.microsoft.com/office/drawing/2014/main" id="{569C5246-5657-4259-88BE-246873601A68}"/>
              </a:ext>
            </a:extLst>
          </p:cNvPr>
          <p:cNvCxnSpPr>
            <a:cxnSpLocks/>
          </p:cNvCxnSpPr>
          <p:nvPr/>
        </p:nvCxnSpPr>
        <p:spPr>
          <a:xfrm>
            <a:off x="2854037" y="1219200"/>
            <a:ext cx="0" cy="4619625"/>
          </a:xfrm>
          <a:prstGeom prst="straightConnector1">
            <a:avLst/>
          </a:prstGeom>
          <a:ln w="10160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pilkoppling 58">
            <a:extLst>
              <a:ext uri="{FF2B5EF4-FFF2-40B4-BE49-F238E27FC236}">
                <a16:creationId xmlns:a16="http://schemas.microsoft.com/office/drawing/2014/main" id="{BDAF4913-E973-4A81-B603-EB3719D8FDBA}"/>
              </a:ext>
            </a:extLst>
          </p:cNvPr>
          <p:cNvCxnSpPr>
            <a:cxnSpLocks/>
          </p:cNvCxnSpPr>
          <p:nvPr/>
        </p:nvCxnSpPr>
        <p:spPr>
          <a:xfrm>
            <a:off x="7180118" y="1276350"/>
            <a:ext cx="0" cy="4562475"/>
          </a:xfrm>
          <a:prstGeom prst="straightConnector1">
            <a:avLst/>
          </a:prstGeom>
          <a:ln w="10160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koppling 47">
            <a:extLst>
              <a:ext uri="{FF2B5EF4-FFF2-40B4-BE49-F238E27FC236}">
                <a16:creationId xmlns:a16="http://schemas.microsoft.com/office/drawing/2014/main" id="{F15A53FB-43A2-43E1-8B38-E19BE786D2B9}"/>
              </a:ext>
            </a:extLst>
          </p:cNvPr>
          <p:cNvCxnSpPr>
            <a:cxnSpLocks/>
          </p:cNvCxnSpPr>
          <p:nvPr/>
        </p:nvCxnSpPr>
        <p:spPr>
          <a:xfrm>
            <a:off x="3057236" y="1236230"/>
            <a:ext cx="0" cy="1542473"/>
          </a:xfrm>
          <a:prstGeom prst="line">
            <a:avLst/>
          </a:pr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koppling 68">
            <a:extLst>
              <a:ext uri="{FF2B5EF4-FFF2-40B4-BE49-F238E27FC236}">
                <a16:creationId xmlns:a16="http://schemas.microsoft.com/office/drawing/2014/main" id="{B76AE29A-C3C1-4DE0-9DD9-5037692ADFDF}"/>
              </a:ext>
            </a:extLst>
          </p:cNvPr>
          <p:cNvCxnSpPr>
            <a:cxnSpLocks/>
          </p:cNvCxnSpPr>
          <p:nvPr/>
        </p:nvCxnSpPr>
        <p:spPr>
          <a:xfrm>
            <a:off x="6967681" y="1236230"/>
            <a:ext cx="0" cy="1542473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ruta 66">
            <a:extLst>
              <a:ext uri="{FF2B5EF4-FFF2-40B4-BE49-F238E27FC236}">
                <a16:creationId xmlns:a16="http://schemas.microsoft.com/office/drawing/2014/main" id="{57F33976-1219-4DD4-B078-2BEBF60A5911}"/>
              </a:ext>
            </a:extLst>
          </p:cNvPr>
          <p:cNvSpPr txBox="1"/>
          <p:nvPr/>
        </p:nvSpPr>
        <p:spPr>
          <a:xfrm>
            <a:off x="681698" y="864273"/>
            <a:ext cx="2556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sv-SE" sz="2400" b="1"/>
              <a:t>Uppenbarad</a:t>
            </a:r>
            <a:br>
              <a:rPr lang="sv-SE" sz="2400" b="1"/>
            </a:br>
            <a:r>
              <a:rPr lang="sv-SE" sz="2400" b="1"/>
              <a:t>kunskap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DB85FE8-34D4-44AE-8067-A236EFBF8F1C}"/>
              </a:ext>
            </a:extLst>
          </p:cNvPr>
          <p:cNvSpPr txBox="1"/>
          <p:nvPr/>
        </p:nvSpPr>
        <p:spPr>
          <a:xfrm>
            <a:off x="681698" y="4211099"/>
            <a:ext cx="2556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sv-SE"/>
            </a:defPPr>
            <a:lvl1pPr algn="ctr">
              <a:defRPr sz="4000" b="1"/>
            </a:lvl1pPr>
          </a:lstStyle>
          <a:p>
            <a:r>
              <a:rPr lang="sv-SE" sz="2400"/>
              <a:t>Religion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D2BC62-3000-493C-A0F8-1ACF02EA4019}"/>
              </a:ext>
            </a:extLst>
          </p:cNvPr>
          <p:cNvSpPr txBox="1"/>
          <p:nvPr/>
        </p:nvSpPr>
        <p:spPr>
          <a:xfrm>
            <a:off x="6809522" y="4211099"/>
            <a:ext cx="2556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sv-SE" sz="2400" b="1"/>
              <a:t>Vetenskap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160316A8-A9E2-4B04-88E1-6E723A1150E3}"/>
              </a:ext>
            </a:extLst>
          </p:cNvPr>
          <p:cNvSpPr txBox="1"/>
          <p:nvPr/>
        </p:nvSpPr>
        <p:spPr>
          <a:xfrm>
            <a:off x="6809522" y="864273"/>
            <a:ext cx="2556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sv-SE"/>
            </a:defPPr>
            <a:lvl1pPr algn="ctr">
              <a:defRPr sz="4000" b="1"/>
            </a:lvl1pPr>
          </a:lstStyle>
          <a:p>
            <a:pPr>
              <a:lnSpc>
                <a:spcPts val="2500"/>
              </a:lnSpc>
            </a:pPr>
            <a:r>
              <a:rPr lang="sv-SE" sz="2400"/>
              <a:t>Empirisk</a:t>
            </a:r>
          </a:p>
          <a:p>
            <a:pPr>
              <a:lnSpc>
                <a:spcPts val="2500"/>
              </a:lnSpc>
            </a:pPr>
            <a:r>
              <a:rPr lang="sv-SE" sz="2400"/>
              <a:t>kunskap</a:t>
            </a:r>
          </a:p>
        </p:txBody>
      </p:sp>
      <p:sp>
        <p:nvSpPr>
          <p:cNvPr id="15" name="Pil: nedåt 14">
            <a:extLst>
              <a:ext uri="{FF2B5EF4-FFF2-40B4-BE49-F238E27FC236}">
                <a16:creationId xmlns:a16="http://schemas.microsoft.com/office/drawing/2014/main" id="{D06AC39E-CD6A-48ED-A92D-86B33CF37FE1}"/>
              </a:ext>
            </a:extLst>
          </p:cNvPr>
          <p:cNvSpPr/>
          <p:nvPr/>
        </p:nvSpPr>
        <p:spPr>
          <a:xfrm>
            <a:off x="1276411" y="3401960"/>
            <a:ext cx="1366575" cy="664865"/>
          </a:xfrm>
          <a:prstGeom prst="downArrow">
            <a:avLst>
              <a:gd name="adj1" fmla="val 100000"/>
              <a:gd name="adj2" fmla="val 3333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144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2000"/>
              <a:t>område</a:t>
            </a:r>
            <a:br>
              <a:rPr lang="sv-SE" sz="2000"/>
            </a:br>
            <a:r>
              <a:rPr lang="sv-SE" sz="2000"/>
              <a:t>för</a:t>
            </a:r>
            <a:endParaRPr lang="sv-SE" sz="2000">
              <a:solidFill>
                <a:schemeClr val="dk1"/>
              </a:solidFill>
            </a:endParaRPr>
          </a:p>
        </p:txBody>
      </p:sp>
      <p:sp>
        <p:nvSpPr>
          <p:cNvPr id="16" name="Pil: nedåt 15">
            <a:extLst>
              <a:ext uri="{FF2B5EF4-FFF2-40B4-BE49-F238E27FC236}">
                <a16:creationId xmlns:a16="http://schemas.microsoft.com/office/drawing/2014/main" id="{B47E60F4-7C20-4AA1-AAE9-9EA142CD45C9}"/>
              </a:ext>
            </a:extLst>
          </p:cNvPr>
          <p:cNvSpPr/>
          <p:nvPr/>
        </p:nvSpPr>
        <p:spPr>
          <a:xfrm>
            <a:off x="7404235" y="3401960"/>
            <a:ext cx="1366575" cy="664865"/>
          </a:xfrm>
          <a:prstGeom prst="downArrow">
            <a:avLst>
              <a:gd name="adj1" fmla="val 100000"/>
              <a:gd name="adj2" fmla="val 3333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144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2000"/>
              <a:t>område</a:t>
            </a:r>
            <a:br>
              <a:rPr lang="sv-SE" sz="2000"/>
            </a:br>
            <a:r>
              <a:rPr lang="sv-SE" sz="2000"/>
              <a:t>för</a:t>
            </a:r>
            <a:endParaRPr lang="sv-SE" sz="2000">
              <a:solidFill>
                <a:schemeClr val="dk1"/>
              </a:solidFill>
            </a:endParaRPr>
          </a:p>
        </p:txBody>
      </p:sp>
      <p:sp>
        <p:nvSpPr>
          <p:cNvPr id="18" name="Pil: vänster-höger 17">
            <a:extLst>
              <a:ext uri="{FF2B5EF4-FFF2-40B4-BE49-F238E27FC236}">
                <a16:creationId xmlns:a16="http://schemas.microsoft.com/office/drawing/2014/main" id="{BD722B74-08BA-402F-B40C-6EF00F0167E1}"/>
              </a:ext>
            </a:extLst>
          </p:cNvPr>
          <p:cNvSpPr/>
          <p:nvPr/>
        </p:nvSpPr>
        <p:spPr>
          <a:xfrm>
            <a:off x="3866375" y="921334"/>
            <a:ext cx="2314470" cy="612000"/>
          </a:xfrm>
          <a:prstGeom prst="leftRightArrow">
            <a:avLst>
              <a:gd name="adj1" fmla="val 66326"/>
              <a:gd name="adj2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sv-SE" sz="2400">
              <a:solidFill>
                <a:schemeClr val="dk1"/>
              </a:solidFill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FDFB1BB1-69A8-4B94-B0D0-AE1E6FF90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165" y="861878"/>
            <a:ext cx="762891" cy="762891"/>
          </a:xfrm>
          <a:prstGeom prst="rect">
            <a:avLst/>
          </a:prstGeom>
        </p:spPr>
      </p:pic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910A806A-6B30-4DAC-AB42-80B5913F8C75}"/>
              </a:ext>
            </a:extLst>
          </p:cNvPr>
          <p:cNvCxnSpPr>
            <a:cxnSpLocks/>
          </p:cNvCxnSpPr>
          <p:nvPr/>
        </p:nvCxnSpPr>
        <p:spPr>
          <a:xfrm flipH="1">
            <a:off x="3279486" y="2960251"/>
            <a:ext cx="3759489" cy="2888099"/>
          </a:xfrm>
          <a:prstGeom prst="straightConnector1">
            <a:avLst/>
          </a:prstGeom>
          <a:ln w="10160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153DBF26-733F-45BC-88A3-65EBB93253FF}"/>
              </a:ext>
            </a:extLst>
          </p:cNvPr>
          <p:cNvSpPr txBox="1"/>
          <p:nvPr/>
        </p:nvSpPr>
        <p:spPr>
          <a:xfrm>
            <a:off x="681698" y="5884510"/>
            <a:ext cx="2556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sv-SE"/>
            </a:defPPr>
            <a:lvl1pPr algn="ctr">
              <a:defRPr sz="4000" b="1"/>
            </a:lvl1pPr>
          </a:lstStyle>
          <a:p>
            <a:r>
              <a:rPr lang="sv-SE" sz="2400"/>
              <a:t>Bibel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BE9A1EA-C23A-49FF-B956-94387CDC6F0D}"/>
              </a:ext>
            </a:extLst>
          </p:cNvPr>
          <p:cNvSpPr txBox="1"/>
          <p:nvPr/>
        </p:nvSpPr>
        <p:spPr>
          <a:xfrm>
            <a:off x="6809522" y="2537686"/>
            <a:ext cx="2556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sv-SE" sz="2400" b="1"/>
              <a:t>Sinnen</a:t>
            </a:r>
            <a:br>
              <a:rPr lang="sv-SE" sz="2400" b="1"/>
            </a:br>
            <a:r>
              <a:rPr lang="sv-SE" sz="2400" b="1"/>
              <a:t>Förnuft</a:t>
            </a:r>
          </a:p>
        </p:txBody>
      </p:sp>
      <p:cxnSp>
        <p:nvCxnSpPr>
          <p:cNvPr id="63" name="Rak pilkoppling 62">
            <a:extLst>
              <a:ext uri="{FF2B5EF4-FFF2-40B4-BE49-F238E27FC236}">
                <a16:creationId xmlns:a16="http://schemas.microsoft.com/office/drawing/2014/main" id="{278A7AAA-4A1A-4FC3-B533-BCF70CFDC35B}"/>
              </a:ext>
            </a:extLst>
          </p:cNvPr>
          <p:cNvCxnSpPr>
            <a:cxnSpLocks/>
          </p:cNvCxnSpPr>
          <p:nvPr/>
        </p:nvCxnSpPr>
        <p:spPr>
          <a:xfrm>
            <a:off x="3012786" y="2960251"/>
            <a:ext cx="3759489" cy="2888099"/>
          </a:xfrm>
          <a:prstGeom prst="straightConnector1">
            <a:avLst/>
          </a:prstGeom>
          <a:ln w="10160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l: vänster-höger 12">
            <a:extLst>
              <a:ext uri="{FF2B5EF4-FFF2-40B4-BE49-F238E27FC236}">
                <a16:creationId xmlns:a16="http://schemas.microsoft.com/office/drawing/2014/main" id="{EBA84F2E-0CCC-42C5-A019-425ED1543FAF}"/>
              </a:ext>
            </a:extLst>
          </p:cNvPr>
          <p:cNvSpPr/>
          <p:nvPr/>
        </p:nvSpPr>
        <p:spPr>
          <a:xfrm>
            <a:off x="3866375" y="4265822"/>
            <a:ext cx="2314470" cy="612000"/>
          </a:xfrm>
          <a:prstGeom prst="leftRightArrow">
            <a:avLst>
              <a:gd name="adj1" fmla="val 66326"/>
              <a:gd name="adj2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sv-SE" sz="2400">
              <a:solidFill>
                <a:schemeClr val="dk1"/>
              </a:solidFill>
            </a:endParaRP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E86D45C7-424E-4E88-99F6-952A2DCFF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165" y="4197572"/>
            <a:ext cx="762891" cy="762891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783F1788-CEF8-4411-B7B9-0050E486DA5D}"/>
              </a:ext>
            </a:extLst>
          </p:cNvPr>
          <p:cNvSpPr txBox="1"/>
          <p:nvPr/>
        </p:nvSpPr>
        <p:spPr>
          <a:xfrm>
            <a:off x="681698" y="2537686"/>
            <a:ext cx="2556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sv-SE"/>
            </a:defPPr>
            <a:lvl1pPr algn="ctr">
              <a:defRPr sz="4000" b="1"/>
            </a:lvl1pPr>
          </a:lstStyle>
          <a:p>
            <a:r>
              <a:rPr lang="sv-SE" sz="2400"/>
              <a:t>Tro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769091"/>
      </p:ext>
    </p:extLst>
  </p:cSld>
  <p:clrMapOvr>
    <a:masterClrMapping/>
  </p:clrMapOvr>
  <p:transition advTm="581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68" grpId="0" animBg="1"/>
      <p:bldP spid="79" grpId="0" animBg="1"/>
      <p:bldP spid="80" grpId="0" animBg="1"/>
      <p:bldP spid="81" grpId="0" animBg="1"/>
      <p:bldP spid="82" grpId="0" animBg="1"/>
      <p:bldP spid="67" grpId="0" animBg="1"/>
      <p:bldP spid="4" grpId="0" animBg="1"/>
      <p:bldP spid="9" grpId="0" animBg="1"/>
      <p:bldP spid="66" grpId="0" animBg="1"/>
      <p:bldP spid="15" grpId="0" animBg="1"/>
      <p:bldP spid="16" grpId="0" animBg="1"/>
      <p:bldP spid="18" grpId="0" animBg="1"/>
      <p:bldP spid="7" grpId="0" animBg="1"/>
      <p:bldP spid="14" grpId="0" animBg="1"/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270D883-725F-4076-8BDC-2DC935873DA2}"/>
              </a:ext>
            </a:extLst>
          </p:cNvPr>
          <p:cNvSpPr/>
          <p:nvPr/>
        </p:nvSpPr>
        <p:spPr>
          <a:xfrm>
            <a:off x="1" y="5245768"/>
            <a:ext cx="12192000" cy="16122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sv-SE" sz="2800" b="1"/>
              <a:t>Naturen</a:t>
            </a:r>
            <a:endParaRPr lang="sv-SE" sz="2800" b="1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Bibel och Vetenskap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0" y="681628"/>
            <a:ext cx="10467474" cy="393954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marL="1587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Två sätt att inhämta kunskap om verkligheten som kompletterar, inte motsäger, varandra.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Arbetsområde:</a:t>
            </a:r>
          </a:p>
          <a:p>
            <a:pPr marL="625475" lvl="1" indent="-173038" defTabSz="9144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Vetenskap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beskriver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mekanismer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 och </a:t>
            </a:r>
            <a:r>
              <a:rPr lang="sv-SE" sz="2000" i="1">
                <a:latin typeface="Calibri" panose="020F0502020204030204" pitchFamily="34" charset="0"/>
                <a:cs typeface="Calibri" panose="020F0502020204030204" pitchFamily="34" charset="0"/>
              </a:rPr>
              <a:t>förklarar</a:t>
            </a:r>
            <a:r>
              <a:rPr lang="sv-S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i="1">
                <a:latin typeface="Calibri" panose="020F0502020204030204" pitchFamily="34" charset="0"/>
                <a:cs typeface="Calibri" panose="020F0502020204030204" pitchFamily="34" charset="0"/>
              </a:rPr>
              <a:t>orsaker</a:t>
            </a:r>
            <a:r>
              <a:rPr lang="sv-SE" sz="20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lvl="1" indent="-173038" defTabSz="914400">
              <a:buFont typeface="Arial" panose="020B0604020202020204" pitchFamily="34" charset="0"/>
              <a:buChar char="•"/>
              <a:defRPr/>
            </a:pPr>
            <a:r>
              <a:rPr lang="sv-SE" sz="2000"/>
              <a:t>Därför är (naturalistisk) </a:t>
            </a:r>
            <a:r>
              <a:rPr lang="sv-S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vetenskap</a:t>
            </a:r>
            <a:r>
              <a:rPr lang="sv-SE" sz="2000"/>
              <a:t> dömd att misslyckas förklara den första orsaken.</a:t>
            </a:r>
            <a:endParaRPr lang="sv-SE" sz="2000" b="1" i="1">
              <a:cs typeface="Calibri" panose="020F0502020204030204" pitchFamily="34" charset="0"/>
            </a:endParaRPr>
          </a:p>
          <a:p>
            <a:pPr marL="625475" lvl="1" indent="-173038" defTabSz="9144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Bibeln</a:t>
            </a: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beskriver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ursprunget</a:t>
            </a:r>
            <a:r>
              <a:rPr kumimoji="0" lang="sv-SE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och </a:t>
            </a:r>
            <a:r>
              <a:rPr kumimoji="0" lang="sv-SE" sz="20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förklarar</a:t>
            </a:r>
            <a:r>
              <a:rPr kumimoji="0" lang="sv-SE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v-SE" sz="2000" b="1" i="1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första orsaken</a:t>
            </a:r>
            <a:r>
              <a:rPr kumimoji="0" lang="sv-SE" sz="2000" i="1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 defTabSz="9144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Naturvetenskapen</a:t>
            </a:r>
            <a:r>
              <a:rPr kumimoji="0" lang="sv-SE" sz="2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är ett utmärkt verktyg för att förklara </a:t>
            </a:r>
            <a:r>
              <a:rPr kumimoji="0" lang="sv-SE" sz="2000" b="1" i="1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funktionen</a:t>
            </a:r>
            <a:r>
              <a:rPr kumimoji="0" lang="sv-SE" sz="2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hos naturen,</a:t>
            </a:r>
            <a:br>
              <a:rPr kumimoji="0" lang="sv-SE" sz="2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 är fullständigt tandlös i att förklarar </a:t>
            </a:r>
            <a:r>
              <a:rPr kumimoji="0" lang="sv-SE" sz="2000" b="1" i="1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uppkomsten</a:t>
            </a:r>
            <a:r>
              <a:rPr kumimoji="0" lang="sv-SE" sz="2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hos samma natur.</a:t>
            </a:r>
          </a:p>
          <a:p>
            <a:pPr marL="269875" indent="-269875" defTabSz="9144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sv-SE" sz="2000">
                <a:latin typeface="Calibri" panose="020F0502020204030204" pitchFamily="34" charset="0"/>
                <a:cs typeface="Calibri" panose="020F0502020204030204" pitchFamily="34" charset="0"/>
              </a:rPr>
              <a:t>Att 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kunna förklara en funktion betyder inte att det inte finns en upphovsman. 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</a:p>
          <a:p>
            <a:pPr marL="269875" indent="-269875" defTabSz="9144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Vetenskapen</a:t>
            </a:r>
            <a:r>
              <a:rPr kumimoji="0" lang="sv-SE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studerar </a:t>
            </a:r>
            <a:r>
              <a:rPr lang="sv-SE" sz="2000" b="1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(natur-)lagarna 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medan </a:t>
            </a: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Bibeln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studerar </a:t>
            </a:r>
            <a:r>
              <a:rPr lang="sv-SE" sz="2000" b="1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Lagstiftaren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269875" indent="-269875" defTabSz="9144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Lagstiftaren har inte gjort sig till slav under sina egna lagar =&gt; underverk/</a:t>
            </a:r>
            <a:r>
              <a:rPr lang="sv-SE" sz="20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mirakler.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108309-8833-418D-9352-79D80C1EC708}"/>
              </a:ext>
            </a:extLst>
          </p:cNvPr>
          <p:cNvSpPr/>
          <p:nvPr/>
        </p:nvSpPr>
        <p:spPr>
          <a:xfrm>
            <a:off x="10837202" y="5767707"/>
            <a:ext cx="1045718" cy="818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sv-SE" sz="1600" dirty="0"/>
              <a:t>Ett äpple</a:t>
            </a:r>
            <a:br>
              <a:rPr lang="sv-SE" sz="1600" dirty="0"/>
            </a:br>
            <a:r>
              <a:rPr lang="sv-SE" sz="1600" dirty="0"/>
              <a:t>ramlar ner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2DCA4E8-EE39-4BFD-978A-026938756644}"/>
              </a:ext>
            </a:extLst>
          </p:cNvPr>
          <p:cNvSpPr/>
          <p:nvPr/>
        </p:nvSpPr>
        <p:spPr>
          <a:xfrm>
            <a:off x="8775091" y="5767707"/>
            <a:ext cx="1045718" cy="818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sv-SE" sz="1600" dirty="0"/>
              <a:t>Gravitation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7D75B01-1ED0-4A29-B06F-6E6AC6093984}"/>
              </a:ext>
            </a:extLst>
          </p:cNvPr>
          <p:cNvSpPr/>
          <p:nvPr/>
        </p:nvSpPr>
        <p:spPr>
          <a:xfrm>
            <a:off x="6712980" y="5767707"/>
            <a:ext cx="1045718" cy="818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sv-SE" sz="1600" dirty="0"/>
              <a:t>Massa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2BCCD62B-A0A7-4819-A06D-FA733312D9E9}"/>
              </a:ext>
            </a:extLst>
          </p:cNvPr>
          <p:cNvSpPr/>
          <p:nvPr/>
        </p:nvSpPr>
        <p:spPr>
          <a:xfrm>
            <a:off x="4650869" y="5767707"/>
            <a:ext cx="1045718" cy="818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sv-SE" sz="1600" dirty="0"/>
              <a:t>Higgs</a:t>
            </a:r>
          </a:p>
          <a:p>
            <a:pPr algn="ctr"/>
            <a:r>
              <a:rPr lang="sv-SE" sz="1600" dirty="0"/>
              <a:t>boson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433E6F0E-538A-4B8C-B6B9-3CF25AFBF596}"/>
              </a:ext>
            </a:extLst>
          </p:cNvPr>
          <p:cNvSpPr/>
          <p:nvPr/>
        </p:nvSpPr>
        <p:spPr>
          <a:xfrm>
            <a:off x="2588758" y="5767707"/>
            <a:ext cx="1045718" cy="8186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sv-SE" sz="1600" dirty="0"/>
              <a:t>Första</a:t>
            </a:r>
          </a:p>
          <a:p>
            <a:pPr algn="ctr"/>
            <a:r>
              <a:rPr lang="sv-SE" sz="1600" dirty="0"/>
              <a:t>orsaken</a:t>
            </a:r>
          </a:p>
          <a:p>
            <a:pPr algn="ctr"/>
            <a:r>
              <a:rPr lang="sv-SE" sz="1600" dirty="0"/>
              <a:t>???</a:t>
            </a:r>
          </a:p>
        </p:txBody>
      </p:sp>
      <p:sp>
        <p:nvSpPr>
          <p:cNvPr id="43" name="Pil: höger 42">
            <a:extLst>
              <a:ext uri="{FF2B5EF4-FFF2-40B4-BE49-F238E27FC236}">
                <a16:creationId xmlns:a16="http://schemas.microsoft.com/office/drawing/2014/main" id="{7E739EF7-5579-4A6A-8E01-11BE95E19AD0}"/>
              </a:ext>
            </a:extLst>
          </p:cNvPr>
          <p:cNvSpPr/>
          <p:nvPr/>
        </p:nvSpPr>
        <p:spPr>
          <a:xfrm>
            <a:off x="9944471" y="5936221"/>
            <a:ext cx="769069" cy="481580"/>
          </a:xfrm>
          <a:prstGeom prst="rightArrow">
            <a:avLst>
              <a:gd name="adj1" fmla="val 100000"/>
              <a:gd name="adj2" fmla="val 420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0" bIns="0" rtlCol="0" anchor="ctr"/>
          <a:lstStyle/>
          <a:p>
            <a:pPr algn="ctr"/>
            <a:r>
              <a:rPr lang="sv-SE" sz="1600" dirty="0"/>
              <a:t>Orsak</a:t>
            </a:r>
          </a:p>
        </p:txBody>
      </p:sp>
      <p:sp>
        <p:nvSpPr>
          <p:cNvPr id="44" name="Pil: höger 43">
            <a:extLst>
              <a:ext uri="{FF2B5EF4-FFF2-40B4-BE49-F238E27FC236}">
                <a16:creationId xmlns:a16="http://schemas.microsoft.com/office/drawing/2014/main" id="{21F9A864-E248-4885-B030-D1E4BCA5D966}"/>
              </a:ext>
            </a:extLst>
          </p:cNvPr>
          <p:cNvSpPr/>
          <p:nvPr/>
        </p:nvSpPr>
        <p:spPr>
          <a:xfrm>
            <a:off x="3758138" y="5936221"/>
            <a:ext cx="769069" cy="481580"/>
          </a:xfrm>
          <a:prstGeom prst="rightArrow">
            <a:avLst>
              <a:gd name="adj1" fmla="val 100000"/>
              <a:gd name="adj2" fmla="val 420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0" bIns="0" rtlCol="0" anchor="ctr"/>
          <a:lstStyle/>
          <a:p>
            <a:pPr algn="ctr"/>
            <a:r>
              <a:rPr lang="sv-SE" sz="1600" dirty="0"/>
              <a:t>Orsak</a:t>
            </a:r>
          </a:p>
        </p:txBody>
      </p:sp>
      <p:sp>
        <p:nvSpPr>
          <p:cNvPr id="45" name="Pil: höger 44">
            <a:extLst>
              <a:ext uri="{FF2B5EF4-FFF2-40B4-BE49-F238E27FC236}">
                <a16:creationId xmlns:a16="http://schemas.microsoft.com/office/drawing/2014/main" id="{7BAB838F-0CA8-486D-8734-E34937DF08B5}"/>
              </a:ext>
            </a:extLst>
          </p:cNvPr>
          <p:cNvSpPr/>
          <p:nvPr/>
        </p:nvSpPr>
        <p:spPr>
          <a:xfrm>
            <a:off x="5820249" y="5936221"/>
            <a:ext cx="769069" cy="481580"/>
          </a:xfrm>
          <a:prstGeom prst="rightArrow">
            <a:avLst>
              <a:gd name="adj1" fmla="val 100000"/>
              <a:gd name="adj2" fmla="val 420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0" bIns="0" rtlCol="0" anchor="ctr"/>
          <a:lstStyle/>
          <a:p>
            <a:pPr algn="ctr"/>
            <a:r>
              <a:rPr lang="sv-SE" sz="1600" dirty="0"/>
              <a:t>Orsak</a:t>
            </a:r>
          </a:p>
        </p:txBody>
      </p:sp>
      <p:sp>
        <p:nvSpPr>
          <p:cNvPr id="46" name="Pil: höger 45">
            <a:extLst>
              <a:ext uri="{FF2B5EF4-FFF2-40B4-BE49-F238E27FC236}">
                <a16:creationId xmlns:a16="http://schemas.microsoft.com/office/drawing/2014/main" id="{2CAC9F41-99E9-46A2-A015-4516E56422E7}"/>
              </a:ext>
            </a:extLst>
          </p:cNvPr>
          <p:cNvSpPr/>
          <p:nvPr/>
        </p:nvSpPr>
        <p:spPr>
          <a:xfrm>
            <a:off x="7882360" y="5936221"/>
            <a:ext cx="769069" cy="481580"/>
          </a:xfrm>
          <a:prstGeom prst="rightArrow">
            <a:avLst>
              <a:gd name="adj1" fmla="val 100000"/>
              <a:gd name="adj2" fmla="val 420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0" bIns="0" rtlCol="0" anchor="ctr"/>
          <a:lstStyle/>
          <a:p>
            <a:pPr algn="ctr"/>
            <a:r>
              <a:rPr lang="sv-SE" sz="1600" dirty="0"/>
              <a:t>Orsak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AAEB599-D7D1-4C69-9A13-6B6FF79FA917}"/>
              </a:ext>
            </a:extLst>
          </p:cNvPr>
          <p:cNvSpPr/>
          <p:nvPr/>
        </p:nvSpPr>
        <p:spPr>
          <a:xfrm>
            <a:off x="526647" y="5767707"/>
            <a:ext cx="1045718" cy="8186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sv-SE" sz="1600" dirty="0"/>
              <a:t>Första</a:t>
            </a:r>
          </a:p>
          <a:p>
            <a:pPr algn="ctr"/>
            <a:r>
              <a:rPr lang="sv-SE" sz="1600" dirty="0"/>
              <a:t>orsaken</a:t>
            </a:r>
          </a:p>
          <a:p>
            <a:pPr algn="ctr"/>
            <a:r>
              <a:rPr lang="sv-SE" sz="1600" dirty="0"/>
              <a:t>???</a:t>
            </a:r>
          </a:p>
        </p:txBody>
      </p:sp>
      <p:sp>
        <p:nvSpPr>
          <p:cNvPr id="49" name="Pil: höger 48">
            <a:extLst>
              <a:ext uri="{FF2B5EF4-FFF2-40B4-BE49-F238E27FC236}">
                <a16:creationId xmlns:a16="http://schemas.microsoft.com/office/drawing/2014/main" id="{892ECD91-9F5A-4D19-9A8F-2401A6CAE339}"/>
              </a:ext>
            </a:extLst>
          </p:cNvPr>
          <p:cNvSpPr/>
          <p:nvPr/>
        </p:nvSpPr>
        <p:spPr>
          <a:xfrm>
            <a:off x="1696027" y="5936221"/>
            <a:ext cx="769069" cy="481580"/>
          </a:xfrm>
          <a:prstGeom prst="rightArrow">
            <a:avLst>
              <a:gd name="adj1" fmla="val 100000"/>
              <a:gd name="adj2" fmla="val 420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0" bIns="0" rtlCol="0" anchor="ctr"/>
          <a:lstStyle/>
          <a:p>
            <a:pPr algn="ctr"/>
            <a:r>
              <a:rPr lang="sv-SE" sz="1600" dirty="0"/>
              <a:t>Orsak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7C4C5B7C-6B3C-425A-8360-32ED4AECB9D0}"/>
              </a:ext>
            </a:extLst>
          </p:cNvPr>
          <p:cNvSpPr/>
          <p:nvPr/>
        </p:nvSpPr>
        <p:spPr>
          <a:xfrm>
            <a:off x="2520094" y="5714495"/>
            <a:ext cx="1045718" cy="818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sv-SE" sz="1600" i="1" dirty="0"/>
              <a:t>Näst</a:t>
            </a:r>
          </a:p>
          <a:p>
            <a:pPr algn="ctr"/>
            <a:r>
              <a:rPr lang="sv-SE" sz="1600" dirty="0"/>
              <a:t>första</a:t>
            </a:r>
          </a:p>
          <a:p>
            <a:pPr algn="ctr"/>
            <a:r>
              <a:rPr lang="sv-SE" sz="1600" dirty="0"/>
              <a:t>orsaken</a:t>
            </a:r>
          </a:p>
        </p:txBody>
      </p:sp>
      <p:pic>
        <p:nvPicPr>
          <p:cNvPr id="12" name="Bildobjekt 11" descr="En bild som visar objekt, klocka&#10;&#10;Beskrivning genererad med mycket hög exakthet">
            <a:extLst>
              <a:ext uri="{FF2B5EF4-FFF2-40B4-BE49-F238E27FC236}">
                <a16:creationId xmlns:a16="http://schemas.microsoft.com/office/drawing/2014/main" id="{75B34FAD-1D78-4E2B-9A4F-9D297A4FC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2285">
            <a:off x="8940296" y="2191192"/>
            <a:ext cx="1704934" cy="128402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E8817BD-B919-4CAF-9B91-9BA5B1D6E709}"/>
              </a:ext>
            </a:extLst>
          </p:cNvPr>
          <p:cNvSpPr/>
          <p:nvPr/>
        </p:nvSpPr>
        <p:spPr>
          <a:xfrm>
            <a:off x="526647" y="5767707"/>
            <a:ext cx="1045718" cy="8186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sv-SE" sz="1600"/>
              <a:t>Skapelsen</a:t>
            </a:r>
            <a:endParaRPr lang="sv-SE" sz="1600" dirty="0"/>
          </a:p>
        </p:txBody>
      </p:sp>
      <p:sp>
        <p:nvSpPr>
          <p:cNvPr id="2" name="Pil: nedåt 1">
            <a:extLst>
              <a:ext uri="{FF2B5EF4-FFF2-40B4-BE49-F238E27FC236}">
                <a16:creationId xmlns:a16="http://schemas.microsoft.com/office/drawing/2014/main" id="{171540CE-F138-407B-9738-57712AEAC460}"/>
              </a:ext>
            </a:extLst>
          </p:cNvPr>
          <p:cNvSpPr/>
          <p:nvPr/>
        </p:nvSpPr>
        <p:spPr>
          <a:xfrm>
            <a:off x="180480" y="4620127"/>
            <a:ext cx="1732547" cy="1215189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br>
              <a:rPr lang="sv-SE" sz="2000" cap="small"/>
            </a:br>
            <a:r>
              <a:rPr lang="sv-SE" sz="2400" b="1" cap="small"/>
              <a:t>Gud</a:t>
            </a:r>
            <a:endParaRPr lang="sv-SE" sz="2000" b="1" cap="small"/>
          </a:p>
          <a:p>
            <a:pPr algn="ctr"/>
            <a:r>
              <a:rPr lang="sv-SE" sz="1600"/>
              <a:t>Den Första Orsaken</a:t>
            </a:r>
          </a:p>
          <a:p>
            <a:pPr algn="ctr"/>
            <a:r>
              <a:rPr lang="sv-SE" sz="1600"/>
              <a:t>!!!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AFA9F4D0-DDB9-4C7B-B06E-BC9E055DBCF6}"/>
              </a:ext>
            </a:extLst>
          </p:cNvPr>
          <p:cNvSpPr txBox="1"/>
          <p:nvPr/>
        </p:nvSpPr>
        <p:spPr>
          <a:xfrm>
            <a:off x="9023684" y="3929997"/>
            <a:ext cx="3043989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v-SE" sz="2400">
                <a:solidFill>
                  <a:schemeClr val="tx1"/>
                </a:solidFill>
              </a:rPr>
              <a:t>Det finns inget naturligt med naturen! Vi har bara hunnit vänja oss vid den.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773318"/>
      </p:ext>
    </p:extLst>
  </p:cSld>
  <p:clrMapOvr>
    <a:masterClrMapping/>
  </p:clrMapOvr>
  <p:transition advTm="5647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34" grpId="0" animBg="1"/>
      <p:bldP spid="35" grpId="0" animBg="1"/>
      <p:bldP spid="36" grpId="0" animBg="1"/>
      <p:bldP spid="37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22" grpId="0" animBg="1"/>
      <p:bldP spid="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Lagstiftaren och naturvetenskapen</a:t>
            </a:r>
          </a:p>
        </p:txBody>
      </p: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7A956D70-39C8-4870-BF35-0F2AB8517182}"/>
              </a:ext>
            </a:extLst>
          </p:cNvPr>
          <p:cNvGrpSpPr/>
          <p:nvPr/>
        </p:nvGrpSpPr>
        <p:grpSpPr>
          <a:xfrm>
            <a:off x="67330" y="4398446"/>
            <a:ext cx="11998041" cy="2323172"/>
            <a:chOff x="-1288644" y="4761851"/>
            <a:chExt cx="10415660" cy="2016779"/>
          </a:xfrm>
        </p:grpSpPr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67631ED3-9DC9-40D8-B307-76A31BF9E7F7}"/>
                </a:ext>
              </a:extLst>
            </p:cNvPr>
            <p:cNvSpPr txBox="1"/>
            <p:nvPr/>
          </p:nvSpPr>
          <p:spPr>
            <a:xfrm>
              <a:off x="-1288644" y="6211753"/>
              <a:ext cx="1213687" cy="561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Johannes Kepler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1571-1630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Planetbanor</a:t>
              </a:r>
            </a:p>
          </p:txBody>
        </p:sp>
        <p:pic>
          <p:nvPicPr>
            <p:cNvPr id="72" name="Bildobjekt 71">
              <a:extLst>
                <a:ext uri="{FF2B5EF4-FFF2-40B4-BE49-F238E27FC236}">
                  <a16:creationId xmlns:a16="http://schemas.microsoft.com/office/drawing/2014/main" id="{B4F68B78-9275-4E23-8F22-E1ED29250867}"/>
                </a:ext>
              </a:extLst>
            </p:cNvPr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76457" y="4761851"/>
              <a:ext cx="1031319" cy="1468849"/>
            </a:xfrm>
            <a:prstGeom prst="rect">
              <a:avLst/>
            </a:prstGeom>
            <a:effectLst/>
            <a:scene3d>
              <a:camera prst="orthographicFront">
                <a:rot lat="600000" lon="1800000" rev="0"/>
              </a:camera>
              <a:lightRig rig="threePt" dir="t"/>
            </a:scene3d>
            <a:sp3d>
              <a:bevelT/>
            </a:sp3d>
          </p:spPr>
        </p:pic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4ED7BD4F-95C8-45F7-A415-B9E53AABD732}"/>
                </a:ext>
              </a:extLst>
            </p:cNvPr>
            <p:cNvSpPr/>
            <p:nvPr/>
          </p:nvSpPr>
          <p:spPr>
            <a:xfrm>
              <a:off x="-52575" y="6217541"/>
              <a:ext cx="1171466" cy="561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Galileo Galilei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1564-1642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Astronom</a:t>
              </a:r>
            </a:p>
          </p:txBody>
        </p:sp>
        <p:pic>
          <p:nvPicPr>
            <p:cNvPr id="74" name="Bildobjekt 73">
              <a:extLst>
                <a:ext uri="{FF2B5EF4-FFF2-40B4-BE49-F238E27FC236}">
                  <a16:creationId xmlns:a16="http://schemas.microsoft.com/office/drawing/2014/main" id="{853A21F7-CA7E-4C59-8A21-4C89803178ED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438" y="4761851"/>
              <a:ext cx="1031319" cy="1468849"/>
            </a:xfrm>
            <a:prstGeom prst="rect">
              <a:avLst/>
            </a:prstGeom>
            <a:effectLst/>
            <a:scene3d>
              <a:camera prst="orthographicFront">
                <a:rot lat="600000" lon="1800000" rev="0"/>
              </a:camera>
              <a:lightRig rig="threePt" dir="t"/>
            </a:scene3d>
            <a:sp3d>
              <a:bevelT/>
            </a:sp3d>
          </p:spPr>
        </p:pic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0D8D1547-CA34-4E1C-A472-474B462E176A}"/>
                </a:ext>
              </a:extLst>
            </p:cNvPr>
            <p:cNvSpPr/>
            <p:nvPr/>
          </p:nvSpPr>
          <p:spPr>
            <a:xfrm>
              <a:off x="1141274" y="6217541"/>
              <a:ext cx="1000677" cy="561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Blaise Pascal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1623-1662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Matematiker</a:t>
              </a:r>
            </a:p>
          </p:txBody>
        </p:sp>
        <p:pic>
          <p:nvPicPr>
            <p:cNvPr id="76" name="Bildobjekt 75">
              <a:extLst>
                <a:ext uri="{FF2B5EF4-FFF2-40B4-BE49-F238E27FC236}">
                  <a16:creationId xmlns:a16="http://schemas.microsoft.com/office/drawing/2014/main" id="{DE596564-6848-4447-93F6-7E9200682632}"/>
                </a:ext>
              </a:extLst>
            </p:cNvPr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581" y="4761851"/>
              <a:ext cx="1031319" cy="1468849"/>
            </a:xfrm>
            <a:prstGeom prst="rect">
              <a:avLst/>
            </a:prstGeom>
            <a:effectLst/>
            <a:scene3d>
              <a:camera prst="orthographicFront">
                <a:rot lat="600000" lon="1800000" rev="0"/>
              </a:camera>
              <a:lightRig rig="threePt" dir="t"/>
            </a:scene3d>
            <a:sp3d>
              <a:bevelT/>
            </a:sp3d>
          </p:spPr>
        </p:pic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02DCF44-58D5-4BD2-9B16-7DC0A7BB2640}"/>
                </a:ext>
              </a:extLst>
            </p:cNvPr>
            <p:cNvSpPr/>
            <p:nvPr/>
          </p:nvSpPr>
          <p:spPr>
            <a:xfrm>
              <a:off x="2164333" y="6217541"/>
              <a:ext cx="1124719" cy="561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Isaac Newton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1642-1727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Mekanik</a:t>
              </a:r>
            </a:p>
          </p:txBody>
        </p:sp>
        <p:pic>
          <p:nvPicPr>
            <p:cNvPr id="66" name="Bildobjekt 65">
              <a:extLst>
                <a:ext uri="{FF2B5EF4-FFF2-40B4-BE49-F238E27FC236}">
                  <a16:creationId xmlns:a16="http://schemas.microsoft.com/office/drawing/2014/main" id="{1E7083E5-93A9-4F2A-AF5D-4093A8D4B952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0600" y="4761851"/>
              <a:ext cx="1031319" cy="1468849"/>
            </a:xfrm>
            <a:prstGeom prst="rect">
              <a:avLst/>
            </a:prstGeom>
            <a:effectLst/>
            <a:scene3d>
              <a:camera prst="orthographicFront">
                <a:rot lat="600000" lon="1800000" rev="0"/>
              </a:camera>
              <a:lightRig rig="threePt" dir="t"/>
            </a:scene3d>
            <a:sp3d>
              <a:bevelT/>
            </a:sp3d>
          </p:spPr>
        </p:pic>
        <p:sp>
          <p:nvSpPr>
            <p:cNvPr id="67" name="textruta 66">
              <a:extLst>
                <a:ext uri="{FF2B5EF4-FFF2-40B4-BE49-F238E27FC236}">
                  <a16:creationId xmlns:a16="http://schemas.microsoft.com/office/drawing/2014/main" id="{B5F7DA79-B820-4B60-9FD5-06B811447031}"/>
                </a:ext>
              </a:extLst>
            </p:cNvPr>
            <p:cNvSpPr txBox="1"/>
            <p:nvPr/>
          </p:nvSpPr>
          <p:spPr>
            <a:xfrm>
              <a:off x="3311435" y="6217541"/>
              <a:ext cx="1071746" cy="561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Carl von Linné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1707-1778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Biolog</a:t>
              </a:r>
            </a:p>
          </p:txBody>
        </p:sp>
        <p:pic>
          <p:nvPicPr>
            <p:cNvPr id="68" name="Bildobjekt 67">
              <a:extLst>
                <a:ext uri="{FF2B5EF4-FFF2-40B4-BE49-F238E27FC236}">
                  <a16:creationId xmlns:a16="http://schemas.microsoft.com/office/drawing/2014/main" id="{FC0EA06D-3E03-448B-B3B1-C1AE70EFB8D1}"/>
                </a:ext>
              </a:extLst>
            </p:cNvPr>
            <p:cNvPicPr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9619" y="4761851"/>
              <a:ext cx="1031319" cy="1468849"/>
            </a:xfrm>
            <a:prstGeom prst="rect">
              <a:avLst/>
            </a:prstGeom>
            <a:effectLst/>
            <a:scene3d>
              <a:camera prst="orthographicFront">
                <a:rot lat="600000" lon="1800000" rev="0"/>
              </a:camera>
              <a:lightRig rig="threePt" dir="t"/>
            </a:scene3d>
            <a:sp3d>
              <a:bevelT/>
            </a:sp3d>
          </p:spPr>
        </p:pic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ECC2660-B425-4BBE-AB10-4803F83A3F14}"/>
                </a:ext>
              </a:extLst>
            </p:cNvPr>
            <p:cNvSpPr/>
            <p:nvPr/>
          </p:nvSpPr>
          <p:spPr>
            <a:xfrm>
              <a:off x="4405563" y="6217541"/>
              <a:ext cx="1369787" cy="561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James Maxwell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1831-1879)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Elektromagnetism</a:t>
              </a:r>
            </a:p>
          </p:txBody>
        </p:sp>
        <p:pic>
          <p:nvPicPr>
            <p:cNvPr id="70" name="Bildobjekt 69">
              <a:extLst>
                <a:ext uri="{FF2B5EF4-FFF2-40B4-BE49-F238E27FC236}">
                  <a16:creationId xmlns:a16="http://schemas.microsoft.com/office/drawing/2014/main" id="{41929448-4122-478C-9947-A84FC00C18A0}"/>
                </a:ext>
              </a:extLst>
            </p:cNvPr>
            <p:cNvPicPr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8638" y="4761851"/>
              <a:ext cx="1031319" cy="1468849"/>
            </a:xfrm>
            <a:prstGeom prst="rect">
              <a:avLst/>
            </a:prstGeom>
            <a:effectLst/>
            <a:scene3d>
              <a:camera prst="orthographicFront">
                <a:rot lat="600000" lon="1800000" rev="0"/>
              </a:camera>
              <a:lightRig rig="threePt" dir="t"/>
            </a:scene3d>
            <a:sp3d>
              <a:bevelT/>
            </a:sp3d>
          </p:spPr>
        </p:pic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40917F9-A4B1-4CC9-B3D3-EF0EDEE5D038}"/>
                </a:ext>
              </a:extLst>
            </p:cNvPr>
            <p:cNvSpPr/>
            <p:nvPr/>
          </p:nvSpPr>
          <p:spPr>
            <a:xfrm>
              <a:off x="5797733" y="6217541"/>
              <a:ext cx="1261874" cy="561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Gregor Mendel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1822-1884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Ärftlighetslagar</a:t>
              </a:r>
            </a:p>
          </p:txBody>
        </p:sp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98B208A9-DA3C-483D-8AF2-A5B951F53B9D}"/>
                </a:ext>
              </a:extLst>
            </p:cNvPr>
            <p:cNvPicPr>
              <a:picLocks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657" y="4761851"/>
              <a:ext cx="1031319" cy="1468849"/>
            </a:xfrm>
            <a:prstGeom prst="rect">
              <a:avLst/>
            </a:prstGeom>
            <a:effectLst/>
            <a:scene3d>
              <a:camera prst="orthographicFront">
                <a:rot lat="600000" lon="1800000" rev="0"/>
              </a:camera>
              <a:lightRig rig="threePt" dir="t"/>
            </a:scene3d>
            <a:sp3d>
              <a:bevelT/>
            </a:sp3d>
          </p:spPr>
        </p:pic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89E5E4A5-EB38-4BFD-A526-96003E5DE975}"/>
                </a:ext>
              </a:extLst>
            </p:cNvPr>
            <p:cNvSpPr/>
            <p:nvPr/>
          </p:nvSpPr>
          <p:spPr>
            <a:xfrm>
              <a:off x="7081990" y="6217541"/>
              <a:ext cx="1034180" cy="561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Louis Pasteur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1822-1895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Mikrobiologi</a:t>
              </a:r>
            </a:p>
          </p:txBody>
        </p:sp>
        <p:pic>
          <p:nvPicPr>
            <p:cNvPr id="62" name="Bildobjekt 61">
              <a:extLst>
                <a:ext uri="{FF2B5EF4-FFF2-40B4-BE49-F238E27FC236}">
                  <a16:creationId xmlns:a16="http://schemas.microsoft.com/office/drawing/2014/main" id="{8D6FF696-5D71-4390-9956-2561FCB60629}"/>
                </a:ext>
              </a:extLst>
            </p:cNvPr>
            <p:cNvPicPr>
              <a:picLocks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6676" y="4761851"/>
              <a:ext cx="1031319" cy="1468849"/>
            </a:xfrm>
            <a:prstGeom prst="rect">
              <a:avLst/>
            </a:prstGeom>
            <a:effectLst/>
            <a:scene3d>
              <a:camera prst="orthographicFront">
                <a:rot lat="600000" lon="1800000" rev="0"/>
              </a:camera>
              <a:lightRig rig="threePt" dir="t"/>
            </a:scene3d>
            <a:sp3d>
              <a:bevelT/>
            </a:sp3d>
          </p:spPr>
        </p:pic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7071AAFB-DAED-42AC-AB75-0FC1A37E975A}"/>
                </a:ext>
              </a:extLst>
            </p:cNvPr>
            <p:cNvSpPr/>
            <p:nvPr/>
          </p:nvSpPr>
          <p:spPr>
            <a:xfrm>
              <a:off x="8138555" y="6217541"/>
              <a:ext cx="966052" cy="561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Lord Kelvin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1824-1907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Termodynamik</a:t>
              </a:r>
            </a:p>
          </p:txBody>
        </p:sp>
        <p:pic>
          <p:nvPicPr>
            <p:cNvPr id="64" name="Bildobjekt 63">
              <a:extLst>
                <a:ext uri="{FF2B5EF4-FFF2-40B4-BE49-F238E27FC236}">
                  <a16:creationId xmlns:a16="http://schemas.microsoft.com/office/drawing/2014/main" id="{D0C5695A-EE44-4490-A2E8-94CCC3F55589}"/>
                </a:ext>
              </a:extLst>
            </p:cNvPr>
            <p:cNvPicPr>
              <a:picLocks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5697" y="4761851"/>
              <a:ext cx="1031319" cy="1468849"/>
            </a:xfrm>
            <a:prstGeom prst="rect">
              <a:avLst/>
            </a:prstGeom>
            <a:effectLst/>
            <a:scene3d>
              <a:camera prst="orthographicFront">
                <a:rot lat="600000" lon="1800000" rev="0"/>
              </a:camera>
              <a:lightRig rig="threePt" dir="t"/>
            </a:scene3d>
            <a:sp3d>
              <a:bevelT/>
            </a:sp3d>
          </p:spPr>
        </p:pic>
      </p:grpSp>
      <p:sp>
        <p:nvSpPr>
          <p:cNvPr id="100" name="Pratbubbla: rektangel med rundade hörn 99">
            <a:extLst>
              <a:ext uri="{FF2B5EF4-FFF2-40B4-BE49-F238E27FC236}">
                <a16:creationId xmlns:a16="http://schemas.microsoft.com/office/drawing/2014/main" id="{AF8EC1A7-7DA9-48D5-AB20-25DEE88453C5}"/>
              </a:ext>
            </a:extLst>
          </p:cNvPr>
          <p:cNvSpPr/>
          <p:nvPr/>
        </p:nvSpPr>
        <p:spPr>
          <a:xfrm>
            <a:off x="1287710" y="3183166"/>
            <a:ext cx="1862712" cy="1017574"/>
          </a:xfrm>
          <a:prstGeom prst="wedgeRoundRectCallout">
            <a:avLst>
              <a:gd name="adj1" fmla="val -61504"/>
              <a:gd name="adj2" fmla="val 13625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”Jag tänker Guds tankar efter Honom!”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8038F34-D10E-4E77-863E-30217FD9FD78}"/>
              </a:ext>
            </a:extLst>
          </p:cNvPr>
          <p:cNvSpPr/>
          <p:nvPr/>
        </p:nvSpPr>
        <p:spPr>
          <a:xfrm>
            <a:off x="0" y="737242"/>
            <a:ext cx="12192000" cy="2400657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0" lvl="2" defTabSz="914400">
              <a:defRPr/>
            </a:pPr>
            <a:r>
              <a:rPr lang="sv-SE" sz="2000" dirty="0">
                <a:ea typeface="Times New Roman" panose="02020603050405020304" pitchFamily="18" charset="0"/>
              </a:rPr>
              <a:t>Lagstiftaren är själv otillgänglig för vetenskap:</a:t>
            </a:r>
          </a:p>
          <a:p>
            <a:pPr marL="452438" lvl="2" indent="-274638" defTabSz="9144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ea typeface="Times New Roman" panose="02020603050405020304" pitchFamily="18" charset="0"/>
              </a:rPr>
              <a:t>Han lägger sig inte under ett mikroskop.</a:t>
            </a:r>
          </a:p>
          <a:p>
            <a:pPr marL="452438" lvl="2" indent="-274638" defTabSz="9144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ea typeface="Times New Roman" panose="02020603050405020304" pitchFamily="18" charset="0"/>
              </a:rPr>
              <a:t>Han visar sig inte i ett teleskop.</a:t>
            </a:r>
          </a:p>
          <a:p>
            <a:pPr marL="0" lvl="2" defTabSz="914400">
              <a:spcBef>
                <a:spcPts val="1200"/>
              </a:spcBef>
              <a:defRPr/>
            </a:pPr>
            <a:r>
              <a:rPr lang="sv-SE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tidiga vetenskapsgiganterna:</a:t>
            </a:r>
          </a:p>
          <a:p>
            <a:pPr marL="452438" lvl="2" indent="-269875" defTabSz="9144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Insåg att lagarna kräver en lagstiftare.</a:t>
            </a:r>
          </a:p>
          <a:p>
            <a:pPr marL="452438" lvl="2" indent="-269875" defTabSz="9144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Motiverades i sitt vetenskapsutövande från </a:t>
            </a:r>
            <a:r>
              <a:rPr lang="sv-SE" sz="2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 ett naturstudium </a:t>
            </a:r>
            <a:r>
              <a:rPr lang="sv-SE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ärar dess skapare.</a:t>
            </a:r>
          </a:p>
          <a:p>
            <a:pPr marL="452438" lvl="2" indent="-269875" defTabSz="9144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 ofta personligt </a:t>
            </a:r>
            <a:r>
              <a:rPr lang="sv-SE" sz="2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kristna.</a:t>
            </a:r>
            <a:endParaRPr lang="sv-SE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F63A851A-BC5E-407F-9B98-A30BB588AA11}"/>
              </a:ext>
            </a:extLst>
          </p:cNvPr>
          <p:cNvSpPr txBox="1"/>
          <p:nvPr/>
        </p:nvSpPr>
        <p:spPr>
          <a:xfrm>
            <a:off x="5375563" y="2941935"/>
            <a:ext cx="497159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sz="2000"/>
              <a:t>Därför skedde explosionen av vetenskap och teknologi under reformationen när man började fokusera på Bibeln i Europa.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369149"/>
      </p:ext>
    </p:extLst>
  </p:cSld>
  <p:clrMapOvr>
    <a:masterClrMapping/>
  </p:clrMapOvr>
  <p:transition advTm="2470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3" grpId="0" uiExpand="1" build="p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CCE559B-999E-47D3-9554-387B439703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4525"/>
            <a:ext cx="12192000" cy="6213475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Tro och Förnuft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0" y="769904"/>
            <a:ext cx="12192000" cy="5970865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1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Vetenskaplig kunskap</a:t>
            </a:r>
            <a:r>
              <a:rPr kumimoji="0" lang="sv-SE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tillägnas med </a:t>
            </a:r>
            <a:r>
              <a:rPr kumimoji="0" lang="sv-SE" sz="2400" b="1" i="1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förnuft</a:t>
            </a:r>
          </a:p>
          <a:p>
            <a:pPr marL="447675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Gör gissningar = Hypoteser</a:t>
            </a:r>
          </a:p>
          <a:p>
            <a:pPr marL="447675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Testar </a:t>
            </a: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mot naturen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7675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Överensstämmelsen, inte källan</a:t>
            </a: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avgör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1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Uppenbarad kunskap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tillägnas med (kristen) </a:t>
            </a:r>
            <a:r>
              <a:rPr kumimoji="0" lang="sv-SE" sz="2400" b="1" i="1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</a:t>
            </a:r>
          </a:p>
          <a:p>
            <a:pPr marL="447675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Ej </a:t>
            </a:r>
            <a:r>
              <a:rPr kumimoji="0" lang="sv-SE" sz="24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trots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bevis utan en </a:t>
            </a:r>
            <a:r>
              <a:rPr kumimoji="0" lang="sv-SE" sz="24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respons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på bevis.</a:t>
            </a:r>
          </a:p>
          <a:p>
            <a:pPr marL="447675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Bibeln kräver aldrig blind </a:t>
            </a: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tro: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9625" marR="0" lvl="1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 man kan </a:t>
            </a: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veta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om Gud är uppenbart… </a:t>
            </a:r>
          </a:p>
          <a:p>
            <a:pPr marL="809625" marR="0" lvl="1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 talar om det vi </a:t>
            </a: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vet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vittnar om det vi </a:t>
            </a: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sett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</a:t>
            </a:r>
          </a:p>
          <a:p>
            <a:pPr marL="809625" marR="0" lvl="1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Jesus blev med kraft </a:t>
            </a: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bevisad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vara Guds Son efter</a:t>
            </a:r>
            <a:r>
              <a:rPr kumimoji="0" lang="sv-SE" sz="2000" b="0" i="1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uppståndelsen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</a:t>
            </a:r>
          </a:p>
          <a:p>
            <a:pPr marL="352522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Trons värde ligger inte i dess </a:t>
            </a:r>
            <a:r>
              <a:rPr kumimoji="0" lang="sv-SE" sz="24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styrka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utan i dess </a:t>
            </a:r>
            <a:r>
              <a:rPr kumimoji="0" lang="sv-SE" sz="24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objekt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Kristen tro är </a:t>
            </a: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vetenskapens grund</a:t>
            </a:r>
            <a:endParaRPr kumimoji="0" lang="sv-SE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767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Världen är begriplig: En </a:t>
            </a:r>
            <a:r>
              <a:rPr kumimoji="0" lang="sv-SE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rationell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(förnuftig) Gud har skapat ett </a:t>
            </a:r>
            <a:r>
              <a:rPr kumimoji="0" lang="sv-SE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rationellt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universum begripligt för oss </a:t>
            </a:r>
            <a:r>
              <a:rPr kumimoji="0" lang="sv-SE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rationella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människor genom en </a:t>
            </a:r>
            <a:r>
              <a:rPr kumimoji="0" lang="sv-SE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rationell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metod, vetenskap.</a:t>
            </a:r>
          </a:p>
          <a:p>
            <a:pPr marL="44767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Vetenskapliga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hypoteser kan hämtas i Bibeln.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6F274AD-ED9C-4857-8219-95E32AAD06A6}"/>
              </a:ext>
            </a:extLst>
          </p:cNvPr>
          <p:cNvSpPr/>
          <p:nvPr/>
        </p:nvSpPr>
        <p:spPr>
          <a:xfrm>
            <a:off x="6031509" y="264796"/>
            <a:ext cx="322932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Einstein: ”Det enda obegripliga med världen är att den är begriplig”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D05C162-978D-4B7F-B3AB-0EC8FA94B965}"/>
              </a:ext>
            </a:extLst>
          </p:cNvPr>
          <p:cNvSpPr txBox="1"/>
          <p:nvPr/>
        </p:nvSpPr>
        <p:spPr>
          <a:xfrm>
            <a:off x="6706335" y="2122142"/>
            <a:ext cx="51542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Kristen tro är alltså </a:t>
            </a:r>
            <a:r>
              <a:rPr kumimoji="0" lang="sv-SE" sz="2400" b="0" i="1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269875" marR="0" lvl="0" indent="-269875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 på något som motsägs av bevis</a:t>
            </a:r>
          </a:p>
          <a:p>
            <a:pPr marL="269875" marR="0" lvl="0" indent="-269875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avsaknad av tvivel</a:t>
            </a:r>
          </a:p>
          <a:p>
            <a:pPr marL="269875" marR="0" lvl="0" indent="-269875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 viss sinnesstämning</a:t>
            </a:r>
          </a:p>
          <a:p>
            <a:pPr marL="269875" marR="0" lvl="0" indent="-269875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religionsutövning / rituella handlingar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834287"/>
      </p:ext>
    </p:extLst>
  </p:cSld>
  <p:clrMapOvr>
    <a:masterClrMapping/>
  </p:clrMapOvr>
  <p:transition advTm="7384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4902B90B-00DD-424A-8240-B15925E6199C}"/>
              </a:ext>
            </a:extLst>
          </p:cNvPr>
          <p:cNvSpPr/>
          <p:nvPr/>
        </p:nvSpPr>
        <p:spPr>
          <a:xfrm rot="527775">
            <a:off x="4310089" y="1092188"/>
            <a:ext cx="2808101" cy="225400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DE6AABF2-7FC6-46D4-9F6B-83283780DC70}"/>
              </a:ext>
            </a:extLst>
          </p:cNvPr>
          <p:cNvSpPr/>
          <p:nvPr/>
        </p:nvSpPr>
        <p:spPr>
          <a:xfrm rot="527775">
            <a:off x="3963205" y="3414716"/>
            <a:ext cx="2808101" cy="225400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egentliga skillnaden</a:t>
            </a:r>
          </a:p>
        </p:txBody>
      </p:sp>
      <p:pic>
        <p:nvPicPr>
          <p:cNvPr id="11" name="Bildobjekt 10" descr="Namnlöst-1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" flipH="1">
            <a:off x="389799" y="1041403"/>
            <a:ext cx="3642864" cy="254815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21599987" rev="0"/>
            </a:camera>
            <a:lightRig rig="threePt" dir="t"/>
          </a:scene3d>
          <a:sp3d>
            <a:bevelT w="0" h="0"/>
            <a:bevelB w="0" h="0"/>
            <a:contourClr>
              <a:schemeClr val="tx2"/>
            </a:contourClr>
          </a:sp3d>
        </p:spPr>
      </p:pic>
      <p:sp>
        <p:nvSpPr>
          <p:cNvPr id="25" name="Streckad höger 24"/>
          <p:cNvSpPr/>
          <p:nvPr/>
        </p:nvSpPr>
        <p:spPr>
          <a:xfrm>
            <a:off x="5036588" y="2249198"/>
            <a:ext cx="1162532" cy="848046"/>
          </a:xfrm>
          <a:prstGeom prst="stripedRightArrow">
            <a:avLst/>
          </a:prstGeom>
          <a:solidFill>
            <a:schemeClr val="accent5"/>
          </a:solidFill>
          <a:scene3d>
            <a:camera prst="orthographicFront">
              <a:rot lat="1181010" lon="1162346" rev="21383010"/>
            </a:camera>
            <a:lightRig rig="threePt" dir="t">
              <a:rot lat="0" lon="0" rev="1200000"/>
            </a:lightRig>
          </a:scene3d>
          <a:sp3d extrusionH="127000">
            <a:bevelT w="63500" h="25400"/>
            <a:bevelB w="57150" h="1460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95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ruta 27"/>
          <p:cNvSpPr txBox="1"/>
          <p:nvPr/>
        </p:nvSpPr>
        <p:spPr>
          <a:xfrm rot="538890">
            <a:off x="4095940" y="4322759"/>
            <a:ext cx="2479423" cy="95409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99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Ateism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99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sv-SE" sz="2400" b="0" i="1" u="sng" strike="noStrike" kern="1200" cap="none" spc="99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</a:t>
            </a:r>
            <a:r>
              <a:rPr kumimoji="0" lang="sv-SE" sz="2400" b="0" i="0" u="none" strike="noStrike" kern="1200" cap="none" spc="99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på inte-gud)</a:t>
            </a:r>
          </a:p>
        </p:txBody>
      </p:sp>
      <p:sp>
        <p:nvSpPr>
          <p:cNvPr id="16" name="Streckad höger 24"/>
          <p:cNvSpPr/>
          <p:nvPr/>
        </p:nvSpPr>
        <p:spPr>
          <a:xfrm flipH="1">
            <a:off x="4835350" y="3583609"/>
            <a:ext cx="1162532" cy="848046"/>
          </a:xfrm>
          <a:prstGeom prst="stripedRightArrow">
            <a:avLst/>
          </a:prstGeom>
          <a:solidFill>
            <a:schemeClr val="accent5"/>
          </a:solidFill>
          <a:scene3d>
            <a:camera prst="orthographicFront">
              <a:rot lat="1181010" lon="1162346" rev="21383010"/>
            </a:camera>
            <a:lightRig rig="threePt" dir="t">
              <a:rot lat="0" lon="0" rev="1200000"/>
            </a:lightRig>
          </a:scene3d>
          <a:sp3d extrusionH="127000">
            <a:bevelT w="63500" h="25400"/>
            <a:bevelB w="57150" h="1460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95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 rot="538890">
            <a:off x="4795658" y="1280379"/>
            <a:ext cx="1883875" cy="95409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99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Teism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99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(Tro på Gud)</a:t>
            </a:r>
          </a:p>
        </p:txBody>
      </p:sp>
      <p:pic>
        <p:nvPicPr>
          <p:cNvPr id="1026" name="Picture 2" descr="http://2.bp.blogspot.com/_4C_tSMqS810/SbXNx0ozkOI/AAAAAAAADXc/9R6hv0YmesA/s400/Universe+building+blocks+of+lif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5192" y="2140087"/>
            <a:ext cx="4171796" cy="3009184"/>
          </a:xfrm>
          <a:prstGeom prst="rect">
            <a:avLst/>
          </a:prstGeom>
          <a:noFill/>
          <a:ln w="38100">
            <a:noFill/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900000" rev="20999999"/>
            </a:camera>
            <a:lightRig rig="threePt" dir="t"/>
          </a:scene3d>
          <a:sp3d>
            <a:bevelT w="139700"/>
          </a:sp3d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353D7FF-67E7-4A6E-BB7F-C7216B273F55}"/>
              </a:ext>
            </a:extLst>
          </p:cNvPr>
          <p:cNvSpPr txBox="1"/>
          <p:nvPr/>
        </p:nvSpPr>
        <p:spPr>
          <a:xfrm rot="540000">
            <a:off x="4621850" y="931882"/>
            <a:ext cx="2312172" cy="11544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11614853"/>
              </a:avLst>
            </a:prstTxWarp>
            <a:sp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Rikligt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observerat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5F031D3-FDE0-4B9B-AF11-8DB44E55A706}"/>
              </a:ext>
            </a:extLst>
          </p:cNvPr>
          <p:cNvSpPr txBox="1"/>
          <p:nvPr/>
        </p:nvSpPr>
        <p:spPr>
          <a:xfrm rot="540000">
            <a:off x="3853367" y="4424330"/>
            <a:ext cx="2687146" cy="151515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Aldrig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observerat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8293149" y="5077696"/>
            <a:ext cx="2570409" cy="1692755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99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Naturen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99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Materia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99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Rumtid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1" u="none" strike="noStrike" kern="1200" cap="none" spc="99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Komplex struktur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856630" y="3633733"/>
            <a:ext cx="2075979" cy="1692755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99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Intelligens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99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Tanke/Vilja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99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Medvetande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1" u="none" strike="noStrike" kern="1200" cap="none" spc="99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Syfte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447215"/>
      </p:ext>
    </p:extLst>
  </p:cSld>
  <p:clrMapOvr>
    <a:masterClrMapping/>
  </p:clrMapOvr>
  <p:transition advTm="1233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5" grpId="0" animBg="1"/>
      <p:bldP spid="28" grpId="0"/>
      <p:bldP spid="16" grpId="0" animBg="1"/>
      <p:bldP spid="14" grpId="0"/>
      <p:bldP spid="4" grpId="0" animBg="1"/>
      <p:bldP spid="17" grpId="0" animBg="1"/>
      <p:bldP spid="2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50CE55-6153-4C32-A4AA-7F188CBC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Naturalism (</a:t>
            </a:r>
            <a:r>
              <a:rPr lang="sv-SE"/>
              <a:t>materialism)</a:t>
            </a:r>
            <a:endParaRPr lang="sv-S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5" name="Bildobjekt 14" descr="En bild som visar person, inomhus, ung&#10;&#10;Beskrivning genererad med mycket hög exakthet">
            <a:extLst>
              <a:ext uri="{FF2B5EF4-FFF2-40B4-BE49-F238E27FC236}">
                <a16:creationId xmlns:a16="http://schemas.microsoft.com/office/drawing/2014/main" id="{149753B4-B446-451B-9172-8618A8FA3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5283199" cy="3962400"/>
          </a:xfrm>
          <a:prstGeom prst="rect">
            <a:avLst/>
          </a:prstGeom>
        </p:spPr>
      </p:pic>
      <p:sp>
        <p:nvSpPr>
          <p:cNvPr id="17" name="Pratbubbla: oval 16">
            <a:extLst>
              <a:ext uri="{FF2B5EF4-FFF2-40B4-BE49-F238E27FC236}">
                <a16:creationId xmlns:a16="http://schemas.microsoft.com/office/drawing/2014/main" id="{460EAFBF-ACA3-4A4C-A94B-A803B97FB875}"/>
              </a:ext>
            </a:extLst>
          </p:cNvPr>
          <p:cNvSpPr/>
          <p:nvPr/>
        </p:nvSpPr>
        <p:spPr>
          <a:xfrm>
            <a:off x="127149" y="5272100"/>
            <a:ext cx="1769402" cy="1393741"/>
          </a:xfrm>
          <a:prstGeom prst="wedgeEllipseCallout">
            <a:avLst>
              <a:gd name="adj1" fmla="val 18592"/>
              <a:gd name="adj2" fmla="val -1158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209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Kina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existerar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61E8445-7A61-44AF-80BB-500D870677C8}"/>
              </a:ext>
            </a:extLst>
          </p:cNvPr>
          <p:cNvSpPr txBox="1"/>
          <p:nvPr/>
        </p:nvSpPr>
        <p:spPr>
          <a:xfrm>
            <a:off x="0" y="804299"/>
            <a:ext cx="12192000" cy="4708981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marL="719138">
              <a:tabLst>
                <a:tab pos="2330450" algn="l"/>
              </a:tabLst>
            </a:pPr>
            <a:r>
              <a:rPr lang="sv-SE" sz="2400" i="1" dirty="0"/>
              <a:t>Premiss </a:t>
            </a:r>
            <a:r>
              <a:rPr lang="sv-SE" sz="2400" i="1"/>
              <a:t>1:	</a:t>
            </a:r>
            <a:r>
              <a:rPr lang="sv-SE" sz="2400"/>
              <a:t>Naturen </a:t>
            </a:r>
            <a:r>
              <a:rPr lang="sv-SE" sz="2400" dirty="0"/>
              <a:t>är allt som existerar. </a:t>
            </a:r>
            <a:r>
              <a:rPr lang="sv-SE" sz="2400" dirty="0">
                <a:solidFill>
                  <a:schemeClr val="accent6">
                    <a:lumMod val="50000"/>
                  </a:schemeClr>
                </a:solidFill>
              </a:rPr>
              <a:t>(Naturalism)</a:t>
            </a:r>
          </a:p>
          <a:p>
            <a:pPr marL="719138">
              <a:tabLst>
                <a:tab pos="2330450" algn="l"/>
              </a:tabLst>
            </a:pPr>
            <a:r>
              <a:rPr lang="sv-SE" sz="2400" i="1" u="sng" dirty="0"/>
              <a:t>Premiss 2:</a:t>
            </a:r>
            <a:r>
              <a:rPr lang="sv-SE" sz="2400" u="sng" dirty="0"/>
              <a:t>	Vetenskapen studerar naturen. </a:t>
            </a:r>
            <a:r>
              <a:rPr lang="sv-SE" sz="2400" u="sng" dirty="0">
                <a:solidFill>
                  <a:schemeClr val="accent6">
                    <a:lumMod val="50000"/>
                  </a:schemeClr>
                </a:solidFill>
              </a:rPr>
              <a:t>(Sant)</a:t>
            </a:r>
            <a:r>
              <a:rPr lang="sv-SE" sz="2400" u="sng" dirty="0"/>
              <a:t>         </a:t>
            </a:r>
            <a:r>
              <a:rPr lang="sv-SE" sz="2400" u="sng" dirty="0">
                <a:solidFill>
                  <a:schemeClr val="bg1"/>
                </a:solidFill>
              </a:rPr>
              <a:t>d</a:t>
            </a:r>
          </a:p>
          <a:p>
            <a:pPr marL="719138">
              <a:tabLst>
                <a:tab pos="2330450" algn="l"/>
              </a:tabLst>
            </a:pPr>
            <a:r>
              <a:rPr lang="sv-SE" sz="2400" i="1" dirty="0"/>
              <a:t>Slutsats:</a:t>
            </a:r>
            <a:r>
              <a:rPr lang="sv-SE" sz="2400" dirty="0"/>
              <a:t>	Ingenting existerar utanför vetenskapen.</a:t>
            </a:r>
          </a:p>
          <a:p>
            <a:pPr marL="719138">
              <a:spcBef>
                <a:spcPts val="2400"/>
              </a:spcBef>
              <a:tabLst>
                <a:tab pos="361950" algn="l"/>
              </a:tabLst>
            </a:pPr>
            <a:r>
              <a:rPr lang="sv-SE" sz="2400" dirty="0"/>
              <a:t>Men Kina finns även om vi inte hittar landet på en europakarta.</a:t>
            </a:r>
          </a:p>
          <a:p>
            <a:pPr marL="5830888" indent="-361950">
              <a:spcBef>
                <a:spcPts val="2400"/>
              </a:spcBef>
              <a:tabLst>
                <a:tab pos="361950" algn="l"/>
              </a:tabLst>
            </a:pPr>
            <a:r>
              <a:rPr lang="sv-SE" sz="2400" dirty="0"/>
              <a:t>Felaktig logik: ”Jag tror inte på Gud för han </a:t>
            </a:r>
            <a:br>
              <a:rPr lang="sv-SE" sz="2400" dirty="0"/>
            </a:br>
            <a:r>
              <a:rPr lang="sv-SE" sz="2400" dirty="0"/>
              <a:t>kan inte bevisas (vetenskapligt).”</a:t>
            </a:r>
          </a:p>
          <a:p>
            <a:pPr marL="5830888" indent="-361950">
              <a:spcBef>
                <a:spcPts val="2400"/>
              </a:spcBef>
            </a:pPr>
            <a:r>
              <a:rPr lang="sv-SE" sz="2400" dirty="0"/>
              <a:t>Är vetenskap…</a:t>
            </a:r>
          </a:p>
          <a:p>
            <a:pPr marL="5830888" indent="-361950">
              <a:buFont typeface="Arial" panose="020B0604020202020204" pitchFamily="34" charset="0"/>
              <a:buChar char="•"/>
            </a:pPr>
            <a:r>
              <a:rPr lang="sv-SE" sz="2400" dirty="0"/>
              <a:t>ett förutsättningslöst sökande efter sanning…</a:t>
            </a:r>
          </a:p>
          <a:p>
            <a:pPr marL="5830888" indent="-361950">
              <a:buFont typeface="Arial" panose="020B0604020202020204" pitchFamily="34" charset="0"/>
              <a:buChar char="•"/>
            </a:pPr>
            <a:r>
              <a:rPr lang="sv-SE" sz="2400" dirty="0"/>
              <a:t>eller en slav under dogmen att ingenting </a:t>
            </a:r>
            <a:br>
              <a:rPr lang="sv-SE" sz="2400" dirty="0"/>
            </a:br>
            <a:r>
              <a:rPr lang="sv-SE" sz="2400" dirty="0"/>
              <a:t>existerar utanför dess verksamhetsområde?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442246"/>
      </p:ext>
    </p:extLst>
  </p:cSld>
  <p:clrMapOvr>
    <a:masterClrMapping/>
  </p:clrMapOvr>
  <p:transition advTm="158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910C4E4-A222-4285-B0C2-33F4CC5E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Kristen tro</a:t>
            </a:r>
            <a:endParaRPr lang="sv-SE" dirty="0">
              <a:highlight>
                <a:srgbClr val="FFFF00"/>
              </a:highlight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2656D28-9BDB-4123-B6FD-C7E011024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897" y="3060158"/>
            <a:ext cx="5436436" cy="362639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05FDD32-DE07-4317-BC53-9B8A5DA5B6AF}"/>
              </a:ext>
            </a:extLst>
          </p:cNvPr>
          <p:cNvSpPr/>
          <p:nvPr/>
        </p:nvSpPr>
        <p:spPr>
          <a:xfrm>
            <a:off x="0" y="733246"/>
            <a:ext cx="11353800" cy="6124754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r>
              <a:rPr lang="sv-SE" sz="28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Försanthållande</a:t>
            </a:r>
            <a:endParaRPr lang="sv-SE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tror att Gud är en. Det gör du rätt i. Även de onda </a:t>
            </a:r>
          </a:p>
          <a:p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andarna tror det, och bävar.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(Jak 2:19)</a:t>
            </a:r>
          </a:p>
          <a:p>
            <a:pPr>
              <a:spcBef>
                <a:spcPts val="1200"/>
              </a:spcBef>
            </a:pPr>
            <a:r>
              <a:rPr lang="sv-SE" sz="2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Förtröstan</a:t>
            </a:r>
          </a:p>
          <a:p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som förtröstar på Herren är som </a:t>
            </a:r>
          </a:p>
          <a:p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Sions berg. Det rubbas inte, det står </a:t>
            </a:r>
          </a:p>
          <a:p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för evigt.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(Ps 125:1)</a:t>
            </a:r>
          </a:p>
          <a:p>
            <a:pPr>
              <a:spcBef>
                <a:spcPts val="1200"/>
              </a:spcBef>
            </a:pPr>
            <a:r>
              <a:rPr lang="sv-SE" sz="28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Lydnad</a:t>
            </a:r>
            <a:endParaRPr lang="sv-SE" sz="20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Visa mig din tro utan gärningar, så ska jag </a:t>
            </a:r>
            <a:b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visa dig min tro genom mina gärningar.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(Jak 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2:18)</a:t>
            </a:r>
            <a:endParaRPr lang="sv-SE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Calibri" panose="020F0502020204030204" pitchFamily="34" charset="0"/>
                <a:cs typeface="Calibri" panose="020F0502020204030204" pitchFamily="34" charset="0"/>
              </a:rPr>
              <a:t>Noa byggde en 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Calibri" panose="020F0502020204030204" pitchFamily="34" charset="0"/>
                <a:cs typeface="Calibri" panose="020F0502020204030204" pitchFamily="34" charset="0"/>
              </a:rPr>
              <a:t>Abraham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drog ut till ett nytt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Israels folk gick genom Röda havet</a:t>
            </a:r>
          </a:p>
          <a:p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Omvänd er och låt er alla döpas i Jesu Kristi </a:t>
            </a:r>
            <a:b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namn, så att era synder blir förlåtna.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(Apg 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2:38)</a:t>
            </a:r>
            <a:endParaRPr lang="sv-SE" sz="2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994935"/>
      </p:ext>
    </p:extLst>
  </p:cSld>
  <p:clrMapOvr>
    <a:masterClrMapping/>
  </p:clrMapOvr>
  <p:transition advTm="2619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98.5|8.6|67.6|32.9|19.2|9.9|126.6|24.2|13.6|7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10.1|9.2|26.2|15|13.4|17.5|42.6|32.7|65.2|58.6|87.5|33.4|11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87.5|5.7|3.6|12.6|3.9|62.7|15.4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45.4|14.4|14.7|53.3|23.5|44.6|45|16.4|27.1|42|28|111|42.9|86.3|9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19.9|16.6|10.7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3.6|10.9|12|6.1|23.5|53.2|2.4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75.3|36.9|28.9|50.6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34D51E0-DD6F-4430-BB4D-28D71708AF21}">
  <we:reference id="wa104380121" version="2.0.0.0" store="sv-SE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1456</Words>
  <Application>Microsoft Office PowerPoint</Application>
  <PresentationFormat>Bredbild</PresentationFormat>
  <Paragraphs>224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Times New Roman</vt:lpstr>
      <vt:lpstr>Maiandra GD</vt:lpstr>
      <vt:lpstr>Calibri</vt:lpstr>
      <vt:lpstr>MV Boli</vt:lpstr>
      <vt:lpstr>Arial</vt:lpstr>
      <vt:lpstr>3_Office-tema</vt:lpstr>
      <vt:lpstr>1. Bibel och Vetenskap</vt:lpstr>
      <vt:lpstr>Två sätt att kunna veta någonting</vt:lpstr>
      <vt:lpstr>Bibel och Vetenskap</vt:lpstr>
      <vt:lpstr>Lagstiftaren och naturvetenskapen</vt:lpstr>
      <vt:lpstr>Tro och Förnuft</vt:lpstr>
      <vt:lpstr>Den egentliga skillnaden</vt:lpstr>
      <vt:lpstr>Naturalism (materialism)</vt:lpstr>
      <vt:lpstr>Kristen tro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Bibel och Vetenskap</dc:title>
  <dc:creator/>
  <cp:lastModifiedBy/>
  <cp:revision>2</cp:revision>
  <dcterms:created xsi:type="dcterms:W3CDTF">2011-10-18T13:22:29Z</dcterms:created>
  <dcterms:modified xsi:type="dcterms:W3CDTF">2021-02-26T12:52:52Z</dcterms:modified>
</cp:coreProperties>
</file>