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3">
  <p:sldMasterIdLst>
    <p:sldMasterId id="2147483710" r:id="rId1"/>
  </p:sldMasterIdLst>
  <p:notesMasterIdLst>
    <p:notesMasterId r:id="rId8"/>
  </p:notesMasterIdLst>
  <p:handoutMasterIdLst>
    <p:handoutMasterId r:id="rId9"/>
  </p:handoutMasterIdLst>
  <p:sldIdLst>
    <p:sldId id="1368" r:id="rId2"/>
    <p:sldId id="1254" r:id="rId3"/>
    <p:sldId id="1383" r:id="rId4"/>
    <p:sldId id="379" r:id="rId5"/>
    <p:sldId id="1289" r:id="rId6"/>
    <p:sldId id="1367" r:id="rId7"/>
  </p:sldIdLst>
  <p:sldSz cx="12192000" cy="6858000"/>
  <p:notesSz cx="6858000" cy="994568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iandra GD" panose="020E0502030308020204" pitchFamily="34" charset="0"/>
      <p:regular r:id="rId14"/>
    </p:embeddedFont>
    <p:embeddedFont>
      <p:font typeface="MV Boli" panose="02000500030200090000" pitchFamily="2" charset="0"/>
      <p:regular r:id="rId15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40882A-E1E2-4833-8D7A-2A79E55E4BF5}">
          <p14:sldIdLst>
            <p14:sldId id="1368"/>
            <p14:sldId id="1254"/>
            <p14:sldId id="1383"/>
            <p14:sldId id="379"/>
            <p14:sldId id="1289"/>
            <p14:sldId id="1367"/>
          </p14:sldIdLst>
        </p14:section>
      </p14:sectionLst>
    </p:ext>
    <p:ext uri="{EFAFB233-063F-42B5-8137-9DF3F51BA10A}">
      <p15:sldGuideLst xmlns:p15="http://schemas.microsoft.com/office/powerpoint/2012/main">
        <p15:guide id="2" pos="1685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FF00"/>
    <a:srgbClr val="FEFF01"/>
    <a:srgbClr val="CDD7E2"/>
    <a:srgbClr val="BDB465"/>
    <a:srgbClr val="C9C9C9"/>
    <a:srgbClr val="C3C4C2"/>
    <a:srgbClr val="030305"/>
    <a:srgbClr val="6D6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83894" autoAdjust="0"/>
  </p:normalViewPr>
  <p:slideViewPr>
    <p:cSldViewPr snapToGrid="0">
      <p:cViewPr varScale="1">
        <p:scale>
          <a:sx n="106" d="100"/>
          <a:sy n="106" d="100"/>
        </p:scale>
        <p:origin x="588" y="78"/>
      </p:cViewPr>
      <p:guideLst>
        <p:guide pos="1685"/>
        <p:guide orient="horz" pos="2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trike="noStrike" baseline="0" dirty="0"/>
              <a:t>Handling: Struktur, komplexitet och ändamålsenlighet som finns i världen inte kan ha kommit till ”av sig självt”.</a:t>
            </a:r>
          </a:p>
          <a:p>
            <a:r>
              <a:rPr lang="sv-SE" strike="noStrike" baseline="0" dirty="0"/>
              <a:t>Det kräver design.</a:t>
            </a:r>
          </a:p>
          <a:p>
            <a:r>
              <a:rPr lang="sv-SE" strike="noStrike" baseline="0" dirty="0"/>
              <a:t>Alternativ titel är därför Intelligent design, men i det begreppet ryms </a:t>
            </a:r>
            <a:r>
              <a:rPr lang="sv-SE" strike="noStrike" baseline="0" dirty="0" err="1"/>
              <a:t>myckt</a:t>
            </a:r>
            <a:r>
              <a:rPr lang="sv-SE" strike="noStrike" baseline="0" dirty="0"/>
              <a:t> mer än vad jag kommer att ta upp här.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0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88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v-SE" b="0" dirty="0"/>
              <a:t>Evolutionismen är dagens stora paradigm.</a:t>
            </a:r>
            <a:br>
              <a:rPr lang="sv-SE" b="0" dirty="0"/>
            </a:br>
            <a:r>
              <a:rPr lang="sv-SE" b="0" dirty="0"/>
              <a:t>Integrerad del i vår moderna världsbild.</a:t>
            </a:r>
          </a:p>
          <a:p>
            <a:r>
              <a:rPr lang="sv-SE" b="0" dirty="0"/>
              <a:t>Hela verkligheten tolkas </a:t>
            </a:r>
            <a:r>
              <a:rPr lang="sv-SE" dirty="0"/>
              <a:t>evolutionistiskt.</a:t>
            </a:r>
          </a:p>
          <a:p>
            <a:endParaRPr lang="sv-SE" dirty="0"/>
          </a:p>
          <a:p>
            <a:r>
              <a:rPr lang="sv-SE" b="0" i="0" baseline="0" dirty="0"/>
              <a:t>Evolutionsläran är inte så allmänt accepterad beroende på att det är den </a:t>
            </a:r>
            <a:r>
              <a:rPr lang="sv-SE" b="1" i="0" baseline="0" dirty="0"/>
              <a:t>bästa vetenskapliga </a:t>
            </a:r>
            <a:r>
              <a:rPr lang="sv-SE" b="0" i="0" baseline="0" dirty="0"/>
              <a:t>förklaringen, utan för att det är den </a:t>
            </a:r>
            <a:r>
              <a:rPr lang="sv-SE" b="1" i="0" baseline="0" dirty="0"/>
              <a:t>enda naturalistiska</a:t>
            </a:r>
            <a:r>
              <a:rPr lang="sv-SE" b="0" i="0" baseline="0" dirty="0"/>
              <a:t> förklaringen.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6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DD8FA-8137-40E1-BD2D-959B0A81DBB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8450" y="566738"/>
            <a:ext cx="3719513" cy="20939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1" y="2865438"/>
            <a:ext cx="5861050" cy="5592762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00000"/>
              </a:lnSpc>
            </a:pPr>
            <a:r>
              <a:rPr lang="sv-SE" dirty="0"/>
              <a:t>Universums beteende påverkas av ett antal </a:t>
            </a:r>
            <a:r>
              <a:rPr lang="sv-SE" i="1" dirty="0"/>
              <a:t>naturkonstanter</a:t>
            </a:r>
            <a:r>
              <a:rPr lang="sv-SE" dirty="0"/>
              <a:t>, tex ljushastigheten och styrkan av gravitationen.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sv-SE" dirty="0"/>
              <a:t>Universums struktur (framförallt förmågan att hysa liv och intelligent liv) är kritiskt beroende av att dessa konstanter är kalibrerade i förhållande till varandra.</a:t>
            </a:r>
          </a:p>
          <a:p>
            <a:pPr marL="228600" marR="0" lvl="0" indent="-22860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Detta gäller alla typer av strukturer, atomära, kosmiska och biologiska, och ofta måste kalibreringen ske med en kirurgisk precision för att det ska fungera.</a:t>
            </a:r>
          </a:p>
          <a:p>
            <a:pPr marL="228600" marR="0" lvl="0" indent="-22860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28600" marR="0" lvl="0" indent="-22860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Man säger att universum är </a:t>
            </a:r>
            <a:r>
              <a:rPr kumimoji="0" lang="sv-SE" altLang="sv-SE" sz="28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människocentrerat</a:t>
            </a: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eller </a:t>
            </a:r>
            <a:r>
              <a:rPr kumimoji="0" lang="sv-SE" altLang="sv-SE" sz="28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bio-vänligt</a:t>
            </a: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sv-SE" altLang="sv-SE" sz="1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28600" indent="-228600" eaLnBrk="1" hangingPunct="1">
              <a:lnSpc>
                <a:spcPct val="80000"/>
              </a:lnSpc>
            </a:pPr>
            <a:r>
              <a:rPr lang="sv-SE" dirty="0"/>
              <a:t>Noggrannheten är ibland oerhört exakt.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sv-SE" dirty="0"/>
              <a:t>En del på 10exp55 i något fall.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v-SE" i="0" dirty="0"/>
              <a:t>Lokala parametrar:</a:t>
            </a:r>
          </a:p>
          <a:p>
            <a:pPr marL="0" indent="-72000">
              <a:buFont typeface="Arial" panose="020B0604020202020204" pitchFamily="34" charset="0"/>
              <a:buChar char="•"/>
            </a:pPr>
            <a:r>
              <a:rPr lang="sv-SE" i="0" dirty="0"/>
              <a:t>Galaxen: Typ, Avstånd från centrum, Närhet till supernovor, Solens massa/färg</a:t>
            </a:r>
          </a:p>
          <a:p>
            <a:pPr marL="0" indent="-72000">
              <a:buFont typeface="Arial" panose="020B0604020202020204" pitchFamily="34" charset="0"/>
              <a:buChar char="•"/>
            </a:pPr>
            <a:r>
              <a:rPr lang="sv-SE" i="0" dirty="0"/>
              <a:t>Jordbanan: Solavstånd, Excentricitet, Årets/Dygnets längd, Axelns lutning, Gravitation från månen, Stor dammsugare = Jupiter</a:t>
            </a:r>
          </a:p>
          <a:p>
            <a:pPr marL="0" indent="-72000">
              <a:buFont typeface="Arial" panose="020B0604020202020204" pitchFamily="34" charset="0"/>
              <a:buChar char="•"/>
            </a:pPr>
            <a:r>
              <a:rPr lang="sv-SE" i="0" dirty="0"/>
              <a:t>Jorden: Gravitation, Magnetfält, Ocean-/Kontinentförhållande, Reflexion, Skorpans tjocklek, Flykthastighet</a:t>
            </a:r>
          </a:p>
          <a:p>
            <a:pPr marL="0" indent="-72000">
              <a:buFont typeface="Arial" panose="020B0604020202020204" pitchFamily="34" charset="0"/>
              <a:buChar char="•"/>
            </a:pPr>
            <a:r>
              <a:rPr lang="sv-SE" i="0" dirty="0"/>
              <a:t>Atmosfären: Syre-/Kväve-relation, O2-nivå, CO2-nivå, Vattenånga, Urladdningar</a:t>
            </a:r>
          </a:p>
          <a:p>
            <a:endParaRPr lang="sv-SE" i="0" dirty="0"/>
          </a:p>
          <a:p>
            <a:r>
              <a:rPr lang="sv-SE" i="1" dirty="0"/>
              <a:t>Månens storlek: </a:t>
            </a:r>
            <a:r>
              <a:rPr lang="sv-SE" i="0" dirty="0"/>
              <a:t>B</a:t>
            </a:r>
            <a:r>
              <a:rPr lang="sv-SE" b="0" i="0" u="none" baseline="0" dirty="0"/>
              <a:t>äst match av &gt;64 månar i vårt solsystem.</a:t>
            </a:r>
            <a:endParaRPr lang="sv-SE" i="0" dirty="0"/>
          </a:p>
          <a:p>
            <a:r>
              <a:rPr lang="sv-SE" i="1" dirty="0"/>
              <a:t>Utsikt</a:t>
            </a:r>
            <a:r>
              <a:rPr lang="sv-SE" dirty="0"/>
              <a:t>: Mörka nätter, genomskinlig atmosfär, område i galaxen med lite damm och gas.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1" u="none" baseline="0" dirty="0"/>
              <a:t>Olika typer av strålning:</a:t>
            </a:r>
            <a:r>
              <a:rPr lang="sv-SE" b="0" u="none" baseline="0" dirty="0"/>
              <a:t> Kosmiska strålar, CMB, galaxens stjärnljus, synkrotronstrålningen…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i="0" dirty="0"/>
              <a:t>Observerbart ger en grund för vetenskapen.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800" i="1" dirty="0">
                <a:latin typeface="Calibri" panose="020F0502020204030204" pitchFamily="34" charset="0"/>
                <a:cs typeface="Calibri" panose="020F0502020204030204" pitchFamily="34" charset="0"/>
              </a:rPr>
              <a:t>Förklarar storleken?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Från ett bibliskt perspektiv: onödigt stort om nu människan med sin boning på jorden är dess yttersta syfte.</a:t>
            </a:r>
            <a:b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Förutsätter att Gud är begränsad liksom människan. Svårare att skapa ett ”stort” universum än ett ”litet”. Från en oändlig guds perspektiv är skillnaden naturligtvis obefintlig.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 kan också vara så att storleken är nödvändig för balansen i universum: Enligt en del teorier måste massinnehåll och masstäthet hållas inom strikt definierade gränser.</a:t>
            </a:r>
            <a:b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sv-SE" altLang="sv-SE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Annars skulle universum snabbt sugas ihop till en prick eller blåsas isär till en oupptäckbart tunn gas.</a:t>
            </a:r>
            <a:endParaRPr kumimoji="0" lang="sv-SE" altLang="sv-SE" sz="1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Observerbart universum, även: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Planetbanorna kaotiska men stabila över mänskligt tidsperspektiv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Människans storlek (mitt mellan kvarkar och hela universum)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Jordens historia dokumenterad (sediment, fossil, islager, trädringar, radioaktivitet och magnetfält)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2800" baseline="0" dirty="0">
              <a:solidFill>
                <a:schemeClr val="accent3"/>
              </a:solidFill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800" baseline="0" dirty="0">
                <a:solidFill>
                  <a:schemeClr val="accent3"/>
                </a:solidFill>
              </a:rPr>
              <a:t>Fred Hoyle: </a:t>
            </a:r>
            <a:r>
              <a:rPr lang="sv-SE" sz="2800" i="1" baseline="0" dirty="0">
                <a:solidFill>
                  <a:schemeClr val="accent3"/>
                </a:solidFill>
              </a:rPr>
              <a:t>The Universe: Past and Present Reflections</a:t>
            </a:r>
            <a:r>
              <a:rPr lang="sv-SE" sz="2800" baseline="0" dirty="0">
                <a:solidFill>
                  <a:schemeClr val="accent3"/>
                </a:solidFill>
              </a:rPr>
              <a:t>, Annual Review of Astronomy and Astrophysics 20, 1982.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800" dirty="0">
                <a:solidFill>
                  <a:schemeClr val="accent3"/>
                </a:solidFill>
              </a:rPr>
              <a:t>Paul Davies: </a:t>
            </a:r>
            <a:r>
              <a:rPr lang="sv-SE" sz="2800" i="1" dirty="0">
                <a:solidFill>
                  <a:schemeClr val="accent3"/>
                </a:solidFill>
              </a:rPr>
              <a:t>The Cosmic Blueprint: New discoveries in Nature’s Creative Ability to Order the Universe</a:t>
            </a:r>
            <a:r>
              <a:rPr lang="sv-SE" sz="2800" dirty="0">
                <a:solidFill>
                  <a:schemeClr val="accent3"/>
                </a:solidFill>
              </a:rPr>
              <a:t>, 1989. 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60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u="none" baseline="0" dirty="0"/>
              <a:t>Atmosfärens genomsläpplighet:</a:t>
            </a:r>
          </a:p>
          <a:p>
            <a:pPr marL="0" indent="-144000">
              <a:buFont typeface="Arial" pitchFamily="34" charset="0"/>
              <a:buChar char="•"/>
            </a:pPr>
            <a:r>
              <a:rPr lang="sv-SE" dirty="0"/>
              <a:t>Det mesta av det nyttiga ljuset når jordytan, medan det mesta av det skadliga stängs ute.</a:t>
            </a:r>
          </a:p>
          <a:p>
            <a:pPr marL="0" indent="-144000">
              <a:buFont typeface="Arial" pitchFamily="34" charset="0"/>
              <a:buChar char="•"/>
            </a:pPr>
            <a:r>
              <a:rPr lang="sv-SE" baseline="0" dirty="0"/>
              <a:t>Andra ämnen (än syre, kväve, koldioxid, vattenånga) skulle stoppa synligt ljus.</a:t>
            </a:r>
          </a:p>
          <a:p>
            <a:pPr marL="0" indent="0">
              <a:buFont typeface="Arial" pitchFamily="34" charset="0"/>
              <a:buNone/>
            </a:pPr>
            <a:endParaRPr lang="sv-SE" baseline="0" dirty="0"/>
          </a:p>
          <a:p>
            <a:pPr marL="0" indent="0">
              <a:buFont typeface="Arial" pitchFamily="34" charset="0"/>
              <a:buNone/>
            </a:pPr>
            <a:r>
              <a:rPr lang="sv-SE" u="none" baseline="0" dirty="0"/>
              <a:t>Vatten genomsläpplighet:</a:t>
            </a:r>
          </a:p>
          <a:p>
            <a:pPr marL="0" indent="-144000">
              <a:buFont typeface="Arial" pitchFamily="34" charset="0"/>
              <a:buChar char="•"/>
            </a:pPr>
            <a:r>
              <a:rPr lang="sv-SE" baseline="0" dirty="0"/>
              <a:t>Stoppar UV (bra för liv)</a:t>
            </a:r>
          </a:p>
          <a:p>
            <a:pPr marL="0" indent="-144000">
              <a:buFont typeface="Arial" pitchFamily="34" charset="0"/>
              <a:buChar char="•"/>
            </a:pPr>
            <a:r>
              <a:rPr lang="sv-SE" baseline="0" dirty="0"/>
              <a:t>Stoppar IR (bra för ytvärme och jordens värmereglering)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/>
              <a:t>Försök till sannolikhetsberäkning:</a:t>
            </a:r>
          </a:p>
          <a:p>
            <a:pPr marL="0" marR="0" indent="-144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baseline="0" dirty="0"/>
              <a:t>Stick ett hål på jordytan med en knappnål.</a:t>
            </a:r>
          </a:p>
          <a:p>
            <a:pPr marL="0" marR="0" indent="-144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baseline="0" dirty="0"/>
              <a:t>Träffa hålet med ett slumpmässigt kastat sandkorn.</a:t>
            </a:r>
          </a:p>
          <a:p>
            <a:pPr marL="0" indent="-144000" eaLnBrk="1" hangingPunct="1">
              <a:buFont typeface="Arial" panose="020B0604020202020204" pitchFamily="34" charset="0"/>
              <a:buChar char="•"/>
            </a:pPr>
            <a:r>
              <a:rPr lang="sv-SE" b="0" baseline="0" dirty="0"/>
              <a:t>Gör det tre gånger i rad.</a:t>
            </a:r>
            <a:endParaRPr lang="sv-SE" b="0" dirty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r>
              <a:rPr lang="sv-SE" b="0" baseline="0" dirty="0"/>
              <a:t>Ändamålsenlighet brukar förklaras av det naturliga urvalet, med </a:t>
            </a:r>
            <a:r>
              <a:rPr lang="sv-SE" b="0" baseline="0" dirty="0" err="1"/>
              <a:t>dett</a:t>
            </a:r>
            <a:r>
              <a:rPr lang="sv-SE" b="0" baseline="0" dirty="0"/>
              <a:t> är fysikaliska processer och inte biologiska.</a:t>
            </a:r>
          </a:p>
          <a:p>
            <a:pPr eaLnBrk="1" hangingPunct="1"/>
            <a:endParaRPr lang="sv-SE" b="0" i="0" baseline="0" dirty="0"/>
          </a:p>
          <a:p>
            <a:pPr eaLnBrk="1" hangingPunct="1"/>
            <a:r>
              <a:rPr lang="sv-SE" baseline="0" dirty="0"/>
              <a:t>Varför ligger ljus och värme bredvid varandra i spektrumet?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56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554748-3963-44E2-B986-A3AB57D4C11B}"/>
              </a:ext>
            </a:extLst>
          </p:cNvPr>
          <p:cNvSpPr txBox="1"/>
          <p:nvPr userDrawn="1"/>
        </p:nvSpPr>
        <p:spPr>
          <a:xfrm>
            <a:off x="9839377" y="3445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5986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3BA9289-3D56-48F6-B267-72B66A52B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8EDDBC9-8596-4912-8C93-FE4857F23492}"/>
              </a:ext>
            </a:extLst>
          </p:cNvPr>
          <p:cNvSpPr/>
          <p:nvPr userDrawn="1"/>
        </p:nvSpPr>
        <p:spPr>
          <a:xfrm>
            <a:off x="0" y="162626"/>
            <a:ext cx="12191999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3200" b="0" dirty="0">
                <a:ln w="6350">
                  <a:noFill/>
                </a:ln>
                <a:solidFill>
                  <a:schemeClr val="bg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2F96793-3890-40BF-AB90-5945EE027776}"/>
              </a:ext>
            </a:extLst>
          </p:cNvPr>
          <p:cNvSpPr/>
          <p:nvPr userDrawn="1"/>
        </p:nvSpPr>
        <p:spPr>
          <a:xfrm>
            <a:off x="0" y="4386209"/>
            <a:ext cx="12192000" cy="1384995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Tro eller Vetande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Ett falskt dilemma </a:t>
            </a:r>
            <a:endParaRPr lang="sv-SE" sz="3600" dirty="0">
              <a:effectLst>
                <a:glow rad="127000">
                  <a:schemeClr val="accent2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6346836-7635-49B7-8568-CF693A2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875953"/>
            <a:ext cx="12191999" cy="956595"/>
          </a:xfrm>
          <a:prstGeom prst="rect">
            <a:avLst/>
          </a:prstGeom>
          <a:effectLst/>
        </p:spPr>
        <p:txBody>
          <a:bodyPr lIns="432000" anchor="ctr"/>
          <a:lstStyle>
            <a:lvl1pPr algn="ctr">
              <a:lnSpc>
                <a:spcPts val="6000"/>
              </a:lnSpc>
              <a:defRPr sz="4000" b="1">
                <a:ln w="19050">
                  <a:noFill/>
                </a:ln>
                <a:solidFill>
                  <a:schemeClr val="tx1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6.t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9F572-2232-499F-9CCD-87E3919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Utveckling eller Avveckling?</a:t>
            </a:r>
          </a:p>
        </p:txBody>
      </p:sp>
    </p:spTree>
    <p:extLst>
      <p:ext uri="{BB962C8B-B14F-4D97-AF65-F5344CB8AC3E}">
        <p14:creationId xmlns:p14="http://schemas.microsoft.com/office/powerpoint/2010/main" val="610961144"/>
      </p:ext>
    </p:extLst>
  </p:cSld>
  <p:clrMapOvr>
    <a:masterClrMapping/>
  </p:clrMapOvr>
  <p:transition advTm="4481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F5C14C6-2C29-4616-AFCE-7DA113F5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993AB43-537D-4297-AF97-56DBE96076E5}"/>
              </a:ext>
            </a:extLst>
          </p:cNvPr>
          <p:cNvSpPr/>
          <p:nvPr/>
        </p:nvSpPr>
        <p:spPr>
          <a:xfrm>
            <a:off x="476501" y="5286694"/>
            <a:ext cx="58355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Devolution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stället för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evolution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avvecklingslära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inte en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utvecklingslära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Bildobjekt 5" descr="En bild som visar foto, olika, träd, text&#10;&#10;Beskrivning genererad med mycket hög exakthet">
            <a:extLst>
              <a:ext uri="{FF2B5EF4-FFF2-40B4-BE49-F238E27FC236}">
                <a16:creationId xmlns:a16="http://schemas.microsoft.com/office/drawing/2014/main" id="{58F3476A-14DD-4358-B588-3029268AD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32" y="1200882"/>
            <a:ext cx="5709456" cy="524235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76BCA86-A2C3-4595-8222-4124556ED9EA}"/>
              </a:ext>
            </a:extLst>
          </p:cNvPr>
          <p:cNvSpPr/>
          <p:nvPr/>
        </p:nvSpPr>
        <p:spPr>
          <a:xfrm>
            <a:off x="-1" y="6391262"/>
            <a:ext cx="11160369" cy="400110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Ändå finns det hopp om att även skapelsen ska befrias från sitt slaveri under förgängelsen.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(Rom 8:20-21)</a:t>
            </a:r>
            <a:endParaRPr kumimoji="0" lang="sv-SE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9DE9853-0054-4788-AF7E-F1D3B6459E98}"/>
              </a:ext>
            </a:extLst>
          </p:cNvPr>
          <p:cNvSpPr txBox="1"/>
          <p:nvPr/>
        </p:nvSpPr>
        <p:spPr>
          <a:xfrm>
            <a:off x="0" y="1632063"/>
            <a:ext cx="5448300" cy="3477875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Något har hänt med Guds skapelse!</a:t>
            </a:r>
          </a:p>
          <a:p>
            <a:pPr marL="361950" marR="0" lvl="0" indent="-1809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Skadliga mutationer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0" indent="-1809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Åkermark blir öken</a:t>
            </a:r>
          </a:p>
          <a:p>
            <a:pPr marL="361950" marR="0" lvl="0" indent="-1809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Sjukdomsalstrande bakterier och virus…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Komplexa strukturer uppkommer inte spontant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 kaos, men ändå är universum fullt av struktur:</a:t>
            </a:r>
          </a:p>
          <a:p>
            <a:pPr marL="361950" marR="0" lvl="0" indent="-1809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Atomära</a:t>
            </a: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strukturer</a:t>
            </a:r>
          </a:p>
          <a:p>
            <a:pPr marL="361950" marR="0" lvl="0" indent="-1809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baseline="0" dirty="0">
                <a:latin typeface="Calibri" panose="020F0502020204030204" pitchFamily="34" charset="0"/>
                <a:cs typeface="Calibri" panose="020F0502020204030204" pitchFamily="34" charset="0"/>
              </a:rPr>
              <a:t>Kosmiska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strukturer</a:t>
            </a:r>
          </a:p>
          <a:p>
            <a:pPr marL="361950" marR="0" lvl="0" indent="-1809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Biologiska</a:t>
            </a:r>
            <a:r>
              <a:rPr kumimoji="0" lang="sv-S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strukturer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Även underhåll kräver målmedvetenhet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9013136-8E61-4752-92A1-46C80CFB49B1}"/>
              </a:ext>
            </a:extLst>
          </p:cNvPr>
          <p:cNvSpPr/>
          <p:nvPr/>
        </p:nvSpPr>
        <p:spPr>
          <a:xfrm>
            <a:off x="0" y="746034"/>
            <a:ext cx="10668000" cy="707886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Gud såg på allt som han hade gjort, och det var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mycket gott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Mos 1:31)</a:t>
            </a:r>
            <a:endParaRPr kumimoji="0" lang="sv-SE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Skapelsen har ju blivit lagd under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förgängelsen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(Rom 8:20)</a:t>
            </a:r>
            <a:endParaRPr kumimoji="0" lang="sv-SE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xplosion: 14 punkter 1">
            <a:extLst>
              <a:ext uri="{FF2B5EF4-FFF2-40B4-BE49-F238E27FC236}">
                <a16:creationId xmlns:a16="http://schemas.microsoft.com/office/drawing/2014/main" id="{E63A176A-A735-412A-B681-D587AD4E76A8}"/>
              </a:ext>
            </a:extLst>
          </p:cNvPr>
          <p:cNvSpPr/>
          <p:nvPr/>
        </p:nvSpPr>
        <p:spPr>
          <a:xfrm rot="20779275">
            <a:off x="8887909" y="3120155"/>
            <a:ext cx="2903011" cy="1506558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Ned-brytning!</a:t>
            </a:r>
            <a:endParaRPr kumimoji="0" lang="sv-SE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146432"/>
      </p:ext>
    </p:extLst>
  </p:cSld>
  <p:clrMapOvr>
    <a:masterClrMapping/>
  </p:clrMapOvr>
  <p:transition advTm="3400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uiExpand="1" build="p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Evolutionism</a:t>
            </a:r>
          </a:p>
        </p:txBody>
      </p:sp>
      <p:sp>
        <p:nvSpPr>
          <p:cNvPr id="3" name="Höger 2"/>
          <p:cNvSpPr/>
          <p:nvPr/>
        </p:nvSpPr>
        <p:spPr>
          <a:xfrm rot="19632848">
            <a:off x="1062135" y="2476992"/>
            <a:ext cx="7459055" cy="2524280"/>
          </a:xfrm>
          <a:prstGeom prst="rightArrow">
            <a:avLst>
              <a:gd name="adj1" fmla="val 52876"/>
              <a:gd name="adj2" fmla="val 79225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12" rIns="91421" bIns="45712"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7330066" y="2119953"/>
            <a:ext cx="2647135" cy="693975"/>
            <a:chOff x="1398387" y="2289821"/>
            <a:chExt cx="2647133" cy="693976"/>
          </a:xfrm>
        </p:grpSpPr>
        <p:sp>
          <p:nvSpPr>
            <p:cNvPr id="14" name="textruta 13"/>
            <p:cNvSpPr txBox="1"/>
            <p:nvPr/>
          </p:nvSpPr>
          <p:spPr>
            <a:xfrm>
              <a:off x="1398387" y="2289821"/>
              <a:ext cx="2615266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Biologisk evolution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1398387" y="2614464"/>
              <a:ext cx="264713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Växter, Djur, Människor</a:t>
              </a: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1663300" y="6320993"/>
            <a:ext cx="1181311" cy="369316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99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Ingenting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201318" y="857251"/>
            <a:ext cx="4913607" cy="228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7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sv-SE" sz="4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NATURALISTISK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sv-SE" sz="4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VÄRLDSÅSKÅDNING!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Ett </a:t>
            </a:r>
            <a:r>
              <a:rPr kumimoji="0" lang="sv-SE" sz="2400" i="1" u="sng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antagande för</a:t>
            </a:r>
            <a:r>
              <a:rPr kumimoji="0" lang="sv-SE" sz="2400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vetenskap</a:t>
            </a:r>
            <a:br>
              <a:rPr kumimoji="0" lang="sv-SE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 ett </a:t>
            </a:r>
            <a:r>
              <a:rPr kumimoji="0" lang="sv-SE" sz="2400" i="1" u="sng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resultat av</a:t>
            </a:r>
            <a:r>
              <a:rPr kumimoji="0" lang="sv-SE" sz="2400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vetenskap</a:t>
            </a:r>
          </a:p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7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upp 26"/>
          <p:cNvGrpSpPr/>
          <p:nvPr/>
        </p:nvGrpSpPr>
        <p:grpSpPr>
          <a:xfrm>
            <a:off x="7549821" y="1379676"/>
            <a:ext cx="2374111" cy="611917"/>
            <a:chOff x="1820380" y="1551646"/>
            <a:chExt cx="2997291" cy="611916"/>
          </a:xfrm>
        </p:grpSpPr>
        <p:sp>
          <p:nvSpPr>
            <p:cNvPr id="13" name="textruta 12"/>
            <p:cNvSpPr txBox="1"/>
            <p:nvPr/>
          </p:nvSpPr>
          <p:spPr>
            <a:xfrm>
              <a:off x="1820380" y="1551646"/>
              <a:ext cx="2997291" cy="369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Kulturell evolution</a:t>
              </a: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1835703" y="1886564"/>
              <a:ext cx="2899665" cy="276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Samhällen, Religioner</a:t>
              </a:r>
            </a:p>
          </p:txBody>
        </p:sp>
      </p:grpSp>
      <p:pic>
        <p:nvPicPr>
          <p:cNvPr id="41" name="Bild 40" descr="Stad">
            <a:extLst>
              <a:ext uri="{FF2B5EF4-FFF2-40B4-BE49-F238E27FC236}">
                <a16:creationId xmlns:a16="http://schemas.microsoft.com/office/drawing/2014/main" id="{2569A775-7802-43DA-9742-208EAAF34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6039" y="-34796"/>
            <a:ext cx="1761675" cy="1761675"/>
          </a:xfrm>
          <a:prstGeom prst="rect">
            <a:avLst/>
          </a:prstGeom>
        </p:spPr>
      </p:pic>
      <p:pic>
        <p:nvPicPr>
          <p:cNvPr id="43" name="Bild 42" descr="Brontosaurus">
            <a:extLst>
              <a:ext uri="{FF2B5EF4-FFF2-40B4-BE49-F238E27FC236}">
                <a16:creationId xmlns:a16="http://schemas.microsoft.com/office/drawing/2014/main" id="{385B1173-B550-4BCF-BBD3-A6F2ED0A3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7997" y="1250320"/>
            <a:ext cx="1417999" cy="1417999"/>
          </a:xfrm>
          <a:prstGeom prst="rect">
            <a:avLst/>
          </a:prstGeom>
        </p:spPr>
      </p:pic>
      <p:grpSp>
        <p:nvGrpSpPr>
          <p:cNvPr id="27" name="Grupp 28"/>
          <p:cNvGrpSpPr/>
          <p:nvPr/>
        </p:nvGrpSpPr>
        <p:grpSpPr>
          <a:xfrm>
            <a:off x="6127157" y="2899156"/>
            <a:ext cx="2383666" cy="693975"/>
            <a:chOff x="1398387" y="3017722"/>
            <a:chExt cx="2383666" cy="693976"/>
          </a:xfrm>
        </p:grpSpPr>
        <p:sp>
          <p:nvSpPr>
            <p:cNvPr id="15" name="textruta 14"/>
            <p:cNvSpPr txBox="1"/>
            <p:nvPr/>
          </p:nvSpPr>
          <p:spPr>
            <a:xfrm>
              <a:off x="1398387" y="3017722"/>
              <a:ext cx="2383666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Kemisk evolution</a:t>
              </a: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1398387" y="3342365"/>
              <a:ext cx="231217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Komplexa molekyler</a:t>
              </a:r>
            </a:p>
          </p:txBody>
        </p:sp>
      </p:grpSp>
      <p:pic>
        <p:nvPicPr>
          <p:cNvPr id="55" name="Bild 54" descr="DNA">
            <a:extLst>
              <a:ext uri="{FF2B5EF4-FFF2-40B4-BE49-F238E27FC236}">
                <a16:creationId xmlns:a16="http://schemas.microsoft.com/office/drawing/2014/main" id="{AA504044-CBB2-47C9-A16F-FF7FF3815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57684">
            <a:off x="5290270" y="2506233"/>
            <a:ext cx="1107845" cy="1107845"/>
          </a:xfrm>
          <a:prstGeom prst="rect">
            <a:avLst/>
          </a:prstGeom>
        </p:spPr>
      </p:pic>
      <p:grpSp>
        <p:nvGrpSpPr>
          <p:cNvPr id="12" name="Grupp 30"/>
          <p:cNvGrpSpPr/>
          <p:nvPr/>
        </p:nvGrpSpPr>
        <p:grpSpPr>
          <a:xfrm>
            <a:off x="3945921" y="4578332"/>
            <a:ext cx="4238981" cy="693975"/>
            <a:chOff x="1398387" y="4473524"/>
            <a:chExt cx="4238980" cy="693976"/>
          </a:xfrm>
        </p:grpSpPr>
        <p:sp>
          <p:nvSpPr>
            <p:cNvPr id="17" name="textruta 16"/>
            <p:cNvSpPr txBox="1"/>
            <p:nvPr/>
          </p:nvSpPr>
          <p:spPr>
            <a:xfrm>
              <a:off x="1398387" y="4473524"/>
              <a:ext cx="2501774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Atomär evolution</a:t>
              </a: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398387" y="4798167"/>
              <a:ext cx="423898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Elementarpartiklar, Atomer, Molekyler</a:t>
              </a:r>
            </a:p>
          </p:txBody>
        </p:sp>
      </p:grpSp>
      <p:pic>
        <p:nvPicPr>
          <p:cNvPr id="59" name="Bild 58" descr="Atom">
            <a:extLst>
              <a:ext uri="{FF2B5EF4-FFF2-40B4-BE49-F238E27FC236}">
                <a16:creationId xmlns:a16="http://schemas.microsoft.com/office/drawing/2014/main" id="{00B1AD66-C2DC-4D79-9887-20CDE764DD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1976" y="3921516"/>
            <a:ext cx="1147685" cy="1147685"/>
          </a:xfrm>
          <a:prstGeom prst="rect">
            <a:avLst/>
          </a:prstGeom>
        </p:spPr>
      </p:pic>
      <p:grpSp>
        <p:nvGrpSpPr>
          <p:cNvPr id="19" name="Grupp 29"/>
          <p:cNvGrpSpPr/>
          <p:nvPr/>
        </p:nvGrpSpPr>
        <p:grpSpPr>
          <a:xfrm>
            <a:off x="5178762" y="3764623"/>
            <a:ext cx="2955746" cy="693975"/>
            <a:chOff x="1398387" y="3745623"/>
            <a:chExt cx="2955746" cy="693976"/>
          </a:xfrm>
        </p:grpSpPr>
        <p:sp>
          <p:nvSpPr>
            <p:cNvPr id="16" name="textruta 15"/>
            <p:cNvSpPr txBox="1"/>
            <p:nvPr/>
          </p:nvSpPr>
          <p:spPr>
            <a:xfrm>
              <a:off x="1398387" y="3745623"/>
              <a:ext cx="2517356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Kosmisk evolution</a:t>
              </a: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398387" y="4070266"/>
              <a:ext cx="295574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Galaxer, Stjärnor, Planeter</a:t>
              </a:r>
            </a:p>
          </p:txBody>
        </p:sp>
      </p:grpSp>
      <p:pic>
        <p:nvPicPr>
          <p:cNvPr id="63" name="Bild 62" descr="Planet">
            <a:extLst>
              <a:ext uri="{FF2B5EF4-FFF2-40B4-BE49-F238E27FC236}">
                <a16:creationId xmlns:a16="http://schemas.microsoft.com/office/drawing/2014/main" id="{58EF53F6-529B-4C71-9837-C1724033EB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6710">
            <a:off x="4107825" y="3177824"/>
            <a:ext cx="1261277" cy="1261277"/>
          </a:xfrm>
          <a:prstGeom prst="rect">
            <a:avLst/>
          </a:prstGeom>
        </p:spPr>
      </p:pic>
      <p:grpSp>
        <p:nvGrpSpPr>
          <p:cNvPr id="5" name="Grupp 32"/>
          <p:cNvGrpSpPr/>
          <p:nvPr/>
        </p:nvGrpSpPr>
        <p:grpSpPr>
          <a:xfrm>
            <a:off x="2909985" y="5409295"/>
            <a:ext cx="2712922" cy="693975"/>
            <a:chOff x="1398387" y="5201425"/>
            <a:chExt cx="2712921" cy="693976"/>
          </a:xfrm>
        </p:grpSpPr>
        <p:sp>
          <p:nvSpPr>
            <p:cNvPr id="18" name="textruta 17"/>
            <p:cNvSpPr txBox="1"/>
            <p:nvPr/>
          </p:nvSpPr>
          <p:spPr>
            <a:xfrm>
              <a:off x="1398387" y="5201425"/>
              <a:ext cx="127631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Big bang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1398387" y="5526068"/>
              <a:ext cx="271292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Massa, Energi, Tid, Rum</a:t>
              </a:r>
            </a:p>
          </p:txBody>
        </p:sp>
      </p:grpSp>
      <p:pic>
        <p:nvPicPr>
          <p:cNvPr id="76" name="Bildobjekt 75">
            <a:extLst>
              <a:ext uri="{FF2B5EF4-FFF2-40B4-BE49-F238E27FC236}">
                <a16:creationId xmlns:a16="http://schemas.microsoft.com/office/drawing/2014/main" id="{A36E9BD3-6082-4390-A4B4-71243E8E2A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7345" y="4628967"/>
            <a:ext cx="1181571" cy="1181571"/>
          </a:xfrm>
          <a:prstGeom prst="rect">
            <a:avLst/>
          </a:prstGeom>
        </p:spPr>
      </p:pic>
      <p:sp>
        <p:nvSpPr>
          <p:cNvPr id="79" name="Förbudstecken 78">
            <a:extLst>
              <a:ext uri="{FF2B5EF4-FFF2-40B4-BE49-F238E27FC236}">
                <a16:creationId xmlns:a16="http://schemas.microsoft.com/office/drawing/2014/main" id="{5BDD055F-1AD9-41BB-A7AD-3B1EE82653E4}"/>
              </a:ext>
            </a:extLst>
          </p:cNvPr>
          <p:cNvSpPr/>
          <p:nvPr/>
        </p:nvSpPr>
        <p:spPr>
          <a:xfrm>
            <a:off x="861781" y="5395865"/>
            <a:ext cx="1037281" cy="998934"/>
          </a:xfrm>
          <a:prstGeom prst="noSmoking">
            <a:avLst>
              <a:gd name="adj" fmla="val 11408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Pil: vänster 81">
            <a:extLst>
              <a:ext uri="{FF2B5EF4-FFF2-40B4-BE49-F238E27FC236}">
                <a16:creationId xmlns:a16="http://schemas.microsoft.com/office/drawing/2014/main" id="{A4BDD54F-79E1-4996-A0C0-53ACB579EEB0}"/>
              </a:ext>
            </a:extLst>
          </p:cNvPr>
          <p:cNvSpPr/>
          <p:nvPr/>
        </p:nvSpPr>
        <p:spPr>
          <a:xfrm rot="2209808">
            <a:off x="8827793" y="3300083"/>
            <a:ext cx="2885037" cy="688063"/>
          </a:xfrm>
          <a:prstGeom prst="leftArrow">
            <a:avLst>
              <a:gd name="adj1" fmla="val 65068"/>
              <a:gd name="adj2" fmla="val 6265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2400" dirty="0"/>
              <a:t>”Evolutionsläran”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C9172FC3-9EFE-45E0-821B-44E545C5AEF8}"/>
              </a:ext>
            </a:extLst>
          </p:cNvPr>
          <p:cNvSpPr txBox="1"/>
          <p:nvPr/>
        </p:nvSpPr>
        <p:spPr>
          <a:xfrm rot="19613886">
            <a:off x="2151966" y="4081617"/>
            <a:ext cx="309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cs typeface="MV Boli" panose="02000500030200090000" pitchFamily="2" charset="0"/>
              </a:rPr>
              <a:t>Utvecklingsnivå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977737"/>
      </p:ext>
    </p:extLst>
  </p:cSld>
  <p:clrMapOvr>
    <a:masterClrMapping/>
  </p:clrMapOvr>
  <p:transition advTm="3350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2" grpId="0" animBg="1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Finkalibrerade naturkonstanter</a:t>
            </a:r>
          </a:p>
        </p:txBody>
      </p:sp>
      <p:sp>
        <p:nvSpPr>
          <p:cNvPr id="63" name="textruta 62"/>
          <p:cNvSpPr txBox="1"/>
          <p:nvPr/>
        </p:nvSpPr>
        <p:spPr>
          <a:xfrm>
            <a:off x="1362694" y="1280406"/>
            <a:ext cx="300101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Stjärnan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i="0" u="none" strike="noStrike" kern="1200" normalizeH="0" baseline="0" noProof="0" dirty="0">
                <a:solidFill>
                  <a:schemeClr val="accent4">
                    <a:lumMod val="75000"/>
                  </a:schemeClr>
                </a:solidFill>
                <a:uLnTx/>
                <a:uFillTx/>
              </a:rPr>
              <a:t>Gravitation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>
                <a:solidFill>
                  <a:srgbClr val="FF1945"/>
                </a:solidFill>
              </a:rPr>
              <a:t>Elektrostatiska krafter</a:t>
            </a:r>
            <a:endParaRPr kumimoji="0" lang="sv-SE" sz="3200" i="0" u="none" strike="noStrike" kern="1200" normalizeH="0" baseline="0" noProof="0" dirty="0">
              <a:solidFill>
                <a:srgbClr val="FF1945"/>
              </a:solidFill>
              <a:uLnTx/>
              <a:uFillTx/>
            </a:endParaRPr>
          </a:p>
        </p:txBody>
      </p:sp>
      <p:pic>
        <p:nvPicPr>
          <p:cNvPr id="3" name="Bildobjekt 2" descr="En bild som visar person&#10;&#10;Automatiskt genererad beskrivning">
            <a:extLst>
              <a:ext uri="{FF2B5EF4-FFF2-40B4-BE49-F238E27FC236}">
                <a16:creationId xmlns:a16="http://schemas.microsoft.com/office/drawing/2014/main" id="{4CEEE02B-2A10-4E47-B5E4-201EFC81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27" y="2882280"/>
            <a:ext cx="3010378" cy="3010378"/>
          </a:xfrm>
          <a:prstGeom prst="rect">
            <a:avLst/>
          </a:prstGeom>
        </p:spPr>
      </p:pic>
      <p:grpSp>
        <p:nvGrpSpPr>
          <p:cNvPr id="33" name="Grupp 32">
            <a:extLst>
              <a:ext uri="{FF2B5EF4-FFF2-40B4-BE49-F238E27FC236}">
                <a16:creationId xmlns:a16="http://schemas.microsoft.com/office/drawing/2014/main" id="{DEBD9665-5B3A-489A-A69A-D5E70277E9E0}"/>
              </a:ext>
            </a:extLst>
          </p:cNvPr>
          <p:cNvGrpSpPr/>
          <p:nvPr/>
        </p:nvGrpSpPr>
        <p:grpSpPr>
          <a:xfrm>
            <a:off x="1392505" y="2919982"/>
            <a:ext cx="2915215" cy="2936594"/>
            <a:chOff x="3150442" y="664675"/>
            <a:chExt cx="6130114" cy="6170567"/>
          </a:xfrm>
        </p:grpSpPr>
        <p:pic>
          <p:nvPicPr>
            <p:cNvPr id="37" name="Bildobjekt 36" descr="En bild som visar svart, orange, boll, sitter&#10;&#10;Automatiskt genererad beskrivning">
              <a:extLst>
                <a:ext uri="{FF2B5EF4-FFF2-40B4-BE49-F238E27FC236}">
                  <a16:creationId xmlns:a16="http://schemas.microsoft.com/office/drawing/2014/main" id="{E39BA6EE-5C58-4EE1-AE14-70E4916C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8713" y="664675"/>
              <a:ext cx="6111843" cy="611184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5234778-ADD8-401E-AFDA-1AA40BC44E23}"/>
                </a:ext>
              </a:extLst>
            </p:cNvPr>
            <p:cNvSpPr/>
            <p:nvPr/>
          </p:nvSpPr>
          <p:spPr>
            <a:xfrm>
              <a:off x="3150442" y="6527424"/>
              <a:ext cx="2127565" cy="30781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A028C5BF-B7B6-4D67-BBA2-99A346BC8F42}"/>
              </a:ext>
            </a:extLst>
          </p:cNvPr>
          <p:cNvGrpSpPr/>
          <p:nvPr/>
        </p:nvGrpSpPr>
        <p:grpSpPr>
          <a:xfrm>
            <a:off x="1777377" y="3303701"/>
            <a:ext cx="2137827" cy="2139641"/>
            <a:chOff x="5764035" y="2699508"/>
            <a:chExt cx="2137827" cy="2139641"/>
          </a:xfrm>
        </p:grpSpPr>
        <p:cxnSp>
          <p:nvCxnSpPr>
            <p:cNvPr id="52" name="Rak pilkoppling 51">
              <a:extLst>
                <a:ext uri="{FF2B5EF4-FFF2-40B4-BE49-F238E27FC236}">
                  <a16:creationId xmlns:a16="http://schemas.microsoft.com/office/drawing/2014/main" id="{948FBF04-9425-4122-8B60-5DAF21815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4035" y="376388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pilkoppling 68">
              <a:extLst>
                <a:ext uri="{FF2B5EF4-FFF2-40B4-BE49-F238E27FC236}">
                  <a16:creationId xmlns:a16="http://schemas.microsoft.com/office/drawing/2014/main" id="{5CA61572-AE17-424D-B54F-30813DA7872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001862" y="376388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pilkoppling 69">
              <a:extLst>
                <a:ext uri="{FF2B5EF4-FFF2-40B4-BE49-F238E27FC236}">
                  <a16:creationId xmlns:a16="http://schemas.microsoft.com/office/drawing/2014/main" id="{F4E6F9BF-F977-484B-940C-8D05ED69920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86372" y="3149508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pilkoppling 70">
              <a:extLst>
                <a:ext uri="{FF2B5EF4-FFF2-40B4-BE49-F238E27FC236}">
                  <a16:creationId xmlns:a16="http://schemas.microsoft.com/office/drawing/2014/main" id="{0E6A1CBE-F30D-42E3-AB76-A60517819C8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86372" y="438914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pilkoppling 71">
              <a:extLst>
                <a:ext uri="{FF2B5EF4-FFF2-40B4-BE49-F238E27FC236}">
                  <a16:creationId xmlns:a16="http://schemas.microsoft.com/office/drawing/2014/main" id="{10FB10F9-558A-4582-9A05-F5A6B6E1A90B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5948015" y="3328998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pilkoppling 72">
              <a:extLst>
                <a:ext uri="{FF2B5EF4-FFF2-40B4-BE49-F238E27FC236}">
                  <a16:creationId xmlns:a16="http://schemas.microsoft.com/office/drawing/2014/main" id="{D74F653D-40D6-4402-8C8C-56491D3C265B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6822674" y="3325172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pilkoppling 73">
              <a:extLst>
                <a:ext uri="{FF2B5EF4-FFF2-40B4-BE49-F238E27FC236}">
                  <a16:creationId xmlns:a16="http://schemas.microsoft.com/office/drawing/2014/main" id="{5F5A9CE6-C0E1-41A2-A991-825379EE40D6}"/>
                </a:ext>
              </a:extLst>
            </p:cNvPr>
            <p:cNvCxnSpPr>
              <a:cxnSpLocks/>
            </p:cNvCxnSpPr>
            <p:nvPr/>
          </p:nvCxnSpPr>
          <p:spPr>
            <a:xfrm rot="13500000" flipV="1">
              <a:off x="6824727" y="421205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pilkoppling 74">
              <a:extLst>
                <a:ext uri="{FF2B5EF4-FFF2-40B4-BE49-F238E27FC236}">
                  <a16:creationId xmlns:a16="http://schemas.microsoft.com/office/drawing/2014/main" id="{AF9C44B0-E797-46B1-9330-EAEB28987C42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937222" y="4212872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5">
                      <a:lumMod val="50000"/>
                    </a:schemeClr>
                  </a:gs>
                  <a:gs pos="51000">
                    <a:srgbClr val="F9D290"/>
                  </a:gs>
                  <a:gs pos="49000">
                    <a:srgbClr val="FAD59D"/>
                  </a:gs>
                  <a:gs pos="52000">
                    <a:schemeClr val="accent1">
                      <a:lumMod val="60000"/>
                      <a:lumOff val="4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A0067BC1-9DAC-4BC5-8DCA-B7579A27118F}"/>
              </a:ext>
            </a:extLst>
          </p:cNvPr>
          <p:cNvGrpSpPr/>
          <p:nvPr/>
        </p:nvGrpSpPr>
        <p:grpSpPr>
          <a:xfrm>
            <a:off x="6767903" y="3317649"/>
            <a:ext cx="2137827" cy="2139641"/>
            <a:chOff x="5764035" y="2699508"/>
            <a:chExt cx="2137827" cy="2139641"/>
          </a:xfrm>
        </p:grpSpPr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2C2AF793-97A6-4B70-A1C2-E3C50C533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4035" y="376388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pilkoppling 80">
              <a:extLst>
                <a:ext uri="{FF2B5EF4-FFF2-40B4-BE49-F238E27FC236}">
                  <a16:creationId xmlns:a16="http://schemas.microsoft.com/office/drawing/2014/main" id="{B30C58B2-9244-45A3-85A4-D09D848CCEC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001862" y="376388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pilkoppling 81">
              <a:extLst>
                <a:ext uri="{FF2B5EF4-FFF2-40B4-BE49-F238E27FC236}">
                  <a16:creationId xmlns:a16="http://schemas.microsoft.com/office/drawing/2014/main" id="{F62BBED9-1B0A-4623-9EEA-804BA8791DF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86372" y="3149508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ak pilkoppling 82">
              <a:extLst>
                <a:ext uri="{FF2B5EF4-FFF2-40B4-BE49-F238E27FC236}">
                  <a16:creationId xmlns:a16="http://schemas.microsoft.com/office/drawing/2014/main" id="{53C31B9D-EC8E-4DF4-8AC0-6C83E2AF302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86372" y="438914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koppling 83">
              <a:extLst>
                <a:ext uri="{FF2B5EF4-FFF2-40B4-BE49-F238E27FC236}">
                  <a16:creationId xmlns:a16="http://schemas.microsoft.com/office/drawing/2014/main" id="{E481E8E4-93EE-4061-BED6-FD24FA765102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5948015" y="3328998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pilkoppling 84">
              <a:extLst>
                <a:ext uri="{FF2B5EF4-FFF2-40B4-BE49-F238E27FC236}">
                  <a16:creationId xmlns:a16="http://schemas.microsoft.com/office/drawing/2014/main" id="{51AD005C-B6E0-4683-8501-75CE19FB7EA8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6822674" y="3325172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pilkoppling 85">
              <a:extLst>
                <a:ext uri="{FF2B5EF4-FFF2-40B4-BE49-F238E27FC236}">
                  <a16:creationId xmlns:a16="http://schemas.microsoft.com/office/drawing/2014/main" id="{B5294C99-78B3-468F-A39C-18798ADBC78F}"/>
                </a:ext>
              </a:extLst>
            </p:cNvPr>
            <p:cNvCxnSpPr>
              <a:cxnSpLocks/>
            </p:cNvCxnSpPr>
            <p:nvPr/>
          </p:nvCxnSpPr>
          <p:spPr>
            <a:xfrm rot="13500000" flipV="1">
              <a:off x="6824727" y="4212059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koppling 86">
              <a:extLst>
                <a:ext uri="{FF2B5EF4-FFF2-40B4-BE49-F238E27FC236}">
                  <a16:creationId xmlns:a16="http://schemas.microsoft.com/office/drawing/2014/main" id="{6ED5ED49-E1AF-42D5-8C83-8E60A47D32FE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937222" y="4212872"/>
              <a:ext cx="900000" cy="0"/>
            </a:xfrm>
            <a:prstGeom prst="straightConnector1">
              <a:avLst/>
            </a:prstGeom>
            <a:ln w="57150">
              <a:gradFill>
                <a:gsLst>
                  <a:gs pos="0">
                    <a:schemeClr val="accent2">
                      <a:lumMod val="50000"/>
                    </a:schemeClr>
                  </a:gs>
                  <a:gs pos="51000">
                    <a:schemeClr val="bg1"/>
                  </a:gs>
                  <a:gs pos="49000">
                    <a:schemeClr val="bg1"/>
                  </a:gs>
                  <a:gs pos="52000">
                    <a:schemeClr val="accent3">
                      <a:lumMod val="60000"/>
                      <a:lumOff val="40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ruta 100">
            <a:extLst>
              <a:ext uri="{FF2B5EF4-FFF2-40B4-BE49-F238E27FC236}">
                <a16:creationId xmlns:a16="http://schemas.microsoft.com/office/drawing/2014/main" id="{8A7087CC-A50B-4467-9A92-9A0EC5FD2BBB}"/>
              </a:ext>
            </a:extLst>
          </p:cNvPr>
          <p:cNvSpPr txBox="1"/>
          <p:nvPr/>
        </p:nvSpPr>
        <p:spPr>
          <a:xfrm>
            <a:off x="6369915" y="1280406"/>
            <a:ext cx="291022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Kärnan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i="0" u="none" strike="noStrike" kern="1200" normalizeH="0" baseline="0" noProof="0" dirty="0">
                <a:solidFill>
                  <a:schemeClr val="accent2">
                    <a:lumMod val="60000"/>
                    <a:lumOff val="40000"/>
                  </a:schemeClr>
                </a:solidFill>
                <a:uLnTx/>
                <a:uFillTx/>
              </a:rPr>
              <a:t>Stark växelverkan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Elektrostatiska krafter</a:t>
            </a:r>
            <a:endParaRPr kumimoji="0" lang="sv-SE" sz="3200" i="0" u="none" strike="noStrike" kern="1200" normalizeH="0" baseline="0" noProof="0" dirty="0"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</a:endParaRPr>
          </a:p>
        </p:txBody>
      </p:sp>
      <p:cxnSp>
        <p:nvCxnSpPr>
          <p:cNvPr id="102" name="Rak koppling 101">
            <a:extLst>
              <a:ext uri="{FF2B5EF4-FFF2-40B4-BE49-F238E27FC236}">
                <a16:creationId xmlns:a16="http://schemas.microsoft.com/office/drawing/2014/main" id="{E0896B5A-4FCB-4DF8-9675-DD2E082B349D}"/>
              </a:ext>
            </a:extLst>
          </p:cNvPr>
          <p:cNvCxnSpPr/>
          <p:nvPr/>
        </p:nvCxnSpPr>
        <p:spPr>
          <a:xfrm>
            <a:off x="0" y="7569200"/>
            <a:ext cx="10424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493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/>
      <p:bldP spid="10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8D2332F-5DB4-4D03-AE14-069605B36A0C}"/>
              </a:ext>
            </a:extLst>
          </p:cNvPr>
          <p:cNvSpPr>
            <a:spLocks/>
          </p:cNvSpPr>
          <p:nvPr/>
        </p:nvSpPr>
        <p:spPr>
          <a:xfrm>
            <a:off x="0" y="648000"/>
            <a:ext cx="5787483" cy="6210000"/>
          </a:xfrm>
          <a:prstGeom prst="rect">
            <a:avLst/>
          </a:prstGeom>
          <a:gradFill>
            <a:gsLst>
              <a:gs pos="12300">
                <a:srgbClr val="0A102A"/>
              </a:gs>
              <a:gs pos="0">
                <a:srgbClr val="0A102A"/>
              </a:gs>
              <a:gs pos="100000">
                <a:srgbClr val="263DA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2DE75F7-D86F-4D6F-BFDD-A3CA7D2E590C}"/>
              </a:ext>
            </a:extLst>
          </p:cNvPr>
          <p:cNvSpPr>
            <a:spLocks/>
          </p:cNvSpPr>
          <p:nvPr/>
        </p:nvSpPr>
        <p:spPr>
          <a:xfrm>
            <a:off x="5678423" y="649162"/>
            <a:ext cx="6513577" cy="6210000"/>
          </a:xfrm>
          <a:prstGeom prst="rect">
            <a:avLst/>
          </a:prstGeom>
          <a:gradFill>
            <a:gsLst>
              <a:gs pos="12300">
                <a:srgbClr val="0A102A"/>
              </a:gs>
              <a:gs pos="0">
                <a:srgbClr val="0A102A"/>
              </a:gs>
              <a:gs pos="100000">
                <a:srgbClr val="20338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C05BC5-A7AA-4F96-9D43-BB2F91E6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finkalibrerat universum</a:t>
            </a:r>
          </a:p>
        </p:txBody>
      </p:sp>
      <p:pic>
        <p:nvPicPr>
          <p:cNvPr id="6" name="Bildobjekt 5" descr="En bild som visar skärm, inomhus&#10;&#10;Beskrivning genererad med mycket hög exakthet">
            <a:extLst>
              <a:ext uri="{FF2B5EF4-FFF2-40B4-BE49-F238E27FC236}">
                <a16:creationId xmlns:a16="http://schemas.microsoft.com/office/drawing/2014/main" id="{ED6EA0B3-B182-4162-9059-9EBAFD9C032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62"/>
            <a:ext cx="5750560" cy="621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BAEEEDF-BFA3-4691-B68D-82D6FF9EB646}"/>
              </a:ext>
            </a:extLst>
          </p:cNvPr>
          <p:cNvSpPr txBox="1"/>
          <p:nvPr/>
        </p:nvSpPr>
        <p:spPr>
          <a:xfrm>
            <a:off x="4950677" y="746682"/>
            <a:ext cx="6145699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Carl Sagan</a:t>
            </a:r>
            <a:r>
              <a:rPr kumimoji="0" lang="sv-SE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”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 du vill göra en äpplepaj </a:t>
            </a:r>
            <a:b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från scratch måste du börja med att uppfinna </a:t>
            </a:r>
            <a:b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ett universum.”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0A634AF-5756-4F97-BAA0-0C368937F2D0}"/>
              </a:ext>
            </a:extLst>
          </p:cNvPr>
          <p:cNvSpPr txBox="1"/>
          <p:nvPr/>
        </p:nvSpPr>
        <p:spPr>
          <a:xfrm>
            <a:off x="6046301" y="1941519"/>
            <a:ext cx="6145699" cy="317009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358775" marR="0" lvl="0" indent="-358775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Universum är </a:t>
            </a:r>
            <a:r>
              <a:rPr kumimoji="0" lang="sv-SE" sz="20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beboeligt</a:t>
            </a:r>
          </a:p>
          <a:p>
            <a:pPr marL="623888" marR="0" lvl="1" indent="-265113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Förklarar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storleken?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23888" marR="0" lvl="1" indent="-265113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Liv på andra ställen?</a:t>
            </a:r>
          </a:p>
          <a:p>
            <a:pPr marL="358775" lvl="0" indent="-358775">
              <a:spcBef>
                <a:spcPts val="1200"/>
              </a:spcBef>
              <a:buFontTx/>
              <a:buAutoNum type="arabicPeriod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Universum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är </a:t>
            </a:r>
            <a:r>
              <a:rPr kumimoji="0" lang="sv-SE" sz="2000" b="0" i="1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observerbart</a:t>
            </a:r>
            <a:endParaRPr kumimoji="0" lang="sv-SE" sz="2000" b="0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3888" marR="0" lvl="0" indent="-266700" algn="l" defTabSz="914209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Månens storlek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23888" lvl="1" indent="-265113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Utsikt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från jorden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3888" lvl="1" indent="-265113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Olika typer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 strålning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indent="0" algn="l" defTabSz="9142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Konsensus om finkalibrering, men inte om orsaken.</a:t>
            </a:r>
          </a:p>
          <a:p>
            <a:pPr marL="623888" marR="0" lvl="1" indent="-265113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Multiversum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Vem skapade universumgeneratorn?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2B51320-F261-4DAE-B249-6A98673304DA}"/>
              </a:ext>
            </a:extLst>
          </p:cNvPr>
          <p:cNvSpPr/>
          <p:nvPr/>
        </p:nvSpPr>
        <p:spPr>
          <a:xfrm>
            <a:off x="6046301" y="5290792"/>
            <a:ext cx="6145699" cy="140038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1" indent="0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Fred Hoyle: ”</a:t>
            </a:r>
            <a:r>
              <a:rPr kumimoji="0" lang="sv-SE" sz="2000" b="0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Sunda förnuftets 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tolkning av dessa </a:t>
            </a:r>
            <a:b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fakta är att ett </a:t>
            </a:r>
            <a:r>
              <a:rPr kumimoji="0" lang="sv-SE" sz="2000" b="0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superintellekt</a:t>
            </a: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har micklat med </a:t>
            </a:r>
            <a:b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fysiken, kemin och biologin.”</a:t>
            </a:r>
          </a:p>
          <a:p>
            <a:pPr marL="0" lvl="1">
              <a:spcBef>
                <a:spcPts val="600"/>
              </a:spcBef>
              <a:defRPr/>
            </a:pP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Davies: ”</a:t>
            </a:r>
            <a:r>
              <a:rPr lang="sv-SE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Intrycket av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är överväldigande.”</a:t>
            </a:r>
            <a:endParaRPr kumimoji="0" lang="sv-SE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100995"/>
      </p:ext>
    </p:extLst>
  </p:cSld>
  <p:clrMapOvr>
    <a:masterClrMapping/>
  </p:clrMapOvr>
  <p:transition advTm="8580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Någon har tänkt…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D17FA68-341C-47E1-B4EA-BE987A44F08D}"/>
              </a:ext>
            </a:extLst>
          </p:cNvPr>
          <p:cNvGrpSpPr/>
          <p:nvPr/>
        </p:nvGrpSpPr>
        <p:grpSpPr>
          <a:xfrm>
            <a:off x="1883170" y="2018763"/>
            <a:ext cx="8763000" cy="820680"/>
            <a:chOff x="118013" y="2018763"/>
            <a:chExt cx="8763000" cy="820680"/>
          </a:xfrm>
        </p:grpSpPr>
        <p:sp>
          <p:nvSpPr>
            <p:cNvPr id="18" name="Rektangel 17"/>
            <p:cNvSpPr/>
            <p:nvPr/>
          </p:nvSpPr>
          <p:spPr>
            <a:xfrm>
              <a:off x="118013" y="2018763"/>
              <a:ext cx="8763000" cy="49436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Gamma     Röntgen         UV   IR          Mikro          Radio &gt; &gt; &gt; &gt;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8279198" y="2531666"/>
              <a:ext cx="55143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r>
                <a:rPr lang="sv-SE" sz="2000" baseline="30000" dirty="0">
                  <a:latin typeface="Calibri" panose="020F0502020204030204"/>
                </a:rPr>
                <a:t>8</a:t>
              </a: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5" name="textruta 54"/>
            <p:cNvSpPr txBox="1"/>
            <p:nvPr/>
          </p:nvSpPr>
          <p:spPr>
            <a:xfrm>
              <a:off x="222398" y="2531666"/>
              <a:ext cx="69089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r>
                <a:rPr kumimoji="0" lang="sv-SE" sz="2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-15</a:t>
              </a: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</a:p>
          </p:txBody>
        </p:sp>
      </p:grpSp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70" y="2017416"/>
            <a:ext cx="5085660" cy="501797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5345738" y="2018419"/>
            <a:ext cx="114300" cy="494368"/>
            <a:chOff x="5498327" y="3217922"/>
            <a:chExt cx="114300" cy="494368"/>
          </a:xfrm>
        </p:grpSpPr>
        <p:sp>
          <p:nvSpPr>
            <p:cNvPr id="84" name="Rektangel 83"/>
            <p:cNvSpPr/>
            <p:nvPr/>
          </p:nvSpPr>
          <p:spPr>
            <a:xfrm>
              <a:off x="5498327" y="3217923"/>
              <a:ext cx="114300" cy="494367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100000">
                  <a:srgbClr val="E81766"/>
                </a:gs>
              </a:gsLst>
              <a:lin ang="0" scaled="1"/>
              <a:tileRect/>
            </a:gra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Rak 58"/>
            <p:cNvCxnSpPr/>
            <p:nvPr/>
          </p:nvCxnSpPr>
          <p:spPr>
            <a:xfrm>
              <a:off x="5498327" y="3217922"/>
              <a:ext cx="0" cy="494368"/>
            </a:xfrm>
            <a:prstGeom prst="line">
              <a:avLst/>
            </a:prstGeom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59"/>
            <p:cNvCxnSpPr/>
            <p:nvPr/>
          </p:nvCxnSpPr>
          <p:spPr>
            <a:xfrm>
              <a:off x="5612627" y="3217922"/>
              <a:ext cx="0" cy="494368"/>
            </a:xfrm>
            <a:prstGeom prst="line">
              <a:avLst/>
            </a:prstGeom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ruta 73"/>
          <p:cNvSpPr txBox="1"/>
          <p:nvPr/>
        </p:nvSpPr>
        <p:spPr>
          <a:xfrm>
            <a:off x="1883170" y="3168948"/>
            <a:ext cx="8755994" cy="50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Atmosfärens     genomsläpplighet</a:t>
            </a:r>
          </a:p>
        </p:txBody>
      </p:sp>
      <p:sp>
        <p:nvSpPr>
          <p:cNvPr id="137" name="textruta 136"/>
          <p:cNvSpPr txBox="1"/>
          <p:nvPr/>
        </p:nvSpPr>
        <p:spPr>
          <a:xfrm>
            <a:off x="1883170" y="4835799"/>
            <a:ext cx="8748610" cy="504000"/>
          </a:xfrm>
          <a:prstGeom prst="rect">
            <a:avLst/>
          </a:prstGeom>
          <a:gradFill flip="none" rotWithShape="1">
            <a:gsLst>
              <a:gs pos="38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  <a:lumOff val="15000"/>
                </a:schemeClr>
              </a:gs>
              <a:gs pos="41000">
                <a:schemeClr val="accent3">
                  <a:lumMod val="60000"/>
                  <a:lumOff val="40000"/>
                </a:schemeClr>
              </a:gs>
              <a:gs pos="39000">
                <a:schemeClr val="accent3">
                  <a:lumMod val="60000"/>
                  <a:lumOff val="40000"/>
                </a:schemeClr>
              </a:gs>
              <a:gs pos="43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Hård dödlig strålning               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Mjuk meningslös strålning</a:t>
            </a:r>
          </a:p>
        </p:txBody>
      </p:sp>
      <p:sp>
        <p:nvSpPr>
          <p:cNvPr id="148" name="textruta 147"/>
          <p:cNvSpPr txBox="1"/>
          <p:nvPr/>
        </p:nvSpPr>
        <p:spPr>
          <a:xfrm>
            <a:off x="1883170" y="3835238"/>
            <a:ext cx="8762997" cy="50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Vattnets      genomsläpplighet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949C512-2CCE-409A-9575-F16D5EDC88E6}"/>
              </a:ext>
            </a:extLst>
          </p:cNvPr>
          <p:cNvSpPr/>
          <p:nvPr/>
        </p:nvSpPr>
        <p:spPr>
          <a:xfrm>
            <a:off x="5295758" y="3053447"/>
            <a:ext cx="209547" cy="15381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5347772" y="1165840"/>
            <a:ext cx="114300" cy="4760167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100000">
                <a:srgbClr val="E81766"/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upp 12"/>
          <p:cNvGrpSpPr/>
          <p:nvPr/>
        </p:nvGrpSpPr>
        <p:grpSpPr>
          <a:xfrm>
            <a:off x="4494657" y="104930"/>
            <a:ext cx="1828572" cy="1828572"/>
            <a:chOff x="4656627" y="104930"/>
            <a:chExt cx="1828572" cy="1828572"/>
          </a:xfrm>
        </p:grpSpPr>
        <p:pic>
          <p:nvPicPr>
            <p:cNvPr id="1028" name="Picture 4" descr="C:\Users\andgar\AppData\Local\Microsoft\Windows\Temporary Internet Files\Content.IE5\J165K4DE\MC90043258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627" y="104930"/>
              <a:ext cx="1828572" cy="1828572"/>
            </a:xfrm>
            <a:prstGeom prst="rect">
              <a:avLst/>
            </a:prstGeom>
            <a:noFill/>
            <a:effectLst>
              <a:outerShdw blurRad="317500" dist="127000" dir="6600000" sx="110000" sy="110000" algn="bl" rotWithShape="0">
                <a:schemeClr val="tx2">
                  <a:lumMod val="75000"/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46643" y="612315"/>
              <a:ext cx="1048540" cy="64633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prstTxWarp prst="textInflate">
                <a:avLst/>
              </a:prstTxWarp>
              <a:spAutoFit/>
            </a:bodyPr>
            <a:lstStyle/>
            <a:p>
              <a:pPr marL="0" marR="0" lvl="0" indent="0" algn="ct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70% som</a:t>
              </a:r>
            </a:p>
            <a:p>
              <a:pPr marL="0" marR="0" lvl="0" indent="0" algn="ct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synligt/nära synligt ljus</a:t>
              </a:r>
            </a:p>
          </p:txBody>
        </p:sp>
      </p:grpSp>
      <p:pic>
        <p:nvPicPr>
          <p:cNvPr id="2057" name="Picture 9" descr="C:\Users\andgar\AppData\Local\Microsoft\Windows\Temporary Internet Files\Content.IE5\0GCDBOP7\MC9004135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32" y="5165462"/>
            <a:ext cx="1306798" cy="15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ruta 90">
            <a:extLst>
              <a:ext uri="{FF2B5EF4-FFF2-40B4-BE49-F238E27FC236}">
                <a16:creationId xmlns:a16="http://schemas.microsoft.com/office/drawing/2014/main" id="{6BE5CE18-E541-462C-9CFA-9304784BE5BB}"/>
              </a:ext>
            </a:extLst>
          </p:cNvPr>
          <p:cNvSpPr txBox="1"/>
          <p:nvPr/>
        </p:nvSpPr>
        <p:spPr>
          <a:xfrm>
            <a:off x="6937087" y="1637077"/>
            <a:ext cx="35251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Elektromagnetiskt spektrum</a:t>
            </a:r>
          </a:p>
        </p:txBody>
      </p:sp>
      <p:grpSp>
        <p:nvGrpSpPr>
          <p:cNvPr id="80" name="Grupp 79"/>
          <p:cNvGrpSpPr/>
          <p:nvPr/>
        </p:nvGrpSpPr>
        <p:grpSpPr>
          <a:xfrm>
            <a:off x="9663504" y="3053446"/>
            <a:ext cx="857568" cy="1550838"/>
            <a:chOff x="7644191" y="3618812"/>
            <a:chExt cx="857568" cy="259615"/>
          </a:xfrm>
        </p:grpSpPr>
        <p:cxnSp>
          <p:nvCxnSpPr>
            <p:cNvPr id="76" name="Rak 75"/>
            <p:cNvCxnSpPr/>
            <p:nvPr/>
          </p:nvCxnSpPr>
          <p:spPr>
            <a:xfrm>
              <a:off x="7644191" y="3618812"/>
              <a:ext cx="0" cy="259615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ak 102"/>
            <p:cNvCxnSpPr/>
            <p:nvPr/>
          </p:nvCxnSpPr>
          <p:spPr>
            <a:xfrm>
              <a:off x="7815705" y="3618812"/>
              <a:ext cx="0" cy="259615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103"/>
            <p:cNvCxnSpPr/>
            <p:nvPr/>
          </p:nvCxnSpPr>
          <p:spPr>
            <a:xfrm>
              <a:off x="7987219" y="3618812"/>
              <a:ext cx="0" cy="259615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k 104"/>
            <p:cNvCxnSpPr/>
            <p:nvPr/>
          </p:nvCxnSpPr>
          <p:spPr>
            <a:xfrm>
              <a:off x="8158733" y="3618812"/>
              <a:ext cx="0" cy="259615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105"/>
            <p:cNvCxnSpPr/>
            <p:nvPr/>
          </p:nvCxnSpPr>
          <p:spPr>
            <a:xfrm>
              <a:off x="8330247" y="3618812"/>
              <a:ext cx="0" cy="259615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ak 106"/>
            <p:cNvCxnSpPr/>
            <p:nvPr/>
          </p:nvCxnSpPr>
          <p:spPr>
            <a:xfrm>
              <a:off x="8501759" y="3618812"/>
              <a:ext cx="0" cy="259615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983C2A9F-294C-4758-9406-810693F36143}"/>
              </a:ext>
            </a:extLst>
          </p:cNvPr>
          <p:cNvSpPr/>
          <p:nvPr/>
        </p:nvSpPr>
        <p:spPr>
          <a:xfrm>
            <a:off x="4280674" y="6288871"/>
            <a:ext cx="1978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Livets       kemi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803031"/>
      </p:ext>
    </p:extLst>
  </p:cSld>
  <p:clrMapOvr>
    <a:masterClrMapping/>
  </p:clrMapOvr>
  <p:transition advTm="4029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37" grpId="0" animBg="1"/>
      <p:bldP spid="148" grpId="0" animBg="1"/>
      <p:bldP spid="68" grpId="0" animBg="1"/>
      <p:bldP spid="91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0|19|46.1|102.7|45.3|4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188.4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9.8|3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0.8|274|231.3|185.1|82|2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98.8|24.2|12.5|65|47.4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4D51E0-DD6F-4430-BB4D-28D71708AF21}">
  <we:reference id="wa104380121" version="2.0.0.0" store="sv-SE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934</Words>
  <Application>Microsoft Office PowerPoint</Application>
  <PresentationFormat>Bredbild</PresentationFormat>
  <Paragraphs>127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Times New Roman</vt:lpstr>
      <vt:lpstr>Maiandra GD</vt:lpstr>
      <vt:lpstr>Calibri</vt:lpstr>
      <vt:lpstr>MV Boli</vt:lpstr>
      <vt:lpstr>Arial</vt:lpstr>
      <vt:lpstr>3_Office-tema</vt:lpstr>
      <vt:lpstr>2. Utveckling eller Avveckling?</vt:lpstr>
      <vt:lpstr>Struktur</vt:lpstr>
      <vt:lpstr>Evolutionism</vt:lpstr>
      <vt:lpstr>Finkalibrerade naturkonstanter</vt:lpstr>
      <vt:lpstr>Ett finkalibrerat universum</vt:lpstr>
      <vt:lpstr>Någon har tänkt…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Bibel och Vetenskap</dc:title>
  <dc:creator/>
  <cp:lastModifiedBy/>
  <cp:revision>2</cp:revision>
  <dcterms:created xsi:type="dcterms:W3CDTF">2011-10-18T13:22:29Z</dcterms:created>
  <dcterms:modified xsi:type="dcterms:W3CDTF">2021-02-26T12:52:46Z</dcterms:modified>
</cp:coreProperties>
</file>