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8"/>
  </p:notesMasterIdLst>
  <p:handoutMasterIdLst>
    <p:handoutMasterId r:id="rId9"/>
  </p:handoutMasterIdLst>
  <p:sldIdLst>
    <p:sldId id="1369" r:id="rId2"/>
    <p:sldId id="1385" r:id="rId3"/>
    <p:sldId id="1434" r:id="rId4"/>
    <p:sldId id="1366" r:id="rId5"/>
    <p:sldId id="1455" r:id="rId6"/>
    <p:sldId id="1243" r:id="rId7"/>
  </p:sldIdLst>
  <p:sldSz cx="12192000" cy="6858000"/>
  <p:notesSz cx="6858000" cy="994568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iandra GD" panose="020E0502030308020204" pitchFamily="34" charset="0"/>
      <p:regular r:id="rId14"/>
    </p:embeddedFont>
    <p:embeddedFont>
      <p:font typeface="MV Boli" panose="02000500030200090000" pitchFamily="2" charset="0"/>
      <p:regular r:id="rId15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69"/>
            <p14:sldId id="1385"/>
            <p14:sldId id="1434"/>
            <p14:sldId id="1366"/>
            <p14:sldId id="1455"/>
            <p14:sldId id="1243"/>
          </p14:sldIdLst>
        </p14:section>
      </p14:sectionLst>
    </p:ext>
    <p:ext uri="{EFAFB233-063F-42B5-8137-9DF3F51BA10A}">
      <p15:sldGuideLst xmlns:p15="http://schemas.microsoft.com/office/powerpoint/2012/main">
        <p15:guide id="2" pos="1685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FF00"/>
    <a:srgbClr val="FEFF01"/>
    <a:srgbClr val="CDD7E2"/>
    <a:srgbClr val="BDB465"/>
    <a:srgbClr val="C9C9C9"/>
    <a:srgbClr val="C3C4C2"/>
    <a:srgbClr val="030305"/>
    <a:srgbClr val="6D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3" autoAdjust="0"/>
    <p:restoredTop sz="51376" autoAdjust="0"/>
  </p:normalViewPr>
  <p:slideViewPr>
    <p:cSldViewPr snapToGrid="0">
      <p:cViewPr varScale="1">
        <p:scale>
          <a:sx n="64" d="100"/>
          <a:sy n="64" d="100"/>
        </p:scale>
        <p:origin x="2430" y="48"/>
      </p:cViewPr>
      <p:guideLst>
        <p:guide pos="1685"/>
        <p:guide orient="horz" pos="2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97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i="0" strike="noStrike" dirty="0"/>
              <a:t>Meningen </a:t>
            </a:r>
            <a:r>
              <a:rPr lang="sv-SE" b="1" i="0" u="sng" strike="noStrike" dirty="0"/>
              <a:t>med</a:t>
            </a:r>
            <a:r>
              <a:rPr lang="sv-SE" i="0" strike="noStrike" dirty="0"/>
              <a:t> livet / Meningen </a:t>
            </a:r>
            <a:r>
              <a:rPr lang="sv-SE" b="1" i="0" u="sng" strike="noStrike" dirty="0"/>
              <a:t>i</a:t>
            </a:r>
            <a:r>
              <a:rPr lang="sv-SE" i="0" strike="noStrike" dirty="0"/>
              <a:t> livet.</a:t>
            </a:r>
          </a:p>
          <a:p>
            <a:endParaRPr lang="sv-SE" i="0" strike="noStrike" dirty="0"/>
          </a:p>
          <a:p>
            <a:r>
              <a:rPr lang="sv-SE" i="0" strike="noStrike" dirty="0"/>
              <a:t>Meningen med människan kräver en </a:t>
            </a:r>
            <a:r>
              <a:rPr lang="sv-SE" b="1" i="0" strike="noStrike" dirty="0"/>
              <a:t>extern agent</a:t>
            </a:r>
            <a:r>
              <a:rPr lang="sv-SE" i="0" strike="noStrike" dirty="0"/>
              <a:t>, någon som </a:t>
            </a:r>
            <a:r>
              <a:rPr lang="sv-SE" b="1" i="0" strike="noStrike" dirty="0"/>
              <a:t>har menat</a:t>
            </a:r>
            <a:r>
              <a:rPr lang="sv-SE" i="0" strike="noStrike" dirty="0"/>
              <a:t>.</a:t>
            </a:r>
          </a:p>
          <a:p>
            <a:r>
              <a:rPr lang="sv-SE" i="0" strike="noStrike" dirty="0"/>
              <a:t>Alla har den men </a:t>
            </a:r>
            <a:r>
              <a:rPr lang="sv-SE" b="1" i="0" strike="noStrike" dirty="0"/>
              <a:t>ateisten</a:t>
            </a:r>
            <a:r>
              <a:rPr lang="sv-SE" i="0" strike="noStrike" dirty="0"/>
              <a:t> känner inte till den.</a:t>
            </a:r>
          </a:p>
          <a:p>
            <a:endParaRPr lang="sv-SE" i="0" strike="noStrike" dirty="0"/>
          </a:p>
          <a:p>
            <a:r>
              <a:rPr lang="sv-SE" i="0" strike="noStrike" dirty="0"/>
              <a:t>Många menar att meningen med livet är att </a:t>
            </a:r>
            <a:r>
              <a:rPr lang="sv-SE" b="1" i="0" strike="noStrike" dirty="0"/>
              <a:t>föröka sig</a:t>
            </a:r>
            <a:r>
              <a:rPr lang="sv-SE" i="0" strike="noStrike" dirty="0"/>
              <a:t>.</a:t>
            </a:r>
          </a:p>
          <a:p>
            <a:r>
              <a:rPr lang="sv-SE" i="0" strike="noStrike" dirty="0"/>
              <a:t>Men</a:t>
            </a:r>
            <a:r>
              <a:rPr lang="sv-SE" i="0" strike="noStrike" baseline="0" dirty="0"/>
              <a:t> något med enda syfte att bevara sig själv har inget </a:t>
            </a:r>
            <a:r>
              <a:rPr lang="sv-SE" b="1" i="0" strike="noStrike" baseline="0" dirty="0"/>
              <a:t>existensberättigande</a:t>
            </a:r>
            <a:r>
              <a:rPr lang="sv-SE" i="0" strike="noStrike" baseline="0" dirty="0"/>
              <a:t> (jmf skylten).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9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D87DA-14E0-4E9F-ADB4-3E6B7EB6B473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/>
          <a:lstStyle/>
          <a:p>
            <a:r>
              <a:rPr lang="sv-SE" strike="noStrike" dirty="0"/>
              <a:t>Ingen har tänkt eller menat</a:t>
            </a:r>
            <a:r>
              <a:rPr lang="sv-SE" strike="noStrike" baseline="0" dirty="0"/>
              <a:t> något med människan</a:t>
            </a:r>
            <a:endParaRPr lang="sv-SE" strike="noStrike" dirty="0"/>
          </a:p>
        </p:txBody>
      </p:sp>
    </p:spTree>
    <p:extLst>
      <p:ext uri="{BB962C8B-B14F-4D97-AF65-F5344CB8AC3E}">
        <p14:creationId xmlns:p14="http://schemas.microsoft.com/office/powerpoint/2010/main" val="402764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b="0" dirty="0"/>
              <a:t>Det </a:t>
            </a:r>
            <a:r>
              <a:rPr lang="sv-SE" b="0" i="1" u="sng" dirty="0"/>
              <a:t>främsta</a:t>
            </a:r>
            <a:r>
              <a:rPr lang="sv-SE" b="0" dirty="0"/>
              <a:t> budet eftersom det uttrycker hela syftet till varför vi är här.</a:t>
            </a:r>
          </a:p>
          <a:p>
            <a:endParaRPr lang="sv-SE" b="0" dirty="0"/>
          </a:p>
          <a:p>
            <a:r>
              <a:rPr lang="sv-SE" b="0" baseline="0" dirty="0"/>
              <a:t>Jag friade mig inte under pistolhot. Dumt för då hade jag varit säker på att hon svarade ja.</a:t>
            </a:r>
          </a:p>
          <a:p>
            <a:r>
              <a:rPr lang="sv-SE" b="0" baseline="0" dirty="0"/>
              <a:t>”Kärlek” från hot, tvång eller manipulation är inte värd namnet.</a:t>
            </a:r>
            <a:br>
              <a:rPr lang="sv-SE" b="0" baseline="0" dirty="0"/>
            </a:br>
            <a:r>
              <a:rPr lang="sv-SE" b="0" baseline="0" dirty="0"/>
              <a:t>Påtvingad kärlek är meningslös</a:t>
            </a:r>
          </a:p>
          <a:p>
            <a:endParaRPr lang="sv-SE" b="0" baseline="0" dirty="0"/>
          </a:p>
          <a:p>
            <a:r>
              <a:rPr lang="sv-SE" b="0" baseline="0" dirty="0"/>
              <a:t>Robothunden är en kul leksak, men Gud vill inte ha kul leksaker.</a:t>
            </a:r>
          </a:p>
          <a:p>
            <a:r>
              <a:rPr lang="sv-SE" b="0" baseline="0" dirty="0"/>
              <a:t>Robothunden går att programmera att bete sig på ett visst sätt.</a:t>
            </a:r>
            <a:endParaRPr lang="sv-SE" b="0" dirty="0"/>
          </a:p>
          <a:p>
            <a:endParaRPr lang="sv-SE" dirty="0"/>
          </a:p>
          <a:p>
            <a:r>
              <a:rPr lang="sv-SE" b="0" dirty="0"/>
              <a:t>Teodicéproblemet:</a:t>
            </a:r>
            <a:br>
              <a:rPr lang="sv-SE" b="0" dirty="0"/>
            </a:br>
            <a:r>
              <a:rPr lang="sv-SE" b="0" dirty="0"/>
              <a:t>Många suckar djupt och säger att vi inte kan veta. Men vi är för passiva. </a:t>
            </a:r>
            <a:r>
              <a:rPr lang="sv-SE" dirty="0"/>
              <a:t>Bibeln</a:t>
            </a:r>
            <a:r>
              <a:rPr lang="sv-SE" baseline="0" dirty="0"/>
              <a:t> har ett svar. </a:t>
            </a:r>
          </a:p>
          <a:p>
            <a:r>
              <a:rPr lang="sv-SE" baseline="0" dirty="0"/>
              <a:t>Svaret är intellektuellt och räcker inte för en människa i djupt lidande. Här behövs deltagande, förståelse…</a:t>
            </a:r>
          </a:p>
          <a:p>
            <a:r>
              <a:rPr lang="sv-SE" dirty="0"/>
              <a:t>Gud har inte skapat ondskan.</a:t>
            </a:r>
            <a:r>
              <a:rPr lang="sv-SE" baseline="0" dirty="0"/>
              <a:t> Han har skapat möjlighet till kärlek. Som en oundviklig konsekvens följer risken för motsatsen - ondska.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2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b="0" i="0" u="none" dirty="0"/>
              <a:t>Upplysningens</a:t>
            </a:r>
            <a:r>
              <a:rPr lang="sv-SE" b="0" i="0" u="none" baseline="0" dirty="0"/>
              <a:t> vetenskap blev svår för biblisk kristendom i två aspekter:</a:t>
            </a:r>
          </a:p>
          <a:p>
            <a:pPr marL="228600" indent="-228600">
              <a:buAutoNum type="arabicPeriod"/>
            </a:pPr>
            <a:r>
              <a:rPr lang="sv-SE" b="0" i="0" baseline="0" dirty="0"/>
              <a:t>Guds existens</a:t>
            </a:r>
          </a:p>
          <a:p>
            <a:pPr marL="228600" indent="-228600">
              <a:buAutoNum type="arabicPeriod"/>
            </a:pPr>
            <a:r>
              <a:rPr lang="sv-SE" b="0" i="0" baseline="0" dirty="0"/>
              <a:t>Människans särställning</a:t>
            </a:r>
          </a:p>
          <a:p>
            <a:endParaRPr lang="sv-SE" b="1" i="0" baseline="0" dirty="0"/>
          </a:p>
          <a:p>
            <a:r>
              <a:rPr lang="sv-SE" b="0" i="0" baseline="0" dirty="0"/>
              <a:t>Newtons </a:t>
            </a:r>
            <a:r>
              <a:rPr lang="sv-SE" b="0" i="1" baseline="0" dirty="0"/>
              <a:t>urverksuniversum</a:t>
            </a:r>
            <a:r>
              <a:rPr lang="sv-SE" b="0" i="0" baseline="0" dirty="0"/>
              <a:t>. Människan en maskin.</a:t>
            </a:r>
          </a:p>
          <a:p>
            <a:endParaRPr lang="sv-SE" b="0" i="0" baseline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baseline="0" dirty="0"/>
              <a:t>Kvantfysik: Motsats till klassisk fysik.</a:t>
            </a:r>
            <a:br>
              <a:rPr lang="sv-SE" b="0" i="0" baseline="0" dirty="0"/>
            </a:br>
            <a:r>
              <a:rPr lang="sv-SE" b="0" i="0" baseline="0" dirty="0"/>
              <a:t>Observatörens inflytande.</a:t>
            </a:r>
            <a:br>
              <a:rPr lang="sv-SE" b="0" i="0" baseline="0" dirty="0"/>
            </a:br>
            <a:r>
              <a:rPr lang="sv-SE" b="0" i="0" baseline="0" dirty="0"/>
              <a:t>Bisarra resultat som att en partikel kan befinna sig på två ställen samtidigt.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Niels Bohr: ”Den som inte mår dåligt av kvantfysik har ännu inte förstått den”.</a:t>
            </a:r>
            <a:endParaRPr lang="sv-SE" b="0" i="0" baseline="0" dirty="0"/>
          </a:p>
          <a:p>
            <a:r>
              <a:rPr lang="sv-SE" b="0" i="0" baseline="0" dirty="0"/>
              <a:t>Ren slump. Kan vilja påverka fysiken?</a:t>
            </a:r>
          </a:p>
          <a:p>
            <a:endParaRPr lang="sv-SE" b="0" i="0" baseline="0" dirty="0"/>
          </a:p>
          <a:p>
            <a:r>
              <a:rPr lang="sv-SE" b="0" i="0" baseline="0" dirty="0"/>
              <a:t>Gödels </a:t>
            </a:r>
            <a:r>
              <a:rPr lang="sv-SE" b="0" i="1" baseline="0" dirty="0"/>
              <a:t>ofullständighetssats.</a:t>
            </a:r>
          </a:p>
          <a:p>
            <a:r>
              <a:rPr lang="sv-SE" b="0" i="0" baseline="0" dirty="0"/>
              <a:t>Hjärnan mer än en dator.</a:t>
            </a:r>
          </a:p>
          <a:p>
            <a:endParaRPr lang="sv-SE" b="0" i="0" baseline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/>
              <a:t>Ateister och humanister ser vetenskapen som förnuftets seger över religiös</a:t>
            </a:r>
            <a:r>
              <a:rPr lang="sv-SE" b="0" i="0" baseline="0" dirty="0"/>
              <a:t> vidskepelse. Idag pekar vetenskapen på den bibliska världsbilden.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52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362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F8E0035-B3EC-4A1B-ADC8-27642CB59445}"/>
              </a:ext>
            </a:extLst>
          </p:cNvPr>
          <p:cNvSpPr txBox="1"/>
          <p:nvPr userDrawn="1"/>
        </p:nvSpPr>
        <p:spPr>
          <a:xfrm>
            <a:off x="9839377" y="3445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BA9289-3D56-48F6-B267-72B66A52B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8EDDBC9-8596-4912-8C93-FE4857F23492}"/>
              </a:ext>
            </a:extLst>
          </p:cNvPr>
          <p:cNvSpPr/>
          <p:nvPr userDrawn="1"/>
        </p:nvSpPr>
        <p:spPr>
          <a:xfrm>
            <a:off x="0" y="162626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0" dirty="0">
                <a:ln w="6350">
                  <a:noFill/>
                </a:ln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F96793-3890-40BF-AB90-5945EE027776}"/>
              </a:ext>
            </a:extLst>
          </p:cNvPr>
          <p:cNvSpPr/>
          <p:nvPr userDrawn="1"/>
        </p:nvSpPr>
        <p:spPr>
          <a:xfrm>
            <a:off x="0" y="4386209"/>
            <a:ext cx="12192000" cy="1384995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Tro eller Vetande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Ett falskt dilemma </a:t>
            </a:r>
            <a:endParaRPr lang="sv-SE" sz="3600" dirty="0">
              <a:effectLst>
                <a:glow rad="127000">
                  <a:schemeClr val="accent2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6346836-7635-49B7-8568-CF693A2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875953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4000" b="1">
                <a:ln w="19050">
                  <a:noFill/>
                </a:ln>
                <a:solidFill>
                  <a:schemeClr val="tx1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3. Meningen med Livet</a:t>
            </a:r>
          </a:p>
        </p:txBody>
      </p:sp>
    </p:spTree>
    <p:extLst>
      <p:ext uri="{BB962C8B-B14F-4D97-AF65-F5344CB8AC3E}">
        <p14:creationId xmlns:p14="http://schemas.microsoft.com/office/powerpoint/2010/main" val="1809649187"/>
      </p:ext>
    </p:extLst>
  </p:cSld>
  <p:clrMapOvr>
    <a:masterClrMapping/>
  </p:clrMapOvr>
  <p:transition advTm="1177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>
            <a:extLst>
              <a:ext uri="{FF2B5EF4-FFF2-40B4-BE49-F238E27FC236}">
                <a16:creationId xmlns:a16="http://schemas.microsoft.com/office/drawing/2014/main" id="{E3C69833-69AC-4B87-AB45-B04CAA6CEAD9}"/>
              </a:ext>
            </a:extLst>
          </p:cNvPr>
          <p:cNvSpPr txBox="1"/>
          <p:nvPr/>
        </p:nvSpPr>
        <p:spPr>
          <a:xfrm>
            <a:off x="641107" y="1091816"/>
            <a:ext cx="388561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Meningen </a:t>
            </a:r>
            <a:r>
              <a:rPr kumimoji="0" lang="sv-SE" sz="3000" b="1" i="1" u="none" strike="noStrike" kern="1200" cap="none" spc="0" normalizeH="0" baseline="0" noProof="0" dirty="0">
                <a:ln>
                  <a:noFill/>
                </a:ln>
                <a:solidFill>
                  <a:srgbClr val="ED1EB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</a:t>
            </a: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människan</a:t>
            </a:r>
          </a:p>
        </p:txBody>
      </p:sp>
      <p:pic>
        <p:nvPicPr>
          <p:cNvPr id="7" name="Bildobjekt 6" descr="En bild som visar sol, solnedgång, vatten, luft&#10;&#10;Automatiskt genererad beskrivning">
            <a:extLst>
              <a:ext uri="{FF2B5EF4-FFF2-40B4-BE49-F238E27FC236}">
                <a16:creationId xmlns:a16="http://schemas.microsoft.com/office/drawing/2014/main" id="{3AE8DAB6-54FB-4E9D-80E7-FEA987C443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24" r="24171" b="7989"/>
          <a:stretch/>
        </p:blipFill>
        <p:spPr>
          <a:xfrm>
            <a:off x="0" y="636814"/>
            <a:ext cx="12192000" cy="6221186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CC2B062B-5532-4268-BBAA-68FF783D7D92}"/>
              </a:ext>
            </a:extLst>
          </p:cNvPr>
          <p:cNvSpPr txBox="1"/>
          <p:nvPr/>
        </p:nvSpPr>
        <p:spPr>
          <a:xfrm>
            <a:off x="5554070" y="1091816"/>
            <a:ext cx="413074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i="0" u="none" strike="noStrike" kern="1200" normalizeH="0" baseline="0" noProof="0" dirty="0"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Meningen </a:t>
            </a:r>
            <a:r>
              <a:rPr kumimoji="0" lang="sv-SE" sz="3000" b="1" i="1" u="none" strike="noStrike" kern="1200" normalizeH="0" baseline="0" noProof="0" dirty="0">
                <a:solidFill>
                  <a:srgbClr val="ED1EB4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</a:t>
            </a:r>
            <a:r>
              <a:rPr kumimoji="0" lang="sv-SE" sz="3000" i="0" u="none" strike="noStrike" kern="1200" normalizeH="0" baseline="0" noProof="0" dirty="0"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människan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Meningen med livet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58DEF8E5-3F68-458F-ABCF-3BBBAD495B67}"/>
              </a:ext>
            </a:extLst>
          </p:cNvPr>
          <p:cNvGrpSpPr/>
          <p:nvPr/>
        </p:nvGrpSpPr>
        <p:grpSpPr>
          <a:xfrm>
            <a:off x="234748" y="1828725"/>
            <a:ext cx="4874082" cy="4576442"/>
            <a:chOff x="86781" y="1319069"/>
            <a:chExt cx="4874082" cy="4576442"/>
          </a:xfrm>
        </p:grpSpPr>
        <p:pic>
          <p:nvPicPr>
            <p:cNvPr id="12" name="Bild 11">
              <a:extLst>
                <a:ext uri="{FF2B5EF4-FFF2-40B4-BE49-F238E27FC236}">
                  <a16:creationId xmlns:a16="http://schemas.microsoft.com/office/drawing/2014/main" id="{37D66196-F5E7-447D-AD43-9BD7117E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31641" y="3476767"/>
              <a:ext cx="1326408" cy="2418744"/>
            </a:xfrm>
            <a:prstGeom prst="rect">
              <a:avLst/>
            </a:prstGeom>
          </p:spPr>
        </p:pic>
        <p:grpSp>
          <p:nvGrpSpPr>
            <p:cNvPr id="22" name="Grupp 21"/>
            <p:cNvGrpSpPr/>
            <p:nvPr/>
          </p:nvGrpSpPr>
          <p:grpSpPr>
            <a:xfrm>
              <a:off x="280176" y="1781039"/>
              <a:ext cx="1573322" cy="1406358"/>
              <a:chOff x="3129" y="1120283"/>
              <a:chExt cx="1573322" cy="1406358"/>
            </a:xfrm>
          </p:grpSpPr>
          <p:sp>
            <p:nvSpPr>
              <p:cNvPr id="42" name="Tankebubbla 41"/>
              <p:cNvSpPr/>
              <p:nvPr/>
            </p:nvSpPr>
            <p:spPr>
              <a:xfrm>
                <a:off x="145757" y="1515825"/>
                <a:ext cx="1430694" cy="1010816"/>
              </a:xfrm>
              <a:prstGeom prst="cloudCallout">
                <a:avLst>
                  <a:gd name="adj1" fmla="val 71544"/>
                  <a:gd name="adj2" fmla="val 8131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" name="Bildobjekt 1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29" y="1120283"/>
                <a:ext cx="1573322" cy="1362217"/>
              </a:xfrm>
              <a:prstGeom prst="rect">
                <a:avLst/>
              </a:prstGeom>
            </p:spPr>
          </p:pic>
        </p:grpSp>
        <p:grpSp>
          <p:nvGrpSpPr>
            <p:cNvPr id="24" name="Grupp 23"/>
            <p:cNvGrpSpPr/>
            <p:nvPr/>
          </p:nvGrpSpPr>
          <p:grpSpPr>
            <a:xfrm>
              <a:off x="86781" y="2964245"/>
              <a:ext cx="1430694" cy="1556151"/>
              <a:chOff x="606490" y="509024"/>
              <a:chExt cx="1430694" cy="1556151"/>
            </a:xfrm>
          </p:grpSpPr>
          <p:sp>
            <p:nvSpPr>
              <p:cNvPr id="18" name="Tankebubbla 17"/>
              <p:cNvSpPr/>
              <p:nvPr/>
            </p:nvSpPr>
            <p:spPr>
              <a:xfrm>
                <a:off x="606490" y="1054359"/>
                <a:ext cx="1430694" cy="1010816"/>
              </a:xfrm>
              <a:prstGeom prst="cloudCallout">
                <a:avLst>
                  <a:gd name="adj1" fmla="val 87201"/>
                  <a:gd name="adj2" fmla="val -24165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Bildobjekt 1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5" t="7532" r="12060" b="7199"/>
              <a:stretch/>
            </p:blipFill>
            <p:spPr>
              <a:xfrm>
                <a:off x="862146" y="509024"/>
                <a:ext cx="1175038" cy="1497086"/>
              </a:xfrm>
              <a:prstGeom prst="rect">
                <a:avLst/>
              </a:prstGeom>
            </p:spPr>
          </p:pic>
        </p:grpSp>
        <p:grpSp>
          <p:nvGrpSpPr>
            <p:cNvPr id="20" name="Grupp 19"/>
            <p:cNvGrpSpPr/>
            <p:nvPr/>
          </p:nvGrpSpPr>
          <p:grpSpPr>
            <a:xfrm>
              <a:off x="3530169" y="2881502"/>
              <a:ext cx="1430694" cy="1699136"/>
              <a:chOff x="674914" y="2571538"/>
              <a:chExt cx="1430694" cy="1699136"/>
            </a:xfrm>
          </p:grpSpPr>
          <p:sp>
            <p:nvSpPr>
              <p:cNvPr id="44" name="Tankebubbla 43"/>
              <p:cNvSpPr/>
              <p:nvPr/>
            </p:nvSpPr>
            <p:spPr>
              <a:xfrm>
                <a:off x="674914" y="3100874"/>
                <a:ext cx="1430694" cy="1010816"/>
              </a:xfrm>
              <a:prstGeom prst="cloudCallout">
                <a:avLst>
                  <a:gd name="adj1" fmla="val -89729"/>
                  <a:gd name="adj2" fmla="val -26155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Bildobjekt 1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" t="2108" r="33059"/>
              <a:stretch/>
            </p:blipFill>
            <p:spPr>
              <a:xfrm rot="2615778">
                <a:off x="1142044" y="2571538"/>
                <a:ext cx="882765" cy="1699136"/>
              </a:xfrm>
              <a:prstGeom prst="rect">
                <a:avLst/>
              </a:prstGeom>
            </p:spPr>
          </p:pic>
        </p:grpSp>
        <p:grpSp>
          <p:nvGrpSpPr>
            <p:cNvPr id="21" name="Grupp 20"/>
            <p:cNvGrpSpPr/>
            <p:nvPr/>
          </p:nvGrpSpPr>
          <p:grpSpPr>
            <a:xfrm>
              <a:off x="1688749" y="1319069"/>
              <a:ext cx="1579054" cy="1405244"/>
              <a:chOff x="89607" y="2689993"/>
              <a:chExt cx="1579054" cy="1405244"/>
            </a:xfrm>
          </p:grpSpPr>
          <p:sp>
            <p:nvSpPr>
              <p:cNvPr id="43" name="Tankebubbla 42"/>
              <p:cNvSpPr/>
              <p:nvPr/>
            </p:nvSpPr>
            <p:spPr>
              <a:xfrm>
                <a:off x="237967" y="3077043"/>
                <a:ext cx="1430694" cy="1010816"/>
              </a:xfrm>
              <a:prstGeom prst="cloudCallout">
                <a:avLst>
                  <a:gd name="adj1" fmla="val -592"/>
                  <a:gd name="adj2" fmla="val 118235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Bildobjekt 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2" t="12157" r="3937" b="3405"/>
              <a:stretch/>
            </p:blipFill>
            <p:spPr>
              <a:xfrm rot="19760131">
                <a:off x="89607" y="2689993"/>
                <a:ext cx="1158826" cy="1405244"/>
              </a:xfrm>
              <a:prstGeom prst="rect">
                <a:avLst/>
              </a:prstGeom>
            </p:spPr>
          </p:pic>
        </p:grpSp>
        <p:grpSp>
          <p:nvGrpSpPr>
            <p:cNvPr id="19" name="Grupp 18"/>
            <p:cNvGrpSpPr/>
            <p:nvPr/>
          </p:nvGrpSpPr>
          <p:grpSpPr>
            <a:xfrm>
              <a:off x="3283358" y="1961504"/>
              <a:ext cx="1430694" cy="1323348"/>
              <a:chOff x="1666266" y="2332737"/>
              <a:chExt cx="1430694" cy="1323348"/>
            </a:xfrm>
          </p:grpSpPr>
          <p:sp>
            <p:nvSpPr>
              <p:cNvPr id="45" name="Tankebubbla 44"/>
              <p:cNvSpPr/>
              <p:nvPr/>
            </p:nvSpPr>
            <p:spPr>
              <a:xfrm>
                <a:off x="1666266" y="2645269"/>
                <a:ext cx="1430694" cy="1010816"/>
              </a:xfrm>
              <a:prstGeom prst="cloudCallout">
                <a:avLst>
                  <a:gd name="adj1" fmla="val -81771"/>
                  <a:gd name="adj2" fmla="val 66948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Bildobjekt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8236" y="2332737"/>
                <a:ext cx="918774" cy="1173704"/>
              </a:xfrm>
              <a:prstGeom prst="rect">
                <a:avLst/>
              </a:prstGeom>
            </p:spPr>
          </p:pic>
        </p:grpSp>
      </p:grpSp>
      <p:sp>
        <p:nvSpPr>
          <p:cNvPr id="26" name="textruta 25"/>
          <p:cNvSpPr txBox="1"/>
          <p:nvPr/>
        </p:nvSpPr>
        <p:spPr>
          <a:xfrm>
            <a:off x="641107" y="1091816"/>
            <a:ext cx="388561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Meningen</a:t>
            </a: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3000" b="1" i="1" u="none" strike="noStrike" kern="1200" cap="none" spc="0" normalizeH="0" baseline="0" noProof="0" dirty="0">
                <a:ln>
                  <a:noFill/>
                </a:ln>
                <a:solidFill>
                  <a:srgbClr val="ED1EB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</a:t>
            </a: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människan</a:t>
            </a:r>
          </a:p>
        </p:txBody>
      </p:sp>
      <p:pic>
        <p:nvPicPr>
          <p:cNvPr id="36" name="Bild 35">
            <a:extLst>
              <a:ext uri="{FF2B5EF4-FFF2-40B4-BE49-F238E27FC236}">
                <a16:creationId xmlns:a16="http://schemas.microsoft.com/office/drawing/2014/main" id="{C13CB842-370A-4F84-A464-1EE623D8B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8179" y="3986423"/>
            <a:ext cx="1326408" cy="2418744"/>
          </a:xfrm>
          <a:prstGeom prst="rect">
            <a:avLst/>
          </a:prstGeom>
        </p:spPr>
      </p:pic>
      <p:sp>
        <p:nvSpPr>
          <p:cNvPr id="46" name="Tankebubbla: moln 45">
            <a:extLst>
              <a:ext uri="{FF2B5EF4-FFF2-40B4-BE49-F238E27FC236}">
                <a16:creationId xmlns:a16="http://schemas.microsoft.com/office/drawing/2014/main" id="{FDE926B3-7A65-432B-BCBA-50DF3C07B21E}"/>
              </a:ext>
            </a:extLst>
          </p:cNvPr>
          <p:cNvSpPr/>
          <p:nvPr/>
        </p:nvSpPr>
        <p:spPr>
          <a:xfrm>
            <a:off x="7731768" y="1691486"/>
            <a:ext cx="2691350" cy="1206105"/>
          </a:xfrm>
          <a:prstGeom prst="cloudCallout">
            <a:avLst>
              <a:gd name="adj1" fmla="val -55080"/>
              <a:gd name="adj2" fmla="val 15611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Meningen är att föröka sig?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A0859F41-A81E-499C-A2B8-6DBA580655A6}"/>
              </a:ext>
            </a:extLst>
          </p:cNvPr>
          <p:cNvGrpSpPr/>
          <p:nvPr/>
        </p:nvGrpSpPr>
        <p:grpSpPr>
          <a:xfrm flipH="1">
            <a:off x="9070622" y="3604139"/>
            <a:ext cx="2504868" cy="3253861"/>
            <a:chOff x="685305" y="2094428"/>
            <a:chExt cx="2773252" cy="3516938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3896CFE1-BB37-40C0-8A2C-14142C3B8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05" y="2094428"/>
              <a:ext cx="2773252" cy="3516938"/>
            </a:xfrm>
            <a:prstGeom prst="rect">
              <a:avLst/>
            </a:prstGeom>
            <a:effectLst>
              <a:glow rad="177800">
                <a:schemeClr val="bg2">
                  <a:lumMod val="75000"/>
                </a:schemeClr>
              </a:glow>
            </a:effectLst>
          </p:spPr>
        </p:pic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444086E4-CAAA-4168-9771-3720FF5682CE}"/>
                </a:ext>
              </a:extLst>
            </p:cNvPr>
            <p:cNvSpPr txBox="1"/>
            <p:nvPr/>
          </p:nvSpPr>
          <p:spPr>
            <a:xfrm rot="20799121">
              <a:off x="1124980" y="2366511"/>
              <a:ext cx="1903558" cy="133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Riv inte</a:t>
              </a:r>
              <a:b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ner denna</a:t>
              </a:r>
              <a:b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skylt!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7274091"/>
      </p:ext>
    </p:extLst>
  </p:cSld>
  <p:clrMapOvr>
    <a:masterClrMapping/>
  </p:clrMapOvr>
  <p:transition advTm="1558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26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577"/>
            <a:ext cx="12192000" cy="6213423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12192000" cy="644577"/>
          </a:xfrm>
        </p:spPr>
        <p:txBody>
          <a:bodyPr/>
          <a:lstStyle/>
          <a:p>
            <a:r>
              <a:rPr lang="sv-SE" dirty="0"/>
              <a:t>Först: Vad är evolutionens "syfte”?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DC40166A-AD50-4434-9983-0B09CC40B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1237"/>
            <a:ext cx="6461761" cy="4973855"/>
          </a:xfrm>
          <a:prstGeom prst="rect">
            <a:avLst/>
          </a:prstGeom>
        </p:spPr>
      </p:pic>
      <p:sp>
        <p:nvSpPr>
          <p:cNvPr id="7" name="Tankebubbla 6"/>
          <p:cNvSpPr/>
          <p:nvPr/>
        </p:nvSpPr>
        <p:spPr>
          <a:xfrm>
            <a:off x="573778" y="3905691"/>
            <a:ext cx="1692000" cy="1080000"/>
          </a:xfrm>
          <a:prstGeom prst="cloudCallout">
            <a:avLst>
              <a:gd name="adj1" fmla="val 27789"/>
              <a:gd name="adj2" fmla="val 9304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sv-SE" sz="2000" dirty="0"/>
              <a:t>Äta.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Överleva.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Föröka sig.</a:t>
            </a:r>
          </a:p>
        </p:txBody>
      </p:sp>
      <p:sp>
        <p:nvSpPr>
          <p:cNvPr id="9" name="Tankebubbla 8"/>
          <p:cNvSpPr/>
          <p:nvPr/>
        </p:nvSpPr>
        <p:spPr>
          <a:xfrm>
            <a:off x="3062168" y="3507857"/>
            <a:ext cx="1692000" cy="1080000"/>
          </a:xfrm>
          <a:prstGeom prst="cloudCallout">
            <a:avLst>
              <a:gd name="adj1" fmla="val 31059"/>
              <a:gd name="adj2" fmla="val 9614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sv-SE" sz="2000" dirty="0"/>
              <a:t>Äta.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Överleva.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Föröka sig.</a:t>
            </a:r>
          </a:p>
        </p:txBody>
      </p:sp>
      <p:sp>
        <p:nvSpPr>
          <p:cNvPr id="10" name="Tankebubbla 9"/>
          <p:cNvSpPr/>
          <p:nvPr/>
        </p:nvSpPr>
        <p:spPr>
          <a:xfrm>
            <a:off x="5523925" y="3110022"/>
            <a:ext cx="1692000" cy="1080000"/>
          </a:xfrm>
          <a:prstGeom prst="cloudCallout">
            <a:avLst>
              <a:gd name="adj1" fmla="val 46305"/>
              <a:gd name="adj2" fmla="val 9141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sv-SE" sz="2000" dirty="0"/>
              <a:t>Äta.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Överleva.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Föröka sig.</a:t>
            </a:r>
          </a:p>
        </p:txBody>
      </p:sp>
      <p:sp>
        <p:nvSpPr>
          <p:cNvPr id="11" name="Tankebubbla 10"/>
          <p:cNvSpPr/>
          <p:nvPr/>
        </p:nvSpPr>
        <p:spPr>
          <a:xfrm>
            <a:off x="7896903" y="2712187"/>
            <a:ext cx="1692000" cy="1080000"/>
          </a:xfrm>
          <a:prstGeom prst="cloudCallout">
            <a:avLst>
              <a:gd name="adj1" fmla="val 38016"/>
              <a:gd name="adj2" fmla="val 7376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sv-SE" sz="2000" dirty="0"/>
              <a:t>Äta.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Överleva.</a:t>
            </a:r>
          </a:p>
          <a:p>
            <a:pPr algn="ctr">
              <a:lnSpc>
                <a:spcPts val="2000"/>
              </a:lnSpc>
            </a:pPr>
            <a:r>
              <a:rPr lang="sv-SE" sz="2000" dirty="0"/>
              <a:t>Föröka sig.</a:t>
            </a:r>
          </a:p>
        </p:txBody>
      </p:sp>
      <p:pic>
        <p:nvPicPr>
          <p:cNvPr id="68" name="Bildobjekt 67">
            <a:extLst>
              <a:ext uri="{FF2B5EF4-FFF2-40B4-BE49-F238E27FC236}">
                <a16:creationId xmlns:a16="http://schemas.microsoft.com/office/drawing/2014/main" id="{5D354509-D9E4-4E76-A724-AD29563E1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A102A"/>
              </a:clrFrom>
              <a:clrTo>
                <a:srgbClr val="0A10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6" t="63897" r="41955" b="14719"/>
          <a:stretch/>
        </p:blipFill>
        <p:spPr>
          <a:xfrm>
            <a:off x="2711939" y="4618892"/>
            <a:ext cx="4360985" cy="1328615"/>
          </a:xfrm>
          <a:prstGeom prst="rect">
            <a:avLst/>
          </a:prstGeom>
        </p:spPr>
      </p:pic>
      <p:sp>
        <p:nvSpPr>
          <p:cNvPr id="12" name="Tankebubbla 11"/>
          <p:cNvSpPr/>
          <p:nvPr/>
        </p:nvSpPr>
        <p:spPr>
          <a:xfrm>
            <a:off x="8927706" y="1015452"/>
            <a:ext cx="1965257" cy="1179817"/>
          </a:xfrm>
          <a:prstGeom prst="cloudCallout">
            <a:avLst>
              <a:gd name="adj1" fmla="val 36316"/>
              <a:gd name="adj2" fmla="val 630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sv-SE" sz="2000" dirty="0"/>
              <a:t>Vad är meningen med allting?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476044"/>
      </p:ext>
    </p:extLst>
  </p:cSld>
  <p:clrMapOvr>
    <a:masterClrMapping/>
  </p:clrMapOvr>
  <p:transition advTm="962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3E14787-79F8-43B4-802D-52FC2EAC3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r="9831"/>
          <a:stretch/>
        </p:blipFill>
        <p:spPr bwMode="auto">
          <a:xfrm>
            <a:off x="0" y="640080"/>
            <a:ext cx="55880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Skapelsens syfte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5760720" y="872936"/>
            <a:ext cx="6431280" cy="5663089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 har älskat mig före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världens skapelse.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(Joh 17:24)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Kärleken är inte skapad: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Gud ville</a:t>
            </a:r>
            <a:r>
              <a:rPr kumimoji="0" lang="sv-S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sprida kärleken vidare.</a:t>
            </a:r>
            <a:br>
              <a:rPr kumimoji="0" lang="sv-S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v-S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Han ville ha en större familj</a:t>
            </a:r>
            <a:r>
              <a:rPr lang="sv-SE" sz="24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helt enkelt.</a:t>
            </a:r>
            <a:b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Därför är ”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det främsta budet”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Du ska </a:t>
            </a:r>
            <a:r>
              <a:rPr kumimoji="0" lang="sv-SE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älska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Herren din Gud av hela ditt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hjärta… och din nästa som dig själv.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(Luk 10:27)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Gud önskar vårt gensvar, </a:t>
            </a:r>
            <a:br>
              <a:rPr lang="sv-SE" sz="2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</a:br>
            <a:r>
              <a:rPr lang="sv-SE" sz="2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och därför är en fri vilja nödvändig.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Påtvingad ”kärlek” är meningslös ”kärlek”.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”Löser” teodicéproblemet.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82223"/>
      </p:ext>
    </p:extLst>
  </p:cSld>
  <p:clrMapOvr>
    <a:masterClrMapping/>
  </p:clrMapOvr>
  <p:transition advTm="3670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0B600D64-D130-406B-9FC6-9327CCD4D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94613"/>
              </p:ext>
            </p:extLst>
          </p:nvPr>
        </p:nvGraphicFramePr>
        <p:xfrm>
          <a:off x="71121" y="762001"/>
          <a:ext cx="10793724" cy="595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647554177"/>
                    </a:ext>
                  </a:extLst>
                </a:gridCol>
                <a:gridCol w="2410431">
                  <a:extLst>
                    <a:ext uri="{9D8B030D-6E8A-4147-A177-3AD203B41FA5}">
                      <a16:colId xmlns:a16="http://schemas.microsoft.com/office/drawing/2014/main" val="1366387151"/>
                    </a:ext>
                  </a:extLst>
                </a:gridCol>
                <a:gridCol w="2410431">
                  <a:extLst>
                    <a:ext uri="{9D8B030D-6E8A-4147-A177-3AD203B41FA5}">
                      <a16:colId xmlns:a16="http://schemas.microsoft.com/office/drawing/2014/main" val="3940076836"/>
                    </a:ext>
                  </a:extLst>
                </a:gridCol>
                <a:gridCol w="2410431">
                  <a:extLst>
                    <a:ext uri="{9D8B030D-6E8A-4147-A177-3AD203B41FA5}">
                      <a16:colId xmlns:a16="http://schemas.microsoft.com/office/drawing/2014/main" val="2950066135"/>
                    </a:ext>
                  </a:extLst>
                </a:gridCol>
                <a:gridCol w="2410431">
                  <a:extLst>
                    <a:ext uri="{9D8B030D-6E8A-4147-A177-3AD203B41FA5}">
                      <a16:colId xmlns:a16="http://schemas.microsoft.com/office/drawing/2014/main" val="3631947947"/>
                    </a:ext>
                  </a:extLst>
                </a:gridCol>
              </a:tblGrid>
              <a:tr h="2562224">
                <a:tc>
                  <a:txBody>
                    <a:bodyPr/>
                    <a:lstStyle/>
                    <a:p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Fysiken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Jorden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Människan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Religionen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8855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Detroni-sering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Newton</a:t>
                      </a:r>
                      <a:br>
                        <a:rPr lang="sv-SE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Tillvaron deterministisk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Kopernikus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Jorden en flugskit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Darwin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Människan ett djur/maskin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Freud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Gud en vanföreställning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101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Upp-</a:t>
                      </a:r>
                      <a:br>
                        <a:rPr lang="sv-SE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rättelse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Kvantfysik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Öppning för fri vilja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Finkalibrering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Livsvänlighet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Gödel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Mer än en dator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u="sng" dirty="0">
                          <a:solidFill>
                            <a:schemeClr val="tx1"/>
                          </a:solidFill>
                        </a:rPr>
                        <a:t>Molekylärbiologi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Observationsbaserad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22568"/>
                  </a:ext>
                </a:extLst>
              </a:tr>
              <a:tr h="2232660">
                <a:tc>
                  <a:txBody>
                    <a:bodyPr/>
                    <a:lstStyle/>
                    <a:p>
                      <a:endParaRPr lang="sv-S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16267"/>
                  </a:ext>
                </a:extLst>
              </a:tr>
            </a:tbl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9" r="8660"/>
          <a:stretch/>
        </p:blipFill>
        <p:spPr>
          <a:xfrm flipH="1">
            <a:off x="8624178" y="901634"/>
            <a:ext cx="2057400" cy="198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</a:ln>
          <a:effectLst/>
        </p:spPr>
      </p:pic>
      <p:pic>
        <p:nvPicPr>
          <p:cNvPr id="22" name="Picture 2" descr="ATP Synthase animation">
            <a:extLst>
              <a:ext uri="{FF2B5EF4-FFF2-40B4-BE49-F238E27FC236}">
                <a16:creationId xmlns:a16="http://schemas.microsoft.com/office/drawing/2014/main" id="{50B37644-5930-4368-80C2-12E9C2A84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8838026" y="4623196"/>
            <a:ext cx="1629705" cy="1980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Människans detronisering och upprättelse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1579211" y="901634"/>
            <a:ext cx="1713140" cy="198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</a:ln>
          <a:effectLst/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A3CF95F-A95F-4FCA-A7CB-DE3DCEC29C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3936" y="4623196"/>
            <a:ext cx="1823690" cy="198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50" name="Picture 2" descr="M31, Utrymme, Astronomi, Astronomisk, Galaxen">
            <a:extLst>
              <a:ext uri="{FF2B5EF4-FFF2-40B4-BE49-F238E27FC236}">
                <a16:creationId xmlns:a16="http://schemas.microsoft.com/office/drawing/2014/main" id="{202EC4F6-EB04-4360-8E0B-E012DB294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19166"/>
          <a:stretch/>
        </p:blipFill>
        <p:spPr bwMode="auto">
          <a:xfrm>
            <a:off x="3808996" y="901634"/>
            <a:ext cx="2072070" cy="198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6DDABD5-684B-4A12-908E-067E4CA06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946" y="4623196"/>
            <a:ext cx="1248170" cy="198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514" y="901634"/>
            <a:ext cx="1943865" cy="198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62838C7-8063-413D-B705-D14A66C1C1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39" y="4623196"/>
            <a:ext cx="1594615" cy="198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537632EC-5950-4BFE-94FA-0406CC23BA7F}"/>
              </a:ext>
            </a:extLst>
          </p:cNvPr>
          <p:cNvSpPr txBox="1"/>
          <p:nvPr/>
        </p:nvSpPr>
        <p:spPr>
          <a:xfrm>
            <a:off x="4175760" y="9906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 är här</a:t>
            </a:r>
          </a:p>
        </p:txBody>
      </p: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FAD16A5F-D564-4C9A-A0EA-88ABE80E0668}"/>
              </a:ext>
            </a:extLst>
          </p:cNvPr>
          <p:cNvCxnSpPr/>
          <p:nvPr/>
        </p:nvCxnSpPr>
        <p:spPr>
          <a:xfrm>
            <a:off x="4785360" y="1257300"/>
            <a:ext cx="571500" cy="323850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B35A81EF-C315-4CE1-8931-A32B808B6F8D}"/>
              </a:ext>
            </a:extLst>
          </p:cNvPr>
          <p:cNvSpPr/>
          <p:nvPr/>
        </p:nvSpPr>
        <p:spPr>
          <a:xfrm>
            <a:off x="1299210" y="3962400"/>
            <a:ext cx="2220766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51656F7-4E45-4222-9B69-1F7EFC882C2F}"/>
              </a:ext>
            </a:extLst>
          </p:cNvPr>
          <p:cNvSpPr/>
          <p:nvPr/>
        </p:nvSpPr>
        <p:spPr>
          <a:xfrm>
            <a:off x="6116954" y="3933825"/>
            <a:ext cx="2239181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F319BB6-62FA-4C86-B627-F0C686A19A61}"/>
              </a:ext>
            </a:extLst>
          </p:cNvPr>
          <p:cNvSpPr/>
          <p:nvPr/>
        </p:nvSpPr>
        <p:spPr>
          <a:xfrm>
            <a:off x="1440814" y="4514850"/>
            <a:ext cx="2009775" cy="2114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497A9FE-5EC5-490E-BB4E-194805ED71F1}"/>
              </a:ext>
            </a:extLst>
          </p:cNvPr>
          <p:cNvSpPr/>
          <p:nvPr/>
        </p:nvSpPr>
        <p:spPr>
          <a:xfrm>
            <a:off x="6223634" y="4562475"/>
            <a:ext cx="2009775" cy="2114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95C5068-9E74-4DA7-AE8B-452CB47E262D}"/>
              </a:ext>
            </a:extLst>
          </p:cNvPr>
          <p:cNvSpPr/>
          <p:nvPr/>
        </p:nvSpPr>
        <p:spPr>
          <a:xfrm>
            <a:off x="3832224" y="4533900"/>
            <a:ext cx="2009775" cy="21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5A93DE7-9790-49C8-A5A5-B8515A01874A}"/>
              </a:ext>
            </a:extLst>
          </p:cNvPr>
          <p:cNvSpPr/>
          <p:nvPr/>
        </p:nvSpPr>
        <p:spPr>
          <a:xfrm>
            <a:off x="8665844" y="4562475"/>
            <a:ext cx="2009775" cy="2114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511EEA5-42D2-4D90-8CAA-A3E08ADBDD64}"/>
              </a:ext>
            </a:extLst>
          </p:cNvPr>
          <p:cNvSpPr/>
          <p:nvPr/>
        </p:nvSpPr>
        <p:spPr>
          <a:xfrm>
            <a:off x="8548370" y="3952240"/>
            <a:ext cx="2083606" cy="46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C5FCD22-DAE4-43D3-89C1-0D15F5135ECA}"/>
              </a:ext>
            </a:extLst>
          </p:cNvPr>
          <p:cNvSpPr/>
          <p:nvPr/>
        </p:nvSpPr>
        <p:spPr>
          <a:xfrm>
            <a:off x="3710304" y="3962400"/>
            <a:ext cx="2187111" cy="46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6E889B0-7EB1-4FB5-A2AD-3D8950EF68F0}"/>
              </a:ext>
            </a:extLst>
          </p:cNvPr>
          <p:cNvSpPr/>
          <p:nvPr/>
        </p:nvSpPr>
        <p:spPr>
          <a:xfrm>
            <a:off x="1294594" y="3412836"/>
            <a:ext cx="2220766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8565514-A9BA-4917-A800-25756CA1D027}"/>
              </a:ext>
            </a:extLst>
          </p:cNvPr>
          <p:cNvSpPr/>
          <p:nvPr/>
        </p:nvSpPr>
        <p:spPr>
          <a:xfrm>
            <a:off x="6112338" y="3384261"/>
            <a:ext cx="2239181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Rektangel 33" hidden="1">
            <a:extLst>
              <a:ext uri="{FF2B5EF4-FFF2-40B4-BE49-F238E27FC236}">
                <a16:creationId xmlns:a16="http://schemas.microsoft.com/office/drawing/2014/main" id="{D79A2BC1-0B0A-4B48-B6E2-58D73076040C}"/>
              </a:ext>
            </a:extLst>
          </p:cNvPr>
          <p:cNvSpPr/>
          <p:nvPr/>
        </p:nvSpPr>
        <p:spPr>
          <a:xfrm>
            <a:off x="8543754" y="3402676"/>
            <a:ext cx="2083606" cy="46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AE95FF8-88E8-4070-9BDD-05775D6ECF8A}"/>
              </a:ext>
            </a:extLst>
          </p:cNvPr>
          <p:cNvSpPr/>
          <p:nvPr/>
        </p:nvSpPr>
        <p:spPr>
          <a:xfrm>
            <a:off x="3705688" y="3412836"/>
            <a:ext cx="2187111" cy="46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94C0C1C-E91C-46F0-9769-0BBE0CC0CC4E}"/>
              </a:ext>
            </a:extLst>
          </p:cNvPr>
          <p:cNvSpPr/>
          <p:nvPr/>
        </p:nvSpPr>
        <p:spPr>
          <a:xfrm>
            <a:off x="142240" y="3942080"/>
            <a:ext cx="914400" cy="487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Upp-rättelse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3D5CBBC-310B-4491-93E0-03DED6D81438}"/>
              </a:ext>
            </a:extLst>
          </p:cNvPr>
          <p:cNvSpPr/>
          <p:nvPr/>
        </p:nvSpPr>
        <p:spPr>
          <a:xfrm>
            <a:off x="8541744" y="3379083"/>
            <a:ext cx="2083606" cy="46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108678"/>
      </p:ext>
    </p:extLst>
  </p:cSld>
  <p:clrMapOvr>
    <a:masterClrMapping/>
  </p:clrMapOvr>
  <p:transition advTm="802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8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E04D9D3-3882-468D-BE0C-934297A9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Moral</a:t>
            </a:r>
            <a:endParaRPr lang="sv-SE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11D48E-E827-47B0-81C0-1C74D10213BA}"/>
              </a:ext>
            </a:extLst>
          </p:cNvPr>
          <p:cNvSpPr/>
          <p:nvPr/>
        </p:nvSpPr>
        <p:spPr>
          <a:xfrm>
            <a:off x="725805" y="5775952"/>
            <a:ext cx="10740390" cy="884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72000" rIns="36000" bIns="72000" anchor="ctr">
            <a:spAutoFit/>
          </a:bodyPr>
          <a:lstStyle/>
          <a:p>
            <a:pPr algn="ctr"/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Tiotusenkronorsfrågan:</a:t>
            </a:r>
            <a:r>
              <a:rPr lang="sv-SE" sz="2400" dirty="0"/>
              <a:t> Om det naturliga urvalet gagnar konkurrerande och dödande </a:t>
            </a:r>
            <a:br>
              <a:rPr lang="sv-SE" sz="2400" dirty="0"/>
            </a:br>
            <a:r>
              <a:rPr lang="sv-SE" sz="2400" dirty="0"/>
              <a:t>framför omtanke och självuppoffring, varför betraktar vi det då inte som normalt?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CBCF9D65-83F3-423A-B780-3E3E3A10F5D5}"/>
              </a:ext>
            </a:extLst>
          </p:cNvPr>
          <p:cNvGrpSpPr/>
          <p:nvPr/>
        </p:nvGrpSpPr>
        <p:grpSpPr>
          <a:xfrm>
            <a:off x="239025" y="827742"/>
            <a:ext cx="9326351" cy="2648354"/>
            <a:chOff x="-554945" y="746462"/>
            <a:chExt cx="9326351" cy="2648354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BF0F92E0-B873-471B-80D8-5EA4CE984BDA}"/>
                </a:ext>
              </a:extLst>
            </p:cNvPr>
            <p:cNvGrpSpPr/>
            <p:nvPr/>
          </p:nvGrpSpPr>
          <p:grpSpPr>
            <a:xfrm>
              <a:off x="5158571" y="746462"/>
              <a:ext cx="3612835" cy="2648354"/>
              <a:chOff x="4628729" y="780646"/>
              <a:chExt cx="3612835" cy="2648354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49BC7170-1616-49D3-B2F0-84A0CDE65D2C}"/>
                  </a:ext>
                </a:extLst>
              </p:cNvPr>
              <p:cNvSpPr/>
              <p:nvPr/>
            </p:nvSpPr>
            <p:spPr>
              <a:xfrm>
                <a:off x="4628729" y="780646"/>
                <a:ext cx="3612835" cy="264835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EE0FC56D-6C97-4BF6-B75F-8D79E1410236}"/>
                  </a:ext>
                </a:extLst>
              </p:cNvPr>
              <p:cNvSpPr txBox="1"/>
              <p:nvPr/>
            </p:nvSpPr>
            <p:spPr>
              <a:xfrm>
                <a:off x="4761912" y="790171"/>
                <a:ext cx="33439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Hur saker </a:t>
                </a:r>
                <a:r>
                  <a:rPr lang="sv-SE" sz="2800" i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borde vara</a:t>
                </a:r>
              </a:p>
            </p:txBody>
          </p:sp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0D7C47BD-744C-4F0A-A500-E6F859159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184" y="1350056"/>
                <a:ext cx="2401304" cy="1941054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F737495B-2E5A-4E81-97EA-43889FB14697}"/>
                </a:ext>
              </a:extLst>
            </p:cNvPr>
            <p:cNvGrpSpPr/>
            <p:nvPr/>
          </p:nvGrpSpPr>
          <p:grpSpPr>
            <a:xfrm>
              <a:off x="-554945" y="746462"/>
              <a:ext cx="3612835" cy="2648354"/>
              <a:chOff x="-221657" y="780646"/>
              <a:chExt cx="3612835" cy="2648354"/>
            </a:xfrm>
          </p:grpSpPr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5FB4AF81-4BD5-4EE6-9B81-51464D75A71C}"/>
                  </a:ext>
                </a:extLst>
              </p:cNvPr>
              <p:cNvSpPr/>
              <p:nvPr/>
            </p:nvSpPr>
            <p:spPr>
              <a:xfrm>
                <a:off x="-221657" y="780646"/>
                <a:ext cx="3612835" cy="264835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2" name="textruta 1">
                <a:extLst>
                  <a:ext uri="{FF2B5EF4-FFF2-40B4-BE49-F238E27FC236}">
                    <a16:creationId xmlns:a16="http://schemas.microsoft.com/office/drawing/2014/main" id="{91BD05C1-CEE2-45E9-9224-DEE807F961FB}"/>
                  </a:ext>
                </a:extLst>
              </p:cNvPr>
              <p:cNvSpPr txBox="1"/>
              <p:nvPr/>
            </p:nvSpPr>
            <p:spPr>
              <a:xfrm>
                <a:off x="38279" y="790171"/>
                <a:ext cx="3092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Hur saker </a:t>
                </a:r>
                <a:r>
                  <a:rPr lang="sv-SE" sz="2800" i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faktiskt är</a:t>
                </a:r>
              </a:p>
            </p:txBody>
          </p:sp>
          <p:pic>
            <p:nvPicPr>
              <p:cNvPr id="22" name="Bildobjekt 21">
                <a:extLst>
                  <a:ext uri="{FF2B5EF4-FFF2-40B4-BE49-F238E27FC236}">
                    <a16:creationId xmlns:a16="http://schemas.microsoft.com/office/drawing/2014/main" id="{8E742D13-E522-4247-B3BE-AE6007D9D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863" y="1695303"/>
                <a:ext cx="3285247" cy="1504370"/>
              </a:xfrm>
              <a:prstGeom prst="rect">
                <a:avLst/>
              </a:prstGeom>
              <a:effectLst>
                <a:glow rad="76200">
                  <a:srgbClr val="F2CC99"/>
                </a:glow>
              </a:effectLst>
            </p:spPr>
          </p:pic>
        </p:grpSp>
      </p:grpSp>
      <p:sp>
        <p:nvSpPr>
          <p:cNvPr id="6" name="Pil: vänster-höger 5">
            <a:extLst>
              <a:ext uri="{FF2B5EF4-FFF2-40B4-BE49-F238E27FC236}">
                <a16:creationId xmlns:a16="http://schemas.microsoft.com/office/drawing/2014/main" id="{24930461-D636-4758-822E-20B6B90A1FC2}"/>
              </a:ext>
            </a:extLst>
          </p:cNvPr>
          <p:cNvSpPr/>
          <p:nvPr/>
        </p:nvSpPr>
        <p:spPr>
          <a:xfrm>
            <a:off x="3628119" y="1118742"/>
            <a:ext cx="2498361" cy="1268858"/>
          </a:xfrm>
          <a:prstGeom prst="leftRightArrow">
            <a:avLst>
              <a:gd name="adj1" fmla="val 60740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ts val="3000"/>
              </a:lnSpc>
            </a:pPr>
            <a:r>
              <a:rPr lang="sv-SE" sz="2800" dirty="0">
                <a:solidFill>
                  <a:schemeClr val="tx1"/>
                </a:solidFill>
              </a:rPr>
              <a:t>Varför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skillnad?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6975101-2AEC-4ACF-869F-32C721B17425}"/>
              </a:ext>
            </a:extLst>
          </p:cNvPr>
          <p:cNvSpPr txBox="1"/>
          <p:nvPr/>
        </p:nvSpPr>
        <p:spPr>
          <a:xfrm>
            <a:off x="1255644" y="3677953"/>
            <a:ext cx="9766852" cy="1964640"/>
          </a:xfrm>
          <a:prstGeom prst="rect">
            <a:avLst/>
          </a:prstGeom>
          <a:noFill/>
        </p:spPr>
        <p:txBody>
          <a:bodyPr wrap="square" lIns="216000" rIns="36000" rtlCol="0">
            <a:spAutoFit/>
          </a:bodyPr>
          <a:lstStyle/>
          <a:p>
            <a:pPr>
              <a:lnSpc>
                <a:spcPts val="2600"/>
              </a:lnSpc>
            </a:pPr>
            <a:r>
              <a:rPr lang="sv-SE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Evolutionism</a:t>
            </a:r>
          </a:p>
          <a:p>
            <a:pPr marL="363538" indent="-269875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Ingen skapare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Inget </a:t>
            </a:r>
            <a:r>
              <a:rPr lang="sv-SE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externt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syfte</a:t>
            </a:r>
          </a:p>
          <a:p>
            <a:pPr marL="363538" indent="-269875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Ingen extern att handla fel mot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Vi kan bara göra fel mot varandra</a:t>
            </a:r>
          </a:p>
          <a:p>
            <a:pPr marL="363538" indent="-269875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Men går det att handla fel mot en slumpprodukt utan syfte?</a:t>
            </a:r>
          </a:p>
          <a:p>
            <a:pPr marL="363538" indent="-269875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Världen är inte onormal utan som den alltid varit/kommer att vara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241886"/>
      </p:ext>
    </p:extLst>
  </p:cSld>
  <p:clrMapOvr>
    <a:masterClrMapping/>
  </p:clrMapOvr>
  <p:transition advTm="2792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3.6|46.7|34.6|2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8.5|46.2|75.6|8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|74.2|20.4|18.3|21.6|1.8|124.1|93.5|21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8.2|15|18.7|26.6|19.2|11.5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Bredbild</PresentationFormat>
  <Paragraphs>100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Times New Roman</vt:lpstr>
      <vt:lpstr>Maiandra GD</vt:lpstr>
      <vt:lpstr>Calibri</vt:lpstr>
      <vt:lpstr>MV Boli</vt:lpstr>
      <vt:lpstr>Arial</vt:lpstr>
      <vt:lpstr>3_Office-tema</vt:lpstr>
      <vt:lpstr>3. Meningen med Livet</vt:lpstr>
      <vt:lpstr>Meningen med livet</vt:lpstr>
      <vt:lpstr>Först: Vad är evolutionens "syfte”?</vt:lpstr>
      <vt:lpstr>Skapelsens syfte</vt:lpstr>
      <vt:lpstr>Människans detronisering och upprättelse</vt:lpstr>
      <vt:lpstr>Moral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Bibel och Vetenskap</dc:title>
  <dc:creator/>
  <cp:lastModifiedBy/>
  <cp:revision>2</cp:revision>
  <dcterms:created xsi:type="dcterms:W3CDTF">2011-10-18T13:22:29Z</dcterms:created>
  <dcterms:modified xsi:type="dcterms:W3CDTF">2021-02-26T12:52:41Z</dcterms:modified>
</cp:coreProperties>
</file>