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 autoCompressPictures="0" bookmarkIdSeed="3">
  <p:sldMasterIdLst>
    <p:sldMasterId id="2147483710" r:id="rId1"/>
  </p:sldMasterIdLst>
  <p:notesMasterIdLst>
    <p:notesMasterId r:id="rId5"/>
  </p:notesMasterIdLst>
  <p:handoutMasterIdLst>
    <p:handoutMasterId r:id="rId6"/>
  </p:handoutMasterIdLst>
  <p:sldIdLst>
    <p:sldId id="1378" r:id="rId2"/>
    <p:sldId id="1451" r:id="rId3"/>
    <p:sldId id="951" r:id="rId4"/>
  </p:sldIdLst>
  <p:sldSz cx="12192000" cy="6858000"/>
  <p:notesSz cx="6858000" cy="9945688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Maiandra GD" panose="020E0502030308020204" pitchFamily="34" charset="0"/>
      <p:regular r:id="rId11"/>
    </p:embeddedFont>
    <p:embeddedFont>
      <p:font typeface="MV Boli" panose="02000500030200090000" pitchFamily="2" charset="0"/>
      <p:regular r:id="rId12"/>
    </p:embeddedFont>
    <p:embeddedFont>
      <p:font typeface="Papyrus" panose="03070502060502030205" pitchFamily="66" charset="0"/>
      <p:regular r:id="rId13"/>
    </p:embeddedFont>
  </p:embeddedFontLst>
  <p:defaultTextStyle>
    <a:defPPr>
      <a:defRPr lang="sv-SE"/>
    </a:defPPr>
    <a:lvl1pPr marL="0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3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09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13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17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21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25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30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33" algn="l" defTabSz="9142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0E40882A-E1E2-4833-8D7A-2A79E55E4BF5}">
          <p14:sldIdLst>
            <p14:sldId id="1378"/>
            <p14:sldId id="1451"/>
            <p14:sldId id="951"/>
          </p14:sldIdLst>
        </p14:section>
      </p14:sectionLst>
    </p:ext>
    <p:ext uri="{EFAFB233-063F-42B5-8137-9DF3F51BA10A}">
      <p15:sldGuideLst xmlns:p15="http://schemas.microsoft.com/office/powerpoint/2012/main">
        <p15:guide id="2" pos="1685" userDrawn="1">
          <p15:clr>
            <a:srgbClr val="A4A3A4"/>
          </p15:clr>
        </p15:guide>
        <p15:guide id="3" orient="horz" pos="20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FFFFFF"/>
    <a:srgbClr val="FFFF00"/>
    <a:srgbClr val="FEFF01"/>
    <a:srgbClr val="CDD7E2"/>
    <a:srgbClr val="BDB465"/>
    <a:srgbClr val="C9C9C9"/>
    <a:srgbClr val="C3C4C2"/>
    <a:srgbClr val="030305"/>
    <a:srgbClr val="6D6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llanmörkt format 2 - Dekorfärg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269D01E-BC32-4049-B463-5C60D7B0CCD2}" styleName="Format med tema 2 - dekorfärg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E171933-4619-4E11-9A3F-F7608DF75F80}" styleName="Mellanmörkt format 1 - Dekorfärg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27102A9-8310-4765-A935-A1911B00CA55}" styleName="Ljust format 1 - Dekorfärg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just format 2 - Dekorfärg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just format 3 - Dekorfärg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Ljust format 2 - Dekorfärg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just format 2 - Dekorfärg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15" autoAdjust="0"/>
    <p:restoredTop sz="89704" autoAdjust="0"/>
  </p:normalViewPr>
  <p:slideViewPr>
    <p:cSldViewPr snapToGrid="0">
      <p:cViewPr varScale="1">
        <p:scale>
          <a:sx n="114" d="100"/>
          <a:sy n="114" d="100"/>
        </p:scale>
        <p:origin x="708" y="84"/>
      </p:cViewPr>
      <p:guideLst>
        <p:guide pos="1685"/>
        <p:guide orient="horz" pos="20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3738" y="108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font" Target="fonts/font5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sidfot 5"/>
          <p:cNvSpPr>
            <a:spLocks noGrp="1"/>
          </p:cNvSpPr>
          <p:nvPr>
            <p:ph type="ftr" sz="quarter" idx="2"/>
          </p:nvPr>
        </p:nvSpPr>
        <p:spPr>
          <a:xfrm>
            <a:off x="0" y="9446102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3"/>
          </p:nvPr>
        </p:nvSpPr>
        <p:spPr>
          <a:xfrm>
            <a:off x="3885010" y="9446102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76C999-61A9-47F1-89BF-68FCD7A9B4F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Platshållare för datum 7"/>
          <p:cNvSpPr>
            <a:spLocks noGrp="1"/>
          </p:cNvSpPr>
          <p:nvPr>
            <p:ph type="dt" sz="quarter" idx="1"/>
          </p:nvPr>
        </p:nvSpPr>
        <p:spPr>
          <a:xfrm>
            <a:off x="388501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BA878-5CE4-4434-B575-4E6BFCFBEE92}" type="datetimeFigureOut">
              <a:rPr lang="sv-SE" smtClean="0"/>
              <a:pPr/>
              <a:t>2021-02-26</a:t>
            </a:fld>
            <a:endParaRPr lang="sv-SE" dirty="0"/>
          </a:p>
        </p:txBody>
      </p:sp>
      <p:sp>
        <p:nvSpPr>
          <p:cNvPr id="9" name="Platshållare för sidhuvud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95440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05F8E691-E9E0-4B68-81B8-84F9635A7F9F}" type="datetimeFigureOut">
              <a:rPr lang="sv-SE" smtClean="0"/>
              <a:pPr/>
              <a:t>2021-02-26</a:t>
            </a:fld>
            <a:endParaRPr lang="sv-SE" dirty="0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</a:defRPr>
            </a:lvl1pPr>
          </a:lstStyle>
          <a:p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E3B136D8-B493-42BC-B798-A019C776AC1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07292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103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209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313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417" algn="l" defTabSz="914209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5521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2625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9730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6833" algn="l" defTabSz="91420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trike="noStrik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B136D8-B493-42BC-B798-A019C776AC1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2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5251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v-SE" dirty="0"/>
              <a:t>VO: Varför ska jag ta hand om den svage när jag har hela min existens som arten människa att tacka för att jag tidigare slagit ihjäl honom?</a:t>
            </a:r>
          </a:p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sv-SE" i="0" strike="noStrike" baseline="0" dirty="0"/>
          </a:p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v-SE" i="0" strike="noStrike" baseline="0" dirty="0"/>
              <a:t>VO: Refererande till krigen i GT, sägs ibland att även Gud förespråkar död. Detta är dock i en fallen skapelse, medan det i evolutionen är tingens normala ordning.</a:t>
            </a:r>
          </a:p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sv-SE" dirty="0"/>
          </a:p>
          <a:p>
            <a:pPr marL="0" marR="0" lvl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v-SE" dirty="0"/>
              <a:t>VO: Om död inte är ett resultat av synd, så finns synden</a:t>
            </a:r>
            <a:r>
              <a:rPr lang="sv-SE" baseline="0" dirty="0"/>
              <a:t> bara i fantasin. Fiktiv/Påhittad/Illusion.</a:t>
            </a:r>
          </a:p>
          <a:p>
            <a:pPr marL="0" marR="0" indent="0" algn="l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sv-SE" baseline="0" dirty="0">
                <a:solidFill>
                  <a:srgbClr val="000000"/>
                </a:solidFill>
              </a:rPr>
              <a:t>Om synden är fantasi, behöver vi ingen frälsare (i fantasin, religiös). Jesus blir ett hjärnspöke.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3B136D8-B493-42BC-B798-A019C776AC18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2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80754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i="0" strike="noStrike" baseline="0" dirty="0"/>
              <a:t>Miljoner år av död och lidande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136D8-B493-42BC-B798-A019C776AC18}" type="slidenum">
              <a:rPr lang="sv-SE" smtClean="0"/>
              <a:pPr/>
              <a:t>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8330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8498E1E7-F099-4980-90AA-AD6774DB0D78}"/>
              </a:ext>
            </a:extLst>
          </p:cNvPr>
          <p:cNvSpPr/>
          <p:nvPr userDrawn="1"/>
        </p:nvSpPr>
        <p:spPr>
          <a:xfrm>
            <a:off x="0" y="0"/>
            <a:ext cx="12192000" cy="648000"/>
          </a:xfrm>
          <a:prstGeom prst="rect">
            <a:avLst/>
          </a:prstGeom>
          <a:gradFill flip="none" rotWithShape="1">
            <a:gsLst>
              <a:gs pos="29000">
                <a:schemeClr val="accent6">
                  <a:lumMod val="75000"/>
                </a:schemeClr>
              </a:gs>
              <a:gs pos="0">
                <a:schemeClr val="accent6">
                  <a:lumMod val="75000"/>
                </a:schemeClr>
              </a:gs>
              <a:gs pos="100000">
                <a:schemeClr val="bg1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1" tIns="45712" rIns="91421" bIns="45712" rtlCol="0" anchor="ctr"/>
          <a:lstStyle/>
          <a:p>
            <a:pPr algn="ctr"/>
            <a:endParaRPr lang="sv-SE" sz="1800" dirty="0"/>
          </a:p>
        </p:txBody>
      </p:sp>
      <p:sp>
        <p:nvSpPr>
          <p:cNvPr id="4" name="Rubrik 1">
            <a:extLst>
              <a:ext uri="{FF2B5EF4-FFF2-40B4-BE49-F238E27FC236}">
                <a16:creationId xmlns:a16="http://schemas.microsoft.com/office/drawing/2014/main" id="{06FBAE59-DDD0-467C-B13A-6F6CF0BCDF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644577"/>
          </a:xfrm>
          <a:prstGeom prst="rect">
            <a:avLst/>
          </a:prstGeom>
        </p:spPr>
        <p:txBody>
          <a:bodyPr lIns="216000"/>
          <a:lstStyle>
            <a:lvl1pPr algn="l" rtl="0" eaLnBrk="1" latinLnBrk="0" hangingPunct="1">
              <a:spcBef>
                <a:spcPct val="0"/>
              </a:spcBef>
              <a:buNone/>
              <a:defRPr kumimoji="0" lang="sv-SE" sz="4000" b="0" kern="1200" cap="none" spc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  <a:ea typeface="+mj-ea"/>
                <a:cs typeface="+mj-cs"/>
              </a:defRPr>
            </a:lvl1pPr>
          </a:lstStyle>
          <a:p>
            <a:r>
              <a:rPr lang="sv-SE"/>
              <a:t>Rubrik</a:t>
            </a: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5BF059EC-5AA1-40E8-AE31-2902079782E9}"/>
              </a:ext>
            </a:extLst>
          </p:cNvPr>
          <p:cNvSpPr txBox="1"/>
          <p:nvPr userDrawn="1"/>
        </p:nvSpPr>
        <p:spPr>
          <a:xfrm>
            <a:off x="9839377" y="34452"/>
            <a:ext cx="2345066" cy="584775"/>
          </a:xfrm>
          <a:prstGeom prst="rect">
            <a:avLst/>
          </a:prstGeom>
          <a:noFill/>
        </p:spPr>
        <p:txBody>
          <a:bodyPr wrap="none" tIns="0" bIns="0" rtlCol="0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v-SE" sz="2000" b="1" dirty="0"/>
              <a:t>Bibelkanalen</a:t>
            </a:r>
            <a:r>
              <a:rPr lang="sv-SE" dirty="0"/>
              <a:t> </a:t>
            </a:r>
            <a:r>
              <a:rPr lang="sv-SE" sz="1400" dirty="0"/>
              <a:t>(YouTube)</a:t>
            </a:r>
            <a:br>
              <a:rPr lang="sv-SE" sz="1400" dirty="0"/>
            </a:br>
            <a:r>
              <a:rPr lang="sv-SE" dirty="0"/>
              <a:t>Anders Gärdeborn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33598698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npassad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objekt 11">
            <a:extLst>
              <a:ext uri="{FF2B5EF4-FFF2-40B4-BE49-F238E27FC236}">
                <a16:creationId xmlns:a16="http://schemas.microsoft.com/office/drawing/2014/main" id="{53BA9289-3D56-48F6-B267-72B66A52B1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ektangel 12">
            <a:extLst>
              <a:ext uri="{FF2B5EF4-FFF2-40B4-BE49-F238E27FC236}">
                <a16:creationId xmlns:a16="http://schemas.microsoft.com/office/drawing/2014/main" id="{78EDDBC9-8596-4912-8C93-FE4857F23492}"/>
              </a:ext>
            </a:extLst>
          </p:cNvPr>
          <p:cNvSpPr/>
          <p:nvPr userDrawn="1"/>
        </p:nvSpPr>
        <p:spPr>
          <a:xfrm>
            <a:off x="0" y="162626"/>
            <a:ext cx="12191999" cy="707886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ctr"/>
            <a:r>
              <a:rPr lang="sv-SE" sz="3200" b="0" dirty="0">
                <a:ln w="6350">
                  <a:noFill/>
                </a:ln>
                <a:solidFill>
                  <a:schemeClr val="bg1"/>
                </a:solidFill>
                <a:effectLst/>
                <a:latin typeface="MV Boli" panose="02000500030200090000" pitchFamily="2" charset="0"/>
                <a:cs typeface="MV Boli" panose="02000500030200090000" pitchFamily="2" charset="0"/>
              </a:rPr>
              <a:t>Anders Gärdeborn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A2F96793-3890-40BF-AB90-5945EE027776}"/>
              </a:ext>
            </a:extLst>
          </p:cNvPr>
          <p:cNvSpPr/>
          <p:nvPr userDrawn="1"/>
        </p:nvSpPr>
        <p:spPr>
          <a:xfrm>
            <a:off x="0" y="4386209"/>
            <a:ext cx="12192000" cy="1384995"/>
          </a:xfrm>
          <a:prstGeom prst="rect">
            <a:avLst/>
          </a:prstGeom>
          <a:effectLst>
            <a:glow rad="127000">
              <a:schemeClr val="accent2">
                <a:lumMod val="60000"/>
                <a:lumOff val="40000"/>
              </a:schemeClr>
            </a:glow>
          </a:effectLst>
        </p:spPr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5400" b="1" i="0" u="none" strike="noStrike" kern="1200" cap="none" spc="50" normalizeH="0" baseline="0" noProof="0">
                <a:ln w="9525" cmpd="sng">
                  <a:noFill/>
                  <a:prstDash val="solid"/>
                </a:ln>
                <a:solidFill>
                  <a:prstClr val="black"/>
                </a:solidFill>
                <a:effectLst>
                  <a:glow rad="127000">
                    <a:schemeClr val="accent2">
                      <a:lumMod val="60000"/>
                      <a:lumOff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Tro eller Vetande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v-SE" sz="3600" b="1" i="0" u="none" strike="noStrike" kern="1200" cap="none" spc="50" normalizeH="0" baseline="0" noProof="0">
                <a:ln w="9525" cmpd="sng">
                  <a:noFill/>
                  <a:prstDash val="solid"/>
                </a:ln>
                <a:solidFill>
                  <a:prstClr val="black"/>
                </a:solidFill>
                <a:effectLst>
                  <a:glow rad="127000">
                    <a:schemeClr val="accent2">
                      <a:lumMod val="60000"/>
                      <a:lumOff val="40000"/>
                    </a:schemeClr>
                  </a:glow>
                </a:effectLst>
                <a:uLnTx/>
                <a:uFillTx/>
                <a:latin typeface="+mn-lt"/>
                <a:ea typeface="+mn-ea"/>
                <a:cs typeface="+mn-cs"/>
              </a:rPr>
              <a:t>Ett falskt dilemma </a:t>
            </a:r>
            <a:endParaRPr lang="sv-SE" sz="3600" dirty="0">
              <a:effectLst>
                <a:glow rad="127000">
                  <a:schemeClr val="accent2">
                    <a:lumMod val="60000"/>
                    <a:lumOff val="40000"/>
                  </a:schemeClr>
                </a:glow>
              </a:effectLst>
            </a:endParaRPr>
          </a:p>
        </p:txBody>
      </p:sp>
      <p:sp>
        <p:nvSpPr>
          <p:cNvPr id="15" name="Rubrik 1">
            <a:extLst>
              <a:ext uri="{FF2B5EF4-FFF2-40B4-BE49-F238E27FC236}">
                <a16:creationId xmlns:a16="http://schemas.microsoft.com/office/drawing/2014/main" id="{C6346836-7635-49B7-8568-CF693A2C3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" y="5875953"/>
            <a:ext cx="12191999" cy="956595"/>
          </a:xfrm>
          <a:prstGeom prst="rect">
            <a:avLst/>
          </a:prstGeom>
          <a:effectLst/>
        </p:spPr>
        <p:txBody>
          <a:bodyPr lIns="432000" anchor="ctr"/>
          <a:lstStyle>
            <a:lvl1pPr algn="ctr">
              <a:lnSpc>
                <a:spcPts val="6000"/>
              </a:lnSpc>
              <a:defRPr sz="4000" b="1">
                <a:ln w="19050">
                  <a:noFill/>
                </a:ln>
                <a:solidFill>
                  <a:schemeClr val="tx1"/>
                </a:solidFill>
                <a:effectLst>
                  <a:glow rad="127000">
                    <a:schemeClr val="accent2">
                      <a:lumMod val="60000"/>
                      <a:lumOff val="40000"/>
                    </a:schemeClr>
                  </a:glow>
                </a:effectLst>
                <a:latin typeface="+mn-lt"/>
              </a:defRPr>
            </a:lvl1pPr>
          </a:lstStyle>
          <a:p>
            <a:r>
              <a:rPr lang="sv-SE" dirty="0"/>
              <a:t>x. Avsnittsrubrik</a:t>
            </a: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3BA7D2C7-CCFD-45DF-B9F1-AC10BF10DE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339" y="6035612"/>
            <a:ext cx="1078994" cy="74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12716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828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aiandra GD" panose="020E0502030308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79F572-2232-499F-9CCD-87E3919A8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5. Teistisk evolution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780006"/>
      </p:ext>
    </p:extLst>
  </p:cSld>
  <p:clrMapOvr>
    <a:masterClrMapping/>
  </p:clrMapOvr>
  <p:transition advTm="58944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Går Bibel &amp; evolutionsläran att förena?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888077" y="6030884"/>
            <a:ext cx="10415846" cy="70787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21" tIns="45712" rIns="91421" bIns="45712" rtlCol="0">
            <a:spAutoFit/>
          </a:bodyPr>
          <a:lstStyle/>
          <a:p>
            <a:pPr algn="ctr">
              <a:spcBef>
                <a:spcPts val="1200"/>
              </a:spcBef>
              <a:spcAft>
                <a:spcPts val="599"/>
              </a:spcAft>
              <a:defRPr/>
            </a:pPr>
            <a:r>
              <a:rPr lang="sv-SE" sz="2000" spc="9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”Om </a:t>
            </a:r>
            <a:r>
              <a:rPr lang="sv-SE" sz="2000" spc="99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tar bort Adam och Eva och deras ursprungliga synd, så finner vi de patetiska resterna av Guds Son bland den bråte som blir kvar av </a:t>
            </a:r>
            <a:r>
              <a:rPr lang="sv-SE" sz="2000" spc="99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kristendomen.”</a:t>
            </a:r>
            <a:endParaRPr lang="sv-SE" sz="2000" b="1" spc="99" dirty="0">
              <a:ln w="12700">
                <a:solidFill>
                  <a:srgbClr val="FF9500">
                    <a:satMod val="155000"/>
                  </a:srgb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ktangel med rundade hörn 34"/>
          <p:cNvSpPr/>
          <p:nvPr/>
        </p:nvSpPr>
        <p:spPr>
          <a:xfrm>
            <a:off x="2406926" y="852537"/>
            <a:ext cx="2741845" cy="496405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1" tIns="0" rIns="91421" bIns="45712" rtlCol="0" anchor="t"/>
          <a:lstStyle/>
          <a:p>
            <a:pPr algn="ctr">
              <a:defRPr/>
            </a:pPr>
            <a:r>
              <a:rPr lang="sv-SE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Enligt</a:t>
            </a:r>
            <a:br>
              <a:rPr lang="sv-SE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Bibeln</a:t>
            </a:r>
          </a:p>
        </p:txBody>
      </p:sp>
      <p:sp>
        <p:nvSpPr>
          <p:cNvPr id="36" name="Rektangel med rundade hörn 35"/>
          <p:cNvSpPr/>
          <p:nvPr/>
        </p:nvSpPr>
        <p:spPr>
          <a:xfrm>
            <a:off x="5756576" y="852537"/>
            <a:ext cx="2741845" cy="4964059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91421" tIns="0" rIns="91421" bIns="45712" rtlCol="0" anchor="t"/>
          <a:lstStyle/>
          <a:p>
            <a:pPr algn="ctr">
              <a:defRPr/>
            </a:pPr>
            <a:r>
              <a:rPr lang="sv-SE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Enligt</a:t>
            </a:r>
          </a:p>
          <a:p>
            <a:pPr algn="ctr">
              <a:defRPr/>
            </a:pPr>
            <a:r>
              <a:rPr lang="sv-SE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evolutionsläran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47960" y="2483543"/>
            <a:ext cx="7476688" cy="1446534"/>
          </a:xfrm>
          <a:prstGeom prst="rect">
            <a:avLst/>
          </a:prstGeom>
          <a:noFill/>
        </p:spPr>
        <p:txBody>
          <a:bodyPr wrap="none" lIns="91421" tIns="45712" rIns="91421" bIns="45712" rtlCol="0">
            <a:spAutoFit/>
          </a:bodyPr>
          <a:lstStyle/>
          <a:p>
            <a:pPr algn="ctr">
              <a:defRPr/>
            </a:pPr>
            <a:r>
              <a:rPr lang="sv-SE" sz="3200" dirty="0">
                <a:solidFill>
                  <a:srgbClr val="C00000"/>
                </a:solidFill>
                <a:latin typeface="Papyrus" panose="03070502060502030205" pitchFamily="66" charset="0"/>
                <a:cs typeface="Arial" panose="020B0604020202020204" pitchFamily="34" charset="0"/>
              </a:rPr>
              <a:t>Den som har Sonen har livet.</a:t>
            </a:r>
          </a:p>
          <a:p>
            <a:pPr algn="ctr">
              <a:defRPr/>
            </a:pPr>
            <a:r>
              <a:rPr lang="sv-SE" sz="3200" dirty="0">
                <a:solidFill>
                  <a:srgbClr val="C00000"/>
                </a:solidFill>
                <a:latin typeface="Papyrus" panose="03070502060502030205" pitchFamily="66" charset="0"/>
                <a:cs typeface="Arial" panose="020B0604020202020204" pitchFamily="34" charset="0"/>
              </a:rPr>
              <a:t>Den som inte har Guds Son har inte livet.</a:t>
            </a:r>
          </a:p>
          <a:p>
            <a:pPr algn="ctr">
              <a:defRPr/>
            </a:pPr>
            <a:r>
              <a:rPr lang="sv-SE" sz="2400" dirty="0">
                <a:latin typeface="Papyrus" panose="03070502060502030205" pitchFamily="66" charset="0"/>
                <a:cs typeface="Arial" panose="020B0604020202020204" pitchFamily="34" charset="0"/>
              </a:rPr>
              <a:t>1 Joh 5:12</a:t>
            </a:r>
            <a:endParaRPr lang="en-US" sz="2400" dirty="0">
              <a:latin typeface="Papyrus" panose="03070502060502030205" pitchFamily="66" charset="0"/>
              <a:cs typeface="Arial" panose="020B0604020202020204" pitchFamily="34" charset="0"/>
            </a:endParaRPr>
          </a:p>
        </p:txBody>
      </p:sp>
      <p:sp>
        <p:nvSpPr>
          <p:cNvPr id="31" name="Frihandsfigur 30"/>
          <p:cNvSpPr/>
          <p:nvPr/>
        </p:nvSpPr>
        <p:spPr>
          <a:xfrm>
            <a:off x="1909465" y="1675726"/>
            <a:ext cx="6916438" cy="552835"/>
          </a:xfrm>
          <a:custGeom>
            <a:avLst/>
            <a:gdLst>
              <a:gd name="connsiteX0" fmla="*/ 113779 w 682662"/>
              <a:gd name="connsiteY0" fmla="*/ 0 h 6916438"/>
              <a:gd name="connsiteX1" fmla="*/ 568883 w 682662"/>
              <a:gd name="connsiteY1" fmla="*/ 0 h 6916438"/>
              <a:gd name="connsiteX2" fmla="*/ 682662 w 682662"/>
              <a:gd name="connsiteY2" fmla="*/ 113779 h 6916438"/>
              <a:gd name="connsiteX3" fmla="*/ 682662 w 682662"/>
              <a:gd name="connsiteY3" fmla="*/ 6916438 h 6916438"/>
              <a:gd name="connsiteX4" fmla="*/ 682662 w 682662"/>
              <a:gd name="connsiteY4" fmla="*/ 6916438 h 6916438"/>
              <a:gd name="connsiteX5" fmla="*/ 0 w 682662"/>
              <a:gd name="connsiteY5" fmla="*/ 6916438 h 6916438"/>
              <a:gd name="connsiteX6" fmla="*/ 0 w 682662"/>
              <a:gd name="connsiteY6" fmla="*/ 6916438 h 6916438"/>
              <a:gd name="connsiteX7" fmla="*/ 0 w 682662"/>
              <a:gd name="connsiteY7" fmla="*/ 113779 h 6916438"/>
              <a:gd name="connsiteX8" fmla="*/ 113779 w 682662"/>
              <a:gd name="connsiteY8" fmla="*/ 0 h 691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2662" h="6916438">
                <a:moveTo>
                  <a:pt x="682662" y="1152763"/>
                </a:moveTo>
                <a:lnTo>
                  <a:pt x="682662" y="5763675"/>
                </a:lnTo>
                <a:cubicBezTo>
                  <a:pt x="682662" y="6400321"/>
                  <a:pt x="677634" y="6916433"/>
                  <a:pt x="671432" y="6916433"/>
                </a:cubicBezTo>
                <a:lnTo>
                  <a:pt x="0" y="6916433"/>
                </a:lnTo>
                <a:lnTo>
                  <a:pt x="0" y="6916433"/>
                </a:lnTo>
                <a:lnTo>
                  <a:pt x="0" y="5"/>
                </a:lnTo>
                <a:lnTo>
                  <a:pt x="0" y="5"/>
                </a:lnTo>
                <a:lnTo>
                  <a:pt x="671432" y="5"/>
                </a:lnTo>
                <a:cubicBezTo>
                  <a:pt x="677634" y="5"/>
                  <a:pt x="682662" y="516117"/>
                  <a:pt x="682662" y="1152763"/>
                </a:cubicBezTo>
                <a:close/>
              </a:path>
            </a:pathLst>
          </a:cu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57151" tIns="36000" rIns="90474" bIns="36000" numCol="1" spcCol="1270" anchor="ctr" anchorCtr="0">
            <a:spAutoFit/>
          </a:bodyPr>
          <a:lstStyle/>
          <a:p>
            <a:pPr marL="0" lvl="1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sv-SE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Kärleksfull				Skoningslös</a:t>
            </a:r>
          </a:p>
          <a:p>
            <a:pPr marL="0" lvl="1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sv-SE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Tar hand om den svage		Slår ihjäl den svage</a:t>
            </a:r>
          </a:p>
        </p:txBody>
      </p:sp>
      <p:sp>
        <p:nvSpPr>
          <p:cNvPr id="32" name="Frihandsfigur 31"/>
          <p:cNvSpPr/>
          <p:nvPr/>
        </p:nvSpPr>
        <p:spPr>
          <a:xfrm>
            <a:off x="235330" y="1564245"/>
            <a:ext cx="1698189" cy="768534"/>
          </a:xfrm>
          <a:custGeom>
            <a:avLst/>
            <a:gdLst>
              <a:gd name="connsiteX0" fmla="*/ 0 w 1698189"/>
              <a:gd name="connsiteY0" fmla="*/ 142404 h 854408"/>
              <a:gd name="connsiteX1" fmla="*/ 142404 w 1698189"/>
              <a:gd name="connsiteY1" fmla="*/ 0 h 854408"/>
              <a:gd name="connsiteX2" fmla="*/ 1555785 w 1698189"/>
              <a:gd name="connsiteY2" fmla="*/ 0 h 854408"/>
              <a:gd name="connsiteX3" fmla="*/ 1698189 w 1698189"/>
              <a:gd name="connsiteY3" fmla="*/ 142404 h 854408"/>
              <a:gd name="connsiteX4" fmla="*/ 1698189 w 1698189"/>
              <a:gd name="connsiteY4" fmla="*/ 712004 h 854408"/>
              <a:gd name="connsiteX5" fmla="*/ 1555785 w 1698189"/>
              <a:gd name="connsiteY5" fmla="*/ 854408 h 854408"/>
              <a:gd name="connsiteX6" fmla="*/ 142404 w 1698189"/>
              <a:gd name="connsiteY6" fmla="*/ 854408 h 854408"/>
              <a:gd name="connsiteX7" fmla="*/ 0 w 1698189"/>
              <a:gd name="connsiteY7" fmla="*/ 712004 h 854408"/>
              <a:gd name="connsiteX8" fmla="*/ 0 w 1698189"/>
              <a:gd name="connsiteY8" fmla="*/ 142404 h 854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8189" h="854408">
                <a:moveTo>
                  <a:pt x="0" y="142404"/>
                </a:moveTo>
                <a:cubicBezTo>
                  <a:pt x="0" y="63756"/>
                  <a:pt x="63756" y="0"/>
                  <a:pt x="142404" y="0"/>
                </a:cubicBezTo>
                <a:lnTo>
                  <a:pt x="1555785" y="0"/>
                </a:lnTo>
                <a:cubicBezTo>
                  <a:pt x="1634433" y="0"/>
                  <a:pt x="1698189" y="63756"/>
                  <a:pt x="1698189" y="142404"/>
                </a:cubicBezTo>
                <a:lnTo>
                  <a:pt x="1698189" y="712004"/>
                </a:lnTo>
                <a:cubicBezTo>
                  <a:pt x="1698189" y="790652"/>
                  <a:pt x="1634433" y="854408"/>
                  <a:pt x="1555785" y="854408"/>
                </a:cubicBezTo>
                <a:lnTo>
                  <a:pt x="142404" y="854408"/>
                </a:lnTo>
                <a:cubicBezTo>
                  <a:pt x="63756" y="854408"/>
                  <a:pt x="0" y="790652"/>
                  <a:pt x="0" y="712004"/>
                </a:cubicBezTo>
                <a:lnTo>
                  <a:pt x="0" y="142404"/>
                </a:lnTo>
                <a:close/>
              </a:path>
            </a:pathLst>
          </a:cu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spcFirstLastPara="0" vert="horz" wrap="square" lIns="77709" tIns="77709" rIns="77709" bIns="77709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Skaparen</a:t>
            </a:r>
          </a:p>
        </p:txBody>
      </p:sp>
      <p:sp>
        <p:nvSpPr>
          <p:cNvPr id="52" name="Frihandsfigur 51"/>
          <p:cNvSpPr/>
          <p:nvPr/>
        </p:nvSpPr>
        <p:spPr>
          <a:xfrm>
            <a:off x="1909465" y="2505033"/>
            <a:ext cx="6916438" cy="552835"/>
          </a:xfrm>
          <a:custGeom>
            <a:avLst/>
            <a:gdLst>
              <a:gd name="connsiteX0" fmla="*/ 113779 w 682662"/>
              <a:gd name="connsiteY0" fmla="*/ 0 h 6916438"/>
              <a:gd name="connsiteX1" fmla="*/ 568883 w 682662"/>
              <a:gd name="connsiteY1" fmla="*/ 0 h 6916438"/>
              <a:gd name="connsiteX2" fmla="*/ 682662 w 682662"/>
              <a:gd name="connsiteY2" fmla="*/ 113779 h 6916438"/>
              <a:gd name="connsiteX3" fmla="*/ 682662 w 682662"/>
              <a:gd name="connsiteY3" fmla="*/ 6916438 h 6916438"/>
              <a:gd name="connsiteX4" fmla="*/ 682662 w 682662"/>
              <a:gd name="connsiteY4" fmla="*/ 6916438 h 6916438"/>
              <a:gd name="connsiteX5" fmla="*/ 0 w 682662"/>
              <a:gd name="connsiteY5" fmla="*/ 6916438 h 6916438"/>
              <a:gd name="connsiteX6" fmla="*/ 0 w 682662"/>
              <a:gd name="connsiteY6" fmla="*/ 6916438 h 6916438"/>
              <a:gd name="connsiteX7" fmla="*/ 0 w 682662"/>
              <a:gd name="connsiteY7" fmla="*/ 113779 h 6916438"/>
              <a:gd name="connsiteX8" fmla="*/ 113779 w 682662"/>
              <a:gd name="connsiteY8" fmla="*/ 0 h 691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2662" h="6916438">
                <a:moveTo>
                  <a:pt x="682662" y="1152763"/>
                </a:moveTo>
                <a:lnTo>
                  <a:pt x="682662" y="5763675"/>
                </a:lnTo>
                <a:cubicBezTo>
                  <a:pt x="682662" y="6400321"/>
                  <a:pt x="677634" y="6916433"/>
                  <a:pt x="671432" y="6916433"/>
                </a:cubicBezTo>
                <a:lnTo>
                  <a:pt x="0" y="6916433"/>
                </a:lnTo>
                <a:lnTo>
                  <a:pt x="0" y="6916433"/>
                </a:lnTo>
                <a:lnTo>
                  <a:pt x="0" y="5"/>
                </a:lnTo>
                <a:lnTo>
                  <a:pt x="0" y="5"/>
                </a:lnTo>
                <a:lnTo>
                  <a:pt x="671432" y="5"/>
                </a:lnTo>
                <a:cubicBezTo>
                  <a:pt x="677634" y="5"/>
                  <a:pt x="682662" y="516117"/>
                  <a:pt x="682662" y="1152763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57151" tIns="36000" rIns="90474" bIns="36000" numCol="1" spcCol="1270" anchor="ctr" anchorCtr="0">
            <a:spAutoFit/>
          </a:bodyPr>
          <a:lstStyle/>
          <a:p>
            <a:pPr marL="0" lvl="1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sv-SE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Startade "mycket gott"		Startade med kaos</a:t>
            </a:r>
          </a:p>
          <a:p>
            <a:pPr marL="0" lvl="1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sv-SE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Nedåtgående trend			Uppåtgående trend</a:t>
            </a:r>
          </a:p>
        </p:txBody>
      </p:sp>
      <p:sp>
        <p:nvSpPr>
          <p:cNvPr id="53" name="Frihandsfigur 52"/>
          <p:cNvSpPr/>
          <p:nvPr/>
        </p:nvSpPr>
        <p:spPr>
          <a:xfrm>
            <a:off x="235330" y="2393552"/>
            <a:ext cx="1698189" cy="768534"/>
          </a:xfrm>
          <a:custGeom>
            <a:avLst/>
            <a:gdLst>
              <a:gd name="connsiteX0" fmla="*/ 0 w 1698189"/>
              <a:gd name="connsiteY0" fmla="*/ 142404 h 854408"/>
              <a:gd name="connsiteX1" fmla="*/ 142404 w 1698189"/>
              <a:gd name="connsiteY1" fmla="*/ 0 h 854408"/>
              <a:gd name="connsiteX2" fmla="*/ 1555785 w 1698189"/>
              <a:gd name="connsiteY2" fmla="*/ 0 h 854408"/>
              <a:gd name="connsiteX3" fmla="*/ 1698189 w 1698189"/>
              <a:gd name="connsiteY3" fmla="*/ 142404 h 854408"/>
              <a:gd name="connsiteX4" fmla="*/ 1698189 w 1698189"/>
              <a:gd name="connsiteY4" fmla="*/ 712004 h 854408"/>
              <a:gd name="connsiteX5" fmla="*/ 1555785 w 1698189"/>
              <a:gd name="connsiteY5" fmla="*/ 854408 h 854408"/>
              <a:gd name="connsiteX6" fmla="*/ 142404 w 1698189"/>
              <a:gd name="connsiteY6" fmla="*/ 854408 h 854408"/>
              <a:gd name="connsiteX7" fmla="*/ 0 w 1698189"/>
              <a:gd name="connsiteY7" fmla="*/ 712004 h 854408"/>
              <a:gd name="connsiteX8" fmla="*/ 0 w 1698189"/>
              <a:gd name="connsiteY8" fmla="*/ 142404 h 854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8189" h="854408">
                <a:moveTo>
                  <a:pt x="0" y="142404"/>
                </a:moveTo>
                <a:cubicBezTo>
                  <a:pt x="0" y="63756"/>
                  <a:pt x="63756" y="0"/>
                  <a:pt x="142404" y="0"/>
                </a:cubicBezTo>
                <a:lnTo>
                  <a:pt x="1555785" y="0"/>
                </a:lnTo>
                <a:cubicBezTo>
                  <a:pt x="1634433" y="0"/>
                  <a:pt x="1698189" y="63756"/>
                  <a:pt x="1698189" y="142404"/>
                </a:cubicBezTo>
                <a:lnTo>
                  <a:pt x="1698189" y="712004"/>
                </a:lnTo>
                <a:cubicBezTo>
                  <a:pt x="1698189" y="790652"/>
                  <a:pt x="1634433" y="854408"/>
                  <a:pt x="1555785" y="854408"/>
                </a:cubicBezTo>
                <a:lnTo>
                  <a:pt x="142404" y="854408"/>
                </a:lnTo>
                <a:cubicBezTo>
                  <a:pt x="63756" y="854408"/>
                  <a:pt x="0" y="790652"/>
                  <a:pt x="0" y="712004"/>
                </a:cubicBezTo>
                <a:lnTo>
                  <a:pt x="0" y="142404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spcFirstLastPara="0" vert="horz" wrap="square" lIns="77709" tIns="77709" rIns="77709" bIns="77709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Skapelsen</a:t>
            </a:r>
          </a:p>
        </p:txBody>
      </p:sp>
      <p:sp>
        <p:nvSpPr>
          <p:cNvPr id="54" name="Frihandsfigur 53"/>
          <p:cNvSpPr/>
          <p:nvPr/>
        </p:nvSpPr>
        <p:spPr>
          <a:xfrm>
            <a:off x="1909465" y="3334340"/>
            <a:ext cx="6916438" cy="552835"/>
          </a:xfrm>
          <a:custGeom>
            <a:avLst/>
            <a:gdLst>
              <a:gd name="connsiteX0" fmla="*/ 113779 w 682662"/>
              <a:gd name="connsiteY0" fmla="*/ 0 h 6916438"/>
              <a:gd name="connsiteX1" fmla="*/ 568883 w 682662"/>
              <a:gd name="connsiteY1" fmla="*/ 0 h 6916438"/>
              <a:gd name="connsiteX2" fmla="*/ 682662 w 682662"/>
              <a:gd name="connsiteY2" fmla="*/ 113779 h 6916438"/>
              <a:gd name="connsiteX3" fmla="*/ 682662 w 682662"/>
              <a:gd name="connsiteY3" fmla="*/ 6916438 h 6916438"/>
              <a:gd name="connsiteX4" fmla="*/ 682662 w 682662"/>
              <a:gd name="connsiteY4" fmla="*/ 6916438 h 6916438"/>
              <a:gd name="connsiteX5" fmla="*/ 0 w 682662"/>
              <a:gd name="connsiteY5" fmla="*/ 6916438 h 6916438"/>
              <a:gd name="connsiteX6" fmla="*/ 0 w 682662"/>
              <a:gd name="connsiteY6" fmla="*/ 6916438 h 6916438"/>
              <a:gd name="connsiteX7" fmla="*/ 0 w 682662"/>
              <a:gd name="connsiteY7" fmla="*/ 113779 h 6916438"/>
              <a:gd name="connsiteX8" fmla="*/ 113779 w 682662"/>
              <a:gd name="connsiteY8" fmla="*/ 0 h 691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2662" h="6916438">
                <a:moveTo>
                  <a:pt x="682662" y="1152763"/>
                </a:moveTo>
                <a:lnTo>
                  <a:pt x="682662" y="5763675"/>
                </a:lnTo>
                <a:cubicBezTo>
                  <a:pt x="682662" y="6400321"/>
                  <a:pt x="677634" y="6916433"/>
                  <a:pt x="671432" y="6916433"/>
                </a:cubicBezTo>
                <a:lnTo>
                  <a:pt x="0" y="6916433"/>
                </a:lnTo>
                <a:lnTo>
                  <a:pt x="0" y="6916433"/>
                </a:lnTo>
                <a:lnTo>
                  <a:pt x="0" y="5"/>
                </a:lnTo>
                <a:lnTo>
                  <a:pt x="0" y="5"/>
                </a:lnTo>
                <a:lnTo>
                  <a:pt x="671432" y="5"/>
                </a:lnTo>
                <a:cubicBezTo>
                  <a:pt x="677634" y="5"/>
                  <a:pt x="682662" y="516117"/>
                  <a:pt x="682662" y="1152763"/>
                </a:cubicBezTo>
                <a:close/>
              </a:path>
            </a:pathLst>
          </a:cu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0" vert="horz" wrap="square" lIns="57151" tIns="36000" rIns="90474" bIns="36000" numCol="1" spcCol="1270" anchor="ctr" anchorCtr="0">
            <a:spAutoFit/>
          </a:bodyPr>
          <a:lstStyle/>
          <a:p>
            <a:pPr marL="0" lvl="1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sv-SE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Stoft + Livsande			Vidareutvecklad apa	</a:t>
            </a:r>
          </a:p>
          <a:p>
            <a:pPr marL="0" lvl="1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sv-SE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Guds avbild				Däggdjur</a:t>
            </a:r>
          </a:p>
        </p:txBody>
      </p:sp>
      <p:sp>
        <p:nvSpPr>
          <p:cNvPr id="55" name="Frihandsfigur 54"/>
          <p:cNvSpPr/>
          <p:nvPr/>
        </p:nvSpPr>
        <p:spPr>
          <a:xfrm>
            <a:off x="235330" y="3222859"/>
            <a:ext cx="1698189" cy="768534"/>
          </a:xfrm>
          <a:custGeom>
            <a:avLst/>
            <a:gdLst>
              <a:gd name="connsiteX0" fmla="*/ 0 w 1698189"/>
              <a:gd name="connsiteY0" fmla="*/ 142404 h 854408"/>
              <a:gd name="connsiteX1" fmla="*/ 142404 w 1698189"/>
              <a:gd name="connsiteY1" fmla="*/ 0 h 854408"/>
              <a:gd name="connsiteX2" fmla="*/ 1555785 w 1698189"/>
              <a:gd name="connsiteY2" fmla="*/ 0 h 854408"/>
              <a:gd name="connsiteX3" fmla="*/ 1698189 w 1698189"/>
              <a:gd name="connsiteY3" fmla="*/ 142404 h 854408"/>
              <a:gd name="connsiteX4" fmla="*/ 1698189 w 1698189"/>
              <a:gd name="connsiteY4" fmla="*/ 712004 h 854408"/>
              <a:gd name="connsiteX5" fmla="*/ 1555785 w 1698189"/>
              <a:gd name="connsiteY5" fmla="*/ 854408 h 854408"/>
              <a:gd name="connsiteX6" fmla="*/ 142404 w 1698189"/>
              <a:gd name="connsiteY6" fmla="*/ 854408 h 854408"/>
              <a:gd name="connsiteX7" fmla="*/ 0 w 1698189"/>
              <a:gd name="connsiteY7" fmla="*/ 712004 h 854408"/>
              <a:gd name="connsiteX8" fmla="*/ 0 w 1698189"/>
              <a:gd name="connsiteY8" fmla="*/ 142404 h 854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8189" h="854408">
                <a:moveTo>
                  <a:pt x="0" y="142404"/>
                </a:moveTo>
                <a:cubicBezTo>
                  <a:pt x="0" y="63756"/>
                  <a:pt x="63756" y="0"/>
                  <a:pt x="142404" y="0"/>
                </a:cubicBezTo>
                <a:lnTo>
                  <a:pt x="1555785" y="0"/>
                </a:lnTo>
                <a:cubicBezTo>
                  <a:pt x="1634433" y="0"/>
                  <a:pt x="1698189" y="63756"/>
                  <a:pt x="1698189" y="142404"/>
                </a:cubicBezTo>
                <a:lnTo>
                  <a:pt x="1698189" y="712004"/>
                </a:lnTo>
                <a:cubicBezTo>
                  <a:pt x="1698189" y="790652"/>
                  <a:pt x="1634433" y="854408"/>
                  <a:pt x="1555785" y="854408"/>
                </a:cubicBezTo>
                <a:lnTo>
                  <a:pt x="142404" y="854408"/>
                </a:lnTo>
                <a:cubicBezTo>
                  <a:pt x="63756" y="854408"/>
                  <a:pt x="0" y="790652"/>
                  <a:pt x="0" y="712004"/>
                </a:cubicBezTo>
                <a:lnTo>
                  <a:pt x="0" y="142404"/>
                </a:lnTo>
                <a:close/>
              </a:path>
            </a:pathLst>
          </a:cu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spcFirstLastPara="0" vert="horz" wrap="square" lIns="77709" tIns="77709" rIns="77709" bIns="77709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Människan</a:t>
            </a:r>
          </a:p>
        </p:txBody>
      </p:sp>
      <p:sp>
        <p:nvSpPr>
          <p:cNvPr id="56" name="Frihandsfigur 55"/>
          <p:cNvSpPr/>
          <p:nvPr/>
        </p:nvSpPr>
        <p:spPr>
          <a:xfrm>
            <a:off x="1909465" y="4163647"/>
            <a:ext cx="6916438" cy="552835"/>
          </a:xfrm>
          <a:custGeom>
            <a:avLst/>
            <a:gdLst>
              <a:gd name="connsiteX0" fmla="*/ 113779 w 682662"/>
              <a:gd name="connsiteY0" fmla="*/ 0 h 6916438"/>
              <a:gd name="connsiteX1" fmla="*/ 568883 w 682662"/>
              <a:gd name="connsiteY1" fmla="*/ 0 h 6916438"/>
              <a:gd name="connsiteX2" fmla="*/ 682662 w 682662"/>
              <a:gd name="connsiteY2" fmla="*/ 113779 h 6916438"/>
              <a:gd name="connsiteX3" fmla="*/ 682662 w 682662"/>
              <a:gd name="connsiteY3" fmla="*/ 6916438 h 6916438"/>
              <a:gd name="connsiteX4" fmla="*/ 682662 w 682662"/>
              <a:gd name="connsiteY4" fmla="*/ 6916438 h 6916438"/>
              <a:gd name="connsiteX5" fmla="*/ 0 w 682662"/>
              <a:gd name="connsiteY5" fmla="*/ 6916438 h 6916438"/>
              <a:gd name="connsiteX6" fmla="*/ 0 w 682662"/>
              <a:gd name="connsiteY6" fmla="*/ 6916438 h 6916438"/>
              <a:gd name="connsiteX7" fmla="*/ 0 w 682662"/>
              <a:gd name="connsiteY7" fmla="*/ 113779 h 6916438"/>
              <a:gd name="connsiteX8" fmla="*/ 113779 w 682662"/>
              <a:gd name="connsiteY8" fmla="*/ 0 h 691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2662" h="6916438">
                <a:moveTo>
                  <a:pt x="682662" y="1152763"/>
                </a:moveTo>
                <a:lnTo>
                  <a:pt x="682662" y="5763675"/>
                </a:lnTo>
                <a:cubicBezTo>
                  <a:pt x="682662" y="6400321"/>
                  <a:pt x="677634" y="6916433"/>
                  <a:pt x="671432" y="6916433"/>
                </a:cubicBezTo>
                <a:lnTo>
                  <a:pt x="0" y="6916433"/>
                </a:lnTo>
                <a:lnTo>
                  <a:pt x="0" y="6916433"/>
                </a:lnTo>
                <a:lnTo>
                  <a:pt x="0" y="5"/>
                </a:lnTo>
                <a:lnTo>
                  <a:pt x="0" y="5"/>
                </a:lnTo>
                <a:lnTo>
                  <a:pt x="671432" y="5"/>
                </a:lnTo>
                <a:cubicBezTo>
                  <a:pt x="677634" y="5"/>
                  <a:pt x="682662" y="516117"/>
                  <a:pt x="682662" y="1152763"/>
                </a:cubicBez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57151" tIns="36000" rIns="90474" bIns="36000" numCol="1" spcCol="1270" anchor="ctr" anchorCtr="0">
            <a:spAutoFit/>
          </a:bodyPr>
          <a:lstStyle/>
          <a:p>
            <a:pPr marL="0" lvl="1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sv-SE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Katastrof				Nödvändig</a:t>
            </a:r>
          </a:p>
          <a:p>
            <a:pPr marL="0" lvl="1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sv-SE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Kom genom synden			Har "alltid" funnits</a:t>
            </a:r>
          </a:p>
        </p:txBody>
      </p:sp>
      <p:sp>
        <p:nvSpPr>
          <p:cNvPr id="57" name="Frihandsfigur 56"/>
          <p:cNvSpPr/>
          <p:nvPr/>
        </p:nvSpPr>
        <p:spPr>
          <a:xfrm>
            <a:off x="235330" y="4052166"/>
            <a:ext cx="1698189" cy="768534"/>
          </a:xfrm>
          <a:custGeom>
            <a:avLst/>
            <a:gdLst>
              <a:gd name="connsiteX0" fmla="*/ 0 w 1698189"/>
              <a:gd name="connsiteY0" fmla="*/ 142404 h 854408"/>
              <a:gd name="connsiteX1" fmla="*/ 142404 w 1698189"/>
              <a:gd name="connsiteY1" fmla="*/ 0 h 854408"/>
              <a:gd name="connsiteX2" fmla="*/ 1555785 w 1698189"/>
              <a:gd name="connsiteY2" fmla="*/ 0 h 854408"/>
              <a:gd name="connsiteX3" fmla="*/ 1698189 w 1698189"/>
              <a:gd name="connsiteY3" fmla="*/ 142404 h 854408"/>
              <a:gd name="connsiteX4" fmla="*/ 1698189 w 1698189"/>
              <a:gd name="connsiteY4" fmla="*/ 712004 h 854408"/>
              <a:gd name="connsiteX5" fmla="*/ 1555785 w 1698189"/>
              <a:gd name="connsiteY5" fmla="*/ 854408 h 854408"/>
              <a:gd name="connsiteX6" fmla="*/ 142404 w 1698189"/>
              <a:gd name="connsiteY6" fmla="*/ 854408 h 854408"/>
              <a:gd name="connsiteX7" fmla="*/ 0 w 1698189"/>
              <a:gd name="connsiteY7" fmla="*/ 712004 h 854408"/>
              <a:gd name="connsiteX8" fmla="*/ 0 w 1698189"/>
              <a:gd name="connsiteY8" fmla="*/ 142404 h 854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8189" h="854408">
                <a:moveTo>
                  <a:pt x="0" y="142404"/>
                </a:moveTo>
                <a:cubicBezTo>
                  <a:pt x="0" y="63756"/>
                  <a:pt x="63756" y="0"/>
                  <a:pt x="142404" y="0"/>
                </a:cubicBezTo>
                <a:lnTo>
                  <a:pt x="1555785" y="0"/>
                </a:lnTo>
                <a:cubicBezTo>
                  <a:pt x="1634433" y="0"/>
                  <a:pt x="1698189" y="63756"/>
                  <a:pt x="1698189" y="142404"/>
                </a:cubicBezTo>
                <a:lnTo>
                  <a:pt x="1698189" y="712004"/>
                </a:lnTo>
                <a:cubicBezTo>
                  <a:pt x="1698189" y="790652"/>
                  <a:pt x="1634433" y="854408"/>
                  <a:pt x="1555785" y="854408"/>
                </a:cubicBezTo>
                <a:lnTo>
                  <a:pt x="142404" y="854408"/>
                </a:lnTo>
                <a:cubicBezTo>
                  <a:pt x="63756" y="854408"/>
                  <a:pt x="0" y="790652"/>
                  <a:pt x="0" y="712004"/>
                </a:cubicBezTo>
                <a:lnTo>
                  <a:pt x="0" y="142404"/>
                </a:lnTo>
                <a:close/>
              </a:path>
            </a:pathLst>
          </a:cu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77709" tIns="77709" rIns="77709" bIns="77709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Döden</a:t>
            </a:r>
          </a:p>
        </p:txBody>
      </p:sp>
      <p:sp>
        <p:nvSpPr>
          <p:cNvPr id="58" name="Frihandsfigur 57"/>
          <p:cNvSpPr/>
          <p:nvPr/>
        </p:nvSpPr>
        <p:spPr>
          <a:xfrm>
            <a:off x="1909465" y="4992952"/>
            <a:ext cx="6916438" cy="552835"/>
          </a:xfrm>
          <a:custGeom>
            <a:avLst/>
            <a:gdLst>
              <a:gd name="connsiteX0" fmla="*/ 113779 w 682662"/>
              <a:gd name="connsiteY0" fmla="*/ 0 h 6916438"/>
              <a:gd name="connsiteX1" fmla="*/ 568883 w 682662"/>
              <a:gd name="connsiteY1" fmla="*/ 0 h 6916438"/>
              <a:gd name="connsiteX2" fmla="*/ 682662 w 682662"/>
              <a:gd name="connsiteY2" fmla="*/ 113779 h 6916438"/>
              <a:gd name="connsiteX3" fmla="*/ 682662 w 682662"/>
              <a:gd name="connsiteY3" fmla="*/ 6916438 h 6916438"/>
              <a:gd name="connsiteX4" fmla="*/ 682662 w 682662"/>
              <a:gd name="connsiteY4" fmla="*/ 6916438 h 6916438"/>
              <a:gd name="connsiteX5" fmla="*/ 0 w 682662"/>
              <a:gd name="connsiteY5" fmla="*/ 6916438 h 6916438"/>
              <a:gd name="connsiteX6" fmla="*/ 0 w 682662"/>
              <a:gd name="connsiteY6" fmla="*/ 6916438 h 6916438"/>
              <a:gd name="connsiteX7" fmla="*/ 0 w 682662"/>
              <a:gd name="connsiteY7" fmla="*/ 113779 h 6916438"/>
              <a:gd name="connsiteX8" fmla="*/ 113779 w 682662"/>
              <a:gd name="connsiteY8" fmla="*/ 0 h 6916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2662" h="6916438">
                <a:moveTo>
                  <a:pt x="682662" y="1152763"/>
                </a:moveTo>
                <a:lnTo>
                  <a:pt x="682662" y="5763675"/>
                </a:lnTo>
                <a:cubicBezTo>
                  <a:pt x="682662" y="6400321"/>
                  <a:pt x="677634" y="6916433"/>
                  <a:pt x="671432" y="6916433"/>
                </a:cubicBezTo>
                <a:lnTo>
                  <a:pt x="0" y="6916433"/>
                </a:lnTo>
                <a:lnTo>
                  <a:pt x="0" y="6916433"/>
                </a:lnTo>
                <a:lnTo>
                  <a:pt x="0" y="5"/>
                </a:lnTo>
                <a:lnTo>
                  <a:pt x="0" y="5"/>
                </a:lnTo>
                <a:lnTo>
                  <a:pt x="671432" y="5"/>
                </a:lnTo>
                <a:cubicBezTo>
                  <a:pt x="677634" y="5"/>
                  <a:pt x="682662" y="516117"/>
                  <a:pt x="682662" y="1152763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57151" tIns="36000" rIns="90474" bIns="36000" numCol="1" spcCol="1270" anchor="ctr" anchorCtr="0">
            <a:spAutoFit/>
          </a:bodyPr>
          <a:lstStyle/>
          <a:p>
            <a:pPr marL="0" lvl="1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sv-SE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Räddar från synd &amp; död	</a:t>
            </a:r>
            <a:r>
              <a:rPr lang="sv-SE" sz="160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Synd=överlevnadsinstinkt</a:t>
            </a:r>
            <a:endParaRPr lang="sv-SE" sz="16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defRPr/>
            </a:pPr>
            <a:r>
              <a:rPr lang="sv-SE" sz="16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Lösning på ett problem		Behövs inte</a:t>
            </a:r>
          </a:p>
        </p:txBody>
      </p:sp>
      <p:sp>
        <p:nvSpPr>
          <p:cNvPr id="59" name="Frihandsfigur 58"/>
          <p:cNvSpPr/>
          <p:nvPr/>
        </p:nvSpPr>
        <p:spPr>
          <a:xfrm>
            <a:off x="235330" y="4881472"/>
            <a:ext cx="1698189" cy="768534"/>
          </a:xfrm>
          <a:custGeom>
            <a:avLst/>
            <a:gdLst>
              <a:gd name="connsiteX0" fmla="*/ 0 w 1698189"/>
              <a:gd name="connsiteY0" fmla="*/ 142404 h 854408"/>
              <a:gd name="connsiteX1" fmla="*/ 142404 w 1698189"/>
              <a:gd name="connsiteY1" fmla="*/ 0 h 854408"/>
              <a:gd name="connsiteX2" fmla="*/ 1555785 w 1698189"/>
              <a:gd name="connsiteY2" fmla="*/ 0 h 854408"/>
              <a:gd name="connsiteX3" fmla="*/ 1698189 w 1698189"/>
              <a:gd name="connsiteY3" fmla="*/ 142404 h 854408"/>
              <a:gd name="connsiteX4" fmla="*/ 1698189 w 1698189"/>
              <a:gd name="connsiteY4" fmla="*/ 712004 h 854408"/>
              <a:gd name="connsiteX5" fmla="*/ 1555785 w 1698189"/>
              <a:gd name="connsiteY5" fmla="*/ 854408 h 854408"/>
              <a:gd name="connsiteX6" fmla="*/ 142404 w 1698189"/>
              <a:gd name="connsiteY6" fmla="*/ 854408 h 854408"/>
              <a:gd name="connsiteX7" fmla="*/ 0 w 1698189"/>
              <a:gd name="connsiteY7" fmla="*/ 712004 h 854408"/>
              <a:gd name="connsiteX8" fmla="*/ 0 w 1698189"/>
              <a:gd name="connsiteY8" fmla="*/ 142404 h 854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8189" h="854408">
                <a:moveTo>
                  <a:pt x="0" y="142404"/>
                </a:moveTo>
                <a:cubicBezTo>
                  <a:pt x="0" y="63756"/>
                  <a:pt x="63756" y="0"/>
                  <a:pt x="142404" y="0"/>
                </a:cubicBezTo>
                <a:lnTo>
                  <a:pt x="1555785" y="0"/>
                </a:lnTo>
                <a:cubicBezTo>
                  <a:pt x="1634433" y="0"/>
                  <a:pt x="1698189" y="63756"/>
                  <a:pt x="1698189" y="142404"/>
                </a:cubicBezTo>
                <a:lnTo>
                  <a:pt x="1698189" y="712004"/>
                </a:lnTo>
                <a:cubicBezTo>
                  <a:pt x="1698189" y="790652"/>
                  <a:pt x="1634433" y="854408"/>
                  <a:pt x="1555785" y="854408"/>
                </a:cubicBezTo>
                <a:lnTo>
                  <a:pt x="142404" y="854408"/>
                </a:lnTo>
                <a:cubicBezTo>
                  <a:pt x="63756" y="854408"/>
                  <a:pt x="0" y="790652"/>
                  <a:pt x="0" y="712004"/>
                </a:cubicBezTo>
                <a:lnTo>
                  <a:pt x="0" y="142404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spcFirstLastPara="0" vert="horz" wrap="square" lIns="77709" tIns="77709" rIns="77709" bIns="77709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sv-SE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Frälsaren</a:t>
            </a:r>
          </a:p>
        </p:txBody>
      </p:sp>
      <p:sp>
        <p:nvSpPr>
          <p:cNvPr id="4" name="Pil: vänster 3">
            <a:extLst>
              <a:ext uri="{FF2B5EF4-FFF2-40B4-BE49-F238E27FC236}">
                <a16:creationId xmlns:a16="http://schemas.microsoft.com/office/drawing/2014/main" id="{1D93BEA6-86B8-4003-BADF-BB4E5D548469}"/>
              </a:ext>
            </a:extLst>
          </p:cNvPr>
          <p:cNvSpPr/>
          <p:nvPr/>
        </p:nvSpPr>
        <p:spPr>
          <a:xfrm>
            <a:off x="8960097" y="1647710"/>
            <a:ext cx="3096000" cy="612000"/>
          </a:xfrm>
          <a:prstGeom prst="leftArrow">
            <a:avLst>
              <a:gd name="adj1" fmla="val 100000"/>
              <a:gd name="adj2" fmla="val 50000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rIns="0" anchor="ctr">
            <a:noAutofit/>
          </a:bodyPr>
          <a:lstStyle/>
          <a:p>
            <a:r>
              <a:rPr lang="sv-SE">
                <a:solidFill>
                  <a:srgbClr val="C00000"/>
                </a:solidFill>
              </a:rPr>
              <a:t>Det som för världen var </a:t>
            </a:r>
            <a:br>
              <a:rPr lang="sv-SE">
                <a:solidFill>
                  <a:srgbClr val="C00000"/>
                </a:solidFill>
              </a:rPr>
            </a:br>
            <a:r>
              <a:rPr lang="sv-SE" i="1" u="sng">
                <a:solidFill>
                  <a:srgbClr val="C00000"/>
                </a:solidFill>
              </a:rPr>
              <a:t>svagt</a:t>
            </a:r>
            <a:r>
              <a:rPr lang="sv-SE">
                <a:solidFill>
                  <a:srgbClr val="C00000"/>
                </a:solidFill>
              </a:rPr>
              <a:t> utvalde Gud. </a:t>
            </a:r>
            <a:r>
              <a:rPr lang="sv-SE" sz="1400"/>
              <a:t>(1 Kor 1:27)</a:t>
            </a:r>
            <a:endParaRPr lang="sv-SE"/>
          </a:p>
        </p:txBody>
      </p:sp>
      <p:sp>
        <p:nvSpPr>
          <p:cNvPr id="6" name="Pil: vänster 5">
            <a:extLst>
              <a:ext uri="{FF2B5EF4-FFF2-40B4-BE49-F238E27FC236}">
                <a16:creationId xmlns:a16="http://schemas.microsoft.com/office/drawing/2014/main" id="{7DB993E9-7A6D-448D-954B-91373E9E0135}"/>
              </a:ext>
            </a:extLst>
          </p:cNvPr>
          <p:cNvSpPr/>
          <p:nvPr/>
        </p:nvSpPr>
        <p:spPr>
          <a:xfrm>
            <a:off x="8960097" y="2475812"/>
            <a:ext cx="3096000" cy="612000"/>
          </a:xfrm>
          <a:prstGeom prst="leftArrow">
            <a:avLst>
              <a:gd name="adj1" fmla="val 100000"/>
              <a:gd name="adj2" fmla="val 50000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rIns="0" anchor="ctr">
            <a:noAutofit/>
          </a:bodyPr>
          <a:lstStyle/>
          <a:p>
            <a:r>
              <a:rPr lang="sv-SE">
                <a:solidFill>
                  <a:srgbClr val="C00000"/>
                </a:solidFill>
              </a:rPr>
              <a:t>Skapelsen har ju blivit lagd under </a:t>
            </a:r>
            <a:r>
              <a:rPr lang="sv-SE" i="1" u="sng">
                <a:solidFill>
                  <a:srgbClr val="C00000"/>
                </a:solidFill>
              </a:rPr>
              <a:t>förgängelsen</a:t>
            </a:r>
            <a:r>
              <a:rPr lang="sv-SE">
                <a:solidFill>
                  <a:srgbClr val="C00000"/>
                </a:solidFill>
              </a:rPr>
              <a:t>. </a:t>
            </a:r>
            <a:r>
              <a:rPr lang="sv-SE" sz="1400"/>
              <a:t>(Rom 8:20)</a:t>
            </a:r>
            <a:endParaRPr lang="sv-SE"/>
          </a:p>
        </p:txBody>
      </p:sp>
      <p:sp>
        <p:nvSpPr>
          <p:cNvPr id="9" name="Pil: vänster 8">
            <a:extLst>
              <a:ext uri="{FF2B5EF4-FFF2-40B4-BE49-F238E27FC236}">
                <a16:creationId xmlns:a16="http://schemas.microsoft.com/office/drawing/2014/main" id="{A5E8D467-88A3-4A41-842A-AF9C4EF18952}"/>
              </a:ext>
            </a:extLst>
          </p:cNvPr>
          <p:cNvSpPr/>
          <p:nvPr/>
        </p:nvSpPr>
        <p:spPr>
          <a:xfrm>
            <a:off x="8960097" y="3303914"/>
            <a:ext cx="3096000" cy="612000"/>
          </a:xfrm>
          <a:prstGeom prst="leftArrow">
            <a:avLst>
              <a:gd name="adj1" fmla="val 100000"/>
              <a:gd name="adj2" fmla="val 5000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rIns="0" anchor="ctr">
            <a:noAutofit/>
          </a:bodyPr>
          <a:lstStyle/>
          <a:p>
            <a:r>
              <a:rPr lang="sv-SE">
                <a:solidFill>
                  <a:srgbClr val="C00000"/>
                </a:solidFill>
              </a:rPr>
              <a:t>Gud skapade människan </a:t>
            </a:r>
            <a:br>
              <a:rPr lang="sv-SE">
                <a:solidFill>
                  <a:srgbClr val="C00000"/>
                </a:solidFill>
              </a:rPr>
            </a:br>
            <a:r>
              <a:rPr lang="sv-SE">
                <a:solidFill>
                  <a:srgbClr val="C00000"/>
                </a:solidFill>
              </a:rPr>
              <a:t>till sin </a:t>
            </a:r>
            <a:r>
              <a:rPr lang="sv-SE" i="1" u="sng">
                <a:solidFill>
                  <a:srgbClr val="C00000"/>
                </a:solidFill>
              </a:rPr>
              <a:t>avbild</a:t>
            </a:r>
            <a:r>
              <a:rPr lang="sv-SE">
                <a:solidFill>
                  <a:srgbClr val="C00000"/>
                </a:solidFill>
              </a:rPr>
              <a:t>.</a:t>
            </a:r>
            <a:r>
              <a:rPr lang="sv-SE"/>
              <a:t> </a:t>
            </a:r>
            <a:r>
              <a:rPr lang="sv-SE" sz="1400"/>
              <a:t>(1 Mos 1:27)</a:t>
            </a:r>
            <a:endParaRPr lang="sv-SE"/>
          </a:p>
        </p:txBody>
      </p:sp>
      <p:sp>
        <p:nvSpPr>
          <p:cNvPr id="11" name="Pil: vänster 10">
            <a:extLst>
              <a:ext uri="{FF2B5EF4-FFF2-40B4-BE49-F238E27FC236}">
                <a16:creationId xmlns:a16="http://schemas.microsoft.com/office/drawing/2014/main" id="{AF7BD150-3B5B-444C-ACA2-036AC87C243F}"/>
              </a:ext>
            </a:extLst>
          </p:cNvPr>
          <p:cNvSpPr/>
          <p:nvPr/>
        </p:nvSpPr>
        <p:spPr>
          <a:xfrm>
            <a:off x="8960097" y="4132016"/>
            <a:ext cx="3096000" cy="612000"/>
          </a:xfrm>
          <a:prstGeom prst="leftArrow">
            <a:avLst>
              <a:gd name="adj1" fmla="val 100000"/>
              <a:gd name="adj2" fmla="val 5000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0" rIns="0" anchor="ctr">
            <a:noAutofit/>
          </a:bodyPr>
          <a:lstStyle/>
          <a:p>
            <a:r>
              <a:rPr lang="sv-SE">
                <a:solidFill>
                  <a:srgbClr val="C00000"/>
                </a:solidFill>
              </a:rPr>
              <a:t>Den dag du äter av trädet </a:t>
            </a:r>
            <a:br>
              <a:rPr lang="sv-SE">
                <a:solidFill>
                  <a:srgbClr val="C00000"/>
                </a:solidFill>
              </a:rPr>
            </a:br>
            <a:r>
              <a:rPr lang="sv-SE">
                <a:solidFill>
                  <a:srgbClr val="C00000"/>
                </a:solidFill>
              </a:rPr>
              <a:t>ska du döden </a:t>
            </a:r>
            <a:r>
              <a:rPr lang="sv-SE" i="1" u="sng">
                <a:solidFill>
                  <a:srgbClr val="C00000"/>
                </a:solidFill>
              </a:rPr>
              <a:t>dö</a:t>
            </a:r>
            <a:r>
              <a:rPr lang="sv-SE">
                <a:solidFill>
                  <a:srgbClr val="C00000"/>
                </a:solidFill>
              </a:rPr>
              <a:t>.</a:t>
            </a:r>
            <a:r>
              <a:rPr lang="sv-SE"/>
              <a:t> </a:t>
            </a:r>
            <a:r>
              <a:rPr lang="sv-SE" sz="1400"/>
              <a:t>(1 Mos 2:17)</a:t>
            </a:r>
            <a:endParaRPr lang="sv-SE"/>
          </a:p>
        </p:txBody>
      </p:sp>
      <p:sp>
        <p:nvSpPr>
          <p:cNvPr id="13" name="Pil: vänster 12">
            <a:extLst>
              <a:ext uri="{FF2B5EF4-FFF2-40B4-BE49-F238E27FC236}">
                <a16:creationId xmlns:a16="http://schemas.microsoft.com/office/drawing/2014/main" id="{640C7582-5080-4AD6-8EE1-51C93B68F3BD}"/>
              </a:ext>
            </a:extLst>
          </p:cNvPr>
          <p:cNvSpPr/>
          <p:nvPr/>
        </p:nvSpPr>
        <p:spPr>
          <a:xfrm>
            <a:off x="8960097" y="4960118"/>
            <a:ext cx="3096000" cy="612000"/>
          </a:xfrm>
          <a:prstGeom prst="leftArrow">
            <a:avLst>
              <a:gd name="adj1" fmla="val 100000"/>
              <a:gd name="adj2" fmla="val 50000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0" rIns="0" anchor="ctr">
            <a:noAutofit/>
          </a:bodyPr>
          <a:lstStyle/>
          <a:p>
            <a:r>
              <a:rPr lang="sv-SE">
                <a:solidFill>
                  <a:srgbClr val="C00000"/>
                </a:solidFill>
              </a:rPr>
              <a:t>Kristus dog i de ogudaktigas </a:t>
            </a:r>
            <a:r>
              <a:rPr lang="sv-SE" i="1" u="sng">
                <a:solidFill>
                  <a:srgbClr val="C00000"/>
                </a:solidFill>
              </a:rPr>
              <a:t>ställe</a:t>
            </a:r>
            <a:r>
              <a:rPr lang="sv-SE">
                <a:solidFill>
                  <a:srgbClr val="C00000"/>
                </a:solidFill>
              </a:rPr>
              <a:t>.</a:t>
            </a:r>
            <a:r>
              <a:rPr lang="sv-SE"/>
              <a:t> </a:t>
            </a:r>
            <a:r>
              <a:rPr lang="sv-SE" sz="1400"/>
              <a:t>(Rom 5:6)</a:t>
            </a:r>
            <a:endParaRPr lang="sv-S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2255430"/>
      </p:ext>
    </p:extLst>
  </p:cSld>
  <p:clrMapOvr>
    <a:masterClrMapping/>
  </p:clrMapOvr>
  <p:transition advTm="709355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5" grpId="0" animBg="1"/>
      <p:bldP spid="36" grpId="0" animBg="1"/>
      <p:bldP spid="42" grpId="0"/>
      <p:bldP spid="42" grpId="1"/>
      <p:bldP spid="31" grpId="0" animBg="1"/>
      <p:bldP spid="32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4" grpId="0" animBg="1"/>
      <p:bldP spid="6" grpId="0" animBg="1"/>
      <p:bldP spid="9" grpId="0" animBg="1"/>
      <p:bldP spid="11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Teistisk evolution i ett nötskal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4">
            <a:clrChange>
              <a:clrFrom>
                <a:srgbClr val="010101"/>
              </a:clrFrom>
              <a:clrTo>
                <a:srgbClr val="01010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35" y="3745149"/>
            <a:ext cx="6031466" cy="3017372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726" y="745727"/>
            <a:ext cx="4721138" cy="3242283"/>
          </a:xfrm>
          <a:prstGeom prst="rect">
            <a:avLst/>
          </a:prstGeo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id="{05B04922-9A4D-4053-BF94-1AE6A6C41BE3}"/>
              </a:ext>
            </a:extLst>
          </p:cNvPr>
          <p:cNvSpPr/>
          <p:nvPr/>
        </p:nvSpPr>
        <p:spPr>
          <a:xfrm>
            <a:off x="7173884" y="2517362"/>
            <a:ext cx="42722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400">
                <a:solidFill>
                  <a:schemeClr val="accent3">
                    <a:lumMod val="60000"/>
                    <a:lumOff val="40000"/>
                  </a:schemeClr>
                </a:solidFill>
              </a:rPr>
              <a:t>Skapelsen har ju blivit lagd under </a:t>
            </a:r>
            <a:r>
              <a:rPr lang="sv-SE" sz="2400" i="1" u="sng">
                <a:solidFill>
                  <a:schemeClr val="accent3">
                    <a:lumMod val="60000"/>
                    <a:lumOff val="40000"/>
                  </a:schemeClr>
                </a:solidFill>
              </a:rPr>
              <a:t>förgängelsen</a:t>
            </a:r>
            <a:r>
              <a:rPr lang="sv-SE" sz="2400">
                <a:solidFill>
                  <a:schemeClr val="accent3">
                    <a:lumMod val="60000"/>
                    <a:lumOff val="40000"/>
                  </a:schemeClr>
                </a:solidFill>
              </a:rPr>
              <a:t>… Ändå finns det hopp om att även skapelsen ska </a:t>
            </a:r>
            <a:r>
              <a:rPr lang="sv-SE" sz="2400" i="1" u="sng">
                <a:solidFill>
                  <a:schemeClr val="accent3">
                    <a:lumMod val="60000"/>
                    <a:lumOff val="40000"/>
                  </a:schemeClr>
                </a:solidFill>
              </a:rPr>
              <a:t>befrias</a:t>
            </a:r>
            <a:r>
              <a:rPr lang="sv-SE" sz="2400">
                <a:solidFill>
                  <a:schemeClr val="accent3">
                    <a:lumMod val="60000"/>
                    <a:lumOff val="40000"/>
                  </a:schemeClr>
                </a:solidFill>
              </a:rPr>
              <a:t> från sitt slaveri under förgängelsen och nå fram till Guds barns härliga frihet.</a:t>
            </a:r>
            <a:br>
              <a:rPr lang="sv-SE" sz="2400">
                <a:solidFill>
                  <a:schemeClr val="accent3">
                    <a:lumMod val="60000"/>
                    <a:lumOff val="40000"/>
                  </a:schemeClr>
                </a:solidFill>
              </a:rPr>
            </a:br>
            <a:r>
              <a:rPr lang="sv-SE">
                <a:solidFill>
                  <a:schemeClr val="bg1"/>
                </a:solidFill>
              </a:rPr>
              <a:t>(Rom 8: 20-21)</a:t>
            </a:r>
            <a:endParaRPr lang="sv-SE" sz="2400">
              <a:solidFill>
                <a:schemeClr val="bg1"/>
              </a:solidFill>
            </a:endParaRPr>
          </a:p>
        </p:txBody>
      </p:sp>
      <p:sp>
        <p:nvSpPr>
          <p:cNvPr id="10" name="textruta 9"/>
          <p:cNvSpPr txBox="1"/>
          <p:nvPr/>
        </p:nvSpPr>
        <p:spPr>
          <a:xfrm rot="17260994">
            <a:off x="1168462" y="5932948"/>
            <a:ext cx="16049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000" dirty="0">
                <a:solidFill>
                  <a:schemeClr val="bg1"/>
                </a:solidFill>
              </a:rPr>
              <a:t>www.answersingenesis.org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7264356"/>
      </p:ext>
    </p:extLst>
  </p:cSld>
  <p:clrMapOvr>
    <a:masterClrMapping/>
  </p:clrMapOvr>
  <p:transition advTm="216387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|67.4|33.6|53.9|64.8|80|6.4|54.8|9.5|36|85.4|56.2|104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4|45.6"/>
</p:tagLst>
</file>

<file path=ppt/theme/theme1.xml><?xml version="1.0" encoding="utf-8"?>
<a:theme xmlns:a="http://schemas.openxmlformats.org/drawingml/2006/main" name="3_Office-tema">
  <a:themeElements>
    <a:clrScheme name="MDV färger">
      <a:dk1>
        <a:sysClr val="windowText" lastClr="000000"/>
      </a:dk1>
      <a:lt1>
        <a:sysClr val="window" lastClr="FFFFFF"/>
      </a:lt1>
      <a:dk2>
        <a:srgbClr val="8E8E8E"/>
      </a:dk2>
      <a:lt2>
        <a:srgbClr val="FF9500"/>
      </a:lt2>
      <a:accent1>
        <a:srgbClr val="FF2D55"/>
      </a:accent1>
      <a:accent2>
        <a:srgbClr val="FFCC00"/>
      </a:accent2>
      <a:accent3>
        <a:srgbClr val="4CD964"/>
      </a:accent3>
      <a:accent4>
        <a:srgbClr val="5AC8FA"/>
      </a:accent4>
      <a:accent5>
        <a:srgbClr val="007AFF"/>
      </a:accent5>
      <a:accent6>
        <a:srgbClr val="ED1EB4"/>
      </a:accent6>
      <a:hlink>
        <a:srgbClr val="FF9500"/>
      </a:hlink>
      <a:folHlink>
        <a:srgbClr val="8E8E93"/>
      </a:folHlink>
    </a:clrScheme>
    <a:fontScheme name="Office-t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34D51E0-DD6F-4430-BB4D-28D71708AF21}">
  <we:reference id="wa104380121" version="2.0.0.0" store="sv-SE" storeType="OMEX"/>
  <we:alternateReferences>
    <we:reference id="WA104380121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399</Words>
  <Application>Microsoft Office PowerPoint</Application>
  <PresentationFormat>Bredbild</PresentationFormat>
  <Paragraphs>42</Paragraphs>
  <Slides>3</Slides>
  <Notes>3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</vt:i4>
      </vt:variant>
    </vt:vector>
  </HeadingPairs>
  <TitlesOfParts>
    <vt:vector size="10" baseType="lpstr">
      <vt:lpstr>Times New Roman</vt:lpstr>
      <vt:lpstr>Maiandra GD</vt:lpstr>
      <vt:lpstr>Calibri</vt:lpstr>
      <vt:lpstr>MV Boli</vt:lpstr>
      <vt:lpstr>Arial</vt:lpstr>
      <vt:lpstr>Papyrus</vt:lpstr>
      <vt:lpstr>3_Office-tema</vt:lpstr>
      <vt:lpstr>5. Teistisk evolution</vt:lpstr>
      <vt:lpstr>Går Bibel &amp; evolutionsläran att förena?</vt:lpstr>
      <vt:lpstr>Teistisk evolution i ett nötskal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Bibel och Vetenskap</dc:title>
  <dc:creator/>
  <cp:lastModifiedBy/>
  <cp:revision>2</cp:revision>
  <dcterms:created xsi:type="dcterms:W3CDTF">2011-10-18T13:22:29Z</dcterms:created>
  <dcterms:modified xsi:type="dcterms:W3CDTF">2021-02-26T12:52:30Z</dcterms:modified>
</cp:coreProperties>
</file>