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1333" r:id="rId2"/>
    <p:sldId id="1343" r:id="rId3"/>
    <p:sldId id="1326" r:id="rId4"/>
    <p:sldId id="1344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2" userDrawn="1">
          <p15:clr>
            <a:srgbClr val="A4A3A4"/>
          </p15:clr>
        </p15:guide>
        <p15:guide id="2" pos="50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9" autoAdjust="0"/>
    <p:restoredTop sz="87539" autoAdjust="0"/>
  </p:normalViewPr>
  <p:slideViewPr>
    <p:cSldViewPr snapToGrid="0">
      <p:cViewPr varScale="1">
        <p:scale>
          <a:sx n="111" d="100"/>
          <a:sy n="111" d="100"/>
        </p:scale>
        <p:origin x="714" y="168"/>
      </p:cViewPr>
      <p:guideLst>
        <p:guide orient="horz" pos="3362"/>
        <p:guide pos="50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25CBD-AA23-4A9B-A8C0-80E77E03612D}" type="datetimeFigureOut">
              <a:rPr lang="sv-SE" smtClean="0"/>
              <a:t>2021-02-26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176EC-C84D-4117-AB1D-1C19FDABD098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04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176EC-C84D-4117-AB1D-1C19FDABD098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894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VO</a:t>
            </a:r>
            <a:r>
              <a:rPr lang="sv-SE" dirty="0"/>
              <a:t>: Livsanden är Guds egendom, inte människans.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176EC-C84D-4117-AB1D-1C19FDABD098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537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VO: Också djur har själar.</a:t>
            </a:r>
          </a:p>
          <a:p>
            <a:endParaRPr lang="sv-SE" dirty="0"/>
          </a:p>
          <a:p>
            <a:r>
              <a:rPr lang="sv-SE" dirty="0"/>
              <a:t>VO: DHA levandegör Kristi kropp, församlingen.</a:t>
            </a:r>
          </a:p>
          <a:p>
            <a:endParaRPr lang="sv-SE" dirty="0"/>
          </a:p>
          <a:p>
            <a:r>
              <a:rPr lang="sv-SE" sz="1200" dirty="0">
                <a:solidFill>
                  <a:schemeClr val="accent1"/>
                </a:solidFill>
              </a:rPr>
              <a:t>Själen abstrakt, också: </a:t>
            </a:r>
            <a:r>
              <a:rPr lang="sv-SE" sz="1200" i="1" dirty="0">
                <a:solidFill>
                  <a:schemeClr val="accent1"/>
                </a:solidFill>
              </a:rPr>
              <a:t>Vilket är mitt slut, att jag skulle </a:t>
            </a:r>
            <a:r>
              <a:rPr lang="sv-SE" sz="1200" i="1" strike="sngStrike" dirty="0">
                <a:solidFill>
                  <a:schemeClr val="accent1"/>
                </a:solidFill>
              </a:rPr>
              <a:t>vara tålig</a:t>
            </a:r>
            <a:r>
              <a:rPr lang="sv-SE" sz="1200" i="1" dirty="0">
                <a:solidFill>
                  <a:schemeClr val="accent1"/>
                </a:solidFill>
              </a:rPr>
              <a:t> </a:t>
            </a:r>
            <a:r>
              <a:rPr lang="sv-SE" sz="1200" i="1" u="sng" dirty="0">
                <a:solidFill>
                  <a:schemeClr val="accent1"/>
                </a:solidFill>
              </a:rPr>
              <a:t>förlänga mitt liv</a:t>
            </a:r>
            <a:r>
              <a:rPr lang="sv-SE" sz="1200" i="1" dirty="0">
                <a:solidFill>
                  <a:schemeClr val="accent1"/>
                </a:solidFill>
              </a:rPr>
              <a:t> [nefesh]?</a:t>
            </a:r>
            <a:r>
              <a:rPr lang="sv-SE" sz="1200" dirty="0"/>
              <a:t> </a:t>
            </a:r>
            <a:r>
              <a:rPr lang="sv-SE" sz="1100" dirty="0"/>
              <a:t>(Job 6:11)</a:t>
            </a:r>
            <a:endParaRPr lang="sv-SE" strike="sngStrik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176EC-C84D-4117-AB1D-1C19FDABD098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6939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VO: Gnosticism är de urgamla lögnerna från Eden att kunskap ska göra människan gudomlig.</a:t>
            </a:r>
          </a:p>
          <a:p>
            <a:endParaRPr lang="sv-SE" dirty="0"/>
          </a:p>
          <a:p>
            <a:r>
              <a:rPr lang="sv-SE" dirty="0"/>
              <a:t>VO: Kristendomen importerade tankeklimatet när den spred sig över den grekiska världen.</a:t>
            </a:r>
          </a:p>
          <a:p>
            <a:endParaRPr lang="sv-SE" dirty="0"/>
          </a:p>
          <a:p>
            <a:r>
              <a:rPr lang="sv-SE" dirty="0"/>
              <a:t>VO: Universalism förespråkas inte utan jag tror på evigt liv och evig död.</a:t>
            </a:r>
          </a:p>
          <a:p>
            <a:r>
              <a:rPr lang="sv-SE" dirty="0"/>
              <a:t>Vad det betyder kommer i del 3.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176EC-C84D-4117-AB1D-1C19FDABD098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663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E2E0B495-6B85-4D58-92AF-EE0887EC8EB4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3999"/>
          </a:xfrm>
          <a:prstGeom prst="rect">
            <a:avLst/>
          </a:prstGeom>
          <a:gradFill>
            <a:gsLst>
              <a:gs pos="30000">
                <a:schemeClr val="accent6">
                  <a:lumMod val="75000"/>
                </a:schemeClr>
              </a:gs>
              <a:gs pos="1000">
                <a:schemeClr val="accent6">
                  <a:lumMod val="75000"/>
                </a:schemeClr>
              </a:gs>
              <a:gs pos="100000">
                <a:srgbClr val="FEF0FA"/>
              </a:gs>
            </a:gsLst>
            <a:lin ang="0" scaled="0"/>
          </a:gradFill>
        </p:spPr>
        <p:txBody>
          <a:bodyPr lIns="216000" anchor="ctr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sv-SE" sz="4000" b="0" kern="1200" cap="none" spc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  <a:ea typeface="+mj-ea"/>
                <a:cs typeface="+mj-cs"/>
              </a:defRPr>
            </a:lvl1pPr>
          </a:lstStyle>
          <a:p>
            <a:endParaRPr lang="sv-SE" dirty="0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06FBAE59-DDD0-467C-B13A-6F6CF0BCD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683999"/>
          </a:xfrm>
          <a:prstGeom prst="rect">
            <a:avLst/>
          </a:prstGeom>
          <a:noFill/>
        </p:spPr>
        <p:txBody>
          <a:bodyPr lIns="216000" anchor="ctr"/>
          <a:lstStyle>
            <a:lvl1pPr algn="l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sv-SE" sz="4000" b="0" kern="1200" cap="none" spc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C7C0313-CA7B-48D8-8287-F5BD79F34F51}"/>
              </a:ext>
            </a:extLst>
          </p:cNvPr>
          <p:cNvSpPr txBox="1"/>
          <p:nvPr userDrawn="1"/>
        </p:nvSpPr>
        <p:spPr>
          <a:xfrm>
            <a:off x="9831694" y="14512"/>
            <a:ext cx="234506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/>
              <a:t>Bibelkanalen</a:t>
            </a:r>
            <a:r>
              <a:rPr lang="sv-SE" dirty="0"/>
              <a:t> </a:t>
            </a:r>
            <a:r>
              <a:rPr lang="sv-SE" sz="1400" dirty="0"/>
              <a:t>(YouTube)</a:t>
            </a:r>
            <a:br>
              <a:rPr lang="sv-SE" sz="1400" dirty="0"/>
            </a:br>
            <a:r>
              <a:rPr lang="sv-SE" dirty="0"/>
              <a:t>Anders Gärdeborn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7378550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14FE6DED-F058-4BC6-8951-40165336A3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165" y="5460762"/>
            <a:ext cx="1340421" cy="10944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Platshållare för media 8">
            <a:extLst>
              <a:ext uri="{FF2B5EF4-FFF2-40B4-BE49-F238E27FC236}">
                <a16:creationId xmlns:a16="http://schemas.microsoft.com/office/drawing/2014/main" id="{70ED48DC-E196-4BDC-8D11-403E1D76F677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7553259" y="407865"/>
            <a:ext cx="4200525" cy="4767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41E324C0-6B08-4E91-91D0-65C955B424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7988"/>
            <a:ext cx="7553325" cy="28071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sv-SE" sz="10500" b="1" kern="1200" spc="50" smtClean="0">
                <a:ln w="9525" cmpd="sng">
                  <a:noFill/>
                  <a:prstDash val="solid"/>
                </a:ln>
                <a:solidFill>
                  <a:prstClr val="black"/>
                </a:solidFill>
                <a:effectLst>
                  <a:glow rad="114300">
                    <a:schemeClr val="bg2"/>
                  </a:glow>
                </a:effectLst>
                <a:latin typeface="Calibri"/>
                <a:ea typeface="+mn-ea"/>
                <a:cs typeface="+mn-cs"/>
              </a:defRPr>
            </a:lvl1pPr>
            <a:lvl2pPr>
              <a:defRPr>
                <a:solidFill>
                  <a:srgbClr val="FF0000"/>
                </a:solidFill>
              </a:defRPr>
            </a:lvl2pPr>
            <a:lvl3pPr>
              <a:defRPr>
                <a:solidFill>
                  <a:srgbClr val="FF0000"/>
                </a:solidFill>
              </a:defRPr>
            </a:lvl3pPr>
            <a:lvl4pPr>
              <a:defRPr>
                <a:solidFill>
                  <a:srgbClr val="FF0000"/>
                </a:solidFill>
              </a:defRPr>
            </a:lvl4pPr>
            <a:lvl5pPr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sv-SE"/>
              <a:t>Rubrik r1 Rubrik r2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55718E09-607E-42E5-A92D-026E38015E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520850"/>
            <a:ext cx="7553259" cy="13691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Underrubrik r1</a:t>
            </a:r>
          </a:p>
          <a:p>
            <a:pPr lvl="0"/>
            <a:r>
              <a:rPr lang="sv-SE"/>
              <a:t>Underrubrik r2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14D8E169-F450-46F9-BED5-872C2FE57E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380508"/>
            <a:ext cx="7553259" cy="1176338"/>
          </a:xfrm>
          <a:prstGeom prst="rect">
            <a:avLst/>
          </a:prstGeom>
          <a:solidFill>
            <a:schemeClr val="tx1"/>
          </a:solidFill>
        </p:spPr>
        <p:txBody>
          <a:bodyPr lIns="0" rIns="0" anchor="ctr"/>
          <a:lstStyle>
            <a:lvl1pPr marL="0" indent="0" algn="ctr">
              <a:buFont typeface="Arial" panose="020B0604020202020204" pitchFamily="34" charset="0"/>
              <a:buNone/>
              <a:defRPr sz="7200" b="1">
                <a:solidFill>
                  <a:schemeClr val="bg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x. Avsnittstitel</a:t>
            </a:r>
          </a:p>
        </p:txBody>
      </p:sp>
    </p:spTree>
    <p:extLst>
      <p:ext uri="{BB962C8B-B14F-4D97-AF65-F5344CB8AC3E}">
        <p14:creationId xmlns:p14="http://schemas.microsoft.com/office/powerpoint/2010/main" val="287223962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97284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72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iandra GD" panose="020E0502030308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D9FEB3-FBE7-4CB5-8BEB-E801A34872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>
                <a:effectLst>
                  <a:glow rad="114300">
                    <a:schemeClr val="accent6"/>
                  </a:glow>
                </a:effectLst>
              </a:rPr>
              <a:t>Vad är en</a:t>
            </a:r>
            <a:br>
              <a:rPr lang="sv-SE" dirty="0">
                <a:effectLst>
                  <a:glow rad="114300">
                    <a:schemeClr val="accent6"/>
                  </a:glow>
                </a:effectLst>
              </a:rPr>
            </a:br>
            <a:r>
              <a:rPr lang="sv-SE" dirty="0">
                <a:effectLst>
                  <a:glow rad="114300">
                    <a:schemeClr val="accent6"/>
                  </a:glow>
                </a:effectLst>
              </a:rPr>
              <a:t>människa?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098A4C-F184-4824-A4F9-1292978161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En studie i människans natur, ursprung och destination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D0FC435-0128-4AA0-8D02-262A1AF7B5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>
                <a:solidFill>
                  <a:schemeClr val="accent6"/>
                </a:solidFill>
              </a:rPr>
              <a:t>1. Kropp </a:t>
            </a:r>
            <a:r>
              <a:rPr lang="sv-SE">
                <a:solidFill>
                  <a:schemeClr val="accent6"/>
                </a:solidFill>
              </a:rPr>
              <a:t>&amp; Själ</a:t>
            </a:r>
            <a:endParaRPr lang="sv-SE" dirty="0">
              <a:solidFill>
                <a:schemeClr val="accent6"/>
              </a:solidFill>
            </a:endParaRP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037D9178-0A46-4479-9EDC-9EA2DEE7E779}"/>
              </a:ext>
            </a:extLst>
          </p:cNvPr>
          <p:cNvGrpSpPr/>
          <p:nvPr/>
        </p:nvGrpSpPr>
        <p:grpSpPr>
          <a:xfrm>
            <a:off x="7668883" y="586598"/>
            <a:ext cx="4080294" cy="4485736"/>
            <a:chOff x="7668883" y="785004"/>
            <a:chExt cx="4080294" cy="4485736"/>
          </a:xfrm>
        </p:grpSpPr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770A272B-6325-4DCF-90F2-8CFC991D4A6F}"/>
                </a:ext>
              </a:extLst>
            </p:cNvPr>
            <p:cNvSpPr/>
            <p:nvPr/>
          </p:nvSpPr>
          <p:spPr>
            <a:xfrm>
              <a:off x="7668883" y="785004"/>
              <a:ext cx="4080294" cy="44857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Filmklipp</a:t>
              </a:r>
            </a:p>
            <a:p>
              <a:pPr algn="ctr"/>
              <a:r>
                <a:rPr lang="sv-SE" dirty="0">
                  <a:solidFill>
                    <a:schemeClr val="tx1"/>
                  </a:solidFill>
                </a:rPr>
                <a:t>föreläsare</a:t>
              </a:r>
              <a:endParaRPr lang="LID4096" dirty="0">
                <a:solidFill>
                  <a:schemeClr val="tx1"/>
                </a:solidFill>
              </a:endParaRPr>
            </a:p>
          </p:txBody>
        </p:sp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489085C1-5F6B-4D21-9559-27C34EA46CF1}"/>
                </a:ext>
              </a:extLst>
            </p:cNvPr>
            <p:cNvSpPr txBox="1"/>
            <p:nvPr/>
          </p:nvSpPr>
          <p:spPr>
            <a:xfrm>
              <a:off x="8753031" y="4705326"/>
              <a:ext cx="19119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Anders Gärdeborn</a:t>
              </a:r>
              <a:endParaRPr lang="LID4096" dirty="0"/>
            </a:p>
          </p:txBody>
        </p:sp>
      </p:grpSp>
      <p:sp>
        <p:nvSpPr>
          <p:cNvPr id="8" name="textruta 7">
            <a:extLst>
              <a:ext uri="{FF2B5EF4-FFF2-40B4-BE49-F238E27FC236}">
                <a16:creationId xmlns:a16="http://schemas.microsoft.com/office/drawing/2014/main" id="{B3279864-1FCA-4AF2-8622-5CFE4517CFDA}"/>
              </a:ext>
            </a:extLst>
          </p:cNvPr>
          <p:cNvSpPr txBox="1"/>
          <p:nvPr/>
        </p:nvSpPr>
        <p:spPr>
          <a:xfrm>
            <a:off x="9709030" y="42381"/>
            <a:ext cx="2345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>
                <a:solidFill>
                  <a:schemeClr val="bg1"/>
                </a:solidFill>
              </a:rPr>
              <a:t>Bibelkanalen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sz="1400" dirty="0">
                <a:solidFill>
                  <a:schemeClr val="bg1"/>
                </a:solidFill>
              </a:rPr>
              <a:t>(YouTube)</a:t>
            </a:r>
            <a:endParaRPr lang="LID4096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31450"/>
      </p:ext>
    </p:extLst>
  </p:cSld>
  <p:clrMapOvr>
    <a:masterClrMapping/>
  </p:clrMapOvr>
  <p:transition advTm="81426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en människa?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E28F820-3BD6-4573-AE7D-B4DF453B96A1}"/>
              </a:ext>
            </a:extLst>
          </p:cNvPr>
          <p:cNvSpPr txBox="1"/>
          <p:nvPr/>
        </p:nvSpPr>
        <p:spPr>
          <a:xfrm>
            <a:off x="0" y="1369591"/>
            <a:ext cx="10392000" cy="4924425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pPr>
              <a:spcBef>
                <a:spcPts val="2400"/>
              </a:spcBef>
            </a:pPr>
            <a:r>
              <a:rPr lang="sv-SE" sz="2400" dirty="0">
                <a:solidFill>
                  <a:srgbClr val="C00000"/>
                </a:solidFill>
              </a:rPr>
              <a:t>Gud formade människan av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</a:t>
            </a:r>
            <a:r>
              <a:rPr lang="sv-SE" sz="2400" dirty="0">
                <a:solidFill>
                  <a:srgbClr val="C00000"/>
                </a:solidFill>
              </a:rPr>
              <a:t> från marken och blåste in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livsande</a:t>
            </a:r>
            <a:r>
              <a:rPr lang="sv-SE" sz="2400" dirty="0">
                <a:solidFill>
                  <a:srgbClr val="C00000"/>
                </a:solidFill>
              </a:rPr>
              <a:t> i hennes näsa.</a:t>
            </a:r>
            <a:br>
              <a:rPr lang="sv-SE" sz="2400" dirty="0">
                <a:solidFill>
                  <a:srgbClr val="C00000"/>
                </a:solidFill>
              </a:rPr>
            </a:br>
            <a:r>
              <a:rPr lang="sv-SE" sz="2400" dirty="0">
                <a:solidFill>
                  <a:srgbClr val="C00000"/>
                </a:solidFill>
              </a:rPr>
              <a:t>Så </a:t>
            </a:r>
            <a:r>
              <a:rPr lang="sv-SE" sz="2400" i="1" u="sng" dirty="0">
                <a:solidFill>
                  <a:srgbClr val="C00000"/>
                </a:solidFill>
              </a:rPr>
              <a:t>blev</a:t>
            </a:r>
            <a:r>
              <a:rPr lang="sv-SE" sz="2400" dirty="0">
                <a:solidFill>
                  <a:srgbClr val="C00000"/>
                </a:solidFill>
              </a:rPr>
              <a:t> människan en levande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i="1" dirty="0">
                <a:solidFill>
                  <a:srgbClr val="C00000"/>
                </a:solidFill>
              </a:rPr>
              <a:t> (”nefesh”)</a:t>
            </a:r>
            <a:r>
              <a:rPr lang="sv-SE" sz="2400" dirty="0">
                <a:solidFill>
                  <a:srgbClr val="C00000"/>
                </a:solidFill>
              </a:rPr>
              <a:t>.</a:t>
            </a:r>
            <a:r>
              <a:rPr lang="sv-SE" dirty="0">
                <a:solidFill>
                  <a:srgbClr val="C00000"/>
                </a:solidFill>
              </a:rPr>
              <a:t> </a:t>
            </a:r>
            <a:r>
              <a:rPr lang="sv-SE" dirty="0"/>
              <a:t>(1 Mos 2:7, ”varelse” i SFB)</a:t>
            </a:r>
          </a:p>
          <a:p>
            <a:pPr marL="447675" indent="-2714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</a:t>
            </a:r>
            <a:r>
              <a:rPr lang="sv-SE" sz="2400" dirty="0"/>
              <a:t> (Kropp) +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Livsande</a:t>
            </a:r>
            <a:r>
              <a:rPr lang="sv-SE" sz="2400" dirty="0"/>
              <a:t> = (levande)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.</a:t>
            </a:r>
          </a:p>
          <a:p>
            <a:pPr marL="447675" indent="-2714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400" dirty="0"/>
              <a:t>Människan </a:t>
            </a:r>
            <a:r>
              <a:rPr lang="sv-SE" sz="2400" i="1" u="sng" dirty="0"/>
              <a:t>är</a:t>
            </a:r>
            <a:r>
              <a:rPr lang="sv-SE" sz="2400" dirty="0"/>
              <a:t> en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.</a:t>
            </a:r>
            <a:br>
              <a:rPr lang="sv-SE" sz="2400" dirty="0"/>
            </a:br>
            <a:r>
              <a:rPr lang="sv-SE" sz="2400" dirty="0"/>
              <a:t>Människan </a:t>
            </a:r>
            <a:r>
              <a:rPr lang="sv-SE" sz="2400" i="1" u="sng" dirty="0"/>
              <a:t>har inte</a:t>
            </a:r>
            <a:r>
              <a:rPr lang="sv-SE" sz="2400" dirty="0"/>
              <a:t> en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.</a:t>
            </a:r>
          </a:p>
          <a:p>
            <a:pPr marL="447675" indent="-2714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Själen</a:t>
            </a:r>
            <a:r>
              <a:rPr lang="sv-SE" sz="2400" dirty="0"/>
              <a:t> är en levandegjord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</a:t>
            </a:r>
            <a:r>
              <a:rPr lang="sv-SE" sz="2400" dirty="0"/>
              <a:t>, en andande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</a:t>
            </a:r>
            <a:r>
              <a:rPr lang="sv-SE" sz="2400" dirty="0"/>
              <a:t>.</a:t>
            </a:r>
          </a:p>
          <a:p>
            <a:pPr marL="447675" indent="-2714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Själen</a:t>
            </a:r>
            <a:r>
              <a:rPr lang="sv-SE" sz="2400" dirty="0"/>
              <a:t> är inte som ett brev i ett kuvert.</a:t>
            </a:r>
            <a:br>
              <a:rPr lang="sv-SE" sz="2400" dirty="0"/>
            </a:b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Kroppen</a:t>
            </a:r>
            <a:r>
              <a:rPr lang="sv-SE" sz="2400" dirty="0"/>
              <a:t> är inte ett fodral till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själen</a:t>
            </a:r>
            <a:r>
              <a:rPr lang="sv-SE" sz="2400" dirty="0"/>
              <a:t>.</a:t>
            </a:r>
            <a:endParaRPr lang="sv-SE" dirty="0"/>
          </a:p>
          <a:p>
            <a:pPr marL="447675" indent="-2714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sv-SE" sz="2400" dirty="0"/>
              <a:t>Jämför:</a:t>
            </a:r>
          </a:p>
          <a:p>
            <a:pPr marL="904875" lvl="1" indent="-271463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C00000"/>
                </a:solidFill>
              </a:rPr>
              <a:t>Gud gör Jesu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i="1" dirty="0">
                <a:solidFill>
                  <a:srgbClr val="C00000"/>
                </a:solidFill>
              </a:rPr>
              <a:t> (”nefesh”)</a:t>
            </a:r>
            <a:r>
              <a:rPr lang="sv-SE" sz="2400" dirty="0">
                <a:solidFill>
                  <a:srgbClr val="C00000"/>
                </a:solidFill>
              </a:rPr>
              <a:t> till ett skuldoffer.</a:t>
            </a:r>
            <a:r>
              <a:rPr lang="sv-SE" sz="2400" dirty="0"/>
              <a:t> </a:t>
            </a:r>
            <a:r>
              <a:rPr lang="sv-SE" dirty="0"/>
              <a:t>(Jes 53:10, ”liv” i SFB)</a:t>
            </a:r>
            <a:endParaRPr lang="sv-SE" sz="2400" dirty="0"/>
          </a:p>
          <a:p>
            <a:pPr marL="904875" lvl="1" indent="-271463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C00000"/>
                </a:solidFill>
              </a:rPr>
              <a:t>Jesus bar våra synder i sin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</a:t>
            </a:r>
            <a:r>
              <a:rPr lang="sv-SE" sz="2400" dirty="0">
                <a:solidFill>
                  <a:srgbClr val="C00000"/>
                </a:solidFill>
              </a:rPr>
              <a:t> upp på korsets trä.</a:t>
            </a:r>
            <a:r>
              <a:rPr lang="sv-SE" dirty="0"/>
              <a:t> (1 Pet 2:24)</a:t>
            </a:r>
            <a:endParaRPr lang="sv-SE" sz="2400" dirty="0">
              <a:solidFill>
                <a:srgbClr val="C00000"/>
              </a:solidFill>
            </a:endParaRPr>
          </a:p>
        </p:txBody>
      </p:sp>
      <p:grpSp>
        <p:nvGrpSpPr>
          <p:cNvPr id="10" name="Grupp 9">
            <a:extLst>
              <a:ext uri="{FF2B5EF4-FFF2-40B4-BE49-F238E27FC236}">
                <a16:creationId xmlns:a16="http://schemas.microsoft.com/office/drawing/2014/main" id="{00F56EEB-99D2-441B-911E-7767C7C4964D}"/>
              </a:ext>
            </a:extLst>
          </p:cNvPr>
          <p:cNvGrpSpPr/>
          <p:nvPr/>
        </p:nvGrpSpPr>
        <p:grpSpPr>
          <a:xfrm>
            <a:off x="8592472" y="2378910"/>
            <a:ext cx="3336461" cy="2843681"/>
            <a:chOff x="8343745" y="2315115"/>
            <a:chExt cx="3336461" cy="2843681"/>
          </a:xfrm>
        </p:grpSpPr>
        <p:grpSp>
          <p:nvGrpSpPr>
            <p:cNvPr id="6" name="Grupp 5">
              <a:extLst>
                <a:ext uri="{FF2B5EF4-FFF2-40B4-BE49-F238E27FC236}">
                  <a16:creationId xmlns:a16="http://schemas.microsoft.com/office/drawing/2014/main" id="{EA88F08A-A956-4DFF-9572-A5116D34D5C0}"/>
                </a:ext>
              </a:extLst>
            </p:cNvPr>
            <p:cNvGrpSpPr/>
            <p:nvPr/>
          </p:nvGrpSpPr>
          <p:grpSpPr>
            <a:xfrm>
              <a:off x="8343745" y="2633960"/>
              <a:ext cx="1345215" cy="2074985"/>
              <a:chOff x="8737952" y="3809968"/>
              <a:chExt cx="1345215" cy="2074985"/>
            </a:xfrm>
          </p:grpSpPr>
          <p:pic>
            <p:nvPicPr>
              <p:cNvPr id="22" name="Bildobjekt 21" descr="En bild som visar ljus, objekt&#10;&#10;Automatiskt genererad beskrivning">
                <a:extLst>
                  <a:ext uri="{FF2B5EF4-FFF2-40B4-BE49-F238E27FC236}">
                    <a16:creationId xmlns:a16="http://schemas.microsoft.com/office/drawing/2014/main" id="{92FC7A01-AF06-48EE-A9F6-B981E6ED79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377"/>
              <a:stretch/>
            </p:blipFill>
            <p:spPr>
              <a:xfrm>
                <a:off x="8737952" y="3809968"/>
                <a:ext cx="1345215" cy="2074985"/>
              </a:xfrm>
              <a:prstGeom prst="rect">
                <a:avLst/>
              </a:prstGeom>
            </p:spPr>
          </p:pic>
          <p:sp>
            <p:nvSpPr>
              <p:cNvPr id="12" name="textruta 11">
                <a:extLst>
                  <a:ext uri="{FF2B5EF4-FFF2-40B4-BE49-F238E27FC236}">
                    <a16:creationId xmlns:a16="http://schemas.microsoft.com/office/drawing/2014/main" id="{A9E9A304-45DC-4406-AF65-6DF7BF8279D4}"/>
                  </a:ext>
                </a:extLst>
              </p:cNvPr>
              <p:cNvSpPr txBox="1"/>
              <p:nvPr/>
            </p:nvSpPr>
            <p:spPr>
              <a:xfrm>
                <a:off x="8910074" y="3991767"/>
                <a:ext cx="9283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400" dirty="0"/>
                  <a:t>Kropp</a:t>
                </a:r>
              </a:p>
            </p:txBody>
          </p:sp>
        </p:grpSp>
        <p:grpSp>
          <p:nvGrpSpPr>
            <p:cNvPr id="8" name="Grupp 7">
              <a:extLst>
                <a:ext uri="{FF2B5EF4-FFF2-40B4-BE49-F238E27FC236}">
                  <a16:creationId xmlns:a16="http://schemas.microsoft.com/office/drawing/2014/main" id="{8E2B4F8B-B68A-4EEB-B706-C9C23EA801C0}"/>
                </a:ext>
              </a:extLst>
            </p:cNvPr>
            <p:cNvGrpSpPr/>
            <p:nvPr/>
          </p:nvGrpSpPr>
          <p:grpSpPr>
            <a:xfrm>
              <a:off x="8689055" y="2315115"/>
              <a:ext cx="2991151" cy="2843681"/>
              <a:chOff x="9083262" y="3491123"/>
              <a:chExt cx="2991151" cy="2843681"/>
            </a:xfrm>
          </p:grpSpPr>
          <p:sp>
            <p:nvSpPr>
              <p:cNvPr id="3" name="Stjärna: 24 punkter 2">
                <a:extLst>
                  <a:ext uri="{FF2B5EF4-FFF2-40B4-BE49-F238E27FC236}">
                    <a16:creationId xmlns:a16="http://schemas.microsoft.com/office/drawing/2014/main" id="{5B62DF94-5859-4533-8C72-199BE171B43A}"/>
                  </a:ext>
                </a:extLst>
              </p:cNvPr>
              <p:cNvSpPr/>
              <p:nvPr/>
            </p:nvSpPr>
            <p:spPr>
              <a:xfrm>
                <a:off x="10074090" y="3491123"/>
                <a:ext cx="2000323" cy="1799999"/>
              </a:xfrm>
              <a:prstGeom prst="star24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pic>
            <p:nvPicPr>
              <p:cNvPr id="5" name="Bildobjekt 4" descr="En bild som visar ljus, objekt&#10;&#10;Automatiskt genererad beskrivning">
                <a:extLst>
                  <a:ext uri="{FF2B5EF4-FFF2-40B4-BE49-F238E27FC236}">
                    <a16:creationId xmlns:a16="http://schemas.microsoft.com/office/drawing/2014/main" id="{9ACC2E42-ECE5-47FE-8DEA-682DAC24102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433"/>
              <a:stretch/>
            </p:blipFill>
            <p:spPr>
              <a:xfrm>
                <a:off x="10405604" y="3809968"/>
                <a:ext cx="1316029" cy="2074985"/>
              </a:xfrm>
              <a:prstGeom prst="rect">
                <a:avLst/>
              </a:prstGeom>
            </p:spPr>
          </p:pic>
          <p:sp>
            <p:nvSpPr>
              <p:cNvPr id="13" name="Pil: höger 12">
                <a:extLst>
                  <a:ext uri="{FF2B5EF4-FFF2-40B4-BE49-F238E27FC236}">
                    <a16:creationId xmlns:a16="http://schemas.microsoft.com/office/drawing/2014/main" id="{DD428A5C-EB3D-496C-963C-7C9242B34A7A}"/>
                  </a:ext>
                </a:extLst>
              </p:cNvPr>
              <p:cNvSpPr/>
              <p:nvPr/>
            </p:nvSpPr>
            <p:spPr>
              <a:xfrm rot="20254378">
                <a:off x="9083262" y="5852859"/>
                <a:ext cx="1978269" cy="481945"/>
              </a:xfrm>
              <a:prstGeom prst="rightArrow">
                <a:avLst>
                  <a:gd name="adj1" fmla="val 69184"/>
                  <a:gd name="adj2" fmla="val 50000"/>
                </a:avLst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sv-SE" sz="2400" dirty="0"/>
                  <a:t>El = Livsande</a:t>
                </a:r>
              </a:p>
            </p:txBody>
          </p:sp>
          <p:sp>
            <p:nvSpPr>
              <p:cNvPr id="23" name="textruta 22">
                <a:extLst>
                  <a:ext uri="{FF2B5EF4-FFF2-40B4-BE49-F238E27FC236}">
                    <a16:creationId xmlns:a16="http://schemas.microsoft.com/office/drawing/2014/main" id="{C3BEDDB4-4DE1-4E42-8C52-9159DAD80503}"/>
                  </a:ext>
                </a:extLst>
              </p:cNvPr>
              <p:cNvSpPr txBox="1"/>
              <p:nvPr/>
            </p:nvSpPr>
            <p:spPr>
              <a:xfrm>
                <a:off x="10778043" y="3991767"/>
                <a:ext cx="6174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400" dirty="0"/>
                  <a:t>Själ</a:t>
                </a:r>
              </a:p>
            </p:txBody>
          </p:sp>
        </p:grpSp>
      </p:grpSp>
      <p:sp>
        <p:nvSpPr>
          <p:cNvPr id="4" name="textruta 3">
            <a:extLst>
              <a:ext uri="{FF2B5EF4-FFF2-40B4-BE49-F238E27FC236}">
                <a16:creationId xmlns:a16="http://schemas.microsoft.com/office/drawing/2014/main" id="{A44FCA22-6645-4574-934B-E28532B0BC4D}"/>
              </a:ext>
            </a:extLst>
          </p:cNvPr>
          <p:cNvSpPr txBox="1"/>
          <p:nvPr/>
        </p:nvSpPr>
        <p:spPr>
          <a:xfrm>
            <a:off x="9846402" y="-2553"/>
            <a:ext cx="234506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000" b="1" dirty="0"/>
              <a:t>Bibelkanalen</a:t>
            </a:r>
            <a:r>
              <a:rPr lang="sv-SE" dirty="0"/>
              <a:t> </a:t>
            </a:r>
            <a:r>
              <a:rPr lang="sv-SE" sz="1400" dirty="0"/>
              <a:t>(YouTube)</a:t>
            </a:r>
            <a:br>
              <a:rPr lang="sv-SE" sz="1400" dirty="0"/>
            </a:br>
            <a:r>
              <a:rPr lang="sv-SE" dirty="0"/>
              <a:t>Anders Gärdeborn</a:t>
            </a:r>
            <a:endParaRPr lang="LID4096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204578"/>
      </p:ext>
    </p:extLst>
  </p:cSld>
  <p:clrMapOvr>
    <a:masterClrMapping/>
  </p:clrMapOvr>
  <p:transition advTm="27901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Kropp</a:t>
            </a:r>
            <a:r>
              <a:rPr lang="sv-SE"/>
              <a:t>, själ, </a:t>
            </a:r>
            <a:r>
              <a:rPr lang="sv-SE" dirty="0"/>
              <a:t>ande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E28F820-3BD6-4573-AE7D-B4DF453B96A1}"/>
              </a:ext>
            </a:extLst>
          </p:cNvPr>
          <p:cNvSpPr txBox="1"/>
          <p:nvPr/>
        </p:nvSpPr>
        <p:spPr>
          <a:xfrm>
            <a:off x="0" y="687126"/>
            <a:ext cx="12192000" cy="6206827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r>
              <a:rPr lang="sv-S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</a:t>
            </a:r>
            <a:r>
              <a:rPr lang="sv-SE" sz="2400" dirty="0"/>
              <a:t> (h:</a:t>
            </a:r>
            <a:r>
              <a:rPr lang="sv-SE" sz="2400" i="1" dirty="0"/>
              <a:t>basar</a:t>
            </a:r>
            <a:r>
              <a:rPr lang="sv-SE" sz="2400" dirty="0"/>
              <a:t>; g:</a:t>
            </a:r>
            <a:r>
              <a:rPr lang="sv-SE" sz="2400" i="1" dirty="0"/>
              <a:t>soma</a:t>
            </a:r>
            <a:r>
              <a:rPr lang="sv-SE" sz="2400" dirty="0"/>
              <a:t>):</a:t>
            </a: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dirty="0"/>
              <a:t>Materien, dvs atomer.</a:t>
            </a:r>
          </a:p>
          <a:p>
            <a:pPr>
              <a:spcBef>
                <a:spcPts val="800"/>
              </a:spcBef>
            </a:pPr>
            <a:r>
              <a:rPr lang="sv-S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 (h:</a:t>
            </a:r>
            <a:r>
              <a:rPr lang="sv-SE" sz="2400" i="1" dirty="0"/>
              <a:t>nefesh</a:t>
            </a:r>
            <a:r>
              <a:rPr lang="sv-SE" sz="2400" dirty="0"/>
              <a:t>; g:</a:t>
            </a:r>
            <a:r>
              <a:rPr lang="sv-SE" sz="2400" i="1" dirty="0"/>
              <a:t>psyche</a:t>
            </a:r>
            <a:r>
              <a:rPr lang="sv-SE" sz="2400" dirty="0"/>
              <a:t>) har tre betydelsenyanser:</a:t>
            </a: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b="1" dirty="0"/>
              <a:t>Konkret</a:t>
            </a:r>
            <a:r>
              <a:rPr lang="sv-SE" sz="2400" dirty="0"/>
              <a:t>, en levande fysisk person: </a:t>
            </a:r>
            <a:r>
              <a:rPr lang="sv-SE" sz="2400" dirty="0">
                <a:solidFill>
                  <a:srgbClr val="C00000"/>
                </a:solidFill>
              </a:rPr>
              <a:t>Varje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>
                <a:solidFill>
                  <a:srgbClr val="C00000"/>
                </a:solidFill>
              </a:rPr>
              <a:t> som inte lyssnar till den profeten ska utrotas</a:t>
            </a:r>
            <a:r>
              <a:rPr lang="sv-SE" dirty="0">
                <a:solidFill>
                  <a:srgbClr val="C00000"/>
                </a:solidFill>
              </a:rPr>
              <a:t>.</a:t>
            </a:r>
            <a:endParaRPr lang="sv-SE" dirty="0"/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b="1" dirty="0"/>
              <a:t>Abstrakt</a:t>
            </a:r>
            <a:r>
              <a:rPr lang="sv-SE" sz="2400" dirty="0"/>
              <a:t> i betydelsen liv: </a:t>
            </a:r>
            <a:r>
              <a:rPr lang="sv-SE" sz="2400" dirty="0">
                <a:solidFill>
                  <a:srgbClr val="C00000"/>
                </a:solidFill>
              </a:rPr>
              <a:t>Kroppens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>
                <a:solidFill>
                  <a:srgbClr val="C00000"/>
                </a:solidFill>
              </a:rPr>
              <a:t> är i blodet.</a:t>
            </a:r>
            <a:r>
              <a:rPr lang="sv-SE" dirty="0">
                <a:solidFill>
                  <a:srgbClr val="C00000"/>
                </a:solidFill>
              </a:rPr>
              <a:t> </a:t>
            </a:r>
            <a:r>
              <a:rPr lang="sv-SE" dirty="0"/>
              <a:t>(3 Mos 17:11, ”liv” i SFB)</a:t>
            </a:r>
            <a:endParaRPr lang="sv-SE" sz="2400" dirty="0"/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b="1" dirty="0"/>
              <a:t>Metafor</a:t>
            </a:r>
            <a:r>
              <a:rPr lang="sv-SE" sz="2400" dirty="0"/>
              <a:t> för medvetande, tankar, vilja och känslor: </a:t>
            </a:r>
            <a:r>
              <a:rPr lang="sv-SE" sz="2400" dirty="0">
                <a:solidFill>
                  <a:srgbClr val="C00000"/>
                </a:solidFill>
              </a:rPr>
              <a:t>Min </a:t>
            </a: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>
                <a:solidFill>
                  <a:srgbClr val="C00000"/>
                </a:solidFill>
              </a:rPr>
              <a:t> är djupt bedrövad. </a:t>
            </a:r>
            <a:r>
              <a:rPr lang="sv-SE" dirty="0"/>
              <a:t>(Matt 26:38)</a:t>
            </a:r>
            <a:endParaRPr lang="sv-SE" sz="2400" dirty="0"/>
          </a:p>
          <a:p>
            <a:pPr marL="452438" indent="-452438">
              <a:spcBef>
                <a:spcPts val="800"/>
              </a:spcBef>
            </a:pPr>
            <a:r>
              <a:rPr lang="sv-S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Livsanden</a:t>
            </a: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sv-SE" sz="2400" dirty="0"/>
              <a:t>(h:</a:t>
            </a:r>
            <a:r>
              <a:rPr lang="sv-SE" sz="2400" i="1" dirty="0"/>
              <a:t>ruah</a:t>
            </a:r>
            <a:r>
              <a:rPr lang="sv-SE" sz="2400" dirty="0"/>
              <a:t>; g:</a:t>
            </a:r>
            <a:r>
              <a:rPr lang="sv-SE" sz="2400" i="1" dirty="0"/>
              <a:t>pneuma</a:t>
            </a:r>
            <a:r>
              <a:rPr lang="sv-SE" sz="2400" dirty="0"/>
              <a:t>):</a:t>
            </a:r>
            <a:endParaRPr lang="sv-SE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Samma rot som ”andas”, en nödvändighet för liv.</a:t>
            </a: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Levandegör</a:t>
            </a: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(upplivar) våra kroppar till medvetande, </a:t>
            </a:r>
            <a:b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tankar och </a:t>
            </a:r>
            <a:r>
              <a:rPr lang="sv-SE" sz="2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känslor.</a:t>
            </a: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 inget eget medvetande som en vålnad.</a:t>
            </a:r>
            <a:endParaRPr lang="sv-SE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Den </a:t>
            </a:r>
            <a:r>
              <a:rPr lang="sv-SE" sz="24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kontinuerliga</a:t>
            </a: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källan till liv: </a:t>
            </a:r>
            <a:r>
              <a:rPr lang="sv-SE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Den Allsmäktiges </a:t>
            </a:r>
            <a:br>
              <a:rPr lang="sv-SE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sv-SE" sz="24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livsande</a:t>
            </a:r>
            <a:r>
              <a:rPr lang="sv-SE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ger mig liv.</a:t>
            </a: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(Job 33:4)</a:t>
            </a:r>
            <a:endParaRPr lang="sv-S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Guds egendom, inte människans. ”Lånas ut” </a:t>
            </a:r>
            <a:b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 tas tillbaka vid </a:t>
            </a:r>
            <a:r>
              <a:rPr lang="sv-SE" sz="24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döden.</a:t>
            </a:r>
            <a:endParaRPr lang="sv-SE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276225">
              <a:buFont typeface="Arial" panose="020B0604020202020204" pitchFamily="34" charset="0"/>
              <a:buChar char="•"/>
            </a:pPr>
            <a:r>
              <a:rPr lang="sv-SE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 detsamma som den Helige Ande.</a:t>
            </a:r>
            <a:endParaRPr lang="sv-SE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3FA30C0B-7049-4E61-8A2B-A19B844533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151" y="3146147"/>
            <a:ext cx="4843850" cy="3711853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007772EE-9231-45A0-A7ED-10337F99BEF9}"/>
              </a:ext>
            </a:extLst>
          </p:cNvPr>
          <p:cNvSpPr/>
          <p:nvPr/>
        </p:nvSpPr>
        <p:spPr>
          <a:xfrm>
            <a:off x="9113173" y="2198995"/>
            <a:ext cx="3049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dirty="0"/>
              <a:t>(Apg 3:23, ”var och en” i SFB)</a:t>
            </a:r>
            <a:endParaRPr lang="sv-SE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8144504"/>
      </p:ext>
    </p:extLst>
  </p:cSld>
  <p:clrMapOvr>
    <a:masterClrMapping/>
  </p:clrMapOvr>
  <p:transition advTm="3103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6FACC0CB-2DC6-4132-AA7F-FE774A495F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559749" y="3242110"/>
            <a:ext cx="4632246" cy="361588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Grekiskt tankegods i kristendomen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E28F820-3BD6-4573-AE7D-B4DF453B96A1}"/>
              </a:ext>
            </a:extLst>
          </p:cNvPr>
          <p:cNvSpPr txBox="1"/>
          <p:nvPr/>
        </p:nvSpPr>
        <p:spPr>
          <a:xfrm>
            <a:off x="0" y="709877"/>
            <a:ext cx="12192000" cy="6170920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r>
              <a:rPr lang="sv-SE" sz="2400" b="1" i="1" dirty="0"/>
              <a:t>Grekiskt tankeklimat:</a:t>
            </a:r>
          </a:p>
          <a:p>
            <a:pPr marL="444500" indent="-263525">
              <a:buFont typeface="Arial" panose="020B0604020202020204" pitchFamily="34" charset="0"/>
              <a:buChar char="•"/>
            </a:pPr>
            <a:r>
              <a:rPr lang="sv-S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Platon:</a:t>
            </a:r>
            <a:r>
              <a:rPr lang="sv-SE" sz="2400" dirty="0"/>
              <a:t> Odödlig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 som skiljs från sin förgängliga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</a:t>
            </a:r>
            <a:r>
              <a:rPr lang="sv-SE" sz="2400" dirty="0"/>
              <a:t> vid dödsögonblicket </a:t>
            </a:r>
            <a:br>
              <a:rPr lang="sv-SE" sz="2400" dirty="0"/>
            </a:br>
            <a:r>
              <a:rPr lang="sv-SE" sz="2400" dirty="0"/>
              <a:t>och går till en högre </a:t>
            </a:r>
            <a:r>
              <a:rPr lang="sv-SE" sz="2400"/>
              <a:t>tillvaro.</a:t>
            </a:r>
            <a:endParaRPr lang="sv-SE" sz="2400" dirty="0">
              <a:solidFill>
                <a:srgbClr val="FF0000"/>
              </a:solidFill>
            </a:endParaRPr>
          </a:p>
          <a:p>
            <a:pPr marL="444500" indent="-263525">
              <a:buFont typeface="Arial" panose="020B0604020202020204" pitchFamily="34" charset="0"/>
              <a:buChar char="•"/>
            </a:pPr>
            <a:r>
              <a:rPr lang="sv-S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Gnosticism:</a:t>
            </a:r>
            <a:r>
              <a:rPr lang="sv-SE" sz="2400" dirty="0"/>
              <a:t>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Materien</a:t>
            </a:r>
            <a:r>
              <a:rPr lang="sv-SE" sz="2400" dirty="0"/>
              <a:t> ond medan den andliga tillvaron är finare. Frälsning sker genom andlig insikt (</a:t>
            </a:r>
            <a:r>
              <a:rPr lang="sv-SE" sz="2400" u="sng" dirty="0"/>
              <a:t>kunskap</a:t>
            </a:r>
            <a:r>
              <a:rPr lang="sv-SE" sz="2400" dirty="0"/>
              <a:t>, </a:t>
            </a:r>
            <a:r>
              <a:rPr lang="sv-SE" sz="2400" i="1" dirty="0"/>
              <a:t>gnosis</a:t>
            </a:r>
            <a:r>
              <a:rPr lang="sv-SE" sz="2400" dirty="0"/>
              <a:t>) som befriar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själen</a:t>
            </a:r>
            <a:r>
              <a:rPr lang="sv-SE" sz="2400" dirty="0"/>
              <a:t> till att återförenas med gudomlig fullhet.</a:t>
            </a:r>
          </a:p>
          <a:p>
            <a:pPr>
              <a:spcBef>
                <a:spcPts val="1200"/>
              </a:spcBef>
            </a:pPr>
            <a:r>
              <a:rPr lang="sv-SE" sz="2400" b="1" i="1" dirty="0"/>
              <a:t>Kristendomen importerade delar av detta grekiska tänkande:</a:t>
            </a:r>
          </a:p>
          <a:p>
            <a:pPr marL="444500" indent="-263525">
              <a:buFont typeface="Arial" panose="020B0604020202020204" pitchFamily="34" charset="0"/>
              <a:buChar char="•"/>
            </a:pPr>
            <a:r>
              <a:rPr lang="sv-SE" sz="2400" dirty="0"/>
              <a:t>Odödlig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 som skiljs från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kroppen</a:t>
            </a:r>
            <a:r>
              <a:rPr lang="sv-SE" sz="2400" dirty="0"/>
              <a:t> vid döden.</a:t>
            </a:r>
          </a:p>
          <a:p>
            <a:pPr marL="444500" indent="-263525">
              <a:buFont typeface="Arial" panose="020B0604020202020204" pitchFamily="34" charset="0"/>
              <a:buChar char="•"/>
            </a:pPr>
            <a:r>
              <a:rPr lang="sv-SE" sz="2400" dirty="0"/>
              <a:t>Himlen, den högre tillvaron för själen.</a:t>
            </a:r>
          </a:p>
          <a:p>
            <a:pPr marL="444500" indent="-263525">
              <a:buFont typeface="Arial" panose="020B0604020202020204" pitchFamily="34" charset="0"/>
              <a:buChar char="•"/>
            </a:pPr>
            <a:r>
              <a:rPr lang="sv-SE" sz="2400" dirty="0"/>
              <a:t>Helvetet, för att även osaliga själar lever </a:t>
            </a:r>
            <a:r>
              <a:rPr lang="sv-SE" sz="2400"/>
              <a:t>vidare.</a:t>
            </a:r>
            <a:endParaRPr lang="sv-SE" sz="2400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sv-SE" sz="2400" b="1" i="1" dirty="0"/>
              <a:t>Olika synsätt:</a:t>
            </a:r>
          </a:p>
          <a:p>
            <a:pPr marL="449263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Greker</a:t>
            </a:r>
            <a:r>
              <a:rPr lang="sv-SE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sv-SE" sz="2400"/>
              <a:t> Människans </a:t>
            </a:r>
            <a:r>
              <a:rPr lang="sv-S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/>
              <a:t> bor i </a:t>
            </a:r>
            <a:r>
              <a:rPr lang="sv-SE" sz="2400" dirty="0"/>
              <a:t>ett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kroppsfodral</a:t>
            </a:r>
            <a:r>
              <a:rPr lang="sv-SE" sz="2400" dirty="0"/>
              <a:t>. </a:t>
            </a:r>
          </a:p>
          <a:p>
            <a:pPr marL="449263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Kristna:</a:t>
            </a:r>
            <a:r>
              <a:rPr lang="sv-SE" sz="2400" dirty="0"/>
              <a:t> Människan består av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</a:t>
            </a:r>
            <a:r>
              <a:rPr lang="sv-SE" sz="2400" dirty="0"/>
              <a:t>,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 (och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</a:t>
            </a:r>
            <a:r>
              <a:rPr lang="sv-SE" sz="2400" dirty="0"/>
              <a:t>).</a:t>
            </a:r>
          </a:p>
          <a:p>
            <a:pPr marL="449263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Trosförkunnare:</a:t>
            </a:r>
            <a:r>
              <a:rPr lang="sv-SE" sz="2400" dirty="0"/>
              <a:t> Människan </a:t>
            </a:r>
            <a:r>
              <a:rPr lang="sv-SE" sz="2400" i="1" u="sng" dirty="0"/>
              <a:t>är</a:t>
            </a:r>
            <a:r>
              <a:rPr lang="sv-SE" sz="2400" dirty="0"/>
              <a:t> en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</a:t>
            </a:r>
            <a:r>
              <a:rPr lang="sv-SE" sz="2400" dirty="0"/>
              <a:t> som </a:t>
            </a:r>
            <a:r>
              <a:rPr lang="sv-SE" sz="2400" i="1" u="sng" dirty="0"/>
              <a:t>har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en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själ</a:t>
            </a:r>
            <a:r>
              <a:rPr lang="sv-SE" sz="2400" dirty="0"/>
              <a:t> och </a:t>
            </a:r>
            <a:r>
              <a:rPr lang="sv-SE" sz="2400" i="1" u="sng" dirty="0"/>
              <a:t>bor</a:t>
            </a:r>
            <a:r>
              <a:rPr lang="sv-SE" sz="2400" dirty="0"/>
              <a:t> i en </a:t>
            </a:r>
            <a:r>
              <a:rPr lang="sv-S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kropp</a:t>
            </a:r>
            <a:r>
              <a:rPr lang="sv-SE" sz="2400" dirty="0"/>
              <a:t>.</a:t>
            </a:r>
          </a:p>
          <a:p>
            <a:pPr marL="449263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Gud:</a:t>
            </a:r>
            <a:r>
              <a:rPr lang="sv-SE" sz="2400" dirty="0"/>
              <a:t> </a:t>
            </a:r>
            <a:r>
              <a:rPr lang="sv-SE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</a:t>
            </a:r>
            <a:r>
              <a:rPr lang="sv-SE" sz="2400" dirty="0">
                <a:solidFill>
                  <a:srgbClr val="C00000"/>
                </a:solidFill>
              </a:rPr>
              <a:t> </a:t>
            </a:r>
            <a:r>
              <a:rPr lang="sv-SE" sz="2400" i="1" u="sng" dirty="0">
                <a:solidFill>
                  <a:srgbClr val="C00000"/>
                </a:solidFill>
              </a:rPr>
              <a:t>är</a:t>
            </a:r>
            <a:r>
              <a:rPr lang="sv-SE" sz="2400" dirty="0">
                <a:solidFill>
                  <a:srgbClr val="C00000"/>
                </a:solidFill>
              </a:rPr>
              <a:t> du.</a:t>
            </a:r>
            <a:r>
              <a:rPr lang="sv-SE" sz="2400" dirty="0"/>
              <a:t> </a:t>
            </a:r>
            <a:r>
              <a:rPr lang="sv-SE" dirty="0"/>
              <a:t>(1 Mos 3:19) </a:t>
            </a:r>
            <a:endParaRPr lang="sv-SE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2429328"/>
      </p:ext>
    </p:extLst>
  </p:cSld>
  <p:clrMapOvr>
    <a:masterClrMapping/>
  </p:clrMapOvr>
  <p:transition advTm="4352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3|37.9|22.1|15.1|96.2|2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4.3|21.8|18.9|17.7|32.7|15.9|20.5|24.3|29.7|10|4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4|72.9|82|48.3|19.6|10.9|51.4|2.8|8.2|27.8|20.8"/>
</p:tagLst>
</file>

<file path=ppt/theme/theme1.xml><?xml version="1.0" encoding="utf-8"?>
<a:theme xmlns:a="http://schemas.openxmlformats.org/drawingml/2006/main" name="1_Office-tema">
  <a:themeElements>
    <a:clrScheme name="MDV färger">
      <a:dk1>
        <a:sysClr val="windowText" lastClr="000000"/>
      </a:dk1>
      <a:lt1>
        <a:sysClr val="window" lastClr="FFFFFF"/>
      </a:lt1>
      <a:dk2>
        <a:srgbClr val="8E8E8E"/>
      </a:dk2>
      <a:lt2>
        <a:srgbClr val="FF9500"/>
      </a:lt2>
      <a:accent1>
        <a:srgbClr val="FF2D55"/>
      </a:accent1>
      <a:accent2>
        <a:srgbClr val="FFCC00"/>
      </a:accent2>
      <a:accent3>
        <a:srgbClr val="4CD964"/>
      </a:accent3>
      <a:accent4>
        <a:srgbClr val="5AC8FA"/>
      </a:accent4>
      <a:accent5>
        <a:srgbClr val="007AFF"/>
      </a:accent5>
      <a:accent6>
        <a:srgbClr val="ED1EB4"/>
      </a:accent6>
      <a:hlink>
        <a:srgbClr val="FF9500"/>
      </a:hlink>
      <a:folHlink>
        <a:srgbClr val="8E8E93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6EC103C-D003-434C-B355-E65F9B3DBA30}">
  <we:reference id="wa104380121" version="2.0.0.0" store="sv-SE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4396</TotalTime>
  <Words>618</Words>
  <Application>Microsoft Office PowerPoint</Application>
  <PresentationFormat>Bredbild</PresentationFormat>
  <Paragraphs>64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Maiandra GD</vt:lpstr>
      <vt:lpstr>1_Office-tema</vt:lpstr>
      <vt:lpstr>PowerPoint-presentation</vt:lpstr>
      <vt:lpstr>Vad är en människa?</vt:lpstr>
      <vt:lpstr>Kropp, själ, ande</vt:lpstr>
      <vt:lpstr>Grekiskt tankegods i kristendomen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Gärdeborn</dc:creator>
  <cp:lastModifiedBy>Anders Gärdeborn</cp:lastModifiedBy>
  <cp:revision>283</cp:revision>
  <dcterms:created xsi:type="dcterms:W3CDTF">2014-07-20T14:06:11Z</dcterms:created>
  <dcterms:modified xsi:type="dcterms:W3CDTF">2021-02-26T12:43:53Z</dcterms:modified>
</cp:coreProperties>
</file>