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1335" r:id="rId2"/>
    <p:sldId id="263" r:id="rId3"/>
    <p:sldId id="1348" r:id="rId4"/>
    <p:sldId id="1337" r:id="rId5"/>
    <p:sldId id="1275" r:id="rId6"/>
    <p:sldId id="1349" r:id="rId7"/>
    <p:sldId id="134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5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9" autoAdjust="0"/>
    <p:restoredTop sz="74210" autoAdjust="0"/>
  </p:normalViewPr>
  <p:slideViewPr>
    <p:cSldViewPr snapToGrid="0">
      <p:cViewPr varScale="1">
        <p:scale>
          <a:sx n="94" d="100"/>
          <a:sy n="94" d="100"/>
        </p:scale>
        <p:origin x="1350" y="78"/>
      </p:cViewPr>
      <p:guideLst>
        <p:guide orient="horz" pos="3362"/>
        <p:guide pos="5065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25CBD-AA23-4A9B-A8C0-80E77E03612D}" type="datetimeFigureOut">
              <a:rPr lang="sv-SE" smtClean="0"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76EC-C84D-4117-AB1D-1C19FDABD0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0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trike="noStrike" dirty="0"/>
              <a:t>VO: Ersättningsteologin misstror att Gud kan uppfylla sitt löfte.</a:t>
            </a:r>
          </a:p>
          <a:p>
            <a:endParaRPr lang="sv-SE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dirty="0">
                <a:solidFill>
                  <a:srgbClr val="C00000"/>
                </a:solidFill>
              </a:rPr>
              <a:t>Herren ska vara kung över hela </a:t>
            </a:r>
            <a:r>
              <a:rPr lang="sv-SE" sz="1200" i="1" u="sng" dirty="0">
                <a:solidFill>
                  <a:srgbClr val="C00000"/>
                </a:solidFill>
              </a:rPr>
              <a:t>jorden</a:t>
            </a:r>
            <a:r>
              <a:rPr lang="sv-SE" sz="1200" i="1" dirty="0">
                <a:solidFill>
                  <a:srgbClr val="C00000"/>
                </a:solidFill>
              </a:rPr>
              <a:t>.</a:t>
            </a:r>
            <a:r>
              <a:rPr lang="sv-SE" sz="1200" i="1" dirty="0">
                <a:cs typeface="Times New Roman" panose="02020603050405020304" pitchFamily="18" charset="0"/>
              </a:rPr>
              <a:t> </a:t>
            </a:r>
            <a:r>
              <a:rPr lang="sv-SE" dirty="0">
                <a:cs typeface="Times New Roman" panose="02020603050405020304" pitchFamily="18" charset="0"/>
              </a:rPr>
              <a:t>(Sak 14:9)</a:t>
            </a:r>
            <a:endParaRPr lang="sv-SE" strike="sng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4431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trike="noStrike" dirty="0"/>
              <a:t>VO: Enok och Elia blev tagna på skyarna. Kommer mer i del 4.</a:t>
            </a:r>
            <a:endParaRPr lang="sv-SE" strike="sng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216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054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VO: Eld är en symbol för vrede.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GT kom straffet genom vatten, i NT genom eld. </a:t>
            </a:r>
            <a:r>
              <a:rPr lang="sv-SE" sz="1200" i="1" dirty="0">
                <a:solidFill>
                  <a:srgbClr val="C00000"/>
                </a:solidFill>
              </a:rPr>
              <a:t>Genom </a:t>
            </a:r>
            <a:r>
              <a:rPr lang="sv-SE" sz="1200" b="1" i="1" dirty="0">
                <a:solidFill>
                  <a:srgbClr val="C00000"/>
                </a:solidFill>
              </a:rPr>
              <a:t>vatten</a:t>
            </a:r>
            <a:r>
              <a:rPr lang="sv-SE" sz="1200" i="1" dirty="0">
                <a:solidFill>
                  <a:srgbClr val="C00000"/>
                </a:solidFill>
              </a:rPr>
              <a:t>… dränktes den dåtida världen och </a:t>
            </a:r>
            <a:r>
              <a:rPr lang="sv-SE" sz="1200" i="1" u="sng" dirty="0">
                <a:solidFill>
                  <a:srgbClr val="C00000"/>
                </a:solidFill>
              </a:rPr>
              <a:t>gick under</a:t>
            </a:r>
            <a:r>
              <a:rPr lang="sv-SE" sz="1200" i="1" dirty="0">
                <a:solidFill>
                  <a:srgbClr val="C00000"/>
                </a:solidFill>
              </a:rPr>
              <a:t>. Men de himlar och den jord som nu finns har… sparats åt </a:t>
            </a:r>
            <a:r>
              <a:rPr lang="sv-SE" sz="1200" b="1" i="1" dirty="0">
                <a:solidFill>
                  <a:srgbClr val="C00000"/>
                </a:solidFill>
              </a:rPr>
              <a:t>eld</a:t>
            </a:r>
            <a:r>
              <a:rPr lang="sv-SE" sz="1200" i="1" dirty="0">
                <a:solidFill>
                  <a:srgbClr val="C00000"/>
                </a:solidFill>
              </a:rPr>
              <a:t> och bevaras fram till den dag då de gudlösa människorna ska dömas och </a:t>
            </a:r>
            <a:r>
              <a:rPr lang="sv-SE" sz="1200" i="1" u="sng" dirty="0">
                <a:solidFill>
                  <a:srgbClr val="C00000"/>
                </a:solidFill>
              </a:rPr>
              <a:t>gå under</a:t>
            </a:r>
            <a:r>
              <a:rPr lang="sv-SE" sz="1200" i="1" dirty="0">
                <a:solidFill>
                  <a:srgbClr val="C00000"/>
                </a:solidFill>
              </a:rPr>
              <a:t>.</a:t>
            </a:r>
            <a:r>
              <a:rPr lang="sv-SE" sz="1200" dirty="0">
                <a:solidFill>
                  <a:srgbClr val="C00000"/>
                </a:solidFill>
              </a:rPr>
              <a:t> </a:t>
            </a:r>
            <a:r>
              <a:rPr lang="sv-SE" sz="1200" dirty="0"/>
              <a:t>(2 Pet 3:6-7)</a:t>
            </a:r>
            <a:br>
              <a:rPr lang="sv-SE" sz="1200" dirty="0"/>
            </a:br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Utrotas: Ps 37:34. Försvinna: Ps 104:35. Gå under: Ps 37:38. Förgås: Ps 68:3. Inte mer finnas: Ps 104:35. Döda dem: Ps 139:19. Förgöra dem: Ps 94:23. Krossa dem: Ps 2:9. Slå sönder dem: Ps 2:9. Agnar: Ps 1:4. Vax: Ps 68:3. Vatten: Ps 58:8.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dirty="0">
                <a:solidFill>
                  <a:srgbClr val="C00000"/>
                </a:solidFill>
              </a:rPr>
              <a:t>De ska gå ut och se liken av de människor som gjorde uppror mot mig. </a:t>
            </a:r>
            <a:r>
              <a:rPr lang="sv-SE" sz="1200" i="1" u="sng" dirty="0">
                <a:solidFill>
                  <a:srgbClr val="C00000"/>
                </a:solidFill>
              </a:rPr>
              <a:t>Deras mask ska inte dö</a:t>
            </a:r>
            <a:r>
              <a:rPr lang="sv-SE" sz="1200" i="1" dirty="0">
                <a:solidFill>
                  <a:srgbClr val="C00000"/>
                </a:solidFill>
              </a:rPr>
              <a:t> och deras eld ska inte släckas. </a:t>
            </a:r>
            <a:r>
              <a:rPr lang="sv-SE" sz="1200" dirty="0"/>
              <a:t>(Jes 66:24) Maskar har inte evigt liv.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76EC-C84D-4117-AB1D-1C19FDABD09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357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VO:</a:t>
            </a:r>
            <a:r>
              <a:rPr lang="sv-SE" sz="1200" dirty="0"/>
              <a:t> Hebreerna var mycket mer jordnära än de filosofiskt sinnade grekerna. För hebreerna bodde människan i ett </a:t>
            </a:r>
            <a:r>
              <a:rPr lang="sv-SE" sz="1200" i="1" dirty="0"/>
              <a:t>land </a:t>
            </a:r>
            <a:r>
              <a:rPr lang="sv-SE" sz="1200" dirty="0"/>
              <a:t>med en </a:t>
            </a:r>
            <a:r>
              <a:rPr lang="sv-SE" sz="1200" i="1" dirty="0"/>
              <a:t>himmel </a:t>
            </a:r>
            <a:r>
              <a:rPr lang="sv-SE" sz="1200" dirty="0"/>
              <a:t>ovanför, och det var oftast tillräckligt för dem att se fram till nästa horisont i både tid och rum.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Uttrycket ”evigheternas evighet” (Gal 1:5; Upp 1:18; Upp 19:3…) används så är det en retorisk formulering för att förstärka poängen ytterligare.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Till och med Hinnoms dal kommer att restaureras i framtiden, och därför kan inte elden existera för alltid: </a:t>
            </a:r>
            <a:r>
              <a:rPr lang="sv-SE" sz="1200" i="1" dirty="0"/>
              <a:t>Hela dalen där man har lagt lik och aska och alla fälten ner till Kidrondalen och till hörnet vid Hästporten österut ska vara helgade åt Herren.</a:t>
            </a:r>
            <a:r>
              <a:rPr lang="sv-SE" sz="1200" dirty="0"/>
              <a:t> (Jer 31:40)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pPr marL="0" lvl="0" indent="0"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sv-SE" sz="12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Ett tredje ställe, </a:t>
            </a:r>
            <a:r>
              <a:rPr lang="sv-SE" sz="1200" b="0" i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tartarus</a:t>
            </a:r>
            <a:r>
              <a:rPr lang="sv-SE" sz="12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, finns endast en gång i Bibeln: </a:t>
            </a:r>
            <a:r>
              <a:rPr lang="sv-SE" sz="1200" b="0" i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Ty Gud skonade inte de änglar som hade syndat utan kastade dem i </a:t>
            </a:r>
            <a:r>
              <a:rPr lang="sv-SE" sz="1200" b="0" i="1" u="sng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avgrunden</a:t>
            </a:r>
            <a:r>
              <a:rPr lang="sv-SE" sz="1200" b="0" i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[tartarus] och överlämnade dem åt mörker och kedjor, för att de skulle hållas i förvar till domen. </a:t>
            </a:r>
            <a:r>
              <a:rPr lang="sv-SE" sz="11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(2 Pet</a:t>
            </a:r>
            <a:r>
              <a:rPr lang="sv-SE" sz="1100" b="0" i="0" kern="12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2:4) </a:t>
            </a:r>
            <a:r>
              <a:rPr lang="sv-SE" sz="1200" dirty="0">
                <a:effectLst/>
              </a:rPr>
              <a:t>Behöver inte vara en plats utan ett tillstånd eller begränsning.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087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VO: Två huvudegenskaper hos Gud.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VO: Eftersom det brukar vara lättare att devalvera Guds helighet än hans kärlek ansluter man sig därför </a:t>
            </a:r>
            <a:r>
              <a:rPr lang="sv-SE" sz="12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brist på kända alternativ </a:t>
            </a:r>
            <a:r>
              <a:rPr lang="sv-SE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 universalismen. </a:t>
            </a:r>
            <a:endParaRPr lang="sv-SE"/>
          </a:p>
          <a:p>
            <a:endParaRPr lang="sv-SE"/>
          </a:p>
          <a:p>
            <a:r>
              <a:rPr lang="sv-SE"/>
              <a:t>Det </a:t>
            </a:r>
            <a:r>
              <a:rPr lang="sv-SE" dirty="0"/>
              <a:t>är intolerant att säga till en buddist att han också kommer till Gud, eftersom frälsning för honom är att dö (</a:t>
            </a:r>
            <a:r>
              <a:rPr lang="sv-SE"/>
              <a:t>nirvana).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76EC-C84D-4117-AB1D-1C19FDABD09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92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E2E0B495-6B85-4D58-92AF-EE0887EC8EB4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3999"/>
          </a:xfrm>
          <a:prstGeom prst="rect">
            <a:avLst/>
          </a:prstGeom>
          <a:gradFill>
            <a:gsLst>
              <a:gs pos="30000">
                <a:schemeClr val="accent6">
                  <a:lumMod val="75000"/>
                </a:schemeClr>
              </a:gs>
              <a:gs pos="1000">
                <a:schemeClr val="accent6">
                  <a:lumMod val="75000"/>
                </a:schemeClr>
              </a:gs>
              <a:gs pos="100000">
                <a:srgbClr val="FEF0FA"/>
              </a:gs>
            </a:gsLst>
            <a:lin ang="0" scaled="0"/>
          </a:gradFill>
        </p:spPr>
        <p:txBody>
          <a:bodyPr lIns="216000"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83999"/>
          </a:xfrm>
          <a:prstGeom prst="rect">
            <a:avLst/>
          </a:prstGeom>
          <a:noFill/>
        </p:spPr>
        <p:txBody>
          <a:bodyPr lIns="216000" anchor="ctr"/>
          <a:lstStyle>
            <a:lvl1pPr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332EC28-B668-4465-BA3A-B1A010DED0C9}"/>
              </a:ext>
            </a:extLst>
          </p:cNvPr>
          <p:cNvSpPr txBox="1"/>
          <p:nvPr userDrawn="1"/>
        </p:nvSpPr>
        <p:spPr>
          <a:xfrm>
            <a:off x="9831694" y="6892"/>
            <a:ext cx="23450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378550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4FE6DED-F058-4BC6-8951-40165336A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65" y="5460762"/>
            <a:ext cx="1340421" cy="1094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latshållare för media 8">
            <a:extLst>
              <a:ext uri="{FF2B5EF4-FFF2-40B4-BE49-F238E27FC236}">
                <a16:creationId xmlns:a16="http://schemas.microsoft.com/office/drawing/2014/main" id="{70ED48DC-E196-4BDC-8D11-403E1D76F67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553259" y="407865"/>
            <a:ext cx="4200525" cy="476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1E324C0-6B08-4E91-91D0-65C955B424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7988"/>
            <a:ext cx="7553325" cy="28071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sv-SE" sz="10500" b="1" kern="1200" spc="50" smtClean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14300">
                    <a:schemeClr val="bg2"/>
                  </a:glow>
                </a:effectLst>
                <a:latin typeface="Calibri"/>
                <a:ea typeface="+mn-ea"/>
                <a:cs typeface="+mn-cs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sv-SE"/>
              <a:t>Rubrik r1 Rubrik r2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55718E09-607E-42E5-A92D-026E38015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20850"/>
            <a:ext cx="7553259" cy="13691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Underrubrik r1</a:t>
            </a:r>
          </a:p>
          <a:p>
            <a:pPr lvl="0"/>
            <a:r>
              <a:rPr lang="sv-SE"/>
              <a:t>Underrubrik r2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14D8E169-F450-46F9-BED5-872C2FE57E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380508"/>
            <a:ext cx="7553259" cy="1176338"/>
          </a:xfrm>
          <a:prstGeom prst="rect">
            <a:avLst/>
          </a:prstGeom>
          <a:solidFill>
            <a:schemeClr val="tx1"/>
          </a:solidFill>
        </p:spPr>
        <p:txBody>
          <a:bodyPr lIns="0" rIns="0" anchor="ctr"/>
          <a:lstStyle>
            <a:lvl1pPr marL="0" indent="0" algn="ctr">
              <a:buFont typeface="Arial" panose="020B0604020202020204" pitchFamily="34" charset="0"/>
              <a:buNone/>
              <a:defRPr sz="7200" b="1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x. Avsnittstitel</a:t>
            </a:r>
          </a:p>
        </p:txBody>
      </p:sp>
    </p:spTree>
    <p:extLst>
      <p:ext uri="{BB962C8B-B14F-4D97-AF65-F5344CB8AC3E}">
        <p14:creationId xmlns:p14="http://schemas.microsoft.com/office/powerpoint/2010/main" val="28722396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9728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72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4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9D9FEB3-FBE7-4CB5-8BEB-E801A34872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>
                <a:effectLst>
                  <a:glow rad="114300">
                    <a:schemeClr val="accent6"/>
                  </a:glow>
                </a:effectLst>
              </a:rPr>
              <a:t>Vad är en</a:t>
            </a:r>
            <a:br>
              <a:rPr lang="sv-SE" dirty="0">
                <a:effectLst>
                  <a:glow rad="114300">
                    <a:schemeClr val="accent6"/>
                  </a:glow>
                </a:effectLst>
              </a:rPr>
            </a:br>
            <a:r>
              <a:rPr lang="sv-SE" dirty="0">
                <a:effectLst>
                  <a:glow rad="114300">
                    <a:schemeClr val="accent6"/>
                  </a:glow>
                </a:effectLst>
              </a:rPr>
              <a:t>människa?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098A4C-F184-4824-A4F9-129297816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En studie i människans natur, ursprung och destination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D0FC435-0128-4AA0-8D02-262A1AF7B5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380508"/>
            <a:ext cx="9153832" cy="1176338"/>
          </a:xfrm>
        </p:spPr>
        <p:txBody>
          <a:bodyPr lIns="360000"/>
          <a:lstStyle/>
          <a:p>
            <a:pPr algn="l"/>
            <a:r>
              <a:rPr lang="sv-SE" dirty="0">
                <a:solidFill>
                  <a:schemeClr val="accent6"/>
                </a:solidFill>
              </a:rPr>
              <a:t>3. Himmel &amp; Helvete</a:t>
            </a:r>
          </a:p>
        </p:txBody>
      </p:sp>
      <p:pic>
        <p:nvPicPr>
          <p:cNvPr id="6" name="Bildobjekt 5" descr="En bild som visar text, bok, håller&#10;&#10;Automatiskt genererad beskrivning">
            <a:extLst>
              <a:ext uri="{FF2B5EF4-FFF2-40B4-BE49-F238E27FC236}">
                <a16:creationId xmlns:a16="http://schemas.microsoft.com/office/drawing/2014/main" id="{A6809DF8-E62A-48EF-B4A9-3DB1044CA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228">
            <a:off x="7995432" y="689508"/>
            <a:ext cx="3447287" cy="4667226"/>
          </a:xfrm>
          <a:prstGeom prst="rect">
            <a:avLst/>
          </a:prstGeom>
          <a:effectLst>
            <a:glow rad="228600">
              <a:schemeClr val="accent6">
                <a:lumMod val="75000"/>
                <a:alpha val="40000"/>
              </a:schemeClr>
            </a:glow>
          </a:effec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6B766BF-15DF-436F-8E36-82113A73E173}"/>
              </a:ext>
            </a:extLst>
          </p:cNvPr>
          <p:cNvSpPr txBox="1"/>
          <p:nvPr/>
        </p:nvSpPr>
        <p:spPr>
          <a:xfrm>
            <a:off x="5420616" y="4934084"/>
            <a:ext cx="483549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accent6">
                    <a:lumMod val="75000"/>
                  </a:schemeClr>
                </a:solidFill>
              </a:rPr>
              <a:t>www.masterdirigentensverk.se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7B51F6D-EEDB-41EA-B54B-DAC779F521DD}"/>
              </a:ext>
            </a:extLst>
          </p:cNvPr>
          <p:cNvSpPr txBox="1"/>
          <p:nvPr/>
        </p:nvSpPr>
        <p:spPr>
          <a:xfrm>
            <a:off x="9781030" y="5212"/>
            <a:ext cx="2345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b="1" dirty="0">
                <a:solidFill>
                  <a:schemeClr val="bg1"/>
                </a:solidFill>
              </a:rPr>
              <a:t>Bibelkanalen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bg1"/>
                </a:solidFill>
              </a:rPr>
              <a:t>(YouTube)</a:t>
            </a:r>
            <a:endParaRPr lang="LID4096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628566"/>
      </p:ext>
    </p:extLst>
  </p:cSld>
  <p:clrMapOvr>
    <a:masterClrMapping/>
  </p:clrMapOvr>
  <p:transition advTm="1458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Himmel</a:t>
            </a: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F1203C3-6FC7-4622-BF3A-87E6B60035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4166818"/>
            <a:ext cx="4291584" cy="269118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415ECCB-15ED-456F-BCDC-0B466F926726}"/>
              </a:ext>
            </a:extLst>
          </p:cNvPr>
          <p:cNvSpPr/>
          <p:nvPr/>
        </p:nvSpPr>
        <p:spPr>
          <a:xfrm>
            <a:off x="0" y="709877"/>
            <a:ext cx="12192000" cy="5940088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>
                <a:ea typeface="Times New Roman" panose="02020603050405020304" pitchFamily="18" charset="0"/>
                <a:cs typeface="Calibri" panose="020F0502020204030204" pitchFamily="34" charset="0"/>
              </a:rPr>
              <a:t>Det kristna arvet är </a:t>
            </a:r>
            <a:r>
              <a:rPr lang="sv-S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Calibri" panose="020F0502020204030204" pitchFamily="34" charset="0"/>
              </a:rPr>
              <a:t>Guds rike</a:t>
            </a:r>
            <a:r>
              <a:rPr lang="sv-SE" sz="240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v-SE" sz="2400" i="1" u="sng">
                <a:ea typeface="Times New Roman" panose="02020603050405020304" pitchFamily="18" charset="0"/>
                <a:cs typeface="Calibri" panose="020F0502020204030204" pitchFamily="34" charset="0"/>
              </a:rPr>
              <a:t>på jorden</a:t>
            </a:r>
            <a:r>
              <a:rPr lang="sv-SE" sz="2400"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717550" lvl="1" indent="-273050"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 rättfärdiga ska ärva </a:t>
            </a:r>
            <a:r>
              <a:rPr lang="sv-SE" sz="2400" i="1" u="sng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landet</a:t>
            </a:r>
            <a:r>
              <a:rPr lang="sv-SE" sz="240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och bo där för evigt. </a:t>
            </a:r>
            <a:r>
              <a:rPr lang="sv-SE">
                <a:ea typeface="Times New Roman" panose="02020603050405020304" pitchFamily="18" charset="0"/>
                <a:cs typeface="Calibri" panose="020F0502020204030204" pitchFamily="34" charset="0"/>
              </a:rPr>
              <a:t>(Ps 37:29)</a:t>
            </a:r>
          </a:p>
          <a:p>
            <a:pPr marL="717550" lvl="1" indent="-273050">
              <a:buFont typeface="Arial" panose="020B0604020202020204" pitchFamily="34" charset="0"/>
              <a:buChar char="•"/>
            </a:pPr>
            <a:r>
              <a:rPr lang="sv-SE" sz="2400">
                <a:ea typeface="Times New Roman" panose="02020603050405020304" pitchFamily="18" charset="0"/>
                <a:cs typeface="Times New Roman" panose="02020603050405020304" pitchFamily="18" charset="0"/>
              </a:rPr>
              <a:t>”Landet” är vad Gud lovade Abraham:  </a:t>
            </a:r>
            <a:r>
              <a:rPr lang="sv-SE" sz="24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Det </a:t>
            </a:r>
            <a:r>
              <a:rPr lang="sv-SE" sz="2400" i="1" u="sng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r>
              <a:rPr lang="sv-SE" sz="24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där du bor som främling, hela </a:t>
            </a:r>
            <a:br>
              <a:rPr lang="sv-SE" sz="24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4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Kanaans land, ska jag ge åt dig </a:t>
            </a:r>
            <a:r>
              <a:rPr lang="sv-SE" sz="2400" i="1" u="sng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och dina efterkommande</a:t>
            </a:r>
            <a:r>
              <a:rPr lang="sv-SE" sz="24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som egendom för evigt.</a:t>
            </a:r>
            <a:r>
              <a:rPr lang="sv-SE" sz="240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>
                <a:ea typeface="Times New Roman" panose="02020603050405020304" pitchFamily="18" charset="0"/>
                <a:cs typeface="Times New Roman" panose="02020603050405020304" pitchFamily="18" charset="0"/>
              </a:rPr>
              <a:t>(1 Mos 17:8)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>
                <a:ea typeface="Times New Roman" panose="02020603050405020304" pitchFamily="18" charset="0"/>
                <a:cs typeface="Times New Roman" panose="02020603050405020304" pitchFamily="18" charset="0"/>
              </a:rPr>
              <a:t>Guds rike kallas ibland </a:t>
            </a:r>
            <a:r>
              <a:rPr lang="sv-S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Himmelriket</a:t>
            </a:r>
            <a:r>
              <a:rPr lang="sv-SE" sz="240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17550" lvl="1" indent="-273050">
              <a:buFont typeface="Arial" panose="020B0604020202020204" pitchFamily="34" charset="0"/>
              <a:buChar char="•"/>
            </a:pPr>
            <a:r>
              <a:rPr lang="sv-SE" sz="2400">
                <a:ea typeface="Times New Roman" panose="02020603050405020304" pitchFamily="18" charset="0"/>
                <a:cs typeface="Times New Roman" panose="02020603050405020304" pitchFamily="18" charset="0"/>
              </a:rPr>
              <a:t>Bara i Matteus, skrivet till judar som inte ville använda Guds namn i onödan.</a:t>
            </a:r>
          </a:p>
          <a:p>
            <a:pPr marL="717550" lvl="1" indent="-273050">
              <a:buFont typeface="Arial" panose="020B0604020202020204" pitchFamily="34" charset="0"/>
              <a:buChar char="•"/>
            </a:pPr>
            <a:r>
              <a:rPr lang="sv-SE" sz="2400">
                <a:ea typeface="Times New Roman" panose="02020603050405020304" pitchFamily="18" charset="0"/>
                <a:cs typeface="Times New Roman" panose="02020603050405020304" pitchFamily="18" charset="0"/>
              </a:rPr>
              <a:t>”Himlens Guds rike” är riket </a:t>
            </a:r>
            <a:r>
              <a:rPr lang="sv-SE" sz="2400" b="1" i="1">
                <a:ea typeface="Times New Roman" panose="02020603050405020304" pitchFamily="18" charset="0"/>
                <a:cs typeface="Times New Roman" panose="02020603050405020304" pitchFamily="18" charset="0"/>
              </a:rPr>
              <a:t>från</a:t>
            </a:r>
            <a:r>
              <a:rPr lang="sv-SE" sz="2400">
                <a:ea typeface="Times New Roman" panose="02020603050405020304" pitchFamily="18" charset="0"/>
                <a:cs typeface="Times New Roman" panose="02020603050405020304" pitchFamily="18" charset="0"/>
              </a:rPr>
              <a:t> himlen, inte </a:t>
            </a:r>
            <a:r>
              <a:rPr lang="sv-SE" sz="2400" b="1" i="1"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sv-SE" sz="2400">
                <a:ea typeface="Times New Roman" panose="02020603050405020304" pitchFamily="18" charset="0"/>
                <a:cs typeface="Times New Roman" panose="02020603050405020304" pitchFamily="18" charset="0"/>
              </a:rPr>
              <a:t>himlen.</a:t>
            </a:r>
          </a:p>
          <a:p>
            <a:pPr marL="717550" lvl="1" indent="-273050">
              <a:buFont typeface="Arial" panose="020B0604020202020204" pitchFamily="34" charset="0"/>
              <a:buChar char="•"/>
            </a:pPr>
            <a:r>
              <a:rPr lang="sv-SE" sz="2400">
                <a:ea typeface="Times New Roman" panose="02020603050405020304" pitchFamily="18" charset="0"/>
                <a:cs typeface="Times New Roman" panose="02020603050405020304" pitchFamily="18" charset="0"/>
              </a:rPr>
              <a:t>Jämför bergspredikan: </a:t>
            </a:r>
            <a:r>
              <a:rPr lang="sv-SE" sz="2400">
                <a:solidFill>
                  <a:srgbClr val="C00000"/>
                </a:solidFill>
              </a:rPr>
              <a:t>Saliga är de som är fattiga i anden, för dem tillhör </a:t>
            </a:r>
            <a:r>
              <a:rPr lang="sv-SE" sz="2400" i="1" u="sng">
                <a:solidFill>
                  <a:srgbClr val="C00000"/>
                </a:solidFill>
              </a:rPr>
              <a:t>himmelriket</a:t>
            </a:r>
            <a:r>
              <a:rPr lang="sv-SE" sz="2400">
                <a:solidFill>
                  <a:srgbClr val="C00000"/>
                </a:solidFill>
              </a:rPr>
              <a:t>… Saliga är de ödmjuka, för de ska ärva </a:t>
            </a:r>
            <a:r>
              <a:rPr lang="sv-SE" sz="2400" i="1" u="sng">
                <a:solidFill>
                  <a:srgbClr val="C00000"/>
                </a:solidFill>
              </a:rPr>
              <a:t>jorden</a:t>
            </a:r>
            <a:r>
              <a:rPr lang="sv-SE" sz="2400">
                <a:solidFill>
                  <a:srgbClr val="C00000"/>
                </a:solidFill>
              </a:rPr>
              <a:t>. </a:t>
            </a:r>
            <a:r>
              <a:rPr lang="sv-SE"/>
              <a:t>(Matt 5:3,5)</a:t>
            </a:r>
            <a:endParaRPr lang="sv-SE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>
                <a:ea typeface="Times New Roman" panose="02020603050405020304" pitchFamily="18" charset="0"/>
                <a:cs typeface="Times New Roman" panose="02020603050405020304" pitchFamily="18" charset="0"/>
              </a:rPr>
              <a:t>Gud kommer till oss, inte tvärtom:</a:t>
            </a:r>
          </a:p>
          <a:p>
            <a:pPr marL="717550" lvl="1" indent="-273050"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C00000"/>
                </a:solidFill>
              </a:rPr>
              <a:t>När en befallning ljuder… då ska Herren själv komma </a:t>
            </a:r>
            <a:br>
              <a:rPr lang="sv-SE" sz="2400">
                <a:solidFill>
                  <a:srgbClr val="C00000"/>
                </a:solidFill>
              </a:rPr>
            </a:br>
            <a:r>
              <a:rPr lang="sv-SE" sz="2400" i="1" u="sng">
                <a:solidFill>
                  <a:srgbClr val="C00000"/>
                </a:solidFill>
              </a:rPr>
              <a:t>ner från himlen</a:t>
            </a:r>
            <a:r>
              <a:rPr lang="sv-SE" sz="2400">
                <a:solidFill>
                  <a:srgbClr val="C00000"/>
                </a:solidFill>
              </a:rPr>
              <a:t>.</a:t>
            </a:r>
            <a:r>
              <a:rPr lang="sv-SE" sz="2400"/>
              <a:t> </a:t>
            </a:r>
            <a:r>
              <a:rPr lang="sv-SE"/>
              <a:t>(1 Tess 4:16)</a:t>
            </a:r>
          </a:p>
          <a:p>
            <a:pPr marL="717550" lvl="1" indent="-273050"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C00000"/>
                </a:solidFill>
              </a:rPr>
              <a:t>Jag såg… det nya Jerusalem </a:t>
            </a:r>
            <a:r>
              <a:rPr lang="sv-SE" sz="2400" i="1" u="sng">
                <a:solidFill>
                  <a:srgbClr val="C00000"/>
                </a:solidFill>
              </a:rPr>
              <a:t>komma ner</a:t>
            </a:r>
            <a:r>
              <a:rPr lang="sv-SE" sz="2400">
                <a:solidFill>
                  <a:srgbClr val="C00000"/>
                </a:solidFill>
              </a:rPr>
              <a:t> från himlen… </a:t>
            </a:r>
            <a:br>
              <a:rPr lang="sv-SE" sz="2400">
                <a:solidFill>
                  <a:srgbClr val="C00000"/>
                </a:solidFill>
              </a:rPr>
            </a:br>
            <a:r>
              <a:rPr lang="sv-SE" sz="2400">
                <a:solidFill>
                  <a:srgbClr val="C00000"/>
                </a:solidFill>
              </a:rPr>
              <a:t>"Se! Nu står Guds boning </a:t>
            </a:r>
            <a:r>
              <a:rPr lang="sv-SE" sz="2400" i="1" u="sng">
                <a:solidFill>
                  <a:srgbClr val="C00000"/>
                </a:solidFill>
              </a:rPr>
              <a:t>bland människorna</a:t>
            </a:r>
            <a:r>
              <a:rPr lang="sv-SE" sz="2400">
                <a:solidFill>
                  <a:srgbClr val="C00000"/>
                </a:solidFill>
              </a:rPr>
              <a:t>. Han ska </a:t>
            </a:r>
            <a:br>
              <a:rPr lang="sv-SE" sz="2400">
                <a:solidFill>
                  <a:srgbClr val="C00000"/>
                </a:solidFill>
              </a:rPr>
            </a:br>
            <a:r>
              <a:rPr lang="sv-SE" sz="2400" i="1" u="sng">
                <a:solidFill>
                  <a:srgbClr val="C00000"/>
                </a:solidFill>
              </a:rPr>
              <a:t>bo hos dem</a:t>
            </a:r>
            <a:r>
              <a:rPr lang="sv-SE" sz="2400">
                <a:solidFill>
                  <a:srgbClr val="C00000"/>
                </a:solidFill>
              </a:rPr>
              <a:t>… och Gud själv ska vara </a:t>
            </a:r>
            <a:r>
              <a:rPr lang="sv-SE" sz="2400" i="1" u="sng">
                <a:solidFill>
                  <a:srgbClr val="C00000"/>
                </a:solidFill>
              </a:rPr>
              <a:t>hos dem</a:t>
            </a:r>
            <a:r>
              <a:rPr lang="sv-SE" sz="2400">
                <a:solidFill>
                  <a:srgbClr val="C00000"/>
                </a:solidFill>
              </a:rPr>
              <a:t>. </a:t>
            </a:r>
            <a:r>
              <a:rPr lang="sv-SE"/>
              <a:t>(Upp 21:2-3)</a:t>
            </a:r>
            <a:endParaRPr lang="sv-SE" sz="240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C269C434-A0E4-4A21-BF54-BAD935A04B3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711485" y="4016170"/>
            <a:ext cx="1578953" cy="157895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D659E72-0ED5-4506-8D6B-B4D1F785A9CA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711485" y="4016170"/>
            <a:ext cx="1498503" cy="1498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2105136"/>
      </p:ext>
    </p:extLst>
  </p:cSld>
  <p:clrMapOvr>
    <a:masterClrMapping/>
  </p:clrMapOvr>
  <p:transition advTm="3568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Himmel &amp; Jord</a:t>
            </a:r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415ECCB-15ED-456F-BCDC-0B466F926726}"/>
              </a:ext>
            </a:extLst>
          </p:cNvPr>
          <p:cNvSpPr/>
          <p:nvPr/>
        </p:nvSpPr>
        <p:spPr>
          <a:xfrm>
            <a:off x="0" y="709877"/>
            <a:ext cx="12192000" cy="3493264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r>
              <a:rPr lang="sv-SE" sz="2400" dirty="0"/>
              <a:t>Himlen är Guds boning och inte avsedd för människor:</a:t>
            </a:r>
          </a:p>
          <a:p>
            <a:pPr marL="260350" indent="-273050">
              <a:buFont typeface="Arial" panose="020B0604020202020204" pitchFamily="34" charset="0"/>
              <a:buChar char="•"/>
            </a:pPr>
            <a:r>
              <a:rPr lang="sv-SE" sz="2400" dirty="0"/>
              <a:t>Johannes skrev cirka år 90 </a:t>
            </a:r>
            <a:r>
              <a:rPr lang="sv-SE" sz="2400" dirty="0" err="1"/>
              <a:t>e.Kr</a:t>
            </a:r>
            <a:r>
              <a:rPr lang="sv-SE" sz="2400" dirty="0"/>
              <a:t>: </a:t>
            </a:r>
            <a:r>
              <a:rPr lang="sv-SE" sz="2400" i="1" u="sng" dirty="0">
                <a:solidFill>
                  <a:srgbClr val="C00000"/>
                </a:solidFill>
              </a:rPr>
              <a:t>Ingen</a:t>
            </a:r>
            <a:r>
              <a:rPr lang="sv-SE" sz="2400" dirty="0">
                <a:solidFill>
                  <a:srgbClr val="C00000"/>
                </a:solidFill>
              </a:rPr>
              <a:t> har stigit upp till himlen </a:t>
            </a:r>
            <a:r>
              <a:rPr lang="sv-SE" sz="2400" i="1" u="sng" dirty="0">
                <a:solidFill>
                  <a:srgbClr val="C00000"/>
                </a:solidFill>
              </a:rPr>
              <a:t>utom</a:t>
            </a:r>
            <a:r>
              <a:rPr lang="sv-SE" sz="2400" dirty="0">
                <a:solidFill>
                  <a:srgbClr val="C00000"/>
                </a:solidFill>
              </a:rPr>
              <a:t> den som </a:t>
            </a:r>
            <a:br>
              <a:rPr lang="sv-SE" sz="2400" dirty="0">
                <a:solidFill>
                  <a:srgbClr val="C00000"/>
                </a:solidFill>
              </a:rPr>
            </a:br>
            <a:r>
              <a:rPr lang="sv-SE" sz="2400" dirty="0">
                <a:solidFill>
                  <a:srgbClr val="C00000"/>
                </a:solidFill>
              </a:rPr>
              <a:t>kom ner från himlen, Människosonen som är i himlen. </a:t>
            </a:r>
            <a:r>
              <a:rPr lang="sv-SE" dirty="0"/>
              <a:t>(Joh 3:13)</a:t>
            </a:r>
          </a:p>
          <a:p>
            <a:pPr marL="260350" indent="-2730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C00000"/>
                </a:solidFill>
              </a:rPr>
              <a:t>David har ju inte stigit upp till himlen. </a:t>
            </a:r>
            <a:r>
              <a:rPr lang="sv-SE" dirty="0"/>
              <a:t>(Apg 2:34)</a:t>
            </a:r>
          </a:p>
          <a:p>
            <a:pPr marL="260350" indent="-273050">
              <a:buFont typeface="Arial" panose="020B0604020202020204" pitchFamily="34" charset="0"/>
              <a:buChar char="•"/>
            </a:pPr>
            <a:r>
              <a:rPr lang="sv-SE" sz="2400" dirty="0"/>
              <a:t>”Skyarna” är däremot del i Guds skapelse.</a:t>
            </a:r>
          </a:p>
          <a:p>
            <a:pPr>
              <a:spcBef>
                <a:spcPts val="600"/>
              </a:spcBef>
            </a:pPr>
            <a:r>
              <a:rPr lang="sv-SE" sz="2400" dirty="0"/>
              <a:t>Skapelsen återställs till Eden:</a:t>
            </a:r>
          </a:p>
          <a:p>
            <a:pPr marL="260350" indent="-273050">
              <a:buFont typeface="Arial" panose="020B0604020202020204" pitchFamily="34" charset="0"/>
              <a:buChar char="•"/>
            </a:pPr>
            <a:r>
              <a:rPr lang="sv-SE" sz="2400" dirty="0"/>
              <a:t>”Paradis” används bara för Eden och Nya Jerusalem.</a:t>
            </a:r>
          </a:p>
          <a:p>
            <a:pPr marL="260350" indent="-273050">
              <a:buFont typeface="Arial" panose="020B0604020202020204" pitchFamily="34" charset="0"/>
              <a:buChar char="•"/>
            </a:pPr>
            <a:r>
              <a:rPr lang="sv-SE" sz="2400" dirty="0"/>
              <a:t>Gnosticismen (med sin nedvärdering av det fysiska) har allegoriserat löftet till Abraham.</a:t>
            </a:r>
          </a:p>
          <a:p>
            <a:pPr marL="260350" indent="-273050">
              <a:buFont typeface="Arial" panose="020B0604020202020204" pitchFamily="34" charset="0"/>
              <a:buChar char="•"/>
            </a:pPr>
            <a:r>
              <a:rPr lang="sv-SE" sz="2400" dirty="0"/>
              <a:t>Gud återupprättar skapelsen. Han kastar inte bort den och börjar om.</a:t>
            </a:r>
          </a:p>
        </p:txBody>
      </p:sp>
      <p:pic>
        <p:nvPicPr>
          <p:cNvPr id="4" name="Bildobjekt 3" descr="En bild som visar utomhus, träd, gräs, himmel&#10;&#10;Automatiskt genererad beskrivning">
            <a:extLst>
              <a:ext uri="{FF2B5EF4-FFF2-40B4-BE49-F238E27FC236}">
                <a16:creationId xmlns:a16="http://schemas.microsoft.com/office/drawing/2014/main" id="{628FDDA2-7160-4F57-AF0F-4B445053DA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9"/>
          <a:stretch/>
        </p:blipFill>
        <p:spPr>
          <a:xfrm>
            <a:off x="-1" y="4203141"/>
            <a:ext cx="12191999" cy="2654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367678"/>
      </p:ext>
    </p:extLst>
  </p:cSld>
  <p:clrMapOvr>
    <a:masterClrMapping/>
  </p:clrMapOvr>
  <p:transition advTm="3973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F038A9D-C04D-4397-9E55-85CA46EE6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Mina kära är inte i himlen hos Jesus?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B81623D-A5EB-4E78-B546-A9FD1291486C}"/>
              </a:ext>
            </a:extLst>
          </p:cNvPr>
          <p:cNvSpPr/>
          <p:nvPr/>
        </p:nvSpPr>
        <p:spPr>
          <a:xfrm>
            <a:off x="2812025" y="3998525"/>
            <a:ext cx="1885918" cy="683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>
              <a:lnSpc>
                <a:spcPts val="2300"/>
              </a:lnSpc>
            </a:pPr>
            <a:endParaRPr lang="sv-SE" sz="2400"/>
          </a:p>
        </p:txBody>
      </p: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5D14E7EC-93FD-40DC-8C23-52D94F6612B0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4697943" y="4340525"/>
            <a:ext cx="389732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ruta 24">
            <a:extLst>
              <a:ext uri="{FF2B5EF4-FFF2-40B4-BE49-F238E27FC236}">
                <a16:creationId xmlns:a16="http://schemas.microsoft.com/office/drawing/2014/main" id="{71B2C5E7-BE6A-49DD-ACAC-61DE26E50E12}"/>
              </a:ext>
            </a:extLst>
          </p:cNvPr>
          <p:cNvSpPr txBox="1"/>
          <p:nvPr/>
        </p:nvSpPr>
        <p:spPr>
          <a:xfrm>
            <a:off x="5579898" y="3908146"/>
            <a:ext cx="2069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>
                <a:solidFill>
                  <a:srgbClr val="0070C0"/>
                </a:solidFill>
              </a:rPr>
              <a:t>”Gått ur tiden”</a:t>
            </a:r>
          </a:p>
          <a:p>
            <a:r>
              <a:rPr lang="sv-SE" sz="2400">
                <a:solidFill>
                  <a:srgbClr val="0070C0"/>
                </a:solidFill>
              </a:rPr>
              <a:t>Omedvetenhet</a:t>
            </a:r>
          </a:p>
        </p:txBody>
      </p:sp>
      <p:sp>
        <p:nvSpPr>
          <p:cNvPr id="26" name="Pil: höger 25">
            <a:extLst>
              <a:ext uri="{FF2B5EF4-FFF2-40B4-BE49-F238E27FC236}">
                <a16:creationId xmlns:a16="http://schemas.microsoft.com/office/drawing/2014/main" id="{65666EE8-343E-4394-BEEF-CB6ED607D539}"/>
              </a:ext>
            </a:extLst>
          </p:cNvPr>
          <p:cNvSpPr/>
          <p:nvPr/>
        </p:nvSpPr>
        <p:spPr>
          <a:xfrm>
            <a:off x="8606393" y="4029059"/>
            <a:ext cx="2120599" cy="683999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>
              <a:lnSpc>
                <a:spcPts val="2300"/>
              </a:lnSpc>
            </a:pPr>
            <a:endParaRPr lang="sv-SE" sz="2400"/>
          </a:p>
        </p:txBody>
      </p:sp>
      <p:sp>
        <p:nvSpPr>
          <p:cNvPr id="27" name="Pil: höger 26">
            <a:extLst>
              <a:ext uri="{FF2B5EF4-FFF2-40B4-BE49-F238E27FC236}">
                <a16:creationId xmlns:a16="http://schemas.microsoft.com/office/drawing/2014/main" id="{F53F5DAC-EC18-4913-B55C-19FB80E4871A}"/>
              </a:ext>
            </a:extLst>
          </p:cNvPr>
          <p:cNvSpPr/>
          <p:nvPr/>
        </p:nvSpPr>
        <p:spPr>
          <a:xfrm>
            <a:off x="2812025" y="3077125"/>
            <a:ext cx="7914967" cy="683999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>
              <a:lnSpc>
                <a:spcPts val="2300"/>
              </a:lnSpc>
            </a:pPr>
            <a:endParaRPr lang="sv-SE" sz="2400"/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C09D42FD-E441-447E-9017-D5C31974BB70}"/>
              </a:ext>
            </a:extLst>
          </p:cNvPr>
          <p:cNvGrpSpPr/>
          <p:nvPr/>
        </p:nvGrpSpPr>
        <p:grpSpPr>
          <a:xfrm>
            <a:off x="1171522" y="3145949"/>
            <a:ext cx="1364570" cy="1482586"/>
            <a:chOff x="388164" y="2144993"/>
            <a:chExt cx="1989981" cy="21620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Bild 7" descr="Man och kvinna">
              <a:extLst>
                <a:ext uri="{FF2B5EF4-FFF2-40B4-BE49-F238E27FC236}">
                  <a16:creationId xmlns:a16="http://schemas.microsoft.com/office/drawing/2014/main" id="{EC244FB9-B024-47EA-8EA9-05ED296D3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50089" t="6828" r="10721" b="6985"/>
            <a:stretch/>
          </p:blipFill>
          <p:spPr>
            <a:xfrm>
              <a:off x="1394992" y="2144993"/>
              <a:ext cx="983153" cy="2162087"/>
            </a:xfrm>
            <a:prstGeom prst="rect">
              <a:avLst/>
            </a:prstGeom>
          </p:spPr>
        </p:pic>
        <p:pic>
          <p:nvPicPr>
            <p:cNvPr id="28" name="Bild 27" descr="Man och kvinna">
              <a:extLst>
                <a:ext uri="{FF2B5EF4-FFF2-40B4-BE49-F238E27FC236}">
                  <a16:creationId xmlns:a16="http://schemas.microsoft.com/office/drawing/2014/main" id="{8DD6F1EA-B543-496A-936A-32985D7F4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0721" t="6828" r="50089" b="6985"/>
            <a:stretch/>
          </p:blipFill>
          <p:spPr>
            <a:xfrm>
              <a:off x="388164" y="2144993"/>
              <a:ext cx="983153" cy="2162087"/>
            </a:xfrm>
            <a:prstGeom prst="rect">
              <a:avLst/>
            </a:prstGeom>
          </p:spPr>
        </p:pic>
      </p:grpSp>
      <p:pic>
        <p:nvPicPr>
          <p:cNvPr id="31" name="Bild 30" descr="Gråtande ansikte helt fyllt">
            <a:extLst>
              <a:ext uri="{FF2B5EF4-FFF2-40B4-BE49-F238E27FC236}">
                <a16:creationId xmlns:a16="http://schemas.microsoft.com/office/drawing/2014/main" id="{C01DD1CD-B1D7-4873-B625-F21F29E96A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5464" y="3116838"/>
            <a:ext cx="612000" cy="612000"/>
          </a:xfrm>
          <a:prstGeom prst="rect">
            <a:avLst/>
          </a:prstGeom>
        </p:spPr>
      </p:pic>
      <p:pic>
        <p:nvPicPr>
          <p:cNvPr id="33" name="Bild 32" descr="Skrattande ansikte helt fyllt">
            <a:extLst>
              <a:ext uri="{FF2B5EF4-FFF2-40B4-BE49-F238E27FC236}">
                <a16:creationId xmlns:a16="http://schemas.microsoft.com/office/drawing/2014/main" id="{88AE9149-4D6A-40AE-91B6-6CC14B6C59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3311" y="3116838"/>
            <a:ext cx="612000" cy="612000"/>
          </a:xfrm>
          <a:prstGeom prst="rect">
            <a:avLst/>
          </a:prstGeom>
        </p:spPr>
      </p:pic>
      <p:pic>
        <p:nvPicPr>
          <p:cNvPr id="34" name="Bild 33" descr="Skrattande ansikte helt fyllt">
            <a:extLst>
              <a:ext uri="{FF2B5EF4-FFF2-40B4-BE49-F238E27FC236}">
                <a16:creationId xmlns:a16="http://schemas.microsoft.com/office/drawing/2014/main" id="{1C25D873-207A-427D-BABB-A4965664C0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3311" y="4063394"/>
            <a:ext cx="612000" cy="612000"/>
          </a:xfrm>
          <a:prstGeom prst="rect">
            <a:avLst/>
          </a:prstGeom>
        </p:spPr>
      </p:pic>
      <p:pic>
        <p:nvPicPr>
          <p:cNvPr id="16" name="Bild 15" descr="Förvirrat ansikte helt fyllt">
            <a:extLst>
              <a:ext uri="{FF2B5EF4-FFF2-40B4-BE49-F238E27FC236}">
                <a16:creationId xmlns:a16="http://schemas.microsoft.com/office/drawing/2014/main" id="{CD8D5946-9491-4850-A0E5-219AAEC349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24388" y="3116838"/>
            <a:ext cx="612000" cy="612000"/>
          </a:xfrm>
          <a:prstGeom prst="rect">
            <a:avLst/>
          </a:prstGeom>
        </p:spPr>
      </p:pic>
      <p:pic>
        <p:nvPicPr>
          <p:cNvPr id="19" name="Bild 18" descr="Hjärta">
            <a:extLst>
              <a:ext uri="{FF2B5EF4-FFF2-40B4-BE49-F238E27FC236}">
                <a16:creationId xmlns:a16="http://schemas.microsoft.com/office/drawing/2014/main" id="{D177B55A-B101-4AA9-887D-54F42D25FE8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20093" y="2858961"/>
            <a:ext cx="451194" cy="451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Bild 38" descr="Sol">
            <a:extLst>
              <a:ext uri="{FF2B5EF4-FFF2-40B4-BE49-F238E27FC236}">
                <a16:creationId xmlns:a16="http://schemas.microsoft.com/office/drawing/2014/main" id="{6BACED66-F700-480B-84B9-2CA81D6A50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26745" y="2390744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Bild 40" descr="Moln">
            <a:extLst>
              <a:ext uri="{FF2B5EF4-FFF2-40B4-BE49-F238E27FC236}">
                <a16:creationId xmlns:a16="http://schemas.microsoft.com/office/drawing/2014/main" id="{B667E02C-9BE5-4F9D-8707-D06BC3123F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388302" y="2417092"/>
            <a:ext cx="1040987" cy="10409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Bild 48" descr="Sova">
            <a:extLst>
              <a:ext uri="{FF2B5EF4-FFF2-40B4-BE49-F238E27FC236}">
                <a16:creationId xmlns:a16="http://schemas.microsoft.com/office/drawing/2014/main" id="{4698E9DD-0D62-40BB-9A9B-CA9F5E7D8AC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883297" y="3880911"/>
            <a:ext cx="791171" cy="791171"/>
          </a:xfrm>
          <a:prstGeom prst="rect">
            <a:avLst/>
          </a:prstGeom>
        </p:spPr>
      </p:pic>
      <p:pic>
        <p:nvPicPr>
          <p:cNvPr id="53" name="Bild 52" descr="Pil: medsols böj">
            <a:extLst>
              <a:ext uri="{FF2B5EF4-FFF2-40B4-BE49-F238E27FC236}">
                <a16:creationId xmlns:a16="http://schemas.microsoft.com/office/drawing/2014/main" id="{D9151DEB-8FD9-4A7D-9D89-A4AB86B061D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4600175">
            <a:off x="7459073" y="4154183"/>
            <a:ext cx="1335740" cy="1335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Bild 53" descr="Pil: medsols böj">
            <a:extLst>
              <a:ext uri="{FF2B5EF4-FFF2-40B4-BE49-F238E27FC236}">
                <a16:creationId xmlns:a16="http://schemas.microsoft.com/office/drawing/2014/main" id="{48D50026-6A52-40BF-86C9-9872DC1458A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9019479">
            <a:off x="4450790" y="4118977"/>
            <a:ext cx="1328293" cy="1328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6" name="Grupp 55">
            <a:extLst>
              <a:ext uri="{FF2B5EF4-FFF2-40B4-BE49-F238E27FC236}">
                <a16:creationId xmlns:a16="http://schemas.microsoft.com/office/drawing/2014/main" id="{335C284F-4A03-44C6-AEE2-91596FA7EDF1}"/>
              </a:ext>
            </a:extLst>
          </p:cNvPr>
          <p:cNvGrpSpPr/>
          <p:nvPr/>
        </p:nvGrpSpPr>
        <p:grpSpPr>
          <a:xfrm>
            <a:off x="7585013" y="1642621"/>
            <a:ext cx="2048125" cy="1468875"/>
            <a:chOff x="6995078" y="668087"/>
            <a:chExt cx="2048125" cy="1468875"/>
          </a:xfrm>
        </p:grpSpPr>
        <p:pic>
          <p:nvPicPr>
            <p:cNvPr id="11" name="Bild 10" descr="Hämta från molnet">
              <a:extLst>
                <a:ext uri="{FF2B5EF4-FFF2-40B4-BE49-F238E27FC236}">
                  <a16:creationId xmlns:a16="http://schemas.microsoft.com/office/drawing/2014/main" id="{294A8A0C-91DA-41E0-8BD2-C72A9AC48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396507" y="891693"/>
              <a:ext cx="1245269" cy="12452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8DDC5AF8-59C1-4CAE-AEB4-3ACA2F788421}"/>
                </a:ext>
              </a:extLst>
            </p:cNvPr>
            <p:cNvSpPr txBox="1"/>
            <p:nvPr/>
          </p:nvSpPr>
          <p:spPr>
            <a:xfrm>
              <a:off x="6995078" y="668087"/>
              <a:ext cx="20481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400">
                  <a:solidFill>
                    <a:schemeClr val="accent4">
                      <a:lumMod val="75000"/>
                    </a:schemeClr>
                  </a:solidFill>
                </a:rPr>
                <a:t>Jesu återkomst</a:t>
              </a:r>
            </a:p>
          </p:txBody>
        </p:sp>
      </p:grpSp>
      <p:pic>
        <p:nvPicPr>
          <p:cNvPr id="57" name="Bild 56" descr="Moln">
            <a:extLst>
              <a:ext uri="{FF2B5EF4-FFF2-40B4-BE49-F238E27FC236}">
                <a16:creationId xmlns:a16="http://schemas.microsoft.com/office/drawing/2014/main" id="{D5D550BC-18CC-4B57-8612-B8312F620A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20504" y="2172946"/>
            <a:ext cx="1040987" cy="10409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861FA12C-B0D4-4D7A-B983-F045A2D51884}"/>
              </a:ext>
            </a:extLst>
          </p:cNvPr>
          <p:cNvSpPr txBox="1"/>
          <p:nvPr/>
        </p:nvSpPr>
        <p:spPr>
          <a:xfrm>
            <a:off x="4288597" y="4783249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>
                <a:solidFill>
                  <a:schemeClr val="bg2">
                    <a:lumMod val="50000"/>
                  </a:schemeClr>
                </a:solidFill>
              </a:rPr>
              <a:t>Död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4E1610FE-9951-4BB2-99D3-AD7CB01B3EAB}"/>
              </a:ext>
            </a:extLst>
          </p:cNvPr>
          <p:cNvSpPr txBox="1"/>
          <p:nvPr/>
        </p:nvSpPr>
        <p:spPr>
          <a:xfrm>
            <a:off x="7719674" y="5035394"/>
            <a:ext cx="1370055" cy="734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sv-SE" sz="2400">
                <a:solidFill>
                  <a:schemeClr val="accent3">
                    <a:lumMod val="50000"/>
                  </a:schemeClr>
                </a:solidFill>
              </a:rPr>
              <a:t>Upp-</a:t>
            </a:r>
          </a:p>
          <a:p>
            <a:pPr algn="ctr">
              <a:lnSpc>
                <a:spcPts val="2500"/>
              </a:lnSpc>
            </a:pPr>
            <a:r>
              <a:rPr lang="sv-SE" sz="2400">
                <a:solidFill>
                  <a:schemeClr val="accent3">
                    <a:lumMod val="50000"/>
                  </a:schemeClr>
                </a:solidFill>
              </a:rPr>
              <a:t>ståndelse</a:t>
            </a:r>
          </a:p>
        </p:txBody>
      </p:sp>
      <p:grpSp>
        <p:nvGrpSpPr>
          <p:cNvPr id="63" name="Grupp 62">
            <a:extLst>
              <a:ext uri="{FF2B5EF4-FFF2-40B4-BE49-F238E27FC236}">
                <a16:creationId xmlns:a16="http://schemas.microsoft.com/office/drawing/2014/main" id="{94D713C3-52CC-483D-A5BC-2B7667BC73A1}"/>
              </a:ext>
            </a:extLst>
          </p:cNvPr>
          <p:cNvGrpSpPr/>
          <p:nvPr/>
        </p:nvGrpSpPr>
        <p:grpSpPr>
          <a:xfrm>
            <a:off x="5687161" y="4465941"/>
            <a:ext cx="1782324" cy="1782324"/>
            <a:chOff x="5763361" y="4239301"/>
            <a:chExt cx="1782324" cy="1782324"/>
          </a:xfrm>
        </p:grpSpPr>
        <p:pic>
          <p:nvPicPr>
            <p:cNvPr id="59" name="Bild 58">
              <a:extLst>
                <a:ext uri="{FF2B5EF4-FFF2-40B4-BE49-F238E27FC236}">
                  <a16:creationId xmlns:a16="http://schemas.microsoft.com/office/drawing/2014/main" id="{426EEA2C-4692-4CC5-9CDA-818193486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 rot="5400000">
              <a:off x="5763361" y="4239301"/>
              <a:ext cx="1782324" cy="17823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659C6FE6-3A33-492D-99FC-591621860FC5}"/>
                </a:ext>
              </a:extLst>
            </p:cNvPr>
            <p:cNvSpPr txBox="1"/>
            <p:nvPr/>
          </p:nvSpPr>
          <p:spPr>
            <a:xfrm>
              <a:off x="6335398" y="5384328"/>
              <a:ext cx="761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Grav</a:t>
              </a:r>
            </a:p>
          </p:txBody>
        </p:sp>
      </p:grpSp>
      <p:pic>
        <p:nvPicPr>
          <p:cNvPr id="64" name="Bild 63" descr="Hjärta">
            <a:extLst>
              <a:ext uri="{FF2B5EF4-FFF2-40B4-BE49-F238E27FC236}">
                <a16:creationId xmlns:a16="http://schemas.microsoft.com/office/drawing/2014/main" id="{EF869207-8979-4A19-9740-4A2480A79F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93714" y="3700263"/>
            <a:ext cx="451194" cy="451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C6C0541-3281-4987-81DA-10F450584CC5}"/>
              </a:ext>
            </a:extLst>
          </p:cNvPr>
          <p:cNvSpPr txBox="1"/>
          <p:nvPr/>
        </p:nvSpPr>
        <p:spPr>
          <a:xfrm>
            <a:off x="122548" y="841219"/>
            <a:ext cx="4437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>
                <a:solidFill>
                  <a:schemeClr val="accent6">
                    <a:lumMod val="75000"/>
                  </a:schemeClr>
                </a:solidFill>
              </a:rPr>
              <a:t>I praktiken blir det ingen skillnad: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390427"/>
      </p:ext>
    </p:extLst>
  </p:cSld>
  <p:clrMapOvr>
    <a:masterClrMapping/>
  </p:clrMapOvr>
  <p:transition advTm="1415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/>
      <p:bldP spid="26" grpId="0" animBg="1"/>
      <p:bldP spid="27" grpId="0" animBg="1"/>
      <p:bldP spid="60" grpId="0"/>
      <p:bldP spid="6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D629BC-22AA-4DDA-9170-56C84CCF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Helvete?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E079A2A-EEFD-46FB-91C0-507F5670FF40}"/>
              </a:ext>
            </a:extLst>
          </p:cNvPr>
          <p:cNvSpPr/>
          <p:nvPr/>
        </p:nvSpPr>
        <p:spPr>
          <a:xfrm>
            <a:off x="0" y="849853"/>
            <a:ext cx="12192000" cy="2985433"/>
          </a:xfrm>
          <a:prstGeom prst="rect">
            <a:avLst/>
          </a:prstGeom>
        </p:spPr>
        <p:txBody>
          <a:bodyPr wrap="square" lIns="216000" rIns="72000">
            <a:spAutoFit/>
          </a:bodyPr>
          <a:lstStyle/>
          <a:p>
            <a:pPr marL="268288" indent="-2682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/>
              <a:t>Alternativen i NT: </a:t>
            </a:r>
            <a:r>
              <a:rPr lang="sv-SE" sz="2400">
                <a:solidFill>
                  <a:srgbClr val="C00000"/>
                </a:solidFill>
              </a:rPr>
              <a:t>Så älskade Gud världen att han utgav sin enfödde Son, för </a:t>
            </a:r>
            <a:br>
              <a:rPr lang="sv-SE" sz="2400">
                <a:solidFill>
                  <a:srgbClr val="C00000"/>
                </a:solidFill>
              </a:rPr>
            </a:br>
            <a:r>
              <a:rPr lang="sv-SE" sz="2400">
                <a:solidFill>
                  <a:srgbClr val="C00000"/>
                </a:solidFill>
              </a:rPr>
              <a:t>att var och en som tror på honom inte ska </a:t>
            </a:r>
            <a:r>
              <a:rPr lang="sv-SE" sz="2400" i="1" u="sng">
                <a:solidFill>
                  <a:srgbClr val="C00000"/>
                </a:solidFill>
              </a:rPr>
              <a:t>gå förlorad</a:t>
            </a:r>
            <a:r>
              <a:rPr lang="sv-SE" sz="2400">
                <a:solidFill>
                  <a:srgbClr val="C00000"/>
                </a:solidFill>
              </a:rPr>
              <a:t> utan ha </a:t>
            </a:r>
            <a:r>
              <a:rPr lang="sv-SE" sz="2400" i="1" u="sng">
                <a:solidFill>
                  <a:srgbClr val="C00000"/>
                </a:solidFill>
              </a:rPr>
              <a:t>evigt liv</a:t>
            </a:r>
            <a:r>
              <a:rPr lang="sv-SE" sz="2400">
                <a:solidFill>
                  <a:srgbClr val="C00000"/>
                </a:solidFill>
              </a:rPr>
              <a:t>.</a:t>
            </a:r>
            <a:r>
              <a:rPr lang="sv-SE"/>
              <a:t> (Joh 3:16)</a:t>
            </a:r>
          </a:p>
          <a:p>
            <a:pPr marL="268288" indent="-2682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/>
              <a:t>GT beskriver slutet för de ogudaktiga som att de ska utrotas, försvinna, förgås, inte mer finnas.</a:t>
            </a:r>
          </a:p>
          <a:p>
            <a:pPr marL="268288" indent="-2682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/>
              <a:t>Jesus talar om </a:t>
            </a:r>
            <a:r>
              <a:rPr lang="sv-SE" sz="2400">
                <a:solidFill>
                  <a:srgbClr val="C00000"/>
                </a:solidFill>
              </a:rPr>
              <a:t>den eviga elden</a:t>
            </a:r>
            <a:r>
              <a:rPr lang="sv-SE">
                <a:solidFill>
                  <a:srgbClr val="C00000"/>
                </a:solidFill>
              </a:rPr>
              <a:t> </a:t>
            </a:r>
            <a:r>
              <a:rPr lang="sv-SE"/>
              <a:t>(Matt 18:8)</a:t>
            </a:r>
            <a:r>
              <a:rPr lang="sv-SE" sz="2400"/>
              <a:t> och </a:t>
            </a:r>
            <a:r>
              <a:rPr lang="sv-SE" sz="2400">
                <a:solidFill>
                  <a:srgbClr val="C00000"/>
                </a:solidFill>
              </a:rPr>
              <a:t>en eld som aldrig slocknar</a:t>
            </a:r>
            <a:r>
              <a:rPr lang="sv-SE" sz="2400"/>
              <a:t> </a:t>
            </a:r>
            <a:r>
              <a:rPr lang="sv-SE"/>
              <a:t>(Matt 3:12)</a:t>
            </a:r>
            <a:r>
              <a:rPr lang="sv-SE" sz="2400"/>
              <a:t>:</a:t>
            </a:r>
          </a:p>
          <a:p>
            <a:pPr marL="628650" lvl="1" indent="-269875">
              <a:buFont typeface="Arial" panose="020B0604020202020204" pitchFamily="34" charset="0"/>
              <a:buChar char="•"/>
            </a:pPr>
            <a:r>
              <a:rPr lang="sv-SE" sz="2400"/>
              <a:t>Det är </a:t>
            </a:r>
            <a:r>
              <a:rPr lang="sv-SE" sz="2400" i="1" u="sng"/>
              <a:t>konsekvensen</a:t>
            </a:r>
            <a:r>
              <a:rPr lang="sv-SE" sz="2400"/>
              <a:t> av synd som är evig, inte plågan.</a:t>
            </a:r>
          </a:p>
          <a:p>
            <a:pPr marL="628650" lvl="1" indent="-269875">
              <a:buFont typeface="Arial" panose="020B0604020202020204" pitchFamily="34" charset="0"/>
              <a:buChar char="•"/>
            </a:pPr>
            <a:r>
              <a:rPr lang="sv-SE" sz="2400"/>
              <a:t>Jesus betonar </a:t>
            </a:r>
            <a:r>
              <a:rPr lang="sv-SE" sz="2400" i="1" u="sng"/>
              <a:t>slutgiltigheten</a:t>
            </a:r>
            <a:r>
              <a:rPr lang="sv-SE" sz="2400"/>
              <a:t> snarare än varaktigheten.</a:t>
            </a:r>
          </a:p>
          <a:p>
            <a:pPr marL="631825" lvl="1" indent="-273050">
              <a:buFont typeface="Arial" panose="020B0604020202020204" pitchFamily="34" charset="0"/>
              <a:buChar char="•"/>
            </a:pPr>
            <a:r>
              <a:rPr lang="sv-SE" sz="2400"/>
              <a:t>Det är elden som leder till död, och inte döden som leder till eld.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05B8F65-1D25-4044-AB59-8842DB59BD6F}"/>
              </a:ext>
            </a:extLst>
          </p:cNvPr>
          <p:cNvSpPr/>
          <p:nvPr/>
        </p:nvSpPr>
        <p:spPr>
          <a:xfrm>
            <a:off x="1904215" y="3835286"/>
            <a:ext cx="8361576" cy="30227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504000" tIns="180000">
            <a:no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sv-SE" sz="2400">
                <a:solidFill>
                  <a:srgbClr val="C00000"/>
                </a:solidFill>
              </a:rPr>
              <a:t>Sodom och Gomorra… får sitt straff i </a:t>
            </a:r>
            <a:r>
              <a:rPr lang="sv-SE" sz="2400" i="1" u="sng">
                <a:solidFill>
                  <a:srgbClr val="C00000"/>
                </a:solidFill>
              </a:rPr>
              <a:t>evig eld</a:t>
            </a:r>
            <a:r>
              <a:rPr lang="sv-SE" sz="2400">
                <a:solidFill>
                  <a:srgbClr val="C00000"/>
                </a:solidFill>
              </a:rPr>
              <a:t>.</a:t>
            </a:r>
            <a:r>
              <a:rPr lang="sv-SE" sz="2400"/>
              <a:t> </a:t>
            </a:r>
            <a:r>
              <a:rPr lang="sv-SE"/>
              <a:t>(Jud 1:7) </a:t>
            </a:r>
            <a:br>
              <a:rPr lang="sv-SE" sz="2400"/>
            </a:br>
            <a:r>
              <a:rPr lang="sv-SE" sz="2400"/>
              <a:t>Brinner denna prototyp för evig eld idag?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sv-SE" sz="2400">
                <a:solidFill>
                  <a:srgbClr val="C00000"/>
                </a:solidFill>
              </a:rPr>
              <a:t>Sonen ska själv underordna sig den som har lagt allt under honom, så att </a:t>
            </a:r>
            <a:r>
              <a:rPr lang="sv-SE" sz="2400" i="1" u="sng">
                <a:solidFill>
                  <a:srgbClr val="C00000"/>
                </a:solidFill>
              </a:rPr>
              <a:t>Gud blir allt i alla</a:t>
            </a:r>
            <a:r>
              <a:rPr lang="sv-SE" sz="2400">
                <a:solidFill>
                  <a:srgbClr val="C00000"/>
                </a:solidFill>
              </a:rPr>
              <a:t>. </a:t>
            </a:r>
            <a:r>
              <a:rPr lang="sv-SE"/>
              <a:t>(1 Kor 15:28)</a:t>
            </a:r>
            <a:br>
              <a:rPr lang="sv-SE"/>
            </a:br>
            <a:r>
              <a:rPr lang="sv-SE" sz="2400">
                <a:solidFill>
                  <a:prstClr val="black"/>
                </a:solidFill>
              </a:rPr>
              <a:t>Hur kan det ske om människor finns kvar i ett helvete?</a:t>
            </a:r>
            <a:endParaRPr lang="sv-SE"/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sv-SE" sz="2400"/>
              <a:t>Varför plågas inte Jesus idag i ett helvete?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sv-SE" sz="2400"/>
              <a:t>Varför låter Gud människan leva vidare?</a:t>
            </a:r>
          </a:p>
        </p:txBody>
      </p:sp>
      <p:pic>
        <p:nvPicPr>
          <p:cNvPr id="16" name="Bildobjekt 15" descr="En bild som visar inomhus&#10;&#10;Automatiskt genererad beskrivning">
            <a:extLst>
              <a:ext uri="{FF2B5EF4-FFF2-40B4-BE49-F238E27FC236}">
                <a16:creationId xmlns:a16="http://schemas.microsoft.com/office/drawing/2014/main" id="{7BB88C55-BDD3-44EF-90FC-C662A3AA97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294" y="3835286"/>
            <a:ext cx="2170706" cy="3039507"/>
          </a:xfrm>
          <a:prstGeom prst="rect">
            <a:avLst/>
          </a:prstGeom>
        </p:spPr>
      </p:pic>
      <p:pic>
        <p:nvPicPr>
          <p:cNvPr id="17" name="Bildobjekt 16" descr="En bild som visar inomhus&#10;&#10;Automatiskt genererad beskrivning">
            <a:extLst>
              <a:ext uri="{FF2B5EF4-FFF2-40B4-BE49-F238E27FC236}">
                <a16:creationId xmlns:a16="http://schemas.microsoft.com/office/drawing/2014/main" id="{7840C62A-3462-4ABA-AEDF-8529439721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9157"/>
            <a:ext cx="2170706" cy="3038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2307320"/>
      </p:ext>
    </p:extLst>
  </p:cSld>
  <p:clrMapOvr>
    <a:masterClrMapping/>
  </p:clrMapOvr>
  <p:transition advTm="3024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Vad betyder de bibliska orden?</a:t>
            </a:r>
            <a:endParaRPr lang="sv-SE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822B8C2-9C94-4C08-BC77-971343DCFE66}"/>
              </a:ext>
            </a:extLst>
          </p:cNvPr>
          <p:cNvSpPr/>
          <p:nvPr/>
        </p:nvSpPr>
        <p:spPr>
          <a:xfrm>
            <a:off x="0" y="735630"/>
            <a:ext cx="12192000" cy="461665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r>
              <a:rPr lang="sv-SE" sz="2400" i="1" u="sng">
                <a:solidFill>
                  <a:srgbClr val="C00000"/>
                </a:solidFill>
              </a:rPr>
              <a:t>Sjön som brinner</a:t>
            </a:r>
            <a:r>
              <a:rPr lang="sv-SE" sz="2400">
                <a:solidFill>
                  <a:srgbClr val="C00000"/>
                </a:solidFill>
              </a:rPr>
              <a:t> av eld och svavel. Detta är den </a:t>
            </a:r>
            <a:r>
              <a:rPr lang="sv-SE" sz="2400" i="1" u="sng">
                <a:solidFill>
                  <a:srgbClr val="C00000"/>
                </a:solidFill>
              </a:rPr>
              <a:t>andra döden</a:t>
            </a:r>
            <a:r>
              <a:rPr lang="sv-SE" sz="2400">
                <a:solidFill>
                  <a:srgbClr val="C00000"/>
                </a:solidFill>
              </a:rPr>
              <a:t>."</a:t>
            </a:r>
            <a:r>
              <a:rPr lang="sv-SE" sz="2400"/>
              <a:t> </a:t>
            </a:r>
            <a:r>
              <a:rPr lang="sv-SE"/>
              <a:t>(Upp 20:14)</a:t>
            </a:r>
            <a:endParaRPr lang="sv-SE" sz="2400"/>
          </a:p>
        </p:txBody>
      </p:sp>
      <p:graphicFrame>
        <p:nvGraphicFramePr>
          <p:cNvPr id="24" name="Tabell 23">
            <a:extLst>
              <a:ext uri="{FF2B5EF4-FFF2-40B4-BE49-F238E27FC236}">
                <a16:creationId xmlns:a16="http://schemas.microsoft.com/office/drawing/2014/main" id="{4820B77A-99E4-4207-9AB4-D86B7BE13D1C}"/>
              </a:ext>
            </a:extLst>
          </p:cNvPr>
          <p:cNvGraphicFramePr>
            <a:graphicFrameLocks noGrp="1"/>
          </p:cNvGraphicFramePr>
          <p:nvPr/>
        </p:nvGraphicFramePr>
        <p:xfrm>
          <a:off x="319087" y="1268030"/>
          <a:ext cx="11553826" cy="35476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776913">
                  <a:extLst>
                    <a:ext uri="{9D8B030D-6E8A-4147-A177-3AD203B41FA5}">
                      <a16:colId xmlns:a16="http://schemas.microsoft.com/office/drawing/2014/main" val="3352200905"/>
                    </a:ext>
                  </a:extLst>
                </a:gridCol>
                <a:gridCol w="5776913">
                  <a:extLst>
                    <a:ext uri="{9D8B030D-6E8A-4147-A177-3AD203B41FA5}">
                      <a16:colId xmlns:a16="http://schemas.microsoft.com/office/drawing/2014/main" val="1908787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800" b="1">
                          <a:solidFill>
                            <a:schemeClr val="bg1"/>
                          </a:solidFill>
                          <a:effectLst/>
                        </a:rPr>
                        <a:t>Den första döden</a:t>
                      </a:r>
                    </a:p>
                  </a:txBody>
                  <a:tcPr marL="108000" marR="108000" marT="36000" marB="3600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>
                          <a:solidFill>
                            <a:schemeClr val="bg1"/>
                          </a:solidFill>
                          <a:effectLst/>
                        </a:rPr>
                        <a:t>Den andra döden</a:t>
                      </a:r>
                    </a:p>
                  </a:txBody>
                  <a:tcPr marL="108000" marR="108000" marT="36000" marB="3600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589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/>
                        <a:t>Grek: </a:t>
                      </a:r>
                      <a:r>
                        <a:rPr lang="sv-SE" sz="1800" i="1"/>
                        <a:t>Hades,</a:t>
                      </a:r>
                      <a:r>
                        <a:rPr lang="sv-SE" sz="1800"/>
                        <a:t> Hebr: </a:t>
                      </a:r>
                      <a:r>
                        <a:rPr lang="sv-SE" sz="1800" i="1"/>
                        <a:t>Sheol</a:t>
                      </a:r>
                      <a:endParaRPr lang="sv-SE" sz="1800"/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Grek: </a:t>
                      </a:r>
                      <a:r>
                        <a:rPr lang="sv-SE" sz="1800" i="1">
                          <a:effectLst/>
                        </a:rPr>
                        <a:t>Gehenna</a:t>
                      </a:r>
                      <a:r>
                        <a:rPr lang="sv-SE" sz="1800">
                          <a:effectLst/>
                        </a:rPr>
                        <a:t> = Hebr: </a:t>
                      </a:r>
                      <a:r>
                        <a:rPr lang="sv-SE" sz="1800" i="1">
                          <a:effectLst/>
                        </a:rPr>
                        <a:t>Hinnoms </a:t>
                      </a:r>
                      <a:r>
                        <a:rPr lang="sv-SE" sz="1800" i="1" dirty="0">
                          <a:effectLst/>
                        </a:rPr>
                        <a:t>(sons</a:t>
                      </a:r>
                      <a:r>
                        <a:rPr lang="sv-SE" sz="1800" i="1">
                          <a:effectLst/>
                        </a:rPr>
                        <a:t>) dal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346644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/>
                        <a:t>Graven, Dödsriket</a:t>
                      </a: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r>
                        <a:rPr lang="sv-SE" sz="1800"/>
                        <a:t>Eldsjön, Den eviga elden</a:t>
                      </a: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219249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975" lvl="0" indent="-18097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>
                          <a:effectLst/>
                        </a:rPr>
                        <a:t>Människans ”naturliga” död.</a:t>
                      </a:r>
                    </a:p>
                    <a:p>
                      <a:pPr marL="180975" lvl="0" indent="-18097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v-SE" sz="1800">
                          <a:effectLst/>
                        </a:rPr>
                        <a:t>Medvetandelöst tillstånd.</a:t>
                      </a: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sv-SE" sz="1800"/>
                        <a:t>En geografisk plats söder om Jerusalem.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sv-SE" sz="1800"/>
                        <a:t>Ökänd på Jesu tid och därför en metafor för det fruktansvärda med evig död.</a:t>
                      </a:r>
                    </a:p>
                  </a:txBody>
                  <a:tcPr marL="108000" marR="108000" marT="36000" marB="36000"/>
                </a:tc>
                <a:extLst>
                  <a:ext uri="{0D108BD9-81ED-4DB2-BD59-A6C34878D82A}">
                    <a16:rowId xmlns:a16="http://schemas.microsoft.com/office/drawing/2014/main" val="1765596185"/>
                  </a:ext>
                </a:extLst>
              </a:tr>
              <a:tr h="614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>
                          <a:effectLst/>
                        </a:rPr>
                        <a:t>Besegras vid uppståndelsen:</a:t>
                      </a:r>
                      <a:r>
                        <a:rPr lang="sv-SE" sz="180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sv-SE" sz="1800" kern="1200">
                          <a:solidFill>
                            <a:srgbClr val="C00000"/>
                          </a:solidFill>
                          <a:effectLst/>
                        </a:rPr>
                        <a:t>Döden är uppslukad i seger. Du död [</a:t>
                      </a:r>
                      <a:r>
                        <a:rPr lang="sv-SE" sz="1800" i="1" kern="1200">
                          <a:solidFill>
                            <a:srgbClr val="C00000"/>
                          </a:solidFill>
                          <a:effectLst/>
                        </a:rPr>
                        <a:t>thanatos</a:t>
                      </a:r>
                      <a:r>
                        <a:rPr lang="sv-SE" sz="1800" kern="1200">
                          <a:solidFill>
                            <a:srgbClr val="C00000"/>
                          </a:solidFill>
                          <a:effectLst/>
                        </a:rPr>
                        <a:t>], var är din seger? Du </a:t>
                      </a:r>
                      <a:r>
                        <a:rPr lang="sv-SE" sz="1800" strike="sngStrike" kern="1200">
                          <a:solidFill>
                            <a:srgbClr val="C00000"/>
                          </a:solidFill>
                          <a:effectLst/>
                        </a:rPr>
                        <a:t>död</a:t>
                      </a:r>
                      <a:r>
                        <a:rPr lang="sv-SE" sz="1800" kern="120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sv-SE" sz="1800" i="1" u="sng" kern="1200">
                          <a:solidFill>
                            <a:srgbClr val="C00000"/>
                          </a:solidFill>
                          <a:effectLst/>
                        </a:rPr>
                        <a:t>grav</a:t>
                      </a:r>
                      <a:r>
                        <a:rPr lang="sv-SE" sz="1800" kern="1200">
                          <a:solidFill>
                            <a:srgbClr val="C00000"/>
                          </a:solidFill>
                          <a:effectLst/>
                        </a:rPr>
                        <a:t> [</a:t>
                      </a:r>
                      <a:r>
                        <a:rPr lang="sv-SE" sz="1800" i="1" kern="1200">
                          <a:solidFill>
                            <a:srgbClr val="C00000"/>
                          </a:solidFill>
                          <a:effectLst/>
                        </a:rPr>
                        <a:t>hades</a:t>
                      </a:r>
                      <a:r>
                        <a:rPr lang="sv-SE" sz="1800" kern="1200">
                          <a:solidFill>
                            <a:srgbClr val="C00000"/>
                          </a:solidFill>
                          <a:effectLst/>
                        </a:rPr>
                        <a:t>], var är din udd?</a:t>
                      </a:r>
                      <a:r>
                        <a:rPr lang="sv-SE" sz="1800" kern="1200" baseline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sv-SE" sz="1600" kern="1200" baseline="0">
                          <a:solidFill>
                            <a:schemeClr val="dk1"/>
                          </a:solidFill>
                          <a:effectLst/>
                        </a:rPr>
                        <a:t>(1 Kor 15:54-55)</a:t>
                      </a:r>
                      <a:endParaRPr lang="sv-SE" sz="1600">
                        <a:effectLst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En barnofferplats: </a:t>
                      </a:r>
                      <a:r>
                        <a:rPr lang="sv-SE" sz="1800">
                          <a:solidFill>
                            <a:srgbClr val="C00000"/>
                          </a:solidFill>
                        </a:rPr>
                        <a:t>Ahas tände offereld i </a:t>
                      </a:r>
                      <a:r>
                        <a:rPr lang="sv-SE" sz="1800" i="1" u="sng">
                          <a:solidFill>
                            <a:srgbClr val="C00000"/>
                          </a:solidFill>
                        </a:rPr>
                        <a:t>Hinnoms sons dal</a:t>
                      </a:r>
                      <a:r>
                        <a:rPr lang="sv-SE" sz="1800">
                          <a:solidFill>
                            <a:srgbClr val="C00000"/>
                          </a:solidFill>
                        </a:rPr>
                        <a:t> och brände sina barn i eld.</a:t>
                      </a:r>
                      <a:r>
                        <a:rPr lang="sv-SE" sz="1800"/>
                        <a:t> </a:t>
                      </a:r>
                      <a:r>
                        <a:rPr lang="sv-SE" sz="1600"/>
                        <a:t>(2 Krön 28:3)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/>
                        <a:t>En likbränningsplats vid Jerusalems förstörelse: </a:t>
                      </a:r>
                      <a:r>
                        <a:rPr lang="sv-SE" sz="1800">
                          <a:solidFill>
                            <a:srgbClr val="C00000"/>
                          </a:solidFill>
                        </a:rPr>
                        <a:t>Då ska man </a:t>
                      </a:r>
                      <a:r>
                        <a:rPr lang="sv-SE" sz="1800" i="1" u="sng">
                          <a:solidFill>
                            <a:srgbClr val="C00000"/>
                          </a:solidFill>
                        </a:rPr>
                        <a:t>begrava</a:t>
                      </a:r>
                      <a:r>
                        <a:rPr lang="sv-SE" sz="1800">
                          <a:solidFill>
                            <a:srgbClr val="C00000"/>
                          </a:solidFill>
                        </a:rPr>
                        <a:t> i [Hinnoms dal] av brist på annan plats. </a:t>
                      </a:r>
                      <a:r>
                        <a:rPr lang="sv-SE" sz="1600"/>
                        <a:t>(Jer 7:32)</a:t>
                      </a:r>
                    </a:p>
                  </a:txBody>
                  <a:tcPr marL="108000" marR="108000" marT="36000" marB="36000"/>
                </a:tc>
                <a:extLst>
                  <a:ext uri="{0D108BD9-81ED-4DB2-BD59-A6C34878D82A}">
                    <a16:rowId xmlns:a16="http://schemas.microsoft.com/office/drawing/2014/main" val="245672588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>
                          <a:solidFill>
                            <a:schemeClr val="tx1"/>
                          </a:solidFill>
                        </a:rPr>
                        <a:t>Även den första döden ska förintas: </a:t>
                      </a:r>
                      <a:r>
                        <a:rPr lang="sv-SE" sz="1800">
                          <a:solidFill>
                            <a:srgbClr val="C00000"/>
                          </a:solidFill>
                        </a:rPr>
                        <a:t>Döden och </a:t>
                      </a:r>
                      <a:r>
                        <a:rPr lang="sv-SE" sz="1800" i="0" u="none" strike="sngStrike" baseline="0">
                          <a:solidFill>
                            <a:srgbClr val="C00000"/>
                          </a:solidFill>
                        </a:rPr>
                        <a:t>helvetet</a:t>
                      </a:r>
                      <a:r>
                        <a:rPr lang="sv-SE" sz="1800" i="1" u="none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sv-SE" sz="1800" i="1" u="sng">
                          <a:solidFill>
                            <a:srgbClr val="C00000"/>
                          </a:solidFill>
                        </a:rPr>
                        <a:t>[hades]</a:t>
                      </a:r>
                      <a:r>
                        <a:rPr lang="sv-SE" sz="1800">
                          <a:solidFill>
                            <a:srgbClr val="C00000"/>
                          </a:solidFill>
                        </a:rPr>
                        <a:t> kastades i </a:t>
                      </a:r>
                      <a:r>
                        <a:rPr lang="sv-SE" sz="1800" u="sng">
                          <a:solidFill>
                            <a:srgbClr val="C00000"/>
                          </a:solidFill>
                        </a:rPr>
                        <a:t>eldsjön</a:t>
                      </a:r>
                      <a:r>
                        <a:rPr lang="sv-SE" sz="1800">
                          <a:solidFill>
                            <a:srgbClr val="C00000"/>
                          </a:solidFill>
                        </a:rPr>
                        <a:t>. </a:t>
                      </a:r>
                      <a:r>
                        <a:rPr lang="sv-SE" sz="1600"/>
                        <a:t>(Upp 20:14)</a:t>
                      </a:r>
                      <a:endParaRPr lang="sv-SE" sz="160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36000" marB="36000" anchor="ctr"/>
                </a:tc>
                <a:tc hMerge="1">
                  <a:txBody>
                    <a:bodyPr/>
                    <a:lstStyle/>
                    <a:p>
                      <a:endParaRPr lang="sv-SE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362347"/>
                  </a:ext>
                </a:extLst>
              </a:tr>
            </a:tbl>
          </a:graphicData>
        </a:graphic>
      </p:graphicFrame>
      <p:sp>
        <p:nvSpPr>
          <p:cNvPr id="25" name="textruta 24">
            <a:extLst>
              <a:ext uri="{FF2B5EF4-FFF2-40B4-BE49-F238E27FC236}">
                <a16:creationId xmlns:a16="http://schemas.microsoft.com/office/drawing/2014/main" id="{6C0C519A-712A-47B5-8340-1286449B17DB}"/>
              </a:ext>
            </a:extLst>
          </p:cNvPr>
          <p:cNvSpPr txBox="1"/>
          <p:nvPr/>
        </p:nvSpPr>
        <p:spPr>
          <a:xfrm>
            <a:off x="0" y="4897801"/>
            <a:ext cx="8713694" cy="1938992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sv-SE" sz="2400"/>
              <a:t>Ordet </a:t>
            </a:r>
            <a:r>
              <a:rPr lang="sv-SE" sz="2400" i="1"/>
              <a:t>evig</a:t>
            </a:r>
            <a:r>
              <a:rPr lang="sv-SE" sz="2400"/>
              <a:t> finns inte på hebreiska. </a:t>
            </a:r>
            <a:r>
              <a:rPr lang="sv-SE" sz="2400" i="1"/>
              <a:t>Owlam</a:t>
            </a:r>
            <a:r>
              <a:rPr lang="sv-SE" sz="2400"/>
              <a:t> översätts ”evig”, men betyder mer oavbrutet, tills vidare, så långt vi kan se.</a:t>
            </a:r>
          </a:p>
          <a:p>
            <a:pPr marL="447675" indent="-266700">
              <a:buFont typeface="Arial" panose="020B0604020202020204" pitchFamily="34" charset="0"/>
              <a:buChar char="•"/>
            </a:pPr>
            <a:r>
              <a:rPr lang="sv-SE" sz="2400">
                <a:solidFill>
                  <a:srgbClr val="C00000"/>
                </a:solidFill>
              </a:rPr>
              <a:t>Ett </a:t>
            </a:r>
            <a:r>
              <a:rPr lang="sv-SE" sz="2400" i="1" u="sng">
                <a:solidFill>
                  <a:srgbClr val="C00000"/>
                </a:solidFill>
              </a:rPr>
              <a:t>evigt [owlam]</a:t>
            </a:r>
            <a:r>
              <a:rPr lang="sv-SE" sz="2400">
                <a:solidFill>
                  <a:srgbClr val="C00000"/>
                </a:solidFill>
              </a:rPr>
              <a:t> prästadöme</a:t>
            </a:r>
            <a:r>
              <a:rPr lang="sv-SE" sz="2400"/>
              <a:t> </a:t>
            </a:r>
            <a:r>
              <a:rPr lang="sv-SE"/>
              <a:t>(2 Mos 40:15)</a:t>
            </a:r>
            <a:r>
              <a:rPr lang="sv-SE" sz="2400"/>
              <a:t>. Det är ersatt idag.</a:t>
            </a:r>
          </a:p>
          <a:p>
            <a:pPr marL="447675" indent="-266700">
              <a:buFont typeface="Arial" panose="020B0604020202020204" pitchFamily="34" charset="0"/>
              <a:buChar char="•"/>
            </a:pPr>
            <a:r>
              <a:rPr lang="sv-SE" sz="2400"/>
              <a:t>Bibeln har ”eviga engångshändelser” som utförs en gång och med </a:t>
            </a:r>
            <a:r>
              <a:rPr lang="sv-SE" sz="2400" i="1" u="sng"/>
              <a:t>evigt resultat</a:t>
            </a:r>
            <a:r>
              <a:rPr lang="sv-SE" sz="2400"/>
              <a:t>: evigt beslut, evig återlösning </a:t>
            </a:r>
            <a:r>
              <a:rPr lang="sv-SE" sz="2400" i="1"/>
              <a:t>och evig eld</a:t>
            </a:r>
            <a:r>
              <a:rPr lang="sv-SE" sz="2400"/>
              <a:t>.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1C395581-0D1B-4D19-854B-C42799376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694" y="4897801"/>
            <a:ext cx="3430681" cy="19221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5F32A4F-3B47-4F86-8C7B-37258FDFECCB}"/>
              </a:ext>
            </a:extLst>
          </p:cNvPr>
          <p:cNvSpPr txBox="1"/>
          <p:nvPr/>
        </p:nvSpPr>
        <p:spPr>
          <a:xfrm>
            <a:off x="8928303" y="6358236"/>
            <a:ext cx="3001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Gehenna</a:t>
            </a:r>
            <a:r>
              <a:rPr lang="sv-SE" sz="2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Helvetet?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48BD857-993A-440C-B682-54E3E06BA0C6}"/>
              </a:ext>
            </a:extLst>
          </p:cNvPr>
          <p:cNvSpPr/>
          <p:nvPr/>
        </p:nvSpPr>
        <p:spPr>
          <a:xfrm>
            <a:off x="395925" y="1696825"/>
            <a:ext cx="2592371" cy="245097"/>
          </a:xfrm>
          <a:prstGeom prst="rect">
            <a:avLst/>
          </a:prstGeom>
          <a:solidFill>
            <a:srgbClr val="FFFFFF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F4761D7-375F-459F-B72B-589DD4207027}"/>
              </a:ext>
            </a:extLst>
          </p:cNvPr>
          <p:cNvSpPr/>
          <p:nvPr/>
        </p:nvSpPr>
        <p:spPr>
          <a:xfrm>
            <a:off x="395924" y="2085503"/>
            <a:ext cx="2592371" cy="245097"/>
          </a:xfrm>
          <a:prstGeom prst="rect">
            <a:avLst/>
          </a:prstGeom>
          <a:solidFill>
            <a:srgbClr val="FFFFFF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BA289B6-8E4F-49AB-AC2C-28A818574A81}"/>
              </a:ext>
            </a:extLst>
          </p:cNvPr>
          <p:cNvSpPr/>
          <p:nvPr/>
        </p:nvSpPr>
        <p:spPr>
          <a:xfrm>
            <a:off x="395925" y="3343425"/>
            <a:ext cx="5618376" cy="851503"/>
          </a:xfrm>
          <a:prstGeom prst="rect">
            <a:avLst/>
          </a:prstGeom>
          <a:solidFill>
            <a:srgbClr val="FFFFFF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B21095A-A2CC-4470-8D7E-375E8FBCE7F0}"/>
              </a:ext>
            </a:extLst>
          </p:cNvPr>
          <p:cNvSpPr/>
          <p:nvPr/>
        </p:nvSpPr>
        <p:spPr>
          <a:xfrm>
            <a:off x="1655973" y="4524185"/>
            <a:ext cx="8892621" cy="245097"/>
          </a:xfrm>
          <a:prstGeom prst="rect">
            <a:avLst/>
          </a:prstGeom>
          <a:solidFill>
            <a:srgbClr val="FFFFFF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5717DA7-A55F-42A4-987A-92E3B027363C}"/>
              </a:ext>
            </a:extLst>
          </p:cNvPr>
          <p:cNvSpPr/>
          <p:nvPr/>
        </p:nvSpPr>
        <p:spPr>
          <a:xfrm>
            <a:off x="395924" y="2464313"/>
            <a:ext cx="2997725" cy="490434"/>
          </a:xfrm>
          <a:prstGeom prst="rect">
            <a:avLst/>
          </a:prstGeom>
          <a:solidFill>
            <a:srgbClr val="FFFFFF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D02F97E-AEE9-4BC1-B196-DCE720682AE4}"/>
              </a:ext>
            </a:extLst>
          </p:cNvPr>
          <p:cNvSpPr/>
          <p:nvPr/>
        </p:nvSpPr>
        <p:spPr>
          <a:xfrm>
            <a:off x="6190978" y="1696825"/>
            <a:ext cx="4018251" cy="245097"/>
          </a:xfrm>
          <a:prstGeom prst="rect">
            <a:avLst/>
          </a:prstGeom>
          <a:solidFill>
            <a:srgbClr val="FFFFFF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9B8BAEE-FB54-436E-B943-53D083308F2C}"/>
              </a:ext>
            </a:extLst>
          </p:cNvPr>
          <p:cNvSpPr/>
          <p:nvPr/>
        </p:nvSpPr>
        <p:spPr>
          <a:xfrm>
            <a:off x="6190977" y="2087730"/>
            <a:ext cx="4018251" cy="245097"/>
          </a:xfrm>
          <a:prstGeom prst="rect">
            <a:avLst/>
          </a:prstGeom>
          <a:solidFill>
            <a:srgbClr val="FFFFFF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79742BE-E753-4054-94BA-33CC073CA46F}"/>
              </a:ext>
            </a:extLst>
          </p:cNvPr>
          <p:cNvSpPr/>
          <p:nvPr/>
        </p:nvSpPr>
        <p:spPr>
          <a:xfrm>
            <a:off x="6190976" y="2454887"/>
            <a:ext cx="4960933" cy="768742"/>
          </a:xfrm>
          <a:prstGeom prst="rect">
            <a:avLst/>
          </a:prstGeom>
          <a:solidFill>
            <a:srgbClr val="FFFFFF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E30FCC1-0CA0-41DA-8297-E499CDD42936}"/>
              </a:ext>
            </a:extLst>
          </p:cNvPr>
          <p:cNvSpPr/>
          <p:nvPr/>
        </p:nvSpPr>
        <p:spPr>
          <a:xfrm>
            <a:off x="6165037" y="3334460"/>
            <a:ext cx="5618375" cy="1080499"/>
          </a:xfrm>
          <a:prstGeom prst="rect">
            <a:avLst/>
          </a:prstGeom>
          <a:solidFill>
            <a:srgbClr val="FFFFFF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639135"/>
      </p:ext>
    </p:extLst>
  </p:cSld>
  <p:clrMapOvr>
    <a:masterClrMapping/>
  </p:clrMapOvr>
  <p:transition advTm="5439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uiExpand="1" build="p"/>
      <p:bldP spid="3" grpId="0"/>
      <p:bldP spid="5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 21">
            <a:extLst>
              <a:ext uri="{FF2B5EF4-FFF2-40B4-BE49-F238E27FC236}">
                <a16:creationId xmlns:a16="http://schemas.microsoft.com/office/drawing/2014/main" id="{0CC10225-66BA-4CCC-8E1D-913461BA5ADE}"/>
              </a:ext>
            </a:extLst>
          </p:cNvPr>
          <p:cNvSpPr/>
          <p:nvPr/>
        </p:nvSpPr>
        <p:spPr>
          <a:xfrm>
            <a:off x="1144599" y="683999"/>
            <a:ext cx="7109731" cy="6568447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68000">
                <a:srgbClr val="FFFFFF">
                  <a:alpha val="36863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3955A755-1306-4E45-AB9F-258B6A81BDC9}"/>
              </a:ext>
            </a:extLst>
          </p:cNvPr>
          <p:cNvSpPr/>
          <p:nvPr/>
        </p:nvSpPr>
        <p:spPr>
          <a:xfrm>
            <a:off x="1677712" y="2744006"/>
            <a:ext cx="3960000" cy="3960000"/>
          </a:xfrm>
          <a:prstGeom prst="ellipse">
            <a:avLst/>
          </a:prstGeom>
          <a:gradFill flip="none" rotWithShape="1">
            <a:gsLst>
              <a:gs pos="61000">
                <a:schemeClr val="accent5">
                  <a:lumMod val="20000"/>
                  <a:lumOff val="80000"/>
                  <a:alpha val="50000"/>
                </a:schemeClr>
              </a:gs>
              <a:gs pos="0">
                <a:schemeClr val="accent5">
                  <a:alpha val="50000"/>
                  <a:lumMod val="21000"/>
                  <a:lumOff val="79000"/>
                </a:schemeClr>
              </a:gs>
              <a:gs pos="10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dirty="0">
                <a:solidFill>
                  <a:prstClr val="white"/>
                </a:solidFill>
                <a:latin typeface="Calibri"/>
              </a:rPr>
              <a:t>    </a:t>
            </a: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8D30F41B-37D7-4CD4-8647-B796F39A0B6F}"/>
              </a:ext>
            </a:extLst>
          </p:cNvPr>
          <p:cNvSpPr/>
          <p:nvPr/>
        </p:nvSpPr>
        <p:spPr>
          <a:xfrm>
            <a:off x="2724142" y="827921"/>
            <a:ext cx="3960000" cy="3960000"/>
          </a:xfrm>
          <a:prstGeom prst="ellipse">
            <a:avLst/>
          </a:prstGeom>
          <a:gradFill flip="none" rotWithShape="1">
            <a:gsLst>
              <a:gs pos="61000">
                <a:schemeClr val="accent2">
                  <a:lumMod val="20000"/>
                  <a:lumOff val="80000"/>
                  <a:alpha val="50000"/>
                </a:schemeClr>
              </a:gs>
              <a:gs pos="0">
                <a:schemeClr val="accent2">
                  <a:lumMod val="20000"/>
                  <a:lumOff val="80000"/>
                  <a:alpha val="5000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dirty="0">
                <a:solidFill>
                  <a:prstClr val="white"/>
                </a:solidFill>
                <a:latin typeface="Calibri"/>
              </a:rPr>
              <a:t>    </a:t>
            </a:r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DBFE934C-05E2-4C3B-9E40-37CE4780D9E4}"/>
              </a:ext>
            </a:extLst>
          </p:cNvPr>
          <p:cNvSpPr/>
          <p:nvPr/>
        </p:nvSpPr>
        <p:spPr>
          <a:xfrm>
            <a:off x="3769455" y="2744006"/>
            <a:ext cx="3960000" cy="3960000"/>
          </a:xfrm>
          <a:prstGeom prst="ellipse">
            <a:avLst/>
          </a:prstGeom>
          <a:gradFill flip="none" rotWithShape="1">
            <a:gsLst>
              <a:gs pos="61000">
                <a:schemeClr val="accent3">
                  <a:lumMod val="20000"/>
                  <a:lumOff val="80000"/>
                  <a:alpha val="50000"/>
                </a:schemeClr>
              </a:gs>
              <a:gs pos="0">
                <a:schemeClr val="accent3">
                  <a:lumMod val="20000"/>
                  <a:lumOff val="80000"/>
                  <a:alpha val="50000"/>
                </a:schemeClr>
              </a:gs>
              <a:gs pos="10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dirty="0">
                <a:solidFill>
                  <a:prstClr val="white"/>
                </a:solidFill>
                <a:latin typeface="Calibri"/>
              </a:rPr>
              <a:t>   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D629BC-22AA-4DDA-9170-56C84CCF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Tre synsätt på slutstationen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EFEF656-DE5A-444A-92AA-4FE1E60237D6}"/>
              </a:ext>
            </a:extLst>
          </p:cNvPr>
          <p:cNvSpPr txBox="1"/>
          <p:nvPr/>
        </p:nvSpPr>
        <p:spPr>
          <a:xfrm>
            <a:off x="6227470" y="3556956"/>
            <a:ext cx="1388265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sv-SE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Uni-</a:t>
            </a:r>
            <a:br>
              <a:rPr lang="sv-SE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sv-SE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versalism</a:t>
            </a:r>
          </a:p>
          <a:p>
            <a:pPr algn="ctr">
              <a:lnSpc>
                <a:spcPts val="2200"/>
              </a:lnSpc>
              <a:defRPr/>
            </a:pPr>
            <a:r>
              <a:rPr lang="sv-SE" sz="2000">
                <a:solidFill>
                  <a:prstClr val="black"/>
                </a:solidFill>
                <a:latin typeface="Calibri"/>
              </a:rPr>
              <a:t>Alla blir</a:t>
            </a:r>
            <a:br>
              <a:rPr lang="sv-SE" sz="2000">
                <a:solidFill>
                  <a:prstClr val="black"/>
                </a:solidFill>
                <a:latin typeface="Calibri"/>
              </a:rPr>
            </a:br>
            <a:r>
              <a:rPr lang="sv-SE" sz="2000">
                <a:solidFill>
                  <a:prstClr val="black"/>
                </a:solidFill>
                <a:latin typeface="Calibri"/>
              </a:rPr>
              <a:t>frälsta</a:t>
            </a:r>
            <a:endParaRPr lang="sv-SE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B49097F-7116-4600-88FC-17E92E0A5589}"/>
              </a:ext>
            </a:extLst>
          </p:cNvPr>
          <p:cNvSpPr txBox="1"/>
          <p:nvPr/>
        </p:nvSpPr>
        <p:spPr>
          <a:xfrm>
            <a:off x="1795322" y="3556956"/>
            <a:ext cx="141186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sv-SE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Tradi-</a:t>
            </a:r>
            <a:br>
              <a:rPr lang="sv-SE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sv-SE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tionalism</a:t>
            </a:r>
          </a:p>
          <a:p>
            <a:pPr algn="ctr">
              <a:lnSpc>
                <a:spcPts val="2200"/>
              </a:lnSpc>
              <a:defRPr/>
            </a:pPr>
            <a:r>
              <a:rPr lang="sv-SE" sz="2000">
                <a:solidFill>
                  <a:prstClr val="black"/>
                </a:solidFill>
                <a:latin typeface="Calibri"/>
              </a:rPr>
              <a:t>Själen</a:t>
            </a:r>
            <a:br>
              <a:rPr lang="sv-SE" sz="2000">
                <a:solidFill>
                  <a:prstClr val="black"/>
                </a:solidFill>
                <a:latin typeface="Calibri"/>
              </a:rPr>
            </a:br>
            <a:r>
              <a:rPr lang="sv-SE" sz="2000">
                <a:solidFill>
                  <a:prstClr val="black"/>
                </a:solidFill>
                <a:latin typeface="Calibri"/>
              </a:rPr>
              <a:t>i helvetet</a:t>
            </a:r>
            <a:endParaRPr lang="sv-SE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4A2B4D4-B024-4282-86FC-4CC327ECD359}"/>
              </a:ext>
            </a:extLst>
          </p:cNvPr>
          <p:cNvSpPr txBox="1"/>
          <p:nvPr/>
        </p:nvSpPr>
        <p:spPr>
          <a:xfrm>
            <a:off x="3589222" y="1145641"/>
            <a:ext cx="2229841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sv-SE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Annihilationism</a:t>
            </a:r>
          </a:p>
          <a:p>
            <a:pPr algn="ctr">
              <a:lnSpc>
                <a:spcPts val="2200"/>
              </a:lnSpc>
              <a:defRPr/>
            </a:pPr>
            <a:r>
              <a:rPr lang="sv-SE" sz="2000">
                <a:solidFill>
                  <a:prstClr val="black"/>
                </a:solidFill>
                <a:latin typeface="Calibri"/>
              </a:rPr>
              <a:t>Utslocknande</a:t>
            </a:r>
            <a:endParaRPr lang="sv-SE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BDD4CDA-2372-451F-9129-563ECDC39C35}"/>
              </a:ext>
            </a:extLst>
          </p:cNvPr>
          <p:cNvSpPr txBox="1"/>
          <p:nvPr/>
        </p:nvSpPr>
        <p:spPr>
          <a:xfrm>
            <a:off x="5184646" y="3033249"/>
            <a:ext cx="1392070" cy="64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defRPr/>
            </a:pPr>
            <a:r>
              <a:rPr lang="sv-SE" sz="2200" dirty="0">
                <a:solidFill>
                  <a:prstClr val="black"/>
                </a:solidFill>
                <a:latin typeface="Calibri"/>
              </a:rPr>
              <a:t>Utrotad</a:t>
            </a:r>
          </a:p>
          <a:p>
            <a:pPr algn="ctr">
              <a:lnSpc>
                <a:spcPts val="2100"/>
              </a:lnSpc>
              <a:defRPr/>
            </a:pPr>
            <a:r>
              <a:rPr lang="sv-SE" sz="2200" dirty="0">
                <a:solidFill>
                  <a:prstClr val="black"/>
                </a:solidFill>
                <a:latin typeface="Calibri"/>
              </a:rPr>
              <a:t>ondska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87536B9-B0AD-4498-9394-F2C0CD97AD5B}"/>
              </a:ext>
            </a:extLst>
          </p:cNvPr>
          <p:cNvSpPr txBox="1"/>
          <p:nvPr/>
        </p:nvSpPr>
        <p:spPr>
          <a:xfrm>
            <a:off x="3869659" y="3762763"/>
            <a:ext cx="1668966" cy="64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defRPr/>
            </a:pPr>
            <a:r>
              <a:rPr lang="sv-SE" sz="2200" b="1" dirty="0">
                <a:solidFill>
                  <a:prstClr val="black"/>
                </a:solidFill>
                <a:latin typeface="Calibri"/>
              </a:rPr>
              <a:t>Evig</a:t>
            </a:r>
          </a:p>
          <a:p>
            <a:pPr algn="ctr">
              <a:lnSpc>
                <a:spcPts val="2100"/>
              </a:lnSpc>
              <a:defRPr/>
            </a:pPr>
            <a:r>
              <a:rPr lang="sv-SE" sz="2200" b="1" dirty="0">
                <a:solidFill>
                  <a:prstClr val="black"/>
                </a:solidFill>
                <a:latin typeface="Calibri"/>
              </a:rPr>
              <a:t>destination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1CD21EA-D8A1-4E8C-B661-BE8A51251C53}"/>
              </a:ext>
            </a:extLst>
          </p:cNvPr>
          <p:cNvSpPr txBox="1"/>
          <p:nvPr/>
        </p:nvSpPr>
        <p:spPr>
          <a:xfrm>
            <a:off x="2939711" y="3033249"/>
            <a:ext cx="1119116" cy="64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defRPr/>
            </a:pPr>
            <a:r>
              <a:rPr lang="sv-SE" sz="2200" dirty="0">
                <a:solidFill>
                  <a:prstClr val="black"/>
                </a:solidFill>
                <a:latin typeface="Calibri"/>
              </a:rPr>
              <a:t>Dubbel</a:t>
            </a:r>
          </a:p>
          <a:p>
            <a:pPr algn="ctr">
              <a:lnSpc>
                <a:spcPts val="2100"/>
              </a:lnSpc>
              <a:defRPr/>
            </a:pPr>
            <a:r>
              <a:rPr lang="sv-SE" sz="2200" dirty="0">
                <a:solidFill>
                  <a:prstClr val="black"/>
                </a:solidFill>
                <a:latin typeface="Calibri"/>
              </a:rPr>
              <a:t>utgång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7562F09-4A84-447B-9635-99FAB651AA67}"/>
              </a:ext>
            </a:extLst>
          </p:cNvPr>
          <p:cNvSpPr txBox="1"/>
          <p:nvPr/>
        </p:nvSpPr>
        <p:spPr>
          <a:xfrm>
            <a:off x="3945310" y="4984784"/>
            <a:ext cx="1517667" cy="64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defRPr/>
            </a:pPr>
            <a:r>
              <a:rPr lang="sv-SE" sz="2200" dirty="0">
                <a:solidFill>
                  <a:prstClr val="black"/>
                </a:solidFill>
                <a:latin typeface="Calibri"/>
              </a:rPr>
              <a:t>Odödlig</a:t>
            </a:r>
          </a:p>
          <a:p>
            <a:pPr algn="ctr">
              <a:lnSpc>
                <a:spcPts val="2100"/>
              </a:lnSpc>
              <a:defRPr/>
            </a:pPr>
            <a:r>
              <a:rPr lang="sv-SE" sz="2200" dirty="0">
                <a:solidFill>
                  <a:prstClr val="black"/>
                </a:solidFill>
                <a:latin typeface="Calibri"/>
              </a:rPr>
              <a:t>människa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E2CD2F7F-C7C5-49C3-B3B5-E8133FB92096}"/>
              </a:ext>
            </a:extLst>
          </p:cNvPr>
          <p:cNvGrpSpPr/>
          <p:nvPr/>
        </p:nvGrpSpPr>
        <p:grpSpPr>
          <a:xfrm>
            <a:off x="5166333" y="1763312"/>
            <a:ext cx="1428276" cy="924147"/>
            <a:chOff x="3773238" y="1907382"/>
            <a:chExt cx="1428276" cy="924147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A63C43C3-2AA1-4293-B4A1-8FE76194B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676" y="1907382"/>
              <a:ext cx="1293400" cy="567319"/>
            </a:xfrm>
            <a:prstGeom prst="rect">
              <a:avLst/>
            </a:prstGeom>
          </p:spPr>
        </p:pic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5641876B-7CBA-48E8-912B-027462AFB542}"/>
                </a:ext>
              </a:extLst>
            </p:cNvPr>
            <p:cNvSpPr txBox="1"/>
            <p:nvPr/>
          </p:nvSpPr>
          <p:spPr>
            <a:xfrm>
              <a:off x="3773238" y="2400642"/>
              <a:ext cx="14282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sv-SE" sz="2200" dirty="0">
                  <a:solidFill>
                    <a:prstClr val="black"/>
                  </a:solidFill>
                  <a:latin typeface="Calibri"/>
                </a:rPr>
                <a:t>Förintande</a:t>
              </a:r>
            </a:p>
          </p:txBody>
        </p: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0DB4D703-DBF2-499B-B58C-085D2CA4D1E1}"/>
              </a:ext>
            </a:extLst>
          </p:cNvPr>
          <p:cNvGrpSpPr/>
          <p:nvPr/>
        </p:nvGrpSpPr>
        <p:grpSpPr>
          <a:xfrm>
            <a:off x="5181585" y="5721328"/>
            <a:ext cx="1293400" cy="924147"/>
            <a:chOff x="3840676" y="1907382"/>
            <a:chExt cx="1293400" cy="924147"/>
          </a:xfrm>
        </p:grpSpPr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DBB4DB1E-F4A7-4B85-8C82-E545CC7A4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676" y="1907382"/>
              <a:ext cx="1293400" cy="567319"/>
            </a:xfrm>
            <a:prstGeom prst="rect">
              <a:avLst/>
            </a:prstGeom>
          </p:spPr>
        </p:pic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3895E107-8B61-49AC-B959-696F7B7AC5EB}"/>
                </a:ext>
              </a:extLst>
            </p:cNvPr>
            <p:cNvSpPr txBox="1"/>
            <p:nvPr/>
          </p:nvSpPr>
          <p:spPr>
            <a:xfrm>
              <a:off x="3890961" y="2400642"/>
              <a:ext cx="11928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sv-SE" sz="2200" dirty="0">
                  <a:solidFill>
                    <a:prstClr val="black"/>
                  </a:solidFill>
                  <a:latin typeface="Calibri"/>
                </a:rPr>
                <a:t>Renande</a:t>
              </a: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245D12CF-512E-4DF2-A6D6-49372D4F258E}"/>
              </a:ext>
            </a:extLst>
          </p:cNvPr>
          <p:cNvGrpSpPr/>
          <p:nvPr/>
        </p:nvGrpSpPr>
        <p:grpSpPr>
          <a:xfrm>
            <a:off x="2932184" y="5721328"/>
            <a:ext cx="1293400" cy="924147"/>
            <a:chOff x="3840676" y="1907382"/>
            <a:chExt cx="1293400" cy="924147"/>
          </a:xfrm>
        </p:grpSpPr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A24FF153-3738-43FD-B231-3FF0B8634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676" y="1907382"/>
              <a:ext cx="1293400" cy="567319"/>
            </a:xfrm>
            <a:prstGeom prst="rect">
              <a:avLst/>
            </a:prstGeom>
          </p:spPr>
        </p:pic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C477742D-A890-409A-AF86-47206A3A41ED}"/>
                </a:ext>
              </a:extLst>
            </p:cNvPr>
            <p:cNvSpPr txBox="1"/>
            <p:nvPr/>
          </p:nvSpPr>
          <p:spPr>
            <a:xfrm>
              <a:off x="3873488" y="2400642"/>
              <a:ext cx="12277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sv-SE" sz="2200" dirty="0">
                  <a:solidFill>
                    <a:prstClr val="black"/>
                  </a:solidFill>
                  <a:latin typeface="Calibri"/>
                </a:rPr>
                <a:t>Plågande</a:t>
              </a:r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3AADF390-94E0-4B51-B21B-32E6EC01B607}"/>
              </a:ext>
            </a:extLst>
          </p:cNvPr>
          <p:cNvGrpSpPr/>
          <p:nvPr/>
        </p:nvGrpSpPr>
        <p:grpSpPr>
          <a:xfrm>
            <a:off x="2988133" y="1963670"/>
            <a:ext cx="1981648" cy="659811"/>
            <a:chOff x="831892" y="1934698"/>
            <a:chExt cx="1981648" cy="659811"/>
          </a:xfrm>
        </p:grpSpPr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4907B4D9-8BF5-4935-B67C-9B89E9DAC254}"/>
                </a:ext>
              </a:extLst>
            </p:cNvPr>
            <p:cNvSpPr txBox="1"/>
            <p:nvPr/>
          </p:nvSpPr>
          <p:spPr>
            <a:xfrm>
              <a:off x="831892" y="1934698"/>
              <a:ext cx="1981648" cy="65981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none" lIns="36000" tIns="72000" rIns="36000" bIns="36000" rtlCol="0" anchor="ctr">
              <a:spAutoFit/>
            </a:bodyPr>
            <a:lstStyle/>
            <a:p>
              <a:pPr marL="358775">
                <a:lnSpc>
                  <a:spcPts val="1900"/>
                </a:lnSpc>
                <a:defRPr/>
              </a:pPr>
              <a:r>
                <a:rPr lang="sv-SE">
                  <a:solidFill>
                    <a:prstClr val="white"/>
                  </a:solidFill>
                  <a:latin typeface="Calibri"/>
                </a:rPr>
                <a:t>Gud </a:t>
              </a:r>
              <a:r>
                <a:rPr lang="sv-SE" dirty="0">
                  <a:solidFill>
                    <a:prstClr val="white"/>
                  </a:solidFill>
                  <a:latin typeface="Calibri"/>
                </a:rPr>
                <a:t>helig</a:t>
              </a:r>
            </a:p>
            <a:p>
              <a:pPr marL="358775">
                <a:lnSpc>
                  <a:spcPts val="1900"/>
                </a:lnSpc>
                <a:defRPr/>
              </a:pPr>
              <a:r>
                <a:rPr lang="sv-SE">
                  <a:solidFill>
                    <a:prstClr val="white"/>
                  </a:solidFill>
                  <a:latin typeface="Calibri"/>
                </a:rPr>
                <a:t>Gud </a:t>
              </a:r>
              <a:r>
                <a:rPr lang="sv-SE" dirty="0">
                  <a:solidFill>
                    <a:prstClr val="white"/>
                  </a:solidFill>
                  <a:latin typeface="Calibri"/>
                </a:rPr>
                <a:t>barmhärtig</a:t>
              </a:r>
            </a:p>
          </p:txBody>
        </p: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DF856E56-FD90-4CCB-8D5B-84E547AAB47A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3470" y="1973859"/>
              <a:ext cx="288000" cy="288000"/>
            </a:xfrm>
            <a:prstGeom prst="rect">
              <a:avLst/>
            </a:prstGeom>
          </p:spPr>
        </p:pic>
        <p:pic>
          <p:nvPicPr>
            <p:cNvPr id="36" name="Bildobjekt 35">
              <a:extLst>
                <a:ext uri="{FF2B5EF4-FFF2-40B4-BE49-F238E27FC236}">
                  <a16:creationId xmlns:a16="http://schemas.microsoft.com/office/drawing/2014/main" id="{DC911F5D-6561-494E-9525-4603614D3257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3470" y="2269516"/>
              <a:ext cx="288000" cy="288000"/>
            </a:xfrm>
            <a:prstGeom prst="rect">
              <a:avLst/>
            </a:prstGeom>
          </p:spPr>
        </p:pic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AB19B5DF-3C18-4FEF-9A1E-A228C3DC296C}"/>
              </a:ext>
            </a:extLst>
          </p:cNvPr>
          <p:cNvGrpSpPr/>
          <p:nvPr/>
        </p:nvGrpSpPr>
        <p:grpSpPr>
          <a:xfrm>
            <a:off x="5819511" y="5019712"/>
            <a:ext cx="1981648" cy="659811"/>
            <a:chOff x="831892" y="2819969"/>
            <a:chExt cx="1981648" cy="659811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15742D70-908E-4850-AE27-E4DB4E552884}"/>
                </a:ext>
              </a:extLst>
            </p:cNvPr>
            <p:cNvSpPr txBox="1"/>
            <p:nvPr/>
          </p:nvSpPr>
          <p:spPr>
            <a:xfrm>
              <a:off x="831892" y="2819969"/>
              <a:ext cx="1981648" cy="65981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wrap="none" lIns="36000" tIns="72000" rIns="36000" bIns="36000" rtlCol="0" anchor="ctr">
              <a:spAutoFit/>
            </a:bodyPr>
            <a:lstStyle/>
            <a:p>
              <a:pPr marL="358775">
                <a:lnSpc>
                  <a:spcPts val="1900"/>
                </a:lnSpc>
                <a:defRPr/>
              </a:pPr>
              <a:r>
                <a:rPr lang="sv-SE">
                  <a:solidFill>
                    <a:prstClr val="white"/>
                  </a:solidFill>
                  <a:latin typeface="Calibri"/>
                </a:rPr>
                <a:t>Gud </a:t>
              </a:r>
              <a:r>
                <a:rPr lang="sv-SE" dirty="0">
                  <a:solidFill>
                    <a:prstClr val="white"/>
                  </a:solidFill>
                  <a:latin typeface="Calibri"/>
                </a:rPr>
                <a:t>helig</a:t>
              </a:r>
            </a:p>
            <a:p>
              <a:pPr marL="358775">
                <a:lnSpc>
                  <a:spcPts val="1900"/>
                </a:lnSpc>
                <a:defRPr/>
              </a:pPr>
              <a:r>
                <a:rPr lang="sv-SE">
                  <a:solidFill>
                    <a:prstClr val="white"/>
                  </a:solidFill>
                  <a:latin typeface="Calibri"/>
                </a:rPr>
                <a:t>Gud </a:t>
              </a:r>
              <a:r>
                <a:rPr lang="sv-SE" dirty="0">
                  <a:solidFill>
                    <a:prstClr val="white"/>
                  </a:solidFill>
                  <a:latin typeface="Calibri"/>
                </a:rPr>
                <a:t>barmhärtig</a:t>
              </a:r>
            </a:p>
          </p:txBody>
        </p:sp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49289CC3-FA3E-4CE0-9CA5-8AA287F94EFE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3470" y="2859130"/>
              <a:ext cx="288000" cy="288000"/>
            </a:xfrm>
            <a:prstGeom prst="rect">
              <a:avLst/>
            </a:prstGeom>
          </p:spPr>
        </p:pic>
        <p:pic>
          <p:nvPicPr>
            <p:cNvPr id="37" name="Bildobjekt 36">
              <a:extLst>
                <a:ext uri="{FF2B5EF4-FFF2-40B4-BE49-F238E27FC236}">
                  <a16:creationId xmlns:a16="http://schemas.microsoft.com/office/drawing/2014/main" id="{6449B479-165A-440D-A53D-4BFF83185982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3470" y="3154787"/>
              <a:ext cx="288000" cy="288000"/>
            </a:xfrm>
            <a:prstGeom prst="rect">
              <a:avLst/>
            </a:prstGeom>
          </p:spPr>
        </p:pic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68CA8C5-8C14-416F-9712-E87194CC6663}"/>
              </a:ext>
            </a:extLst>
          </p:cNvPr>
          <p:cNvGrpSpPr/>
          <p:nvPr/>
        </p:nvGrpSpPr>
        <p:grpSpPr>
          <a:xfrm>
            <a:off x="1619720" y="5019712"/>
            <a:ext cx="1981648" cy="659811"/>
            <a:chOff x="831892" y="2645311"/>
            <a:chExt cx="1981648" cy="659811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8898A20C-3B89-46C4-802A-E4EE5781FFCA}"/>
                </a:ext>
              </a:extLst>
            </p:cNvPr>
            <p:cNvSpPr txBox="1"/>
            <p:nvPr/>
          </p:nvSpPr>
          <p:spPr>
            <a:xfrm>
              <a:off x="831892" y="2645311"/>
              <a:ext cx="1981648" cy="65981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none" lIns="36000" tIns="72000" rIns="36000" bIns="36000" rtlCol="0" anchor="ctr">
              <a:spAutoFit/>
            </a:bodyPr>
            <a:lstStyle/>
            <a:p>
              <a:pPr marL="358775">
                <a:lnSpc>
                  <a:spcPts val="1900"/>
                </a:lnSpc>
                <a:defRPr/>
              </a:pPr>
              <a:r>
                <a:rPr lang="sv-SE">
                  <a:solidFill>
                    <a:prstClr val="white"/>
                  </a:solidFill>
                  <a:latin typeface="Calibri"/>
                </a:rPr>
                <a:t>Gud </a:t>
              </a:r>
              <a:r>
                <a:rPr lang="sv-SE" dirty="0">
                  <a:solidFill>
                    <a:prstClr val="white"/>
                  </a:solidFill>
                  <a:latin typeface="Calibri"/>
                </a:rPr>
                <a:t>helig</a:t>
              </a:r>
            </a:p>
            <a:p>
              <a:pPr marL="358775">
                <a:lnSpc>
                  <a:spcPts val="1900"/>
                </a:lnSpc>
                <a:defRPr/>
              </a:pPr>
              <a:r>
                <a:rPr lang="sv-SE">
                  <a:solidFill>
                    <a:prstClr val="white"/>
                  </a:solidFill>
                  <a:latin typeface="Calibri"/>
                </a:rPr>
                <a:t>Gud </a:t>
              </a:r>
              <a:r>
                <a:rPr lang="sv-SE" dirty="0">
                  <a:solidFill>
                    <a:prstClr val="white"/>
                  </a:solidFill>
                  <a:latin typeface="Calibri"/>
                </a:rPr>
                <a:t>barmhärtig</a:t>
              </a:r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10A0A0E5-7B93-4975-AFD2-049CB8BF5287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3470" y="2980129"/>
              <a:ext cx="288000" cy="288000"/>
            </a:xfrm>
            <a:prstGeom prst="rect">
              <a:avLst/>
            </a:prstGeom>
          </p:spPr>
        </p:pic>
        <p:pic>
          <p:nvPicPr>
            <p:cNvPr id="38" name="Bildobjekt 37">
              <a:extLst>
                <a:ext uri="{FF2B5EF4-FFF2-40B4-BE49-F238E27FC236}">
                  <a16:creationId xmlns:a16="http://schemas.microsoft.com/office/drawing/2014/main" id="{99F3EF22-F8D7-4843-BF86-03E5777A495B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3470" y="2684472"/>
              <a:ext cx="288000" cy="2880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38616490"/>
      </p:ext>
    </p:extLst>
  </p:cSld>
  <p:clrMapOvr>
    <a:masterClrMapping/>
  </p:clrMapOvr>
  <p:transition advTm="3825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1|14.6|75.9|13|42.1|23.6|56|1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|11.8|48.1|15.9|111.6|15.1|50.7|7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16.7|6|3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24.2|31.4|13.8|8.2|7.3|42.6|41.3|29.6|2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|34.2|3.7|11.6|8.2|36|36.2|17|10.9|26.6|98.2|46.4|66.3|3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46.7|105.8|54|49.2|50.4"/>
</p:tagLst>
</file>

<file path=ppt/theme/theme1.xml><?xml version="1.0" encoding="utf-8"?>
<a:theme xmlns:a="http://schemas.openxmlformats.org/drawingml/2006/main" name="1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6EC103C-D003-434C-B355-E65F9B3DBA30}">
  <we:reference id="wa104380121" version="2.0.0.0" store="sv-SE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5640</TotalTime>
  <Words>1337</Words>
  <Application>Microsoft Office PowerPoint</Application>
  <PresentationFormat>Bredbild</PresentationFormat>
  <Paragraphs>119</Paragraphs>
  <Slides>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Maiandra GD</vt:lpstr>
      <vt:lpstr>Symbol</vt:lpstr>
      <vt:lpstr>1_Office-tema</vt:lpstr>
      <vt:lpstr>PowerPoint-presentation</vt:lpstr>
      <vt:lpstr>Himmel</vt:lpstr>
      <vt:lpstr>Himmel &amp; Jord</vt:lpstr>
      <vt:lpstr>Mina kära är inte i himlen hos Jesus?</vt:lpstr>
      <vt:lpstr>Helvete?</vt:lpstr>
      <vt:lpstr>Vad betyder de bibliska orden?</vt:lpstr>
      <vt:lpstr>Tre synsätt på slutstationen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Gärdeborn</dc:creator>
  <cp:lastModifiedBy>Anders Gärdeborn</cp:lastModifiedBy>
  <cp:revision>371</cp:revision>
  <dcterms:created xsi:type="dcterms:W3CDTF">2014-07-20T14:06:11Z</dcterms:created>
  <dcterms:modified xsi:type="dcterms:W3CDTF">2021-02-26T12:55:44Z</dcterms:modified>
</cp:coreProperties>
</file>