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ink/ink1.xml" ContentType="application/inkml+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ink/ink2.xml" ContentType="application/inkml+xml"/>
  <Override PartName="/ppt/ink/ink3.xml" ContentType="application/inkml+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6">
  <p:sldMasterIdLst>
    <p:sldMasterId id="2147483700" r:id="rId1"/>
  </p:sldMasterIdLst>
  <p:notesMasterIdLst>
    <p:notesMasterId r:id="rId19"/>
  </p:notesMasterIdLst>
  <p:sldIdLst>
    <p:sldId id="1372" r:id="rId2"/>
    <p:sldId id="1370" r:id="rId3"/>
    <p:sldId id="1362" r:id="rId4"/>
    <p:sldId id="1392" r:id="rId5"/>
    <p:sldId id="1380" r:id="rId6"/>
    <p:sldId id="1402" r:id="rId7"/>
    <p:sldId id="1385" r:id="rId8"/>
    <p:sldId id="1403" r:id="rId9"/>
    <p:sldId id="1400" r:id="rId10"/>
    <p:sldId id="1399" r:id="rId11"/>
    <p:sldId id="1397" r:id="rId12"/>
    <p:sldId id="1396" r:id="rId13"/>
    <p:sldId id="1373" r:id="rId14"/>
    <p:sldId id="1405" r:id="rId15"/>
    <p:sldId id="1404" r:id="rId16"/>
    <p:sldId id="1390" r:id="rId17"/>
    <p:sldId id="1364"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2" userDrawn="1">
          <p15:clr>
            <a:srgbClr val="A4A3A4"/>
          </p15:clr>
        </p15:guide>
        <p15:guide id="2" pos="50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ers Gärdeborn" initials="AG" lastIdx="2" clrIdx="0">
    <p:extLst>
      <p:ext uri="{19B8F6BF-5375-455C-9EA6-DF929625EA0E}">
        <p15:presenceInfo xmlns:p15="http://schemas.microsoft.com/office/powerpoint/2012/main" userId="5a5c02333dfc4f9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50A8"/>
    <a:srgbClr val="659CFF"/>
    <a:srgbClr val="C00089"/>
    <a:srgbClr val="FFE132"/>
    <a:srgbClr val="F5B601"/>
    <a:srgbClr val="000000"/>
    <a:srgbClr val="FFFFFF"/>
    <a:srgbClr val="FF5F29"/>
    <a:srgbClr val="B95400"/>
    <a:srgbClr val="E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8" autoAdjust="0"/>
    <p:restoredTop sz="82277" autoAdjust="0"/>
  </p:normalViewPr>
  <p:slideViewPr>
    <p:cSldViewPr snapToGrid="0">
      <p:cViewPr varScale="1">
        <p:scale>
          <a:sx n="104" d="100"/>
          <a:sy n="104" d="100"/>
        </p:scale>
        <p:origin x="1074" y="150"/>
      </p:cViewPr>
      <p:guideLst>
        <p:guide orient="horz" pos="3362"/>
        <p:guide pos="5065"/>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01T09:47:01.482"/>
    </inkml:context>
    <inkml:brush xml:id="br0">
      <inkml:brushProperty name="width" value="0.05" units="cm"/>
      <inkml:brushProperty name="height" value="0.05" units="cm"/>
      <inkml:brushProperty name="color" value="#E71224"/>
    </inkml:brush>
  </inkml:definitions>
  <inkml:trace contextRef="#ctx0" brushRef="#br0">21 0 919 0 0,'-11'9'80'0'0,"1"1"-80"0"0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8T15:42:15.735"/>
    </inkml:context>
    <inkml:brush xml:id="br0">
      <inkml:brushProperty name="width" value="0.05" units="cm"/>
      <inkml:brushProperty name="height" value="0.05" units="cm"/>
    </inkml:brush>
  </inkml:definitions>
  <inkml:trace contextRef="#ctx0" brushRef="#br0">26 28 1055 0 0,'0'0'96'0'0,"-14"-14"-96"0"0,3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8-28T15:42:17.145"/>
    </inkml:context>
    <inkml:brush xml:id="br0">
      <inkml:brushProperty name="width" value="0.05" units="cm"/>
      <inkml:brushProperty name="height" value="0.05" units="cm"/>
    </inkml:brush>
  </inkml:definitions>
  <inkml:trace contextRef="#ctx0" brushRef="#br0">12 17 1159 0 0,'-11'-17'104'0'0,"13"43"-320"0"0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25CBD-AA23-4A9B-A8C0-80E77E03612D}" type="datetimeFigureOut">
              <a:rPr lang="sv-SE" smtClean="0"/>
              <a:t>2021-09-25</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176EC-C84D-4117-AB1D-1C19FDABD098}" type="slidenum">
              <a:rPr lang="sv-SE" smtClean="0"/>
              <a:t>‹#›</a:t>
            </a:fld>
            <a:endParaRPr lang="sv-SE" dirty="0"/>
          </a:p>
        </p:txBody>
      </p:sp>
    </p:spTree>
    <p:extLst>
      <p:ext uri="{BB962C8B-B14F-4D97-AF65-F5344CB8AC3E}">
        <p14:creationId xmlns:p14="http://schemas.microsoft.com/office/powerpoint/2010/main" val="103042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Börjar med tre ”teckengåvor” (dvs övernaturliga): Profetia, Helande, Tungotal.</a:t>
            </a:r>
          </a:p>
          <a:p>
            <a:endParaRPr lang="sv-SE" dirty="0"/>
          </a:p>
          <a:p>
            <a:r>
              <a:rPr lang="sv-SE" dirty="0"/>
              <a:t>VO: Indelningen i videoavsnitt är oklar när jag börjar inspelningen.</a:t>
            </a:r>
          </a:p>
          <a:p>
            <a:endParaRPr lang="sv-SE" dirty="0"/>
          </a:p>
          <a:p>
            <a:r>
              <a:rPr lang="sv-SE" dirty="0"/>
              <a:t>VO: Som alltid, jag stöder mig inte på något samfunds lära utan försöker läsa Bibeln ofiltrerad. =&gt; Inte mainstream.</a:t>
            </a:r>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1</a:t>
            </a:fld>
            <a:endParaRPr lang="sv-SE" dirty="0"/>
          </a:p>
        </p:txBody>
      </p:sp>
    </p:spTree>
    <p:extLst>
      <p:ext uri="{BB962C8B-B14F-4D97-AF65-F5344CB8AC3E}">
        <p14:creationId xmlns:p14="http://schemas.microsoft.com/office/powerpoint/2010/main" val="2649526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Jag har hört att cessationism är ovanligt idag. Jag säger tvärtom. Alla är i någon form cessationister.</a:t>
            </a:r>
          </a:p>
        </p:txBody>
      </p:sp>
      <p:sp>
        <p:nvSpPr>
          <p:cNvPr id="4" name="Platshållare för bildnummer 3"/>
          <p:cNvSpPr>
            <a:spLocks noGrp="1"/>
          </p:cNvSpPr>
          <p:nvPr>
            <p:ph type="sldNum" sz="quarter" idx="5"/>
          </p:nvPr>
        </p:nvSpPr>
        <p:spPr/>
        <p:txBody>
          <a:bodyPr/>
          <a:lstStyle/>
          <a:p>
            <a:fld id="{1E3176EC-C84D-4117-AB1D-1C19FDABD098}" type="slidenum">
              <a:rPr lang="sv-SE" smtClean="0"/>
              <a:t>10</a:t>
            </a:fld>
            <a:endParaRPr lang="sv-SE" dirty="0"/>
          </a:p>
        </p:txBody>
      </p:sp>
    </p:spTree>
    <p:extLst>
      <p:ext uri="{BB962C8B-B14F-4D97-AF65-F5344CB8AC3E}">
        <p14:creationId xmlns:p14="http://schemas.microsoft.com/office/powerpoint/2010/main" val="628078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Även: ”</a:t>
            </a:r>
            <a:r>
              <a:rPr lang="sv-SE" dirty="0">
                <a:solidFill>
                  <a:srgbClr val="C00000"/>
                </a:solidFill>
              </a:rPr>
              <a:t>Jag vågar inte tala om annat än det som Kristus har gjort genom mig </a:t>
            </a:r>
            <a:r>
              <a:rPr lang="sv-SE" dirty="0"/>
              <a:t>[Paulus]</a:t>
            </a:r>
            <a:r>
              <a:rPr lang="sv-SE" dirty="0">
                <a:solidFill>
                  <a:srgbClr val="C00000"/>
                </a:solidFill>
              </a:rPr>
              <a:t> för att föra hedningarna till lydnad, genom ord och gärning, </a:t>
            </a:r>
            <a:r>
              <a:rPr lang="sv-SE" i="1" u="sng" dirty="0">
                <a:solidFill>
                  <a:srgbClr val="C00000"/>
                </a:solidFill>
              </a:rPr>
              <a:t>genom kraften i tecken och under</a:t>
            </a:r>
            <a:r>
              <a:rPr lang="sv-SE" dirty="0">
                <a:solidFill>
                  <a:srgbClr val="C00000"/>
                </a:solidFill>
              </a:rPr>
              <a:t>, genom Andens kraft.”</a:t>
            </a:r>
            <a:r>
              <a:rPr lang="sv-SE" sz="1050" dirty="0"/>
              <a:t> (Rom 15:18-19)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05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050" dirty="0"/>
              <a:t>Även: ”</a:t>
            </a:r>
            <a:r>
              <a:rPr lang="sv-SE" sz="1400" dirty="0">
                <a:solidFill>
                  <a:srgbClr val="C00000"/>
                </a:solidFill>
              </a:rPr>
              <a:t>Men när den helige Ande kommer över er, ska </a:t>
            </a:r>
            <a:r>
              <a:rPr lang="sv-SE" sz="1400" i="1" u="sng" dirty="0">
                <a:solidFill>
                  <a:srgbClr val="C00000"/>
                </a:solidFill>
              </a:rPr>
              <a:t>ni</a:t>
            </a:r>
            <a:r>
              <a:rPr lang="sv-SE" sz="1400" i="1" dirty="0">
                <a:solidFill>
                  <a:srgbClr val="C00000"/>
                </a:solidFill>
              </a:rPr>
              <a:t> </a:t>
            </a:r>
            <a:r>
              <a:rPr lang="sv-SE" sz="1400" i="1" dirty="0">
                <a:solidFill>
                  <a:prstClr val="black"/>
                </a:solidFill>
              </a:rPr>
              <a:t>[apostlarna]</a:t>
            </a:r>
            <a:r>
              <a:rPr lang="sv-SE" sz="1400" dirty="0">
                <a:solidFill>
                  <a:srgbClr val="C00000"/>
                </a:solidFill>
              </a:rPr>
              <a:t> få kraft och bli mina vittnen i Jerusalem.”</a:t>
            </a:r>
            <a:r>
              <a:rPr lang="sv-SE" sz="1400" dirty="0">
                <a:solidFill>
                  <a:prstClr val="black"/>
                </a:solidFill>
              </a:rPr>
              <a:t> </a:t>
            </a:r>
            <a:r>
              <a:rPr lang="sv-SE" sz="900" dirty="0">
                <a:solidFill>
                  <a:prstClr val="black"/>
                </a:solidFill>
              </a:rPr>
              <a:t>(Apg 1:8)</a:t>
            </a:r>
            <a:endParaRPr lang="sv-SE" sz="1050"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11</a:t>
            </a:fld>
            <a:endParaRPr lang="sv-SE" dirty="0"/>
          </a:p>
        </p:txBody>
      </p:sp>
    </p:spTree>
    <p:extLst>
      <p:ext uri="{BB962C8B-B14F-4D97-AF65-F5344CB8AC3E}">
        <p14:creationId xmlns:p14="http://schemas.microsoft.com/office/powerpoint/2010/main" val="1751536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VO: Inte helt entydigt vad som är skillnaden mellan att få Anden och att fyllas med Anden, men poängen är en annan: Vem har gåvan att kunna förmedla gåvor?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Bild: Wikipedia.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7838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Bild: https://www.pngwing.com/en/free-png-tyhzw</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149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VO: ”Naturliga gåvor” = Talanger (som också är gudagivna)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Även: </a:t>
            </a:r>
            <a:r>
              <a:rPr lang="sv-SE" i="1" u="sng" dirty="0">
                <a:solidFill>
                  <a:srgbClr val="C00000"/>
                </a:solidFill>
                <a:effectLst/>
              </a:rPr>
              <a:t>Mitt</a:t>
            </a:r>
            <a:r>
              <a:rPr lang="sv-SE" dirty="0">
                <a:solidFill>
                  <a:srgbClr val="C00000"/>
                </a:solidFill>
                <a:effectLst/>
              </a:rPr>
              <a:t> tal och min predikan kom inte med övertygande visdomsord utan med </a:t>
            </a:r>
            <a:r>
              <a:rPr lang="sv-SE" i="1" u="sng" dirty="0">
                <a:solidFill>
                  <a:srgbClr val="C00000"/>
                </a:solidFill>
                <a:effectLst/>
              </a:rPr>
              <a:t>bevisning i Ande och kraft</a:t>
            </a:r>
            <a:r>
              <a:rPr lang="sv-SE" dirty="0">
                <a:solidFill>
                  <a:srgbClr val="C00000"/>
                </a:solidFill>
                <a:effectLst/>
              </a:rPr>
              <a:t>. </a:t>
            </a:r>
            <a:r>
              <a:rPr lang="sv-SE" sz="1050" dirty="0"/>
              <a:t>(1 Kor 2:4)</a:t>
            </a: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Bild: https://www.pngwing.com/en/free-png-bnkgd/download</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4752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ffectLst/>
              </a:rPr>
              <a:t>VO: Kärleken består. Den är ju överlägsen alla andra andliga gåvor.</a:t>
            </a:r>
          </a:p>
          <a:p>
            <a:endParaRPr lang="sv-SE" sz="1200" dirty="0">
              <a:effectLst/>
            </a:endParaRPr>
          </a:p>
          <a:p>
            <a:r>
              <a:rPr lang="sv-SE" sz="1200" dirty="0">
                <a:effectLst/>
              </a:rPr>
              <a:t>VO: Templets förstörelse: Syftet med tungotalet var ju att varna för templets förstörelse, och när varningen infriats finns inte längre syftet.</a:t>
            </a:r>
          </a:p>
          <a:p>
            <a:endParaRPr lang="sv-SE" sz="1200" dirty="0">
              <a:effectLst/>
            </a:endParaRPr>
          </a:p>
          <a:p>
            <a:r>
              <a:rPr lang="sv-SE" sz="1200" dirty="0">
                <a:effectLst/>
              </a:rPr>
              <a:t>VO: Upp 22:18 =&gt; Lägger till ”</a:t>
            </a:r>
            <a:r>
              <a:rPr lang="sv-SE" sz="1200" i="1" u="sng" dirty="0">
                <a:effectLst/>
              </a:rPr>
              <a:t>profetiska budskapet</a:t>
            </a:r>
            <a:r>
              <a:rPr lang="sv-SE" sz="1200" dirty="0">
                <a:effectLst/>
              </a:rPr>
              <a:t> i boken”: Ej ”boken” utan ”budskapet”, dvs </a:t>
            </a:r>
            <a:r>
              <a:rPr lang="sv-SE" sz="1200" i="1" u="sng" dirty="0">
                <a:effectLst/>
              </a:rPr>
              <a:t>hela</a:t>
            </a:r>
            <a:r>
              <a:rPr lang="sv-SE" sz="1200" dirty="0">
                <a:effectLst/>
              </a:rPr>
              <a:t> Bibeln.</a:t>
            </a:r>
          </a:p>
          <a:p>
            <a:endParaRPr lang="sv-SE" sz="1200" dirty="0">
              <a:effectLst/>
            </a:endParaRPr>
          </a:p>
          <a:p>
            <a:pPr>
              <a:lnSpc>
                <a:spcPct val="107000"/>
              </a:lnSpc>
              <a:spcAft>
                <a:spcPts val="800"/>
              </a:spcAft>
            </a:pPr>
            <a:r>
              <a:rPr lang="sv-SE" sz="1200" dirty="0">
                <a:effectLst/>
              </a:rPr>
              <a:t>v.12 utelämnad:</a:t>
            </a:r>
            <a:r>
              <a:rPr lang="sv-SE" dirty="0">
                <a:solidFill>
                  <a:srgbClr val="C00000"/>
                </a:solidFill>
              </a:rPr>
              <a:t> ”</a:t>
            </a:r>
            <a:r>
              <a:rPr lang="sv-SE" sz="1800" dirty="0">
                <a:effectLst/>
                <a:latin typeface="Calibri" panose="020F0502020204030204" pitchFamily="34" charset="0"/>
                <a:ea typeface="Times New Roman" panose="02020603050405020304" pitchFamily="18" charset="0"/>
                <a:cs typeface="Calibri" panose="020F0502020204030204" pitchFamily="34" charset="0"/>
              </a:rPr>
              <a:t>Nu ser vi en gåtfull spegelbild, men då ska vi se </a:t>
            </a:r>
            <a:r>
              <a:rPr lang="sv-SE" sz="1800" dirty="0">
                <a:effectLst/>
                <a:latin typeface="Calibri" panose="020F0502020204030204" pitchFamily="34" charset="0"/>
                <a:ea typeface="Times New Roman" panose="02020603050405020304" pitchFamily="18" charset="0"/>
              </a:rPr>
              <a:t>ansikte mot ansikte.” </a:t>
            </a:r>
            <a:r>
              <a:rPr lang="sv-SE" dirty="0">
                <a:solidFill>
                  <a:srgbClr val="C00000"/>
                </a:solidFill>
              </a:rPr>
              <a:t>=&gt; Mose såg också ”ansikte mot ansikte” i 4 Mos 12:8 i kontrast till övriga profeters kryptiska synder (”suddiga spegelbilder”).</a:t>
            </a:r>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15</a:t>
            </a:fld>
            <a:endParaRPr lang="sv-SE" dirty="0"/>
          </a:p>
        </p:txBody>
      </p:sp>
    </p:spTree>
    <p:extLst>
      <p:ext uri="{BB962C8B-B14F-4D97-AF65-F5344CB8AC3E}">
        <p14:creationId xmlns:p14="http://schemas.microsoft.com/office/powerpoint/2010/main" val="1631656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VO: Många längtar efter mirakler som under den första församlingens tid.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VO: Gud undanhöll inte bara under men han talade inte under långa rider, tex mellantestamentliga tiden.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Bild: Köpt.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902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VO: De senaste 200 åren: Profetia och tungotal kom med irvingiterna på 1830-talet, samma som kom med pre-trib (innan den vidareutvecklades av Darby). Den karismatiska rörelsen föddes i början av 1900-talet, bl.a. genom ”Azusa street revival”.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VO: Fokus: Vill du höra Gud tala? Läs Bibeln. Vill du höra Honom tala högt? Läs Bibeln högt!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VO: Andliga upplevelser varar inte för alltid, och det kan vara jobbigt att försöka underhålla dem år efter år. ”Vad var det som hände egentligen?”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Guds ord varar alltid.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För mig var det Joh 6:37: ”D</a:t>
            </a:r>
            <a:r>
              <a:rPr lang="sv-SE" dirty="0">
                <a:effectLst/>
              </a:rPr>
              <a:t>en som kommer till mig ska jag aldrig visa bort</a:t>
            </a:r>
            <a:r>
              <a:rPr lang="sv-SE" strike="noStrike"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effectLst/>
              </a:rPr>
              <a:t>Skrev in det i min Bibel som jag kan gå tillbaka till när vardagen sätter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strike="noStrik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Även: </a:t>
            </a:r>
            <a:r>
              <a:rPr lang="sv-SE" sz="1200" dirty="0"/>
              <a:t>Tungotal är inte unikt för kristna utan finns hos mormoner, buddistiska munkar, och till och med ockulta yttringar.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1325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VO: ”Vatten och Ande”: Ett verb (”blir född”) och en preposition (”av”) =&gt; Samma händelse. Annars hade det stått ”blir född av vatten och blir född av Ande”.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Även: </a:t>
            </a:r>
            <a:r>
              <a:rPr lang="sv-SE" dirty="0">
                <a:solidFill>
                  <a:srgbClr val="C00000"/>
                </a:solidFill>
              </a:rPr>
              <a:t>Han frälste oss genom ett bad till </a:t>
            </a:r>
            <a:r>
              <a:rPr lang="sv-SE" i="1" u="sng" dirty="0">
                <a:solidFill>
                  <a:srgbClr val="C00000"/>
                </a:solidFill>
              </a:rPr>
              <a:t>ny födelse och förnyelse</a:t>
            </a:r>
            <a:r>
              <a:rPr lang="sv-SE" dirty="0">
                <a:solidFill>
                  <a:srgbClr val="C00000"/>
                </a:solidFill>
              </a:rPr>
              <a:t> i den helige Ande.</a:t>
            </a:r>
            <a:r>
              <a:rPr lang="sv-SE" sz="1050" dirty="0"/>
              <a:t> (Tit 3:5)</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Även: </a:t>
            </a:r>
            <a:r>
              <a:rPr lang="sv-SE" dirty="0">
                <a:solidFill>
                  <a:srgbClr val="C00000"/>
                </a:solidFill>
                <a:effectLst/>
              </a:rPr>
              <a:t>[I Efesos träffade Paulus] några lärjungar, och frågade: "Tog ni emot den helige Ande när ni kom till tro?" De svarade honom: "Nej…" Han frågade: "Vilket dop blev ni då döpta med?" De svarade: "Med Johannes dop." Paulus sade: "Johannes döpte med omvändelsens dop…" När de fick höra detta </a:t>
            </a:r>
            <a:r>
              <a:rPr lang="sv-SE" i="1" u="sng" dirty="0">
                <a:solidFill>
                  <a:srgbClr val="C00000"/>
                </a:solidFill>
                <a:effectLst/>
              </a:rPr>
              <a:t>döptes de i Herren Jesu namn</a:t>
            </a:r>
            <a:r>
              <a:rPr lang="sv-SE" dirty="0">
                <a:solidFill>
                  <a:srgbClr val="C00000"/>
                </a:solidFill>
                <a:effectLst/>
              </a:rPr>
              <a:t>, och när Paulus lade händerna på dem </a:t>
            </a:r>
            <a:r>
              <a:rPr lang="sv-SE" i="1" u="sng" dirty="0">
                <a:solidFill>
                  <a:srgbClr val="C00000"/>
                </a:solidFill>
                <a:effectLst/>
              </a:rPr>
              <a:t>kom den helige Ande över dem</a:t>
            </a:r>
            <a:r>
              <a:rPr lang="sv-SE" dirty="0">
                <a:solidFill>
                  <a:srgbClr val="C00000"/>
                </a:solidFill>
                <a:effectLst/>
              </a:rPr>
              <a:t> och de talade i tungor och profeterade.</a:t>
            </a:r>
            <a:r>
              <a:rPr lang="sv-SE" dirty="0">
                <a:solidFill>
                  <a:srgbClr val="C00000"/>
                </a:solidFill>
              </a:rPr>
              <a:t> </a:t>
            </a:r>
            <a:r>
              <a:rPr lang="sv-SE" dirty="0"/>
              <a:t>(Apg 19:1-6)</a:t>
            </a:r>
            <a:endParaRPr lang="sv-SE" dirty="0">
              <a:effectLst/>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9769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Ingen ny info: Undanta personliga tilltal.</a:t>
            </a:r>
          </a:p>
          <a:p>
            <a:endParaRPr lang="sv-SE" dirty="0"/>
          </a:p>
          <a:p>
            <a:r>
              <a:rPr lang="sv-SE" dirty="0"/>
              <a:t>VO: Missta sig ibland: Ta exempel alla som profeterade om att Trump skulle återväljas som president.</a:t>
            </a:r>
          </a:p>
          <a:p>
            <a:endParaRPr lang="sv-SE" dirty="0"/>
          </a:p>
          <a:p>
            <a:r>
              <a:rPr lang="sv-SE" dirty="0"/>
              <a:t>VO: ”Så säger Herren”: Används ibland schablonmässigt i predikningar.</a:t>
            </a:r>
          </a:p>
          <a:p>
            <a:endParaRPr lang="sv-SE" dirty="0"/>
          </a:p>
          <a:p>
            <a:r>
              <a:rPr lang="sv-SE" dirty="0"/>
              <a:t>VO: ”Större legitimitet”: Även: Tänk om det är en källa till högmod.</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Även: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u="none" dirty="0">
                <a:solidFill>
                  <a:srgbClr val="C00000"/>
                </a:solidFill>
                <a:effectLst/>
              </a:rPr>
              <a:t>”</a:t>
            </a:r>
            <a:r>
              <a:rPr lang="sv-SE" i="1" u="sng" dirty="0">
                <a:solidFill>
                  <a:srgbClr val="C00000"/>
                </a:solidFill>
                <a:effectLst/>
              </a:rPr>
              <a:t>Så säger Herren</a:t>
            </a:r>
            <a:r>
              <a:rPr lang="sv-SE" dirty="0">
                <a:solidFill>
                  <a:srgbClr val="C00000"/>
                </a:solidFill>
                <a:effectLst/>
              </a:rPr>
              <a:t> </a:t>
            </a:r>
            <a:r>
              <a:rPr lang="sv-SE" cap="small" dirty="0">
                <a:solidFill>
                  <a:srgbClr val="C00000"/>
                </a:solidFill>
                <a:effectLst/>
              </a:rPr>
              <a:t>Gud</a:t>
            </a:r>
            <a:r>
              <a:rPr lang="sv-SE" dirty="0">
                <a:solidFill>
                  <a:srgbClr val="C00000"/>
                </a:solidFill>
                <a:effectLst/>
              </a:rPr>
              <a:t>: Ve över de dåraktiga profeter som följer sin egen ande utan att ha sett något!” </a:t>
            </a:r>
            <a:r>
              <a:rPr lang="sv-SE" sz="1050" dirty="0">
                <a:effectLst/>
              </a:rPr>
              <a:t>(Hes 13:3)</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C00000"/>
                </a:solidFill>
                <a:effectLst/>
              </a:rPr>
              <a:t>”Den laglöses ankomst är ett verk av Satan som kommer med stor kraft och med lögnens </a:t>
            </a:r>
            <a:r>
              <a:rPr lang="sv-SE" i="1" u="sng" dirty="0">
                <a:solidFill>
                  <a:srgbClr val="C00000"/>
                </a:solidFill>
                <a:effectLst/>
              </a:rPr>
              <a:t>tecken och under</a:t>
            </a:r>
            <a:r>
              <a:rPr lang="sv-SE" dirty="0">
                <a:solidFill>
                  <a:srgbClr val="C00000"/>
                </a:solidFill>
                <a:effectLst/>
              </a:rPr>
              <a:t>.”</a:t>
            </a:r>
            <a:r>
              <a:rPr lang="sv-SE" dirty="0"/>
              <a:t> </a:t>
            </a:r>
            <a:r>
              <a:rPr lang="sv-SE" sz="1050" dirty="0"/>
              <a:t>(2 Tess 2:9)</a:t>
            </a:r>
          </a:p>
          <a:p>
            <a:endParaRPr lang="sv-SE" dirty="0"/>
          </a:p>
          <a:p>
            <a:r>
              <a:rPr lang="sv-SE" i="0" dirty="0">
                <a:effectLst/>
              </a:rPr>
              <a:t>Bild: Gratis Pixabay</a:t>
            </a:r>
            <a:endParaRPr lang="LID4096" i="0"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3</a:t>
            </a:fld>
            <a:endParaRPr lang="sv-SE" dirty="0"/>
          </a:p>
        </p:txBody>
      </p:sp>
    </p:spTree>
    <p:extLst>
      <p:ext uri="{BB962C8B-B14F-4D97-AF65-F5344CB8AC3E}">
        <p14:creationId xmlns:p14="http://schemas.microsoft.com/office/powerpoint/2010/main" val="932597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VO: </a:t>
            </a:r>
            <a:r>
              <a:rPr lang="sv-SE" sz="1200" dirty="0"/>
              <a:t>NT helanden görs inte för pengar, självförverkligande eller berömmelse.</a:t>
            </a:r>
            <a:endParaRPr lang="LID4096"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trike="noStrike" dirty="0"/>
              <a:t>Även: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trike="noStrike" dirty="0"/>
              <a:t>De demonbesatta i Matt 8:28-29 uttryckte ingen tro före helandet.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trike="noStrike" dirty="0"/>
              <a:t>Ställen som visar att omgivningen inte kunde förneka Jesu under: Joh 11:47-48, Apg 4:7.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trike="noStrik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trike="noStrike" dirty="0"/>
              <a:t>Bild: Pixabay gratis</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76EC-C84D-4117-AB1D-1C19FDABD098}"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”Tungor” betyder just ”språk”.</a:t>
            </a:r>
          </a:p>
          <a:p>
            <a:r>
              <a:rPr lang="sv-SE" dirty="0"/>
              <a:t>Förbannelsen från Babels torn upphävdes mirakulöst, och Gud kunde sprida evangeliet till alla folk.</a:t>
            </a:r>
          </a:p>
          <a:p>
            <a:endParaRPr lang="sv-SE" dirty="0"/>
          </a:p>
          <a:p>
            <a:r>
              <a:rPr lang="sv-SE" dirty="0"/>
              <a:t>VO: ”Judiska män”: Kan också varit några andra enligt v.11.</a:t>
            </a:r>
          </a:p>
          <a:p>
            <a:endParaRPr lang="sv-SE" dirty="0">
              <a:effectLst/>
            </a:endParaRPr>
          </a:p>
          <a:p>
            <a:r>
              <a:rPr lang="sv-SE" dirty="0">
                <a:effectLst/>
              </a:rPr>
              <a:t>VO: Innehållet är evangeliet: Petrus predikar ju också evangeliet strax efter tungotalet i Apg 2.</a:t>
            </a:r>
          </a:p>
        </p:txBody>
      </p:sp>
      <p:sp>
        <p:nvSpPr>
          <p:cNvPr id="4" name="Platshållare för bildnummer 3"/>
          <p:cNvSpPr>
            <a:spLocks noGrp="1"/>
          </p:cNvSpPr>
          <p:nvPr>
            <p:ph type="sldNum" sz="quarter" idx="5"/>
          </p:nvPr>
        </p:nvSpPr>
        <p:spPr/>
        <p:txBody>
          <a:bodyPr/>
          <a:lstStyle/>
          <a:p>
            <a:fld id="{1E3176EC-C84D-4117-AB1D-1C19FDABD098}" type="slidenum">
              <a:rPr lang="sv-SE" smtClean="0"/>
              <a:t>5</a:t>
            </a:fld>
            <a:endParaRPr lang="sv-SE" dirty="0"/>
          </a:p>
        </p:txBody>
      </p:sp>
    </p:spTree>
    <p:extLst>
      <p:ext uri="{BB962C8B-B14F-4D97-AF65-F5344CB8AC3E}">
        <p14:creationId xmlns:p14="http://schemas.microsoft.com/office/powerpoint/2010/main" val="2088013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Andedopet blir separerat från vattendopet och det yttre tecknet på detta är tungotalet.</a:t>
            </a:r>
          </a:p>
          <a:p>
            <a:endParaRPr lang="sv-SE" dirty="0"/>
          </a:p>
          <a:p>
            <a:r>
              <a:rPr lang="sv-SE" dirty="0"/>
              <a:t>VO: Stycket är skrivet som en hyperbol (en överdrift för att framföra en poäng).</a:t>
            </a:r>
          </a:p>
          <a:p>
            <a:r>
              <a:rPr lang="sv-SE" dirty="0"/>
              <a:t>Pss som ingen har all kunskap mm så talar ingen ”änglars språk”.</a:t>
            </a:r>
          </a:p>
          <a:p>
            <a:endParaRPr lang="sv-SE" dirty="0"/>
          </a:p>
          <a:p>
            <a:r>
              <a:rPr lang="sv-SE" dirty="0"/>
              <a:t>VO: ”Kan Gud ge tungotal idag” =&gt; Antingen det ursprungliga eller som ett övernaturligt bönespråk.</a:t>
            </a:r>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6</a:t>
            </a:fld>
            <a:endParaRPr lang="sv-SE" dirty="0"/>
          </a:p>
        </p:txBody>
      </p:sp>
    </p:spTree>
    <p:extLst>
      <p:ext uri="{BB962C8B-B14F-4D97-AF65-F5344CB8AC3E}">
        <p14:creationId xmlns:p14="http://schemas.microsoft.com/office/powerpoint/2010/main" val="201726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1 Kor 14 används ofta i ett försök att visa att tungotalet är bibliskt.</a:t>
            </a:r>
          </a:p>
          <a:p>
            <a:r>
              <a:rPr lang="sv-SE" dirty="0"/>
              <a:t>Men Paulus </a:t>
            </a:r>
            <a:r>
              <a:rPr lang="sv-SE" i="1" u="sng" dirty="0"/>
              <a:t>undervisar</a:t>
            </a:r>
            <a:r>
              <a:rPr lang="sv-SE" dirty="0"/>
              <a:t> inte om rätt användning utan han </a:t>
            </a:r>
            <a:r>
              <a:rPr lang="sv-SE" i="1" u="sng" dirty="0"/>
              <a:t>förebrår</a:t>
            </a:r>
            <a:r>
              <a:rPr lang="sv-SE" dirty="0"/>
              <a:t> för fel användning av tungotalet.</a:t>
            </a:r>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7</a:t>
            </a:fld>
            <a:endParaRPr lang="sv-SE" dirty="0"/>
          </a:p>
        </p:txBody>
      </p:sp>
    </p:spTree>
    <p:extLst>
      <p:ext uri="{BB962C8B-B14F-4D97-AF65-F5344CB8AC3E}">
        <p14:creationId xmlns:p14="http://schemas.microsoft.com/office/powerpoint/2010/main" val="1331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LID4096" dirty="0"/>
          </a:p>
        </p:txBody>
      </p:sp>
      <p:sp>
        <p:nvSpPr>
          <p:cNvPr id="4" name="Platshållare för bildnummer 3"/>
          <p:cNvSpPr>
            <a:spLocks noGrp="1"/>
          </p:cNvSpPr>
          <p:nvPr>
            <p:ph type="sldNum" sz="quarter" idx="5"/>
          </p:nvPr>
        </p:nvSpPr>
        <p:spPr/>
        <p:txBody>
          <a:bodyPr/>
          <a:lstStyle/>
          <a:p>
            <a:fld id="{1E3176EC-C84D-4117-AB1D-1C19FDABD098}" type="slidenum">
              <a:rPr lang="sv-SE" smtClean="0"/>
              <a:t>8</a:t>
            </a:fld>
            <a:endParaRPr lang="sv-SE" dirty="0"/>
          </a:p>
        </p:txBody>
      </p:sp>
    </p:spTree>
    <p:extLst>
      <p:ext uri="{BB962C8B-B14F-4D97-AF65-F5344CB8AC3E}">
        <p14:creationId xmlns:p14="http://schemas.microsoft.com/office/powerpoint/2010/main" val="2649526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VO: Naturliga talanger är också givna av Gud och kan komma till full användning genom att bygga upp församlingen.</a:t>
            </a:r>
          </a:p>
          <a:p>
            <a:endParaRPr lang="sv-SE" dirty="0"/>
          </a:p>
          <a:p>
            <a:r>
              <a:rPr lang="sv-SE" dirty="0"/>
              <a:t>VO: Gåvor/mirakler: Många missförstår cessationism som att mirakler har upphört. Men det är gåvorna som upphört.</a:t>
            </a:r>
            <a:br>
              <a:rPr lang="sv-SE" dirty="0"/>
            </a:br>
            <a:r>
              <a:rPr lang="sv-SE" dirty="0"/>
              <a:t>Därför ska vi fortsätta att be för sjuka.</a:t>
            </a:r>
          </a:p>
        </p:txBody>
      </p:sp>
      <p:sp>
        <p:nvSpPr>
          <p:cNvPr id="4" name="Platshållare för bildnummer 3"/>
          <p:cNvSpPr>
            <a:spLocks noGrp="1"/>
          </p:cNvSpPr>
          <p:nvPr>
            <p:ph type="sldNum" sz="quarter" idx="5"/>
          </p:nvPr>
        </p:nvSpPr>
        <p:spPr/>
        <p:txBody>
          <a:bodyPr/>
          <a:lstStyle/>
          <a:p>
            <a:fld id="{1E3176EC-C84D-4117-AB1D-1C19FDABD098}" type="slidenum">
              <a:rPr lang="sv-SE" smtClean="0"/>
              <a:t>9</a:t>
            </a:fld>
            <a:endParaRPr lang="sv-SE" dirty="0"/>
          </a:p>
        </p:txBody>
      </p:sp>
    </p:spTree>
    <p:extLst>
      <p:ext uri="{BB962C8B-B14F-4D97-AF65-F5344CB8AC3E}">
        <p14:creationId xmlns:p14="http://schemas.microsoft.com/office/powerpoint/2010/main" val="1906684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D8F3DAF-7775-4815-BEE1-FDC5A61CCBBE}"/>
              </a:ext>
            </a:extLst>
          </p:cNvPr>
          <p:cNvSpPr/>
          <p:nvPr userDrawn="1"/>
        </p:nvSpPr>
        <p:spPr>
          <a:xfrm>
            <a:off x="2318138" y="350599"/>
            <a:ext cx="7555732" cy="1282980"/>
          </a:xfrm>
          <a:prstGeom prst="rect">
            <a:avLst/>
          </a:prstGeom>
        </p:spPr>
        <p:txBody>
          <a:bodyPr wrap="none" lIns="432000">
            <a:spAutoFit/>
          </a:bodyPr>
          <a:lstStyle/>
          <a:p>
            <a:pPr marL="0" marR="0" lvl="0" indent="0" algn="ctr" defTabSz="914400" rtl="0" eaLnBrk="1" fontAlgn="auto" latinLnBrk="0" hangingPunct="1">
              <a:lnSpc>
                <a:spcPts val="9000"/>
              </a:lnSpc>
              <a:spcBef>
                <a:spcPts val="0"/>
              </a:spcBef>
              <a:spcAft>
                <a:spcPts val="0"/>
              </a:spcAft>
              <a:buClrTx/>
              <a:buSzTx/>
              <a:buFont typeface="Arial" panose="020B0604020202020204" pitchFamily="34" charset="0"/>
              <a:buNone/>
              <a:tabLst/>
              <a:defRPr/>
            </a:pPr>
            <a:r>
              <a:rPr kumimoji="0" lang="sv-SE" sz="9600" b="1" i="0" u="none" strike="noStrike" kern="1200" cap="none" spc="50" normalizeH="0" baseline="0" noProof="0" dirty="0">
                <a:ln w="9525" cmpd="sng">
                  <a:noFill/>
                  <a:prstDash val="solid"/>
                </a:ln>
                <a:solidFill>
                  <a:prstClr val="black"/>
                </a:solidFill>
                <a:effectLst>
                  <a:glow rad="127000">
                    <a:schemeClr val="accent6">
                      <a:lumMod val="60000"/>
                      <a:lumOff val="40000"/>
                    </a:schemeClr>
                  </a:glow>
                </a:effectLst>
                <a:uLnTx/>
                <a:uFillTx/>
                <a:latin typeface="+mn-lt"/>
                <a:ea typeface="+mn-ea"/>
                <a:cs typeface="+mn-cs"/>
              </a:rPr>
              <a:t>Andliga gåvor</a:t>
            </a:r>
            <a:endParaRPr lang="sv-SE" sz="9600" dirty="0">
              <a:effectLst>
                <a:glow rad="127000">
                  <a:schemeClr val="accent6">
                    <a:lumMod val="60000"/>
                    <a:lumOff val="40000"/>
                  </a:schemeClr>
                </a:glow>
              </a:effectLst>
            </a:endParaRPr>
          </a:p>
        </p:txBody>
      </p:sp>
      <p:sp>
        <p:nvSpPr>
          <p:cNvPr id="7" name="Rektangel 6">
            <a:extLst>
              <a:ext uri="{FF2B5EF4-FFF2-40B4-BE49-F238E27FC236}">
                <a16:creationId xmlns:a16="http://schemas.microsoft.com/office/drawing/2014/main" id="{13D59A02-5201-4C6C-8253-D11C32783D45}"/>
              </a:ext>
            </a:extLst>
          </p:cNvPr>
          <p:cNvSpPr/>
          <p:nvPr userDrawn="1"/>
        </p:nvSpPr>
        <p:spPr>
          <a:xfrm>
            <a:off x="2215264" y="2972231"/>
            <a:ext cx="7184571" cy="743714"/>
          </a:xfrm>
          <a:prstGeom prst="rect">
            <a:avLst/>
          </a:prstGeom>
        </p:spPr>
        <p:txBody>
          <a:bodyPr wrap="none" lIns="432000">
            <a:noAutofit/>
          </a:bodyPr>
          <a:lstStyle/>
          <a:p>
            <a:pPr algn="ctr">
              <a:lnSpc>
                <a:spcPts val="5100"/>
              </a:lnSpc>
            </a:pPr>
            <a:r>
              <a:rPr kumimoji="0" lang="sv-SE" sz="4400" b="1" i="0" u="none" strike="noStrike" kern="1200" cap="none" spc="0" normalizeH="0" baseline="0" noProof="0" dirty="0">
                <a:ln>
                  <a:noFill/>
                </a:ln>
                <a:solidFill>
                  <a:prstClr val="white"/>
                </a:solidFill>
                <a:effectLst/>
                <a:uLnTx/>
                <a:uFillTx/>
                <a:latin typeface="+mn-lt"/>
                <a:ea typeface="+mn-ea"/>
                <a:cs typeface="+mn-cs"/>
              </a:rPr>
              <a:t>Frälsningsplanen skriven på himlavalvet</a:t>
            </a:r>
            <a:endParaRPr lang="sv-SE" dirty="0"/>
          </a:p>
        </p:txBody>
      </p:sp>
      <p:sp>
        <p:nvSpPr>
          <p:cNvPr id="4" name="Rektangel 3">
            <a:extLst>
              <a:ext uri="{FF2B5EF4-FFF2-40B4-BE49-F238E27FC236}">
                <a16:creationId xmlns:a16="http://schemas.microsoft.com/office/drawing/2014/main" id="{A1FD0E79-3F77-4768-B6E7-DE70D250C3AC}"/>
              </a:ext>
            </a:extLst>
          </p:cNvPr>
          <p:cNvSpPr/>
          <p:nvPr userDrawn="1"/>
        </p:nvSpPr>
        <p:spPr>
          <a:xfrm>
            <a:off x="4303683" y="4042370"/>
            <a:ext cx="3584635" cy="584775"/>
          </a:xfrm>
          <a:prstGeom prst="rect">
            <a:avLst/>
          </a:prstGeom>
        </p:spPr>
        <p:txBody>
          <a:bodyPr wrap="none">
            <a:spAutoFit/>
          </a:bodyPr>
          <a:lstStyle/>
          <a:p>
            <a:pPr algn="ctr"/>
            <a:r>
              <a:rPr lang="sv-SE" sz="3200" b="0" dirty="0">
                <a:solidFill>
                  <a:schemeClr val="bg1"/>
                </a:solidFill>
                <a:latin typeface="MV Boli" panose="02000500030200090000" pitchFamily="2" charset="0"/>
                <a:cs typeface="MV Boli" panose="02000500030200090000" pitchFamily="2" charset="0"/>
              </a:rPr>
              <a:t>Anders Gärdeborn</a:t>
            </a:r>
          </a:p>
        </p:txBody>
      </p:sp>
      <p:pic>
        <p:nvPicPr>
          <p:cNvPr id="8" name="Bildobjekt 7">
            <a:extLst>
              <a:ext uri="{FF2B5EF4-FFF2-40B4-BE49-F238E27FC236}">
                <a16:creationId xmlns:a16="http://schemas.microsoft.com/office/drawing/2014/main" id="{3BA7D2C7-CCFD-45DF-B9F1-AC10BF10DEE8}"/>
              </a:ext>
            </a:extLst>
          </p:cNvPr>
          <p:cNvPicPr>
            <a:picLocks noChangeAspect="1"/>
          </p:cNvPicPr>
          <p:nvPr userDrawn="1"/>
        </p:nvPicPr>
        <p:blipFill>
          <a:blip r:embed="rId2">
            <a:clrChange>
              <a:clrFrom>
                <a:srgbClr val="000000">
                  <a:alpha val="0"/>
                </a:srgbClr>
              </a:clrFrom>
              <a:clrTo>
                <a:srgbClr val="000000">
                  <a:alpha val="0"/>
                </a:srgbClr>
              </a:clrTo>
            </a:clrChange>
            <a:duotone>
              <a:schemeClr val="accent6">
                <a:shade val="45000"/>
                <a:satMod val="135000"/>
              </a:schemeClr>
              <a:prstClr val="white"/>
            </a:duotone>
          </a:blip>
          <a:stretch>
            <a:fillRect/>
          </a:stretch>
        </p:blipFill>
        <p:spPr>
          <a:xfrm>
            <a:off x="181154" y="5943449"/>
            <a:ext cx="1078994" cy="743714"/>
          </a:xfrm>
          <a:prstGeom prst="rect">
            <a:avLst/>
          </a:prstGeom>
          <a:effectLst>
            <a:outerShdw blurRad="50800" dist="38100" dir="2700000" algn="tl" rotWithShape="0">
              <a:prstClr val="black">
                <a:alpha val="40000"/>
              </a:prstClr>
            </a:outerShdw>
          </a:effectLst>
        </p:spPr>
      </p:pic>
      <p:sp>
        <p:nvSpPr>
          <p:cNvPr id="9" name="Rektangel 8">
            <a:extLst>
              <a:ext uri="{FF2B5EF4-FFF2-40B4-BE49-F238E27FC236}">
                <a16:creationId xmlns:a16="http://schemas.microsoft.com/office/drawing/2014/main" id="{2E44920D-EA40-43DA-87C9-AC54E0011632}"/>
              </a:ext>
            </a:extLst>
          </p:cNvPr>
          <p:cNvSpPr/>
          <p:nvPr userDrawn="1"/>
        </p:nvSpPr>
        <p:spPr>
          <a:xfrm>
            <a:off x="2503715" y="2180496"/>
            <a:ext cx="7184571" cy="743714"/>
          </a:xfrm>
          <a:prstGeom prst="rect">
            <a:avLst/>
          </a:prstGeom>
        </p:spPr>
        <p:txBody>
          <a:bodyPr wrap="none" lIns="432000">
            <a:noAutofit/>
          </a:bodyPr>
          <a:lstStyle/>
          <a:p>
            <a:pPr algn="ctr">
              <a:lnSpc>
                <a:spcPts val="5100"/>
              </a:lnSpc>
            </a:pPr>
            <a:r>
              <a:rPr kumimoji="0" lang="sv-SE" sz="4400" b="1" i="0" u="none" strike="noStrike" kern="1200" cap="none" spc="0" normalizeH="0" baseline="0" noProof="0" dirty="0">
                <a:ln>
                  <a:noFill/>
                </a:ln>
                <a:solidFill>
                  <a:schemeClr val="accent6">
                    <a:lumMod val="75000"/>
                  </a:schemeClr>
                </a:solidFill>
                <a:effectLst/>
                <a:uLnTx/>
                <a:uFillTx/>
                <a:latin typeface="+mn-lt"/>
                <a:ea typeface="+mn-ea"/>
                <a:cs typeface="+mn-cs"/>
              </a:rPr>
              <a:t>Underrubrik</a:t>
            </a:r>
            <a:endParaRPr lang="sv-SE" dirty="0">
              <a:solidFill>
                <a:schemeClr val="accent6">
                  <a:lumMod val="75000"/>
                </a:schemeClr>
              </a:solidFill>
            </a:endParaRPr>
          </a:p>
        </p:txBody>
      </p:sp>
      <p:sp>
        <p:nvSpPr>
          <p:cNvPr id="10" name="Rektangel 9">
            <a:extLst>
              <a:ext uri="{FF2B5EF4-FFF2-40B4-BE49-F238E27FC236}">
                <a16:creationId xmlns:a16="http://schemas.microsoft.com/office/drawing/2014/main" id="{675BC810-1BB1-484D-8967-54E093D375BF}"/>
              </a:ext>
            </a:extLst>
          </p:cNvPr>
          <p:cNvSpPr/>
          <p:nvPr userDrawn="1"/>
        </p:nvSpPr>
        <p:spPr>
          <a:xfrm>
            <a:off x="4303683" y="3250635"/>
            <a:ext cx="3584635" cy="584775"/>
          </a:xfrm>
          <a:prstGeom prst="rect">
            <a:avLst/>
          </a:prstGeom>
        </p:spPr>
        <p:txBody>
          <a:bodyPr wrap="none">
            <a:spAutoFit/>
          </a:bodyPr>
          <a:lstStyle/>
          <a:p>
            <a:pPr algn="ctr"/>
            <a:r>
              <a:rPr lang="sv-SE" sz="3200" b="0" dirty="0">
                <a:solidFill>
                  <a:schemeClr val="accent6">
                    <a:lumMod val="75000"/>
                  </a:schemeClr>
                </a:solidFill>
                <a:latin typeface="MV Boli" panose="02000500030200090000" pitchFamily="2" charset="0"/>
                <a:cs typeface="MV Boli" panose="02000500030200090000" pitchFamily="2" charset="0"/>
              </a:rPr>
              <a:t>Anders Gärdeborn</a:t>
            </a:r>
          </a:p>
        </p:txBody>
      </p:sp>
      <p:pic>
        <p:nvPicPr>
          <p:cNvPr id="11" name="Bildobjekt 10" descr="En bild som visar utomhus&#10;&#10;Automatiskt genererad beskrivning">
            <a:extLst>
              <a:ext uri="{FF2B5EF4-FFF2-40B4-BE49-F238E27FC236}">
                <a16:creationId xmlns:a16="http://schemas.microsoft.com/office/drawing/2014/main" id="{BAA495D2-A671-4389-BC78-878C65ACBB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95" b="4245"/>
          <a:stretch/>
        </p:blipFill>
        <p:spPr>
          <a:xfrm>
            <a:off x="0" y="1"/>
            <a:ext cx="12192000" cy="6858000"/>
          </a:xfrm>
          <a:prstGeom prst="rect">
            <a:avLst/>
          </a:prstGeom>
        </p:spPr>
      </p:pic>
    </p:spTree>
    <p:extLst>
      <p:ext uri="{BB962C8B-B14F-4D97-AF65-F5344CB8AC3E}">
        <p14:creationId xmlns:p14="http://schemas.microsoft.com/office/powerpoint/2010/main" val="42398621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498E1E7-F099-4980-90AA-AD6774DB0D78}"/>
              </a:ext>
            </a:extLst>
          </p:cNvPr>
          <p:cNvSpPr/>
          <p:nvPr userDrawn="1"/>
        </p:nvSpPr>
        <p:spPr>
          <a:xfrm>
            <a:off x="0" y="0"/>
            <a:ext cx="12192000" cy="684000"/>
          </a:xfrm>
          <a:prstGeom prst="rect">
            <a:avLst/>
          </a:prstGeom>
          <a:gradFill flip="none" rotWithShape="1">
            <a:gsLst>
              <a:gs pos="29000">
                <a:schemeClr val="accent6">
                  <a:lumMod val="75000"/>
                </a:schemeClr>
              </a:gs>
              <a:gs pos="0">
                <a:schemeClr val="accent6">
                  <a:lumMod val="75000"/>
                </a:schemeClr>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46800" rIns="91421" bIns="46800" rtlCol="0" anchor="ctr"/>
          <a:lstStyle/>
          <a:p>
            <a:pPr algn="ctr"/>
            <a:endParaRPr lang="sv-SE" sz="1800" dirty="0"/>
          </a:p>
        </p:txBody>
      </p:sp>
      <p:sp>
        <p:nvSpPr>
          <p:cNvPr id="4" name="Rubrik 1">
            <a:extLst>
              <a:ext uri="{FF2B5EF4-FFF2-40B4-BE49-F238E27FC236}">
                <a16:creationId xmlns:a16="http://schemas.microsoft.com/office/drawing/2014/main" id="{06FBAE59-DDD0-467C-B13A-6F6CF0BCDFAA}"/>
              </a:ext>
            </a:extLst>
          </p:cNvPr>
          <p:cNvSpPr>
            <a:spLocks noGrp="1"/>
          </p:cNvSpPr>
          <p:nvPr>
            <p:ph type="title" hasCustomPrompt="1"/>
          </p:nvPr>
        </p:nvSpPr>
        <p:spPr>
          <a:xfrm>
            <a:off x="-2" y="0"/>
            <a:ext cx="11520000" cy="684000"/>
          </a:xfrm>
          <a:prstGeom prst="rect">
            <a:avLst/>
          </a:prstGeom>
        </p:spPr>
        <p:txBody>
          <a:bodyPr lIns="216000" tIns="46800" bIns="46800" anchor="ctr" anchorCtr="0"/>
          <a:lstStyle>
            <a:lvl1pPr algn="l" rtl="0" eaLnBrk="1" latinLnBrk="0" hangingPunct="1">
              <a:lnSpc>
                <a:spcPct val="100000"/>
              </a:lnSpc>
              <a:spcBef>
                <a:spcPct val="0"/>
              </a:spcBef>
              <a:buNone/>
              <a:defRPr kumimoji="0" lang="sv-SE" sz="4000" b="0" kern="1200" cap="none" spc="0" baseline="0" dirty="0">
                <a:ln>
                  <a:noFill/>
                </a:ln>
                <a:solidFill>
                  <a:schemeClr val="bg1"/>
                </a:solidFill>
                <a:effectLst>
                  <a:outerShdw blurRad="38100" dist="38100" dir="2700000" algn="tl">
                    <a:srgbClr val="000000">
                      <a:alpha val="43137"/>
                    </a:srgbClr>
                  </a:outerShdw>
                </a:effectLst>
                <a:latin typeface="Maiandra GD" panose="020E0502030308020204" pitchFamily="34" charset="0"/>
                <a:ea typeface="+mj-ea"/>
                <a:cs typeface="+mj-cs"/>
              </a:defRPr>
            </a:lvl1pPr>
          </a:lstStyle>
          <a:p>
            <a:r>
              <a:rPr lang="sv-SE" dirty="0"/>
              <a:t>Rubrik</a:t>
            </a:r>
          </a:p>
        </p:txBody>
      </p:sp>
      <p:sp>
        <p:nvSpPr>
          <p:cNvPr id="5" name="textruta 4">
            <a:extLst>
              <a:ext uri="{FF2B5EF4-FFF2-40B4-BE49-F238E27FC236}">
                <a16:creationId xmlns:a16="http://schemas.microsoft.com/office/drawing/2014/main" id="{514BCFFE-29E7-453C-99F1-CA4450D39493}"/>
              </a:ext>
            </a:extLst>
          </p:cNvPr>
          <p:cNvSpPr txBox="1"/>
          <p:nvPr userDrawn="1"/>
        </p:nvSpPr>
        <p:spPr>
          <a:xfrm>
            <a:off x="9824449" y="42117"/>
            <a:ext cx="2345066" cy="584775"/>
          </a:xfrm>
          <a:prstGeom prst="rect">
            <a:avLst/>
          </a:prstGeom>
          <a:noFill/>
        </p:spPr>
        <p:txBody>
          <a:bodyPr wrap="none" tIns="0" bIns="0" rtlCol="0">
            <a:spAutoFit/>
          </a:bodyPr>
          <a:lstStyle>
            <a:defPPr>
              <a:defRPr lang="sv-SE"/>
            </a:defPPr>
            <a:lvl1pPr marL="0" algn="l" defTabSz="914209" rtl="0" eaLnBrk="1" latinLnBrk="0" hangingPunct="1">
              <a:defRPr sz="1800" kern="1200">
                <a:solidFill>
                  <a:schemeClr val="tx1"/>
                </a:solidFill>
                <a:latin typeface="+mn-lt"/>
                <a:ea typeface="+mn-ea"/>
                <a:cs typeface="+mn-cs"/>
              </a:defRPr>
            </a:lvl1pPr>
            <a:lvl2pPr marL="457103" algn="l" defTabSz="914209" rtl="0" eaLnBrk="1" latinLnBrk="0" hangingPunct="1">
              <a:defRPr sz="1800" kern="1200">
                <a:solidFill>
                  <a:schemeClr val="tx1"/>
                </a:solidFill>
                <a:latin typeface="+mn-lt"/>
                <a:ea typeface="+mn-ea"/>
                <a:cs typeface="+mn-cs"/>
              </a:defRPr>
            </a:lvl2pPr>
            <a:lvl3pPr marL="914209" algn="l" defTabSz="914209" rtl="0" eaLnBrk="1" latinLnBrk="0" hangingPunct="1">
              <a:defRPr sz="1800" kern="1200">
                <a:solidFill>
                  <a:schemeClr val="tx1"/>
                </a:solidFill>
                <a:latin typeface="+mn-lt"/>
                <a:ea typeface="+mn-ea"/>
                <a:cs typeface="+mn-cs"/>
              </a:defRPr>
            </a:lvl3pPr>
            <a:lvl4pPr marL="1371313" algn="l" defTabSz="914209" rtl="0" eaLnBrk="1" latinLnBrk="0" hangingPunct="1">
              <a:defRPr sz="1800" kern="1200">
                <a:solidFill>
                  <a:schemeClr val="tx1"/>
                </a:solidFill>
                <a:latin typeface="+mn-lt"/>
                <a:ea typeface="+mn-ea"/>
                <a:cs typeface="+mn-cs"/>
              </a:defRPr>
            </a:lvl4pPr>
            <a:lvl5pPr marL="1828417" algn="l" defTabSz="914209" rtl="0" eaLnBrk="1" latinLnBrk="0" hangingPunct="1">
              <a:defRPr sz="1800" kern="1200">
                <a:solidFill>
                  <a:schemeClr val="tx1"/>
                </a:solidFill>
                <a:latin typeface="+mn-lt"/>
                <a:ea typeface="+mn-ea"/>
                <a:cs typeface="+mn-cs"/>
              </a:defRPr>
            </a:lvl5pPr>
            <a:lvl6pPr marL="2285521" algn="l" defTabSz="914209" rtl="0" eaLnBrk="1" latinLnBrk="0" hangingPunct="1">
              <a:defRPr sz="1800" kern="1200">
                <a:solidFill>
                  <a:schemeClr val="tx1"/>
                </a:solidFill>
                <a:latin typeface="+mn-lt"/>
                <a:ea typeface="+mn-ea"/>
                <a:cs typeface="+mn-cs"/>
              </a:defRPr>
            </a:lvl6pPr>
            <a:lvl7pPr marL="2742625" algn="l" defTabSz="914209" rtl="0" eaLnBrk="1" latinLnBrk="0" hangingPunct="1">
              <a:defRPr sz="1800" kern="1200">
                <a:solidFill>
                  <a:schemeClr val="tx1"/>
                </a:solidFill>
                <a:latin typeface="+mn-lt"/>
                <a:ea typeface="+mn-ea"/>
                <a:cs typeface="+mn-cs"/>
              </a:defRPr>
            </a:lvl7pPr>
            <a:lvl8pPr marL="3199730" algn="l" defTabSz="914209" rtl="0" eaLnBrk="1" latinLnBrk="0" hangingPunct="1">
              <a:defRPr sz="1800" kern="1200">
                <a:solidFill>
                  <a:schemeClr val="tx1"/>
                </a:solidFill>
                <a:latin typeface="+mn-lt"/>
                <a:ea typeface="+mn-ea"/>
                <a:cs typeface="+mn-cs"/>
              </a:defRPr>
            </a:lvl8pPr>
            <a:lvl9pPr marL="3656833" algn="l" defTabSz="914209" rtl="0" eaLnBrk="1" latinLnBrk="0" hangingPunct="1">
              <a:defRPr sz="1800" kern="1200">
                <a:solidFill>
                  <a:schemeClr val="tx1"/>
                </a:solidFill>
                <a:latin typeface="+mn-lt"/>
                <a:ea typeface="+mn-ea"/>
                <a:cs typeface="+mn-cs"/>
              </a:defRPr>
            </a:lvl9pPr>
          </a:lstStyle>
          <a:p>
            <a:pPr algn="ctr"/>
            <a:r>
              <a:rPr lang="sv-SE" sz="2000" b="1" dirty="0"/>
              <a:t>Bibelkanalen</a:t>
            </a:r>
            <a:r>
              <a:rPr lang="sv-SE" dirty="0"/>
              <a:t> </a:t>
            </a:r>
            <a:r>
              <a:rPr lang="sv-SE" sz="1400" dirty="0"/>
              <a:t>(YouTube)</a:t>
            </a:r>
            <a:br>
              <a:rPr lang="sv-SE" sz="1400" dirty="0"/>
            </a:br>
            <a:r>
              <a:rPr lang="sv-SE" sz="1800" dirty="0"/>
              <a:t>www.gardeborn.se</a:t>
            </a:r>
            <a:endParaRPr lang="LID4096" sz="1800" dirty="0"/>
          </a:p>
        </p:txBody>
      </p:sp>
    </p:spTree>
    <p:extLst>
      <p:ext uri="{BB962C8B-B14F-4D97-AF65-F5344CB8AC3E}">
        <p14:creationId xmlns:p14="http://schemas.microsoft.com/office/powerpoint/2010/main" val="33464570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0813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C7BE6E18-A5B2-4C02-8D2A-9508C6947B07}"/>
              </a:ext>
            </a:extLst>
          </p:cNvPr>
          <p:cNvSpPr txBox="1"/>
          <p:nvPr userDrawn="1"/>
        </p:nvSpPr>
        <p:spPr>
          <a:xfrm>
            <a:off x="5316780" y="3105835"/>
            <a:ext cx="1558440" cy="646331"/>
          </a:xfrm>
          <a:prstGeom prst="rect">
            <a:avLst/>
          </a:prstGeom>
          <a:noFill/>
        </p:spPr>
        <p:txBody>
          <a:bodyPr wrap="none" rtlCol="0">
            <a:spAutoFit/>
          </a:bodyPr>
          <a:lstStyle/>
          <a:p>
            <a:pPr algn="ctr"/>
            <a:r>
              <a:rPr lang="sv-SE" dirty="0"/>
              <a:t>Hela bilden</a:t>
            </a:r>
          </a:p>
          <a:p>
            <a:pPr algn="ctr"/>
            <a:r>
              <a:rPr lang="sv-SE" dirty="0"/>
              <a:t>33,867 x 19,05</a:t>
            </a:r>
            <a:endParaRPr lang="LID4096" dirty="0"/>
          </a:p>
        </p:txBody>
      </p:sp>
      <p:cxnSp>
        <p:nvCxnSpPr>
          <p:cNvPr id="7" name="Rak pilkoppling 6">
            <a:extLst>
              <a:ext uri="{FF2B5EF4-FFF2-40B4-BE49-F238E27FC236}">
                <a16:creationId xmlns:a16="http://schemas.microsoft.com/office/drawing/2014/main" id="{BE9EE57B-C1FC-45C6-B5BB-C440B12A40F0}"/>
              </a:ext>
            </a:extLst>
          </p:cNvPr>
          <p:cNvCxnSpPr/>
          <p:nvPr userDrawn="1"/>
        </p:nvCxnSpPr>
        <p:spPr>
          <a:xfrm>
            <a:off x="9747681" y="5799500"/>
            <a:ext cx="0" cy="10476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4F9482F4-0ED6-4D28-9700-730BB8E60288}"/>
              </a:ext>
            </a:extLst>
          </p:cNvPr>
          <p:cNvSpPr txBox="1"/>
          <p:nvPr userDrawn="1"/>
        </p:nvSpPr>
        <p:spPr>
          <a:xfrm>
            <a:off x="9543297" y="6158771"/>
            <a:ext cx="408765" cy="276999"/>
          </a:xfrm>
          <a:prstGeom prst="rect">
            <a:avLst/>
          </a:prstGeom>
          <a:solidFill>
            <a:schemeClr val="bg1"/>
          </a:solidFill>
        </p:spPr>
        <p:txBody>
          <a:bodyPr wrap="none" lIns="0" tIns="0" rIns="0" bIns="0" rtlCol="0">
            <a:spAutoFit/>
          </a:bodyPr>
          <a:lstStyle/>
          <a:p>
            <a:pPr algn="ctr"/>
            <a:r>
              <a:rPr lang="sv-SE" dirty="0"/>
              <a:t>2,91</a:t>
            </a:r>
            <a:endParaRPr lang="LID4096" dirty="0"/>
          </a:p>
        </p:txBody>
      </p:sp>
      <p:cxnSp>
        <p:nvCxnSpPr>
          <p:cNvPr id="8" name="Rak pilkoppling 7">
            <a:extLst>
              <a:ext uri="{FF2B5EF4-FFF2-40B4-BE49-F238E27FC236}">
                <a16:creationId xmlns:a16="http://schemas.microsoft.com/office/drawing/2014/main" id="{D2AFD77C-91F9-48AB-A635-7AA0ABA8C79A}"/>
              </a:ext>
            </a:extLst>
          </p:cNvPr>
          <p:cNvCxnSpPr>
            <a:cxnSpLocks/>
          </p:cNvCxnSpPr>
          <p:nvPr userDrawn="1"/>
        </p:nvCxnSpPr>
        <p:spPr>
          <a:xfrm>
            <a:off x="11907600" y="4495998"/>
            <a:ext cx="2844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1748772E-F383-41E8-8DBF-B0C1E90B25F7}"/>
              </a:ext>
            </a:extLst>
          </p:cNvPr>
          <p:cNvSpPr txBox="1"/>
          <p:nvPr userDrawn="1"/>
        </p:nvSpPr>
        <p:spPr>
          <a:xfrm>
            <a:off x="11436689" y="4357498"/>
            <a:ext cx="408765" cy="276999"/>
          </a:xfrm>
          <a:prstGeom prst="rect">
            <a:avLst/>
          </a:prstGeom>
          <a:solidFill>
            <a:schemeClr val="bg1"/>
          </a:solidFill>
        </p:spPr>
        <p:txBody>
          <a:bodyPr wrap="none" lIns="0" tIns="0" rIns="0" bIns="0" rtlCol="0">
            <a:spAutoFit/>
          </a:bodyPr>
          <a:lstStyle/>
          <a:p>
            <a:pPr algn="ctr"/>
            <a:r>
              <a:rPr lang="sv-SE" dirty="0"/>
              <a:t>0,79</a:t>
            </a:r>
          </a:p>
        </p:txBody>
      </p:sp>
      <p:cxnSp>
        <p:nvCxnSpPr>
          <p:cNvPr id="12" name="Rak pilkoppling 11">
            <a:extLst>
              <a:ext uri="{FF2B5EF4-FFF2-40B4-BE49-F238E27FC236}">
                <a16:creationId xmlns:a16="http://schemas.microsoft.com/office/drawing/2014/main" id="{4045A620-2EC3-4082-809C-E4DDA31CB604}"/>
              </a:ext>
            </a:extLst>
          </p:cNvPr>
          <p:cNvCxnSpPr/>
          <p:nvPr userDrawn="1"/>
        </p:nvCxnSpPr>
        <p:spPr>
          <a:xfrm>
            <a:off x="10907620" y="0"/>
            <a:ext cx="0" cy="8712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85B1ECD4-611D-4CB1-A779-405A0F6619FF}"/>
              </a:ext>
            </a:extLst>
          </p:cNvPr>
          <p:cNvSpPr txBox="1"/>
          <p:nvPr userDrawn="1"/>
        </p:nvSpPr>
        <p:spPr>
          <a:xfrm>
            <a:off x="10703237" y="283730"/>
            <a:ext cx="408765" cy="276999"/>
          </a:xfrm>
          <a:prstGeom prst="rect">
            <a:avLst/>
          </a:prstGeom>
          <a:solidFill>
            <a:schemeClr val="bg1"/>
          </a:solidFill>
        </p:spPr>
        <p:txBody>
          <a:bodyPr wrap="none" lIns="0" tIns="0" rIns="0" bIns="0" rtlCol="0">
            <a:spAutoFit/>
          </a:bodyPr>
          <a:lstStyle/>
          <a:p>
            <a:pPr algn="ctr"/>
            <a:r>
              <a:rPr lang="sv-SE" dirty="0"/>
              <a:t>2,91</a:t>
            </a:r>
            <a:endParaRPr lang="LID4096" dirty="0"/>
          </a:p>
        </p:txBody>
      </p:sp>
      <p:grpSp>
        <p:nvGrpSpPr>
          <p:cNvPr id="15" name="Grupp 14">
            <a:extLst>
              <a:ext uri="{FF2B5EF4-FFF2-40B4-BE49-F238E27FC236}">
                <a16:creationId xmlns:a16="http://schemas.microsoft.com/office/drawing/2014/main" id="{F1F7BE6D-1D21-4DC5-A7BC-D778BC4C5C0B}"/>
              </a:ext>
            </a:extLst>
          </p:cNvPr>
          <p:cNvGrpSpPr/>
          <p:nvPr userDrawn="1"/>
        </p:nvGrpSpPr>
        <p:grpSpPr>
          <a:xfrm>
            <a:off x="7794600" y="3567500"/>
            <a:ext cx="4113000" cy="2232000"/>
            <a:chOff x="7794600" y="3567500"/>
            <a:chExt cx="4113000" cy="2232000"/>
          </a:xfrm>
        </p:grpSpPr>
        <p:sp>
          <p:nvSpPr>
            <p:cNvPr id="3" name="Rektangel 2">
              <a:extLst>
                <a:ext uri="{FF2B5EF4-FFF2-40B4-BE49-F238E27FC236}">
                  <a16:creationId xmlns:a16="http://schemas.microsoft.com/office/drawing/2014/main" id="{AB83BB0B-72CB-4290-B515-4DC7126DD14D}"/>
                </a:ext>
              </a:extLst>
            </p:cNvPr>
            <p:cNvSpPr/>
            <p:nvPr userDrawn="1"/>
          </p:nvSpPr>
          <p:spPr>
            <a:xfrm>
              <a:off x="7936800" y="3567500"/>
              <a:ext cx="3970800" cy="2232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11,0 x 6,2</a:t>
              </a:r>
              <a:endParaRPr lang="LID4096" dirty="0">
                <a:solidFill>
                  <a:schemeClr val="tx1"/>
                </a:solidFill>
              </a:endParaRPr>
            </a:p>
          </p:txBody>
        </p:sp>
        <p:cxnSp>
          <p:nvCxnSpPr>
            <p:cNvPr id="14" name="Rak pilkoppling 13">
              <a:extLst>
                <a:ext uri="{FF2B5EF4-FFF2-40B4-BE49-F238E27FC236}">
                  <a16:creationId xmlns:a16="http://schemas.microsoft.com/office/drawing/2014/main" id="{F2122C1C-6139-4CDE-972F-A67CB1270ABC}"/>
                </a:ext>
              </a:extLst>
            </p:cNvPr>
            <p:cNvCxnSpPr>
              <a:cxnSpLocks/>
            </p:cNvCxnSpPr>
            <p:nvPr userDrawn="1"/>
          </p:nvCxnSpPr>
          <p:spPr>
            <a:xfrm>
              <a:off x="7794600" y="4683500"/>
              <a:ext cx="28440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 name="Grupp 16">
            <a:extLst>
              <a:ext uri="{FF2B5EF4-FFF2-40B4-BE49-F238E27FC236}">
                <a16:creationId xmlns:a16="http://schemas.microsoft.com/office/drawing/2014/main" id="{8B24CEE0-9E7D-4B82-A098-6B87D41022B5}"/>
              </a:ext>
            </a:extLst>
          </p:cNvPr>
          <p:cNvGrpSpPr/>
          <p:nvPr userDrawn="1"/>
        </p:nvGrpSpPr>
        <p:grpSpPr>
          <a:xfrm>
            <a:off x="9875400" y="871200"/>
            <a:ext cx="2032200" cy="1890000"/>
            <a:chOff x="9875400" y="871200"/>
            <a:chExt cx="2032200" cy="1890000"/>
          </a:xfrm>
        </p:grpSpPr>
        <p:sp>
          <p:nvSpPr>
            <p:cNvPr id="11" name="Rektangel 10">
              <a:extLst>
                <a:ext uri="{FF2B5EF4-FFF2-40B4-BE49-F238E27FC236}">
                  <a16:creationId xmlns:a16="http://schemas.microsoft.com/office/drawing/2014/main" id="{92911063-01B4-4815-A996-33E76614ECE0}"/>
                </a:ext>
              </a:extLst>
            </p:cNvPr>
            <p:cNvSpPr/>
            <p:nvPr userDrawn="1"/>
          </p:nvSpPr>
          <p:spPr>
            <a:xfrm>
              <a:off x="10017600" y="871200"/>
              <a:ext cx="1890000" cy="1890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5,25 x 5,25</a:t>
              </a:r>
              <a:endParaRPr lang="LID4096" dirty="0">
                <a:solidFill>
                  <a:schemeClr val="tx1"/>
                </a:solidFill>
              </a:endParaRPr>
            </a:p>
          </p:txBody>
        </p:sp>
        <p:cxnSp>
          <p:nvCxnSpPr>
            <p:cNvPr id="16" name="Rak pilkoppling 15">
              <a:extLst>
                <a:ext uri="{FF2B5EF4-FFF2-40B4-BE49-F238E27FC236}">
                  <a16:creationId xmlns:a16="http://schemas.microsoft.com/office/drawing/2014/main" id="{C911F494-855B-4EDD-A4A5-D9808E1EFC86}"/>
                </a:ext>
              </a:extLst>
            </p:cNvPr>
            <p:cNvCxnSpPr>
              <a:cxnSpLocks/>
            </p:cNvCxnSpPr>
            <p:nvPr userDrawn="1"/>
          </p:nvCxnSpPr>
          <p:spPr>
            <a:xfrm>
              <a:off x="9875400" y="1816200"/>
              <a:ext cx="284400" cy="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16348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2625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aiandra GD" panose="020E0502030308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11" Type="http://schemas.openxmlformats.org/officeDocument/2006/relationships/image" Target="NULL"/><Relationship Id="rId10" Type="http://schemas.openxmlformats.org/officeDocument/2006/relationships/customXml" Target="../ink/ink3.xml"/><Relationship Id="rId4" Type="http://schemas.openxmlformats.org/officeDocument/2006/relationships/customXml" Target="../ink/ink2.xml"/><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59" Type="http://schemas.openxmlformats.org/officeDocument/2006/relationships/image" Target="../media/image4.png"/><Relationship Id="rId4" Type="http://schemas.openxmlformats.org/officeDocument/2006/relationships/customXml" Target="../ink/ink1.xml"/><Relationship Id="rId558" Type="http://schemas.openxmlformats.org/officeDocument/2006/relationships/image" Target="../media/image28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0.gif"/><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E019A10-58D4-43A5-9DE7-6833AFC6059D}"/>
              </a:ext>
            </a:extLst>
          </p:cNvPr>
          <p:cNvSpPr/>
          <p:nvPr/>
        </p:nvSpPr>
        <p:spPr>
          <a:xfrm>
            <a:off x="2318134" y="210899"/>
            <a:ext cx="7555732" cy="1282980"/>
          </a:xfrm>
          <a:prstGeom prst="rect">
            <a:avLst/>
          </a:prstGeom>
          <a:effectLst>
            <a:glow rad="127000">
              <a:schemeClr val="bg1"/>
            </a:glow>
          </a:effectLst>
        </p:spPr>
        <p:txBody>
          <a:bodyPr wrap="none" lIns="432000">
            <a:spAutoFit/>
          </a:bodyPr>
          <a:lstStyle/>
          <a:p>
            <a:pPr marL="0" marR="0" lvl="0" indent="0" algn="ctr" defTabSz="914400" rtl="0" eaLnBrk="1" fontAlgn="auto" latinLnBrk="0" hangingPunct="1">
              <a:lnSpc>
                <a:spcPts val="9000"/>
              </a:lnSpc>
              <a:spcBef>
                <a:spcPts val="0"/>
              </a:spcBef>
              <a:spcAft>
                <a:spcPts val="0"/>
              </a:spcAft>
              <a:buClrTx/>
              <a:buSzTx/>
              <a:buFont typeface="Arial" panose="020B0604020202020204" pitchFamily="34" charset="0"/>
              <a:buNone/>
              <a:tabLst/>
              <a:defRPr/>
            </a:pPr>
            <a:r>
              <a:rPr kumimoji="0" lang="sv-SE" sz="9600" b="1" i="0" u="none" strike="noStrike" kern="1200" cap="none" spc="50" normalizeH="0" baseline="0" noProof="0" dirty="0">
                <a:ln w="9525" cmpd="sng">
                  <a:noFill/>
                  <a:prstDash val="solid"/>
                </a:ln>
                <a:solidFill>
                  <a:prstClr val="black"/>
                </a:solidFill>
                <a:effectLst>
                  <a:glow rad="127000">
                    <a:srgbClr val="FFFF00"/>
                  </a:glow>
                </a:effectLst>
                <a:uLnTx/>
                <a:uFillTx/>
                <a:latin typeface="+mn-lt"/>
                <a:ea typeface="+mn-ea"/>
                <a:cs typeface="+mn-cs"/>
              </a:rPr>
              <a:t>Andliga gåvor</a:t>
            </a:r>
            <a:endParaRPr lang="sv-SE" sz="9600" dirty="0">
              <a:effectLst>
                <a:glow rad="127000">
                  <a:srgbClr val="FFFF00"/>
                </a:glow>
              </a:effectLst>
            </a:endParaRPr>
          </a:p>
        </p:txBody>
      </p:sp>
      <p:pic>
        <p:nvPicPr>
          <p:cNvPr id="7" name="Bildobjekt 6">
            <a:extLst>
              <a:ext uri="{FF2B5EF4-FFF2-40B4-BE49-F238E27FC236}">
                <a16:creationId xmlns:a16="http://schemas.microsoft.com/office/drawing/2014/main" id="{2151BDC4-4122-402A-8DCB-32D5314A79FB}"/>
              </a:ext>
            </a:extLst>
          </p:cNvPr>
          <p:cNvPicPr>
            <a:picLocks noChangeAspect="1"/>
          </p:cNvPicPr>
          <p:nvPr/>
        </p:nvPicPr>
        <p:blipFill>
          <a:blip r:embed="rId3">
            <a:clrChange>
              <a:clrFrom>
                <a:srgbClr val="000000">
                  <a:alpha val="0"/>
                </a:srgbClr>
              </a:clrFrom>
              <a:clrTo>
                <a:srgbClr val="000000">
                  <a:alpha val="0"/>
                </a:srgbClr>
              </a:clrTo>
            </a:clrChange>
            <a:duotone>
              <a:schemeClr val="accent6">
                <a:shade val="45000"/>
                <a:satMod val="135000"/>
              </a:schemeClr>
              <a:prstClr val="white"/>
            </a:duotone>
          </a:blip>
          <a:stretch>
            <a:fillRect/>
          </a:stretch>
        </p:blipFill>
        <p:spPr>
          <a:xfrm>
            <a:off x="181154" y="5943449"/>
            <a:ext cx="1078994" cy="743714"/>
          </a:xfrm>
          <a:prstGeom prst="rect">
            <a:avLst/>
          </a:prstGeom>
          <a:effectLst>
            <a:outerShdw blurRad="50800" dist="38100" dir="2700000" algn="tl" rotWithShape="0">
              <a:prstClr val="black">
                <a:alpha val="40000"/>
              </a:prstClr>
            </a:outerShdw>
          </a:effectLst>
        </p:spPr>
      </p:pic>
      <p:sp>
        <p:nvSpPr>
          <p:cNvPr id="8" name="Rektangel 7">
            <a:extLst>
              <a:ext uri="{FF2B5EF4-FFF2-40B4-BE49-F238E27FC236}">
                <a16:creationId xmlns:a16="http://schemas.microsoft.com/office/drawing/2014/main" id="{B22518A7-8F7B-4F06-B01D-80A4206C1E5B}"/>
              </a:ext>
            </a:extLst>
          </p:cNvPr>
          <p:cNvSpPr/>
          <p:nvPr/>
        </p:nvSpPr>
        <p:spPr>
          <a:xfrm>
            <a:off x="7324726" y="2314147"/>
            <a:ext cx="4057650" cy="743714"/>
          </a:xfrm>
          <a:prstGeom prst="rect">
            <a:avLst/>
          </a:prstGeom>
        </p:spPr>
        <p:txBody>
          <a:bodyPr wrap="none" lIns="0" rIns="0">
            <a:noAutofit/>
          </a:bodyPr>
          <a:lstStyle/>
          <a:p>
            <a:pPr algn="ctr">
              <a:lnSpc>
                <a:spcPts val="5100"/>
              </a:lnSpc>
            </a:pPr>
            <a:r>
              <a:rPr kumimoji="0" lang="sv-SE" sz="3200" b="1" i="0" u="none" strike="noStrike" kern="1200" cap="none" spc="0" normalizeH="0" baseline="0" noProof="0" dirty="0">
                <a:ln>
                  <a:noFill/>
                </a:ln>
                <a:solidFill>
                  <a:srgbClr val="FFFF00"/>
                </a:solidFill>
                <a:effectLst/>
                <a:uLnTx/>
                <a:uFillTx/>
                <a:latin typeface="+mn-lt"/>
                <a:ea typeface="+mn-ea"/>
                <a:cs typeface="+mn-cs"/>
              </a:rPr>
              <a:t>Del </a:t>
            </a:r>
            <a:r>
              <a:rPr kumimoji="0" lang="sv-SE" sz="11500" b="1" i="0" u="none" strike="noStrike" kern="1200" cap="none" spc="0" normalizeH="0" baseline="0" noProof="0" dirty="0">
                <a:ln>
                  <a:noFill/>
                </a:ln>
                <a:solidFill>
                  <a:srgbClr val="FFFF00"/>
                </a:solidFill>
                <a:effectLst/>
                <a:uLnTx/>
                <a:uFillTx/>
                <a:latin typeface="+mn-lt"/>
                <a:ea typeface="+mn-ea"/>
                <a:cs typeface="+mn-cs"/>
              </a:rPr>
              <a:t>1</a:t>
            </a:r>
            <a:endParaRPr kumimoji="0" lang="sv-SE" sz="4400" b="1" i="0" u="none" strike="noStrike" kern="1200" cap="none" spc="0" normalizeH="0" baseline="0" noProof="0" dirty="0">
              <a:ln>
                <a:noFill/>
              </a:ln>
              <a:solidFill>
                <a:srgbClr val="FFFF00"/>
              </a:solidFill>
              <a:effectLst/>
              <a:uLnTx/>
              <a:uFillTx/>
              <a:latin typeface="+mn-lt"/>
              <a:ea typeface="+mn-ea"/>
              <a:cs typeface="+mn-cs"/>
            </a:endParaRPr>
          </a:p>
          <a:p>
            <a:pPr algn="ctr">
              <a:lnSpc>
                <a:spcPts val="5100"/>
              </a:lnSpc>
            </a:pPr>
            <a:r>
              <a:rPr lang="sv-SE" sz="4400" b="1" dirty="0">
                <a:solidFill>
                  <a:srgbClr val="FFFF00"/>
                </a:solidFill>
              </a:rPr>
              <a:t>Tre mirakelgåvor</a:t>
            </a:r>
            <a:endParaRPr lang="sv-SE" dirty="0">
              <a:solidFill>
                <a:srgbClr val="FFFF00"/>
              </a:solidFill>
            </a:endParaRPr>
          </a:p>
        </p:txBody>
      </p:sp>
      <p:sp>
        <p:nvSpPr>
          <p:cNvPr id="9" name="Rektangel 8">
            <a:extLst>
              <a:ext uri="{FF2B5EF4-FFF2-40B4-BE49-F238E27FC236}">
                <a16:creationId xmlns:a16="http://schemas.microsoft.com/office/drawing/2014/main" id="{DEBA2A5F-9BBB-4C89-A2CB-96F60B47B010}"/>
              </a:ext>
            </a:extLst>
          </p:cNvPr>
          <p:cNvSpPr/>
          <p:nvPr/>
        </p:nvSpPr>
        <p:spPr>
          <a:xfrm>
            <a:off x="7635391" y="4165081"/>
            <a:ext cx="3436320" cy="584775"/>
          </a:xfrm>
          <a:prstGeom prst="rect">
            <a:avLst/>
          </a:prstGeom>
        </p:spPr>
        <p:txBody>
          <a:bodyPr wrap="none" lIns="0" rIns="0">
            <a:spAutoFit/>
          </a:bodyPr>
          <a:lstStyle/>
          <a:p>
            <a:pPr algn="ctr"/>
            <a:r>
              <a:rPr lang="sv-SE" sz="3200" b="0" dirty="0">
                <a:solidFill>
                  <a:srgbClr val="FFFF00"/>
                </a:solidFill>
                <a:latin typeface="MV Boli" panose="02000500030200090000" pitchFamily="2" charset="0"/>
                <a:cs typeface="MV Boli" panose="02000500030200090000" pitchFamily="2" charset="0"/>
              </a:rPr>
              <a:t>Anders Gärdeborn</a:t>
            </a:r>
          </a:p>
        </p:txBody>
      </p:sp>
    </p:spTree>
    <p:extLst>
      <p:ext uri="{BB962C8B-B14F-4D97-AF65-F5344CB8AC3E}">
        <p14:creationId xmlns:p14="http://schemas.microsoft.com/office/powerpoint/2010/main" val="1919884547"/>
      </p:ext>
    </p:extLst>
  </p:cSld>
  <p:clrMapOvr>
    <a:masterClrMapping/>
  </p:clrMapOvr>
  <p:transition advTm="46501">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531085-2376-4BFA-9214-466B12764A27}"/>
              </a:ext>
            </a:extLst>
          </p:cNvPr>
          <p:cNvSpPr>
            <a:spLocks noGrp="1"/>
          </p:cNvSpPr>
          <p:nvPr>
            <p:ph type="title"/>
          </p:nvPr>
        </p:nvSpPr>
        <p:spPr/>
        <p:txBody>
          <a:bodyPr/>
          <a:lstStyle/>
          <a:p>
            <a:r>
              <a:rPr lang="sv-SE" dirty="0"/>
              <a:t>Är vi inte alla cessationister?</a:t>
            </a:r>
            <a:endParaRPr lang="LID4096" dirty="0"/>
          </a:p>
        </p:txBody>
      </p:sp>
      <p:sp>
        <p:nvSpPr>
          <p:cNvPr id="8" name="textruta 7">
            <a:extLst>
              <a:ext uri="{FF2B5EF4-FFF2-40B4-BE49-F238E27FC236}">
                <a16:creationId xmlns:a16="http://schemas.microsoft.com/office/drawing/2014/main" id="{B64E5496-7027-4D3B-A7FD-64BD5602164A}"/>
              </a:ext>
            </a:extLst>
          </p:cNvPr>
          <p:cNvSpPr txBox="1"/>
          <p:nvPr/>
        </p:nvSpPr>
        <p:spPr>
          <a:xfrm>
            <a:off x="0" y="839037"/>
            <a:ext cx="10030739" cy="5416868"/>
          </a:xfrm>
          <a:prstGeom prst="rect">
            <a:avLst/>
          </a:prstGeom>
          <a:noFill/>
          <a:ln>
            <a:noFill/>
          </a:ln>
          <a:effectLst/>
        </p:spPr>
        <p:style>
          <a:lnRef idx="0">
            <a:schemeClr val="accent5"/>
          </a:lnRef>
          <a:fillRef idx="3">
            <a:schemeClr val="accent5"/>
          </a:fillRef>
          <a:effectRef idx="3">
            <a:schemeClr val="accent5"/>
          </a:effectRef>
          <a:fontRef idx="minor">
            <a:schemeClr val="lt1"/>
          </a:fontRef>
        </p:style>
        <p:txBody>
          <a:bodyPr wrap="square" lIns="180000" rtlCol="0">
            <a:spAutoFit/>
          </a:bodyPr>
          <a:lstStyle/>
          <a:p>
            <a:r>
              <a:rPr lang="sv-SE" dirty="0">
                <a:solidFill>
                  <a:schemeClr val="tx1"/>
                </a:solidFill>
              </a:rPr>
              <a:t>Dagens manifestationer är ofta bleka skuggor av de bibliska förebilderna (trots liknande terminologi):</a:t>
            </a:r>
          </a:p>
          <a:p>
            <a:pPr marL="449263" lvl="1" indent="-271463">
              <a:spcBef>
                <a:spcPts val="600"/>
              </a:spcBef>
              <a:buFont typeface="Arial" panose="020B0604020202020204" pitchFamily="34" charset="0"/>
              <a:buChar char="•"/>
            </a:pPr>
            <a:r>
              <a:rPr lang="sv-SE" b="1" i="1" dirty="0">
                <a:solidFill>
                  <a:schemeClr val="tx1"/>
                </a:solidFill>
              </a:rPr>
              <a:t>Profeter</a:t>
            </a:r>
            <a:r>
              <a:rPr lang="sv-SE" dirty="0">
                <a:solidFill>
                  <a:schemeClr val="tx1"/>
                </a:solidFill>
              </a:rPr>
              <a:t> kan missta sig ibland.</a:t>
            </a:r>
          </a:p>
          <a:p>
            <a:pPr marL="449263" lvl="1" indent="-271463">
              <a:spcBef>
                <a:spcPts val="600"/>
              </a:spcBef>
              <a:buFont typeface="Arial" panose="020B0604020202020204" pitchFamily="34" charset="0"/>
              <a:buChar char="•"/>
            </a:pPr>
            <a:r>
              <a:rPr lang="sv-SE" b="1" i="1" dirty="0">
                <a:solidFill>
                  <a:schemeClr val="tx1"/>
                </a:solidFill>
              </a:rPr>
              <a:t>Helanden</a:t>
            </a:r>
            <a:r>
              <a:rPr lang="sv-SE" dirty="0">
                <a:solidFill>
                  <a:schemeClr val="tx1"/>
                </a:solidFill>
              </a:rPr>
              <a:t> är inte omedelbara, fullkomliga, bestående och bevisbara.</a:t>
            </a:r>
          </a:p>
          <a:p>
            <a:pPr marL="449263" lvl="1" indent="-271463">
              <a:spcBef>
                <a:spcPts val="600"/>
              </a:spcBef>
              <a:buFont typeface="Arial" panose="020B0604020202020204" pitchFamily="34" charset="0"/>
              <a:buChar char="•"/>
            </a:pPr>
            <a:r>
              <a:rPr lang="sv-SE" b="1" i="1" dirty="0">
                <a:solidFill>
                  <a:schemeClr val="tx1"/>
                </a:solidFill>
              </a:rPr>
              <a:t>Tungotal</a:t>
            </a:r>
            <a:r>
              <a:rPr lang="sv-SE" dirty="0">
                <a:solidFill>
                  <a:schemeClr val="tx1"/>
                </a:solidFill>
              </a:rPr>
              <a:t> är sällan (aldrig?) autentiska jordiska språk.</a:t>
            </a:r>
          </a:p>
          <a:p>
            <a:pPr marL="449263" lvl="1" indent="-271463">
              <a:spcBef>
                <a:spcPts val="600"/>
              </a:spcBef>
              <a:buFont typeface="Arial" panose="020B0604020202020204" pitchFamily="34" charset="0"/>
              <a:buChar char="•"/>
            </a:pPr>
            <a:r>
              <a:rPr lang="sv-SE" b="1" i="1" dirty="0">
                <a:solidFill>
                  <a:schemeClr val="tx1"/>
                </a:solidFill>
              </a:rPr>
              <a:t>Apostlar</a:t>
            </a:r>
            <a:r>
              <a:rPr lang="sv-SE" dirty="0">
                <a:solidFill>
                  <a:schemeClr val="tx1"/>
                </a:solidFill>
              </a:rPr>
              <a:t> i den ursprungliga betydelsen finns inte:</a:t>
            </a:r>
          </a:p>
          <a:p>
            <a:pPr marL="812800" lvl="2" indent="-271463">
              <a:buFont typeface="Arial" panose="020B0604020202020204" pitchFamily="34" charset="0"/>
              <a:buChar char="•"/>
            </a:pPr>
            <a:r>
              <a:rPr lang="sv-SE" dirty="0">
                <a:solidFill>
                  <a:schemeClr val="tx1"/>
                </a:solidFill>
              </a:rPr>
              <a:t>Personligen utsedd av Jesus</a:t>
            </a:r>
          </a:p>
          <a:p>
            <a:pPr marL="812800" lvl="2" indent="-271463">
              <a:buFont typeface="Arial" panose="020B0604020202020204" pitchFamily="34" charset="0"/>
              <a:buChar char="•"/>
            </a:pPr>
            <a:r>
              <a:rPr lang="sv-SE" dirty="0">
                <a:solidFill>
                  <a:schemeClr val="tx1"/>
                </a:solidFill>
              </a:rPr>
              <a:t>Ett ögonvittne till den uppståndna Frälsaren</a:t>
            </a:r>
          </a:p>
          <a:p>
            <a:pPr marL="812800" lvl="2" indent="-271463">
              <a:buFont typeface="Arial" panose="020B0604020202020204" pitchFamily="34" charset="0"/>
              <a:buChar char="•"/>
            </a:pPr>
            <a:r>
              <a:rPr lang="sv-SE" dirty="0">
                <a:solidFill>
                  <a:schemeClr val="tx1"/>
                </a:solidFill>
              </a:rPr>
              <a:t>Kunde bekräfta sin utkorelse genom under och tecken.</a:t>
            </a:r>
          </a:p>
          <a:p>
            <a:pPr>
              <a:spcBef>
                <a:spcPts val="1800"/>
              </a:spcBef>
            </a:pPr>
            <a:r>
              <a:rPr lang="sv-SE" b="1" dirty="0">
                <a:solidFill>
                  <a:schemeClr val="tx1"/>
                </a:solidFill>
              </a:rPr>
              <a:t>Men Mark 16:17-18 då? </a:t>
            </a:r>
            <a:r>
              <a:rPr lang="sv-SE" dirty="0">
                <a:solidFill>
                  <a:srgbClr val="C00000"/>
                </a:solidFill>
              </a:rPr>
              <a:t>Dessa tecken ska följa </a:t>
            </a:r>
            <a:r>
              <a:rPr lang="sv-SE" i="1" u="sng" dirty="0">
                <a:solidFill>
                  <a:srgbClr val="C00000"/>
                </a:solidFill>
              </a:rPr>
              <a:t>dem som tror</a:t>
            </a:r>
            <a:r>
              <a:rPr lang="sv-SE" dirty="0">
                <a:solidFill>
                  <a:srgbClr val="C00000"/>
                </a:solidFill>
              </a:rPr>
              <a:t>:</a:t>
            </a:r>
          </a:p>
          <a:p>
            <a:pPr marL="449263" indent="-271463">
              <a:buFont typeface="Arial" panose="020B0604020202020204" pitchFamily="34" charset="0"/>
              <a:buChar char="•"/>
            </a:pPr>
            <a:r>
              <a:rPr lang="sv-SE" dirty="0">
                <a:solidFill>
                  <a:srgbClr val="C00000"/>
                </a:solidFill>
              </a:rPr>
              <a:t>I mitt namn ska de driva ut onda andar…</a:t>
            </a:r>
          </a:p>
          <a:p>
            <a:pPr marL="449263" indent="-271463">
              <a:buFont typeface="Arial" panose="020B0604020202020204" pitchFamily="34" charset="0"/>
              <a:buChar char="•"/>
            </a:pPr>
            <a:r>
              <a:rPr lang="sv-SE" dirty="0">
                <a:solidFill>
                  <a:srgbClr val="C00000"/>
                </a:solidFill>
              </a:rPr>
              <a:t>de ska tala nya tungomål…</a:t>
            </a:r>
          </a:p>
          <a:p>
            <a:pPr marL="449263" indent="-271463">
              <a:buFont typeface="Arial" panose="020B0604020202020204" pitchFamily="34" charset="0"/>
              <a:buChar char="•"/>
            </a:pPr>
            <a:r>
              <a:rPr lang="sv-SE" dirty="0">
                <a:solidFill>
                  <a:srgbClr val="C00000"/>
                </a:solidFill>
              </a:rPr>
              <a:t>de ska ta ormar med händerna…</a:t>
            </a:r>
          </a:p>
          <a:p>
            <a:pPr marL="449263" indent="-271463">
              <a:buFont typeface="Arial" panose="020B0604020202020204" pitchFamily="34" charset="0"/>
              <a:buChar char="•"/>
            </a:pPr>
            <a:r>
              <a:rPr lang="sv-SE" dirty="0">
                <a:solidFill>
                  <a:srgbClr val="C00000"/>
                </a:solidFill>
              </a:rPr>
              <a:t>och dricker de något dödligt gift ska det inte skada dem…</a:t>
            </a:r>
          </a:p>
          <a:p>
            <a:pPr marL="449263" indent="-271463">
              <a:buFont typeface="Arial" panose="020B0604020202020204" pitchFamily="34" charset="0"/>
              <a:buChar char="•"/>
            </a:pPr>
            <a:r>
              <a:rPr lang="sv-SE" dirty="0">
                <a:solidFill>
                  <a:srgbClr val="C00000"/>
                </a:solidFill>
              </a:rPr>
              <a:t>de ska lägga händerna på sjuka, och de ska bli friska."</a:t>
            </a:r>
            <a:r>
              <a:rPr lang="sv-SE" dirty="0">
                <a:solidFill>
                  <a:schemeClr val="tx1"/>
                </a:solidFill>
              </a:rPr>
              <a:t> </a:t>
            </a:r>
            <a:r>
              <a:rPr lang="sv-SE" sz="1400" dirty="0">
                <a:solidFill>
                  <a:schemeClr val="tx1"/>
                </a:solidFill>
              </a:rPr>
              <a:t>(Mark 16:17-18)</a:t>
            </a:r>
          </a:p>
          <a:p>
            <a:pPr>
              <a:spcBef>
                <a:spcPts val="600"/>
              </a:spcBef>
            </a:pPr>
            <a:r>
              <a:rPr lang="sv-SE" dirty="0">
                <a:solidFill>
                  <a:schemeClr val="tx1"/>
                </a:solidFill>
              </a:rPr>
              <a:t>Två möjligheter:</a:t>
            </a:r>
          </a:p>
          <a:p>
            <a:pPr marL="449263" indent="-271463">
              <a:buFont typeface="Arial" panose="020B0604020202020204" pitchFamily="34" charset="0"/>
              <a:buChar char="•"/>
            </a:pPr>
            <a:r>
              <a:rPr lang="sv-SE" dirty="0">
                <a:solidFill>
                  <a:schemeClr val="tx1"/>
                </a:solidFill>
              </a:rPr>
              <a:t>”Dem som tror” är bara de som apostlarna omvänt.</a:t>
            </a:r>
          </a:p>
          <a:p>
            <a:pPr marL="449263" indent="-271463">
              <a:buFont typeface="Arial" panose="020B0604020202020204" pitchFamily="34" charset="0"/>
              <a:buChar char="•"/>
            </a:pPr>
            <a:r>
              <a:rPr lang="sv-SE" dirty="0">
                <a:solidFill>
                  <a:schemeClr val="tx1"/>
                </a:solidFill>
              </a:rPr>
              <a:t>Slutet av Markus evangelium är inte ursprungligt.</a:t>
            </a:r>
          </a:p>
        </p:txBody>
      </p:sp>
      <p:pic>
        <p:nvPicPr>
          <p:cNvPr id="10" name="Bildobjekt 9">
            <a:extLst>
              <a:ext uri="{FF2B5EF4-FFF2-40B4-BE49-F238E27FC236}">
                <a16:creationId xmlns:a16="http://schemas.microsoft.com/office/drawing/2014/main" id="{F9D662C9-25DC-451D-BCD5-2CA364FF2597}"/>
              </a:ext>
            </a:extLst>
          </p:cNvPr>
          <p:cNvPicPr>
            <a:picLocks noChangeAspect="1"/>
          </p:cNvPicPr>
          <p:nvPr/>
        </p:nvPicPr>
        <p:blipFill>
          <a:blip r:embed="rId4"/>
          <a:stretch>
            <a:fillRect/>
          </a:stretch>
        </p:blipFill>
        <p:spPr>
          <a:xfrm>
            <a:off x="7139618" y="2509930"/>
            <a:ext cx="4796122" cy="3372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239292062"/>
      </p:ext>
    </p:extLst>
  </p:cSld>
  <p:clrMapOvr>
    <a:masterClrMapping/>
  </p:clrMapOvr>
  <p:transition advTm="27765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Effect transition="in" filter="fade">
                                      <p:cBhvr>
                                        <p:cTn id="30" dur="500"/>
                                        <p:tgtEl>
                                          <p:spTgt spid="8">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Effect transition="in" filter="fade">
                                      <p:cBhvr>
                                        <p:cTn id="33" dur="500"/>
                                        <p:tgtEl>
                                          <p:spTgt spid="8">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fade">
                                      <p:cBhvr>
                                        <p:cTn id="36" dur="500"/>
                                        <p:tgtEl>
                                          <p:spTgt spid="8">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fade">
                                      <p:cBhvr>
                                        <p:cTn id="41" dur="500"/>
                                        <p:tgtEl>
                                          <p:spTgt spid="8">
                                            <p:txEl>
                                              <p:pRg st="8" end="8"/>
                                            </p:txEl>
                                          </p:spTgt>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xEl>
                                              <p:pRg st="9" end="9"/>
                                            </p:txEl>
                                          </p:spTgt>
                                        </p:tgtEl>
                                        <p:attrNameLst>
                                          <p:attrName>style.visibility</p:attrName>
                                        </p:attrNameLst>
                                      </p:cBhvr>
                                      <p:to>
                                        <p:strVal val="visible"/>
                                      </p:to>
                                    </p:set>
                                    <p:animEffect transition="in" filter="fade">
                                      <p:cBhvr>
                                        <p:cTn id="45" dur="500"/>
                                        <p:tgtEl>
                                          <p:spTgt spid="8">
                                            <p:txEl>
                                              <p:pRg st="9" end="9"/>
                                            </p:txEl>
                                          </p:spTgt>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Effect transition="in" filter="fade">
                                      <p:cBhvr>
                                        <p:cTn id="49" dur="500"/>
                                        <p:tgtEl>
                                          <p:spTgt spid="8">
                                            <p:txEl>
                                              <p:pRg st="10" end="10"/>
                                            </p:txEl>
                                          </p:spTgt>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8">
                                            <p:txEl>
                                              <p:pRg st="11" end="11"/>
                                            </p:txEl>
                                          </p:spTgt>
                                        </p:tgtEl>
                                        <p:attrNameLst>
                                          <p:attrName>style.visibility</p:attrName>
                                        </p:attrNameLst>
                                      </p:cBhvr>
                                      <p:to>
                                        <p:strVal val="visible"/>
                                      </p:to>
                                    </p:set>
                                    <p:animEffect transition="in" filter="fade">
                                      <p:cBhvr>
                                        <p:cTn id="53" dur="500"/>
                                        <p:tgtEl>
                                          <p:spTgt spid="8">
                                            <p:txEl>
                                              <p:pRg st="11" end="11"/>
                                            </p:txEl>
                                          </p:spTgt>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8">
                                            <p:txEl>
                                              <p:pRg st="12" end="12"/>
                                            </p:txEl>
                                          </p:spTgt>
                                        </p:tgtEl>
                                        <p:attrNameLst>
                                          <p:attrName>style.visibility</p:attrName>
                                        </p:attrNameLst>
                                      </p:cBhvr>
                                      <p:to>
                                        <p:strVal val="visible"/>
                                      </p:to>
                                    </p:set>
                                    <p:animEffect transition="in" filter="fade">
                                      <p:cBhvr>
                                        <p:cTn id="57" dur="500"/>
                                        <p:tgtEl>
                                          <p:spTgt spid="8">
                                            <p:txEl>
                                              <p:pRg st="12" end="12"/>
                                            </p:txEl>
                                          </p:spTgt>
                                        </p:tgtEl>
                                      </p:cBhvr>
                                    </p:animEffect>
                                  </p:childTnLst>
                                </p:cTn>
                              </p:par>
                            </p:childTnLst>
                          </p:cTn>
                        </p:par>
                        <p:par>
                          <p:cTn id="58" fill="hold">
                            <p:stCondLst>
                              <p:cond delay="2500"/>
                            </p:stCondLst>
                            <p:childTnLst>
                              <p:par>
                                <p:cTn id="59" presetID="10" presetClass="entr" presetSubtype="0" fill="hold" grpId="0" nodeType="afterEffect">
                                  <p:stCondLst>
                                    <p:cond delay="0"/>
                                  </p:stCondLst>
                                  <p:childTnLst>
                                    <p:set>
                                      <p:cBhvr>
                                        <p:cTn id="60" dur="1" fill="hold">
                                          <p:stCondLst>
                                            <p:cond delay="0"/>
                                          </p:stCondLst>
                                        </p:cTn>
                                        <p:tgtEl>
                                          <p:spTgt spid="8">
                                            <p:txEl>
                                              <p:pRg st="13" end="13"/>
                                            </p:txEl>
                                          </p:spTgt>
                                        </p:tgtEl>
                                        <p:attrNameLst>
                                          <p:attrName>style.visibility</p:attrName>
                                        </p:attrNameLst>
                                      </p:cBhvr>
                                      <p:to>
                                        <p:strVal val="visible"/>
                                      </p:to>
                                    </p:set>
                                    <p:animEffect transition="in" filter="fade">
                                      <p:cBhvr>
                                        <p:cTn id="61" dur="500"/>
                                        <p:tgtEl>
                                          <p:spTgt spid="8">
                                            <p:txEl>
                                              <p:pRg st="13" end="1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xEl>
                                              <p:pRg st="14" end="14"/>
                                            </p:txEl>
                                          </p:spTgt>
                                        </p:tgtEl>
                                        <p:attrNameLst>
                                          <p:attrName>style.visibility</p:attrName>
                                        </p:attrNameLst>
                                      </p:cBhvr>
                                      <p:to>
                                        <p:strVal val="visible"/>
                                      </p:to>
                                    </p:set>
                                    <p:animEffect transition="in" filter="fade">
                                      <p:cBhvr>
                                        <p:cTn id="66" dur="500"/>
                                        <p:tgtEl>
                                          <p:spTgt spid="8">
                                            <p:txEl>
                                              <p:pRg st="14" end="1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
                                            <p:txEl>
                                              <p:pRg st="15" end="15"/>
                                            </p:txEl>
                                          </p:spTgt>
                                        </p:tgtEl>
                                        <p:attrNameLst>
                                          <p:attrName>style.visibility</p:attrName>
                                        </p:attrNameLst>
                                      </p:cBhvr>
                                      <p:to>
                                        <p:strVal val="visible"/>
                                      </p:to>
                                    </p:set>
                                    <p:animEffect transition="in" filter="fade">
                                      <p:cBhvr>
                                        <p:cTn id="71" dur="500"/>
                                        <p:tgtEl>
                                          <p:spTgt spid="8">
                                            <p:txEl>
                                              <p:pRg st="15" end="15"/>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8">
                                            <p:txEl>
                                              <p:pRg st="16" end="16"/>
                                            </p:txEl>
                                          </p:spTgt>
                                        </p:tgtEl>
                                        <p:attrNameLst>
                                          <p:attrName>style.visibility</p:attrName>
                                        </p:attrNameLst>
                                      </p:cBhvr>
                                      <p:to>
                                        <p:strVal val="visible"/>
                                      </p:to>
                                    </p:set>
                                    <p:animEffect transition="in" filter="fade">
                                      <p:cBhvr>
                                        <p:cTn id="76" dur="500"/>
                                        <p:tgtEl>
                                          <p:spTgt spid="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B6DE74-98AA-4407-9D74-EBC507337BE1}"/>
              </a:ext>
            </a:extLst>
          </p:cNvPr>
          <p:cNvSpPr>
            <a:spLocks noGrp="1"/>
          </p:cNvSpPr>
          <p:nvPr>
            <p:ph type="title"/>
          </p:nvPr>
        </p:nvSpPr>
        <p:spPr>
          <a:xfrm>
            <a:off x="-2" y="0"/>
            <a:ext cx="11230497" cy="684000"/>
          </a:xfrm>
        </p:spPr>
        <p:txBody>
          <a:bodyPr/>
          <a:lstStyle/>
          <a:p>
            <a:r>
              <a:rPr lang="sv-SE" sz="3600" dirty="0"/>
              <a:t>Tes: Gåvorna förmedlades enbart av apostlarna</a:t>
            </a:r>
            <a:endParaRPr lang="LID4096" sz="3600" dirty="0"/>
          </a:p>
        </p:txBody>
      </p:sp>
      <p:sp>
        <p:nvSpPr>
          <p:cNvPr id="4" name="textruta 3">
            <a:extLst>
              <a:ext uri="{FF2B5EF4-FFF2-40B4-BE49-F238E27FC236}">
                <a16:creationId xmlns:a16="http://schemas.microsoft.com/office/drawing/2014/main" id="{21BBAADA-714D-4776-B64A-39DDADE52AE1}"/>
              </a:ext>
            </a:extLst>
          </p:cNvPr>
          <p:cNvSpPr txBox="1"/>
          <p:nvPr/>
        </p:nvSpPr>
        <p:spPr>
          <a:xfrm>
            <a:off x="0" y="741307"/>
            <a:ext cx="12192002" cy="5709255"/>
          </a:xfrm>
          <a:prstGeom prst="rect">
            <a:avLst/>
          </a:prstGeom>
          <a:noFill/>
        </p:spPr>
        <p:txBody>
          <a:bodyPr wrap="square" lIns="180000" rIns="108000" rtlCol="0">
            <a:spAutoFit/>
          </a:bodyPr>
          <a:lstStyle/>
          <a:p>
            <a:pPr>
              <a:lnSpc>
                <a:spcPts val="2000"/>
              </a:lnSpc>
              <a:tabLst>
                <a:tab pos="7715250" algn="l"/>
              </a:tabLst>
            </a:pPr>
            <a:r>
              <a:rPr lang="sv-SE" dirty="0"/>
              <a:t>Apostlarna fick andliga gåvor </a:t>
            </a:r>
            <a:r>
              <a:rPr lang="sv-SE" i="1" u="sng" dirty="0"/>
              <a:t>personligen</a:t>
            </a:r>
            <a:r>
              <a:rPr lang="sv-SE" dirty="0"/>
              <a:t> av Jesus: </a:t>
            </a:r>
            <a:r>
              <a:rPr lang="sv-SE" dirty="0">
                <a:solidFill>
                  <a:srgbClr val="C00000"/>
                </a:solidFill>
              </a:rPr>
              <a:t>Jesus kallade till sig sina </a:t>
            </a:r>
            <a:r>
              <a:rPr lang="sv-SE" i="1" u="sng" dirty="0">
                <a:solidFill>
                  <a:srgbClr val="C00000"/>
                </a:solidFill>
              </a:rPr>
              <a:t>tolv lärjungar</a:t>
            </a:r>
            <a:r>
              <a:rPr lang="sv-SE" dirty="0">
                <a:solidFill>
                  <a:srgbClr val="C00000"/>
                </a:solidFill>
              </a:rPr>
              <a:t> och gav </a:t>
            </a:r>
            <a:br>
              <a:rPr lang="sv-SE" dirty="0">
                <a:solidFill>
                  <a:srgbClr val="C00000"/>
                </a:solidFill>
              </a:rPr>
            </a:br>
            <a:r>
              <a:rPr lang="sv-SE" dirty="0">
                <a:solidFill>
                  <a:srgbClr val="C00000"/>
                </a:solidFill>
              </a:rPr>
              <a:t>dem makt att driva ut orena andar och att bota alla slags sjukdomar. </a:t>
            </a:r>
            <a:r>
              <a:rPr lang="sv-SE" sz="1400" dirty="0"/>
              <a:t>(Matt 10:1)</a:t>
            </a:r>
            <a:endParaRPr lang="sv-SE" dirty="0"/>
          </a:p>
          <a:p>
            <a:pPr>
              <a:lnSpc>
                <a:spcPts val="2000"/>
              </a:lnSpc>
              <a:spcBef>
                <a:spcPts val="1200"/>
              </a:spcBef>
            </a:pPr>
            <a:r>
              <a:rPr lang="sv-SE" dirty="0"/>
              <a:t>Därför var </a:t>
            </a:r>
            <a:r>
              <a:rPr lang="sv-SE" i="1" u="sng" dirty="0"/>
              <a:t>alla</a:t>
            </a:r>
            <a:r>
              <a:rPr lang="sv-SE" dirty="0"/>
              <a:t> apostlar (inklusive Paulus) utrustade med andliga gåvor: </a:t>
            </a:r>
            <a:r>
              <a:rPr lang="sv-SE" dirty="0">
                <a:solidFill>
                  <a:srgbClr val="C00000"/>
                </a:solidFill>
              </a:rPr>
              <a:t>När jag </a:t>
            </a:r>
            <a:r>
              <a:rPr lang="sv-SE" dirty="0"/>
              <a:t>[Paulus]</a:t>
            </a:r>
            <a:r>
              <a:rPr lang="sv-SE" dirty="0">
                <a:solidFill>
                  <a:srgbClr val="C00000"/>
                </a:solidFill>
              </a:rPr>
              <a:t> var hos er utförde </a:t>
            </a:r>
            <a:br>
              <a:rPr lang="sv-SE" dirty="0">
                <a:solidFill>
                  <a:srgbClr val="C00000"/>
                </a:solidFill>
              </a:rPr>
            </a:br>
            <a:r>
              <a:rPr lang="sv-SE" dirty="0">
                <a:solidFill>
                  <a:srgbClr val="C00000"/>
                </a:solidFill>
              </a:rPr>
              <a:t>jag på alla sätt det som </a:t>
            </a:r>
            <a:r>
              <a:rPr lang="sv-SE" i="1" u="sng" dirty="0">
                <a:solidFill>
                  <a:srgbClr val="C00000"/>
                </a:solidFill>
              </a:rPr>
              <a:t>kännetecknar en apostel</a:t>
            </a:r>
            <a:r>
              <a:rPr lang="sv-SE" dirty="0">
                <a:solidFill>
                  <a:srgbClr val="C00000"/>
                </a:solidFill>
              </a:rPr>
              <a:t>, </a:t>
            </a:r>
            <a:r>
              <a:rPr lang="sv-SE" i="1" u="sng" dirty="0">
                <a:solidFill>
                  <a:srgbClr val="C00000"/>
                </a:solidFill>
              </a:rPr>
              <a:t>tecken, under och kraftgärningar</a:t>
            </a:r>
            <a:r>
              <a:rPr lang="sv-SE" dirty="0">
                <a:solidFill>
                  <a:srgbClr val="C00000"/>
                </a:solidFill>
              </a:rPr>
              <a:t>. </a:t>
            </a:r>
            <a:r>
              <a:rPr lang="sv-SE" sz="1400" dirty="0"/>
              <a:t>(2 Kor 12:12, NUB)</a:t>
            </a:r>
          </a:p>
          <a:p>
            <a:pPr>
              <a:lnSpc>
                <a:spcPts val="2000"/>
              </a:lnSpc>
              <a:spcBef>
                <a:spcPts val="1200"/>
              </a:spcBef>
            </a:pPr>
            <a:r>
              <a:rPr lang="sv-SE" dirty="0"/>
              <a:t>Syftet med apostlarnas gåvor var att bekräfta:</a:t>
            </a:r>
          </a:p>
          <a:p>
            <a:pPr marL="449263" indent="-266700">
              <a:lnSpc>
                <a:spcPts val="2000"/>
              </a:lnSpc>
              <a:spcBef>
                <a:spcPts val="600"/>
              </a:spcBef>
              <a:buFont typeface="Arial" panose="020B0604020202020204" pitchFamily="34" charset="0"/>
              <a:buChar char="•"/>
            </a:pPr>
            <a:r>
              <a:rPr lang="sv-SE" b="1" dirty="0"/>
              <a:t>Apostlaämbetet</a:t>
            </a:r>
            <a:r>
              <a:rPr lang="sv-SE" dirty="0"/>
              <a:t>: </a:t>
            </a:r>
            <a:r>
              <a:rPr lang="sv-SE" dirty="0">
                <a:solidFill>
                  <a:srgbClr val="C00000"/>
                </a:solidFill>
              </a:rPr>
              <a:t>[Frälsningen] förkunnades först av Herren och </a:t>
            </a:r>
            <a:r>
              <a:rPr lang="sv-SE" i="1" u="sng" dirty="0">
                <a:solidFill>
                  <a:srgbClr val="C00000"/>
                </a:solidFill>
              </a:rPr>
              <a:t>bekräftades</a:t>
            </a:r>
            <a:r>
              <a:rPr lang="sv-SE" dirty="0">
                <a:solidFill>
                  <a:srgbClr val="C00000"/>
                </a:solidFill>
              </a:rPr>
              <a:t> sedan för oss av </a:t>
            </a:r>
            <a:r>
              <a:rPr lang="sv-SE" i="1" u="sng" dirty="0">
                <a:solidFill>
                  <a:srgbClr val="C00000"/>
                </a:solidFill>
              </a:rPr>
              <a:t>dem som hade hört honom</a:t>
            </a:r>
            <a:r>
              <a:rPr lang="sv-SE" i="1" dirty="0">
                <a:solidFill>
                  <a:srgbClr val="C00000"/>
                </a:solidFill>
              </a:rPr>
              <a:t> </a:t>
            </a:r>
            <a:r>
              <a:rPr lang="sv-SE" i="1" dirty="0"/>
              <a:t>[apostlarna]</a:t>
            </a:r>
            <a:r>
              <a:rPr lang="sv-SE" dirty="0">
                <a:solidFill>
                  <a:srgbClr val="C00000"/>
                </a:solidFill>
              </a:rPr>
              <a:t>. Även Gud gav sitt vittnesbörd, </a:t>
            </a:r>
            <a:r>
              <a:rPr lang="sv-SE" i="1" u="sng" dirty="0">
                <a:solidFill>
                  <a:srgbClr val="C00000"/>
                </a:solidFill>
              </a:rPr>
              <a:t>genom tecken och under</a:t>
            </a:r>
            <a:r>
              <a:rPr lang="sv-SE" dirty="0">
                <a:solidFill>
                  <a:srgbClr val="C00000"/>
                </a:solidFill>
              </a:rPr>
              <a:t> och olika </a:t>
            </a:r>
            <a:r>
              <a:rPr lang="sv-SE" i="1" u="sng" dirty="0">
                <a:solidFill>
                  <a:srgbClr val="C00000"/>
                </a:solidFill>
              </a:rPr>
              <a:t>kraftgärningar</a:t>
            </a:r>
            <a:r>
              <a:rPr lang="sv-SE" dirty="0">
                <a:solidFill>
                  <a:srgbClr val="C00000"/>
                </a:solidFill>
              </a:rPr>
              <a:t>. </a:t>
            </a:r>
            <a:r>
              <a:rPr lang="sv-SE" sz="1400" dirty="0"/>
              <a:t>(Hebr 2:3-4)</a:t>
            </a:r>
          </a:p>
          <a:p>
            <a:pPr marL="444500" indent="-261938">
              <a:lnSpc>
                <a:spcPts val="2000"/>
              </a:lnSpc>
              <a:spcBef>
                <a:spcPts val="600"/>
              </a:spcBef>
              <a:buFont typeface="Arial" panose="020B0604020202020204" pitchFamily="34" charset="0"/>
              <a:buChar char="•"/>
            </a:pPr>
            <a:r>
              <a:rPr lang="sv-SE" b="1" dirty="0"/>
              <a:t>Uppståndelsen</a:t>
            </a:r>
            <a:r>
              <a:rPr lang="sv-SE" dirty="0"/>
              <a:t>: </a:t>
            </a:r>
            <a:r>
              <a:rPr lang="sv-SE" dirty="0">
                <a:solidFill>
                  <a:srgbClr val="C00000"/>
                </a:solidFill>
                <a:effectLst/>
              </a:rPr>
              <a:t>Är jag </a:t>
            </a:r>
            <a:r>
              <a:rPr lang="sv-SE" dirty="0">
                <a:effectLst/>
              </a:rPr>
              <a:t>[Paulus] </a:t>
            </a:r>
            <a:r>
              <a:rPr lang="sv-SE" dirty="0">
                <a:solidFill>
                  <a:srgbClr val="C00000"/>
                </a:solidFill>
                <a:effectLst/>
              </a:rPr>
              <a:t>inte apostel? Har jag inte </a:t>
            </a:r>
            <a:r>
              <a:rPr lang="sv-SE" i="1" u="sng" dirty="0">
                <a:solidFill>
                  <a:srgbClr val="C00000"/>
                </a:solidFill>
                <a:effectLst/>
              </a:rPr>
              <a:t>sett</a:t>
            </a:r>
            <a:r>
              <a:rPr lang="sv-SE" dirty="0">
                <a:solidFill>
                  <a:srgbClr val="C00000"/>
                </a:solidFill>
                <a:effectLst/>
              </a:rPr>
              <a:t> vår Herre Jesus? </a:t>
            </a:r>
            <a:r>
              <a:rPr lang="sv-SE" sz="1400" dirty="0">
                <a:effectLst/>
              </a:rPr>
              <a:t>(1 Kor 9:1)</a:t>
            </a:r>
            <a:endParaRPr lang="sv-SE" sz="1400" dirty="0"/>
          </a:p>
          <a:p>
            <a:pPr>
              <a:lnSpc>
                <a:spcPts val="2000"/>
              </a:lnSpc>
              <a:spcBef>
                <a:spcPts val="1200"/>
              </a:spcBef>
            </a:pPr>
            <a:r>
              <a:rPr lang="sv-SE" i="1" dirty="0"/>
              <a:t>Men apostlarna hade också en </a:t>
            </a:r>
            <a:r>
              <a:rPr lang="sv-SE" i="1" u="sng" dirty="0"/>
              <a:t>unik</a:t>
            </a:r>
            <a:r>
              <a:rPr lang="sv-SE" i="1" dirty="0"/>
              <a:t> gåva: Att </a:t>
            </a:r>
            <a:r>
              <a:rPr lang="sv-SE" i="1" u="sng" dirty="0"/>
              <a:t>vidareförmedla</a:t>
            </a:r>
            <a:r>
              <a:rPr lang="sv-SE" i="1" dirty="0"/>
              <a:t> sina andliga gåvor (genom handpåläggning).</a:t>
            </a:r>
          </a:p>
          <a:p>
            <a:pPr>
              <a:lnSpc>
                <a:spcPts val="2000"/>
              </a:lnSpc>
              <a:spcBef>
                <a:spcPts val="1200"/>
              </a:spcBef>
            </a:pPr>
            <a:r>
              <a:rPr lang="sv-SE" b="1" dirty="0"/>
              <a:t>Inga gåvor i Bibeln förmedlas vid sidan av apostlarna. </a:t>
            </a:r>
            <a:r>
              <a:rPr lang="sv-SE" dirty="0"/>
              <a:t>Två undantag </a:t>
            </a:r>
            <a:r>
              <a:rPr lang="sv-SE" i="1" u="sng" dirty="0"/>
              <a:t>vid unika händelser</a:t>
            </a:r>
            <a:r>
              <a:rPr lang="sv-SE" dirty="0"/>
              <a:t> i kyrkans historia:</a:t>
            </a:r>
          </a:p>
          <a:p>
            <a:pPr marL="449263" lvl="1" indent="-266700">
              <a:lnSpc>
                <a:spcPts val="2000"/>
              </a:lnSpc>
              <a:spcBef>
                <a:spcPts val="600"/>
              </a:spcBef>
              <a:buFont typeface="Arial" panose="020B0604020202020204" pitchFamily="34" charset="0"/>
              <a:buChar char="•"/>
            </a:pPr>
            <a:r>
              <a:rPr lang="sv-SE" b="1" dirty="0"/>
              <a:t>Första gången Anden föll över </a:t>
            </a:r>
            <a:r>
              <a:rPr lang="sv-SE" b="1" i="1" u="sng" dirty="0"/>
              <a:t>judarna</a:t>
            </a:r>
            <a:r>
              <a:rPr lang="sv-SE" dirty="0"/>
              <a:t> (på ”första” pingstdagen): </a:t>
            </a:r>
            <a:r>
              <a:rPr lang="sv-SE" dirty="0">
                <a:solidFill>
                  <a:srgbClr val="C00000"/>
                </a:solidFill>
                <a:effectLst/>
              </a:rPr>
              <a:t>När pingstdagen kom var de alla samlade. Då hördes plötsligt från himlen ett dån… och det fyllde hela huset där de satt. Tungor som av eld visade sig för dem och fördelade sig och satte sig på var och en av dem. Alla </a:t>
            </a:r>
            <a:r>
              <a:rPr lang="sv-SE" i="1" u="sng" dirty="0">
                <a:solidFill>
                  <a:srgbClr val="C00000"/>
                </a:solidFill>
                <a:effectLst/>
              </a:rPr>
              <a:t>uppfylldes av den helige Ande</a:t>
            </a:r>
            <a:r>
              <a:rPr lang="sv-SE" dirty="0">
                <a:solidFill>
                  <a:srgbClr val="C00000"/>
                </a:solidFill>
                <a:effectLst/>
              </a:rPr>
              <a:t> och började tala främmande språk.</a:t>
            </a:r>
            <a:r>
              <a:rPr lang="sv-SE" sz="1400" dirty="0">
                <a:solidFill>
                  <a:srgbClr val="C00000"/>
                </a:solidFill>
                <a:effectLst/>
              </a:rPr>
              <a:t> </a:t>
            </a:r>
            <a:r>
              <a:rPr lang="sv-SE" sz="1400" dirty="0">
                <a:effectLst/>
              </a:rPr>
              <a:t>(</a:t>
            </a:r>
            <a:r>
              <a:rPr lang="sv-SE" sz="1400" dirty="0"/>
              <a:t>Apg 2:1-4)</a:t>
            </a:r>
          </a:p>
          <a:p>
            <a:pPr lvl="1" indent="-9525">
              <a:lnSpc>
                <a:spcPts val="2000"/>
              </a:lnSpc>
              <a:spcBef>
                <a:spcPts val="300"/>
              </a:spcBef>
            </a:pPr>
            <a:r>
              <a:rPr lang="sv-SE" b="1" dirty="0"/>
              <a:t>Orsak</a:t>
            </a:r>
            <a:r>
              <a:rPr lang="sv-SE" dirty="0"/>
              <a:t>: Då fick apostlarna själva sina gåvor. (Jesus: </a:t>
            </a:r>
            <a:r>
              <a:rPr lang="sv-SE" dirty="0">
                <a:solidFill>
                  <a:srgbClr val="C00000"/>
                </a:solidFill>
              </a:rPr>
              <a:t>Ni ska om några dagar bli döpta i den helige Ande</a:t>
            </a:r>
            <a:r>
              <a:rPr lang="sv-SE" dirty="0"/>
              <a:t>, </a:t>
            </a:r>
            <a:r>
              <a:rPr lang="sv-SE" sz="1400" dirty="0"/>
              <a:t>Apg 1:5</a:t>
            </a:r>
            <a:r>
              <a:rPr lang="sv-SE" dirty="0"/>
              <a:t>)</a:t>
            </a:r>
          </a:p>
          <a:p>
            <a:pPr marL="449263" lvl="1" indent="-266700">
              <a:lnSpc>
                <a:spcPts val="2000"/>
              </a:lnSpc>
              <a:spcBef>
                <a:spcPts val="600"/>
              </a:spcBef>
              <a:buFont typeface="Arial" panose="020B0604020202020204" pitchFamily="34" charset="0"/>
              <a:buChar char="•"/>
            </a:pPr>
            <a:r>
              <a:rPr lang="sv-SE" b="1" dirty="0"/>
              <a:t>Första gången Anden föll över </a:t>
            </a:r>
            <a:r>
              <a:rPr lang="sv-SE" b="1" i="1" u="sng" dirty="0"/>
              <a:t>hedningarna</a:t>
            </a:r>
            <a:r>
              <a:rPr lang="sv-SE" dirty="0"/>
              <a:t> (i Kornelius hushåll): </a:t>
            </a:r>
            <a:r>
              <a:rPr lang="sv-SE" i="1" u="sng" dirty="0">
                <a:solidFill>
                  <a:srgbClr val="C00000"/>
                </a:solidFill>
              </a:rPr>
              <a:t>Medan Petrus ännu talade</a:t>
            </a:r>
            <a:r>
              <a:rPr lang="sv-SE" dirty="0">
                <a:solidFill>
                  <a:srgbClr val="C00000"/>
                </a:solidFill>
              </a:rPr>
              <a:t> föll den helige Ande över alla som hörde ordet… Petrus sa: "Ingen kan väl hindra att de döps med vatten, </a:t>
            </a:r>
            <a:r>
              <a:rPr lang="sv-SE" i="1" u="sng" dirty="0">
                <a:solidFill>
                  <a:srgbClr val="C00000"/>
                </a:solidFill>
              </a:rPr>
              <a:t>när de har fått</a:t>
            </a:r>
            <a:r>
              <a:rPr lang="sv-SE" dirty="0">
                <a:solidFill>
                  <a:srgbClr val="C00000"/>
                </a:solidFill>
              </a:rPr>
              <a:t> den helige Ande?” </a:t>
            </a:r>
            <a:r>
              <a:rPr lang="sv-SE" sz="1400" dirty="0"/>
              <a:t>(Apg 10:44-47)</a:t>
            </a:r>
          </a:p>
          <a:p>
            <a:pPr marL="447675">
              <a:lnSpc>
                <a:spcPts val="2000"/>
              </a:lnSpc>
              <a:spcBef>
                <a:spcPts val="300"/>
              </a:spcBef>
            </a:pPr>
            <a:r>
              <a:rPr lang="sv-SE" b="1" dirty="0"/>
              <a:t>Orsak</a:t>
            </a:r>
            <a:r>
              <a:rPr lang="sv-SE" dirty="0"/>
              <a:t>: Anden behövde inte bara övertyga Kornelius utan även Petrus:</a:t>
            </a:r>
            <a:r>
              <a:rPr lang="sv-SE" dirty="0">
                <a:solidFill>
                  <a:srgbClr val="C00000"/>
                </a:solidFill>
              </a:rPr>
              <a:t> Om nu Gud gav dem samma gåva som han gav oss när vi kom till tro på Herren Jesus Kristus, vem var då jag att kunna hindra Gud?"</a:t>
            </a:r>
            <a:r>
              <a:rPr lang="sv-SE" dirty="0"/>
              <a:t> </a:t>
            </a:r>
            <a:r>
              <a:rPr lang="sv-SE" sz="1400" dirty="0"/>
              <a:t>(Apg 11:17)</a:t>
            </a:r>
            <a:endParaRPr lang="sv-SE" dirty="0">
              <a:solidFill>
                <a:srgbClr val="C00000"/>
              </a:solidFill>
            </a:endParaRPr>
          </a:p>
        </p:txBody>
      </p:sp>
      <p:pic>
        <p:nvPicPr>
          <p:cNvPr id="9" name="Bildobjekt 8" descr="En bild som visar person, golv, grupp, personer&#10;&#10;Automatiskt genererad beskrivning">
            <a:extLst>
              <a:ext uri="{FF2B5EF4-FFF2-40B4-BE49-F238E27FC236}">
                <a16:creationId xmlns:a16="http://schemas.microsoft.com/office/drawing/2014/main" id="{4B4B1842-4BC6-46C4-881D-68570B30C1FE}"/>
              </a:ext>
            </a:extLst>
          </p:cNvPr>
          <p:cNvPicPr>
            <a:picLocks noChangeAspect="1"/>
          </p:cNvPicPr>
          <p:nvPr/>
        </p:nvPicPr>
        <p:blipFill rotWithShape="1">
          <a:blip r:embed="rId4">
            <a:extLst>
              <a:ext uri="{28A0092B-C50C-407E-A947-70E740481C1C}">
                <a14:useLocalDpi xmlns:a14="http://schemas.microsoft.com/office/drawing/2010/main" val="0"/>
              </a:ext>
            </a:extLst>
          </a:blip>
          <a:srcRect t="8272" b="21247"/>
          <a:stretch/>
        </p:blipFill>
        <p:spPr>
          <a:xfrm>
            <a:off x="2828136" y="3738809"/>
            <a:ext cx="6535729" cy="3102176"/>
          </a:xfrm>
          <a:prstGeom prst="rect">
            <a:avLst/>
          </a:prstGeom>
          <a:effectLst>
            <a:softEdge rad="101600"/>
          </a:effectLst>
        </p:spPr>
      </p:pic>
    </p:spTree>
    <p:custDataLst>
      <p:tags r:id="rId1"/>
    </p:custDataLst>
    <p:extLst>
      <p:ext uri="{BB962C8B-B14F-4D97-AF65-F5344CB8AC3E}">
        <p14:creationId xmlns:p14="http://schemas.microsoft.com/office/powerpoint/2010/main" val="3780396601"/>
      </p:ext>
    </p:extLst>
  </p:cSld>
  <p:clrMapOvr>
    <a:masterClrMapping/>
  </p:clrMapOvr>
  <p:transition advTm="46412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par>
                                <p:cTn id="37" presetID="10" presetClass="exit" presetSubtype="0" fill="hold"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500"/>
                                        <p:tgtEl>
                                          <p:spTgt spid="4">
                                            <p:txEl>
                                              <p:pRg st="7" end="7"/>
                                            </p:txEl>
                                          </p:spTgt>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
                                            <p:txEl>
                                              <p:pRg st="9" end="9"/>
                                            </p:txEl>
                                          </p:spTgt>
                                        </p:tgtEl>
                                        <p:attrNameLst>
                                          <p:attrName>style.visibility</p:attrName>
                                        </p:attrNameLst>
                                      </p:cBhvr>
                                      <p:to>
                                        <p:strVal val="visible"/>
                                      </p:to>
                                    </p:set>
                                    <p:animEffect transition="in" filter="fade">
                                      <p:cBhvr>
                                        <p:cTn id="48" dur="500"/>
                                        <p:tgtEl>
                                          <p:spTgt spid="4">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animEffect transition="in" filter="fade">
                                      <p:cBhvr>
                                        <p:cTn id="53" dur="500"/>
                                        <p:tgtEl>
                                          <p:spTgt spid="4">
                                            <p:txEl>
                                              <p:pRg st="8" end="8"/>
                                            </p:txEl>
                                          </p:spTgt>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D629BC-22AA-4DDA-9170-56C84CCFA511}"/>
              </a:ext>
            </a:extLst>
          </p:cNvPr>
          <p:cNvSpPr>
            <a:spLocks noGrp="1"/>
          </p:cNvSpPr>
          <p:nvPr>
            <p:ph type="title"/>
          </p:nvPr>
        </p:nvSpPr>
        <p:spPr>
          <a:xfrm>
            <a:off x="-3" y="0"/>
            <a:ext cx="11922147" cy="684000"/>
          </a:xfrm>
        </p:spPr>
        <p:txBody>
          <a:bodyPr/>
          <a:lstStyle/>
          <a:p>
            <a:r>
              <a:rPr lang="sv-SE" sz="3600" dirty="0"/>
              <a:t>Apg 8 illustrerar principen</a:t>
            </a:r>
          </a:p>
        </p:txBody>
      </p:sp>
      <p:sp>
        <p:nvSpPr>
          <p:cNvPr id="11" name="textruta 10">
            <a:extLst>
              <a:ext uri="{FF2B5EF4-FFF2-40B4-BE49-F238E27FC236}">
                <a16:creationId xmlns:a16="http://schemas.microsoft.com/office/drawing/2014/main" id="{63AF7778-DCD1-456B-9817-B54DCE20E341}"/>
              </a:ext>
            </a:extLst>
          </p:cNvPr>
          <p:cNvSpPr txBox="1"/>
          <p:nvPr/>
        </p:nvSpPr>
        <p:spPr>
          <a:xfrm>
            <a:off x="0" y="733246"/>
            <a:ext cx="12192000" cy="6124754"/>
          </a:xfrm>
          <a:prstGeom prst="rect">
            <a:avLst/>
          </a:prstGeom>
          <a:noFill/>
        </p:spPr>
        <p:txBody>
          <a:bodyPr wrap="square" lIns="180000" rIns="324000">
            <a:spAutoFit/>
          </a:bodyPr>
          <a:lstStyle/>
          <a:p>
            <a:pPr>
              <a:spcBef>
                <a:spcPts val="1200"/>
              </a:spcBef>
            </a:pPr>
            <a:r>
              <a:rPr lang="sv-SE" b="1" i="1" dirty="0">
                <a:solidFill>
                  <a:srgbClr val="C00000"/>
                </a:solidFill>
              </a:rPr>
              <a:t>Filippus</a:t>
            </a:r>
            <a:r>
              <a:rPr lang="sv-SE" dirty="0">
                <a:solidFill>
                  <a:srgbClr val="C00000"/>
                </a:solidFill>
              </a:rPr>
              <a:t> kom ner till staden Samaria och predikade Kristus för folket där.</a:t>
            </a:r>
          </a:p>
          <a:p>
            <a:pPr>
              <a:spcBef>
                <a:spcPts val="1200"/>
              </a:spcBef>
            </a:pPr>
            <a:r>
              <a:rPr lang="sv-SE" b="1" dirty="0"/>
              <a:t>Filippus var inte apostel och hade därför bara ”vanliga” gåvor:</a:t>
            </a:r>
            <a:r>
              <a:rPr lang="sv-SE" b="1" dirty="0">
                <a:solidFill>
                  <a:srgbClr val="C00000"/>
                </a:solidFill>
              </a:rPr>
              <a:t> </a:t>
            </a:r>
            <a:r>
              <a:rPr lang="sv-SE" dirty="0">
                <a:solidFill>
                  <a:srgbClr val="C00000"/>
                </a:solidFill>
              </a:rPr>
              <a:t>[Folket] lyssnade alla noga till det som </a:t>
            </a:r>
            <a:br>
              <a:rPr lang="sv-SE" dirty="0">
                <a:solidFill>
                  <a:srgbClr val="C00000"/>
                </a:solidFill>
              </a:rPr>
            </a:br>
            <a:r>
              <a:rPr lang="sv-SE" dirty="0">
                <a:solidFill>
                  <a:srgbClr val="C00000"/>
                </a:solidFill>
              </a:rPr>
              <a:t>Filippus förkunnade när de hörde och såg de </a:t>
            </a:r>
            <a:r>
              <a:rPr lang="sv-SE" i="1" u="sng" dirty="0">
                <a:solidFill>
                  <a:srgbClr val="C00000"/>
                </a:solidFill>
              </a:rPr>
              <a:t>tecken</a:t>
            </a:r>
            <a:r>
              <a:rPr lang="sv-SE" dirty="0">
                <a:solidFill>
                  <a:srgbClr val="C00000"/>
                </a:solidFill>
              </a:rPr>
              <a:t> han gjorde: från många som hade orena andar for </a:t>
            </a:r>
            <a:br>
              <a:rPr lang="sv-SE" dirty="0">
                <a:solidFill>
                  <a:srgbClr val="C00000"/>
                </a:solidFill>
              </a:rPr>
            </a:br>
            <a:r>
              <a:rPr lang="sv-SE" dirty="0">
                <a:solidFill>
                  <a:srgbClr val="C00000"/>
                </a:solidFill>
              </a:rPr>
              <a:t>dessa ut med höga rop, och många lama och halta blev botade. Och det blev stor glädje i den staden. </a:t>
            </a:r>
          </a:p>
          <a:p>
            <a:pPr>
              <a:spcBef>
                <a:spcPts val="1200"/>
              </a:spcBef>
            </a:pPr>
            <a:r>
              <a:rPr lang="sv-SE" dirty="0">
                <a:solidFill>
                  <a:srgbClr val="C00000"/>
                </a:solidFill>
              </a:rPr>
              <a:t>I staden fanns sedan tidigare en man vid namn </a:t>
            </a:r>
            <a:r>
              <a:rPr lang="sv-SE" b="1" i="1" dirty="0">
                <a:solidFill>
                  <a:srgbClr val="C00000"/>
                </a:solidFill>
              </a:rPr>
              <a:t>Simon</a:t>
            </a:r>
            <a:r>
              <a:rPr lang="sv-SE" dirty="0">
                <a:solidFill>
                  <a:srgbClr val="C00000"/>
                </a:solidFill>
              </a:rPr>
              <a:t>, som utövade magi… Alla lyssnade till honom och sade: </a:t>
            </a:r>
            <a:br>
              <a:rPr lang="sv-SE" dirty="0">
                <a:solidFill>
                  <a:srgbClr val="C00000"/>
                </a:solidFill>
              </a:rPr>
            </a:br>
            <a:r>
              <a:rPr lang="sv-SE" dirty="0">
                <a:solidFill>
                  <a:srgbClr val="C00000"/>
                </a:solidFill>
              </a:rPr>
              <a:t>"Det är han som kallas Guds stora kraft!”... </a:t>
            </a:r>
          </a:p>
          <a:p>
            <a:pPr>
              <a:spcBef>
                <a:spcPts val="1200"/>
              </a:spcBef>
            </a:pPr>
            <a:r>
              <a:rPr lang="sv-SE" b="1" dirty="0"/>
              <a:t>Anden </a:t>
            </a:r>
            <a:r>
              <a:rPr lang="sv-SE" b="1" i="1" u="sng" dirty="0"/>
              <a:t>gavs till</a:t>
            </a:r>
            <a:r>
              <a:rPr lang="sv-SE" b="1" dirty="0"/>
              <a:t> samarierna genom dopet:</a:t>
            </a:r>
            <a:r>
              <a:rPr lang="sv-SE" dirty="0"/>
              <a:t> </a:t>
            </a:r>
            <a:r>
              <a:rPr lang="sv-SE" dirty="0">
                <a:solidFill>
                  <a:srgbClr val="C00000"/>
                </a:solidFill>
              </a:rPr>
              <a:t>Men när de nu trodde på Filippus, som förkunnade evangeliet… </a:t>
            </a:r>
            <a:r>
              <a:rPr lang="sv-SE" i="1" u="sng" dirty="0">
                <a:solidFill>
                  <a:srgbClr val="C00000"/>
                </a:solidFill>
              </a:rPr>
              <a:t>döptes de</a:t>
            </a:r>
            <a:r>
              <a:rPr lang="sv-SE" dirty="0">
                <a:solidFill>
                  <a:srgbClr val="C00000"/>
                </a:solidFill>
              </a:rPr>
              <a:t>. </a:t>
            </a:r>
            <a:br>
              <a:rPr lang="sv-SE" dirty="0">
                <a:solidFill>
                  <a:srgbClr val="C00000"/>
                </a:solidFill>
              </a:rPr>
            </a:br>
            <a:r>
              <a:rPr lang="sv-SE" dirty="0">
                <a:solidFill>
                  <a:srgbClr val="C00000"/>
                </a:solidFill>
              </a:rPr>
              <a:t>Till och med Simon kom till tro. Han blev döpt.</a:t>
            </a:r>
          </a:p>
          <a:p>
            <a:pPr marL="3141663">
              <a:spcBef>
                <a:spcPts val="1200"/>
              </a:spcBef>
            </a:pPr>
            <a:r>
              <a:rPr lang="sv-SE" b="1" dirty="0"/>
              <a:t>Anden </a:t>
            </a:r>
            <a:r>
              <a:rPr lang="sv-SE" b="1" i="1" u="sng" dirty="0"/>
              <a:t>föll över</a:t>
            </a:r>
            <a:r>
              <a:rPr lang="sv-SE" b="1" dirty="0"/>
              <a:t> samarierna genom apostlars handpåläggning</a:t>
            </a:r>
            <a:r>
              <a:rPr lang="sv-SE" dirty="0"/>
              <a:t>: </a:t>
            </a:r>
            <a:r>
              <a:rPr lang="sv-SE" dirty="0">
                <a:solidFill>
                  <a:srgbClr val="C00000"/>
                </a:solidFill>
              </a:rPr>
              <a:t>När apostlarna i Jerusalem fick höra att Samarien hade tagit emot Guds ord, sände de dit </a:t>
            </a:r>
            <a:r>
              <a:rPr lang="sv-SE" i="1" u="sng" dirty="0">
                <a:solidFill>
                  <a:srgbClr val="C00000"/>
                </a:solidFill>
              </a:rPr>
              <a:t>Petrus och Johannes</a:t>
            </a:r>
            <a:r>
              <a:rPr lang="sv-SE" dirty="0">
                <a:solidFill>
                  <a:srgbClr val="C00000"/>
                </a:solidFill>
              </a:rPr>
              <a:t>. Dessa kom ner och bad för dem att de skulle få den helige Ande, </a:t>
            </a:r>
            <a:r>
              <a:rPr lang="sv-SE" b="1" i="1" u="sng" dirty="0">
                <a:solidFill>
                  <a:srgbClr val="C00000"/>
                </a:solidFill>
              </a:rPr>
              <a:t>eftersom</a:t>
            </a:r>
            <a:r>
              <a:rPr lang="sv-SE" i="1" u="sng" dirty="0">
                <a:solidFill>
                  <a:srgbClr val="C00000"/>
                </a:solidFill>
              </a:rPr>
              <a:t> Anden ännu inte hade </a:t>
            </a:r>
            <a:r>
              <a:rPr lang="sv-SE" b="1" i="1" u="sng" dirty="0">
                <a:solidFill>
                  <a:srgbClr val="C00000"/>
                </a:solidFill>
              </a:rPr>
              <a:t>fallit</a:t>
            </a:r>
            <a:r>
              <a:rPr lang="sv-SE" i="1" dirty="0"/>
              <a:t> </a:t>
            </a:r>
            <a:r>
              <a:rPr lang="sv-SE" dirty="0">
                <a:solidFill>
                  <a:srgbClr val="C00000"/>
                </a:solidFill>
              </a:rPr>
              <a:t>över någon av dem. De var bara döpta i Herren Jesu namn. </a:t>
            </a:r>
            <a:r>
              <a:rPr lang="sv-SE" b="1" i="1" u="sng" dirty="0">
                <a:solidFill>
                  <a:srgbClr val="C00000"/>
                </a:solidFill>
              </a:rPr>
              <a:t>Apostlarna</a:t>
            </a:r>
            <a:r>
              <a:rPr lang="sv-SE" i="1" u="sng" dirty="0">
                <a:solidFill>
                  <a:srgbClr val="C00000"/>
                </a:solidFill>
              </a:rPr>
              <a:t> lade då händerna på dem</a:t>
            </a:r>
            <a:r>
              <a:rPr lang="sv-SE" dirty="0">
                <a:solidFill>
                  <a:srgbClr val="C00000"/>
                </a:solidFill>
              </a:rPr>
              <a:t>, och de tog emot den helige Ande </a:t>
            </a:r>
            <a:r>
              <a:rPr lang="sv-SE" i="1" dirty="0"/>
              <a:t>[de fick en övernaturlig bekräftelse av evangeliet]</a:t>
            </a:r>
            <a:r>
              <a:rPr lang="sv-SE" dirty="0">
                <a:solidFill>
                  <a:srgbClr val="C00000"/>
                </a:solidFill>
              </a:rPr>
              <a:t>.</a:t>
            </a:r>
          </a:p>
          <a:p>
            <a:pPr marL="3141663">
              <a:spcBef>
                <a:spcPts val="1200"/>
              </a:spcBef>
            </a:pPr>
            <a:r>
              <a:rPr lang="sv-SE" b="1" dirty="0"/>
              <a:t>Simon önskar gåvan </a:t>
            </a:r>
            <a:r>
              <a:rPr lang="sv-SE" b="1" i="1" u="sng" dirty="0"/>
              <a:t>att kunna förmedla gåvor</a:t>
            </a:r>
            <a:r>
              <a:rPr lang="sv-SE" b="1" dirty="0"/>
              <a:t>: </a:t>
            </a:r>
            <a:r>
              <a:rPr lang="sv-SE" dirty="0">
                <a:solidFill>
                  <a:srgbClr val="C00000"/>
                </a:solidFill>
              </a:rPr>
              <a:t>Men när Simon såg att Anden gavs </a:t>
            </a:r>
            <a:r>
              <a:rPr lang="sv-SE" i="1" u="sng" dirty="0">
                <a:solidFill>
                  <a:srgbClr val="C00000"/>
                </a:solidFill>
              </a:rPr>
              <a:t>genom </a:t>
            </a:r>
            <a:r>
              <a:rPr lang="sv-SE" b="1" i="1" u="sng" dirty="0">
                <a:solidFill>
                  <a:srgbClr val="C00000"/>
                </a:solidFill>
              </a:rPr>
              <a:t>apostlarnas</a:t>
            </a:r>
            <a:r>
              <a:rPr lang="sv-SE" i="1" u="sng" dirty="0">
                <a:solidFill>
                  <a:srgbClr val="C00000"/>
                </a:solidFill>
              </a:rPr>
              <a:t> handpåläggning</a:t>
            </a:r>
            <a:r>
              <a:rPr lang="sv-SE" dirty="0">
                <a:solidFill>
                  <a:srgbClr val="C00000"/>
                </a:solidFill>
              </a:rPr>
              <a:t>, kom han till dem med pengar och sade: "Ge den kraften till mig också, </a:t>
            </a:r>
            <a:r>
              <a:rPr lang="sv-SE" i="1" u="sng" dirty="0">
                <a:solidFill>
                  <a:srgbClr val="C00000"/>
                </a:solidFill>
              </a:rPr>
              <a:t>så att den </a:t>
            </a:r>
            <a:r>
              <a:rPr lang="sv-SE" b="1" i="1" u="sng" dirty="0">
                <a:solidFill>
                  <a:srgbClr val="C00000"/>
                </a:solidFill>
              </a:rPr>
              <a:t>jag</a:t>
            </a:r>
            <a:r>
              <a:rPr lang="sv-SE" i="1" u="sng" dirty="0">
                <a:solidFill>
                  <a:srgbClr val="C00000"/>
                </a:solidFill>
              </a:rPr>
              <a:t> </a:t>
            </a:r>
            <a:r>
              <a:rPr lang="sv-SE" i="1" u="sng" dirty="0"/>
              <a:t>[ingen apostel]</a:t>
            </a:r>
            <a:r>
              <a:rPr lang="sv-SE" i="1" u="sng" dirty="0">
                <a:solidFill>
                  <a:srgbClr val="C00000"/>
                </a:solidFill>
              </a:rPr>
              <a:t> lägger händerna på får den helige Ande</a:t>
            </a:r>
            <a:r>
              <a:rPr lang="sv-SE" dirty="0">
                <a:solidFill>
                  <a:srgbClr val="C00000"/>
                </a:solidFill>
              </a:rPr>
              <a:t>." Petrus sade till honom: "Till fördärvet med dig och dina pengar, om du tror att Guds gåva </a:t>
            </a:r>
            <a:r>
              <a:rPr lang="sv-SE" dirty="0"/>
              <a:t>[singularis!]</a:t>
            </a:r>
            <a:r>
              <a:rPr lang="sv-SE" dirty="0">
                <a:solidFill>
                  <a:srgbClr val="C00000"/>
                </a:solidFill>
              </a:rPr>
              <a:t> kan köpas för pengar!”</a:t>
            </a:r>
            <a:endParaRPr lang="sv-SE" dirty="0"/>
          </a:p>
        </p:txBody>
      </p:sp>
      <p:pic>
        <p:nvPicPr>
          <p:cNvPr id="7" name="Bildobjekt 6" descr="En bild som visar huvudbonad, person, har på sig, hatt&#10;&#10;Automatiskt genererad beskrivning">
            <a:extLst>
              <a:ext uri="{FF2B5EF4-FFF2-40B4-BE49-F238E27FC236}">
                <a16:creationId xmlns:a16="http://schemas.microsoft.com/office/drawing/2014/main" id="{CE531816-C392-43E0-B410-2170F97EBBDA}"/>
              </a:ext>
            </a:extLst>
          </p:cNvPr>
          <p:cNvPicPr>
            <a:picLocks noChangeAspect="1"/>
          </p:cNvPicPr>
          <p:nvPr/>
        </p:nvPicPr>
        <p:blipFill rotWithShape="1">
          <a:blip r:embed="rId4">
            <a:extLst>
              <a:ext uri="{28A0092B-C50C-407E-A947-70E740481C1C}">
                <a14:useLocalDpi xmlns:a14="http://schemas.microsoft.com/office/drawing/2010/main" val="0"/>
              </a:ext>
            </a:extLst>
          </a:blip>
          <a:srcRect l="13737" r="13689"/>
          <a:stretch/>
        </p:blipFill>
        <p:spPr>
          <a:xfrm>
            <a:off x="86061" y="3785048"/>
            <a:ext cx="2912070" cy="2865269"/>
          </a:xfrm>
          <a:prstGeom prst="roundRect">
            <a:avLst>
              <a:gd name="adj" fmla="val 15729"/>
            </a:avLst>
          </a:prstGeom>
        </p:spPr>
      </p:pic>
      <p:sp>
        <p:nvSpPr>
          <p:cNvPr id="10" name="textruta 9">
            <a:extLst>
              <a:ext uri="{FF2B5EF4-FFF2-40B4-BE49-F238E27FC236}">
                <a16:creationId xmlns:a16="http://schemas.microsoft.com/office/drawing/2014/main" id="{AEAD86FA-6726-44C9-830B-48AC17B87921}"/>
              </a:ext>
            </a:extLst>
          </p:cNvPr>
          <p:cNvSpPr txBox="1"/>
          <p:nvPr/>
        </p:nvSpPr>
        <p:spPr>
          <a:xfrm>
            <a:off x="4772827" y="1500832"/>
            <a:ext cx="6167436" cy="861774"/>
          </a:xfrm>
          <a:prstGeom prst="wedgeRectCallout">
            <a:avLst>
              <a:gd name="adj1" fmla="val 39708"/>
              <a:gd name="adj2" fmla="val 111132"/>
            </a:avLst>
          </a:prstGeom>
          <a:solidFill>
            <a:schemeClr val="bg1">
              <a:lumMod val="85000"/>
            </a:schemeClr>
          </a:solidFill>
          <a:ln w="19050">
            <a:solidFill>
              <a:schemeClr val="accent5"/>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nchor="ctr">
            <a:spAutoFit/>
          </a:bodyPr>
          <a:lstStyle>
            <a:defPPr>
              <a:defRPr lang="sv-SE"/>
            </a:defPPr>
            <a:lvl1pPr>
              <a:lnSpc>
                <a:spcPts val="2000"/>
              </a:lnSpc>
              <a:defRPr b="0">
                <a:solidFill>
                  <a:srgbClr val="C00000"/>
                </a:solidFill>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sv-SE" dirty="0">
                <a:solidFill>
                  <a:schemeClr val="tx1"/>
                </a:solidFill>
              </a:rPr>
              <a:t>Dop innebär att </a:t>
            </a:r>
            <a:r>
              <a:rPr lang="sv-SE" b="1" i="1" u="sng" dirty="0">
                <a:solidFill>
                  <a:schemeClr val="tx1"/>
                </a:solidFill>
              </a:rPr>
              <a:t>få</a:t>
            </a:r>
            <a:r>
              <a:rPr lang="sv-SE" dirty="0">
                <a:solidFill>
                  <a:schemeClr val="tx1"/>
                </a:solidFill>
              </a:rPr>
              <a:t> Anden: </a:t>
            </a:r>
            <a:r>
              <a:rPr lang="sv-SE" dirty="0"/>
              <a:t>Omvänd er och låt er alla döpas i Jesu Kristi namn, så att era synder blir förlåtna. Då får ni den helige Ande som gåva.</a:t>
            </a:r>
            <a:r>
              <a:rPr lang="sv-SE" sz="1400" dirty="0">
                <a:solidFill>
                  <a:schemeClr val="tx1"/>
                </a:solidFill>
              </a:rPr>
              <a:t> (Apg 2:38)</a:t>
            </a:r>
            <a:endParaRPr lang="LID4096" dirty="0">
              <a:solidFill>
                <a:schemeClr val="tx1"/>
              </a:solidFill>
            </a:endParaRPr>
          </a:p>
        </p:txBody>
      </p:sp>
    </p:spTree>
    <p:custDataLst>
      <p:tags r:id="rId1"/>
    </p:custDataLst>
    <p:extLst>
      <p:ext uri="{BB962C8B-B14F-4D97-AF65-F5344CB8AC3E}">
        <p14:creationId xmlns:p14="http://schemas.microsoft.com/office/powerpoint/2010/main" val="469743881"/>
      </p:ext>
    </p:extLst>
  </p:cSld>
  <p:clrMapOvr>
    <a:masterClrMapping/>
  </p:clrMapOvr>
  <p:transition advTm="28576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Effect transition="in" filter="fade">
                                      <p:cBhvr>
                                        <p:cTn id="21" dur="500"/>
                                        <p:tgtEl>
                                          <p:spTgt spid="11">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500"/>
                                        <p:tgtEl>
                                          <p:spTgt spid="11">
                                            <p:txEl>
                                              <p:pRg st="4" end="4"/>
                                            </p:txEl>
                                          </p:spTgt>
                                        </p:tgtEl>
                                      </p:cBhvr>
                                    </p:animEffec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Effect transition="in" filter="fade">
                                      <p:cBhvr>
                                        <p:cTn id="39"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bldLvl="2"/>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D629BC-22AA-4DDA-9170-56C84CCFA511}"/>
              </a:ext>
            </a:extLst>
          </p:cNvPr>
          <p:cNvSpPr>
            <a:spLocks noGrp="1"/>
          </p:cNvSpPr>
          <p:nvPr>
            <p:ph type="title"/>
          </p:nvPr>
        </p:nvSpPr>
        <p:spPr>
          <a:xfrm>
            <a:off x="-3" y="0"/>
            <a:ext cx="11922147" cy="684000"/>
          </a:xfrm>
        </p:spPr>
        <p:txBody>
          <a:bodyPr/>
          <a:lstStyle/>
          <a:p>
            <a:r>
              <a:rPr lang="sv-SE" dirty="0"/>
              <a:t>Paulus förmedlar nådegåvor</a:t>
            </a:r>
          </a:p>
        </p:txBody>
      </p:sp>
      <p:sp>
        <p:nvSpPr>
          <p:cNvPr id="4" name="textruta 3">
            <a:extLst>
              <a:ext uri="{FF2B5EF4-FFF2-40B4-BE49-F238E27FC236}">
                <a16:creationId xmlns:a16="http://schemas.microsoft.com/office/drawing/2014/main" id="{15000B77-9CCA-4B47-8210-FD444E391D42}"/>
              </a:ext>
            </a:extLst>
          </p:cNvPr>
          <p:cNvSpPr txBox="1"/>
          <p:nvPr/>
        </p:nvSpPr>
        <p:spPr>
          <a:xfrm>
            <a:off x="4391692" y="1067327"/>
            <a:ext cx="6987527" cy="5209118"/>
          </a:xfrm>
          <a:prstGeom prst="rect">
            <a:avLst/>
          </a:prstGeom>
          <a:noFill/>
        </p:spPr>
        <p:txBody>
          <a:bodyPr wrap="square" lIns="180000" rtlCol="0">
            <a:spAutoFit/>
          </a:bodyPr>
          <a:lstStyle/>
          <a:p>
            <a:r>
              <a:rPr lang="sv-SE" sz="2400" b="1" dirty="0">
                <a:effectLst>
                  <a:outerShdw blurRad="38100" dist="38100" dir="2700000" algn="tl">
                    <a:srgbClr val="000000">
                      <a:alpha val="43137"/>
                    </a:srgbClr>
                  </a:outerShdw>
                </a:effectLst>
              </a:rPr>
              <a:t>Till efesierna:</a:t>
            </a:r>
            <a:endParaRPr lang="sv-SE" b="1" dirty="0">
              <a:effectLst>
                <a:outerShdw blurRad="38100" dist="38100" dir="2700000" algn="tl">
                  <a:srgbClr val="000000">
                    <a:alpha val="43137"/>
                  </a:srgbClr>
                </a:outerShdw>
              </a:effectLst>
            </a:endParaRPr>
          </a:p>
          <a:p>
            <a:r>
              <a:rPr lang="sv-SE" dirty="0">
                <a:solidFill>
                  <a:srgbClr val="C00000"/>
                </a:solidFill>
                <a:effectLst/>
              </a:rPr>
              <a:t>Paulus kom ner till Efesos… Där träffade han några </a:t>
            </a:r>
            <a:br>
              <a:rPr lang="sv-SE" dirty="0">
                <a:solidFill>
                  <a:srgbClr val="C00000"/>
                </a:solidFill>
                <a:effectLst/>
              </a:rPr>
            </a:br>
            <a:r>
              <a:rPr lang="sv-SE" dirty="0">
                <a:solidFill>
                  <a:srgbClr val="C00000"/>
                </a:solidFill>
                <a:effectLst/>
              </a:rPr>
              <a:t>lärjungar, och han frågade dem: "Tog ni emot den helige </a:t>
            </a:r>
            <a:br>
              <a:rPr lang="sv-SE" dirty="0">
                <a:solidFill>
                  <a:srgbClr val="C00000"/>
                </a:solidFill>
                <a:effectLst/>
              </a:rPr>
            </a:br>
            <a:r>
              <a:rPr lang="sv-SE" dirty="0">
                <a:solidFill>
                  <a:srgbClr val="C00000"/>
                </a:solidFill>
                <a:effectLst/>
              </a:rPr>
              <a:t>Ande när ni kom till tro?" De svarade honom: "Nej…” Han frågade: </a:t>
            </a:r>
            <a:br>
              <a:rPr lang="sv-SE" dirty="0">
                <a:solidFill>
                  <a:srgbClr val="C00000"/>
                </a:solidFill>
                <a:effectLst/>
              </a:rPr>
            </a:br>
            <a:r>
              <a:rPr lang="sv-SE" dirty="0">
                <a:solidFill>
                  <a:srgbClr val="C00000"/>
                </a:solidFill>
                <a:effectLst/>
              </a:rPr>
              <a:t>"Vilket dop blev ni då döpta med?" De svarade: "Med Johannes dop." Paulus sade: "Johannes döpte med omvändelsens dop och sade åt folket att tro på den som kom efter honom, det vill säga Jesus." När de fick höra detta döptes de i Herren Jesu namn, och </a:t>
            </a:r>
            <a:r>
              <a:rPr lang="sv-SE" i="1" u="sng" dirty="0">
                <a:solidFill>
                  <a:srgbClr val="C00000"/>
                </a:solidFill>
                <a:effectLst/>
              </a:rPr>
              <a:t>när Paulus lade händerna på dem</a:t>
            </a:r>
            <a:r>
              <a:rPr lang="sv-SE" dirty="0">
                <a:solidFill>
                  <a:srgbClr val="C00000"/>
                </a:solidFill>
                <a:effectLst/>
              </a:rPr>
              <a:t> kom den helige Ande över dem och de </a:t>
            </a:r>
            <a:r>
              <a:rPr lang="sv-SE" b="1" i="1" dirty="0">
                <a:solidFill>
                  <a:srgbClr val="C00000"/>
                </a:solidFill>
                <a:effectLst/>
              </a:rPr>
              <a:t>talade i tungor</a:t>
            </a:r>
            <a:r>
              <a:rPr lang="sv-SE" dirty="0">
                <a:solidFill>
                  <a:srgbClr val="C00000"/>
                </a:solidFill>
                <a:effectLst/>
              </a:rPr>
              <a:t> och </a:t>
            </a:r>
            <a:r>
              <a:rPr lang="sv-SE" b="1" i="1" dirty="0">
                <a:solidFill>
                  <a:srgbClr val="C00000"/>
                </a:solidFill>
                <a:effectLst/>
              </a:rPr>
              <a:t>profeterade</a:t>
            </a:r>
            <a:r>
              <a:rPr lang="sv-SE" dirty="0">
                <a:solidFill>
                  <a:srgbClr val="C00000"/>
                </a:solidFill>
                <a:effectLst/>
              </a:rPr>
              <a:t>. </a:t>
            </a:r>
            <a:r>
              <a:rPr lang="sv-SE" sz="1400" dirty="0">
                <a:effectLst/>
              </a:rPr>
              <a:t>(Apg 19:1-6)</a:t>
            </a:r>
          </a:p>
          <a:p>
            <a:pPr>
              <a:spcBef>
                <a:spcPts val="3000"/>
              </a:spcBef>
            </a:pPr>
            <a:r>
              <a:rPr lang="sv-SE" sz="2400" b="1" dirty="0">
                <a:effectLst>
                  <a:outerShdw blurRad="38100" dist="38100" dir="2700000" algn="tl">
                    <a:srgbClr val="000000">
                      <a:alpha val="43137"/>
                    </a:srgbClr>
                  </a:outerShdw>
                </a:effectLst>
              </a:rPr>
              <a:t>Till Timoteus:</a:t>
            </a:r>
            <a:r>
              <a:rPr lang="sv-SE" dirty="0"/>
              <a:t> </a:t>
            </a:r>
          </a:p>
          <a:p>
            <a:pPr>
              <a:spcBef>
                <a:spcPts val="300"/>
              </a:spcBef>
            </a:pPr>
            <a:r>
              <a:rPr lang="sv-SE" dirty="0">
                <a:solidFill>
                  <a:srgbClr val="C00000"/>
                </a:solidFill>
                <a:effectLst/>
              </a:rPr>
              <a:t>Låt Guds </a:t>
            </a:r>
            <a:r>
              <a:rPr lang="sv-SE" b="1" i="1" dirty="0">
                <a:solidFill>
                  <a:srgbClr val="C00000"/>
                </a:solidFill>
                <a:effectLst/>
              </a:rPr>
              <a:t>nådegåva</a:t>
            </a:r>
            <a:r>
              <a:rPr lang="sv-SE" dirty="0">
                <a:solidFill>
                  <a:srgbClr val="C00000"/>
                </a:solidFill>
                <a:effectLst/>
              </a:rPr>
              <a:t> flamma upp igen, den som finns i dig [Timoteus] </a:t>
            </a:r>
            <a:r>
              <a:rPr lang="sv-SE" b="1" i="1" u="sng" dirty="0">
                <a:solidFill>
                  <a:srgbClr val="0070C0"/>
                </a:solidFill>
                <a:effectLst/>
              </a:rPr>
              <a:t>genom</a:t>
            </a:r>
            <a:r>
              <a:rPr lang="sv-SE" i="1" u="sng" dirty="0">
                <a:solidFill>
                  <a:srgbClr val="0070C0"/>
                </a:solidFill>
                <a:effectLst/>
              </a:rPr>
              <a:t> [kanalen]</a:t>
            </a:r>
            <a:r>
              <a:rPr lang="sv-SE" i="1" u="sng" dirty="0">
                <a:solidFill>
                  <a:srgbClr val="C00000"/>
                </a:solidFill>
                <a:effectLst/>
              </a:rPr>
              <a:t> min handpåläggning</a:t>
            </a:r>
            <a:r>
              <a:rPr lang="sv-SE" dirty="0">
                <a:solidFill>
                  <a:srgbClr val="C00000"/>
                </a:solidFill>
                <a:effectLst/>
              </a:rPr>
              <a:t>. </a:t>
            </a:r>
            <a:r>
              <a:rPr lang="sv-SE" sz="1400" dirty="0">
                <a:effectLst/>
              </a:rPr>
              <a:t>(2 Tim 1:6)</a:t>
            </a:r>
          </a:p>
          <a:p>
            <a:pPr>
              <a:spcBef>
                <a:spcPts val="600"/>
              </a:spcBef>
            </a:pPr>
            <a:r>
              <a:rPr lang="sv-SE" dirty="0"/>
              <a:t>Andra var emellertid också närvarande: </a:t>
            </a:r>
            <a:r>
              <a:rPr lang="sv-SE" dirty="0">
                <a:solidFill>
                  <a:srgbClr val="C00000"/>
                </a:solidFill>
              </a:rPr>
              <a:t>Försumma inte </a:t>
            </a:r>
            <a:r>
              <a:rPr lang="sv-SE" b="1" i="1" dirty="0">
                <a:solidFill>
                  <a:srgbClr val="C00000"/>
                </a:solidFill>
              </a:rPr>
              <a:t>nådegåvan</a:t>
            </a:r>
            <a:r>
              <a:rPr lang="sv-SE" dirty="0">
                <a:solidFill>
                  <a:srgbClr val="C00000"/>
                </a:solidFill>
              </a:rPr>
              <a:t> </a:t>
            </a:r>
            <a:br>
              <a:rPr lang="sv-SE" dirty="0">
                <a:solidFill>
                  <a:srgbClr val="C00000"/>
                </a:solidFill>
              </a:rPr>
            </a:br>
            <a:r>
              <a:rPr lang="sv-SE" dirty="0">
                <a:solidFill>
                  <a:srgbClr val="C00000"/>
                </a:solidFill>
              </a:rPr>
              <a:t>i dig, den som du fick genom profetord </a:t>
            </a:r>
            <a:r>
              <a:rPr lang="sv-SE" b="1" i="1" u="sng" dirty="0">
                <a:solidFill>
                  <a:srgbClr val="0070C0"/>
                </a:solidFill>
              </a:rPr>
              <a:t>när</a:t>
            </a:r>
            <a:r>
              <a:rPr lang="sv-SE" i="1" u="sng" dirty="0">
                <a:solidFill>
                  <a:srgbClr val="0070C0"/>
                </a:solidFill>
              </a:rPr>
              <a:t> [samtidigt]</a:t>
            </a:r>
            <a:r>
              <a:rPr lang="sv-SE" dirty="0">
                <a:solidFill>
                  <a:srgbClr val="C00000"/>
                </a:solidFill>
              </a:rPr>
              <a:t> </a:t>
            </a:r>
            <a:r>
              <a:rPr lang="sv-SE" i="1" u="sng" dirty="0">
                <a:solidFill>
                  <a:srgbClr val="C00000"/>
                </a:solidFill>
              </a:rPr>
              <a:t>de äldste lade händerna på dig</a:t>
            </a:r>
            <a:r>
              <a:rPr lang="sv-SE" dirty="0">
                <a:solidFill>
                  <a:srgbClr val="C00000"/>
                </a:solidFill>
              </a:rPr>
              <a:t>. </a:t>
            </a:r>
            <a:r>
              <a:rPr lang="sv-SE" sz="1400" dirty="0"/>
              <a:t>(1 Tim 4:14)</a:t>
            </a:r>
            <a:endParaRPr lang="sv-SE" dirty="0">
              <a:effectLst/>
            </a:endParaRPr>
          </a:p>
        </p:txBody>
      </p:sp>
      <p:pic>
        <p:nvPicPr>
          <p:cNvPr id="7" name="Bildobjekt 6" descr="En bild som visar person&#10;&#10;Automatiskt genererad beskrivning">
            <a:extLst>
              <a:ext uri="{FF2B5EF4-FFF2-40B4-BE49-F238E27FC236}">
                <a16:creationId xmlns:a16="http://schemas.microsoft.com/office/drawing/2014/main" id="{3B9328F5-420C-4C99-B942-E9B429731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8858" y="571499"/>
            <a:ext cx="2734536" cy="6200775"/>
          </a:xfrm>
          <a:prstGeom prst="rect">
            <a:avLst/>
          </a:prstGeom>
        </p:spPr>
      </p:pic>
    </p:spTree>
    <p:custDataLst>
      <p:tags r:id="rId1"/>
    </p:custDataLst>
    <p:extLst>
      <p:ext uri="{BB962C8B-B14F-4D97-AF65-F5344CB8AC3E}">
        <p14:creationId xmlns:p14="http://schemas.microsoft.com/office/powerpoint/2010/main" val="1794742"/>
      </p:ext>
    </p:extLst>
  </p:cSld>
  <p:clrMapOvr>
    <a:masterClrMapping/>
  </p:clrMapOvr>
  <p:transition advTm="14581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D629BC-22AA-4DDA-9170-56C84CCFA511}"/>
              </a:ext>
            </a:extLst>
          </p:cNvPr>
          <p:cNvSpPr>
            <a:spLocks noGrp="1"/>
          </p:cNvSpPr>
          <p:nvPr>
            <p:ph type="title"/>
          </p:nvPr>
        </p:nvSpPr>
        <p:spPr>
          <a:xfrm>
            <a:off x="-3" y="0"/>
            <a:ext cx="11922147" cy="684000"/>
          </a:xfrm>
        </p:spPr>
        <p:txBody>
          <a:bodyPr anchor="t"/>
          <a:lstStyle/>
          <a:p>
            <a:r>
              <a:rPr lang="sv-SE" dirty="0"/>
              <a:t>Skillnaden mellan Korint och Rom</a:t>
            </a:r>
          </a:p>
        </p:txBody>
      </p:sp>
      <p:sp>
        <p:nvSpPr>
          <p:cNvPr id="4" name="textruta 3">
            <a:extLst>
              <a:ext uri="{FF2B5EF4-FFF2-40B4-BE49-F238E27FC236}">
                <a16:creationId xmlns:a16="http://schemas.microsoft.com/office/drawing/2014/main" id="{B3265164-87F8-47AE-82FE-8162080DED6E}"/>
              </a:ext>
            </a:extLst>
          </p:cNvPr>
          <p:cNvSpPr txBox="1"/>
          <p:nvPr/>
        </p:nvSpPr>
        <p:spPr>
          <a:xfrm>
            <a:off x="1746128" y="6119526"/>
            <a:ext cx="9689817" cy="646331"/>
          </a:xfrm>
          <a:prstGeom prst="rect">
            <a:avLst/>
          </a:prstGeom>
          <a:noFill/>
        </p:spPr>
        <p:txBody>
          <a:bodyPr wrap="square" lIns="180000" rtlCol="0" anchor="t">
            <a:spAutoFit/>
          </a:bodyPr>
          <a:lstStyle/>
          <a:p>
            <a:pPr algn="ctr"/>
            <a:r>
              <a:rPr lang="sv-SE" b="1" i="1" dirty="0">
                <a:effectLst>
                  <a:outerShdw blurRad="38100" dist="38100" dir="2700000" algn="tl">
                    <a:srgbClr val="000000">
                      <a:alpha val="43137"/>
                    </a:srgbClr>
                  </a:outerShdw>
                </a:effectLst>
              </a:rPr>
              <a:t>Profetia</a:t>
            </a:r>
            <a:r>
              <a:rPr lang="sv-SE" dirty="0">
                <a:effectLst>
                  <a:outerShdw blurRad="38100" dist="38100" dir="2700000" algn="tl">
                    <a:srgbClr val="000000">
                      <a:alpha val="43137"/>
                    </a:srgbClr>
                  </a:outerShdw>
                </a:effectLst>
              </a:rPr>
              <a:t> i Rom är ett undantag: </a:t>
            </a:r>
            <a:r>
              <a:rPr lang="sv-SE" dirty="0"/>
              <a:t>Troligen var församlingen grundad av romare som varit </a:t>
            </a:r>
            <a:br>
              <a:rPr lang="sv-SE" dirty="0"/>
            </a:br>
            <a:r>
              <a:rPr lang="sv-SE" dirty="0"/>
              <a:t>närvarande i Jerusalem vid Andens utgivande på pingstdagen, och fått sin nådegåva där.</a:t>
            </a:r>
          </a:p>
        </p:txBody>
      </p:sp>
      <p:sp>
        <p:nvSpPr>
          <p:cNvPr id="10" name="textruta 9">
            <a:extLst>
              <a:ext uri="{FF2B5EF4-FFF2-40B4-BE49-F238E27FC236}">
                <a16:creationId xmlns:a16="http://schemas.microsoft.com/office/drawing/2014/main" id="{4AA77B09-64AB-4E26-931D-DCD37122DA54}"/>
              </a:ext>
            </a:extLst>
          </p:cNvPr>
          <p:cNvSpPr txBox="1"/>
          <p:nvPr/>
        </p:nvSpPr>
        <p:spPr>
          <a:xfrm>
            <a:off x="3225071" y="2769586"/>
            <a:ext cx="6731930" cy="1969770"/>
          </a:xfrm>
          <a:prstGeom prst="rect">
            <a:avLst/>
          </a:prstGeom>
          <a:noFill/>
        </p:spPr>
        <p:txBody>
          <a:bodyPr wrap="square" lIns="180000" rtlCol="0" anchor="b">
            <a:spAutoFit/>
          </a:bodyPr>
          <a:lstStyle/>
          <a:p>
            <a:pPr algn="ctr">
              <a:spcBef>
                <a:spcPts val="600"/>
              </a:spcBef>
            </a:pPr>
            <a:r>
              <a:rPr lang="sv-SE" b="1" dirty="0"/>
              <a:t>Därför hade </a:t>
            </a:r>
            <a:r>
              <a:rPr lang="sv-SE" b="1" i="1" dirty="0">
                <a:effectLst>
                  <a:outerShdw blurRad="38100" dist="38100" dir="2700000" algn="tl">
                    <a:srgbClr val="000000">
                      <a:alpha val="43137"/>
                    </a:srgbClr>
                  </a:outerShdw>
                </a:effectLst>
              </a:rPr>
              <a:t>Korint</a:t>
            </a:r>
            <a:r>
              <a:rPr lang="sv-SE" b="1" dirty="0"/>
              <a:t> </a:t>
            </a:r>
            <a:r>
              <a:rPr lang="sv-SE" b="1" i="1" u="sng" dirty="0"/>
              <a:t>mirakelgåvor</a:t>
            </a:r>
            <a:r>
              <a:rPr lang="sv-SE" b="1" dirty="0"/>
              <a:t>:</a:t>
            </a:r>
            <a:r>
              <a:rPr lang="sv-SE" dirty="0"/>
              <a:t> </a:t>
            </a:r>
            <a:br>
              <a:rPr lang="sv-SE" dirty="0"/>
            </a:br>
            <a:r>
              <a:rPr lang="sv-SE" dirty="0">
                <a:solidFill>
                  <a:srgbClr val="C00000"/>
                </a:solidFill>
                <a:effectLst/>
              </a:rPr>
              <a:t>Det finns </a:t>
            </a:r>
            <a:r>
              <a:rPr lang="sv-SE" i="1" u="sng" dirty="0">
                <a:solidFill>
                  <a:srgbClr val="C00000"/>
                </a:solidFill>
                <a:effectLst/>
              </a:rPr>
              <a:t>olika nådegåvor</a:t>
            </a:r>
            <a:r>
              <a:rPr lang="sv-SE" dirty="0">
                <a:solidFill>
                  <a:srgbClr val="C00000"/>
                </a:solidFill>
                <a:effectLst/>
              </a:rPr>
              <a:t>, men Anden är densamme… </a:t>
            </a:r>
            <a:br>
              <a:rPr lang="sv-SE" dirty="0">
                <a:solidFill>
                  <a:srgbClr val="C00000"/>
                </a:solidFill>
                <a:effectLst/>
              </a:rPr>
            </a:br>
            <a:r>
              <a:rPr lang="sv-SE" dirty="0">
                <a:solidFill>
                  <a:srgbClr val="C00000"/>
                </a:solidFill>
                <a:effectLst/>
              </a:rPr>
              <a:t>ord av </a:t>
            </a:r>
            <a:r>
              <a:rPr lang="sv-SE" b="1" i="1" dirty="0">
                <a:solidFill>
                  <a:srgbClr val="C00000"/>
                </a:solidFill>
                <a:effectLst/>
              </a:rPr>
              <a:t>vishet</a:t>
            </a:r>
            <a:r>
              <a:rPr lang="sv-SE" dirty="0">
                <a:solidFill>
                  <a:srgbClr val="C00000"/>
                </a:solidFill>
                <a:effectLst/>
              </a:rPr>
              <a:t>… ord av </a:t>
            </a:r>
            <a:r>
              <a:rPr lang="sv-SE" b="1" i="1" dirty="0">
                <a:solidFill>
                  <a:srgbClr val="C00000"/>
                </a:solidFill>
                <a:effectLst/>
              </a:rPr>
              <a:t>kunskap</a:t>
            </a:r>
            <a:r>
              <a:rPr lang="sv-SE" dirty="0">
                <a:solidFill>
                  <a:srgbClr val="C00000"/>
                </a:solidFill>
                <a:effectLst/>
              </a:rPr>
              <a:t>… </a:t>
            </a:r>
            <a:r>
              <a:rPr lang="sv-SE" b="1" i="1" dirty="0">
                <a:solidFill>
                  <a:srgbClr val="C00000"/>
                </a:solidFill>
                <a:effectLst/>
              </a:rPr>
              <a:t>tro</a:t>
            </a:r>
            <a:r>
              <a:rPr lang="sv-SE" dirty="0">
                <a:solidFill>
                  <a:srgbClr val="C00000"/>
                </a:solidFill>
                <a:effectLst/>
              </a:rPr>
              <a:t>… </a:t>
            </a:r>
            <a:r>
              <a:rPr lang="sv-SE" b="1" i="1" dirty="0">
                <a:solidFill>
                  <a:srgbClr val="C00000"/>
                </a:solidFill>
                <a:effectLst/>
              </a:rPr>
              <a:t>bota sjuka</a:t>
            </a:r>
            <a:r>
              <a:rPr lang="sv-SE" dirty="0">
                <a:solidFill>
                  <a:srgbClr val="C00000"/>
                </a:solidFill>
                <a:effectLst/>
              </a:rPr>
              <a:t>… </a:t>
            </a:r>
            <a:br>
              <a:rPr lang="sv-SE" dirty="0">
                <a:solidFill>
                  <a:srgbClr val="C00000"/>
                </a:solidFill>
                <a:effectLst/>
              </a:rPr>
            </a:br>
            <a:r>
              <a:rPr lang="sv-SE" dirty="0">
                <a:solidFill>
                  <a:srgbClr val="C00000"/>
                </a:solidFill>
                <a:effectLst/>
              </a:rPr>
              <a:t>göra </a:t>
            </a:r>
            <a:r>
              <a:rPr lang="sv-SE" b="1" i="1" dirty="0">
                <a:solidFill>
                  <a:srgbClr val="C00000"/>
                </a:solidFill>
                <a:effectLst/>
              </a:rPr>
              <a:t>kraftgärningar</a:t>
            </a:r>
            <a:r>
              <a:rPr lang="sv-SE" dirty="0">
                <a:solidFill>
                  <a:srgbClr val="C00000"/>
                </a:solidFill>
                <a:effectLst/>
              </a:rPr>
              <a:t>… </a:t>
            </a:r>
            <a:r>
              <a:rPr lang="sv-SE" b="1" i="1" dirty="0">
                <a:solidFill>
                  <a:srgbClr val="C00000"/>
                </a:solidFill>
                <a:effectLst/>
              </a:rPr>
              <a:t>profetera</a:t>
            </a:r>
            <a:r>
              <a:rPr lang="sv-SE" dirty="0">
                <a:solidFill>
                  <a:srgbClr val="C00000"/>
                </a:solidFill>
                <a:effectLst/>
              </a:rPr>
              <a:t>… </a:t>
            </a:r>
            <a:r>
              <a:rPr lang="sv-SE" b="1" i="1" dirty="0">
                <a:solidFill>
                  <a:srgbClr val="C00000"/>
                </a:solidFill>
                <a:effectLst/>
              </a:rPr>
              <a:t>skilja mellan </a:t>
            </a:r>
            <a:br>
              <a:rPr lang="sv-SE" b="1" i="1" dirty="0">
                <a:solidFill>
                  <a:srgbClr val="C00000"/>
                </a:solidFill>
                <a:effectLst/>
              </a:rPr>
            </a:br>
            <a:r>
              <a:rPr lang="sv-SE" b="1" i="1" dirty="0">
                <a:solidFill>
                  <a:srgbClr val="C00000"/>
                </a:solidFill>
                <a:effectLst/>
              </a:rPr>
              <a:t>andar</a:t>
            </a:r>
            <a:r>
              <a:rPr lang="sv-SE" dirty="0">
                <a:solidFill>
                  <a:srgbClr val="C00000"/>
                </a:solidFill>
                <a:effectLst/>
              </a:rPr>
              <a:t>… </a:t>
            </a:r>
            <a:r>
              <a:rPr lang="sv-SE" b="1" i="1" dirty="0">
                <a:solidFill>
                  <a:srgbClr val="C00000"/>
                </a:solidFill>
                <a:effectLst/>
              </a:rPr>
              <a:t>tala</a:t>
            </a:r>
            <a:r>
              <a:rPr lang="sv-SE" dirty="0">
                <a:solidFill>
                  <a:srgbClr val="C00000"/>
                </a:solidFill>
                <a:effectLst/>
              </a:rPr>
              <a:t> olika slags </a:t>
            </a:r>
            <a:r>
              <a:rPr lang="sv-SE" b="1" i="1" dirty="0">
                <a:solidFill>
                  <a:srgbClr val="C00000"/>
                </a:solidFill>
                <a:effectLst/>
              </a:rPr>
              <a:t>tungomål</a:t>
            </a:r>
            <a:r>
              <a:rPr lang="sv-SE" dirty="0">
                <a:solidFill>
                  <a:srgbClr val="C00000"/>
                </a:solidFill>
                <a:effectLst/>
              </a:rPr>
              <a:t>… </a:t>
            </a:r>
            <a:br>
              <a:rPr lang="sv-SE" dirty="0">
                <a:solidFill>
                  <a:srgbClr val="C00000"/>
                </a:solidFill>
                <a:effectLst/>
              </a:rPr>
            </a:br>
            <a:r>
              <a:rPr lang="sv-SE" b="1" i="1" dirty="0">
                <a:solidFill>
                  <a:srgbClr val="C00000"/>
                </a:solidFill>
                <a:effectLst/>
              </a:rPr>
              <a:t>uttyda tungomål</a:t>
            </a:r>
            <a:r>
              <a:rPr lang="sv-SE" dirty="0">
                <a:solidFill>
                  <a:srgbClr val="C00000"/>
                </a:solidFill>
                <a:effectLst/>
              </a:rPr>
              <a:t>.</a:t>
            </a:r>
            <a:r>
              <a:rPr lang="sv-SE" sz="1400" dirty="0">
                <a:effectLst/>
              </a:rPr>
              <a:t> </a:t>
            </a:r>
            <a:br>
              <a:rPr lang="sv-SE" sz="1400" dirty="0">
                <a:effectLst/>
              </a:rPr>
            </a:br>
            <a:r>
              <a:rPr lang="sv-SE" sz="1400" dirty="0">
                <a:effectLst/>
              </a:rPr>
              <a:t>(1 Kor 12)</a:t>
            </a:r>
            <a:endParaRPr lang="sv-SE" dirty="0"/>
          </a:p>
        </p:txBody>
      </p:sp>
      <p:sp>
        <p:nvSpPr>
          <p:cNvPr id="13" name="textruta 12">
            <a:extLst>
              <a:ext uri="{FF2B5EF4-FFF2-40B4-BE49-F238E27FC236}">
                <a16:creationId xmlns:a16="http://schemas.microsoft.com/office/drawing/2014/main" id="{4960470F-E4B7-4C5F-8D4A-FB08447E5A6A}"/>
              </a:ext>
            </a:extLst>
          </p:cNvPr>
          <p:cNvSpPr txBox="1"/>
          <p:nvPr/>
        </p:nvSpPr>
        <p:spPr>
          <a:xfrm>
            <a:off x="3554083" y="743086"/>
            <a:ext cx="5638212" cy="923330"/>
          </a:xfrm>
          <a:prstGeom prst="rect">
            <a:avLst/>
          </a:prstGeom>
          <a:noFill/>
        </p:spPr>
        <p:txBody>
          <a:bodyPr wrap="square" lIns="180000" rtlCol="0" anchor="t">
            <a:spAutoFit/>
          </a:bodyPr>
          <a:lstStyle/>
          <a:p>
            <a:pPr algn="ctr"/>
            <a:r>
              <a:rPr lang="sv-SE" dirty="0">
                <a:effectLst>
                  <a:outerShdw blurRad="38100" dist="38100" dir="2700000" algn="tl">
                    <a:srgbClr val="000000">
                      <a:alpha val="43137"/>
                    </a:srgbClr>
                  </a:outerShdw>
                </a:effectLst>
              </a:rPr>
              <a:t>Paulus hade varit i </a:t>
            </a:r>
            <a:r>
              <a:rPr lang="sv-SE" b="1" i="1" dirty="0">
                <a:effectLst>
                  <a:outerShdw blurRad="38100" dist="38100" dir="2700000" algn="tl">
                    <a:srgbClr val="000000">
                      <a:alpha val="43137"/>
                    </a:srgbClr>
                  </a:outerShdw>
                </a:effectLst>
              </a:rPr>
              <a:t>Korint</a:t>
            </a:r>
            <a:r>
              <a:rPr lang="sv-SE" dirty="0">
                <a:effectLst>
                  <a:outerShdw blurRad="38100" dist="38100" dir="2700000" algn="tl">
                    <a:srgbClr val="000000">
                      <a:alpha val="43137"/>
                    </a:srgbClr>
                  </a:outerShdw>
                </a:effectLst>
              </a:rPr>
              <a:t> och förmedlat </a:t>
            </a:r>
            <a:r>
              <a:rPr lang="sv-SE" i="1" u="sng" dirty="0">
                <a:effectLst>
                  <a:outerShdw blurRad="38100" dist="38100" dir="2700000" algn="tl">
                    <a:srgbClr val="000000">
                      <a:alpha val="43137"/>
                    </a:srgbClr>
                  </a:outerShdw>
                </a:effectLst>
              </a:rPr>
              <a:t>nådegåvorna</a:t>
            </a:r>
            <a:r>
              <a:rPr lang="sv-SE" dirty="0">
                <a:effectLst>
                  <a:outerShdw blurRad="38100" dist="38100" dir="2700000" algn="tl">
                    <a:srgbClr val="000000">
                      <a:alpha val="43137"/>
                    </a:srgbClr>
                  </a:outerShdw>
                </a:effectLst>
              </a:rPr>
              <a:t>:</a:t>
            </a:r>
            <a:br>
              <a:rPr lang="sv-SE" dirty="0">
                <a:effectLst>
                  <a:outerShdw blurRad="38100" dist="38100" dir="2700000" algn="tl">
                    <a:srgbClr val="000000">
                      <a:alpha val="43137"/>
                    </a:srgbClr>
                  </a:outerShdw>
                </a:effectLst>
              </a:rPr>
            </a:br>
            <a:r>
              <a:rPr lang="sv-SE" dirty="0">
                <a:solidFill>
                  <a:srgbClr val="C00000"/>
                </a:solidFill>
                <a:effectLst/>
              </a:rPr>
              <a:t>I [Kristus] har ni blivit </a:t>
            </a:r>
            <a:r>
              <a:rPr lang="sv-SE" i="1" u="sng" dirty="0">
                <a:solidFill>
                  <a:srgbClr val="C00000"/>
                </a:solidFill>
                <a:effectLst/>
              </a:rPr>
              <a:t>rika på allt</a:t>
            </a:r>
            <a:r>
              <a:rPr lang="sv-SE" dirty="0">
                <a:solidFill>
                  <a:srgbClr val="C00000"/>
                </a:solidFill>
                <a:effectLst/>
              </a:rPr>
              <a:t>…</a:t>
            </a:r>
            <a:br>
              <a:rPr lang="sv-SE" dirty="0">
                <a:solidFill>
                  <a:srgbClr val="C00000"/>
                </a:solidFill>
                <a:effectLst/>
              </a:rPr>
            </a:br>
            <a:r>
              <a:rPr lang="sv-SE" dirty="0">
                <a:solidFill>
                  <a:srgbClr val="C00000"/>
                </a:solidFill>
                <a:effectLst/>
              </a:rPr>
              <a:t>Därför saknar ni inte någon </a:t>
            </a:r>
            <a:r>
              <a:rPr lang="sv-SE" i="1" u="sng" dirty="0">
                <a:solidFill>
                  <a:srgbClr val="C00000"/>
                </a:solidFill>
                <a:effectLst/>
              </a:rPr>
              <a:t>nådegåva</a:t>
            </a:r>
            <a:r>
              <a:rPr lang="sv-SE" dirty="0">
                <a:solidFill>
                  <a:srgbClr val="C00000"/>
                </a:solidFill>
                <a:effectLst/>
              </a:rPr>
              <a:t>. </a:t>
            </a:r>
            <a:r>
              <a:rPr lang="sv-SE" sz="1400" dirty="0">
                <a:effectLst/>
              </a:rPr>
              <a:t>(1 Kor 1:5-7)</a:t>
            </a:r>
            <a:endParaRPr lang="sv-SE" dirty="0"/>
          </a:p>
        </p:txBody>
      </p:sp>
      <p:sp>
        <p:nvSpPr>
          <p:cNvPr id="15" name="textruta 14">
            <a:extLst>
              <a:ext uri="{FF2B5EF4-FFF2-40B4-BE49-F238E27FC236}">
                <a16:creationId xmlns:a16="http://schemas.microsoft.com/office/drawing/2014/main" id="{3B26E3EC-8DF6-4CB8-A7EB-730B118891A1}"/>
              </a:ext>
            </a:extLst>
          </p:cNvPr>
          <p:cNvSpPr txBox="1"/>
          <p:nvPr/>
        </p:nvSpPr>
        <p:spPr>
          <a:xfrm>
            <a:off x="1846889" y="1756336"/>
            <a:ext cx="9488294" cy="923330"/>
          </a:xfrm>
          <a:prstGeom prst="rect">
            <a:avLst/>
          </a:prstGeom>
          <a:noFill/>
        </p:spPr>
        <p:txBody>
          <a:bodyPr wrap="square" lIns="180000" rtlCol="0" anchor="t">
            <a:spAutoFit/>
          </a:bodyPr>
          <a:lstStyle/>
          <a:p>
            <a:pPr algn="ctr"/>
            <a:r>
              <a:rPr lang="sv-SE" dirty="0">
                <a:effectLst>
                  <a:outerShdw blurRad="38100" dist="38100" dir="2700000" algn="tl">
                    <a:srgbClr val="000000">
                      <a:alpha val="43137"/>
                    </a:srgbClr>
                  </a:outerShdw>
                </a:effectLst>
              </a:rPr>
              <a:t>Paulus [eller annan apostel] hade inte varit i </a:t>
            </a:r>
            <a:r>
              <a:rPr lang="sv-SE" b="1" i="1" dirty="0">
                <a:effectLst>
                  <a:outerShdw blurRad="38100" dist="38100" dir="2700000" algn="tl">
                    <a:srgbClr val="000000">
                      <a:alpha val="43137"/>
                    </a:srgbClr>
                  </a:outerShdw>
                </a:effectLst>
              </a:rPr>
              <a:t>Rom</a:t>
            </a:r>
            <a:r>
              <a:rPr lang="sv-SE" dirty="0">
                <a:effectLst>
                  <a:outerShdw blurRad="38100" dist="38100" dir="2700000" algn="tl">
                    <a:srgbClr val="000000">
                      <a:alpha val="43137"/>
                    </a:srgbClr>
                  </a:outerShdw>
                </a:effectLst>
              </a:rPr>
              <a:t>, och därför hade de bara </a:t>
            </a:r>
            <a:r>
              <a:rPr lang="sv-SE" i="1" u="sng" dirty="0">
                <a:effectLst>
                  <a:outerShdw blurRad="38100" dist="38100" dir="2700000" algn="tl">
                    <a:srgbClr val="000000">
                      <a:alpha val="43137"/>
                    </a:srgbClr>
                  </a:outerShdw>
                </a:effectLst>
              </a:rPr>
              <a:t>naturliga gåvor</a:t>
            </a:r>
            <a:r>
              <a:rPr lang="sv-SE" dirty="0">
                <a:effectLst>
                  <a:outerShdw blurRad="38100" dist="38100" dir="2700000" algn="tl">
                    <a:srgbClr val="000000">
                      <a:alpha val="43137"/>
                    </a:srgbClr>
                  </a:outerShdw>
                </a:effectLst>
              </a:rPr>
              <a:t>: </a:t>
            </a:r>
            <a:br>
              <a:rPr lang="sv-SE" dirty="0">
                <a:effectLst>
                  <a:outerShdw blurRad="38100" dist="38100" dir="2700000" algn="tl">
                    <a:srgbClr val="000000">
                      <a:alpha val="43137"/>
                    </a:srgbClr>
                  </a:outerShdw>
                </a:effectLst>
              </a:rPr>
            </a:br>
            <a:r>
              <a:rPr lang="sv-SE" dirty="0">
                <a:solidFill>
                  <a:srgbClr val="C00000"/>
                </a:solidFill>
              </a:rPr>
              <a:t>I</a:t>
            </a:r>
            <a:r>
              <a:rPr lang="sv-SE" dirty="0">
                <a:solidFill>
                  <a:srgbClr val="C00000"/>
                </a:solidFill>
                <a:effectLst/>
              </a:rPr>
              <a:t> mina böner ber om att nu äntligen få möjlighet att </a:t>
            </a:r>
            <a:r>
              <a:rPr lang="sv-SE" i="1" u="sng" dirty="0">
                <a:solidFill>
                  <a:srgbClr val="C00000"/>
                </a:solidFill>
                <a:effectLst/>
              </a:rPr>
              <a:t>komma till er</a:t>
            </a:r>
            <a:r>
              <a:rPr lang="sv-SE" dirty="0">
                <a:solidFill>
                  <a:srgbClr val="C00000"/>
                </a:solidFill>
                <a:effectLst/>
              </a:rPr>
              <a:t>… Jag längtar efter att få </a:t>
            </a:r>
            <a:br>
              <a:rPr lang="sv-SE" dirty="0">
                <a:solidFill>
                  <a:srgbClr val="C00000"/>
                </a:solidFill>
                <a:effectLst/>
              </a:rPr>
            </a:br>
            <a:r>
              <a:rPr lang="sv-SE" dirty="0">
                <a:solidFill>
                  <a:srgbClr val="C00000"/>
                </a:solidFill>
                <a:effectLst/>
              </a:rPr>
              <a:t>träffa er och </a:t>
            </a:r>
            <a:r>
              <a:rPr lang="sv-SE" i="1" u="sng" dirty="0">
                <a:solidFill>
                  <a:srgbClr val="C00000"/>
                </a:solidFill>
                <a:effectLst/>
              </a:rPr>
              <a:t>dela med mig av någon andlig gåva</a:t>
            </a:r>
            <a:r>
              <a:rPr lang="sv-SE" dirty="0">
                <a:solidFill>
                  <a:srgbClr val="C00000"/>
                </a:solidFill>
                <a:effectLst/>
              </a:rPr>
              <a:t> åt er så att ni blir styrkta. </a:t>
            </a:r>
            <a:r>
              <a:rPr lang="sv-SE" sz="1400" dirty="0">
                <a:effectLst/>
              </a:rPr>
              <a:t>(Rom 1:10-12)</a:t>
            </a:r>
            <a:endParaRPr lang="sv-SE" dirty="0"/>
          </a:p>
        </p:txBody>
      </p:sp>
      <p:sp>
        <p:nvSpPr>
          <p:cNvPr id="17" name="textruta 16">
            <a:extLst>
              <a:ext uri="{FF2B5EF4-FFF2-40B4-BE49-F238E27FC236}">
                <a16:creationId xmlns:a16="http://schemas.microsoft.com/office/drawing/2014/main" id="{F7C79350-F677-4BAA-9F0A-6D7C3C9DD505}"/>
              </a:ext>
            </a:extLst>
          </p:cNvPr>
          <p:cNvSpPr txBox="1"/>
          <p:nvPr/>
        </p:nvSpPr>
        <p:spPr>
          <a:xfrm>
            <a:off x="2911711" y="4829276"/>
            <a:ext cx="7358650" cy="1200329"/>
          </a:xfrm>
          <a:prstGeom prst="rect">
            <a:avLst/>
          </a:prstGeom>
          <a:noFill/>
        </p:spPr>
        <p:txBody>
          <a:bodyPr wrap="square" lIns="180000" rtlCol="0" anchor="t">
            <a:spAutoFit/>
          </a:bodyPr>
          <a:lstStyle/>
          <a:p>
            <a:pPr algn="ctr">
              <a:spcBef>
                <a:spcPts val="600"/>
              </a:spcBef>
            </a:pPr>
            <a:r>
              <a:rPr lang="sv-SE" b="1" dirty="0"/>
              <a:t>Medan </a:t>
            </a:r>
            <a:r>
              <a:rPr lang="sv-SE" b="1" i="1" dirty="0">
                <a:effectLst>
                  <a:outerShdw blurRad="38100" dist="38100" dir="2700000" algn="tl">
                    <a:srgbClr val="000000">
                      <a:alpha val="43137"/>
                    </a:srgbClr>
                  </a:outerShdw>
                </a:effectLst>
              </a:rPr>
              <a:t>Rom</a:t>
            </a:r>
            <a:r>
              <a:rPr lang="sv-SE" b="1" dirty="0"/>
              <a:t> hade ”naturliga” </a:t>
            </a:r>
            <a:r>
              <a:rPr lang="sv-SE" b="1" i="1" u="sng" dirty="0"/>
              <a:t>talanger</a:t>
            </a:r>
            <a:r>
              <a:rPr lang="sv-SE" b="1" dirty="0"/>
              <a:t>:</a:t>
            </a:r>
            <a:br>
              <a:rPr lang="sv-SE" dirty="0"/>
            </a:br>
            <a:r>
              <a:rPr lang="sv-SE" dirty="0">
                <a:solidFill>
                  <a:srgbClr val="C00000"/>
                </a:solidFill>
                <a:effectLst/>
              </a:rPr>
              <a:t>Vi har </a:t>
            </a:r>
            <a:r>
              <a:rPr lang="sv-SE" i="1" u="sng" dirty="0">
                <a:solidFill>
                  <a:srgbClr val="C00000"/>
                </a:solidFill>
                <a:effectLst/>
              </a:rPr>
              <a:t>olika gåvor</a:t>
            </a:r>
            <a:r>
              <a:rPr lang="sv-SE" b="1" i="1" dirty="0">
                <a:solidFill>
                  <a:srgbClr val="C00000"/>
                </a:solidFill>
                <a:effectLst/>
              </a:rPr>
              <a:t> </a:t>
            </a:r>
            <a:r>
              <a:rPr lang="sv-SE" dirty="0">
                <a:solidFill>
                  <a:srgbClr val="C00000"/>
                </a:solidFill>
                <a:effectLst/>
              </a:rPr>
              <a:t>efter den nåd vi har fått… </a:t>
            </a:r>
            <a:br>
              <a:rPr lang="sv-SE" dirty="0">
                <a:solidFill>
                  <a:srgbClr val="C00000"/>
                </a:solidFill>
                <a:effectLst/>
              </a:rPr>
            </a:br>
            <a:r>
              <a:rPr lang="sv-SE" dirty="0">
                <a:solidFill>
                  <a:srgbClr val="C00000"/>
                </a:solidFill>
                <a:effectLst/>
              </a:rPr>
              <a:t>att </a:t>
            </a:r>
            <a:r>
              <a:rPr lang="sv-SE" b="1" i="1" dirty="0">
                <a:solidFill>
                  <a:srgbClr val="C00000"/>
                </a:solidFill>
                <a:effectLst/>
              </a:rPr>
              <a:t>profetera(!)</a:t>
            </a:r>
            <a:r>
              <a:rPr lang="sv-SE" dirty="0">
                <a:solidFill>
                  <a:srgbClr val="C00000"/>
                </a:solidFill>
                <a:effectLst/>
              </a:rPr>
              <a:t>…</a:t>
            </a:r>
            <a:r>
              <a:rPr lang="sv-SE" dirty="0">
                <a:effectLst/>
              </a:rPr>
              <a:t> </a:t>
            </a:r>
            <a:r>
              <a:rPr lang="sv-SE" dirty="0">
                <a:solidFill>
                  <a:srgbClr val="C00000"/>
                </a:solidFill>
                <a:effectLst/>
              </a:rPr>
              <a:t>att </a:t>
            </a:r>
            <a:r>
              <a:rPr lang="sv-SE" b="1" i="1" dirty="0">
                <a:solidFill>
                  <a:srgbClr val="C00000"/>
                </a:solidFill>
                <a:effectLst/>
              </a:rPr>
              <a:t>tjäna… </a:t>
            </a:r>
            <a:r>
              <a:rPr lang="sv-SE" dirty="0">
                <a:solidFill>
                  <a:srgbClr val="C00000"/>
                </a:solidFill>
                <a:effectLst/>
              </a:rPr>
              <a:t>att </a:t>
            </a:r>
            <a:r>
              <a:rPr lang="sv-SE" b="1" i="1" dirty="0">
                <a:solidFill>
                  <a:srgbClr val="C00000"/>
                </a:solidFill>
                <a:effectLst/>
              </a:rPr>
              <a:t>undervisa</a:t>
            </a:r>
            <a:r>
              <a:rPr lang="sv-SE" dirty="0">
                <a:solidFill>
                  <a:srgbClr val="C00000"/>
                </a:solidFill>
                <a:effectLst/>
              </a:rPr>
              <a:t>… att </a:t>
            </a:r>
            <a:r>
              <a:rPr lang="sv-SE" b="1" i="1" dirty="0">
                <a:solidFill>
                  <a:srgbClr val="C00000"/>
                </a:solidFill>
                <a:effectLst/>
              </a:rPr>
              <a:t>förmana</a:t>
            </a:r>
            <a:r>
              <a:rPr lang="sv-SE" dirty="0">
                <a:solidFill>
                  <a:srgbClr val="C00000"/>
                </a:solidFill>
                <a:effectLst/>
              </a:rPr>
              <a:t>… </a:t>
            </a:r>
            <a:br>
              <a:rPr lang="sv-SE" dirty="0">
                <a:solidFill>
                  <a:srgbClr val="C00000"/>
                </a:solidFill>
                <a:effectLst/>
              </a:rPr>
            </a:br>
            <a:r>
              <a:rPr lang="sv-SE" dirty="0">
                <a:solidFill>
                  <a:srgbClr val="C00000"/>
                </a:solidFill>
                <a:effectLst/>
              </a:rPr>
              <a:t>att </a:t>
            </a:r>
            <a:r>
              <a:rPr lang="sv-SE" b="1" i="1" dirty="0">
                <a:solidFill>
                  <a:srgbClr val="C00000"/>
                </a:solidFill>
                <a:effectLst/>
              </a:rPr>
              <a:t>dela ut gåvor</a:t>
            </a:r>
            <a:r>
              <a:rPr lang="sv-SE" dirty="0">
                <a:solidFill>
                  <a:srgbClr val="C00000"/>
                </a:solidFill>
                <a:effectLst/>
              </a:rPr>
              <a:t>… att vara… </a:t>
            </a:r>
            <a:r>
              <a:rPr lang="sv-SE" b="1" i="1" dirty="0">
                <a:solidFill>
                  <a:srgbClr val="C00000"/>
                </a:solidFill>
                <a:effectLst/>
              </a:rPr>
              <a:t>ledare</a:t>
            </a:r>
            <a:r>
              <a:rPr lang="sv-SE" dirty="0">
                <a:solidFill>
                  <a:srgbClr val="C00000"/>
                </a:solidFill>
              </a:rPr>
              <a:t>… </a:t>
            </a:r>
            <a:r>
              <a:rPr lang="sv-SE" dirty="0">
                <a:solidFill>
                  <a:srgbClr val="C00000"/>
                </a:solidFill>
                <a:effectLst/>
              </a:rPr>
              <a:t>eller att visa </a:t>
            </a:r>
            <a:r>
              <a:rPr lang="sv-SE" b="1" i="1" dirty="0">
                <a:solidFill>
                  <a:srgbClr val="C00000"/>
                </a:solidFill>
                <a:effectLst/>
              </a:rPr>
              <a:t>barmhärtighet</a:t>
            </a:r>
            <a:r>
              <a:rPr lang="sv-SE" dirty="0">
                <a:solidFill>
                  <a:srgbClr val="C00000"/>
                </a:solidFill>
                <a:effectLst/>
              </a:rPr>
              <a:t>.</a:t>
            </a:r>
            <a:r>
              <a:rPr lang="sv-SE" sz="1400" dirty="0">
                <a:effectLst/>
              </a:rPr>
              <a:t> (Rom 12)</a:t>
            </a:r>
            <a:endParaRPr lang="sv-SE" dirty="0"/>
          </a:p>
        </p:txBody>
      </p:sp>
      <p:grpSp>
        <p:nvGrpSpPr>
          <p:cNvPr id="5" name="Grupp 4">
            <a:extLst>
              <a:ext uri="{FF2B5EF4-FFF2-40B4-BE49-F238E27FC236}">
                <a16:creationId xmlns:a16="http://schemas.microsoft.com/office/drawing/2014/main" id="{EEC981AA-3453-4DAB-BD9A-DF084061B462}"/>
              </a:ext>
            </a:extLst>
          </p:cNvPr>
          <p:cNvGrpSpPr/>
          <p:nvPr/>
        </p:nvGrpSpPr>
        <p:grpSpPr>
          <a:xfrm>
            <a:off x="-3" y="684000"/>
            <a:ext cx="12192003" cy="5897775"/>
            <a:chOff x="-3" y="684000"/>
            <a:chExt cx="12192003" cy="5897775"/>
          </a:xfrm>
        </p:grpSpPr>
        <p:pic>
          <p:nvPicPr>
            <p:cNvPr id="14" name="Bildobjekt 13" descr="En bild som visar byggnad, pelargång, ruin, valv&#10;&#10;Automatiskt genererad beskrivning">
              <a:extLst>
                <a:ext uri="{FF2B5EF4-FFF2-40B4-BE49-F238E27FC236}">
                  <a16:creationId xmlns:a16="http://schemas.microsoft.com/office/drawing/2014/main" id="{2B8C3AFE-912C-4578-9EFC-94C888C6E5A5}"/>
                </a:ext>
              </a:extLst>
            </p:cNvPr>
            <p:cNvPicPr>
              <a:picLocks noChangeAspect="1"/>
            </p:cNvPicPr>
            <p:nvPr/>
          </p:nvPicPr>
          <p:blipFill>
            <a:blip r:embed="rId4">
              <a:clrChange>
                <a:clrFrom>
                  <a:srgbClr val="6F8EC8"/>
                </a:clrFrom>
                <a:clrTo>
                  <a:srgbClr val="6F8EC8">
                    <a:alpha val="0"/>
                  </a:srgbClr>
                </a:clrTo>
              </a:clrChange>
              <a:extLst>
                <a:ext uri="{28A0092B-C50C-407E-A947-70E740481C1C}">
                  <a14:useLocalDpi xmlns:a14="http://schemas.microsoft.com/office/drawing/2010/main" val="0"/>
                </a:ext>
              </a:extLst>
            </a:blip>
            <a:stretch>
              <a:fillRect/>
            </a:stretch>
          </p:blipFill>
          <p:spPr>
            <a:xfrm>
              <a:off x="-3" y="684000"/>
              <a:ext cx="12192003" cy="5897775"/>
            </a:xfrm>
            <a:prstGeom prst="rect">
              <a:avLst/>
            </a:prstGeom>
          </p:spPr>
        </p:pic>
        <p:sp>
          <p:nvSpPr>
            <p:cNvPr id="3" name="Rektangel: övre hörn klippta 2">
              <a:extLst>
                <a:ext uri="{FF2B5EF4-FFF2-40B4-BE49-F238E27FC236}">
                  <a16:creationId xmlns:a16="http://schemas.microsoft.com/office/drawing/2014/main" id="{45ABCF91-2932-4B74-A7A9-1731347E6B1A}"/>
                </a:ext>
              </a:extLst>
            </p:cNvPr>
            <p:cNvSpPr/>
            <p:nvPr/>
          </p:nvSpPr>
          <p:spPr>
            <a:xfrm>
              <a:off x="85725" y="2672522"/>
              <a:ext cx="428624" cy="458821"/>
            </a:xfrm>
            <a:custGeom>
              <a:avLst/>
              <a:gdLst>
                <a:gd name="connsiteX0" fmla="*/ 71836 w 431006"/>
                <a:gd name="connsiteY0" fmla="*/ 0 h 444534"/>
                <a:gd name="connsiteX1" fmla="*/ 359170 w 431006"/>
                <a:gd name="connsiteY1" fmla="*/ 0 h 444534"/>
                <a:gd name="connsiteX2" fmla="*/ 431006 w 431006"/>
                <a:gd name="connsiteY2" fmla="*/ 71836 h 444534"/>
                <a:gd name="connsiteX3" fmla="*/ 431006 w 431006"/>
                <a:gd name="connsiteY3" fmla="*/ 444534 h 444534"/>
                <a:gd name="connsiteX4" fmla="*/ 431006 w 431006"/>
                <a:gd name="connsiteY4" fmla="*/ 444534 h 444534"/>
                <a:gd name="connsiteX5" fmla="*/ 0 w 431006"/>
                <a:gd name="connsiteY5" fmla="*/ 444534 h 444534"/>
                <a:gd name="connsiteX6" fmla="*/ 0 w 431006"/>
                <a:gd name="connsiteY6" fmla="*/ 444534 h 444534"/>
                <a:gd name="connsiteX7" fmla="*/ 0 w 431006"/>
                <a:gd name="connsiteY7" fmla="*/ 71836 h 444534"/>
                <a:gd name="connsiteX8" fmla="*/ 71836 w 431006"/>
                <a:gd name="connsiteY8" fmla="*/ 0 h 444534"/>
                <a:gd name="connsiteX0" fmla="*/ 78979 w 438149"/>
                <a:gd name="connsiteY0" fmla="*/ 0 h 444534"/>
                <a:gd name="connsiteX1" fmla="*/ 366313 w 438149"/>
                <a:gd name="connsiteY1" fmla="*/ 0 h 444534"/>
                <a:gd name="connsiteX2" fmla="*/ 438149 w 438149"/>
                <a:gd name="connsiteY2" fmla="*/ 71836 h 444534"/>
                <a:gd name="connsiteX3" fmla="*/ 438149 w 438149"/>
                <a:gd name="connsiteY3" fmla="*/ 444534 h 444534"/>
                <a:gd name="connsiteX4" fmla="*/ 438149 w 438149"/>
                <a:gd name="connsiteY4" fmla="*/ 444534 h 444534"/>
                <a:gd name="connsiteX5" fmla="*/ 7143 w 438149"/>
                <a:gd name="connsiteY5" fmla="*/ 444534 h 444534"/>
                <a:gd name="connsiteX6" fmla="*/ 7143 w 438149"/>
                <a:gd name="connsiteY6" fmla="*/ 444534 h 444534"/>
                <a:gd name="connsiteX7" fmla="*/ 0 w 438149"/>
                <a:gd name="connsiteY7" fmla="*/ 5161 h 444534"/>
                <a:gd name="connsiteX8" fmla="*/ 78979 w 438149"/>
                <a:gd name="connsiteY8" fmla="*/ 0 h 444534"/>
                <a:gd name="connsiteX0" fmla="*/ 276623 w 438149"/>
                <a:gd name="connsiteY0" fmla="*/ 0 h 451677"/>
                <a:gd name="connsiteX1" fmla="*/ 366313 w 438149"/>
                <a:gd name="connsiteY1" fmla="*/ 7143 h 451677"/>
                <a:gd name="connsiteX2" fmla="*/ 438149 w 438149"/>
                <a:gd name="connsiteY2" fmla="*/ 78979 h 451677"/>
                <a:gd name="connsiteX3" fmla="*/ 438149 w 438149"/>
                <a:gd name="connsiteY3" fmla="*/ 451677 h 451677"/>
                <a:gd name="connsiteX4" fmla="*/ 438149 w 438149"/>
                <a:gd name="connsiteY4" fmla="*/ 451677 h 451677"/>
                <a:gd name="connsiteX5" fmla="*/ 7143 w 438149"/>
                <a:gd name="connsiteY5" fmla="*/ 451677 h 451677"/>
                <a:gd name="connsiteX6" fmla="*/ 7143 w 438149"/>
                <a:gd name="connsiteY6" fmla="*/ 451677 h 451677"/>
                <a:gd name="connsiteX7" fmla="*/ 0 w 438149"/>
                <a:gd name="connsiteY7" fmla="*/ 12304 h 451677"/>
                <a:gd name="connsiteX8" fmla="*/ 276623 w 438149"/>
                <a:gd name="connsiteY8" fmla="*/ 0 h 451677"/>
                <a:gd name="connsiteX0" fmla="*/ 279004 w 440530"/>
                <a:gd name="connsiteY0" fmla="*/ 0 h 451677"/>
                <a:gd name="connsiteX1" fmla="*/ 368694 w 440530"/>
                <a:gd name="connsiteY1" fmla="*/ 7143 h 451677"/>
                <a:gd name="connsiteX2" fmla="*/ 440530 w 440530"/>
                <a:gd name="connsiteY2" fmla="*/ 78979 h 451677"/>
                <a:gd name="connsiteX3" fmla="*/ 440530 w 440530"/>
                <a:gd name="connsiteY3" fmla="*/ 451677 h 451677"/>
                <a:gd name="connsiteX4" fmla="*/ 440530 w 440530"/>
                <a:gd name="connsiteY4" fmla="*/ 451677 h 451677"/>
                <a:gd name="connsiteX5" fmla="*/ 9524 w 440530"/>
                <a:gd name="connsiteY5" fmla="*/ 451677 h 451677"/>
                <a:gd name="connsiteX6" fmla="*/ 9524 w 440530"/>
                <a:gd name="connsiteY6" fmla="*/ 451677 h 451677"/>
                <a:gd name="connsiteX7" fmla="*/ 0 w 440530"/>
                <a:gd name="connsiteY7" fmla="*/ 398 h 451677"/>
                <a:gd name="connsiteX8" fmla="*/ 279004 w 440530"/>
                <a:gd name="connsiteY8" fmla="*/ 0 h 451677"/>
                <a:gd name="connsiteX0" fmla="*/ 279004 w 440530"/>
                <a:gd name="connsiteY0" fmla="*/ 0 h 451677"/>
                <a:gd name="connsiteX1" fmla="*/ 368694 w 440530"/>
                <a:gd name="connsiteY1" fmla="*/ 7143 h 451677"/>
                <a:gd name="connsiteX2" fmla="*/ 440530 w 440530"/>
                <a:gd name="connsiteY2" fmla="*/ 78979 h 451677"/>
                <a:gd name="connsiteX3" fmla="*/ 440530 w 440530"/>
                <a:gd name="connsiteY3" fmla="*/ 451677 h 451677"/>
                <a:gd name="connsiteX4" fmla="*/ 440530 w 440530"/>
                <a:gd name="connsiteY4" fmla="*/ 451677 h 451677"/>
                <a:gd name="connsiteX5" fmla="*/ 9524 w 440530"/>
                <a:gd name="connsiteY5" fmla="*/ 451677 h 451677"/>
                <a:gd name="connsiteX6" fmla="*/ 2380 w 440530"/>
                <a:gd name="connsiteY6" fmla="*/ 296896 h 451677"/>
                <a:gd name="connsiteX7" fmla="*/ 0 w 440530"/>
                <a:gd name="connsiteY7" fmla="*/ 398 h 451677"/>
                <a:gd name="connsiteX8" fmla="*/ 279004 w 440530"/>
                <a:gd name="connsiteY8" fmla="*/ 0 h 451677"/>
                <a:gd name="connsiteX0" fmla="*/ 279004 w 440530"/>
                <a:gd name="connsiteY0" fmla="*/ 0 h 475489"/>
                <a:gd name="connsiteX1" fmla="*/ 368694 w 440530"/>
                <a:gd name="connsiteY1" fmla="*/ 7143 h 475489"/>
                <a:gd name="connsiteX2" fmla="*/ 440530 w 440530"/>
                <a:gd name="connsiteY2" fmla="*/ 78979 h 475489"/>
                <a:gd name="connsiteX3" fmla="*/ 440530 w 440530"/>
                <a:gd name="connsiteY3" fmla="*/ 451677 h 475489"/>
                <a:gd name="connsiteX4" fmla="*/ 440530 w 440530"/>
                <a:gd name="connsiteY4" fmla="*/ 451677 h 475489"/>
                <a:gd name="connsiteX5" fmla="*/ 404811 w 440530"/>
                <a:gd name="connsiteY5" fmla="*/ 475489 h 475489"/>
                <a:gd name="connsiteX6" fmla="*/ 2380 w 440530"/>
                <a:gd name="connsiteY6" fmla="*/ 296896 h 475489"/>
                <a:gd name="connsiteX7" fmla="*/ 0 w 440530"/>
                <a:gd name="connsiteY7" fmla="*/ 398 h 475489"/>
                <a:gd name="connsiteX8" fmla="*/ 279004 w 440530"/>
                <a:gd name="connsiteY8" fmla="*/ 0 h 475489"/>
                <a:gd name="connsiteX0" fmla="*/ 279004 w 447674"/>
                <a:gd name="connsiteY0" fmla="*/ 0 h 475489"/>
                <a:gd name="connsiteX1" fmla="*/ 368694 w 447674"/>
                <a:gd name="connsiteY1" fmla="*/ 7143 h 475489"/>
                <a:gd name="connsiteX2" fmla="*/ 440530 w 447674"/>
                <a:gd name="connsiteY2" fmla="*/ 78979 h 475489"/>
                <a:gd name="connsiteX3" fmla="*/ 440530 w 447674"/>
                <a:gd name="connsiteY3" fmla="*/ 451677 h 475489"/>
                <a:gd name="connsiteX4" fmla="*/ 447674 w 447674"/>
                <a:gd name="connsiteY4" fmla="*/ 256415 h 475489"/>
                <a:gd name="connsiteX5" fmla="*/ 404811 w 447674"/>
                <a:gd name="connsiteY5" fmla="*/ 475489 h 475489"/>
                <a:gd name="connsiteX6" fmla="*/ 2380 w 447674"/>
                <a:gd name="connsiteY6" fmla="*/ 296896 h 475489"/>
                <a:gd name="connsiteX7" fmla="*/ 0 w 447674"/>
                <a:gd name="connsiteY7" fmla="*/ 398 h 475489"/>
                <a:gd name="connsiteX8" fmla="*/ 279004 w 447674"/>
                <a:gd name="connsiteY8" fmla="*/ 0 h 475489"/>
                <a:gd name="connsiteX0" fmla="*/ 279004 w 440530"/>
                <a:gd name="connsiteY0" fmla="*/ 0 h 475489"/>
                <a:gd name="connsiteX1" fmla="*/ 368694 w 440530"/>
                <a:gd name="connsiteY1" fmla="*/ 7143 h 475489"/>
                <a:gd name="connsiteX2" fmla="*/ 440530 w 440530"/>
                <a:gd name="connsiteY2" fmla="*/ 78979 h 475489"/>
                <a:gd name="connsiteX3" fmla="*/ 440530 w 440530"/>
                <a:gd name="connsiteY3" fmla="*/ 451677 h 475489"/>
                <a:gd name="connsiteX4" fmla="*/ 390524 w 440530"/>
                <a:gd name="connsiteY4" fmla="*/ 394528 h 475489"/>
                <a:gd name="connsiteX5" fmla="*/ 404811 w 440530"/>
                <a:gd name="connsiteY5" fmla="*/ 475489 h 475489"/>
                <a:gd name="connsiteX6" fmla="*/ 2380 w 440530"/>
                <a:gd name="connsiteY6" fmla="*/ 296896 h 475489"/>
                <a:gd name="connsiteX7" fmla="*/ 0 w 440530"/>
                <a:gd name="connsiteY7" fmla="*/ 398 h 475489"/>
                <a:gd name="connsiteX8" fmla="*/ 279004 w 440530"/>
                <a:gd name="connsiteY8" fmla="*/ 0 h 475489"/>
                <a:gd name="connsiteX0" fmla="*/ 279004 w 440530"/>
                <a:gd name="connsiteY0" fmla="*/ 0 h 475489"/>
                <a:gd name="connsiteX1" fmla="*/ 368694 w 440530"/>
                <a:gd name="connsiteY1" fmla="*/ 7143 h 475489"/>
                <a:gd name="connsiteX2" fmla="*/ 440530 w 440530"/>
                <a:gd name="connsiteY2" fmla="*/ 78979 h 475489"/>
                <a:gd name="connsiteX3" fmla="*/ 428624 w 440530"/>
                <a:gd name="connsiteY3" fmla="*/ 204027 h 475489"/>
                <a:gd name="connsiteX4" fmla="*/ 390524 w 440530"/>
                <a:gd name="connsiteY4" fmla="*/ 394528 h 475489"/>
                <a:gd name="connsiteX5" fmla="*/ 404811 w 440530"/>
                <a:gd name="connsiteY5" fmla="*/ 475489 h 475489"/>
                <a:gd name="connsiteX6" fmla="*/ 2380 w 440530"/>
                <a:gd name="connsiteY6" fmla="*/ 296896 h 475489"/>
                <a:gd name="connsiteX7" fmla="*/ 0 w 440530"/>
                <a:gd name="connsiteY7" fmla="*/ 398 h 475489"/>
                <a:gd name="connsiteX8" fmla="*/ 279004 w 440530"/>
                <a:gd name="connsiteY8" fmla="*/ 0 h 475489"/>
                <a:gd name="connsiteX0" fmla="*/ 279004 w 440530"/>
                <a:gd name="connsiteY0" fmla="*/ 0 h 475489"/>
                <a:gd name="connsiteX1" fmla="*/ 368694 w 440530"/>
                <a:gd name="connsiteY1" fmla="*/ 7143 h 475489"/>
                <a:gd name="connsiteX2" fmla="*/ 440530 w 440530"/>
                <a:gd name="connsiteY2" fmla="*/ 78979 h 475489"/>
                <a:gd name="connsiteX3" fmla="*/ 428624 w 440530"/>
                <a:gd name="connsiteY3" fmla="*/ 204027 h 475489"/>
                <a:gd name="connsiteX4" fmla="*/ 414337 w 440530"/>
                <a:gd name="connsiteY4" fmla="*/ 399290 h 475489"/>
                <a:gd name="connsiteX5" fmla="*/ 404811 w 440530"/>
                <a:gd name="connsiteY5" fmla="*/ 475489 h 475489"/>
                <a:gd name="connsiteX6" fmla="*/ 2380 w 440530"/>
                <a:gd name="connsiteY6" fmla="*/ 296896 h 475489"/>
                <a:gd name="connsiteX7" fmla="*/ 0 w 440530"/>
                <a:gd name="connsiteY7" fmla="*/ 398 h 475489"/>
                <a:gd name="connsiteX8" fmla="*/ 279004 w 440530"/>
                <a:gd name="connsiteY8" fmla="*/ 0 h 475489"/>
                <a:gd name="connsiteX0" fmla="*/ 279004 w 440530"/>
                <a:gd name="connsiteY0" fmla="*/ 0 h 399290"/>
                <a:gd name="connsiteX1" fmla="*/ 368694 w 440530"/>
                <a:gd name="connsiteY1" fmla="*/ 7143 h 399290"/>
                <a:gd name="connsiteX2" fmla="*/ 440530 w 440530"/>
                <a:gd name="connsiteY2" fmla="*/ 78979 h 399290"/>
                <a:gd name="connsiteX3" fmla="*/ 428624 w 440530"/>
                <a:gd name="connsiteY3" fmla="*/ 204027 h 399290"/>
                <a:gd name="connsiteX4" fmla="*/ 414337 w 440530"/>
                <a:gd name="connsiteY4" fmla="*/ 399290 h 399290"/>
                <a:gd name="connsiteX5" fmla="*/ 211930 w 440530"/>
                <a:gd name="connsiteY5" fmla="*/ 382620 h 399290"/>
                <a:gd name="connsiteX6" fmla="*/ 2380 w 440530"/>
                <a:gd name="connsiteY6" fmla="*/ 296896 h 399290"/>
                <a:gd name="connsiteX7" fmla="*/ 0 w 440530"/>
                <a:gd name="connsiteY7" fmla="*/ 398 h 399290"/>
                <a:gd name="connsiteX8" fmla="*/ 279004 w 440530"/>
                <a:gd name="connsiteY8" fmla="*/ 0 h 399290"/>
                <a:gd name="connsiteX0" fmla="*/ 279004 w 440530"/>
                <a:gd name="connsiteY0" fmla="*/ 0 h 458821"/>
                <a:gd name="connsiteX1" fmla="*/ 368694 w 440530"/>
                <a:gd name="connsiteY1" fmla="*/ 7143 h 458821"/>
                <a:gd name="connsiteX2" fmla="*/ 440530 w 440530"/>
                <a:gd name="connsiteY2" fmla="*/ 78979 h 458821"/>
                <a:gd name="connsiteX3" fmla="*/ 428624 w 440530"/>
                <a:gd name="connsiteY3" fmla="*/ 204027 h 458821"/>
                <a:gd name="connsiteX4" fmla="*/ 411956 w 440530"/>
                <a:gd name="connsiteY4" fmla="*/ 458821 h 458821"/>
                <a:gd name="connsiteX5" fmla="*/ 211930 w 440530"/>
                <a:gd name="connsiteY5" fmla="*/ 382620 h 458821"/>
                <a:gd name="connsiteX6" fmla="*/ 2380 w 440530"/>
                <a:gd name="connsiteY6" fmla="*/ 296896 h 458821"/>
                <a:gd name="connsiteX7" fmla="*/ 0 w 440530"/>
                <a:gd name="connsiteY7" fmla="*/ 398 h 458821"/>
                <a:gd name="connsiteX8" fmla="*/ 279004 w 440530"/>
                <a:gd name="connsiteY8" fmla="*/ 0 h 458821"/>
                <a:gd name="connsiteX0" fmla="*/ 279004 w 428624"/>
                <a:gd name="connsiteY0" fmla="*/ 0 h 458821"/>
                <a:gd name="connsiteX1" fmla="*/ 368694 w 428624"/>
                <a:gd name="connsiteY1" fmla="*/ 7143 h 458821"/>
                <a:gd name="connsiteX2" fmla="*/ 380999 w 428624"/>
                <a:gd name="connsiteY2" fmla="*/ 186135 h 458821"/>
                <a:gd name="connsiteX3" fmla="*/ 428624 w 428624"/>
                <a:gd name="connsiteY3" fmla="*/ 204027 h 458821"/>
                <a:gd name="connsiteX4" fmla="*/ 411956 w 428624"/>
                <a:gd name="connsiteY4" fmla="*/ 458821 h 458821"/>
                <a:gd name="connsiteX5" fmla="*/ 211930 w 428624"/>
                <a:gd name="connsiteY5" fmla="*/ 382620 h 458821"/>
                <a:gd name="connsiteX6" fmla="*/ 2380 w 428624"/>
                <a:gd name="connsiteY6" fmla="*/ 296896 h 458821"/>
                <a:gd name="connsiteX7" fmla="*/ 0 w 428624"/>
                <a:gd name="connsiteY7" fmla="*/ 398 h 458821"/>
                <a:gd name="connsiteX8" fmla="*/ 279004 w 428624"/>
                <a:gd name="connsiteY8" fmla="*/ 0 h 458821"/>
                <a:gd name="connsiteX0" fmla="*/ 279004 w 428624"/>
                <a:gd name="connsiteY0" fmla="*/ 0 h 458821"/>
                <a:gd name="connsiteX1" fmla="*/ 325831 w 428624"/>
                <a:gd name="connsiteY1" fmla="*/ 83343 h 458821"/>
                <a:gd name="connsiteX2" fmla="*/ 380999 w 428624"/>
                <a:gd name="connsiteY2" fmla="*/ 186135 h 458821"/>
                <a:gd name="connsiteX3" fmla="*/ 428624 w 428624"/>
                <a:gd name="connsiteY3" fmla="*/ 204027 h 458821"/>
                <a:gd name="connsiteX4" fmla="*/ 411956 w 428624"/>
                <a:gd name="connsiteY4" fmla="*/ 458821 h 458821"/>
                <a:gd name="connsiteX5" fmla="*/ 211930 w 428624"/>
                <a:gd name="connsiteY5" fmla="*/ 382620 h 458821"/>
                <a:gd name="connsiteX6" fmla="*/ 2380 w 428624"/>
                <a:gd name="connsiteY6" fmla="*/ 296896 h 458821"/>
                <a:gd name="connsiteX7" fmla="*/ 0 w 428624"/>
                <a:gd name="connsiteY7" fmla="*/ 398 h 458821"/>
                <a:gd name="connsiteX8" fmla="*/ 279004 w 428624"/>
                <a:gd name="connsiteY8" fmla="*/ 0 h 45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4" h="458821">
                  <a:moveTo>
                    <a:pt x="279004" y="0"/>
                  </a:moveTo>
                  <a:lnTo>
                    <a:pt x="325831" y="83343"/>
                  </a:lnTo>
                  <a:lnTo>
                    <a:pt x="380999" y="186135"/>
                  </a:lnTo>
                  <a:lnTo>
                    <a:pt x="428624" y="204027"/>
                  </a:lnTo>
                  <a:lnTo>
                    <a:pt x="411956" y="458821"/>
                  </a:lnTo>
                  <a:lnTo>
                    <a:pt x="211930" y="382620"/>
                  </a:lnTo>
                  <a:lnTo>
                    <a:pt x="2380" y="296896"/>
                  </a:lnTo>
                  <a:cubicBezTo>
                    <a:pt x="1587" y="198063"/>
                    <a:pt x="793" y="99231"/>
                    <a:pt x="0" y="398"/>
                  </a:cubicBezTo>
                  <a:lnTo>
                    <a:pt x="27900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custDataLst>
      <p:tags r:id="rId1"/>
    </p:custDataLst>
    <p:extLst>
      <p:ext uri="{BB962C8B-B14F-4D97-AF65-F5344CB8AC3E}">
        <p14:creationId xmlns:p14="http://schemas.microsoft.com/office/powerpoint/2010/main" val="221019417"/>
      </p:ext>
    </p:extLst>
  </p:cSld>
  <p:clrMapOvr>
    <a:masterClrMapping/>
  </p:clrMapOvr>
  <p:transition advTm="25905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3" grpId="0"/>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62C70A-29F3-4E20-9991-49BB0C36DCC4}"/>
              </a:ext>
            </a:extLst>
          </p:cNvPr>
          <p:cNvSpPr>
            <a:spLocks noGrp="1"/>
          </p:cNvSpPr>
          <p:nvPr>
            <p:ph type="title"/>
          </p:nvPr>
        </p:nvSpPr>
        <p:spPr/>
        <p:txBody>
          <a:bodyPr/>
          <a:lstStyle/>
          <a:p>
            <a:r>
              <a:rPr lang="sv-SE" dirty="0"/>
              <a:t>Gåvorna har upphört idag</a:t>
            </a:r>
            <a:endParaRPr lang="LID4096" dirty="0"/>
          </a:p>
        </p:txBody>
      </p:sp>
      <p:sp>
        <p:nvSpPr>
          <p:cNvPr id="6" name="textruta 5">
            <a:extLst>
              <a:ext uri="{FF2B5EF4-FFF2-40B4-BE49-F238E27FC236}">
                <a16:creationId xmlns:a16="http://schemas.microsoft.com/office/drawing/2014/main" id="{0D373AD1-C13B-4DF2-BA1F-8F413BC2A16B}"/>
              </a:ext>
            </a:extLst>
          </p:cNvPr>
          <p:cNvSpPr txBox="1"/>
          <p:nvPr/>
        </p:nvSpPr>
        <p:spPr>
          <a:xfrm>
            <a:off x="0" y="860079"/>
            <a:ext cx="12192000" cy="5704126"/>
          </a:xfrm>
          <a:prstGeom prst="rect">
            <a:avLst/>
          </a:prstGeom>
          <a:noFill/>
        </p:spPr>
        <p:txBody>
          <a:bodyPr wrap="square" lIns="180000" rIns="108000" rtlCol="0">
            <a:spAutoFit/>
          </a:bodyPr>
          <a:lstStyle/>
          <a:p>
            <a:r>
              <a:rPr lang="sv-SE" b="1" i="1" dirty="0"/>
              <a:t>Gåvan att förmedla gåvor</a:t>
            </a:r>
            <a:r>
              <a:rPr lang="sv-SE" dirty="0"/>
              <a:t> dog med apostlarna =&gt; Övriga gåvor upphörde en generation senare.</a:t>
            </a:r>
          </a:p>
          <a:p>
            <a:r>
              <a:rPr lang="sv-SE" dirty="0"/>
              <a:t>Behovet upphörde för då hade apostlarna levererat en </a:t>
            </a:r>
            <a:r>
              <a:rPr lang="sv-SE" i="1" u="sng" dirty="0"/>
              <a:t>nedskriven</a:t>
            </a:r>
            <a:r>
              <a:rPr lang="sv-SE" dirty="0"/>
              <a:t> uppenbarelse (som blev vår Bibel).</a:t>
            </a:r>
          </a:p>
          <a:p>
            <a:pPr>
              <a:spcBef>
                <a:spcPts val="1200"/>
              </a:spcBef>
            </a:pPr>
            <a:r>
              <a:rPr lang="sv-SE" sz="2000" b="1" dirty="0">
                <a:effectLst>
                  <a:outerShdw blurRad="38100" dist="38100" dir="2700000" algn="tl">
                    <a:srgbClr val="000000">
                      <a:alpha val="43137"/>
                    </a:srgbClr>
                  </a:outerShdw>
                </a:effectLst>
              </a:rPr>
              <a:t>1 Kor 13</a:t>
            </a:r>
            <a:r>
              <a:rPr lang="sv-SE" sz="2000" b="1" dirty="0"/>
              <a:t> beskriver gåvornas upphörande:</a:t>
            </a:r>
          </a:p>
          <a:p>
            <a:pPr marL="355600" indent="-177800">
              <a:spcBef>
                <a:spcPts val="800"/>
              </a:spcBef>
              <a:buFont typeface="Arial" panose="020B0604020202020204" pitchFamily="34" charset="0"/>
              <a:buChar char="•"/>
            </a:pPr>
            <a:r>
              <a:rPr lang="sv-SE" dirty="0">
                <a:effectLst>
                  <a:outerShdw blurRad="38100" dist="38100" dir="2700000" algn="tl">
                    <a:srgbClr val="000000">
                      <a:alpha val="43137"/>
                    </a:srgbClr>
                  </a:outerShdw>
                </a:effectLst>
              </a:rPr>
              <a:t>Paulus börjar med att betona kärlekens </a:t>
            </a:r>
            <a:r>
              <a:rPr lang="sv-SE" i="1" u="sng" dirty="0">
                <a:effectLst>
                  <a:outerShdw blurRad="38100" dist="38100" dir="2700000" algn="tl">
                    <a:srgbClr val="000000">
                      <a:alpha val="43137"/>
                    </a:srgbClr>
                  </a:outerShdw>
                </a:effectLst>
              </a:rPr>
              <a:t>bestående</a:t>
            </a:r>
            <a:r>
              <a:rPr lang="sv-SE" dirty="0">
                <a:effectLst>
                  <a:outerShdw blurRad="38100" dist="38100" dir="2700000" algn="tl">
                    <a:srgbClr val="000000">
                      <a:alpha val="43137"/>
                    </a:srgbClr>
                  </a:outerShdw>
                </a:effectLst>
              </a:rPr>
              <a:t> karaktär: </a:t>
            </a:r>
            <a:r>
              <a:rPr lang="sv-SE" dirty="0">
                <a:solidFill>
                  <a:srgbClr val="C00000"/>
                </a:solidFill>
              </a:rPr>
              <a:t>Kärleken </a:t>
            </a:r>
            <a:r>
              <a:rPr lang="sv-SE" i="1" u="sng" dirty="0">
                <a:solidFill>
                  <a:srgbClr val="C00000"/>
                </a:solidFill>
              </a:rPr>
              <a:t>upphör aldrig</a:t>
            </a:r>
            <a:r>
              <a:rPr lang="sv-SE" dirty="0">
                <a:solidFill>
                  <a:srgbClr val="C00000"/>
                </a:solidFill>
              </a:rPr>
              <a:t>.</a:t>
            </a:r>
            <a:endParaRPr lang="sv-SE" dirty="0">
              <a:highlight>
                <a:srgbClr val="FFFF00"/>
              </a:highlight>
            </a:endParaRPr>
          </a:p>
          <a:p>
            <a:pPr marL="355600" indent="-177800">
              <a:spcBef>
                <a:spcPts val="800"/>
              </a:spcBef>
              <a:buFont typeface="Arial" panose="020B0604020202020204" pitchFamily="34" charset="0"/>
              <a:buChar char="•"/>
            </a:pPr>
            <a:r>
              <a:rPr lang="sv-SE" dirty="0">
                <a:solidFill>
                  <a:srgbClr val="C00000"/>
                </a:solidFill>
              </a:rPr>
              <a:t>Men </a:t>
            </a:r>
            <a:r>
              <a:rPr lang="sv-SE" b="1" i="1" dirty="0">
                <a:solidFill>
                  <a:srgbClr val="C00000"/>
                </a:solidFill>
              </a:rPr>
              <a:t>profetiorna</a:t>
            </a:r>
            <a:r>
              <a:rPr lang="sv-SE" dirty="0">
                <a:solidFill>
                  <a:srgbClr val="C00000"/>
                </a:solidFill>
              </a:rPr>
              <a:t> </a:t>
            </a:r>
            <a:r>
              <a:rPr lang="sv-SE" i="1" u="sng" dirty="0">
                <a:solidFill>
                  <a:srgbClr val="C00000"/>
                </a:solidFill>
              </a:rPr>
              <a:t>ska försvinna</a:t>
            </a:r>
            <a:r>
              <a:rPr lang="sv-SE" i="1" dirty="0">
                <a:solidFill>
                  <a:srgbClr val="C00000"/>
                </a:solidFill>
              </a:rPr>
              <a:t> </a:t>
            </a:r>
            <a:r>
              <a:rPr lang="sv-SE" i="1" dirty="0"/>
              <a:t>[passiv]</a:t>
            </a:r>
            <a:r>
              <a:rPr lang="sv-SE" dirty="0">
                <a:solidFill>
                  <a:srgbClr val="C00000"/>
                </a:solidFill>
              </a:rPr>
              <a:t>, </a:t>
            </a:r>
            <a:r>
              <a:rPr lang="sv-SE" b="1" i="1" dirty="0">
                <a:solidFill>
                  <a:srgbClr val="C00000"/>
                </a:solidFill>
              </a:rPr>
              <a:t>tungomålen</a:t>
            </a:r>
            <a:r>
              <a:rPr lang="sv-SE" dirty="0">
                <a:solidFill>
                  <a:srgbClr val="C00000"/>
                </a:solidFill>
              </a:rPr>
              <a:t> </a:t>
            </a:r>
            <a:r>
              <a:rPr lang="sv-SE" i="1" u="sng" dirty="0">
                <a:solidFill>
                  <a:srgbClr val="C00000"/>
                </a:solidFill>
              </a:rPr>
              <a:t>ska tystna</a:t>
            </a:r>
            <a:r>
              <a:rPr lang="sv-SE" i="1" dirty="0">
                <a:solidFill>
                  <a:srgbClr val="C00000"/>
                </a:solidFill>
              </a:rPr>
              <a:t> </a:t>
            </a:r>
            <a:r>
              <a:rPr lang="sv-SE" i="1" dirty="0"/>
              <a:t>[mediopassiv]</a:t>
            </a:r>
            <a:r>
              <a:rPr lang="sv-SE" dirty="0">
                <a:solidFill>
                  <a:srgbClr val="C00000"/>
                </a:solidFill>
              </a:rPr>
              <a:t>, och </a:t>
            </a:r>
            <a:r>
              <a:rPr lang="sv-SE" b="1" i="1" dirty="0">
                <a:solidFill>
                  <a:srgbClr val="C00000"/>
                </a:solidFill>
              </a:rPr>
              <a:t>kunskapen</a:t>
            </a:r>
            <a:r>
              <a:rPr lang="sv-SE" dirty="0">
                <a:solidFill>
                  <a:srgbClr val="C00000"/>
                </a:solidFill>
              </a:rPr>
              <a:t> </a:t>
            </a:r>
            <a:r>
              <a:rPr lang="sv-SE" i="1" u="sng" dirty="0">
                <a:solidFill>
                  <a:srgbClr val="C00000"/>
                </a:solidFill>
              </a:rPr>
              <a:t>[ska] försvinna</a:t>
            </a:r>
            <a:r>
              <a:rPr lang="sv-SE" i="1" dirty="0">
                <a:solidFill>
                  <a:srgbClr val="C00000"/>
                </a:solidFill>
              </a:rPr>
              <a:t> </a:t>
            </a:r>
            <a:r>
              <a:rPr lang="sv-SE" i="1" dirty="0"/>
              <a:t>[passiv]</a:t>
            </a:r>
            <a:r>
              <a:rPr lang="sv-SE" dirty="0">
                <a:solidFill>
                  <a:srgbClr val="C00000"/>
                </a:solidFill>
              </a:rPr>
              <a:t>.</a:t>
            </a:r>
          </a:p>
          <a:p>
            <a:pPr marL="714375" lvl="4" indent="-177800">
              <a:buFont typeface="Arial" panose="020B0604020202020204" pitchFamily="34" charset="0"/>
              <a:buChar char="•"/>
            </a:pPr>
            <a:r>
              <a:rPr lang="sv-SE" i="1" u="sng" dirty="0"/>
              <a:t>Passiv</a:t>
            </a:r>
            <a:r>
              <a:rPr lang="sv-SE" dirty="0"/>
              <a:t> verbform (</a:t>
            </a:r>
            <a:r>
              <a:rPr lang="sv-SE" i="1" dirty="0"/>
              <a:t>profetia</a:t>
            </a:r>
            <a:r>
              <a:rPr lang="sv-SE" dirty="0"/>
              <a:t>, </a:t>
            </a:r>
            <a:r>
              <a:rPr lang="sv-SE" i="1" dirty="0"/>
              <a:t>kunskap</a:t>
            </a:r>
            <a:r>
              <a:rPr lang="sv-SE" dirty="0"/>
              <a:t>) =&gt; Någonting annat gör att de försvinner. Det är apostlarnas död.</a:t>
            </a:r>
          </a:p>
          <a:p>
            <a:pPr marL="714375" lvl="4" indent="-177800">
              <a:buFont typeface="Arial" panose="020B0604020202020204" pitchFamily="34" charset="0"/>
              <a:buChar char="•"/>
            </a:pPr>
            <a:r>
              <a:rPr lang="sv-SE" i="1" u="sng" dirty="0"/>
              <a:t>Mediopassiv</a:t>
            </a:r>
            <a:r>
              <a:rPr lang="sv-SE" dirty="0"/>
              <a:t> verbform (</a:t>
            </a:r>
            <a:r>
              <a:rPr lang="sv-SE" i="1" dirty="0"/>
              <a:t>tungomål</a:t>
            </a:r>
            <a:r>
              <a:rPr lang="sv-SE" dirty="0"/>
              <a:t>) =&gt; Gåvan försvinner av sig självt. Det är templets förstördes år 70 e.Kr.</a:t>
            </a:r>
            <a:endParaRPr lang="sv-SE" dirty="0">
              <a:highlight>
                <a:srgbClr val="FFFF00"/>
              </a:highlight>
            </a:endParaRPr>
          </a:p>
          <a:p>
            <a:pPr marL="355600" indent="-177800">
              <a:spcBef>
                <a:spcPts val="800"/>
              </a:spcBef>
              <a:buFont typeface="Arial" panose="020B0604020202020204" pitchFamily="34" charset="0"/>
              <a:buChar char="•"/>
            </a:pPr>
            <a:r>
              <a:rPr lang="sv-SE" dirty="0">
                <a:effectLst>
                  <a:outerShdw blurRad="38100" dist="38100" dir="2700000" algn="tl">
                    <a:srgbClr val="000000">
                      <a:alpha val="43137"/>
                    </a:srgbClr>
                  </a:outerShdw>
                </a:effectLst>
              </a:rPr>
              <a:t>Sedan begränsar han sig till de gåvor som dör med apostlarna:</a:t>
            </a:r>
            <a:r>
              <a:rPr lang="sv-SE" dirty="0"/>
              <a:t> </a:t>
            </a:r>
            <a:r>
              <a:rPr lang="sv-SE" dirty="0">
                <a:solidFill>
                  <a:srgbClr val="C00000"/>
                </a:solidFill>
              </a:rPr>
              <a:t>Vi </a:t>
            </a:r>
            <a:r>
              <a:rPr lang="sv-SE" b="1" i="1" dirty="0">
                <a:solidFill>
                  <a:srgbClr val="C00000"/>
                </a:solidFill>
              </a:rPr>
              <a:t>förstår [kunskap]</a:t>
            </a:r>
            <a:r>
              <a:rPr lang="sv-SE" dirty="0">
                <a:solidFill>
                  <a:srgbClr val="C00000"/>
                </a:solidFill>
              </a:rPr>
              <a:t> bara </a:t>
            </a:r>
            <a:r>
              <a:rPr lang="sv-SE" i="1" u="sng" dirty="0">
                <a:solidFill>
                  <a:srgbClr val="C00000"/>
                </a:solidFill>
              </a:rPr>
              <a:t>till en del</a:t>
            </a:r>
            <a:r>
              <a:rPr lang="sv-SE" dirty="0">
                <a:solidFill>
                  <a:srgbClr val="C00000"/>
                </a:solidFill>
              </a:rPr>
              <a:t> och </a:t>
            </a:r>
            <a:r>
              <a:rPr lang="sv-SE" b="1" i="1" dirty="0">
                <a:solidFill>
                  <a:srgbClr val="C00000"/>
                </a:solidFill>
              </a:rPr>
              <a:t>profeterar</a:t>
            </a:r>
            <a:r>
              <a:rPr lang="sv-SE" dirty="0">
                <a:solidFill>
                  <a:srgbClr val="C00000"/>
                </a:solidFill>
              </a:rPr>
              <a:t> </a:t>
            </a:r>
            <a:r>
              <a:rPr lang="sv-SE" i="1" u="sng" dirty="0">
                <a:solidFill>
                  <a:srgbClr val="C00000"/>
                </a:solidFill>
              </a:rPr>
              <a:t>till en del</a:t>
            </a:r>
          </a:p>
          <a:p>
            <a:pPr marL="355600" indent="-177800" algn="just">
              <a:spcBef>
                <a:spcPts val="800"/>
              </a:spcBef>
              <a:buFont typeface="Arial" panose="020B0604020202020204" pitchFamily="34" charset="0"/>
              <a:buChar char="•"/>
            </a:pPr>
            <a:r>
              <a:rPr lang="sv-SE" dirty="0">
                <a:effectLst>
                  <a:outerShdw blurRad="38100" dist="38100" dir="2700000" algn="tl">
                    <a:srgbClr val="000000">
                      <a:alpha val="43137"/>
                    </a:srgbClr>
                  </a:outerShdw>
                </a:effectLst>
              </a:rPr>
              <a:t>Och när försvinner dessa gåvor? </a:t>
            </a:r>
            <a:r>
              <a:rPr lang="sv-SE" dirty="0">
                <a:solidFill>
                  <a:srgbClr val="C00000"/>
                </a:solidFill>
              </a:rPr>
              <a:t>Men när det </a:t>
            </a:r>
            <a:r>
              <a:rPr lang="sv-SE" i="1" u="sng" dirty="0">
                <a:solidFill>
                  <a:srgbClr val="C00000"/>
                </a:solidFill>
              </a:rPr>
              <a:t>fullkomliga</a:t>
            </a:r>
            <a:r>
              <a:rPr lang="sv-SE" dirty="0">
                <a:solidFill>
                  <a:srgbClr val="C00000"/>
                </a:solidFill>
              </a:rPr>
              <a:t> kommer, ska </a:t>
            </a:r>
            <a:r>
              <a:rPr lang="sv-SE" i="1" u="sng" dirty="0">
                <a:solidFill>
                  <a:srgbClr val="C00000"/>
                </a:solidFill>
              </a:rPr>
              <a:t>det som är till en del</a:t>
            </a:r>
            <a:r>
              <a:rPr lang="sv-SE" dirty="0">
                <a:solidFill>
                  <a:srgbClr val="C00000"/>
                </a:solidFill>
              </a:rPr>
              <a:t> försvinna…</a:t>
            </a:r>
            <a:endParaRPr lang="sv-SE" dirty="0"/>
          </a:p>
          <a:p>
            <a:pPr marL="355600" indent="-177800">
              <a:spcBef>
                <a:spcPts val="800"/>
              </a:spcBef>
              <a:buFont typeface="Arial" panose="020B0604020202020204" pitchFamily="34" charset="0"/>
              <a:buChar char="•"/>
            </a:pPr>
            <a:r>
              <a:rPr lang="sv-SE" dirty="0">
                <a:effectLst>
                  <a:outerShdw blurRad="38100" dist="38100" dir="2700000" algn="tl">
                    <a:srgbClr val="000000">
                      <a:alpha val="43137"/>
                    </a:srgbClr>
                  </a:outerShdw>
                </a:effectLst>
              </a:rPr>
              <a:t>Detta ”fullkomliga” inträffar när apostlarnas uppenbarelser är kompletta (dvs Bibeln färdig): </a:t>
            </a:r>
            <a:r>
              <a:rPr lang="sv-SE" dirty="0">
                <a:solidFill>
                  <a:srgbClr val="C00000"/>
                </a:solidFill>
              </a:rPr>
              <a:t>Nu </a:t>
            </a:r>
            <a:r>
              <a:rPr lang="sv-SE" b="1" i="1" dirty="0">
                <a:solidFill>
                  <a:srgbClr val="C00000"/>
                </a:solidFill>
              </a:rPr>
              <a:t>förstår</a:t>
            </a:r>
            <a:r>
              <a:rPr lang="sv-SE" dirty="0">
                <a:solidFill>
                  <a:srgbClr val="C00000"/>
                </a:solidFill>
              </a:rPr>
              <a:t> jag bara </a:t>
            </a:r>
            <a:r>
              <a:rPr lang="sv-SE" i="1" u="sng" dirty="0">
                <a:solidFill>
                  <a:srgbClr val="C00000"/>
                </a:solidFill>
              </a:rPr>
              <a:t>till en del</a:t>
            </a:r>
            <a:r>
              <a:rPr lang="sv-SE" dirty="0">
                <a:solidFill>
                  <a:srgbClr val="C00000"/>
                </a:solidFill>
              </a:rPr>
              <a:t>, </a:t>
            </a:r>
            <a:br>
              <a:rPr lang="sv-SE" dirty="0">
                <a:solidFill>
                  <a:srgbClr val="C00000"/>
                </a:solidFill>
              </a:rPr>
            </a:br>
            <a:r>
              <a:rPr lang="sv-SE" dirty="0">
                <a:solidFill>
                  <a:srgbClr val="C00000"/>
                </a:solidFill>
              </a:rPr>
              <a:t>men </a:t>
            </a:r>
            <a:r>
              <a:rPr lang="sv-SE" b="1" i="1" u="sng" dirty="0">
                <a:solidFill>
                  <a:srgbClr val="C00000"/>
                </a:solidFill>
              </a:rPr>
              <a:t>då</a:t>
            </a:r>
            <a:r>
              <a:rPr lang="sv-SE" dirty="0">
                <a:solidFill>
                  <a:srgbClr val="C00000"/>
                </a:solidFill>
              </a:rPr>
              <a:t> ska jag </a:t>
            </a:r>
            <a:r>
              <a:rPr lang="sv-SE" b="1" i="1" dirty="0">
                <a:solidFill>
                  <a:srgbClr val="C00000"/>
                </a:solidFill>
              </a:rPr>
              <a:t>känna</a:t>
            </a:r>
            <a:r>
              <a:rPr lang="sv-SE" dirty="0">
                <a:solidFill>
                  <a:srgbClr val="C00000"/>
                </a:solidFill>
              </a:rPr>
              <a:t> </a:t>
            </a:r>
            <a:r>
              <a:rPr lang="sv-SE" i="1" u="sng" dirty="0">
                <a:solidFill>
                  <a:srgbClr val="C00000"/>
                </a:solidFill>
              </a:rPr>
              <a:t>fullständigt</a:t>
            </a:r>
            <a:r>
              <a:rPr lang="sv-SE" dirty="0">
                <a:solidFill>
                  <a:srgbClr val="C00000"/>
                </a:solidFill>
              </a:rPr>
              <a:t>, så som jag själv blivit </a:t>
            </a:r>
            <a:r>
              <a:rPr lang="sv-SE" i="1" u="sng" dirty="0">
                <a:solidFill>
                  <a:srgbClr val="C00000"/>
                </a:solidFill>
              </a:rPr>
              <a:t>fullkomligt</a:t>
            </a:r>
            <a:r>
              <a:rPr lang="sv-SE" dirty="0">
                <a:solidFill>
                  <a:srgbClr val="C00000"/>
                </a:solidFill>
              </a:rPr>
              <a:t> </a:t>
            </a:r>
            <a:r>
              <a:rPr lang="sv-SE" b="1" i="1" dirty="0">
                <a:solidFill>
                  <a:srgbClr val="C00000"/>
                </a:solidFill>
              </a:rPr>
              <a:t>känd</a:t>
            </a:r>
            <a:r>
              <a:rPr lang="sv-SE" dirty="0">
                <a:solidFill>
                  <a:srgbClr val="C00000"/>
                </a:solidFill>
              </a:rPr>
              <a:t> </a:t>
            </a:r>
            <a:r>
              <a:rPr lang="sv-SE" dirty="0"/>
              <a:t>[genom breven som idag finns i Bibeln]</a:t>
            </a:r>
            <a:r>
              <a:rPr lang="sv-SE" dirty="0">
                <a:solidFill>
                  <a:srgbClr val="C00000"/>
                </a:solidFill>
              </a:rPr>
              <a:t>.</a:t>
            </a:r>
          </a:p>
          <a:p>
            <a:pPr marL="355600" indent="-177800">
              <a:spcBef>
                <a:spcPts val="800"/>
              </a:spcBef>
              <a:buFont typeface="Arial" panose="020B0604020202020204" pitchFamily="34" charset="0"/>
              <a:buChar char="•"/>
            </a:pPr>
            <a:r>
              <a:rPr lang="sv-SE" dirty="0">
                <a:effectLst>
                  <a:outerShdw blurRad="38100" dist="38100" dir="2700000" algn="tl">
                    <a:srgbClr val="000000">
                      <a:alpha val="43137"/>
                    </a:srgbClr>
                  </a:outerShdw>
                </a:effectLst>
              </a:rPr>
              <a:t>Men kan inte ”det fullkomliga” vara Jesu återkomst?</a:t>
            </a:r>
            <a:r>
              <a:rPr lang="sv-SE" dirty="0"/>
              <a:t> Nej, eftersom </a:t>
            </a:r>
            <a:r>
              <a:rPr lang="sv-SE" i="1" u="sng" dirty="0"/>
              <a:t>i kontrast till gåvorna</a:t>
            </a:r>
            <a:r>
              <a:rPr lang="sv-SE" dirty="0"/>
              <a:t> </a:t>
            </a:r>
            <a:r>
              <a:rPr lang="sv-SE" i="1" u="sng" dirty="0">
                <a:solidFill>
                  <a:srgbClr val="C00000"/>
                </a:solidFill>
              </a:rPr>
              <a:t>består</a:t>
            </a:r>
            <a:r>
              <a:rPr lang="sv-SE" dirty="0">
                <a:solidFill>
                  <a:srgbClr val="C00000"/>
                </a:solidFill>
              </a:rPr>
              <a:t> tro, </a:t>
            </a:r>
            <a:r>
              <a:rPr lang="sv-SE" b="1" i="1" dirty="0">
                <a:solidFill>
                  <a:srgbClr val="C00000"/>
                </a:solidFill>
              </a:rPr>
              <a:t>hopp</a:t>
            </a:r>
            <a:r>
              <a:rPr lang="sv-SE" dirty="0">
                <a:solidFill>
                  <a:srgbClr val="C00000"/>
                </a:solidFill>
              </a:rPr>
              <a:t> och kärlek.</a:t>
            </a:r>
          </a:p>
          <a:p>
            <a:pPr marL="357188" indent="-179388"/>
            <a:r>
              <a:rPr lang="sv-SE" dirty="0"/>
              <a:t>	Hoppet är Jesu återkomst och det hoppet </a:t>
            </a:r>
            <a:r>
              <a:rPr lang="sv-SE" i="1" u="sng" dirty="0"/>
              <a:t>består (till skillnad mot gåvorna)</a:t>
            </a:r>
            <a:r>
              <a:rPr lang="sv-SE" dirty="0"/>
              <a:t> än idag.</a:t>
            </a:r>
          </a:p>
          <a:p>
            <a:pPr marL="714375" lvl="2" indent="-177800">
              <a:buFont typeface="Arial" panose="020B0604020202020204" pitchFamily="34" charset="0"/>
              <a:buChar char="•"/>
            </a:pPr>
            <a:r>
              <a:rPr lang="sv-SE" dirty="0">
                <a:solidFill>
                  <a:srgbClr val="C00000"/>
                </a:solidFill>
              </a:rPr>
              <a:t>Vi väntar på det saliga </a:t>
            </a:r>
            <a:r>
              <a:rPr lang="sv-SE" b="1" i="1" dirty="0">
                <a:solidFill>
                  <a:srgbClr val="C00000"/>
                </a:solidFill>
              </a:rPr>
              <a:t>hoppet</a:t>
            </a:r>
            <a:r>
              <a:rPr lang="sv-SE" dirty="0">
                <a:solidFill>
                  <a:srgbClr val="C00000"/>
                </a:solidFill>
              </a:rPr>
              <a:t>: att… </a:t>
            </a:r>
            <a:r>
              <a:rPr lang="sv-SE" i="1" u="sng" dirty="0">
                <a:solidFill>
                  <a:srgbClr val="C00000"/>
                </a:solidFill>
              </a:rPr>
              <a:t>Kristus ska träda fram i härlighet</a:t>
            </a:r>
            <a:r>
              <a:rPr lang="sv-SE" sz="1400" dirty="0"/>
              <a:t> (Tit 2:13)</a:t>
            </a:r>
          </a:p>
          <a:p>
            <a:pPr marL="714375" lvl="2" indent="-177800">
              <a:buFont typeface="Arial" panose="020B0604020202020204" pitchFamily="34" charset="0"/>
              <a:buChar char="•"/>
            </a:pPr>
            <a:r>
              <a:rPr lang="sv-SE" dirty="0">
                <a:solidFill>
                  <a:srgbClr val="C00000"/>
                </a:solidFill>
              </a:rPr>
              <a:t>Ett </a:t>
            </a:r>
            <a:r>
              <a:rPr lang="sv-SE" b="1" i="1" dirty="0">
                <a:solidFill>
                  <a:srgbClr val="C00000"/>
                </a:solidFill>
              </a:rPr>
              <a:t>hopp</a:t>
            </a:r>
            <a:r>
              <a:rPr lang="sv-SE" dirty="0">
                <a:solidFill>
                  <a:srgbClr val="C00000"/>
                </a:solidFill>
              </a:rPr>
              <a:t> som man ser uppfyllt är inte längre något hopp.</a:t>
            </a:r>
            <a:r>
              <a:rPr lang="sv-SE" sz="1400" dirty="0"/>
              <a:t> (Rom 8:24)</a:t>
            </a:r>
            <a:endParaRPr lang="LID4096" sz="1400" dirty="0"/>
          </a:p>
          <a:p>
            <a:pPr marL="355600" indent="-177800">
              <a:spcBef>
                <a:spcPts val="800"/>
              </a:spcBef>
              <a:buFont typeface="Arial" panose="020B0604020202020204" pitchFamily="34" charset="0"/>
              <a:buChar char="•"/>
            </a:pPr>
            <a:r>
              <a:rPr lang="sv-SE" dirty="0">
                <a:effectLst>
                  <a:outerShdw blurRad="38100" dist="38100" dir="2700000" algn="tl">
                    <a:srgbClr val="000000">
                      <a:alpha val="43137"/>
                    </a:srgbClr>
                  </a:outerShdw>
                </a:effectLst>
              </a:rPr>
              <a:t>Därför varnar Uppenbarelseboken för att lägga någonting till Bibeln: </a:t>
            </a:r>
            <a:r>
              <a:rPr lang="sv-SE" dirty="0">
                <a:solidFill>
                  <a:srgbClr val="C00000"/>
                </a:solidFill>
              </a:rPr>
              <a:t>Om någon lägger till något till det [</a:t>
            </a:r>
            <a:r>
              <a:rPr lang="sv-SE" b="1" i="1" dirty="0">
                <a:solidFill>
                  <a:srgbClr val="C00000"/>
                </a:solidFill>
              </a:rPr>
              <a:t>profetiska </a:t>
            </a:r>
            <a:br>
              <a:rPr lang="sv-SE" b="1" i="1" dirty="0">
                <a:solidFill>
                  <a:srgbClr val="C00000"/>
                </a:solidFill>
              </a:rPr>
            </a:br>
            <a:r>
              <a:rPr lang="sv-SE" b="1" i="1" dirty="0">
                <a:solidFill>
                  <a:srgbClr val="C00000"/>
                </a:solidFill>
              </a:rPr>
              <a:t>budskapet</a:t>
            </a:r>
            <a:r>
              <a:rPr lang="sv-SE" dirty="0">
                <a:solidFill>
                  <a:srgbClr val="C00000"/>
                </a:solidFill>
              </a:rPr>
              <a:t> i den här boken], ska Gud låta honom drabbas av alla de plågor som det står om i boken.</a:t>
            </a:r>
            <a:r>
              <a:rPr lang="sv-SE" sz="1400" dirty="0">
                <a:solidFill>
                  <a:srgbClr val="C00000"/>
                </a:solidFill>
              </a:rPr>
              <a:t> </a:t>
            </a:r>
            <a:r>
              <a:rPr lang="sv-SE" sz="1400" dirty="0"/>
              <a:t>(Upp 22:18, NUB)</a:t>
            </a:r>
            <a:endParaRPr lang="sv-SE" dirty="0">
              <a:solidFill>
                <a:srgbClr val="C00000"/>
              </a:solidFill>
              <a:effectLst>
                <a:outerShdw blurRad="38100" dist="38100" dir="2700000" algn="tl">
                  <a:srgbClr val="000000">
                    <a:alpha val="43137"/>
                  </a:srgbClr>
                </a:outerShdw>
              </a:effectLst>
              <a:highlight>
                <a:srgbClr val="FFFF00"/>
              </a:highlight>
            </a:endParaRPr>
          </a:p>
        </p:txBody>
      </p:sp>
      <p:sp>
        <p:nvSpPr>
          <p:cNvPr id="11" name="textruta 10">
            <a:extLst>
              <a:ext uri="{FF2B5EF4-FFF2-40B4-BE49-F238E27FC236}">
                <a16:creationId xmlns:a16="http://schemas.microsoft.com/office/drawing/2014/main" id="{AA7C30E1-503D-4F1D-A192-AAD91404353D}"/>
              </a:ext>
            </a:extLst>
          </p:cNvPr>
          <p:cNvSpPr txBox="1"/>
          <p:nvPr/>
        </p:nvSpPr>
        <p:spPr>
          <a:xfrm>
            <a:off x="2054828" y="1809758"/>
            <a:ext cx="5771318" cy="1708160"/>
          </a:xfrm>
          <a:prstGeom prst="wedgeRectCallout">
            <a:avLst>
              <a:gd name="adj1" fmla="val 48215"/>
              <a:gd name="adj2" fmla="val 80715"/>
            </a:avLst>
          </a:prstGeom>
          <a:solidFill>
            <a:schemeClr val="bg1">
              <a:lumMod val="85000"/>
            </a:schemeClr>
          </a:solidFill>
          <a:ln w="19050">
            <a:solidFill>
              <a:schemeClr val="accent5"/>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nchor="ctr">
            <a:spAutoFit/>
          </a:bodyPr>
          <a:lstStyle>
            <a:defPPr>
              <a:defRPr lang="sv-SE"/>
            </a:defPPr>
            <a:lvl1pPr>
              <a:lnSpc>
                <a:spcPts val="2000"/>
              </a:lnSpc>
              <a:defRPr b="0">
                <a:solidFill>
                  <a:srgbClr val="C00000"/>
                </a:solidFill>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spcBef>
                <a:spcPts val="600"/>
              </a:spcBef>
            </a:pPr>
            <a:r>
              <a:rPr lang="sv-SE" b="1" dirty="0">
                <a:solidFill>
                  <a:schemeClr val="tx1"/>
                </a:solidFill>
              </a:rPr>
              <a:t>Först GT: </a:t>
            </a:r>
            <a:r>
              <a:rPr lang="sv-SE" dirty="0"/>
              <a:t>I forna tider talade Gud många gånger och på många sätt till fäderna genom profeterna…</a:t>
            </a:r>
            <a:br>
              <a:rPr lang="sv-SE" dirty="0"/>
            </a:br>
            <a:r>
              <a:rPr lang="sv-SE" b="1" dirty="0">
                <a:solidFill>
                  <a:schemeClr val="tx1"/>
                </a:solidFill>
              </a:rPr>
              <a:t>Sedan NT:</a:t>
            </a:r>
            <a:r>
              <a:rPr lang="sv-SE" dirty="0"/>
              <a:t> …men nu i den sista tiden har han talat till oss </a:t>
            </a:r>
            <a:r>
              <a:rPr lang="sv-SE" i="1" u="sng" dirty="0"/>
              <a:t>genom sin Son</a:t>
            </a:r>
            <a:r>
              <a:rPr lang="sv-SE" dirty="0"/>
              <a:t>. </a:t>
            </a:r>
            <a:r>
              <a:rPr lang="sv-SE" sz="1400" dirty="0">
                <a:solidFill>
                  <a:schemeClr val="tx1"/>
                </a:solidFill>
              </a:rPr>
              <a:t>(Hebr 1:1-2)</a:t>
            </a:r>
          </a:p>
          <a:p>
            <a:pPr>
              <a:spcBef>
                <a:spcPts val="600"/>
              </a:spcBef>
            </a:pPr>
            <a:r>
              <a:rPr lang="sv-SE" dirty="0">
                <a:solidFill>
                  <a:schemeClr val="tx1"/>
                </a:solidFill>
              </a:rPr>
              <a:t>Jämför Jesu ord </a:t>
            </a:r>
            <a:r>
              <a:rPr lang="sv-SE" i="1" u="sng" dirty="0">
                <a:solidFill>
                  <a:schemeClr val="tx1"/>
                </a:solidFill>
              </a:rPr>
              <a:t>till apostlarna</a:t>
            </a:r>
            <a:r>
              <a:rPr lang="sv-SE" dirty="0">
                <a:solidFill>
                  <a:schemeClr val="tx1"/>
                </a:solidFill>
              </a:rPr>
              <a:t>: </a:t>
            </a:r>
            <a:r>
              <a:rPr lang="sv-SE" dirty="0"/>
              <a:t>Men när sanningens Ande kommer, då ska han leda er in i </a:t>
            </a:r>
            <a:r>
              <a:rPr lang="sv-SE" i="1" u="sng" dirty="0"/>
              <a:t>hela sanningen</a:t>
            </a:r>
            <a:r>
              <a:rPr lang="sv-SE" dirty="0"/>
              <a:t>. </a:t>
            </a:r>
            <a:r>
              <a:rPr lang="sv-SE" sz="1400" dirty="0">
                <a:solidFill>
                  <a:schemeClr val="tx1"/>
                </a:solidFill>
              </a:rPr>
              <a:t>(Joh 16:13)</a:t>
            </a:r>
            <a:endParaRPr lang="sv-SE" dirty="0"/>
          </a:p>
        </p:txBody>
      </p:sp>
      <mc:AlternateContent xmlns:mc="http://schemas.openxmlformats.org/markup-compatibility/2006" xmlns:p14="http://schemas.microsoft.com/office/powerpoint/2010/main">
        <mc:Choice Requires="p14">
          <p:contentPart p14:bwMode="auto" r:id="rId4">
            <p14:nvContentPartPr>
              <p14:cNvPr id="3" name="Pennanteckning 2">
                <a:extLst>
                  <a:ext uri="{FF2B5EF4-FFF2-40B4-BE49-F238E27FC236}">
                    <a16:creationId xmlns:a16="http://schemas.microsoft.com/office/drawing/2014/main" id="{5AFB89A3-C098-4A87-86AC-A1437E7C8FBD}"/>
                  </a:ext>
                </a:extLst>
              </p14:cNvPr>
              <p14:cNvContentPartPr/>
              <p14:nvPr/>
            </p14:nvContentPartPr>
            <p14:xfrm>
              <a:off x="4455600" y="4337520"/>
              <a:ext cx="9360" cy="10440"/>
            </p14:xfrm>
          </p:contentPart>
        </mc:Choice>
        <mc:Fallback xmlns="">
          <p:pic>
            <p:nvPicPr>
              <p:cNvPr id="3" name="Pennanteckning 2">
                <a:extLst>
                  <a:ext uri="{FF2B5EF4-FFF2-40B4-BE49-F238E27FC236}">
                    <a16:creationId xmlns:a16="http://schemas.microsoft.com/office/drawing/2014/main" id="{5AFB89A3-C098-4A87-86AC-A1437E7C8FBD}"/>
                  </a:ext>
                </a:extLst>
              </p:cNvPr>
              <p:cNvPicPr/>
              <p:nvPr/>
            </p:nvPicPr>
            <p:blipFill>
              <a:blip r:embed="rId9"/>
              <a:stretch>
                <a:fillRect/>
              </a:stretch>
            </p:blipFill>
            <p:spPr>
              <a:xfrm>
                <a:off x="4446960" y="4328520"/>
                <a:ext cx="2700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Pennanteckning 3">
                <a:extLst>
                  <a:ext uri="{FF2B5EF4-FFF2-40B4-BE49-F238E27FC236}">
                    <a16:creationId xmlns:a16="http://schemas.microsoft.com/office/drawing/2014/main" id="{FA8E045C-001D-4816-90B4-ADE3CE338947}"/>
                  </a:ext>
                </a:extLst>
              </p14:cNvPr>
              <p14:cNvContentPartPr/>
              <p14:nvPr/>
            </p14:nvContentPartPr>
            <p14:xfrm>
              <a:off x="2927760" y="5088840"/>
              <a:ext cx="4320" cy="9360"/>
            </p14:xfrm>
          </p:contentPart>
        </mc:Choice>
        <mc:Fallback xmlns="">
          <p:pic>
            <p:nvPicPr>
              <p:cNvPr id="4" name="Pennanteckning 3">
                <a:extLst>
                  <a:ext uri="{FF2B5EF4-FFF2-40B4-BE49-F238E27FC236}">
                    <a16:creationId xmlns:a16="http://schemas.microsoft.com/office/drawing/2014/main" id="{FA8E045C-001D-4816-90B4-ADE3CE338947}"/>
                  </a:ext>
                </a:extLst>
              </p:cNvPr>
              <p:cNvPicPr/>
              <p:nvPr/>
            </p:nvPicPr>
            <p:blipFill>
              <a:blip r:embed="rId11"/>
              <a:stretch>
                <a:fillRect/>
              </a:stretch>
            </p:blipFill>
            <p:spPr>
              <a:xfrm>
                <a:off x="2918760" y="5080173"/>
                <a:ext cx="21960" cy="26347"/>
              </a:xfrm>
              <a:prstGeom prst="rect">
                <a:avLst/>
              </a:prstGeom>
            </p:spPr>
          </p:pic>
        </mc:Fallback>
      </mc:AlternateContent>
    </p:spTree>
    <p:custDataLst>
      <p:tags r:id="rId1"/>
    </p:custDataLst>
    <p:extLst>
      <p:ext uri="{BB962C8B-B14F-4D97-AF65-F5344CB8AC3E}">
        <p14:creationId xmlns:p14="http://schemas.microsoft.com/office/powerpoint/2010/main" val="1399723697"/>
      </p:ext>
    </p:extLst>
  </p:cSld>
  <p:clrMapOvr>
    <a:masterClrMapping/>
  </p:clrMapOvr>
  <p:transition advTm="5118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fade">
                                      <p:cBhvr>
                                        <p:cTn id="41" dur="500"/>
                                        <p:tgtEl>
                                          <p:spTgt spid="6">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8" end="8"/>
                                            </p:txEl>
                                          </p:spTgt>
                                        </p:tgtEl>
                                        <p:attrNameLst>
                                          <p:attrName>style.visibility</p:attrName>
                                        </p:attrNameLst>
                                      </p:cBhvr>
                                      <p:to>
                                        <p:strVal val="visible"/>
                                      </p:to>
                                    </p:set>
                                    <p:animEffect transition="in" filter="fade">
                                      <p:cBhvr>
                                        <p:cTn id="46" dur="500"/>
                                        <p:tgtEl>
                                          <p:spTgt spid="6">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animEffect transition="in" filter="fade">
                                      <p:cBhvr>
                                        <p:cTn id="51" dur="500"/>
                                        <p:tgtEl>
                                          <p:spTgt spid="6">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fade">
                                      <p:cBhvr>
                                        <p:cTn id="61" dur="500"/>
                                        <p:tgtEl>
                                          <p:spTgt spid="6">
                                            <p:txEl>
                                              <p:pRg st="10" end="10"/>
                                            </p:txEl>
                                          </p:spTgt>
                                        </p:tgtEl>
                                      </p:cBhvr>
                                    </p:animEffect>
                                  </p:childTnLst>
                                </p:cTn>
                              </p:par>
                              <p:par>
                                <p:cTn id="62" presetID="10" presetClass="exit" presetSubtype="0" fill="hold" grpId="1"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xEl>
                                              <p:pRg st="11" end="11"/>
                                            </p:txEl>
                                          </p:spTgt>
                                        </p:tgtEl>
                                        <p:attrNameLst>
                                          <p:attrName>style.visibility</p:attrName>
                                        </p:attrNameLst>
                                      </p:cBhvr>
                                      <p:to>
                                        <p:strVal val="visible"/>
                                      </p:to>
                                    </p:set>
                                    <p:animEffect transition="in" filter="fade">
                                      <p:cBhvr>
                                        <p:cTn id="69" dur="500"/>
                                        <p:tgtEl>
                                          <p:spTgt spid="6">
                                            <p:txEl>
                                              <p:pRg st="11" end="11"/>
                                            </p:txEl>
                                          </p:spTgt>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6">
                                            <p:txEl>
                                              <p:pRg st="12" end="12"/>
                                            </p:txEl>
                                          </p:spTgt>
                                        </p:tgtEl>
                                        <p:attrNameLst>
                                          <p:attrName>style.visibility</p:attrName>
                                        </p:attrNameLst>
                                      </p:cBhvr>
                                      <p:to>
                                        <p:strVal val="visible"/>
                                      </p:to>
                                    </p:set>
                                    <p:animEffect transition="in" filter="fade">
                                      <p:cBhvr>
                                        <p:cTn id="73" dur="500"/>
                                        <p:tgtEl>
                                          <p:spTgt spid="6">
                                            <p:txEl>
                                              <p:pRg st="12" end="12"/>
                                            </p:txEl>
                                          </p:spTgt>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6">
                                            <p:txEl>
                                              <p:pRg st="13" end="13"/>
                                            </p:txEl>
                                          </p:spTgt>
                                        </p:tgtEl>
                                        <p:attrNameLst>
                                          <p:attrName>style.visibility</p:attrName>
                                        </p:attrNameLst>
                                      </p:cBhvr>
                                      <p:to>
                                        <p:strVal val="visible"/>
                                      </p:to>
                                    </p:set>
                                    <p:animEffect transition="in" filter="fade">
                                      <p:cBhvr>
                                        <p:cTn id="77" dur="500"/>
                                        <p:tgtEl>
                                          <p:spTgt spid="6">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14" end="14"/>
                                            </p:txEl>
                                          </p:spTgt>
                                        </p:tgtEl>
                                        <p:attrNameLst>
                                          <p:attrName>style.visibility</p:attrName>
                                        </p:attrNameLst>
                                      </p:cBhvr>
                                      <p:to>
                                        <p:strVal val="visible"/>
                                      </p:to>
                                    </p:set>
                                    <p:animEffect transition="in" filter="fade">
                                      <p:cBhvr>
                                        <p:cTn id="82"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3"/>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våg, utomhus, åker&#10;&#10;Automatiskt genererad beskrivning">
            <a:extLst>
              <a:ext uri="{FF2B5EF4-FFF2-40B4-BE49-F238E27FC236}">
                <a16:creationId xmlns:a16="http://schemas.microsoft.com/office/drawing/2014/main" id="{3CA8C925-B4C5-4B66-81E3-F1613F876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666" y="1567620"/>
            <a:ext cx="7335756" cy="4218060"/>
          </a:xfrm>
          <a:prstGeom prst="flowChartAlternateProcess">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Pil: höger 2">
            <a:extLst>
              <a:ext uri="{FF2B5EF4-FFF2-40B4-BE49-F238E27FC236}">
                <a16:creationId xmlns:a16="http://schemas.microsoft.com/office/drawing/2014/main" id="{3DF65E35-94C6-4E91-B896-96620D5ACAFB}"/>
              </a:ext>
            </a:extLst>
          </p:cNvPr>
          <p:cNvSpPr/>
          <p:nvPr/>
        </p:nvSpPr>
        <p:spPr>
          <a:xfrm>
            <a:off x="365187" y="2009775"/>
            <a:ext cx="3895725" cy="552450"/>
          </a:xfrm>
          <a:prstGeom prst="rightArrow">
            <a:avLst>
              <a:gd name="adj1" fmla="val 100000"/>
              <a:gd name="adj2" fmla="val 50000"/>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LID4096"/>
          </a:p>
        </p:txBody>
      </p:sp>
      <p:sp>
        <p:nvSpPr>
          <p:cNvPr id="2" name="Rubrik 1">
            <a:extLst>
              <a:ext uri="{FF2B5EF4-FFF2-40B4-BE49-F238E27FC236}">
                <a16:creationId xmlns:a16="http://schemas.microsoft.com/office/drawing/2014/main" id="{3DD629BC-22AA-4DDA-9170-56C84CCFA511}"/>
              </a:ext>
            </a:extLst>
          </p:cNvPr>
          <p:cNvSpPr>
            <a:spLocks noGrp="1"/>
          </p:cNvSpPr>
          <p:nvPr>
            <p:ph type="title"/>
          </p:nvPr>
        </p:nvSpPr>
        <p:spPr/>
        <p:txBody>
          <a:bodyPr/>
          <a:lstStyle/>
          <a:p>
            <a:r>
              <a:rPr lang="sv-SE" dirty="0"/>
              <a:t>Varför gör inte Gud fler mirakler idag?</a:t>
            </a:r>
          </a:p>
        </p:txBody>
      </p:sp>
      <p:sp>
        <p:nvSpPr>
          <p:cNvPr id="7" name="textruta 6">
            <a:extLst>
              <a:ext uri="{FF2B5EF4-FFF2-40B4-BE49-F238E27FC236}">
                <a16:creationId xmlns:a16="http://schemas.microsoft.com/office/drawing/2014/main" id="{92306E98-5881-4F48-BBED-F8EEE7E38C24}"/>
              </a:ext>
            </a:extLst>
          </p:cNvPr>
          <p:cNvSpPr txBox="1"/>
          <p:nvPr/>
        </p:nvSpPr>
        <p:spPr>
          <a:xfrm>
            <a:off x="0" y="972083"/>
            <a:ext cx="11931588" cy="3524042"/>
          </a:xfrm>
          <a:prstGeom prst="rect">
            <a:avLst/>
          </a:prstGeom>
          <a:noFill/>
        </p:spPr>
        <p:txBody>
          <a:bodyPr wrap="square" lIns="180000" rtlCol="0">
            <a:spAutoFit/>
          </a:bodyPr>
          <a:lstStyle/>
          <a:p>
            <a:pPr>
              <a:spcBef>
                <a:spcPts val="1800"/>
              </a:spcBef>
            </a:pPr>
            <a:r>
              <a:rPr lang="sv-SE" dirty="0"/>
              <a:t>Underverk är vanligast under kritiska perioder av frälsningsplanen:</a:t>
            </a:r>
            <a:endParaRPr lang="sv-SE" dirty="0">
              <a:highlight>
                <a:srgbClr val="FFFF00"/>
              </a:highlight>
            </a:endParaRPr>
          </a:p>
          <a:p>
            <a:pPr marL="542925" lvl="1" indent="-276225">
              <a:spcBef>
                <a:spcPts val="600"/>
              </a:spcBef>
              <a:buFont typeface="Arial" panose="020B0604020202020204" pitchFamily="34" charset="0"/>
              <a:buChar char="•"/>
            </a:pPr>
            <a:r>
              <a:rPr lang="sv-SE" dirty="0"/>
              <a:t>Under </a:t>
            </a:r>
            <a:r>
              <a:rPr lang="sv-SE" b="1" i="1" dirty="0"/>
              <a:t>skapelseveckan</a:t>
            </a:r>
            <a:r>
              <a:rPr lang="sv-SE" dirty="0"/>
              <a:t> </a:t>
            </a:r>
            <a:br>
              <a:rPr lang="sv-SE" dirty="0"/>
            </a:br>
            <a:r>
              <a:rPr lang="sv-SE" dirty="0"/>
              <a:t>när Gud etablerade </a:t>
            </a:r>
            <a:r>
              <a:rPr lang="sv-SE" b="1" i="1" dirty="0"/>
              <a:t>världen</a:t>
            </a:r>
            <a:r>
              <a:rPr lang="sv-SE" dirty="0"/>
              <a:t>.</a:t>
            </a:r>
          </a:p>
          <a:p>
            <a:pPr marL="542925" lvl="1" indent="-276225">
              <a:spcBef>
                <a:spcPts val="600"/>
              </a:spcBef>
              <a:buFont typeface="Arial" panose="020B0604020202020204" pitchFamily="34" charset="0"/>
              <a:buChar char="•"/>
            </a:pPr>
            <a:r>
              <a:rPr lang="sv-SE" dirty="0"/>
              <a:t>Under tiden för </a:t>
            </a:r>
            <a:r>
              <a:rPr lang="sv-SE" b="1" i="1" dirty="0"/>
              <a:t>Mose</a:t>
            </a:r>
            <a:r>
              <a:rPr lang="sv-SE" dirty="0"/>
              <a:t> </a:t>
            </a:r>
            <a:br>
              <a:rPr lang="sv-SE" dirty="0"/>
            </a:br>
            <a:r>
              <a:rPr lang="sv-SE" dirty="0"/>
              <a:t>när Gud etablerade </a:t>
            </a:r>
            <a:r>
              <a:rPr lang="sv-SE" b="1" i="1" dirty="0"/>
              <a:t>sin nation</a:t>
            </a:r>
            <a:r>
              <a:rPr lang="sv-SE" dirty="0"/>
              <a:t>.</a:t>
            </a:r>
          </a:p>
          <a:p>
            <a:pPr marL="542925" lvl="1" indent="-276225">
              <a:spcBef>
                <a:spcPts val="600"/>
              </a:spcBef>
              <a:buFont typeface="Arial" panose="020B0604020202020204" pitchFamily="34" charset="0"/>
              <a:buChar char="•"/>
            </a:pPr>
            <a:r>
              <a:rPr lang="sv-SE" dirty="0"/>
              <a:t>Under tiden för </a:t>
            </a:r>
            <a:r>
              <a:rPr lang="sv-SE" b="1" i="1" dirty="0"/>
              <a:t>Elia/Elisha </a:t>
            </a:r>
            <a:br>
              <a:rPr lang="sv-SE" b="1" i="1" dirty="0"/>
            </a:br>
            <a:r>
              <a:rPr lang="sv-SE" dirty="0"/>
              <a:t>när Gud etablerade </a:t>
            </a:r>
            <a:r>
              <a:rPr lang="sv-SE" b="1" i="1" dirty="0"/>
              <a:t>sina profeter</a:t>
            </a:r>
            <a:r>
              <a:rPr lang="sv-SE" dirty="0"/>
              <a:t>.</a:t>
            </a:r>
          </a:p>
          <a:p>
            <a:pPr marL="542925" lvl="1" indent="-276225">
              <a:spcBef>
                <a:spcPts val="600"/>
              </a:spcBef>
              <a:buFont typeface="Arial" panose="020B0604020202020204" pitchFamily="34" charset="0"/>
              <a:buChar char="•"/>
            </a:pPr>
            <a:r>
              <a:rPr lang="sv-SE" dirty="0"/>
              <a:t>Under tiden för </a:t>
            </a:r>
            <a:r>
              <a:rPr lang="sv-SE" b="1" i="1" dirty="0"/>
              <a:t>Jesus/apostlarna </a:t>
            </a:r>
            <a:br>
              <a:rPr lang="sv-SE" b="1" i="1" dirty="0"/>
            </a:br>
            <a:r>
              <a:rPr lang="sv-SE" dirty="0"/>
              <a:t>när Gud etablerade </a:t>
            </a:r>
            <a:r>
              <a:rPr lang="sv-SE" b="1" i="1" dirty="0"/>
              <a:t>sin församling</a:t>
            </a:r>
            <a:r>
              <a:rPr lang="sv-SE" dirty="0"/>
              <a:t>.</a:t>
            </a:r>
          </a:p>
          <a:p>
            <a:pPr marL="542925" lvl="1" indent="-276225">
              <a:spcBef>
                <a:spcPts val="600"/>
              </a:spcBef>
              <a:buFont typeface="Arial" panose="020B0604020202020204" pitchFamily="34" charset="0"/>
              <a:buChar char="•"/>
            </a:pPr>
            <a:r>
              <a:rPr lang="sv-SE" dirty="0"/>
              <a:t>Under (fram-)tiden för de </a:t>
            </a:r>
            <a:r>
              <a:rPr lang="sv-SE" b="1" i="1" dirty="0"/>
              <a:t>två vittnena </a:t>
            </a:r>
            <a:br>
              <a:rPr lang="sv-SE" b="1" i="1" dirty="0"/>
            </a:br>
            <a:r>
              <a:rPr lang="sv-SE" dirty="0"/>
              <a:t>när Gud etablerar </a:t>
            </a:r>
            <a:r>
              <a:rPr lang="sv-SE" b="1" i="1" dirty="0"/>
              <a:t>sitt fridsrike</a:t>
            </a:r>
            <a:r>
              <a:rPr lang="sv-SE" dirty="0"/>
              <a:t>.</a:t>
            </a:r>
            <a:endParaRPr lang="LID4096" dirty="0"/>
          </a:p>
        </p:txBody>
      </p:sp>
      <p:sp>
        <p:nvSpPr>
          <p:cNvPr id="16" name="textruta 15">
            <a:extLst>
              <a:ext uri="{FF2B5EF4-FFF2-40B4-BE49-F238E27FC236}">
                <a16:creationId xmlns:a16="http://schemas.microsoft.com/office/drawing/2014/main" id="{D1C67B96-F040-4B39-9208-9001E48CEA5C}"/>
              </a:ext>
            </a:extLst>
          </p:cNvPr>
          <p:cNvSpPr txBox="1"/>
          <p:nvPr/>
        </p:nvSpPr>
        <p:spPr>
          <a:xfrm>
            <a:off x="-1" y="5717114"/>
            <a:ext cx="11931587" cy="961802"/>
          </a:xfrm>
          <a:prstGeom prst="rect">
            <a:avLst/>
          </a:prstGeom>
          <a:noFill/>
        </p:spPr>
        <p:txBody>
          <a:bodyPr wrap="square" lIns="180000">
            <a:spAutoFit/>
          </a:bodyPr>
          <a:lstStyle/>
          <a:p>
            <a:r>
              <a:rPr lang="sv-SE" b="1" i="1" dirty="0"/>
              <a:t>Kom ihåg</a:t>
            </a:r>
          </a:p>
          <a:p>
            <a:r>
              <a:rPr lang="sv-SE" dirty="0"/>
              <a:t>Gud vill hellre ha </a:t>
            </a:r>
            <a:r>
              <a:rPr lang="sv-SE" i="1" u="sng" dirty="0"/>
              <a:t>tillitsfulla</a:t>
            </a:r>
            <a:r>
              <a:rPr lang="sv-SE" dirty="0"/>
              <a:t> människor än </a:t>
            </a:r>
            <a:r>
              <a:rPr lang="sv-SE" i="1" u="sng" dirty="0"/>
              <a:t>imponerade</a:t>
            </a:r>
            <a:r>
              <a:rPr lang="sv-SE" dirty="0"/>
              <a:t> människor: </a:t>
            </a:r>
            <a:r>
              <a:rPr lang="sv-SE" dirty="0">
                <a:solidFill>
                  <a:srgbClr val="C00000"/>
                </a:solidFill>
              </a:rPr>
              <a:t>Ett ont och trolöst släkte söker ett tecken.</a:t>
            </a:r>
            <a:r>
              <a:rPr lang="sv-SE" dirty="0"/>
              <a:t> </a:t>
            </a:r>
            <a:r>
              <a:rPr lang="sv-SE" sz="1400" dirty="0"/>
              <a:t>(Matt 16:4)</a:t>
            </a:r>
            <a:endParaRPr lang="sv-SE" dirty="0"/>
          </a:p>
          <a:p>
            <a:pPr>
              <a:spcBef>
                <a:spcPts val="300"/>
              </a:spcBef>
            </a:pPr>
            <a:r>
              <a:rPr lang="sv-SE" dirty="0"/>
              <a:t>Därför visar han hellre sin </a:t>
            </a:r>
            <a:r>
              <a:rPr lang="sv-SE" i="1" u="sng" dirty="0"/>
              <a:t>trofasthet</a:t>
            </a:r>
            <a:r>
              <a:rPr lang="sv-SE" dirty="0"/>
              <a:t> än sin </a:t>
            </a:r>
            <a:r>
              <a:rPr lang="sv-SE" i="1" u="sng" dirty="0"/>
              <a:t>makt</a:t>
            </a:r>
            <a:r>
              <a:rPr lang="sv-SE" dirty="0"/>
              <a:t>.</a:t>
            </a:r>
            <a:endParaRPr lang="sv-SE" sz="1400" dirty="0">
              <a:effectLst/>
            </a:endParaRPr>
          </a:p>
        </p:txBody>
      </p:sp>
    </p:spTree>
    <p:custDataLst>
      <p:tags r:id="rId1"/>
    </p:custDataLst>
    <p:extLst>
      <p:ext uri="{BB962C8B-B14F-4D97-AF65-F5344CB8AC3E}">
        <p14:creationId xmlns:p14="http://schemas.microsoft.com/office/powerpoint/2010/main" val="67493558"/>
      </p:ext>
    </p:extLst>
  </p:cSld>
  <p:clrMapOvr>
    <a:masterClrMapping/>
  </p:clrMapOvr>
  <p:transition advTm="25074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500"/>
                                        <p:tgtEl>
                                          <p:spTgt spid="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fade">
                                      <p:cBhvr>
                                        <p:cTn id="40" dur="500"/>
                                        <p:tgtEl>
                                          <p:spTgt spid="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animEffect transition="in" filter="fade">
                                      <p:cBhvr>
                                        <p:cTn id="45" dur="500"/>
                                        <p:tgtEl>
                                          <p:spTgt spid="16">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xEl>
                                              <p:pRg st="1" end="1"/>
                                            </p:txEl>
                                          </p:spTgt>
                                        </p:tgtEl>
                                        <p:attrNameLst>
                                          <p:attrName>style.visibility</p:attrName>
                                        </p:attrNameLst>
                                      </p:cBhvr>
                                      <p:to>
                                        <p:strVal val="visible"/>
                                      </p:to>
                                    </p:set>
                                    <p:animEffect transition="in" filter="fade">
                                      <p:cBhvr>
                                        <p:cTn id="48" dur="500"/>
                                        <p:tgtEl>
                                          <p:spTgt spid="1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xEl>
                                              <p:pRg st="2" end="2"/>
                                            </p:txEl>
                                          </p:spTgt>
                                        </p:tgtEl>
                                        <p:attrNameLst>
                                          <p:attrName>style.visibility</p:attrName>
                                        </p:attrNameLst>
                                      </p:cBhvr>
                                      <p:to>
                                        <p:strVal val="visible"/>
                                      </p:to>
                                    </p:set>
                                    <p:animEffect transition="in" filter="fade">
                                      <p:cBhvr>
                                        <p:cTn id="5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uiExpand="1" build="p" bldLvl="2"/>
      <p:bldP spid="16"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01E19F3-D2B9-4C1B-8B14-0B09AA2034BA}"/>
              </a:ext>
            </a:extLst>
          </p:cNvPr>
          <p:cNvPicPr>
            <a:picLocks noChangeAspect="1"/>
          </p:cNvPicPr>
          <p:nvPr/>
        </p:nvPicPr>
        <p:blipFill>
          <a:blip r:embed="rId4"/>
          <a:stretch>
            <a:fillRect/>
          </a:stretch>
        </p:blipFill>
        <p:spPr>
          <a:xfrm>
            <a:off x="7251080" y="3202094"/>
            <a:ext cx="4802371" cy="3517361"/>
          </a:xfrm>
          <a:prstGeom prst="rect">
            <a:avLst/>
          </a:prstGeom>
          <a:ln w="88900" cap="sq" cmpd="thickThin">
            <a:solidFill>
              <a:srgbClr val="000000"/>
            </a:solidFill>
            <a:prstDash val="solid"/>
            <a:miter lim="800000"/>
          </a:ln>
          <a:effectLst>
            <a:innerShdw blurRad="76200">
              <a:srgbClr val="000000"/>
            </a:innerShdw>
          </a:effectLst>
        </p:spPr>
      </p:pic>
      <p:sp>
        <p:nvSpPr>
          <p:cNvPr id="2" name="Rubrik 1">
            <a:extLst>
              <a:ext uri="{FF2B5EF4-FFF2-40B4-BE49-F238E27FC236}">
                <a16:creationId xmlns:a16="http://schemas.microsoft.com/office/drawing/2014/main" id="{3DD629BC-22AA-4DDA-9170-56C84CCFA511}"/>
              </a:ext>
            </a:extLst>
          </p:cNvPr>
          <p:cNvSpPr>
            <a:spLocks noGrp="1"/>
          </p:cNvSpPr>
          <p:nvPr>
            <p:ph type="title"/>
          </p:nvPr>
        </p:nvSpPr>
        <p:spPr/>
        <p:txBody>
          <a:bodyPr/>
          <a:lstStyle/>
          <a:p>
            <a:r>
              <a:rPr lang="sv-SE" dirty="0"/>
              <a:t>Avslutning</a:t>
            </a:r>
          </a:p>
        </p:txBody>
      </p:sp>
      <p:sp>
        <p:nvSpPr>
          <p:cNvPr id="5" name="textruta 4">
            <a:extLst>
              <a:ext uri="{FF2B5EF4-FFF2-40B4-BE49-F238E27FC236}">
                <a16:creationId xmlns:a16="http://schemas.microsoft.com/office/drawing/2014/main" id="{1A6753DF-7D84-4703-9E89-4F2A7CE75C75}"/>
              </a:ext>
            </a:extLst>
          </p:cNvPr>
          <p:cNvSpPr txBox="1"/>
          <p:nvPr/>
        </p:nvSpPr>
        <p:spPr>
          <a:xfrm>
            <a:off x="7294375" y="3245190"/>
            <a:ext cx="1749903" cy="734625"/>
          </a:xfrm>
          <a:prstGeom prst="rect">
            <a:avLst/>
          </a:prstGeom>
          <a:noFill/>
        </p:spPr>
        <p:txBody>
          <a:bodyPr wrap="none" rtlCol="0">
            <a:spAutoFit/>
          </a:bodyPr>
          <a:lstStyle/>
          <a:p>
            <a:pPr>
              <a:lnSpc>
                <a:spcPts val="2500"/>
              </a:lnSpc>
            </a:pPr>
            <a:r>
              <a:rPr lang="sv-SE" sz="2400" b="1" dirty="0">
                <a:solidFill>
                  <a:schemeClr val="accent5"/>
                </a:solidFill>
              </a:rPr>
              <a:t>Azusa street</a:t>
            </a:r>
          </a:p>
          <a:p>
            <a:pPr>
              <a:lnSpc>
                <a:spcPts val="2500"/>
              </a:lnSpc>
            </a:pPr>
            <a:r>
              <a:rPr lang="sv-SE" sz="2400" b="1" dirty="0">
                <a:solidFill>
                  <a:schemeClr val="accent5"/>
                </a:solidFill>
              </a:rPr>
              <a:t>Los Angeles</a:t>
            </a:r>
            <a:endParaRPr lang="LID4096" sz="2400" b="1" dirty="0">
              <a:solidFill>
                <a:schemeClr val="accent5"/>
              </a:solidFill>
            </a:endParaRPr>
          </a:p>
        </p:txBody>
      </p:sp>
      <p:sp>
        <p:nvSpPr>
          <p:cNvPr id="8" name="textruta 7">
            <a:extLst>
              <a:ext uri="{FF2B5EF4-FFF2-40B4-BE49-F238E27FC236}">
                <a16:creationId xmlns:a16="http://schemas.microsoft.com/office/drawing/2014/main" id="{4A527557-F318-4CD9-BCEA-C5D6BADF08C1}"/>
              </a:ext>
            </a:extLst>
          </p:cNvPr>
          <p:cNvSpPr txBox="1"/>
          <p:nvPr/>
        </p:nvSpPr>
        <p:spPr>
          <a:xfrm>
            <a:off x="353189" y="5667021"/>
            <a:ext cx="6498369"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lIns="180000" rtlCol="0">
            <a:spAutoFit/>
          </a:bodyPr>
          <a:lstStyle/>
          <a:p>
            <a:pPr>
              <a:spcBef>
                <a:spcPts val="1200"/>
              </a:spcBef>
            </a:pPr>
            <a:r>
              <a:rPr lang="sv-SE" sz="2000" b="1" dirty="0">
                <a:effectLst/>
              </a:rPr>
              <a:t>Till sist: </a:t>
            </a:r>
            <a:r>
              <a:rPr lang="sv-SE" sz="2000" dirty="0">
                <a:effectLst/>
              </a:rPr>
              <a:t>Vad är grunden för </a:t>
            </a:r>
            <a:r>
              <a:rPr lang="sv-SE" sz="2000" i="1" u="sng" dirty="0">
                <a:effectLst/>
              </a:rPr>
              <a:t>din</a:t>
            </a:r>
            <a:r>
              <a:rPr lang="sv-SE" sz="2000" dirty="0">
                <a:effectLst/>
              </a:rPr>
              <a:t> frälsningsvisshet…</a:t>
            </a:r>
          </a:p>
          <a:p>
            <a:pPr marL="446088" indent="-265113">
              <a:buFont typeface="Arial" panose="020B0604020202020204" pitchFamily="34" charset="0"/>
              <a:buChar char="•"/>
            </a:pPr>
            <a:r>
              <a:rPr lang="sv-SE" sz="2000" dirty="0"/>
              <a:t>Andliga upplevelser och subjektiva erfarenheter eller</a:t>
            </a:r>
          </a:p>
          <a:p>
            <a:pPr marL="446088" indent="-265113">
              <a:buFont typeface="Arial" panose="020B0604020202020204" pitchFamily="34" charset="0"/>
              <a:buChar char="•"/>
            </a:pPr>
            <a:r>
              <a:rPr lang="sv-SE" sz="2000" dirty="0">
                <a:effectLst/>
              </a:rPr>
              <a:t>Guds löften i Bibeln?</a:t>
            </a:r>
          </a:p>
        </p:txBody>
      </p:sp>
      <p:sp>
        <p:nvSpPr>
          <p:cNvPr id="10" name="textruta 9">
            <a:extLst>
              <a:ext uri="{FF2B5EF4-FFF2-40B4-BE49-F238E27FC236}">
                <a16:creationId xmlns:a16="http://schemas.microsoft.com/office/drawing/2014/main" id="{8B498462-A38E-4835-A141-2333B1A12A49}"/>
              </a:ext>
            </a:extLst>
          </p:cNvPr>
          <p:cNvSpPr txBox="1"/>
          <p:nvPr/>
        </p:nvSpPr>
        <p:spPr>
          <a:xfrm>
            <a:off x="-2" y="799428"/>
            <a:ext cx="12192002" cy="4708981"/>
          </a:xfrm>
          <a:prstGeom prst="rect">
            <a:avLst/>
          </a:prstGeom>
          <a:noFill/>
        </p:spPr>
        <p:txBody>
          <a:bodyPr wrap="square" lIns="180000" rtlCol="0">
            <a:spAutoFit/>
          </a:bodyPr>
          <a:lstStyle/>
          <a:p>
            <a:r>
              <a:rPr lang="sv-SE" b="1" dirty="0"/>
              <a:t>Historia</a:t>
            </a:r>
          </a:p>
          <a:p>
            <a:pPr marL="361950" indent="-180975">
              <a:buFont typeface="Arial" panose="020B0604020202020204" pitchFamily="34" charset="0"/>
              <a:buChar char="•"/>
            </a:pPr>
            <a:r>
              <a:rPr lang="sv-SE" dirty="0"/>
              <a:t>Efter apostlatiden har det i stort sett varit tyst i kyrkohistorien gällande andliga gåvor.</a:t>
            </a:r>
          </a:p>
          <a:p>
            <a:pPr marL="361950" indent="-180975">
              <a:buFont typeface="Arial" panose="020B0604020202020204" pitchFamily="34" charset="0"/>
              <a:buChar char="•"/>
            </a:pPr>
            <a:r>
              <a:rPr lang="sv-SE" dirty="0"/>
              <a:t>De få undantag som finns har betraktats som villoläror av den etablerade kyrkan.</a:t>
            </a:r>
          </a:p>
          <a:p>
            <a:pPr marL="361950" indent="-180975">
              <a:buFont typeface="Arial" panose="020B0604020202020204" pitchFamily="34" charset="0"/>
              <a:buChar char="•"/>
            </a:pPr>
            <a:r>
              <a:rPr lang="sv-SE" dirty="0"/>
              <a:t>De senaste 200 åren har nya anspråk på andliga gåvor dykt upp i karismatiska kretsar.</a:t>
            </a:r>
            <a:endParaRPr lang="sv-SE" dirty="0">
              <a:highlight>
                <a:srgbClr val="FFFF00"/>
              </a:highlight>
            </a:endParaRPr>
          </a:p>
          <a:p>
            <a:pPr>
              <a:spcBef>
                <a:spcPts val="1200"/>
              </a:spcBef>
            </a:pPr>
            <a:r>
              <a:rPr lang="sv-SE" b="1" dirty="0"/>
              <a:t>Idag</a:t>
            </a:r>
          </a:p>
          <a:p>
            <a:pPr marL="361950" indent="-180975">
              <a:buFont typeface="Arial" panose="020B0604020202020204" pitchFamily="34" charset="0"/>
              <a:buChar char="•"/>
            </a:pPr>
            <a:r>
              <a:rPr lang="sv-SE" i="1" dirty="0">
                <a:effectLst>
                  <a:outerShdw blurRad="38100" dist="38100" dir="2700000" algn="tl">
                    <a:srgbClr val="000000">
                      <a:alpha val="43137"/>
                    </a:srgbClr>
                  </a:outerShdw>
                </a:effectLst>
              </a:rPr>
              <a:t>Andliga gåvor</a:t>
            </a:r>
            <a:r>
              <a:rPr lang="sv-SE" dirty="0"/>
              <a:t> (om de finns) har en annan distributionsmodell (än </a:t>
            </a:r>
            <a:r>
              <a:rPr lang="sv-SE" i="1" u="sng" dirty="0"/>
              <a:t>apostlarnas</a:t>
            </a:r>
            <a:r>
              <a:rPr lang="sv-SE" dirty="0"/>
              <a:t> handpåläggning).</a:t>
            </a:r>
          </a:p>
          <a:p>
            <a:pPr marL="361950" indent="-180975">
              <a:buFont typeface="Arial" panose="020B0604020202020204" pitchFamily="34" charset="0"/>
              <a:buChar char="•"/>
            </a:pPr>
            <a:r>
              <a:rPr lang="sv-SE" i="1" dirty="0">
                <a:effectLst>
                  <a:outerShdw blurRad="38100" dist="38100" dir="2700000" algn="tl">
                    <a:srgbClr val="000000">
                      <a:alpha val="43137"/>
                    </a:srgbClr>
                  </a:outerShdw>
                </a:effectLst>
              </a:rPr>
              <a:t>Mirakler </a:t>
            </a:r>
            <a:r>
              <a:rPr lang="sv-SE" dirty="0"/>
              <a:t>finns behöver de inte vara lika frekventa (som under de </a:t>
            </a:r>
            <a:r>
              <a:rPr lang="sv-SE" i="1" u="sng" dirty="0"/>
              <a:t>kritiska</a:t>
            </a:r>
            <a:r>
              <a:rPr lang="sv-SE" dirty="0"/>
              <a:t> perioderna av frälsningsplanen). </a:t>
            </a:r>
          </a:p>
          <a:p>
            <a:pPr>
              <a:spcBef>
                <a:spcPts val="1200"/>
              </a:spcBef>
            </a:pPr>
            <a:r>
              <a:rPr lang="sv-SE" b="1" dirty="0"/>
              <a:t>Fokus ska vara:</a:t>
            </a:r>
            <a:endParaRPr lang="LID4096" dirty="0"/>
          </a:p>
          <a:p>
            <a:pPr marL="361950" indent="-180975">
              <a:buFont typeface="Arial" panose="020B0604020202020204" pitchFamily="34" charset="0"/>
              <a:buChar char="•"/>
            </a:pPr>
            <a:r>
              <a:rPr lang="sv-SE" dirty="0"/>
              <a:t>Guds levande Ord (Jesus) och Guds skrivna ord (Bibeln)</a:t>
            </a:r>
          </a:p>
          <a:p>
            <a:pPr marL="361950" indent="-180975">
              <a:buFont typeface="Arial" panose="020B0604020202020204" pitchFamily="34" charset="0"/>
              <a:buChar char="•"/>
            </a:pPr>
            <a:r>
              <a:rPr lang="sv-SE" i="1" u="sng" dirty="0"/>
              <a:t>inte</a:t>
            </a:r>
            <a:r>
              <a:rPr lang="sv-SE" dirty="0"/>
              <a:t> välmående, popularitet eller manifestationer av Anden</a:t>
            </a:r>
          </a:p>
          <a:p>
            <a:pPr>
              <a:spcBef>
                <a:spcPts val="1200"/>
              </a:spcBef>
            </a:pPr>
            <a:r>
              <a:rPr lang="sv-SE" b="1" dirty="0"/>
              <a:t>Bevisen för Guds Ande är…</a:t>
            </a:r>
          </a:p>
          <a:p>
            <a:pPr marL="361950" indent="-180975">
              <a:buFont typeface="Arial" panose="020B0604020202020204" pitchFamily="34" charset="0"/>
              <a:buChar char="•"/>
            </a:pPr>
            <a:r>
              <a:rPr lang="sv-SE" i="1" u="sng" dirty="0"/>
              <a:t>inte</a:t>
            </a:r>
            <a:r>
              <a:rPr lang="sv-SE" dirty="0"/>
              <a:t> andliga gåvor, känslostämningar eller materiell välgång.</a:t>
            </a:r>
          </a:p>
          <a:p>
            <a:pPr marL="361950" indent="-180975">
              <a:buFont typeface="Arial" panose="020B0604020202020204" pitchFamily="34" charset="0"/>
              <a:buChar char="•"/>
            </a:pPr>
            <a:r>
              <a:rPr lang="sv-SE" i="1" u="sng" dirty="0"/>
              <a:t>utan</a:t>
            </a:r>
            <a:r>
              <a:rPr lang="sv-SE" dirty="0"/>
              <a:t> renhet, äkthet och kristuslikhet: </a:t>
            </a:r>
            <a:r>
              <a:rPr lang="sv-SE" i="1" u="sng" dirty="0">
                <a:solidFill>
                  <a:srgbClr val="C00000"/>
                </a:solidFill>
                <a:effectLst/>
              </a:rPr>
              <a:t>Andens frukt</a:t>
            </a:r>
            <a:r>
              <a:rPr lang="sv-SE" dirty="0">
                <a:solidFill>
                  <a:srgbClr val="C00000"/>
                </a:solidFill>
                <a:effectLst/>
              </a:rPr>
              <a:t> är kärlek, </a:t>
            </a:r>
            <a:br>
              <a:rPr lang="sv-SE" dirty="0">
                <a:solidFill>
                  <a:srgbClr val="C00000"/>
                </a:solidFill>
                <a:effectLst/>
              </a:rPr>
            </a:br>
            <a:r>
              <a:rPr lang="sv-SE" dirty="0">
                <a:solidFill>
                  <a:srgbClr val="C00000"/>
                </a:solidFill>
                <a:effectLst/>
              </a:rPr>
              <a:t>glädje, frid, tålamod, vänlighet, godhet, trohet, mildhet, </a:t>
            </a:r>
            <a:br>
              <a:rPr lang="sv-SE" dirty="0">
                <a:solidFill>
                  <a:srgbClr val="C00000"/>
                </a:solidFill>
                <a:effectLst/>
              </a:rPr>
            </a:br>
            <a:r>
              <a:rPr lang="sv-SE" dirty="0">
                <a:solidFill>
                  <a:srgbClr val="C00000"/>
                </a:solidFill>
                <a:effectLst/>
              </a:rPr>
              <a:t>självbehärskning. </a:t>
            </a:r>
            <a:r>
              <a:rPr lang="sv-SE" sz="1400" dirty="0">
                <a:effectLst/>
              </a:rPr>
              <a:t>(Gal 5:22-23)</a:t>
            </a:r>
            <a:endParaRPr lang="sv-SE" dirty="0">
              <a:effectLst/>
            </a:endParaRPr>
          </a:p>
        </p:txBody>
      </p:sp>
    </p:spTree>
    <p:custDataLst>
      <p:tags r:id="rId1"/>
    </p:custDataLst>
    <p:extLst>
      <p:ext uri="{BB962C8B-B14F-4D97-AF65-F5344CB8AC3E}">
        <p14:creationId xmlns:p14="http://schemas.microsoft.com/office/powerpoint/2010/main" val="436852021"/>
      </p:ext>
    </p:extLst>
  </p:cSld>
  <p:clrMapOvr>
    <a:masterClrMapping/>
  </p:clrMapOvr>
  <p:transition advTm="34300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4" end="4"/>
                                            </p:txEl>
                                          </p:spTgt>
                                        </p:tgtEl>
                                        <p:attrNameLst>
                                          <p:attrName>style.visibility</p:attrName>
                                        </p:attrNameLst>
                                      </p:cBhvr>
                                      <p:to>
                                        <p:strVal val="visible"/>
                                      </p:to>
                                    </p:set>
                                    <p:animEffect transition="in" filter="fade">
                                      <p:cBhvr>
                                        <p:cTn id="26" dur="500"/>
                                        <p:tgtEl>
                                          <p:spTgt spid="10">
                                            <p:txEl>
                                              <p:pRg st="4" end="4"/>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fade">
                                      <p:cBhvr>
                                        <p:cTn id="30" dur="500"/>
                                        <p:tgtEl>
                                          <p:spTgt spid="10">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Effect transition="in" filter="fade">
                                      <p:cBhvr>
                                        <p:cTn id="35" dur="500"/>
                                        <p:tgtEl>
                                          <p:spTgt spid="10">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xEl>
                                              <p:pRg st="7" end="7"/>
                                            </p:txEl>
                                          </p:spTgt>
                                        </p:tgtEl>
                                        <p:attrNameLst>
                                          <p:attrName>style.visibility</p:attrName>
                                        </p:attrNameLst>
                                      </p:cBhvr>
                                      <p:to>
                                        <p:strVal val="visible"/>
                                      </p:to>
                                    </p:set>
                                    <p:animEffect transition="in" filter="fade">
                                      <p:cBhvr>
                                        <p:cTn id="40" dur="500"/>
                                        <p:tgtEl>
                                          <p:spTgt spid="10">
                                            <p:txEl>
                                              <p:pRg st="7" end="7"/>
                                            </p:txEl>
                                          </p:spTgt>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
                                            <p:txEl>
                                              <p:pRg st="8" end="8"/>
                                            </p:txEl>
                                          </p:spTgt>
                                        </p:tgtEl>
                                        <p:attrNameLst>
                                          <p:attrName>style.visibility</p:attrName>
                                        </p:attrNameLst>
                                      </p:cBhvr>
                                      <p:to>
                                        <p:strVal val="visible"/>
                                      </p:to>
                                    </p:set>
                                    <p:animEffect transition="in" filter="fade">
                                      <p:cBhvr>
                                        <p:cTn id="44" dur="500"/>
                                        <p:tgtEl>
                                          <p:spTgt spid="10">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xEl>
                                              <p:pRg st="9" end="9"/>
                                            </p:txEl>
                                          </p:spTgt>
                                        </p:tgtEl>
                                        <p:attrNameLst>
                                          <p:attrName>style.visibility</p:attrName>
                                        </p:attrNameLst>
                                      </p:cBhvr>
                                      <p:to>
                                        <p:strVal val="visible"/>
                                      </p:to>
                                    </p:set>
                                    <p:animEffect transition="in" filter="fade">
                                      <p:cBhvr>
                                        <p:cTn id="49" dur="500"/>
                                        <p:tgtEl>
                                          <p:spTgt spid="10">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xEl>
                                              <p:pRg st="10" end="10"/>
                                            </p:txEl>
                                          </p:spTgt>
                                        </p:tgtEl>
                                        <p:attrNameLst>
                                          <p:attrName>style.visibility</p:attrName>
                                        </p:attrNameLst>
                                      </p:cBhvr>
                                      <p:to>
                                        <p:strVal val="visible"/>
                                      </p:to>
                                    </p:set>
                                    <p:animEffect transition="in" filter="fade">
                                      <p:cBhvr>
                                        <p:cTn id="54" dur="500"/>
                                        <p:tgtEl>
                                          <p:spTgt spid="10">
                                            <p:txEl>
                                              <p:pRg st="10" end="10"/>
                                            </p:txEl>
                                          </p:spTgt>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0">
                                            <p:txEl>
                                              <p:pRg st="11" end="11"/>
                                            </p:txEl>
                                          </p:spTgt>
                                        </p:tgtEl>
                                        <p:attrNameLst>
                                          <p:attrName>style.visibility</p:attrName>
                                        </p:attrNameLst>
                                      </p:cBhvr>
                                      <p:to>
                                        <p:strVal val="visible"/>
                                      </p:to>
                                    </p:set>
                                    <p:animEffect transition="in" filter="fade">
                                      <p:cBhvr>
                                        <p:cTn id="58" dur="500"/>
                                        <p:tgtEl>
                                          <p:spTgt spid="10">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xEl>
                                              <p:pRg st="12" end="12"/>
                                            </p:txEl>
                                          </p:spTgt>
                                        </p:tgtEl>
                                        <p:attrNameLst>
                                          <p:attrName>style.visibility</p:attrName>
                                        </p:attrNameLst>
                                      </p:cBhvr>
                                      <p:to>
                                        <p:strVal val="visible"/>
                                      </p:to>
                                    </p:set>
                                    <p:animEffect transition="in" filter="fade">
                                      <p:cBhvr>
                                        <p:cTn id="63" dur="500"/>
                                        <p:tgtEl>
                                          <p:spTgt spid="10">
                                            <p:txEl>
                                              <p:pRg st="12" end="1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D629BC-22AA-4DDA-9170-56C84CCFA511}"/>
              </a:ext>
            </a:extLst>
          </p:cNvPr>
          <p:cNvSpPr>
            <a:spLocks noGrp="1"/>
          </p:cNvSpPr>
          <p:nvPr>
            <p:ph type="title"/>
          </p:nvPr>
        </p:nvSpPr>
        <p:spPr/>
        <p:txBody>
          <a:bodyPr/>
          <a:lstStyle/>
          <a:p>
            <a:r>
              <a:rPr lang="sv-SE" i="1" u="sng" dirty="0"/>
              <a:t>Alla</a:t>
            </a:r>
            <a:r>
              <a:rPr lang="sv-SE" dirty="0"/>
              <a:t> kristna har Guds Ande</a:t>
            </a:r>
          </a:p>
        </p:txBody>
      </p:sp>
      <p:sp>
        <p:nvSpPr>
          <p:cNvPr id="6" name="textruta 5">
            <a:extLst>
              <a:ext uri="{FF2B5EF4-FFF2-40B4-BE49-F238E27FC236}">
                <a16:creationId xmlns:a16="http://schemas.microsoft.com/office/drawing/2014/main" id="{524F9A97-DD01-47C7-96BD-402145EBF9CA}"/>
              </a:ext>
            </a:extLst>
          </p:cNvPr>
          <p:cNvSpPr txBox="1"/>
          <p:nvPr/>
        </p:nvSpPr>
        <p:spPr>
          <a:xfrm>
            <a:off x="0" y="864669"/>
            <a:ext cx="12192000" cy="5970865"/>
          </a:xfrm>
          <a:prstGeom prst="rect">
            <a:avLst/>
          </a:prstGeom>
          <a:noFill/>
        </p:spPr>
        <p:txBody>
          <a:bodyPr wrap="square" lIns="180000" rIns="108000" rtlCol="0">
            <a:spAutoFit/>
          </a:bodyPr>
          <a:lstStyle/>
          <a:p>
            <a:r>
              <a:rPr lang="sv-SE" sz="2400" dirty="0"/>
              <a:t>Bibeln skiljer mellan två saker:</a:t>
            </a:r>
          </a:p>
          <a:p>
            <a:pPr marL="447675" indent="-266700">
              <a:spcBef>
                <a:spcPts val="1200"/>
              </a:spcBef>
              <a:buFont typeface="Arial" panose="020B0604020202020204" pitchFamily="34" charset="0"/>
              <a:buChar char="•"/>
            </a:pPr>
            <a:r>
              <a:rPr lang="sv-SE" b="1" i="1" dirty="0"/>
              <a:t>Att </a:t>
            </a:r>
            <a:r>
              <a:rPr lang="sv-SE" b="1" i="1" u="sng" dirty="0"/>
              <a:t>få</a:t>
            </a:r>
            <a:r>
              <a:rPr lang="sv-SE" b="1" i="1" dirty="0"/>
              <a:t> Guds Ande.</a:t>
            </a:r>
            <a:r>
              <a:rPr lang="sv-SE" dirty="0"/>
              <a:t> Det sker </a:t>
            </a:r>
            <a:r>
              <a:rPr lang="sv-SE" i="1" u="sng" dirty="0"/>
              <a:t>en</a:t>
            </a:r>
            <a:r>
              <a:rPr lang="sv-SE" dirty="0"/>
              <a:t> gång (i vattendopet):</a:t>
            </a:r>
          </a:p>
          <a:p>
            <a:pPr marL="895350" lvl="1" indent="-266700">
              <a:spcBef>
                <a:spcPts val="600"/>
              </a:spcBef>
              <a:buFont typeface="Arial" panose="020B0604020202020204" pitchFamily="34" charset="0"/>
              <a:buChar char="•"/>
            </a:pPr>
            <a:r>
              <a:rPr lang="sv-SE" dirty="0">
                <a:solidFill>
                  <a:srgbClr val="C00000"/>
                </a:solidFill>
                <a:effectLst/>
              </a:rPr>
              <a:t>Petrus svarade dem: "Omvänd er och </a:t>
            </a:r>
            <a:r>
              <a:rPr lang="sv-SE" i="1" u="sng" dirty="0">
                <a:solidFill>
                  <a:srgbClr val="C00000"/>
                </a:solidFill>
                <a:effectLst/>
              </a:rPr>
              <a:t>låt er alla döpas</a:t>
            </a:r>
            <a:r>
              <a:rPr lang="sv-SE" dirty="0">
                <a:solidFill>
                  <a:srgbClr val="C00000"/>
                </a:solidFill>
                <a:effectLst/>
              </a:rPr>
              <a:t> i Jesu Kristi namn, </a:t>
            </a:r>
            <a:br>
              <a:rPr lang="sv-SE" dirty="0">
                <a:solidFill>
                  <a:srgbClr val="C00000"/>
                </a:solidFill>
                <a:effectLst/>
              </a:rPr>
            </a:br>
            <a:r>
              <a:rPr lang="sv-SE" dirty="0">
                <a:solidFill>
                  <a:srgbClr val="C00000"/>
                </a:solidFill>
                <a:effectLst/>
              </a:rPr>
              <a:t>så att era synder blir förlåtna. </a:t>
            </a:r>
            <a:r>
              <a:rPr lang="sv-SE" b="1" i="1" u="sng" dirty="0">
                <a:solidFill>
                  <a:srgbClr val="C00000"/>
                </a:solidFill>
                <a:effectLst/>
              </a:rPr>
              <a:t>Då</a:t>
            </a:r>
            <a:r>
              <a:rPr lang="sv-SE" i="1" u="sng" dirty="0">
                <a:solidFill>
                  <a:srgbClr val="C00000"/>
                </a:solidFill>
                <a:effectLst/>
              </a:rPr>
              <a:t> får ni den helige Ande</a:t>
            </a:r>
            <a:r>
              <a:rPr lang="sv-SE" dirty="0">
                <a:solidFill>
                  <a:srgbClr val="C00000"/>
                </a:solidFill>
                <a:effectLst/>
              </a:rPr>
              <a:t> som gåva.”</a:t>
            </a:r>
            <a:r>
              <a:rPr lang="sv-SE" dirty="0">
                <a:effectLst/>
              </a:rPr>
              <a:t> </a:t>
            </a:r>
            <a:r>
              <a:rPr lang="sv-SE" sz="1400" dirty="0">
                <a:effectLst/>
              </a:rPr>
              <a:t>(Apg 2:38)</a:t>
            </a:r>
          </a:p>
          <a:p>
            <a:pPr marL="895350" lvl="1" indent="-266700">
              <a:spcBef>
                <a:spcPts val="600"/>
              </a:spcBef>
              <a:buFont typeface="Arial" panose="020B0604020202020204" pitchFamily="34" charset="0"/>
              <a:buChar char="•"/>
            </a:pPr>
            <a:r>
              <a:rPr lang="sv-SE" dirty="0">
                <a:solidFill>
                  <a:srgbClr val="C00000"/>
                </a:solidFill>
              </a:rPr>
              <a:t>Den som inte blir född av </a:t>
            </a:r>
            <a:r>
              <a:rPr lang="sv-SE" i="1" u="sng" dirty="0">
                <a:solidFill>
                  <a:srgbClr val="C00000"/>
                </a:solidFill>
              </a:rPr>
              <a:t>vatten och Ande</a:t>
            </a:r>
            <a:r>
              <a:rPr lang="sv-SE" dirty="0">
                <a:solidFill>
                  <a:srgbClr val="C00000"/>
                </a:solidFill>
              </a:rPr>
              <a:t> kan inte komma in i Guds rike. </a:t>
            </a:r>
            <a:r>
              <a:rPr lang="sv-SE" sz="1400" dirty="0"/>
              <a:t>(Joh 3:5)</a:t>
            </a:r>
            <a:endParaRPr lang="sv-SE" dirty="0">
              <a:effectLst/>
              <a:highlight>
                <a:srgbClr val="FFFF00"/>
              </a:highlight>
            </a:endParaRPr>
          </a:p>
          <a:p>
            <a:pPr marL="895350" lvl="1" indent="-266700">
              <a:spcBef>
                <a:spcPts val="600"/>
              </a:spcBef>
              <a:buFont typeface="Arial" panose="020B0604020202020204" pitchFamily="34" charset="0"/>
              <a:buChar char="•"/>
            </a:pPr>
            <a:r>
              <a:rPr lang="sv-SE" dirty="0">
                <a:solidFill>
                  <a:srgbClr val="C00000"/>
                </a:solidFill>
                <a:effectLst/>
              </a:rPr>
              <a:t>I en och samme Ande är vi alla </a:t>
            </a:r>
            <a:r>
              <a:rPr lang="sv-SE" i="1" u="sng" dirty="0">
                <a:solidFill>
                  <a:srgbClr val="C00000"/>
                </a:solidFill>
                <a:effectLst/>
              </a:rPr>
              <a:t>döpta</a:t>
            </a:r>
            <a:r>
              <a:rPr lang="sv-SE" dirty="0">
                <a:solidFill>
                  <a:srgbClr val="C00000"/>
                </a:solidFill>
                <a:effectLst/>
              </a:rPr>
              <a:t>… Och vi har alla fått en och samme </a:t>
            </a:r>
            <a:r>
              <a:rPr lang="sv-SE" i="1" u="sng" dirty="0">
                <a:solidFill>
                  <a:srgbClr val="C00000"/>
                </a:solidFill>
                <a:effectLst/>
              </a:rPr>
              <a:t>Ande</a:t>
            </a:r>
            <a:r>
              <a:rPr lang="sv-SE" dirty="0">
                <a:solidFill>
                  <a:srgbClr val="C00000"/>
                </a:solidFill>
                <a:effectLst/>
              </a:rPr>
              <a:t> utgjuten över oss. </a:t>
            </a:r>
            <a:r>
              <a:rPr lang="sv-SE" sz="1400" dirty="0">
                <a:effectLst/>
              </a:rPr>
              <a:t>(1 Kor 12:13)</a:t>
            </a:r>
          </a:p>
          <a:p>
            <a:pPr marL="895350" lvl="1" indent="-266700">
              <a:spcBef>
                <a:spcPts val="600"/>
              </a:spcBef>
              <a:buFont typeface="Arial" panose="020B0604020202020204" pitchFamily="34" charset="0"/>
              <a:buChar char="•"/>
            </a:pPr>
            <a:r>
              <a:rPr lang="sv-SE" dirty="0"/>
              <a:t>Duvan som kom över Jesus </a:t>
            </a:r>
            <a:r>
              <a:rPr lang="sv-SE" i="1" u="sng" dirty="0"/>
              <a:t>vid hans dop</a:t>
            </a:r>
            <a:r>
              <a:rPr lang="sv-SE" dirty="0"/>
              <a:t> är en synbar demonstration av detta.</a:t>
            </a:r>
          </a:p>
          <a:p>
            <a:pPr marL="447675" indent="-266700">
              <a:spcBef>
                <a:spcPts val="1200"/>
              </a:spcBef>
              <a:buFont typeface="Arial" panose="020B0604020202020204" pitchFamily="34" charset="0"/>
              <a:buChar char="•"/>
            </a:pPr>
            <a:r>
              <a:rPr lang="sv-SE" b="1" i="1" dirty="0"/>
              <a:t>Att </a:t>
            </a:r>
            <a:r>
              <a:rPr lang="sv-SE" b="1" i="1" u="sng" dirty="0"/>
              <a:t>uppfyllas</a:t>
            </a:r>
            <a:r>
              <a:rPr lang="sv-SE" b="1" i="1" dirty="0"/>
              <a:t> av Guds Ande. </a:t>
            </a:r>
            <a:r>
              <a:rPr lang="sv-SE" dirty="0"/>
              <a:t>Det kan ske </a:t>
            </a:r>
            <a:r>
              <a:rPr lang="sv-SE" i="1" u="sng" dirty="0"/>
              <a:t>flera</a:t>
            </a:r>
            <a:r>
              <a:rPr lang="sv-SE" dirty="0"/>
              <a:t> gånger (vilket vi uppmanas till):</a:t>
            </a:r>
          </a:p>
          <a:p>
            <a:pPr marL="895350" lvl="1" indent="-266700">
              <a:spcBef>
                <a:spcPts val="600"/>
              </a:spcBef>
              <a:buFont typeface="Arial" panose="020B0604020202020204" pitchFamily="34" charset="0"/>
              <a:buChar char="•"/>
            </a:pPr>
            <a:r>
              <a:rPr lang="sv-SE" dirty="0">
                <a:solidFill>
                  <a:srgbClr val="C00000"/>
                </a:solidFill>
                <a:effectLst/>
              </a:rPr>
              <a:t>Berusa er inte med vin, det leder till vårdslöshet. Låt er i stället </a:t>
            </a:r>
            <a:r>
              <a:rPr lang="sv-SE" i="1" u="sng" dirty="0">
                <a:solidFill>
                  <a:srgbClr val="C00000"/>
                </a:solidFill>
                <a:effectLst/>
              </a:rPr>
              <a:t>uppfyllas</a:t>
            </a:r>
            <a:r>
              <a:rPr lang="sv-SE" dirty="0">
                <a:solidFill>
                  <a:srgbClr val="C00000"/>
                </a:solidFill>
                <a:effectLst/>
              </a:rPr>
              <a:t> av Anden.</a:t>
            </a:r>
            <a:r>
              <a:rPr lang="sv-SE" dirty="0">
                <a:effectLst/>
              </a:rPr>
              <a:t> </a:t>
            </a:r>
            <a:r>
              <a:rPr lang="sv-SE" sz="1400" dirty="0">
                <a:effectLst/>
              </a:rPr>
              <a:t>(Ef 5:13)</a:t>
            </a:r>
            <a:endParaRPr lang="sv-SE" dirty="0">
              <a:effectLst/>
            </a:endParaRPr>
          </a:p>
          <a:p>
            <a:pPr marL="895350" lvl="1" indent="-266700">
              <a:spcBef>
                <a:spcPts val="600"/>
              </a:spcBef>
              <a:buFont typeface="Arial" panose="020B0604020202020204" pitchFamily="34" charset="0"/>
              <a:buChar char="•"/>
            </a:pPr>
            <a:r>
              <a:rPr lang="sv-SE" dirty="0">
                <a:solidFill>
                  <a:srgbClr val="C00000"/>
                </a:solidFill>
                <a:effectLst/>
              </a:rPr>
              <a:t>När de hade bett skakades platsen där de var samlade, och de </a:t>
            </a:r>
            <a:r>
              <a:rPr lang="sv-SE" i="1" u="sng" dirty="0">
                <a:solidFill>
                  <a:srgbClr val="C00000"/>
                </a:solidFill>
                <a:effectLst/>
              </a:rPr>
              <a:t>uppfylldes</a:t>
            </a:r>
            <a:r>
              <a:rPr lang="sv-SE" dirty="0">
                <a:solidFill>
                  <a:srgbClr val="C00000"/>
                </a:solidFill>
                <a:effectLst/>
              </a:rPr>
              <a:t> alla </a:t>
            </a:r>
            <a:br>
              <a:rPr lang="sv-SE" dirty="0">
                <a:solidFill>
                  <a:srgbClr val="C00000"/>
                </a:solidFill>
                <a:effectLst/>
              </a:rPr>
            </a:br>
            <a:r>
              <a:rPr lang="sv-SE" dirty="0">
                <a:solidFill>
                  <a:srgbClr val="C00000"/>
                </a:solidFill>
                <a:effectLst/>
              </a:rPr>
              <a:t>av den helige Ande och förkunnade Guds ord med frimodighet. </a:t>
            </a:r>
            <a:r>
              <a:rPr lang="sv-SE" sz="1400" dirty="0"/>
              <a:t>(Apg 4:31)</a:t>
            </a:r>
            <a:endParaRPr lang="sv-SE" dirty="0">
              <a:effectLst/>
            </a:endParaRPr>
          </a:p>
          <a:p>
            <a:pPr marL="895350" lvl="1" indent="-266700">
              <a:spcBef>
                <a:spcPts val="600"/>
              </a:spcBef>
              <a:buFont typeface="Arial" panose="020B0604020202020204" pitchFamily="34" charset="0"/>
              <a:buChar char="•"/>
            </a:pPr>
            <a:r>
              <a:rPr lang="sv-SE" dirty="0"/>
              <a:t>På ”första” pingstdagen skedde det till och med före vattendopet: </a:t>
            </a:r>
            <a:br>
              <a:rPr lang="sv-SE" dirty="0"/>
            </a:br>
            <a:r>
              <a:rPr lang="sv-SE" dirty="0">
                <a:solidFill>
                  <a:srgbClr val="C00000"/>
                </a:solidFill>
                <a:effectLst/>
              </a:rPr>
              <a:t>Alla </a:t>
            </a:r>
            <a:r>
              <a:rPr lang="sv-SE" i="1" u="sng" dirty="0">
                <a:solidFill>
                  <a:srgbClr val="C00000"/>
                </a:solidFill>
                <a:effectLst/>
              </a:rPr>
              <a:t>uppfylldes</a:t>
            </a:r>
            <a:r>
              <a:rPr lang="sv-SE" dirty="0">
                <a:solidFill>
                  <a:srgbClr val="C00000"/>
                </a:solidFill>
                <a:effectLst/>
              </a:rPr>
              <a:t> av den helige Ande och började tala främmande språk.</a:t>
            </a:r>
            <a:r>
              <a:rPr lang="sv-SE" dirty="0">
                <a:effectLst/>
              </a:rPr>
              <a:t> </a:t>
            </a:r>
            <a:r>
              <a:rPr lang="sv-SE" sz="1400" dirty="0">
                <a:effectLst/>
              </a:rPr>
              <a:t>(Apg 2:4)</a:t>
            </a:r>
          </a:p>
          <a:p>
            <a:pPr marL="895350" lvl="1" indent="-266700">
              <a:spcBef>
                <a:spcPts val="600"/>
              </a:spcBef>
              <a:buFont typeface="Arial" panose="020B0604020202020204" pitchFamily="34" charset="0"/>
              <a:buChar char="•"/>
            </a:pPr>
            <a:r>
              <a:rPr lang="sv-SE" dirty="0"/>
              <a:t>Ibland används den utombibliska termen </a:t>
            </a:r>
            <a:r>
              <a:rPr lang="sv-SE" b="1" i="1" dirty="0"/>
              <a:t>andedop</a:t>
            </a:r>
            <a:r>
              <a:rPr lang="sv-SE" dirty="0"/>
              <a:t> för Andens uppfyllande.</a:t>
            </a:r>
            <a:br>
              <a:rPr lang="sv-SE" dirty="0"/>
            </a:br>
            <a:r>
              <a:rPr lang="sv-SE" dirty="0"/>
              <a:t>Eftersom andedopet är en engångshändelse (till skillnad mot andeuppfyllandet) </a:t>
            </a:r>
            <a:br>
              <a:rPr lang="sv-SE" dirty="0"/>
            </a:br>
            <a:r>
              <a:rPr lang="sv-SE" dirty="0"/>
              <a:t>är det snarare den kristna församlingen som helhet som genomgick andedopet, </a:t>
            </a:r>
            <a:br>
              <a:rPr lang="sv-SE" dirty="0"/>
            </a:br>
            <a:r>
              <a:rPr lang="sv-SE" dirty="0"/>
              <a:t>och det skedde vid den första pingstdagen.</a:t>
            </a:r>
            <a:endParaRPr lang="LID4096" dirty="0"/>
          </a:p>
        </p:txBody>
      </p:sp>
      <p:pic>
        <p:nvPicPr>
          <p:cNvPr id="5" name="Bildobjekt 4">
            <a:extLst>
              <a:ext uri="{FF2B5EF4-FFF2-40B4-BE49-F238E27FC236}">
                <a16:creationId xmlns:a16="http://schemas.microsoft.com/office/drawing/2014/main" id="{AFD56E9C-56B8-4695-8D75-3360C6EA40E0}"/>
              </a:ext>
            </a:extLst>
          </p:cNvPr>
          <p:cNvPicPr>
            <a:picLocks noChangeAspect="1"/>
          </p:cNvPicPr>
          <p:nvPr/>
        </p:nvPicPr>
        <p:blipFill rotWithShape="1">
          <a:blip r:embed="rId4"/>
          <a:srcRect l="7632" t="7108" r="6308" b="8429"/>
          <a:stretch/>
        </p:blipFill>
        <p:spPr>
          <a:xfrm>
            <a:off x="8872454" y="4270297"/>
            <a:ext cx="3205113" cy="2469822"/>
          </a:xfrm>
          <a:prstGeom prst="rect">
            <a:avLst/>
          </a:prstGeom>
        </p:spPr>
      </p:pic>
      <p:sp>
        <p:nvSpPr>
          <p:cNvPr id="12" name="textruta 11">
            <a:extLst>
              <a:ext uri="{FF2B5EF4-FFF2-40B4-BE49-F238E27FC236}">
                <a16:creationId xmlns:a16="http://schemas.microsoft.com/office/drawing/2014/main" id="{73ED771D-929C-467B-9B74-009290BFB611}"/>
              </a:ext>
            </a:extLst>
          </p:cNvPr>
          <p:cNvSpPr txBox="1"/>
          <p:nvPr/>
        </p:nvSpPr>
        <p:spPr>
          <a:xfrm>
            <a:off x="2896262" y="6204592"/>
            <a:ext cx="6190090" cy="369332"/>
          </a:xfrm>
          <a:prstGeom prst="rect">
            <a:avLst/>
          </a:prstGeom>
          <a:noFill/>
        </p:spPr>
        <p:txBody>
          <a:bodyPr wrap="square">
            <a:spAutoFit/>
          </a:bodyPr>
          <a:lstStyle/>
          <a:p>
            <a:endParaRPr lang="LID4096" dirty="0"/>
          </a:p>
        </p:txBody>
      </p:sp>
    </p:spTree>
    <p:custDataLst>
      <p:tags r:id="rId1"/>
    </p:custDataLst>
    <p:extLst>
      <p:ext uri="{BB962C8B-B14F-4D97-AF65-F5344CB8AC3E}">
        <p14:creationId xmlns:p14="http://schemas.microsoft.com/office/powerpoint/2010/main" val="3102188277"/>
      </p:ext>
    </p:extLst>
  </p:cSld>
  <p:clrMapOvr>
    <a:masterClrMapping/>
  </p:clrMapOvr>
  <p:transition advTm="2425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xEl>
                                              <p:pRg st="6" end="6"/>
                                            </p:txEl>
                                          </p:spTgt>
                                        </p:tgtEl>
                                        <p:attrNameLst>
                                          <p:attrName>style.visibility</p:attrName>
                                        </p:attrNameLst>
                                      </p:cBhvr>
                                      <p:to>
                                        <p:strVal val="visible"/>
                                      </p:to>
                                    </p:set>
                                    <p:animEffect transition="in" filter="fade">
                                      <p:cBhvr>
                                        <p:cTn id="16" dur="500"/>
                                        <p:tgtEl>
                                          <p:spTgt spid="6">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fade">
                                      <p:cBhvr>
                                        <p:cTn id="46" dur="500"/>
                                        <p:tgtEl>
                                          <p:spTgt spid="6">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fade">
                                      <p:cBhvr>
                                        <p:cTn id="51" dur="500"/>
                                        <p:tgtEl>
                                          <p:spTgt spid="6">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xEl>
                                              <p:pRg st="9" end="9"/>
                                            </p:txEl>
                                          </p:spTgt>
                                        </p:tgtEl>
                                        <p:attrNameLst>
                                          <p:attrName>style.visibility</p:attrName>
                                        </p:attrNameLst>
                                      </p:cBhvr>
                                      <p:to>
                                        <p:strVal val="visible"/>
                                      </p:to>
                                    </p:set>
                                    <p:animEffect transition="in" filter="fade">
                                      <p:cBhvr>
                                        <p:cTn id="56" dur="500"/>
                                        <p:tgtEl>
                                          <p:spTgt spid="6">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animEffect transition="in" filter="fade">
                                      <p:cBhvr>
                                        <p:cTn id="61"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E32AAD-0D1A-45E8-B7EA-48AE428C665E}"/>
              </a:ext>
            </a:extLst>
          </p:cNvPr>
          <p:cNvSpPr>
            <a:spLocks noGrp="1"/>
          </p:cNvSpPr>
          <p:nvPr>
            <p:ph type="title"/>
          </p:nvPr>
        </p:nvSpPr>
        <p:spPr/>
        <p:txBody>
          <a:bodyPr/>
          <a:lstStyle/>
          <a:p>
            <a:r>
              <a:rPr lang="sv-SE" dirty="0"/>
              <a:t>Profetia</a:t>
            </a:r>
            <a:endParaRPr lang="LID4096" dirty="0"/>
          </a:p>
        </p:txBody>
      </p:sp>
      <mc:AlternateContent xmlns:mc="http://schemas.openxmlformats.org/markup-compatibility/2006" xmlns:p14="http://schemas.microsoft.com/office/powerpoint/2010/main">
        <mc:Choice Requires="p14">
          <p:contentPart p14:bwMode="auto" r:id="rId4">
            <p14:nvContentPartPr>
              <p14:cNvPr id="368" name="Pennanteckning 367">
                <a:extLst>
                  <a:ext uri="{FF2B5EF4-FFF2-40B4-BE49-F238E27FC236}">
                    <a16:creationId xmlns:a16="http://schemas.microsoft.com/office/drawing/2014/main" id="{98AA2125-83F0-47C6-9AA9-576DE895FD2A}"/>
                  </a:ext>
                </a:extLst>
              </p14:cNvPr>
              <p14:cNvContentPartPr/>
              <p14:nvPr/>
            </p14:nvContentPartPr>
            <p14:xfrm>
              <a:off x="12140455" y="5955603"/>
              <a:ext cx="7920" cy="6840"/>
            </p14:xfrm>
          </p:contentPart>
        </mc:Choice>
        <mc:Fallback xmlns="">
          <p:pic>
            <p:nvPicPr>
              <p:cNvPr id="368" name="Pennanteckning 367">
                <a:extLst>
                  <a:ext uri="{FF2B5EF4-FFF2-40B4-BE49-F238E27FC236}">
                    <a16:creationId xmlns:a16="http://schemas.microsoft.com/office/drawing/2014/main" id="{98AA2125-83F0-47C6-9AA9-576DE895FD2A}"/>
                  </a:ext>
                </a:extLst>
              </p:cNvPr>
              <p:cNvPicPr/>
              <p:nvPr/>
            </p:nvPicPr>
            <p:blipFill>
              <a:blip r:embed="rId558"/>
              <a:stretch>
                <a:fillRect/>
              </a:stretch>
            </p:blipFill>
            <p:spPr>
              <a:xfrm>
                <a:off x="12131455" y="5946603"/>
                <a:ext cx="25560" cy="24480"/>
              </a:xfrm>
              <a:prstGeom prst="rect">
                <a:avLst/>
              </a:prstGeom>
            </p:spPr>
          </p:pic>
        </mc:Fallback>
      </mc:AlternateContent>
      <p:sp>
        <p:nvSpPr>
          <p:cNvPr id="4" name="textruta 3">
            <a:extLst>
              <a:ext uri="{FF2B5EF4-FFF2-40B4-BE49-F238E27FC236}">
                <a16:creationId xmlns:a16="http://schemas.microsoft.com/office/drawing/2014/main" id="{C0340092-3B93-4D5F-987B-6931258C59B1}"/>
              </a:ext>
            </a:extLst>
          </p:cNvPr>
          <p:cNvSpPr txBox="1"/>
          <p:nvPr/>
        </p:nvSpPr>
        <p:spPr>
          <a:xfrm>
            <a:off x="-2" y="770852"/>
            <a:ext cx="10936890" cy="5978560"/>
          </a:xfrm>
          <a:prstGeom prst="rect">
            <a:avLst/>
          </a:prstGeom>
          <a:noFill/>
        </p:spPr>
        <p:txBody>
          <a:bodyPr wrap="square" lIns="180000" rtlCol="0">
            <a:spAutoFit/>
          </a:bodyPr>
          <a:lstStyle/>
          <a:p>
            <a:pPr>
              <a:lnSpc>
                <a:spcPts val="2000"/>
              </a:lnSpc>
            </a:pPr>
            <a:r>
              <a:rPr lang="sv-SE" dirty="0"/>
              <a:t>Är Guds ord i Bibeln tillräckligt eller behöver vi ytterligare profetiska tilltal?</a:t>
            </a:r>
          </a:p>
          <a:p>
            <a:pPr marL="361950" indent="-180975">
              <a:lnSpc>
                <a:spcPts val="2000"/>
              </a:lnSpc>
              <a:spcBef>
                <a:spcPts val="300"/>
              </a:spcBef>
              <a:buFont typeface="Arial" panose="020B0604020202020204" pitchFamily="34" charset="0"/>
              <a:buChar char="•"/>
            </a:pPr>
            <a:r>
              <a:rPr lang="sv-SE" dirty="0"/>
              <a:t>Grunden är redan lagd: </a:t>
            </a:r>
            <a:r>
              <a:rPr lang="sv-SE" dirty="0">
                <a:solidFill>
                  <a:srgbClr val="C00000"/>
                </a:solidFill>
                <a:effectLst/>
              </a:rPr>
              <a:t>Ni är uppbyggda på </a:t>
            </a:r>
            <a:r>
              <a:rPr lang="sv-SE" i="1" u="sng" dirty="0">
                <a:solidFill>
                  <a:srgbClr val="C00000"/>
                </a:solidFill>
                <a:effectLst/>
              </a:rPr>
              <a:t>apostlarnas och profeternas </a:t>
            </a:r>
            <a:r>
              <a:rPr lang="sv-SE" b="1" i="1" u="sng" dirty="0">
                <a:solidFill>
                  <a:srgbClr val="C00000"/>
                </a:solidFill>
                <a:effectLst/>
              </a:rPr>
              <a:t>grund </a:t>
            </a:r>
            <a:br>
              <a:rPr lang="sv-SE" b="1" i="1" u="sng" dirty="0">
                <a:solidFill>
                  <a:srgbClr val="C00000"/>
                </a:solidFill>
                <a:effectLst/>
              </a:rPr>
            </a:br>
            <a:r>
              <a:rPr lang="sv-SE" i="1" dirty="0">
                <a:effectLst/>
              </a:rPr>
              <a:t>[dokumenterade i Skriften]</a:t>
            </a:r>
            <a:r>
              <a:rPr lang="sv-SE" dirty="0">
                <a:solidFill>
                  <a:srgbClr val="C00000"/>
                </a:solidFill>
                <a:effectLst/>
              </a:rPr>
              <a:t>, där hörnstenen är Kristus Jesus själv. </a:t>
            </a:r>
            <a:r>
              <a:rPr lang="sv-SE" sz="1400" dirty="0">
                <a:effectLst/>
              </a:rPr>
              <a:t>(Ef 2:20)</a:t>
            </a:r>
            <a:endParaRPr lang="sv-SE" dirty="0">
              <a:effectLst/>
            </a:endParaRPr>
          </a:p>
          <a:p>
            <a:pPr marL="361950" indent="-180975">
              <a:lnSpc>
                <a:spcPts val="2000"/>
              </a:lnSpc>
              <a:spcBef>
                <a:spcPts val="300"/>
              </a:spcBef>
              <a:buFont typeface="Arial" panose="020B0604020202020204" pitchFamily="34" charset="0"/>
              <a:buChar char="•"/>
            </a:pPr>
            <a:r>
              <a:rPr lang="sv-SE" dirty="0"/>
              <a:t>Ingenstans i Skriften uppmanas vi att lyssna till ny information från Gud, annat än den som är given i Bibeln.</a:t>
            </a:r>
          </a:p>
          <a:p>
            <a:pPr>
              <a:lnSpc>
                <a:spcPts val="2000"/>
              </a:lnSpc>
              <a:spcBef>
                <a:spcPts val="1200"/>
              </a:spcBef>
            </a:pPr>
            <a:r>
              <a:rPr lang="sv-SE" dirty="0"/>
              <a:t>Jesus varnar för falska profeter som till och med kommer att göra underverk: </a:t>
            </a:r>
            <a:r>
              <a:rPr lang="sv-SE" dirty="0">
                <a:solidFill>
                  <a:srgbClr val="C00000"/>
                </a:solidFill>
                <a:effectLst/>
              </a:rPr>
              <a:t>Falska profeter ska träda fram och </a:t>
            </a:r>
            <a:r>
              <a:rPr lang="sv-SE" i="1" u="sng" dirty="0">
                <a:solidFill>
                  <a:srgbClr val="C00000"/>
                </a:solidFill>
                <a:effectLst/>
              </a:rPr>
              <a:t>göra stora tecken och under</a:t>
            </a:r>
            <a:r>
              <a:rPr lang="sv-SE" dirty="0">
                <a:solidFill>
                  <a:srgbClr val="C00000"/>
                </a:solidFill>
                <a:effectLst/>
              </a:rPr>
              <a:t> för att om möjligt bedra även de utvalda.</a:t>
            </a:r>
            <a:r>
              <a:rPr lang="sv-SE" dirty="0">
                <a:effectLst/>
              </a:rPr>
              <a:t> </a:t>
            </a:r>
            <a:r>
              <a:rPr lang="sv-SE" sz="1400" dirty="0">
                <a:effectLst/>
              </a:rPr>
              <a:t>(Matt 24:24)</a:t>
            </a:r>
          </a:p>
          <a:p>
            <a:pPr>
              <a:lnSpc>
                <a:spcPts val="2000"/>
              </a:lnSpc>
              <a:spcBef>
                <a:spcPts val="1200"/>
              </a:spcBef>
            </a:pPr>
            <a:r>
              <a:rPr lang="sv-SE" dirty="0"/>
              <a:t>Dagens ”profeter”:</a:t>
            </a:r>
          </a:p>
          <a:p>
            <a:pPr marL="361950" indent="-180975">
              <a:lnSpc>
                <a:spcPts val="2000"/>
              </a:lnSpc>
              <a:spcBef>
                <a:spcPts val="800"/>
              </a:spcBef>
              <a:buFont typeface="Arial" panose="020B0604020202020204" pitchFamily="34" charset="0"/>
              <a:buChar char="•"/>
            </a:pPr>
            <a:r>
              <a:rPr lang="sv-SE" dirty="0"/>
              <a:t>Det finns inget objektivt kriterium för att skilja ett äkta profetiskt tilltal från en falsk föreställning.</a:t>
            </a:r>
          </a:p>
          <a:p>
            <a:pPr marL="361950" indent="-180975">
              <a:lnSpc>
                <a:spcPts val="2000"/>
              </a:lnSpc>
              <a:spcBef>
                <a:spcPts val="800"/>
              </a:spcBef>
              <a:buFont typeface="Arial" panose="020B0604020202020204" pitchFamily="34" charset="0"/>
              <a:buChar char="•"/>
            </a:pPr>
            <a:r>
              <a:rPr lang="sv-SE" dirty="0"/>
              <a:t>Därför kan dagens profeter missta sig ibland (till skillnad från de bibliska förebilderna).</a:t>
            </a:r>
            <a:endParaRPr lang="sv-SE" dirty="0">
              <a:highlight>
                <a:srgbClr val="FFFF00"/>
              </a:highlight>
            </a:endParaRPr>
          </a:p>
          <a:p>
            <a:pPr marL="361950" indent="-180975">
              <a:lnSpc>
                <a:spcPts val="2000"/>
              </a:lnSpc>
              <a:spcBef>
                <a:spcPts val="800"/>
              </a:spcBef>
              <a:buFont typeface="Arial" panose="020B0604020202020204" pitchFamily="34" charset="0"/>
              <a:buChar char="•"/>
            </a:pPr>
            <a:r>
              <a:rPr lang="sv-SE" dirty="0"/>
              <a:t>Det är farligt att hänvisa till profetiskt tilltal eller att inleda en predikan med </a:t>
            </a:r>
            <a:r>
              <a:rPr lang="sv-SE" i="1" u="sng" dirty="0"/>
              <a:t>så säger Herren</a:t>
            </a:r>
            <a:r>
              <a:rPr lang="sv-SE" dirty="0"/>
              <a:t> </a:t>
            </a:r>
            <a:br>
              <a:rPr lang="sv-SE" dirty="0"/>
            </a:br>
            <a:r>
              <a:rPr lang="sv-SE" dirty="0"/>
              <a:t>(utom för direkta bibelcitat).</a:t>
            </a:r>
            <a:endParaRPr lang="sv-SE" dirty="0">
              <a:highlight>
                <a:srgbClr val="FFFF00"/>
              </a:highlight>
            </a:endParaRPr>
          </a:p>
          <a:p>
            <a:pPr marL="720725" lvl="1" indent="-185738">
              <a:lnSpc>
                <a:spcPts val="2000"/>
              </a:lnSpc>
              <a:spcBef>
                <a:spcPts val="300"/>
              </a:spcBef>
              <a:buFont typeface="Arial" panose="020B0604020202020204" pitchFamily="34" charset="0"/>
              <a:buChar char="•"/>
            </a:pPr>
            <a:r>
              <a:rPr lang="sv-SE" dirty="0"/>
              <a:t>Tänk om det är en urkundsförfalskning av Guds eget Namn?</a:t>
            </a:r>
          </a:p>
          <a:p>
            <a:pPr marL="720725" lvl="2" indent="-185738">
              <a:lnSpc>
                <a:spcPts val="2000"/>
              </a:lnSpc>
              <a:spcBef>
                <a:spcPts val="300"/>
              </a:spcBef>
              <a:buFont typeface="Arial" panose="020B0604020202020204" pitchFamily="34" charset="0"/>
              <a:buChar char="•"/>
            </a:pPr>
            <a:r>
              <a:rPr lang="sv-SE" dirty="0"/>
              <a:t>Tänk om det är ett sätt att få större legitimitet för det </a:t>
            </a:r>
            <a:r>
              <a:rPr lang="sv-SE" i="1" u="sng" dirty="0"/>
              <a:t>man själv</a:t>
            </a:r>
            <a:r>
              <a:rPr lang="sv-SE" dirty="0"/>
              <a:t> känner eller menar?</a:t>
            </a:r>
            <a:endParaRPr lang="sv-SE" dirty="0">
              <a:highlight>
                <a:srgbClr val="FFFF00"/>
              </a:highlight>
            </a:endParaRPr>
          </a:p>
          <a:p>
            <a:pPr marL="720725" lvl="1" indent="-185738">
              <a:lnSpc>
                <a:spcPts val="2000"/>
              </a:lnSpc>
              <a:spcBef>
                <a:spcPts val="300"/>
              </a:spcBef>
              <a:buFont typeface="Arial" panose="020B0604020202020204" pitchFamily="34" charset="0"/>
              <a:buChar char="•"/>
            </a:pPr>
            <a:r>
              <a:rPr lang="sv-SE" dirty="0"/>
              <a:t>Vi kan med säkerhet veta: </a:t>
            </a:r>
            <a:r>
              <a:rPr lang="sv-SE" i="1" u="sng" dirty="0">
                <a:solidFill>
                  <a:srgbClr val="C00000"/>
                </a:solidFill>
                <a:effectLst/>
              </a:rPr>
              <a:t>Så säger </a:t>
            </a:r>
            <a:r>
              <a:rPr lang="sv-SE" i="1" u="sng" cap="small" dirty="0">
                <a:solidFill>
                  <a:srgbClr val="C00000"/>
                </a:solidFill>
                <a:effectLst/>
              </a:rPr>
              <a:t>Herren</a:t>
            </a:r>
            <a:r>
              <a:rPr lang="sv-SE" dirty="0">
                <a:solidFill>
                  <a:srgbClr val="C00000"/>
                </a:solidFill>
                <a:effectLst/>
              </a:rPr>
              <a:t> Sebaot: Lyssna inte på profeternas ord när de profeterar för </a:t>
            </a:r>
            <a:br>
              <a:rPr lang="sv-SE" dirty="0">
                <a:solidFill>
                  <a:srgbClr val="C00000"/>
                </a:solidFill>
                <a:effectLst/>
              </a:rPr>
            </a:br>
            <a:r>
              <a:rPr lang="sv-SE" dirty="0">
                <a:solidFill>
                  <a:srgbClr val="C00000"/>
                </a:solidFill>
                <a:effectLst/>
              </a:rPr>
              <a:t>er, för de bedrar er. De talar sina egna hjärtans syner, inte vad som kommer från </a:t>
            </a:r>
            <a:r>
              <a:rPr lang="sv-SE" cap="small" dirty="0">
                <a:solidFill>
                  <a:srgbClr val="C00000"/>
                </a:solidFill>
                <a:effectLst/>
              </a:rPr>
              <a:t>Herrens</a:t>
            </a:r>
            <a:r>
              <a:rPr lang="sv-SE" dirty="0">
                <a:solidFill>
                  <a:srgbClr val="C00000"/>
                </a:solidFill>
                <a:effectLst/>
              </a:rPr>
              <a:t> mun. </a:t>
            </a:r>
            <a:r>
              <a:rPr lang="sv-SE" sz="1400" dirty="0">
                <a:effectLst/>
              </a:rPr>
              <a:t>(Jer 23:14)</a:t>
            </a:r>
          </a:p>
          <a:p>
            <a:pPr marL="361950" indent="-180975">
              <a:lnSpc>
                <a:spcPts val="2000"/>
              </a:lnSpc>
              <a:spcBef>
                <a:spcPts val="800"/>
              </a:spcBef>
              <a:buFont typeface="Arial" panose="020B0604020202020204" pitchFamily="34" charset="0"/>
              <a:buChar char="•"/>
            </a:pPr>
            <a:r>
              <a:rPr lang="sv-SE" dirty="0"/>
              <a:t>Ofta profeteras om icke-specifika händelser, svåra att bedöma om de uppfylls eller inte.</a:t>
            </a:r>
          </a:p>
          <a:p>
            <a:pPr marL="354013" indent="-176213">
              <a:lnSpc>
                <a:spcPts val="2000"/>
              </a:lnSpc>
              <a:spcBef>
                <a:spcPts val="800"/>
              </a:spcBef>
              <a:buFont typeface="Arial" panose="020B0604020202020204" pitchFamily="34" charset="0"/>
              <a:buChar char="•"/>
            </a:pPr>
            <a:r>
              <a:rPr lang="sv-SE" dirty="0">
                <a:effectLst/>
              </a:rPr>
              <a:t>Skarp varning: </a:t>
            </a:r>
            <a:r>
              <a:rPr lang="sv-SE" dirty="0">
                <a:solidFill>
                  <a:srgbClr val="C00000"/>
                </a:solidFill>
                <a:effectLst/>
              </a:rPr>
              <a:t>Många ska säga till mig på den dagen: Herre, Herre, har vi inte </a:t>
            </a:r>
            <a:r>
              <a:rPr lang="sv-SE" i="1" u="sng" dirty="0">
                <a:solidFill>
                  <a:srgbClr val="C00000"/>
                </a:solidFill>
                <a:effectLst/>
              </a:rPr>
              <a:t>profeterat</a:t>
            </a:r>
            <a:r>
              <a:rPr lang="sv-SE" dirty="0">
                <a:solidFill>
                  <a:srgbClr val="C00000"/>
                </a:solidFill>
                <a:effectLst/>
              </a:rPr>
              <a:t> med ditt </a:t>
            </a:r>
            <a:br>
              <a:rPr lang="sv-SE" dirty="0">
                <a:solidFill>
                  <a:srgbClr val="C00000"/>
                </a:solidFill>
                <a:effectLst/>
              </a:rPr>
            </a:br>
            <a:r>
              <a:rPr lang="sv-SE" dirty="0">
                <a:solidFill>
                  <a:srgbClr val="C00000"/>
                </a:solidFill>
                <a:effectLst/>
              </a:rPr>
              <a:t>namn…  och gjort många </a:t>
            </a:r>
            <a:r>
              <a:rPr lang="sv-SE" i="1" u="sng" dirty="0">
                <a:solidFill>
                  <a:srgbClr val="C00000"/>
                </a:solidFill>
                <a:effectLst/>
              </a:rPr>
              <a:t>kraftgärningar</a:t>
            </a:r>
            <a:r>
              <a:rPr lang="sv-SE" dirty="0">
                <a:solidFill>
                  <a:srgbClr val="C00000"/>
                </a:solidFill>
                <a:effectLst/>
              </a:rPr>
              <a:t> med ditt namn? Men då ska jag säga dem sanningen: </a:t>
            </a:r>
            <a:br>
              <a:rPr lang="sv-SE" dirty="0">
                <a:solidFill>
                  <a:srgbClr val="C00000"/>
                </a:solidFill>
                <a:effectLst/>
              </a:rPr>
            </a:br>
            <a:r>
              <a:rPr lang="sv-SE" i="1" u="sng" dirty="0">
                <a:solidFill>
                  <a:srgbClr val="C00000"/>
                </a:solidFill>
                <a:effectLst/>
              </a:rPr>
              <a:t>Jag har aldrig känt er.</a:t>
            </a:r>
            <a:r>
              <a:rPr lang="sv-SE" dirty="0">
                <a:solidFill>
                  <a:srgbClr val="C00000"/>
                </a:solidFill>
                <a:effectLst/>
              </a:rPr>
              <a:t> Gå bort från mig, ni förbrytare.</a:t>
            </a:r>
            <a:r>
              <a:rPr lang="sv-SE" dirty="0">
                <a:effectLst/>
              </a:rPr>
              <a:t> (</a:t>
            </a:r>
            <a:r>
              <a:rPr lang="sv-SE" sz="1400" dirty="0">
                <a:effectLst/>
              </a:rPr>
              <a:t>Matt 7:22-23)</a:t>
            </a:r>
          </a:p>
        </p:txBody>
      </p:sp>
      <p:pic>
        <p:nvPicPr>
          <p:cNvPr id="6" name="Bildobjekt 5">
            <a:extLst>
              <a:ext uri="{FF2B5EF4-FFF2-40B4-BE49-F238E27FC236}">
                <a16:creationId xmlns:a16="http://schemas.microsoft.com/office/drawing/2014/main" id="{1401DF48-AF7B-44F5-BF1B-C22E35FA45F2}"/>
              </a:ext>
            </a:extLst>
          </p:cNvPr>
          <p:cNvPicPr>
            <a:picLocks noChangeAspect="1"/>
          </p:cNvPicPr>
          <p:nvPr/>
        </p:nvPicPr>
        <p:blipFill>
          <a:blip r:embed="rId559">
            <a:clrChange>
              <a:clrFrom>
                <a:srgbClr val="FFFFFF"/>
              </a:clrFrom>
              <a:clrTo>
                <a:srgbClr val="FFFFFF">
                  <a:alpha val="0"/>
                </a:srgbClr>
              </a:clrTo>
            </a:clrChange>
          </a:blip>
          <a:stretch>
            <a:fillRect/>
          </a:stretch>
        </p:blipFill>
        <p:spPr>
          <a:xfrm>
            <a:off x="9753038" y="3163272"/>
            <a:ext cx="2848493" cy="3695341"/>
          </a:xfrm>
          <a:prstGeom prst="rect">
            <a:avLst/>
          </a:prstGeom>
        </p:spPr>
      </p:pic>
      <p:sp>
        <p:nvSpPr>
          <p:cNvPr id="12" name="Pratbubbla: rektangel med rundade hörn 11">
            <a:extLst>
              <a:ext uri="{FF2B5EF4-FFF2-40B4-BE49-F238E27FC236}">
                <a16:creationId xmlns:a16="http://schemas.microsoft.com/office/drawing/2014/main" id="{34098A98-08C8-4E64-A5D3-8A3BC70D4DFB}"/>
              </a:ext>
            </a:extLst>
          </p:cNvPr>
          <p:cNvSpPr/>
          <p:nvPr/>
        </p:nvSpPr>
        <p:spPr>
          <a:xfrm>
            <a:off x="10800597" y="2239224"/>
            <a:ext cx="1229295" cy="616950"/>
          </a:xfrm>
          <a:prstGeom prst="wedgeRoundRectCallout">
            <a:avLst>
              <a:gd name="adj1" fmla="val 4649"/>
              <a:gd name="adj2" fmla="val 12875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v-SE" b="1" dirty="0"/>
              <a:t>Så säger Herren:</a:t>
            </a:r>
            <a:endParaRPr lang="LID4096" b="1" dirty="0"/>
          </a:p>
        </p:txBody>
      </p:sp>
      <p:sp>
        <p:nvSpPr>
          <p:cNvPr id="7" name="Pratbubbla: rektangel med rundade hörn 6">
            <a:extLst>
              <a:ext uri="{FF2B5EF4-FFF2-40B4-BE49-F238E27FC236}">
                <a16:creationId xmlns:a16="http://schemas.microsoft.com/office/drawing/2014/main" id="{53233C64-95CE-4BAF-84AC-FC58ED4C2152}"/>
              </a:ext>
            </a:extLst>
          </p:cNvPr>
          <p:cNvSpPr/>
          <p:nvPr/>
        </p:nvSpPr>
        <p:spPr>
          <a:xfrm>
            <a:off x="9244925" y="2337841"/>
            <a:ext cx="1691963" cy="716230"/>
          </a:xfrm>
          <a:prstGeom prst="wedgeRoundRectCallout">
            <a:avLst>
              <a:gd name="adj1" fmla="val 51923"/>
              <a:gd name="adj2" fmla="val 10679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sv-SE" b="1" dirty="0"/>
              <a:t>Väckelsen kommer snart!</a:t>
            </a:r>
            <a:endParaRPr lang="LID4096" b="1" dirty="0"/>
          </a:p>
        </p:txBody>
      </p:sp>
    </p:spTree>
    <p:custDataLst>
      <p:tags r:id="rId1"/>
    </p:custDataLst>
    <p:extLst>
      <p:ext uri="{BB962C8B-B14F-4D97-AF65-F5344CB8AC3E}">
        <p14:creationId xmlns:p14="http://schemas.microsoft.com/office/powerpoint/2010/main" val="1553744516"/>
      </p:ext>
    </p:extLst>
  </p:cSld>
  <p:clrMapOvr>
    <a:masterClrMapping/>
  </p:clrMapOvr>
  <p:transition advTm="52420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fade">
                                      <p:cBhvr>
                                        <p:cTn id="50" dur="500"/>
                                        <p:tgtEl>
                                          <p:spTgt spid="4">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Effect transition="in" filter="fade">
                                      <p:cBhvr>
                                        <p:cTn id="55" dur="500"/>
                                        <p:tgtEl>
                                          <p:spTgt spid="4">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
                                            <p:txEl>
                                              <p:pRg st="10" end="10"/>
                                            </p:txEl>
                                          </p:spTgt>
                                        </p:tgtEl>
                                        <p:attrNameLst>
                                          <p:attrName>style.visibility</p:attrName>
                                        </p:attrNameLst>
                                      </p:cBhvr>
                                      <p:to>
                                        <p:strVal val="visible"/>
                                      </p:to>
                                    </p:set>
                                    <p:animEffect transition="in" filter="fade">
                                      <p:cBhvr>
                                        <p:cTn id="60" dur="500"/>
                                        <p:tgtEl>
                                          <p:spTgt spid="4">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
                                            <p:txEl>
                                              <p:pRg st="11" end="11"/>
                                            </p:txEl>
                                          </p:spTgt>
                                        </p:tgtEl>
                                        <p:attrNameLst>
                                          <p:attrName>style.visibility</p:attrName>
                                        </p:attrNameLst>
                                      </p:cBhvr>
                                      <p:to>
                                        <p:strVal val="visible"/>
                                      </p:to>
                                    </p:set>
                                    <p:animEffect transition="in" filter="fade">
                                      <p:cBhvr>
                                        <p:cTn id="65" dur="500"/>
                                        <p:tgtEl>
                                          <p:spTgt spid="4">
                                            <p:txEl>
                                              <p:pRg st="11" end="11"/>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
                                            <p:txEl>
                                              <p:pRg st="12" end="12"/>
                                            </p:txEl>
                                          </p:spTgt>
                                        </p:tgtEl>
                                        <p:attrNameLst>
                                          <p:attrName>style.visibility</p:attrName>
                                        </p:attrNameLst>
                                      </p:cBhvr>
                                      <p:to>
                                        <p:strVal val="visible"/>
                                      </p:to>
                                    </p:set>
                                    <p:animEffect transition="in" filter="fade">
                                      <p:cBhvr>
                                        <p:cTn id="73"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2"/>
      <p:bldP spid="12"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D629BC-22AA-4DDA-9170-56C84CCFA511}"/>
              </a:ext>
            </a:extLst>
          </p:cNvPr>
          <p:cNvSpPr>
            <a:spLocks noGrp="1"/>
          </p:cNvSpPr>
          <p:nvPr>
            <p:ph type="title"/>
          </p:nvPr>
        </p:nvSpPr>
        <p:spPr/>
        <p:txBody>
          <a:bodyPr/>
          <a:lstStyle/>
          <a:p>
            <a:r>
              <a:rPr lang="sv-SE" dirty="0"/>
              <a:t>Helande</a:t>
            </a:r>
          </a:p>
        </p:txBody>
      </p:sp>
      <p:pic>
        <p:nvPicPr>
          <p:cNvPr id="26" name="Bildobjekt 25" descr="En bild som visar natthimmel&#10;&#10;Automatiskt genererad beskrivning">
            <a:extLst>
              <a:ext uri="{FF2B5EF4-FFF2-40B4-BE49-F238E27FC236}">
                <a16:creationId xmlns:a16="http://schemas.microsoft.com/office/drawing/2014/main" id="{6BA5068C-C291-485C-AC66-D3ED984878E9}"/>
              </a:ext>
            </a:extLst>
          </p:cNvPr>
          <p:cNvPicPr>
            <a:picLocks noChangeAspect="1"/>
          </p:cNvPicPr>
          <p:nvPr/>
        </p:nvPicPr>
        <p:blipFill rotWithShape="1">
          <a:blip r:embed="rId4">
            <a:extLst>
              <a:ext uri="{28A0092B-C50C-407E-A947-70E740481C1C}">
                <a14:useLocalDpi xmlns:a14="http://schemas.microsoft.com/office/drawing/2010/main" val="0"/>
              </a:ext>
            </a:extLst>
          </a:blip>
          <a:srcRect l="3375"/>
          <a:stretch/>
        </p:blipFill>
        <p:spPr>
          <a:xfrm flipH="1">
            <a:off x="-2" y="3729789"/>
            <a:ext cx="12192002" cy="3130337"/>
          </a:xfrm>
          <a:prstGeom prst="rect">
            <a:avLst/>
          </a:prstGeom>
          <a:gradFill>
            <a:gsLst>
              <a:gs pos="92000">
                <a:schemeClr val="accent2"/>
              </a:gs>
              <a:gs pos="0">
                <a:schemeClr val="bg1"/>
              </a:gs>
              <a:gs pos="77000">
                <a:srgbClr val="FFE372"/>
              </a:gs>
              <a:gs pos="100000">
                <a:schemeClr val="accent2"/>
              </a:gs>
            </a:gsLst>
            <a:lin ang="5400000" scaled="1"/>
          </a:gradFill>
        </p:spPr>
      </p:pic>
      <p:sp>
        <p:nvSpPr>
          <p:cNvPr id="19" name="textruta 18">
            <a:extLst>
              <a:ext uri="{FF2B5EF4-FFF2-40B4-BE49-F238E27FC236}">
                <a16:creationId xmlns:a16="http://schemas.microsoft.com/office/drawing/2014/main" id="{493FC670-7051-4B21-ABE3-4BED5CA83F36}"/>
              </a:ext>
            </a:extLst>
          </p:cNvPr>
          <p:cNvSpPr txBox="1"/>
          <p:nvPr/>
        </p:nvSpPr>
        <p:spPr>
          <a:xfrm>
            <a:off x="229" y="754259"/>
            <a:ext cx="12192002" cy="5914440"/>
          </a:xfrm>
          <a:prstGeom prst="rect">
            <a:avLst/>
          </a:prstGeom>
          <a:noFill/>
        </p:spPr>
        <p:txBody>
          <a:bodyPr wrap="square" lIns="216000" rtlCol="0">
            <a:spAutoFit/>
          </a:bodyPr>
          <a:lstStyle/>
          <a:p>
            <a:pPr>
              <a:lnSpc>
                <a:spcPts val="2000"/>
              </a:lnSpc>
            </a:pPr>
            <a:r>
              <a:rPr lang="sv-SE" dirty="0"/>
              <a:t>Primära syftet med Jesu helanden var </a:t>
            </a:r>
            <a:r>
              <a:rPr lang="sv-SE" i="1" u="sng" dirty="0"/>
              <a:t>inte</a:t>
            </a:r>
            <a:r>
              <a:rPr lang="sv-SE" dirty="0"/>
              <a:t> att människor skulle bli friska:</a:t>
            </a:r>
          </a:p>
          <a:p>
            <a:pPr marL="361950" indent="-180975">
              <a:lnSpc>
                <a:spcPts val="2000"/>
              </a:lnSpc>
              <a:spcBef>
                <a:spcPts val="600"/>
              </a:spcBef>
              <a:buFont typeface="Arial" panose="020B0604020202020204" pitchFamily="34" charset="0"/>
              <a:buChar char="•"/>
            </a:pPr>
            <a:r>
              <a:rPr lang="sv-SE" dirty="0"/>
              <a:t>Då hade han ständigt varit på något sjukhus, och då hade han helat alla vid Betesda-dammen </a:t>
            </a:r>
            <a:r>
              <a:rPr lang="sv-SE" sz="1400" dirty="0"/>
              <a:t>(Joh 5)</a:t>
            </a:r>
            <a:r>
              <a:rPr lang="sv-SE" dirty="0"/>
              <a:t>.</a:t>
            </a:r>
          </a:p>
          <a:p>
            <a:pPr marL="361950" indent="-180975">
              <a:lnSpc>
                <a:spcPts val="2000"/>
              </a:lnSpc>
              <a:spcBef>
                <a:spcPts val="600"/>
              </a:spcBef>
              <a:buFont typeface="Arial" panose="020B0604020202020204" pitchFamily="34" charset="0"/>
              <a:buChar char="•"/>
            </a:pPr>
            <a:r>
              <a:rPr lang="sv-SE" dirty="0"/>
              <a:t>Syftet var ett annat: </a:t>
            </a:r>
            <a:r>
              <a:rPr lang="sv-SE" dirty="0">
                <a:solidFill>
                  <a:srgbClr val="C00000"/>
                </a:solidFill>
                <a:effectLst/>
              </a:rPr>
              <a:t>Jesus från Nasaret var en man som </a:t>
            </a:r>
            <a:r>
              <a:rPr lang="sv-SE" i="1" u="sng" dirty="0">
                <a:solidFill>
                  <a:srgbClr val="C00000"/>
                </a:solidFill>
                <a:effectLst/>
              </a:rPr>
              <a:t>blev erkänd av Gud</a:t>
            </a:r>
            <a:r>
              <a:rPr lang="sv-SE" dirty="0">
                <a:solidFill>
                  <a:srgbClr val="C00000"/>
                </a:solidFill>
                <a:effectLst/>
              </a:rPr>
              <a:t> inför er </a:t>
            </a:r>
            <a:r>
              <a:rPr lang="sv-SE" i="1" u="sng" dirty="0">
                <a:solidFill>
                  <a:srgbClr val="C00000"/>
                </a:solidFill>
                <a:effectLst/>
              </a:rPr>
              <a:t>genom kraftgärningar, </a:t>
            </a:r>
            <a:br>
              <a:rPr lang="sv-SE" i="1" u="sng" dirty="0">
                <a:solidFill>
                  <a:srgbClr val="C00000"/>
                </a:solidFill>
                <a:effectLst/>
              </a:rPr>
            </a:br>
            <a:r>
              <a:rPr lang="sv-SE" i="1" u="sng" dirty="0">
                <a:solidFill>
                  <a:srgbClr val="C00000"/>
                </a:solidFill>
                <a:effectLst/>
              </a:rPr>
              <a:t>under och tecken</a:t>
            </a:r>
            <a:r>
              <a:rPr lang="sv-SE" dirty="0">
                <a:solidFill>
                  <a:srgbClr val="C00000"/>
                </a:solidFill>
                <a:effectLst/>
              </a:rPr>
              <a:t>. </a:t>
            </a:r>
            <a:r>
              <a:rPr lang="sv-SE" sz="1400" dirty="0">
                <a:effectLst/>
              </a:rPr>
              <a:t>(Apg 2:22) </a:t>
            </a:r>
            <a:r>
              <a:rPr lang="sv-SE" dirty="0">
                <a:solidFill>
                  <a:srgbClr val="C00000"/>
                </a:solidFill>
                <a:effectLst/>
              </a:rPr>
              <a:t>Dessa [</a:t>
            </a:r>
            <a:r>
              <a:rPr lang="sv-SE" i="1" u="sng" dirty="0">
                <a:solidFill>
                  <a:srgbClr val="C00000"/>
                </a:solidFill>
                <a:effectLst/>
              </a:rPr>
              <a:t>tecken</a:t>
            </a:r>
            <a:r>
              <a:rPr lang="sv-SE" dirty="0">
                <a:solidFill>
                  <a:srgbClr val="C00000"/>
                </a:solidFill>
                <a:effectLst/>
              </a:rPr>
              <a:t>] har blivit nerskrivna </a:t>
            </a:r>
            <a:r>
              <a:rPr lang="sv-SE" i="1" u="sng" dirty="0">
                <a:solidFill>
                  <a:srgbClr val="C00000"/>
                </a:solidFill>
                <a:effectLst/>
              </a:rPr>
              <a:t>för att ni ska tro</a:t>
            </a:r>
            <a:r>
              <a:rPr lang="sv-SE" dirty="0">
                <a:solidFill>
                  <a:srgbClr val="C00000"/>
                </a:solidFill>
                <a:effectLst/>
              </a:rPr>
              <a:t> att Jesus är Messias, Guds Son, </a:t>
            </a:r>
            <a:br>
              <a:rPr lang="sv-SE" dirty="0">
                <a:solidFill>
                  <a:srgbClr val="C00000"/>
                </a:solidFill>
                <a:effectLst/>
              </a:rPr>
            </a:br>
            <a:r>
              <a:rPr lang="sv-SE" dirty="0">
                <a:solidFill>
                  <a:srgbClr val="C00000"/>
                </a:solidFill>
                <a:effectLst/>
              </a:rPr>
              <a:t>och för att ni genom tron ska ha liv i hans namn. </a:t>
            </a:r>
            <a:r>
              <a:rPr lang="sv-SE" sz="1400" dirty="0">
                <a:effectLst/>
              </a:rPr>
              <a:t>(Joh 30:31)</a:t>
            </a:r>
          </a:p>
          <a:p>
            <a:pPr marL="361950" indent="-180975">
              <a:lnSpc>
                <a:spcPts val="2000"/>
              </a:lnSpc>
              <a:spcBef>
                <a:spcPts val="600"/>
              </a:spcBef>
              <a:buFont typeface="Arial" panose="020B0604020202020204" pitchFamily="34" charset="0"/>
              <a:buChar char="•"/>
            </a:pPr>
            <a:r>
              <a:rPr lang="sv-SE" dirty="0"/>
              <a:t>I Guds rike blir dock alla helade. </a:t>
            </a:r>
            <a:r>
              <a:rPr lang="sv-SE" dirty="0">
                <a:solidFill>
                  <a:srgbClr val="C00000"/>
                </a:solidFill>
              </a:rPr>
              <a:t>D</a:t>
            </a:r>
            <a:r>
              <a:rPr lang="sv-SE" dirty="0">
                <a:solidFill>
                  <a:srgbClr val="C00000"/>
                </a:solidFill>
                <a:effectLst/>
              </a:rPr>
              <a:t>et var våra sjukdomar han bar, våra smärtor tog han på sig.</a:t>
            </a:r>
            <a:r>
              <a:rPr lang="sv-SE" dirty="0">
                <a:effectLst/>
              </a:rPr>
              <a:t> </a:t>
            </a:r>
            <a:r>
              <a:rPr lang="sv-SE" sz="1400" dirty="0">
                <a:effectLst/>
              </a:rPr>
              <a:t>(Jes 53:4)</a:t>
            </a:r>
            <a:endParaRPr lang="sv-SE" dirty="0">
              <a:effectLst/>
            </a:endParaRPr>
          </a:p>
          <a:p>
            <a:pPr>
              <a:lnSpc>
                <a:spcPts val="2000"/>
              </a:lnSpc>
              <a:spcBef>
                <a:spcPts val="1200"/>
              </a:spcBef>
            </a:pPr>
            <a:r>
              <a:rPr lang="sv-SE" dirty="0"/>
              <a:t>Till skillnad mot dagens helanden utmärktes de nytestamentliga helandena av:</a:t>
            </a:r>
            <a:endParaRPr lang="sv-SE" dirty="0">
              <a:highlight>
                <a:srgbClr val="FFFF00"/>
              </a:highlight>
            </a:endParaRPr>
          </a:p>
          <a:p>
            <a:pPr marL="361950" indent="-180975">
              <a:lnSpc>
                <a:spcPts val="2000"/>
              </a:lnSpc>
              <a:spcBef>
                <a:spcPts val="600"/>
              </a:spcBef>
              <a:buFont typeface="Arial" panose="020B0604020202020204" pitchFamily="34" charset="0"/>
              <a:buChar char="•"/>
            </a:pPr>
            <a:r>
              <a:rPr lang="sv-SE" sz="1800" dirty="0"/>
              <a:t>NT:s helande berodde inte på mottagarens tro. </a:t>
            </a:r>
            <a:r>
              <a:rPr lang="sv-SE" sz="1400" dirty="0"/>
              <a:t>(Undantag: Matt 9:27-29)</a:t>
            </a:r>
            <a:endParaRPr lang="sv-SE" sz="1800" dirty="0"/>
          </a:p>
          <a:p>
            <a:pPr marL="800100" lvl="1" indent="-342900">
              <a:lnSpc>
                <a:spcPts val="2000"/>
              </a:lnSpc>
              <a:buFont typeface="Arial" panose="020B0604020202020204" pitchFamily="34" charset="0"/>
              <a:buChar char="•"/>
            </a:pPr>
            <a:r>
              <a:rPr lang="sv-SE" dirty="0">
                <a:solidFill>
                  <a:srgbClr val="C00000"/>
                </a:solidFill>
                <a:effectLst/>
              </a:rPr>
              <a:t>När </a:t>
            </a:r>
            <a:r>
              <a:rPr lang="sv-SE" i="1" u="sng" dirty="0">
                <a:solidFill>
                  <a:srgbClr val="C00000"/>
                </a:solidFill>
                <a:effectLst/>
              </a:rPr>
              <a:t>en av</a:t>
            </a:r>
            <a:r>
              <a:rPr lang="sv-SE" dirty="0">
                <a:solidFill>
                  <a:srgbClr val="C00000"/>
                </a:solidFill>
                <a:effectLst/>
              </a:rPr>
              <a:t> [de tio spetälska] såg att han var botad, vände han tillbaka och prisade Gud.</a:t>
            </a:r>
            <a:r>
              <a:rPr lang="sv-SE" dirty="0">
                <a:effectLst/>
              </a:rPr>
              <a:t> </a:t>
            </a:r>
            <a:r>
              <a:rPr lang="sv-SE" sz="1400" dirty="0">
                <a:effectLst/>
              </a:rPr>
              <a:t>(Luk 17:15)</a:t>
            </a:r>
            <a:endParaRPr lang="sv-SE" sz="1400" dirty="0"/>
          </a:p>
          <a:p>
            <a:pPr marL="800100" lvl="1" indent="-342900">
              <a:lnSpc>
                <a:spcPts val="2000"/>
              </a:lnSpc>
              <a:buFont typeface="Arial" panose="020B0604020202020204" pitchFamily="34" charset="0"/>
              <a:buChar char="•"/>
            </a:pPr>
            <a:r>
              <a:rPr lang="sv-SE" dirty="0">
                <a:solidFill>
                  <a:srgbClr val="C00000"/>
                </a:solidFill>
                <a:effectLst/>
              </a:rPr>
              <a:t>Men han som hade blivit botad </a:t>
            </a:r>
            <a:r>
              <a:rPr lang="sv-SE" i="1" u="sng" dirty="0">
                <a:solidFill>
                  <a:srgbClr val="C00000"/>
                </a:solidFill>
                <a:effectLst/>
              </a:rPr>
              <a:t>visste inte vem [Jesus] var</a:t>
            </a:r>
            <a:r>
              <a:rPr lang="sv-SE" dirty="0">
                <a:solidFill>
                  <a:srgbClr val="C00000"/>
                </a:solidFill>
                <a:effectLst/>
              </a:rPr>
              <a:t>.</a:t>
            </a:r>
            <a:r>
              <a:rPr lang="sv-SE" dirty="0">
                <a:effectLst/>
              </a:rPr>
              <a:t> </a:t>
            </a:r>
            <a:r>
              <a:rPr lang="sv-SE" sz="1400" dirty="0">
                <a:effectLst/>
              </a:rPr>
              <a:t>(Joh 5:13)</a:t>
            </a:r>
          </a:p>
          <a:p>
            <a:pPr marL="800100" lvl="1" indent="-342900">
              <a:lnSpc>
                <a:spcPts val="2000"/>
              </a:lnSpc>
              <a:buFont typeface="Arial" panose="020B0604020202020204" pitchFamily="34" charset="0"/>
              <a:buChar char="•"/>
            </a:pPr>
            <a:r>
              <a:rPr lang="sv-SE" dirty="0"/>
              <a:t>Jesu betoning av tro gällde frälsning och inte fysiskt helande.</a:t>
            </a:r>
          </a:p>
          <a:p>
            <a:pPr marL="361950" indent="-180975">
              <a:lnSpc>
                <a:spcPts val="2000"/>
              </a:lnSpc>
              <a:spcBef>
                <a:spcPts val="600"/>
              </a:spcBef>
              <a:buFont typeface="Arial" panose="020B0604020202020204" pitchFamily="34" charset="0"/>
              <a:buChar char="•"/>
            </a:pPr>
            <a:r>
              <a:rPr lang="sv-SE" sz="1800" dirty="0"/>
              <a:t>NT:s helanden var alltid hundraprocentigt lyckosamma.</a:t>
            </a:r>
          </a:p>
          <a:p>
            <a:pPr marL="361950" indent="-180975">
              <a:lnSpc>
                <a:spcPts val="2000"/>
              </a:lnSpc>
              <a:spcBef>
                <a:spcPts val="600"/>
              </a:spcBef>
              <a:buFont typeface="Arial" panose="020B0604020202020204" pitchFamily="34" charset="0"/>
              <a:buChar char="•"/>
            </a:pPr>
            <a:r>
              <a:rPr lang="sv-SE" dirty="0"/>
              <a:t>NT:s helanden gick inte att förneka:</a:t>
            </a:r>
          </a:p>
          <a:p>
            <a:pPr marL="800100" lvl="1" indent="-342900">
              <a:lnSpc>
                <a:spcPts val="2000"/>
              </a:lnSpc>
              <a:buFont typeface="Arial" panose="020B0604020202020204" pitchFamily="34" charset="0"/>
              <a:buChar char="•"/>
            </a:pPr>
            <a:r>
              <a:rPr lang="sv-SE" dirty="0">
                <a:effectLst/>
              </a:rPr>
              <a:t>Fariseerna sade: </a:t>
            </a:r>
            <a:r>
              <a:rPr lang="sv-SE" dirty="0">
                <a:solidFill>
                  <a:srgbClr val="C00000"/>
                </a:solidFill>
                <a:effectLst/>
              </a:rPr>
              <a:t>Det är bara med Beelsebul… som han driver ut de onda andarna.</a:t>
            </a:r>
            <a:r>
              <a:rPr lang="sv-SE" dirty="0">
                <a:effectLst/>
              </a:rPr>
              <a:t> </a:t>
            </a:r>
            <a:r>
              <a:rPr lang="sv-SE" sz="1400" dirty="0">
                <a:effectLst/>
              </a:rPr>
              <a:t>(Matt 12:24)</a:t>
            </a:r>
          </a:p>
          <a:p>
            <a:pPr marL="800100" lvl="1" indent="-342900">
              <a:lnSpc>
                <a:spcPts val="2000"/>
              </a:lnSpc>
              <a:buFont typeface="Arial" panose="020B0604020202020204" pitchFamily="34" charset="0"/>
              <a:buChar char="•"/>
            </a:pPr>
            <a:r>
              <a:rPr lang="sv-SE" dirty="0">
                <a:solidFill>
                  <a:srgbClr val="C00000"/>
                </a:solidFill>
                <a:effectLst/>
              </a:rPr>
              <a:t>Judarna trodde inte att han hade varit blind och sedan fått sin syn förrän de hade… </a:t>
            </a:r>
            <a:br>
              <a:rPr lang="sv-SE" dirty="0">
                <a:solidFill>
                  <a:srgbClr val="C00000"/>
                </a:solidFill>
                <a:effectLst/>
              </a:rPr>
            </a:br>
            <a:r>
              <a:rPr lang="sv-SE" dirty="0">
                <a:solidFill>
                  <a:srgbClr val="C00000"/>
                </a:solidFill>
                <a:effectLst/>
              </a:rPr>
              <a:t>frågat [hans föräldrar]. </a:t>
            </a:r>
            <a:r>
              <a:rPr lang="sv-SE" sz="1400" dirty="0">
                <a:effectLst/>
              </a:rPr>
              <a:t>(Joh 9:18-19)</a:t>
            </a:r>
          </a:p>
          <a:p>
            <a:pPr marL="361950" indent="-180975">
              <a:lnSpc>
                <a:spcPts val="2000"/>
              </a:lnSpc>
              <a:spcBef>
                <a:spcPts val="600"/>
              </a:spcBef>
              <a:buFont typeface="Arial" panose="020B0604020202020204" pitchFamily="34" charset="0"/>
              <a:buChar char="•"/>
            </a:pPr>
            <a:r>
              <a:rPr lang="sv-SE" dirty="0"/>
              <a:t>NT:s helanden var omedelbara och spontana (ej arrangerade i förväg):</a:t>
            </a:r>
          </a:p>
          <a:p>
            <a:pPr marL="742950" lvl="1" indent="-285750">
              <a:lnSpc>
                <a:spcPts val="2000"/>
              </a:lnSpc>
              <a:buFont typeface="Arial" panose="020B0604020202020204" pitchFamily="34" charset="0"/>
              <a:buChar char="•"/>
            </a:pPr>
            <a:r>
              <a:rPr lang="sv-SE" i="1" u="sng" dirty="0">
                <a:solidFill>
                  <a:srgbClr val="C00000"/>
                </a:solidFill>
                <a:effectLst/>
              </a:rPr>
              <a:t>Genast</a:t>
            </a:r>
            <a:r>
              <a:rPr lang="sv-SE" dirty="0">
                <a:solidFill>
                  <a:srgbClr val="C00000"/>
                </a:solidFill>
                <a:effectLst/>
              </a:rPr>
              <a:t> försvann spetälskan från honom.</a:t>
            </a:r>
            <a:r>
              <a:rPr lang="sv-SE" dirty="0">
                <a:effectLst/>
              </a:rPr>
              <a:t> </a:t>
            </a:r>
            <a:r>
              <a:rPr lang="sv-SE" sz="1400" dirty="0">
                <a:effectLst/>
              </a:rPr>
              <a:t>(Mark 1:42)</a:t>
            </a:r>
            <a:r>
              <a:rPr lang="sv-SE" dirty="0">
                <a:effectLst/>
              </a:rPr>
              <a:t> </a:t>
            </a:r>
            <a:r>
              <a:rPr lang="sv-SE" i="1" u="sng" dirty="0">
                <a:solidFill>
                  <a:srgbClr val="C00000"/>
                </a:solidFill>
                <a:effectLst/>
              </a:rPr>
              <a:t>Genast</a:t>
            </a:r>
            <a:r>
              <a:rPr lang="sv-SE" dirty="0">
                <a:solidFill>
                  <a:srgbClr val="C00000"/>
                </a:solidFill>
                <a:effectLst/>
              </a:rPr>
              <a:t> fick han sin syn.</a:t>
            </a:r>
            <a:r>
              <a:rPr lang="sv-SE" dirty="0">
                <a:effectLst/>
              </a:rPr>
              <a:t> </a:t>
            </a:r>
            <a:r>
              <a:rPr lang="sv-SE" sz="1400" dirty="0">
                <a:effectLst/>
              </a:rPr>
              <a:t>(Mark 10:52)</a:t>
            </a:r>
            <a:endParaRPr lang="sv-SE" dirty="0">
              <a:effectLst/>
            </a:endParaRPr>
          </a:p>
          <a:p>
            <a:pPr marL="742950" lvl="1" indent="-285750">
              <a:lnSpc>
                <a:spcPts val="2000"/>
              </a:lnSpc>
              <a:buFont typeface="Arial" panose="020B0604020202020204" pitchFamily="34" charset="0"/>
              <a:buChar char="•"/>
            </a:pPr>
            <a:r>
              <a:rPr lang="sv-SE" dirty="0">
                <a:solidFill>
                  <a:srgbClr val="C00000"/>
                </a:solidFill>
                <a:effectLst/>
              </a:rPr>
              <a:t>Han hoppade upp och stod upprätt.</a:t>
            </a:r>
            <a:r>
              <a:rPr lang="sv-SE" dirty="0"/>
              <a:t> </a:t>
            </a:r>
            <a:r>
              <a:rPr lang="sv-SE" sz="1400" dirty="0"/>
              <a:t>(Apg 3:8)</a:t>
            </a:r>
            <a:endParaRPr lang="sv-SE" dirty="0"/>
          </a:p>
          <a:p>
            <a:pPr marL="742950" lvl="1" indent="-285750">
              <a:lnSpc>
                <a:spcPts val="2000"/>
              </a:lnSpc>
              <a:buFont typeface="Arial" panose="020B0604020202020204" pitchFamily="34" charset="0"/>
              <a:buChar char="•"/>
            </a:pPr>
            <a:r>
              <a:rPr lang="sv-SE" dirty="0">
                <a:effectLst/>
              </a:rPr>
              <a:t>När helandena är fördröjda handlar det om minuter. </a:t>
            </a:r>
            <a:r>
              <a:rPr lang="sv-SE" sz="1400" dirty="0">
                <a:effectLst/>
              </a:rPr>
              <a:t>(Exempel: Mark 8:22-26, Luk 17:11-19, Joh 9:1-7)</a:t>
            </a:r>
          </a:p>
        </p:txBody>
      </p:sp>
    </p:spTree>
    <p:custDataLst>
      <p:tags r:id="rId1"/>
    </p:custDataLst>
    <p:extLst>
      <p:ext uri="{BB962C8B-B14F-4D97-AF65-F5344CB8AC3E}">
        <p14:creationId xmlns:p14="http://schemas.microsoft.com/office/powerpoint/2010/main" val="457673052"/>
      </p:ext>
    </p:extLst>
  </p:cSld>
  <p:clrMapOvr>
    <a:masterClrMapping/>
  </p:clrMapOvr>
  <p:transition advTm="54052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fad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fade">
                                      <p:cBhvr>
                                        <p:cTn id="32" dur="5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fade">
                                      <p:cBhvr>
                                        <p:cTn id="37" dur="500"/>
                                        <p:tgtEl>
                                          <p:spTgt spid="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animEffect transition="in" filter="fade">
                                      <p:cBhvr>
                                        <p:cTn id="42" dur="500"/>
                                        <p:tgtEl>
                                          <p:spTgt spid="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xEl>
                                              <p:pRg st="8" end="8"/>
                                            </p:txEl>
                                          </p:spTgt>
                                        </p:tgtEl>
                                        <p:attrNameLst>
                                          <p:attrName>style.visibility</p:attrName>
                                        </p:attrNameLst>
                                      </p:cBhvr>
                                      <p:to>
                                        <p:strVal val="visible"/>
                                      </p:to>
                                    </p:set>
                                    <p:animEffect transition="in" filter="fade">
                                      <p:cBhvr>
                                        <p:cTn id="47" dur="500"/>
                                        <p:tgtEl>
                                          <p:spTgt spid="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xEl>
                                              <p:pRg st="9" end="9"/>
                                            </p:txEl>
                                          </p:spTgt>
                                        </p:tgtEl>
                                        <p:attrNameLst>
                                          <p:attrName>style.visibility</p:attrName>
                                        </p:attrNameLst>
                                      </p:cBhvr>
                                      <p:to>
                                        <p:strVal val="visible"/>
                                      </p:to>
                                    </p:set>
                                    <p:animEffect transition="in" filter="fade">
                                      <p:cBhvr>
                                        <p:cTn id="52" dur="500"/>
                                        <p:tgtEl>
                                          <p:spTgt spid="1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xEl>
                                              <p:pRg st="10" end="10"/>
                                            </p:txEl>
                                          </p:spTgt>
                                        </p:tgtEl>
                                        <p:attrNameLst>
                                          <p:attrName>style.visibility</p:attrName>
                                        </p:attrNameLst>
                                      </p:cBhvr>
                                      <p:to>
                                        <p:strVal val="visible"/>
                                      </p:to>
                                    </p:set>
                                    <p:animEffect transition="in" filter="fade">
                                      <p:cBhvr>
                                        <p:cTn id="57" dur="500"/>
                                        <p:tgtEl>
                                          <p:spTgt spid="1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xEl>
                                              <p:pRg st="11" end="11"/>
                                            </p:txEl>
                                          </p:spTgt>
                                        </p:tgtEl>
                                        <p:attrNameLst>
                                          <p:attrName>style.visibility</p:attrName>
                                        </p:attrNameLst>
                                      </p:cBhvr>
                                      <p:to>
                                        <p:strVal val="visible"/>
                                      </p:to>
                                    </p:set>
                                    <p:animEffect transition="in" filter="fade">
                                      <p:cBhvr>
                                        <p:cTn id="62" dur="500"/>
                                        <p:tgtEl>
                                          <p:spTgt spid="19">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xEl>
                                              <p:pRg st="12" end="12"/>
                                            </p:txEl>
                                          </p:spTgt>
                                        </p:tgtEl>
                                        <p:attrNameLst>
                                          <p:attrName>style.visibility</p:attrName>
                                        </p:attrNameLst>
                                      </p:cBhvr>
                                      <p:to>
                                        <p:strVal val="visible"/>
                                      </p:to>
                                    </p:set>
                                    <p:animEffect transition="in" filter="fade">
                                      <p:cBhvr>
                                        <p:cTn id="67" dur="500"/>
                                        <p:tgtEl>
                                          <p:spTgt spid="19">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xEl>
                                              <p:pRg st="13" end="13"/>
                                            </p:txEl>
                                          </p:spTgt>
                                        </p:tgtEl>
                                        <p:attrNameLst>
                                          <p:attrName>style.visibility</p:attrName>
                                        </p:attrNameLst>
                                      </p:cBhvr>
                                      <p:to>
                                        <p:strVal val="visible"/>
                                      </p:to>
                                    </p:set>
                                    <p:animEffect transition="in" filter="fade">
                                      <p:cBhvr>
                                        <p:cTn id="72" dur="500"/>
                                        <p:tgtEl>
                                          <p:spTgt spid="19">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xEl>
                                              <p:pRg st="14" end="14"/>
                                            </p:txEl>
                                          </p:spTgt>
                                        </p:tgtEl>
                                        <p:attrNameLst>
                                          <p:attrName>style.visibility</p:attrName>
                                        </p:attrNameLst>
                                      </p:cBhvr>
                                      <p:to>
                                        <p:strVal val="visible"/>
                                      </p:to>
                                    </p:set>
                                    <p:animEffect transition="in" filter="fade">
                                      <p:cBhvr>
                                        <p:cTn id="77" dur="500"/>
                                        <p:tgtEl>
                                          <p:spTgt spid="19">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xEl>
                                              <p:pRg st="15" end="15"/>
                                            </p:txEl>
                                          </p:spTgt>
                                        </p:tgtEl>
                                        <p:attrNameLst>
                                          <p:attrName>style.visibility</p:attrName>
                                        </p:attrNameLst>
                                      </p:cBhvr>
                                      <p:to>
                                        <p:strVal val="visible"/>
                                      </p:to>
                                    </p:set>
                                    <p:animEffect transition="in" filter="fade">
                                      <p:cBhvr>
                                        <p:cTn id="82" dur="500"/>
                                        <p:tgtEl>
                                          <p:spTgt spid="19">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
                                            <p:txEl>
                                              <p:pRg st="16" end="16"/>
                                            </p:txEl>
                                          </p:spTgt>
                                        </p:tgtEl>
                                        <p:attrNameLst>
                                          <p:attrName>style.visibility</p:attrName>
                                        </p:attrNameLst>
                                      </p:cBhvr>
                                      <p:to>
                                        <p:strVal val="visible"/>
                                      </p:to>
                                    </p:set>
                                    <p:animEffect transition="in" filter="fade">
                                      <p:cBhvr>
                                        <p:cTn id="87" dur="500"/>
                                        <p:tgtEl>
                                          <p:spTgt spid="1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5CEAFF44-64CB-4DFE-BF63-17AF4B5798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81865" y="3129505"/>
            <a:ext cx="5828270" cy="3722069"/>
          </a:xfrm>
          <a:prstGeom prst="rect">
            <a:avLst/>
          </a:prstGeom>
          <a:effectLst>
            <a:softEdge rad="203200"/>
          </a:effectLst>
        </p:spPr>
      </p:pic>
      <p:sp>
        <p:nvSpPr>
          <p:cNvPr id="2" name="Rubrik 1">
            <a:extLst>
              <a:ext uri="{FF2B5EF4-FFF2-40B4-BE49-F238E27FC236}">
                <a16:creationId xmlns:a16="http://schemas.microsoft.com/office/drawing/2014/main" id="{708C1078-3918-412F-9A24-89D2B63981C1}"/>
              </a:ext>
            </a:extLst>
          </p:cNvPr>
          <p:cNvSpPr>
            <a:spLocks noGrp="1"/>
          </p:cNvSpPr>
          <p:nvPr>
            <p:ph type="title"/>
          </p:nvPr>
        </p:nvSpPr>
        <p:spPr/>
        <p:txBody>
          <a:bodyPr/>
          <a:lstStyle/>
          <a:p>
            <a:r>
              <a:rPr lang="sv-SE" dirty="0"/>
              <a:t>Det bibliska tungotalet</a:t>
            </a:r>
            <a:endParaRPr lang="LID4096" dirty="0"/>
          </a:p>
        </p:txBody>
      </p:sp>
      <p:sp>
        <p:nvSpPr>
          <p:cNvPr id="7" name="Rectangle 1">
            <a:extLst>
              <a:ext uri="{FF2B5EF4-FFF2-40B4-BE49-F238E27FC236}">
                <a16:creationId xmlns:a16="http://schemas.microsoft.com/office/drawing/2014/main" id="{C19BD637-EDE4-4514-B47E-AE2BE7EAACCD}"/>
              </a:ext>
            </a:extLst>
          </p:cNvPr>
          <p:cNvSpPr>
            <a:spLocks noChangeArrowheads="1"/>
          </p:cNvSpPr>
          <p:nvPr/>
        </p:nvSpPr>
        <p:spPr bwMode="auto">
          <a:xfrm>
            <a:off x="-2" y="724230"/>
            <a:ext cx="12191999" cy="599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45720" rIns="108000" bIns="45720" numCol="1" anchor="t" anchorCtr="0" compatLnSpc="1">
            <a:prstTxWarp prst="textNoShape">
              <a:avLst/>
            </a:prstTxWarp>
            <a:spAutoFit/>
          </a:bodyPr>
          <a:lstStyle/>
          <a:p>
            <a:pPr eaLnBrk="0" fontAlgn="base" hangingPunct="0">
              <a:spcBef>
                <a:spcPct val="0"/>
              </a:spcBef>
              <a:spcAft>
                <a:spcPct val="0"/>
              </a:spcAft>
            </a:pPr>
            <a:r>
              <a:rPr lang="sv-SE" b="1" i="1" dirty="0"/>
              <a:t>Den bibliska </a:t>
            </a:r>
            <a:r>
              <a:rPr lang="sv-SE" b="1" i="1" u="sng" dirty="0"/>
              <a:t>språkmiraklet</a:t>
            </a:r>
            <a:r>
              <a:rPr lang="sv-SE" b="1" i="1" dirty="0"/>
              <a:t> innebär att kunna tala andra </a:t>
            </a:r>
            <a:r>
              <a:rPr lang="sv-SE" b="1" i="1" u="sng" dirty="0"/>
              <a:t>jordiska</a:t>
            </a:r>
            <a:r>
              <a:rPr lang="sv-SE" b="1" i="1" dirty="0"/>
              <a:t> språk i evangelisationssyfte:</a:t>
            </a:r>
          </a:p>
          <a:p>
            <a:pPr eaLnBrk="0" fontAlgn="base" hangingPunct="0">
              <a:spcBef>
                <a:spcPts val="300"/>
              </a:spcBef>
              <a:spcAft>
                <a:spcPct val="0"/>
              </a:spcAft>
            </a:pPr>
            <a:r>
              <a:rPr kumimoji="0" lang="LID4096" altLang="LID4096" b="0" i="0" u="none" strike="noStrike" cap="none" normalizeH="0" baseline="0" dirty="0">
                <a:ln>
                  <a:noFill/>
                </a:ln>
                <a:solidFill>
                  <a:srgbClr val="C00000"/>
                </a:solidFill>
                <a:effectLst/>
              </a:rPr>
              <a:t>När pingstdagen kom var de alla</a:t>
            </a:r>
            <a:r>
              <a:rPr kumimoji="0" lang="sv-SE" altLang="LID4096" b="0" i="0" u="none" strike="noStrike" cap="none" normalizeH="0" baseline="0" dirty="0">
                <a:ln>
                  <a:noFill/>
                </a:ln>
                <a:solidFill>
                  <a:srgbClr val="C00000"/>
                </a:solidFill>
                <a:effectLst/>
              </a:rPr>
              <a:t> </a:t>
            </a:r>
            <a:r>
              <a:rPr kumimoji="0" lang="sv-SE" altLang="LID4096" b="0" i="0" u="none" strike="noStrike" cap="none" normalizeH="0" baseline="0" dirty="0">
                <a:ln>
                  <a:noFill/>
                </a:ln>
                <a:effectLst/>
              </a:rPr>
              <a:t>[apostlarna+]</a:t>
            </a:r>
            <a:r>
              <a:rPr kumimoji="0" lang="LID4096" altLang="LID4096" b="0" i="0" u="none" strike="noStrike" cap="none" normalizeH="0" baseline="0" dirty="0">
                <a:ln>
                  <a:noFill/>
                </a:ln>
                <a:solidFill>
                  <a:srgbClr val="C00000"/>
                </a:solidFill>
                <a:effectLst/>
              </a:rPr>
              <a:t> samlade. Då hördes plötsligt från himlen ett dån</a:t>
            </a:r>
            <a:r>
              <a:rPr kumimoji="0" lang="sv-SE" altLang="LID4096" b="0" i="0" u="none" strike="noStrike" cap="none" normalizeH="0" baseline="0" dirty="0">
                <a:ln>
                  <a:noFill/>
                </a:ln>
                <a:solidFill>
                  <a:srgbClr val="C00000"/>
                </a:solidFill>
                <a:effectLst/>
              </a:rPr>
              <a:t>… </a:t>
            </a:r>
            <a:r>
              <a:rPr kumimoji="0" lang="LID4096" altLang="LID4096" b="0" i="0" u="none" strike="noStrike" cap="none" normalizeH="0" baseline="0" dirty="0">
                <a:ln>
                  <a:noFill/>
                </a:ln>
                <a:solidFill>
                  <a:srgbClr val="C00000"/>
                </a:solidFill>
                <a:effectLst/>
              </a:rPr>
              <a:t>Tungor </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som av eld visade sig för dem och fördelade sig och satte sig på var och en av dem. Alla </a:t>
            </a:r>
            <a:r>
              <a:rPr kumimoji="0" lang="LID4096" altLang="LID4096" b="0" i="1" u="sng" strike="noStrike" cap="none" normalizeH="0" baseline="0" dirty="0">
                <a:ln>
                  <a:noFill/>
                </a:ln>
                <a:solidFill>
                  <a:srgbClr val="C00000"/>
                </a:solidFill>
                <a:effectLst/>
              </a:rPr>
              <a:t>uppfylldes</a:t>
            </a:r>
            <a:r>
              <a:rPr kumimoji="0" lang="LID4096" altLang="LID4096" b="0" i="0" u="none" strike="noStrike" cap="none" normalizeH="0" baseline="0" dirty="0">
                <a:ln>
                  <a:noFill/>
                </a:ln>
                <a:solidFill>
                  <a:srgbClr val="C00000"/>
                </a:solidFill>
                <a:effectLst/>
              </a:rPr>
              <a:t> av den </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helige Ande och började tala </a:t>
            </a:r>
            <a:r>
              <a:rPr kumimoji="0" lang="LID4096" altLang="LID4096" b="0" i="1" u="sng" strike="noStrike" cap="none" normalizeH="0" baseline="0" dirty="0">
                <a:ln>
                  <a:noFill/>
                </a:ln>
                <a:solidFill>
                  <a:srgbClr val="C00000"/>
                </a:solidFill>
                <a:effectLst/>
              </a:rPr>
              <a:t>främmande</a:t>
            </a:r>
            <a:r>
              <a:rPr kumimoji="0" lang="sv-SE" altLang="LID4096" b="0" i="1" u="sng" strike="noStrike" cap="none" normalizeH="0" baseline="0" dirty="0">
                <a:ln>
                  <a:noFill/>
                </a:ln>
                <a:solidFill>
                  <a:srgbClr val="C00000"/>
                </a:solidFill>
                <a:effectLst/>
              </a:rPr>
              <a:t> </a:t>
            </a:r>
            <a:r>
              <a:rPr kumimoji="0" lang="sv-SE" altLang="LID4096" b="0" i="1" u="sng" strike="noStrike" cap="none" normalizeH="0" baseline="0" dirty="0">
                <a:ln>
                  <a:noFill/>
                </a:ln>
                <a:effectLst/>
              </a:rPr>
              <a:t>[jordiska]</a:t>
            </a:r>
            <a:r>
              <a:rPr kumimoji="0" lang="LID4096" altLang="LID4096" b="0" i="1" u="sng" strike="noStrike" cap="none" normalizeH="0" baseline="0" dirty="0">
                <a:ln>
                  <a:noFill/>
                </a:ln>
                <a:solidFill>
                  <a:srgbClr val="C00000"/>
                </a:solidFill>
                <a:effectLst/>
              </a:rPr>
              <a:t> språk</a:t>
            </a:r>
            <a:r>
              <a:rPr kumimoji="0" lang="LID4096" altLang="LID4096" b="0" i="0" u="none" strike="noStrike" cap="none" normalizeH="0" baseline="0" dirty="0">
                <a:ln>
                  <a:noFill/>
                </a:ln>
                <a:solidFill>
                  <a:srgbClr val="C00000"/>
                </a:solidFill>
                <a:effectLst/>
              </a:rPr>
              <a:t>, allteftersom Anden ingav dem att tala. I Jerusalem</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bodde fromma </a:t>
            </a:r>
            <a:r>
              <a:rPr kumimoji="0" lang="LID4096" altLang="LID4096" b="0" i="1" u="sng" strike="noStrike" cap="none" normalizeH="0" baseline="0" dirty="0">
                <a:ln>
                  <a:noFill/>
                </a:ln>
                <a:solidFill>
                  <a:srgbClr val="C00000"/>
                </a:solidFill>
                <a:effectLst/>
              </a:rPr>
              <a:t>judiska</a:t>
            </a:r>
            <a:r>
              <a:rPr kumimoji="0" lang="LID4096" altLang="LID4096" b="0" i="0" u="none" strike="noStrike" cap="none" normalizeH="0" baseline="0" dirty="0">
                <a:ln>
                  <a:noFill/>
                </a:ln>
                <a:solidFill>
                  <a:srgbClr val="C00000"/>
                </a:solidFill>
                <a:effectLst/>
              </a:rPr>
              <a:t> män </a:t>
            </a:r>
            <a:r>
              <a:rPr kumimoji="0" lang="LID4096" altLang="LID4096" b="0" i="1" u="sng" strike="noStrike" cap="none" normalizeH="0" baseline="0" dirty="0">
                <a:ln>
                  <a:noFill/>
                </a:ln>
                <a:solidFill>
                  <a:srgbClr val="C00000"/>
                </a:solidFill>
                <a:effectLst/>
              </a:rPr>
              <a:t>från alla folk</a:t>
            </a:r>
            <a:r>
              <a:rPr kumimoji="0" lang="LID4096" altLang="LID4096" b="0" i="0" u="none" strike="noStrike" cap="none" normalizeH="0" baseline="0" dirty="0">
                <a:ln>
                  <a:noFill/>
                </a:ln>
                <a:solidFill>
                  <a:srgbClr val="C00000"/>
                </a:solidFill>
                <a:effectLst/>
              </a:rPr>
              <a:t> under himlen</a:t>
            </a:r>
            <a:r>
              <a:rPr kumimoji="0" lang="sv-SE" altLang="LID4096" b="0" i="0" u="none" strike="noStrike" cap="none" normalizeH="0" baseline="0" dirty="0">
                <a:ln>
                  <a:noFill/>
                </a:ln>
                <a:solidFill>
                  <a:srgbClr val="C00000"/>
                </a:solidFill>
                <a:effectLst/>
              </a:rPr>
              <a:t>…</a:t>
            </a:r>
            <a:r>
              <a:rPr lang="sv-SE" altLang="LID4096" dirty="0">
                <a:solidFill>
                  <a:srgbClr val="C00000"/>
                </a:solidFill>
              </a:rPr>
              <a:t> A</a:t>
            </a:r>
            <a:r>
              <a:rPr kumimoji="0" lang="LID4096" altLang="LID4096" b="0" i="0" u="none" strike="noStrike" cap="none" normalizeH="0" baseline="0" dirty="0">
                <a:ln>
                  <a:noFill/>
                </a:ln>
                <a:solidFill>
                  <a:srgbClr val="C00000"/>
                </a:solidFill>
                <a:effectLst/>
              </a:rPr>
              <a:t>lla var skakade eftersom var och en hörde </a:t>
            </a:r>
            <a:r>
              <a:rPr kumimoji="0" lang="LID4096" altLang="LID4096" b="0" i="1" u="sng" strike="noStrike" cap="none" normalizeH="0" baseline="0" dirty="0">
                <a:ln>
                  <a:noFill/>
                </a:ln>
                <a:solidFill>
                  <a:srgbClr val="C00000"/>
                </a:solidFill>
                <a:effectLst/>
              </a:rPr>
              <a:t>sitt eget språk</a:t>
            </a:r>
            <a:r>
              <a:rPr kumimoji="0" lang="LID4096" altLang="LID4096" b="0" i="0" u="none" strike="noStrike" cap="none" normalizeH="0" baseline="0" dirty="0">
                <a:ln>
                  <a:noFill/>
                </a:ln>
                <a:solidFill>
                  <a:srgbClr val="C00000"/>
                </a:solidFill>
                <a:effectLst/>
              </a:rPr>
              <a:t> talas</a:t>
            </a:r>
            <a:r>
              <a:rPr kumimoji="0" lang="sv-SE" altLang="LID4096" b="0" i="0" u="none" strike="noStrike" cap="none" normalizeH="0" baseline="0" dirty="0">
                <a:ln>
                  <a:noFill/>
                </a:ln>
                <a:solidFill>
                  <a:srgbClr val="C00000"/>
                </a:solidFill>
                <a:effectLst/>
              </a:rPr>
              <a:t>… </a:t>
            </a:r>
            <a:br>
              <a:rPr kumimoji="0" lang="sv-SE" altLang="LID4096" b="0" i="0" u="none" strike="noStrike" cap="none" normalizeH="0" baseline="0" dirty="0">
                <a:ln>
                  <a:noFill/>
                </a:ln>
                <a:solidFill>
                  <a:srgbClr val="C00000"/>
                </a:solidFill>
                <a:effectLst/>
              </a:rPr>
            </a:br>
            <a:r>
              <a:rPr lang="sv-SE" dirty="0">
                <a:solidFill>
                  <a:srgbClr val="C00000"/>
                </a:solidFill>
                <a:effectLst/>
              </a:rPr>
              <a:t>Då steg </a:t>
            </a:r>
            <a:r>
              <a:rPr lang="sv-SE" i="1" u="sng" dirty="0">
                <a:solidFill>
                  <a:srgbClr val="C00000"/>
                </a:solidFill>
                <a:effectLst/>
              </a:rPr>
              <a:t>Petrus</a:t>
            </a:r>
            <a:r>
              <a:rPr lang="sv-SE" dirty="0">
                <a:solidFill>
                  <a:srgbClr val="C00000"/>
                </a:solidFill>
                <a:effectLst/>
              </a:rPr>
              <a:t> fram </a:t>
            </a:r>
            <a:r>
              <a:rPr lang="sv-SE" i="1" u="sng" dirty="0">
                <a:solidFill>
                  <a:srgbClr val="C00000"/>
                </a:solidFill>
                <a:effectLst/>
              </a:rPr>
              <a:t>tillsammans med de elva</a:t>
            </a:r>
            <a:r>
              <a:rPr lang="sv-SE" dirty="0">
                <a:solidFill>
                  <a:srgbClr val="C00000"/>
                </a:solidFill>
                <a:effectLst/>
              </a:rPr>
              <a:t>, höjde sin röst och talade till dem:… "</a:t>
            </a:r>
            <a:r>
              <a:rPr lang="sv-SE" i="1" u="sng" dirty="0">
                <a:solidFill>
                  <a:srgbClr val="C00000"/>
                </a:solidFill>
                <a:effectLst/>
              </a:rPr>
              <a:t>Judiska</a:t>
            </a:r>
            <a:r>
              <a:rPr lang="sv-SE" dirty="0">
                <a:solidFill>
                  <a:srgbClr val="C00000"/>
                </a:solidFill>
                <a:effectLst/>
              </a:rPr>
              <a:t> män och Jerusalems alla invånare! Denne Jesus har Gud uppväckt, och </a:t>
            </a:r>
            <a:r>
              <a:rPr lang="sv-SE" i="1" u="sng" dirty="0">
                <a:solidFill>
                  <a:srgbClr val="C00000"/>
                </a:solidFill>
                <a:effectLst/>
              </a:rPr>
              <a:t>vi är alla vittnen</a:t>
            </a:r>
            <a:r>
              <a:rPr lang="sv-SE" dirty="0">
                <a:solidFill>
                  <a:srgbClr val="C00000"/>
                </a:solidFill>
                <a:effectLst/>
              </a:rPr>
              <a:t> till det… Därför kan hela Israels folk </a:t>
            </a:r>
            <a:r>
              <a:rPr lang="sv-SE" i="1" u="sng" dirty="0">
                <a:solidFill>
                  <a:srgbClr val="C00000"/>
                </a:solidFill>
                <a:effectLst/>
              </a:rPr>
              <a:t>veta säkert</a:t>
            </a:r>
            <a:r>
              <a:rPr lang="sv-SE" i="1" dirty="0">
                <a:solidFill>
                  <a:srgbClr val="C00000"/>
                </a:solidFill>
                <a:effectLst/>
              </a:rPr>
              <a:t> </a:t>
            </a:r>
            <a:r>
              <a:rPr lang="sv-SE" i="1" dirty="0">
                <a:effectLst/>
              </a:rPr>
              <a:t>[=&gt; det var ett tecken]</a:t>
            </a:r>
            <a:r>
              <a:rPr lang="sv-SE" dirty="0">
                <a:solidFill>
                  <a:srgbClr val="C00000"/>
                </a:solidFill>
                <a:effectLst/>
              </a:rPr>
              <a:t> </a:t>
            </a:r>
            <a:br>
              <a:rPr lang="sv-SE" dirty="0">
                <a:solidFill>
                  <a:srgbClr val="C00000"/>
                </a:solidFill>
                <a:effectLst/>
              </a:rPr>
            </a:br>
            <a:r>
              <a:rPr lang="sv-SE" dirty="0">
                <a:solidFill>
                  <a:srgbClr val="C00000"/>
                </a:solidFill>
                <a:effectLst/>
              </a:rPr>
              <a:t>att denne Jesus som ni korsfäste, honom har Gud gjort till både Herre och </a:t>
            </a:r>
            <a:r>
              <a:rPr lang="sv-SE" i="1" u="sng" dirty="0">
                <a:solidFill>
                  <a:srgbClr val="C00000"/>
                </a:solidFill>
                <a:effectLst/>
              </a:rPr>
              <a:t>Messias</a:t>
            </a:r>
            <a:r>
              <a:rPr lang="sv-SE" dirty="0">
                <a:solidFill>
                  <a:srgbClr val="C00000"/>
                </a:solidFill>
                <a:effectLst/>
              </a:rPr>
              <a:t>."</a:t>
            </a:r>
            <a:r>
              <a:rPr lang="sv-SE" dirty="0">
                <a:effectLst/>
              </a:rPr>
              <a:t> </a:t>
            </a:r>
            <a:r>
              <a:rPr lang="sv-SE" sz="1400" dirty="0">
                <a:effectLst/>
              </a:rPr>
              <a:t>(Apg 2:1-36)</a:t>
            </a:r>
          </a:p>
          <a:p>
            <a:pPr eaLnBrk="0" fontAlgn="base" hangingPunct="0">
              <a:spcBef>
                <a:spcPts val="1200"/>
              </a:spcBef>
              <a:spcAft>
                <a:spcPct val="0"/>
              </a:spcAft>
            </a:pPr>
            <a:r>
              <a:rPr lang="sv-SE" b="1" i="1" dirty="0">
                <a:effectLst/>
              </a:rPr>
              <a:t>Paulus kopplar tungotalet till en profetia i Jes 28:</a:t>
            </a:r>
          </a:p>
          <a:p>
            <a:pPr eaLnBrk="0" fontAlgn="base" hangingPunct="0">
              <a:spcBef>
                <a:spcPts val="300"/>
              </a:spcBef>
              <a:spcAft>
                <a:spcPct val="0"/>
              </a:spcAft>
            </a:pPr>
            <a:r>
              <a:rPr lang="sv-SE" altLang="LID4096" dirty="0">
                <a:solidFill>
                  <a:srgbClr val="C00000"/>
                </a:solidFill>
                <a:effectLst/>
              </a:rPr>
              <a:t>Det står skrivet i lagen: </a:t>
            </a:r>
            <a:r>
              <a:rPr lang="sv-SE" altLang="LID4096" dirty="0">
                <a:solidFill>
                  <a:srgbClr val="0070C0"/>
                </a:solidFill>
                <a:effectLst/>
              </a:rPr>
              <a:t>Genom </a:t>
            </a:r>
            <a:r>
              <a:rPr lang="sv-SE" altLang="LID4096" i="1" u="sng" dirty="0">
                <a:solidFill>
                  <a:srgbClr val="0070C0"/>
                </a:solidFill>
                <a:effectLst/>
              </a:rPr>
              <a:t>främmande språk</a:t>
            </a:r>
            <a:r>
              <a:rPr lang="sv-SE" altLang="LID4096" dirty="0">
                <a:solidFill>
                  <a:srgbClr val="0070C0"/>
                </a:solidFill>
                <a:effectLst/>
              </a:rPr>
              <a:t> och främmande läppar ska jag tala till detta folk</a:t>
            </a:r>
            <a:r>
              <a:rPr lang="sv-SE" altLang="LID4096" dirty="0">
                <a:solidFill>
                  <a:srgbClr val="C00000"/>
                </a:solidFill>
                <a:effectLst/>
              </a:rPr>
              <a:t>, och </a:t>
            </a:r>
            <a:r>
              <a:rPr lang="sv-SE" altLang="LID4096" i="1" u="sng" dirty="0">
                <a:solidFill>
                  <a:srgbClr val="C00000"/>
                </a:solidFill>
                <a:effectLst/>
              </a:rPr>
              <a:t>inte ens då ska de lyssna</a:t>
            </a:r>
            <a:r>
              <a:rPr lang="sv-SE" altLang="LID4096" dirty="0">
                <a:solidFill>
                  <a:srgbClr val="C00000"/>
                </a:solidFill>
                <a:effectLst/>
              </a:rPr>
              <a:t> till mig, säger Herren. Alltså är </a:t>
            </a:r>
            <a:r>
              <a:rPr lang="sv-SE" altLang="LID4096" i="1" u="sng" dirty="0">
                <a:solidFill>
                  <a:srgbClr val="C00000"/>
                </a:solidFill>
                <a:effectLst/>
              </a:rPr>
              <a:t>tungomålen ett tecken</a:t>
            </a:r>
            <a:r>
              <a:rPr lang="sv-SE" altLang="LID4096" dirty="0">
                <a:solidFill>
                  <a:srgbClr val="C00000"/>
                </a:solidFill>
                <a:effectLst/>
              </a:rPr>
              <a:t> inte för de troende utan </a:t>
            </a:r>
            <a:r>
              <a:rPr lang="sv-SE" altLang="LID4096" i="1" u="sng" dirty="0">
                <a:solidFill>
                  <a:srgbClr val="C00000"/>
                </a:solidFill>
                <a:effectLst/>
              </a:rPr>
              <a:t>för de otroende</a:t>
            </a:r>
            <a:r>
              <a:rPr lang="sv-SE" altLang="LID4096" dirty="0">
                <a:solidFill>
                  <a:srgbClr val="C00000"/>
                </a:solidFill>
                <a:effectLst/>
              </a:rPr>
              <a:t>.</a:t>
            </a:r>
            <a:r>
              <a:rPr lang="sv-SE" altLang="LID4096" dirty="0">
                <a:effectLst/>
              </a:rPr>
              <a:t> </a:t>
            </a:r>
            <a:r>
              <a:rPr lang="sv-SE" altLang="LID4096" sz="1400" dirty="0">
                <a:effectLst/>
              </a:rPr>
              <a:t>(1 Kor 14:21-22)</a:t>
            </a:r>
          </a:p>
          <a:p>
            <a:pPr marL="0" marR="0" lvl="0" indent="0" defTabSz="914400" rtl="0" eaLnBrk="0" fontAlgn="base" latinLnBrk="0" hangingPunct="0">
              <a:lnSpc>
                <a:spcPct val="100000"/>
              </a:lnSpc>
              <a:spcBef>
                <a:spcPts val="1200"/>
              </a:spcBef>
              <a:spcAft>
                <a:spcPct val="0"/>
              </a:spcAft>
              <a:buClrTx/>
              <a:buSzTx/>
              <a:buFontTx/>
              <a:buNone/>
              <a:tabLst/>
            </a:pPr>
            <a:r>
              <a:rPr lang="sv-SE" altLang="LID4096" b="1" i="1" dirty="0">
                <a:effectLst/>
              </a:rPr>
              <a:t>Profetian i Jes 28 förklarar tungotalet:</a:t>
            </a:r>
          </a:p>
          <a:p>
            <a:pPr marL="0" marR="0" lvl="0" indent="0" defTabSz="914400" rtl="0" eaLnBrk="0" fontAlgn="base" latinLnBrk="0" hangingPunct="0">
              <a:lnSpc>
                <a:spcPct val="100000"/>
              </a:lnSpc>
              <a:spcBef>
                <a:spcPts val="300"/>
              </a:spcBef>
              <a:spcAft>
                <a:spcPct val="0"/>
              </a:spcAft>
              <a:buClrTx/>
              <a:buSzTx/>
              <a:buFontTx/>
              <a:buNone/>
              <a:tabLst/>
            </a:pPr>
            <a:r>
              <a:rPr lang="sv-SE" altLang="LID4096" dirty="0">
                <a:solidFill>
                  <a:srgbClr val="0070C0"/>
                </a:solidFill>
              </a:rPr>
              <a:t>Genom stammande läppar och på </a:t>
            </a:r>
            <a:r>
              <a:rPr lang="sv-SE" altLang="LID4096" i="1" u="sng" dirty="0">
                <a:solidFill>
                  <a:srgbClr val="0070C0"/>
                </a:solidFill>
              </a:rPr>
              <a:t>främmande språk</a:t>
            </a:r>
            <a:r>
              <a:rPr lang="sv-SE" altLang="LID4096" dirty="0">
                <a:solidFill>
                  <a:srgbClr val="0070C0"/>
                </a:solidFill>
              </a:rPr>
              <a:t> ska han tala till detta folk</a:t>
            </a:r>
            <a:r>
              <a:rPr lang="sv-SE" altLang="LID4096" dirty="0">
                <a:solidFill>
                  <a:srgbClr val="C00000"/>
                </a:solidFill>
              </a:rPr>
              <a:t>, han som en gång sade till dem:</a:t>
            </a:r>
          </a:p>
          <a:p>
            <a:pPr marL="361950" marR="0" lvl="0" indent="-180975"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lang="sv-SE" altLang="LID4096" b="1" dirty="0"/>
              <a:t>Innehållet =&gt; Evangeliet:</a:t>
            </a:r>
            <a:r>
              <a:rPr lang="sv-SE" altLang="LID4096" dirty="0">
                <a:solidFill>
                  <a:srgbClr val="C00000"/>
                </a:solidFill>
              </a:rPr>
              <a:t> ”</a:t>
            </a:r>
            <a:r>
              <a:rPr lang="sv-SE" altLang="LID4096" i="1" u="sng" dirty="0">
                <a:solidFill>
                  <a:srgbClr val="C00000"/>
                </a:solidFill>
              </a:rPr>
              <a:t>Här </a:t>
            </a:r>
            <a:r>
              <a:rPr lang="sv-SE" altLang="LID4096" i="1" u="sng" dirty="0"/>
              <a:t>[i Jesus]</a:t>
            </a:r>
            <a:r>
              <a:rPr lang="sv-SE" altLang="LID4096" i="1" u="sng" dirty="0">
                <a:solidFill>
                  <a:srgbClr val="C00000"/>
                </a:solidFill>
              </a:rPr>
              <a:t> är viloplatsen, låt den trötte vila. Här finns ro.</a:t>
            </a:r>
            <a:r>
              <a:rPr lang="sv-SE" altLang="LID4096" dirty="0">
                <a:solidFill>
                  <a:srgbClr val="C00000"/>
                </a:solidFill>
              </a:rPr>
              <a:t>” Men </a:t>
            </a:r>
            <a:r>
              <a:rPr lang="sv-SE" altLang="LID4096" i="1" u="sng" dirty="0">
                <a:solidFill>
                  <a:srgbClr val="C00000"/>
                </a:solidFill>
              </a:rPr>
              <a:t>de ville inte lyssna</a:t>
            </a:r>
            <a:r>
              <a:rPr lang="sv-SE" altLang="LID4096" dirty="0">
                <a:solidFill>
                  <a:srgbClr val="C00000"/>
                </a:solidFill>
              </a:rPr>
              <a:t>…</a:t>
            </a:r>
            <a:endParaRPr lang="sv-SE" altLang="LID4096" dirty="0">
              <a:solidFill>
                <a:srgbClr val="C00000"/>
              </a:solidFill>
              <a:highlight>
                <a:srgbClr val="FFFF00"/>
              </a:highlight>
            </a:endParaRPr>
          </a:p>
          <a:p>
            <a:pPr marL="361950" marR="0" lvl="0" indent="-180975"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lang="sv-SE" altLang="LID4096" b="1" dirty="0"/>
              <a:t>Målgruppen =&gt; Judiska ledare/präster: </a:t>
            </a:r>
            <a:r>
              <a:rPr lang="sv-SE" altLang="LID4096" dirty="0">
                <a:solidFill>
                  <a:srgbClr val="C00000"/>
                </a:solidFill>
              </a:rPr>
              <a:t>Hör därför Herrens ord, </a:t>
            </a:r>
            <a:r>
              <a:rPr lang="sv-SE" altLang="LID4096" i="1" u="sng" dirty="0">
                <a:solidFill>
                  <a:srgbClr val="C00000"/>
                </a:solidFill>
              </a:rPr>
              <a:t>ni hånare som härskar över folket här i Jerusalem</a:t>
            </a:r>
            <a:r>
              <a:rPr lang="sv-SE" altLang="LID4096" dirty="0">
                <a:solidFill>
                  <a:srgbClr val="C00000"/>
                </a:solidFill>
              </a:rPr>
              <a:t>… </a:t>
            </a:r>
          </a:p>
          <a:p>
            <a:pPr marL="361950" marR="0" lvl="0" indent="-180975"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lang="sv-SE" altLang="LID4096" b="1" dirty="0"/>
              <a:t>Lösningen = Kristus:</a:t>
            </a:r>
            <a:r>
              <a:rPr lang="sv-SE" altLang="LID4096" dirty="0">
                <a:solidFill>
                  <a:srgbClr val="C00000"/>
                </a:solidFill>
              </a:rPr>
              <a:t> Därför säger Herren: Se, jag har lagt en </a:t>
            </a:r>
            <a:r>
              <a:rPr lang="sv-SE" altLang="LID4096" i="1" u="sng" dirty="0">
                <a:solidFill>
                  <a:srgbClr val="C00000"/>
                </a:solidFill>
              </a:rPr>
              <a:t>grundsten</a:t>
            </a:r>
            <a:r>
              <a:rPr lang="sv-SE" altLang="LID4096" dirty="0">
                <a:solidFill>
                  <a:srgbClr val="C00000"/>
                </a:solidFill>
              </a:rPr>
              <a:t> i Sion… Den som tror på den behöver inte fly… </a:t>
            </a:r>
          </a:p>
          <a:p>
            <a:pPr marL="361950" marR="0" lvl="0" indent="-180975" defTabSz="914400" rtl="0" eaLnBrk="0" fontAlgn="base" latinLnBrk="0" hangingPunct="0">
              <a:lnSpc>
                <a:spcPct val="100000"/>
              </a:lnSpc>
              <a:spcBef>
                <a:spcPts val="600"/>
              </a:spcBef>
              <a:spcAft>
                <a:spcPct val="0"/>
              </a:spcAft>
              <a:buClrTx/>
              <a:buSzTx/>
              <a:buFont typeface="Arial" panose="020B0604020202020204" pitchFamily="34" charset="0"/>
              <a:buChar char="•"/>
              <a:tabLst/>
            </a:pPr>
            <a:r>
              <a:rPr lang="sv-SE" altLang="LID4096" b="1" dirty="0"/>
              <a:t>Syfte = </a:t>
            </a:r>
            <a:r>
              <a:rPr lang="sv-SE" altLang="LID4096" b="1" i="1" u="sng" dirty="0"/>
              <a:t>Varning</a:t>
            </a:r>
            <a:r>
              <a:rPr lang="sv-SE" altLang="LID4096" b="1" dirty="0"/>
              <a:t> för kommande dom: </a:t>
            </a:r>
            <a:r>
              <a:rPr lang="sv-SE" altLang="LID4096" dirty="0">
                <a:solidFill>
                  <a:srgbClr val="C00000"/>
                </a:solidFill>
              </a:rPr>
              <a:t>Ert förbund med döden</a:t>
            </a:r>
            <a:r>
              <a:rPr lang="sv-SE" altLang="LID4096" dirty="0"/>
              <a:t> [ledarnas pakt med den romerska makten]</a:t>
            </a:r>
            <a:r>
              <a:rPr lang="sv-SE" altLang="LID4096" dirty="0">
                <a:solidFill>
                  <a:srgbClr val="C00000"/>
                </a:solidFill>
              </a:rPr>
              <a:t> ska upplösas… När </a:t>
            </a:r>
            <a:r>
              <a:rPr lang="sv-SE" altLang="LID4096" i="1" u="sng" dirty="0">
                <a:solidFill>
                  <a:srgbClr val="C00000"/>
                </a:solidFill>
              </a:rPr>
              <a:t>gisslet</a:t>
            </a:r>
            <a:r>
              <a:rPr lang="sv-SE" altLang="LID4096" dirty="0">
                <a:solidFill>
                  <a:srgbClr val="C00000"/>
                </a:solidFill>
              </a:rPr>
              <a:t> </a:t>
            </a:r>
            <a:r>
              <a:rPr lang="sv-SE" altLang="LID4096" i="1" dirty="0"/>
              <a:t>[romarna]</a:t>
            </a:r>
            <a:r>
              <a:rPr lang="sv-SE" altLang="LID4096" dirty="0">
                <a:solidFill>
                  <a:srgbClr val="C00000"/>
                </a:solidFill>
              </a:rPr>
              <a:t> far fram som en störtflod ska ni bli </a:t>
            </a:r>
            <a:r>
              <a:rPr lang="sv-SE" altLang="LID4096" i="1" u="sng" dirty="0">
                <a:solidFill>
                  <a:srgbClr val="C00000"/>
                </a:solidFill>
              </a:rPr>
              <a:t>nertrampade</a:t>
            </a:r>
            <a:r>
              <a:rPr lang="sv-SE" altLang="LID4096" dirty="0">
                <a:solidFill>
                  <a:srgbClr val="C00000"/>
                </a:solidFill>
              </a:rPr>
              <a:t> </a:t>
            </a:r>
            <a:r>
              <a:rPr lang="sv-SE" altLang="LID4096" i="1" dirty="0"/>
              <a:t>[vid templets förstörelse] </a:t>
            </a:r>
            <a:r>
              <a:rPr lang="sv-SE" altLang="LID4096" i="1" u="sng" dirty="0">
                <a:solidFill>
                  <a:srgbClr val="C00000"/>
                </a:solidFill>
              </a:rPr>
              <a:t>av det</a:t>
            </a:r>
            <a:r>
              <a:rPr lang="sv-SE" altLang="LID4096" i="1" dirty="0"/>
              <a:t> [dvs romarna]</a:t>
            </a:r>
            <a:r>
              <a:rPr lang="sv-SE" altLang="LID4096" dirty="0">
                <a:solidFill>
                  <a:srgbClr val="C00000"/>
                </a:solidFill>
              </a:rPr>
              <a:t>.</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ruta 11">
            <a:extLst>
              <a:ext uri="{FF2B5EF4-FFF2-40B4-BE49-F238E27FC236}">
                <a16:creationId xmlns:a16="http://schemas.microsoft.com/office/drawing/2014/main" id="{45599F2D-D138-4389-8BD1-D9EA69976434}"/>
              </a:ext>
            </a:extLst>
          </p:cNvPr>
          <p:cNvSpPr txBox="1"/>
          <p:nvPr/>
        </p:nvSpPr>
        <p:spPr>
          <a:xfrm>
            <a:off x="3564756" y="3175891"/>
            <a:ext cx="3151067" cy="923330"/>
          </a:xfrm>
          <a:prstGeom prst="wedgeRectCallout">
            <a:avLst>
              <a:gd name="adj1" fmla="val 932"/>
              <a:gd name="adj2" fmla="val 130585"/>
            </a:avLst>
          </a:prstGeom>
          <a:solidFill>
            <a:schemeClr val="bg1">
              <a:lumMod val="85000"/>
            </a:schemeClr>
          </a:solidFill>
          <a:ln w="19050">
            <a:solidFill>
              <a:schemeClr val="accent5"/>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sv-SE" dirty="0">
                <a:solidFill>
                  <a:srgbClr val="C00000"/>
                </a:solidFill>
                <a:effectLst/>
              </a:rPr>
              <a:t>Kom till mig, alla ni som arbetar och är tyngda av bördor, så ska jag ge er </a:t>
            </a:r>
            <a:r>
              <a:rPr lang="sv-SE" i="1" u="sng" dirty="0">
                <a:solidFill>
                  <a:srgbClr val="C00000"/>
                </a:solidFill>
                <a:effectLst/>
              </a:rPr>
              <a:t>vila</a:t>
            </a:r>
            <a:r>
              <a:rPr lang="sv-SE" dirty="0">
                <a:solidFill>
                  <a:srgbClr val="C00000"/>
                </a:solidFill>
                <a:effectLst/>
              </a:rPr>
              <a:t>.</a:t>
            </a:r>
            <a:r>
              <a:rPr lang="sv-SE" dirty="0">
                <a:effectLst/>
              </a:rPr>
              <a:t> </a:t>
            </a:r>
            <a:r>
              <a:rPr lang="sv-SE" sz="1400" dirty="0">
                <a:effectLst/>
              </a:rPr>
              <a:t>(Matt 11:28)</a:t>
            </a:r>
            <a:endParaRPr lang="LID4096" dirty="0"/>
          </a:p>
        </p:txBody>
      </p:sp>
      <p:cxnSp>
        <p:nvCxnSpPr>
          <p:cNvPr id="14" name="Rak pilkoppling 13">
            <a:extLst>
              <a:ext uri="{FF2B5EF4-FFF2-40B4-BE49-F238E27FC236}">
                <a16:creationId xmlns:a16="http://schemas.microsoft.com/office/drawing/2014/main" id="{3601735E-453D-49B1-B145-7952C89E13E6}"/>
              </a:ext>
            </a:extLst>
          </p:cNvPr>
          <p:cNvCxnSpPr>
            <a:cxnSpLocks/>
            <a:stCxn id="34" idx="2"/>
            <a:endCxn id="32" idx="0"/>
          </p:cNvCxnSpPr>
          <p:nvPr/>
        </p:nvCxnSpPr>
        <p:spPr>
          <a:xfrm flipH="1">
            <a:off x="7051711" y="4028536"/>
            <a:ext cx="1424883" cy="1161893"/>
          </a:xfrm>
          <a:prstGeom prst="straightConnector1">
            <a:avLst/>
          </a:prstGeom>
          <a:ln w="31750">
            <a:solidFill>
              <a:srgbClr val="00B050"/>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17" name="Rak pilkoppling 16">
            <a:extLst>
              <a:ext uri="{FF2B5EF4-FFF2-40B4-BE49-F238E27FC236}">
                <a16:creationId xmlns:a16="http://schemas.microsoft.com/office/drawing/2014/main" id="{9B1BF8D6-F006-49B5-BF64-ED8A0020D133}"/>
              </a:ext>
            </a:extLst>
          </p:cNvPr>
          <p:cNvCxnSpPr>
            <a:cxnSpLocks/>
            <a:stCxn id="9" idx="2"/>
            <a:endCxn id="20" idx="0"/>
          </p:cNvCxnSpPr>
          <p:nvPr/>
        </p:nvCxnSpPr>
        <p:spPr>
          <a:xfrm flipH="1">
            <a:off x="1605481" y="4028536"/>
            <a:ext cx="3208060" cy="1879887"/>
          </a:xfrm>
          <a:prstGeom prst="straightConnector1">
            <a:avLst/>
          </a:prstGeom>
          <a:ln w="3175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Rak pilkoppling 20">
            <a:extLst>
              <a:ext uri="{FF2B5EF4-FFF2-40B4-BE49-F238E27FC236}">
                <a16:creationId xmlns:a16="http://schemas.microsoft.com/office/drawing/2014/main" id="{0CAE385C-2197-4249-9419-DE9360315418}"/>
              </a:ext>
            </a:extLst>
          </p:cNvPr>
          <p:cNvCxnSpPr>
            <a:cxnSpLocks/>
            <a:stCxn id="23" idx="2"/>
            <a:endCxn id="22" idx="0"/>
          </p:cNvCxnSpPr>
          <p:nvPr/>
        </p:nvCxnSpPr>
        <p:spPr>
          <a:xfrm flipH="1">
            <a:off x="10408384" y="3743967"/>
            <a:ext cx="1265977" cy="1087882"/>
          </a:xfrm>
          <a:prstGeom prst="straightConnector1">
            <a:avLst/>
          </a:prstGeom>
          <a:ln w="3175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Rak pilkoppling 17">
            <a:extLst>
              <a:ext uri="{FF2B5EF4-FFF2-40B4-BE49-F238E27FC236}">
                <a16:creationId xmlns:a16="http://schemas.microsoft.com/office/drawing/2014/main" id="{E8EED648-DA63-4D91-A4E0-1D96043BB484}"/>
              </a:ext>
            </a:extLst>
          </p:cNvPr>
          <p:cNvCxnSpPr>
            <a:cxnSpLocks/>
            <a:stCxn id="27" idx="2"/>
            <a:endCxn id="29" idx="0"/>
          </p:cNvCxnSpPr>
          <p:nvPr/>
        </p:nvCxnSpPr>
        <p:spPr>
          <a:xfrm flipH="1">
            <a:off x="6570591" y="3015763"/>
            <a:ext cx="875557" cy="2526569"/>
          </a:xfrm>
          <a:prstGeom prst="straightConnector1">
            <a:avLst/>
          </a:prstGeom>
          <a:ln w="31750">
            <a:solidFill>
              <a:srgbClr val="00B050"/>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A1D47F0C-0BFF-458A-80A9-8186C67C4969}"/>
              </a:ext>
            </a:extLst>
          </p:cNvPr>
          <p:cNvSpPr/>
          <p:nvPr/>
        </p:nvSpPr>
        <p:spPr>
          <a:xfrm>
            <a:off x="4494363" y="3764082"/>
            <a:ext cx="638355" cy="264454"/>
          </a:xfrm>
          <a:prstGeom prst="rect">
            <a:avLst/>
          </a:prstGeom>
          <a:solidFill>
            <a:schemeClr val="accent3">
              <a:lumMod val="75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Rektangel 19">
            <a:extLst>
              <a:ext uri="{FF2B5EF4-FFF2-40B4-BE49-F238E27FC236}">
                <a16:creationId xmlns:a16="http://schemas.microsoft.com/office/drawing/2014/main" id="{B418B6CF-03AE-4814-B3FE-F4185479ABD4}"/>
              </a:ext>
            </a:extLst>
          </p:cNvPr>
          <p:cNvSpPr/>
          <p:nvPr/>
        </p:nvSpPr>
        <p:spPr>
          <a:xfrm>
            <a:off x="1219199" y="5908423"/>
            <a:ext cx="772563" cy="264454"/>
          </a:xfrm>
          <a:prstGeom prst="rect">
            <a:avLst/>
          </a:prstGeom>
          <a:solidFill>
            <a:schemeClr val="accent3">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Rektangel 21">
            <a:extLst>
              <a:ext uri="{FF2B5EF4-FFF2-40B4-BE49-F238E27FC236}">
                <a16:creationId xmlns:a16="http://schemas.microsoft.com/office/drawing/2014/main" id="{C3BE83F2-3F9C-4D9D-92E4-667258A32912}"/>
              </a:ext>
            </a:extLst>
          </p:cNvPr>
          <p:cNvSpPr/>
          <p:nvPr/>
        </p:nvSpPr>
        <p:spPr>
          <a:xfrm>
            <a:off x="10106517" y="4831849"/>
            <a:ext cx="603733" cy="264454"/>
          </a:xfrm>
          <a:prstGeom prst="rect">
            <a:avLst/>
          </a:prstGeom>
          <a:solidFill>
            <a:schemeClr val="accent3">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3" name="Rektangel 22">
            <a:extLst>
              <a:ext uri="{FF2B5EF4-FFF2-40B4-BE49-F238E27FC236}">
                <a16:creationId xmlns:a16="http://schemas.microsoft.com/office/drawing/2014/main" id="{D1E3271F-0BFC-43A3-9BD9-392E413CE149}"/>
              </a:ext>
            </a:extLst>
          </p:cNvPr>
          <p:cNvSpPr/>
          <p:nvPr/>
        </p:nvSpPr>
        <p:spPr>
          <a:xfrm>
            <a:off x="11372494" y="3479513"/>
            <a:ext cx="603733" cy="264454"/>
          </a:xfrm>
          <a:prstGeom prst="rect">
            <a:avLst/>
          </a:prstGeom>
          <a:solidFill>
            <a:schemeClr val="accent3">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Rektangel 26">
            <a:extLst>
              <a:ext uri="{FF2B5EF4-FFF2-40B4-BE49-F238E27FC236}">
                <a16:creationId xmlns:a16="http://schemas.microsoft.com/office/drawing/2014/main" id="{8EC7CBD0-265F-47CE-9148-076E7153871B}"/>
              </a:ext>
            </a:extLst>
          </p:cNvPr>
          <p:cNvSpPr/>
          <p:nvPr/>
        </p:nvSpPr>
        <p:spPr>
          <a:xfrm>
            <a:off x="7041335" y="2751309"/>
            <a:ext cx="809625" cy="264454"/>
          </a:xfrm>
          <a:prstGeom prst="rect">
            <a:avLst/>
          </a:prstGeom>
          <a:solidFill>
            <a:schemeClr val="accent3">
              <a:lumMod val="75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9" name="Rektangel 28">
            <a:extLst>
              <a:ext uri="{FF2B5EF4-FFF2-40B4-BE49-F238E27FC236}">
                <a16:creationId xmlns:a16="http://schemas.microsoft.com/office/drawing/2014/main" id="{ED194B76-35C0-4664-B123-BE8974A38295}"/>
              </a:ext>
            </a:extLst>
          </p:cNvPr>
          <p:cNvSpPr/>
          <p:nvPr/>
        </p:nvSpPr>
        <p:spPr>
          <a:xfrm>
            <a:off x="6099846" y="5542332"/>
            <a:ext cx="941489" cy="264454"/>
          </a:xfrm>
          <a:prstGeom prst="rect">
            <a:avLst/>
          </a:prstGeom>
          <a:solidFill>
            <a:schemeClr val="accent3">
              <a:lumMod val="75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2" name="Rektangel 31">
            <a:extLst>
              <a:ext uri="{FF2B5EF4-FFF2-40B4-BE49-F238E27FC236}">
                <a16:creationId xmlns:a16="http://schemas.microsoft.com/office/drawing/2014/main" id="{14579729-C9C6-4F41-8A74-AD26EFDAB43B}"/>
              </a:ext>
            </a:extLst>
          </p:cNvPr>
          <p:cNvSpPr/>
          <p:nvPr/>
        </p:nvSpPr>
        <p:spPr>
          <a:xfrm>
            <a:off x="6693485" y="5190429"/>
            <a:ext cx="716451" cy="264454"/>
          </a:xfrm>
          <a:prstGeom prst="rect">
            <a:avLst/>
          </a:prstGeom>
          <a:solidFill>
            <a:schemeClr val="accent3">
              <a:lumMod val="75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4" name="Rektangel 33">
            <a:extLst>
              <a:ext uri="{FF2B5EF4-FFF2-40B4-BE49-F238E27FC236}">
                <a16:creationId xmlns:a16="http://schemas.microsoft.com/office/drawing/2014/main" id="{92EF39F3-CC6F-4470-88FA-7ED16FF51C13}"/>
              </a:ext>
            </a:extLst>
          </p:cNvPr>
          <p:cNvSpPr/>
          <p:nvPr/>
        </p:nvSpPr>
        <p:spPr>
          <a:xfrm>
            <a:off x="8038815" y="3764082"/>
            <a:ext cx="875558" cy="264454"/>
          </a:xfrm>
          <a:prstGeom prst="rect">
            <a:avLst/>
          </a:prstGeom>
          <a:solidFill>
            <a:schemeClr val="accent3">
              <a:lumMod val="75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custDataLst>
      <p:tags r:id="rId1"/>
    </p:custDataLst>
    <p:extLst>
      <p:ext uri="{BB962C8B-B14F-4D97-AF65-F5344CB8AC3E}">
        <p14:creationId xmlns:p14="http://schemas.microsoft.com/office/powerpoint/2010/main" val="254437744"/>
      </p:ext>
    </p:extLst>
  </p:cSld>
  <p:clrMapOvr>
    <a:masterClrMapping/>
  </p:clrMapOvr>
  <p:transition advTm="64722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500"/>
                                        <p:tgtEl>
                                          <p:spTgt spid="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fade">
                                      <p:cBhvr>
                                        <p:cTn id="40" dur="500"/>
                                        <p:tgtEl>
                                          <p:spTgt spid="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
                                            <p:txEl>
                                              <p:pRg st="7" end="7"/>
                                            </p:txEl>
                                          </p:spTgt>
                                        </p:tgtEl>
                                        <p:attrNameLst>
                                          <p:attrName>style.visibility</p:attrName>
                                        </p:attrNameLst>
                                      </p:cBhvr>
                                      <p:to>
                                        <p:strVal val="visible"/>
                                      </p:to>
                                    </p:set>
                                    <p:animEffect transition="in" filter="fade">
                                      <p:cBhvr>
                                        <p:cTn id="61" dur="500"/>
                                        <p:tgtEl>
                                          <p:spTgt spid="7">
                                            <p:txEl>
                                              <p:pRg st="7" end="7"/>
                                            </p:txEl>
                                          </p:spTgt>
                                        </p:tgtEl>
                                      </p:cBhvr>
                                    </p:animEffec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par>
                                <p:cTn id="70" presetID="10"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
                                            <p:txEl>
                                              <p:pRg st="8" end="8"/>
                                            </p:txEl>
                                          </p:spTgt>
                                        </p:tgtEl>
                                        <p:attrNameLst>
                                          <p:attrName>style.visibility</p:attrName>
                                        </p:attrNameLst>
                                      </p:cBhvr>
                                      <p:to>
                                        <p:strVal val="visible"/>
                                      </p:to>
                                    </p:set>
                                    <p:animEffect transition="in" filter="fade">
                                      <p:cBhvr>
                                        <p:cTn id="80" dur="500"/>
                                        <p:tgtEl>
                                          <p:spTgt spid="7">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fade">
                                      <p:cBhvr>
                                        <p:cTn id="85" dur="500"/>
                                        <p:tgtEl>
                                          <p:spTgt spid="29"/>
                                        </p:tgtEl>
                                      </p:cBhvr>
                                    </p:animEffect>
                                  </p:childTnLst>
                                </p:cTn>
                              </p:par>
                              <p:par>
                                <p:cTn id="86" presetID="10" presetClass="entr" presetSubtype="0" fill="hold"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500"/>
                                        <p:tgtEl>
                                          <p:spTgt spid="1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500"/>
                                        <p:tgtEl>
                                          <p:spTgt spid="2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
                                            <p:txEl>
                                              <p:pRg st="9" end="9"/>
                                            </p:txEl>
                                          </p:spTgt>
                                        </p:tgtEl>
                                        <p:attrNameLst>
                                          <p:attrName>style.visibility</p:attrName>
                                        </p:attrNameLst>
                                      </p:cBhvr>
                                      <p:to>
                                        <p:strVal val="visible"/>
                                      </p:to>
                                    </p:set>
                                    <p:animEffect transition="in" filter="fade">
                                      <p:cBhvr>
                                        <p:cTn id="96" dur="500"/>
                                        <p:tgtEl>
                                          <p:spTgt spid="7">
                                            <p:txEl>
                                              <p:pRg st="9" end="9"/>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fade">
                                      <p:cBhvr>
                                        <p:cTn id="101" dur="500"/>
                                        <p:tgtEl>
                                          <p:spTgt spid="9"/>
                                        </p:tgtEl>
                                      </p:cBhvr>
                                    </p:animEffect>
                                  </p:childTnLst>
                                </p:cTn>
                              </p:par>
                              <p:par>
                                <p:cTn id="102" presetID="10" presetClass="entr" presetSubtype="0" fill="hold" nodeType="with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fade">
                                      <p:cBhvr>
                                        <p:cTn id="10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2" grpId="0" animBg="1"/>
      <p:bldP spid="12" grpId="1" animBg="1"/>
      <p:bldP spid="9" grpId="0" animBg="1"/>
      <p:bldP spid="20" grpId="0" animBg="1"/>
      <p:bldP spid="22" grpId="0" animBg="1"/>
      <p:bldP spid="23" grpId="0" animBg="1"/>
      <p:bldP spid="27" grpId="0" animBg="1"/>
      <p:bldP spid="29"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93F4A8B-FD16-4661-9A63-993CA4137F90}"/>
              </a:ext>
            </a:extLst>
          </p:cNvPr>
          <p:cNvPicPr>
            <a:picLocks noChangeAspect="1"/>
          </p:cNvPicPr>
          <p:nvPr/>
        </p:nvPicPr>
        <p:blipFill rotWithShape="1">
          <a:blip r:embed="rId4">
            <a:alphaModFix amt="50000"/>
            <a:duotone>
              <a:schemeClr val="accent5">
                <a:shade val="45000"/>
                <a:satMod val="135000"/>
              </a:schemeClr>
              <a:prstClr val="white"/>
            </a:duotone>
            <a:extLst>
              <a:ext uri="{BEBA8EAE-BF5A-486C-A8C5-ECC9F3942E4B}">
                <a14:imgProps xmlns:a14="http://schemas.microsoft.com/office/drawing/2010/main">
                  <a14:imgLayer r:embed="rId5">
                    <a14:imgEffect>
                      <a14:saturation sat="185000"/>
                    </a14:imgEffect>
                  </a14:imgLayer>
                </a14:imgProps>
              </a:ext>
            </a:extLst>
          </a:blip>
          <a:srcRect b="25190"/>
          <a:stretch/>
        </p:blipFill>
        <p:spPr>
          <a:xfrm>
            <a:off x="0" y="683999"/>
            <a:ext cx="12192000" cy="6174001"/>
          </a:xfrm>
          <a:prstGeom prst="rect">
            <a:avLst/>
          </a:prstGeom>
        </p:spPr>
      </p:pic>
      <p:sp>
        <p:nvSpPr>
          <p:cNvPr id="2" name="Rubrik 1">
            <a:extLst>
              <a:ext uri="{FF2B5EF4-FFF2-40B4-BE49-F238E27FC236}">
                <a16:creationId xmlns:a16="http://schemas.microsoft.com/office/drawing/2014/main" id="{8A352997-E3D1-4CD3-8BCF-8B7D5940DE17}"/>
              </a:ext>
            </a:extLst>
          </p:cNvPr>
          <p:cNvSpPr>
            <a:spLocks noGrp="1"/>
          </p:cNvSpPr>
          <p:nvPr>
            <p:ph type="title"/>
          </p:nvPr>
        </p:nvSpPr>
        <p:spPr/>
        <p:txBody>
          <a:bodyPr/>
          <a:lstStyle/>
          <a:p>
            <a:r>
              <a:rPr lang="sv-SE" dirty="0"/>
              <a:t>Annan typ av tungotal?</a:t>
            </a:r>
            <a:endParaRPr lang="LID4096" dirty="0"/>
          </a:p>
        </p:txBody>
      </p:sp>
      <p:sp>
        <p:nvSpPr>
          <p:cNvPr id="7" name="textruta 6">
            <a:extLst>
              <a:ext uri="{FF2B5EF4-FFF2-40B4-BE49-F238E27FC236}">
                <a16:creationId xmlns:a16="http://schemas.microsoft.com/office/drawing/2014/main" id="{7BD2CEA6-91CD-4033-BA00-5C7548ADB24F}"/>
              </a:ext>
            </a:extLst>
          </p:cNvPr>
          <p:cNvSpPr txBox="1"/>
          <p:nvPr/>
        </p:nvSpPr>
        <p:spPr>
          <a:xfrm>
            <a:off x="2009149" y="4971903"/>
            <a:ext cx="3693459" cy="432000"/>
          </a:xfrm>
          <a:prstGeom prst="rightArrow">
            <a:avLst>
              <a:gd name="adj1" fmla="val 100000"/>
              <a:gd name="adj2" fmla="val 50000"/>
            </a:avLst>
          </a:prstGeom>
          <a:solidFill>
            <a:schemeClr val="accent3">
              <a:lumMod val="40000"/>
              <a:lumOff val="60000"/>
            </a:schemeClr>
          </a:solidFill>
          <a:ln>
            <a:solidFill>
              <a:schemeClr val="bg1">
                <a:lumMod val="50000"/>
              </a:schemeClr>
            </a:solidFill>
          </a:ln>
          <a:effectLst>
            <a:outerShdw blurRad="38100" dist="63500" dir="2700000" algn="tl" rotWithShape="0">
              <a:prstClr val="black"/>
            </a:outerShdw>
          </a:effectLst>
        </p:spPr>
        <p:txBody>
          <a:bodyPr wrap="square" lIns="324000" anchor="ctr">
            <a:noAutofit/>
          </a:bodyPr>
          <a:lstStyle/>
          <a:p>
            <a:pPr>
              <a:spcBef>
                <a:spcPts val="1200"/>
              </a:spcBef>
            </a:pPr>
            <a:r>
              <a:rPr lang="sv-SE" sz="2000" dirty="0"/>
              <a:t>Kan Gud ge tungotal idag?</a:t>
            </a:r>
          </a:p>
        </p:txBody>
      </p:sp>
      <p:sp>
        <p:nvSpPr>
          <p:cNvPr id="9" name="textruta 8">
            <a:extLst>
              <a:ext uri="{FF2B5EF4-FFF2-40B4-BE49-F238E27FC236}">
                <a16:creationId xmlns:a16="http://schemas.microsoft.com/office/drawing/2014/main" id="{151AF1D0-22C3-414D-A7FF-6236CFF537EE}"/>
              </a:ext>
            </a:extLst>
          </p:cNvPr>
          <p:cNvSpPr txBox="1"/>
          <p:nvPr/>
        </p:nvSpPr>
        <p:spPr>
          <a:xfrm>
            <a:off x="5898012" y="4977400"/>
            <a:ext cx="4056953" cy="432000"/>
          </a:xfrm>
          <a:prstGeom prst="ellipse">
            <a:avLst/>
          </a:prstGeom>
          <a:solidFill>
            <a:schemeClr val="accent3">
              <a:lumMod val="40000"/>
              <a:lumOff val="60000"/>
            </a:schemeClr>
          </a:solidFill>
          <a:ln>
            <a:solidFill>
              <a:schemeClr val="bg1">
                <a:lumMod val="50000"/>
              </a:schemeClr>
            </a:solidFill>
          </a:ln>
          <a:effectLst>
            <a:outerShdw blurRad="38100" dist="63500" dir="2700000" algn="tl" rotWithShape="0">
              <a:prstClr val="black"/>
            </a:outerShdw>
          </a:effectLst>
        </p:spPr>
        <p:txBody>
          <a:bodyPr wrap="square" anchor="ctr">
            <a:spAutoFit/>
          </a:bodyPr>
          <a:lstStyle/>
          <a:p>
            <a:pPr algn="ctr"/>
            <a:r>
              <a:rPr lang="sv-SE" sz="2000" dirty="0"/>
              <a:t>Självklart, han är ju Gud!</a:t>
            </a:r>
          </a:p>
        </p:txBody>
      </p:sp>
      <p:sp>
        <p:nvSpPr>
          <p:cNvPr id="10" name="textruta 9">
            <a:extLst>
              <a:ext uri="{FF2B5EF4-FFF2-40B4-BE49-F238E27FC236}">
                <a16:creationId xmlns:a16="http://schemas.microsoft.com/office/drawing/2014/main" id="{E328B84F-848E-4347-B909-A2E0D8C8B176}"/>
              </a:ext>
            </a:extLst>
          </p:cNvPr>
          <p:cNvSpPr txBox="1"/>
          <p:nvPr/>
        </p:nvSpPr>
        <p:spPr>
          <a:xfrm>
            <a:off x="2009149" y="5552234"/>
            <a:ext cx="3693459" cy="432000"/>
          </a:xfrm>
          <a:prstGeom prst="rightArrow">
            <a:avLst>
              <a:gd name="adj1" fmla="val 100000"/>
              <a:gd name="adj2" fmla="val 50000"/>
            </a:avLst>
          </a:prstGeom>
          <a:solidFill>
            <a:schemeClr val="accent2">
              <a:lumMod val="40000"/>
              <a:lumOff val="60000"/>
            </a:schemeClr>
          </a:solidFill>
          <a:ln>
            <a:solidFill>
              <a:schemeClr val="bg1">
                <a:lumMod val="50000"/>
              </a:schemeClr>
            </a:solidFill>
          </a:ln>
          <a:effectLst>
            <a:outerShdw blurRad="38100" dist="63500" dir="2700000" algn="tl" rotWithShape="0">
              <a:prstClr val="black"/>
            </a:outerShdw>
          </a:effectLst>
        </p:spPr>
        <p:txBody>
          <a:bodyPr wrap="square" lIns="324000" anchor="ctr">
            <a:noAutofit/>
          </a:bodyPr>
          <a:lstStyle/>
          <a:p>
            <a:pPr>
              <a:spcBef>
                <a:spcPts val="1200"/>
              </a:spcBef>
            </a:pPr>
            <a:r>
              <a:rPr lang="sv-SE" sz="2000" dirty="0"/>
              <a:t>Gör han det?</a:t>
            </a:r>
          </a:p>
        </p:txBody>
      </p:sp>
      <p:sp>
        <p:nvSpPr>
          <p:cNvPr id="11" name="textruta 10">
            <a:extLst>
              <a:ext uri="{FF2B5EF4-FFF2-40B4-BE49-F238E27FC236}">
                <a16:creationId xmlns:a16="http://schemas.microsoft.com/office/drawing/2014/main" id="{F722F9C2-97BB-4F13-8D5D-46F8119CAA06}"/>
              </a:ext>
            </a:extLst>
          </p:cNvPr>
          <p:cNvSpPr txBox="1"/>
          <p:nvPr/>
        </p:nvSpPr>
        <p:spPr>
          <a:xfrm>
            <a:off x="5898012" y="5552156"/>
            <a:ext cx="4056953" cy="432000"/>
          </a:xfrm>
          <a:prstGeom prst="ellipse">
            <a:avLst/>
          </a:prstGeom>
          <a:solidFill>
            <a:schemeClr val="accent2">
              <a:lumMod val="40000"/>
              <a:lumOff val="60000"/>
            </a:schemeClr>
          </a:solidFill>
          <a:ln>
            <a:solidFill>
              <a:schemeClr val="bg1">
                <a:lumMod val="50000"/>
              </a:schemeClr>
            </a:solidFill>
          </a:ln>
          <a:effectLst>
            <a:outerShdw blurRad="38100" dist="63500" dir="2700000" algn="tl" rotWithShape="0">
              <a:prstClr val="black"/>
            </a:outerShdw>
          </a:effectLst>
        </p:spPr>
        <p:txBody>
          <a:bodyPr wrap="square" anchor="ctr">
            <a:spAutoFit/>
          </a:bodyPr>
          <a:lstStyle/>
          <a:p>
            <a:pPr algn="ctr">
              <a:spcBef>
                <a:spcPts val="1200"/>
              </a:spcBef>
            </a:pPr>
            <a:r>
              <a:rPr lang="sv-SE" sz="2000" dirty="0"/>
              <a:t>Jag vet inte!</a:t>
            </a:r>
          </a:p>
        </p:txBody>
      </p:sp>
      <p:sp>
        <p:nvSpPr>
          <p:cNvPr id="13" name="textruta 12">
            <a:extLst>
              <a:ext uri="{FF2B5EF4-FFF2-40B4-BE49-F238E27FC236}">
                <a16:creationId xmlns:a16="http://schemas.microsoft.com/office/drawing/2014/main" id="{A19473C7-99D3-4A7B-8A53-2291239E432C}"/>
              </a:ext>
            </a:extLst>
          </p:cNvPr>
          <p:cNvSpPr txBox="1"/>
          <p:nvPr/>
        </p:nvSpPr>
        <p:spPr>
          <a:xfrm>
            <a:off x="2009149" y="6132565"/>
            <a:ext cx="7945816" cy="432000"/>
          </a:xfrm>
          <a:prstGeom prst="rect">
            <a:avLst/>
          </a:prstGeom>
          <a:solidFill>
            <a:schemeClr val="accent5">
              <a:lumMod val="40000"/>
              <a:lumOff val="60000"/>
            </a:schemeClr>
          </a:solidFill>
          <a:ln>
            <a:solidFill>
              <a:schemeClr val="bg1">
                <a:lumMod val="50000"/>
              </a:schemeClr>
            </a:solidFill>
          </a:ln>
          <a:effectLst>
            <a:outerShdw blurRad="38100" dist="63500" dir="2700000" algn="tl" rotWithShape="0">
              <a:prstClr val="black"/>
            </a:outerShdw>
          </a:effectLst>
        </p:spPr>
        <p:txBody>
          <a:bodyPr wrap="square" lIns="324000" anchor="ctr">
            <a:noAutofit/>
          </a:bodyPr>
          <a:lstStyle/>
          <a:p>
            <a:pPr>
              <a:spcBef>
                <a:spcPts val="1200"/>
              </a:spcBef>
            </a:pPr>
            <a:r>
              <a:rPr lang="sv-SE" sz="2000" dirty="0"/>
              <a:t>Min poäng är att det inte går att argumentera för det </a:t>
            </a:r>
            <a:r>
              <a:rPr lang="sv-SE" sz="2000" i="1" u="sng" dirty="0"/>
              <a:t>utifrån Bibeln</a:t>
            </a:r>
            <a:r>
              <a:rPr lang="sv-SE" sz="2000" dirty="0"/>
              <a:t>.</a:t>
            </a:r>
          </a:p>
        </p:txBody>
      </p:sp>
      <p:sp>
        <p:nvSpPr>
          <p:cNvPr id="8" name="textruta 7">
            <a:extLst>
              <a:ext uri="{FF2B5EF4-FFF2-40B4-BE49-F238E27FC236}">
                <a16:creationId xmlns:a16="http://schemas.microsoft.com/office/drawing/2014/main" id="{6FABCE03-A532-49C0-855A-C9050B0F3C55}"/>
              </a:ext>
            </a:extLst>
          </p:cNvPr>
          <p:cNvSpPr txBox="1"/>
          <p:nvPr/>
        </p:nvSpPr>
        <p:spPr>
          <a:xfrm>
            <a:off x="0" y="788825"/>
            <a:ext cx="12192000" cy="3929281"/>
          </a:xfrm>
          <a:prstGeom prst="rect">
            <a:avLst/>
          </a:prstGeom>
          <a:noFill/>
        </p:spPr>
        <p:txBody>
          <a:bodyPr wrap="square" lIns="180000">
            <a:spAutoFit/>
          </a:bodyPr>
          <a:lstStyle/>
          <a:p>
            <a:r>
              <a:rPr lang="sv-SE" dirty="0"/>
              <a:t>I karismatiska sammanhang blir tungotalet ofta ett kvalitetsmärke för äkta kristen tro.</a:t>
            </a:r>
            <a:endParaRPr lang="sv-SE" dirty="0">
              <a:highlight>
                <a:srgbClr val="FFFF00"/>
              </a:highlight>
            </a:endParaRPr>
          </a:p>
          <a:p>
            <a:pPr>
              <a:spcBef>
                <a:spcPts val="1000"/>
              </a:spcBef>
            </a:pPr>
            <a:r>
              <a:rPr lang="sv-SE" dirty="0"/>
              <a:t>Ofta menar man dock en </a:t>
            </a:r>
            <a:r>
              <a:rPr lang="sv-SE" i="1" u="sng" dirty="0"/>
              <a:t>annan form</a:t>
            </a:r>
            <a:r>
              <a:rPr lang="sv-SE" dirty="0"/>
              <a:t> av tungotal än det ursprungliga:</a:t>
            </a:r>
            <a:br>
              <a:rPr lang="sv-SE" dirty="0"/>
            </a:br>
            <a:r>
              <a:rPr lang="sv-SE" dirty="0"/>
              <a:t>ett privat </a:t>
            </a:r>
            <a:r>
              <a:rPr lang="sv-SE" b="1" i="1" dirty="0"/>
              <a:t>bönespråk</a:t>
            </a:r>
            <a:r>
              <a:rPr lang="sv-SE" dirty="0"/>
              <a:t> eller </a:t>
            </a:r>
            <a:r>
              <a:rPr lang="sv-SE" b="1" i="1" dirty="0"/>
              <a:t>himmelskt språk</a:t>
            </a:r>
            <a:r>
              <a:rPr lang="sv-SE" dirty="0"/>
              <a:t>.</a:t>
            </a:r>
          </a:p>
          <a:p>
            <a:pPr>
              <a:spcBef>
                <a:spcPts val="1000"/>
              </a:spcBef>
            </a:pPr>
            <a:r>
              <a:rPr lang="sv-SE" dirty="0"/>
              <a:t>Ett bevis anses vara Paulus ord: </a:t>
            </a:r>
            <a:r>
              <a:rPr lang="sv-SE" dirty="0">
                <a:solidFill>
                  <a:srgbClr val="C00000"/>
                </a:solidFill>
              </a:rPr>
              <a:t>Om jag talar både människors och </a:t>
            </a:r>
            <a:r>
              <a:rPr lang="sv-SE" b="1" i="1" dirty="0">
                <a:solidFill>
                  <a:srgbClr val="C00000"/>
                </a:solidFill>
              </a:rPr>
              <a:t>änglars språk</a:t>
            </a:r>
            <a:r>
              <a:rPr lang="sv-SE" dirty="0">
                <a:solidFill>
                  <a:srgbClr val="C00000"/>
                </a:solidFill>
              </a:rPr>
              <a:t> men </a:t>
            </a:r>
            <a:r>
              <a:rPr lang="sv-SE" i="1" u="sng" dirty="0">
                <a:solidFill>
                  <a:srgbClr val="C00000"/>
                </a:solidFill>
              </a:rPr>
              <a:t>inte har kärlek</a:t>
            </a:r>
            <a:r>
              <a:rPr lang="sv-SE" dirty="0">
                <a:solidFill>
                  <a:srgbClr val="C00000"/>
                </a:solidFill>
              </a:rPr>
              <a:t>, är jag bara ekande brons eller en skrällande cymbal. Och om jag har profetisk gåva och vet </a:t>
            </a:r>
            <a:r>
              <a:rPr lang="sv-SE" i="1" u="sng" dirty="0">
                <a:solidFill>
                  <a:srgbClr val="C00000"/>
                </a:solidFill>
              </a:rPr>
              <a:t>alla</a:t>
            </a:r>
            <a:r>
              <a:rPr lang="sv-SE" dirty="0">
                <a:solidFill>
                  <a:srgbClr val="C00000"/>
                </a:solidFill>
              </a:rPr>
              <a:t> hemligheter och har </a:t>
            </a:r>
            <a:r>
              <a:rPr lang="sv-SE" i="1" u="sng" dirty="0">
                <a:solidFill>
                  <a:srgbClr val="C00000"/>
                </a:solidFill>
              </a:rPr>
              <a:t>all</a:t>
            </a:r>
            <a:r>
              <a:rPr lang="sv-SE" dirty="0">
                <a:solidFill>
                  <a:srgbClr val="C00000"/>
                </a:solidFill>
              </a:rPr>
              <a:t> kunskap, och om jag har </a:t>
            </a:r>
            <a:r>
              <a:rPr lang="sv-SE" i="1" u="sng" dirty="0">
                <a:solidFill>
                  <a:srgbClr val="C00000"/>
                </a:solidFill>
              </a:rPr>
              <a:t>all</a:t>
            </a:r>
            <a:r>
              <a:rPr lang="sv-SE" dirty="0">
                <a:solidFill>
                  <a:srgbClr val="C00000"/>
                </a:solidFill>
              </a:rPr>
              <a:t> tro så att jag kan flytta berg men inte har kärlek, så är jag ingenting. </a:t>
            </a:r>
            <a:r>
              <a:rPr lang="sv-SE" sz="1400" dirty="0"/>
              <a:t>(1 Kor 13:1-2)</a:t>
            </a:r>
          </a:p>
          <a:p>
            <a:pPr>
              <a:spcBef>
                <a:spcPts val="1000"/>
              </a:spcBef>
            </a:pPr>
            <a:r>
              <a:rPr lang="sv-SE" dirty="0">
                <a:solidFill>
                  <a:prstClr val="black"/>
                </a:solidFill>
              </a:rPr>
              <a:t>Märk att de nämnda gåvorna är </a:t>
            </a:r>
            <a:r>
              <a:rPr lang="sv-SE" i="1" u="sng" dirty="0">
                <a:solidFill>
                  <a:prstClr val="black"/>
                </a:solidFill>
              </a:rPr>
              <a:t>hypotetiskt</a:t>
            </a:r>
            <a:r>
              <a:rPr lang="sv-SE" dirty="0">
                <a:solidFill>
                  <a:prstClr val="black"/>
                </a:solidFill>
              </a:rPr>
              <a:t> fullkomliga. Andemeningen är att kärleken övertrumfar även dessa.</a:t>
            </a:r>
            <a:endParaRPr lang="sv-SE" sz="1400" dirty="0">
              <a:highlight>
                <a:srgbClr val="FFFF00"/>
              </a:highlight>
            </a:endParaRPr>
          </a:p>
          <a:p>
            <a:pPr>
              <a:spcBef>
                <a:spcPts val="1000"/>
              </a:spcBef>
            </a:pPr>
            <a:r>
              <a:rPr lang="sv-SE" dirty="0"/>
              <a:t>Varför kan inte Paulus inte tala om ett privat bönespråk?</a:t>
            </a:r>
          </a:p>
          <a:p>
            <a:pPr marL="447675" indent="-266700">
              <a:buFont typeface="Arial" panose="020B0604020202020204" pitchFamily="34" charset="0"/>
              <a:buChar char="•"/>
            </a:pPr>
            <a:r>
              <a:rPr lang="sv-SE" dirty="0">
                <a:solidFill>
                  <a:srgbClr val="C00000"/>
                </a:solidFill>
              </a:rPr>
              <a:t>T</a:t>
            </a:r>
            <a:r>
              <a:rPr lang="sv-SE" dirty="0">
                <a:solidFill>
                  <a:srgbClr val="C00000"/>
                </a:solidFill>
                <a:effectLst/>
              </a:rPr>
              <a:t>ungomålen är ett tecken inte för de troende utan för de </a:t>
            </a:r>
            <a:r>
              <a:rPr lang="sv-SE" i="1" u="sng" dirty="0">
                <a:solidFill>
                  <a:srgbClr val="C00000"/>
                </a:solidFill>
                <a:effectLst/>
              </a:rPr>
              <a:t>otroende</a:t>
            </a:r>
            <a:r>
              <a:rPr lang="sv-SE" dirty="0">
                <a:solidFill>
                  <a:srgbClr val="C00000"/>
                </a:solidFill>
                <a:effectLst/>
              </a:rPr>
              <a:t>. </a:t>
            </a:r>
            <a:r>
              <a:rPr lang="sv-SE" sz="1400" dirty="0">
                <a:effectLst/>
              </a:rPr>
              <a:t>(1 Kor 14:22)</a:t>
            </a:r>
          </a:p>
          <a:p>
            <a:pPr marL="447675" indent="-266700">
              <a:buFont typeface="Arial" panose="020B0604020202020204" pitchFamily="34" charset="0"/>
              <a:buChar char="•"/>
            </a:pPr>
            <a:r>
              <a:rPr lang="sv-SE" dirty="0">
                <a:solidFill>
                  <a:srgbClr val="C00000"/>
                </a:solidFill>
                <a:effectLst/>
              </a:rPr>
              <a:t>Hos var och en manifesterar sig Anden så att den blir till det </a:t>
            </a:r>
            <a:r>
              <a:rPr lang="sv-SE" i="1" u="sng" dirty="0">
                <a:solidFill>
                  <a:srgbClr val="C00000"/>
                </a:solidFill>
                <a:effectLst/>
              </a:rPr>
              <a:t>gemensamma bästa</a:t>
            </a:r>
            <a:r>
              <a:rPr lang="sv-SE" dirty="0">
                <a:solidFill>
                  <a:srgbClr val="C00000"/>
                </a:solidFill>
                <a:effectLst/>
              </a:rPr>
              <a:t>.</a:t>
            </a:r>
            <a:r>
              <a:rPr lang="sv-SE" dirty="0">
                <a:effectLst/>
              </a:rPr>
              <a:t> </a:t>
            </a:r>
            <a:r>
              <a:rPr lang="sv-SE" sz="1400" dirty="0">
                <a:effectLst/>
              </a:rPr>
              <a:t>(1 Kor </a:t>
            </a:r>
            <a:r>
              <a:rPr lang="sv-SE" sz="1400" dirty="0"/>
              <a:t>12:7, NUB)</a:t>
            </a:r>
          </a:p>
          <a:p>
            <a:pPr marL="447675" indent="-266700">
              <a:buFont typeface="Arial" panose="020B0604020202020204" pitchFamily="34" charset="0"/>
              <a:buChar char="•"/>
            </a:pPr>
            <a:r>
              <a:rPr lang="sv-SE" dirty="0">
                <a:solidFill>
                  <a:srgbClr val="C00000"/>
                </a:solidFill>
              </a:rPr>
              <a:t>Eftersom ni är ivriga att få Andens gåvor, sök då sådana som </a:t>
            </a:r>
            <a:r>
              <a:rPr lang="sv-SE" i="1" u="sng" dirty="0">
                <a:solidFill>
                  <a:srgbClr val="C00000"/>
                </a:solidFill>
              </a:rPr>
              <a:t>bygger upp församlingen</a:t>
            </a:r>
            <a:r>
              <a:rPr lang="sv-SE" dirty="0">
                <a:solidFill>
                  <a:srgbClr val="C00000"/>
                </a:solidFill>
              </a:rPr>
              <a:t>.</a:t>
            </a:r>
            <a:r>
              <a:rPr lang="sv-SE" dirty="0"/>
              <a:t> </a:t>
            </a:r>
            <a:r>
              <a:rPr lang="sv-SE" sz="1400" dirty="0"/>
              <a:t>(1 Kor 14:12)</a:t>
            </a:r>
            <a:endParaRPr lang="sv-SE" dirty="0">
              <a:effectLst/>
            </a:endParaRPr>
          </a:p>
          <a:p>
            <a:pPr marL="447675" indent="-266700">
              <a:buFont typeface="Arial" panose="020B0604020202020204" pitchFamily="34" charset="0"/>
              <a:buChar char="•"/>
            </a:pPr>
            <a:r>
              <a:rPr lang="sv-SE" dirty="0"/>
              <a:t>Därför finns inget </a:t>
            </a:r>
            <a:r>
              <a:rPr lang="sv-SE" i="1" u="sng" dirty="0"/>
              <a:t>bibliskt</a:t>
            </a:r>
            <a:r>
              <a:rPr lang="sv-SE" dirty="0"/>
              <a:t> stöd för någon annan form av tungotal.</a:t>
            </a:r>
          </a:p>
        </p:txBody>
      </p:sp>
      <p:sp>
        <p:nvSpPr>
          <p:cNvPr id="14" name="textruta 13">
            <a:extLst>
              <a:ext uri="{FF2B5EF4-FFF2-40B4-BE49-F238E27FC236}">
                <a16:creationId xmlns:a16="http://schemas.microsoft.com/office/drawing/2014/main" id="{F6AAF7A6-434E-4C51-BE20-C34BCBAC1279}"/>
              </a:ext>
            </a:extLst>
          </p:cNvPr>
          <p:cNvSpPr txBox="1"/>
          <p:nvPr/>
        </p:nvSpPr>
        <p:spPr>
          <a:xfrm>
            <a:off x="4823984" y="926671"/>
            <a:ext cx="3571290" cy="646331"/>
          </a:xfrm>
          <a:prstGeom prst="wedgeRectCallout">
            <a:avLst>
              <a:gd name="adj1" fmla="val -1487"/>
              <a:gd name="adj2" fmla="val 112406"/>
            </a:avLst>
          </a:prstGeom>
          <a:solidFill>
            <a:schemeClr val="bg1">
              <a:lumMod val="85000"/>
            </a:schemeClr>
          </a:solidFill>
          <a:ln w="19050">
            <a:solidFill>
              <a:schemeClr val="accent5"/>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sv-SE" b="1" dirty="0">
                <a:solidFill>
                  <a:schemeClr val="tx1"/>
                </a:solidFill>
                <a:effectLst/>
              </a:rPr>
              <a:t>”Ängelska”</a:t>
            </a:r>
            <a:r>
              <a:rPr lang="sv-SE" dirty="0">
                <a:solidFill>
                  <a:schemeClr val="tx1"/>
                </a:solidFill>
                <a:effectLst/>
              </a:rPr>
              <a:t> finns inte i Bibeln, utan änglar talar alltid jordiska språk!</a:t>
            </a:r>
            <a:endParaRPr lang="LID4096" dirty="0">
              <a:solidFill>
                <a:schemeClr val="tx1"/>
              </a:solidFill>
            </a:endParaRPr>
          </a:p>
        </p:txBody>
      </p:sp>
    </p:spTree>
    <p:custDataLst>
      <p:tags r:id="rId1"/>
    </p:custDataLst>
    <p:extLst>
      <p:ext uri="{BB962C8B-B14F-4D97-AF65-F5344CB8AC3E}">
        <p14:creationId xmlns:p14="http://schemas.microsoft.com/office/powerpoint/2010/main" val="2998802692"/>
      </p:ext>
    </p:extLst>
  </p:cSld>
  <p:clrMapOvr>
    <a:masterClrMapping/>
  </p:clrMapOvr>
  <p:transition advTm="34769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fade">
                                      <p:cBhvr>
                                        <p:cTn id="32" dur="500"/>
                                        <p:tgtEl>
                                          <p:spTgt spid="8">
                                            <p:txEl>
                                              <p:pRg st="4" end="4"/>
                                            </p:txEl>
                                          </p:spTgt>
                                        </p:tgtEl>
                                      </p:cBhvr>
                                    </p:animEffect>
                                  </p:childTnLst>
                                </p:cTn>
                              </p:par>
                              <p:par>
                                <p:cTn id="33" presetID="10" presetClass="exit" presetSubtype="0" fill="hold" grpId="1"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fade">
                                      <p:cBhvr>
                                        <p:cTn id="40" dur="500"/>
                                        <p:tgtEl>
                                          <p:spTgt spid="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Effect transition="in" filter="fade">
                                      <p:cBhvr>
                                        <p:cTn id="45" dur="500"/>
                                        <p:tgtEl>
                                          <p:spTgt spid="8">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xEl>
                                              <p:pRg st="7" end="7"/>
                                            </p:txEl>
                                          </p:spTgt>
                                        </p:tgtEl>
                                        <p:attrNameLst>
                                          <p:attrName>style.visibility</p:attrName>
                                        </p:attrNameLst>
                                      </p:cBhvr>
                                      <p:to>
                                        <p:strVal val="visible"/>
                                      </p:to>
                                    </p:set>
                                    <p:animEffect transition="in" filter="fade">
                                      <p:cBhvr>
                                        <p:cTn id="50" dur="500"/>
                                        <p:tgtEl>
                                          <p:spTgt spid="8">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xEl>
                                              <p:pRg st="8" end="8"/>
                                            </p:txEl>
                                          </p:spTgt>
                                        </p:tgtEl>
                                        <p:attrNameLst>
                                          <p:attrName>style.visibility</p:attrName>
                                        </p:attrNameLst>
                                      </p:cBhvr>
                                      <p:to>
                                        <p:strVal val="visible"/>
                                      </p:to>
                                    </p:set>
                                    <p:animEffect transition="in" filter="fade">
                                      <p:cBhvr>
                                        <p:cTn id="55" dur="500"/>
                                        <p:tgtEl>
                                          <p:spTgt spid="8">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3" grpId="0" animBg="1"/>
      <p:bldP spid="8" grpId="0" uiExpand="1" build="p"/>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352997-E3D1-4CD3-8BCF-8B7D5940DE17}"/>
              </a:ext>
            </a:extLst>
          </p:cNvPr>
          <p:cNvSpPr>
            <a:spLocks noGrp="1"/>
          </p:cNvSpPr>
          <p:nvPr>
            <p:ph type="title"/>
          </p:nvPr>
        </p:nvSpPr>
        <p:spPr/>
        <p:txBody>
          <a:bodyPr/>
          <a:lstStyle/>
          <a:p>
            <a:r>
              <a:rPr lang="sv-SE" sz="3200" dirty="0"/>
              <a:t>1 Kor 14: </a:t>
            </a:r>
            <a:r>
              <a:rPr lang="sv-SE" sz="3200" i="1" u="sng" dirty="0"/>
              <a:t>Förebråelse</a:t>
            </a:r>
            <a:r>
              <a:rPr lang="sv-SE" sz="3200" dirty="0"/>
              <a:t> för fel användning av tungotal</a:t>
            </a:r>
            <a:endParaRPr lang="LID4096" sz="3200" dirty="0"/>
          </a:p>
        </p:txBody>
      </p:sp>
      <p:sp>
        <p:nvSpPr>
          <p:cNvPr id="3" name="Rectangle 1">
            <a:extLst>
              <a:ext uri="{FF2B5EF4-FFF2-40B4-BE49-F238E27FC236}">
                <a16:creationId xmlns:a16="http://schemas.microsoft.com/office/drawing/2014/main" id="{088F9782-534D-4B96-81C5-36C28C70E263}"/>
              </a:ext>
            </a:extLst>
          </p:cNvPr>
          <p:cNvSpPr>
            <a:spLocks noChangeArrowheads="1"/>
          </p:cNvSpPr>
          <p:nvPr/>
        </p:nvSpPr>
        <p:spPr bwMode="auto">
          <a:xfrm>
            <a:off x="20024" y="687162"/>
            <a:ext cx="12212024" cy="615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45720" rIns="10800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sv-SE" altLang="LID4096" b="0" i="0" u="none" strike="noStrike" cap="none" normalizeH="0" baseline="0" dirty="0">
                <a:ln>
                  <a:noFill/>
                </a:ln>
                <a:effectLst>
                  <a:outerShdw blurRad="38100" dist="38100" dir="2700000" algn="tl">
                    <a:srgbClr val="000000">
                      <a:alpha val="43137"/>
                    </a:srgbClr>
                  </a:outerShdw>
                </a:effectLst>
              </a:rPr>
              <a:t>Paulus adresserar kollektivet (församlingen), inte individen: </a:t>
            </a:r>
            <a:r>
              <a:rPr kumimoji="0" lang="LID4096" altLang="LID4096" b="0" i="0" u="none" strike="noStrike" cap="none" normalizeH="0" baseline="0" dirty="0">
                <a:ln>
                  <a:noFill/>
                </a:ln>
                <a:solidFill>
                  <a:srgbClr val="C00000"/>
                </a:solidFill>
                <a:effectLst/>
              </a:rPr>
              <a:t>Sträva efter</a:t>
            </a:r>
            <a:r>
              <a:rPr kumimoji="0" lang="sv-SE" altLang="LID4096" b="0" i="0" u="none" strike="noStrike" cap="none" normalizeH="0" baseline="0" dirty="0">
                <a:ln>
                  <a:noFill/>
                </a:ln>
                <a:solidFill>
                  <a:srgbClr val="C00000"/>
                </a:solidFill>
                <a:effectLst/>
              </a:rPr>
              <a:t>…</a:t>
            </a:r>
          </a:p>
          <a:p>
            <a:pPr marL="0" marR="0" lvl="0" indent="0" algn="l" defTabSz="914400" rtl="0" eaLnBrk="0" fontAlgn="base" latinLnBrk="0" hangingPunct="0">
              <a:lnSpc>
                <a:spcPct val="100000"/>
              </a:lnSpc>
              <a:spcBef>
                <a:spcPts val="1200"/>
              </a:spcBef>
              <a:spcAft>
                <a:spcPct val="0"/>
              </a:spcAft>
              <a:buClrTx/>
              <a:buSzTx/>
              <a:buFontTx/>
              <a:buNone/>
              <a:tabLst/>
            </a:pPr>
            <a:r>
              <a:rPr lang="sv-SE" altLang="LID4096" dirty="0">
                <a:effectLst>
                  <a:outerShdw blurRad="38100" dist="38100" dir="2700000" algn="tl">
                    <a:srgbClr val="000000">
                      <a:alpha val="43137"/>
                    </a:srgbClr>
                  </a:outerShdw>
                </a:effectLst>
              </a:rPr>
              <a:t>Prioritetsordning:</a:t>
            </a:r>
            <a:r>
              <a:rPr lang="sv-SE" altLang="LID4096" dirty="0"/>
              <a:t> </a:t>
            </a:r>
            <a:r>
              <a:rPr kumimoji="0" lang="LID4096" altLang="LID4096" b="0" i="0" u="none" strike="noStrike" cap="none" normalizeH="0" baseline="0" dirty="0">
                <a:ln>
                  <a:noFill/>
                </a:ln>
                <a:solidFill>
                  <a:srgbClr val="C00000"/>
                </a:solidFill>
                <a:effectLst/>
              </a:rPr>
              <a:t> </a:t>
            </a:r>
            <a:r>
              <a:rPr kumimoji="0" lang="sv-SE" altLang="LID4096" b="1" i="0" strike="noStrike" cap="none" normalizeH="0" baseline="0" dirty="0">
                <a:ln>
                  <a:noFill/>
                </a:ln>
                <a:effectLst/>
              </a:rPr>
              <a:t>1) </a:t>
            </a:r>
            <a:r>
              <a:rPr kumimoji="0" lang="LID4096" altLang="LID4096" b="1" i="1" strike="noStrike" cap="none" normalizeH="0" baseline="0" dirty="0">
                <a:ln>
                  <a:noFill/>
                </a:ln>
                <a:solidFill>
                  <a:srgbClr val="C00000"/>
                </a:solidFill>
                <a:effectLst/>
              </a:rPr>
              <a:t>kärleken</a:t>
            </a:r>
            <a:r>
              <a:rPr kumimoji="0" lang="LID4096" altLang="LID4096" b="0" i="0" u="none" strike="noStrike" cap="none" normalizeH="0" baseline="0" dirty="0">
                <a:ln>
                  <a:noFill/>
                </a:ln>
                <a:solidFill>
                  <a:srgbClr val="C00000"/>
                </a:solidFill>
                <a:effectLst/>
              </a:rPr>
              <a:t>, men </a:t>
            </a:r>
            <a:r>
              <a:rPr kumimoji="0" lang="LID4096" altLang="LID4096" b="0" i="1" u="sng" strike="noStrike" cap="none" normalizeH="0" baseline="0" dirty="0">
                <a:ln>
                  <a:noFill/>
                </a:ln>
                <a:solidFill>
                  <a:srgbClr val="C00000"/>
                </a:solidFill>
                <a:effectLst/>
              </a:rPr>
              <a:t>var också ivriga</a:t>
            </a:r>
            <a:r>
              <a:rPr kumimoji="0" lang="sv-SE" altLang="LID4096" b="0" i="1" u="none" strike="noStrike" cap="none" normalizeH="0" baseline="0" dirty="0">
                <a:ln>
                  <a:noFill/>
                </a:ln>
                <a:solidFill>
                  <a:srgbClr val="C00000"/>
                </a:solidFill>
                <a:effectLst/>
              </a:rPr>
              <a:t> </a:t>
            </a:r>
            <a:r>
              <a:rPr kumimoji="0" lang="LID4096" altLang="LID4096" b="0" i="0" u="none" strike="noStrike" cap="none" normalizeH="0" baseline="0" dirty="0">
                <a:ln>
                  <a:noFill/>
                </a:ln>
                <a:solidFill>
                  <a:srgbClr val="C00000"/>
                </a:solidFill>
                <a:effectLst/>
              </a:rPr>
              <a:t>att få de andliga gåvorna, framför allt </a:t>
            </a:r>
            <a:br>
              <a:rPr kumimoji="0" lang="sv-SE" altLang="LID4096" b="0" i="0" u="none" strike="noStrike" cap="none" normalizeH="0" baseline="0" dirty="0">
                <a:ln>
                  <a:noFill/>
                </a:ln>
                <a:solidFill>
                  <a:srgbClr val="C00000"/>
                </a:solidFill>
                <a:effectLst/>
              </a:rPr>
            </a:br>
            <a:r>
              <a:rPr kumimoji="0" lang="sv-SE" altLang="LID4096" b="1" i="1" u="none" strike="noStrike" cap="none" normalizeH="0" baseline="0" dirty="0">
                <a:ln>
                  <a:noFill/>
                </a:ln>
                <a:effectLst/>
              </a:rPr>
              <a:t>2) </a:t>
            </a:r>
            <a:r>
              <a:rPr kumimoji="0" lang="LID4096" altLang="LID4096" b="1" i="1" u="none" strike="noStrike" cap="none" normalizeH="0" baseline="0" dirty="0">
                <a:ln>
                  <a:noFill/>
                </a:ln>
                <a:solidFill>
                  <a:srgbClr val="C00000"/>
                </a:solidFill>
                <a:effectLst/>
              </a:rPr>
              <a:t>profetians gåva</a:t>
            </a:r>
            <a:r>
              <a:rPr kumimoji="0" lang="LID4096" altLang="LID4096" b="0" i="0" u="none" strike="noStrike" cap="none" normalizeH="0" baseline="0" dirty="0">
                <a:ln>
                  <a:noFill/>
                </a:ln>
                <a:solidFill>
                  <a:srgbClr val="C00000"/>
                </a:solidFill>
                <a:effectLst/>
              </a:rPr>
              <a:t>. Den som talar </a:t>
            </a:r>
            <a:r>
              <a:rPr kumimoji="0" lang="sv-SE" altLang="LID4096" b="1" i="1" u="none" strike="noStrike" cap="none" normalizeH="0" baseline="0" dirty="0">
                <a:ln>
                  <a:noFill/>
                </a:ln>
                <a:effectLst/>
              </a:rPr>
              <a:t>3) </a:t>
            </a:r>
            <a:r>
              <a:rPr kumimoji="0" lang="LID4096" altLang="LID4096" b="1" i="1" u="none" strike="noStrike" cap="none" normalizeH="0" baseline="0" dirty="0">
                <a:ln>
                  <a:noFill/>
                </a:ln>
                <a:solidFill>
                  <a:srgbClr val="C00000"/>
                </a:solidFill>
                <a:effectLst/>
              </a:rPr>
              <a:t>tungomål</a:t>
            </a:r>
            <a:r>
              <a:rPr kumimoji="0" lang="sv-SE" altLang="LID4096" u="none" strike="noStrike" cap="none" normalizeH="0" baseline="0" dirty="0">
                <a:ln>
                  <a:noFill/>
                </a:ln>
                <a:solidFill>
                  <a:srgbClr val="C00000"/>
                </a:solidFill>
                <a:effectLst/>
              </a:rPr>
              <a:t> </a:t>
            </a:r>
            <a:r>
              <a:rPr kumimoji="0" lang="sv-SE" altLang="LID4096" u="none" strike="noStrike" cap="none" normalizeH="0" baseline="0" dirty="0">
                <a:ln>
                  <a:noFill/>
                </a:ln>
                <a:effectLst/>
              </a:rPr>
              <a:t>[jordiska språk listade i Apg 2]</a:t>
            </a:r>
            <a:r>
              <a:rPr kumimoji="0" lang="sv-SE" altLang="LID4096" b="0" i="0" u="none" strike="noStrike" cap="none" normalizeH="0" baseline="0" dirty="0">
                <a:ln>
                  <a:noFill/>
                </a:ln>
                <a:solidFill>
                  <a:srgbClr val="C00000"/>
                </a:solidFill>
                <a:effectLst/>
              </a:rPr>
              <a:t>…</a:t>
            </a:r>
            <a:r>
              <a:rPr kumimoji="0" lang="LID4096" altLang="LID4096" b="0" i="0" u="none" strike="noStrike" cap="none" normalizeH="0" baseline="0" dirty="0">
                <a:ln>
                  <a:noFill/>
                </a:ln>
                <a:solidFill>
                  <a:srgbClr val="C00000"/>
                </a:solidFill>
                <a:effectLst/>
              </a:rPr>
              <a:t> </a:t>
            </a:r>
            <a:endParaRPr kumimoji="0" lang="sv-SE" altLang="LID4096" b="0" i="0" u="none" strike="noStrike" cap="none" normalizeH="0" baseline="0" dirty="0">
              <a:ln>
                <a:noFill/>
              </a:ln>
              <a:solidFill>
                <a:srgbClr val="C00000"/>
              </a:solidFill>
              <a:effectLst/>
            </a:endParaRPr>
          </a:p>
          <a:p>
            <a:pPr marL="0" marR="0" lvl="0" indent="0" algn="l" defTabSz="914400" rtl="0" eaLnBrk="0" fontAlgn="base" latinLnBrk="0" hangingPunct="0">
              <a:lnSpc>
                <a:spcPct val="100000"/>
              </a:lnSpc>
              <a:spcBef>
                <a:spcPts val="1200"/>
              </a:spcBef>
              <a:spcAft>
                <a:spcPct val="0"/>
              </a:spcAft>
              <a:buClrTx/>
              <a:buSzTx/>
              <a:buFontTx/>
              <a:buNone/>
              <a:tabLst/>
            </a:pPr>
            <a:r>
              <a:rPr lang="sv-SE" altLang="LID4096" dirty="0">
                <a:effectLst>
                  <a:outerShdw blurRad="38100" dist="38100" dir="2700000" algn="tl">
                    <a:srgbClr val="000000">
                      <a:alpha val="43137"/>
                    </a:srgbClr>
                  </a:outerShdw>
                </a:effectLst>
              </a:rPr>
              <a:t>Skarp förebråelse (eftersom syftet med tungotalet är att bygga upp </a:t>
            </a:r>
            <a:r>
              <a:rPr lang="sv-SE" altLang="LID4096" i="1" u="sng" dirty="0">
                <a:effectLst>
                  <a:outerShdw blurRad="38100" dist="38100" dir="2700000" algn="tl">
                    <a:srgbClr val="000000">
                      <a:alpha val="43137"/>
                    </a:srgbClr>
                  </a:outerShdw>
                </a:effectLst>
              </a:rPr>
              <a:t>församlingen</a:t>
            </a:r>
            <a:r>
              <a:rPr lang="sv-SE" altLang="LID4096" dirty="0">
                <a:effectLst>
                  <a:outerShdw blurRad="38100" dist="38100" dir="2700000" algn="tl">
                    <a:srgbClr val="000000">
                      <a:alpha val="43137"/>
                    </a:srgbClr>
                  </a:outerShdw>
                </a:effectLst>
              </a:rPr>
              <a:t>): </a:t>
            </a:r>
            <a:r>
              <a:rPr kumimoji="0" lang="LID4096" altLang="LID4096" b="0" i="0" u="none" strike="noStrike" cap="none" normalizeH="0" baseline="0" dirty="0">
                <a:ln>
                  <a:noFill/>
                </a:ln>
                <a:solidFill>
                  <a:srgbClr val="C00000"/>
                </a:solidFill>
                <a:effectLst/>
              </a:rPr>
              <a:t>talar inte till människor utan till Gud, </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för </a:t>
            </a:r>
            <a:r>
              <a:rPr kumimoji="0" lang="LID4096" altLang="LID4096" b="0" i="1" u="sng" strike="noStrike" cap="none" normalizeH="0" baseline="0" dirty="0">
                <a:ln>
                  <a:noFill/>
                </a:ln>
                <a:solidFill>
                  <a:srgbClr val="C00000"/>
                </a:solidFill>
                <a:effectLst/>
              </a:rPr>
              <a:t>ingen förstår honom</a:t>
            </a:r>
            <a:r>
              <a:rPr kumimoji="0" lang="LID4096" altLang="LID4096" b="0" i="0" u="none" strike="noStrike" cap="none" normalizeH="0" baseline="0" dirty="0">
                <a:ln>
                  <a:noFill/>
                </a:ln>
                <a:solidFill>
                  <a:srgbClr val="C00000"/>
                </a:solidFill>
                <a:effectLst/>
              </a:rPr>
              <a:t>. Han talar </a:t>
            </a:r>
            <a:r>
              <a:rPr kumimoji="0" lang="LID4096" altLang="LID4096" b="0" i="1" u="sng" strike="noStrike" cap="none" normalizeH="0" baseline="0" dirty="0">
                <a:ln>
                  <a:noFill/>
                </a:ln>
                <a:solidFill>
                  <a:srgbClr val="C00000"/>
                </a:solidFill>
                <a:effectLst/>
              </a:rPr>
              <a:t>hemligheter</a:t>
            </a:r>
            <a:r>
              <a:rPr kumimoji="0" lang="LID4096" altLang="LID4096" b="0" i="0" u="none" strike="noStrike" cap="none" normalizeH="0" baseline="0" dirty="0">
                <a:ln>
                  <a:noFill/>
                </a:ln>
                <a:solidFill>
                  <a:srgbClr val="C00000"/>
                </a:solidFill>
                <a:effectLst/>
              </a:rPr>
              <a:t> i sin ande</a:t>
            </a:r>
            <a:r>
              <a:rPr kumimoji="0" lang="sv-SE" altLang="LID4096" b="0" i="0" u="none" strike="noStrike" cap="none" normalizeH="0" baseline="0" dirty="0">
                <a:ln>
                  <a:noFill/>
                </a:ln>
                <a:solidFill>
                  <a:srgbClr val="C00000"/>
                </a:solidFill>
                <a:effectLst/>
              </a:rPr>
              <a:t>... </a:t>
            </a:r>
            <a:r>
              <a:rPr kumimoji="0" lang="LID4096" altLang="LID4096" b="0" i="0" u="none" strike="noStrike" cap="none" normalizeH="0" baseline="0" dirty="0">
                <a:ln>
                  <a:noFill/>
                </a:ln>
                <a:solidFill>
                  <a:srgbClr val="C00000"/>
                </a:solidFill>
                <a:effectLst/>
              </a:rPr>
              <a:t>Den som talar tungomål </a:t>
            </a:r>
            <a:r>
              <a:rPr kumimoji="0" lang="LID4096" altLang="LID4096" b="0" i="1" u="sng" strike="noStrike" cap="none" normalizeH="0" baseline="0" dirty="0">
                <a:ln>
                  <a:noFill/>
                </a:ln>
                <a:solidFill>
                  <a:srgbClr val="C00000"/>
                </a:solidFill>
                <a:effectLst/>
              </a:rPr>
              <a:t>bygger upp sig själv</a:t>
            </a:r>
            <a:r>
              <a:rPr kumimoji="0" lang="sv-SE" altLang="LID4096" b="0" i="1" u="none" strike="noStrike" cap="none" normalizeH="0" baseline="0" dirty="0">
                <a:ln>
                  <a:noFill/>
                </a:ln>
                <a:solidFill>
                  <a:srgbClr val="C00000"/>
                </a:solidFill>
                <a:effectLst/>
              </a:rPr>
              <a:t> </a:t>
            </a:r>
            <a:r>
              <a:rPr kumimoji="0" lang="sv-SE" altLang="LID4096" b="0" i="1" u="none" strike="noStrike" cap="none" normalizeH="0" baseline="0" dirty="0">
                <a:ln>
                  <a:noFill/>
                </a:ln>
                <a:effectLst/>
              </a:rPr>
              <a:t>[själviskt]</a:t>
            </a:r>
            <a:r>
              <a:rPr kumimoji="0" lang="sv-SE" altLang="LID4096" b="0" i="0" u="none" strike="noStrike" cap="none" normalizeH="0" baseline="0" dirty="0">
                <a:ln>
                  <a:noFill/>
                </a:ln>
                <a:solidFill>
                  <a:srgbClr val="C00000"/>
                </a:solidFill>
                <a:effectLst/>
              </a:rPr>
              <a:t>…</a:t>
            </a:r>
          </a:p>
          <a:p>
            <a:pPr marL="0" marR="0" lvl="0" indent="0" algn="l" defTabSz="914400" rtl="0" eaLnBrk="0" fontAlgn="base" latinLnBrk="0" hangingPunct="0">
              <a:lnSpc>
                <a:spcPct val="100000"/>
              </a:lnSpc>
              <a:spcBef>
                <a:spcPts val="1200"/>
              </a:spcBef>
              <a:spcAft>
                <a:spcPct val="0"/>
              </a:spcAft>
              <a:buClrTx/>
              <a:buSzTx/>
              <a:buFontTx/>
              <a:buNone/>
              <a:tabLst/>
            </a:pPr>
            <a:r>
              <a:rPr lang="sv-SE" altLang="LID4096" dirty="0">
                <a:effectLst>
                  <a:outerShdw blurRad="38100" dist="38100" dir="2700000" algn="tl">
                    <a:srgbClr val="000000">
                      <a:alpha val="43137"/>
                    </a:srgbClr>
                  </a:outerShdw>
                </a:effectLst>
              </a:rPr>
              <a:t>Därför är profetia bättre:</a:t>
            </a:r>
            <a:r>
              <a:rPr lang="sv-SE" altLang="LID4096" dirty="0"/>
              <a:t> </a:t>
            </a:r>
            <a:r>
              <a:rPr kumimoji="0" lang="LID4096" altLang="LID4096" b="0" i="0" u="none" strike="noStrike" cap="none" normalizeH="0" baseline="0" dirty="0">
                <a:ln>
                  <a:noFill/>
                </a:ln>
                <a:solidFill>
                  <a:srgbClr val="C00000"/>
                </a:solidFill>
                <a:effectLst/>
              </a:rPr>
              <a:t>men den som </a:t>
            </a:r>
            <a:r>
              <a:rPr kumimoji="0" lang="LID4096" altLang="LID4096" b="0" strike="noStrike" cap="none" normalizeH="0" baseline="0" dirty="0">
                <a:ln>
                  <a:noFill/>
                </a:ln>
                <a:solidFill>
                  <a:srgbClr val="C00000"/>
                </a:solidFill>
                <a:effectLst/>
              </a:rPr>
              <a:t>profeterar</a:t>
            </a:r>
            <a:r>
              <a:rPr kumimoji="0" lang="LID4096" altLang="LID4096" b="0" i="0" u="none" strike="noStrike" cap="none" normalizeH="0" baseline="0" dirty="0">
                <a:ln>
                  <a:noFill/>
                </a:ln>
                <a:solidFill>
                  <a:srgbClr val="C00000"/>
                </a:solidFill>
                <a:effectLst/>
              </a:rPr>
              <a:t> </a:t>
            </a:r>
            <a:r>
              <a:rPr kumimoji="0" lang="LID4096" altLang="LID4096" b="0" i="1" u="sng" strike="noStrike" cap="none" normalizeH="0" baseline="0" dirty="0">
                <a:ln>
                  <a:noFill/>
                </a:ln>
                <a:solidFill>
                  <a:srgbClr val="C00000"/>
                </a:solidFill>
                <a:effectLst/>
              </a:rPr>
              <a:t>bygger upp församlingen</a:t>
            </a:r>
            <a:r>
              <a:rPr kumimoji="0" lang="sv-SE" altLang="LID4096" b="0" i="0" u="none" strike="noStrike" cap="none" normalizeH="0" baseline="0" dirty="0">
                <a:ln>
                  <a:noFill/>
                </a:ln>
                <a:solidFill>
                  <a:srgbClr val="C00000"/>
                </a:solidFill>
                <a:effectLst/>
              </a:rPr>
              <a:t>… </a:t>
            </a:r>
            <a:r>
              <a:rPr kumimoji="0" lang="LID4096" altLang="LID4096" b="0" i="0" u="none" strike="noStrike" cap="none" normalizeH="0" baseline="0" dirty="0">
                <a:ln>
                  <a:noFill/>
                </a:ln>
                <a:solidFill>
                  <a:srgbClr val="C00000"/>
                </a:solidFill>
                <a:effectLst/>
              </a:rPr>
              <a:t>Den som profeterar är viktigare </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än den som talar tungomål, ifall han inte uttyder sitt tal så att </a:t>
            </a:r>
            <a:r>
              <a:rPr kumimoji="0" lang="LID4096" altLang="LID4096" b="0" i="1" u="sng" strike="noStrike" cap="none" normalizeH="0" baseline="0" dirty="0">
                <a:ln>
                  <a:noFill/>
                </a:ln>
                <a:solidFill>
                  <a:srgbClr val="C00000"/>
                </a:solidFill>
                <a:effectLst/>
              </a:rPr>
              <a:t>församlingen blir uppbyggd</a:t>
            </a:r>
            <a:r>
              <a:rPr kumimoji="0" lang="sv-SE" altLang="LID4096" b="0" i="1" strike="noStrike" cap="none" normalizeH="0" baseline="0" dirty="0">
                <a:ln>
                  <a:noFill/>
                </a:ln>
                <a:effectLst/>
              </a:rPr>
              <a:t> [hela syftet]</a:t>
            </a:r>
            <a:r>
              <a:rPr kumimoji="0" lang="LID4096" altLang="LID4096" b="0" i="0" u="none" strike="noStrike" cap="none" normalizeH="0" baseline="0" dirty="0">
                <a:ln>
                  <a:noFill/>
                </a:ln>
                <a:solidFill>
                  <a:srgbClr val="C00000"/>
                </a:solidFill>
                <a:effectLst/>
              </a:rPr>
              <a:t>.</a:t>
            </a:r>
            <a:endParaRPr kumimoji="0" lang="sv-SE" altLang="LID4096" b="0" i="0" u="none" strike="noStrike" cap="none" normalizeH="0" baseline="0" dirty="0">
              <a:ln>
                <a:noFill/>
              </a:ln>
              <a:solidFill>
                <a:srgbClr val="C00000"/>
              </a:solidFill>
              <a:effectLst/>
            </a:endParaRPr>
          </a:p>
          <a:p>
            <a:pPr marL="0" marR="0" lvl="0" indent="0" algn="l" defTabSz="914400" rtl="0" eaLnBrk="0" fontAlgn="base" latinLnBrk="0" hangingPunct="0">
              <a:lnSpc>
                <a:spcPct val="100000"/>
              </a:lnSpc>
              <a:spcBef>
                <a:spcPts val="1200"/>
              </a:spcBef>
              <a:spcAft>
                <a:spcPct val="0"/>
              </a:spcAft>
              <a:buClrTx/>
              <a:buSzTx/>
              <a:buFontTx/>
              <a:buNone/>
              <a:tabLst/>
            </a:pPr>
            <a:r>
              <a:rPr lang="sv-SE" altLang="LID4096" dirty="0">
                <a:effectLst>
                  <a:outerShdw blurRad="38100" dist="38100" dir="2700000" algn="tl">
                    <a:srgbClr val="000000">
                      <a:alpha val="43137"/>
                    </a:srgbClr>
                  </a:outerShdw>
                </a:effectLst>
              </a:rPr>
              <a:t>Betydelselösa ord betyder ingenting: </a:t>
            </a:r>
            <a:r>
              <a:rPr kumimoji="0" lang="LID4096" altLang="LID4096" b="0" i="0" u="none" strike="noStrike" cap="none" normalizeH="0" baseline="0" dirty="0">
                <a:ln>
                  <a:noFill/>
                </a:ln>
                <a:solidFill>
                  <a:srgbClr val="C00000"/>
                </a:solidFill>
                <a:effectLst/>
              </a:rPr>
              <a:t>Bröder, tänk om jag kommer till er och talar tungomål. </a:t>
            </a:r>
            <a:r>
              <a:rPr kumimoji="0" lang="LID4096" altLang="LID4096" b="0" i="1" u="sng" strike="noStrike" cap="none" normalizeH="0" baseline="0" dirty="0">
                <a:ln>
                  <a:noFill/>
                </a:ln>
                <a:solidFill>
                  <a:srgbClr val="C00000"/>
                </a:solidFill>
                <a:effectLst/>
              </a:rPr>
              <a:t>Vad hjälper </a:t>
            </a:r>
            <a:br>
              <a:rPr kumimoji="0" lang="sv-SE" altLang="LID4096" b="0" i="1" u="sng" strike="noStrike" cap="none" normalizeH="0" baseline="0" dirty="0">
                <a:ln>
                  <a:noFill/>
                </a:ln>
                <a:solidFill>
                  <a:srgbClr val="C00000"/>
                </a:solidFill>
                <a:effectLst/>
              </a:rPr>
            </a:br>
            <a:r>
              <a:rPr kumimoji="0" lang="LID4096" altLang="LID4096" b="0" i="1" u="sng" strike="noStrike" cap="none" normalizeH="0" baseline="0" dirty="0">
                <a:ln>
                  <a:noFill/>
                </a:ln>
                <a:solidFill>
                  <a:srgbClr val="C00000"/>
                </a:solidFill>
                <a:effectLst/>
              </a:rPr>
              <a:t>det er</a:t>
            </a:r>
            <a:r>
              <a:rPr kumimoji="0" lang="LID4096" altLang="LID4096" b="0" i="0" u="none" strike="noStrike" cap="none" normalizeH="0" baseline="0" dirty="0">
                <a:ln>
                  <a:noFill/>
                </a:ln>
                <a:solidFill>
                  <a:srgbClr val="C00000"/>
                </a:solidFill>
                <a:effectLst/>
              </a:rPr>
              <a:t>, ifall jag inte ger er någon uppenbarelse eller kunskap eller profetia eller undervisning?</a:t>
            </a:r>
            <a:r>
              <a:rPr kumimoji="0" lang="sv-SE" altLang="LID4096" b="0" i="0" u="none" strike="noStrike" cap="none" normalizeH="0" baseline="0" dirty="0">
                <a:ln>
                  <a:noFill/>
                </a:ln>
                <a:solidFill>
                  <a:srgbClr val="C00000"/>
                </a:solidFill>
                <a:effectLst/>
              </a:rPr>
              <a:t>... </a:t>
            </a:r>
            <a:r>
              <a:rPr kumimoji="0" lang="LID4096" altLang="LID4096" b="0" i="0" u="none" strike="noStrike" cap="none" normalizeH="0" baseline="0" dirty="0">
                <a:ln>
                  <a:noFill/>
                </a:ln>
                <a:solidFill>
                  <a:srgbClr val="C00000"/>
                </a:solidFill>
                <a:effectLst/>
              </a:rPr>
              <a:t>Om ni inte </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talar begripliga ord med era tungor, hur ska man då kunna förstå vad ni säger? Då talar ni </a:t>
            </a:r>
            <a:r>
              <a:rPr kumimoji="0" lang="LID4096" altLang="LID4096" b="0" i="1" u="sng" strike="noStrike" cap="none" normalizeH="0" baseline="0" dirty="0">
                <a:ln>
                  <a:noFill/>
                </a:ln>
                <a:solidFill>
                  <a:srgbClr val="C00000"/>
                </a:solidFill>
                <a:effectLst/>
              </a:rPr>
              <a:t>ut i tomma luften</a:t>
            </a:r>
            <a:r>
              <a:rPr kumimoji="0" lang="sv-SE" altLang="LID4096" b="0" i="0" u="none" strike="noStrike" cap="none" normalizeH="0" baseline="0" dirty="0">
                <a:ln>
                  <a:noFill/>
                </a:ln>
                <a:solidFill>
                  <a:srgbClr val="C00000"/>
                </a:solidFill>
                <a:effectLst/>
              </a:rPr>
              <a:t>…</a:t>
            </a:r>
          </a:p>
          <a:p>
            <a:pPr marL="0" marR="0" lvl="0" indent="0" algn="l" defTabSz="914400" rtl="0" eaLnBrk="0" fontAlgn="base" latinLnBrk="0" hangingPunct="0">
              <a:lnSpc>
                <a:spcPct val="100000"/>
              </a:lnSpc>
              <a:spcBef>
                <a:spcPts val="1200"/>
              </a:spcBef>
              <a:spcAft>
                <a:spcPct val="0"/>
              </a:spcAft>
              <a:buClrTx/>
              <a:buSzTx/>
              <a:buFontTx/>
              <a:buNone/>
              <a:tabLst/>
            </a:pPr>
            <a:r>
              <a:rPr kumimoji="0" lang="sv-SE" altLang="LID4096" b="0" i="0" u="none" strike="noStrike" cap="none" normalizeH="0" baseline="0" dirty="0">
                <a:ln>
                  <a:noFill/>
                </a:ln>
                <a:effectLst>
                  <a:outerShdw blurRad="38100" dist="38100" dir="2700000" algn="tl">
                    <a:srgbClr val="000000">
                      <a:alpha val="43137"/>
                    </a:srgbClr>
                  </a:outerShdw>
                </a:effectLst>
              </a:rPr>
              <a:t>Därför måste tungotalet uttydas: </a:t>
            </a:r>
            <a:r>
              <a:rPr kumimoji="0" lang="LID4096" altLang="LID4096" b="0" i="0" u="none" strike="noStrike" cap="none" normalizeH="0" baseline="0" dirty="0">
                <a:ln>
                  <a:noFill/>
                </a:ln>
                <a:solidFill>
                  <a:srgbClr val="C00000"/>
                </a:solidFill>
                <a:effectLst/>
              </a:rPr>
              <a:t>Därför ska den som talar tungomål be om att kunna uttyda det. För om jag ber </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med tungomål så ber min ande, men </a:t>
            </a:r>
            <a:r>
              <a:rPr kumimoji="0" lang="LID4096" altLang="LID4096" b="0" i="1" u="sng" strike="noStrike" cap="none" normalizeH="0" baseline="0" dirty="0">
                <a:ln>
                  <a:noFill/>
                </a:ln>
                <a:solidFill>
                  <a:srgbClr val="C00000"/>
                </a:solidFill>
                <a:effectLst/>
              </a:rPr>
              <a:t>mitt förstånd bär ingen frukt</a:t>
            </a:r>
            <a:r>
              <a:rPr kumimoji="0" lang="sv-SE" altLang="LID4096" b="0" i="1" u="none" strike="noStrike" cap="none" normalizeH="0" baseline="0" dirty="0">
                <a:ln>
                  <a:noFill/>
                </a:ln>
                <a:solidFill>
                  <a:srgbClr val="C00000"/>
                </a:solidFill>
                <a:effectLst/>
              </a:rPr>
              <a:t> </a:t>
            </a:r>
            <a:r>
              <a:rPr kumimoji="0" lang="sv-SE" altLang="LID4096" b="0" i="1" u="none" strike="noStrike" cap="none" normalizeH="0" baseline="0" dirty="0">
                <a:ln>
                  <a:noFill/>
                </a:ln>
                <a:effectLst/>
              </a:rPr>
              <a:t>[vilket alltså är ett missbruk av tungotalet]</a:t>
            </a:r>
            <a:r>
              <a:rPr kumimoji="0" lang="sv-SE" altLang="LID4096" b="0" i="0" u="none" strike="noStrike" cap="none" normalizeH="0" baseline="0" dirty="0">
                <a:ln>
                  <a:noFill/>
                </a:ln>
                <a:solidFill>
                  <a:srgbClr val="C00000"/>
                </a:solidFill>
                <a:effectLst/>
              </a:rPr>
              <a:t>…</a:t>
            </a:r>
          </a:p>
          <a:p>
            <a:pPr marL="0" marR="0" lvl="0" indent="0" algn="l" defTabSz="914400" rtl="0" eaLnBrk="0" fontAlgn="base" latinLnBrk="0" hangingPunct="0">
              <a:lnSpc>
                <a:spcPct val="100000"/>
              </a:lnSpc>
              <a:spcBef>
                <a:spcPts val="1200"/>
              </a:spcBef>
              <a:spcAft>
                <a:spcPct val="0"/>
              </a:spcAft>
              <a:buClrTx/>
              <a:buSzTx/>
              <a:buFontTx/>
              <a:buNone/>
              <a:tabLst/>
            </a:pPr>
            <a:r>
              <a:rPr lang="sv-SE" altLang="LID4096" dirty="0">
                <a:effectLst>
                  <a:outerShdw blurRad="38100" dist="38100" dir="2700000" algn="tl">
                    <a:srgbClr val="000000">
                      <a:alpha val="43137"/>
                    </a:srgbClr>
                  </a:outerShdw>
                </a:effectLst>
              </a:rPr>
              <a:t>Paulus använder främmande språk i sin missionsgärning:</a:t>
            </a:r>
            <a:r>
              <a:rPr lang="sv-SE" altLang="LID4096" dirty="0">
                <a:solidFill>
                  <a:srgbClr val="C00000"/>
                </a:solidFill>
                <a:effectLst>
                  <a:outerShdw blurRad="38100" dist="38100" dir="2700000" algn="tl">
                    <a:srgbClr val="000000">
                      <a:alpha val="43137"/>
                    </a:srgbClr>
                  </a:outerShdw>
                </a:effectLst>
              </a:rPr>
              <a:t> </a:t>
            </a:r>
            <a:r>
              <a:rPr kumimoji="0" lang="LID4096" altLang="LID4096" b="0" i="0" u="none" strike="noStrike" cap="none" normalizeH="0" baseline="0" dirty="0">
                <a:ln>
                  <a:noFill/>
                </a:ln>
                <a:solidFill>
                  <a:srgbClr val="C00000"/>
                </a:solidFill>
                <a:effectLst/>
              </a:rPr>
              <a:t>Jag tackar Gud för att jag talar </a:t>
            </a:r>
            <a:r>
              <a:rPr kumimoji="0" lang="LID4096" altLang="LID4096" b="0" i="1" u="sng" strike="noStrike" cap="none" normalizeH="0" baseline="0" dirty="0">
                <a:ln>
                  <a:noFill/>
                </a:ln>
                <a:solidFill>
                  <a:srgbClr val="C00000"/>
                </a:solidFill>
                <a:effectLst/>
              </a:rPr>
              <a:t>tungomål</a:t>
            </a:r>
            <a:r>
              <a:rPr kumimoji="0" lang="sv-SE" altLang="LID4096" b="0" i="1" u="sng" strike="noStrike" cap="none" normalizeH="0" baseline="0" dirty="0">
                <a:ln>
                  <a:noFill/>
                </a:ln>
                <a:solidFill>
                  <a:srgbClr val="C00000"/>
                </a:solidFill>
                <a:effectLst/>
              </a:rPr>
              <a:t> </a:t>
            </a:r>
            <a:r>
              <a:rPr kumimoji="0" lang="sv-SE" altLang="LID4096" b="0" i="1" u="sng" strike="noStrike" cap="none" normalizeH="0" baseline="0" dirty="0">
                <a:ln>
                  <a:noFill/>
                </a:ln>
                <a:effectLst/>
              </a:rPr>
              <a:t>[språk]</a:t>
            </a:r>
            <a:r>
              <a:rPr kumimoji="0" lang="LID4096" altLang="LID4096" b="0" i="0" u="none" strike="noStrike" cap="none" normalizeH="0" baseline="0" dirty="0">
                <a:ln>
                  <a:noFill/>
                </a:ln>
                <a:solidFill>
                  <a:srgbClr val="C00000"/>
                </a:solidFill>
                <a:effectLst/>
              </a:rPr>
              <a:t> mer än </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någon av er. Men i församlingen vill jag hellre tala fem ord </a:t>
            </a:r>
            <a:r>
              <a:rPr kumimoji="0" lang="LID4096" altLang="LID4096" b="0" i="1" u="sng" strike="noStrike" cap="none" normalizeH="0" baseline="0" dirty="0">
                <a:ln>
                  <a:noFill/>
                </a:ln>
                <a:solidFill>
                  <a:srgbClr val="C00000"/>
                </a:solidFill>
                <a:effectLst/>
              </a:rPr>
              <a:t>med mitt förstånd</a:t>
            </a:r>
            <a:r>
              <a:rPr kumimoji="0" lang="LID4096" altLang="LID4096" b="0" i="0" u="none" strike="noStrike" cap="none" normalizeH="0" baseline="0" dirty="0">
                <a:ln>
                  <a:noFill/>
                </a:ln>
                <a:solidFill>
                  <a:srgbClr val="C00000"/>
                </a:solidFill>
                <a:effectLst/>
              </a:rPr>
              <a:t> för att undervisa andra än tiotusen </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med tungomål</a:t>
            </a:r>
            <a:r>
              <a:rPr kumimoji="0" lang="sv-SE" altLang="LID4096" b="0" i="0" u="none" strike="noStrike" cap="none" normalizeH="0" baseline="0" dirty="0">
                <a:ln>
                  <a:noFill/>
                </a:ln>
                <a:solidFill>
                  <a:srgbClr val="C00000"/>
                </a:solidFill>
                <a:effectLst/>
              </a:rPr>
              <a:t>…</a:t>
            </a:r>
          </a:p>
          <a:p>
            <a:pPr marL="0" marR="0" lvl="0" indent="0" algn="l" defTabSz="914400" rtl="0" eaLnBrk="0" fontAlgn="base" latinLnBrk="0" hangingPunct="0">
              <a:lnSpc>
                <a:spcPct val="100000"/>
              </a:lnSpc>
              <a:spcBef>
                <a:spcPts val="1200"/>
              </a:spcBef>
              <a:spcAft>
                <a:spcPct val="0"/>
              </a:spcAft>
              <a:buClrTx/>
              <a:buSzTx/>
              <a:buFontTx/>
              <a:buNone/>
              <a:tabLst/>
            </a:pPr>
            <a:r>
              <a:rPr kumimoji="0" lang="sv-SE" altLang="LID4096" u="none" strike="noStrike" cap="none" normalizeH="0" baseline="0" dirty="0">
                <a:ln>
                  <a:noFill/>
                </a:ln>
                <a:effectLst>
                  <a:outerShdw blurRad="38100" dist="38100" dir="2700000" algn="tl">
                    <a:srgbClr val="000000">
                      <a:alpha val="43137"/>
                    </a:srgbClr>
                  </a:outerShdw>
                </a:effectLst>
              </a:rPr>
              <a:t>Korinternas tungotal var också ett ineffektivt vittnesbörd: </a:t>
            </a:r>
            <a:r>
              <a:rPr kumimoji="0" lang="LID4096" altLang="LID4096" b="0" i="0" u="none" strike="noStrike" cap="none" normalizeH="0" baseline="0" dirty="0">
                <a:ln>
                  <a:noFill/>
                </a:ln>
                <a:solidFill>
                  <a:srgbClr val="C00000"/>
                </a:solidFill>
                <a:effectLst/>
              </a:rPr>
              <a:t>Om</a:t>
            </a:r>
            <a:r>
              <a:rPr kumimoji="0" lang="sv-SE" altLang="LID4096" b="0" i="0" u="none" strike="noStrike" cap="none" normalizeH="0" baseline="0" dirty="0">
                <a:ln>
                  <a:noFill/>
                </a:ln>
                <a:solidFill>
                  <a:srgbClr val="C00000"/>
                </a:solidFill>
                <a:effectLst/>
              </a:rPr>
              <a:t>… </a:t>
            </a:r>
            <a:r>
              <a:rPr kumimoji="0" lang="LID4096" altLang="LID4096" b="0" i="0" u="none" strike="noStrike" cap="none" normalizeH="0" baseline="0" dirty="0">
                <a:ln>
                  <a:noFill/>
                </a:ln>
                <a:solidFill>
                  <a:srgbClr val="C00000"/>
                </a:solidFill>
                <a:effectLst/>
              </a:rPr>
              <a:t>alla talar tungomål och det kommer in några som </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inte förstår eller inte tror, säger de då inte att </a:t>
            </a:r>
            <a:r>
              <a:rPr kumimoji="0" lang="LID4096" altLang="LID4096" b="0" i="1" u="sng" strike="noStrike" cap="none" normalizeH="0" baseline="0" dirty="0">
                <a:ln>
                  <a:noFill/>
                </a:ln>
                <a:solidFill>
                  <a:srgbClr val="C00000"/>
                </a:solidFill>
                <a:effectLst/>
              </a:rPr>
              <a:t>ni är galna</a:t>
            </a:r>
            <a:r>
              <a:rPr kumimoji="0" lang="LID4096" altLang="LID4096" b="0" i="0" u="none" strike="noStrike" cap="none" normalizeH="0" baseline="0" dirty="0">
                <a:ln>
                  <a:noFill/>
                </a:ln>
                <a:solidFill>
                  <a:srgbClr val="C00000"/>
                </a:solidFill>
                <a:effectLst/>
              </a:rPr>
              <a:t>? Men om alla profeterar och det kommer in en som inte </a:t>
            </a:r>
            <a:br>
              <a:rPr kumimoji="0" lang="sv-SE" altLang="LID4096" b="0" i="0" u="none" strike="noStrike" cap="none" normalizeH="0" baseline="0" dirty="0">
                <a:ln>
                  <a:noFill/>
                </a:ln>
                <a:solidFill>
                  <a:srgbClr val="C00000"/>
                </a:solidFill>
                <a:effectLst/>
              </a:rPr>
            </a:br>
            <a:r>
              <a:rPr kumimoji="0" lang="LID4096" altLang="LID4096" b="0" i="0" u="none" strike="noStrike" cap="none" normalizeH="0" baseline="0" dirty="0">
                <a:ln>
                  <a:noFill/>
                </a:ln>
                <a:solidFill>
                  <a:srgbClr val="C00000"/>
                </a:solidFill>
                <a:effectLst/>
              </a:rPr>
              <a:t>tror eller inte förstår</a:t>
            </a:r>
            <a:r>
              <a:rPr kumimoji="0" lang="sv-SE" altLang="LID4096" b="0" i="0" u="none" strike="noStrike" cap="none" normalizeH="0" baseline="0" dirty="0">
                <a:ln>
                  <a:noFill/>
                </a:ln>
                <a:solidFill>
                  <a:srgbClr val="C00000"/>
                </a:solidFill>
                <a:effectLst/>
              </a:rPr>
              <a:t>… </a:t>
            </a:r>
            <a:r>
              <a:rPr kumimoji="0" lang="LID4096" altLang="LID4096" b="0" i="0" u="none" strike="noStrike" cap="none" normalizeH="0" baseline="0" dirty="0">
                <a:ln>
                  <a:noFill/>
                </a:ln>
                <a:solidFill>
                  <a:srgbClr val="C00000"/>
                </a:solidFill>
                <a:effectLst/>
              </a:rPr>
              <a:t>faller</a:t>
            </a:r>
            <a:r>
              <a:rPr kumimoji="0" lang="sv-SE" altLang="LID4096" b="0" i="0" u="none" strike="noStrike" cap="none" normalizeH="0" baseline="0" dirty="0">
                <a:ln>
                  <a:noFill/>
                </a:ln>
                <a:solidFill>
                  <a:srgbClr val="C00000"/>
                </a:solidFill>
                <a:effectLst/>
              </a:rPr>
              <a:t> han</a:t>
            </a:r>
            <a:r>
              <a:rPr kumimoji="0" lang="LID4096" altLang="LID4096" b="0" i="0" u="none" strike="noStrike" cap="none" normalizeH="0" baseline="0" dirty="0">
                <a:ln>
                  <a:noFill/>
                </a:ln>
                <a:solidFill>
                  <a:srgbClr val="C00000"/>
                </a:solidFill>
                <a:effectLst/>
              </a:rPr>
              <a:t> ner på sitt ansikte och </a:t>
            </a:r>
            <a:r>
              <a:rPr kumimoji="0" lang="LID4096" altLang="LID4096" b="0" i="1" u="sng" strike="noStrike" cap="none" normalizeH="0" baseline="0" dirty="0">
                <a:ln>
                  <a:noFill/>
                </a:ln>
                <a:solidFill>
                  <a:srgbClr val="C00000"/>
                </a:solidFill>
                <a:effectLst/>
              </a:rPr>
              <a:t>tillber Gud</a:t>
            </a:r>
            <a:r>
              <a:rPr kumimoji="0" lang="LID4096" altLang="LID4096" b="0" i="0" u="none" strike="noStrike" cap="none" normalizeH="0" baseline="0" dirty="0">
                <a:ln>
                  <a:noFill/>
                </a:ln>
                <a:solidFill>
                  <a:srgbClr val="C00000"/>
                </a:solidFill>
                <a:effectLst/>
              </a:rPr>
              <a:t> och erkänner: "Gud finns verkligen i er!</a:t>
            </a:r>
            <a:r>
              <a:rPr kumimoji="0" lang="sv-SE" altLang="LID4096" b="0" i="0" u="none" strike="noStrike" cap="none" normalizeH="0" baseline="0" dirty="0">
                <a:ln>
                  <a:noFill/>
                </a:ln>
                <a:solidFill>
                  <a:srgbClr val="C00000"/>
                </a:solidFill>
                <a:effectLst/>
              </a:rPr>
              <a:t>”</a:t>
            </a:r>
            <a:r>
              <a:rPr kumimoji="0" lang="LID4096" altLang="LID4096" b="0" i="0" u="none" strike="noStrike" cap="none" normalizeH="0" baseline="0" dirty="0">
                <a:ln>
                  <a:noFill/>
                </a:ln>
                <a:solidFill>
                  <a:srgbClr val="C00000"/>
                </a:solidFill>
                <a:effectLst/>
              </a:rPr>
              <a:t> </a:t>
            </a:r>
            <a:endParaRPr kumimoji="0" lang="LID4096" altLang="LID4096" b="1" i="0" u="none" strike="noStrike" cap="none" normalizeH="0" baseline="0" dirty="0">
              <a:ln>
                <a:noFill/>
              </a:ln>
              <a:solidFill>
                <a:srgbClr val="C00000"/>
              </a:solidFill>
              <a:effectLst/>
            </a:endParaRPr>
          </a:p>
        </p:txBody>
      </p:sp>
      <p:sp>
        <p:nvSpPr>
          <p:cNvPr id="6" name="textruta 5">
            <a:extLst>
              <a:ext uri="{FF2B5EF4-FFF2-40B4-BE49-F238E27FC236}">
                <a16:creationId xmlns:a16="http://schemas.microsoft.com/office/drawing/2014/main" id="{31DAD083-E808-450E-9F5F-A4EB4BC35D04}"/>
              </a:ext>
            </a:extLst>
          </p:cNvPr>
          <p:cNvSpPr txBox="1"/>
          <p:nvPr/>
        </p:nvSpPr>
        <p:spPr>
          <a:xfrm>
            <a:off x="2963472" y="2025527"/>
            <a:ext cx="3472571" cy="1237218"/>
          </a:xfrm>
          <a:prstGeom prst="wedgeRoundRectCallout">
            <a:avLst>
              <a:gd name="adj1" fmla="val 2919"/>
              <a:gd name="adj2" fmla="val -94679"/>
              <a:gd name="adj3" fmla="val 16667"/>
            </a:avLst>
          </a:prstGeom>
          <a:solidFill>
            <a:schemeClr val="bg1">
              <a:lumMod val="85000"/>
            </a:schemeClr>
          </a:solidFill>
          <a:ln w="19050">
            <a:solidFill>
              <a:schemeClr val="accent5"/>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nchor="ctr">
            <a:spAutoFit/>
          </a:bodyPr>
          <a:lstStyle>
            <a:defPPr>
              <a:defRPr lang="sv-SE"/>
            </a:defPPr>
            <a:lvl1pPr>
              <a:defRPr b="1">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2000"/>
              </a:lnSpc>
            </a:pPr>
            <a:r>
              <a:rPr lang="sv-SE" b="0" dirty="0"/>
              <a:t>Uppmaning till församlingen </a:t>
            </a:r>
            <a:r>
              <a:rPr lang="sv-SE" b="0" i="1" u="sng" dirty="0"/>
              <a:t>som helhet</a:t>
            </a:r>
            <a:r>
              <a:rPr lang="sv-SE" b="0" dirty="0"/>
              <a:t>. Paulus har tidigare i kapitlet lärt att </a:t>
            </a:r>
            <a:r>
              <a:rPr lang="sv-SE" b="0" i="1" u="sng" dirty="0"/>
              <a:t>varje medlem</a:t>
            </a:r>
            <a:r>
              <a:rPr lang="sv-SE" b="0" dirty="0"/>
              <a:t> ska vara nöjd med sin gåva.</a:t>
            </a:r>
          </a:p>
        </p:txBody>
      </p:sp>
      <p:pic>
        <p:nvPicPr>
          <p:cNvPr id="12" name="Bildobjekt 11" descr="Businessman tummen på">
            <a:extLst>
              <a:ext uri="{FF2B5EF4-FFF2-40B4-BE49-F238E27FC236}">
                <a16:creationId xmlns:a16="http://schemas.microsoft.com/office/drawing/2014/main" id="{D82E8679-DD8B-4F10-96A0-41816EE38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7019" y="2388441"/>
            <a:ext cx="1668268" cy="4073735"/>
          </a:xfrm>
          <a:prstGeom prst="rect">
            <a:avLst/>
          </a:prstGeom>
        </p:spPr>
      </p:pic>
    </p:spTree>
    <p:custDataLst>
      <p:tags r:id="rId1"/>
    </p:custDataLst>
    <p:extLst>
      <p:ext uri="{BB962C8B-B14F-4D97-AF65-F5344CB8AC3E}">
        <p14:creationId xmlns:p14="http://schemas.microsoft.com/office/powerpoint/2010/main" val="3147725093"/>
      </p:ext>
    </p:extLst>
  </p:cSld>
  <p:clrMapOvr>
    <a:masterClrMapping/>
  </p:clrMapOvr>
  <p:transition advTm="36545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xit" presetSubtype="0" fill="hold" grpId="1"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AE019A10-58D4-43A5-9DE7-6833AFC6059D}"/>
              </a:ext>
            </a:extLst>
          </p:cNvPr>
          <p:cNvSpPr/>
          <p:nvPr/>
        </p:nvSpPr>
        <p:spPr>
          <a:xfrm>
            <a:off x="2318134" y="210899"/>
            <a:ext cx="7555732" cy="1282980"/>
          </a:xfrm>
          <a:prstGeom prst="rect">
            <a:avLst/>
          </a:prstGeom>
          <a:effectLst>
            <a:glow rad="127000">
              <a:schemeClr val="bg1"/>
            </a:glow>
          </a:effectLst>
        </p:spPr>
        <p:txBody>
          <a:bodyPr wrap="none" lIns="432000">
            <a:spAutoFit/>
          </a:bodyPr>
          <a:lstStyle/>
          <a:p>
            <a:pPr marL="0" marR="0" lvl="0" indent="0" algn="ctr" defTabSz="914400" rtl="0" eaLnBrk="1" fontAlgn="auto" latinLnBrk="0" hangingPunct="1">
              <a:lnSpc>
                <a:spcPts val="9000"/>
              </a:lnSpc>
              <a:spcBef>
                <a:spcPts val="0"/>
              </a:spcBef>
              <a:spcAft>
                <a:spcPts val="0"/>
              </a:spcAft>
              <a:buClrTx/>
              <a:buSzTx/>
              <a:buFont typeface="Arial" panose="020B0604020202020204" pitchFamily="34" charset="0"/>
              <a:buNone/>
              <a:tabLst/>
              <a:defRPr/>
            </a:pPr>
            <a:r>
              <a:rPr kumimoji="0" lang="sv-SE" sz="9600" b="1" i="0" u="none" strike="noStrike" kern="1200" cap="none" spc="50" normalizeH="0" baseline="0" noProof="0" dirty="0">
                <a:ln w="9525" cmpd="sng">
                  <a:noFill/>
                  <a:prstDash val="solid"/>
                </a:ln>
                <a:solidFill>
                  <a:prstClr val="black"/>
                </a:solidFill>
                <a:effectLst>
                  <a:glow rad="127000">
                    <a:srgbClr val="FFFF00"/>
                  </a:glow>
                </a:effectLst>
                <a:uLnTx/>
                <a:uFillTx/>
                <a:latin typeface="+mn-lt"/>
                <a:ea typeface="+mn-ea"/>
                <a:cs typeface="+mn-cs"/>
              </a:rPr>
              <a:t>Andliga gåvor</a:t>
            </a:r>
            <a:endParaRPr lang="sv-SE" sz="9600" dirty="0">
              <a:effectLst>
                <a:glow rad="127000">
                  <a:srgbClr val="FFFF00"/>
                </a:glow>
              </a:effectLst>
            </a:endParaRPr>
          </a:p>
        </p:txBody>
      </p:sp>
      <p:pic>
        <p:nvPicPr>
          <p:cNvPr id="7" name="Bildobjekt 6">
            <a:extLst>
              <a:ext uri="{FF2B5EF4-FFF2-40B4-BE49-F238E27FC236}">
                <a16:creationId xmlns:a16="http://schemas.microsoft.com/office/drawing/2014/main" id="{2151BDC4-4122-402A-8DCB-32D5314A79FB}"/>
              </a:ext>
            </a:extLst>
          </p:cNvPr>
          <p:cNvPicPr>
            <a:picLocks noChangeAspect="1"/>
          </p:cNvPicPr>
          <p:nvPr/>
        </p:nvPicPr>
        <p:blipFill>
          <a:blip r:embed="rId3">
            <a:clrChange>
              <a:clrFrom>
                <a:srgbClr val="000000">
                  <a:alpha val="0"/>
                </a:srgbClr>
              </a:clrFrom>
              <a:clrTo>
                <a:srgbClr val="000000">
                  <a:alpha val="0"/>
                </a:srgbClr>
              </a:clrTo>
            </a:clrChange>
            <a:duotone>
              <a:schemeClr val="accent6">
                <a:shade val="45000"/>
                <a:satMod val="135000"/>
              </a:schemeClr>
              <a:prstClr val="white"/>
            </a:duotone>
          </a:blip>
          <a:stretch>
            <a:fillRect/>
          </a:stretch>
        </p:blipFill>
        <p:spPr>
          <a:xfrm>
            <a:off x="181154" y="5943449"/>
            <a:ext cx="1078994" cy="743714"/>
          </a:xfrm>
          <a:prstGeom prst="rect">
            <a:avLst/>
          </a:prstGeom>
          <a:effectLst>
            <a:outerShdw blurRad="50800" dist="38100" dir="2700000" algn="tl" rotWithShape="0">
              <a:prstClr val="black">
                <a:alpha val="40000"/>
              </a:prstClr>
            </a:outerShdw>
          </a:effectLst>
        </p:spPr>
      </p:pic>
      <p:sp>
        <p:nvSpPr>
          <p:cNvPr id="8" name="Rektangel 7">
            <a:extLst>
              <a:ext uri="{FF2B5EF4-FFF2-40B4-BE49-F238E27FC236}">
                <a16:creationId xmlns:a16="http://schemas.microsoft.com/office/drawing/2014/main" id="{B22518A7-8F7B-4F06-B01D-80A4206C1E5B}"/>
              </a:ext>
            </a:extLst>
          </p:cNvPr>
          <p:cNvSpPr/>
          <p:nvPr/>
        </p:nvSpPr>
        <p:spPr>
          <a:xfrm>
            <a:off x="7324726" y="1994554"/>
            <a:ext cx="4057650" cy="743714"/>
          </a:xfrm>
          <a:prstGeom prst="rect">
            <a:avLst/>
          </a:prstGeom>
        </p:spPr>
        <p:txBody>
          <a:bodyPr wrap="none" lIns="0" rIns="0">
            <a:noAutofit/>
          </a:bodyPr>
          <a:lstStyle/>
          <a:p>
            <a:pPr algn="ctr">
              <a:lnSpc>
                <a:spcPts val="5100"/>
              </a:lnSpc>
            </a:pPr>
            <a:r>
              <a:rPr kumimoji="0" lang="sv-SE" sz="3200" b="1" i="0" u="none" strike="noStrike" kern="1200" cap="none" spc="0" normalizeH="0" baseline="0" noProof="0" dirty="0">
                <a:ln>
                  <a:noFill/>
                </a:ln>
                <a:solidFill>
                  <a:srgbClr val="FFFF00"/>
                </a:solidFill>
                <a:effectLst/>
                <a:uLnTx/>
                <a:uFillTx/>
                <a:latin typeface="+mn-lt"/>
                <a:ea typeface="+mn-ea"/>
                <a:cs typeface="+mn-cs"/>
              </a:rPr>
              <a:t>Del </a:t>
            </a:r>
            <a:r>
              <a:rPr kumimoji="0" lang="sv-SE" sz="9600" b="1" i="0" u="none" strike="noStrike" kern="1200" cap="none" spc="0" normalizeH="0" baseline="0" noProof="0" dirty="0">
                <a:ln>
                  <a:noFill/>
                </a:ln>
                <a:solidFill>
                  <a:srgbClr val="FFFF00"/>
                </a:solidFill>
                <a:effectLst/>
                <a:uLnTx/>
                <a:uFillTx/>
                <a:latin typeface="+mn-lt"/>
                <a:ea typeface="+mn-ea"/>
                <a:cs typeface="+mn-cs"/>
              </a:rPr>
              <a:t>2</a:t>
            </a:r>
          </a:p>
          <a:p>
            <a:pPr algn="ctr">
              <a:lnSpc>
                <a:spcPts val="5100"/>
              </a:lnSpc>
            </a:pPr>
            <a:r>
              <a:rPr lang="sv-SE" sz="4400" b="1" dirty="0">
                <a:solidFill>
                  <a:srgbClr val="FFFF00"/>
                </a:solidFill>
              </a:rPr>
              <a:t>Cessationism</a:t>
            </a:r>
          </a:p>
          <a:p>
            <a:pPr algn="ctr">
              <a:lnSpc>
                <a:spcPts val="4300"/>
              </a:lnSpc>
            </a:pPr>
            <a:r>
              <a:rPr lang="sv-SE" sz="4400" b="1" dirty="0">
                <a:solidFill>
                  <a:srgbClr val="FFFF00"/>
                </a:solidFill>
              </a:rPr>
              <a:t>Continuationism</a:t>
            </a:r>
            <a:endParaRPr lang="sv-SE" dirty="0">
              <a:solidFill>
                <a:srgbClr val="FFFF00"/>
              </a:solidFill>
            </a:endParaRPr>
          </a:p>
        </p:txBody>
      </p:sp>
      <p:sp>
        <p:nvSpPr>
          <p:cNvPr id="9" name="Rektangel 8">
            <a:extLst>
              <a:ext uri="{FF2B5EF4-FFF2-40B4-BE49-F238E27FC236}">
                <a16:creationId xmlns:a16="http://schemas.microsoft.com/office/drawing/2014/main" id="{DEBA2A5F-9BBB-4C89-A2CB-96F60B47B010}"/>
              </a:ext>
            </a:extLst>
          </p:cNvPr>
          <p:cNvSpPr/>
          <p:nvPr/>
        </p:nvSpPr>
        <p:spPr>
          <a:xfrm>
            <a:off x="7607400" y="4298153"/>
            <a:ext cx="3492303" cy="584775"/>
          </a:xfrm>
          <a:prstGeom prst="rect">
            <a:avLst/>
          </a:prstGeom>
        </p:spPr>
        <p:txBody>
          <a:bodyPr wrap="none" lIns="0" rIns="0">
            <a:spAutoFit/>
          </a:bodyPr>
          <a:lstStyle/>
          <a:p>
            <a:pPr algn="ctr"/>
            <a:r>
              <a:rPr lang="sv-SE" sz="3200" b="0" dirty="0">
                <a:solidFill>
                  <a:srgbClr val="FFFF00"/>
                </a:solidFill>
                <a:latin typeface="MV Boli" panose="02000500030200090000" pitchFamily="2" charset="0"/>
                <a:cs typeface="MV Boli" panose="02000500030200090000" pitchFamily="2" charset="0"/>
              </a:rPr>
              <a:t>Anders Gärdeborn</a:t>
            </a:r>
          </a:p>
        </p:txBody>
      </p:sp>
    </p:spTree>
    <p:extLst>
      <p:ext uri="{BB962C8B-B14F-4D97-AF65-F5344CB8AC3E}">
        <p14:creationId xmlns:p14="http://schemas.microsoft.com/office/powerpoint/2010/main" val="2681405031"/>
      </p:ext>
    </p:extLst>
  </p:cSld>
  <p:clrMapOvr>
    <a:masterClrMapping/>
  </p:clrMapOvr>
  <p:transition advTm="32016">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531085-2376-4BFA-9214-466B12764A27}"/>
              </a:ext>
            </a:extLst>
          </p:cNvPr>
          <p:cNvSpPr>
            <a:spLocks noGrp="1"/>
          </p:cNvSpPr>
          <p:nvPr>
            <p:ph type="title"/>
          </p:nvPr>
        </p:nvSpPr>
        <p:spPr/>
        <p:txBody>
          <a:bodyPr/>
          <a:lstStyle/>
          <a:p>
            <a:r>
              <a:rPr lang="sv-SE" dirty="0"/>
              <a:t>Continuationism &amp; Cessationism</a:t>
            </a:r>
            <a:endParaRPr lang="LID4096" dirty="0"/>
          </a:p>
        </p:txBody>
      </p:sp>
      <p:sp>
        <p:nvSpPr>
          <p:cNvPr id="7" name="textruta 6">
            <a:extLst>
              <a:ext uri="{FF2B5EF4-FFF2-40B4-BE49-F238E27FC236}">
                <a16:creationId xmlns:a16="http://schemas.microsoft.com/office/drawing/2014/main" id="{60490CA0-CA67-4156-8751-B746AD0F28F5}"/>
              </a:ext>
            </a:extLst>
          </p:cNvPr>
          <p:cNvSpPr txBox="1"/>
          <p:nvPr/>
        </p:nvSpPr>
        <p:spPr>
          <a:xfrm>
            <a:off x="0" y="1872855"/>
            <a:ext cx="12192000" cy="4983416"/>
          </a:xfrm>
          <a:prstGeom prst="rect">
            <a:avLst/>
          </a:prstGeom>
          <a:noFill/>
        </p:spPr>
        <p:txBody>
          <a:bodyPr wrap="square" lIns="180000" rIns="0" rtlCol="0">
            <a:spAutoFit/>
          </a:bodyPr>
          <a:lstStyle/>
          <a:p>
            <a:r>
              <a:rPr lang="sv-SE" sz="2000" u="sng" dirty="0">
                <a:effectLst>
                  <a:outerShdw blurRad="38100" dist="38100" dir="2700000" algn="tl">
                    <a:srgbClr val="000000">
                      <a:alpha val="43137"/>
                    </a:srgbClr>
                  </a:outerShdw>
                </a:effectLst>
              </a:rPr>
              <a:t>Tre viktiga förtydliganden gällande </a:t>
            </a:r>
            <a:r>
              <a:rPr lang="sv-SE" sz="2000" b="1" u="sng" dirty="0">
                <a:effectLst>
                  <a:outerShdw blurRad="38100" dist="38100" dir="2700000" algn="tl">
                    <a:srgbClr val="000000">
                      <a:alpha val="43137"/>
                    </a:srgbClr>
                  </a:outerShdw>
                </a:effectLst>
              </a:rPr>
              <a:t>cessationism:</a:t>
            </a:r>
          </a:p>
          <a:p>
            <a:pPr marL="444500" indent="-261938">
              <a:spcBef>
                <a:spcPts val="900"/>
              </a:spcBef>
              <a:buFont typeface="Arial" panose="020B0604020202020204" pitchFamily="34" charset="0"/>
              <a:buChar char="•"/>
            </a:pPr>
            <a:r>
              <a:rPr lang="sv-SE" dirty="0"/>
              <a:t>Skilj mellan </a:t>
            </a:r>
            <a:r>
              <a:rPr lang="sv-SE" b="1" i="1" dirty="0"/>
              <a:t>teckengåvor</a:t>
            </a:r>
            <a:r>
              <a:rPr lang="sv-SE" dirty="0"/>
              <a:t> (som upphört) och </a:t>
            </a:r>
            <a:r>
              <a:rPr lang="sv-SE" b="1" i="1" dirty="0"/>
              <a:t>naturliga talanger</a:t>
            </a:r>
            <a:r>
              <a:rPr lang="sv-SE" dirty="0"/>
              <a:t> (som består):</a:t>
            </a:r>
          </a:p>
          <a:p>
            <a:pPr marL="714375" lvl="1" indent="-174625">
              <a:spcBef>
                <a:spcPts val="400"/>
              </a:spcBef>
              <a:buFont typeface="Arial" panose="020B0604020202020204" pitchFamily="34" charset="0"/>
              <a:buChar char="•"/>
            </a:pPr>
            <a:r>
              <a:rPr lang="sv-SE" i="1" u="sng" dirty="0"/>
              <a:t>Teckengåvor</a:t>
            </a:r>
            <a:r>
              <a:rPr lang="sv-SE" dirty="0"/>
              <a:t> </a:t>
            </a:r>
            <a:r>
              <a:rPr lang="sv-SE" sz="1400" dirty="0"/>
              <a:t>(exempel från 1 Kor 12)</a:t>
            </a:r>
            <a:r>
              <a:rPr lang="sv-SE" dirty="0"/>
              <a:t>: profetia, helande, tungotal, kraftgärningar, ord av kunskap, skilja mellan andar, </a:t>
            </a:r>
            <a:br>
              <a:rPr lang="sv-SE" dirty="0"/>
            </a:br>
            <a:r>
              <a:rPr lang="sv-SE" dirty="0"/>
              <a:t>uttydning av tungotal</a:t>
            </a:r>
          </a:p>
          <a:p>
            <a:pPr marL="714375" lvl="1" indent="-174625">
              <a:spcBef>
                <a:spcPts val="400"/>
              </a:spcBef>
              <a:buFont typeface="Arial" panose="020B0604020202020204" pitchFamily="34" charset="0"/>
              <a:buChar char="•"/>
            </a:pPr>
            <a:r>
              <a:rPr lang="sv-SE" i="1" u="sng" dirty="0"/>
              <a:t>Naturliga talanger</a:t>
            </a:r>
            <a:r>
              <a:rPr lang="sv-SE" dirty="0"/>
              <a:t> </a:t>
            </a:r>
            <a:r>
              <a:rPr lang="sv-SE" sz="1400" dirty="0"/>
              <a:t>(exempel från Rom 12)</a:t>
            </a:r>
            <a:r>
              <a:rPr lang="sv-SE" dirty="0"/>
              <a:t>: tjäna, undervisa, förmana, uppmuntra, dela ut gåvor, leda, visa barmhärtighet. (Även musik, administration, evangelisation…)</a:t>
            </a:r>
            <a:endParaRPr lang="sv-SE" dirty="0">
              <a:highlight>
                <a:srgbClr val="FFFF00"/>
              </a:highlight>
            </a:endParaRPr>
          </a:p>
          <a:p>
            <a:pPr marL="444500" indent="-261938">
              <a:spcBef>
                <a:spcPts val="900"/>
              </a:spcBef>
              <a:buFont typeface="Arial" panose="020B0604020202020204" pitchFamily="34" charset="0"/>
              <a:buChar char="•"/>
            </a:pPr>
            <a:r>
              <a:rPr lang="sv-SE" dirty="0"/>
              <a:t>Skilj mellan </a:t>
            </a:r>
            <a:r>
              <a:rPr lang="sv-SE" b="1" i="1" dirty="0"/>
              <a:t>gåvor</a:t>
            </a:r>
            <a:r>
              <a:rPr lang="sv-SE" dirty="0"/>
              <a:t> (som upphört) och </a:t>
            </a:r>
            <a:r>
              <a:rPr lang="sv-SE" b="1" i="1" dirty="0"/>
              <a:t>mirakler</a:t>
            </a:r>
            <a:r>
              <a:rPr lang="sv-SE" dirty="0"/>
              <a:t> (som består):</a:t>
            </a:r>
            <a:endParaRPr lang="sv-SE" dirty="0">
              <a:highlight>
                <a:srgbClr val="FFFF00"/>
              </a:highlight>
            </a:endParaRPr>
          </a:p>
          <a:p>
            <a:pPr marL="714375" lvl="1" indent="-174625">
              <a:spcBef>
                <a:spcPts val="400"/>
              </a:spcBef>
              <a:buFont typeface="Arial" panose="020B0604020202020204" pitchFamily="34" charset="0"/>
              <a:buChar char="•"/>
            </a:pPr>
            <a:r>
              <a:rPr lang="sv-SE" i="1" u="sng" dirty="0"/>
              <a:t>Andliga gåvor</a:t>
            </a:r>
            <a:r>
              <a:rPr lang="sv-SE" dirty="0"/>
              <a:t> innebär att Gud </a:t>
            </a:r>
            <a:r>
              <a:rPr lang="sv-SE" i="1" u="sng" dirty="0"/>
              <a:t>delegerar mandatet</a:t>
            </a:r>
            <a:r>
              <a:rPr lang="sv-SE" dirty="0"/>
              <a:t> att utföra mirakel till människor (ex Jesus och Paulus)</a:t>
            </a:r>
            <a:br>
              <a:rPr lang="sv-SE" dirty="0"/>
            </a:br>
            <a:r>
              <a:rPr lang="sv-SE" dirty="0"/>
              <a:t>Jämför Petrus:</a:t>
            </a:r>
            <a:r>
              <a:rPr lang="sv-SE" dirty="0">
                <a:solidFill>
                  <a:srgbClr val="C00000"/>
                </a:solidFill>
              </a:rPr>
              <a:t> Silver och guld har jag inte, men vad </a:t>
            </a:r>
            <a:r>
              <a:rPr lang="sv-SE" b="1" i="1" u="sng" dirty="0">
                <a:solidFill>
                  <a:srgbClr val="C00000"/>
                </a:solidFill>
              </a:rPr>
              <a:t>jag</a:t>
            </a:r>
            <a:r>
              <a:rPr lang="sv-SE" i="1" u="sng" dirty="0">
                <a:solidFill>
                  <a:srgbClr val="C00000"/>
                </a:solidFill>
              </a:rPr>
              <a:t> har</a:t>
            </a:r>
            <a:r>
              <a:rPr lang="sv-SE" dirty="0">
                <a:solidFill>
                  <a:srgbClr val="C00000"/>
                </a:solidFill>
              </a:rPr>
              <a:t>, det </a:t>
            </a:r>
            <a:r>
              <a:rPr lang="sv-SE" i="1" u="sng" dirty="0">
                <a:solidFill>
                  <a:srgbClr val="C00000"/>
                </a:solidFill>
              </a:rPr>
              <a:t>ger </a:t>
            </a:r>
            <a:r>
              <a:rPr lang="sv-SE" b="1" i="1" u="sng" dirty="0">
                <a:solidFill>
                  <a:srgbClr val="C00000"/>
                </a:solidFill>
              </a:rPr>
              <a:t>jag</a:t>
            </a:r>
            <a:r>
              <a:rPr lang="sv-SE" dirty="0">
                <a:solidFill>
                  <a:srgbClr val="C00000"/>
                </a:solidFill>
              </a:rPr>
              <a:t> dig. I Jesu Kristi namn: res dig och gå!</a:t>
            </a:r>
            <a:r>
              <a:rPr lang="sv-SE" sz="1400" dirty="0"/>
              <a:t> (Apg 3:6)</a:t>
            </a:r>
          </a:p>
          <a:p>
            <a:pPr marL="714375" lvl="1" indent="-174625">
              <a:spcBef>
                <a:spcPts val="400"/>
              </a:spcBef>
              <a:buFont typeface="Arial" panose="020B0604020202020204" pitchFamily="34" charset="0"/>
              <a:buChar char="•"/>
            </a:pPr>
            <a:r>
              <a:rPr lang="sv-SE" dirty="0"/>
              <a:t>Däremot kan naturligtvis Gud själv göra </a:t>
            </a:r>
            <a:r>
              <a:rPr lang="sv-SE" i="1" u="sng" dirty="0"/>
              <a:t>underverk</a:t>
            </a:r>
            <a:r>
              <a:rPr lang="sv-SE" dirty="0"/>
              <a:t> närhelst Han vill.</a:t>
            </a:r>
            <a:endParaRPr lang="sv-SE" dirty="0">
              <a:highlight>
                <a:srgbClr val="FFFF00"/>
              </a:highlight>
            </a:endParaRPr>
          </a:p>
          <a:p>
            <a:pPr marL="444500" indent="-261938">
              <a:spcBef>
                <a:spcPts val="900"/>
              </a:spcBef>
              <a:buFont typeface="Arial" panose="020B0604020202020204" pitchFamily="34" charset="0"/>
              <a:buChar char="•"/>
            </a:pPr>
            <a:r>
              <a:rPr lang="sv-SE" dirty="0"/>
              <a:t>Skilj mellan profetisk </a:t>
            </a:r>
            <a:r>
              <a:rPr lang="sv-SE" b="1" i="1" dirty="0"/>
              <a:t>uppenbarelse</a:t>
            </a:r>
            <a:r>
              <a:rPr lang="sv-SE" dirty="0"/>
              <a:t> (som upphört) och andlig </a:t>
            </a:r>
            <a:r>
              <a:rPr lang="sv-SE" b="1" i="1" dirty="0"/>
              <a:t>upplysning</a:t>
            </a:r>
            <a:r>
              <a:rPr lang="sv-SE" dirty="0"/>
              <a:t> (som består):</a:t>
            </a:r>
          </a:p>
          <a:p>
            <a:pPr marL="714375" lvl="1" indent="-174625">
              <a:spcBef>
                <a:spcPts val="400"/>
              </a:spcBef>
              <a:buFont typeface="Arial" panose="020B0604020202020204" pitchFamily="34" charset="0"/>
              <a:buChar char="•"/>
            </a:pPr>
            <a:r>
              <a:rPr lang="sv-SE" i="1" u="sng" dirty="0"/>
              <a:t>Uppenbarelsen</a:t>
            </a:r>
            <a:r>
              <a:rPr lang="sv-SE" dirty="0"/>
              <a:t> i Bibeln är sluten =&gt; Vi behöver inte lägga till andliga </a:t>
            </a:r>
            <a:r>
              <a:rPr lang="sv-SE" i="1" u="sng" dirty="0"/>
              <a:t>erfarenheter</a:t>
            </a:r>
            <a:r>
              <a:rPr lang="sv-SE" dirty="0"/>
              <a:t> som visioner, drömmar och tilltal.</a:t>
            </a:r>
          </a:p>
          <a:p>
            <a:pPr marL="714375" lvl="1" indent="-174625">
              <a:spcBef>
                <a:spcPts val="400"/>
              </a:spcBef>
              <a:buFont typeface="Arial" panose="020B0604020202020204" pitchFamily="34" charset="0"/>
              <a:buChar char="•"/>
            </a:pPr>
            <a:r>
              <a:rPr lang="sv-SE" i="1" u="sng" dirty="0"/>
              <a:t>Upplysning</a:t>
            </a:r>
            <a:r>
              <a:rPr lang="sv-SE" dirty="0"/>
              <a:t> sker när Guds Ande öppnar ordet för oss =&gt; </a:t>
            </a:r>
            <a:r>
              <a:rPr lang="sv-SE" i="1" u="sng" dirty="0"/>
              <a:t>Personlig gudomlig ledning</a:t>
            </a:r>
            <a:r>
              <a:rPr lang="sv-SE" dirty="0"/>
              <a:t> kvarstår (som ofta sker genom ordet).</a:t>
            </a:r>
          </a:p>
          <a:p>
            <a:pPr marL="714375" lvl="1" indent="-174625">
              <a:spcBef>
                <a:spcPts val="400"/>
              </a:spcBef>
              <a:buFont typeface="Arial" panose="020B0604020202020204" pitchFamily="34" charset="0"/>
              <a:buChar char="•"/>
            </a:pPr>
            <a:r>
              <a:rPr lang="sv-SE" dirty="0"/>
              <a:t>Undantag är de två vittnena som autentiseras av Jesus själv:</a:t>
            </a:r>
            <a:r>
              <a:rPr lang="sv-SE" dirty="0">
                <a:solidFill>
                  <a:srgbClr val="C00000"/>
                </a:solidFill>
              </a:rPr>
              <a:t> </a:t>
            </a:r>
            <a:br>
              <a:rPr lang="sv-SE" dirty="0">
                <a:solidFill>
                  <a:srgbClr val="C00000"/>
                </a:solidFill>
              </a:rPr>
            </a:br>
            <a:r>
              <a:rPr lang="sv-SE" dirty="0">
                <a:solidFill>
                  <a:srgbClr val="C00000"/>
                </a:solidFill>
              </a:rPr>
              <a:t>Jag ska låta mina två vittnen </a:t>
            </a:r>
            <a:r>
              <a:rPr lang="sv-SE" i="1" u="sng" dirty="0">
                <a:solidFill>
                  <a:srgbClr val="C00000"/>
                </a:solidFill>
              </a:rPr>
              <a:t>profetera</a:t>
            </a:r>
            <a:r>
              <a:rPr lang="sv-SE" dirty="0">
                <a:solidFill>
                  <a:srgbClr val="C00000"/>
                </a:solidFill>
              </a:rPr>
              <a:t> under ettusen tvåhundrasextio dagar, klädda i säcktyg.</a:t>
            </a:r>
            <a:r>
              <a:rPr lang="sv-SE" sz="1400" dirty="0"/>
              <a:t> (Upp 11:3)</a:t>
            </a:r>
            <a:endParaRPr lang="sv-SE" dirty="0"/>
          </a:p>
        </p:txBody>
      </p:sp>
      <p:sp>
        <p:nvSpPr>
          <p:cNvPr id="11" name="textruta 10">
            <a:extLst>
              <a:ext uri="{FF2B5EF4-FFF2-40B4-BE49-F238E27FC236}">
                <a16:creationId xmlns:a16="http://schemas.microsoft.com/office/drawing/2014/main" id="{E4792A0C-6E51-499B-A4BF-E3A95C1F9622}"/>
              </a:ext>
            </a:extLst>
          </p:cNvPr>
          <p:cNvSpPr txBox="1"/>
          <p:nvPr/>
        </p:nvSpPr>
        <p:spPr>
          <a:xfrm>
            <a:off x="4850159" y="777837"/>
            <a:ext cx="4556187" cy="923330"/>
          </a:xfrm>
          <a:prstGeom prst="rect">
            <a:avLst/>
          </a:prstGeom>
          <a:solidFill>
            <a:schemeClr val="bg1">
              <a:lumMod val="95000"/>
            </a:schemeClr>
          </a:solidFill>
          <a:ln w="19050"/>
        </p:spPr>
        <p:style>
          <a:lnRef idx="2">
            <a:schemeClr val="accent5"/>
          </a:lnRef>
          <a:fillRef idx="1">
            <a:schemeClr val="lt1"/>
          </a:fillRef>
          <a:effectRef idx="0">
            <a:schemeClr val="accent5"/>
          </a:effectRef>
          <a:fontRef idx="minor">
            <a:schemeClr val="dk1"/>
          </a:fontRef>
        </p:style>
        <p:txBody>
          <a:bodyPr wrap="square">
            <a:spAutoFit/>
          </a:bodyPr>
          <a:lstStyle/>
          <a:p>
            <a:r>
              <a:rPr lang="sv-SE" b="1" dirty="0">
                <a:solidFill>
                  <a:schemeClr val="accent5">
                    <a:lumMod val="75000"/>
                  </a:schemeClr>
                </a:solidFill>
              </a:rPr>
              <a:t>Cessationism:</a:t>
            </a:r>
          </a:p>
          <a:p>
            <a:pPr marL="285750" indent="-285750">
              <a:buFont typeface="Arial" panose="020B0604020202020204" pitchFamily="34" charset="0"/>
              <a:buChar char="•"/>
            </a:pPr>
            <a:r>
              <a:rPr lang="sv-SE" dirty="0"/>
              <a:t>Bibeln är nödvändig </a:t>
            </a:r>
            <a:r>
              <a:rPr lang="sv-SE" i="1" u="sng" dirty="0"/>
              <a:t>och</a:t>
            </a:r>
            <a:r>
              <a:rPr lang="sv-SE" dirty="0"/>
              <a:t> tillräcklig</a:t>
            </a:r>
          </a:p>
          <a:p>
            <a:pPr marL="285750" indent="-285750">
              <a:buFont typeface="Arial" panose="020B0604020202020204" pitchFamily="34" charset="0"/>
              <a:buChar char="•"/>
            </a:pPr>
            <a:r>
              <a:rPr lang="sv-SE" dirty="0"/>
              <a:t>Gåvorna har upphört</a:t>
            </a:r>
          </a:p>
        </p:txBody>
      </p:sp>
      <p:sp>
        <p:nvSpPr>
          <p:cNvPr id="13" name="textruta 12">
            <a:extLst>
              <a:ext uri="{FF2B5EF4-FFF2-40B4-BE49-F238E27FC236}">
                <a16:creationId xmlns:a16="http://schemas.microsoft.com/office/drawing/2014/main" id="{47145A87-147D-4673-8F98-CC055DEE7859}"/>
              </a:ext>
            </a:extLst>
          </p:cNvPr>
          <p:cNvSpPr txBox="1"/>
          <p:nvPr/>
        </p:nvSpPr>
        <p:spPr>
          <a:xfrm>
            <a:off x="201735" y="777837"/>
            <a:ext cx="4000130" cy="923330"/>
          </a:xfrm>
          <a:prstGeom prst="rect">
            <a:avLst/>
          </a:prstGeom>
          <a:solidFill>
            <a:schemeClr val="bg1">
              <a:lumMod val="95000"/>
            </a:schemeClr>
          </a:solidFill>
          <a:ln w="19050"/>
        </p:spPr>
        <p:style>
          <a:lnRef idx="2">
            <a:schemeClr val="accent5"/>
          </a:lnRef>
          <a:fillRef idx="1">
            <a:schemeClr val="lt1"/>
          </a:fillRef>
          <a:effectRef idx="0">
            <a:schemeClr val="accent5"/>
          </a:effectRef>
          <a:fontRef idx="minor">
            <a:schemeClr val="dk1"/>
          </a:fontRef>
        </p:style>
        <p:txBody>
          <a:bodyPr wrap="square">
            <a:spAutoFit/>
          </a:bodyPr>
          <a:lstStyle/>
          <a:p>
            <a:r>
              <a:rPr lang="sv-SE" b="1" dirty="0">
                <a:solidFill>
                  <a:schemeClr val="accent5">
                    <a:lumMod val="75000"/>
                  </a:schemeClr>
                </a:solidFill>
              </a:rPr>
              <a:t>Continuationism:</a:t>
            </a:r>
          </a:p>
          <a:p>
            <a:pPr marL="285750" indent="-285750">
              <a:buFont typeface="Arial" panose="020B0604020202020204" pitchFamily="34" charset="0"/>
              <a:buChar char="•"/>
            </a:pPr>
            <a:r>
              <a:rPr lang="sv-SE" dirty="0"/>
              <a:t>Bibeln är nödvändig</a:t>
            </a:r>
          </a:p>
          <a:p>
            <a:pPr marL="285750" indent="-285750">
              <a:buFont typeface="Arial" panose="020B0604020202020204" pitchFamily="34" charset="0"/>
              <a:buChar char="•"/>
            </a:pPr>
            <a:r>
              <a:rPr lang="sv-SE" dirty="0"/>
              <a:t>Gåvorna fortsätter</a:t>
            </a:r>
          </a:p>
        </p:txBody>
      </p:sp>
      <p:pic>
        <p:nvPicPr>
          <p:cNvPr id="17" name="Bildobjekt 16" descr="En bild som visar text, stopp, tecken, utomhus&#10;&#10;Automatiskt genererad beskrivning">
            <a:extLst>
              <a:ext uri="{FF2B5EF4-FFF2-40B4-BE49-F238E27FC236}">
                <a16:creationId xmlns:a16="http://schemas.microsoft.com/office/drawing/2014/main" id="{3F8CE2B5-6B96-449E-969F-E608A9AFF5AF}"/>
              </a:ext>
            </a:extLst>
          </p:cNvPr>
          <p:cNvPicPr>
            <a:picLocks noChangeAspect="1"/>
          </p:cNvPicPr>
          <p:nvPr/>
        </p:nvPicPr>
        <p:blipFill>
          <a:blip r:embed="rId4"/>
          <a:stretch>
            <a:fillRect/>
          </a:stretch>
        </p:blipFill>
        <p:spPr>
          <a:xfrm>
            <a:off x="8613715" y="763204"/>
            <a:ext cx="1209294" cy="1209294"/>
          </a:xfrm>
          <a:prstGeom prst="rect">
            <a:avLst/>
          </a:prstGeom>
        </p:spPr>
      </p:pic>
      <p:pic>
        <p:nvPicPr>
          <p:cNvPr id="15" name="Bildobjekt 14">
            <a:extLst>
              <a:ext uri="{FF2B5EF4-FFF2-40B4-BE49-F238E27FC236}">
                <a16:creationId xmlns:a16="http://schemas.microsoft.com/office/drawing/2014/main" id="{1CD4528D-8992-43BE-B976-0E3F441FEC7B}"/>
              </a:ext>
            </a:extLst>
          </p:cNvPr>
          <p:cNvPicPr>
            <a:picLocks noChangeAspect="1"/>
          </p:cNvPicPr>
          <p:nvPr/>
        </p:nvPicPr>
        <p:blipFill>
          <a:blip r:embed="rId5"/>
          <a:stretch>
            <a:fillRect/>
          </a:stretch>
        </p:blipFill>
        <p:spPr>
          <a:xfrm>
            <a:off x="3428865" y="839390"/>
            <a:ext cx="1042495" cy="1042495"/>
          </a:xfrm>
          <a:prstGeom prst="rect">
            <a:avLst/>
          </a:prstGeom>
        </p:spPr>
      </p:pic>
    </p:spTree>
    <p:custDataLst>
      <p:tags r:id="rId1"/>
    </p:custDataLst>
    <p:extLst>
      <p:ext uri="{BB962C8B-B14F-4D97-AF65-F5344CB8AC3E}">
        <p14:creationId xmlns:p14="http://schemas.microsoft.com/office/powerpoint/2010/main" val="2248332582"/>
      </p:ext>
    </p:extLst>
  </p:cSld>
  <p:clrMapOvr>
    <a:masterClrMapping/>
  </p:clrMapOvr>
  <p:transition advTm="40953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fade">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fade">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fade">
                                      <p:cBhvr>
                                        <p:cTn id="43" dur="500"/>
                                        <p:tgtEl>
                                          <p:spTgt spid="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xEl>
                                              <p:pRg st="3" end="3"/>
                                            </p:txEl>
                                          </p:spTgt>
                                        </p:tgtEl>
                                        <p:attrNameLst>
                                          <p:attrName>style.visibility</p:attrName>
                                        </p:attrNameLst>
                                      </p:cBhvr>
                                      <p:to>
                                        <p:strVal val="visible"/>
                                      </p:to>
                                    </p:set>
                                    <p:animEffect transition="in" filter="fade">
                                      <p:cBhvr>
                                        <p:cTn id="48" dur="500"/>
                                        <p:tgtEl>
                                          <p:spTgt spid="7">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fade">
                                      <p:cBhvr>
                                        <p:cTn id="53" dur="500"/>
                                        <p:tgtEl>
                                          <p:spTgt spid="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
                                            <p:txEl>
                                              <p:pRg st="5" end="5"/>
                                            </p:txEl>
                                          </p:spTgt>
                                        </p:tgtEl>
                                        <p:attrNameLst>
                                          <p:attrName>style.visibility</p:attrName>
                                        </p:attrNameLst>
                                      </p:cBhvr>
                                      <p:to>
                                        <p:strVal val="visible"/>
                                      </p:to>
                                    </p:set>
                                    <p:animEffect transition="in" filter="fade">
                                      <p:cBhvr>
                                        <p:cTn id="58" dur="500"/>
                                        <p:tgtEl>
                                          <p:spTgt spid="7">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fade">
                                      <p:cBhvr>
                                        <p:cTn id="63" dur="500"/>
                                        <p:tgtEl>
                                          <p:spTgt spid="7">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
                                            <p:txEl>
                                              <p:pRg st="7" end="7"/>
                                            </p:txEl>
                                          </p:spTgt>
                                        </p:tgtEl>
                                        <p:attrNameLst>
                                          <p:attrName>style.visibility</p:attrName>
                                        </p:attrNameLst>
                                      </p:cBhvr>
                                      <p:to>
                                        <p:strVal val="visible"/>
                                      </p:to>
                                    </p:set>
                                    <p:animEffect transition="in" filter="fade">
                                      <p:cBhvr>
                                        <p:cTn id="68" dur="500"/>
                                        <p:tgtEl>
                                          <p:spTgt spid="7">
                                            <p:txEl>
                                              <p:pRg st="7" end="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
                                            <p:txEl>
                                              <p:pRg st="8" end="8"/>
                                            </p:txEl>
                                          </p:spTgt>
                                        </p:tgtEl>
                                        <p:attrNameLst>
                                          <p:attrName>style.visibility</p:attrName>
                                        </p:attrNameLst>
                                      </p:cBhvr>
                                      <p:to>
                                        <p:strVal val="visible"/>
                                      </p:to>
                                    </p:set>
                                    <p:animEffect transition="in" filter="fade">
                                      <p:cBhvr>
                                        <p:cTn id="73" dur="500"/>
                                        <p:tgtEl>
                                          <p:spTgt spid="7">
                                            <p:txEl>
                                              <p:pRg st="8" end="8"/>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
                                            <p:txEl>
                                              <p:pRg st="9" end="9"/>
                                            </p:txEl>
                                          </p:spTgt>
                                        </p:tgtEl>
                                        <p:attrNameLst>
                                          <p:attrName>style.visibility</p:attrName>
                                        </p:attrNameLst>
                                      </p:cBhvr>
                                      <p:to>
                                        <p:strVal val="visible"/>
                                      </p:to>
                                    </p:set>
                                    <p:animEffect transition="in" filter="fade">
                                      <p:cBhvr>
                                        <p:cTn id="78" dur="500"/>
                                        <p:tgtEl>
                                          <p:spTgt spid="7">
                                            <p:txEl>
                                              <p:pRg st="9" end="9"/>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
                                            <p:txEl>
                                              <p:pRg st="10" end="10"/>
                                            </p:txEl>
                                          </p:spTgt>
                                        </p:tgtEl>
                                        <p:attrNameLst>
                                          <p:attrName>style.visibility</p:attrName>
                                        </p:attrNameLst>
                                      </p:cBhvr>
                                      <p:to>
                                        <p:strVal val="visible"/>
                                      </p:to>
                                    </p:set>
                                    <p:animEffect transition="in" filter="fade">
                                      <p:cBhvr>
                                        <p:cTn id="83"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2"/>
      <p:bldP spid="11" grpId="0" uiExpand="1" build="p" bldLvl="2"/>
      <p:bldP spid="13" grpId="0" uiExpand="1" build="p" bldLvl="2"/>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4|25.8|21.3|33.2|18.5|21.8|13.9|13.7|17.5|22.7"/>
</p:tagLst>
</file>

<file path=ppt/tags/tag10.xml><?xml version="1.0" encoding="utf-8"?>
<p:tagLst xmlns:a="http://schemas.openxmlformats.org/drawingml/2006/main" xmlns:r="http://schemas.openxmlformats.org/officeDocument/2006/relationships" xmlns:p="http://schemas.openxmlformats.org/presentationml/2006/main">
  <p:tag name="TIMING" val="|23.5|41.1|12.7|16.2|20.2|96.1"/>
</p:tagLst>
</file>

<file path=ppt/tags/tag11.xml><?xml version="1.0" encoding="utf-8"?>
<p:tagLst xmlns:a="http://schemas.openxmlformats.org/drawingml/2006/main" xmlns:r="http://schemas.openxmlformats.org/officeDocument/2006/relationships" xmlns:p="http://schemas.openxmlformats.org/presentationml/2006/main">
  <p:tag name="TIMING" val="|13|49.4|23.5"/>
</p:tagLst>
</file>

<file path=ppt/tags/tag12.xml><?xml version="1.0" encoding="utf-8"?>
<p:tagLst xmlns:a="http://schemas.openxmlformats.org/drawingml/2006/main" xmlns:r="http://schemas.openxmlformats.org/officeDocument/2006/relationships" xmlns:p="http://schemas.openxmlformats.org/presentationml/2006/main">
  <p:tag name="TIMING" val="|26.1|22.8|42.7|42.9|52.1"/>
</p:tagLst>
</file>

<file path=ppt/tags/tag13.xml><?xml version="1.0" encoding="utf-8"?>
<p:tagLst xmlns:a="http://schemas.openxmlformats.org/drawingml/2006/main" xmlns:r="http://schemas.openxmlformats.org/officeDocument/2006/relationships" xmlns:p="http://schemas.openxmlformats.org/presentationml/2006/main">
  <p:tag name="TIMING" val="|9.7|21.4|44.3|8.1|22.4|34.3|72.7|26.6|22.6|50|64|29.3|49.5"/>
</p:tagLst>
</file>

<file path=ppt/tags/tag14.xml><?xml version="1.0" encoding="utf-8"?>
<p:tagLst xmlns:a="http://schemas.openxmlformats.org/drawingml/2006/main" xmlns:r="http://schemas.openxmlformats.org/officeDocument/2006/relationships" xmlns:p="http://schemas.openxmlformats.org/presentationml/2006/main">
  <p:tag name="TIMING" val="|47|37.7|9.2|7.8|11.2|14.2|11.9|59.3|33.7"/>
</p:tagLst>
</file>

<file path=ppt/tags/tag15.xml><?xml version="1.0" encoding="utf-8"?>
<p:tagLst xmlns:a="http://schemas.openxmlformats.org/drawingml/2006/main" xmlns:r="http://schemas.openxmlformats.org/officeDocument/2006/relationships" xmlns:p="http://schemas.openxmlformats.org/presentationml/2006/main">
  <p:tag name="TIMING" val="|9.8|15.2|9.8|61.8|27.9|16.6|14.3|26.8|11.5|29.6"/>
</p:tagLst>
</file>

<file path=ppt/tags/tag2.xml><?xml version="1.0" encoding="utf-8"?>
<p:tagLst xmlns:a="http://schemas.openxmlformats.org/drawingml/2006/main" xmlns:r="http://schemas.openxmlformats.org/officeDocument/2006/relationships" xmlns:p="http://schemas.openxmlformats.org/presentationml/2006/main">
  <p:tag name="TIMING" val="|23.3|18.4|36.7|33.9|42.5|9.2|31.2|44.4|42|25|35.3|39.2|96.7"/>
</p:tagLst>
</file>

<file path=ppt/tags/tag3.xml><?xml version="1.0" encoding="utf-8"?>
<p:tagLst xmlns:a="http://schemas.openxmlformats.org/drawingml/2006/main" xmlns:r="http://schemas.openxmlformats.org/officeDocument/2006/relationships" xmlns:p="http://schemas.openxmlformats.org/presentationml/2006/main">
  <p:tag name="TIMING" val="|12.3|16.6|24.3|84|68|29.3|37.5|21.5|16.9|16|14.7|22.3|29.4|51|19.4|15.2|16.5"/>
</p:tagLst>
</file>

<file path=ppt/tags/tag4.xml><?xml version="1.0" encoding="utf-8"?>
<p:tagLst xmlns:a="http://schemas.openxmlformats.org/drawingml/2006/main" xmlns:r="http://schemas.openxmlformats.org/officeDocument/2006/relationships" xmlns:p="http://schemas.openxmlformats.org/presentationml/2006/main">
  <p:tag name="TIMING" val="|9.6|25.8|175.9|15.7|96.7|4.3|23.2|19.5|23.3|17.4|31.9|23.8|15.1|21.6|23.4"/>
</p:tagLst>
</file>

<file path=ppt/tags/tag5.xml><?xml version="1.0" encoding="utf-8"?>
<p:tagLst xmlns:a="http://schemas.openxmlformats.org/drawingml/2006/main" xmlns:r="http://schemas.openxmlformats.org/officeDocument/2006/relationships" xmlns:p="http://schemas.openxmlformats.org/presentationml/2006/main">
  <p:tag name="TIMING" val="|15.3|24.9|21.9|43.8|64.5|15.4|16.1|43.1|11.3|41.5|18.4|5.5|10.5|1.6|2"/>
</p:tagLst>
</file>

<file path=ppt/tags/tag6.xml><?xml version="1.0" encoding="utf-8"?>
<p:tagLst xmlns:a="http://schemas.openxmlformats.org/drawingml/2006/main" xmlns:r="http://schemas.openxmlformats.org/officeDocument/2006/relationships" xmlns:p="http://schemas.openxmlformats.org/presentationml/2006/main">
  <p:tag name="TIMING" val="|39|12.2|25.2|36.5|43.8|37.7|32.8|38.8|43.7"/>
</p:tagLst>
</file>

<file path=ppt/tags/tag7.xml><?xml version="1.0" encoding="utf-8"?>
<p:tagLst xmlns:a="http://schemas.openxmlformats.org/drawingml/2006/main" xmlns:r="http://schemas.openxmlformats.org/officeDocument/2006/relationships" xmlns:p="http://schemas.openxmlformats.org/presentationml/2006/main">
  <p:tag name="TIMING" val="|4.8|6.1|12.1|13.9|12.5|28.3|19.6|31.7|61.7|32.4|51.5|17.6|12.3|36.5|25.2"/>
</p:tagLst>
</file>

<file path=ppt/tags/tag8.xml><?xml version="1.0" encoding="utf-8"?>
<p:tagLst xmlns:a="http://schemas.openxmlformats.org/drawingml/2006/main" xmlns:r="http://schemas.openxmlformats.org/officeDocument/2006/relationships" xmlns:p="http://schemas.openxmlformats.org/presentationml/2006/main">
  <p:tag name="TIMING" val="|30.3|12.8|29.7|18.8|34.5|44.5|41.3|4.6|31.7"/>
</p:tagLst>
</file>

<file path=ppt/tags/tag9.xml><?xml version="1.0" encoding="utf-8"?>
<p:tagLst xmlns:a="http://schemas.openxmlformats.org/drawingml/2006/main" xmlns:r="http://schemas.openxmlformats.org/officeDocument/2006/relationships" xmlns:p="http://schemas.openxmlformats.org/presentationml/2006/main">
  <p:tag name="TIMING" val="|39.5|17.8|78.2|45.9|32.1|30.8|30|81.8"/>
</p:tagLst>
</file>

<file path=ppt/theme/theme1.xml><?xml version="1.0" encoding="utf-8"?>
<a:theme xmlns:a="http://schemas.openxmlformats.org/drawingml/2006/main" name="2_Office-tema">
  <a:themeElements>
    <a:clrScheme name="MDV färger">
      <a:dk1>
        <a:sysClr val="windowText" lastClr="000000"/>
      </a:dk1>
      <a:lt1>
        <a:sysClr val="window" lastClr="FFFFFF"/>
      </a:lt1>
      <a:dk2>
        <a:srgbClr val="8E8E8E"/>
      </a:dk2>
      <a:lt2>
        <a:srgbClr val="FF9500"/>
      </a:lt2>
      <a:accent1>
        <a:srgbClr val="FF2D55"/>
      </a:accent1>
      <a:accent2>
        <a:srgbClr val="FFCC00"/>
      </a:accent2>
      <a:accent3>
        <a:srgbClr val="4CD964"/>
      </a:accent3>
      <a:accent4>
        <a:srgbClr val="5AC8FA"/>
      </a:accent4>
      <a:accent5>
        <a:srgbClr val="007AFF"/>
      </a:accent5>
      <a:accent6>
        <a:srgbClr val="ED1EB4"/>
      </a:accent6>
      <a:hlink>
        <a:srgbClr val="FF9500"/>
      </a:hlink>
      <a:folHlink>
        <a:srgbClr val="8E8E93"/>
      </a:folHlink>
    </a:clrScheme>
    <a:fontScheme name="Office-t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EC103C-D003-434C-B355-E65F9B3DBA30}">
  <we:reference id="wa104380121" version="2.0.0.0" store="sv-SE"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14446</TotalTime>
  <Words>5478</Words>
  <Application>Microsoft Office PowerPoint</Application>
  <PresentationFormat>Bredbild</PresentationFormat>
  <Paragraphs>307</Paragraphs>
  <Slides>17</Slides>
  <Notes>17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17</vt:i4>
      </vt:variant>
    </vt:vector>
  </HeadingPairs>
  <TitlesOfParts>
    <vt:vector size="22" baseType="lpstr">
      <vt:lpstr>Arial</vt:lpstr>
      <vt:lpstr>Calibri</vt:lpstr>
      <vt:lpstr>Maiandra GD</vt:lpstr>
      <vt:lpstr>MV Boli</vt:lpstr>
      <vt:lpstr>2_Office-tema</vt:lpstr>
      <vt:lpstr>PowerPoint-presentation</vt:lpstr>
      <vt:lpstr>Alla kristna har Guds Ande</vt:lpstr>
      <vt:lpstr>Profetia</vt:lpstr>
      <vt:lpstr>Helande</vt:lpstr>
      <vt:lpstr>Det bibliska tungotalet</vt:lpstr>
      <vt:lpstr>Annan typ av tungotal?</vt:lpstr>
      <vt:lpstr>1 Kor 14: Förebråelse för fel användning av tungotal</vt:lpstr>
      <vt:lpstr>PowerPoint-presentation</vt:lpstr>
      <vt:lpstr>Continuationism &amp; Cessationism</vt:lpstr>
      <vt:lpstr>Är vi inte alla cessationister?</vt:lpstr>
      <vt:lpstr>Tes: Gåvorna förmedlades enbart av apostlarna</vt:lpstr>
      <vt:lpstr>Apg 8 illustrerar principen</vt:lpstr>
      <vt:lpstr>Paulus förmedlar nådegåvor</vt:lpstr>
      <vt:lpstr>Skillnaden mellan Korint och Rom</vt:lpstr>
      <vt:lpstr>Gåvorna har upphört idag</vt:lpstr>
      <vt:lpstr>Varför gör inte Gud fler mirakler idag?</vt:lpstr>
      <vt:lpstr>Avslutning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Anders Gärdeborn</dc:creator>
  <cp:lastModifiedBy>Anders Gärdeborn</cp:lastModifiedBy>
  <cp:revision>1027</cp:revision>
  <dcterms:created xsi:type="dcterms:W3CDTF">2014-07-20T14:06:11Z</dcterms:created>
  <dcterms:modified xsi:type="dcterms:W3CDTF">2021-09-25T08:44:47Z</dcterms:modified>
</cp:coreProperties>
</file>