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8"/>
  </p:notesMasterIdLst>
  <p:sldIdLst>
    <p:sldId id="1476" r:id="rId2"/>
    <p:sldId id="1487" r:id="rId3"/>
    <p:sldId id="1478" r:id="rId4"/>
    <p:sldId id="1492" r:id="rId5"/>
    <p:sldId id="1464" r:id="rId6"/>
    <p:sldId id="1490"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4105D217-6CCA-4A9C-9FF5-83A2D3266D74}">
          <p14:sldIdLst>
            <p14:sldId id="1476"/>
            <p14:sldId id="1487"/>
            <p14:sldId id="1478"/>
            <p14:sldId id="1492"/>
            <p14:sldId id="1464"/>
            <p14:sldId id="1490"/>
          </p14:sldIdLst>
        </p14:section>
      </p14:sectionLst>
    </p:ext>
    <p:ext uri="{EFAFB233-063F-42B5-8137-9DF3F51BA10A}">
      <p15:sldGuideLst xmlns:p15="http://schemas.microsoft.com/office/powerpoint/2012/main">
        <p15:guide id="1" orient="horz" pos="3362" userDrawn="1">
          <p15:clr>
            <a:srgbClr val="A4A3A4"/>
          </p15:clr>
        </p15:guide>
        <p15:guide id="2" pos="506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EAFF"/>
    <a:srgbClr val="13F6E3"/>
    <a:srgbClr val="FFFFFF"/>
    <a:srgbClr val="FFCC00"/>
    <a:srgbClr val="FFFF00"/>
    <a:srgbClr val="FF0000"/>
    <a:srgbClr val="EA0000"/>
    <a:srgbClr val="66FF33"/>
    <a:srgbClr val="D59E06"/>
    <a:srgbClr val="D3DD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36" autoAdjust="0"/>
    <p:restoredTop sz="80530" autoAdjust="0"/>
  </p:normalViewPr>
  <p:slideViewPr>
    <p:cSldViewPr snapToGrid="0">
      <p:cViewPr varScale="1">
        <p:scale>
          <a:sx n="102" d="100"/>
          <a:sy n="102" d="100"/>
        </p:scale>
        <p:origin x="1152" y="144"/>
      </p:cViewPr>
      <p:guideLst>
        <p:guide orient="horz" pos="3362"/>
        <p:guide pos="5065"/>
      </p:guideLst>
    </p:cSldViewPr>
  </p:slideViewPr>
  <p:notesTextViewPr>
    <p:cViewPr>
      <p:scale>
        <a:sx n="150" d="100"/>
        <a:sy n="15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25CBD-AA23-4A9B-A8C0-80E77E03612D}" type="datetimeFigureOut">
              <a:rPr lang="sv-SE" smtClean="0"/>
              <a:t>2021-02-26</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3176EC-C84D-4117-AB1D-1C19FDABD098}" type="slidenum">
              <a:rPr lang="sv-SE" smtClean="0"/>
              <a:t>‹#›</a:t>
            </a:fld>
            <a:endParaRPr lang="sv-SE" dirty="0"/>
          </a:p>
        </p:txBody>
      </p:sp>
    </p:spTree>
    <p:extLst>
      <p:ext uri="{BB962C8B-B14F-4D97-AF65-F5344CB8AC3E}">
        <p14:creationId xmlns:p14="http://schemas.microsoft.com/office/powerpoint/2010/main" val="103042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30305"/>
                </a:solidFill>
                <a:effectLst/>
                <a:ea typeface="Arial" panose="020B0604020202020204" pitchFamily="34" charset="0"/>
              </a:rPr>
              <a:t>Jag vill utmana en av de mest spridda uppfattningarna i kristenheten: Att vi inte kan och inte ska kunna veta när Jesus kommer tillbaka.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30305"/>
                </a:solidFill>
                <a:effectLst/>
                <a:ea typeface="Arial" panose="020B0604020202020204" pitchFamily="34" charset="0"/>
              </a:rPr>
              <a:t>Jag ska försöka visa att det </a:t>
            </a:r>
            <a:r>
              <a:rPr lang="sv-SE" sz="1200" i="1" u="sng" dirty="0">
                <a:solidFill>
                  <a:srgbClr val="030305"/>
                </a:solidFill>
                <a:effectLst/>
                <a:ea typeface="Arial" panose="020B0604020202020204" pitchFamily="34" charset="0"/>
              </a:rPr>
              <a:t>har varit</a:t>
            </a:r>
            <a:r>
              <a:rPr lang="sv-SE" sz="1200" dirty="0">
                <a:solidFill>
                  <a:srgbClr val="030305"/>
                </a:solidFill>
                <a:effectLst/>
                <a:ea typeface="Arial" panose="020B0604020202020204" pitchFamily="34" charset="0"/>
              </a:rPr>
              <a:t> en väl förborgad himmelsk hemlighet, men att det inte är det längre.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solidFill>
                <a:srgbClr val="030305"/>
              </a:solidFill>
              <a:effectLst/>
              <a:ea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30305"/>
                </a:solidFill>
                <a:effectLst/>
                <a:ea typeface="Arial" panose="020B0604020202020204" pitchFamily="34" charset="0"/>
              </a:rPr>
              <a:t>Detta gör att detta nog blir den mest kontroversiella videon jag gjort på Bibelkanalen.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30305"/>
                </a:solidFill>
                <a:effectLst/>
                <a:ea typeface="Arial" panose="020B0604020202020204" pitchFamily="34" charset="0"/>
              </a:rPr>
              <a:t>Jag ber er uppmärksamma att jag gör det utifrån enbart Bibeln. Inga tolkningar av nutidshändelser och framförallt inga personliga uppenbarelser.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30305"/>
                </a:solidFill>
                <a:effectLst/>
                <a:ea typeface="Arial" panose="020B0604020202020204" pitchFamily="34" charset="0"/>
              </a:rPr>
              <a:t>Sådana profetiska tilltal löper alltid en risk att vara subjektiva och därför otillförlitliga.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30305"/>
                </a:solidFill>
                <a:effectLst/>
                <a:ea typeface="Arial" panose="020B0604020202020204" pitchFamily="34" charset="0"/>
              </a:rPr>
              <a:t>Nej, vi ska hålla oss till det vi vet är objektivt sant, dvs Bibelordet.</a:t>
            </a:r>
          </a:p>
        </p:txBody>
      </p:sp>
      <p:sp>
        <p:nvSpPr>
          <p:cNvPr id="4" name="Platshållare för bildnummer 3"/>
          <p:cNvSpPr>
            <a:spLocks noGrp="1"/>
          </p:cNvSpPr>
          <p:nvPr>
            <p:ph type="sldNum" sz="quarter" idx="5"/>
          </p:nvPr>
        </p:nvSpPr>
        <p:spPr/>
        <p:txBody>
          <a:bodyPr/>
          <a:lstStyle/>
          <a:p>
            <a:fld id="{1E3176EC-C84D-4117-AB1D-1C19FDABD098}" type="slidenum">
              <a:rPr lang="sv-SE" smtClean="0"/>
              <a:t>1</a:t>
            </a:fld>
            <a:endParaRPr lang="sv-SE" dirty="0"/>
          </a:p>
        </p:txBody>
      </p:sp>
    </p:spTree>
    <p:extLst>
      <p:ext uri="{BB962C8B-B14F-4D97-AF65-F5344CB8AC3E}">
        <p14:creationId xmlns:p14="http://schemas.microsoft.com/office/powerpoint/2010/main" val="1143167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dirty="0">
                <a:solidFill>
                  <a:srgbClr val="030305"/>
                </a:solidFill>
                <a:effectLst/>
                <a:ea typeface="Arial" panose="020B0604020202020204" pitchFamily="34" charset="0"/>
              </a:rPr>
              <a:t>Många menar att vi kan veta säsongen men inte tidpunkten, utifrån Luk 21:29-31: </a:t>
            </a:r>
            <a:r>
              <a:rPr lang="sv-SE" b="0" i="1" dirty="0">
                <a:solidFill>
                  <a:srgbClr val="000000"/>
                </a:solidFill>
                <a:effectLst/>
                <a:latin typeface="Palatino"/>
              </a:rPr>
              <a:t>Se på fikonträdet och alla andra träd. När ni ser att de knoppas, förstår ni av er själva att sommaren redan är nära. På samma sätt vet ni, när ni ser detta hända, att Guds rike är nära.</a:t>
            </a:r>
            <a:endParaRPr lang="sv-SE" sz="1200" dirty="0">
              <a:solidFill>
                <a:srgbClr val="030305"/>
              </a:solidFill>
              <a:effectLst/>
              <a:ea typeface="Arial" panose="020B0604020202020204" pitchFamily="34" charset="0"/>
            </a:endParaRPr>
          </a:p>
          <a:p>
            <a:pPr marL="0" indent="0">
              <a:buFont typeface="Arial" panose="020B0604020202020204" pitchFamily="34" charset="0"/>
              <a:buNone/>
            </a:pPr>
            <a:endParaRPr lang="sv-SE" b="0" strike="noStrike" baseline="0" noProof="0" dirty="0"/>
          </a:p>
          <a:p>
            <a:pPr marL="0" indent="0">
              <a:buFont typeface="Arial" panose="020B0604020202020204" pitchFamily="34" charset="0"/>
              <a:buNone/>
            </a:pPr>
            <a:r>
              <a:rPr lang="sv-SE" b="0" strike="noStrike" baseline="0" noProof="0" dirty="0"/>
              <a:t>”Födslovåndor”: Krig, svält, jordbävningar, falska profeter/Messiasfigurer, förföljelser, avfall, laglöshet…</a:t>
            </a:r>
          </a:p>
        </p:txBody>
      </p:sp>
      <p:sp>
        <p:nvSpPr>
          <p:cNvPr id="4" name="Platshållare för bildnummer 3"/>
          <p:cNvSpPr>
            <a:spLocks noGrp="1"/>
          </p:cNvSpPr>
          <p:nvPr>
            <p:ph type="sldNum" sz="quarter" idx="5"/>
          </p:nvPr>
        </p:nvSpPr>
        <p:spPr/>
        <p:txBody>
          <a:bodyPr/>
          <a:lstStyle/>
          <a:p>
            <a:fld id="{1E3176EC-C84D-4117-AB1D-1C19FDABD098}" type="slidenum">
              <a:rPr lang="sv-SE" smtClean="0"/>
              <a:t>2</a:t>
            </a:fld>
            <a:endParaRPr lang="sv-SE" dirty="0"/>
          </a:p>
        </p:txBody>
      </p:sp>
    </p:spTree>
    <p:extLst>
      <p:ext uri="{BB962C8B-B14F-4D97-AF65-F5344CB8AC3E}">
        <p14:creationId xmlns:p14="http://schemas.microsoft.com/office/powerpoint/2010/main" val="1695321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 y="746125"/>
            <a:ext cx="6629400" cy="3729038"/>
          </a:xfrm>
        </p:spPr>
      </p:sp>
      <p:sp>
        <p:nvSpPr>
          <p:cNvPr id="3" name="Platshållare för anteckningar 2"/>
          <p:cNvSpPr>
            <a:spLocks noGrp="1"/>
          </p:cNvSpPr>
          <p:nvPr>
            <p:ph type="body" idx="1"/>
          </p:nvPr>
        </p:nvSpPr>
        <p:spPr/>
        <p:txBody>
          <a:bodyPr>
            <a:normAutofit/>
          </a:bodyPr>
          <a:lstStyle/>
          <a:p>
            <a:pPr marL="0" marR="0" lvl="0" indent="0" algn="l" defTabSz="914209" rtl="0" eaLnBrk="1" fontAlgn="auto" latinLnBrk="0" hangingPunct="1">
              <a:lnSpc>
                <a:spcPct val="100000"/>
              </a:lnSpc>
              <a:spcBef>
                <a:spcPts val="0"/>
              </a:spcBef>
              <a:spcAft>
                <a:spcPts val="0"/>
              </a:spcAft>
              <a:buClrTx/>
              <a:buSzTx/>
              <a:buFontTx/>
              <a:buNone/>
              <a:tabLst/>
              <a:defRPr/>
            </a:pPr>
            <a:r>
              <a:rPr lang="sv-SE" noProof="0" dirty="0"/>
              <a:t>Troligen det vanligaste argumentet för att inte kunna veta.</a:t>
            </a:r>
          </a:p>
          <a:p>
            <a:pPr marL="0" marR="0" lvl="0" indent="0" algn="l" defTabSz="914209" rtl="0" eaLnBrk="1" fontAlgn="auto" latinLnBrk="0" hangingPunct="1">
              <a:lnSpc>
                <a:spcPct val="100000"/>
              </a:lnSpc>
              <a:spcBef>
                <a:spcPts val="0"/>
              </a:spcBef>
              <a:spcAft>
                <a:spcPts val="0"/>
              </a:spcAft>
              <a:buClrTx/>
              <a:buSzTx/>
              <a:buFontTx/>
              <a:buNone/>
              <a:tabLst/>
              <a:defRPr/>
            </a:pPr>
            <a:endParaRPr lang="sv-SE" noProof="0" dirty="0"/>
          </a:p>
          <a:p>
            <a:pPr marL="0" marR="0" lvl="0" indent="0" algn="l" defTabSz="914209" rtl="0" eaLnBrk="1" fontAlgn="auto" latinLnBrk="0" hangingPunct="1">
              <a:lnSpc>
                <a:spcPct val="100000"/>
              </a:lnSpc>
              <a:spcBef>
                <a:spcPts val="0"/>
              </a:spcBef>
              <a:spcAft>
                <a:spcPts val="0"/>
              </a:spcAft>
              <a:buClrTx/>
              <a:buSzTx/>
              <a:buFontTx/>
              <a:buNone/>
              <a:tabLst/>
              <a:defRPr/>
            </a:pPr>
            <a:r>
              <a:rPr lang="sv-SE" noProof="0" dirty="0"/>
              <a:t>Jesu ord gäller inte alla tider, alla människor och alla omständigheter.</a:t>
            </a:r>
          </a:p>
          <a:p>
            <a:pPr marL="0" marR="0" lvl="0" indent="0" algn="l" defTabSz="914209" rtl="0" eaLnBrk="1" fontAlgn="auto" latinLnBrk="0" hangingPunct="1">
              <a:lnSpc>
                <a:spcPct val="100000"/>
              </a:lnSpc>
              <a:spcBef>
                <a:spcPts val="0"/>
              </a:spcBef>
              <a:spcAft>
                <a:spcPts val="0"/>
              </a:spcAft>
              <a:buClrTx/>
              <a:buSzTx/>
              <a:buFontTx/>
              <a:buNone/>
              <a:tabLst/>
              <a:defRPr/>
            </a:pPr>
            <a:r>
              <a:rPr lang="sv-SE" strike="noStrike" noProof="0" dirty="0"/>
              <a:t>Guds frälsningsplan går igenom olika stadier.</a:t>
            </a:r>
          </a:p>
        </p:txBody>
      </p:sp>
      <p:sp>
        <p:nvSpPr>
          <p:cNvPr id="4" name="Platshållare för bildnummer 3"/>
          <p:cNvSpPr>
            <a:spLocks noGrp="1"/>
          </p:cNvSpPr>
          <p:nvPr>
            <p:ph type="sldNum" sz="quarter" idx="10"/>
          </p:nvPr>
        </p:nvSpPr>
        <p:spPr/>
        <p:txBody>
          <a:bodyPr/>
          <a:lstStyle/>
          <a:p>
            <a:fld id="{1E3176EC-C84D-4117-AB1D-1C19FDABD098}" type="slidenum">
              <a:rPr lang="sv-SE" smtClean="0"/>
              <a:t>3</a:t>
            </a:fld>
            <a:endParaRPr lang="sv-SE" dirty="0"/>
          </a:p>
        </p:txBody>
      </p:sp>
    </p:spTree>
    <p:extLst>
      <p:ext uri="{BB962C8B-B14F-4D97-AF65-F5344CB8AC3E}">
        <p14:creationId xmlns:p14="http://schemas.microsoft.com/office/powerpoint/2010/main" val="2022740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 y="746125"/>
            <a:ext cx="6629400" cy="3729038"/>
          </a:xfrm>
        </p:spPr>
      </p:sp>
      <p:sp>
        <p:nvSpPr>
          <p:cNvPr id="3" name="Platshållare för anteckningar 2"/>
          <p:cNvSpPr>
            <a:spLocks noGrp="1"/>
          </p:cNvSpPr>
          <p:nvPr>
            <p:ph type="body" idx="1"/>
          </p:nvPr>
        </p:nvSpPr>
        <p:spPr/>
        <p:txBody>
          <a:bodyPr/>
          <a:lstStyle/>
          <a:p>
            <a:pPr marL="0" marR="0" lvl="0" indent="0" algn="l" defTabSz="914209" rtl="0" eaLnBrk="1" fontAlgn="auto" latinLnBrk="0" hangingPunct="1">
              <a:lnSpc>
                <a:spcPct val="100000"/>
              </a:lnSpc>
              <a:spcBef>
                <a:spcPts val="0"/>
              </a:spcBef>
              <a:spcAft>
                <a:spcPts val="0"/>
              </a:spcAft>
              <a:buClrTx/>
              <a:buSzTx/>
              <a:buFontTx/>
              <a:buNone/>
              <a:tabLst/>
              <a:defRPr/>
            </a:pPr>
            <a:r>
              <a:rPr lang="sv-SE" sz="2800" dirty="0">
                <a:ea typeface="Times New Roman" panose="02020603050405020304" pitchFamily="18" charset="0"/>
                <a:cs typeface="Calibri" panose="020F0502020204030204" pitchFamily="34" charset="0"/>
              </a:rPr>
              <a:t>Jag förvånas över hur många seriöst kristna som sätter sig i ”folkens” skara (i motsats till ”brödernas”) och menar att de kommer att överraskas av Jesu ankomst.</a:t>
            </a:r>
          </a:p>
          <a:p>
            <a:pPr marL="0" marR="0" lvl="0" indent="0" algn="l" defTabSz="914209" rtl="0" eaLnBrk="1" fontAlgn="auto" latinLnBrk="0" hangingPunct="1">
              <a:lnSpc>
                <a:spcPct val="100000"/>
              </a:lnSpc>
              <a:spcBef>
                <a:spcPts val="0"/>
              </a:spcBef>
              <a:spcAft>
                <a:spcPts val="0"/>
              </a:spcAft>
              <a:buClrTx/>
              <a:buSzTx/>
              <a:buFontTx/>
              <a:buNone/>
              <a:tabLst/>
              <a:defRPr/>
            </a:pPr>
            <a:r>
              <a:rPr lang="sv-SE" sz="2800" dirty="0">
                <a:ea typeface="Times New Roman" panose="02020603050405020304" pitchFamily="18" charset="0"/>
                <a:cs typeface="Calibri" panose="020F0502020204030204" pitchFamily="34" charset="0"/>
              </a:rPr>
              <a:t>Paulus säger ju raka motsatsen.</a:t>
            </a:r>
          </a:p>
          <a:p>
            <a:pPr marL="0" marR="0" lvl="0" indent="0" algn="l" defTabSz="914209" rtl="0" eaLnBrk="1" fontAlgn="auto" latinLnBrk="0" hangingPunct="1">
              <a:lnSpc>
                <a:spcPct val="100000"/>
              </a:lnSpc>
              <a:spcBef>
                <a:spcPts val="0"/>
              </a:spcBef>
              <a:spcAft>
                <a:spcPts val="0"/>
              </a:spcAft>
              <a:buClrTx/>
              <a:buSzTx/>
              <a:buFontTx/>
              <a:buNone/>
              <a:tabLst/>
              <a:defRPr/>
            </a:pPr>
            <a:r>
              <a:rPr lang="sv-SE" sz="2800" dirty="0">
                <a:ea typeface="Times New Roman" panose="02020603050405020304" pitchFamily="18" charset="0"/>
                <a:cs typeface="Calibri" panose="020F0502020204030204" pitchFamily="34" charset="0"/>
              </a:rPr>
              <a:t>Det visar att det finns en dogm (paradigm) om att vi inte kan veta, som är så stark att man inte ser det som tydligt står där.</a:t>
            </a:r>
          </a:p>
          <a:p>
            <a:pPr marL="0" marR="0" lvl="0" indent="0" algn="l" defTabSz="914209" rtl="0" eaLnBrk="1" fontAlgn="auto" latinLnBrk="0" hangingPunct="1">
              <a:lnSpc>
                <a:spcPct val="100000"/>
              </a:lnSpc>
              <a:spcBef>
                <a:spcPts val="0"/>
              </a:spcBef>
              <a:spcAft>
                <a:spcPts val="0"/>
              </a:spcAft>
              <a:buClrTx/>
              <a:buSzTx/>
              <a:buFontTx/>
              <a:buNone/>
              <a:tabLst/>
              <a:defRPr/>
            </a:pPr>
            <a:endParaRPr lang="sv-SE" sz="2800" dirty="0">
              <a:ea typeface="Times New Roman" panose="02020603050405020304" pitchFamily="18" charset="0"/>
              <a:cs typeface="Calibri" panose="020F0502020204030204" pitchFamily="34" charset="0"/>
            </a:endParaRPr>
          </a:p>
          <a:p>
            <a:pPr marL="0" marR="0" lvl="0" indent="0" algn="l" defTabSz="914209" rtl="0" eaLnBrk="1" fontAlgn="auto" latinLnBrk="0" hangingPunct="1">
              <a:lnSpc>
                <a:spcPct val="100000"/>
              </a:lnSpc>
              <a:spcBef>
                <a:spcPts val="0"/>
              </a:spcBef>
              <a:spcAft>
                <a:spcPts val="0"/>
              </a:spcAft>
              <a:buClrTx/>
              <a:buSzTx/>
              <a:buFontTx/>
              <a:buNone/>
              <a:tabLst/>
              <a:defRPr/>
            </a:pPr>
            <a:r>
              <a:rPr lang="sv-SE" sz="2800" dirty="0">
                <a:ea typeface="Times New Roman" panose="02020603050405020304" pitchFamily="18" charset="0"/>
                <a:cs typeface="Calibri" panose="020F0502020204030204" pitchFamily="34" charset="0"/>
              </a:rPr>
              <a:t>VO: Ovisshet en förutsättning att vara beredd? Nej, det är precis tvärtom!</a:t>
            </a:r>
            <a:endParaRPr lang="sv-SE" sz="2800" dirty="0">
              <a:ea typeface="Times New Roman" panose="02020603050405020304" pitchFamily="18" charset="0"/>
              <a:cs typeface="Times New Roman" panose="02020603050405020304" pitchFamily="18" charset="0"/>
            </a:endParaRPr>
          </a:p>
        </p:txBody>
      </p:sp>
      <p:sp>
        <p:nvSpPr>
          <p:cNvPr id="4" name="Platshållare för bildnummer 3"/>
          <p:cNvSpPr>
            <a:spLocks noGrp="1"/>
          </p:cNvSpPr>
          <p:nvPr>
            <p:ph type="sldNum" sz="quarter" idx="10"/>
          </p:nvPr>
        </p:nvSpPr>
        <p:spPr/>
        <p:txBody>
          <a:bodyPr/>
          <a:lstStyle/>
          <a:p>
            <a:fld id="{1E3176EC-C84D-4117-AB1D-1C19FDABD098}" type="slidenum">
              <a:rPr lang="sv-SE" smtClean="0"/>
              <a:t>4</a:t>
            </a:fld>
            <a:endParaRPr lang="sv-SE" dirty="0"/>
          </a:p>
        </p:txBody>
      </p:sp>
    </p:spTree>
    <p:extLst>
      <p:ext uri="{BB962C8B-B14F-4D97-AF65-F5344CB8AC3E}">
        <p14:creationId xmlns:p14="http://schemas.microsoft.com/office/powerpoint/2010/main" val="3704198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30305"/>
                </a:solidFill>
                <a:effectLst/>
                <a:ea typeface="Arial" panose="020B0604020202020204" pitchFamily="34" charset="0"/>
              </a:rPr>
              <a:t>Omräkningen kräver en icke-biblisk uppgift: Att templet förstördes år 70 e.Kr.</a:t>
            </a:r>
          </a:p>
          <a:p>
            <a:endParaRPr lang="sv-SE" sz="1200" i="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1E3176EC-C84D-4117-AB1D-1C19FDABD098}" type="slidenum">
              <a:rPr lang="sv-SE" smtClean="0"/>
              <a:t>5</a:t>
            </a:fld>
            <a:endParaRPr lang="sv-SE" dirty="0"/>
          </a:p>
        </p:txBody>
      </p:sp>
    </p:spTree>
    <p:extLst>
      <p:ext uri="{BB962C8B-B14F-4D97-AF65-F5344CB8AC3E}">
        <p14:creationId xmlns:p14="http://schemas.microsoft.com/office/powerpoint/2010/main" val="1028398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209" rtl="0" eaLnBrk="1" fontAlgn="auto" latinLnBrk="0" hangingPunct="1">
              <a:lnSpc>
                <a:spcPct val="100000"/>
              </a:lnSpc>
              <a:spcBef>
                <a:spcPts val="0"/>
              </a:spcBef>
              <a:spcAft>
                <a:spcPts val="0"/>
              </a:spcAft>
              <a:buClrTx/>
              <a:buSzTx/>
              <a:buFontTx/>
              <a:buNone/>
              <a:tabLst/>
              <a:defRPr/>
            </a:pPr>
            <a:r>
              <a:rPr lang="sv-SE" strike="noStrike" noProof="0" dirty="0"/>
              <a:t>Utombiblisk information</a:t>
            </a:r>
          </a:p>
          <a:p>
            <a:pPr marL="171450" marR="0" lvl="0" indent="-17145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trike="noStrike" noProof="0" dirty="0"/>
              <a:t>Datum från sekulär historia</a:t>
            </a:r>
          </a:p>
          <a:p>
            <a:pPr marL="171450" marR="0" lvl="0" indent="-17145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trike="noStrike" noProof="0" dirty="0"/>
              <a:t>”Tidens tecken”</a:t>
            </a:r>
          </a:p>
          <a:p>
            <a:pPr marL="171450" marR="0" lvl="0" indent="-17145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trike="noStrike" noProof="0" dirty="0"/>
              <a:t>Astronomiska händelser</a:t>
            </a:r>
          </a:p>
          <a:p>
            <a:pPr marL="171450" marR="0" lvl="0" indent="-171450"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trike="noStrike" noProof="0" dirty="0"/>
              <a:t>Personliga uppenbarelser och tilltal</a:t>
            </a:r>
          </a:p>
        </p:txBody>
      </p:sp>
      <p:sp>
        <p:nvSpPr>
          <p:cNvPr id="4" name="Platshållare för bildnummer 3"/>
          <p:cNvSpPr>
            <a:spLocks noGrp="1"/>
          </p:cNvSpPr>
          <p:nvPr>
            <p:ph type="sldNum" sz="quarter" idx="10"/>
          </p:nvPr>
        </p:nvSpPr>
        <p:spPr/>
        <p:txBody>
          <a:bodyPr/>
          <a:lstStyle/>
          <a:p>
            <a:fld id="{1E3176EC-C84D-4117-AB1D-1C19FDABD098}" type="slidenum">
              <a:rPr lang="sv-SE" smtClean="0"/>
              <a:t>6</a:t>
            </a:fld>
            <a:endParaRPr lang="sv-SE" dirty="0"/>
          </a:p>
        </p:txBody>
      </p:sp>
    </p:spTree>
    <p:extLst>
      <p:ext uri="{BB962C8B-B14F-4D97-AF65-F5344CB8AC3E}">
        <p14:creationId xmlns:p14="http://schemas.microsoft.com/office/powerpoint/2010/main" val="277795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8498E1E7-F099-4980-90AA-AD6774DB0D78}"/>
              </a:ext>
            </a:extLst>
          </p:cNvPr>
          <p:cNvSpPr/>
          <p:nvPr userDrawn="1"/>
        </p:nvSpPr>
        <p:spPr>
          <a:xfrm>
            <a:off x="0" y="0"/>
            <a:ext cx="12192000" cy="684000"/>
          </a:xfrm>
          <a:prstGeom prst="rect">
            <a:avLst/>
          </a:prstGeom>
          <a:gradFill flip="none" rotWithShape="1">
            <a:gsLst>
              <a:gs pos="29000">
                <a:schemeClr val="accent6">
                  <a:lumMod val="75000"/>
                </a:schemeClr>
              </a:gs>
              <a:gs pos="0">
                <a:schemeClr val="accent6">
                  <a:lumMod val="75000"/>
                </a:schemeClr>
              </a:gs>
              <a:gs pos="100000">
                <a:schemeClr val="bg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46800" rIns="91421" bIns="46800" rtlCol="0" anchor="ctr"/>
          <a:lstStyle/>
          <a:p>
            <a:pPr algn="ctr"/>
            <a:endParaRPr lang="sv-SE" sz="1800" dirty="0"/>
          </a:p>
        </p:txBody>
      </p:sp>
      <p:sp>
        <p:nvSpPr>
          <p:cNvPr id="4" name="Rubrik 1">
            <a:extLst>
              <a:ext uri="{FF2B5EF4-FFF2-40B4-BE49-F238E27FC236}">
                <a16:creationId xmlns:a16="http://schemas.microsoft.com/office/drawing/2014/main" id="{06FBAE59-DDD0-467C-B13A-6F6CF0BCDFAA}"/>
              </a:ext>
            </a:extLst>
          </p:cNvPr>
          <p:cNvSpPr>
            <a:spLocks noGrp="1"/>
          </p:cNvSpPr>
          <p:nvPr>
            <p:ph type="title" hasCustomPrompt="1"/>
          </p:nvPr>
        </p:nvSpPr>
        <p:spPr>
          <a:xfrm>
            <a:off x="-2" y="0"/>
            <a:ext cx="11520000" cy="684000"/>
          </a:xfrm>
          <a:prstGeom prst="rect">
            <a:avLst/>
          </a:prstGeom>
        </p:spPr>
        <p:txBody>
          <a:bodyPr lIns="216000" tIns="46800" bIns="46800" anchor="ctr" anchorCtr="0"/>
          <a:lstStyle>
            <a:lvl1pPr algn="l" rtl="0" eaLnBrk="1" latinLnBrk="0" hangingPunct="1">
              <a:lnSpc>
                <a:spcPct val="100000"/>
              </a:lnSpc>
              <a:spcBef>
                <a:spcPct val="0"/>
              </a:spcBef>
              <a:buNone/>
              <a:defRPr kumimoji="0" lang="sv-SE" sz="4000" b="0" kern="1200" cap="none" spc="0" baseline="0" dirty="0">
                <a:ln>
                  <a:noFill/>
                </a:ln>
                <a:solidFill>
                  <a:schemeClr val="bg1"/>
                </a:solidFill>
                <a:effectLst>
                  <a:outerShdw blurRad="38100" dist="38100" dir="2700000" algn="tl">
                    <a:srgbClr val="000000">
                      <a:alpha val="43137"/>
                    </a:srgbClr>
                  </a:outerShdw>
                </a:effectLst>
                <a:latin typeface="Maiandra GD" panose="020E0502030308020204" pitchFamily="34" charset="0"/>
                <a:ea typeface="+mj-ea"/>
                <a:cs typeface="+mj-cs"/>
              </a:defRPr>
            </a:lvl1pPr>
          </a:lstStyle>
          <a:p>
            <a:r>
              <a:rPr lang="sv-SE" dirty="0"/>
              <a:t>Rubrik</a:t>
            </a:r>
          </a:p>
        </p:txBody>
      </p:sp>
      <p:sp>
        <p:nvSpPr>
          <p:cNvPr id="7" name="textruta 6">
            <a:extLst>
              <a:ext uri="{FF2B5EF4-FFF2-40B4-BE49-F238E27FC236}">
                <a16:creationId xmlns:a16="http://schemas.microsoft.com/office/drawing/2014/main" id="{5BF5550A-127A-4C8F-8E6F-FC8BFF719906}"/>
              </a:ext>
            </a:extLst>
          </p:cNvPr>
          <p:cNvSpPr txBox="1"/>
          <p:nvPr userDrawn="1"/>
        </p:nvSpPr>
        <p:spPr>
          <a:xfrm>
            <a:off x="9824449" y="42117"/>
            <a:ext cx="2345066" cy="584775"/>
          </a:xfrm>
          <a:prstGeom prst="rect">
            <a:avLst/>
          </a:prstGeom>
          <a:noFill/>
        </p:spPr>
        <p:txBody>
          <a:bodyPr wrap="none" tIns="0" bIns="0" rtlCol="0">
            <a:spAutoFit/>
          </a:bodyPr>
          <a:lstStyle>
            <a:defPPr>
              <a:defRPr lang="sv-SE"/>
            </a:defPPr>
            <a:lvl1pPr marL="0" algn="l" defTabSz="914209" rtl="0" eaLnBrk="1" latinLnBrk="0" hangingPunct="1">
              <a:defRPr sz="1800" kern="1200">
                <a:solidFill>
                  <a:schemeClr val="tx1"/>
                </a:solidFill>
                <a:latin typeface="+mn-lt"/>
                <a:ea typeface="+mn-ea"/>
                <a:cs typeface="+mn-cs"/>
              </a:defRPr>
            </a:lvl1pPr>
            <a:lvl2pPr marL="457103" algn="l" defTabSz="914209" rtl="0" eaLnBrk="1" latinLnBrk="0" hangingPunct="1">
              <a:defRPr sz="1800" kern="1200">
                <a:solidFill>
                  <a:schemeClr val="tx1"/>
                </a:solidFill>
                <a:latin typeface="+mn-lt"/>
                <a:ea typeface="+mn-ea"/>
                <a:cs typeface="+mn-cs"/>
              </a:defRPr>
            </a:lvl2pPr>
            <a:lvl3pPr marL="914209" algn="l" defTabSz="914209" rtl="0" eaLnBrk="1" latinLnBrk="0" hangingPunct="1">
              <a:defRPr sz="1800" kern="1200">
                <a:solidFill>
                  <a:schemeClr val="tx1"/>
                </a:solidFill>
                <a:latin typeface="+mn-lt"/>
                <a:ea typeface="+mn-ea"/>
                <a:cs typeface="+mn-cs"/>
              </a:defRPr>
            </a:lvl3pPr>
            <a:lvl4pPr marL="1371313" algn="l" defTabSz="914209" rtl="0" eaLnBrk="1" latinLnBrk="0" hangingPunct="1">
              <a:defRPr sz="1800" kern="1200">
                <a:solidFill>
                  <a:schemeClr val="tx1"/>
                </a:solidFill>
                <a:latin typeface="+mn-lt"/>
                <a:ea typeface="+mn-ea"/>
                <a:cs typeface="+mn-cs"/>
              </a:defRPr>
            </a:lvl4pPr>
            <a:lvl5pPr marL="1828417" algn="l" defTabSz="914209" rtl="0" eaLnBrk="1" latinLnBrk="0" hangingPunct="1">
              <a:defRPr sz="1800" kern="1200">
                <a:solidFill>
                  <a:schemeClr val="tx1"/>
                </a:solidFill>
                <a:latin typeface="+mn-lt"/>
                <a:ea typeface="+mn-ea"/>
                <a:cs typeface="+mn-cs"/>
              </a:defRPr>
            </a:lvl5pPr>
            <a:lvl6pPr marL="2285521" algn="l" defTabSz="914209" rtl="0" eaLnBrk="1" latinLnBrk="0" hangingPunct="1">
              <a:defRPr sz="1800" kern="1200">
                <a:solidFill>
                  <a:schemeClr val="tx1"/>
                </a:solidFill>
                <a:latin typeface="+mn-lt"/>
                <a:ea typeface="+mn-ea"/>
                <a:cs typeface="+mn-cs"/>
              </a:defRPr>
            </a:lvl6pPr>
            <a:lvl7pPr marL="2742625" algn="l" defTabSz="914209" rtl="0" eaLnBrk="1" latinLnBrk="0" hangingPunct="1">
              <a:defRPr sz="1800" kern="1200">
                <a:solidFill>
                  <a:schemeClr val="tx1"/>
                </a:solidFill>
                <a:latin typeface="+mn-lt"/>
                <a:ea typeface="+mn-ea"/>
                <a:cs typeface="+mn-cs"/>
              </a:defRPr>
            </a:lvl7pPr>
            <a:lvl8pPr marL="3199730" algn="l" defTabSz="914209" rtl="0" eaLnBrk="1" latinLnBrk="0" hangingPunct="1">
              <a:defRPr sz="1800" kern="1200">
                <a:solidFill>
                  <a:schemeClr val="tx1"/>
                </a:solidFill>
                <a:latin typeface="+mn-lt"/>
                <a:ea typeface="+mn-ea"/>
                <a:cs typeface="+mn-cs"/>
              </a:defRPr>
            </a:lvl8pPr>
            <a:lvl9pPr marL="3656833" algn="l" defTabSz="914209" rtl="0" eaLnBrk="1" latinLnBrk="0" hangingPunct="1">
              <a:defRPr sz="1800" kern="1200">
                <a:solidFill>
                  <a:schemeClr val="tx1"/>
                </a:solidFill>
                <a:latin typeface="+mn-lt"/>
                <a:ea typeface="+mn-ea"/>
                <a:cs typeface="+mn-cs"/>
              </a:defRPr>
            </a:lvl9pPr>
          </a:lstStyle>
          <a:p>
            <a:pPr algn="ctr"/>
            <a:r>
              <a:rPr lang="sv-SE" sz="2000" b="1" dirty="0"/>
              <a:t>Bibelkanalen</a:t>
            </a:r>
            <a:r>
              <a:rPr lang="sv-SE" dirty="0"/>
              <a:t> </a:t>
            </a:r>
            <a:r>
              <a:rPr lang="sv-SE" sz="1400" dirty="0"/>
              <a:t>(YouTube)</a:t>
            </a:r>
            <a:br>
              <a:rPr lang="sv-SE" sz="1400" dirty="0"/>
            </a:br>
            <a:r>
              <a:rPr lang="sv-SE" sz="1800" dirty="0"/>
              <a:t>www.gardeborn.se</a:t>
            </a:r>
            <a:endParaRPr lang="LID4096" sz="1800" dirty="0"/>
          </a:p>
        </p:txBody>
      </p:sp>
    </p:spTree>
    <p:extLst>
      <p:ext uri="{BB962C8B-B14F-4D97-AF65-F5344CB8AC3E}">
        <p14:creationId xmlns:p14="http://schemas.microsoft.com/office/powerpoint/2010/main" val="26927715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697284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Endast rubrik">
    <p:bg>
      <p:bgPr>
        <a:solidFill>
          <a:schemeClr val="bg1"/>
        </a:solidFill>
        <a:effectLst/>
      </p:bgPr>
    </p:bg>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E2E0B495-6B85-4D58-92AF-EE0887EC8EB4}"/>
              </a:ext>
            </a:extLst>
          </p:cNvPr>
          <p:cNvSpPr txBox="1">
            <a:spLocks/>
          </p:cNvSpPr>
          <p:nvPr userDrawn="1"/>
        </p:nvSpPr>
        <p:spPr>
          <a:xfrm>
            <a:off x="0" y="0"/>
            <a:ext cx="12192000" cy="683999"/>
          </a:xfrm>
          <a:prstGeom prst="rect">
            <a:avLst/>
          </a:prstGeom>
          <a:gradFill>
            <a:gsLst>
              <a:gs pos="30000">
                <a:schemeClr val="accent6">
                  <a:lumMod val="75000"/>
                </a:schemeClr>
              </a:gs>
              <a:gs pos="1000">
                <a:schemeClr val="accent6">
                  <a:lumMod val="75000"/>
                </a:schemeClr>
              </a:gs>
              <a:gs pos="100000">
                <a:srgbClr val="FEF0FA"/>
              </a:gs>
            </a:gsLst>
            <a:lin ang="0" scaled="0"/>
          </a:gradFill>
        </p:spPr>
        <p:txBody>
          <a:bodyPr lIns="216000" anchor="ctr"/>
          <a:lstStyle>
            <a:lvl1pPr algn="l" defTabSz="914400" rtl="0" eaLnBrk="1" latinLnBrk="0" hangingPunct="1">
              <a:lnSpc>
                <a:spcPct val="100000"/>
              </a:lnSpc>
              <a:spcBef>
                <a:spcPct val="0"/>
              </a:spcBef>
              <a:buNone/>
              <a:defRPr kumimoji="0" lang="sv-SE" sz="4000" b="0" kern="1200" cap="none" spc="0" baseline="0" dirty="0">
                <a:ln>
                  <a:noFill/>
                </a:ln>
                <a:solidFill>
                  <a:schemeClr val="bg1"/>
                </a:solidFill>
                <a:effectLst>
                  <a:outerShdw blurRad="38100" dist="38100" dir="2700000" algn="tl">
                    <a:srgbClr val="000000">
                      <a:alpha val="43137"/>
                    </a:srgbClr>
                  </a:outerShdw>
                </a:effectLst>
                <a:latin typeface="Maiandra GD" panose="020E0502030308020204" pitchFamily="34" charset="0"/>
                <a:ea typeface="+mj-ea"/>
                <a:cs typeface="+mj-cs"/>
              </a:defRPr>
            </a:lvl1pPr>
          </a:lstStyle>
          <a:p>
            <a:endParaRPr lang="sv-SE" dirty="0"/>
          </a:p>
        </p:txBody>
      </p:sp>
      <p:sp>
        <p:nvSpPr>
          <p:cNvPr id="4" name="Rubrik 1">
            <a:extLst>
              <a:ext uri="{FF2B5EF4-FFF2-40B4-BE49-F238E27FC236}">
                <a16:creationId xmlns:a16="http://schemas.microsoft.com/office/drawing/2014/main" id="{06FBAE59-DDD0-467C-B13A-6F6CF0BCDFAA}"/>
              </a:ext>
            </a:extLst>
          </p:cNvPr>
          <p:cNvSpPr>
            <a:spLocks noGrp="1"/>
          </p:cNvSpPr>
          <p:nvPr>
            <p:ph type="title" hasCustomPrompt="1"/>
          </p:nvPr>
        </p:nvSpPr>
        <p:spPr>
          <a:xfrm>
            <a:off x="0" y="0"/>
            <a:ext cx="12192000" cy="683999"/>
          </a:xfrm>
          <a:prstGeom prst="rect">
            <a:avLst/>
          </a:prstGeom>
          <a:noFill/>
        </p:spPr>
        <p:txBody>
          <a:bodyPr lIns="216000" anchor="ctr"/>
          <a:lstStyle>
            <a:lvl1pPr algn="l" rtl="0" eaLnBrk="1" latinLnBrk="0" hangingPunct="1">
              <a:lnSpc>
                <a:spcPct val="100000"/>
              </a:lnSpc>
              <a:spcBef>
                <a:spcPct val="0"/>
              </a:spcBef>
              <a:buNone/>
              <a:defRPr kumimoji="0" lang="sv-SE" sz="4000" b="0" kern="1200" cap="none" spc="0" baseline="0" dirty="0">
                <a:ln>
                  <a:noFill/>
                </a:ln>
                <a:solidFill>
                  <a:schemeClr val="bg1"/>
                </a:solidFill>
                <a:effectLst>
                  <a:outerShdw blurRad="38100" dist="38100" dir="2700000" algn="tl">
                    <a:srgbClr val="000000">
                      <a:alpha val="43137"/>
                    </a:srgbClr>
                  </a:outerShdw>
                </a:effectLst>
                <a:latin typeface="Maiandra GD" panose="020E0502030308020204" pitchFamily="34" charset="0"/>
                <a:ea typeface="+mj-ea"/>
                <a:cs typeface="+mj-cs"/>
              </a:defRPr>
            </a:lvl1pPr>
          </a:lstStyle>
          <a:p>
            <a:r>
              <a:rPr lang="sv-SE" dirty="0"/>
              <a:t>Rubrik</a:t>
            </a:r>
          </a:p>
        </p:txBody>
      </p:sp>
    </p:spTree>
    <p:extLst>
      <p:ext uri="{BB962C8B-B14F-4D97-AF65-F5344CB8AC3E}">
        <p14:creationId xmlns:p14="http://schemas.microsoft.com/office/powerpoint/2010/main" val="376830488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6722739"/>
      </p:ext>
    </p:extLst>
  </p:cSld>
  <p:clrMap bg1="lt1" tx1="dk1" bg2="lt2" tx2="dk2" accent1="accent1" accent2="accent2" accent3="accent3" accent4="accent4" accent5="accent5" accent6="accent6" hlink="hlink" folHlink="folHlink"/>
  <p:sldLayoutIdLst>
    <p:sldLayoutId id="2147483700" r:id="rId1"/>
    <p:sldLayoutId id="2147483699" r:id="rId2"/>
    <p:sldLayoutId id="2147483701" r:id="rId3"/>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aiandra GD" panose="020E0502030308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490.png"/><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8" name="Bildobjekt 7" descr="En bild som visar mörk&#10;&#10;Automatiskt genererad beskrivning">
            <a:extLst>
              <a:ext uri="{FF2B5EF4-FFF2-40B4-BE49-F238E27FC236}">
                <a16:creationId xmlns:a16="http://schemas.microsoft.com/office/drawing/2014/main" id="{59EBC424-89AF-48E8-AF1A-9C343143E4B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2176"/>
          <a:stretch/>
        </p:blipFill>
        <p:spPr>
          <a:xfrm>
            <a:off x="5755340" y="1869987"/>
            <a:ext cx="6436659" cy="4988013"/>
          </a:xfrm>
          <a:prstGeom prst="rect">
            <a:avLst/>
          </a:prstGeom>
        </p:spPr>
      </p:pic>
      <p:sp>
        <p:nvSpPr>
          <p:cNvPr id="6" name="Rektangel 5">
            <a:extLst>
              <a:ext uri="{FF2B5EF4-FFF2-40B4-BE49-F238E27FC236}">
                <a16:creationId xmlns:a16="http://schemas.microsoft.com/office/drawing/2014/main" id="{E2FEC184-0B65-46B4-BDCA-116A0F59F24C}"/>
              </a:ext>
            </a:extLst>
          </p:cNvPr>
          <p:cNvSpPr/>
          <p:nvPr/>
        </p:nvSpPr>
        <p:spPr>
          <a:xfrm>
            <a:off x="1248100" y="5435319"/>
            <a:ext cx="3729111" cy="1077218"/>
          </a:xfrm>
          <a:prstGeom prst="rect">
            <a:avLst/>
          </a:prstGeom>
        </p:spPr>
        <p:txBody>
          <a:bodyPr wrap="square">
            <a:spAutoFit/>
          </a:bodyPr>
          <a:lstStyle/>
          <a:p>
            <a:pPr algn="ctr"/>
            <a:r>
              <a:rPr lang="sv-SE" sz="3200" b="0" dirty="0">
                <a:solidFill>
                  <a:schemeClr val="bg1"/>
                </a:solidFill>
                <a:latin typeface="MV Boli" panose="02000500030200090000" pitchFamily="2" charset="0"/>
                <a:cs typeface="MV Boli" panose="02000500030200090000" pitchFamily="2" charset="0"/>
              </a:rPr>
              <a:t>Anders</a:t>
            </a:r>
            <a:br>
              <a:rPr lang="sv-SE" sz="3200" b="0" dirty="0">
                <a:solidFill>
                  <a:schemeClr val="bg1"/>
                </a:solidFill>
                <a:latin typeface="MV Boli" panose="02000500030200090000" pitchFamily="2" charset="0"/>
                <a:cs typeface="MV Boli" panose="02000500030200090000" pitchFamily="2" charset="0"/>
              </a:rPr>
            </a:br>
            <a:r>
              <a:rPr lang="sv-SE" sz="3200" b="0" dirty="0">
                <a:solidFill>
                  <a:schemeClr val="bg1"/>
                </a:solidFill>
                <a:latin typeface="MV Boli" panose="02000500030200090000" pitchFamily="2" charset="0"/>
                <a:cs typeface="MV Boli" panose="02000500030200090000" pitchFamily="2" charset="0"/>
              </a:rPr>
              <a:t>Gärdeborn</a:t>
            </a:r>
          </a:p>
        </p:txBody>
      </p:sp>
      <p:sp>
        <p:nvSpPr>
          <p:cNvPr id="12" name="Rektangel 11">
            <a:extLst>
              <a:ext uri="{FF2B5EF4-FFF2-40B4-BE49-F238E27FC236}">
                <a16:creationId xmlns:a16="http://schemas.microsoft.com/office/drawing/2014/main" id="{BF36B8BD-AEE4-4031-A0FD-96FB148C6808}"/>
              </a:ext>
            </a:extLst>
          </p:cNvPr>
          <p:cNvSpPr/>
          <p:nvPr/>
        </p:nvSpPr>
        <p:spPr>
          <a:xfrm>
            <a:off x="0" y="1263"/>
            <a:ext cx="12191999" cy="1862048"/>
          </a:xfrm>
          <a:prstGeom prst="rect">
            <a:avLst/>
          </a:prstGeom>
          <a:effectLst>
            <a:glow rad="127000">
              <a:srgbClr val="92D050"/>
            </a:glow>
          </a:effectLst>
        </p:spPr>
        <p:txBody>
          <a:bodyPr wrap="square" lIns="0" rIns="0">
            <a:spAutoFit/>
          </a:bodyPr>
          <a:lstStyle/>
          <a:p>
            <a:pPr marR="0" lvl="0" algn="ctr" defTabSz="914400" rtl="0" eaLnBrk="1" fontAlgn="auto" latinLnBrk="0" hangingPunct="1">
              <a:spcBef>
                <a:spcPts val="0"/>
              </a:spcBef>
              <a:spcAft>
                <a:spcPts val="0"/>
              </a:spcAft>
              <a:buClrTx/>
              <a:buSzTx/>
              <a:buFont typeface="Arial" panose="020B0604020202020204" pitchFamily="34" charset="0"/>
              <a:buNone/>
              <a:defRPr/>
            </a:pPr>
            <a:r>
              <a:rPr kumimoji="0" lang="sv-SE" sz="11500" b="1" i="1" strike="noStrike" kern="1200" cap="none" spc="50" normalizeH="0" baseline="0" noProof="0" dirty="0">
                <a:ln w="9525" cmpd="sng">
                  <a:noFill/>
                  <a:prstDash val="solid"/>
                </a:ln>
                <a:solidFill>
                  <a:prstClr val="black"/>
                </a:solidFill>
                <a:effectLst>
                  <a:glow rad="101600">
                    <a:srgbClr val="FFCC00"/>
                  </a:glow>
                </a:effectLst>
                <a:uLnTx/>
                <a:uFillTx/>
              </a:rPr>
              <a:t>Jesu återkomst</a:t>
            </a:r>
          </a:p>
        </p:txBody>
      </p:sp>
      <p:pic>
        <p:nvPicPr>
          <p:cNvPr id="11" name="Bildobjekt 10">
            <a:extLst>
              <a:ext uri="{FF2B5EF4-FFF2-40B4-BE49-F238E27FC236}">
                <a16:creationId xmlns:a16="http://schemas.microsoft.com/office/drawing/2014/main" id="{2341CABF-2335-43FB-80B4-ADD3D68FA6FC}"/>
              </a:ext>
            </a:extLst>
          </p:cNvPr>
          <p:cNvPicPr>
            <a:picLocks noChangeAspect="1"/>
          </p:cNvPicPr>
          <p:nvPr/>
        </p:nvPicPr>
        <p:blipFill>
          <a:blip r:embed="rId5" cstate="print">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11286915" y="6069102"/>
            <a:ext cx="827657" cy="675800"/>
          </a:xfrm>
          <a:prstGeom prst="rect">
            <a:avLst/>
          </a:prstGeom>
        </p:spPr>
      </p:pic>
      <p:sp>
        <p:nvSpPr>
          <p:cNvPr id="7" name="Rektangel 6">
            <a:extLst>
              <a:ext uri="{FF2B5EF4-FFF2-40B4-BE49-F238E27FC236}">
                <a16:creationId xmlns:a16="http://schemas.microsoft.com/office/drawing/2014/main" id="{4DEE915F-5D14-4DC6-8045-EFF6084FECE6}"/>
              </a:ext>
            </a:extLst>
          </p:cNvPr>
          <p:cNvSpPr/>
          <p:nvPr/>
        </p:nvSpPr>
        <p:spPr>
          <a:xfrm>
            <a:off x="140855" y="1812518"/>
            <a:ext cx="5943601" cy="3343159"/>
          </a:xfrm>
          <a:prstGeom prst="rect">
            <a:avLst/>
          </a:prstGeom>
          <a:effectLst>
            <a:glow rad="127000">
              <a:srgbClr val="FFFF00"/>
            </a:glow>
          </a:effectLst>
        </p:spPr>
        <p:txBody>
          <a:bodyPr wrap="square" lIns="0" rIns="0">
            <a:spAutoFit/>
          </a:bodyPr>
          <a:lstStyle/>
          <a:p>
            <a:pPr marR="0" lvl="0" algn="ctr" defTabSz="914400" rtl="0" eaLnBrk="1" fontAlgn="auto" latinLnBrk="0" hangingPunct="1">
              <a:spcBef>
                <a:spcPts val="0"/>
              </a:spcBef>
              <a:spcAft>
                <a:spcPts val="0"/>
              </a:spcAft>
              <a:buClrTx/>
              <a:buSzTx/>
              <a:buFont typeface="Arial" panose="020B0604020202020204" pitchFamily="34" charset="0"/>
              <a:buNone/>
              <a:defRPr/>
            </a:pPr>
            <a:r>
              <a:rPr lang="sv-SE" sz="7200" b="1" i="1" spc="50" dirty="0">
                <a:ln w="9525" cmpd="sng">
                  <a:noFill/>
                  <a:prstDash val="solid"/>
                </a:ln>
                <a:solidFill>
                  <a:prstClr val="black"/>
                </a:solidFill>
                <a:effectLst>
                  <a:glow rad="101600">
                    <a:srgbClr val="FFCC00"/>
                  </a:glow>
                </a:effectLst>
              </a:rPr>
              <a:t>Dagen som</a:t>
            </a:r>
          </a:p>
          <a:p>
            <a:pPr marR="0" lvl="0" algn="ctr" defTabSz="914400" rtl="0" eaLnBrk="1" fontAlgn="auto" latinLnBrk="0" hangingPunct="1">
              <a:lnSpc>
                <a:spcPts val="8100"/>
              </a:lnSpc>
              <a:spcBef>
                <a:spcPts val="0"/>
              </a:spcBef>
              <a:spcAft>
                <a:spcPts val="0"/>
              </a:spcAft>
              <a:buClrTx/>
              <a:buSzTx/>
              <a:buFont typeface="Arial" panose="020B0604020202020204" pitchFamily="34" charset="0"/>
              <a:buNone/>
              <a:defRPr/>
            </a:pPr>
            <a:r>
              <a:rPr lang="sv-SE" sz="7200" b="1" i="1" spc="50" dirty="0">
                <a:ln w="9525" cmpd="sng">
                  <a:noFill/>
                  <a:prstDash val="solid"/>
                </a:ln>
                <a:solidFill>
                  <a:prstClr val="black"/>
                </a:solidFill>
                <a:effectLst>
                  <a:glow rad="101600">
                    <a:srgbClr val="FFCC00"/>
                  </a:glow>
                </a:effectLst>
              </a:rPr>
              <a:t>ingen känner</a:t>
            </a:r>
          </a:p>
          <a:p>
            <a:pPr marR="0" lvl="0" algn="ctr" defTabSz="914400" rtl="0" eaLnBrk="1" fontAlgn="auto" latinLnBrk="0" hangingPunct="1">
              <a:lnSpc>
                <a:spcPts val="8100"/>
              </a:lnSpc>
              <a:spcBef>
                <a:spcPts val="0"/>
              </a:spcBef>
              <a:spcAft>
                <a:spcPts val="0"/>
              </a:spcAft>
              <a:buClrTx/>
              <a:buSzTx/>
              <a:buFont typeface="Arial" panose="020B0604020202020204" pitchFamily="34" charset="0"/>
              <a:buNone/>
              <a:defRPr/>
            </a:pPr>
            <a:r>
              <a:rPr kumimoji="0" lang="sv-SE" sz="6600" b="1" i="1" strike="noStrike" kern="1200" cap="none" spc="50" normalizeH="0" baseline="0" noProof="0" dirty="0">
                <a:ln w="9525" cmpd="sng">
                  <a:noFill/>
                  <a:prstDash val="solid"/>
                </a:ln>
                <a:solidFill>
                  <a:prstClr val="black"/>
                </a:solidFill>
                <a:effectLst>
                  <a:glow rad="101600">
                    <a:srgbClr val="FFCC00"/>
                  </a:glow>
                </a:effectLst>
                <a:uLnTx/>
                <a:uFillTx/>
                <a:cs typeface="Arial" panose="020B0604020202020204" pitchFamily="34" charset="0"/>
              </a:rPr>
              <a:t>???</a:t>
            </a:r>
            <a:endParaRPr kumimoji="0" lang="sv-SE" sz="4800" b="1" i="1" strike="noStrike" kern="1200" cap="none" spc="50" normalizeH="0" baseline="0" noProof="0" dirty="0">
              <a:ln w="9525" cmpd="sng">
                <a:noFill/>
                <a:prstDash val="solid"/>
              </a:ln>
              <a:solidFill>
                <a:prstClr val="black"/>
              </a:solidFill>
              <a:effectLst>
                <a:glow rad="101600">
                  <a:srgbClr val="FFCC00"/>
                </a:glow>
              </a:effectLst>
              <a:uLnTx/>
              <a:uFillTx/>
              <a:cs typeface="Arial" panose="020B0604020202020204" pitchFamily="34" charset="0"/>
            </a:endParaRPr>
          </a:p>
        </p:txBody>
      </p:sp>
    </p:spTree>
    <p:custDataLst>
      <p:tags r:id="rId1"/>
    </p:custDataLst>
    <p:extLst>
      <p:ext uri="{BB962C8B-B14F-4D97-AF65-F5344CB8AC3E}">
        <p14:creationId xmlns:p14="http://schemas.microsoft.com/office/powerpoint/2010/main" val="408379847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E020D5-000C-4B46-B0E0-DFDA5911214B}"/>
              </a:ext>
            </a:extLst>
          </p:cNvPr>
          <p:cNvSpPr>
            <a:spLocks noGrp="1"/>
          </p:cNvSpPr>
          <p:nvPr>
            <p:ph type="title"/>
          </p:nvPr>
        </p:nvSpPr>
        <p:spPr/>
        <p:txBody>
          <a:bodyPr/>
          <a:lstStyle/>
          <a:p>
            <a:r>
              <a:rPr lang="sv-SE" dirty="0"/>
              <a:t>Kommer Jesus överraskande?</a:t>
            </a:r>
            <a:endParaRPr lang="LID4096" dirty="0"/>
          </a:p>
        </p:txBody>
      </p:sp>
      <p:sp>
        <p:nvSpPr>
          <p:cNvPr id="4" name="Rektangel 3">
            <a:extLst>
              <a:ext uri="{FF2B5EF4-FFF2-40B4-BE49-F238E27FC236}">
                <a16:creationId xmlns:a16="http://schemas.microsoft.com/office/drawing/2014/main" id="{E8D43AC6-9A76-45A6-BAD2-1C6950738939}"/>
              </a:ext>
            </a:extLst>
          </p:cNvPr>
          <p:cNvSpPr/>
          <p:nvPr/>
        </p:nvSpPr>
        <p:spPr>
          <a:xfrm>
            <a:off x="0" y="721324"/>
            <a:ext cx="12192000" cy="6088590"/>
          </a:xfrm>
          <a:prstGeom prst="rect">
            <a:avLst/>
          </a:prstGeom>
        </p:spPr>
        <p:txBody>
          <a:bodyPr wrap="square" lIns="180000" rIns="0">
            <a:spAutoFit/>
          </a:bodyPr>
          <a:lstStyle/>
          <a:p>
            <a:pPr marL="4486275">
              <a:defRPr/>
            </a:pPr>
            <a:r>
              <a:rPr lang="sv-SE" sz="2000" dirty="0">
                <a:ea typeface="Times New Roman" panose="02020603050405020304" pitchFamily="18" charset="0"/>
                <a:cs typeface="Times New Roman" panose="02020603050405020304" pitchFamily="18" charset="0"/>
              </a:rPr>
              <a:t>Händelser som måste vara uppfyllda </a:t>
            </a:r>
            <a:br>
              <a:rPr lang="sv-SE" sz="2000" dirty="0">
                <a:ea typeface="Times New Roman" panose="02020603050405020304" pitchFamily="18" charset="0"/>
                <a:cs typeface="Times New Roman" panose="02020603050405020304" pitchFamily="18" charset="0"/>
              </a:rPr>
            </a:br>
            <a:r>
              <a:rPr lang="sv-SE" sz="2000" dirty="0">
                <a:ea typeface="Times New Roman" panose="02020603050405020304" pitchFamily="18" charset="0"/>
                <a:cs typeface="Times New Roman" panose="02020603050405020304" pitchFamily="18" charset="0"/>
              </a:rPr>
              <a:t>när Jesus kommer:</a:t>
            </a:r>
          </a:p>
          <a:p>
            <a:pPr marL="4752975" indent="-266700">
              <a:spcBef>
                <a:spcPts val="600"/>
              </a:spcBef>
              <a:buFont typeface="+mj-lt"/>
              <a:buAutoNum type="arabicPeriod"/>
              <a:defRPr/>
            </a:pPr>
            <a:r>
              <a:rPr lang="sv-SE" sz="200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”Födslovåndor”</a:t>
            </a:r>
            <a:r>
              <a:rPr lang="sv-SE" sz="2000" dirty="0">
                <a:ea typeface="Times New Roman" panose="02020603050405020304" pitchFamily="18" charset="0"/>
                <a:cs typeface="Times New Roman" panose="02020603050405020304" pitchFamily="18" charset="0"/>
              </a:rPr>
              <a:t> under vedermödan: </a:t>
            </a:r>
            <a:r>
              <a:rPr lang="sv-SE" sz="2000" dirty="0">
                <a:solidFill>
                  <a:srgbClr val="D11C23"/>
                </a:solidFill>
                <a:ea typeface="Arial" panose="020B0604020202020204" pitchFamily="34" charset="0"/>
              </a:rPr>
              <a:t>Strax </a:t>
            </a:r>
            <a:r>
              <a:rPr lang="sv-SE" sz="2000" i="1" u="sng" dirty="0">
                <a:solidFill>
                  <a:srgbClr val="D11C23"/>
                </a:solidFill>
                <a:ea typeface="Arial" panose="020B0604020202020204" pitchFamily="34" charset="0"/>
              </a:rPr>
              <a:t>efter</a:t>
            </a:r>
            <a:r>
              <a:rPr lang="sv-SE" sz="2000" dirty="0">
                <a:solidFill>
                  <a:srgbClr val="D11C23"/>
                </a:solidFill>
                <a:ea typeface="Arial" panose="020B0604020202020204" pitchFamily="34" charset="0"/>
              </a:rPr>
              <a:t> </a:t>
            </a:r>
            <a:br>
              <a:rPr lang="sv-SE" sz="2000" dirty="0">
                <a:solidFill>
                  <a:srgbClr val="D11C23"/>
                </a:solidFill>
                <a:ea typeface="Arial" panose="020B0604020202020204" pitchFamily="34" charset="0"/>
              </a:rPr>
            </a:br>
            <a:r>
              <a:rPr lang="sv-SE" sz="2000" b="1" i="1" dirty="0">
                <a:solidFill>
                  <a:srgbClr val="D11C23"/>
                </a:solidFill>
                <a:ea typeface="Arial" panose="020B0604020202020204" pitchFamily="34" charset="0"/>
              </a:rPr>
              <a:t>de dagarnas nöd</a:t>
            </a:r>
            <a:r>
              <a:rPr lang="sv-SE" sz="2000" dirty="0">
                <a:solidFill>
                  <a:srgbClr val="D11C23"/>
                </a:solidFill>
                <a:ea typeface="Arial" panose="020B0604020202020204" pitchFamily="34" charset="0"/>
              </a:rPr>
              <a:t> ska solen förmörkas och månen </a:t>
            </a:r>
            <a:br>
              <a:rPr lang="sv-SE" sz="2000" dirty="0">
                <a:solidFill>
                  <a:srgbClr val="D11C23"/>
                </a:solidFill>
                <a:ea typeface="Arial" panose="020B0604020202020204" pitchFamily="34" charset="0"/>
              </a:rPr>
            </a:br>
            <a:r>
              <a:rPr lang="sv-SE" sz="2000" dirty="0">
                <a:solidFill>
                  <a:srgbClr val="D11C23"/>
                </a:solidFill>
                <a:ea typeface="Arial" panose="020B0604020202020204" pitchFamily="34" charset="0"/>
              </a:rPr>
              <a:t>inte längre ge sitt sken. Stjärnorna ska falla från himlen. </a:t>
            </a:r>
            <a:br>
              <a:rPr lang="sv-SE" sz="2000" dirty="0">
                <a:solidFill>
                  <a:srgbClr val="D11C23"/>
                </a:solidFill>
                <a:ea typeface="Arial" panose="020B0604020202020204" pitchFamily="34" charset="0"/>
              </a:rPr>
            </a:br>
            <a:r>
              <a:rPr lang="sv-SE" sz="2000" i="1" u="sng" dirty="0">
                <a:solidFill>
                  <a:srgbClr val="D11C23"/>
                </a:solidFill>
                <a:ea typeface="Arial" panose="020B0604020202020204" pitchFamily="34" charset="0"/>
              </a:rPr>
              <a:t>Då</a:t>
            </a:r>
            <a:r>
              <a:rPr lang="sv-SE" sz="2000" dirty="0">
                <a:solidFill>
                  <a:srgbClr val="D11C23"/>
                </a:solidFill>
                <a:ea typeface="Arial" panose="020B0604020202020204" pitchFamily="34" charset="0"/>
              </a:rPr>
              <a:t> ska... Människosonen komma på himlens moln. </a:t>
            </a:r>
            <a:r>
              <a:rPr lang="sv-SE" sz="1600" dirty="0">
                <a:solidFill>
                  <a:srgbClr val="030305"/>
                </a:solidFill>
                <a:ea typeface="Arial" panose="020B0604020202020204" pitchFamily="34" charset="0"/>
              </a:rPr>
              <a:t>(Matt 24:29-30)</a:t>
            </a:r>
          </a:p>
          <a:p>
            <a:pPr marL="4752975" indent="-266700">
              <a:spcBef>
                <a:spcPts val="600"/>
              </a:spcBef>
              <a:buFont typeface="+mj-lt"/>
              <a:buAutoNum type="arabicPeriod"/>
              <a:defRPr/>
            </a:pPr>
            <a:r>
              <a:rPr lang="sv-SE" altLang="LID4096" sz="2000" dirty="0">
                <a:effectLst>
                  <a:outerShdw blurRad="38100" dist="38100" dir="2700000" algn="tl">
                    <a:srgbClr val="000000">
                      <a:alpha val="43137"/>
                    </a:srgbClr>
                  </a:outerShdw>
                </a:effectLst>
              </a:rPr>
              <a:t>Ett kosmiskt drama:</a:t>
            </a:r>
            <a:r>
              <a:rPr lang="sv-SE" altLang="LID4096" sz="2000" dirty="0"/>
              <a:t> </a:t>
            </a:r>
            <a:r>
              <a:rPr lang="LID4096" altLang="LID4096" sz="2000" b="1" i="1" dirty="0">
                <a:solidFill>
                  <a:srgbClr val="C00000"/>
                </a:solidFill>
              </a:rPr>
              <a:t>Solen</a:t>
            </a:r>
            <a:r>
              <a:rPr lang="LID4096" altLang="LID4096" sz="2000" dirty="0">
                <a:solidFill>
                  <a:srgbClr val="C00000"/>
                </a:solidFill>
              </a:rPr>
              <a:t> ska vändas </a:t>
            </a:r>
            <a:r>
              <a:rPr lang="LID4096" altLang="LID4096" sz="2000" b="1" i="1" dirty="0">
                <a:solidFill>
                  <a:srgbClr val="C00000"/>
                </a:solidFill>
              </a:rPr>
              <a:t>i mörker</a:t>
            </a:r>
            <a:r>
              <a:rPr lang="sv-SE" altLang="LID4096" sz="2000" dirty="0">
                <a:solidFill>
                  <a:srgbClr val="C00000"/>
                </a:solidFill>
              </a:rPr>
              <a:t> </a:t>
            </a:r>
            <a:r>
              <a:rPr lang="LID4096" altLang="LID4096" sz="2000" dirty="0">
                <a:solidFill>
                  <a:srgbClr val="C00000"/>
                </a:solidFill>
              </a:rPr>
              <a:t>och </a:t>
            </a:r>
            <a:r>
              <a:rPr lang="LID4096" altLang="LID4096" sz="2000" b="1" i="1" dirty="0">
                <a:solidFill>
                  <a:srgbClr val="C00000"/>
                </a:solidFill>
              </a:rPr>
              <a:t>månen i blod</a:t>
            </a:r>
            <a:r>
              <a:rPr lang="sv-SE" altLang="LID4096" sz="2000" dirty="0">
                <a:solidFill>
                  <a:srgbClr val="C00000"/>
                </a:solidFill>
              </a:rPr>
              <a:t> </a:t>
            </a:r>
            <a:br>
              <a:rPr lang="sv-SE" altLang="LID4096" sz="2000" dirty="0">
                <a:solidFill>
                  <a:srgbClr val="C00000"/>
                </a:solidFill>
              </a:rPr>
            </a:br>
            <a:r>
              <a:rPr lang="LID4096" altLang="LID4096" sz="2000" i="1" u="sng" dirty="0">
                <a:solidFill>
                  <a:srgbClr val="C00000"/>
                </a:solidFill>
              </a:rPr>
              <a:t>innan</a:t>
            </a:r>
            <a:r>
              <a:rPr lang="LID4096" altLang="LID4096" sz="2000" dirty="0">
                <a:solidFill>
                  <a:srgbClr val="C00000"/>
                </a:solidFill>
              </a:rPr>
              <a:t> Herrens dag kommer</a:t>
            </a:r>
            <a:r>
              <a:rPr lang="sv-SE" altLang="LID4096" sz="2000" dirty="0">
                <a:solidFill>
                  <a:srgbClr val="C00000"/>
                </a:solidFill>
              </a:rPr>
              <a:t>.</a:t>
            </a:r>
            <a:r>
              <a:rPr lang="sv-SE" altLang="LID4096" sz="2000" dirty="0">
                <a:solidFill>
                  <a:srgbClr val="000000"/>
                </a:solidFill>
              </a:rPr>
              <a:t> </a:t>
            </a:r>
            <a:r>
              <a:rPr lang="sv-SE" altLang="LID4096" sz="1600" dirty="0">
                <a:solidFill>
                  <a:srgbClr val="000000"/>
                </a:solidFill>
              </a:rPr>
              <a:t>(Joel 2:31)</a:t>
            </a:r>
          </a:p>
          <a:p>
            <a:pPr marL="4752975" indent="-266700">
              <a:spcBef>
                <a:spcPts val="600"/>
              </a:spcBef>
              <a:buFont typeface="+mj-lt"/>
              <a:buAutoNum type="arabicPeriod"/>
              <a:defRPr/>
            </a:pPr>
            <a:r>
              <a:rPr lang="sv-SE" altLang="LID4096" sz="2000" dirty="0">
                <a:solidFill>
                  <a:srgbClr val="000000"/>
                </a:solidFill>
                <a:effectLst>
                  <a:outerShdw blurRad="38100" dist="38100" dir="2700000" algn="tl">
                    <a:srgbClr val="000000">
                      <a:alpha val="43137"/>
                    </a:srgbClr>
                  </a:outerShdw>
                </a:effectLst>
              </a:rPr>
              <a:t>Ett stort avfall: </a:t>
            </a:r>
            <a:r>
              <a:rPr lang="sv-SE" altLang="LID4096" sz="2000" dirty="0">
                <a:solidFill>
                  <a:srgbClr val="C00000"/>
                </a:solidFill>
              </a:rPr>
              <a:t>När det gäller vår Herre Jesu Kristi ankomst… ber vi </a:t>
            </a:r>
            <a:br>
              <a:rPr lang="sv-SE" altLang="LID4096" sz="2000" dirty="0">
                <a:solidFill>
                  <a:srgbClr val="C00000"/>
                </a:solidFill>
              </a:rPr>
            </a:br>
            <a:r>
              <a:rPr lang="sv-SE" altLang="LID4096" sz="2000" dirty="0">
                <a:solidFill>
                  <a:srgbClr val="C00000"/>
                </a:solidFill>
              </a:rPr>
              <a:t>er, bröder, att inte plötsligt tappa fattningen… </a:t>
            </a:r>
            <a:r>
              <a:rPr lang="sv-SE" altLang="LID4096" sz="2000" i="1" u="sng" dirty="0">
                <a:solidFill>
                  <a:srgbClr val="C00000"/>
                </a:solidFill>
              </a:rPr>
              <a:t>Först</a:t>
            </a:r>
            <a:r>
              <a:rPr lang="sv-SE" altLang="LID4096" sz="2000" dirty="0">
                <a:solidFill>
                  <a:srgbClr val="C00000"/>
                </a:solidFill>
              </a:rPr>
              <a:t> måste </a:t>
            </a:r>
            <a:r>
              <a:rPr lang="sv-SE" altLang="LID4096" sz="2000" b="1" i="1" dirty="0">
                <a:solidFill>
                  <a:srgbClr val="C00000"/>
                </a:solidFill>
              </a:rPr>
              <a:t>avfallet</a:t>
            </a:r>
            <a:r>
              <a:rPr lang="sv-SE" altLang="LID4096" sz="2000" dirty="0">
                <a:solidFill>
                  <a:srgbClr val="C00000"/>
                </a:solidFill>
              </a:rPr>
              <a:t> komma…</a:t>
            </a:r>
          </a:p>
          <a:p>
            <a:pPr marL="4752975" indent="-266700">
              <a:spcBef>
                <a:spcPts val="600"/>
              </a:spcBef>
              <a:buFont typeface="+mj-lt"/>
              <a:buAutoNum type="arabicPeriod"/>
              <a:defRPr/>
            </a:pPr>
            <a:r>
              <a:rPr lang="sv-SE" sz="200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Antikrists framträdande: </a:t>
            </a:r>
            <a:r>
              <a:rPr lang="sv-SE" sz="2000" dirty="0">
                <a:solidFill>
                  <a:srgbClr val="C00000"/>
                </a:solidFill>
                <a:ea typeface="Times New Roman" panose="02020603050405020304" pitchFamily="18" charset="0"/>
                <a:cs typeface="Times New Roman" panose="02020603050405020304" pitchFamily="18" charset="0"/>
              </a:rPr>
              <a:t>… och </a:t>
            </a:r>
            <a:r>
              <a:rPr lang="sv-SE" sz="2000" b="1" i="1" dirty="0">
                <a:solidFill>
                  <a:srgbClr val="C00000"/>
                </a:solidFill>
                <a:ea typeface="Times New Roman" panose="02020603050405020304" pitchFamily="18" charset="0"/>
                <a:cs typeface="Times New Roman" panose="02020603050405020304" pitchFamily="18" charset="0"/>
              </a:rPr>
              <a:t>laglöshetens människa</a:t>
            </a:r>
            <a:r>
              <a:rPr lang="sv-SE" sz="2000" dirty="0">
                <a:solidFill>
                  <a:srgbClr val="C00000"/>
                </a:solidFill>
                <a:ea typeface="Times New Roman" panose="02020603050405020304" pitchFamily="18" charset="0"/>
                <a:cs typeface="Times New Roman" panose="02020603050405020304" pitchFamily="18" charset="0"/>
              </a:rPr>
              <a:t> träda fram… </a:t>
            </a:r>
            <a:br>
              <a:rPr lang="sv-SE" sz="2000" dirty="0">
                <a:solidFill>
                  <a:srgbClr val="C00000"/>
                </a:solidFill>
                <a:ea typeface="Times New Roman" panose="02020603050405020304" pitchFamily="18" charset="0"/>
                <a:cs typeface="Times New Roman" panose="02020603050405020304" pitchFamily="18" charset="0"/>
              </a:rPr>
            </a:br>
            <a:r>
              <a:rPr lang="sv-SE" sz="2000" dirty="0">
                <a:solidFill>
                  <a:srgbClr val="C00000"/>
                </a:solidFill>
                <a:ea typeface="Times New Roman" panose="02020603050405020304" pitchFamily="18" charset="0"/>
                <a:cs typeface="Times New Roman" panose="02020603050405020304" pitchFamily="18" charset="0"/>
              </a:rPr>
              <a:t>så att han </a:t>
            </a:r>
            <a:r>
              <a:rPr lang="sv-SE" sz="2000" b="1" i="1" dirty="0">
                <a:solidFill>
                  <a:srgbClr val="C00000"/>
                </a:solidFill>
                <a:ea typeface="Times New Roman" panose="02020603050405020304" pitchFamily="18" charset="0"/>
                <a:cs typeface="Times New Roman" panose="02020603050405020304" pitchFamily="18" charset="0"/>
              </a:rPr>
              <a:t>sätter sig i Guds tempel</a:t>
            </a:r>
            <a:r>
              <a:rPr lang="sv-SE" sz="2000" dirty="0">
                <a:solidFill>
                  <a:srgbClr val="C00000"/>
                </a:solidFill>
                <a:ea typeface="Times New Roman" panose="02020603050405020304" pitchFamily="18" charset="0"/>
                <a:cs typeface="Times New Roman" panose="02020603050405020304" pitchFamily="18" charset="0"/>
              </a:rPr>
              <a:t> och </a:t>
            </a:r>
            <a:r>
              <a:rPr lang="sv-SE" sz="2000" b="1" i="1" dirty="0">
                <a:solidFill>
                  <a:srgbClr val="C00000"/>
                </a:solidFill>
                <a:ea typeface="Times New Roman" panose="02020603050405020304" pitchFamily="18" charset="0"/>
                <a:cs typeface="Times New Roman" panose="02020603050405020304" pitchFamily="18" charset="0"/>
              </a:rPr>
              <a:t>säger sig vara Gud</a:t>
            </a:r>
            <a:r>
              <a:rPr lang="sv-SE" sz="2000" dirty="0">
                <a:solidFill>
                  <a:srgbClr val="C00000"/>
                </a:solidFill>
                <a:ea typeface="Times New Roman" panose="02020603050405020304" pitchFamily="18" charset="0"/>
                <a:cs typeface="Times New Roman" panose="02020603050405020304" pitchFamily="18" charset="0"/>
              </a:rPr>
              <a:t>. </a:t>
            </a:r>
            <a:r>
              <a:rPr lang="sv-SE" sz="1600" dirty="0">
                <a:solidFill>
                  <a:prstClr val="black"/>
                </a:solidFill>
                <a:ea typeface="Times New Roman" panose="02020603050405020304" pitchFamily="18" charset="0"/>
                <a:cs typeface="Times New Roman" panose="02020603050405020304" pitchFamily="18" charset="0"/>
              </a:rPr>
              <a:t>(2 Tess 2:1-4)</a:t>
            </a:r>
          </a:p>
          <a:p>
            <a:pPr marL="0" lvl="1">
              <a:lnSpc>
                <a:spcPct val="107000"/>
              </a:lnSpc>
              <a:spcBef>
                <a:spcPts val="1200"/>
              </a:spcBef>
              <a:tabLst>
                <a:tab pos="7977188" algn="l"/>
              </a:tabLst>
              <a:defRPr/>
            </a:pPr>
            <a:r>
              <a:rPr lang="sv-SE" sz="2000" dirty="0">
                <a:solidFill>
                  <a:prstClr val="black"/>
                </a:solidFill>
              </a:rPr>
              <a:t>När Jesus säger </a:t>
            </a:r>
            <a:r>
              <a:rPr lang="sv-SE" sz="2000" dirty="0">
                <a:solidFill>
                  <a:srgbClr val="C00000"/>
                </a:solidFill>
              </a:rPr>
              <a:t>jag kommer </a:t>
            </a:r>
            <a:r>
              <a:rPr lang="sv-SE" sz="2000" i="1" u="sng" dirty="0">
                <a:solidFill>
                  <a:srgbClr val="C00000"/>
                </a:solidFill>
              </a:rPr>
              <a:t>snart</a:t>
            </a:r>
            <a:r>
              <a:rPr lang="sv-SE" sz="2000" dirty="0">
                <a:solidFill>
                  <a:srgbClr val="C00000"/>
                </a:solidFill>
              </a:rPr>
              <a:t> </a:t>
            </a:r>
            <a:r>
              <a:rPr lang="sv-SE" sz="1600" dirty="0"/>
              <a:t>(Upp 22:7) </a:t>
            </a:r>
            <a:r>
              <a:rPr lang="sv-SE" sz="2000" dirty="0"/>
              <a:t>kan det också översättas </a:t>
            </a:r>
            <a:r>
              <a:rPr lang="sv-SE" sz="2000" dirty="0">
                <a:solidFill>
                  <a:srgbClr val="C00000"/>
                </a:solidFill>
              </a:rPr>
              <a:t>jag kommer </a:t>
            </a:r>
            <a:r>
              <a:rPr lang="sv-SE" sz="2000" i="1" u="sng" dirty="0">
                <a:solidFill>
                  <a:srgbClr val="C00000"/>
                </a:solidFill>
              </a:rPr>
              <a:t>plötsligt</a:t>
            </a:r>
            <a:r>
              <a:rPr lang="sv-SE" sz="2000" dirty="0">
                <a:solidFill>
                  <a:srgbClr val="C00000"/>
                </a:solidFill>
              </a:rPr>
              <a:t>.</a:t>
            </a:r>
          </a:p>
          <a:p>
            <a:pPr marL="0" lvl="1">
              <a:lnSpc>
                <a:spcPct val="107000"/>
              </a:lnSpc>
              <a:spcBef>
                <a:spcPts val="1200"/>
              </a:spcBef>
              <a:tabLst>
                <a:tab pos="7977188" algn="l"/>
              </a:tabLst>
              <a:defRPr/>
            </a:pPr>
            <a:r>
              <a:rPr lang="sv-SE" sz="2000" dirty="0"/>
              <a:t>Två </a:t>
            </a:r>
            <a:r>
              <a:rPr lang="sv-SE" sz="2000" i="1" u="sng" dirty="0"/>
              <a:t>vanliga</a:t>
            </a:r>
            <a:r>
              <a:rPr lang="sv-SE" sz="2000" dirty="0"/>
              <a:t> teologiska synsätt ligger bakom uppfattningen att Jesus kommer överraskande:</a:t>
            </a:r>
          </a:p>
          <a:p>
            <a:pPr marL="628650" lvl="1" indent="-257175">
              <a:lnSpc>
                <a:spcPct val="107000"/>
              </a:lnSpc>
              <a:spcBef>
                <a:spcPts val="300"/>
              </a:spcBef>
              <a:buFont typeface="Arial" panose="020B0604020202020204" pitchFamily="34" charset="0"/>
              <a:buChar char="•"/>
              <a:tabLst>
                <a:tab pos="7977188" algn="l"/>
              </a:tabLst>
              <a:defRPr/>
            </a:pPr>
            <a:r>
              <a:rPr lang="sv-SE" sz="2000" b="1" i="1" dirty="0"/>
              <a:t>Amillennialism</a:t>
            </a:r>
            <a:r>
              <a:rPr lang="sv-SE" sz="2000" dirty="0"/>
              <a:t> (en oväntad återkomst efter det nuvarande </a:t>
            </a:r>
            <a:r>
              <a:rPr lang="sv-SE" sz="2000" i="1" u="sng" dirty="0"/>
              <a:t>andliga/symboliska</a:t>
            </a:r>
            <a:r>
              <a:rPr lang="sv-SE" sz="2000" dirty="0"/>
              <a:t> tusenårsriket)</a:t>
            </a:r>
          </a:p>
          <a:p>
            <a:pPr marL="628650" lvl="1" indent="-257175">
              <a:lnSpc>
                <a:spcPct val="107000"/>
              </a:lnSpc>
              <a:spcBef>
                <a:spcPts val="300"/>
              </a:spcBef>
              <a:buFont typeface="Arial" panose="020B0604020202020204" pitchFamily="34" charset="0"/>
              <a:buChar char="•"/>
              <a:tabLst>
                <a:tab pos="7977188" algn="l"/>
              </a:tabLst>
              <a:defRPr/>
            </a:pPr>
            <a:r>
              <a:rPr lang="sv-SE" sz="2000" b="1" i="1" dirty="0"/>
              <a:t>Dispensationalism/Pretribulationism</a:t>
            </a:r>
            <a:r>
              <a:rPr lang="sv-SE" sz="2000" dirty="0"/>
              <a:t> (ett överraskande uppryckande före vedermödan)</a:t>
            </a:r>
          </a:p>
        </p:txBody>
      </p:sp>
      <p:pic>
        <p:nvPicPr>
          <p:cNvPr id="5" name="Bildobjekt 4">
            <a:extLst>
              <a:ext uri="{FF2B5EF4-FFF2-40B4-BE49-F238E27FC236}">
                <a16:creationId xmlns:a16="http://schemas.microsoft.com/office/drawing/2014/main" id="{03155412-940D-4997-83E4-B93230D1674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04798" y="760200"/>
            <a:ext cx="4396578" cy="4040400"/>
          </a:xfrm>
          <a:prstGeom prst="rect">
            <a:avLst/>
          </a:prstGeom>
        </p:spPr>
      </p:pic>
    </p:spTree>
    <p:custDataLst>
      <p:tags r:id="rId1"/>
    </p:custDataLst>
    <p:extLst>
      <p:ext uri="{BB962C8B-B14F-4D97-AF65-F5344CB8AC3E}">
        <p14:creationId xmlns:p14="http://schemas.microsoft.com/office/powerpoint/2010/main" val="19453339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Den dagen känner ingen… </a:t>
            </a:r>
            <a:r>
              <a:rPr lang="sv-SE" sz="2400" dirty="0"/>
              <a:t>(Matt 24)</a:t>
            </a:r>
            <a:endParaRPr lang="sv-SE" dirty="0"/>
          </a:p>
        </p:txBody>
      </p:sp>
      <p:pic>
        <p:nvPicPr>
          <p:cNvPr id="12" name="Bildobjekt 11" descr="En bild som visar objekt, klocka, inomhus, vägg&#10;&#10;Automatiskt genererad beskrivning">
            <a:extLst>
              <a:ext uri="{FF2B5EF4-FFF2-40B4-BE49-F238E27FC236}">
                <a16:creationId xmlns:a16="http://schemas.microsoft.com/office/drawing/2014/main" id="{9E04B0F9-E32C-497A-A486-169465E6B44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0" y="684000"/>
            <a:ext cx="2075149" cy="6173999"/>
          </a:xfrm>
          <a:prstGeom prst="rect">
            <a:avLst/>
          </a:prstGeom>
        </p:spPr>
      </p:pic>
      <p:sp>
        <p:nvSpPr>
          <p:cNvPr id="7" name="Rektangel 6">
            <a:extLst>
              <a:ext uri="{FF2B5EF4-FFF2-40B4-BE49-F238E27FC236}">
                <a16:creationId xmlns:a16="http://schemas.microsoft.com/office/drawing/2014/main" id="{83143D53-E6C3-4B4D-BB4B-A4D752526FFF}"/>
              </a:ext>
            </a:extLst>
          </p:cNvPr>
          <p:cNvSpPr/>
          <p:nvPr/>
        </p:nvSpPr>
        <p:spPr>
          <a:xfrm>
            <a:off x="1059679" y="780415"/>
            <a:ext cx="11132321" cy="6042680"/>
          </a:xfrm>
          <a:prstGeom prst="rect">
            <a:avLst/>
          </a:prstGeom>
        </p:spPr>
        <p:txBody>
          <a:bodyPr wrap="square" lIns="0" rIns="216000">
            <a:spAutoFit/>
          </a:bodyPr>
          <a:lstStyle/>
          <a:p>
            <a:pPr>
              <a:lnSpc>
                <a:spcPts val="2000"/>
              </a:lnSpc>
            </a:pPr>
            <a:r>
              <a:rPr lang="sv-SE" i="1" dirty="0">
                <a:ea typeface="Times New Roman" panose="02020603050405020304" pitchFamily="18" charset="0"/>
                <a:cs typeface="Calibri" panose="020F0502020204030204" pitchFamily="34" charset="0"/>
              </a:rPr>
              <a:t>Apostlarna: </a:t>
            </a:r>
            <a:r>
              <a:rPr lang="sv-SE" b="1" i="1" dirty="0">
                <a:solidFill>
                  <a:srgbClr val="C00000"/>
                </a:solidFill>
              </a:rPr>
              <a:t>När</a:t>
            </a:r>
            <a:r>
              <a:rPr lang="sv-SE" dirty="0">
                <a:solidFill>
                  <a:srgbClr val="C00000"/>
                </a:solidFill>
              </a:rPr>
              <a:t> ska det ske? Vad blir tecknet på </a:t>
            </a:r>
            <a:r>
              <a:rPr lang="sv-SE" i="1" u="sng" dirty="0">
                <a:solidFill>
                  <a:srgbClr val="C00000"/>
                </a:solidFill>
              </a:rPr>
              <a:t>din återkomst</a:t>
            </a:r>
            <a:r>
              <a:rPr lang="sv-SE" dirty="0">
                <a:solidFill>
                  <a:srgbClr val="C00000"/>
                </a:solidFill>
              </a:rPr>
              <a:t> och den här </a:t>
            </a:r>
            <a:r>
              <a:rPr lang="sv-SE" i="1" u="sng" dirty="0">
                <a:solidFill>
                  <a:srgbClr val="C00000"/>
                </a:solidFill>
              </a:rPr>
              <a:t>tidsålderns slut</a:t>
            </a:r>
            <a:r>
              <a:rPr lang="sv-SE" dirty="0">
                <a:solidFill>
                  <a:srgbClr val="C00000"/>
                </a:solidFill>
              </a:rPr>
              <a:t>?</a:t>
            </a:r>
            <a:r>
              <a:rPr lang="sv-SE" sz="1400" dirty="0"/>
              <a:t> (v.3)</a:t>
            </a:r>
            <a:br>
              <a:rPr lang="sv-SE" sz="1400" dirty="0"/>
            </a:br>
            <a:r>
              <a:rPr lang="sv-SE" i="1" dirty="0">
                <a:ea typeface="Times New Roman" panose="02020603050405020304" pitchFamily="18" charset="0"/>
                <a:cs typeface="Calibri" panose="020F0502020204030204" pitchFamily="34" charset="0"/>
              </a:rPr>
              <a:t>Jesus: </a:t>
            </a:r>
            <a:r>
              <a:rPr lang="sv-SE" sz="2000" b="1" i="1" dirty="0">
                <a:solidFill>
                  <a:srgbClr val="C00000"/>
                </a:solidFill>
              </a:rPr>
              <a:t>Den dagen eller stunden känner ingen</a:t>
            </a:r>
            <a:r>
              <a:rPr lang="sv-SE" dirty="0">
                <a:solidFill>
                  <a:srgbClr val="C00000"/>
                </a:solidFill>
              </a:rPr>
              <a:t>… inte ens Sonen, ingen utom Fadern.</a:t>
            </a:r>
            <a:r>
              <a:rPr lang="sv-SE" sz="1400" dirty="0">
                <a:solidFill>
                  <a:srgbClr val="C00000"/>
                </a:solidFill>
              </a:rPr>
              <a:t> </a:t>
            </a:r>
            <a:r>
              <a:rPr lang="sv-SE" sz="1400" dirty="0"/>
              <a:t>(v.36)</a:t>
            </a:r>
          </a:p>
          <a:p>
            <a:pPr marL="984250" indent="-174625">
              <a:lnSpc>
                <a:spcPts val="2000"/>
              </a:lnSpc>
              <a:spcBef>
                <a:spcPts val="1200"/>
              </a:spcBef>
              <a:buFont typeface="Arial" panose="020B0604020202020204" pitchFamily="34" charset="0"/>
              <a:buChar char="•"/>
            </a:pPr>
            <a:r>
              <a:rPr lang="sv-SE" dirty="0"/>
              <a:t>Ordagrant i verbtempus </a:t>
            </a:r>
            <a:r>
              <a:rPr lang="sv-SE" i="1" dirty="0"/>
              <a:t>perfekt</a:t>
            </a:r>
            <a:r>
              <a:rPr lang="sv-SE" dirty="0"/>
              <a:t>: </a:t>
            </a:r>
            <a:r>
              <a:rPr lang="sv-SE" dirty="0">
                <a:solidFill>
                  <a:srgbClr val="C00000"/>
                </a:solidFill>
              </a:rPr>
              <a:t>Ingen </a:t>
            </a:r>
            <a:r>
              <a:rPr lang="sv-SE" i="1" u="sng" dirty="0">
                <a:solidFill>
                  <a:srgbClr val="C00000"/>
                </a:solidFill>
              </a:rPr>
              <a:t>har upptäckt</a:t>
            </a:r>
            <a:r>
              <a:rPr lang="sv-SE" dirty="0">
                <a:solidFill>
                  <a:srgbClr val="C00000"/>
                </a:solidFill>
              </a:rPr>
              <a:t> dagen.</a:t>
            </a:r>
          </a:p>
          <a:p>
            <a:pPr marL="984250" indent="-174625">
              <a:lnSpc>
                <a:spcPts val="2000"/>
              </a:lnSpc>
              <a:spcBef>
                <a:spcPts val="1200"/>
              </a:spcBef>
              <a:buFont typeface="Arial" panose="020B0604020202020204" pitchFamily="34" charset="0"/>
              <a:buChar char="•"/>
            </a:pPr>
            <a:r>
              <a:rPr lang="sv-SE" dirty="0"/>
              <a:t>Jesus säger </a:t>
            </a:r>
            <a:r>
              <a:rPr lang="sv-SE" i="1" dirty="0"/>
              <a:t>aldrig</a:t>
            </a:r>
            <a:r>
              <a:rPr lang="sv-SE" dirty="0"/>
              <a:t> att ingen </a:t>
            </a:r>
            <a:r>
              <a:rPr lang="sv-SE" i="1" u="sng" dirty="0"/>
              <a:t>någonsin</a:t>
            </a:r>
            <a:r>
              <a:rPr lang="sv-SE" dirty="0"/>
              <a:t> kommer att veta. Jesu ord måste sättas i sitt sammanhang, och vi måste ta adressaterna och </a:t>
            </a:r>
            <a:r>
              <a:rPr lang="sv-SE" i="1" u="sng" dirty="0"/>
              <a:t>deras</a:t>
            </a:r>
            <a:r>
              <a:rPr lang="sv-SE" dirty="0"/>
              <a:t> situation i beaktande: </a:t>
            </a:r>
            <a:r>
              <a:rPr lang="sv-SE" dirty="0">
                <a:solidFill>
                  <a:srgbClr val="C00000"/>
                </a:solidFill>
              </a:rPr>
              <a:t>Gå </a:t>
            </a:r>
            <a:r>
              <a:rPr lang="sv-SE" i="1" u="sng" dirty="0">
                <a:solidFill>
                  <a:srgbClr val="C00000"/>
                </a:solidFill>
              </a:rPr>
              <a:t>inte</a:t>
            </a:r>
            <a:r>
              <a:rPr lang="sv-SE" dirty="0">
                <a:solidFill>
                  <a:srgbClr val="C00000"/>
                </a:solidFill>
              </a:rPr>
              <a:t> bort till hedningarnas område.</a:t>
            </a:r>
            <a:r>
              <a:rPr lang="sv-SE" dirty="0"/>
              <a:t> </a:t>
            </a:r>
            <a:r>
              <a:rPr lang="sv-SE" sz="1400" dirty="0"/>
              <a:t>(Matt 10:5)</a:t>
            </a:r>
            <a:endParaRPr lang="sv-SE" sz="1400" dirty="0">
              <a:ea typeface="Times New Roman" panose="02020603050405020304" pitchFamily="18" charset="0"/>
              <a:cs typeface="Calibri" panose="020F0502020204030204" pitchFamily="34" charset="0"/>
            </a:endParaRPr>
          </a:p>
          <a:p>
            <a:pPr marL="984250" lvl="1" indent="-174625" defTabSz="806450">
              <a:lnSpc>
                <a:spcPts val="2000"/>
              </a:lnSpc>
              <a:spcBef>
                <a:spcPts val="1200"/>
              </a:spcBef>
              <a:buFont typeface="Arial" panose="020B0604020202020204" pitchFamily="34" charset="0"/>
              <a:buChar char="•"/>
            </a:pPr>
            <a:r>
              <a:rPr lang="sv-SE" dirty="0"/>
              <a:t>Jesus hänvisar till profeten Daniel: </a:t>
            </a:r>
            <a:r>
              <a:rPr lang="sv-SE" dirty="0">
                <a:solidFill>
                  <a:srgbClr val="C00000"/>
                </a:solidFill>
              </a:rPr>
              <a:t>När ni ser ’förödelsens styggelse’, som profeten Daniel talar om, stå på helig plats – </a:t>
            </a:r>
            <a:r>
              <a:rPr lang="sv-SE" i="1" u="sng" dirty="0">
                <a:solidFill>
                  <a:srgbClr val="C00000"/>
                </a:solidFill>
              </a:rPr>
              <a:t>läsaren</a:t>
            </a:r>
            <a:r>
              <a:rPr lang="sv-SE" dirty="0">
                <a:solidFill>
                  <a:srgbClr val="C00000"/>
                </a:solidFill>
              </a:rPr>
              <a:t> bör förstå det rätt – då måste de som är i Judeen fly upp i bergen.</a:t>
            </a:r>
            <a:r>
              <a:rPr lang="sv-SE" dirty="0"/>
              <a:t> </a:t>
            </a:r>
            <a:r>
              <a:rPr lang="sv-SE" sz="1400" dirty="0"/>
              <a:t>(v.15-16)</a:t>
            </a:r>
          </a:p>
          <a:p>
            <a:pPr marL="1344613" lvl="1" indent="-184150">
              <a:lnSpc>
                <a:spcPts val="2000"/>
              </a:lnSpc>
              <a:spcBef>
                <a:spcPts val="600"/>
              </a:spcBef>
              <a:buFont typeface="Arial" panose="020B0604020202020204" pitchFamily="34" charset="0"/>
              <a:buChar char="•"/>
            </a:pPr>
            <a:r>
              <a:rPr lang="sv-SE" dirty="0"/>
              <a:t>”Läsaren” =&gt; Troligen viktigare för oss idag än det var för apostlarna.</a:t>
            </a:r>
          </a:p>
          <a:p>
            <a:pPr marL="1344613" lvl="1" indent="-184150">
              <a:lnSpc>
                <a:spcPts val="2000"/>
              </a:lnSpc>
              <a:spcBef>
                <a:spcPts val="600"/>
              </a:spcBef>
              <a:buFont typeface="Arial" panose="020B0604020202020204" pitchFamily="34" charset="0"/>
              <a:buChar char="•"/>
            </a:pPr>
            <a:r>
              <a:rPr lang="sv-SE" dirty="0"/>
              <a:t>Daniel talar om en </a:t>
            </a:r>
            <a:r>
              <a:rPr lang="sv-SE" i="1" u="sng" dirty="0"/>
              <a:t>kunskapsökning</a:t>
            </a:r>
            <a:r>
              <a:rPr lang="sv-SE" dirty="0"/>
              <a:t>: </a:t>
            </a:r>
            <a:r>
              <a:rPr lang="sv-SE" dirty="0">
                <a:solidFill>
                  <a:srgbClr val="C00000"/>
                </a:solidFill>
              </a:rPr>
              <a:t>Du, Daniel, ska gömma dessa ord och försegla bokrullen </a:t>
            </a:r>
            <a:r>
              <a:rPr lang="sv-SE" b="1" i="1" dirty="0">
                <a:solidFill>
                  <a:srgbClr val="C00000"/>
                </a:solidFill>
              </a:rPr>
              <a:t>till den sista tiden</a:t>
            </a:r>
            <a:r>
              <a:rPr lang="sv-SE" dirty="0">
                <a:solidFill>
                  <a:srgbClr val="C00000"/>
                </a:solidFill>
              </a:rPr>
              <a:t>. Många ska forska i den och </a:t>
            </a:r>
            <a:r>
              <a:rPr lang="sv-SE" i="1" u="sng" dirty="0">
                <a:solidFill>
                  <a:srgbClr val="C00000"/>
                </a:solidFill>
              </a:rPr>
              <a:t>kunskapen ska bli stor</a:t>
            </a:r>
            <a:r>
              <a:rPr lang="sv-SE" dirty="0">
                <a:solidFill>
                  <a:srgbClr val="C00000"/>
                </a:solidFill>
              </a:rPr>
              <a:t>.</a:t>
            </a:r>
            <a:r>
              <a:rPr lang="sv-SE" dirty="0"/>
              <a:t> </a:t>
            </a:r>
            <a:r>
              <a:rPr lang="sv-SE" sz="1400" dirty="0"/>
              <a:t>(Dan 12:4)</a:t>
            </a:r>
          </a:p>
          <a:p>
            <a:pPr marL="1344613" lvl="1" indent="-184150">
              <a:lnSpc>
                <a:spcPts val="2000"/>
              </a:lnSpc>
              <a:spcBef>
                <a:spcPts val="600"/>
              </a:spcBef>
              <a:buFont typeface="Arial" panose="020B0604020202020204" pitchFamily="34" charset="0"/>
              <a:buChar char="•"/>
            </a:pPr>
            <a:r>
              <a:rPr lang="sv-SE" dirty="0"/>
              <a:t>Perspektivet viktigt:</a:t>
            </a:r>
          </a:p>
          <a:p>
            <a:pPr marL="1344613" lvl="1">
              <a:lnSpc>
                <a:spcPts val="2000"/>
              </a:lnSpc>
              <a:tabLst>
                <a:tab pos="2417763" algn="l"/>
              </a:tabLst>
            </a:pPr>
            <a:r>
              <a:rPr lang="sv-SE" dirty="0">
                <a:solidFill>
                  <a:srgbClr val="C00000"/>
                </a:solidFill>
              </a:rPr>
              <a:t>Dessa ord ska förbli… </a:t>
            </a:r>
            <a:r>
              <a:rPr lang="sv-SE" i="1" u="sng" dirty="0">
                <a:solidFill>
                  <a:srgbClr val="C00000"/>
                </a:solidFill>
              </a:rPr>
              <a:t>förseglade</a:t>
            </a:r>
            <a:r>
              <a:rPr lang="sv-SE" dirty="0">
                <a:solidFill>
                  <a:srgbClr val="C00000"/>
                </a:solidFill>
              </a:rPr>
              <a:t> </a:t>
            </a:r>
            <a:r>
              <a:rPr lang="sv-SE" b="1" i="1" dirty="0">
                <a:solidFill>
                  <a:srgbClr val="C00000"/>
                </a:solidFill>
              </a:rPr>
              <a:t>till den sista tiden</a:t>
            </a:r>
            <a:r>
              <a:rPr lang="sv-SE" dirty="0">
                <a:solidFill>
                  <a:srgbClr val="C00000"/>
                </a:solidFill>
              </a:rPr>
              <a:t>.</a:t>
            </a:r>
            <a:r>
              <a:rPr lang="sv-SE" dirty="0"/>
              <a:t> </a:t>
            </a:r>
            <a:r>
              <a:rPr lang="sv-SE" sz="1400" dirty="0"/>
              <a:t>(Dan 10:8)</a:t>
            </a:r>
            <a:br>
              <a:rPr lang="sv-SE" sz="1400" dirty="0">
                <a:solidFill>
                  <a:srgbClr val="C00000"/>
                </a:solidFill>
              </a:rPr>
            </a:br>
            <a:r>
              <a:rPr lang="sv-SE" i="1" u="sng" dirty="0">
                <a:solidFill>
                  <a:srgbClr val="C00000"/>
                </a:solidFill>
              </a:rPr>
              <a:t>Försegla inte</a:t>
            </a:r>
            <a:r>
              <a:rPr lang="sv-SE" dirty="0">
                <a:solidFill>
                  <a:srgbClr val="C00000"/>
                </a:solidFill>
              </a:rPr>
              <a:t> profetians ord i denna bok, för </a:t>
            </a:r>
            <a:r>
              <a:rPr lang="sv-SE" b="1" i="1" dirty="0">
                <a:solidFill>
                  <a:srgbClr val="C00000"/>
                </a:solidFill>
              </a:rPr>
              <a:t>tiden är nära</a:t>
            </a:r>
            <a:r>
              <a:rPr lang="sv-SE" dirty="0">
                <a:solidFill>
                  <a:srgbClr val="C00000"/>
                </a:solidFill>
              </a:rPr>
              <a:t>.</a:t>
            </a:r>
            <a:r>
              <a:rPr lang="sv-SE" sz="1400" dirty="0"/>
              <a:t> (Upp 22:10)</a:t>
            </a:r>
            <a:endParaRPr lang="sv-SE" dirty="0"/>
          </a:p>
          <a:p>
            <a:pPr marL="1344613" lvl="1" indent="-184150">
              <a:lnSpc>
                <a:spcPts val="2000"/>
              </a:lnSpc>
              <a:spcBef>
                <a:spcPts val="600"/>
              </a:spcBef>
              <a:buFont typeface="Arial" panose="020B0604020202020204" pitchFamily="34" charset="0"/>
              <a:buChar char="•"/>
            </a:pPr>
            <a:r>
              <a:rPr lang="sv-SE" dirty="0"/>
              <a:t>Förståelsen är bara för vissa: </a:t>
            </a:r>
            <a:r>
              <a:rPr lang="sv-SE" dirty="0">
                <a:solidFill>
                  <a:srgbClr val="C00000"/>
                </a:solidFill>
              </a:rPr>
              <a:t>Ingen ogudaktig ska förstå, men </a:t>
            </a:r>
            <a:r>
              <a:rPr lang="sv-SE" i="1" u="sng" dirty="0">
                <a:solidFill>
                  <a:srgbClr val="C00000"/>
                </a:solidFill>
              </a:rPr>
              <a:t>de förståndiga</a:t>
            </a:r>
            <a:r>
              <a:rPr lang="sv-SE" dirty="0">
                <a:solidFill>
                  <a:srgbClr val="C00000"/>
                </a:solidFill>
              </a:rPr>
              <a:t> ska förstå det.</a:t>
            </a:r>
            <a:r>
              <a:rPr lang="sv-SE" dirty="0"/>
              <a:t> </a:t>
            </a:r>
            <a:r>
              <a:rPr lang="sv-SE" sz="1400" dirty="0"/>
              <a:t>(Dan 12:10)</a:t>
            </a:r>
            <a:endParaRPr lang="sv-SE" dirty="0"/>
          </a:p>
          <a:p>
            <a:pPr marL="984250" indent="-174625" defTabSz="806450">
              <a:lnSpc>
                <a:spcPts val="2000"/>
              </a:lnSpc>
              <a:spcBef>
                <a:spcPts val="1200"/>
              </a:spcBef>
              <a:buFont typeface="Arial" panose="020B0604020202020204" pitchFamily="34" charset="0"/>
              <a:buChar char="•"/>
            </a:pPr>
            <a:r>
              <a:rPr lang="sv-SE" dirty="0">
                <a:solidFill>
                  <a:prstClr val="black"/>
                </a:solidFill>
                <a:ea typeface="Times New Roman" panose="02020603050405020304" pitchFamily="18" charset="0"/>
                <a:cs typeface="Calibri" panose="020F0502020204030204" pitchFamily="34" charset="0"/>
              </a:rPr>
              <a:t>Ovissheten är villkorad:</a:t>
            </a:r>
          </a:p>
          <a:p>
            <a:pPr marL="1344613" lvl="1" indent="-184150" defTabSz="806450">
              <a:lnSpc>
                <a:spcPts val="2000"/>
              </a:lnSpc>
              <a:spcBef>
                <a:spcPts val="600"/>
              </a:spcBef>
              <a:buFont typeface="Arial" panose="020B0604020202020204" pitchFamily="34" charset="0"/>
              <a:buChar char="•"/>
            </a:pPr>
            <a:r>
              <a:rPr lang="sv-SE" dirty="0">
                <a:solidFill>
                  <a:srgbClr val="C00000"/>
                </a:solidFill>
              </a:rPr>
              <a:t>Så som det var under Noas dagar, så ska det vara när Människosonen kommer… </a:t>
            </a:r>
            <a:r>
              <a:rPr lang="sv-SE" i="1" u="sng" dirty="0">
                <a:solidFill>
                  <a:srgbClr val="C00000"/>
                </a:solidFill>
              </a:rPr>
              <a:t>de visste ingenting</a:t>
            </a:r>
            <a:r>
              <a:rPr lang="sv-SE" dirty="0">
                <a:solidFill>
                  <a:srgbClr val="C00000"/>
                </a:solidFill>
              </a:rPr>
              <a:t> förrän floden kom och ryckte bort dem alla. </a:t>
            </a:r>
            <a:r>
              <a:rPr lang="sv-SE" sz="1400" dirty="0"/>
              <a:t>(v.37-39)</a:t>
            </a:r>
            <a:r>
              <a:rPr lang="sv-SE" dirty="0"/>
              <a:t> </a:t>
            </a:r>
            <a:r>
              <a:rPr lang="sv-SE" i="1" dirty="0"/>
              <a:t>Men detta gällde inte Noa med familj!</a:t>
            </a:r>
          </a:p>
          <a:p>
            <a:pPr marL="1344613" lvl="1" indent="-184150" defTabSz="806450">
              <a:lnSpc>
                <a:spcPts val="2000"/>
              </a:lnSpc>
              <a:spcBef>
                <a:spcPts val="600"/>
              </a:spcBef>
              <a:buFont typeface="Arial" panose="020B0604020202020204" pitchFamily="34" charset="0"/>
              <a:buChar char="•"/>
            </a:pPr>
            <a:r>
              <a:rPr lang="sv-SE" i="1" u="sng" dirty="0">
                <a:solidFill>
                  <a:srgbClr val="C00000"/>
                </a:solidFill>
              </a:rPr>
              <a:t>Om</a:t>
            </a:r>
            <a:r>
              <a:rPr lang="sv-SE" dirty="0">
                <a:solidFill>
                  <a:srgbClr val="C00000"/>
                </a:solidFill>
              </a:rPr>
              <a:t> den tjänaren är ond och säger i sitt hjärta: Min herre dröjer… </a:t>
            </a:r>
            <a:r>
              <a:rPr lang="sv-SE" i="1" u="sng" dirty="0">
                <a:solidFill>
                  <a:srgbClr val="C00000"/>
                </a:solidFill>
              </a:rPr>
              <a:t>då</a:t>
            </a:r>
            <a:r>
              <a:rPr lang="sv-SE" dirty="0">
                <a:solidFill>
                  <a:srgbClr val="C00000"/>
                </a:solidFill>
              </a:rPr>
              <a:t> ska den tjänarens herre komma en dag när han inte väntar det.</a:t>
            </a:r>
            <a:r>
              <a:rPr lang="sv-SE" dirty="0"/>
              <a:t> </a:t>
            </a:r>
            <a:r>
              <a:rPr lang="sv-SE" sz="1400" dirty="0"/>
              <a:t>(v. 48-50)</a:t>
            </a:r>
          </a:p>
        </p:txBody>
      </p:sp>
      <p:sp>
        <p:nvSpPr>
          <p:cNvPr id="8" name="textruta 7">
            <a:extLst>
              <a:ext uri="{FF2B5EF4-FFF2-40B4-BE49-F238E27FC236}">
                <a16:creationId xmlns:a16="http://schemas.microsoft.com/office/drawing/2014/main" id="{6FEE140C-3456-487B-ADB7-92E1A08DE0CA}"/>
              </a:ext>
            </a:extLst>
          </p:cNvPr>
          <p:cNvSpPr txBox="1"/>
          <p:nvPr/>
        </p:nvSpPr>
        <p:spPr>
          <a:xfrm>
            <a:off x="4703332" y="3146637"/>
            <a:ext cx="5564131" cy="1477328"/>
          </a:xfrm>
          <a:prstGeom prst="wedgeRectCallout">
            <a:avLst>
              <a:gd name="adj1" fmla="val -43321"/>
              <a:gd name="adj2" fmla="val -105595"/>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sv-SE" dirty="0">
                <a:solidFill>
                  <a:srgbClr val="C00000"/>
                </a:solidFill>
              </a:rPr>
              <a:t>Det är inte </a:t>
            </a:r>
            <a:r>
              <a:rPr lang="sv-SE" i="1" u="sng" dirty="0">
                <a:solidFill>
                  <a:srgbClr val="C00000"/>
                </a:solidFill>
              </a:rPr>
              <a:t>er </a:t>
            </a:r>
            <a:r>
              <a:rPr lang="sv-SE" i="1" u="sng" dirty="0">
                <a:solidFill>
                  <a:schemeClr val="tx1"/>
                </a:solidFill>
              </a:rPr>
              <a:t>[apostlarnas]</a:t>
            </a:r>
            <a:r>
              <a:rPr lang="sv-SE" dirty="0">
                <a:solidFill>
                  <a:srgbClr val="C00000"/>
                </a:solidFill>
              </a:rPr>
              <a:t> sak att veta vilka tider eller stunder som Fadern i sin makt har bestämt.</a:t>
            </a:r>
            <a:r>
              <a:rPr lang="sv-SE" dirty="0"/>
              <a:t> </a:t>
            </a:r>
            <a:r>
              <a:rPr lang="sv-SE" sz="1400" dirty="0"/>
              <a:t>(Apg 1:7)</a:t>
            </a:r>
          </a:p>
          <a:p>
            <a:r>
              <a:rPr lang="sv-SE" dirty="0">
                <a:solidFill>
                  <a:srgbClr val="030305"/>
                </a:solidFill>
                <a:effectLst/>
                <a:ea typeface="Arial" panose="020B0604020202020204" pitchFamily="34" charset="0"/>
              </a:rPr>
              <a:t>Det har inte varit någon annans sak heller under de senaste 2000 åren, men idag håller detta förhållande på att förändras!</a:t>
            </a:r>
            <a:endParaRPr lang="sv-SE" sz="1400" dirty="0">
              <a:effectLst/>
              <a:ea typeface="Arial" panose="020B0604020202020204" pitchFamily="34" charset="0"/>
            </a:endParaRPr>
          </a:p>
        </p:txBody>
      </p:sp>
    </p:spTree>
    <p:custDataLst>
      <p:tags r:id="rId1"/>
    </p:custDataLst>
    <p:extLst>
      <p:ext uri="{BB962C8B-B14F-4D97-AF65-F5344CB8AC3E}">
        <p14:creationId xmlns:p14="http://schemas.microsoft.com/office/powerpoint/2010/main" val="13169094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par>
                                <p:cTn id="28" presetID="10" presetClass="exit" presetSubtype="0" fill="hold" grpId="1" nodeType="withEffect">
                                  <p:stCondLst>
                                    <p:cond delay="0"/>
                                  </p:stCondLst>
                                  <p:childTnLst>
                                    <p:animEffect transition="out" filter="fade">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500"/>
                                        <p:tgtEl>
                                          <p:spTgt spid="7">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7">
                                            <p:txEl>
                                              <p:pRg st="5" end="5"/>
                                            </p:txEl>
                                          </p:spTgt>
                                        </p:tgtEl>
                                        <p:attrNameLst>
                                          <p:attrName>style.visibility</p:attrName>
                                        </p:attrNameLst>
                                      </p:cBhvr>
                                      <p:to>
                                        <p:strVal val="visible"/>
                                      </p:to>
                                    </p:set>
                                    <p:animEffect transition="in" filter="fade">
                                      <p:cBhvr>
                                        <p:cTn id="40" dur="500"/>
                                        <p:tgtEl>
                                          <p:spTgt spid="7">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7">
                                            <p:txEl>
                                              <p:pRg st="6" end="6"/>
                                            </p:txEl>
                                          </p:spTgt>
                                        </p:tgtEl>
                                        <p:attrNameLst>
                                          <p:attrName>style.visibility</p:attrName>
                                        </p:attrNameLst>
                                      </p:cBhvr>
                                      <p:to>
                                        <p:strVal val="visible"/>
                                      </p:to>
                                    </p:set>
                                    <p:animEffect transition="in" filter="fade">
                                      <p:cBhvr>
                                        <p:cTn id="45" dur="500"/>
                                        <p:tgtEl>
                                          <p:spTgt spid="7">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7">
                                            <p:txEl>
                                              <p:pRg st="7" end="7"/>
                                            </p:txEl>
                                          </p:spTgt>
                                        </p:tgtEl>
                                        <p:attrNameLst>
                                          <p:attrName>style.visibility</p:attrName>
                                        </p:attrNameLst>
                                      </p:cBhvr>
                                      <p:to>
                                        <p:strVal val="visible"/>
                                      </p:to>
                                    </p:set>
                                    <p:animEffect transition="in" filter="fade">
                                      <p:cBhvr>
                                        <p:cTn id="50" dur="500"/>
                                        <p:tgtEl>
                                          <p:spTgt spid="7">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7">
                                            <p:txEl>
                                              <p:pRg st="8" end="8"/>
                                            </p:txEl>
                                          </p:spTgt>
                                        </p:tgtEl>
                                        <p:attrNameLst>
                                          <p:attrName>style.visibility</p:attrName>
                                        </p:attrNameLst>
                                      </p:cBhvr>
                                      <p:to>
                                        <p:strVal val="visible"/>
                                      </p:to>
                                    </p:set>
                                    <p:animEffect transition="in" filter="fade">
                                      <p:cBhvr>
                                        <p:cTn id="55" dur="500"/>
                                        <p:tgtEl>
                                          <p:spTgt spid="7">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7">
                                            <p:txEl>
                                              <p:pRg st="9" end="9"/>
                                            </p:txEl>
                                          </p:spTgt>
                                        </p:tgtEl>
                                        <p:attrNameLst>
                                          <p:attrName>style.visibility</p:attrName>
                                        </p:attrNameLst>
                                      </p:cBhvr>
                                      <p:to>
                                        <p:strVal val="visible"/>
                                      </p:to>
                                    </p:set>
                                    <p:animEffect transition="in" filter="fade">
                                      <p:cBhvr>
                                        <p:cTn id="60" dur="500"/>
                                        <p:tgtEl>
                                          <p:spTgt spid="7">
                                            <p:txEl>
                                              <p:pRg st="9" end="9"/>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7">
                                            <p:txEl>
                                              <p:pRg st="10" end="10"/>
                                            </p:txEl>
                                          </p:spTgt>
                                        </p:tgtEl>
                                        <p:attrNameLst>
                                          <p:attrName>style.visibility</p:attrName>
                                        </p:attrNameLst>
                                      </p:cBhvr>
                                      <p:to>
                                        <p:strVal val="visible"/>
                                      </p:to>
                                    </p:set>
                                    <p:animEffect transition="in" filter="fade">
                                      <p:cBhvr>
                                        <p:cTn id="65" dur="500"/>
                                        <p:tgtEl>
                                          <p:spTgt spid="7">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7">
                                            <p:txEl>
                                              <p:pRg st="11" end="11"/>
                                            </p:txEl>
                                          </p:spTgt>
                                        </p:tgtEl>
                                        <p:attrNameLst>
                                          <p:attrName>style.visibility</p:attrName>
                                        </p:attrNameLst>
                                      </p:cBhvr>
                                      <p:to>
                                        <p:strVal val="visible"/>
                                      </p:to>
                                    </p:set>
                                    <p:animEffect transition="in" filter="fade">
                                      <p:cBhvr>
                                        <p:cTn id="70"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2"/>
      <p:bldP spid="8" grpId="0" animBg="1"/>
      <p:bldP spid="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lips 6">
            <a:extLst>
              <a:ext uri="{FF2B5EF4-FFF2-40B4-BE49-F238E27FC236}">
                <a16:creationId xmlns:a16="http://schemas.microsoft.com/office/drawing/2014/main" id="{9395BB96-B475-4C1A-B6E2-3A562396C8CA}"/>
              </a:ext>
            </a:extLst>
          </p:cNvPr>
          <p:cNvSpPr/>
          <p:nvPr/>
        </p:nvSpPr>
        <p:spPr>
          <a:xfrm>
            <a:off x="7326411" y="829329"/>
            <a:ext cx="6583443" cy="6953604"/>
          </a:xfrm>
          <a:prstGeom prst="ellipse">
            <a:avLst/>
          </a:prstGeom>
          <a:gradFill flip="none" rotWithShape="1">
            <a:gsLst>
              <a:gs pos="0">
                <a:schemeClr val="tx1"/>
              </a:gs>
              <a:gs pos="22000">
                <a:schemeClr val="tx1"/>
              </a:gs>
              <a:gs pos="100000">
                <a:srgbClr val="FFFFFF">
                  <a:alpha val="0"/>
                </a:srgbClr>
              </a:gs>
              <a:gs pos="69000">
                <a:srgbClr val="FFFFFF">
                  <a:alpha val="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pic>
        <p:nvPicPr>
          <p:cNvPr id="3" name="Bildobjekt 2">
            <a:extLst>
              <a:ext uri="{FF2B5EF4-FFF2-40B4-BE49-F238E27FC236}">
                <a16:creationId xmlns:a16="http://schemas.microsoft.com/office/drawing/2014/main" id="{57FC03EC-87AD-4AF9-AFE9-B1CA01546B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3076" y="3143250"/>
            <a:ext cx="2163089" cy="2995689"/>
          </a:xfrm>
          <a:prstGeom prst="rect">
            <a:avLst/>
          </a:prstGeom>
        </p:spPr>
      </p:pic>
      <p:sp>
        <p:nvSpPr>
          <p:cNvPr id="6" name="Rubrik 5"/>
          <p:cNvSpPr>
            <a:spLocks noGrp="1"/>
          </p:cNvSpPr>
          <p:nvPr>
            <p:ph type="title"/>
          </p:nvPr>
        </p:nvSpPr>
        <p:spPr/>
        <p:txBody>
          <a:bodyPr/>
          <a:lstStyle/>
          <a:p>
            <a:r>
              <a:rPr lang="sv-SE" dirty="0"/>
              <a:t>Tjuven om natten</a:t>
            </a:r>
          </a:p>
        </p:txBody>
      </p:sp>
      <p:sp>
        <p:nvSpPr>
          <p:cNvPr id="12" name="textruta 11">
            <a:extLst>
              <a:ext uri="{FF2B5EF4-FFF2-40B4-BE49-F238E27FC236}">
                <a16:creationId xmlns:a16="http://schemas.microsoft.com/office/drawing/2014/main" id="{009A2DE0-C77E-43CF-8DFA-6126A12870EA}"/>
              </a:ext>
            </a:extLst>
          </p:cNvPr>
          <p:cNvSpPr txBox="1"/>
          <p:nvPr/>
        </p:nvSpPr>
        <p:spPr>
          <a:xfrm>
            <a:off x="11419" y="807825"/>
            <a:ext cx="9275456" cy="5940088"/>
          </a:xfrm>
          <a:prstGeom prst="rect">
            <a:avLst/>
          </a:prstGeom>
          <a:noFill/>
        </p:spPr>
        <p:txBody>
          <a:bodyPr wrap="square" lIns="216000" rIns="144000">
            <a:spAutoFit/>
          </a:bodyPr>
          <a:lstStyle/>
          <a:p>
            <a:r>
              <a:rPr lang="sv-SE" sz="2000" dirty="0">
                <a:solidFill>
                  <a:srgbClr val="C00000"/>
                </a:solidFill>
              </a:rPr>
              <a:t>Det förstår ni att </a:t>
            </a:r>
            <a:r>
              <a:rPr lang="sv-SE" sz="2000" i="1" u="sng" dirty="0">
                <a:solidFill>
                  <a:srgbClr val="C00000"/>
                </a:solidFill>
              </a:rPr>
              <a:t>om</a:t>
            </a:r>
            <a:r>
              <a:rPr lang="sv-SE" sz="2000" dirty="0">
                <a:solidFill>
                  <a:srgbClr val="C00000"/>
                </a:solidFill>
              </a:rPr>
              <a:t> husägaren </a:t>
            </a:r>
            <a:r>
              <a:rPr lang="sv-SE" sz="2000" i="1" u="sng" dirty="0">
                <a:solidFill>
                  <a:srgbClr val="0070C0"/>
                </a:solidFill>
              </a:rPr>
              <a:t>visste</a:t>
            </a:r>
            <a:r>
              <a:rPr lang="sv-SE" sz="2000" dirty="0">
                <a:solidFill>
                  <a:srgbClr val="C00000"/>
                </a:solidFill>
              </a:rPr>
              <a:t> när på natten </a:t>
            </a:r>
            <a:r>
              <a:rPr lang="sv-SE" sz="2000" b="1" i="1" dirty="0">
                <a:solidFill>
                  <a:srgbClr val="C00000"/>
                </a:solidFill>
              </a:rPr>
              <a:t>tjuven</a:t>
            </a:r>
            <a:r>
              <a:rPr lang="sv-SE" sz="2000" dirty="0">
                <a:solidFill>
                  <a:srgbClr val="C00000"/>
                </a:solidFill>
              </a:rPr>
              <a:t> kom, </a:t>
            </a:r>
            <a:r>
              <a:rPr lang="sv-SE" sz="2000" i="1" u="sng" dirty="0">
                <a:solidFill>
                  <a:srgbClr val="C00000"/>
                </a:solidFill>
              </a:rPr>
              <a:t>då</a:t>
            </a:r>
            <a:r>
              <a:rPr lang="sv-SE" sz="2000" dirty="0">
                <a:solidFill>
                  <a:srgbClr val="C00000"/>
                </a:solidFill>
              </a:rPr>
              <a:t> hade han hållit sig </a:t>
            </a:r>
            <a:r>
              <a:rPr lang="sv-SE" sz="2000" i="1" u="sng" dirty="0">
                <a:solidFill>
                  <a:srgbClr val="00B050"/>
                </a:solidFill>
              </a:rPr>
              <a:t>vaken</a:t>
            </a:r>
            <a:r>
              <a:rPr lang="sv-SE" sz="2000" dirty="0">
                <a:solidFill>
                  <a:srgbClr val="C00000"/>
                </a:solidFill>
              </a:rPr>
              <a:t> och inte låtit någon bryta sig in i hans hus. </a:t>
            </a:r>
            <a:r>
              <a:rPr lang="sv-SE" sz="1600" dirty="0"/>
              <a:t>(Matt 24:42-43)</a:t>
            </a:r>
          </a:p>
          <a:p>
            <a:pPr marL="444500" lvl="1" indent="-173038">
              <a:spcBef>
                <a:spcPts val="600"/>
              </a:spcBef>
              <a:buFont typeface="Arial" panose="020B0604020202020204" pitchFamily="34" charset="0"/>
              <a:buChar char="•"/>
            </a:pPr>
            <a:r>
              <a:rPr lang="sv-SE" sz="2000" dirty="0"/>
              <a:t>Märk orsakssambandet mellan att </a:t>
            </a:r>
            <a:r>
              <a:rPr lang="sv-SE" sz="2000" i="1" u="sng" dirty="0">
                <a:solidFill>
                  <a:srgbClr val="0070C0"/>
                </a:solidFill>
              </a:rPr>
              <a:t>veta</a:t>
            </a:r>
            <a:r>
              <a:rPr lang="sv-SE" sz="2000" dirty="0"/>
              <a:t> och att </a:t>
            </a:r>
            <a:r>
              <a:rPr lang="sv-SE" sz="2000" i="1" u="sng" dirty="0">
                <a:solidFill>
                  <a:srgbClr val="00B050"/>
                </a:solidFill>
              </a:rPr>
              <a:t>vaka</a:t>
            </a:r>
            <a:r>
              <a:rPr lang="sv-SE" sz="2000" dirty="0"/>
              <a:t>.</a:t>
            </a:r>
            <a:br>
              <a:rPr lang="sv-SE" sz="2000" dirty="0"/>
            </a:br>
            <a:r>
              <a:rPr lang="sv-SE" sz="2000" dirty="0"/>
              <a:t>Om husägaren </a:t>
            </a:r>
            <a:r>
              <a:rPr lang="sv-SE" sz="2000" dirty="0">
                <a:solidFill>
                  <a:srgbClr val="0070C0"/>
                </a:solidFill>
              </a:rPr>
              <a:t>visste</a:t>
            </a:r>
            <a:r>
              <a:rPr lang="sv-SE" sz="2000" dirty="0"/>
              <a:t> så hade han </a:t>
            </a:r>
            <a:r>
              <a:rPr lang="sv-SE" sz="2000" dirty="0">
                <a:solidFill>
                  <a:srgbClr val="00B050"/>
                </a:solidFill>
              </a:rPr>
              <a:t>vakat</a:t>
            </a:r>
            <a:r>
              <a:rPr lang="sv-SE" sz="2000" dirty="0"/>
              <a:t> och undvikit katastrof.</a:t>
            </a:r>
            <a:br>
              <a:rPr lang="sv-SE" sz="2000" dirty="0"/>
            </a:br>
            <a:r>
              <a:rPr lang="sv-SE" sz="2000" dirty="0"/>
              <a:t>Att </a:t>
            </a:r>
            <a:r>
              <a:rPr lang="sv-SE" sz="2000" dirty="0">
                <a:solidFill>
                  <a:srgbClr val="0070C0"/>
                </a:solidFill>
              </a:rPr>
              <a:t>veta</a:t>
            </a:r>
            <a:r>
              <a:rPr lang="sv-SE" sz="2000" dirty="0"/>
              <a:t> är en </a:t>
            </a:r>
            <a:r>
              <a:rPr lang="sv-SE" sz="2000" i="1" u="sng" dirty="0"/>
              <a:t>förutsättning</a:t>
            </a:r>
            <a:r>
              <a:rPr lang="sv-SE" sz="2000" dirty="0"/>
              <a:t> för att kunna </a:t>
            </a:r>
            <a:r>
              <a:rPr lang="sv-SE" sz="2000" dirty="0">
                <a:solidFill>
                  <a:srgbClr val="00B050"/>
                </a:solidFill>
              </a:rPr>
              <a:t>vaka</a:t>
            </a:r>
            <a:r>
              <a:rPr lang="sv-SE" sz="2000" dirty="0"/>
              <a:t>.</a:t>
            </a:r>
            <a:endParaRPr lang="sv-SE" sz="2000" dirty="0">
              <a:highlight>
                <a:srgbClr val="FFFF00"/>
              </a:highlight>
            </a:endParaRPr>
          </a:p>
          <a:p>
            <a:pPr marL="444500" lvl="1" indent="-173038">
              <a:spcBef>
                <a:spcPts val="600"/>
              </a:spcBef>
              <a:buFont typeface="Arial" panose="020B0604020202020204" pitchFamily="34" charset="0"/>
              <a:buChar char="•"/>
            </a:pPr>
            <a:r>
              <a:rPr lang="sv-SE" sz="2000" dirty="0"/>
              <a:t>Jesus fortsätter: </a:t>
            </a:r>
            <a:r>
              <a:rPr lang="sv-SE" sz="2000" dirty="0">
                <a:solidFill>
                  <a:srgbClr val="C00000"/>
                </a:solidFill>
              </a:rPr>
              <a:t>Var därför </a:t>
            </a:r>
            <a:r>
              <a:rPr lang="sv-SE" sz="2000" i="1" u="sng" dirty="0">
                <a:solidFill>
                  <a:srgbClr val="C00000"/>
                </a:solidFill>
              </a:rPr>
              <a:t>beredda</a:t>
            </a:r>
            <a:r>
              <a:rPr lang="sv-SE" sz="2000" dirty="0">
                <a:solidFill>
                  <a:srgbClr val="C00000"/>
                </a:solidFill>
              </a:rPr>
              <a:t> också ni, för i en timme när ni </a:t>
            </a:r>
            <a:br>
              <a:rPr lang="sv-SE" sz="2000" dirty="0">
                <a:solidFill>
                  <a:srgbClr val="C00000"/>
                </a:solidFill>
              </a:rPr>
            </a:br>
            <a:r>
              <a:rPr lang="sv-SE" sz="2000" dirty="0">
                <a:solidFill>
                  <a:srgbClr val="C00000"/>
                </a:solidFill>
              </a:rPr>
              <a:t>inte väntar det kommer Människosonen.</a:t>
            </a:r>
            <a:r>
              <a:rPr lang="sv-SE" sz="1600" dirty="0"/>
              <a:t> (Matt 24:44)</a:t>
            </a:r>
            <a:br>
              <a:rPr lang="sv-SE" sz="2000" dirty="0">
                <a:solidFill>
                  <a:srgbClr val="C00000"/>
                </a:solidFill>
              </a:rPr>
            </a:br>
            <a:r>
              <a:rPr lang="sv-SE" sz="2000" dirty="0"/>
              <a:t>Hur? Genom att (analogt med husägaren) ta reda på tiden!</a:t>
            </a:r>
          </a:p>
          <a:p>
            <a:pPr marL="0" lvl="1">
              <a:spcBef>
                <a:spcPts val="1800"/>
              </a:spcBef>
            </a:pPr>
            <a:r>
              <a:rPr lang="sv-SE" sz="2000" dirty="0"/>
              <a:t>Paulus förtydligar genom att kontrastera </a:t>
            </a:r>
            <a:r>
              <a:rPr lang="sv-SE" sz="2000" i="1" u="sng" dirty="0">
                <a:solidFill>
                  <a:srgbClr val="0070C0"/>
                </a:solidFill>
              </a:rPr>
              <a:t>folk</a:t>
            </a:r>
            <a:r>
              <a:rPr lang="sv-SE" sz="2000" dirty="0"/>
              <a:t> i allmänhet med </a:t>
            </a:r>
            <a:r>
              <a:rPr lang="sv-SE" sz="2000" i="1" u="sng" dirty="0">
                <a:solidFill>
                  <a:srgbClr val="00B050"/>
                </a:solidFill>
              </a:rPr>
              <a:t>bröderna</a:t>
            </a:r>
            <a:r>
              <a:rPr lang="sv-SE" sz="2000" dirty="0"/>
              <a:t>: </a:t>
            </a:r>
            <a:r>
              <a:rPr lang="sv-SE" sz="2000" i="1" u="sng" dirty="0">
                <a:solidFill>
                  <a:srgbClr val="C00000"/>
                </a:solidFill>
              </a:rPr>
              <a:t>När det gäller tider och stunder</a:t>
            </a:r>
            <a:r>
              <a:rPr lang="sv-SE" sz="2000" dirty="0">
                <a:solidFill>
                  <a:srgbClr val="C00000"/>
                </a:solidFill>
              </a:rPr>
              <a:t>, bröder, behöver vi inte skriva till er. Ni vet själva mycket väl att Herrens dag kommer som en </a:t>
            </a:r>
            <a:r>
              <a:rPr lang="sv-SE" sz="2000" b="1" i="1" dirty="0">
                <a:solidFill>
                  <a:srgbClr val="C00000"/>
                </a:solidFill>
              </a:rPr>
              <a:t>tjuv om natten</a:t>
            </a:r>
            <a:r>
              <a:rPr lang="sv-SE" sz="2000" dirty="0">
                <a:solidFill>
                  <a:srgbClr val="C00000"/>
                </a:solidFill>
              </a:rPr>
              <a:t>. När </a:t>
            </a:r>
            <a:r>
              <a:rPr lang="sv-SE" sz="2000" i="1" u="sng" dirty="0">
                <a:solidFill>
                  <a:srgbClr val="0070C0"/>
                </a:solidFill>
              </a:rPr>
              <a:t>folk</a:t>
            </a:r>
            <a:r>
              <a:rPr lang="sv-SE" sz="2000" dirty="0">
                <a:solidFill>
                  <a:srgbClr val="C00000"/>
                </a:solidFill>
              </a:rPr>
              <a:t> säger: "Fred och trygghet", då drabbar undergången dem lika plötsligt som värkarna hos en kvinna som ska föda… Men ni, </a:t>
            </a:r>
            <a:r>
              <a:rPr lang="sv-SE" sz="2000" i="1" u="sng" dirty="0">
                <a:solidFill>
                  <a:srgbClr val="00B050"/>
                </a:solidFill>
              </a:rPr>
              <a:t>bröder</a:t>
            </a:r>
            <a:r>
              <a:rPr lang="sv-SE" sz="2000" dirty="0">
                <a:solidFill>
                  <a:srgbClr val="C00000"/>
                </a:solidFill>
              </a:rPr>
              <a:t>, </a:t>
            </a:r>
            <a:r>
              <a:rPr lang="sv-SE" sz="2000" i="1" u="sng" dirty="0">
                <a:solidFill>
                  <a:srgbClr val="C00000"/>
                </a:solidFill>
              </a:rPr>
              <a:t>lever inte i mörker så att den dagen kan överraska er som en tjuv</a:t>
            </a:r>
            <a:r>
              <a:rPr lang="sv-SE" sz="2000" dirty="0">
                <a:solidFill>
                  <a:srgbClr val="C00000"/>
                </a:solidFill>
              </a:rPr>
              <a:t>… Låt oss </a:t>
            </a:r>
            <a:r>
              <a:rPr lang="sv-SE" sz="2000" i="1" u="sng" dirty="0">
                <a:solidFill>
                  <a:srgbClr val="C00000"/>
                </a:solidFill>
              </a:rPr>
              <a:t>därför</a:t>
            </a:r>
            <a:r>
              <a:rPr lang="sv-SE" sz="2000" dirty="0">
                <a:solidFill>
                  <a:srgbClr val="C00000"/>
                </a:solidFill>
              </a:rPr>
              <a:t> inte sova som de andra utan hålla oss vakna och nyktra.</a:t>
            </a:r>
            <a:r>
              <a:rPr lang="sv-SE" sz="2000" dirty="0"/>
              <a:t> </a:t>
            </a:r>
            <a:r>
              <a:rPr lang="sv-SE" sz="1600" dirty="0"/>
              <a:t>(1 Tess 5:1-6)</a:t>
            </a:r>
            <a:br>
              <a:rPr lang="sv-SE" sz="1600" dirty="0"/>
            </a:br>
            <a:r>
              <a:rPr lang="sv-SE" sz="2000" dirty="0"/>
              <a:t>J</a:t>
            </a:r>
            <a:r>
              <a:rPr lang="sv-SE" sz="2000" dirty="0">
                <a:solidFill>
                  <a:srgbClr val="030303"/>
                </a:solidFill>
                <a:ea typeface="Arial" panose="020B0604020202020204" pitchFamily="34" charset="0"/>
              </a:rPr>
              <a:t>ust </a:t>
            </a:r>
            <a:r>
              <a:rPr lang="sv-SE" sz="2000" i="1" dirty="0">
                <a:solidFill>
                  <a:srgbClr val="18181A"/>
                </a:solidFill>
                <a:ea typeface="Arial" panose="020B0604020202020204" pitchFamily="34" charset="0"/>
              </a:rPr>
              <a:t>"</a:t>
            </a:r>
            <a:r>
              <a:rPr lang="sv-SE" sz="2000" i="1" u="sng" dirty="0">
                <a:solidFill>
                  <a:srgbClr val="18181A"/>
                </a:solidFill>
                <a:ea typeface="Arial" panose="020B0604020202020204" pitchFamily="34" charset="0"/>
              </a:rPr>
              <a:t>därför</a:t>
            </a:r>
            <a:r>
              <a:rPr lang="sv-SE" sz="2000" i="1" dirty="0">
                <a:solidFill>
                  <a:srgbClr val="18181A"/>
                </a:solidFill>
                <a:ea typeface="Arial" panose="020B0604020202020204" pitchFamily="34" charset="0"/>
              </a:rPr>
              <a:t>" </a:t>
            </a:r>
            <a:r>
              <a:rPr lang="sv-SE" sz="2000" dirty="0">
                <a:solidFill>
                  <a:srgbClr val="030303"/>
                </a:solidFill>
                <a:ea typeface="Arial" panose="020B0604020202020204" pitchFamily="34" charset="0"/>
              </a:rPr>
              <a:t>att bröderna inte lever i mörker kan de hålla sig "vakna och nyktra".</a:t>
            </a:r>
            <a:endParaRPr lang="sv-SE" sz="2000" dirty="0"/>
          </a:p>
          <a:p>
            <a:pPr marL="0" lvl="1">
              <a:spcBef>
                <a:spcPts val="1800"/>
              </a:spcBef>
              <a:tabLst>
                <a:tab pos="808038" algn="l"/>
              </a:tabLst>
            </a:pPr>
            <a:r>
              <a:rPr lang="sv-SE" sz="2000" dirty="0"/>
              <a:t>Överraskningsmomentet är villkorat: </a:t>
            </a:r>
            <a:r>
              <a:rPr lang="sv-SE" sz="2000" i="1" u="sng" dirty="0">
                <a:solidFill>
                  <a:srgbClr val="C00000"/>
                </a:solidFill>
              </a:rPr>
              <a:t>Om</a:t>
            </a:r>
            <a:r>
              <a:rPr lang="sv-SE" sz="2000" dirty="0">
                <a:solidFill>
                  <a:srgbClr val="C00000"/>
                </a:solidFill>
              </a:rPr>
              <a:t> du inte håller dig vaken ska jag komma som en </a:t>
            </a:r>
            <a:r>
              <a:rPr lang="sv-SE" sz="2000" b="1" i="1" dirty="0">
                <a:solidFill>
                  <a:srgbClr val="C00000"/>
                </a:solidFill>
              </a:rPr>
              <a:t>tjuv</a:t>
            </a:r>
            <a:r>
              <a:rPr lang="sv-SE" sz="2000" dirty="0">
                <a:solidFill>
                  <a:srgbClr val="C00000"/>
                </a:solidFill>
              </a:rPr>
              <a:t>, och du ska inte veta vilken stund jag kommer över dig. </a:t>
            </a:r>
            <a:r>
              <a:rPr lang="sv-SE" sz="1600" dirty="0"/>
              <a:t>(Upp 3:3)</a:t>
            </a:r>
            <a:endParaRPr lang="LID4096" sz="2000" dirty="0"/>
          </a:p>
        </p:txBody>
      </p:sp>
    </p:spTree>
    <p:custDataLst>
      <p:tags r:id="rId1"/>
    </p:custDataLst>
    <p:extLst>
      <p:ext uri="{BB962C8B-B14F-4D97-AF65-F5344CB8AC3E}">
        <p14:creationId xmlns:p14="http://schemas.microsoft.com/office/powerpoint/2010/main" val="949500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fade">
                                      <p:cBhvr>
                                        <p:cTn id="27"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
            <a:extLst>
              <a:ext uri="{FF2B5EF4-FFF2-40B4-BE49-F238E27FC236}">
                <a16:creationId xmlns:a16="http://schemas.microsoft.com/office/drawing/2014/main" id="{A7459121-D0BC-4E91-B603-D4FC7BE6DB73}"/>
              </a:ext>
            </a:extLst>
          </p:cNvPr>
          <p:cNvGrpSpPr/>
          <p:nvPr/>
        </p:nvGrpSpPr>
        <p:grpSpPr>
          <a:xfrm>
            <a:off x="117667" y="3567327"/>
            <a:ext cx="11702857" cy="396000"/>
            <a:chOff x="179086" y="3885916"/>
            <a:chExt cx="11549851" cy="396000"/>
          </a:xfrm>
        </p:grpSpPr>
        <p:sp>
          <p:nvSpPr>
            <p:cNvPr id="91" name="Höger 144">
              <a:extLst>
                <a:ext uri="{FF2B5EF4-FFF2-40B4-BE49-F238E27FC236}">
                  <a16:creationId xmlns:a16="http://schemas.microsoft.com/office/drawing/2014/main" id="{7AFF9F77-F728-4396-A78F-A644689DF705}"/>
                </a:ext>
              </a:extLst>
            </p:cNvPr>
            <p:cNvSpPr/>
            <p:nvPr/>
          </p:nvSpPr>
          <p:spPr>
            <a:xfrm>
              <a:off x="179086" y="3885916"/>
              <a:ext cx="1030350" cy="396000"/>
            </a:xfrm>
            <a:prstGeom prst="rightArrow">
              <a:avLst>
                <a:gd name="adj1" fmla="val 100000"/>
                <a:gd name="adj2" fmla="val 25000"/>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0" rtlCol="0" anchor="ctr"/>
            <a:lstStyle/>
            <a:p>
              <a:pPr>
                <a:lnSpc>
                  <a:spcPts val="1200"/>
                </a:lnSpc>
              </a:pPr>
              <a:r>
                <a:rPr lang="sv-SE" sz="1200" dirty="0">
                  <a:solidFill>
                    <a:schemeClr val="bg1"/>
                  </a:solidFill>
                </a:rPr>
                <a:t>AM (år efter skapelsen)</a:t>
              </a:r>
            </a:p>
          </p:txBody>
        </p:sp>
        <p:grpSp>
          <p:nvGrpSpPr>
            <p:cNvPr id="92" name="Grupp 91">
              <a:extLst>
                <a:ext uri="{FF2B5EF4-FFF2-40B4-BE49-F238E27FC236}">
                  <a16:creationId xmlns:a16="http://schemas.microsoft.com/office/drawing/2014/main" id="{61537941-B62D-4238-BAA6-1806F3E0137C}"/>
                </a:ext>
              </a:extLst>
            </p:cNvPr>
            <p:cNvGrpSpPr/>
            <p:nvPr/>
          </p:nvGrpSpPr>
          <p:grpSpPr>
            <a:xfrm>
              <a:off x="1307029" y="3999434"/>
              <a:ext cx="10421908" cy="184666"/>
              <a:chOff x="1438910" y="3581831"/>
              <a:chExt cx="10421908" cy="184666"/>
            </a:xfrm>
          </p:grpSpPr>
          <p:cxnSp>
            <p:nvCxnSpPr>
              <p:cNvPr id="93" name="Rak pil 3">
                <a:extLst>
                  <a:ext uri="{FF2B5EF4-FFF2-40B4-BE49-F238E27FC236}">
                    <a16:creationId xmlns:a16="http://schemas.microsoft.com/office/drawing/2014/main" id="{A49DD066-4C3F-4C2B-91C6-CFE89ED034FA}"/>
                  </a:ext>
                </a:extLst>
              </p:cNvPr>
              <p:cNvCxnSpPr>
                <a:cxnSpLocks/>
              </p:cNvCxnSpPr>
              <p:nvPr/>
            </p:nvCxnSpPr>
            <p:spPr>
              <a:xfrm>
                <a:off x="1444834" y="3676173"/>
                <a:ext cx="1041598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4" name="textruta 93">
                <a:extLst>
                  <a:ext uri="{FF2B5EF4-FFF2-40B4-BE49-F238E27FC236}">
                    <a16:creationId xmlns:a16="http://schemas.microsoft.com/office/drawing/2014/main" id="{3B770D70-2C76-4826-ADCA-2370F567C18F}"/>
                  </a:ext>
                </a:extLst>
              </p:cNvPr>
              <p:cNvSpPr txBox="1"/>
              <p:nvPr/>
            </p:nvSpPr>
            <p:spPr>
              <a:xfrm>
                <a:off x="2131498" y="3581831"/>
                <a:ext cx="341452" cy="184666"/>
              </a:xfrm>
              <a:prstGeom prst="rect">
                <a:avLst/>
              </a:prstGeom>
              <a:solidFill>
                <a:schemeClr val="bg1"/>
              </a:solidFill>
            </p:spPr>
            <p:txBody>
              <a:bodyPr wrap="none" lIns="13500" tIns="0" rIns="13500" bIns="0" rtlCol="0">
                <a:spAutoFit/>
              </a:bodyPr>
              <a:lstStyle/>
              <a:p>
                <a:r>
                  <a:rPr lang="sv-SE" sz="1200" b="1" dirty="0"/>
                  <a:t>2000</a:t>
                </a:r>
              </a:p>
            </p:txBody>
          </p:sp>
          <p:sp>
            <p:nvSpPr>
              <p:cNvPr id="95" name="textruta 94">
                <a:extLst>
                  <a:ext uri="{FF2B5EF4-FFF2-40B4-BE49-F238E27FC236}">
                    <a16:creationId xmlns:a16="http://schemas.microsoft.com/office/drawing/2014/main" id="{A0375682-1418-4140-B359-5F0668052391}"/>
                  </a:ext>
                </a:extLst>
              </p:cNvPr>
              <p:cNvSpPr txBox="1"/>
              <p:nvPr/>
            </p:nvSpPr>
            <p:spPr>
              <a:xfrm>
                <a:off x="11135147" y="3581831"/>
                <a:ext cx="341452" cy="184666"/>
              </a:xfrm>
              <a:prstGeom prst="rect">
                <a:avLst/>
              </a:prstGeom>
              <a:solidFill>
                <a:schemeClr val="bg1"/>
              </a:solidFill>
            </p:spPr>
            <p:txBody>
              <a:bodyPr wrap="none" lIns="13500" tIns="0" rIns="13500" bIns="0" rtlCol="0">
                <a:spAutoFit/>
              </a:bodyPr>
              <a:lstStyle/>
              <a:p>
                <a:r>
                  <a:rPr lang="sv-SE" sz="1200" b="1" dirty="0"/>
                  <a:t>7000</a:t>
                </a:r>
              </a:p>
            </p:txBody>
          </p:sp>
          <p:sp>
            <p:nvSpPr>
              <p:cNvPr id="96" name="textruta 95">
                <a:extLst>
                  <a:ext uri="{FF2B5EF4-FFF2-40B4-BE49-F238E27FC236}">
                    <a16:creationId xmlns:a16="http://schemas.microsoft.com/office/drawing/2014/main" id="{CCCCB46A-07E4-4035-B401-9DAD72CC2EB6}"/>
                  </a:ext>
                </a:extLst>
              </p:cNvPr>
              <p:cNvSpPr txBox="1"/>
              <p:nvPr/>
            </p:nvSpPr>
            <p:spPr>
              <a:xfrm>
                <a:off x="10442554" y="3581831"/>
                <a:ext cx="341452" cy="184666"/>
              </a:xfrm>
              <a:prstGeom prst="rect">
                <a:avLst/>
              </a:prstGeom>
              <a:solidFill>
                <a:schemeClr val="bg1"/>
              </a:solidFill>
            </p:spPr>
            <p:txBody>
              <a:bodyPr wrap="none" lIns="13500" tIns="0" rIns="13500" bIns="0" rtlCol="0">
                <a:spAutoFit/>
              </a:bodyPr>
              <a:lstStyle/>
              <a:p>
                <a:r>
                  <a:rPr lang="sv-SE" sz="1200" b="1" dirty="0"/>
                  <a:t>6000</a:t>
                </a:r>
              </a:p>
            </p:txBody>
          </p:sp>
          <p:sp>
            <p:nvSpPr>
              <p:cNvPr id="97" name="textruta 96">
                <a:extLst>
                  <a:ext uri="{FF2B5EF4-FFF2-40B4-BE49-F238E27FC236}">
                    <a16:creationId xmlns:a16="http://schemas.microsoft.com/office/drawing/2014/main" id="{170CB25A-3F5E-4662-89C6-1234F9D0FF25}"/>
                  </a:ext>
                </a:extLst>
              </p:cNvPr>
              <p:cNvSpPr txBox="1"/>
              <p:nvPr/>
            </p:nvSpPr>
            <p:spPr>
              <a:xfrm>
                <a:off x="9749966" y="3581831"/>
                <a:ext cx="341452" cy="184666"/>
              </a:xfrm>
              <a:prstGeom prst="rect">
                <a:avLst/>
              </a:prstGeom>
              <a:solidFill>
                <a:schemeClr val="bg1"/>
              </a:solidFill>
            </p:spPr>
            <p:txBody>
              <a:bodyPr wrap="none" lIns="13500" tIns="0" rIns="13500" bIns="0" rtlCol="0">
                <a:spAutoFit/>
              </a:bodyPr>
              <a:lstStyle/>
              <a:p>
                <a:r>
                  <a:rPr lang="sv-SE" sz="1200" b="1" dirty="0"/>
                  <a:t>5999</a:t>
                </a:r>
              </a:p>
            </p:txBody>
          </p:sp>
          <p:sp>
            <p:nvSpPr>
              <p:cNvPr id="98" name="textruta 97">
                <a:extLst>
                  <a:ext uri="{FF2B5EF4-FFF2-40B4-BE49-F238E27FC236}">
                    <a16:creationId xmlns:a16="http://schemas.microsoft.com/office/drawing/2014/main" id="{E8E98F69-563C-4A8A-BA75-19EED0C88629}"/>
                  </a:ext>
                </a:extLst>
              </p:cNvPr>
              <p:cNvSpPr txBox="1"/>
              <p:nvPr/>
            </p:nvSpPr>
            <p:spPr>
              <a:xfrm>
                <a:off x="9057378" y="3581831"/>
                <a:ext cx="341452" cy="184666"/>
              </a:xfrm>
              <a:prstGeom prst="rect">
                <a:avLst/>
              </a:prstGeom>
              <a:solidFill>
                <a:schemeClr val="bg1"/>
              </a:solidFill>
            </p:spPr>
            <p:txBody>
              <a:bodyPr wrap="none" lIns="13500" tIns="0" rIns="13500" bIns="0" rtlCol="0">
                <a:spAutoFit/>
              </a:bodyPr>
              <a:lstStyle/>
              <a:p>
                <a:r>
                  <a:rPr lang="sv-SE" sz="1200" b="1" dirty="0"/>
                  <a:t>5992</a:t>
                </a:r>
              </a:p>
            </p:txBody>
          </p:sp>
          <p:sp>
            <p:nvSpPr>
              <p:cNvPr id="99" name="textruta 98">
                <a:extLst>
                  <a:ext uri="{FF2B5EF4-FFF2-40B4-BE49-F238E27FC236}">
                    <a16:creationId xmlns:a16="http://schemas.microsoft.com/office/drawing/2014/main" id="{50F88EFF-B622-43E0-A3CE-4DBD8DF556F9}"/>
                  </a:ext>
                </a:extLst>
              </p:cNvPr>
              <p:cNvSpPr txBox="1"/>
              <p:nvPr/>
            </p:nvSpPr>
            <p:spPr>
              <a:xfrm>
                <a:off x="8364790" y="3581831"/>
                <a:ext cx="341452" cy="184666"/>
              </a:xfrm>
              <a:prstGeom prst="rect">
                <a:avLst/>
              </a:prstGeom>
              <a:solidFill>
                <a:schemeClr val="bg1"/>
              </a:solidFill>
            </p:spPr>
            <p:txBody>
              <a:bodyPr wrap="none" lIns="13500" tIns="0" rIns="13500" bIns="0" rtlCol="0">
                <a:spAutoFit/>
              </a:bodyPr>
              <a:lstStyle/>
              <a:p>
                <a:r>
                  <a:rPr lang="sv-SE" sz="1200" b="1" dirty="0"/>
                  <a:t>4032</a:t>
                </a:r>
              </a:p>
            </p:txBody>
          </p:sp>
          <p:sp>
            <p:nvSpPr>
              <p:cNvPr id="100" name="textruta 99">
                <a:extLst>
                  <a:ext uri="{FF2B5EF4-FFF2-40B4-BE49-F238E27FC236}">
                    <a16:creationId xmlns:a16="http://schemas.microsoft.com/office/drawing/2014/main" id="{1F84BDEB-B250-423C-85E9-C1F04384B839}"/>
                  </a:ext>
                </a:extLst>
              </p:cNvPr>
              <p:cNvSpPr txBox="1"/>
              <p:nvPr/>
            </p:nvSpPr>
            <p:spPr>
              <a:xfrm>
                <a:off x="7672202" y="3581831"/>
                <a:ext cx="341452" cy="184666"/>
              </a:xfrm>
              <a:prstGeom prst="rect">
                <a:avLst/>
              </a:prstGeom>
              <a:solidFill>
                <a:schemeClr val="bg1"/>
              </a:solidFill>
            </p:spPr>
            <p:txBody>
              <a:bodyPr wrap="none" lIns="13500" tIns="0" rIns="13500" bIns="0" rtlCol="0">
                <a:spAutoFit/>
              </a:bodyPr>
              <a:lstStyle/>
              <a:p>
                <a:r>
                  <a:rPr lang="sv-SE" sz="1200" b="1" dirty="0"/>
                  <a:t>3992</a:t>
                </a:r>
              </a:p>
            </p:txBody>
          </p:sp>
          <p:sp>
            <p:nvSpPr>
              <p:cNvPr id="101" name="textruta 100">
                <a:extLst>
                  <a:ext uri="{FF2B5EF4-FFF2-40B4-BE49-F238E27FC236}">
                    <a16:creationId xmlns:a16="http://schemas.microsoft.com/office/drawing/2014/main" id="{1E11DA6E-A195-4DB9-A80E-AD6C92D45E38}"/>
                  </a:ext>
                </a:extLst>
              </p:cNvPr>
              <p:cNvSpPr txBox="1"/>
              <p:nvPr/>
            </p:nvSpPr>
            <p:spPr>
              <a:xfrm>
                <a:off x="6979614" y="3581831"/>
                <a:ext cx="341452" cy="184666"/>
              </a:xfrm>
              <a:prstGeom prst="rect">
                <a:avLst/>
              </a:prstGeom>
              <a:solidFill>
                <a:schemeClr val="bg1"/>
              </a:solidFill>
            </p:spPr>
            <p:txBody>
              <a:bodyPr wrap="none" lIns="13500" tIns="0" rIns="13500" bIns="0" rtlCol="0">
                <a:spAutoFit/>
              </a:bodyPr>
              <a:lstStyle/>
              <a:p>
                <a:r>
                  <a:rPr lang="sv-SE" sz="1200" b="1" dirty="0"/>
                  <a:t>3550</a:t>
                </a:r>
              </a:p>
            </p:txBody>
          </p:sp>
          <p:sp>
            <p:nvSpPr>
              <p:cNvPr id="102" name="textruta 101">
                <a:extLst>
                  <a:ext uri="{FF2B5EF4-FFF2-40B4-BE49-F238E27FC236}">
                    <a16:creationId xmlns:a16="http://schemas.microsoft.com/office/drawing/2014/main" id="{718BD2FF-AC6B-4DE3-9EC1-1B1998755C40}"/>
                  </a:ext>
                </a:extLst>
              </p:cNvPr>
              <p:cNvSpPr txBox="1"/>
              <p:nvPr/>
            </p:nvSpPr>
            <p:spPr>
              <a:xfrm>
                <a:off x="6287026" y="3581831"/>
                <a:ext cx="341452" cy="184666"/>
              </a:xfrm>
              <a:prstGeom prst="rect">
                <a:avLst/>
              </a:prstGeom>
              <a:solidFill>
                <a:schemeClr val="bg1"/>
              </a:solidFill>
            </p:spPr>
            <p:txBody>
              <a:bodyPr wrap="none" lIns="13500" tIns="0" rIns="13500" bIns="0" rtlCol="0">
                <a:spAutoFit/>
              </a:bodyPr>
              <a:lstStyle/>
              <a:p>
                <a:r>
                  <a:rPr lang="sv-SE" sz="1200" b="1" dirty="0"/>
                  <a:t>3500</a:t>
                </a:r>
              </a:p>
            </p:txBody>
          </p:sp>
          <p:sp>
            <p:nvSpPr>
              <p:cNvPr id="103" name="textruta 102">
                <a:extLst>
                  <a:ext uri="{FF2B5EF4-FFF2-40B4-BE49-F238E27FC236}">
                    <a16:creationId xmlns:a16="http://schemas.microsoft.com/office/drawing/2014/main" id="{95C407A7-3C6A-4BCE-BB81-63886B7EEADC}"/>
                  </a:ext>
                </a:extLst>
              </p:cNvPr>
              <p:cNvSpPr txBox="1"/>
              <p:nvPr/>
            </p:nvSpPr>
            <p:spPr>
              <a:xfrm>
                <a:off x="5594438" y="3581831"/>
                <a:ext cx="341452" cy="184666"/>
              </a:xfrm>
              <a:prstGeom prst="rect">
                <a:avLst/>
              </a:prstGeom>
              <a:solidFill>
                <a:schemeClr val="bg1"/>
              </a:solidFill>
            </p:spPr>
            <p:txBody>
              <a:bodyPr wrap="none" lIns="13500" tIns="0" rIns="13500" bIns="0" rtlCol="0">
                <a:spAutoFit/>
              </a:bodyPr>
              <a:lstStyle/>
              <a:p>
                <a:r>
                  <a:rPr lang="sv-SE" sz="1200" b="1" dirty="0"/>
                  <a:t>3430</a:t>
                </a:r>
              </a:p>
            </p:txBody>
          </p:sp>
          <p:sp>
            <p:nvSpPr>
              <p:cNvPr id="104" name="textruta 103">
                <a:extLst>
                  <a:ext uri="{FF2B5EF4-FFF2-40B4-BE49-F238E27FC236}">
                    <a16:creationId xmlns:a16="http://schemas.microsoft.com/office/drawing/2014/main" id="{8767ABB5-600B-43A0-BDE3-5FAC66A81CEE}"/>
                  </a:ext>
                </a:extLst>
              </p:cNvPr>
              <p:cNvSpPr txBox="1"/>
              <p:nvPr/>
            </p:nvSpPr>
            <p:spPr>
              <a:xfrm>
                <a:off x="4901850" y="3581831"/>
                <a:ext cx="341452" cy="184666"/>
              </a:xfrm>
              <a:prstGeom prst="rect">
                <a:avLst/>
              </a:prstGeom>
              <a:solidFill>
                <a:schemeClr val="bg1"/>
              </a:solidFill>
            </p:spPr>
            <p:txBody>
              <a:bodyPr wrap="none" lIns="13500" tIns="0" rIns="13500" bIns="0" rtlCol="0">
                <a:spAutoFit/>
              </a:bodyPr>
              <a:lstStyle/>
              <a:p>
                <a:r>
                  <a:rPr lang="sv-SE" sz="1200" b="1" dirty="0"/>
                  <a:t>3000</a:t>
                </a:r>
              </a:p>
            </p:txBody>
          </p:sp>
          <p:sp>
            <p:nvSpPr>
              <p:cNvPr id="105" name="textruta 104">
                <a:extLst>
                  <a:ext uri="{FF2B5EF4-FFF2-40B4-BE49-F238E27FC236}">
                    <a16:creationId xmlns:a16="http://schemas.microsoft.com/office/drawing/2014/main" id="{AC37F058-1DDC-4E96-8FA1-5246000999F4}"/>
                  </a:ext>
                </a:extLst>
              </p:cNvPr>
              <p:cNvSpPr txBox="1"/>
              <p:nvPr/>
            </p:nvSpPr>
            <p:spPr>
              <a:xfrm>
                <a:off x="4209262" y="3581831"/>
                <a:ext cx="341452" cy="184666"/>
              </a:xfrm>
              <a:prstGeom prst="rect">
                <a:avLst/>
              </a:prstGeom>
              <a:solidFill>
                <a:schemeClr val="bg1"/>
              </a:solidFill>
            </p:spPr>
            <p:txBody>
              <a:bodyPr wrap="none" lIns="13500" tIns="0" rIns="13500" bIns="0" rtlCol="0">
                <a:spAutoFit/>
              </a:bodyPr>
              <a:lstStyle/>
              <a:p>
                <a:r>
                  <a:rPr lang="sv-SE" sz="1200" b="1" dirty="0"/>
                  <a:t>2980</a:t>
                </a:r>
              </a:p>
            </p:txBody>
          </p:sp>
          <p:sp>
            <p:nvSpPr>
              <p:cNvPr id="106" name="textruta 105">
                <a:extLst>
                  <a:ext uri="{FF2B5EF4-FFF2-40B4-BE49-F238E27FC236}">
                    <a16:creationId xmlns:a16="http://schemas.microsoft.com/office/drawing/2014/main" id="{943B8C82-08B5-4B66-826D-6F619A6D202A}"/>
                  </a:ext>
                </a:extLst>
              </p:cNvPr>
              <p:cNvSpPr txBox="1"/>
              <p:nvPr/>
            </p:nvSpPr>
            <p:spPr>
              <a:xfrm>
                <a:off x="2824086" y="3581831"/>
                <a:ext cx="341452" cy="184666"/>
              </a:xfrm>
              <a:prstGeom prst="rect">
                <a:avLst/>
              </a:prstGeom>
              <a:solidFill>
                <a:schemeClr val="bg1"/>
              </a:solidFill>
            </p:spPr>
            <p:txBody>
              <a:bodyPr wrap="none" lIns="13500" tIns="0" rIns="13500" bIns="0" rtlCol="0">
                <a:spAutoFit/>
              </a:bodyPr>
              <a:lstStyle/>
              <a:p>
                <a:r>
                  <a:rPr lang="sv-SE" sz="1200" b="1" dirty="0"/>
                  <a:t>2100</a:t>
                </a:r>
              </a:p>
            </p:txBody>
          </p:sp>
          <p:sp>
            <p:nvSpPr>
              <p:cNvPr id="120" name="textruta 119">
                <a:extLst>
                  <a:ext uri="{FF2B5EF4-FFF2-40B4-BE49-F238E27FC236}">
                    <a16:creationId xmlns:a16="http://schemas.microsoft.com/office/drawing/2014/main" id="{50569D6D-CF81-4185-BC58-36DAF14C0DAE}"/>
                  </a:ext>
                </a:extLst>
              </p:cNvPr>
              <p:cNvSpPr txBox="1"/>
              <p:nvPr/>
            </p:nvSpPr>
            <p:spPr>
              <a:xfrm>
                <a:off x="1438910" y="3581831"/>
                <a:ext cx="105811" cy="184666"/>
              </a:xfrm>
              <a:prstGeom prst="rect">
                <a:avLst/>
              </a:prstGeom>
              <a:solidFill>
                <a:schemeClr val="bg1"/>
              </a:solidFill>
            </p:spPr>
            <p:txBody>
              <a:bodyPr wrap="none" lIns="13500" tIns="0" rIns="13500" bIns="0" rtlCol="0">
                <a:spAutoFit/>
              </a:bodyPr>
              <a:lstStyle/>
              <a:p>
                <a:r>
                  <a:rPr lang="sv-SE" sz="1200" b="1" dirty="0"/>
                  <a:t>0</a:t>
                </a:r>
              </a:p>
            </p:txBody>
          </p:sp>
          <p:sp>
            <p:nvSpPr>
              <p:cNvPr id="123" name="textruta 122">
                <a:extLst>
                  <a:ext uri="{FF2B5EF4-FFF2-40B4-BE49-F238E27FC236}">
                    <a16:creationId xmlns:a16="http://schemas.microsoft.com/office/drawing/2014/main" id="{A7F4A0C2-2133-4C58-9E1A-1BAAF72DD563}"/>
                  </a:ext>
                </a:extLst>
              </p:cNvPr>
              <p:cNvSpPr txBox="1"/>
              <p:nvPr/>
            </p:nvSpPr>
            <p:spPr>
              <a:xfrm>
                <a:off x="3516674" y="3581831"/>
                <a:ext cx="341452" cy="184666"/>
              </a:xfrm>
              <a:prstGeom prst="rect">
                <a:avLst/>
              </a:prstGeom>
              <a:solidFill>
                <a:schemeClr val="bg1"/>
              </a:solidFill>
            </p:spPr>
            <p:txBody>
              <a:bodyPr wrap="none" lIns="13500" tIns="0" rIns="13500" bIns="0" rtlCol="0">
                <a:spAutoFit/>
              </a:bodyPr>
              <a:lstStyle/>
              <a:p>
                <a:r>
                  <a:rPr lang="sv-SE" sz="1200" b="1" dirty="0"/>
                  <a:t>2500</a:t>
                </a:r>
              </a:p>
            </p:txBody>
          </p:sp>
        </p:grpSp>
      </p:grpSp>
      <p:sp>
        <p:nvSpPr>
          <p:cNvPr id="4" name="Rektangel 3">
            <a:extLst>
              <a:ext uri="{FF2B5EF4-FFF2-40B4-BE49-F238E27FC236}">
                <a16:creationId xmlns:a16="http://schemas.microsoft.com/office/drawing/2014/main" id="{728090BE-AD5C-4AC3-B83F-0896C1ECAF55}"/>
              </a:ext>
            </a:extLst>
          </p:cNvPr>
          <p:cNvSpPr/>
          <p:nvPr/>
        </p:nvSpPr>
        <p:spPr>
          <a:xfrm>
            <a:off x="1276349" y="2331868"/>
            <a:ext cx="9783707" cy="737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43" name="Grupp 142">
            <a:extLst>
              <a:ext uri="{FF2B5EF4-FFF2-40B4-BE49-F238E27FC236}">
                <a16:creationId xmlns:a16="http://schemas.microsoft.com/office/drawing/2014/main" id="{48666A6D-C794-4808-8CCF-34B6DC794628}"/>
              </a:ext>
            </a:extLst>
          </p:cNvPr>
          <p:cNvGrpSpPr/>
          <p:nvPr/>
        </p:nvGrpSpPr>
        <p:grpSpPr>
          <a:xfrm>
            <a:off x="2695091" y="3073170"/>
            <a:ext cx="886263" cy="396000"/>
            <a:chOff x="2692206" y="3857294"/>
            <a:chExt cx="886263" cy="396000"/>
          </a:xfrm>
        </p:grpSpPr>
        <p:sp>
          <p:nvSpPr>
            <p:cNvPr id="144" name="M1">
              <a:extLst>
                <a:ext uri="{FF2B5EF4-FFF2-40B4-BE49-F238E27FC236}">
                  <a16:creationId xmlns:a16="http://schemas.microsoft.com/office/drawing/2014/main" id="{C5C7F963-DE29-4BF4-B374-2E217553E97A}"/>
                </a:ext>
              </a:extLst>
            </p:cNvPr>
            <p:cNvSpPr>
              <a:spLocks/>
            </p:cNvSpPr>
            <p:nvPr/>
          </p:nvSpPr>
          <p:spPr>
            <a:xfrm>
              <a:off x="2692206" y="3857294"/>
              <a:ext cx="886263" cy="396000"/>
            </a:xfrm>
            <a:prstGeom prst="rect">
              <a:avLst/>
            </a:prstGeom>
            <a:solidFill>
              <a:schemeClr val="tx2"/>
            </a:solidFill>
            <a:ln w="3175">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200"/>
                </a:lnSpc>
              </a:pPr>
              <a:r>
                <a:rPr lang="sv-SE" sz="1100" dirty="0">
                  <a:solidFill>
                    <a:schemeClr val="bg1"/>
                  </a:solidFill>
                </a:rPr>
                <a:t>Erövring klar &gt;</a:t>
              </a:r>
            </a:p>
            <a:p>
              <a:pPr algn="ctr">
                <a:lnSpc>
                  <a:spcPts val="1200"/>
                </a:lnSpc>
              </a:pPr>
              <a:r>
                <a:rPr lang="sv-SE" sz="1100" b="1" i="1" dirty="0">
                  <a:solidFill>
                    <a:schemeClr val="accent2">
                      <a:lumMod val="40000"/>
                      <a:lumOff val="60000"/>
                    </a:schemeClr>
                  </a:solidFill>
                </a:rPr>
                <a:t>450 år</a:t>
              </a:r>
            </a:p>
          </p:txBody>
        </p:sp>
        <p:cxnSp>
          <p:nvCxnSpPr>
            <p:cNvPr id="145" name="Rak 178">
              <a:extLst>
                <a:ext uri="{FF2B5EF4-FFF2-40B4-BE49-F238E27FC236}">
                  <a16:creationId xmlns:a16="http://schemas.microsoft.com/office/drawing/2014/main" id="{E900E558-7019-468E-A93E-727077B9BB51}"/>
                </a:ext>
              </a:extLst>
            </p:cNvPr>
            <p:cNvCxnSpPr/>
            <p:nvPr/>
          </p:nvCxnSpPr>
          <p:spPr>
            <a:xfrm>
              <a:off x="3578469" y="3857294"/>
              <a:ext cx="0" cy="396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147" name="M1">
            <a:extLst>
              <a:ext uri="{FF2B5EF4-FFF2-40B4-BE49-F238E27FC236}">
                <a16:creationId xmlns:a16="http://schemas.microsoft.com/office/drawing/2014/main" id="{D2758D2A-1810-4A04-AEA2-0BD1EF3F7F41}"/>
              </a:ext>
            </a:extLst>
          </p:cNvPr>
          <p:cNvSpPr>
            <a:spLocks/>
          </p:cNvSpPr>
          <p:nvPr/>
        </p:nvSpPr>
        <p:spPr>
          <a:xfrm>
            <a:off x="4768298" y="3073170"/>
            <a:ext cx="1339069" cy="396000"/>
          </a:xfrm>
          <a:prstGeom prst="rect">
            <a:avLst/>
          </a:prstGeom>
          <a:solidFill>
            <a:schemeClr val="tx2"/>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200"/>
              </a:lnSpc>
            </a:pPr>
            <a:r>
              <a:rPr lang="sv-SE" sz="1100" dirty="0">
                <a:solidFill>
                  <a:schemeClr val="bg1"/>
                </a:solidFill>
              </a:rPr>
              <a:t>Gottgörelsetid</a:t>
            </a:r>
            <a:br>
              <a:rPr lang="sv-SE" sz="1100" dirty="0">
                <a:solidFill>
                  <a:schemeClr val="bg1"/>
                </a:solidFill>
              </a:rPr>
            </a:br>
            <a:r>
              <a:rPr lang="sv-SE" sz="1100" b="1" i="1" dirty="0">
                <a:solidFill>
                  <a:schemeClr val="accent2">
                    <a:lumMod val="40000"/>
                    <a:lumOff val="60000"/>
                  </a:schemeClr>
                </a:solidFill>
              </a:rPr>
              <a:t>500 år</a:t>
            </a:r>
          </a:p>
        </p:txBody>
      </p:sp>
      <p:sp>
        <p:nvSpPr>
          <p:cNvPr id="139" name="M1">
            <a:extLst>
              <a:ext uri="{FF2B5EF4-FFF2-40B4-BE49-F238E27FC236}">
                <a16:creationId xmlns:a16="http://schemas.microsoft.com/office/drawing/2014/main" id="{1CE46E52-4A6A-4BE0-B05E-23195B519F97}"/>
              </a:ext>
            </a:extLst>
          </p:cNvPr>
          <p:cNvSpPr>
            <a:spLocks/>
          </p:cNvSpPr>
          <p:nvPr/>
        </p:nvSpPr>
        <p:spPr>
          <a:xfrm>
            <a:off x="7532574" y="3073170"/>
            <a:ext cx="1339069" cy="396000"/>
          </a:xfrm>
          <a:prstGeom prst="rect">
            <a:avLst/>
          </a:prstGeom>
          <a:solidFill>
            <a:schemeClr val="tx2"/>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200"/>
              </a:lnSpc>
            </a:pPr>
            <a:r>
              <a:rPr lang="sv-SE" sz="1100" dirty="0">
                <a:solidFill>
                  <a:schemeClr val="bg1"/>
                </a:solidFill>
              </a:rPr>
              <a:t>Tidslucka i DÅV</a:t>
            </a:r>
            <a:br>
              <a:rPr lang="sv-SE" sz="1100" dirty="0">
                <a:solidFill>
                  <a:schemeClr val="bg1"/>
                </a:solidFill>
              </a:rPr>
            </a:br>
            <a:r>
              <a:rPr lang="sv-SE" sz="1100" b="1" i="1" dirty="0">
                <a:solidFill>
                  <a:schemeClr val="accent2">
                    <a:lumMod val="40000"/>
                    <a:lumOff val="60000"/>
                  </a:schemeClr>
                </a:solidFill>
              </a:rPr>
              <a:t>2000 år</a:t>
            </a:r>
          </a:p>
        </p:txBody>
      </p:sp>
      <p:sp>
        <p:nvSpPr>
          <p:cNvPr id="110" name="M1"/>
          <p:cNvSpPr>
            <a:spLocks/>
          </p:cNvSpPr>
          <p:nvPr/>
        </p:nvSpPr>
        <p:spPr>
          <a:xfrm>
            <a:off x="8914712" y="3073170"/>
            <a:ext cx="648000" cy="396000"/>
          </a:xfrm>
          <a:prstGeom prst="rect">
            <a:avLst/>
          </a:prstGeom>
          <a:solidFill>
            <a:schemeClr val="accent2"/>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200"/>
              </a:lnSpc>
            </a:pPr>
            <a:r>
              <a:rPr lang="sv-SE" sz="1100" dirty="0">
                <a:solidFill>
                  <a:schemeClr val="tx1"/>
                </a:solidFill>
              </a:rPr>
              <a:t>Sista</a:t>
            </a:r>
          </a:p>
          <a:p>
            <a:pPr algn="ctr">
              <a:lnSpc>
                <a:spcPts val="1200"/>
              </a:lnSpc>
            </a:pPr>
            <a:r>
              <a:rPr lang="sv-SE" sz="1100" dirty="0">
                <a:solidFill>
                  <a:schemeClr val="tx1"/>
                </a:solidFill>
              </a:rPr>
              <a:t>DÅV</a:t>
            </a:r>
          </a:p>
        </p:txBody>
      </p:sp>
      <p:grpSp>
        <p:nvGrpSpPr>
          <p:cNvPr id="238" name="Grupp 237">
            <a:extLst>
              <a:ext uri="{FF2B5EF4-FFF2-40B4-BE49-F238E27FC236}">
                <a16:creationId xmlns:a16="http://schemas.microsoft.com/office/drawing/2014/main" id="{3C58BF00-2E02-406C-84F4-189969AD1BD5}"/>
              </a:ext>
            </a:extLst>
          </p:cNvPr>
          <p:cNvGrpSpPr/>
          <p:nvPr/>
        </p:nvGrpSpPr>
        <p:grpSpPr>
          <a:xfrm>
            <a:off x="6841505" y="3073170"/>
            <a:ext cx="648000" cy="396000"/>
            <a:chOff x="6841505" y="3857294"/>
            <a:chExt cx="648000" cy="396000"/>
          </a:xfrm>
        </p:grpSpPr>
        <p:sp>
          <p:nvSpPr>
            <p:cNvPr id="164" name="M1"/>
            <p:cNvSpPr>
              <a:spLocks/>
            </p:cNvSpPr>
            <p:nvPr/>
          </p:nvSpPr>
          <p:spPr>
            <a:xfrm>
              <a:off x="6841505" y="3857294"/>
              <a:ext cx="648000" cy="396000"/>
            </a:xfrm>
            <a:prstGeom prst="rect">
              <a:avLst/>
            </a:prstGeom>
            <a:solidFill>
              <a:schemeClr val="accent2"/>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r">
                <a:lnSpc>
                  <a:spcPts val="1100"/>
                </a:lnSpc>
              </a:pPr>
              <a:endParaRPr lang="en-US" sz="1100" dirty="0">
                <a:solidFill>
                  <a:schemeClr val="tx1"/>
                </a:solidFill>
              </a:endParaRPr>
            </a:p>
          </p:txBody>
        </p:sp>
        <p:cxnSp>
          <p:nvCxnSpPr>
            <p:cNvPr id="166" name="Rak 165"/>
            <p:cNvCxnSpPr/>
            <p:nvPr/>
          </p:nvCxnSpPr>
          <p:spPr>
            <a:xfrm>
              <a:off x="7440576" y="3857294"/>
              <a:ext cx="0" cy="396000"/>
            </a:xfrm>
            <a:prstGeom prst="line">
              <a:avLst/>
            </a:prstGeom>
            <a:solidFill>
              <a:schemeClr val="bg2"/>
            </a:solidFill>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7" name="Rak 166"/>
            <p:cNvCxnSpPr/>
            <p:nvPr/>
          </p:nvCxnSpPr>
          <p:spPr>
            <a:xfrm>
              <a:off x="7047385" y="3857294"/>
              <a:ext cx="0" cy="396000"/>
            </a:xfrm>
            <a:prstGeom prst="line">
              <a:avLst/>
            </a:prstGeom>
            <a:solidFill>
              <a:schemeClr val="bg2"/>
            </a:solidFill>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8" name="Rak 167"/>
            <p:cNvCxnSpPr/>
            <p:nvPr/>
          </p:nvCxnSpPr>
          <p:spPr>
            <a:xfrm>
              <a:off x="7204660" y="3857294"/>
              <a:ext cx="0" cy="396000"/>
            </a:xfrm>
            <a:prstGeom prst="line">
              <a:avLst/>
            </a:prstGeom>
            <a:solidFill>
              <a:schemeClr val="bg2"/>
            </a:solidFill>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9" name="Rak 168"/>
            <p:cNvCxnSpPr/>
            <p:nvPr/>
          </p:nvCxnSpPr>
          <p:spPr>
            <a:xfrm>
              <a:off x="7283297" y="3857294"/>
              <a:ext cx="0" cy="396000"/>
            </a:xfrm>
            <a:prstGeom prst="line">
              <a:avLst/>
            </a:prstGeom>
            <a:solidFill>
              <a:schemeClr val="bg2"/>
            </a:solidFill>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70" name="Rak 169"/>
            <p:cNvCxnSpPr/>
            <p:nvPr/>
          </p:nvCxnSpPr>
          <p:spPr>
            <a:xfrm>
              <a:off x="7126022" y="3857294"/>
              <a:ext cx="0" cy="396000"/>
            </a:xfrm>
            <a:prstGeom prst="line">
              <a:avLst/>
            </a:prstGeom>
            <a:solidFill>
              <a:schemeClr val="bg2"/>
            </a:solidFill>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71" name="Rak 170"/>
            <p:cNvCxnSpPr/>
            <p:nvPr/>
          </p:nvCxnSpPr>
          <p:spPr>
            <a:xfrm>
              <a:off x="7361934" y="3857294"/>
              <a:ext cx="0" cy="396000"/>
            </a:xfrm>
            <a:prstGeom prst="line">
              <a:avLst/>
            </a:prstGeom>
            <a:solidFill>
              <a:schemeClr val="bg2"/>
            </a:solidFill>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73" name="Rak 172"/>
            <p:cNvCxnSpPr/>
            <p:nvPr/>
          </p:nvCxnSpPr>
          <p:spPr>
            <a:xfrm>
              <a:off x="6968748" y="3857294"/>
              <a:ext cx="0" cy="396000"/>
            </a:xfrm>
            <a:prstGeom prst="line">
              <a:avLst/>
            </a:prstGeom>
            <a:solidFill>
              <a:schemeClr val="bg2"/>
            </a:solidFill>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79" name="Rak 178"/>
            <p:cNvCxnSpPr/>
            <p:nvPr/>
          </p:nvCxnSpPr>
          <p:spPr>
            <a:xfrm>
              <a:off x="6890110" y="3857294"/>
              <a:ext cx="0" cy="396000"/>
            </a:xfrm>
            <a:prstGeom prst="line">
              <a:avLst/>
            </a:prstGeom>
            <a:solidFill>
              <a:schemeClr val="bg2"/>
            </a:solidFill>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82" name="M1"/>
            <p:cNvSpPr>
              <a:spLocks/>
            </p:cNvSpPr>
            <p:nvPr/>
          </p:nvSpPr>
          <p:spPr>
            <a:xfrm>
              <a:off x="6997764" y="3915531"/>
              <a:ext cx="336000" cy="297000"/>
            </a:xfrm>
            <a:prstGeom prst="rect">
              <a:avLst/>
            </a:prstGeom>
            <a:solidFill>
              <a:schemeClr val="accent2"/>
            </a:solidFill>
            <a:ln w="6350">
              <a:noFill/>
            </a:ln>
            <a:effectLst/>
          </p:spPr>
          <p:style>
            <a:lnRef idx="1">
              <a:schemeClr val="accent6"/>
            </a:lnRef>
            <a:fillRef idx="2">
              <a:schemeClr val="accent6"/>
            </a:fillRef>
            <a:effectRef idx="1">
              <a:schemeClr val="accent6"/>
            </a:effectRef>
            <a:fontRef idx="minor">
              <a:schemeClr val="dk1"/>
            </a:fontRef>
          </p:style>
          <p:txBody>
            <a:bodyPr wrap="none" lIns="0" tIns="0" rIns="0" bIns="0" rtlCol="0" anchor="ctr"/>
            <a:lstStyle/>
            <a:p>
              <a:pPr algn="ctr">
                <a:lnSpc>
                  <a:spcPts val="1200"/>
                </a:lnSpc>
              </a:pPr>
              <a:r>
                <a:rPr lang="en-US" sz="1100" dirty="0">
                  <a:solidFill>
                    <a:schemeClr val="tx1"/>
                  </a:solidFill>
                </a:rPr>
                <a:t>62</a:t>
              </a:r>
            </a:p>
            <a:p>
              <a:pPr algn="ctr">
                <a:lnSpc>
                  <a:spcPts val="1200"/>
                </a:lnSpc>
              </a:pPr>
              <a:r>
                <a:rPr lang="en-US" sz="1100" dirty="0">
                  <a:solidFill>
                    <a:schemeClr val="tx1"/>
                  </a:solidFill>
                </a:rPr>
                <a:t>DÅV</a:t>
              </a:r>
            </a:p>
          </p:txBody>
        </p:sp>
      </p:grpSp>
      <p:grpSp>
        <p:nvGrpSpPr>
          <p:cNvPr id="42" name="Grupp 41">
            <a:extLst>
              <a:ext uri="{FF2B5EF4-FFF2-40B4-BE49-F238E27FC236}">
                <a16:creationId xmlns:a16="http://schemas.microsoft.com/office/drawing/2014/main" id="{FA12DC7E-BDA4-4C6E-AF08-17FC3411A56B}"/>
              </a:ext>
            </a:extLst>
          </p:cNvPr>
          <p:cNvGrpSpPr/>
          <p:nvPr/>
        </p:nvGrpSpPr>
        <p:grpSpPr>
          <a:xfrm>
            <a:off x="6150436" y="3073170"/>
            <a:ext cx="648000" cy="396000"/>
            <a:chOff x="6150436" y="3369020"/>
            <a:chExt cx="648000" cy="396000"/>
          </a:xfrm>
        </p:grpSpPr>
        <p:sp>
          <p:nvSpPr>
            <p:cNvPr id="165" name="M1"/>
            <p:cNvSpPr>
              <a:spLocks/>
            </p:cNvSpPr>
            <p:nvPr/>
          </p:nvSpPr>
          <p:spPr>
            <a:xfrm>
              <a:off x="6150436" y="3369020"/>
              <a:ext cx="648000" cy="396000"/>
            </a:xfrm>
            <a:prstGeom prst="rect">
              <a:avLst/>
            </a:prstGeom>
            <a:solidFill>
              <a:schemeClr val="accent2"/>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200"/>
                </a:lnSpc>
              </a:pPr>
              <a:r>
                <a:rPr lang="sv-SE" sz="1100" dirty="0">
                  <a:solidFill>
                    <a:schemeClr val="tx1"/>
                  </a:solidFill>
                </a:rPr>
                <a:t>7 första DÅV</a:t>
              </a:r>
            </a:p>
          </p:txBody>
        </p:sp>
        <p:cxnSp>
          <p:nvCxnSpPr>
            <p:cNvPr id="201" name="Rak 178">
              <a:extLst>
                <a:ext uri="{FF2B5EF4-FFF2-40B4-BE49-F238E27FC236}">
                  <a16:creationId xmlns:a16="http://schemas.microsoft.com/office/drawing/2014/main" id="{76A3F20B-A641-4C3F-86C3-83D03FB2DBB4}"/>
                </a:ext>
              </a:extLst>
            </p:cNvPr>
            <p:cNvCxnSpPr/>
            <p:nvPr/>
          </p:nvCxnSpPr>
          <p:spPr>
            <a:xfrm>
              <a:off x="6786531" y="3369020"/>
              <a:ext cx="0" cy="396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59" name="Vänster 58"/>
          <p:cNvSpPr/>
          <p:nvPr/>
        </p:nvSpPr>
        <p:spPr>
          <a:xfrm rot="18403419">
            <a:off x="972136" y="1366445"/>
            <a:ext cx="1728000" cy="468000"/>
          </a:xfrm>
          <a:prstGeom prst="leftArrow">
            <a:avLst>
              <a:gd name="adj1" fmla="val 74616"/>
              <a:gd name="adj2" fmla="val 50000"/>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Skapelse &amp;</a:t>
            </a:r>
          </a:p>
          <a:p>
            <a:pPr algn="ctr"/>
            <a:r>
              <a:rPr lang="sv-SE" sz="1100" dirty="0">
                <a:solidFill>
                  <a:schemeClr val="bg1"/>
                </a:solidFill>
              </a:rPr>
              <a:t>Syndafall</a:t>
            </a:r>
          </a:p>
        </p:txBody>
      </p:sp>
      <p:sp>
        <p:nvSpPr>
          <p:cNvPr id="60" name="Vänster 59"/>
          <p:cNvSpPr/>
          <p:nvPr/>
        </p:nvSpPr>
        <p:spPr>
          <a:xfrm rot="18403419">
            <a:off x="1597929" y="1366445"/>
            <a:ext cx="1728000" cy="468000"/>
          </a:xfrm>
          <a:prstGeom prst="leftArrow">
            <a:avLst>
              <a:gd name="adj1" fmla="val 74616"/>
              <a:gd name="adj2" fmla="val 50000"/>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Abrahams födelse</a:t>
            </a:r>
          </a:p>
        </p:txBody>
      </p:sp>
      <p:sp>
        <p:nvSpPr>
          <p:cNvPr id="61" name="Vänster 60"/>
          <p:cNvSpPr/>
          <p:nvPr/>
        </p:nvSpPr>
        <p:spPr>
          <a:xfrm rot="18403419">
            <a:off x="2295524" y="1366445"/>
            <a:ext cx="1728000" cy="468000"/>
          </a:xfrm>
          <a:prstGeom prst="leftArrow">
            <a:avLst>
              <a:gd name="adj1" fmla="val 74616"/>
              <a:gd name="adj2" fmla="val 50000"/>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Isaks födelse</a:t>
            </a:r>
          </a:p>
        </p:txBody>
      </p:sp>
      <p:sp>
        <p:nvSpPr>
          <p:cNvPr id="62" name="Vänster 61"/>
          <p:cNvSpPr/>
          <p:nvPr/>
        </p:nvSpPr>
        <p:spPr>
          <a:xfrm rot="18403419">
            <a:off x="8575831" y="1366445"/>
            <a:ext cx="1728000" cy="468000"/>
          </a:xfrm>
          <a:prstGeom prst="leftArrow">
            <a:avLst>
              <a:gd name="adj1" fmla="val 74616"/>
              <a:gd name="adj2" fmla="val 50000"/>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Återtåg från exil &amp;</a:t>
            </a:r>
            <a:br>
              <a:rPr lang="sv-SE" sz="1100" dirty="0">
                <a:solidFill>
                  <a:schemeClr val="bg1"/>
                </a:solidFill>
              </a:rPr>
            </a:br>
            <a:r>
              <a:rPr lang="sv-SE" sz="1100" dirty="0">
                <a:solidFill>
                  <a:schemeClr val="bg1"/>
                </a:solidFill>
              </a:rPr>
              <a:t>Offertjänst återstartad</a:t>
            </a:r>
          </a:p>
        </p:txBody>
      </p:sp>
      <p:sp>
        <p:nvSpPr>
          <p:cNvPr id="63" name="Vänster 62"/>
          <p:cNvSpPr/>
          <p:nvPr/>
        </p:nvSpPr>
        <p:spPr>
          <a:xfrm rot="18403419">
            <a:off x="9284660" y="1366445"/>
            <a:ext cx="1728000" cy="468000"/>
          </a:xfrm>
          <a:prstGeom prst="leftArrow">
            <a:avLst>
              <a:gd name="adj1" fmla="val 74616"/>
              <a:gd name="adj2" fmla="val 50000"/>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Jesu återkomst</a:t>
            </a:r>
          </a:p>
        </p:txBody>
      </p:sp>
      <p:sp>
        <p:nvSpPr>
          <p:cNvPr id="64" name="Vänster 63"/>
          <p:cNvSpPr/>
          <p:nvPr/>
        </p:nvSpPr>
        <p:spPr>
          <a:xfrm rot="18403419">
            <a:off x="10623193" y="1366445"/>
            <a:ext cx="1728000" cy="468000"/>
          </a:xfrm>
          <a:prstGeom prst="leftArrow">
            <a:avLst>
              <a:gd name="adj1" fmla="val 74616"/>
              <a:gd name="adj2" fmla="val 50000"/>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Yttersta</a:t>
            </a:r>
            <a:br>
              <a:rPr lang="sv-SE" sz="1100" dirty="0">
                <a:solidFill>
                  <a:schemeClr val="bg1"/>
                </a:solidFill>
              </a:rPr>
            </a:br>
            <a:r>
              <a:rPr lang="sv-SE" sz="1100" dirty="0">
                <a:solidFill>
                  <a:schemeClr val="bg1"/>
                </a:solidFill>
              </a:rPr>
              <a:t>domen</a:t>
            </a:r>
          </a:p>
        </p:txBody>
      </p:sp>
      <p:sp>
        <p:nvSpPr>
          <p:cNvPr id="65" name="Vänster 64"/>
          <p:cNvSpPr/>
          <p:nvPr/>
        </p:nvSpPr>
        <p:spPr>
          <a:xfrm rot="18403419">
            <a:off x="2986769" y="1366445"/>
            <a:ext cx="1728000" cy="468000"/>
          </a:xfrm>
          <a:prstGeom prst="leftArrow">
            <a:avLst>
              <a:gd name="adj1" fmla="val 74616"/>
              <a:gd name="adj2" fmla="val 50000"/>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Uttåget (Exodus) &amp;</a:t>
            </a:r>
          </a:p>
          <a:p>
            <a:pPr algn="ctr"/>
            <a:r>
              <a:rPr lang="sv-SE" sz="1100" dirty="0">
                <a:solidFill>
                  <a:schemeClr val="bg1"/>
                </a:solidFill>
              </a:rPr>
              <a:t>Moselagen</a:t>
            </a:r>
          </a:p>
        </p:txBody>
      </p:sp>
      <p:sp>
        <p:nvSpPr>
          <p:cNvPr id="66" name="Vänster 65"/>
          <p:cNvSpPr/>
          <p:nvPr/>
        </p:nvSpPr>
        <p:spPr>
          <a:xfrm rot="18403419">
            <a:off x="3737116" y="1366445"/>
            <a:ext cx="1728000" cy="468000"/>
          </a:xfrm>
          <a:prstGeom prst="leftArrow">
            <a:avLst>
              <a:gd name="adj1" fmla="val 74616"/>
              <a:gd name="adj2" fmla="val 50000"/>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1:a templet</a:t>
            </a:r>
            <a:br>
              <a:rPr lang="sv-SE" sz="1100" dirty="0">
                <a:solidFill>
                  <a:schemeClr val="bg1"/>
                </a:solidFill>
              </a:rPr>
            </a:br>
            <a:r>
              <a:rPr lang="sv-SE" sz="1100" dirty="0">
                <a:solidFill>
                  <a:schemeClr val="bg1"/>
                </a:solidFill>
              </a:rPr>
              <a:t>började uppföras</a:t>
            </a:r>
          </a:p>
        </p:txBody>
      </p:sp>
      <p:sp>
        <p:nvSpPr>
          <p:cNvPr id="67" name="Vänster 66"/>
          <p:cNvSpPr/>
          <p:nvPr/>
        </p:nvSpPr>
        <p:spPr>
          <a:xfrm rot="18403419">
            <a:off x="4361702" y="1366445"/>
            <a:ext cx="1728000" cy="468000"/>
          </a:xfrm>
          <a:prstGeom prst="leftArrow">
            <a:avLst>
              <a:gd name="adj1" fmla="val 74616"/>
              <a:gd name="adj2" fmla="val 50000"/>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1:a templet klart &amp; </a:t>
            </a:r>
            <a:br>
              <a:rPr lang="sv-SE" sz="1100" dirty="0">
                <a:solidFill>
                  <a:schemeClr val="bg1"/>
                </a:solidFill>
              </a:rPr>
            </a:br>
            <a:r>
              <a:rPr lang="sv-SE" sz="1100" dirty="0">
                <a:solidFill>
                  <a:schemeClr val="bg1"/>
                </a:solidFill>
              </a:rPr>
              <a:t>Guds varning</a:t>
            </a:r>
          </a:p>
        </p:txBody>
      </p:sp>
      <p:sp>
        <p:nvSpPr>
          <p:cNvPr id="68" name="Vänster 67"/>
          <p:cNvSpPr/>
          <p:nvPr/>
        </p:nvSpPr>
        <p:spPr>
          <a:xfrm rot="18403419">
            <a:off x="5751749" y="1366445"/>
            <a:ext cx="1728000" cy="468000"/>
          </a:xfrm>
          <a:prstGeom prst="leftArrow">
            <a:avLst>
              <a:gd name="adj1" fmla="val 74616"/>
              <a:gd name="adj2" fmla="val 50000"/>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Koresh påbud</a:t>
            </a:r>
            <a:br>
              <a:rPr lang="sv-SE" sz="1100" dirty="0">
                <a:solidFill>
                  <a:schemeClr val="bg1"/>
                </a:solidFill>
              </a:rPr>
            </a:br>
            <a:r>
              <a:rPr lang="sv-SE" sz="1100" dirty="0">
                <a:solidFill>
                  <a:schemeClr val="bg1"/>
                </a:solidFill>
              </a:rPr>
              <a:t>(Året efter: offertjänst)</a:t>
            </a:r>
          </a:p>
        </p:txBody>
      </p:sp>
      <p:sp>
        <p:nvSpPr>
          <p:cNvPr id="69" name="Vänster 68"/>
          <p:cNvSpPr/>
          <p:nvPr/>
        </p:nvSpPr>
        <p:spPr>
          <a:xfrm rot="18403419">
            <a:off x="7250489" y="1366445"/>
            <a:ext cx="1728000" cy="468000"/>
          </a:xfrm>
          <a:prstGeom prst="leftArrow">
            <a:avLst>
              <a:gd name="adj1" fmla="val 74616"/>
              <a:gd name="adj2" fmla="val 50000"/>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Jesu korsfästelse</a:t>
            </a:r>
          </a:p>
        </p:txBody>
      </p:sp>
      <p:sp>
        <p:nvSpPr>
          <p:cNvPr id="85" name="Vänster 84"/>
          <p:cNvSpPr/>
          <p:nvPr/>
        </p:nvSpPr>
        <p:spPr>
          <a:xfrm rot="18403419">
            <a:off x="5119606" y="1366445"/>
            <a:ext cx="1728000" cy="468000"/>
          </a:xfrm>
          <a:prstGeom prst="leftArrow">
            <a:avLst>
              <a:gd name="adj1" fmla="val 74616"/>
              <a:gd name="adj2" fmla="val 50000"/>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1:a templet</a:t>
            </a:r>
          </a:p>
          <a:p>
            <a:pPr algn="ctr"/>
            <a:r>
              <a:rPr lang="sv-SE" sz="1100" dirty="0">
                <a:solidFill>
                  <a:schemeClr val="bg1"/>
                </a:solidFill>
              </a:rPr>
              <a:t>förstört</a:t>
            </a:r>
          </a:p>
        </p:txBody>
      </p:sp>
      <p:sp>
        <p:nvSpPr>
          <p:cNvPr id="86" name="Vänster 85"/>
          <p:cNvSpPr/>
          <p:nvPr/>
        </p:nvSpPr>
        <p:spPr>
          <a:xfrm rot="18403419">
            <a:off x="6449344" y="1366445"/>
            <a:ext cx="1728000" cy="468000"/>
          </a:xfrm>
          <a:prstGeom prst="leftArrow">
            <a:avLst>
              <a:gd name="adj1" fmla="val 74616"/>
              <a:gd name="adj2" fmla="val 50000"/>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Templet &amp; Jerusalem</a:t>
            </a:r>
            <a:br>
              <a:rPr lang="sv-SE" sz="1100" dirty="0">
                <a:solidFill>
                  <a:schemeClr val="bg1"/>
                </a:solidFill>
              </a:rPr>
            </a:br>
            <a:r>
              <a:rPr lang="sv-SE" sz="1100" dirty="0">
                <a:solidFill>
                  <a:schemeClr val="bg1"/>
                </a:solidFill>
              </a:rPr>
              <a:t>återuppbyggda</a:t>
            </a:r>
          </a:p>
        </p:txBody>
      </p:sp>
      <p:sp>
        <p:nvSpPr>
          <p:cNvPr id="87" name="Vänster 86"/>
          <p:cNvSpPr/>
          <p:nvPr/>
        </p:nvSpPr>
        <p:spPr>
          <a:xfrm rot="18403419">
            <a:off x="7884586" y="1366445"/>
            <a:ext cx="1728000" cy="468000"/>
          </a:xfrm>
          <a:prstGeom prst="leftArrow">
            <a:avLst>
              <a:gd name="adj1" fmla="val 74616"/>
              <a:gd name="adj2" fmla="val 50000"/>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2:a templet</a:t>
            </a:r>
            <a:br>
              <a:rPr lang="sv-SE" sz="1100" dirty="0">
                <a:solidFill>
                  <a:schemeClr val="bg1"/>
                </a:solidFill>
              </a:rPr>
            </a:br>
            <a:r>
              <a:rPr lang="sv-SE" sz="1100" dirty="0">
                <a:solidFill>
                  <a:schemeClr val="bg1"/>
                </a:solidFill>
              </a:rPr>
              <a:t>förstört</a:t>
            </a:r>
          </a:p>
        </p:txBody>
      </p:sp>
      <p:sp>
        <p:nvSpPr>
          <p:cNvPr id="79" name="Vänster 78"/>
          <p:cNvSpPr/>
          <p:nvPr/>
        </p:nvSpPr>
        <p:spPr>
          <a:xfrm rot="18403419">
            <a:off x="9958321" y="1366445"/>
            <a:ext cx="1728000" cy="468000"/>
          </a:xfrm>
          <a:prstGeom prst="leftArrow">
            <a:avLst>
              <a:gd name="adj1" fmla="val 74616"/>
              <a:gd name="adj2" fmla="val 50000"/>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sv-SE" sz="1100" dirty="0">
                <a:solidFill>
                  <a:schemeClr val="bg1"/>
                </a:solidFill>
              </a:rPr>
              <a:t>Guds rike börjar</a:t>
            </a:r>
          </a:p>
        </p:txBody>
      </p:sp>
      <p:sp>
        <p:nvSpPr>
          <p:cNvPr id="21" name="M1"/>
          <p:cNvSpPr>
            <a:spLocks/>
          </p:cNvSpPr>
          <p:nvPr/>
        </p:nvSpPr>
        <p:spPr>
          <a:xfrm>
            <a:off x="6841505" y="235775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18000" tIns="36000" rIns="18000" bIns="0" rtlCol="0" anchor="t"/>
          <a:lstStyle/>
          <a:p>
            <a:pPr algn="r">
              <a:lnSpc>
                <a:spcPts val="1100"/>
              </a:lnSpc>
            </a:pPr>
            <a:r>
              <a:rPr lang="sv-SE" sz="1100" dirty="0">
                <a:solidFill>
                  <a:schemeClr val="bg1"/>
                </a:solidFill>
              </a:rPr>
              <a:t>Andra…</a:t>
            </a:r>
            <a:br>
              <a:rPr lang="sv-SE" sz="1100" dirty="0">
                <a:solidFill>
                  <a:schemeClr val="bg1"/>
                </a:solidFill>
              </a:rPr>
            </a:br>
            <a:endParaRPr lang="sv-SE" sz="1100" dirty="0">
              <a:solidFill>
                <a:schemeClr val="bg1"/>
              </a:solidFill>
            </a:endParaRPr>
          </a:p>
          <a:p>
            <a:pPr algn="r">
              <a:lnSpc>
                <a:spcPts val="1100"/>
              </a:lnSpc>
            </a:pP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442 år</a:t>
            </a:r>
          </a:p>
        </p:txBody>
      </p:sp>
      <p:sp>
        <p:nvSpPr>
          <p:cNvPr id="23" name="M1"/>
          <p:cNvSpPr>
            <a:spLocks/>
          </p:cNvSpPr>
          <p:nvPr/>
        </p:nvSpPr>
        <p:spPr>
          <a:xfrm>
            <a:off x="8223643" y="235775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2:a exilen:</a:t>
            </a:r>
            <a:br>
              <a:rPr lang="sv-SE" sz="1100" dirty="0">
                <a:solidFill>
                  <a:schemeClr val="bg1"/>
                </a:solidFill>
              </a:rPr>
            </a:br>
            <a:r>
              <a:rPr lang="sv-SE" sz="1100" dirty="0">
                <a:solidFill>
                  <a:schemeClr val="bg1"/>
                </a:solidFill>
              </a:rPr>
              <a:t>Dia-</a:t>
            </a:r>
            <a:br>
              <a:rPr lang="sv-SE" sz="1100" dirty="0">
                <a:solidFill>
                  <a:schemeClr val="bg1"/>
                </a:solidFill>
              </a:rPr>
            </a:br>
            <a:r>
              <a:rPr lang="sv-SE" sz="1100" dirty="0">
                <a:solidFill>
                  <a:schemeClr val="bg1"/>
                </a:solidFill>
              </a:rPr>
              <a:t>sporan</a:t>
            </a:r>
          </a:p>
          <a:p>
            <a:pPr algn="ctr">
              <a:lnSpc>
                <a:spcPts val="1100"/>
              </a:lnSpc>
              <a:spcBef>
                <a:spcPts val="600"/>
              </a:spcBef>
            </a:pPr>
            <a:r>
              <a:rPr lang="sv-SE" sz="1100" b="1" i="1" dirty="0">
                <a:solidFill>
                  <a:schemeClr val="accent2">
                    <a:lumMod val="40000"/>
                    <a:lumOff val="60000"/>
                  </a:schemeClr>
                </a:solidFill>
              </a:rPr>
              <a:t>1960 år</a:t>
            </a:r>
          </a:p>
        </p:txBody>
      </p:sp>
      <p:sp>
        <p:nvSpPr>
          <p:cNvPr id="82" name="M1"/>
          <p:cNvSpPr>
            <a:spLocks/>
          </p:cNvSpPr>
          <p:nvPr/>
        </p:nvSpPr>
        <p:spPr>
          <a:xfrm>
            <a:off x="8914712" y="235775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Veder-</a:t>
            </a:r>
            <a:br>
              <a:rPr lang="sv-SE" sz="1100" dirty="0">
                <a:solidFill>
                  <a:schemeClr val="bg1"/>
                </a:solidFill>
              </a:rPr>
            </a:br>
            <a:r>
              <a:rPr lang="sv-SE" sz="1100" dirty="0">
                <a:solidFill>
                  <a:schemeClr val="bg1"/>
                </a:solidFill>
              </a:rPr>
              <a:t>mödan</a:t>
            </a:r>
            <a:br>
              <a:rPr lang="sv-SE" sz="1100" dirty="0">
                <a:solidFill>
                  <a:schemeClr val="bg1"/>
                </a:solidFill>
              </a:rPr>
            </a:b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7 år</a:t>
            </a:r>
          </a:p>
        </p:txBody>
      </p:sp>
      <p:sp>
        <p:nvSpPr>
          <p:cNvPr id="83" name="M1"/>
          <p:cNvSpPr>
            <a:spLocks/>
          </p:cNvSpPr>
          <p:nvPr/>
        </p:nvSpPr>
        <p:spPr>
          <a:xfrm>
            <a:off x="10296850" y="235775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Guds</a:t>
            </a:r>
            <a:br>
              <a:rPr lang="sv-SE" sz="1100" dirty="0">
                <a:solidFill>
                  <a:schemeClr val="bg1"/>
                </a:solidFill>
              </a:rPr>
            </a:br>
            <a:r>
              <a:rPr lang="sv-SE" sz="1100" dirty="0">
                <a:solidFill>
                  <a:schemeClr val="bg1"/>
                </a:solidFill>
              </a:rPr>
              <a:t>rike</a:t>
            </a:r>
            <a:br>
              <a:rPr lang="sv-SE" sz="1100" dirty="0">
                <a:solidFill>
                  <a:schemeClr val="bg1"/>
                </a:solidFill>
              </a:rPr>
            </a:b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1000 år</a:t>
            </a:r>
          </a:p>
        </p:txBody>
      </p:sp>
      <mc:AlternateContent xmlns:mc="http://schemas.openxmlformats.org/markup-compatibility/2006" xmlns:a14="http://schemas.microsoft.com/office/drawing/2010/main">
        <mc:Choice Requires="a14">
          <p:sp>
            <p:nvSpPr>
              <p:cNvPr id="84" name="M1"/>
              <p:cNvSpPr>
                <a:spLocks/>
              </p:cNvSpPr>
              <p:nvPr/>
            </p:nvSpPr>
            <p:spPr>
              <a:xfrm>
                <a:off x="10987916" y="2357757"/>
                <a:ext cx="741021" cy="720000"/>
              </a:xfrm>
              <a:prstGeom prst="rightArrow">
                <a:avLst>
                  <a:gd name="adj1" fmla="val 100000"/>
                  <a:gd name="adj2" fmla="val 23932"/>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Evig-</a:t>
                </a:r>
                <a:br>
                  <a:rPr lang="sv-SE" sz="1100" dirty="0">
                    <a:solidFill>
                      <a:schemeClr val="bg1"/>
                    </a:solidFill>
                  </a:rPr>
                </a:br>
                <a:r>
                  <a:rPr lang="sv-SE" sz="1100" dirty="0">
                    <a:solidFill>
                      <a:schemeClr val="bg1"/>
                    </a:solidFill>
                  </a:rPr>
                  <a:t>het</a:t>
                </a:r>
                <a:br>
                  <a:rPr lang="sv-SE" sz="1100" i="1" dirty="0">
                    <a:solidFill>
                      <a:schemeClr val="bg1"/>
                    </a:solidFill>
                    <a:latin typeface="Cambria Math" panose="02040503050406030204" pitchFamily="18" charset="0"/>
                    <a:ea typeface="Cambria Math" panose="02040503050406030204" pitchFamily="18" charset="0"/>
                  </a:rPr>
                </a:br>
                <a:endParaRPr lang="sv-SE" sz="1100" i="1" dirty="0">
                  <a:solidFill>
                    <a:schemeClr val="bg1"/>
                  </a:solidFill>
                  <a:latin typeface="Cambria Math" panose="02040503050406030204" pitchFamily="18" charset="0"/>
                  <a:ea typeface="Cambria Math" panose="02040503050406030204" pitchFamily="18" charset="0"/>
                </a:endParaRPr>
              </a:p>
              <a:p>
                <a:pPr algn="ctr">
                  <a:lnSpc>
                    <a:spcPts val="1100"/>
                  </a:lnSpc>
                  <a:spcBef>
                    <a:spcPts val="600"/>
                  </a:spcBef>
                </a:pPr>
                <a14:m>
                  <m:oMath xmlns:m="http://schemas.openxmlformats.org/officeDocument/2006/math">
                    <m:r>
                      <a:rPr lang="sv-SE" sz="1100" b="1" i="1" smtClean="0">
                        <a:solidFill>
                          <a:schemeClr val="accent2">
                            <a:lumMod val="40000"/>
                            <a:lumOff val="60000"/>
                          </a:schemeClr>
                        </a:solidFill>
                        <a:latin typeface="Cambria Math" panose="02040503050406030204" pitchFamily="18" charset="0"/>
                        <a:ea typeface="Cambria Math" panose="02040503050406030204" pitchFamily="18" charset="0"/>
                      </a:rPr>
                      <m:t>∞</m:t>
                    </m:r>
                  </m:oMath>
                </a14:m>
                <a:r>
                  <a:rPr lang="sv-SE" sz="1100" b="1" i="1" dirty="0">
                    <a:solidFill>
                      <a:schemeClr val="accent2">
                        <a:lumMod val="40000"/>
                        <a:lumOff val="60000"/>
                      </a:schemeClr>
                    </a:solidFill>
                  </a:rPr>
                  <a:t> år</a:t>
                </a:r>
              </a:p>
            </p:txBody>
          </p:sp>
        </mc:Choice>
        <mc:Fallback xmlns="">
          <p:sp>
            <p:nvSpPr>
              <p:cNvPr id="84" name="M1"/>
              <p:cNvSpPr>
                <a:spLocks noRot="1" noChangeAspect="1" noMove="1" noResize="1" noEditPoints="1" noAdjustHandles="1" noChangeArrowheads="1" noChangeShapeType="1" noTextEdit="1"/>
              </p:cNvSpPr>
              <p:nvPr/>
            </p:nvSpPr>
            <p:spPr>
              <a:xfrm>
                <a:off x="10987916" y="2357757"/>
                <a:ext cx="741021" cy="720000"/>
              </a:xfrm>
              <a:prstGeom prst="rightArrow">
                <a:avLst>
                  <a:gd name="adj1" fmla="val 100000"/>
                  <a:gd name="adj2" fmla="val 23932"/>
                </a:avLst>
              </a:prstGeom>
              <a:blipFill>
                <a:blip r:embed="rId7"/>
                <a:stretch>
                  <a:fillRect t="-5932" b="-5085"/>
                </a:stretch>
              </a:blipFill>
              <a:ln w="6350">
                <a:noFill/>
              </a:ln>
              <a:effectLst/>
            </p:spPr>
            <p:txBody>
              <a:bodyPr/>
              <a:lstStyle/>
              <a:p>
                <a:r>
                  <a:rPr lang="LID4096">
                    <a:noFill/>
                  </a:rPr>
                  <a:t> </a:t>
                </a:r>
              </a:p>
            </p:txBody>
          </p:sp>
        </mc:Fallback>
      </mc:AlternateContent>
      <p:sp>
        <p:nvSpPr>
          <p:cNvPr id="49" name="M1"/>
          <p:cNvSpPr>
            <a:spLocks/>
          </p:cNvSpPr>
          <p:nvPr/>
        </p:nvSpPr>
        <p:spPr>
          <a:xfrm>
            <a:off x="9605781" y="2357757"/>
            <a:ext cx="648000" cy="720000"/>
          </a:xfrm>
          <a:prstGeom prst="rect">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Vedergäll-</a:t>
            </a:r>
            <a:br>
              <a:rPr lang="sv-SE" sz="1100" dirty="0">
                <a:solidFill>
                  <a:schemeClr val="bg1"/>
                </a:solidFill>
              </a:rPr>
            </a:br>
            <a:r>
              <a:rPr lang="sv-SE" sz="1100" dirty="0">
                <a:solidFill>
                  <a:schemeClr val="bg1"/>
                </a:solidFill>
              </a:rPr>
              <a:t>ningens</a:t>
            </a:r>
            <a:br>
              <a:rPr lang="sv-SE" sz="1100" dirty="0">
                <a:solidFill>
                  <a:schemeClr val="bg1"/>
                </a:solidFill>
              </a:rPr>
            </a:br>
            <a:r>
              <a:rPr lang="sv-SE" sz="1100" dirty="0">
                <a:solidFill>
                  <a:schemeClr val="bg1"/>
                </a:solidFill>
              </a:rPr>
              <a:t>år</a:t>
            </a:r>
          </a:p>
          <a:p>
            <a:pPr algn="ctr">
              <a:lnSpc>
                <a:spcPts val="1100"/>
              </a:lnSpc>
              <a:spcBef>
                <a:spcPts val="600"/>
              </a:spcBef>
            </a:pPr>
            <a:r>
              <a:rPr lang="sv-SE" sz="1100" b="1" i="1" dirty="0">
                <a:solidFill>
                  <a:schemeClr val="accent2">
                    <a:lumMod val="40000"/>
                    <a:lumOff val="60000"/>
                  </a:schemeClr>
                </a:solidFill>
              </a:rPr>
              <a:t>1 år</a:t>
            </a:r>
          </a:p>
        </p:txBody>
      </p:sp>
      <p:sp>
        <p:nvSpPr>
          <p:cNvPr id="18" name="M1"/>
          <p:cNvSpPr>
            <a:spLocks/>
          </p:cNvSpPr>
          <p:nvPr/>
        </p:nvSpPr>
        <p:spPr>
          <a:xfrm>
            <a:off x="4768298" y="235775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Första</a:t>
            </a:r>
            <a:br>
              <a:rPr lang="sv-SE" sz="1100" dirty="0">
                <a:solidFill>
                  <a:schemeClr val="bg1"/>
                </a:solidFill>
              </a:rPr>
            </a:br>
            <a:r>
              <a:rPr lang="sv-SE" sz="1100" dirty="0">
                <a:solidFill>
                  <a:schemeClr val="bg1"/>
                </a:solidFill>
              </a:rPr>
              <a:t>templet</a:t>
            </a:r>
            <a:br>
              <a:rPr lang="sv-SE" sz="1100" dirty="0">
                <a:solidFill>
                  <a:schemeClr val="bg1"/>
                </a:solidFill>
              </a:rPr>
            </a:b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430 år</a:t>
            </a:r>
          </a:p>
        </p:txBody>
      </p:sp>
      <p:sp>
        <p:nvSpPr>
          <p:cNvPr id="16" name="M1"/>
          <p:cNvSpPr>
            <a:spLocks/>
          </p:cNvSpPr>
          <p:nvPr/>
        </p:nvSpPr>
        <p:spPr>
          <a:xfrm>
            <a:off x="3386160" y="235775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Öken,</a:t>
            </a:r>
            <a:br>
              <a:rPr lang="sv-SE" sz="1100" dirty="0">
                <a:solidFill>
                  <a:schemeClr val="bg1"/>
                </a:solidFill>
              </a:rPr>
            </a:br>
            <a:r>
              <a:rPr lang="sv-SE" sz="1100" dirty="0">
                <a:solidFill>
                  <a:schemeClr val="bg1"/>
                </a:solidFill>
              </a:rPr>
              <a:t>Domare</a:t>
            </a:r>
            <a:br>
              <a:rPr lang="sv-SE" sz="1100" dirty="0">
                <a:solidFill>
                  <a:schemeClr val="bg1"/>
                </a:solidFill>
              </a:rPr>
            </a:br>
            <a:r>
              <a:rPr lang="sv-SE" sz="1100" dirty="0">
                <a:solidFill>
                  <a:schemeClr val="bg1"/>
                </a:solidFill>
              </a:rPr>
              <a:t>&amp; David</a:t>
            </a:r>
          </a:p>
          <a:p>
            <a:pPr algn="ctr">
              <a:lnSpc>
                <a:spcPts val="1100"/>
              </a:lnSpc>
              <a:spcBef>
                <a:spcPts val="600"/>
              </a:spcBef>
            </a:pPr>
            <a:r>
              <a:rPr lang="sv-SE" sz="1100" b="1" i="1" dirty="0">
                <a:solidFill>
                  <a:schemeClr val="accent2">
                    <a:lumMod val="40000"/>
                    <a:lumOff val="60000"/>
                  </a:schemeClr>
                </a:solidFill>
              </a:rPr>
              <a:t>480 år</a:t>
            </a:r>
          </a:p>
        </p:txBody>
      </p:sp>
      <p:sp>
        <p:nvSpPr>
          <p:cNvPr id="22" name="M1"/>
          <p:cNvSpPr>
            <a:spLocks/>
          </p:cNvSpPr>
          <p:nvPr/>
        </p:nvSpPr>
        <p:spPr>
          <a:xfrm>
            <a:off x="7532574" y="235775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18000" tIns="36000" rIns="18000" bIns="0" rtlCol="0" anchor="t"/>
          <a:lstStyle/>
          <a:p>
            <a:pPr>
              <a:lnSpc>
                <a:spcPts val="1100"/>
              </a:lnSpc>
            </a:pPr>
            <a:r>
              <a:rPr lang="sv-SE" sz="1100" dirty="0">
                <a:solidFill>
                  <a:schemeClr val="bg1"/>
                </a:solidFill>
              </a:rPr>
              <a:t>… templet</a:t>
            </a:r>
            <a:br>
              <a:rPr lang="sv-SE" sz="1100" dirty="0">
                <a:solidFill>
                  <a:schemeClr val="bg1"/>
                </a:solidFill>
              </a:rPr>
            </a:br>
            <a:br>
              <a:rPr lang="sv-SE" sz="1100" dirty="0">
                <a:solidFill>
                  <a:schemeClr val="bg1"/>
                </a:solidFill>
              </a:rPr>
            </a:b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40 år</a:t>
            </a:r>
          </a:p>
        </p:txBody>
      </p:sp>
      <p:grpSp>
        <p:nvGrpSpPr>
          <p:cNvPr id="28" name="Grupp 27">
            <a:extLst>
              <a:ext uri="{FF2B5EF4-FFF2-40B4-BE49-F238E27FC236}">
                <a16:creationId xmlns:a16="http://schemas.microsoft.com/office/drawing/2014/main" id="{8DC2D63F-C578-4557-88B0-0C40CDB9D4AB}"/>
              </a:ext>
            </a:extLst>
          </p:cNvPr>
          <p:cNvGrpSpPr/>
          <p:nvPr/>
        </p:nvGrpSpPr>
        <p:grpSpPr>
          <a:xfrm>
            <a:off x="2695091" y="2357757"/>
            <a:ext cx="648000" cy="720000"/>
            <a:chOff x="2826972" y="2668847"/>
            <a:chExt cx="648000" cy="720000"/>
          </a:xfrm>
        </p:grpSpPr>
        <p:sp>
          <p:nvSpPr>
            <p:cNvPr id="185" name="M1">
              <a:extLst>
                <a:ext uri="{FF2B5EF4-FFF2-40B4-BE49-F238E27FC236}">
                  <a16:creationId xmlns:a16="http://schemas.microsoft.com/office/drawing/2014/main" id="{94AE622B-5235-463F-AB93-DE9A6F2CA69C}"/>
                </a:ext>
              </a:extLst>
            </p:cNvPr>
            <p:cNvSpPr>
              <a:spLocks/>
            </p:cNvSpPr>
            <p:nvPr/>
          </p:nvSpPr>
          <p:spPr>
            <a:xfrm>
              <a:off x="2826972" y="266884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Främ-</a:t>
              </a:r>
              <a:br>
                <a:rPr lang="sv-SE" sz="1100" dirty="0">
                  <a:solidFill>
                    <a:schemeClr val="bg1"/>
                  </a:solidFill>
                </a:rPr>
              </a:br>
              <a:r>
                <a:rPr lang="sv-SE" sz="1100" dirty="0">
                  <a:solidFill>
                    <a:schemeClr val="bg1"/>
                  </a:solidFill>
                </a:rPr>
                <a:t>lingar</a:t>
              </a:r>
              <a:br>
                <a:rPr lang="sv-SE" sz="1100" dirty="0">
                  <a:solidFill>
                    <a:schemeClr val="bg1"/>
                  </a:solidFill>
                </a:rPr>
              </a:b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400 år</a:t>
              </a:r>
            </a:p>
          </p:txBody>
        </p:sp>
        <p:cxnSp>
          <p:nvCxnSpPr>
            <p:cNvPr id="191" name="Rak 178">
              <a:extLst>
                <a:ext uri="{FF2B5EF4-FFF2-40B4-BE49-F238E27FC236}">
                  <a16:creationId xmlns:a16="http://schemas.microsoft.com/office/drawing/2014/main" id="{4F9F16B5-FA21-47CF-9F77-68B047A80368}"/>
                </a:ext>
              </a:extLst>
            </p:cNvPr>
            <p:cNvCxnSpPr/>
            <p:nvPr/>
          </p:nvCxnSpPr>
          <p:spPr>
            <a:xfrm>
              <a:off x="3458305" y="2668847"/>
              <a:ext cx="0" cy="720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30" name="Grupp 29">
            <a:extLst>
              <a:ext uri="{FF2B5EF4-FFF2-40B4-BE49-F238E27FC236}">
                <a16:creationId xmlns:a16="http://schemas.microsoft.com/office/drawing/2014/main" id="{6657BBB4-10ED-45C8-808D-9296F3911367}"/>
              </a:ext>
            </a:extLst>
          </p:cNvPr>
          <p:cNvGrpSpPr/>
          <p:nvPr/>
        </p:nvGrpSpPr>
        <p:grpSpPr>
          <a:xfrm>
            <a:off x="1312953" y="2357757"/>
            <a:ext cx="648000" cy="720000"/>
            <a:chOff x="1444834" y="2668847"/>
            <a:chExt cx="648000" cy="720000"/>
          </a:xfrm>
        </p:grpSpPr>
        <p:sp>
          <p:nvSpPr>
            <p:cNvPr id="181" name="M1">
              <a:extLst>
                <a:ext uri="{FF2B5EF4-FFF2-40B4-BE49-F238E27FC236}">
                  <a16:creationId xmlns:a16="http://schemas.microsoft.com/office/drawing/2014/main" id="{5C34D8A6-D24D-474B-8F9F-FC4458F409E8}"/>
                </a:ext>
              </a:extLst>
            </p:cNvPr>
            <p:cNvSpPr>
              <a:spLocks/>
            </p:cNvSpPr>
            <p:nvPr/>
          </p:nvSpPr>
          <p:spPr>
            <a:xfrm>
              <a:off x="1444834" y="266884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spcBef>
                  <a:spcPts val="600"/>
                </a:spcBef>
              </a:pPr>
              <a:r>
                <a:rPr lang="sv-SE" sz="1100" dirty="0">
                  <a:solidFill>
                    <a:schemeClr val="bg1"/>
                  </a:solidFill>
                </a:rPr>
                <a:t>Före</a:t>
              </a:r>
              <a:br>
                <a:rPr lang="sv-SE" sz="1100" dirty="0">
                  <a:solidFill>
                    <a:schemeClr val="bg1"/>
                  </a:solidFill>
                </a:rPr>
              </a:br>
              <a:r>
                <a:rPr lang="sv-SE" sz="1100" dirty="0">
                  <a:solidFill>
                    <a:schemeClr val="bg1"/>
                  </a:solidFill>
                </a:rPr>
                <a:t>Abra-</a:t>
              </a:r>
              <a:br>
                <a:rPr lang="sv-SE" sz="1100" dirty="0">
                  <a:solidFill>
                    <a:schemeClr val="bg1"/>
                  </a:solidFill>
                </a:rPr>
              </a:br>
              <a:r>
                <a:rPr lang="sv-SE" sz="1100" dirty="0">
                  <a:solidFill>
                    <a:schemeClr val="bg1"/>
                  </a:solidFill>
                </a:rPr>
                <a:t>ham</a:t>
              </a:r>
            </a:p>
            <a:p>
              <a:pPr algn="ctr">
                <a:lnSpc>
                  <a:spcPts val="1100"/>
                </a:lnSpc>
                <a:spcBef>
                  <a:spcPts val="600"/>
                </a:spcBef>
              </a:pPr>
              <a:r>
                <a:rPr lang="sv-SE" sz="1100" b="1" i="1" dirty="0">
                  <a:solidFill>
                    <a:schemeClr val="accent2">
                      <a:lumMod val="40000"/>
                      <a:lumOff val="60000"/>
                    </a:schemeClr>
                  </a:solidFill>
                </a:rPr>
                <a:t>2000 år</a:t>
              </a:r>
            </a:p>
          </p:txBody>
        </p:sp>
        <p:cxnSp>
          <p:nvCxnSpPr>
            <p:cNvPr id="195" name="Rak 178">
              <a:extLst>
                <a:ext uri="{FF2B5EF4-FFF2-40B4-BE49-F238E27FC236}">
                  <a16:creationId xmlns:a16="http://schemas.microsoft.com/office/drawing/2014/main" id="{BBBF7016-25A9-455B-809C-A1A7D638316E}"/>
                </a:ext>
              </a:extLst>
            </p:cNvPr>
            <p:cNvCxnSpPr/>
            <p:nvPr/>
          </p:nvCxnSpPr>
          <p:spPr>
            <a:xfrm>
              <a:off x="2076167" y="2668847"/>
              <a:ext cx="0" cy="720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29" name="Grupp 28">
            <a:extLst>
              <a:ext uri="{FF2B5EF4-FFF2-40B4-BE49-F238E27FC236}">
                <a16:creationId xmlns:a16="http://schemas.microsoft.com/office/drawing/2014/main" id="{CA8F5DF3-4685-40BE-86B1-315359CE9959}"/>
              </a:ext>
            </a:extLst>
          </p:cNvPr>
          <p:cNvGrpSpPr/>
          <p:nvPr/>
        </p:nvGrpSpPr>
        <p:grpSpPr>
          <a:xfrm>
            <a:off x="2004022" y="2357757"/>
            <a:ext cx="648000" cy="720000"/>
            <a:chOff x="2135903" y="2668847"/>
            <a:chExt cx="648000" cy="720000"/>
          </a:xfrm>
        </p:grpSpPr>
        <p:sp>
          <p:nvSpPr>
            <p:cNvPr id="184" name="M1">
              <a:extLst>
                <a:ext uri="{FF2B5EF4-FFF2-40B4-BE49-F238E27FC236}">
                  <a16:creationId xmlns:a16="http://schemas.microsoft.com/office/drawing/2014/main" id="{6B92811D-1240-41F1-AB72-45903734358E}"/>
                </a:ext>
              </a:extLst>
            </p:cNvPr>
            <p:cNvSpPr>
              <a:spLocks/>
            </p:cNvSpPr>
            <p:nvPr/>
          </p:nvSpPr>
          <p:spPr>
            <a:xfrm>
              <a:off x="2135903" y="266884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Abra-</a:t>
              </a:r>
              <a:br>
                <a:rPr lang="sv-SE" sz="1100" dirty="0">
                  <a:solidFill>
                    <a:schemeClr val="bg1"/>
                  </a:solidFill>
                </a:rPr>
              </a:br>
              <a:r>
                <a:rPr lang="sv-SE" sz="1100" dirty="0">
                  <a:solidFill>
                    <a:schemeClr val="bg1"/>
                  </a:solidFill>
                </a:rPr>
                <a:t>ham</a:t>
              </a:r>
              <a:br>
                <a:rPr lang="sv-SE" sz="1100" dirty="0">
                  <a:solidFill>
                    <a:schemeClr val="bg1"/>
                  </a:solidFill>
                </a:rPr>
              </a:b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100 år</a:t>
              </a:r>
            </a:p>
          </p:txBody>
        </p:sp>
        <p:cxnSp>
          <p:nvCxnSpPr>
            <p:cNvPr id="196" name="Rak 178">
              <a:extLst>
                <a:ext uri="{FF2B5EF4-FFF2-40B4-BE49-F238E27FC236}">
                  <a16:creationId xmlns:a16="http://schemas.microsoft.com/office/drawing/2014/main" id="{806E9F6C-D94B-418D-9DBD-25CE331439D9}"/>
                </a:ext>
              </a:extLst>
            </p:cNvPr>
            <p:cNvCxnSpPr/>
            <p:nvPr/>
          </p:nvCxnSpPr>
          <p:spPr>
            <a:xfrm>
              <a:off x="2769617" y="2668847"/>
              <a:ext cx="0" cy="720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224" name="Grupp 223">
            <a:extLst>
              <a:ext uri="{FF2B5EF4-FFF2-40B4-BE49-F238E27FC236}">
                <a16:creationId xmlns:a16="http://schemas.microsoft.com/office/drawing/2014/main" id="{33604701-4A56-47A4-AF24-BCC46541BD12}"/>
              </a:ext>
            </a:extLst>
          </p:cNvPr>
          <p:cNvGrpSpPr/>
          <p:nvPr/>
        </p:nvGrpSpPr>
        <p:grpSpPr>
          <a:xfrm>
            <a:off x="4077229" y="2357757"/>
            <a:ext cx="648000" cy="720000"/>
            <a:chOff x="4209110" y="2668847"/>
            <a:chExt cx="648000" cy="720000"/>
          </a:xfrm>
        </p:grpSpPr>
        <p:sp>
          <p:nvSpPr>
            <p:cNvPr id="186" name="M1">
              <a:extLst>
                <a:ext uri="{FF2B5EF4-FFF2-40B4-BE49-F238E27FC236}">
                  <a16:creationId xmlns:a16="http://schemas.microsoft.com/office/drawing/2014/main" id="{33A9F62C-F0D0-4DB4-A4F3-601694EF4800}"/>
                </a:ext>
              </a:extLst>
            </p:cNvPr>
            <p:cNvSpPr>
              <a:spLocks/>
            </p:cNvSpPr>
            <p:nvPr/>
          </p:nvSpPr>
          <p:spPr>
            <a:xfrm>
              <a:off x="4209110" y="266884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Tempel-</a:t>
              </a:r>
              <a:br>
                <a:rPr lang="sv-SE" sz="1100" dirty="0">
                  <a:solidFill>
                    <a:schemeClr val="bg1"/>
                  </a:solidFill>
                </a:rPr>
              </a:br>
              <a:r>
                <a:rPr lang="sv-SE" sz="1100" dirty="0">
                  <a:solidFill>
                    <a:schemeClr val="bg1"/>
                  </a:solidFill>
                </a:rPr>
                <a:t>bygge</a:t>
              </a:r>
              <a:br>
                <a:rPr lang="sv-SE" sz="1100" dirty="0">
                  <a:solidFill>
                    <a:schemeClr val="bg1"/>
                  </a:solidFill>
                </a:rPr>
              </a:b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20 år</a:t>
              </a:r>
            </a:p>
          </p:txBody>
        </p:sp>
        <p:cxnSp>
          <p:nvCxnSpPr>
            <p:cNvPr id="198" name="Rak 178">
              <a:extLst>
                <a:ext uri="{FF2B5EF4-FFF2-40B4-BE49-F238E27FC236}">
                  <a16:creationId xmlns:a16="http://schemas.microsoft.com/office/drawing/2014/main" id="{0B4F7A51-B6BF-4FD3-A8DA-3AE966477426}"/>
                </a:ext>
              </a:extLst>
            </p:cNvPr>
            <p:cNvCxnSpPr/>
            <p:nvPr/>
          </p:nvCxnSpPr>
          <p:spPr>
            <a:xfrm>
              <a:off x="4842824" y="2668847"/>
              <a:ext cx="0" cy="720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43" name="Grupp 42">
            <a:extLst>
              <a:ext uri="{FF2B5EF4-FFF2-40B4-BE49-F238E27FC236}">
                <a16:creationId xmlns:a16="http://schemas.microsoft.com/office/drawing/2014/main" id="{02C1BB56-12E8-4F10-A29B-BAC8D9D43057}"/>
              </a:ext>
            </a:extLst>
          </p:cNvPr>
          <p:cNvGrpSpPr/>
          <p:nvPr/>
        </p:nvGrpSpPr>
        <p:grpSpPr>
          <a:xfrm>
            <a:off x="6150436" y="2357757"/>
            <a:ext cx="648000" cy="720000"/>
            <a:chOff x="6150436" y="2668847"/>
            <a:chExt cx="648000" cy="720000"/>
          </a:xfrm>
        </p:grpSpPr>
        <p:sp>
          <p:nvSpPr>
            <p:cNvPr id="188" name="M1">
              <a:extLst>
                <a:ext uri="{FF2B5EF4-FFF2-40B4-BE49-F238E27FC236}">
                  <a16:creationId xmlns:a16="http://schemas.microsoft.com/office/drawing/2014/main" id="{9512AA54-B500-4A1B-BB1D-90AB91DEA51F}"/>
                </a:ext>
              </a:extLst>
            </p:cNvPr>
            <p:cNvSpPr>
              <a:spLocks/>
            </p:cNvSpPr>
            <p:nvPr/>
          </p:nvSpPr>
          <p:spPr>
            <a:xfrm>
              <a:off x="6150436" y="266884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Tempel-</a:t>
              </a:r>
              <a:br>
                <a:rPr lang="sv-SE" sz="1100" dirty="0">
                  <a:solidFill>
                    <a:schemeClr val="bg1"/>
                  </a:solidFill>
                </a:rPr>
              </a:br>
              <a:r>
                <a:rPr lang="sv-SE" sz="1100" dirty="0">
                  <a:solidFill>
                    <a:schemeClr val="bg1"/>
                  </a:solidFill>
                </a:rPr>
                <a:t>bygge</a:t>
              </a:r>
              <a:br>
                <a:rPr lang="sv-SE" sz="1100" dirty="0">
                  <a:solidFill>
                    <a:schemeClr val="bg1"/>
                  </a:solidFill>
                </a:rPr>
              </a:br>
              <a:endParaRPr lang="sv-SE" sz="1100" dirty="0">
                <a:solidFill>
                  <a:schemeClr val="bg1"/>
                </a:solidFill>
              </a:endParaRPr>
            </a:p>
            <a:p>
              <a:pPr algn="ctr">
                <a:lnSpc>
                  <a:spcPts val="1100"/>
                </a:lnSpc>
                <a:spcBef>
                  <a:spcPts val="600"/>
                </a:spcBef>
              </a:pPr>
              <a:r>
                <a:rPr lang="sv-SE" sz="1100" b="1" i="1" dirty="0">
                  <a:solidFill>
                    <a:schemeClr val="accent2">
                      <a:lumMod val="40000"/>
                      <a:lumOff val="60000"/>
                    </a:schemeClr>
                  </a:solidFill>
                </a:rPr>
                <a:t>50 år</a:t>
              </a:r>
            </a:p>
          </p:txBody>
        </p:sp>
        <p:cxnSp>
          <p:nvCxnSpPr>
            <p:cNvPr id="199" name="Rak 178">
              <a:extLst>
                <a:ext uri="{FF2B5EF4-FFF2-40B4-BE49-F238E27FC236}">
                  <a16:creationId xmlns:a16="http://schemas.microsoft.com/office/drawing/2014/main" id="{D7BABDFC-4313-40C0-ADD1-3EEAA361CEBD}"/>
                </a:ext>
              </a:extLst>
            </p:cNvPr>
            <p:cNvCxnSpPr/>
            <p:nvPr/>
          </p:nvCxnSpPr>
          <p:spPr>
            <a:xfrm>
              <a:off x="6786531" y="2668847"/>
              <a:ext cx="0" cy="720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225" name="Grupp 224">
            <a:extLst>
              <a:ext uri="{FF2B5EF4-FFF2-40B4-BE49-F238E27FC236}">
                <a16:creationId xmlns:a16="http://schemas.microsoft.com/office/drawing/2014/main" id="{D0F4FAC4-F506-49A2-9F6C-7A8B40F43306}"/>
              </a:ext>
            </a:extLst>
          </p:cNvPr>
          <p:cNvGrpSpPr/>
          <p:nvPr/>
        </p:nvGrpSpPr>
        <p:grpSpPr>
          <a:xfrm>
            <a:off x="5459367" y="2357757"/>
            <a:ext cx="648000" cy="720000"/>
            <a:chOff x="5591248" y="2668847"/>
            <a:chExt cx="648000" cy="720000"/>
          </a:xfrm>
        </p:grpSpPr>
        <p:sp>
          <p:nvSpPr>
            <p:cNvPr id="187" name="M1">
              <a:extLst>
                <a:ext uri="{FF2B5EF4-FFF2-40B4-BE49-F238E27FC236}">
                  <a16:creationId xmlns:a16="http://schemas.microsoft.com/office/drawing/2014/main" id="{C50FF81B-0206-43B0-BB9A-7F777C51C216}"/>
                </a:ext>
              </a:extLst>
            </p:cNvPr>
            <p:cNvSpPr>
              <a:spLocks/>
            </p:cNvSpPr>
            <p:nvPr/>
          </p:nvSpPr>
          <p:spPr>
            <a:xfrm>
              <a:off x="5591248" y="2668847"/>
              <a:ext cx="648000" cy="720000"/>
            </a:xfrm>
            <a:prstGeom prst="rect">
              <a:avLst/>
            </a:prstGeom>
            <a:solidFill>
              <a:schemeClr val="accent4"/>
            </a:solidFill>
            <a:ln w="6350">
              <a:noFill/>
            </a:ln>
            <a:effectLst/>
          </p:spPr>
          <p:style>
            <a:lnRef idx="1">
              <a:schemeClr val="accent6"/>
            </a:lnRef>
            <a:fillRef idx="2">
              <a:schemeClr val="accent6"/>
            </a:fillRef>
            <a:effectRef idx="1">
              <a:schemeClr val="accent6"/>
            </a:effectRef>
            <a:fontRef idx="minor">
              <a:schemeClr val="dk1"/>
            </a:fontRef>
          </p:style>
          <p:txBody>
            <a:bodyPr lIns="0" tIns="36000" rIns="0" bIns="0" rtlCol="0" anchor="t"/>
            <a:lstStyle/>
            <a:p>
              <a:pPr algn="ctr">
                <a:lnSpc>
                  <a:spcPts val="1100"/>
                </a:lnSpc>
              </a:pPr>
              <a:r>
                <a:rPr lang="sv-SE" sz="1100" dirty="0">
                  <a:solidFill>
                    <a:schemeClr val="bg1"/>
                  </a:solidFill>
                </a:rPr>
                <a:t>1:a exilen:</a:t>
              </a:r>
              <a:br>
                <a:rPr lang="sv-SE" sz="1100" dirty="0">
                  <a:solidFill>
                    <a:schemeClr val="bg1"/>
                  </a:solidFill>
                </a:rPr>
              </a:br>
              <a:r>
                <a:rPr lang="sv-SE" sz="1100" dirty="0">
                  <a:solidFill>
                    <a:schemeClr val="bg1"/>
                  </a:solidFill>
                </a:rPr>
                <a:t>Baby-</a:t>
              </a:r>
              <a:br>
                <a:rPr lang="sv-SE" sz="1100" dirty="0">
                  <a:solidFill>
                    <a:schemeClr val="bg1"/>
                  </a:solidFill>
                </a:rPr>
              </a:br>
              <a:r>
                <a:rPr lang="sv-SE" sz="1100" dirty="0">
                  <a:solidFill>
                    <a:schemeClr val="bg1"/>
                  </a:solidFill>
                </a:rPr>
                <a:t>lonien</a:t>
              </a:r>
            </a:p>
            <a:p>
              <a:pPr algn="ctr">
                <a:lnSpc>
                  <a:spcPts val="1100"/>
                </a:lnSpc>
                <a:spcBef>
                  <a:spcPts val="600"/>
                </a:spcBef>
              </a:pPr>
              <a:r>
                <a:rPr lang="sv-SE" sz="1100" b="1" i="1" dirty="0">
                  <a:solidFill>
                    <a:schemeClr val="accent2">
                      <a:lumMod val="40000"/>
                      <a:lumOff val="60000"/>
                    </a:schemeClr>
                  </a:solidFill>
                </a:rPr>
                <a:t>70 år</a:t>
              </a:r>
            </a:p>
          </p:txBody>
        </p:sp>
        <p:cxnSp>
          <p:nvCxnSpPr>
            <p:cNvPr id="200" name="Rak 178">
              <a:extLst>
                <a:ext uri="{FF2B5EF4-FFF2-40B4-BE49-F238E27FC236}">
                  <a16:creationId xmlns:a16="http://schemas.microsoft.com/office/drawing/2014/main" id="{F94C49AD-F744-43FF-A943-BAF8548717B0}"/>
                </a:ext>
              </a:extLst>
            </p:cNvPr>
            <p:cNvCxnSpPr/>
            <p:nvPr/>
          </p:nvCxnSpPr>
          <p:spPr>
            <a:xfrm>
              <a:off x="6239248" y="2668847"/>
              <a:ext cx="0" cy="720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140" name="Höger 141">
            <a:extLst>
              <a:ext uri="{FF2B5EF4-FFF2-40B4-BE49-F238E27FC236}">
                <a16:creationId xmlns:a16="http://schemas.microsoft.com/office/drawing/2014/main" id="{FD86F734-5C3D-44E7-B35F-A67A59F802E8}"/>
              </a:ext>
            </a:extLst>
          </p:cNvPr>
          <p:cNvSpPr/>
          <p:nvPr/>
        </p:nvSpPr>
        <p:spPr>
          <a:xfrm>
            <a:off x="117667" y="1471498"/>
            <a:ext cx="1044000" cy="396000"/>
          </a:xfrm>
          <a:prstGeom prst="rightArrow">
            <a:avLst>
              <a:gd name="adj1" fmla="val 100000"/>
              <a:gd name="adj2" fmla="val 33531"/>
            </a:avLst>
          </a:prstGeom>
          <a:gradFill flip="none" rotWithShape="1">
            <a:gsLst>
              <a:gs pos="0">
                <a:schemeClr val="accent4"/>
              </a:gs>
              <a:gs pos="32000">
                <a:schemeClr val="accent4"/>
              </a:gs>
              <a:gs pos="100000">
                <a:schemeClr val="accent5"/>
              </a:gs>
            </a:gsLst>
            <a:lin ang="5400000" scaled="1"/>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0" rtlCol="0" anchor="ctr"/>
          <a:lstStyle/>
          <a:p>
            <a:pPr>
              <a:lnSpc>
                <a:spcPts val="1100"/>
              </a:lnSpc>
            </a:pPr>
            <a:r>
              <a:rPr lang="sv-SE" sz="1200" dirty="0">
                <a:solidFill>
                  <a:schemeClr val="bg1"/>
                </a:solidFill>
              </a:rPr>
              <a:t>Händelser</a:t>
            </a:r>
          </a:p>
        </p:txBody>
      </p:sp>
      <p:sp>
        <p:nvSpPr>
          <p:cNvPr id="141" name="Höger 7">
            <a:extLst>
              <a:ext uri="{FF2B5EF4-FFF2-40B4-BE49-F238E27FC236}">
                <a16:creationId xmlns:a16="http://schemas.microsoft.com/office/drawing/2014/main" id="{2AA183A8-7E94-495E-B6F7-080136CD788F}"/>
              </a:ext>
            </a:extLst>
          </p:cNvPr>
          <p:cNvSpPr/>
          <p:nvPr/>
        </p:nvSpPr>
        <p:spPr>
          <a:xfrm>
            <a:off x="117667" y="2556098"/>
            <a:ext cx="1044000" cy="396000"/>
          </a:xfrm>
          <a:prstGeom prst="rightArrow">
            <a:avLst>
              <a:gd name="adj1" fmla="val 100000"/>
              <a:gd name="adj2" fmla="val 25000"/>
            </a:avLst>
          </a:prstGeom>
          <a:solidFill>
            <a:schemeClr val="accent4"/>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0" rtlCol="0" anchor="ctr"/>
          <a:lstStyle/>
          <a:p>
            <a:pPr>
              <a:lnSpc>
                <a:spcPts val="1100"/>
              </a:lnSpc>
            </a:pPr>
            <a:r>
              <a:rPr lang="sv-SE" sz="1200" dirty="0">
                <a:solidFill>
                  <a:schemeClr val="bg1"/>
                </a:solidFill>
              </a:rPr>
              <a:t>Perioder</a:t>
            </a:r>
          </a:p>
        </p:txBody>
      </p:sp>
      <p:sp>
        <p:nvSpPr>
          <p:cNvPr id="142" name="M1">
            <a:extLst>
              <a:ext uri="{FF2B5EF4-FFF2-40B4-BE49-F238E27FC236}">
                <a16:creationId xmlns:a16="http://schemas.microsoft.com/office/drawing/2014/main" id="{B129834C-D817-48D7-AE3A-A6A03ED8E8D9}"/>
              </a:ext>
            </a:extLst>
          </p:cNvPr>
          <p:cNvSpPr>
            <a:spLocks/>
          </p:cNvSpPr>
          <p:nvPr/>
        </p:nvSpPr>
        <p:spPr>
          <a:xfrm>
            <a:off x="9605781" y="3073170"/>
            <a:ext cx="648000" cy="396000"/>
          </a:xfrm>
          <a:prstGeom prst="rect">
            <a:avLst/>
          </a:prstGeom>
          <a:solidFill>
            <a:schemeClr val="accent5"/>
          </a:solidFill>
          <a:ln w="6350">
            <a:no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200"/>
              </a:lnSpc>
            </a:pPr>
            <a:r>
              <a:rPr lang="sv-SE" sz="1100" dirty="0">
                <a:solidFill>
                  <a:schemeClr val="bg1"/>
                </a:solidFill>
              </a:rPr>
              <a:t>Sista</a:t>
            </a:r>
          </a:p>
          <a:p>
            <a:pPr algn="ctr">
              <a:lnSpc>
                <a:spcPts val="1200"/>
              </a:lnSpc>
            </a:pPr>
            <a:r>
              <a:rPr lang="sv-SE" sz="1100" dirty="0">
                <a:solidFill>
                  <a:schemeClr val="bg1"/>
                </a:solidFill>
              </a:rPr>
              <a:t>Jubelåret</a:t>
            </a:r>
          </a:p>
        </p:txBody>
      </p:sp>
      <p:cxnSp>
        <p:nvCxnSpPr>
          <p:cNvPr id="148" name="Rak 178">
            <a:extLst>
              <a:ext uri="{FF2B5EF4-FFF2-40B4-BE49-F238E27FC236}">
                <a16:creationId xmlns:a16="http://schemas.microsoft.com/office/drawing/2014/main" id="{0F83170F-A03B-4E86-B545-B872C3A7B12B}"/>
              </a:ext>
            </a:extLst>
          </p:cNvPr>
          <p:cNvCxnSpPr/>
          <p:nvPr/>
        </p:nvCxnSpPr>
        <p:spPr>
          <a:xfrm>
            <a:off x="6107367" y="3073170"/>
            <a:ext cx="0" cy="396000"/>
          </a:xfrm>
          <a:prstGeom prst="line">
            <a:avLst/>
          </a:prstGeom>
          <a:solidFill>
            <a:schemeClr val="bg2"/>
          </a:solidFill>
          <a:ln w="381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55" name="textruta 154">
            <a:extLst>
              <a:ext uri="{FF2B5EF4-FFF2-40B4-BE49-F238E27FC236}">
                <a16:creationId xmlns:a16="http://schemas.microsoft.com/office/drawing/2014/main" id="{FC952EB5-9C10-424D-BCF0-F8350F5303B2}"/>
              </a:ext>
            </a:extLst>
          </p:cNvPr>
          <p:cNvSpPr txBox="1"/>
          <p:nvPr/>
        </p:nvSpPr>
        <p:spPr>
          <a:xfrm>
            <a:off x="117667" y="800862"/>
            <a:ext cx="988322" cy="540000"/>
          </a:xfrm>
          <a:prstGeom prst="roundRect">
            <a:avLst/>
          </a:prstGeom>
          <a:solidFill>
            <a:schemeClr val="bg1">
              <a:lumMod val="95000"/>
            </a:schemeClr>
          </a:solidFill>
          <a:ln w="63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72000" rIns="13500" bIns="36000" numCol="1" spcCol="0" rtlCol="0" fromWordArt="0" anchor="ctr" anchorCtr="0" forceAA="0" compatLnSpc="1">
            <a:prstTxWarp prst="textNoShape">
              <a:avLst/>
            </a:prstTxWarp>
            <a:noAutofit/>
          </a:bodyPr>
          <a:lstStyle>
            <a:defPPr>
              <a:defRPr lang="en-US"/>
            </a:defPPr>
            <a:lvl1pPr>
              <a:lnSpc>
                <a:spcPts val="1200"/>
              </a:lnSpc>
              <a:defRPr sz="1100">
                <a:solidFill>
                  <a:srgbClr val="C00000"/>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sv-SE" sz="1200" b="1" dirty="0">
                <a:solidFill>
                  <a:schemeClr val="accent5"/>
                </a:solidFill>
              </a:rPr>
              <a:t>Mörkblå</a:t>
            </a:r>
            <a:br>
              <a:rPr lang="sv-SE" sz="1200" dirty="0">
                <a:solidFill>
                  <a:schemeClr val="accent5"/>
                </a:solidFill>
              </a:rPr>
            </a:br>
            <a:r>
              <a:rPr lang="sv-SE" sz="1200" dirty="0">
                <a:solidFill>
                  <a:schemeClr val="tx1"/>
                </a:solidFill>
              </a:rPr>
              <a:t>pilar &amp; streck</a:t>
            </a:r>
            <a:br>
              <a:rPr lang="sv-SE" sz="1200" dirty="0">
                <a:solidFill>
                  <a:schemeClr val="tx1"/>
                </a:solidFill>
              </a:rPr>
            </a:br>
            <a:r>
              <a:rPr lang="sv-SE" sz="1200" dirty="0">
                <a:solidFill>
                  <a:schemeClr val="tx1"/>
                </a:solidFill>
              </a:rPr>
              <a:t>är jubelår</a:t>
            </a:r>
          </a:p>
        </p:txBody>
      </p:sp>
      <p:sp>
        <p:nvSpPr>
          <p:cNvPr id="146" name="Höger 193">
            <a:extLst>
              <a:ext uri="{FF2B5EF4-FFF2-40B4-BE49-F238E27FC236}">
                <a16:creationId xmlns:a16="http://schemas.microsoft.com/office/drawing/2014/main" id="{BA61EB6C-A957-4EC5-8F36-09ACC402D7AE}"/>
              </a:ext>
            </a:extLst>
          </p:cNvPr>
          <p:cNvSpPr/>
          <p:nvPr/>
        </p:nvSpPr>
        <p:spPr>
          <a:xfrm>
            <a:off x="117666" y="3060341"/>
            <a:ext cx="1219355" cy="396000"/>
          </a:xfrm>
          <a:prstGeom prst="rightArrow">
            <a:avLst>
              <a:gd name="adj1" fmla="val 100000"/>
              <a:gd name="adj2" fmla="val 25000"/>
            </a:avLst>
          </a:prstGeom>
          <a:gradFill flip="none" rotWithShape="1">
            <a:gsLst>
              <a:gs pos="100000">
                <a:schemeClr val="tx2"/>
              </a:gs>
              <a:gs pos="54000">
                <a:schemeClr val="tx2"/>
              </a:gs>
              <a:gs pos="47000">
                <a:schemeClr val="accent2"/>
              </a:gs>
            </a:gsLst>
            <a:lin ang="5400000" scaled="1"/>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pPr>
              <a:lnSpc>
                <a:spcPts val="1600"/>
              </a:lnSpc>
            </a:pPr>
            <a:r>
              <a:rPr lang="sv-SE" sz="1200">
                <a:solidFill>
                  <a:schemeClr val="tx1"/>
                </a:solidFill>
              </a:rPr>
              <a:t>Daniels </a:t>
            </a:r>
            <a:r>
              <a:rPr lang="sv-SE" sz="1200" dirty="0">
                <a:solidFill>
                  <a:schemeClr val="tx1"/>
                </a:solidFill>
              </a:rPr>
              <a:t>årsveckor</a:t>
            </a:r>
          </a:p>
          <a:p>
            <a:pPr>
              <a:lnSpc>
                <a:spcPts val="1600"/>
              </a:lnSpc>
            </a:pPr>
            <a:r>
              <a:rPr lang="sv-SE" sz="1200" dirty="0">
                <a:solidFill>
                  <a:schemeClr val="bg1"/>
                </a:solidFill>
              </a:rPr>
              <a:t>Övr. tidsinfo</a:t>
            </a:r>
          </a:p>
        </p:txBody>
      </p:sp>
      <p:grpSp>
        <p:nvGrpSpPr>
          <p:cNvPr id="9" name="Grupp 8">
            <a:extLst>
              <a:ext uri="{FF2B5EF4-FFF2-40B4-BE49-F238E27FC236}">
                <a16:creationId xmlns:a16="http://schemas.microsoft.com/office/drawing/2014/main" id="{62B6D9CF-850C-4D70-8CB6-6542BAB8552A}"/>
              </a:ext>
            </a:extLst>
          </p:cNvPr>
          <p:cNvGrpSpPr/>
          <p:nvPr/>
        </p:nvGrpSpPr>
        <p:grpSpPr>
          <a:xfrm>
            <a:off x="374469" y="3004008"/>
            <a:ext cx="11181805" cy="1297413"/>
            <a:chOff x="374469" y="3315098"/>
            <a:chExt cx="11181805" cy="1297413"/>
          </a:xfrm>
        </p:grpSpPr>
        <p:sp>
          <p:nvSpPr>
            <p:cNvPr id="17" name="Frihandsfigur: Form 16">
              <a:extLst>
                <a:ext uri="{FF2B5EF4-FFF2-40B4-BE49-F238E27FC236}">
                  <a16:creationId xmlns:a16="http://schemas.microsoft.com/office/drawing/2014/main" id="{AB507235-9977-4B1F-A607-CF08F1500A2D}"/>
                </a:ext>
              </a:extLst>
            </p:cNvPr>
            <p:cNvSpPr/>
            <p:nvPr/>
          </p:nvSpPr>
          <p:spPr>
            <a:xfrm>
              <a:off x="3596639" y="3315098"/>
              <a:ext cx="248714" cy="1263588"/>
            </a:xfrm>
            <a:custGeom>
              <a:avLst/>
              <a:gdLst>
                <a:gd name="connsiteX0" fmla="*/ 0 w 248714"/>
                <a:gd name="connsiteY0" fmla="*/ 1053738 h 1053738"/>
                <a:gd name="connsiteX1" fmla="*/ 243840 w 248714"/>
                <a:gd name="connsiteY1" fmla="*/ 478972 h 1053738"/>
                <a:gd name="connsiteX2" fmla="*/ 139337 w 248714"/>
                <a:gd name="connsiteY2" fmla="*/ 0 h 1053738"/>
              </a:gdLst>
              <a:ahLst/>
              <a:cxnLst>
                <a:cxn ang="0">
                  <a:pos x="connsiteX0" y="connsiteY0"/>
                </a:cxn>
                <a:cxn ang="0">
                  <a:pos x="connsiteX1" y="connsiteY1"/>
                </a:cxn>
                <a:cxn ang="0">
                  <a:pos x="connsiteX2" y="connsiteY2"/>
                </a:cxn>
              </a:cxnLst>
              <a:rect l="l" t="t" r="r" b="b"/>
              <a:pathLst>
                <a:path w="248714" h="1053738">
                  <a:moveTo>
                    <a:pt x="0" y="1053738"/>
                  </a:moveTo>
                  <a:cubicBezTo>
                    <a:pt x="110308" y="854166"/>
                    <a:pt x="220617" y="654595"/>
                    <a:pt x="243840" y="478972"/>
                  </a:cubicBezTo>
                  <a:cubicBezTo>
                    <a:pt x="267063" y="303349"/>
                    <a:pt x="203200" y="151674"/>
                    <a:pt x="139337"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9" name="Frihandsfigur: Form 18">
              <a:extLst>
                <a:ext uri="{FF2B5EF4-FFF2-40B4-BE49-F238E27FC236}">
                  <a16:creationId xmlns:a16="http://schemas.microsoft.com/office/drawing/2014/main" id="{2A5DF816-5613-4C51-8C4F-BF5E2C8EDD00}"/>
                </a:ext>
              </a:extLst>
            </p:cNvPr>
            <p:cNvSpPr/>
            <p:nvPr/>
          </p:nvSpPr>
          <p:spPr>
            <a:xfrm>
              <a:off x="3944983" y="3322795"/>
              <a:ext cx="348343" cy="1273308"/>
            </a:xfrm>
            <a:custGeom>
              <a:avLst/>
              <a:gdLst>
                <a:gd name="connsiteX0" fmla="*/ 0 w 348343"/>
                <a:gd name="connsiteY0" fmla="*/ 1036320 h 1036320"/>
                <a:gd name="connsiteX1" fmla="*/ 113211 w 348343"/>
                <a:gd name="connsiteY1" fmla="*/ 470263 h 1036320"/>
                <a:gd name="connsiteX2" fmla="*/ 348343 w 348343"/>
                <a:gd name="connsiteY2" fmla="*/ 0 h 1036320"/>
              </a:gdLst>
              <a:ahLst/>
              <a:cxnLst>
                <a:cxn ang="0">
                  <a:pos x="connsiteX0" y="connsiteY0"/>
                </a:cxn>
                <a:cxn ang="0">
                  <a:pos x="connsiteX1" y="connsiteY1"/>
                </a:cxn>
                <a:cxn ang="0">
                  <a:pos x="connsiteX2" y="connsiteY2"/>
                </a:cxn>
              </a:cxnLst>
              <a:rect l="l" t="t" r="r" b="b"/>
              <a:pathLst>
                <a:path w="348343" h="1036320">
                  <a:moveTo>
                    <a:pt x="0" y="1036320"/>
                  </a:moveTo>
                  <a:cubicBezTo>
                    <a:pt x="27577" y="839651"/>
                    <a:pt x="55154" y="642983"/>
                    <a:pt x="113211" y="470263"/>
                  </a:cubicBezTo>
                  <a:cubicBezTo>
                    <a:pt x="171268" y="297543"/>
                    <a:pt x="259805" y="148771"/>
                    <a:pt x="348343"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0" name="Frihandsfigur: Form 19">
              <a:extLst>
                <a:ext uri="{FF2B5EF4-FFF2-40B4-BE49-F238E27FC236}">
                  <a16:creationId xmlns:a16="http://schemas.microsoft.com/office/drawing/2014/main" id="{3B8465D7-B062-4B30-BA53-CBD54396225C}"/>
                </a:ext>
              </a:extLst>
            </p:cNvPr>
            <p:cNvSpPr/>
            <p:nvPr/>
          </p:nvSpPr>
          <p:spPr>
            <a:xfrm>
              <a:off x="4505711" y="3321787"/>
              <a:ext cx="405923" cy="1253868"/>
            </a:xfrm>
            <a:custGeom>
              <a:avLst/>
              <a:gdLst>
                <a:gd name="connsiteX0" fmla="*/ 48872 w 336255"/>
                <a:gd name="connsiteY0" fmla="*/ 1088571 h 1088571"/>
                <a:gd name="connsiteX1" fmla="*/ 22746 w 336255"/>
                <a:gd name="connsiteY1" fmla="*/ 548640 h 1088571"/>
                <a:gd name="connsiteX2" fmla="*/ 336255 w 336255"/>
                <a:gd name="connsiteY2" fmla="*/ 0 h 1088571"/>
              </a:gdLst>
              <a:ahLst/>
              <a:cxnLst>
                <a:cxn ang="0">
                  <a:pos x="connsiteX0" y="connsiteY0"/>
                </a:cxn>
                <a:cxn ang="0">
                  <a:pos x="connsiteX1" y="connsiteY1"/>
                </a:cxn>
                <a:cxn ang="0">
                  <a:pos x="connsiteX2" y="connsiteY2"/>
                </a:cxn>
              </a:cxnLst>
              <a:rect l="l" t="t" r="r" b="b"/>
              <a:pathLst>
                <a:path w="336255" h="1088571">
                  <a:moveTo>
                    <a:pt x="48872" y="1088571"/>
                  </a:moveTo>
                  <a:cubicBezTo>
                    <a:pt x="11860" y="909319"/>
                    <a:pt x="-25151" y="730068"/>
                    <a:pt x="22746" y="548640"/>
                  </a:cubicBezTo>
                  <a:cubicBezTo>
                    <a:pt x="70643" y="367212"/>
                    <a:pt x="203449" y="183606"/>
                    <a:pt x="336255"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4" name="Frihandsfigur: Form 23">
              <a:extLst>
                <a:ext uri="{FF2B5EF4-FFF2-40B4-BE49-F238E27FC236}">
                  <a16:creationId xmlns:a16="http://schemas.microsoft.com/office/drawing/2014/main" id="{F8D2196A-5BEF-4B0B-9FAD-479E0A9768B8}"/>
                </a:ext>
              </a:extLst>
            </p:cNvPr>
            <p:cNvSpPr/>
            <p:nvPr/>
          </p:nvSpPr>
          <p:spPr>
            <a:xfrm>
              <a:off x="5852160" y="3340214"/>
              <a:ext cx="174172" cy="1244149"/>
            </a:xfrm>
            <a:custGeom>
              <a:avLst/>
              <a:gdLst>
                <a:gd name="connsiteX0" fmla="*/ 0 w 156840"/>
                <a:gd name="connsiteY0" fmla="*/ 1053737 h 1053737"/>
                <a:gd name="connsiteX1" fmla="*/ 156755 w 156840"/>
                <a:gd name="connsiteY1" fmla="*/ 531223 h 1053737"/>
                <a:gd name="connsiteX2" fmla="*/ 17418 w 156840"/>
                <a:gd name="connsiteY2" fmla="*/ 0 h 1053737"/>
              </a:gdLst>
              <a:ahLst/>
              <a:cxnLst>
                <a:cxn ang="0">
                  <a:pos x="connsiteX0" y="connsiteY0"/>
                </a:cxn>
                <a:cxn ang="0">
                  <a:pos x="connsiteX1" y="connsiteY1"/>
                </a:cxn>
                <a:cxn ang="0">
                  <a:pos x="connsiteX2" y="connsiteY2"/>
                </a:cxn>
              </a:cxnLst>
              <a:rect l="l" t="t" r="r" b="b"/>
              <a:pathLst>
                <a:path w="156840" h="1053737">
                  <a:moveTo>
                    <a:pt x="0" y="1053737"/>
                  </a:moveTo>
                  <a:cubicBezTo>
                    <a:pt x="76926" y="880291"/>
                    <a:pt x="153852" y="706846"/>
                    <a:pt x="156755" y="531223"/>
                  </a:cubicBezTo>
                  <a:cubicBezTo>
                    <a:pt x="159658" y="355600"/>
                    <a:pt x="88538" y="177800"/>
                    <a:pt x="17418"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5" name="Frihandsfigur: Form 24">
              <a:extLst>
                <a:ext uri="{FF2B5EF4-FFF2-40B4-BE49-F238E27FC236}">
                  <a16:creationId xmlns:a16="http://schemas.microsoft.com/office/drawing/2014/main" id="{01A3A236-08D0-4387-BBE8-B2098A537996}"/>
                </a:ext>
              </a:extLst>
            </p:cNvPr>
            <p:cNvSpPr/>
            <p:nvPr/>
          </p:nvSpPr>
          <p:spPr>
            <a:xfrm>
              <a:off x="6522717" y="3715644"/>
              <a:ext cx="252549" cy="865066"/>
            </a:xfrm>
            <a:custGeom>
              <a:avLst/>
              <a:gdLst>
                <a:gd name="connsiteX0" fmla="*/ 313509 w 313509"/>
                <a:gd name="connsiteY0" fmla="*/ 661851 h 661851"/>
                <a:gd name="connsiteX1" fmla="*/ 217714 w 313509"/>
                <a:gd name="connsiteY1" fmla="*/ 243840 h 661851"/>
                <a:gd name="connsiteX2" fmla="*/ 0 w 313509"/>
                <a:gd name="connsiteY2" fmla="*/ 0 h 661851"/>
                <a:gd name="connsiteX0" fmla="*/ 252549 w 252549"/>
                <a:gd name="connsiteY0" fmla="*/ 766353 h 766353"/>
                <a:gd name="connsiteX1" fmla="*/ 156754 w 252549"/>
                <a:gd name="connsiteY1" fmla="*/ 348342 h 766353"/>
                <a:gd name="connsiteX2" fmla="*/ 0 w 252549"/>
                <a:gd name="connsiteY2" fmla="*/ 0 h 766353"/>
                <a:gd name="connsiteX0" fmla="*/ 252549 w 252549"/>
                <a:gd name="connsiteY0" fmla="*/ 766353 h 766353"/>
                <a:gd name="connsiteX1" fmla="*/ 156754 w 252549"/>
                <a:gd name="connsiteY1" fmla="*/ 348342 h 766353"/>
                <a:gd name="connsiteX2" fmla="*/ 0 w 252549"/>
                <a:gd name="connsiteY2" fmla="*/ 0 h 766353"/>
                <a:gd name="connsiteX0" fmla="*/ 252549 w 252549"/>
                <a:gd name="connsiteY0" fmla="*/ 766353 h 766353"/>
                <a:gd name="connsiteX1" fmla="*/ 182880 w 252549"/>
                <a:gd name="connsiteY1" fmla="*/ 348342 h 766353"/>
                <a:gd name="connsiteX2" fmla="*/ 0 w 252549"/>
                <a:gd name="connsiteY2" fmla="*/ 0 h 766353"/>
              </a:gdLst>
              <a:ahLst/>
              <a:cxnLst>
                <a:cxn ang="0">
                  <a:pos x="connsiteX0" y="connsiteY0"/>
                </a:cxn>
                <a:cxn ang="0">
                  <a:pos x="connsiteX1" y="connsiteY1"/>
                </a:cxn>
                <a:cxn ang="0">
                  <a:pos x="connsiteX2" y="connsiteY2"/>
                </a:cxn>
              </a:cxnLst>
              <a:rect l="l" t="t" r="r" b="b"/>
              <a:pathLst>
                <a:path w="252549" h="766353">
                  <a:moveTo>
                    <a:pt x="252549" y="766353"/>
                  </a:moveTo>
                  <a:cubicBezTo>
                    <a:pt x="230777" y="612501"/>
                    <a:pt x="224971" y="476067"/>
                    <a:pt x="182880" y="348342"/>
                  </a:cubicBezTo>
                  <a:cubicBezTo>
                    <a:pt x="140789" y="220617"/>
                    <a:pt x="82731" y="110308"/>
                    <a:pt x="0"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58" name="Frihandsfigur: Form 157">
              <a:extLst>
                <a:ext uri="{FF2B5EF4-FFF2-40B4-BE49-F238E27FC236}">
                  <a16:creationId xmlns:a16="http://schemas.microsoft.com/office/drawing/2014/main" id="{F41E11E5-3D3B-4DEA-83F8-4F215C586A9E}"/>
                </a:ext>
              </a:extLst>
            </p:cNvPr>
            <p:cNvSpPr/>
            <p:nvPr/>
          </p:nvSpPr>
          <p:spPr>
            <a:xfrm flipH="1">
              <a:off x="6762694" y="3705919"/>
              <a:ext cx="265121" cy="874789"/>
            </a:xfrm>
            <a:custGeom>
              <a:avLst/>
              <a:gdLst>
                <a:gd name="connsiteX0" fmla="*/ 313509 w 313509"/>
                <a:gd name="connsiteY0" fmla="*/ 661851 h 661851"/>
                <a:gd name="connsiteX1" fmla="*/ 217714 w 313509"/>
                <a:gd name="connsiteY1" fmla="*/ 243840 h 661851"/>
                <a:gd name="connsiteX2" fmla="*/ 0 w 313509"/>
                <a:gd name="connsiteY2" fmla="*/ 0 h 661851"/>
              </a:gdLst>
              <a:ahLst/>
              <a:cxnLst>
                <a:cxn ang="0">
                  <a:pos x="connsiteX0" y="connsiteY0"/>
                </a:cxn>
                <a:cxn ang="0">
                  <a:pos x="connsiteX1" y="connsiteY1"/>
                </a:cxn>
                <a:cxn ang="0">
                  <a:pos x="connsiteX2" y="connsiteY2"/>
                </a:cxn>
              </a:cxnLst>
              <a:rect l="l" t="t" r="r" b="b"/>
              <a:pathLst>
                <a:path w="313509" h="661851">
                  <a:moveTo>
                    <a:pt x="313509" y="661851"/>
                  </a:moveTo>
                  <a:cubicBezTo>
                    <a:pt x="291737" y="507999"/>
                    <a:pt x="269965" y="354148"/>
                    <a:pt x="217714" y="243840"/>
                  </a:cubicBezTo>
                  <a:cubicBezTo>
                    <a:pt x="165462" y="133531"/>
                    <a:pt x="82731" y="66765"/>
                    <a:pt x="0"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7" name="Frihandsfigur: Form 26">
              <a:extLst>
                <a:ext uri="{FF2B5EF4-FFF2-40B4-BE49-F238E27FC236}">
                  <a16:creationId xmlns:a16="http://schemas.microsoft.com/office/drawing/2014/main" id="{A283B0E9-1792-49D0-A16E-1AA78BD88318}"/>
                </a:ext>
              </a:extLst>
            </p:cNvPr>
            <p:cNvSpPr/>
            <p:nvPr/>
          </p:nvSpPr>
          <p:spPr>
            <a:xfrm>
              <a:off x="7515484" y="3339203"/>
              <a:ext cx="252563" cy="1253868"/>
            </a:xfrm>
            <a:custGeom>
              <a:avLst/>
              <a:gdLst>
                <a:gd name="connsiteX0" fmla="*/ 261269 w 261269"/>
                <a:gd name="connsiteY0" fmla="*/ 1088571 h 1088571"/>
                <a:gd name="connsiteX1" fmla="*/ 12 w 261269"/>
                <a:gd name="connsiteY1" fmla="*/ 748937 h 1088571"/>
                <a:gd name="connsiteX2" fmla="*/ 252561 w 261269"/>
                <a:gd name="connsiteY2" fmla="*/ 0 h 1088571"/>
                <a:gd name="connsiteX0" fmla="*/ 252563 w 252563"/>
                <a:gd name="connsiteY0" fmla="*/ 1088571 h 1088571"/>
                <a:gd name="connsiteX1" fmla="*/ 14 w 252563"/>
                <a:gd name="connsiteY1" fmla="*/ 650651 h 1088571"/>
                <a:gd name="connsiteX2" fmla="*/ 243855 w 252563"/>
                <a:gd name="connsiteY2" fmla="*/ 0 h 1088571"/>
              </a:gdLst>
              <a:ahLst/>
              <a:cxnLst>
                <a:cxn ang="0">
                  <a:pos x="connsiteX0" y="connsiteY0"/>
                </a:cxn>
                <a:cxn ang="0">
                  <a:pos x="connsiteX1" y="connsiteY1"/>
                </a:cxn>
                <a:cxn ang="0">
                  <a:pos x="connsiteX2" y="connsiteY2"/>
                </a:cxn>
              </a:cxnLst>
              <a:rect l="l" t="t" r="r" b="b"/>
              <a:pathLst>
                <a:path w="252563" h="1088571">
                  <a:moveTo>
                    <a:pt x="252563" y="1088571"/>
                  </a:moveTo>
                  <a:cubicBezTo>
                    <a:pt x="122660" y="1009468"/>
                    <a:pt x="1465" y="832079"/>
                    <a:pt x="14" y="650651"/>
                  </a:cubicBezTo>
                  <a:cubicBezTo>
                    <a:pt x="-1437" y="469222"/>
                    <a:pt x="116855" y="283754"/>
                    <a:pt x="243855"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31" name="Frihandsfigur: Form 30">
              <a:extLst>
                <a:ext uri="{FF2B5EF4-FFF2-40B4-BE49-F238E27FC236}">
                  <a16:creationId xmlns:a16="http://schemas.microsoft.com/office/drawing/2014/main" id="{82B3FD33-43B3-484B-84ED-D410C86B0A34}"/>
                </a:ext>
              </a:extLst>
            </p:cNvPr>
            <p:cNvSpPr/>
            <p:nvPr/>
          </p:nvSpPr>
          <p:spPr>
            <a:xfrm>
              <a:off x="8595360" y="3322796"/>
              <a:ext cx="210554" cy="1244149"/>
            </a:xfrm>
            <a:custGeom>
              <a:avLst/>
              <a:gdLst>
                <a:gd name="connsiteX0" fmla="*/ 0 w 210554"/>
                <a:gd name="connsiteY0" fmla="*/ 1071154 h 1071154"/>
                <a:gd name="connsiteX1" fmla="*/ 209006 w 210554"/>
                <a:gd name="connsiteY1" fmla="*/ 531223 h 1071154"/>
                <a:gd name="connsiteX2" fmla="*/ 78377 w 210554"/>
                <a:gd name="connsiteY2" fmla="*/ 0 h 1071154"/>
              </a:gdLst>
              <a:ahLst/>
              <a:cxnLst>
                <a:cxn ang="0">
                  <a:pos x="connsiteX0" y="connsiteY0"/>
                </a:cxn>
                <a:cxn ang="0">
                  <a:pos x="connsiteX1" y="connsiteY1"/>
                </a:cxn>
                <a:cxn ang="0">
                  <a:pos x="connsiteX2" y="connsiteY2"/>
                </a:cxn>
              </a:cxnLst>
              <a:rect l="l" t="t" r="r" b="b"/>
              <a:pathLst>
                <a:path w="210554" h="1071154">
                  <a:moveTo>
                    <a:pt x="0" y="1071154"/>
                  </a:moveTo>
                  <a:cubicBezTo>
                    <a:pt x="97971" y="890451"/>
                    <a:pt x="195943" y="709749"/>
                    <a:pt x="209006" y="531223"/>
                  </a:cubicBezTo>
                  <a:cubicBezTo>
                    <a:pt x="222069" y="352697"/>
                    <a:pt x="150223" y="176348"/>
                    <a:pt x="78377"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26" name="Frihandsfigur: Form 225">
              <a:extLst>
                <a:ext uri="{FF2B5EF4-FFF2-40B4-BE49-F238E27FC236}">
                  <a16:creationId xmlns:a16="http://schemas.microsoft.com/office/drawing/2014/main" id="{F3E5A299-BDDA-476F-93D6-1DD6B8C8C24F}"/>
                </a:ext>
              </a:extLst>
            </p:cNvPr>
            <p:cNvSpPr/>
            <p:nvPr/>
          </p:nvSpPr>
          <p:spPr>
            <a:xfrm>
              <a:off x="9370422" y="3698219"/>
              <a:ext cx="166205" cy="816474"/>
            </a:xfrm>
            <a:custGeom>
              <a:avLst/>
              <a:gdLst>
                <a:gd name="connsiteX0" fmla="*/ 43543 w 131371"/>
                <a:gd name="connsiteY0" fmla="*/ 679268 h 679268"/>
                <a:gd name="connsiteX1" fmla="*/ 130629 w 131371"/>
                <a:gd name="connsiteY1" fmla="*/ 330925 h 679268"/>
                <a:gd name="connsiteX2" fmla="*/ 0 w 131371"/>
                <a:gd name="connsiteY2" fmla="*/ 0 h 679268"/>
              </a:gdLst>
              <a:ahLst/>
              <a:cxnLst>
                <a:cxn ang="0">
                  <a:pos x="connsiteX0" y="connsiteY0"/>
                </a:cxn>
                <a:cxn ang="0">
                  <a:pos x="connsiteX1" y="connsiteY1"/>
                </a:cxn>
                <a:cxn ang="0">
                  <a:pos x="connsiteX2" y="connsiteY2"/>
                </a:cxn>
              </a:cxnLst>
              <a:rect l="l" t="t" r="r" b="b"/>
              <a:pathLst>
                <a:path w="131371" h="679268">
                  <a:moveTo>
                    <a:pt x="43543" y="679268"/>
                  </a:moveTo>
                  <a:cubicBezTo>
                    <a:pt x="90714" y="561702"/>
                    <a:pt x="137886" y="444136"/>
                    <a:pt x="130629" y="330925"/>
                  </a:cubicBezTo>
                  <a:cubicBezTo>
                    <a:pt x="123372" y="217714"/>
                    <a:pt x="61686" y="108857"/>
                    <a:pt x="0"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28" name="Frihandsfigur: Form 227">
              <a:extLst>
                <a:ext uri="{FF2B5EF4-FFF2-40B4-BE49-F238E27FC236}">
                  <a16:creationId xmlns:a16="http://schemas.microsoft.com/office/drawing/2014/main" id="{985B50B4-1A04-4E90-B31C-D757DD25CF6A}"/>
                </a:ext>
              </a:extLst>
            </p:cNvPr>
            <p:cNvSpPr/>
            <p:nvPr/>
          </p:nvSpPr>
          <p:spPr>
            <a:xfrm>
              <a:off x="10668000" y="3333528"/>
              <a:ext cx="252735" cy="1214990"/>
            </a:xfrm>
            <a:custGeom>
              <a:avLst/>
              <a:gdLst>
                <a:gd name="connsiteX0" fmla="*/ 217714 w 252735"/>
                <a:gd name="connsiteY0" fmla="*/ 1045029 h 1045029"/>
                <a:gd name="connsiteX1" fmla="*/ 235131 w 252735"/>
                <a:gd name="connsiteY1" fmla="*/ 670560 h 1045029"/>
                <a:gd name="connsiteX2" fmla="*/ 0 w 252735"/>
                <a:gd name="connsiteY2" fmla="*/ 0 h 1045029"/>
              </a:gdLst>
              <a:ahLst/>
              <a:cxnLst>
                <a:cxn ang="0">
                  <a:pos x="connsiteX0" y="connsiteY0"/>
                </a:cxn>
                <a:cxn ang="0">
                  <a:pos x="connsiteX1" y="connsiteY1"/>
                </a:cxn>
                <a:cxn ang="0">
                  <a:pos x="connsiteX2" y="connsiteY2"/>
                </a:cxn>
              </a:cxnLst>
              <a:rect l="l" t="t" r="r" b="b"/>
              <a:pathLst>
                <a:path w="252735" h="1045029">
                  <a:moveTo>
                    <a:pt x="217714" y="1045029"/>
                  </a:moveTo>
                  <a:cubicBezTo>
                    <a:pt x="244565" y="944880"/>
                    <a:pt x="271417" y="844732"/>
                    <a:pt x="235131" y="670560"/>
                  </a:cubicBezTo>
                  <a:cubicBezTo>
                    <a:pt x="198845" y="496388"/>
                    <a:pt x="99422" y="248194"/>
                    <a:pt x="0"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29" name="Frihandsfigur: Form 228">
              <a:extLst>
                <a:ext uri="{FF2B5EF4-FFF2-40B4-BE49-F238E27FC236}">
                  <a16:creationId xmlns:a16="http://schemas.microsoft.com/office/drawing/2014/main" id="{9245393F-AC17-4D3A-9FA0-74411F47CBE2}"/>
                </a:ext>
              </a:extLst>
            </p:cNvPr>
            <p:cNvSpPr/>
            <p:nvPr/>
          </p:nvSpPr>
          <p:spPr>
            <a:xfrm>
              <a:off x="11286309" y="3332515"/>
              <a:ext cx="269965" cy="1253867"/>
            </a:xfrm>
            <a:custGeom>
              <a:avLst/>
              <a:gdLst>
                <a:gd name="connsiteX0" fmla="*/ 287383 w 308498"/>
                <a:gd name="connsiteY0" fmla="*/ 1071155 h 1071155"/>
                <a:gd name="connsiteX1" fmla="*/ 278674 w 308498"/>
                <a:gd name="connsiteY1" fmla="*/ 748937 h 1071155"/>
                <a:gd name="connsiteX2" fmla="*/ 0 w 308498"/>
                <a:gd name="connsiteY2" fmla="*/ 0 h 1071155"/>
              </a:gdLst>
              <a:ahLst/>
              <a:cxnLst>
                <a:cxn ang="0">
                  <a:pos x="connsiteX0" y="connsiteY0"/>
                </a:cxn>
                <a:cxn ang="0">
                  <a:pos x="connsiteX1" y="connsiteY1"/>
                </a:cxn>
                <a:cxn ang="0">
                  <a:pos x="connsiteX2" y="connsiteY2"/>
                </a:cxn>
              </a:cxnLst>
              <a:rect l="l" t="t" r="r" b="b"/>
              <a:pathLst>
                <a:path w="308498" h="1071155">
                  <a:moveTo>
                    <a:pt x="287383" y="1071155"/>
                  </a:moveTo>
                  <a:cubicBezTo>
                    <a:pt x="306977" y="999309"/>
                    <a:pt x="326571" y="927463"/>
                    <a:pt x="278674" y="748937"/>
                  </a:cubicBezTo>
                  <a:cubicBezTo>
                    <a:pt x="230777" y="570411"/>
                    <a:pt x="115388" y="285205"/>
                    <a:pt x="0"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30" name="Frihandsfigur: Form 229">
              <a:extLst>
                <a:ext uri="{FF2B5EF4-FFF2-40B4-BE49-F238E27FC236}">
                  <a16:creationId xmlns:a16="http://schemas.microsoft.com/office/drawing/2014/main" id="{46B20B68-9F8B-412B-9E83-6BA835FA8D64}"/>
                </a:ext>
              </a:extLst>
            </p:cNvPr>
            <p:cNvSpPr/>
            <p:nvPr/>
          </p:nvSpPr>
          <p:spPr>
            <a:xfrm>
              <a:off x="374469" y="3335383"/>
              <a:ext cx="1366221" cy="1247973"/>
            </a:xfrm>
            <a:custGeom>
              <a:avLst/>
              <a:gdLst>
                <a:gd name="connsiteX0" fmla="*/ 0 w 862148"/>
                <a:gd name="connsiteY0" fmla="*/ 1018903 h 1018903"/>
                <a:gd name="connsiteX1" fmla="*/ 670560 w 862148"/>
                <a:gd name="connsiteY1" fmla="*/ 696685 h 1018903"/>
                <a:gd name="connsiteX2" fmla="*/ 862148 w 862148"/>
                <a:gd name="connsiteY2" fmla="*/ 0 h 1018903"/>
                <a:gd name="connsiteX0" fmla="*/ 0 w 862148"/>
                <a:gd name="connsiteY0" fmla="*/ 1018903 h 1018903"/>
                <a:gd name="connsiteX1" fmla="*/ 714103 w 862148"/>
                <a:gd name="connsiteY1" fmla="*/ 644434 h 1018903"/>
                <a:gd name="connsiteX2" fmla="*/ 862148 w 862148"/>
                <a:gd name="connsiteY2" fmla="*/ 0 h 1018903"/>
                <a:gd name="connsiteX0" fmla="*/ 0 w 878543"/>
                <a:gd name="connsiteY0" fmla="*/ 1018903 h 1018903"/>
                <a:gd name="connsiteX1" fmla="*/ 714103 w 878543"/>
                <a:gd name="connsiteY1" fmla="*/ 644434 h 1018903"/>
                <a:gd name="connsiteX2" fmla="*/ 862148 w 878543"/>
                <a:gd name="connsiteY2" fmla="*/ 0 h 1018903"/>
              </a:gdLst>
              <a:ahLst/>
              <a:cxnLst>
                <a:cxn ang="0">
                  <a:pos x="connsiteX0" y="connsiteY0"/>
                </a:cxn>
                <a:cxn ang="0">
                  <a:pos x="connsiteX1" y="connsiteY1"/>
                </a:cxn>
                <a:cxn ang="0">
                  <a:pos x="connsiteX2" y="connsiteY2"/>
                </a:cxn>
              </a:cxnLst>
              <a:rect l="l" t="t" r="r" b="b"/>
              <a:pathLst>
                <a:path w="878543" h="1018903">
                  <a:moveTo>
                    <a:pt x="0" y="1018903"/>
                  </a:moveTo>
                  <a:cubicBezTo>
                    <a:pt x="263434" y="942702"/>
                    <a:pt x="570412" y="814251"/>
                    <a:pt x="714103" y="644434"/>
                  </a:cubicBezTo>
                  <a:cubicBezTo>
                    <a:pt x="857794" y="474617"/>
                    <a:pt x="907867" y="263434"/>
                    <a:pt x="862148"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35" name="Frihandsfigur: Form 234">
              <a:extLst>
                <a:ext uri="{FF2B5EF4-FFF2-40B4-BE49-F238E27FC236}">
                  <a16:creationId xmlns:a16="http://schemas.microsoft.com/office/drawing/2014/main" id="{127B5088-D19C-48FE-B532-0A89F7323139}"/>
                </a:ext>
              </a:extLst>
            </p:cNvPr>
            <p:cNvSpPr/>
            <p:nvPr/>
          </p:nvSpPr>
          <p:spPr>
            <a:xfrm>
              <a:off x="2361980" y="3329484"/>
              <a:ext cx="450889" cy="1257052"/>
            </a:xfrm>
            <a:custGeom>
              <a:avLst/>
              <a:gdLst>
                <a:gd name="connsiteX0" fmla="*/ 59005 w 468307"/>
                <a:gd name="connsiteY0" fmla="*/ 1088572 h 1108841"/>
                <a:gd name="connsiteX1" fmla="*/ 59005 w 468307"/>
                <a:gd name="connsiteY1" fmla="*/ 1036320 h 1108841"/>
                <a:gd name="connsiteX2" fmla="*/ 24170 w 468307"/>
                <a:gd name="connsiteY2" fmla="*/ 496389 h 1108841"/>
                <a:gd name="connsiteX3" fmla="*/ 468307 w 468307"/>
                <a:gd name="connsiteY3" fmla="*/ 0 h 1108841"/>
              </a:gdLst>
              <a:ahLst/>
              <a:cxnLst>
                <a:cxn ang="0">
                  <a:pos x="connsiteX0" y="connsiteY0"/>
                </a:cxn>
                <a:cxn ang="0">
                  <a:pos x="connsiteX1" y="connsiteY1"/>
                </a:cxn>
                <a:cxn ang="0">
                  <a:pos x="connsiteX2" y="connsiteY2"/>
                </a:cxn>
                <a:cxn ang="0">
                  <a:pos x="connsiteX3" y="connsiteY3"/>
                </a:cxn>
              </a:cxnLst>
              <a:rect l="l" t="t" r="r" b="b"/>
              <a:pathLst>
                <a:path w="468307" h="1108841">
                  <a:moveTo>
                    <a:pt x="59005" y="1088572"/>
                  </a:moveTo>
                  <a:cubicBezTo>
                    <a:pt x="61908" y="1111794"/>
                    <a:pt x="64811" y="1135017"/>
                    <a:pt x="59005" y="1036320"/>
                  </a:cubicBezTo>
                  <a:cubicBezTo>
                    <a:pt x="53199" y="937623"/>
                    <a:pt x="-44047" y="669109"/>
                    <a:pt x="24170" y="496389"/>
                  </a:cubicBezTo>
                  <a:cubicBezTo>
                    <a:pt x="92387" y="323669"/>
                    <a:pt x="280347" y="161834"/>
                    <a:pt x="468307"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36" name="Frihandsfigur: Form 235">
              <a:extLst>
                <a:ext uri="{FF2B5EF4-FFF2-40B4-BE49-F238E27FC236}">
                  <a16:creationId xmlns:a16="http://schemas.microsoft.com/office/drawing/2014/main" id="{A52571A5-39E7-42BC-80F9-40804E05925B}"/>
                </a:ext>
              </a:extLst>
            </p:cNvPr>
            <p:cNvSpPr/>
            <p:nvPr/>
          </p:nvSpPr>
          <p:spPr>
            <a:xfrm>
              <a:off x="1506583" y="3326673"/>
              <a:ext cx="696686" cy="1285838"/>
            </a:xfrm>
            <a:custGeom>
              <a:avLst/>
              <a:gdLst>
                <a:gd name="connsiteX0" fmla="*/ 0 w 696686"/>
                <a:gd name="connsiteY0" fmla="*/ 1132115 h 1132115"/>
                <a:gd name="connsiteX1" fmla="*/ 409303 w 696686"/>
                <a:gd name="connsiteY1" fmla="*/ 418012 h 1132115"/>
                <a:gd name="connsiteX2" fmla="*/ 696686 w 696686"/>
                <a:gd name="connsiteY2" fmla="*/ 0 h 1132115"/>
              </a:gdLst>
              <a:ahLst/>
              <a:cxnLst>
                <a:cxn ang="0">
                  <a:pos x="connsiteX0" y="connsiteY0"/>
                </a:cxn>
                <a:cxn ang="0">
                  <a:pos x="connsiteX1" y="connsiteY1"/>
                </a:cxn>
                <a:cxn ang="0">
                  <a:pos x="connsiteX2" y="connsiteY2"/>
                </a:cxn>
              </a:cxnLst>
              <a:rect l="l" t="t" r="r" b="b"/>
              <a:pathLst>
                <a:path w="696686" h="1132115">
                  <a:moveTo>
                    <a:pt x="0" y="1132115"/>
                  </a:moveTo>
                  <a:cubicBezTo>
                    <a:pt x="146594" y="869406"/>
                    <a:pt x="293189" y="606698"/>
                    <a:pt x="409303" y="418012"/>
                  </a:cubicBezTo>
                  <a:cubicBezTo>
                    <a:pt x="525417" y="229326"/>
                    <a:pt x="611051" y="114663"/>
                    <a:pt x="696686"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8" name="Frihandsfigur: Form 7">
              <a:extLst>
                <a:ext uri="{FF2B5EF4-FFF2-40B4-BE49-F238E27FC236}">
                  <a16:creationId xmlns:a16="http://schemas.microsoft.com/office/drawing/2014/main" id="{5049CEF4-64CA-4B6A-8491-CE35B928B58B}"/>
                </a:ext>
              </a:extLst>
            </p:cNvPr>
            <p:cNvSpPr/>
            <p:nvPr/>
          </p:nvSpPr>
          <p:spPr>
            <a:xfrm>
              <a:off x="10079831" y="3319463"/>
              <a:ext cx="259557" cy="1185862"/>
            </a:xfrm>
            <a:custGeom>
              <a:avLst/>
              <a:gdLst>
                <a:gd name="connsiteX0" fmla="*/ 130969 w 317287"/>
                <a:gd name="connsiteY0" fmla="*/ 1185862 h 1185862"/>
                <a:gd name="connsiteX1" fmla="*/ 314325 w 317287"/>
                <a:gd name="connsiteY1" fmla="*/ 540543 h 1185862"/>
                <a:gd name="connsiteX2" fmla="*/ 0 w 317287"/>
                <a:gd name="connsiteY2" fmla="*/ 0 h 1185862"/>
              </a:gdLst>
              <a:ahLst/>
              <a:cxnLst>
                <a:cxn ang="0">
                  <a:pos x="connsiteX0" y="connsiteY0"/>
                </a:cxn>
                <a:cxn ang="0">
                  <a:pos x="connsiteX1" y="connsiteY1"/>
                </a:cxn>
                <a:cxn ang="0">
                  <a:pos x="connsiteX2" y="connsiteY2"/>
                </a:cxn>
              </a:cxnLst>
              <a:rect l="l" t="t" r="r" b="b"/>
              <a:pathLst>
                <a:path w="317287" h="1185862">
                  <a:moveTo>
                    <a:pt x="130969" y="1185862"/>
                  </a:moveTo>
                  <a:cubicBezTo>
                    <a:pt x="233561" y="962024"/>
                    <a:pt x="336153" y="738187"/>
                    <a:pt x="314325" y="540543"/>
                  </a:cubicBezTo>
                  <a:cubicBezTo>
                    <a:pt x="292497" y="342899"/>
                    <a:pt x="146248" y="171449"/>
                    <a:pt x="0" y="0"/>
                  </a:cubicBezTo>
                </a:path>
              </a:pathLst>
            </a:custGeom>
            <a:noFill/>
            <a:ln>
              <a:solidFill>
                <a:srgbClr val="C00000"/>
              </a:solidFill>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grpSp>
        <p:nvGrpSpPr>
          <p:cNvPr id="10" name="Grupp 9">
            <a:extLst>
              <a:ext uri="{FF2B5EF4-FFF2-40B4-BE49-F238E27FC236}">
                <a16:creationId xmlns:a16="http://schemas.microsoft.com/office/drawing/2014/main" id="{2FA88A4C-28BD-43C3-B504-037467006BFB}"/>
              </a:ext>
            </a:extLst>
          </p:cNvPr>
          <p:cNvGrpSpPr/>
          <p:nvPr/>
        </p:nvGrpSpPr>
        <p:grpSpPr>
          <a:xfrm>
            <a:off x="117667" y="4153935"/>
            <a:ext cx="11693093" cy="1152001"/>
            <a:chOff x="117667" y="4465025"/>
            <a:chExt cx="11693093" cy="1152001"/>
          </a:xfrm>
        </p:grpSpPr>
        <p:sp>
          <p:nvSpPr>
            <p:cNvPr id="108" name="Rektangel 107">
              <a:extLst>
                <a:ext uri="{FF2B5EF4-FFF2-40B4-BE49-F238E27FC236}">
                  <a16:creationId xmlns:a16="http://schemas.microsoft.com/office/drawing/2014/main" id="{482D96A8-DD3D-48A7-BE0D-72D1E457E591}"/>
                </a:ext>
              </a:extLst>
            </p:cNvPr>
            <p:cNvSpPr/>
            <p:nvPr/>
          </p:nvSpPr>
          <p:spPr>
            <a:xfrm>
              <a:off x="4440122" y="4465026"/>
              <a:ext cx="1008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27000" tIns="36000" rIns="13500" bIns="36000" rtlCol="0" anchor="t">
              <a:noAutofit/>
            </a:bodyPr>
            <a:lstStyle/>
            <a:p>
              <a:pPr>
                <a:lnSpc>
                  <a:spcPts val="1200"/>
                </a:lnSpc>
              </a:pPr>
              <a:r>
                <a:rPr lang="sv-SE" sz="1100" dirty="0">
                  <a:solidFill>
                    <a:schemeClr val="tx1"/>
                  </a:solidFill>
                </a:rPr>
                <a:t>Hesekiel skulle bära Israels missgärning i </a:t>
              </a:r>
              <a:r>
                <a:rPr lang="sv-SE" sz="1100" b="1" i="1" dirty="0">
                  <a:solidFill>
                    <a:schemeClr val="tx1"/>
                  </a:solidFill>
                </a:rPr>
                <a:t>390 dagar </a:t>
              </a:r>
              <a:r>
                <a:rPr lang="sv-SE" sz="1100" dirty="0">
                  <a:solidFill>
                    <a:schemeClr val="tx1"/>
                  </a:solidFill>
                </a:rPr>
                <a:t>och Judas i </a:t>
              </a:r>
              <a:r>
                <a:rPr lang="sv-SE" sz="1100" b="1" i="1" dirty="0">
                  <a:solidFill>
                    <a:schemeClr val="tx1"/>
                  </a:solidFill>
                </a:rPr>
                <a:t>40 dagar</a:t>
              </a:r>
              <a:r>
                <a:rPr lang="sv-SE" sz="1100" dirty="0">
                  <a:solidFill>
                    <a:schemeClr val="tx1"/>
                  </a:solidFill>
                </a:rPr>
                <a:t>, </a:t>
              </a:r>
              <a:r>
                <a:rPr lang="sv-SE" sz="1100" dirty="0">
                  <a:solidFill>
                    <a:srgbClr val="C00000"/>
                  </a:solidFill>
                </a:rPr>
                <a:t>en dag för varje år</a:t>
              </a:r>
              <a:r>
                <a:rPr lang="sv-SE" sz="1100" dirty="0">
                  <a:solidFill>
                    <a:schemeClr val="tx1"/>
                  </a:solidFill>
                </a:rPr>
                <a:t>. (Hes 4:4-7) </a:t>
              </a:r>
            </a:p>
          </p:txBody>
        </p:sp>
        <p:sp>
          <p:nvSpPr>
            <p:cNvPr id="109" name="Rektangel 108">
              <a:extLst>
                <a:ext uri="{FF2B5EF4-FFF2-40B4-BE49-F238E27FC236}">
                  <a16:creationId xmlns:a16="http://schemas.microsoft.com/office/drawing/2014/main" id="{15B55E81-6339-4556-896D-16B115A98EB5}"/>
                </a:ext>
              </a:extLst>
            </p:cNvPr>
            <p:cNvSpPr/>
            <p:nvPr/>
          </p:nvSpPr>
          <p:spPr>
            <a:xfrm>
              <a:off x="11270760" y="4465026"/>
              <a:ext cx="540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De ska regera… </a:t>
              </a:r>
              <a:br>
                <a:rPr lang="sv-SE" sz="1100" dirty="0">
                  <a:solidFill>
                    <a:srgbClr val="C00000"/>
                  </a:solidFill>
                </a:rPr>
              </a:br>
              <a:r>
                <a:rPr lang="sv-SE" sz="1100" dirty="0">
                  <a:solidFill>
                    <a:srgbClr val="C00000"/>
                  </a:solidFill>
                </a:rPr>
                <a:t>i evig-heters </a:t>
              </a:r>
              <a:r>
                <a:rPr lang="sv-SE" sz="1100" b="1" i="1" dirty="0">
                  <a:solidFill>
                    <a:srgbClr val="C00000"/>
                  </a:solidFill>
                </a:rPr>
                <a:t>evighet</a:t>
              </a:r>
              <a:r>
                <a:rPr lang="sv-SE" sz="1100" dirty="0">
                  <a:solidFill>
                    <a:srgbClr val="C00000"/>
                  </a:solidFill>
                </a:rPr>
                <a:t>. </a:t>
              </a:r>
              <a:r>
                <a:rPr lang="sv-SE" sz="1100" dirty="0">
                  <a:solidFill>
                    <a:schemeClr val="tx1"/>
                  </a:solidFill>
                </a:rPr>
                <a:t>(Upp 22:5)</a:t>
              </a:r>
            </a:p>
          </p:txBody>
        </p:sp>
        <p:sp>
          <p:nvSpPr>
            <p:cNvPr id="111" name="Rektangel 110">
              <a:extLst>
                <a:ext uri="{FF2B5EF4-FFF2-40B4-BE49-F238E27FC236}">
                  <a16:creationId xmlns:a16="http://schemas.microsoft.com/office/drawing/2014/main" id="{D773F55E-D042-4D93-9EE1-800D0177317A}"/>
                </a:ext>
              </a:extLst>
            </p:cNvPr>
            <p:cNvSpPr/>
            <p:nvPr/>
          </p:nvSpPr>
          <p:spPr>
            <a:xfrm>
              <a:off x="10629475" y="4465026"/>
              <a:ext cx="612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De levde och rege-rade med Kristus i </a:t>
              </a:r>
              <a:r>
                <a:rPr lang="sv-SE" sz="1100" b="1" i="1" dirty="0">
                  <a:solidFill>
                    <a:srgbClr val="C00000"/>
                  </a:solidFill>
                </a:rPr>
                <a:t>1000 år</a:t>
              </a:r>
              <a:r>
                <a:rPr lang="sv-SE" sz="1100" dirty="0">
                  <a:solidFill>
                    <a:srgbClr val="C00000"/>
                  </a:solidFill>
                </a:rPr>
                <a:t>.</a:t>
              </a:r>
              <a:br>
                <a:rPr lang="sv-SE" sz="1100" dirty="0">
                  <a:solidFill>
                    <a:schemeClr val="tx1"/>
                  </a:solidFill>
                  <a:ea typeface="Calibri" panose="020F0502020204030204" pitchFamily="34" charset="0"/>
                  <a:cs typeface="Arial" panose="020B0604020202020204" pitchFamily="34" charset="0"/>
                </a:rPr>
              </a:br>
              <a:r>
                <a:rPr lang="sv-SE" sz="1100" dirty="0">
                  <a:solidFill>
                    <a:schemeClr val="tx1"/>
                  </a:solidFill>
                  <a:ea typeface="Calibri" panose="020F0502020204030204" pitchFamily="34" charset="0"/>
                  <a:cs typeface="Arial" panose="020B0604020202020204" pitchFamily="34" charset="0"/>
                </a:rPr>
                <a:t>(Upp 20:4)</a:t>
              </a:r>
            </a:p>
          </p:txBody>
        </p:sp>
        <p:sp>
          <p:nvSpPr>
            <p:cNvPr id="112" name="Rektangel 111">
              <a:extLst>
                <a:ext uri="{FF2B5EF4-FFF2-40B4-BE49-F238E27FC236}">
                  <a16:creationId xmlns:a16="http://schemas.microsoft.com/office/drawing/2014/main" id="{E58745EC-F488-447E-8B5E-1C7C03496316}"/>
                </a:ext>
              </a:extLst>
            </p:cNvPr>
            <p:cNvSpPr/>
            <p:nvPr/>
          </p:nvSpPr>
          <p:spPr>
            <a:xfrm>
              <a:off x="8201602" y="4465026"/>
              <a:ext cx="972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Om ni… inte lys-snar… ska jag tukta er </a:t>
              </a:r>
              <a:r>
                <a:rPr lang="sv-SE" sz="1100" b="1" i="1" dirty="0">
                  <a:solidFill>
                    <a:srgbClr val="C00000"/>
                  </a:solidFill>
                </a:rPr>
                <a:t>sjufalt värre </a:t>
              </a:r>
              <a:r>
                <a:rPr lang="sv-SE" sz="1100" b="1" i="1" dirty="0">
                  <a:solidFill>
                    <a:schemeClr val="tx1"/>
                  </a:solidFill>
                </a:rPr>
                <a:t>[än 70 år]</a:t>
              </a:r>
              <a:r>
                <a:rPr lang="sv-SE" sz="1100" dirty="0">
                  <a:solidFill>
                    <a:srgbClr val="C00000"/>
                  </a:solidFill>
                </a:rPr>
                <a:t>. </a:t>
              </a:r>
              <a:r>
                <a:rPr lang="sv-SE" sz="1100" dirty="0">
                  <a:solidFill>
                    <a:schemeClr val="tx1"/>
                  </a:solidFill>
                </a:rPr>
                <a:t>(4 gånger i 3 Mos 26 =&gt; 4x 7x70 = 1960 år)</a:t>
              </a:r>
            </a:p>
          </p:txBody>
        </p:sp>
        <p:sp>
          <p:nvSpPr>
            <p:cNvPr id="113" name="Rektangel 112">
              <a:extLst>
                <a:ext uri="{FF2B5EF4-FFF2-40B4-BE49-F238E27FC236}">
                  <a16:creationId xmlns:a16="http://schemas.microsoft.com/office/drawing/2014/main" id="{97544C87-F196-4532-A43C-017E61D8EDB4}"/>
                </a:ext>
              </a:extLst>
            </p:cNvPr>
            <p:cNvSpPr/>
            <p:nvPr/>
          </p:nvSpPr>
          <p:spPr>
            <a:xfrm>
              <a:off x="3726831" y="4465026"/>
              <a:ext cx="684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Sedan Sa-lomo i </a:t>
              </a:r>
              <a:r>
                <a:rPr lang="sv-SE" sz="1100" b="1" i="1" dirty="0">
                  <a:solidFill>
                    <a:srgbClr val="C00000"/>
                  </a:solidFill>
                </a:rPr>
                <a:t>20 år</a:t>
              </a:r>
              <a:r>
                <a:rPr lang="sv-SE" sz="1100" dirty="0">
                  <a:solidFill>
                    <a:srgbClr val="C00000"/>
                  </a:solidFill>
                </a:rPr>
                <a:t> hade byggt på de två husen… </a:t>
              </a:r>
              <a:r>
                <a:rPr lang="sv-SE" sz="1100" dirty="0">
                  <a:solidFill>
                    <a:schemeClr val="tx1"/>
                  </a:solidFill>
                  <a:ea typeface="Calibri" panose="020F0502020204030204" pitchFamily="34" charset="0"/>
                  <a:cs typeface="Arial" panose="020B0604020202020204" pitchFamily="34" charset="0"/>
                </a:rPr>
                <a:t>(1 Kung 9:10)</a:t>
              </a:r>
            </a:p>
          </p:txBody>
        </p:sp>
        <p:sp>
          <p:nvSpPr>
            <p:cNvPr id="114" name="Rektangel 113">
              <a:extLst>
                <a:ext uri="{FF2B5EF4-FFF2-40B4-BE49-F238E27FC236}">
                  <a16:creationId xmlns:a16="http://schemas.microsoft.com/office/drawing/2014/main" id="{F095D991-552A-4AA3-B986-CC8631B51188}"/>
                </a:ext>
              </a:extLst>
            </p:cNvPr>
            <p:cNvSpPr/>
            <p:nvPr/>
          </p:nvSpPr>
          <p:spPr>
            <a:xfrm>
              <a:off x="9916184" y="4465025"/>
              <a:ext cx="684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Dagen kommer </a:t>
              </a:r>
            </a:p>
            <a:p>
              <a:pPr>
                <a:lnSpc>
                  <a:spcPts val="1200"/>
                </a:lnSpc>
              </a:pPr>
              <a:r>
                <a:rPr lang="sv-SE" sz="1100" dirty="0">
                  <a:solidFill>
                    <a:srgbClr val="C00000"/>
                  </a:solidFill>
                </a:rPr>
                <a:t>för </a:t>
              </a:r>
              <a:r>
                <a:rPr lang="sv-SE" sz="1100" cap="small" dirty="0">
                  <a:solidFill>
                    <a:srgbClr val="C00000"/>
                  </a:solidFill>
                </a:rPr>
                <a:t>Herrens</a:t>
              </a:r>
              <a:r>
                <a:rPr lang="sv-SE" sz="1100" dirty="0">
                  <a:solidFill>
                    <a:srgbClr val="C00000"/>
                  </a:solidFill>
                </a:rPr>
                <a:t> hämnd, </a:t>
              </a:r>
              <a:r>
                <a:rPr lang="sv-SE" sz="1100" b="1" i="1" dirty="0">
                  <a:solidFill>
                    <a:srgbClr val="C00000"/>
                  </a:solidFill>
                </a:rPr>
                <a:t>ett vedergäll-ningens år</a:t>
              </a:r>
              <a:r>
                <a:rPr lang="sv-SE" sz="1100" dirty="0">
                  <a:solidFill>
                    <a:srgbClr val="C00000"/>
                  </a:solidFill>
                </a:rPr>
                <a:t>. </a:t>
              </a:r>
              <a:r>
                <a:rPr lang="sv-SE" sz="1100" dirty="0">
                  <a:solidFill>
                    <a:schemeClr val="tx1"/>
                  </a:solidFill>
                  <a:ea typeface="Calibri" panose="020F0502020204030204" pitchFamily="34" charset="0"/>
                  <a:cs typeface="Arial" panose="020B0604020202020204" pitchFamily="34" charset="0"/>
                </a:rPr>
                <a:t>(Jes 34:8)</a:t>
              </a:r>
            </a:p>
          </p:txBody>
        </p:sp>
        <p:sp>
          <p:nvSpPr>
            <p:cNvPr id="115" name="Rektangel 114">
              <a:extLst>
                <a:ext uri="{FF2B5EF4-FFF2-40B4-BE49-F238E27FC236}">
                  <a16:creationId xmlns:a16="http://schemas.microsoft.com/office/drawing/2014/main" id="{788ADDC6-6A89-460E-B16F-58C991D535FB}"/>
                </a:ext>
              </a:extLst>
            </p:cNvPr>
            <p:cNvSpPr/>
            <p:nvPr/>
          </p:nvSpPr>
          <p:spPr>
            <a:xfrm>
              <a:off x="117667" y="4465026"/>
              <a:ext cx="864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27000" tIns="36000" rIns="13500" bIns="36000" rtlCol="0" anchor="t">
              <a:noAutofit/>
            </a:bodyPr>
            <a:lstStyle/>
            <a:p>
              <a:pPr>
                <a:lnSpc>
                  <a:spcPts val="1200"/>
                </a:lnSpc>
              </a:pPr>
              <a:r>
                <a:rPr lang="sv-SE" sz="1100" dirty="0">
                  <a:solidFill>
                    <a:schemeClr val="tx1"/>
                  </a:solidFill>
                </a:rPr>
                <a:t>Genealogier från Adam till Abraham med 1/2 år subtra-herat per generation. </a:t>
              </a:r>
              <a:br>
                <a:rPr lang="sv-SE" sz="1100" dirty="0">
                  <a:solidFill>
                    <a:schemeClr val="tx1"/>
                  </a:solidFill>
                </a:rPr>
              </a:br>
              <a:r>
                <a:rPr lang="sv-SE" sz="1100" dirty="0">
                  <a:solidFill>
                    <a:schemeClr val="tx1"/>
                  </a:solidFill>
                </a:rPr>
                <a:t>(1 Mos 5,11)</a:t>
              </a:r>
            </a:p>
          </p:txBody>
        </p:sp>
        <p:sp>
          <p:nvSpPr>
            <p:cNvPr id="116" name="Rektangel 115">
              <a:extLst>
                <a:ext uri="{FF2B5EF4-FFF2-40B4-BE49-F238E27FC236}">
                  <a16:creationId xmlns:a16="http://schemas.microsoft.com/office/drawing/2014/main" id="{EDC8ABBE-BED1-4860-B268-B6E4B2229BD9}"/>
                </a:ext>
              </a:extLst>
            </p:cNvPr>
            <p:cNvSpPr/>
            <p:nvPr/>
          </p:nvSpPr>
          <p:spPr>
            <a:xfrm>
              <a:off x="2653540" y="4465025"/>
              <a:ext cx="1044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I det </a:t>
              </a:r>
              <a:r>
                <a:rPr lang="sv-SE" sz="1100" b="1" i="1" dirty="0">
                  <a:solidFill>
                    <a:srgbClr val="C00000"/>
                  </a:solidFill>
                </a:rPr>
                <a:t>480:e året</a:t>
              </a:r>
              <a:r>
                <a:rPr lang="sv-SE" sz="1100" dirty="0">
                  <a:solidFill>
                    <a:srgbClr val="C00000"/>
                  </a:solidFill>
                </a:rPr>
                <a:t> efter det att Isra-els barn drog ut ur Egypten… bör-jade [Salomo] bygga </a:t>
              </a:r>
              <a:r>
                <a:rPr lang="sv-SE" sz="1100" cap="small" dirty="0">
                  <a:solidFill>
                    <a:srgbClr val="C00000"/>
                  </a:solidFill>
                </a:rPr>
                <a:t>Herrens</a:t>
              </a:r>
              <a:r>
                <a:rPr lang="sv-SE" sz="1100" dirty="0">
                  <a:solidFill>
                    <a:srgbClr val="C00000"/>
                  </a:solidFill>
                </a:rPr>
                <a:t> hus. </a:t>
              </a:r>
              <a:r>
                <a:rPr lang="sv-SE" sz="1100" dirty="0">
                  <a:solidFill>
                    <a:schemeClr val="tx1"/>
                  </a:solidFill>
                  <a:ea typeface="Calibri" panose="020F0502020204030204" pitchFamily="34" charset="0"/>
                  <a:cs typeface="Arial" panose="020B0604020202020204" pitchFamily="34" charset="0"/>
                </a:rPr>
                <a:t>(1 Kung 6:1)</a:t>
              </a:r>
            </a:p>
          </p:txBody>
        </p:sp>
        <p:sp>
          <p:nvSpPr>
            <p:cNvPr id="117" name="Rektangel 116">
              <a:extLst>
                <a:ext uri="{FF2B5EF4-FFF2-40B4-BE49-F238E27FC236}">
                  <a16:creationId xmlns:a16="http://schemas.microsoft.com/office/drawing/2014/main" id="{3C28D63E-E7A2-49F2-A816-0124E6DA3C5B}"/>
                </a:ext>
              </a:extLst>
            </p:cNvPr>
            <p:cNvSpPr/>
            <p:nvPr/>
          </p:nvSpPr>
          <p:spPr>
            <a:xfrm>
              <a:off x="9202893" y="4465026"/>
              <a:ext cx="684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Han ska stadfästa ett förbund… under</a:t>
              </a:r>
              <a:br>
                <a:rPr lang="sv-SE" sz="1100" dirty="0">
                  <a:solidFill>
                    <a:srgbClr val="C00000"/>
                  </a:solidFill>
                </a:rPr>
              </a:br>
              <a:r>
                <a:rPr lang="sv-SE" sz="1100" b="1" i="1" dirty="0">
                  <a:solidFill>
                    <a:srgbClr val="C00000"/>
                  </a:solidFill>
                </a:rPr>
                <a:t>1 vecka</a:t>
              </a:r>
              <a:r>
                <a:rPr lang="sv-SE" sz="1100" dirty="0">
                  <a:solidFill>
                    <a:srgbClr val="C00000"/>
                  </a:solidFill>
                </a:rPr>
                <a:t>… </a:t>
              </a:r>
              <a:r>
                <a:rPr lang="sv-SE" sz="1100" dirty="0">
                  <a:solidFill>
                    <a:schemeClr val="tx1"/>
                  </a:solidFill>
                </a:rPr>
                <a:t>(Dan 9:27)</a:t>
              </a:r>
            </a:p>
          </p:txBody>
        </p:sp>
        <p:sp>
          <p:nvSpPr>
            <p:cNvPr id="118" name="Rektangel 117">
              <a:extLst>
                <a:ext uri="{FF2B5EF4-FFF2-40B4-BE49-F238E27FC236}">
                  <a16:creationId xmlns:a16="http://schemas.microsoft.com/office/drawing/2014/main" id="{EE2B111F-0D9F-4ABE-85B4-5D8A5D72E198}"/>
                </a:ext>
              </a:extLst>
            </p:cNvPr>
            <p:cNvSpPr/>
            <p:nvPr/>
          </p:nvSpPr>
          <p:spPr>
            <a:xfrm>
              <a:off x="5477413" y="4465026"/>
              <a:ext cx="720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27000" tIns="36000" rIns="13500" bIns="36000" rtlCol="0" anchor="t">
              <a:noAutofit/>
            </a:bodyPr>
            <a:lstStyle/>
            <a:p>
              <a:pPr>
                <a:lnSpc>
                  <a:spcPts val="1200"/>
                </a:lnSpc>
              </a:pPr>
              <a:r>
                <a:rPr lang="sv-SE" sz="1100" dirty="0">
                  <a:solidFill>
                    <a:srgbClr val="C00000"/>
                  </a:solidFill>
                </a:rPr>
                <a:t>Hela detta land ska ödeläggas… och… tjäna Babels kung i </a:t>
              </a:r>
              <a:r>
                <a:rPr lang="sv-SE" sz="1100" b="1" i="1" dirty="0">
                  <a:solidFill>
                    <a:srgbClr val="C00000"/>
                  </a:solidFill>
                </a:rPr>
                <a:t>70 år</a:t>
              </a:r>
              <a:r>
                <a:rPr lang="sv-SE" sz="1100" dirty="0">
                  <a:solidFill>
                    <a:srgbClr val="C00000"/>
                  </a:solidFill>
                  <a:ea typeface="Calibri" panose="020F0502020204030204" pitchFamily="34" charset="0"/>
                  <a:cs typeface="Arial" panose="020B0604020202020204" pitchFamily="34" charset="0"/>
                </a:rPr>
                <a:t>. </a:t>
              </a:r>
              <a:br>
                <a:rPr lang="sv-SE" sz="1100" dirty="0">
                  <a:solidFill>
                    <a:srgbClr val="C00000"/>
                  </a:solidFill>
                  <a:ea typeface="Calibri" panose="020F0502020204030204" pitchFamily="34" charset="0"/>
                  <a:cs typeface="Arial" panose="020B0604020202020204" pitchFamily="34" charset="0"/>
                </a:rPr>
              </a:br>
              <a:r>
                <a:rPr lang="sv-SE" sz="1100" dirty="0">
                  <a:solidFill>
                    <a:schemeClr val="tx1"/>
                  </a:solidFill>
                  <a:ea typeface="Calibri" panose="020F0502020204030204" pitchFamily="34" charset="0"/>
                  <a:cs typeface="Arial" panose="020B0604020202020204" pitchFamily="34" charset="0"/>
                </a:rPr>
                <a:t>(Jer 25:11)</a:t>
              </a:r>
            </a:p>
          </p:txBody>
        </p:sp>
        <p:sp>
          <p:nvSpPr>
            <p:cNvPr id="122" name="Rektangel 121">
              <a:extLst>
                <a:ext uri="{FF2B5EF4-FFF2-40B4-BE49-F238E27FC236}">
                  <a16:creationId xmlns:a16="http://schemas.microsoft.com/office/drawing/2014/main" id="{C7615789-9287-41B9-8F3B-10828ACAE6C7}"/>
                </a:ext>
              </a:extLst>
            </p:cNvPr>
            <p:cNvSpPr/>
            <p:nvPr/>
          </p:nvSpPr>
          <p:spPr>
            <a:xfrm>
              <a:off x="6226704" y="4465026"/>
              <a:ext cx="1332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Från det att ordet gått ut om att Jerusalem ska återställas… till dess att den Smorde Fursten kommer, ska det gå </a:t>
              </a:r>
              <a:r>
                <a:rPr lang="sv-SE" sz="1100" b="1" i="1" dirty="0">
                  <a:solidFill>
                    <a:srgbClr val="C00000"/>
                  </a:solidFill>
                </a:rPr>
                <a:t>7 veckor och 62 veckor</a:t>
              </a:r>
              <a:r>
                <a:rPr lang="sv-SE" sz="1100" dirty="0">
                  <a:solidFill>
                    <a:srgbClr val="C00000"/>
                  </a:solidFill>
                </a:rPr>
                <a:t>.</a:t>
              </a:r>
              <a:r>
                <a:rPr lang="sv-SE" altLang="sv-SE" sz="1100" dirty="0">
                  <a:solidFill>
                    <a:srgbClr val="C00000"/>
                  </a:solidFill>
                </a:rPr>
                <a:t> </a:t>
              </a:r>
              <a:r>
                <a:rPr lang="sv-SE" altLang="sv-SE" sz="1100" dirty="0">
                  <a:solidFill>
                    <a:schemeClr val="tx1"/>
                  </a:solidFill>
                </a:rPr>
                <a:t>(Dan 9:25)</a:t>
              </a:r>
              <a:endParaRPr lang="sv-SE" sz="1100" dirty="0">
                <a:solidFill>
                  <a:schemeClr val="tx1"/>
                </a:solidFill>
              </a:endParaRPr>
            </a:p>
          </p:txBody>
        </p:sp>
        <p:sp>
          <p:nvSpPr>
            <p:cNvPr id="121" name="Rektangel 120">
              <a:extLst>
                <a:ext uri="{FF2B5EF4-FFF2-40B4-BE49-F238E27FC236}">
                  <a16:creationId xmlns:a16="http://schemas.microsoft.com/office/drawing/2014/main" id="{0B79F020-CF5B-42E6-ADFD-D81272FC9B40}"/>
                </a:ext>
              </a:extLst>
            </p:cNvPr>
            <p:cNvSpPr/>
            <p:nvPr/>
          </p:nvSpPr>
          <p:spPr>
            <a:xfrm>
              <a:off x="1688249" y="4465025"/>
              <a:ext cx="936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ea typeface="Calibri" panose="020F0502020204030204" pitchFamily="34" charset="0"/>
                  <a:cs typeface="Arial" panose="020B0604020202020204" pitchFamily="34" charset="0"/>
                </a:rPr>
                <a:t>[Abrahams]</a:t>
              </a:r>
              <a:r>
                <a:rPr lang="sv-SE" sz="1100" dirty="0">
                  <a:solidFill>
                    <a:srgbClr val="C00000"/>
                  </a:solidFill>
                </a:rPr>
                <a:t> efterkomman-de ska bo som främlingar i ett land som inte är deras… i </a:t>
              </a:r>
              <a:r>
                <a:rPr lang="sv-SE" sz="1100" b="1" i="1" dirty="0">
                  <a:solidFill>
                    <a:srgbClr val="C00000"/>
                  </a:solidFill>
                </a:rPr>
                <a:t>400 år</a:t>
              </a:r>
              <a:r>
                <a:rPr lang="sv-SE" sz="1100" dirty="0">
                  <a:solidFill>
                    <a:srgbClr val="C00000"/>
                  </a:solidFill>
                </a:rPr>
                <a:t>. </a:t>
              </a:r>
              <a:r>
                <a:rPr lang="sv-SE" sz="1100" dirty="0">
                  <a:solidFill>
                    <a:schemeClr val="tx1"/>
                  </a:solidFill>
                  <a:ea typeface="Calibri" panose="020F0502020204030204" pitchFamily="34" charset="0"/>
                  <a:cs typeface="Arial" panose="020B0604020202020204" pitchFamily="34" charset="0"/>
                </a:rPr>
                <a:t>(Apg 7:6)</a:t>
              </a:r>
            </a:p>
          </p:txBody>
        </p:sp>
        <p:sp>
          <p:nvSpPr>
            <p:cNvPr id="107" name="Rektangel 106">
              <a:extLst>
                <a:ext uri="{FF2B5EF4-FFF2-40B4-BE49-F238E27FC236}">
                  <a16:creationId xmlns:a16="http://schemas.microsoft.com/office/drawing/2014/main" id="{F86CFF73-4227-4116-B3A7-178DDA819C90}"/>
                </a:ext>
              </a:extLst>
            </p:cNvPr>
            <p:cNvSpPr/>
            <p:nvPr/>
          </p:nvSpPr>
          <p:spPr>
            <a:xfrm>
              <a:off x="1010958" y="4465026"/>
              <a:ext cx="648000"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27000" tIns="36000" rIns="13500" bIns="36000" rtlCol="0" anchor="t">
              <a:noAutofit/>
            </a:bodyPr>
            <a:lstStyle/>
            <a:p>
              <a:pPr>
                <a:lnSpc>
                  <a:spcPts val="1200"/>
                </a:lnSpc>
              </a:pPr>
              <a:r>
                <a:rPr lang="sv-SE" sz="1100" dirty="0">
                  <a:solidFill>
                    <a:srgbClr val="C00000"/>
                  </a:solidFill>
                </a:rPr>
                <a:t>Abraham var </a:t>
              </a:r>
              <a:r>
                <a:rPr lang="sv-SE" sz="1100" b="1" i="1" dirty="0">
                  <a:solidFill>
                    <a:srgbClr val="C00000"/>
                  </a:solidFill>
                </a:rPr>
                <a:t>100 år</a:t>
              </a:r>
              <a:r>
                <a:rPr lang="sv-SE" sz="1100" dirty="0">
                  <a:solidFill>
                    <a:srgbClr val="C00000"/>
                  </a:solidFill>
                </a:rPr>
                <a:t> när hans son Isak föddes. </a:t>
              </a:r>
              <a:br>
                <a:rPr lang="sv-SE" sz="1100" dirty="0">
                  <a:solidFill>
                    <a:srgbClr val="C00000"/>
                  </a:solidFill>
                </a:rPr>
              </a:br>
              <a:r>
                <a:rPr lang="sv-SE" sz="1100" dirty="0">
                  <a:solidFill>
                    <a:schemeClr val="tx1"/>
                  </a:solidFill>
                  <a:ea typeface="Calibri" panose="020F0502020204030204" pitchFamily="34" charset="0"/>
                  <a:cs typeface="Arial" panose="020B0604020202020204" pitchFamily="34" charset="0"/>
                </a:rPr>
                <a:t>(1 Mos 21:5)</a:t>
              </a:r>
              <a:endParaRPr lang="sv-SE" sz="1100" dirty="0">
                <a:ea typeface="Calibri" panose="020F0502020204030204" pitchFamily="34" charset="0"/>
                <a:cs typeface="Arial" panose="020B0604020202020204" pitchFamily="34" charset="0"/>
              </a:endParaRPr>
            </a:p>
          </p:txBody>
        </p:sp>
        <p:sp>
          <p:nvSpPr>
            <p:cNvPr id="119" name="Rektangel 118">
              <a:extLst>
                <a:ext uri="{FF2B5EF4-FFF2-40B4-BE49-F238E27FC236}">
                  <a16:creationId xmlns:a16="http://schemas.microsoft.com/office/drawing/2014/main" id="{682BD53E-BE9D-4721-A00C-695444DE4165}"/>
                </a:ext>
              </a:extLst>
            </p:cNvPr>
            <p:cNvSpPr/>
            <p:nvPr/>
          </p:nvSpPr>
          <p:spPr>
            <a:xfrm>
              <a:off x="7587995" y="4465026"/>
              <a:ext cx="584316" cy="1152000"/>
            </a:xfrm>
            <a:prstGeom prst="rect">
              <a:avLst/>
            </a:prstGeom>
            <a:solidFill>
              <a:srgbClr val="F0F0F0"/>
            </a:solid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000" tIns="36000" rIns="13500" bIns="36000" numCol="1" spcCol="0" rtlCol="0" fromWordArt="0" anchor="t" anchorCtr="0" forceAA="0" compatLnSpc="1">
              <a:prstTxWarp prst="textNoShape">
                <a:avLst/>
              </a:prstTxWarp>
              <a:noAutofit/>
            </a:bodyPr>
            <a:lstStyle/>
            <a:p>
              <a:pPr>
                <a:lnSpc>
                  <a:spcPts val="1200"/>
                </a:lnSpc>
              </a:pPr>
              <a:r>
                <a:rPr lang="sv-SE" sz="1100" dirty="0">
                  <a:solidFill>
                    <a:srgbClr val="C00000"/>
                  </a:solidFill>
                </a:rPr>
                <a:t>Om </a:t>
              </a:r>
              <a:r>
                <a:rPr lang="sv-SE" sz="1100" b="1" dirty="0">
                  <a:solidFill>
                    <a:srgbClr val="C00000"/>
                  </a:solidFill>
                </a:rPr>
                <a:t>40 dagar</a:t>
              </a:r>
              <a:r>
                <a:rPr lang="sv-SE" sz="1100" dirty="0">
                  <a:solidFill>
                    <a:srgbClr val="C00000"/>
                  </a:solidFill>
                </a:rPr>
                <a:t> ska Nineve förstöras.</a:t>
              </a:r>
              <a:r>
                <a:rPr lang="sv-SE" sz="1100" dirty="0"/>
                <a:t> </a:t>
              </a:r>
              <a:r>
                <a:rPr lang="sv-SE" sz="1100" dirty="0">
                  <a:solidFill>
                    <a:schemeClr val="tx1"/>
                  </a:solidFill>
                </a:rPr>
                <a:t>(Jona 3:4)</a:t>
              </a:r>
            </a:p>
          </p:txBody>
        </p:sp>
      </p:grpSp>
      <p:sp>
        <p:nvSpPr>
          <p:cNvPr id="3" name="Rubrik 2">
            <a:extLst>
              <a:ext uri="{FF2B5EF4-FFF2-40B4-BE49-F238E27FC236}">
                <a16:creationId xmlns:a16="http://schemas.microsoft.com/office/drawing/2014/main" id="{05DB15D4-574A-4398-A2E8-344CEC6CE4B9}"/>
              </a:ext>
            </a:extLst>
          </p:cNvPr>
          <p:cNvSpPr>
            <a:spLocks noGrp="1"/>
          </p:cNvSpPr>
          <p:nvPr>
            <p:ph type="title"/>
          </p:nvPr>
        </p:nvSpPr>
        <p:spPr/>
        <p:txBody>
          <a:bodyPr/>
          <a:lstStyle/>
          <a:p>
            <a:r>
              <a:rPr lang="sv-SE" dirty="0"/>
              <a:t>När kommer han då?</a:t>
            </a:r>
            <a:endParaRPr lang="LID4096" dirty="0"/>
          </a:p>
        </p:txBody>
      </p:sp>
      <p:sp>
        <p:nvSpPr>
          <p:cNvPr id="5" name="textruta 4">
            <a:extLst>
              <a:ext uri="{FF2B5EF4-FFF2-40B4-BE49-F238E27FC236}">
                <a16:creationId xmlns:a16="http://schemas.microsoft.com/office/drawing/2014/main" id="{87189980-CD20-4AF0-9577-08B2EAC5A8B6}"/>
              </a:ext>
            </a:extLst>
          </p:cNvPr>
          <p:cNvSpPr txBox="1"/>
          <p:nvPr/>
        </p:nvSpPr>
        <p:spPr>
          <a:xfrm>
            <a:off x="11533307" y="3133565"/>
            <a:ext cx="528540" cy="553998"/>
          </a:xfrm>
          <a:prstGeom prst="rect">
            <a:avLst/>
          </a:prstGeom>
          <a:noFill/>
        </p:spPr>
        <p:txBody>
          <a:bodyPr wrap="square" lIns="0" tIns="0" rIns="0" bIns="0" rtlCol="0">
            <a:spAutoFit/>
          </a:bodyPr>
          <a:lstStyle/>
          <a:p>
            <a:pPr algn="ctr"/>
            <a:r>
              <a:rPr lang="sv-SE" sz="1200" dirty="0"/>
              <a:t>Skalan är inte linjär!</a:t>
            </a:r>
            <a:endParaRPr lang="LID4096" sz="1200" dirty="0"/>
          </a:p>
        </p:txBody>
      </p:sp>
      <p:grpSp>
        <p:nvGrpSpPr>
          <p:cNvPr id="11" name="Grupp 10">
            <a:extLst>
              <a:ext uri="{FF2B5EF4-FFF2-40B4-BE49-F238E27FC236}">
                <a16:creationId xmlns:a16="http://schemas.microsoft.com/office/drawing/2014/main" id="{51BF898B-E8A0-43C5-981A-7C174AA6AAAE}"/>
              </a:ext>
            </a:extLst>
          </p:cNvPr>
          <p:cNvGrpSpPr/>
          <p:nvPr/>
        </p:nvGrpSpPr>
        <p:grpSpPr>
          <a:xfrm>
            <a:off x="1082369" y="5438093"/>
            <a:ext cx="8294011" cy="1303809"/>
            <a:chOff x="565609" y="5494264"/>
            <a:chExt cx="8294011" cy="1303809"/>
          </a:xfrm>
          <a:solidFill>
            <a:schemeClr val="bg1">
              <a:lumMod val="85000"/>
            </a:schemeClr>
          </a:solidFill>
        </p:grpSpPr>
        <p:sp>
          <p:nvSpPr>
            <p:cNvPr id="124" name="textruta 123">
              <a:extLst>
                <a:ext uri="{FF2B5EF4-FFF2-40B4-BE49-F238E27FC236}">
                  <a16:creationId xmlns:a16="http://schemas.microsoft.com/office/drawing/2014/main" id="{A8108911-2D60-4EF8-AD35-31930718BCDD}"/>
                </a:ext>
              </a:extLst>
            </p:cNvPr>
            <p:cNvSpPr txBox="1"/>
            <p:nvPr/>
          </p:nvSpPr>
          <p:spPr>
            <a:xfrm>
              <a:off x="565609" y="5494264"/>
              <a:ext cx="8294011" cy="1303809"/>
            </a:xfrm>
            <a:prstGeom prst="rect">
              <a:avLst/>
            </a:prstGeom>
          </p:spPr>
          <p:style>
            <a:lnRef idx="1">
              <a:schemeClr val="accent3"/>
            </a:lnRef>
            <a:fillRef idx="2">
              <a:schemeClr val="accent3"/>
            </a:fillRef>
            <a:effectRef idx="1">
              <a:schemeClr val="accent3"/>
            </a:effectRef>
            <a:fontRef idx="minor">
              <a:schemeClr val="dk1"/>
            </a:fontRef>
          </p:style>
          <p:txBody>
            <a:bodyPr wrap="square" lIns="1728000" tIns="36000" rIns="0" bIns="36000" rtlCol="0">
              <a:spAutoFit/>
            </a:bodyPr>
            <a:lstStyle/>
            <a:p>
              <a:r>
                <a:rPr lang="sv-SE" sz="2000" b="1" i="1" dirty="0"/>
                <a:t>100 % Biblisk</a:t>
              </a:r>
              <a:r>
                <a:rPr lang="sv-SE" sz="2000" dirty="0">
                  <a:effectLst>
                    <a:outerShdw blurRad="38100" dist="38100" dir="2700000" algn="tl">
                      <a:srgbClr val="000000">
                        <a:alpha val="43137"/>
                      </a:srgbClr>
                    </a:outerShdw>
                  </a:effectLst>
                </a:rPr>
                <a:t> </a:t>
              </a:r>
              <a:r>
                <a:rPr lang="sv-SE" sz="2000" dirty="0"/>
                <a:t>(inga personliga tilltal och ingen sekulär historia)</a:t>
              </a:r>
            </a:p>
            <a:p>
              <a:pPr>
                <a:tabLst>
                  <a:tab pos="1790700" algn="l"/>
                </a:tabLst>
              </a:pPr>
              <a:r>
                <a:rPr lang="sv-SE" sz="2000" b="1" i="1" dirty="0"/>
                <a:t>Komplett</a:t>
              </a:r>
              <a:r>
                <a:rPr lang="sv-SE" sz="2000" dirty="0">
                  <a:effectLst>
                    <a:outerShdw blurRad="38100" dist="38100" dir="2700000" algn="tl">
                      <a:srgbClr val="000000">
                        <a:alpha val="43137"/>
                      </a:srgbClr>
                    </a:outerShdw>
                  </a:effectLst>
                </a:rPr>
                <a:t> </a:t>
              </a:r>
              <a:r>
                <a:rPr lang="sv-SE" sz="2000" dirty="0"/>
                <a:t>(inga luckor)</a:t>
              </a:r>
            </a:p>
            <a:p>
              <a:pPr>
                <a:tabLst>
                  <a:tab pos="1790700" algn="l"/>
                </a:tabLst>
              </a:pPr>
              <a:r>
                <a:rPr lang="sv-SE" sz="2000" b="1" i="1" dirty="0"/>
                <a:t>Exakt</a:t>
              </a:r>
              <a:r>
                <a:rPr lang="sv-SE" sz="2000" dirty="0"/>
                <a:t> (6000 + 1000 år förväntas från annan bibelexegetik)</a:t>
              </a:r>
            </a:p>
            <a:p>
              <a:pPr>
                <a:tabLst>
                  <a:tab pos="1790700" algn="l"/>
                </a:tabLst>
              </a:pPr>
              <a:r>
                <a:rPr lang="sv-SE" sz="2000" b="1" i="1" dirty="0"/>
                <a:t>Verifierad</a:t>
              </a:r>
              <a:r>
                <a:rPr lang="sv-SE" sz="2000" dirty="0"/>
                <a:t> (jubelårstakt)</a:t>
              </a:r>
            </a:p>
          </p:txBody>
        </p:sp>
        <p:sp>
          <p:nvSpPr>
            <p:cNvPr id="127" name="textruta 126">
              <a:extLst>
                <a:ext uri="{FF2B5EF4-FFF2-40B4-BE49-F238E27FC236}">
                  <a16:creationId xmlns:a16="http://schemas.microsoft.com/office/drawing/2014/main" id="{F1BF8344-9DAC-4342-85D8-8F0EC18FED6D}"/>
                </a:ext>
              </a:extLst>
            </p:cNvPr>
            <p:cNvSpPr txBox="1"/>
            <p:nvPr/>
          </p:nvSpPr>
          <p:spPr>
            <a:xfrm>
              <a:off x="645126" y="5494264"/>
              <a:ext cx="1527224" cy="344128"/>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lIns="0" tIns="36000" rIns="0" bIns="0">
              <a:spAutoFit/>
            </a:bodyPr>
            <a:lstStyle/>
            <a:p>
              <a:r>
                <a:rPr kumimoji="0" lang="sv-SE" sz="2000" b="1" i="1" u="none" strike="noStrike" kern="1200" cap="none" spc="0" normalizeH="0" baseline="0" noProof="0" dirty="0">
                  <a:ln>
                    <a:noFill/>
                  </a:ln>
                  <a:solidFill>
                    <a:schemeClr val="accent6">
                      <a:lumMod val="75000"/>
                    </a:schemeClr>
                  </a:solidFill>
                  <a:uLnTx/>
                  <a:uFillTx/>
                  <a:latin typeface="Calibri"/>
                  <a:ea typeface="+mn-ea"/>
                  <a:cs typeface="+mn-cs"/>
                </a:rPr>
                <a:t>Kronologin </a:t>
              </a:r>
              <a:r>
                <a:rPr kumimoji="0" lang="sv-SE" sz="2000" b="1" i="1" u="none" strike="noStrike" kern="1200" cap="none" spc="0" normalizeH="0" baseline="0" noProof="0" dirty="0">
                  <a:ln>
                    <a:noFill/>
                  </a:ln>
                  <a:solidFill>
                    <a:schemeClr val="accent6">
                      <a:lumMod val="75000"/>
                    </a:schemeClr>
                  </a:solidFill>
                  <a:uLnTx/>
                  <a:uFillTx/>
                  <a:latin typeface="Calibri"/>
                </a:rPr>
                <a:t>är:</a:t>
              </a:r>
              <a:endParaRPr lang="LID4096" i="1" dirty="0">
                <a:solidFill>
                  <a:schemeClr val="accent6">
                    <a:lumMod val="75000"/>
                  </a:schemeClr>
                </a:solidFill>
              </a:endParaRPr>
            </a:p>
          </p:txBody>
        </p:sp>
      </p:grpSp>
      <p:grpSp>
        <p:nvGrpSpPr>
          <p:cNvPr id="44" name="Grupp 43">
            <a:extLst>
              <a:ext uri="{FF2B5EF4-FFF2-40B4-BE49-F238E27FC236}">
                <a16:creationId xmlns:a16="http://schemas.microsoft.com/office/drawing/2014/main" id="{AC41D804-30EE-4F28-8D05-6A2B7962CE5C}"/>
              </a:ext>
            </a:extLst>
          </p:cNvPr>
          <p:cNvGrpSpPr/>
          <p:nvPr/>
        </p:nvGrpSpPr>
        <p:grpSpPr>
          <a:xfrm>
            <a:off x="8198381" y="196070"/>
            <a:ext cx="2584620" cy="3725415"/>
            <a:chOff x="8198381" y="196070"/>
            <a:chExt cx="2584620" cy="3725415"/>
          </a:xfrm>
        </p:grpSpPr>
        <p:sp>
          <p:nvSpPr>
            <p:cNvPr id="12" name="Ellips 11">
              <a:extLst>
                <a:ext uri="{FF2B5EF4-FFF2-40B4-BE49-F238E27FC236}">
                  <a16:creationId xmlns:a16="http://schemas.microsoft.com/office/drawing/2014/main" id="{94E5B98B-7290-48AF-88FD-B95D7B0BD022}"/>
                </a:ext>
              </a:extLst>
            </p:cNvPr>
            <p:cNvSpPr/>
            <p:nvPr/>
          </p:nvSpPr>
          <p:spPr>
            <a:xfrm>
              <a:off x="8198381" y="3635078"/>
              <a:ext cx="524188" cy="282482"/>
            </a:xfrm>
            <a:prstGeom prst="ellipse">
              <a:avLst/>
            </a:prstGeom>
            <a:solidFill>
              <a:srgbClr val="E1002B">
                <a:alpha val="1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3" name="Ellips 12">
              <a:extLst>
                <a:ext uri="{FF2B5EF4-FFF2-40B4-BE49-F238E27FC236}">
                  <a16:creationId xmlns:a16="http://schemas.microsoft.com/office/drawing/2014/main" id="{EDBF8EE8-B9A0-4CD5-B4C7-4349EB3A8746}"/>
                </a:ext>
              </a:extLst>
            </p:cNvPr>
            <p:cNvSpPr/>
            <p:nvPr/>
          </p:nvSpPr>
          <p:spPr>
            <a:xfrm>
              <a:off x="9589032" y="3639003"/>
              <a:ext cx="524188" cy="282482"/>
            </a:xfrm>
            <a:prstGeom prst="ellipse">
              <a:avLst/>
            </a:prstGeom>
            <a:solidFill>
              <a:srgbClr val="E1002B">
                <a:alpha val="1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4" name="Ellips 13">
              <a:extLst>
                <a:ext uri="{FF2B5EF4-FFF2-40B4-BE49-F238E27FC236}">
                  <a16:creationId xmlns:a16="http://schemas.microsoft.com/office/drawing/2014/main" id="{3E488C09-8020-49F8-A99B-217D290F9378}"/>
                </a:ext>
              </a:extLst>
            </p:cNvPr>
            <p:cNvSpPr/>
            <p:nvPr/>
          </p:nvSpPr>
          <p:spPr>
            <a:xfrm rot="18258756">
              <a:off x="8214702" y="1344331"/>
              <a:ext cx="1128018" cy="419771"/>
            </a:xfrm>
            <a:prstGeom prst="ellipse">
              <a:avLst/>
            </a:prstGeom>
            <a:solidFill>
              <a:srgbClr val="E1002B">
                <a:alpha val="1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5" name="Ellips 14">
              <a:extLst>
                <a:ext uri="{FF2B5EF4-FFF2-40B4-BE49-F238E27FC236}">
                  <a16:creationId xmlns:a16="http://schemas.microsoft.com/office/drawing/2014/main" id="{3CFB969F-7E4C-4CBC-816E-E96B2900F651}"/>
                </a:ext>
              </a:extLst>
            </p:cNvPr>
            <p:cNvSpPr/>
            <p:nvPr/>
          </p:nvSpPr>
          <p:spPr>
            <a:xfrm rot="18258756">
              <a:off x="9614589" y="1348256"/>
              <a:ext cx="1128018" cy="419771"/>
            </a:xfrm>
            <a:prstGeom prst="ellipse">
              <a:avLst/>
            </a:prstGeom>
            <a:solidFill>
              <a:srgbClr val="E1002B">
                <a:alpha val="1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32" name="Ellips 31">
              <a:extLst>
                <a:ext uri="{FF2B5EF4-FFF2-40B4-BE49-F238E27FC236}">
                  <a16:creationId xmlns:a16="http://schemas.microsoft.com/office/drawing/2014/main" id="{880330BB-3B6C-4EFC-8DEC-8FADD0920ABC}"/>
                </a:ext>
              </a:extLst>
            </p:cNvPr>
            <p:cNvSpPr/>
            <p:nvPr/>
          </p:nvSpPr>
          <p:spPr>
            <a:xfrm>
              <a:off x="8524918" y="196070"/>
              <a:ext cx="2258083" cy="6875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dirty="0"/>
                <a:t>Återkomsten går att beräkna!</a:t>
              </a:r>
              <a:endParaRPr lang="LID4096" dirty="0"/>
            </a:p>
          </p:txBody>
        </p:sp>
        <p:cxnSp>
          <p:nvCxnSpPr>
            <p:cNvPr id="34" name="Rak pilkoppling 33">
              <a:extLst>
                <a:ext uri="{FF2B5EF4-FFF2-40B4-BE49-F238E27FC236}">
                  <a16:creationId xmlns:a16="http://schemas.microsoft.com/office/drawing/2014/main" id="{527DD826-3FF9-4501-87FB-3DC2F4506E0D}"/>
                </a:ext>
              </a:extLst>
            </p:cNvPr>
            <p:cNvCxnSpPr>
              <a:stCxn id="32" idx="4"/>
            </p:cNvCxnSpPr>
            <p:nvPr/>
          </p:nvCxnSpPr>
          <p:spPr>
            <a:xfrm flipH="1">
              <a:off x="9173602" y="883647"/>
              <a:ext cx="480358" cy="284924"/>
            </a:xfrm>
            <a:prstGeom prst="straightConnector1">
              <a:avLst/>
            </a:prstGeom>
            <a:ln w="28575">
              <a:tailEnd type="stealth" w="lg" len="lg"/>
            </a:ln>
          </p:spPr>
          <p:style>
            <a:lnRef idx="1">
              <a:schemeClr val="accent1"/>
            </a:lnRef>
            <a:fillRef idx="0">
              <a:schemeClr val="accent1"/>
            </a:fillRef>
            <a:effectRef idx="0">
              <a:schemeClr val="accent1"/>
            </a:effectRef>
            <a:fontRef idx="minor">
              <a:schemeClr val="tx1"/>
            </a:fontRef>
          </p:style>
        </p:cxnSp>
        <p:cxnSp>
          <p:nvCxnSpPr>
            <p:cNvPr id="149" name="Rak pilkoppling 148">
              <a:extLst>
                <a:ext uri="{FF2B5EF4-FFF2-40B4-BE49-F238E27FC236}">
                  <a16:creationId xmlns:a16="http://schemas.microsoft.com/office/drawing/2014/main" id="{58CC2F5F-A878-4D49-9E13-0057303E9236}"/>
                </a:ext>
              </a:extLst>
            </p:cNvPr>
            <p:cNvCxnSpPr>
              <a:cxnSpLocks/>
              <a:stCxn id="32" idx="4"/>
            </p:cNvCxnSpPr>
            <p:nvPr/>
          </p:nvCxnSpPr>
          <p:spPr>
            <a:xfrm>
              <a:off x="9653960" y="883647"/>
              <a:ext cx="448225" cy="353939"/>
            </a:xfrm>
            <a:prstGeom prst="straightConnector1">
              <a:avLst/>
            </a:prstGeom>
            <a:ln w="28575">
              <a:tailEnd type="stealth" w="lg" len="lg"/>
            </a:ln>
          </p:spPr>
          <p:style>
            <a:lnRef idx="1">
              <a:schemeClr val="accent1"/>
            </a:lnRef>
            <a:fillRef idx="0">
              <a:schemeClr val="accent1"/>
            </a:fillRef>
            <a:effectRef idx="0">
              <a:schemeClr val="accent1"/>
            </a:effectRef>
            <a:fontRef idx="minor">
              <a:schemeClr val="tx1"/>
            </a:fontRef>
          </p:style>
        </p:cxnSp>
        <p:cxnSp>
          <p:nvCxnSpPr>
            <p:cNvPr id="150" name="Rak pilkoppling 149">
              <a:extLst>
                <a:ext uri="{FF2B5EF4-FFF2-40B4-BE49-F238E27FC236}">
                  <a16:creationId xmlns:a16="http://schemas.microsoft.com/office/drawing/2014/main" id="{DCAAB0F5-4716-4E33-BA63-B11CA3078F7E}"/>
                </a:ext>
              </a:extLst>
            </p:cNvPr>
            <p:cNvCxnSpPr>
              <a:cxnSpLocks/>
              <a:stCxn id="32" idx="4"/>
              <a:endCxn id="12" idx="7"/>
            </p:cNvCxnSpPr>
            <p:nvPr/>
          </p:nvCxnSpPr>
          <p:spPr>
            <a:xfrm flipH="1">
              <a:off x="8645803" y="883647"/>
              <a:ext cx="1008157" cy="2792800"/>
            </a:xfrm>
            <a:prstGeom prst="straightConnector1">
              <a:avLst/>
            </a:prstGeom>
            <a:ln w="28575">
              <a:tailEnd type="stealth" w="lg" len="lg"/>
            </a:ln>
          </p:spPr>
          <p:style>
            <a:lnRef idx="1">
              <a:schemeClr val="accent1"/>
            </a:lnRef>
            <a:fillRef idx="0">
              <a:schemeClr val="accent1"/>
            </a:fillRef>
            <a:effectRef idx="0">
              <a:schemeClr val="accent1"/>
            </a:effectRef>
            <a:fontRef idx="minor">
              <a:schemeClr val="tx1"/>
            </a:fontRef>
          </p:style>
        </p:cxnSp>
        <p:cxnSp>
          <p:nvCxnSpPr>
            <p:cNvPr id="151" name="Rak pilkoppling 150">
              <a:extLst>
                <a:ext uri="{FF2B5EF4-FFF2-40B4-BE49-F238E27FC236}">
                  <a16:creationId xmlns:a16="http://schemas.microsoft.com/office/drawing/2014/main" id="{50E71E59-6B91-4C4C-B305-550EA75C10EC}"/>
                </a:ext>
              </a:extLst>
            </p:cNvPr>
            <p:cNvCxnSpPr>
              <a:cxnSpLocks/>
              <a:stCxn id="32" idx="4"/>
              <a:endCxn id="13" idx="0"/>
            </p:cNvCxnSpPr>
            <p:nvPr/>
          </p:nvCxnSpPr>
          <p:spPr>
            <a:xfrm>
              <a:off x="9653960" y="883647"/>
              <a:ext cx="197166" cy="2755356"/>
            </a:xfrm>
            <a:prstGeom prst="straightConnector1">
              <a:avLst/>
            </a:prstGeom>
            <a:ln w="28575">
              <a:tailEnd type="stealth" w="lg" len="lg"/>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5983460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fade">
                                      <p:cBhvr>
                                        <p:cTn id="20"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Pojken som ropade varg</a:t>
            </a:r>
          </a:p>
        </p:txBody>
      </p:sp>
      <p:sp>
        <p:nvSpPr>
          <p:cNvPr id="3" name="textruta 2">
            <a:extLst>
              <a:ext uri="{FF2B5EF4-FFF2-40B4-BE49-F238E27FC236}">
                <a16:creationId xmlns:a16="http://schemas.microsoft.com/office/drawing/2014/main" id="{40B4E689-7F7F-45FD-BDE8-83EAD57A2746}"/>
              </a:ext>
            </a:extLst>
          </p:cNvPr>
          <p:cNvSpPr txBox="1"/>
          <p:nvPr/>
        </p:nvSpPr>
        <p:spPr>
          <a:xfrm>
            <a:off x="-2" y="745882"/>
            <a:ext cx="12192002" cy="5401479"/>
          </a:xfrm>
          <a:prstGeom prst="rect">
            <a:avLst/>
          </a:prstGeom>
          <a:noFill/>
        </p:spPr>
        <p:txBody>
          <a:bodyPr wrap="square" lIns="216000" rtlCol="0">
            <a:spAutoFit/>
          </a:bodyPr>
          <a:lstStyle/>
          <a:p>
            <a:r>
              <a:rPr lang="sv-SE" sz="2000" dirty="0"/>
              <a:t>Många är ”brända” av tidigare felförutsägelser och vill inte upprepa samma misstag.</a:t>
            </a:r>
          </a:p>
          <a:p>
            <a:pPr marL="539750" indent="-269875">
              <a:buFont typeface="Arial" panose="020B0604020202020204" pitchFamily="34" charset="0"/>
              <a:buChar char="•"/>
            </a:pPr>
            <a:r>
              <a:rPr lang="sv-SE" sz="2000" dirty="0"/>
              <a:t>Främsta anledningen till tidigare misstag är att man använt utombiblisk information.</a:t>
            </a:r>
          </a:p>
          <a:p>
            <a:pPr marL="539750" indent="-269875">
              <a:buFont typeface="Arial" panose="020B0604020202020204" pitchFamily="34" charset="0"/>
              <a:buChar char="•"/>
            </a:pPr>
            <a:r>
              <a:rPr lang="sv-SE" sz="2000" dirty="0"/>
              <a:t>Det finns risker med att räkna ut tiden, men också med att låta bli.</a:t>
            </a:r>
          </a:p>
          <a:p>
            <a:pPr>
              <a:spcBef>
                <a:spcPts val="1200"/>
              </a:spcBef>
            </a:pPr>
            <a:r>
              <a:rPr lang="sv-SE" sz="2000" dirty="0"/>
              <a:t>Gud förser oss med information på en behov-att-veta grund.</a:t>
            </a:r>
          </a:p>
          <a:p>
            <a:pPr marL="539750" indent="-269875">
              <a:buFont typeface="Arial" panose="020B0604020202020204" pitchFamily="34" charset="0"/>
              <a:buChar char="•"/>
            </a:pPr>
            <a:r>
              <a:rPr lang="sv-SE" sz="2000" dirty="0"/>
              <a:t>Daniel skulle försegla profetian </a:t>
            </a:r>
            <a:r>
              <a:rPr lang="sv-SE" sz="2000" dirty="0">
                <a:solidFill>
                  <a:srgbClr val="C00000"/>
                </a:solidFill>
              </a:rPr>
              <a:t>till den sista tiden</a:t>
            </a:r>
            <a:r>
              <a:rPr lang="sv-SE" sz="2000" dirty="0"/>
              <a:t> (men inte längre!) då </a:t>
            </a:r>
            <a:r>
              <a:rPr lang="sv-SE" sz="2000" dirty="0">
                <a:solidFill>
                  <a:srgbClr val="C00000"/>
                </a:solidFill>
              </a:rPr>
              <a:t>kunskapen ska bli stor</a:t>
            </a:r>
            <a:r>
              <a:rPr lang="sv-SE" sz="2000" dirty="0"/>
              <a:t> </a:t>
            </a:r>
            <a:r>
              <a:rPr lang="sv-SE" sz="1600" dirty="0"/>
              <a:t>(Dan 12:4).</a:t>
            </a:r>
            <a:endParaRPr lang="sv-SE" sz="2000" dirty="0"/>
          </a:p>
          <a:p>
            <a:pPr marL="539750" indent="-269875">
              <a:buFont typeface="Arial" panose="020B0604020202020204" pitchFamily="34" charset="0"/>
              <a:buChar char="•"/>
            </a:pPr>
            <a:r>
              <a:rPr lang="sv-SE" sz="2000" dirty="0"/>
              <a:t>Denna profetia håller på att uppfyllas inför våra ögon </a:t>
            </a:r>
            <a:r>
              <a:rPr lang="sv-SE" sz="2000" dirty="0">
                <a:sym typeface="Wingdings" panose="05000000000000000000" pitchFamily="2" charset="2"/>
              </a:rPr>
              <a:t></a:t>
            </a:r>
            <a:r>
              <a:rPr lang="sv-SE" sz="2000" dirty="0"/>
              <a:t> Ett tidstecken i sig.</a:t>
            </a:r>
          </a:p>
          <a:p>
            <a:pPr>
              <a:spcBef>
                <a:spcPts val="1200"/>
              </a:spcBef>
            </a:pPr>
            <a:r>
              <a:rPr lang="sv-SE" sz="2000" dirty="0"/>
              <a:t>Kunskapen om tiden för återkomsten kommer att hjälpa oss hålla ut under de svåra tider som ligger framför.</a:t>
            </a:r>
          </a:p>
          <a:p>
            <a:pPr marL="3048000" indent="-266700">
              <a:spcBef>
                <a:spcPts val="600"/>
              </a:spcBef>
              <a:buFont typeface="Arial" panose="020B0604020202020204" pitchFamily="34" charset="0"/>
              <a:buChar char="•"/>
            </a:pPr>
            <a:r>
              <a:rPr lang="sv-SE" sz="2000" dirty="0"/>
              <a:t>Det behövs eftersom Bibeln talar om ett stort avfall och </a:t>
            </a:r>
            <a:r>
              <a:rPr lang="sv-SE" sz="2000" dirty="0">
                <a:solidFill>
                  <a:srgbClr val="C00000"/>
                </a:solidFill>
              </a:rPr>
              <a:t>den som håller ut </a:t>
            </a:r>
            <a:br>
              <a:rPr lang="sv-SE" sz="2000" dirty="0">
                <a:solidFill>
                  <a:srgbClr val="C00000"/>
                </a:solidFill>
              </a:rPr>
            </a:br>
            <a:r>
              <a:rPr lang="sv-SE" sz="2000" dirty="0">
                <a:solidFill>
                  <a:srgbClr val="C00000"/>
                </a:solidFill>
              </a:rPr>
              <a:t>till slutet ska bli frälst</a:t>
            </a:r>
            <a:r>
              <a:rPr lang="sv-SE" sz="2000" dirty="0"/>
              <a:t> (Mark 13:13).</a:t>
            </a:r>
          </a:p>
          <a:p>
            <a:pPr marL="3048000" indent="-266700">
              <a:spcBef>
                <a:spcPts val="600"/>
              </a:spcBef>
              <a:buFont typeface="Arial" panose="020B0604020202020204" pitchFamily="34" charset="0"/>
              <a:buChar char="•"/>
            </a:pPr>
            <a:r>
              <a:rPr lang="sv-SE" sz="2000" dirty="0"/>
              <a:t>Vi kan börja förbereda oss andligt, mentalt och materiellt.</a:t>
            </a:r>
          </a:p>
          <a:p>
            <a:pPr marL="3048000" indent="-266700">
              <a:spcBef>
                <a:spcPts val="600"/>
              </a:spcBef>
              <a:buFont typeface="Arial" panose="020B0604020202020204" pitchFamily="34" charset="0"/>
              <a:buChar char="•"/>
            </a:pPr>
            <a:r>
              <a:rPr lang="sv-SE" sz="2000" dirty="0"/>
              <a:t>Paulus om det kristna livet:  </a:t>
            </a:r>
            <a:r>
              <a:rPr lang="sv-SE" sz="2000" dirty="0">
                <a:solidFill>
                  <a:srgbClr val="C00000"/>
                </a:solidFill>
              </a:rPr>
              <a:t>Spring så att ni vinner priset… Jag springer alltså </a:t>
            </a:r>
            <a:br>
              <a:rPr lang="sv-SE" sz="2000" dirty="0">
                <a:solidFill>
                  <a:srgbClr val="C00000"/>
                </a:solidFill>
              </a:rPr>
            </a:br>
            <a:r>
              <a:rPr lang="sv-SE" sz="2000" dirty="0">
                <a:solidFill>
                  <a:srgbClr val="C00000"/>
                </a:solidFill>
              </a:rPr>
              <a:t>inte utan att ha </a:t>
            </a:r>
            <a:r>
              <a:rPr lang="sv-SE" sz="2000" i="1" u="sng" dirty="0">
                <a:solidFill>
                  <a:srgbClr val="C00000"/>
                </a:solidFill>
              </a:rPr>
              <a:t>målet i sikte</a:t>
            </a:r>
            <a:r>
              <a:rPr lang="sv-SE" sz="2000" dirty="0">
                <a:solidFill>
                  <a:srgbClr val="C00000"/>
                </a:solidFill>
              </a:rPr>
              <a:t> </a:t>
            </a:r>
            <a:r>
              <a:rPr lang="sv-SE" sz="1600" dirty="0"/>
              <a:t>(1 Kor 9:24-26)</a:t>
            </a:r>
            <a:r>
              <a:rPr lang="sv-SE" sz="2000" dirty="0"/>
              <a:t>.</a:t>
            </a:r>
          </a:p>
          <a:p>
            <a:pPr marL="3048000"/>
            <a:r>
              <a:rPr lang="sv-SE" sz="2000" dirty="0"/>
              <a:t>En löpare kan pressa ut sina sista krafter genom att veta exakt var mållinjen går.</a:t>
            </a:r>
          </a:p>
          <a:p>
            <a:pPr marL="2781300">
              <a:spcBef>
                <a:spcPts val="600"/>
              </a:spcBef>
            </a:pPr>
            <a:r>
              <a:rPr lang="sv-SE" sz="2000" i="1" dirty="0">
                <a:solidFill>
                  <a:srgbClr val="030305"/>
                </a:solidFill>
                <a:effectLst>
                  <a:outerShdw blurRad="38100" dist="38100" dir="2700000" algn="tl">
                    <a:srgbClr val="000000">
                      <a:alpha val="43137"/>
                    </a:srgbClr>
                  </a:outerShdw>
                </a:effectLst>
                <a:ea typeface="Arial" panose="020B0604020202020204" pitchFamily="34" charset="0"/>
              </a:rPr>
              <a:t>Varför skulle Bibeln uppmana oss till en idrottsmans disciplin men samtidigt </a:t>
            </a:r>
            <a:br>
              <a:rPr lang="sv-SE" sz="2000" i="1" dirty="0">
                <a:solidFill>
                  <a:srgbClr val="030305"/>
                </a:solidFill>
                <a:effectLst>
                  <a:outerShdw blurRad="38100" dist="38100" dir="2700000" algn="tl">
                    <a:srgbClr val="000000">
                      <a:alpha val="43137"/>
                    </a:srgbClr>
                  </a:outerShdw>
                </a:effectLst>
                <a:ea typeface="Arial" panose="020B0604020202020204" pitchFamily="34" charset="0"/>
              </a:rPr>
            </a:br>
            <a:r>
              <a:rPr lang="sv-SE" sz="2000" i="1" dirty="0">
                <a:solidFill>
                  <a:srgbClr val="030305"/>
                </a:solidFill>
                <a:effectLst>
                  <a:outerShdw blurRad="38100" dist="38100" dir="2700000" algn="tl">
                    <a:srgbClr val="000000">
                      <a:alpha val="43137"/>
                    </a:srgbClr>
                  </a:outerShdw>
                </a:effectLst>
                <a:ea typeface="Arial" panose="020B0604020202020204" pitchFamily="34" charset="0"/>
              </a:rPr>
              <a:t>undanhålla oss kritisk information om kampens varaktighet?</a:t>
            </a:r>
            <a:endParaRPr lang="sv-SE" sz="2000" i="1" dirty="0">
              <a:effectLst>
                <a:outerShdw blurRad="38100" dist="38100" dir="2700000" algn="tl">
                  <a:srgbClr val="000000">
                    <a:alpha val="43137"/>
                  </a:srgbClr>
                </a:outerShdw>
              </a:effectLst>
            </a:endParaRPr>
          </a:p>
        </p:txBody>
      </p:sp>
      <p:pic>
        <p:nvPicPr>
          <p:cNvPr id="4" name="Bildobjekt 3" descr="En bild som visar text&#10;&#10;Automatiskt genererad beskrivning">
            <a:extLst>
              <a:ext uri="{FF2B5EF4-FFF2-40B4-BE49-F238E27FC236}">
                <a16:creationId xmlns:a16="http://schemas.microsoft.com/office/drawing/2014/main" id="{010B870E-140E-4C50-9393-764B2D80331F}"/>
              </a:ext>
            </a:extLst>
          </p:cNvPr>
          <p:cNvPicPr>
            <a:picLocks noChangeAspect="1"/>
          </p:cNvPicPr>
          <p:nvPr/>
        </p:nvPicPr>
        <p:blipFill rotWithShape="1">
          <a:blip r:embed="rId4">
            <a:extLst>
              <a:ext uri="{28A0092B-C50C-407E-A947-70E740481C1C}">
                <a14:useLocalDpi xmlns:a14="http://schemas.microsoft.com/office/drawing/2010/main" val="0"/>
              </a:ext>
            </a:extLst>
          </a:blip>
          <a:srcRect r="15734"/>
          <a:stretch/>
        </p:blipFill>
        <p:spPr>
          <a:xfrm>
            <a:off x="-1" y="2013102"/>
            <a:ext cx="12192001" cy="4844898"/>
          </a:xfrm>
          <a:prstGeom prst="rect">
            <a:avLst/>
          </a:prstGeom>
        </p:spPr>
      </p:pic>
      <p:sp>
        <p:nvSpPr>
          <p:cNvPr id="7" name="Pratbubbla: oval 6">
            <a:extLst>
              <a:ext uri="{FF2B5EF4-FFF2-40B4-BE49-F238E27FC236}">
                <a16:creationId xmlns:a16="http://schemas.microsoft.com/office/drawing/2014/main" id="{BCF4AC79-6F65-417E-AD84-BE29843A24DD}"/>
              </a:ext>
            </a:extLst>
          </p:cNvPr>
          <p:cNvSpPr/>
          <p:nvPr/>
        </p:nvSpPr>
        <p:spPr>
          <a:xfrm>
            <a:off x="2371725" y="1800000"/>
            <a:ext cx="2495550" cy="1447800"/>
          </a:xfrm>
          <a:prstGeom prst="wedgeEllipseCallout">
            <a:avLst>
              <a:gd name="adj1" fmla="val -63199"/>
              <a:gd name="adj2" fmla="val 76316"/>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sv-SE" sz="2400" dirty="0"/>
              <a:t>VARGEN</a:t>
            </a:r>
            <a:br>
              <a:rPr lang="sv-SE" sz="2400" dirty="0"/>
            </a:br>
            <a:r>
              <a:rPr lang="sv-SE" sz="2400" dirty="0"/>
              <a:t>KOMMER</a:t>
            </a:r>
          </a:p>
          <a:p>
            <a:pPr algn="ctr"/>
            <a:r>
              <a:rPr lang="sv-SE" sz="2400" dirty="0"/>
              <a:t>!!!</a:t>
            </a:r>
            <a:endParaRPr lang="LID4096" sz="2400" dirty="0"/>
          </a:p>
        </p:txBody>
      </p:sp>
      <p:sp>
        <p:nvSpPr>
          <p:cNvPr id="11" name="Pratbubbla: oval 10">
            <a:extLst>
              <a:ext uri="{FF2B5EF4-FFF2-40B4-BE49-F238E27FC236}">
                <a16:creationId xmlns:a16="http://schemas.microsoft.com/office/drawing/2014/main" id="{DCB1AFB0-6794-4D63-B5CD-7C3321689AF0}"/>
              </a:ext>
            </a:extLst>
          </p:cNvPr>
          <p:cNvSpPr/>
          <p:nvPr/>
        </p:nvSpPr>
        <p:spPr>
          <a:xfrm>
            <a:off x="2371725" y="1800000"/>
            <a:ext cx="2495550" cy="1447800"/>
          </a:xfrm>
          <a:prstGeom prst="wedgeEllipseCallout">
            <a:avLst>
              <a:gd name="adj1" fmla="val -63199"/>
              <a:gd name="adj2" fmla="val 76316"/>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sv-SE" sz="2400" dirty="0"/>
              <a:t>DAGEN</a:t>
            </a:r>
            <a:br>
              <a:rPr lang="sv-SE" sz="2400" dirty="0"/>
            </a:br>
            <a:r>
              <a:rPr lang="sv-SE" sz="2400" dirty="0"/>
              <a:t>KOMMER</a:t>
            </a:r>
          </a:p>
          <a:p>
            <a:pPr algn="ctr"/>
            <a:r>
              <a:rPr lang="sv-SE" sz="2400" dirty="0"/>
              <a:t>!!!</a:t>
            </a:r>
            <a:endParaRPr lang="LID4096" sz="2400" dirty="0"/>
          </a:p>
        </p:txBody>
      </p:sp>
    </p:spTree>
    <p:custDataLst>
      <p:tags r:id="rId1"/>
    </p:custDataLst>
    <p:extLst>
      <p:ext uri="{BB962C8B-B14F-4D97-AF65-F5344CB8AC3E}">
        <p14:creationId xmlns:p14="http://schemas.microsoft.com/office/powerpoint/2010/main" val="38847797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1"/>
                                        </p:tgtEl>
                                      </p:cBhvr>
                                    </p:animEffect>
                                    <p:set>
                                      <p:cBhvr>
                                        <p:cTn id="15" dur="1" fill="hold">
                                          <p:stCondLst>
                                            <p:cond delay="499"/>
                                          </p:stCondLst>
                                        </p:cTn>
                                        <p:tgtEl>
                                          <p:spTgt spid="11"/>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5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500"/>
                                        <p:tgtEl>
                                          <p:spTgt spid="3">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500"/>
                                        <p:tgtEl>
                                          <p:spTgt spid="3">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500"/>
                                        <p:tgtEl>
                                          <p:spTgt spid="3">
                                            <p:txEl>
                                              <p:pRg st="9" end="9"/>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fade">
                                      <p:cBhvr>
                                        <p:cTn id="68" dur="500"/>
                                        <p:tgtEl>
                                          <p:spTgt spid="3">
                                            <p:txEl>
                                              <p:pRg st="10" end="1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fade">
                                      <p:cBhvr>
                                        <p:cTn id="7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7" grpId="0" animBg="1"/>
      <p:bldP spid="11" grpId="0" animBg="1"/>
      <p:bldP spid="11"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2.1"/>
</p:tagLst>
</file>

<file path=ppt/tags/tag2.xml><?xml version="1.0" encoding="utf-8"?>
<p:tagLst xmlns:a="http://schemas.openxmlformats.org/drawingml/2006/main" xmlns:r="http://schemas.openxmlformats.org/officeDocument/2006/relationships" xmlns:p="http://schemas.openxmlformats.org/presentationml/2006/main">
  <p:tag name="TIMING" val="|40.5|5.4|73.2|46|26.4|52.6|35.4|17.8|55.3"/>
</p:tagLst>
</file>

<file path=ppt/tags/tag3.xml><?xml version="1.0" encoding="utf-8"?>
<p:tagLst xmlns:a="http://schemas.openxmlformats.org/drawingml/2006/main" xmlns:r="http://schemas.openxmlformats.org/officeDocument/2006/relationships" xmlns:p="http://schemas.openxmlformats.org/presentationml/2006/main">
  <p:tag name="TIMING" val="|16|32.7|27.8|74|37.9|17.1|35.8|39.7|7.2|128.5|61.8|13.1|39.1"/>
</p:tagLst>
</file>

<file path=ppt/tags/tag4.xml><?xml version="1.0" encoding="utf-8"?>
<p:tagLst xmlns:a="http://schemas.openxmlformats.org/drawingml/2006/main" xmlns:r="http://schemas.openxmlformats.org/officeDocument/2006/relationships" xmlns:p="http://schemas.openxmlformats.org/presentationml/2006/main">
  <p:tag name="TIMING" val="|162.7"/>
</p:tagLst>
</file>

<file path=ppt/tags/tag5.xml><?xml version="1.0" encoding="utf-8"?>
<p:tagLst xmlns:a="http://schemas.openxmlformats.org/drawingml/2006/main" xmlns:r="http://schemas.openxmlformats.org/officeDocument/2006/relationships" xmlns:p="http://schemas.openxmlformats.org/presentationml/2006/main">
  <p:tag name="TIMING" val="|180|37.7|164.2"/>
</p:tagLst>
</file>

<file path=ppt/tags/tag6.xml><?xml version="1.0" encoding="utf-8"?>
<p:tagLst xmlns:a="http://schemas.openxmlformats.org/drawingml/2006/main" xmlns:r="http://schemas.openxmlformats.org/officeDocument/2006/relationships" xmlns:p="http://schemas.openxmlformats.org/presentationml/2006/main">
  <p:tag name="TIMING" val="|33.4|17.5|28.3|65.3|69.5|8.4|17.2|34.9|88.7|20.5|83.3|15|56.5"/>
</p:tagLst>
</file>

<file path=ppt/theme/theme1.xml><?xml version="1.0" encoding="utf-8"?>
<a:theme xmlns:a="http://schemas.openxmlformats.org/drawingml/2006/main" name="1_Office-tema">
  <a:themeElements>
    <a:clrScheme name="MDV färger">
      <a:dk1>
        <a:sysClr val="windowText" lastClr="000000"/>
      </a:dk1>
      <a:lt1>
        <a:sysClr val="window" lastClr="FFFFFF"/>
      </a:lt1>
      <a:dk2>
        <a:srgbClr val="8E8E8E"/>
      </a:dk2>
      <a:lt2>
        <a:srgbClr val="FF9500"/>
      </a:lt2>
      <a:accent1>
        <a:srgbClr val="FF2D55"/>
      </a:accent1>
      <a:accent2>
        <a:srgbClr val="FFCC00"/>
      </a:accent2>
      <a:accent3>
        <a:srgbClr val="4CD964"/>
      </a:accent3>
      <a:accent4>
        <a:srgbClr val="5AC8FA"/>
      </a:accent4>
      <a:accent5>
        <a:srgbClr val="007AFF"/>
      </a:accent5>
      <a:accent6>
        <a:srgbClr val="ED1EB4"/>
      </a:accent6>
      <a:hlink>
        <a:srgbClr val="FF9500"/>
      </a:hlink>
      <a:folHlink>
        <a:srgbClr val="8E8E93"/>
      </a:folHlink>
    </a:clrScheme>
    <a:fontScheme name="Office-tem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6EC103C-D003-434C-B355-E65F9B3DBA30}">
  <we:reference id="wa104380121" version="2.0.0.0" store="sv-SE"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10169</TotalTime>
  <Words>1998</Words>
  <Application>Microsoft Office PowerPoint</Application>
  <PresentationFormat>Bredbild</PresentationFormat>
  <Paragraphs>188</Paragraphs>
  <Slides>6</Slides>
  <Notes>6</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6</vt:i4>
      </vt:variant>
    </vt:vector>
  </HeadingPairs>
  <TitlesOfParts>
    <vt:vector size="13" baseType="lpstr">
      <vt:lpstr>Arial</vt:lpstr>
      <vt:lpstr>Calibri</vt:lpstr>
      <vt:lpstr>Cambria Math</vt:lpstr>
      <vt:lpstr>Maiandra GD</vt:lpstr>
      <vt:lpstr>MV Boli</vt:lpstr>
      <vt:lpstr>Palatino</vt:lpstr>
      <vt:lpstr>1_Office-tema</vt:lpstr>
      <vt:lpstr>PowerPoint-presentation</vt:lpstr>
      <vt:lpstr>Kommer Jesus överraskande?</vt:lpstr>
      <vt:lpstr>Den dagen känner ingen… (Matt 24)</vt:lpstr>
      <vt:lpstr>Tjuven om natten</vt:lpstr>
      <vt:lpstr>När kommer han då?</vt:lpstr>
      <vt:lpstr>Pojken som ropade varg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Anders Gärdeborn</dc:creator>
  <cp:lastModifiedBy>Anders Gärdeborn</cp:lastModifiedBy>
  <cp:revision>788</cp:revision>
  <dcterms:created xsi:type="dcterms:W3CDTF">2014-07-20T14:06:11Z</dcterms:created>
  <dcterms:modified xsi:type="dcterms:W3CDTF">2021-02-26T15:05:12Z</dcterms:modified>
</cp:coreProperties>
</file>