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ink/ink1.xml" ContentType="application/inkml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5"/>
  </p:notesMasterIdLst>
  <p:sldIdLst>
    <p:sldId id="1377" r:id="rId2"/>
    <p:sldId id="1379" r:id="rId3"/>
    <p:sldId id="1378" r:id="rId4"/>
    <p:sldId id="1381" r:id="rId5"/>
    <p:sldId id="1398" r:id="rId6"/>
    <p:sldId id="1385" r:id="rId7"/>
    <p:sldId id="1400" r:id="rId8"/>
    <p:sldId id="1275" r:id="rId9"/>
    <p:sldId id="1392" r:id="rId10"/>
    <p:sldId id="1395" r:id="rId11"/>
    <p:sldId id="1389" r:id="rId12"/>
    <p:sldId id="1401" r:id="rId13"/>
    <p:sldId id="139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2" userDrawn="1">
          <p15:clr>
            <a:srgbClr val="A4A3A4"/>
          </p15:clr>
        </p15:guide>
        <p15:guide id="2" pos="5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00"/>
    <a:srgbClr val="FFE132"/>
    <a:srgbClr val="FF5F29"/>
    <a:srgbClr val="F5B601"/>
    <a:srgbClr val="B95400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45842" autoAdjust="0"/>
  </p:normalViewPr>
  <p:slideViewPr>
    <p:cSldViewPr snapToGrid="0">
      <p:cViewPr varScale="1">
        <p:scale>
          <a:sx n="58" d="100"/>
          <a:sy n="58" d="100"/>
        </p:scale>
        <p:origin x="2562" y="60"/>
      </p:cViewPr>
      <p:guideLst>
        <p:guide orient="horz" pos="3362"/>
        <p:guide pos="50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04T14:53:22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0 447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5CBD-AA23-4A9B-A8C0-80E77E03612D}" type="datetimeFigureOut">
              <a:rPr lang="sv-SE" smtClean="0"/>
              <a:t>2021-02-27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76EC-C84D-4117-AB1D-1C19FDABD09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0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VO. Denna video på BK kommer att utifrån Bibeln försöka besvara frågan om helvetet finns.</a:t>
            </a:r>
          </a:p>
          <a:p>
            <a:r>
              <a:rPr lang="sv-SE" dirty="0"/>
              <a:t>Mitt svar kommer att bli ”nej”, men redan här vill jag göra ett förtydligande.</a:t>
            </a:r>
          </a:p>
          <a:p>
            <a:r>
              <a:rPr lang="sv-SE" dirty="0"/>
              <a:t>Det finns andra med samma (eller liknande) syn som jag som säger att helvetet finns, men de definierar det på annat sätt än det traditionella (som på bilden).</a:t>
            </a:r>
          </a:p>
          <a:p>
            <a:r>
              <a:rPr lang="sv-SE" dirty="0"/>
              <a:t>Det handlar inte om rätt eller fel, utan om olika pedagogiska strategier.</a:t>
            </a:r>
          </a:p>
          <a:p>
            <a:r>
              <a:rPr lang="sv-SE" dirty="0"/>
              <a:t>Jag väljer att säga att helvetet inte finns över huvud taget, eftersom ordet är så tungt belastat av medeltida och obibliskt begreppsinnehåll.</a:t>
            </a:r>
          </a:p>
          <a:p>
            <a:endParaRPr lang="sv-SE" dirty="0"/>
          </a:p>
          <a:p>
            <a:r>
              <a:rPr lang="sv-SE" dirty="0"/>
              <a:t>VO: 1. Kort genomgång på olika synsätt.</a:t>
            </a:r>
          </a:p>
          <a:p>
            <a:r>
              <a:rPr lang="sv-SE" dirty="0"/>
              <a:t>2. Mer grundläggande lära än helvete: odödligheten</a:t>
            </a:r>
          </a:p>
          <a:p>
            <a:r>
              <a:rPr lang="sv-SE" dirty="0"/>
              <a:t>3. Genomgång av Bibelns lära om slutet för de ogudaktiga</a:t>
            </a:r>
          </a:p>
          <a:p>
            <a:r>
              <a:rPr lang="sv-SE" dirty="0"/>
              <a:t>4. Några bibelställen som används av traditionalister: Lasarus och den rike mannen; Upp 14 om plåga i ”evigheters evighet”.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8495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0" dirty="0"/>
              <a:t>Aion, jämför eon.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534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5434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Vi ska använda en tolkningsprincip som enligt mitt förmenande är alldeles för sällan betonad: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 ska inte fråga oss ”vad betyder detta för mig”, utan ”vad betyder det för dem Jesus talade med”.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Jesus adresserade </a:t>
            </a:r>
            <a:r>
              <a:rPr lang="sv-SE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fariseer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och </a:t>
            </a:r>
            <a:r>
              <a:rPr lang="sv-SE" sz="1200" b="1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levitiska präster</a:t>
            </a: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och de trodde vare sig på odödlighet eller helvete.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 Jesus talade om helvetet hade det gått över huvudet på dem.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Nej, de tolkade Jesu liknelse utifrån sin kunskap av GT, och det ska vi också göra.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Problem med traditionell tolkning: Det är inte synd/dygd att vara rik/fattig.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Höga män: Leviterna hade en dubbelroll som präster och ledare.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Abrahams sköte/säd är från 1917 års översättning.</a:t>
            </a:r>
          </a:p>
          <a:p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Fem bröder: Då om inte förr de lyssnande prästerna att Jesus talade om dem.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725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</a:t>
            </a:r>
            <a:r>
              <a:rPr lang="sv-SE" b="0" i="0" dirty="0">
                <a:solidFill>
                  <a:srgbClr val="000000"/>
                </a:solidFill>
                <a:effectLst/>
                <a:latin typeface="Palatino"/>
              </a:rPr>
              <a:t>Motsvarande ställe i Upp 20:10: Djävulen som hade förlett dem kastades i sjön av eld och svavel där också vilddjuret och den falske profeten är. Och de ska plågas dag och natt i evigheters evighet.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dirty="0">
              <a:solidFill>
                <a:srgbClr val="000000"/>
              </a:solidFill>
              <a:effectLst/>
              <a:latin typeface="Palatin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Palatino"/>
              </a:rPr>
              <a:t>VO: ”Evigheternas evigheter” visar att ”evig” inte kan betyda ”utan slut”.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Palatino"/>
              </a:rPr>
              <a:t>Inget kan ju pågå längre än för alltid.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324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Universalism: Finns flera varianter. Renande eld är för den ursprungliga (startade med Origenes, 185-254).</a:t>
            </a:r>
          </a:p>
          <a:p>
            <a:r>
              <a:rPr lang="sv-SE" dirty="0"/>
              <a:t>Idag finns också en liberal variant där Gud ser mellan fingrarna med synd.</a:t>
            </a:r>
          </a:p>
          <a:p>
            <a:endParaRPr lang="sv-SE" dirty="0"/>
          </a:p>
          <a:p>
            <a:r>
              <a:rPr lang="sv-SE" dirty="0"/>
              <a:t>Det är intolerant att säga till en buddist att han också kommer till Gud, eftersom han ingenting hellre vill än att förintas och utsläckas (nirvana).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8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VO: Kyrkofäderna: Inte de apostoliska.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Sedan Augustinus har traditionalismen varit ”standard” inom kristenheten.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VO: Odödlighetens effekter: Utanför kyrkan finns medier, seanser, själavandring och spöken.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Under mellantestamentliga tiden utvecklads inom judendomen en lära om evig medveten plåga.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Men den var inte allmän och den hämtade sin inspiration från den hellenistiska kulturen.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/>
              <a:t>Vid Jesu tid var den judiska synen på slutet för de ogudaktiga mycket differentierad, och därför kan man inte påskriva Jesus någon speciell uppfattning.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816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strike="noStrike" dirty="0">
                <a:highlight>
                  <a:srgbClr val="FFFF00"/>
                </a:highlight>
              </a:rPr>
              <a:t>VO: Gud ensam är odödlig: Inte heller änglar/andevarelser är odödliga.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strike="noStrike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strike="noStrike" dirty="0">
                <a:highlight>
                  <a:srgbClr val="FFFF00"/>
                </a:highlight>
              </a:rPr>
              <a:t>VO: Trädet är därför att odödligheten förmedlas genom livets träd som står i Bibelns två paradis.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strike="noStrike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>
                <a:highlight>
                  <a:srgbClr val="FFFF00"/>
                </a:highlight>
              </a:rPr>
              <a:t>VO: Juridiskt språk om Guds lag och rättvisa =&gt; När ”död” ges som gudomligt straff för ett brott kan ingen otydlighet tillåtas om dess mening.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dirty="0">
                <a:highlight>
                  <a:srgbClr val="FFFF00"/>
                </a:highlight>
              </a:rPr>
              <a:t>VO: Varför uppstår de gudlösa? Gudomlig rättvisa kräver att varje ond handling (som inte straffas i detta liv) får sitt rättvisa straff.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Guds rättvisa är inte alltid omedelbar (karma), men den är slutgiltig.</a:t>
            </a: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98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VO: Guds moral tillåter att människor bränns i eld för alltid, men inte att nakna män och kvinnor vistas tillsammans!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975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Eld är en symbol för vrede.</a:t>
            </a:r>
          </a:p>
          <a:p>
            <a:endParaRPr lang="sv-SE" sz="1200" strike="sngStrik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Helvetet började predikas på 200-talet e.Kr.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Även: Hinnomsdalen var e</a:t>
            </a:r>
            <a:r>
              <a:rPr lang="sv-SE" sz="1200" dirty="0"/>
              <a:t>n likbränningsplats för judar vid Jerusalems förstörelse. </a:t>
            </a:r>
            <a:r>
              <a:rPr lang="sv-SE" sz="1200" i="1" dirty="0"/>
              <a:t>”</a:t>
            </a:r>
            <a:r>
              <a:rPr lang="sv-SE" sz="1200" i="1" dirty="0">
                <a:solidFill>
                  <a:srgbClr val="C00000"/>
                </a:solidFill>
              </a:rPr>
              <a:t>M</a:t>
            </a:r>
            <a:r>
              <a:rPr lang="sv-SE" sz="1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ska inte mer ska kalla denna plats Tofet eller </a:t>
            </a:r>
            <a:r>
              <a:rPr lang="sv-SE" sz="12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Hinnoms sons dal</a:t>
            </a:r>
            <a:r>
              <a:rPr lang="sv-SE" sz="1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utan Dråpdalen… Man ska begrava i Tofet därför att det inte finns någon annan plats att begrava på.”</a:t>
            </a:r>
            <a:r>
              <a:rPr lang="sv-SE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v-SE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(Jer 19:6-11)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7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sv-SE" sz="1200" dirty="0"/>
              <a:t>VO: Döden är medvetandelös: Människan ”går ur tiden”.</a:t>
            </a:r>
          </a:p>
          <a:p>
            <a:pPr>
              <a:spcBef>
                <a:spcPts val="1800"/>
              </a:spcBef>
            </a:pPr>
            <a:endParaRPr lang="sv-S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VO: Ytterligare ett obehagligt ställe i 2 Pet 2:4, ”Tartarus”, översatt ”hell” i KJV, ”avgrunden” i SFB.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För änglar.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Förvar före domen, och inte straffet.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59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altLang="LID4096" dirty="0">
                <a:solidFill>
                  <a:srgbClr val="000000"/>
                </a:solidFill>
              </a:rPr>
              <a:t>VO: Mycket är naturligtvis metaforer, men en sådan ska spegla verkligheten och inte beskriva dess motsats.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altLang="LID4096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Även: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Lagstiftaren och domaren som har makt att frälsa och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förgöra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 </a:t>
            </a:r>
            <a:r>
              <a:rPr kumimoji="0" lang="sv-SE" altLang="LID4096" sz="105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(Jak 4:12) </a:t>
            </a:r>
            <a:endParaRPr kumimoji="0" lang="sv-SE" altLang="LID4096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Låt dem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försvinna likt vatten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som rinner bort.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sv-SE" altLang="LID4096" sz="1050" b="0" i="0" u="none" strike="noStrike" cap="none" normalizeH="0" baseline="0" dirty="0">
                <a:ln>
                  <a:noFill/>
                </a:ln>
                <a:effectLst/>
              </a:rPr>
              <a:t>(Ps 58:8)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altLang="LID4096" dirty="0">
                <a:solidFill>
                  <a:srgbClr val="000000"/>
                </a:solidFill>
              </a:rPr>
              <a:t>En fruktansvärd väntan på domen och en rasande eld som ska </a:t>
            </a:r>
            <a:r>
              <a:rPr lang="sv-SE" altLang="LID4096" b="1" i="1" dirty="0">
                <a:solidFill>
                  <a:srgbClr val="000000"/>
                </a:solidFill>
              </a:rPr>
              <a:t>förtära</a:t>
            </a:r>
            <a:r>
              <a:rPr lang="sv-SE" altLang="LID4096" dirty="0">
                <a:solidFill>
                  <a:srgbClr val="000000"/>
                </a:solidFill>
              </a:rPr>
              <a:t> motståndarna. (Hebr 10:27)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Du ska se hur de gudlösa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utrotas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… Syndarna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går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alla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under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sv-SE" altLang="LID4096" sz="1050" b="0" i="0" u="none" strike="noStrike" cap="none" normalizeH="0" baseline="0" dirty="0">
                <a:ln>
                  <a:noFill/>
                </a:ln>
                <a:effectLst/>
              </a:rPr>
              <a:t>(Ps 37:34,38)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altLang="LID4096" sz="1400" dirty="0">
                <a:solidFill>
                  <a:srgbClr val="C00000"/>
                </a:solidFill>
              </a:rPr>
              <a:t>[Guds son] ska </a:t>
            </a:r>
            <a:r>
              <a:rPr lang="sv-SE" altLang="LID4096" sz="1400" b="1" i="1" dirty="0">
                <a:solidFill>
                  <a:srgbClr val="C00000"/>
                </a:solidFill>
              </a:rPr>
              <a:t>krossa </a:t>
            </a:r>
            <a:r>
              <a:rPr lang="sv-SE" altLang="LID4096" sz="1400" dirty="0">
                <a:solidFill>
                  <a:srgbClr val="C00000"/>
                </a:solidFill>
              </a:rPr>
              <a:t>dem med järnspira, </a:t>
            </a:r>
            <a:r>
              <a:rPr lang="sv-SE" altLang="LID4096" sz="1400" b="1" i="1" dirty="0">
                <a:solidFill>
                  <a:srgbClr val="C00000"/>
                </a:solidFill>
              </a:rPr>
              <a:t>slå sönder </a:t>
            </a:r>
            <a:r>
              <a:rPr lang="sv-SE" altLang="LID4096" sz="1400" dirty="0">
                <a:solidFill>
                  <a:srgbClr val="C00000"/>
                </a:solidFill>
              </a:rPr>
              <a:t>dem som lerkärl.</a:t>
            </a:r>
            <a:r>
              <a:rPr lang="sv-SE" altLang="LID4096" sz="1400" dirty="0"/>
              <a:t> </a:t>
            </a:r>
            <a:r>
              <a:rPr lang="sv-SE" altLang="LID4096" sz="900" dirty="0"/>
              <a:t>(Ps 2:9)</a:t>
            </a:r>
            <a:endParaRPr lang="sv-SE" altLang="LID4096" dirty="0">
              <a:solidFill>
                <a:srgbClr val="00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176EC-C84D-4117-AB1D-1C19FDABD09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57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trike="noStrike" dirty="0"/>
              <a:t>Evigt straff: Det hårdaste straffet är en dödsdom beroende på att det är permanent. Det är inte tiden for utfärdandet av domen som räknas.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176EC-C84D-4117-AB1D-1C19FDABD098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817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4139755" y="350599"/>
            <a:ext cx="3912491" cy="1282980"/>
          </a:xfrm>
          <a:prstGeom prst="rect">
            <a:avLst/>
          </a:prstGeom>
        </p:spPr>
        <p:txBody>
          <a:bodyPr wrap="none" lIns="432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chemeClr val="accent6">
                      <a:lumMod val="60000"/>
                      <a:lumOff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Rubrik</a:t>
            </a:r>
            <a:endParaRPr lang="sv-SE" sz="9600" dirty="0">
              <a:effectLst>
                <a:glow rad="127000">
                  <a:schemeClr val="accent6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3D59A02-5201-4C6C-8253-D11C32783D45}"/>
              </a:ext>
            </a:extLst>
          </p:cNvPr>
          <p:cNvSpPr/>
          <p:nvPr userDrawn="1"/>
        </p:nvSpPr>
        <p:spPr>
          <a:xfrm>
            <a:off x="2215264" y="2972231"/>
            <a:ext cx="7184571" cy="743714"/>
          </a:xfrm>
          <a:prstGeom prst="rect">
            <a:avLst/>
          </a:prstGeom>
        </p:spPr>
        <p:txBody>
          <a:bodyPr wrap="none" lIns="432000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Frälsningsplanen skriven på himlavalvet</a:t>
            </a: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4303683" y="4042370"/>
            <a:ext cx="3584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154" y="5943449"/>
            <a:ext cx="1078994" cy="743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E44920D-EA40-43DA-87C9-AC54E0011632}"/>
              </a:ext>
            </a:extLst>
          </p:cNvPr>
          <p:cNvSpPr/>
          <p:nvPr userDrawn="1"/>
        </p:nvSpPr>
        <p:spPr>
          <a:xfrm>
            <a:off x="2503715" y="2180496"/>
            <a:ext cx="7184571" cy="743714"/>
          </a:xfrm>
          <a:prstGeom prst="rect">
            <a:avLst/>
          </a:prstGeom>
        </p:spPr>
        <p:txBody>
          <a:bodyPr wrap="none" lIns="432000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Underrubrik</a:t>
            </a:r>
            <a:endParaRPr lang="sv-S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75BC810-1BB1-484D-8967-54E093D375BF}"/>
              </a:ext>
            </a:extLst>
          </p:cNvPr>
          <p:cNvSpPr/>
          <p:nvPr userDrawn="1"/>
        </p:nvSpPr>
        <p:spPr>
          <a:xfrm>
            <a:off x="4303683" y="3250635"/>
            <a:ext cx="3584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</p:spTree>
    <p:extLst>
      <p:ext uri="{BB962C8B-B14F-4D97-AF65-F5344CB8AC3E}">
        <p14:creationId xmlns:p14="http://schemas.microsoft.com/office/powerpoint/2010/main" val="42398621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84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46800" rIns="91421" bIns="46800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0"/>
            <a:ext cx="11520000" cy="684000"/>
          </a:xfrm>
          <a:prstGeom prst="rect">
            <a:avLst/>
          </a:prstGeom>
        </p:spPr>
        <p:txBody>
          <a:bodyPr lIns="216000" tIns="46800" bIns="46800" anchor="ctr" anchorCtr="0"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C0B3ED7-DE28-4F13-AB60-610047826661}"/>
              </a:ext>
            </a:extLst>
          </p:cNvPr>
          <p:cNvSpPr txBox="1"/>
          <p:nvPr userDrawn="1"/>
        </p:nvSpPr>
        <p:spPr>
          <a:xfrm>
            <a:off x="9824449" y="4211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9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1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7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21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25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0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33" algn="l" defTabSz="914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4645700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0813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C7BE6E18-A5B2-4C02-8D2A-9508C6947B07}"/>
              </a:ext>
            </a:extLst>
          </p:cNvPr>
          <p:cNvSpPr txBox="1"/>
          <p:nvPr userDrawn="1"/>
        </p:nvSpPr>
        <p:spPr>
          <a:xfrm>
            <a:off x="5316780" y="3105835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Hela bilden</a:t>
            </a:r>
          </a:p>
          <a:p>
            <a:pPr algn="ctr"/>
            <a:r>
              <a:rPr lang="sv-SE" dirty="0"/>
              <a:t>33,867 x 19,05</a:t>
            </a:r>
            <a:endParaRPr lang="LID4096" dirty="0"/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BE9EE57B-C1FC-45C6-B5BB-C440B12A40F0}"/>
              </a:ext>
            </a:extLst>
          </p:cNvPr>
          <p:cNvCxnSpPr>
            <a:cxnSpLocks/>
          </p:cNvCxnSpPr>
          <p:nvPr userDrawn="1"/>
        </p:nvCxnSpPr>
        <p:spPr>
          <a:xfrm>
            <a:off x="10987518" y="5799500"/>
            <a:ext cx="0" cy="10476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4F9482F4-0ED6-4D28-9700-730BB8E60288}"/>
              </a:ext>
            </a:extLst>
          </p:cNvPr>
          <p:cNvSpPr txBox="1"/>
          <p:nvPr userDrawn="1"/>
        </p:nvSpPr>
        <p:spPr>
          <a:xfrm>
            <a:off x="10783136" y="6158771"/>
            <a:ext cx="4087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dirty="0"/>
              <a:t>2,91</a:t>
            </a:r>
            <a:endParaRPr lang="LID4096" dirty="0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D2AFD77C-91F9-48AB-A635-7AA0ABA8C79A}"/>
              </a:ext>
            </a:extLst>
          </p:cNvPr>
          <p:cNvCxnSpPr>
            <a:cxnSpLocks/>
          </p:cNvCxnSpPr>
          <p:nvPr userDrawn="1"/>
        </p:nvCxnSpPr>
        <p:spPr>
          <a:xfrm>
            <a:off x="11907600" y="4771207"/>
            <a:ext cx="2844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1748772E-F383-41E8-8DBF-B0C1E90B25F7}"/>
              </a:ext>
            </a:extLst>
          </p:cNvPr>
          <p:cNvSpPr txBox="1"/>
          <p:nvPr userDrawn="1"/>
        </p:nvSpPr>
        <p:spPr>
          <a:xfrm>
            <a:off x="11436689" y="4632707"/>
            <a:ext cx="4087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dirty="0"/>
              <a:t>0,79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4045A620-2EC3-4082-809C-E4DDA31CB604}"/>
              </a:ext>
            </a:extLst>
          </p:cNvPr>
          <p:cNvCxnSpPr>
            <a:cxnSpLocks/>
          </p:cNvCxnSpPr>
          <p:nvPr userDrawn="1"/>
        </p:nvCxnSpPr>
        <p:spPr>
          <a:xfrm>
            <a:off x="10987518" y="0"/>
            <a:ext cx="0" cy="8712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85B1ECD4-611D-4CB1-A779-405A0F6619FF}"/>
              </a:ext>
            </a:extLst>
          </p:cNvPr>
          <p:cNvSpPr txBox="1"/>
          <p:nvPr userDrawn="1"/>
        </p:nvSpPr>
        <p:spPr>
          <a:xfrm>
            <a:off x="10783135" y="283730"/>
            <a:ext cx="40876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dirty="0"/>
              <a:t>2,42</a:t>
            </a:r>
            <a:endParaRPr lang="LID4096" dirty="0"/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F1F7BE6D-1D21-4DC5-A7BC-D778BC4C5C0B}"/>
              </a:ext>
            </a:extLst>
          </p:cNvPr>
          <p:cNvGrpSpPr/>
          <p:nvPr userDrawn="1"/>
        </p:nvGrpSpPr>
        <p:grpSpPr>
          <a:xfrm>
            <a:off x="7794600" y="3567500"/>
            <a:ext cx="4113000" cy="2232000"/>
            <a:chOff x="7794600" y="3567500"/>
            <a:chExt cx="4113000" cy="2232000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AB83BB0B-72CB-4290-B515-4DC7126DD14D}"/>
                </a:ext>
              </a:extLst>
            </p:cNvPr>
            <p:cNvSpPr/>
            <p:nvPr userDrawn="1"/>
          </p:nvSpPr>
          <p:spPr>
            <a:xfrm>
              <a:off x="7936800" y="3567500"/>
              <a:ext cx="3970800" cy="2232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11,0 x 6,2</a:t>
              </a:r>
              <a:endParaRPr lang="LID4096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Rak pilkoppling 13">
              <a:extLst>
                <a:ext uri="{FF2B5EF4-FFF2-40B4-BE49-F238E27FC236}">
                  <a16:creationId xmlns:a16="http://schemas.microsoft.com/office/drawing/2014/main" id="{F2122C1C-6139-4CDE-972F-A67CB1270A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94600" y="4683500"/>
              <a:ext cx="28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8B24CEE0-9E7D-4B82-A098-6B87D41022B5}"/>
              </a:ext>
            </a:extLst>
          </p:cNvPr>
          <p:cNvGrpSpPr/>
          <p:nvPr userDrawn="1"/>
        </p:nvGrpSpPr>
        <p:grpSpPr>
          <a:xfrm>
            <a:off x="9875400" y="871200"/>
            <a:ext cx="2032200" cy="1890000"/>
            <a:chOff x="9875400" y="871200"/>
            <a:chExt cx="2032200" cy="18900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2911063-01B4-4815-A996-33E76614ECE0}"/>
                </a:ext>
              </a:extLst>
            </p:cNvPr>
            <p:cNvSpPr/>
            <p:nvPr userDrawn="1"/>
          </p:nvSpPr>
          <p:spPr>
            <a:xfrm>
              <a:off x="10017600" y="871200"/>
              <a:ext cx="1890000" cy="189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5,25 x 5,25</a:t>
              </a:r>
              <a:endParaRPr lang="LID4096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Rak pilkoppling 15">
              <a:extLst>
                <a:ext uri="{FF2B5EF4-FFF2-40B4-BE49-F238E27FC236}">
                  <a16:creationId xmlns:a16="http://schemas.microsoft.com/office/drawing/2014/main" id="{C911F494-855B-4EDD-A4A5-D9808E1EFC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75400" y="1816200"/>
              <a:ext cx="28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16348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C7BE6E18-A5B2-4C02-8D2A-9508C6947B07}"/>
              </a:ext>
            </a:extLst>
          </p:cNvPr>
          <p:cNvSpPr txBox="1"/>
          <p:nvPr userDrawn="1"/>
        </p:nvSpPr>
        <p:spPr>
          <a:xfrm>
            <a:off x="5316780" y="3105835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/>
              <a:t>Hela bilden</a:t>
            </a:r>
          </a:p>
          <a:p>
            <a:pPr algn="ctr"/>
            <a:r>
              <a:rPr lang="sv-SE" dirty="0"/>
              <a:t>33,867 x 19,05</a:t>
            </a:r>
            <a:endParaRPr lang="LID4096" dirty="0"/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BE9EE57B-C1FC-45C6-B5BB-C440B12A40F0}"/>
              </a:ext>
            </a:extLst>
          </p:cNvPr>
          <p:cNvCxnSpPr>
            <a:cxnSpLocks/>
          </p:cNvCxnSpPr>
          <p:nvPr userDrawn="1"/>
        </p:nvCxnSpPr>
        <p:spPr>
          <a:xfrm>
            <a:off x="10987518" y="5799500"/>
            <a:ext cx="0" cy="10476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4F9482F4-0ED6-4D28-9700-730BB8E60288}"/>
              </a:ext>
            </a:extLst>
          </p:cNvPr>
          <p:cNvSpPr txBox="1"/>
          <p:nvPr userDrawn="1"/>
        </p:nvSpPr>
        <p:spPr>
          <a:xfrm>
            <a:off x="10783136" y="6158771"/>
            <a:ext cx="4087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dirty="0"/>
              <a:t>2,91</a:t>
            </a:r>
            <a:endParaRPr lang="LID4096" dirty="0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D2AFD77C-91F9-48AB-A635-7AA0ABA8C79A}"/>
              </a:ext>
            </a:extLst>
          </p:cNvPr>
          <p:cNvCxnSpPr>
            <a:cxnSpLocks/>
          </p:cNvCxnSpPr>
          <p:nvPr userDrawn="1"/>
        </p:nvCxnSpPr>
        <p:spPr>
          <a:xfrm>
            <a:off x="11907600" y="4771207"/>
            <a:ext cx="2844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ruta 9">
            <a:extLst>
              <a:ext uri="{FF2B5EF4-FFF2-40B4-BE49-F238E27FC236}">
                <a16:creationId xmlns:a16="http://schemas.microsoft.com/office/drawing/2014/main" id="{1748772E-F383-41E8-8DBF-B0C1E90B25F7}"/>
              </a:ext>
            </a:extLst>
          </p:cNvPr>
          <p:cNvSpPr txBox="1"/>
          <p:nvPr userDrawn="1"/>
        </p:nvSpPr>
        <p:spPr>
          <a:xfrm>
            <a:off x="11436689" y="4632707"/>
            <a:ext cx="40876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dirty="0"/>
              <a:t>0,79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4045A620-2EC3-4082-809C-E4DDA31CB604}"/>
              </a:ext>
            </a:extLst>
          </p:cNvPr>
          <p:cNvCxnSpPr>
            <a:cxnSpLocks/>
          </p:cNvCxnSpPr>
          <p:nvPr userDrawn="1"/>
        </p:nvCxnSpPr>
        <p:spPr>
          <a:xfrm>
            <a:off x="10987518" y="0"/>
            <a:ext cx="0" cy="8712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85B1ECD4-611D-4CB1-A779-405A0F6619FF}"/>
              </a:ext>
            </a:extLst>
          </p:cNvPr>
          <p:cNvSpPr txBox="1"/>
          <p:nvPr userDrawn="1"/>
        </p:nvSpPr>
        <p:spPr>
          <a:xfrm>
            <a:off x="10783135" y="283730"/>
            <a:ext cx="408766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dirty="0"/>
              <a:t>2,42</a:t>
            </a:r>
            <a:endParaRPr lang="LID4096" dirty="0"/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F1F7BE6D-1D21-4DC5-A7BC-D778BC4C5C0B}"/>
              </a:ext>
            </a:extLst>
          </p:cNvPr>
          <p:cNvGrpSpPr/>
          <p:nvPr userDrawn="1"/>
        </p:nvGrpSpPr>
        <p:grpSpPr>
          <a:xfrm>
            <a:off x="7803478" y="877563"/>
            <a:ext cx="4113000" cy="2232000"/>
            <a:chOff x="7794600" y="3567500"/>
            <a:chExt cx="4113000" cy="2232000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AB83BB0B-72CB-4290-B515-4DC7126DD14D}"/>
                </a:ext>
              </a:extLst>
            </p:cNvPr>
            <p:cNvSpPr/>
            <p:nvPr userDrawn="1"/>
          </p:nvSpPr>
          <p:spPr>
            <a:xfrm>
              <a:off x="7936800" y="3567500"/>
              <a:ext cx="3970800" cy="2232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11,0 x 6,2</a:t>
              </a:r>
              <a:endParaRPr lang="LID4096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Rak pilkoppling 13">
              <a:extLst>
                <a:ext uri="{FF2B5EF4-FFF2-40B4-BE49-F238E27FC236}">
                  <a16:creationId xmlns:a16="http://schemas.microsoft.com/office/drawing/2014/main" id="{F2122C1C-6139-4CDE-972F-A67CB1270A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94600" y="4683500"/>
              <a:ext cx="28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8B24CEE0-9E7D-4B82-A098-6B87D41022B5}"/>
              </a:ext>
            </a:extLst>
          </p:cNvPr>
          <p:cNvGrpSpPr/>
          <p:nvPr userDrawn="1"/>
        </p:nvGrpSpPr>
        <p:grpSpPr>
          <a:xfrm>
            <a:off x="9875400" y="3909500"/>
            <a:ext cx="2032200" cy="1890000"/>
            <a:chOff x="9875400" y="871200"/>
            <a:chExt cx="2032200" cy="189000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2911063-01B4-4815-A996-33E76614ECE0}"/>
                </a:ext>
              </a:extLst>
            </p:cNvPr>
            <p:cNvSpPr/>
            <p:nvPr userDrawn="1"/>
          </p:nvSpPr>
          <p:spPr>
            <a:xfrm>
              <a:off x="10017600" y="871200"/>
              <a:ext cx="1890000" cy="189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>
                  <a:solidFill>
                    <a:schemeClr val="tx1"/>
                  </a:solidFill>
                </a:rPr>
                <a:t>5,25 x 5,25</a:t>
              </a:r>
              <a:endParaRPr lang="LID4096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Rak pilkoppling 15">
              <a:extLst>
                <a:ext uri="{FF2B5EF4-FFF2-40B4-BE49-F238E27FC236}">
                  <a16:creationId xmlns:a16="http://schemas.microsoft.com/office/drawing/2014/main" id="{C911F494-855B-4EDD-A4A5-D9808E1EFC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75400" y="1816200"/>
              <a:ext cx="28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97198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26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10" Type="http://schemas.openxmlformats.org/officeDocument/2006/relationships/image" Target="../media/image19.jpeg"/><Relationship Id="rId4" Type="http://schemas.openxmlformats.org/officeDocument/2006/relationships/customXml" Target="../ink/ink1.xm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8D1B148-0C6C-4028-8C13-8F110F11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3F409DF-A8C0-45EC-A735-296D4965869A}"/>
              </a:ext>
            </a:extLst>
          </p:cNvPr>
          <p:cNvSpPr/>
          <p:nvPr/>
        </p:nvSpPr>
        <p:spPr>
          <a:xfrm>
            <a:off x="3709410" y="538298"/>
            <a:ext cx="6806169" cy="1425134"/>
          </a:xfrm>
          <a:prstGeom prst="rect">
            <a:avLst/>
          </a:prstGeom>
          <a:effectLst/>
        </p:spPr>
        <p:txBody>
          <a:bodyPr wrap="none" lIns="43200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13800" b="1" dirty="0">
                <a:ln/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</a:rPr>
              <a:t>Helvetet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7D84CC6-97B0-4FC1-B75D-E46E1BFCDBDF}"/>
              </a:ext>
            </a:extLst>
          </p:cNvPr>
          <p:cNvSpPr/>
          <p:nvPr/>
        </p:nvSpPr>
        <p:spPr>
          <a:xfrm>
            <a:off x="8423115" y="6186998"/>
            <a:ext cx="3584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3200" b="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682CB2-EA0D-4FD9-B3C1-7B189D728F19}"/>
              </a:ext>
            </a:extLst>
          </p:cNvPr>
          <p:cNvSpPr/>
          <p:nvPr/>
        </p:nvSpPr>
        <p:spPr>
          <a:xfrm>
            <a:off x="4858316" y="1408085"/>
            <a:ext cx="4508359" cy="1161087"/>
          </a:xfrm>
          <a:prstGeom prst="rect">
            <a:avLst/>
          </a:prstGeom>
          <a:effectLst/>
        </p:spPr>
        <p:txBody>
          <a:bodyPr wrap="none" lIns="43200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6000" b="1" dirty="0">
                <a:ln/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</a:rPr>
              <a:t>Finns det???</a:t>
            </a:r>
          </a:p>
        </p:txBody>
      </p:sp>
    </p:spTree>
    <p:extLst>
      <p:ext uri="{BB962C8B-B14F-4D97-AF65-F5344CB8AC3E}">
        <p14:creationId xmlns:p14="http://schemas.microsoft.com/office/powerpoint/2010/main" val="12597127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D1EE851-B9F9-42E2-9636-7494D5E69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000"/>
            <a:ext cx="12191995" cy="6174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B1F547D-0973-4457-9CEF-E2450EFE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kallas elden ”evig”?</a:t>
            </a:r>
            <a:endParaRPr lang="LID4096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8827E4F-152F-4C7F-A705-5F1D690B7912}"/>
              </a:ext>
            </a:extLst>
          </p:cNvPr>
          <p:cNvSpPr txBox="1"/>
          <p:nvPr/>
        </p:nvSpPr>
        <p:spPr>
          <a:xfrm>
            <a:off x="-2" y="687336"/>
            <a:ext cx="12192002" cy="4144724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sz="2000" dirty="0"/>
              <a:t>Vare sig hebreiska eller grekiska har något ord för ”evig” i vår betydelse.</a:t>
            </a:r>
          </a:p>
          <a:p>
            <a:r>
              <a:rPr lang="sv-SE" sz="2000" dirty="0"/>
              <a:t>Orden översatta med </a:t>
            </a:r>
            <a:r>
              <a:rPr lang="sv-SE" sz="2000" i="1" dirty="0"/>
              <a:t>evig</a:t>
            </a:r>
            <a:r>
              <a:rPr lang="sv-SE" sz="2000" dirty="0"/>
              <a:t> (</a:t>
            </a:r>
            <a:r>
              <a:rPr lang="sv-SE" sz="2000" i="1" dirty="0"/>
              <a:t>owlam/aion</a:t>
            </a:r>
            <a:r>
              <a:rPr lang="sv-SE" sz="2000" dirty="0"/>
              <a:t>) betyder på grundspråken:</a:t>
            </a:r>
          </a:p>
          <a:p>
            <a:pPr marL="4445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Gällande den kommande tidsåldern </a:t>
            </a:r>
            <a:r>
              <a:rPr lang="sv-SE" sz="2000" dirty="0"/>
              <a:t>(en </a:t>
            </a:r>
            <a:r>
              <a:rPr lang="sv-SE" sz="2000" i="1" u="sng" dirty="0"/>
              <a:t>egenskap</a:t>
            </a:r>
            <a:r>
              <a:rPr lang="sv-SE" sz="2000" dirty="0"/>
              <a:t> hos objektet).</a:t>
            </a:r>
          </a:p>
          <a:p>
            <a:pPr marL="4445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Utan slut </a:t>
            </a:r>
            <a:r>
              <a:rPr lang="sv-SE" sz="2000" dirty="0"/>
              <a:t>(</a:t>
            </a:r>
            <a:r>
              <a:rPr lang="sv-SE" sz="2000" i="1" u="sng" dirty="0"/>
              <a:t>varaktigheten</a:t>
            </a:r>
            <a:r>
              <a:rPr lang="sv-SE" sz="2000" dirty="0"/>
              <a:t> av objektet), dock </a:t>
            </a:r>
            <a:r>
              <a:rPr lang="sv-SE" sz="2000" i="1" dirty="0"/>
              <a:t>alltid</a:t>
            </a:r>
            <a:r>
              <a:rPr lang="sv-SE" sz="2000" dirty="0"/>
              <a:t> begränsat till tingets egen existens.</a:t>
            </a:r>
            <a:br>
              <a:rPr lang="sv-SE" sz="2000" dirty="0"/>
            </a:br>
            <a:r>
              <a:rPr lang="sv-SE" sz="2000" dirty="0"/>
              <a:t>Man såg ”fram till horisonten” i både tid och rum:</a:t>
            </a:r>
            <a:endParaRPr lang="sv-SE" sz="2000" dirty="0">
              <a:highlight>
                <a:srgbClr val="FFFF00"/>
              </a:highlight>
            </a:endParaRPr>
          </a:p>
          <a:p>
            <a:pPr marL="901700" indent="-2794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Herren är en </a:t>
            </a:r>
            <a:r>
              <a:rPr lang="sv-SE" sz="2000" i="1" u="sng" dirty="0">
                <a:solidFill>
                  <a:srgbClr val="C00000"/>
                </a:solidFill>
              </a:rPr>
              <a:t>evig</a:t>
            </a:r>
            <a:r>
              <a:rPr lang="sv-SE" sz="2000" dirty="0">
                <a:solidFill>
                  <a:srgbClr val="C00000"/>
                </a:solidFill>
              </a:rPr>
              <a:t> Gud</a:t>
            </a:r>
            <a:r>
              <a:rPr lang="sv-SE" sz="2000" dirty="0"/>
              <a:t> </a:t>
            </a:r>
            <a:r>
              <a:rPr lang="sv-SE" sz="1600" dirty="0"/>
              <a:t>(Jes 40:28)</a:t>
            </a:r>
            <a:r>
              <a:rPr lang="sv-SE" sz="2000" dirty="0"/>
              <a:t>. Han upphör </a:t>
            </a:r>
            <a:r>
              <a:rPr lang="sv-SE" sz="2000" i="1" u="sng" dirty="0"/>
              <a:t>aldrig</a:t>
            </a:r>
            <a:r>
              <a:rPr lang="sv-SE" sz="2000" dirty="0"/>
              <a:t> att existera.</a:t>
            </a:r>
          </a:p>
          <a:p>
            <a:pPr marL="901700" indent="-2794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De </a:t>
            </a:r>
            <a:r>
              <a:rPr lang="sv-SE" sz="2000" i="1" u="sng" dirty="0">
                <a:solidFill>
                  <a:srgbClr val="C00000"/>
                </a:solidFill>
              </a:rPr>
              <a:t>eviga</a:t>
            </a:r>
            <a:r>
              <a:rPr lang="sv-SE" sz="2000" dirty="0">
                <a:solidFill>
                  <a:srgbClr val="C00000"/>
                </a:solidFill>
              </a:rPr>
              <a:t> höjderna</a:t>
            </a:r>
            <a:r>
              <a:rPr lang="sv-SE" sz="2000" dirty="0"/>
              <a:t> </a:t>
            </a:r>
            <a:r>
              <a:rPr lang="sv-SE" sz="1600" dirty="0"/>
              <a:t>(1 Mos 49:26). </a:t>
            </a:r>
            <a:r>
              <a:rPr lang="sv-SE" sz="2000" dirty="0"/>
              <a:t>De förblir bara så länge höjder kan förbli.</a:t>
            </a:r>
          </a:p>
          <a:p>
            <a:pPr marL="444500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Många av Bibelns ”eviga” saker har redan upphört (eller kommer att upphöra):</a:t>
            </a:r>
          </a:p>
          <a:p>
            <a:pPr marL="901700" indent="-2794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Denna smörjelse ska för dem innebära ett </a:t>
            </a:r>
            <a:r>
              <a:rPr lang="sv-SE" sz="2000" i="1" u="sng" dirty="0">
                <a:solidFill>
                  <a:srgbClr val="C00000"/>
                </a:solidFill>
              </a:rPr>
              <a:t>evigt</a:t>
            </a:r>
            <a:r>
              <a:rPr lang="sv-SE" sz="2000" dirty="0">
                <a:solidFill>
                  <a:srgbClr val="C00000"/>
                </a:solidFill>
              </a:rPr>
              <a:t> [</a:t>
            </a:r>
            <a:r>
              <a:rPr lang="sv-SE" sz="2000" i="1" dirty="0">
                <a:solidFill>
                  <a:srgbClr val="C00000"/>
                </a:solidFill>
              </a:rPr>
              <a:t>owlam</a:t>
            </a:r>
            <a:r>
              <a:rPr lang="sv-SE" sz="2000" dirty="0">
                <a:solidFill>
                  <a:srgbClr val="C00000"/>
                </a:solidFill>
              </a:rPr>
              <a:t>] prästadöme</a:t>
            </a:r>
            <a:r>
              <a:rPr lang="sv-SE" sz="2000" dirty="0"/>
              <a:t> </a:t>
            </a:r>
            <a:r>
              <a:rPr lang="sv-SE" sz="1600" dirty="0"/>
              <a:t>(2 Mos 40:15)</a:t>
            </a:r>
            <a:r>
              <a:rPr lang="sv-SE" sz="2000" dirty="0"/>
              <a:t>. </a:t>
            </a:r>
          </a:p>
          <a:p>
            <a:pPr marL="901700" indent="-279400">
              <a:buFont typeface="Arial" panose="020B0604020202020204" pitchFamily="34" charset="0"/>
              <a:buChar char="•"/>
            </a:pPr>
            <a:r>
              <a:rPr kumimoji="0" lang="sv-SE" altLang="LID4096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Salomos tempel var </a:t>
            </a: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en plats där </a:t>
            </a:r>
            <a:r>
              <a:rPr lang="sv-SE" altLang="LID4096" sz="2000" dirty="0">
                <a:solidFill>
                  <a:srgbClr val="C00000"/>
                </a:solidFill>
              </a:rPr>
              <a:t>[han]</a:t>
            </a: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kan bo</a:t>
            </a:r>
            <a:r>
              <a:rPr kumimoji="0" lang="sv-SE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till </a:t>
            </a:r>
            <a:r>
              <a:rPr kumimoji="0" lang="LID4096" altLang="LID4096" sz="2000" b="0" i="1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evig</a:t>
            </a: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sv-SE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[</a:t>
            </a:r>
            <a:r>
              <a:rPr kumimoji="0" lang="sv-SE" altLang="LID4096" sz="20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owlam</a:t>
            </a:r>
            <a:r>
              <a:rPr kumimoji="0" lang="sv-SE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] </a:t>
            </a: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tid</a:t>
            </a:r>
            <a:r>
              <a:rPr kumimoji="0" lang="sv-SE" altLang="LID4096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sv-SE" altLang="LID4096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(1 Kung 8:13)</a:t>
            </a:r>
            <a:r>
              <a:rPr kumimoji="0" lang="LID4096" altLang="LID4096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.</a:t>
            </a:r>
            <a:endParaRPr kumimoji="0" lang="LID4096" altLang="LID4096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>
              <a:spcBef>
                <a:spcPts val="1000"/>
              </a:spcBef>
            </a:pPr>
            <a:r>
              <a:rPr lang="sv-SE" sz="2000" dirty="0"/>
              <a:t>När Jesus talar om </a:t>
            </a:r>
            <a:r>
              <a:rPr lang="sv-SE" sz="2000" dirty="0">
                <a:solidFill>
                  <a:srgbClr val="C00000"/>
                </a:solidFill>
              </a:rPr>
              <a:t>den </a:t>
            </a:r>
            <a:r>
              <a:rPr lang="sv-SE" sz="2000" i="1" u="sng" dirty="0">
                <a:solidFill>
                  <a:srgbClr val="C00000"/>
                </a:solidFill>
              </a:rPr>
              <a:t>eviga</a:t>
            </a:r>
            <a:r>
              <a:rPr lang="sv-SE" sz="2000" dirty="0">
                <a:solidFill>
                  <a:srgbClr val="C00000"/>
                </a:solidFill>
              </a:rPr>
              <a:t> (</a:t>
            </a:r>
            <a:r>
              <a:rPr lang="sv-SE" sz="2000" i="1" dirty="0">
                <a:solidFill>
                  <a:srgbClr val="C00000"/>
                </a:solidFill>
              </a:rPr>
              <a:t>aionios</a:t>
            </a:r>
            <a:r>
              <a:rPr lang="sv-SE" sz="2000" dirty="0">
                <a:solidFill>
                  <a:srgbClr val="C00000"/>
                </a:solidFill>
              </a:rPr>
              <a:t>) elden</a:t>
            </a:r>
            <a:r>
              <a:rPr lang="sv-SE" sz="2000" dirty="0"/>
              <a:t> </a:t>
            </a:r>
            <a:r>
              <a:rPr lang="sv-SE" sz="1600" dirty="0"/>
              <a:t>(Matt 18:8)</a:t>
            </a:r>
            <a:r>
              <a:rPr lang="sv-SE" sz="2000" dirty="0"/>
              <a:t> betonar han </a:t>
            </a:r>
            <a:r>
              <a:rPr lang="sv-SE" sz="2000" i="1" u="sng" dirty="0"/>
              <a:t>slutgiltigheten</a:t>
            </a:r>
            <a:r>
              <a:rPr lang="sv-SE" sz="2000" dirty="0"/>
              <a:t>, inte </a:t>
            </a:r>
            <a:r>
              <a:rPr lang="sv-SE" sz="2000" i="1" u="sng" dirty="0"/>
              <a:t>varaktigheten</a:t>
            </a:r>
            <a:r>
              <a:rPr lang="sv-SE" sz="2000" dirty="0"/>
              <a:t>.</a:t>
            </a:r>
            <a:br>
              <a:rPr lang="sv-SE" sz="2000" dirty="0"/>
            </a:br>
            <a:r>
              <a:rPr lang="sv-SE" sz="2000" dirty="0"/>
              <a:t>Guds dom är </a:t>
            </a:r>
            <a:r>
              <a:rPr lang="sv-SE" sz="2000" i="1" u="sng" dirty="0"/>
              <a:t>oåterkallelig</a:t>
            </a:r>
            <a:r>
              <a:rPr lang="sv-SE" sz="2000" dirty="0"/>
              <a:t>. Det är </a:t>
            </a:r>
            <a:r>
              <a:rPr lang="sv-SE" sz="2000" i="1" u="sng" dirty="0"/>
              <a:t>konsekvensen</a:t>
            </a:r>
            <a:r>
              <a:rPr lang="sv-SE" sz="2000" dirty="0"/>
              <a:t> av synd som är utan slut.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A72DCE9-1A13-4DFF-925C-01BFC0F495DD}"/>
              </a:ext>
            </a:extLst>
          </p:cNvPr>
          <p:cNvSpPr txBox="1"/>
          <p:nvPr/>
        </p:nvSpPr>
        <p:spPr>
          <a:xfrm>
            <a:off x="5" y="4812417"/>
            <a:ext cx="12191995" cy="2064769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square" lIns="180000" tIns="72000" rIns="36000" bIns="72000">
            <a:spAutoFit/>
          </a:bodyPr>
          <a:lstStyle/>
          <a:p>
            <a:pPr>
              <a:spcBef>
                <a:spcPts val="1800"/>
              </a:spcBef>
            </a:pPr>
            <a:r>
              <a:rPr lang="sv-SE" sz="2000" dirty="0"/>
              <a:t>Bibeln har fler ”eviga engångshändelser” som </a:t>
            </a:r>
            <a:r>
              <a:rPr lang="sv-SE" sz="2000" i="1" u="sng" dirty="0"/>
              <a:t>utförs en gång</a:t>
            </a:r>
            <a:r>
              <a:rPr lang="sv-SE" sz="2000" dirty="0"/>
              <a:t> men med ett </a:t>
            </a:r>
            <a:r>
              <a:rPr lang="sv-SE" sz="2000" i="1" u="sng" dirty="0"/>
              <a:t>evigt resultat</a:t>
            </a:r>
            <a:r>
              <a:rPr lang="sv-SE" sz="2000" dirty="0"/>
              <a:t>: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Evig </a:t>
            </a:r>
            <a:r>
              <a:rPr lang="sv-SE" sz="2000" i="1" u="sng" dirty="0">
                <a:solidFill>
                  <a:srgbClr val="C00000"/>
                </a:solidFill>
              </a:rPr>
              <a:t>återlösning</a:t>
            </a:r>
            <a:r>
              <a:rPr lang="sv-SE" sz="2000" dirty="0"/>
              <a:t> </a:t>
            </a:r>
            <a:r>
              <a:rPr lang="sv-SE" sz="1600" dirty="0"/>
              <a:t>(Hebr 9:12)</a:t>
            </a:r>
            <a:r>
              <a:rPr lang="sv-SE" sz="2000" dirty="0"/>
              <a:t>, men inte evigt </a:t>
            </a:r>
            <a:r>
              <a:rPr lang="sv-SE" sz="2000" i="1" dirty="0"/>
              <a:t>återlösande.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Evig </a:t>
            </a:r>
            <a:r>
              <a:rPr lang="sv-SE" sz="2000" i="1" u="sng" dirty="0">
                <a:solidFill>
                  <a:srgbClr val="C00000"/>
                </a:solidFill>
              </a:rPr>
              <a:t>frälsning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1600" dirty="0"/>
              <a:t>(Hebr 5:9)</a:t>
            </a:r>
            <a:r>
              <a:rPr lang="sv-SE" sz="2000" dirty="0"/>
              <a:t>, men inte evigt </a:t>
            </a:r>
            <a:r>
              <a:rPr lang="sv-SE" sz="2000" i="1" dirty="0"/>
              <a:t>frälsande.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Evig </a:t>
            </a:r>
            <a:r>
              <a:rPr lang="sv-SE" sz="2000" i="1" u="sng" dirty="0">
                <a:solidFill>
                  <a:srgbClr val="C00000"/>
                </a:solidFill>
              </a:rPr>
              <a:t>dom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1600" dirty="0"/>
              <a:t>(Hebr 6:2)</a:t>
            </a:r>
            <a:r>
              <a:rPr lang="sv-SE" sz="2000" dirty="0"/>
              <a:t>, men inte evigt </a:t>
            </a:r>
            <a:r>
              <a:rPr lang="sv-SE" sz="2000" i="1" dirty="0"/>
              <a:t>dömande.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Evigt </a:t>
            </a:r>
            <a:r>
              <a:rPr lang="sv-SE" sz="2000" i="1" u="sng" dirty="0">
                <a:solidFill>
                  <a:srgbClr val="C00000"/>
                </a:solidFill>
              </a:rPr>
              <a:t>straff</a:t>
            </a:r>
            <a:r>
              <a:rPr lang="sv-SE" sz="2000" dirty="0">
                <a:solidFill>
                  <a:srgbClr val="C00000"/>
                </a:solidFill>
              </a:rPr>
              <a:t> </a:t>
            </a:r>
            <a:r>
              <a:rPr lang="sv-SE" sz="1600" dirty="0"/>
              <a:t>(Matt 25:46)</a:t>
            </a:r>
            <a:r>
              <a:rPr lang="sv-SE" sz="2000" dirty="0"/>
              <a:t>, men inte evigt </a:t>
            </a:r>
            <a:r>
              <a:rPr lang="sv-SE" sz="2000" i="1" dirty="0"/>
              <a:t>straffande.</a:t>
            </a:r>
          </a:p>
          <a:p>
            <a:pPr marL="444500" indent="-2667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Evigt </a:t>
            </a:r>
            <a:r>
              <a:rPr lang="sv-SE" sz="2000" i="1" u="sng" dirty="0">
                <a:solidFill>
                  <a:srgbClr val="C00000"/>
                </a:solidFill>
              </a:rPr>
              <a:t>fördärv</a:t>
            </a:r>
            <a:r>
              <a:rPr lang="sv-SE" sz="2000" dirty="0"/>
              <a:t> </a:t>
            </a:r>
            <a:r>
              <a:rPr lang="sv-SE" sz="1600" dirty="0"/>
              <a:t>(1 Tess 1:9)</a:t>
            </a:r>
            <a:r>
              <a:rPr lang="sv-SE" sz="2000" dirty="0"/>
              <a:t>, men inte evigt </a:t>
            </a:r>
            <a:r>
              <a:rPr lang="sv-SE" sz="2000" i="1" dirty="0"/>
              <a:t>fördärvande.</a:t>
            </a:r>
            <a:endParaRPr lang="sv-SE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888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9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byggnad, mörk&#10;&#10;Automatiskt genererad beskrivning">
            <a:extLst>
              <a:ext uri="{FF2B5EF4-FFF2-40B4-BE49-F238E27FC236}">
                <a16:creationId xmlns:a16="http://schemas.microsoft.com/office/drawing/2014/main" id="{0287C54A-B07F-41BF-9FE0-B44624D0B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000"/>
            <a:ext cx="12192002" cy="6174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72804C0-80E3-4E1D-8DCE-FE4ABC82192D}"/>
              </a:ext>
            </a:extLst>
          </p:cNvPr>
          <p:cNvSpPr txBox="1"/>
          <p:nvPr/>
        </p:nvSpPr>
        <p:spPr>
          <a:xfrm>
            <a:off x="3820842" y="6109087"/>
            <a:ext cx="8106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Fråga till traditionalister:</a:t>
            </a:r>
            <a:br>
              <a:rPr lang="sv-SE" sz="2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Om Jesus bär människans synd, varför plågas han inte för evigt i ett helvete?</a:t>
            </a:r>
            <a:endParaRPr lang="LID4096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341AF5B-8BBA-4EFD-91AF-11CCBA6A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Korset: det starkaste uttrycket för Guds vrede</a:t>
            </a:r>
            <a:endParaRPr lang="LID4096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11F9348-AD49-4B02-8FC0-361D4E16C10E}"/>
              </a:ext>
            </a:extLst>
          </p:cNvPr>
          <p:cNvSpPr txBox="1"/>
          <p:nvPr/>
        </p:nvSpPr>
        <p:spPr>
          <a:xfrm>
            <a:off x="0" y="900000"/>
            <a:ext cx="12192002" cy="4462760"/>
          </a:xfrm>
          <a:prstGeom prst="rect">
            <a:avLst/>
          </a:prstGeom>
          <a:noFill/>
        </p:spPr>
        <p:txBody>
          <a:bodyPr wrap="square" lIns="180000">
            <a:spAutoFit/>
          </a:bodyPr>
          <a:lstStyle/>
          <a:p>
            <a:r>
              <a:rPr lang="sv-SE" sz="2400" b="1" dirty="0">
                <a:solidFill>
                  <a:schemeClr val="bg1">
                    <a:lumMod val="85000"/>
                  </a:schemeClr>
                </a:solidFill>
              </a:rPr>
              <a:t>Argument för traditionalismens helvete (med svar)</a:t>
            </a:r>
            <a:endParaRPr lang="sv-SE" sz="2400" b="1" strike="noStrik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sv-SE" sz="2000" b="1" strike="noStrike" dirty="0">
                <a:solidFill>
                  <a:schemeClr val="bg1">
                    <a:lumMod val="85000"/>
                  </a:schemeClr>
                </a:solidFill>
              </a:rPr>
              <a:t>Juridiskt argument: </a:t>
            </a: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Ett brott mot en oändlig Gud kräver ett oändligt straff.</a:t>
            </a:r>
          </a:p>
          <a:p>
            <a:pPr marL="442913" indent="-261938">
              <a:buFont typeface="Arial" panose="020B0604020202020204" pitchFamily="34" charset="0"/>
              <a:buChar char="•"/>
            </a:pPr>
            <a:r>
              <a:rPr lang="sv-SE" sz="2000" strike="noStrike" dirty="0">
                <a:solidFill>
                  <a:schemeClr val="bg1">
                    <a:lumMod val="85000"/>
                  </a:schemeClr>
                </a:solidFill>
              </a:rPr>
              <a:t>Men enligt Moselage</a:t>
            </a: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n var det samma brott att handla fel mot hög som låg.</a:t>
            </a:r>
            <a:endParaRPr lang="sv-SE" sz="2000" strike="noStrike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sv-SE" sz="2000" b="1" dirty="0">
                <a:solidFill>
                  <a:schemeClr val="bg1">
                    <a:lumMod val="85000"/>
                  </a:schemeClr>
                </a:solidFill>
              </a:rPr>
              <a:t>Pedagogiska argumentet: </a:t>
            </a: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Många blir kristna för att inte riskera helvete.</a:t>
            </a:r>
          </a:p>
          <a:p>
            <a:pPr marL="442913" indent="-26193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Sanningsfråga.</a:t>
            </a:r>
          </a:p>
          <a:p>
            <a:pPr marL="442913" indent="-26193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Avskyn för ett helvete gör att människor dissar Gud.</a:t>
            </a:r>
          </a:p>
          <a:p>
            <a:pPr>
              <a:spcBef>
                <a:spcPts val="1200"/>
              </a:spcBef>
            </a:pPr>
            <a:r>
              <a:rPr lang="sv-SE" sz="2000" b="1" dirty="0">
                <a:solidFill>
                  <a:schemeClr val="bg1">
                    <a:lumMod val="85000"/>
                  </a:schemeClr>
                </a:solidFill>
              </a:rPr>
              <a:t>Historiska argumentet:</a:t>
            </a: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 Traditionalism har gällt under ”hela” kyrkans historia.</a:t>
            </a:r>
          </a:p>
          <a:p>
            <a:pPr marL="442913" indent="-26193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Traditionalismen är inte ursprunglig. Blev ”standard” i.o.m. Augustinus.</a:t>
            </a:r>
          </a:p>
          <a:p>
            <a:pPr marL="442913" indent="-26193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Inget (erkänt) kyrkomöte under se första 500 åren tog upp frågan.</a:t>
            </a:r>
          </a:p>
          <a:p>
            <a:pPr marL="442913" indent="-261938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Både sig apostoliska och nicenska trosbekännelsen är tysta gällande vad domen innebär.</a:t>
            </a:r>
          </a:p>
          <a:p>
            <a:pPr>
              <a:spcBef>
                <a:spcPts val="1200"/>
              </a:spcBef>
            </a:pPr>
            <a:r>
              <a:rPr lang="sv-SE" sz="2000" b="1" dirty="0">
                <a:solidFill>
                  <a:schemeClr val="bg1">
                    <a:lumMod val="85000"/>
                  </a:schemeClr>
                </a:solidFill>
              </a:rPr>
              <a:t>Filosofiskt argument: </a:t>
            </a: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Människan är odödlig.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Eftersom ”Gud ger liv åt allt” </a:t>
            </a:r>
            <a:r>
              <a:rPr lang="sv-SE" sz="1600" dirty="0">
                <a:solidFill>
                  <a:schemeClr val="bg1">
                    <a:lumMod val="85000"/>
                  </a:schemeClr>
                </a:solidFill>
              </a:rPr>
              <a:t>(1 Tim 6:13</a:t>
            </a: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) håller Gud den ogudaktige vid liv </a:t>
            </a:r>
            <a:r>
              <a:rPr lang="sv-SE" sz="2000" i="1" u="sng" dirty="0">
                <a:solidFill>
                  <a:schemeClr val="bg1">
                    <a:lumMod val="85000"/>
                  </a:schemeClr>
                </a:solidFill>
              </a:rPr>
              <a:t>med enda syfte</a:t>
            </a:r>
            <a:r>
              <a:rPr lang="sv-SE" sz="2000" dirty="0">
                <a:solidFill>
                  <a:schemeClr val="bg1">
                    <a:lumMod val="85000"/>
                  </a:schemeClr>
                </a:solidFill>
              </a:rPr>
              <a:t> att få plåga henne.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323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9AB635B0-66BC-42B4-829C-0D1143604609}"/>
              </a:ext>
            </a:extLst>
          </p:cNvPr>
          <p:cNvSpPr txBox="1"/>
          <p:nvPr/>
        </p:nvSpPr>
        <p:spPr>
          <a:xfrm>
            <a:off x="-2" y="707643"/>
            <a:ext cx="12192002" cy="6132448"/>
          </a:xfrm>
          <a:prstGeom prst="rect">
            <a:avLst/>
          </a:prstGeom>
          <a:noFill/>
        </p:spPr>
        <p:txBody>
          <a:bodyPr wrap="square" lIns="180000" rIns="0" rtlCol="0">
            <a:spAutoFit/>
          </a:bodyPr>
          <a:lstStyle/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sv-SE" dirty="0"/>
              <a:t>Den 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rike mannen</a:t>
            </a:r>
            <a:r>
              <a:rPr lang="sv-SE" dirty="0"/>
              <a:t> </a:t>
            </a:r>
            <a:r>
              <a:rPr lang="sv-SE" dirty="0">
                <a:sym typeface="Wingdings" panose="05000000000000000000" pitchFamily="2" charset="2"/>
              </a:rPr>
              <a:t> D</a:t>
            </a:r>
            <a:r>
              <a:rPr lang="sv-SE" dirty="0"/>
              <a:t>e levitiska 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präster</a:t>
            </a:r>
            <a:r>
              <a:rPr lang="sv-SE" dirty="0"/>
              <a:t> som Jesus talade med:</a:t>
            </a:r>
            <a:endParaRPr lang="sv-SE" dirty="0">
              <a:solidFill>
                <a:srgbClr val="C00000"/>
              </a:solidFill>
            </a:endParaRPr>
          </a:p>
          <a:p>
            <a:pPr marL="176213">
              <a:lnSpc>
                <a:spcPts val="2100"/>
              </a:lnSpc>
            </a:pPr>
            <a:r>
              <a:rPr lang="sv-SE" dirty="0">
                <a:solidFill>
                  <a:srgbClr val="C00000"/>
                </a:solidFill>
              </a:rPr>
              <a:t>Det var en </a:t>
            </a:r>
            <a:r>
              <a:rPr lang="sv-S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 man</a:t>
            </a:r>
            <a:r>
              <a:rPr lang="sv-SE" dirty="0"/>
              <a:t> [prästerna hade stulit tionde</a:t>
            </a:r>
            <a:r>
              <a:rPr lang="sv-SE" sz="1400" dirty="0"/>
              <a:t> (Mal 3:8-9)</a:t>
            </a:r>
            <a:r>
              <a:rPr lang="sv-SE" dirty="0"/>
              <a:t>] </a:t>
            </a:r>
            <a:r>
              <a:rPr lang="sv-SE" dirty="0">
                <a:solidFill>
                  <a:srgbClr val="C00000"/>
                </a:solidFill>
              </a:rPr>
              <a:t>som gick klädd i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i="1" u="sng" dirty="0">
                <a:solidFill>
                  <a:srgbClr val="C00000"/>
                </a:solidFill>
              </a:rPr>
              <a:t>purpur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[höga män</a:t>
            </a:r>
            <a:r>
              <a:rPr lang="sv-SE" sz="1400" dirty="0"/>
              <a:t> (Hes 23:6)</a:t>
            </a:r>
            <a:r>
              <a:rPr lang="sv-SE" dirty="0"/>
              <a:t>]</a:t>
            </a:r>
            <a:r>
              <a:rPr lang="sv-SE" dirty="0">
                <a:solidFill>
                  <a:srgbClr val="C00000"/>
                </a:solidFill>
              </a:rPr>
              <a:t> och fint </a:t>
            </a:r>
            <a:r>
              <a:rPr lang="sv-SE" i="1" u="sng" dirty="0">
                <a:solidFill>
                  <a:srgbClr val="C00000"/>
                </a:solidFill>
              </a:rPr>
              <a:t>linne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[präster</a:t>
            </a:r>
            <a:r>
              <a:rPr lang="sv-SE" sz="1400" dirty="0"/>
              <a:t> (2 Mos 39:27-29)</a:t>
            </a:r>
            <a:r>
              <a:rPr lang="sv-SE" dirty="0"/>
              <a:t>]…</a:t>
            </a:r>
            <a:endParaRPr lang="sv-SE" dirty="0">
              <a:highlight>
                <a:srgbClr val="FFFF00"/>
              </a:highlight>
            </a:endParaRP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Lasarus</a:t>
            </a:r>
            <a:r>
              <a:rPr lang="sv-SE" dirty="0"/>
              <a:t> </a:t>
            </a:r>
            <a:r>
              <a:rPr lang="sv-SE" dirty="0">
                <a:sym typeface="Wingdings" panose="05000000000000000000" pitchFamily="2" charset="2"/>
              </a:rPr>
              <a:t> 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sv-SE" dirty="0"/>
              <a:t> själv:</a:t>
            </a:r>
          </a:p>
          <a:p>
            <a:pPr marL="176213">
              <a:lnSpc>
                <a:spcPts val="2100"/>
              </a:lnSpc>
            </a:pPr>
            <a:r>
              <a:rPr lang="sv-SE" dirty="0">
                <a:solidFill>
                  <a:srgbClr val="C00000"/>
                </a:solidFill>
              </a:rPr>
              <a:t>Vid hans port låg en fattig man som hette </a:t>
            </a:r>
            <a:r>
              <a:rPr lang="sv-S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Lasarus</a:t>
            </a:r>
            <a:r>
              <a:rPr lang="sv-SE" dirty="0"/>
              <a:t> [grekiska för Eleasar]</a:t>
            </a:r>
            <a:r>
              <a:rPr lang="sv-SE" dirty="0">
                <a:solidFill>
                  <a:srgbClr val="C00000"/>
                </a:solidFill>
              </a:rPr>
              <a:t>, full av </a:t>
            </a:r>
            <a:r>
              <a:rPr lang="sv-SE" i="1" u="sng" dirty="0">
                <a:solidFill>
                  <a:srgbClr val="C00000"/>
                </a:solidFill>
              </a:rPr>
              <a:t>sår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[Jesus bar våra sjukdomar </a:t>
            </a:r>
            <a:r>
              <a:rPr lang="sv-SE" sz="1400" dirty="0"/>
              <a:t>(Matt 8:17)</a:t>
            </a:r>
            <a:r>
              <a:rPr lang="sv-SE" dirty="0"/>
              <a:t>]</a:t>
            </a:r>
            <a:r>
              <a:rPr lang="sv-SE" dirty="0">
                <a:solidFill>
                  <a:srgbClr val="C00000"/>
                </a:solidFill>
              </a:rPr>
              <a:t>… </a:t>
            </a:r>
            <a:r>
              <a:rPr lang="sv-SE" i="1" u="sng" dirty="0">
                <a:solidFill>
                  <a:srgbClr val="C00000"/>
                </a:solidFill>
              </a:rPr>
              <a:t>Hundarna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[hedningarna </a:t>
            </a:r>
            <a:r>
              <a:rPr lang="sv-SE" sz="1400" dirty="0"/>
              <a:t>(Matt 15:26-27)</a:t>
            </a:r>
            <a:r>
              <a:rPr lang="sv-SE" dirty="0"/>
              <a:t>]</a:t>
            </a:r>
            <a:r>
              <a:rPr lang="sv-SE" dirty="0">
                <a:solidFill>
                  <a:srgbClr val="C00000"/>
                </a:solidFill>
              </a:rPr>
              <a:t> kom till och med och slickade hans sår…</a:t>
            </a:r>
            <a:endParaRPr lang="sv-SE" dirty="0">
              <a:highlight>
                <a:srgbClr val="FFFF00"/>
              </a:highlight>
            </a:endParaRPr>
          </a:p>
          <a:p>
            <a:pPr marL="176213">
              <a:lnSpc>
                <a:spcPts val="2100"/>
              </a:lnSpc>
            </a:pPr>
            <a:r>
              <a:rPr lang="sv-SE" dirty="0"/>
              <a:t>Eleasar blev ny överstepräst </a:t>
            </a:r>
            <a:r>
              <a:rPr lang="sv-SE" sz="1400" dirty="0"/>
              <a:t>(4 Mos 20:25)</a:t>
            </a:r>
            <a:r>
              <a:rPr lang="sv-SE" dirty="0"/>
              <a:t> efter sina bröders synd </a:t>
            </a:r>
            <a:r>
              <a:rPr lang="sv-SE" sz="1400" dirty="0"/>
              <a:t>(3 Mos 10:1-7)</a:t>
            </a:r>
            <a:r>
              <a:rPr lang="sv-SE" dirty="0"/>
              <a:t>. På samma sätt är Jesus den nya översteprästen.</a:t>
            </a: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sv-SE" dirty="0"/>
              <a:t>Den 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fattiges [Jesu] död </a:t>
            </a:r>
            <a:r>
              <a:rPr lang="sv-SE" dirty="0">
                <a:sym typeface="Wingdings" panose="05000000000000000000" pitchFamily="2" charset="2"/>
              </a:rPr>
              <a:t> </a:t>
            </a:r>
            <a:r>
              <a:rPr lang="sv-SE" dirty="0"/>
              <a:t>Jesu 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korsfästelse</a:t>
            </a:r>
            <a:r>
              <a:rPr lang="sv-SE" dirty="0"/>
              <a:t>:</a:t>
            </a:r>
          </a:p>
          <a:p>
            <a:pPr marL="176213">
              <a:lnSpc>
                <a:spcPts val="2100"/>
              </a:lnSpc>
            </a:pPr>
            <a:r>
              <a:rPr lang="sv-SE" dirty="0">
                <a:solidFill>
                  <a:srgbClr val="C00000"/>
                </a:solidFill>
              </a:rPr>
              <a:t>Så </a:t>
            </a:r>
            <a:r>
              <a:rPr lang="sv-S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r>
              <a:rPr lang="sv-SE" dirty="0">
                <a:solidFill>
                  <a:srgbClr val="C00000"/>
                </a:solidFill>
              </a:rPr>
              <a:t> den fattige, och han fördes av änglarna till </a:t>
            </a:r>
            <a:r>
              <a:rPr lang="sv-SE" i="1" u="sng" dirty="0">
                <a:solidFill>
                  <a:srgbClr val="C00000"/>
                </a:solidFill>
              </a:rPr>
              <a:t>Abrahams sköte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[därför att Jesus är </a:t>
            </a:r>
            <a:r>
              <a:rPr lang="sv-SE" i="1" u="sng" dirty="0">
                <a:solidFill>
                  <a:srgbClr val="0070C0"/>
                </a:solidFill>
              </a:rPr>
              <a:t>Abrahams säd</a:t>
            </a:r>
            <a:r>
              <a:rPr lang="sv-SE" dirty="0"/>
              <a:t> </a:t>
            </a:r>
            <a:r>
              <a:rPr lang="sv-SE" sz="1400" dirty="0"/>
              <a:t>(1 Mos 22:18)</a:t>
            </a:r>
            <a:r>
              <a:rPr lang="sv-SE" dirty="0"/>
              <a:t>]… </a:t>
            </a:r>
            <a:r>
              <a:rPr lang="sv-SE" sz="1600" dirty="0">
                <a:highlight>
                  <a:srgbClr val="FFFF00"/>
                </a:highlight>
              </a:rPr>
              <a:t>1917</a:t>
            </a:r>
            <a:endParaRPr lang="sv-SE" sz="1400" dirty="0">
              <a:highlight>
                <a:srgbClr val="FFFF00"/>
              </a:highlight>
            </a:endParaRP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sv-SE" dirty="0"/>
              <a:t>Den 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rikes [prästerskapets] död </a:t>
            </a:r>
            <a:r>
              <a:rPr lang="sv-SE" dirty="0">
                <a:sym typeface="Wingdings" panose="05000000000000000000" pitchFamily="2" charset="2"/>
              </a:rPr>
              <a:t> </a:t>
            </a:r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Prästerskapets upplösning</a:t>
            </a:r>
            <a:r>
              <a:rPr lang="sv-SE" dirty="0">
                <a:sym typeface="Wingdings" panose="05000000000000000000" pitchFamily="2" charset="2"/>
              </a:rPr>
              <a:t>:</a:t>
            </a:r>
            <a:endParaRPr lang="sv-SE" dirty="0">
              <a:solidFill>
                <a:srgbClr val="C00000"/>
              </a:solidFill>
            </a:endParaRPr>
          </a:p>
          <a:p>
            <a:pPr marL="176213">
              <a:lnSpc>
                <a:spcPts val="2100"/>
              </a:lnSpc>
            </a:pPr>
            <a:r>
              <a:rPr lang="sv-SE" dirty="0">
                <a:solidFill>
                  <a:srgbClr val="C00000"/>
                </a:solidFill>
              </a:rPr>
              <a:t>Även den rike </a:t>
            </a:r>
            <a:r>
              <a:rPr lang="sv-S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r>
              <a:rPr lang="sv-SE" dirty="0">
                <a:solidFill>
                  <a:srgbClr val="C00000"/>
                </a:solidFill>
              </a:rPr>
              <a:t> och blev begravd. I </a:t>
            </a:r>
            <a:r>
              <a:rPr lang="sv-SE" strike="sngStrike" dirty="0">
                <a:solidFill>
                  <a:srgbClr val="C00000"/>
                </a:solidFill>
              </a:rPr>
              <a:t>helvetet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u="sng" dirty="0">
                <a:solidFill>
                  <a:srgbClr val="C00000"/>
                </a:solidFill>
              </a:rPr>
              <a:t>hades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[hebr. </a:t>
            </a:r>
            <a:r>
              <a:rPr lang="sv-SE" i="1" u="sng" dirty="0"/>
              <a:t>sheol</a:t>
            </a:r>
            <a:r>
              <a:rPr lang="sv-SE" dirty="0"/>
              <a:t>]</a:t>
            </a:r>
            <a:r>
              <a:rPr lang="sv-SE" dirty="0">
                <a:solidFill>
                  <a:srgbClr val="C00000"/>
                </a:solidFill>
              </a:rPr>
              <a:t>, där han plågades…</a:t>
            </a:r>
          </a:p>
          <a:p>
            <a:pPr marL="176213">
              <a:lnSpc>
                <a:spcPts val="2100"/>
              </a:lnSpc>
            </a:pPr>
            <a:r>
              <a:rPr lang="sv-SE" dirty="0"/>
              <a:t>Prästerna associerade till: </a:t>
            </a:r>
            <a:r>
              <a:rPr lang="sv-SE" dirty="0">
                <a:solidFill>
                  <a:srgbClr val="0070C0"/>
                </a:solidFill>
              </a:rPr>
              <a:t>Ni hånare som härskar över folket </a:t>
            </a:r>
            <a:r>
              <a:rPr lang="sv-SE" dirty="0"/>
              <a:t>[prästerna]</a:t>
            </a:r>
            <a:r>
              <a:rPr lang="sv-SE" dirty="0">
                <a:solidFill>
                  <a:srgbClr val="0070C0"/>
                </a:solidFill>
              </a:rPr>
              <a:t> här i Jerusalem… ni säger… vi har ingått en </a:t>
            </a:r>
            <a:r>
              <a:rPr lang="sv-SE" i="1" u="sng" dirty="0">
                <a:solidFill>
                  <a:srgbClr val="0070C0"/>
                </a:solidFill>
              </a:rPr>
              <a:t>pakt </a:t>
            </a:r>
            <a:br>
              <a:rPr lang="sv-SE" i="1" u="sng" dirty="0">
                <a:solidFill>
                  <a:srgbClr val="0070C0"/>
                </a:solidFill>
              </a:rPr>
            </a:br>
            <a:r>
              <a:rPr lang="sv-SE" i="1" u="sng" dirty="0">
                <a:solidFill>
                  <a:srgbClr val="0070C0"/>
                </a:solidFill>
              </a:rPr>
              <a:t>med dödsriket (sheol)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/>
              <a:t>[sammansvärjningen med den romerska statsmakten, bl.a. för att få Jesus korsfäst]</a:t>
            </a:r>
            <a:r>
              <a:rPr lang="sv-SE" dirty="0">
                <a:solidFill>
                  <a:srgbClr val="0070C0"/>
                </a:solidFill>
              </a:rPr>
              <a:t>. </a:t>
            </a:r>
            <a:r>
              <a:rPr lang="sv-SE" sz="1400" dirty="0"/>
              <a:t>(Jes 28:14-15)</a:t>
            </a:r>
          </a:p>
          <a:p>
            <a:pPr marL="176213">
              <a:lnSpc>
                <a:spcPts val="2100"/>
              </a:lnSpc>
            </a:pPr>
            <a:r>
              <a:rPr lang="sv-SE" dirty="0"/>
              <a:t>Profetian</a:t>
            </a:r>
            <a:r>
              <a:rPr lang="sv-SE" dirty="0">
                <a:solidFill>
                  <a:srgbClr val="0070C0"/>
                </a:solidFill>
              </a:rPr>
              <a:t> er </a:t>
            </a:r>
            <a:r>
              <a:rPr lang="sv-SE" i="1" u="sng" dirty="0">
                <a:solidFill>
                  <a:srgbClr val="0070C0"/>
                </a:solidFill>
              </a:rPr>
              <a:t>pakt med dödsriket</a:t>
            </a:r>
            <a:r>
              <a:rPr lang="sv-SE" dirty="0">
                <a:solidFill>
                  <a:srgbClr val="0070C0"/>
                </a:solidFill>
              </a:rPr>
              <a:t> ska inte ska bestå</a:t>
            </a:r>
            <a:r>
              <a:rPr lang="sv-SE" sz="1400" dirty="0"/>
              <a:t> (Jes 28:18) </a:t>
            </a:r>
            <a:r>
              <a:rPr lang="sv-SE" dirty="0"/>
              <a:t>uppfylldes när prästerskapet upplöstes vid templets förstörelse.</a:t>
            </a:r>
          </a:p>
          <a:p>
            <a:pPr>
              <a:lnSpc>
                <a:spcPts val="2100"/>
              </a:lnSpc>
              <a:spcBef>
                <a:spcPts val="1200"/>
              </a:spcBef>
            </a:pPr>
            <a:r>
              <a:rPr lang="sv-SE" dirty="0">
                <a:solidFill>
                  <a:srgbClr val="C00000"/>
                </a:solidFill>
              </a:rPr>
              <a:t>… ropade han: </a:t>
            </a:r>
            <a:r>
              <a:rPr lang="sv-SE" i="1" u="sng" dirty="0">
                <a:solidFill>
                  <a:srgbClr val="C00000"/>
                </a:solidFill>
              </a:rPr>
              <a:t>Fader Abraham</a:t>
            </a:r>
            <a:r>
              <a:rPr lang="sv-SE" dirty="0">
                <a:solidFill>
                  <a:srgbClr val="C00000"/>
                </a:solidFill>
              </a:rPr>
              <a:t>! </a:t>
            </a:r>
            <a:r>
              <a:rPr lang="sv-SE" dirty="0"/>
              <a:t>[ett favorituttryck för prästerna</a:t>
            </a:r>
            <a:r>
              <a:rPr lang="sv-SE" sz="1400" dirty="0"/>
              <a:t> (Luk 1:73)</a:t>
            </a:r>
            <a:r>
              <a:rPr lang="sv-SE" dirty="0"/>
              <a:t>]</a:t>
            </a:r>
            <a:r>
              <a:rPr lang="sv-SE" dirty="0">
                <a:solidFill>
                  <a:srgbClr val="C00000"/>
                </a:solidFill>
              </a:rPr>
              <a:t> Förbarma dig… för jag plågas i den här </a:t>
            </a:r>
            <a:r>
              <a:rPr lang="sv-SE" i="1" u="sng" dirty="0">
                <a:solidFill>
                  <a:srgbClr val="C00000"/>
                </a:solidFill>
              </a:rPr>
              <a:t>elden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[Guds straff]</a:t>
            </a:r>
            <a:r>
              <a:rPr lang="sv-SE" dirty="0">
                <a:solidFill>
                  <a:srgbClr val="C00000"/>
                </a:solidFill>
              </a:rPr>
              <a:t>. Men Abraham svarade:… Det är satt en stor </a:t>
            </a:r>
            <a:r>
              <a:rPr lang="sv-S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gapande klyfta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[sprickan mellan Jesus och prästerna]</a:t>
            </a:r>
            <a:r>
              <a:rPr lang="sv-SE" dirty="0">
                <a:solidFill>
                  <a:srgbClr val="C00000"/>
                </a:solidFill>
              </a:rPr>
              <a:t> mellan oss och er…</a:t>
            </a:r>
          </a:p>
          <a:p>
            <a:pPr>
              <a:lnSpc>
                <a:spcPts val="2100"/>
              </a:lnSpc>
              <a:spcBef>
                <a:spcPts val="1200"/>
              </a:spcBef>
              <a:tabLst>
                <a:tab pos="542925" algn="l"/>
              </a:tabLst>
            </a:pPr>
            <a:r>
              <a:rPr lang="sv-SE" dirty="0">
                <a:solidFill>
                  <a:srgbClr val="C00000"/>
                </a:solidFill>
                <a:sym typeface="Wingdings" panose="05000000000000000000" pitchFamily="2" charset="2"/>
              </a:rPr>
              <a:t>Mannen sade: … Jag har </a:t>
            </a:r>
            <a:r>
              <a:rPr lang="sv-S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fem bröder</a:t>
            </a:r>
            <a:r>
              <a:rPr lang="sv-SE" dirty="0">
                <a:solidFill>
                  <a:srgbClr val="C00000"/>
                </a:solidFill>
                <a:sym typeface="Wingdings" panose="05000000000000000000" pitchFamily="2" charset="2"/>
              </a:rPr>
              <a:t>, </a:t>
            </a:r>
            <a:r>
              <a:rPr lang="sv-SE" dirty="0">
                <a:sym typeface="Wingdings" panose="05000000000000000000" pitchFamily="2" charset="2"/>
              </a:rPr>
              <a:t>[Levis (präststamfaderns) helbröder med mamman Lea]</a:t>
            </a:r>
            <a:r>
              <a:rPr lang="sv-SE" dirty="0">
                <a:solidFill>
                  <a:srgbClr val="C00000"/>
                </a:solidFill>
                <a:sym typeface="Wingdings" panose="05000000000000000000" pitchFamily="2" charset="2"/>
              </a:rPr>
              <a:t> och [Lasarus] måste varna dem…</a:t>
            </a:r>
          </a:p>
          <a:p>
            <a:pPr>
              <a:lnSpc>
                <a:spcPts val="2100"/>
              </a:lnSpc>
              <a:spcBef>
                <a:spcPts val="1200"/>
              </a:spcBef>
              <a:tabLst>
                <a:tab pos="542925" algn="l"/>
              </a:tabLst>
            </a:pPr>
            <a:r>
              <a:rPr lang="sv-SE" dirty="0">
                <a:solidFill>
                  <a:srgbClr val="C00000"/>
                </a:solidFill>
                <a:sym typeface="Wingdings" panose="05000000000000000000" pitchFamily="2" charset="2"/>
              </a:rPr>
              <a:t>Abraham sade: Lyssnar de inte till Mose och profeterna, så låter de sig inte övertygas ens om någon uppstår från de döda.</a:t>
            </a:r>
          </a:p>
          <a:p>
            <a:pPr marL="176213">
              <a:lnSpc>
                <a:spcPts val="2100"/>
              </a:lnSpc>
              <a:tabLst>
                <a:tab pos="542925" algn="l"/>
              </a:tabLst>
            </a:pPr>
            <a:r>
              <a:rPr lang="sv-SE" dirty="0">
                <a:sym typeface="Wingdings" panose="05000000000000000000" pitchFamily="2" charset="2"/>
              </a:rPr>
              <a:t>När prästerna misskött sitt uppdrag gällande Gamla förbundet kommer de också att missköta det Nya förbundet.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Den rike mannen och Lasarus </a:t>
            </a:r>
            <a:r>
              <a:rPr lang="sv-SE" sz="2400" dirty="0"/>
              <a:t>(Luk 16:19-31)</a:t>
            </a:r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06142F5-DE4D-40B1-B0F0-CFC082346F9A}"/>
              </a:ext>
            </a:extLst>
          </p:cNvPr>
          <p:cNvSpPr/>
          <p:nvPr/>
        </p:nvSpPr>
        <p:spPr>
          <a:xfrm>
            <a:off x="452176" y="6462790"/>
            <a:ext cx="12192000" cy="369332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pPr marL="271463" indent="-271463">
              <a:buFont typeface="Arial" panose="020B0604020202020204" pitchFamily="34" charset="0"/>
              <a:buChar char="•"/>
            </a:pPr>
            <a:endParaRPr lang="sv-S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ADB87F90-988C-476F-987D-434506BB127C}"/>
                  </a:ext>
                </a:extLst>
              </p14:cNvPr>
              <p14:cNvContentPartPr/>
              <p14:nvPr/>
            </p14:nvContentPartPr>
            <p14:xfrm>
              <a:off x="2446697" y="8168040"/>
              <a:ext cx="360" cy="36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ADB87F90-988C-476F-987D-434506BB12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37697" y="815904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Bildobjekt 5" descr="En bild som visar text, kontorsmaterial&#10;&#10;Automatiskt genererad beskrivning">
            <a:extLst>
              <a:ext uri="{FF2B5EF4-FFF2-40B4-BE49-F238E27FC236}">
                <a16:creationId xmlns:a16="http://schemas.microsoft.com/office/drawing/2014/main" id="{DD89E361-0CA8-4E24-912A-19E2F45FDD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4" y="2919812"/>
            <a:ext cx="5534026" cy="3912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427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082 0.13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0B7B8EA4-2B85-4CFD-9D08-52117D60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Plåga i evigheters evigheter?</a:t>
            </a:r>
            <a:r>
              <a:rPr lang="sv-SE" sz="2800" dirty="0"/>
              <a:t> </a:t>
            </a:r>
            <a:r>
              <a:rPr lang="sv-SE" sz="2400" dirty="0"/>
              <a:t>(Upp 14:9-11)</a:t>
            </a:r>
            <a:endParaRPr lang="sv-SE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7A42622-8D84-4583-8223-8AB0C021E23C}"/>
              </a:ext>
            </a:extLst>
          </p:cNvPr>
          <p:cNvSpPr/>
          <p:nvPr/>
        </p:nvSpPr>
        <p:spPr>
          <a:xfrm>
            <a:off x="0" y="822690"/>
            <a:ext cx="12192000" cy="3554819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000" b="1" i="1" dirty="0">
                <a:solidFill>
                  <a:srgbClr val="C00000"/>
                </a:solidFill>
              </a:rPr>
              <a:t>Om någon tillber vilddjuret</a:t>
            </a:r>
            <a:r>
              <a:rPr lang="sv-SE" sz="2000" dirty="0">
                <a:solidFill>
                  <a:srgbClr val="C00000"/>
                </a:solidFill>
              </a:rPr>
              <a:t> och dess bild och tar emot märket på sin panna eller hand,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b="1" i="1" dirty="0">
                <a:solidFill>
                  <a:srgbClr val="C00000"/>
                </a:solidFill>
              </a:rPr>
              <a:t>då</a:t>
            </a:r>
            <a:r>
              <a:rPr lang="sv-SE" sz="2000" dirty="0">
                <a:solidFill>
                  <a:srgbClr val="C00000"/>
                </a:solidFill>
              </a:rPr>
              <a:t> ska han själv få dricka av Guds vredes vin som oblandat hälls i Guds vredes bägare.</a:t>
            </a:r>
          </a:p>
          <a:p>
            <a:pPr marL="176213"/>
            <a:r>
              <a:rPr lang="sv-SE" sz="2000" dirty="0"/>
              <a:t> 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Han ska plågas i eld och svavel</a:t>
            </a:r>
            <a:r>
              <a:rPr lang="sv-SE" sz="2000" b="1" i="1" dirty="0">
                <a:solidFill>
                  <a:srgbClr val="C00000"/>
                </a:solidFill>
              </a:rPr>
              <a:t> inför</a:t>
            </a:r>
            <a:r>
              <a:rPr lang="sv-SE" sz="2000" dirty="0">
                <a:solidFill>
                  <a:srgbClr val="C00000"/>
                </a:solidFill>
              </a:rPr>
              <a:t> de heliga änglarna och </a:t>
            </a:r>
            <a:r>
              <a:rPr lang="sv-SE" sz="2000" b="1" i="1" dirty="0">
                <a:solidFill>
                  <a:srgbClr val="C00000"/>
                </a:solidFill>
              </a:rPr>
              <a:t>inför</a:t>
            </a:r>
            <a:r>
              <a:rPr lang="sv-SE" sz="2000" dirty="0">
                <a:solidFill>
                  <a:srgbClr val="C00000"/>
                </a:solidFill>
              </a:rPr>
              <a:t> Lammet.</a:t>
            </a:r>
          </a:p>
          <a:p>
            <a:pPr marL="176213"/>
            <a:r>
              <a:rPr lang="sv-SE" sz="2000" dirty="0"/>
              <a:t> </a:t>
            </a:r>
          </a:p>
          <a:p>
            <a:pPr>
              <a:spcBef>
                <a:spcPts val="1800"/>
              </a:spcBef>
            </a:pPr>
            <a:r>
              <a:rPr lang="sv-SE" sz="2000" b="1" i="1" dirty="0">
                <a:solidFill>
                  <a:srgbClr val="C00000"/>
                </a:solidFill>
              </a:rPr>
              <a:t>Röken</a:t>
            </a:r>
            <a:r>
              <a:rPr lang="sv-SE" sz="2000" dirty="0">
                <a:solidFill>
                  <a:srgbClr val="C00000"/>
                </a:solidFill>
              </a:rPr>
              <a:t> från deras plåga stiger i </a:t>
            </a:r>
            <a:r>
              <a:rPr lang="sv-SE" sz="2000" b="1" i="1" dirty="0">
                <a:solidFill>
                  <a:srgbClr val="C00000"/>
                </a:solidFill>
              </a:rPr>
              <a:t>evigheters evighet</a:t>
            </a:r>
            <a:r>
              <a:rPr lang="sv-SE" sz="2000" dirty="0">
                <a:solidFill>
                  <a:srgbClr val="C00000"/>
                </a:solidFill>
              </a:rPr>
              <a:t>.</a:t>
            </a:r>
          </a:p>
          <a:p>
            <a:pPr marL="176213"/>
            <a:endParaRPr lang="sv-SE" sz="2000" dirty="0"/>
          </a:p>
          <a:p>
            <a:pPr marL="176213"/>
            <a:r>
              <a:rPr lang="sv-SE" sz="2000" b="1" i="1" dirty="0"/>
              <a:t> </a:t>
            </a:r>
            <a:endParaRPr lang="sv-SE" sz="2000" dirty="0"/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De </a:t>
            </a:r>
            <a:r>
              <a:rPr lang="sv-SE" sz="2000" b="1" i="1" dirty="0">
                <a:solidFill>
                  <a:srgbClr val="C00000"/>
                </a:solidFill>
              </a:rPr>
              <a:t>har</a:t>
            </a:r>
            <a:r>
              <a:rPr lang="sv-SE" sz="2000" dirty="0">
                <a:solidFill>
                  <a:srgbClr val="C00000"/>
                </a:solidFill>
              </a:rPr>
              <a:t> ingen ro vare sig </a:t>
            </a:r>
            <a:r>
              <a:rPr lang="sv-SE" sz="2000" b="1" i="1" dirty="0">
                <a:solidFill>
                  <a:srgbClr val="C00000"/>
                </a:solidFill>
              </a:rPr>
              <a:t>dag eller natt</a:t>
            </a:r>
            <a:r>
              <a:rPr lang="sv-SE" sz="2000" dirty="0">
                <a:solidFill>
                  <a:srgbClr val="C00000"/>
                </a:solidFill>
              </a:rPr>
              <a:t>, de som </a:t>
            </a:r>
            <a:r>
              <a:rPr lang="sv-SE" sz="2000" b="1" i="1" dirty="0">
                <a:solidFill>
                  <a:srgbClr val="C00000"/>
                </a:solidFill>
              </a:rPr>
              <a:t>tillber</a:t>
            </a:r>
            <a:r>
              <a:rPr lang="sv-SE" sz="2000" dirty="0">
                <a:solidFill>
                  <a:srgbClr val="C00000"/>
                </a:solidFill>
              </a:rPr>
              <a:t> vilddjuret och dess bild och som tar emot märket.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0E724283-04F8-4ADC-ADA2-B92ABCFE8B29}"/>
              </a:ext>
            </a:extLst>
          </p:cNvPr>
          <p:cNvCxnSpPr>
            <a:cxnSpLocks/>
          </p:cNvCxnSpPr>
          <p:nvPr/>
        </p:nvCxnSpPr>
        <p:spPr>
          <a:xfrm>
            <a:off x="8515927" y="1546257"/>
            <a:ext cx="1690255" cy="28594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B94220FC-3F31-4C0E-BF88-9BE6AEF9CFB8}"/>
              </a:ext>
            </a:extLst>
          </p:cNvPr>
          <p:cNvSpPr txBox="1"/>
          <p:nvPr/>
        </p:nvSpPr>
        <p:spPr>
          <a:xfrm>
            <a:off x="8016791" y="2435666"/>
            <a:ext cx="2363739" cy="5287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tIns="0" bIns="36000" rtlCol="0">
            <a:spAutoFit/>
          </a:bodyPr>
          <a:lstStyle/>
          <a:p>
            <a:pPr algn="ctr"/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Jämför vredesskålarna</a:t>
            </a:r>
            <a:br>
              <a:rPr lang="sv-S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v-SE" sz="1400" dirty="0">
                <a:solidFill>
                  <a:schemeClr val="accent5">
                    <a:lumMod val="75000"/>
                  </a:schemeClr>
                </a:solidFill>
              </a:rPr>
              <a:t>(Upp 15)</a:t>
            </a:r>
            <a:endParaRPr lang="LID4096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93F2A15-1CD4-41B1-8C1B-1D38378110C1}"/>
              </a:ext>
            </a:extLst>
          </p:cNvPr>
          <p:cNvSpPr txBox="1"/>
          <p:nvPr/>
        </p:nvSpPr>
        <p:spPr>
          <a:xfrm>
            <a:off x="7414335" y="1129880"/>
            <a:ext cx="1932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u="sng" dirty="0">
                <a:solidFill>
                  <a:schemeClr val="accent5">
                    <a:lumMod val="75000"/>
                  </a:schemeClr>
                </a:solidFill>
              </a:rPr>
              <a:t>vredes bägare</a:t>
            </a:r>
            <a:endParaRPr lang="LID4096" sz="2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F0865E9-8DF0-4B60-BD86-202108BF0E9B}"/>
              </a:ext>
            </a:extLst>
          </p:cNvPr>
          <p:cNvSpPr/>
          <p:nvPr/>
        </p:nvSpPr>
        <p:spPr>
          <a:xfrm>
            <a:off x="0" y="822690"/>
            <a:ext cx="12192000" cy="5555367"/>
          </a:xfrm>
          <a:prstGeom prst="rect">
            <a:avLst/>
          </a:prstGeom>
        </p:spPr>
        <p:txBody>
          <a:bodyPr wrap="square" lIns="216000">
            <a:spAutoFit/>
          </a:bodyPr>
          <a:lstStyle/>
          <a:p>
            <a:r>
              <a:rPr lang="sv-SE" sz="2000" b="1" i="1" dirty="0">
                <a:solidFill>
                  <a:srgbClr val="C00000"/>
                </a:solidFill>
              </a:rPr>
              <a:t>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 </a:t>
            </a:r>
          </a:p>
          <a:p>
            <a:pPr marL="176213"/>
            <a:r>
              <a:rPr lang="sv-SE" sz="2000" dirty="0"/>
              <a:t>Det handlar bara om dem som </a:t>
            </a:r>
            <a:r>
              <a:rPr lang="sv-SE" sz="2000" b="1" i="1" dirty="0"/>
              <a:t>tillber vilddjuret</a:t>
            </a:r>
            <a:r>
              <a:rPr lang="sv-SE" sz="2000" dirty="0"/>
              <a:t> och tar hans märke.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 </a:t>
            </a:r>
          </a:p>
          <a:p>
            <a:pPr marL="176213"/>
            <a:r>
              <a:rPr lang="sv-SE" sz="2000" dirty="0"/>
              <a:t>Änglarna och Lammet finns inte i helvetet.</a:t>
            </a:r>
          </a:p>
          <a:p>
            <a:pPr>
              <a:spcBef>
                <a:spcPts val="1800"/>
              </a:spcBef>
            </a:pPr>
            <a:r>
              <a:rPr lang="sv-SE" sz="2000" b="1" i="1" dirty="0">
                <a:solidFill>
                  <a:srgbClr val="C00000"/>
                </a:solidFill>
              </a:rPr>
              <a:t> </a:t>
            </a:r>
            <a:endParaRPr lang="sv-SE" sz="2000" dirty="0">
              <a:solidFill>
                <a:srgbClr val="C00000"/>
              </a:solidFill>
            </a:endParaRPr>
          </a:p>
          <a:p>
            <a:pPr marL="176213"/>
            <a:r>
              <a:rPr lang="sv-SE" sz="2000" dirty="0"/>
              <a:t>Det är </a:t>
            </a:r>
            <a:r>
              <a:rPr lang="sv-SE" sz="2000" b="1" i="1" dirty="0"/>
              <a:t>röken</a:t>
            </a:r>
            <a:r>
              <a:rPr lang="sv-SE" sz="2000" dirty="0"/>
              <a:t>, inte plågan, som är </a:t>
            </a:r>
            <a:r>
              <a:rPr lang="sv-SE" sz="2000" b="1" i="1" dirty="0"/>
              <a:t>evig</a:t>
            </a:r>
            <a:r>
              <a:rPr lang="sv-SE" sz="2000" dirty="0"/>
              <a:t> </a:t>
            </a:r>
            <a:r>
              <a:rPr lang="sv-SE" sz="2000" dirty="0">
                <a:sym typeface="Wingdings" panose="05000000000000000000" pitchFamily="2" charset="2"/>
              </a:rPr>
              <a:t></a:t>
            </a:r>
            <a:r>
              <a:rPr lang="sv-SE" sz="2000" dirty="0"/>
              <a:t> Ödeläggelsen är </a:t>
            </a:r>
            <a:r>
              <a:rPr lang="sv-SE" sz="2000" i="1" u="sng" dirty="0"/>
              <a:t>fullbordad</a:t>
            </a:r>
            <a:r>
              <a:rPr lang="sv-SE" sz="2000" dirty="0"/>
              <a:t>. (Anspelar på Sodom/Gomorra och Babylon.)</a:t>
            </a:r>
          </a:p>
          <a:p>
            <a:pPr marL="176213"/>
            <a:r>
              <a:rPr lang="sv-SE" sz="2000" b="1" i="1" dirty="0"/>
              <a:t>Evig</a:t>
            </a:r>
            <a:r>
              <a:rPr lang="sv-SE" sz="2000" dirty="0"/>
              <a:t> anspelar på </a:t>
            </a:r>
            <a:r>
              <a:rPr lang="sv-SE" sz="2000" i="1" u="sng" dirty="0"/>
              <a:t>konsekvensen</a:t>
            </a:r>
            <a:r>
              <a:rPr lang="sv-SE" sz="2000" dirty="0"/>
              <a:t> av synd. </a:t>
            </a:r>
            <a:r>
              <a:rPr lang="sv-SE" sz="2000" b="1" i="1" dirty="0"/>
              <a:t>Evigheternas evighet</a:t>
            </a:r>
            <a:r>
              <a:rPr lang="sv-SE" sz="2000" dirty="0"/>
              <a:t> är en hyperbol, en retorisk överdrift.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 </a:t>
            </a:r>
          </a:p>
          <a:p>
            <a:pPr marL="176213"/>
            <a:r>
              <a:rPr lang="sv-SE" sz="2000" b="1" i="1" dirty="0"/>
              <a:t>Har</a:t>
            </a:r>
            <a:r>
              <a:rPr lang="sv-SE" sz="2000" dirty="0"/>
              <a:t> och </a:t>
            </a:r>
            <a:r>
              <a:rPr lang="sv-SE" sz="2000" b="1" i="1" dirty="0"/>
              <a:t>tillber</a:t>
            </a:r>
            <a:r>
              <a:rPr lang="sv-SE" sz="2000" dirty="0"/>
              <a:t> är båda i presens </a:t>
            </a:r>
            <a:r>
              <a:rPr lang="sv-SE" sz="2000" dirty="0">
                <a:sym typeface="Wingdings" panose="05000000000000000000" pitchFamily="2" charset="2"/>
              </a:rPr>
              <a:t> Plågan och tillbedjan är samtidiga  Vi är i vedermödans andra halva.</a:t>
            </a:r>
          </a:p>
          <a:p>
            <a:pPr marL="176213"/>
            <a:r>
              <a:rPr lang="sv-SE" sz="2000" dirty="0">
                <a:sym typeface="Wingdings" panose="05000000000000000000" pitchFamily="2" charset="2"/>
              </a:rPr>
              <a:t>Vare sig </a:t>
            </a:r>
            <a:r>
              <a:rPr lang="sv-SE" sz="2000" b="1" i="1" dirty="0">
                <a:sym typeface="Wingdings" panose="05000000000000000000" pitchFamily="2" charset="2"/>
              </a:rPr>
              <a:t>dag eller natt</a:t>
            </a:r>
            <a:r>
              <a:rPr lang="sv-SE" sz="2000" dirty="0">
                <a:sym typeface="Wingdings" panose="05000000000000000000" pitchFamily="2" charset="2"/>
              </a:rPr>
              <a:t> betyder </a:t>
            </a:r>
            <a:r>
              <a:rPr lang="sv-SE" sz="2000" i="1" u="sng" dirty="0">
                <a:sym typeface="Wingdings" panose="05000000000000000000" pitchFamily="2" charset="2"/>
              </a:rPr>
              <a:t>utan uppehåll</a:t>
            </a:r>
            <a:r>
              <a:rPr lang="sv-SE" sz="2000" dirty="0">
                <a:sym typeface="Wingdings" panose="05000000000000000000" pitchFamily="2" charset="2"/>
              </a:rPr>
              <a:t>, inte </a:t>
            </a:r>
            <a:r>
              <a:rPr lang="sv-SE" sz="2000" i="1" dirty="0">
                <a:sym typeface="Wingdings" panose="05000000000000000000" pitchFamily="2" charset="2"/>
              </a:rPr>
              <a:t>utan slut</a:t>
            </a:r>
            <a:r>
              <a:rPr lang="sv-SE" sz="2000" dirty="0">
                <a:sym typeface="Wingdings" panose="05000000000000000000" pitchFamily="2" charset="2"/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Det handlar alltså om en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plåga (vredesskålarna) under en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tid (vedermödan) för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vissa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människor </a:t>
            </a:r>
            <a:b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(med vilddjurets märke) för en </a:t>
            </a:r>
            <a:r>
              <a:rPr lang="sv-SE" sz="2000" i="1" u="sng" dirty="0">
                <a:solidFill>
                  <a:schemeClr val="accent6">
                    <a:lumMod val="50000"/>
                  </a:schemeClr>
                </a:solidFill>
              </a:rPr>
              <a:t>viss</a:t>
            </a:r>
            <a:r>
              <a:rPr lang="sv-SE" sz="2000" i="1" dirty="0">
                <a:solidFill>
                  <a:schemeClr val="accent6">
                    <a:lumMod val="50000"/>
                  </a:schemeClr>
                </a:solidFill>
              </a:rPr>
              <a:t> synd (tillbedjan av vilddjuret).</a:t>
            </a:r>
          </a:p>
          <a:p>
            <a:pPr>
              <a:spcBef>
                <a:spcPts val="1800"/>
              </a:spcBef>
            </a:pPr>
            <a:r>
              <a:rPr lang="sv-SE" sz="2000" b="1" i="1" dirty="0">
                <a:solidFill>
                  <a:schemeClr val="accent6">
                    <a:lumMod val="50000"/>
                  </a:schemeClr>
                </a:solidFill>
              </a:rPr>
              <a:t>Stället är tillräckligt svårt att förstå utan att blanda in obibliska tankar om en evig plåga i ett helvete!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216C439B-1199-4FC9-BE1D-F516FD67CFE9}"/>
              </a:ext>
            </a:extLst>
          </p:cNvPr>
          <p:cNvSpPr txBox="1"/>
          <p:nvPr/>
        </p:nvSpPr>
        <p:spPr>
          <a:xfrm>
            <a:off x="8399440" y="4254813"/>
            <a:ext cx="29506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u="sng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vedermödans andra halva</a:t>
            </a:r>
            <a:endParaRPr lang="LID4096" sz="2000" u="sng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244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20" grpId="0"/>
      <p:bldP spid="21" grpId="0" uiExpand="1" build="p" bldLvl="2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 21">
            <a:extLst>
              <a:ext uri="{FF2B5EF4-FFF2-40B4-BE49-F238E27FC236}">
                <a16:creationId xmlns:a16="http://schemas.microsoft.com/office/drawing/2014/main" id="{0CC10225-66BA-4CCC-8E1D-913461BA5ADE}"/>
              </a:ext>
            </a:extLst>
          </p:cNvPr>
          <p:cNvSpPr/>
          <p:nvPr/>
        </p:nvSpPr>
        <p:spPr>
          <a:xfrm>
            <a:off x="4410267" y="680070"/>
            <a:ext cx="7109731" cy="6568447"/>
          </a:xfrm>
          <a:prstGeom prst="ellipse">
            <a:avLst/>
          </a:prstGeom>
          <a:gradFill flip="none" rotWithShape="1">
            <a:gsLst>
              <a:gs pos="0">
                <a:schemeClr val="accent6"/>
              </a:gs>
              <a:gs pos="68000">
                <a:srgbClr val="FFFFFF">
                  <a:alpha val="36863"/>
                </a:srgb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3955A755-1306-4E45-AB9F-258B6A81BDC9}"/>
              </a:ext>
            </a:extLst>
          </p:cNvPr>
          <p:cNvSpPr/>
          <p:nvPr/>
        </p:nvSpPr>
        <p:spPr>
          <a:xfrm>
            <a:off x="4914657" y="2744007"/>
            <a:ext cx="3960000" cy="3960000"/>
          </a:xfrm>
          <a:prstGeom prst="ellipse">
            <a:avLst/>
          </a:prstGeom>
          <a:gradFill flip="none" rotWithShape="1">
            <a:gsLst>
              <a:gs pos="61000">
                <a:schemeClr val="accent5">
                  <a:lumMod val="20000"/>
                  <a:lumOff val="80000"/>
                  <a:alpha val="50000"/>
                </a:schemeClr>
              </a:gs>
              <a:gs pos="0">
                <a:schemeClr val="accent5">
                  <a:alpha val="50000"/>
                  <a:lumMod val="21000"/>
                  <a:lumOff val="79000"/>
                </a:schemeClr>
              </a:gs>
              <a:gs pos="100000">
                <a:schemeClr val="accent5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    </a:t>
            </a:r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8D30F41B-37D7-4CD4-8647-B796F39A0B6F}"/>
              </a:ext>
            </a:extLst>
          </p:cNvPr>
          <p:cNvSpPr/>
          <p:nvPr/>
        </p:nvSpPr>
        <p:spPr>
          <a:xfrm>
            <a:off x="5961087" y="827922"/>
            <a:ext cx="3960000" cy="3960000"/>
          </a:xfrm>
          <a:prstGeom prst="ellipse">
            <a:avLst/>
          </a:prstGeom>
          <a:gradFill flip="none" rotWithShape="1">
            <a:gsLst>
              <a:gs pos="61000">
                <a:schemeClr val="accent2">
                  <a:lumMod val="20000"/>
                  <a:lumOff val="80000"/>
                  <a:alpha val="50000"/>
                </a:schemeClr>
              </a:gs>
              <a:gs pos="0">
                <a:schemeClr val="accent2">
                  <a:lumMod val="20000"/>
                  <a:lumOff val="80000"/>
                  <a:alpha val="50000"/>
                </a:schemeClr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    </a:t>
            </a:r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DBFE934C-05E2-4C3B-9E40-37CE4780D9E4}"/>
              </a:ext>
            </a:extLst>
          </p:cNvPr>
          <p:cNvSpPr/>
          <p:nvPr/>
        </p:nvSpPr>
        <p:spPr>
          <a:xfrm>
            <a:off x="7006400" y="2744007"/>
            <a:ext cx="3960000" cy="3960000"/>
          </a:xfrm>
          <a:prstGeom prst="ellipse">
            <a:avLst/>
          </a:prstGeom>
          <a:gradFill flip="none" rotWithShape="1">
            <a:gsLst>
              <a:gs pos="61000">
                <a:schemeClr val="accent3">
                  <a:lumMod val="20000"/>
                  <a:lumOff val="80000"/>
                  <a:alpha val="50000"/>
                </a:schemeClr>
              </a:gs>
              <a:gs pos="0">
                <a:schemeClr val="accent3">
                  <a:lumMod val="20000"/>
                  <a:lumOff val="80000"/>
                  <a:alpha val="50000"/>
                </a:schemeClr>
              </a:gs>
              <a:gs pos="100000">
                <a:schemeClr val="accent3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dirty="0">
                <a:solidFill>
                  <a:prstClr val="white"/>
                </a:solidFill>
                <a:latin typeface="Calibri"/>
              </a:rPr>
              <a:t>   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D629BC-22AA-4DDA-9170-56C84CCF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Tre synsätt på slutstationen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EFEF656-DE5A-444A-92AA-4FE1E60237D6}"/>
              </a:ext>
            </a:extLst>
          </p:cNvPr>
          <p:cNvSpPr txBox="1"/>
          <p:nvPr/>
        </p:nvSpPr>
        <p:spPr>
          <a:xfrm>
            <a:off x="9464415" y="3556957"/>
            <a:ext cx="13882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Uni-</a:t>
            </a:r>
            <a:b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versalism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Alla blir</a:t>
            </a:r>
            <a:br>
              <a:rPr lang="sv-SE" sz="2000" dirty="0">
                <a:solidFill>
                  <a:prstClr val="black"/>
                </a:solidFill>
                <a:latin typeface="Calibri"/>
              </a:rPr>
            </a:br>
            <a:r>
              <a:rPr lang="sv-SE" sz="2000" dirty="0">
                <a:solidFill>
                  <a:prstClr val="black"/>
                </a:solidFill>
                <a:latin typeface="Calibri"/>
              </a:rPr>
              <a:t>frälsta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B49097F-7116-4600-88FC-17E92E0A5589}"/>
              </a:ext>
            </a:extLst>
          </p:cNvPr>
          <p:cNvSpPr txBox="1"/>
          <p:nvPr/>
        </p:nvSpPr>
        <p:spPr>
          <a:xfrm>
            <a:off x="5051150" y="3556957"/>
            <a:ext cx="137409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Tradi-</a:t>
            </a:r>
            <a:b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tionalism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Evig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plåga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4A2B4D4-B024-4282-86FC-4CC327ECD359}"/>
              </a:ext>
            </a:extLst>
          </p:cNvPr>
          <p:cNvSpPr txBox="1"/>
          <p:nvPr/>
        </p:nvSpPr>
        <p:spPr>
          <a:xfrm>
            <a:off x="6887025" y="1145642"/>
            <a:ext cx="2108141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900"/>
              </a:lnSpc>
              <a:defRPr/>
            </a:pPr>
            <a:r>
              <a:rPr lang="sv-SE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Konditionalism</a:t>
            </a:r>
          </a:p>
          <a:p>
            <a:pPr algn="ctr">
              <a:lnSpc>
                <a:spcPts val="2200"/>
              </a:lnSpc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Evig annihilering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BDD4CDA-2372-451F-9129-563ECDC39C35}"/>
              </a:ext>
            </a:extLst>
          </p:cNvPr>
          <p:cNvSpPr txBox="1"/>
          <p:nvPr/>
        </p:nvSpPr>
        <p:spPr>
          <a:xfrm>
            <a:off x="8421591" y="3033250"/>
            <a:ext cx="1392070" cy="638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Lidandet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upphör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1CD21EA-D8A1-4E8C-B661-BE8A51251C53}"/>
              </a:ext>
            </a:extLst>
          </p:cNvPr>
          <p:cNvSpPr txBox="1"/>
          <p:nvPr/>
        </p:nvSpPr>
        <p:spPr>
          <a:xfrm>
            <a:off x="6176656" y="3033250"/>
            <a:ext cx="1119116" cy="64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Dubbel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utgång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7562F09-4A84-447B-9635-99FAB651AA67}"/>
              </a:ext>
            </a:extLst>
          </p:cNvPr>
          <p:cNvSpPr txBox="1"/>
          <p:nvPr/>
        </p:nvSpPr>
        <p:spPr>
          <a:xfrm>
            <a:off x="7182255" y="4984785"/>
            <a:ext cx="1517667" cy="64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Odödlig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dirty="0">
                <a:solidFill>
                  <a:prstClr val="black"/>
                </a:solidFill>
                <a:latin typeface="Calibri"/>
              </a:rPr>
              <a:t>människa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E2CD2F7F-C7C5-49C3-B3B5-E8133FB92096}"/>
              </a:ext>
            </a:extLst>
          </p:cNvPr>
          <p:cNvGrpSpPr/>
          <p:nvPr/>
        </p:nvGrpSpPr>
        <p:grpSpPr>
          <a:xfrm>
            <a:off x="8403278" y="1763313"/>
            <a:ext cx="1428276" cy="924147"/>
            <a:chOff x="3773238" y="1907382"/>
            <a:chExt cx="1428276" cy="924147"/>
          </a:xfrm>
        </p:grpSpPr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A63C43C3-2AA1-4293-B4A1-8FE76194B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676" y="1907382"/>
              <a:ext cx="1293400" cy="567319"/>
            </a:xfrm>
            <a:prstGeom prst="rect">
              <a:avLst/>
            </a:prstGeom>
          </p:spPr>
        </p:pic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5641876B-7CBA-48E8-912B-027462AFB542}"/>
                </a:ext>
              </a:extLst>
            </p:cNvPr>
            <p:cNvSpPr txBox="1"/>
            <p:nvPr/>
          </p:nvSpPr>
          <p:spPr>
            <a:xfrm>
              <a:off x="3773238" y="2400642"/>
              <a:ext cx="14282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sv-SE" sz="2200" dirty="0">
                  <a:solidFill>
                    <a:prstClr val="black"/>
                  </a:solidFill>
                  <a:latin typeface="Calibri"/>
                </a:rPr>
                <a:t>Förintande</a:t>
              </a:r>
            </a:p>
          </p:txBody>
        </p:sp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0DB4D703-DBF2-499B-B58C-085D2CA4D1E1}"/>
              </a:ext>
            </a:extLst>
          </p:cNvPr>
          <p:cNvGrpSpPr/>
          <p:nvPr/>
        </p:nvGrpSpPr>
        <p:grpSpPr>
          <a:xfrm>
            <a:off x="8418530" y="5721329"/>
            <a:ext cx="1293400" cy="924147"/>
            <a:chOff x="3840676" y="1907382"/>
            <a:chExt cx="1293400" cy="924147"/>
          </a:xfrm>
        </p:grpSpPr>
        <p:pic>
          <p:nvPicPr>
            <p:cNvPr id="29" name="Bildobjekt 28">
              <a:extLst>
                <a:ext uri="{FF2B5EF4-FFF2-40B4-BE49-F238E27FC236}">
                  <a16:creationId xmlns:a16="http://schemas.microsoft.com/office/drawing/2014/main" id="{DBB4DB1E-F4A7-4B85-8C82-E545CC7A4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676" y="1907382"/>
              <a:ext cx="1293400" cy="567319"/>
            </a:xfrm>
            <a:prstGeom prst="rect">
              <a:avLst/>
            </a:prstGeom>
          </p:spPr>
        </p:pic>
        <p:sp>
          <p:nvSpPr>
            <p:cNvPr id="30" name="textruta 29">
              <a:extLst>
                <a:ext uri="{FF2B5EF4-FFF2-40B4-BE49-F238E27FC236}">
                  <a16:creationId xmlns:a16="http://schemas.microsoft.com/office/drawing/2014/main" id="{3895E107-8B61-49AC-B959-696F7B7AC5EB}"/>
                </a:ext>
              </a:extLst>
            </p:cNvPr>
            <p:cNvSpPr txBox="1"/>
            <p:nvPr/>
          </p:nvSpPr>
          <p:spPr>
            <a:xfrm>
              <a:off x="3890961" y="2400642"/>
              <a:ext cx="11928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sv-SE" sz="2200" dirty="0">
                  <a:solidFill>
                    <a:prstClr val="black"/>
                  </a:solidFill>
                  <a:latin typeface="Calibri"/>
                </a:rPr>
                <a:t>Renande</a:t>
              </a:r>
            </a:p>
          </p:txBody>
        </p:sp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id="{245D12CF-512E-4DF2-A6D6-49372D4F258E}"/>
              </a:ext>
            </a:extLst>
          </p:cNvPr>
          <p:cNvGrpSpPr/>
          <p:nvPr/>
        </p:nvGrpSpPr>
        <p:grpSpPr>
          <a:xfrm>
            <a:off x="6169129" y="5721329"/>
            <a:ext cx="1293400" cy="924147"/>
            <a:chOff x="3840676" y="1907382"/>
            <a:chExt cx="1293400" cy="924147"/>
          </a:xfrm>
        </p:grpSpPr>
        <p:pic>
          <p:nvPicPr>
            <p:cNvPr id="32" name="Bildobjekt 31">
              <a:extLst>
                <a:ext uri="{FF2B5EF4-FFF2-40B4-BE49-F238E27FC236}">
                  <a16:creationId xmlns:a16="http://schemas.microsoft.com/office/drawing/2014/main" id="{A24FF153-3738-43FD-B231-3FF0B863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676" y="1907382"/>
              <a:ext cx="1293400" cy="567319"/>
            </a:xfrm>
            <a:prstGeom prst="rect">
              <a:avLst/>
            </a:prstGeom>
          </p:spPr>
        </p:pic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C477742D-A890-409A-AF86-47206A3A41ED}"/>
                </a:ext>
              </a:extLst>
            </p:cNvPr>
            <p:cNvSpPr txBox="1"/>
            <p:nvPr/>
          </p:nvSpPr>
          <p:spPr>
            <a:xfrm>
              <a:off x="3873488" y="2400642"/>
              <a:ext cx="12277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sv-SE" sz="2200" dirty="0">
                  <a:solidFill>
                    <a:prstClr val="black"/>
                  </a:solidFill>
                  <a:latin typeface="Calibri"/>
                </a:rPr>
                <a:t>Plågande</a:t>
              </a:r>
            </a:p>
          </p:txBody>
        </p:sp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3AADF390-94E0-4B51-B21B-32E6EC01B607}"/>
              </a:ext>
            </a:extLst>
          </p:cNvPr>
          <p:cNvGrpSpPr/>
          <p:nvPr/>
        </p:nvGrpSpPr>
        <p:grpSpPr>
          <a:xfrm>
            <a:off x="6225078" y="1963671"/>
            <a:ext cx="1981648" cy="659811"/>
            <a:chOff x="831892" y="1934698"/>
            <a:chExt cx="1981648" cy="659811"/>
          </a:xfrm>
        </p:grpSpPr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4907B4D9-8BF5-4935-B67C-9B89E9DAC254}"/>
                </a:ext>
              </a:extLst>
            </p:cNvPr>
            <p:cNvSpPr txBox="1"/>
            <p:nvPr/>
          </p:nvSpPr>
          <p:spPr>
            <a:xfrm>
              <a:off x="831892" y="1934698"/>
              <a:ext cx="1981648" cy="65981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none" lIns="36000" tIns="72000" rIns="36000" bIns="36000" rtlCol="0" anchor="ctr">
              <a:spAutoFit/>
            </a:bodyPr>
            <a:lstStyle/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helig</a:t>
              </a:r>
            </a:p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barmhärtig</a:t>
              </a: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DF856E56-FD90-4CCB-8D5B-84E547AAB47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1973859"/>
              <a:ext cx="288000" cy="288000"/>
            </a:xfrm>
            <a:prstGeom prst="rect">
              <a:avLst/>
            </a:prstGeom>
          </p:spPr>
        </p:pic>
        <p:pic>
          <p:nvPicPr>
            <p:cNvPr id="36" name="Bildobjekt 35">
              <a:extLst>
                <a:ext uri="{FF2B5EF4-FFF2-40B4-BE49-F238E27FC236}">
                  <a16:creationId xmlns:a16="http://schemas.microsoft.com/office/drawing/2014/main" id="{DC911F5D-6561-494E-9525-4603614D3257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2269516"/>
              <a:ext cx="288000" cy="288000"/>
            </a:xfrm>
            <a:prstGeom prst="rect">
              <a:avLst/>
            </a:prstGeom>
          </p:spPr>
        </p:pic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B19B5DF-3C18-4FEF-9A1E-A228C3DC296C}"/>
              </a:ext>
            </a:extLst>
          </p:cNvPr>
          <p:cNvGrpSpPr/>
          <p:nvPr/>
        </p:nvGrpSpPr>
        <p:grpSpPr>
          <a:xfrm>
            <a:off x="9056456" y="5019713"/>
            <a:ext cx="1981648" cy="659811"/>
            <a:chOff x="831892" y="2819969"/>
            <a:chExt cx="1981648" cy="659811"/>
          </a:xfrm>
        </p:grpSpPr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15742D70-908E-4850-AE27-E4DB4E552884}"/>
                </a:ext>
              </a:extLst>
            </p:cNvPr>
            <p:cNvSpPr txBox="1"/>
            <p:nvPr/>
          </p:nvSpPr>
          <p:spPr>
            <a:xfrm>
              <a:off x="831892" y="2819969"/>
              <a:ext cx="1981648" cy="65981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wrap="none" lIns="36000" tIns="72000" rIns="36000" bIns="36000" rtlCol="0" anchor="ctr">
              <a:spAutoFit/>
            </a:bodyPr>
            <a:lstStyle/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helig</a:t>
              </a:r>
            </a:p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barmhärtig</a:t>
              </a:r>
            </a:p>
          </p:txBody>
        </p:sp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id="{49289CC3-FA3E-4CE0-9CA5-8AA287F94EFE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470" y="2859130"/>
              <a:ext cx="288000" cy="288000"/>
            </a:xfrm>
            <a:prstGeom prst="rect">
              <a:avLst/>
            </a:prstGeom>
          </p:spPr>
        </p:pic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6449B479-165A-440D-A53D-4BFF8318598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3154787"/>
              <a:ext cx="288000" cy="288000"/>
            </a:xfrm>
            <a:prstGeom prst="rect">
              <a:avLst/>
            </a:prstGeom>
          </p:spPr>
        </p:pic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C68CA8C5-8C14-416F-9712-E87194CC6663}"/>
              </a:ext>
            </a:extLst>
          </p:cNvPr>
          <p:cNvGrpSpPr/>
          <p:nvPr/>
        </p:nvGrpSpPr>
        <p:grpSpPr>
          <a:xfrm>
            <a:off x="4856665" y="5019713"/>
            <a:ext cx="1981648" cy="659811"/>
            <a:chOff x="831892" y="2645311"/>
            <a:chExt cx="1981648" cy="659811"/>
          </a:xfrm>
        </p:grpSpPr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898A20C-3B89-46C4-802A-E4EE5781FFCA}"/>
                </a:ext>
              </a:extLst>
            </p:cNvPr>
            <p:cNvSpPr txBox="1"/>
            <p:nvPr/>
          </p:nvSpPr>
          <p:spPr>
            <a:xfrm>
              <a:off x="831892" y="2645311"/>
              <a:ext cx="1981648" cy="65981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none" lIns="36000" tIns="72000" rIns="36000" bIns="36000" rtlCol="0" anchor="ctr">
              <a:spAutoFit/>
            </a:bodyPr>
            <a:lstStyle/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helig</a:t>
              </a:r>
            </a:p>
            <a:p>
              <a:pPr marL="358775">
                <a:lnSpc>
                  <a:spcPts val="1900"/>
                </a:lnSpc>
                <a:defRPr/>
              </a:pPr>
              <a:r>
                <a:rPr lang="sv-SE" dirty="0">
                  <a:solidFill>
                    <a:prstClr val="white"/>
                  </a:solidFill>
                  <a:latin typeface="Calibri"/>
                </a:rPr>
                <a:t>Gud barmhärtig</a:t>
              </a:r>
            </a:p>
          </p:txBody>
        </p:sp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10A0A0E5-7B93-4975-AFD2-049CB8BF5287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470" y="2980129"/>
              <a:ext cx="288000" cy="288000"/>
            </a:xfrm>
            <a:prstGeom prst="rect">
              <a:avLst/>
            </a:prstGeom>
          </p:spPr>
        </p:pic>
        <p:pic>
          <p:nvPicPr>
            <p:cNvPr id="38" name="Bildobjekt 37">
              <a:extLst>
                <a:ext uri="{FF2B5EF4-FFF2-40B4-BE49-F238E27FC236}">
                  <a16:creationId xmlns:a16="http://schemas.microsoft.com/office/drawing/2014/main" id="{99F3EF22-F8D7-4843-BF86-03E5777A49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470" y="2684472"/>
              <a:ext cx="288000" cy="288000"/>
            </a:xfrm>
            <a:prstGeom prst="rect">
              <a:avLst/>
            </a:prstGeom>
          </p:spPr>
        </p:pic>
      </p:grpSp>
      <p:sp>
        <p:nvSpPr>
          <p:cNvPr id="17" name="Pil: höger 16">
            <a:extLst>
              <a:ext uri="{FF2B5EF4-FFF2-40B4-BE49-F238E27FC236}">
                <a16:creationId xmlns:a16="http://schemas.microsoft.com/office/drawing/2014/main" id="{AAA36B57-7552-4BA4-95EB-BB94DEC1E5E8}"/>
              </a:ext>
            </a:extLst>
          </p:cNvPr>
          <p:cNvSpPr/>
          <p:nvPr/>
        </p:nvSpPr>
        <p:spPr>
          <a:xfrm>
            <a:off x="512843" y="3893270"/>
            <a:ext cx="3761275" cy="1736372"/>
          </a:xfrm>
          <a:prstGeom prst="rightArrow">
            <a:avLst>
              <a:gd name="adj1" fmla="val 100000"/>
              <a:gd name="adj2" fmla="val 2467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2000" dirty="0"/>
              <a:t>Det brukar vara lättare att devalvera Guds helighet än hans kärlek. </a:t>
            </a:r>
            <a:r>
              <a:rPr lang="sv-SE" sz="2000" i="1" u="sng" dirty="0"/>
              <a:t>I brist på kända alternativ</a:t>
            </a:r>
            <a:r>
              <a:rPr lang="sv-SE" sz="2000" dirty="0"/>
              <a:t> väljer därför många universalismen.</a:t>
            </a:r>
            <a:endParaRPr lang="LID4096" sz="2000" dirty="0"/>
          </a:p>
        </p:txBody>
      </p:sp>
      <p:sp>
        <p:nvSpPr>
          <p:cNvPr id="26" name="Pil: höger 25">
            <a:extLst>
              <a:ext uri="{FF2B5EF4-FFF2-40B4-BE49-F238E27FC236}">
                <a16:creationId xmlns:a16="http://schemas.microsoft.com/office/drawing/2014/main" id="{98C9F025-C2DC-436E-8761-5638D904F92C}"/>
              </a:ext>
            </a:extLst>
          </p:cNvPr>
          <p:cNvSpPr/>
          <p:nvPr/>
        </p:nvSpPr>
        <p:spPr>
          <a:xfrm>
            <a:off x="512843" y="1903581"/>
            <a:ext cx="3761275" cy="683999"/>
          </a:xfrm>
          <a:prstGeom prst="rightArrow">
            <a:avLst>
              <a:gd name="adj1" fmla="val 100000"/>
              <a:gd name="adj2" fmla="val 2467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2000" i="1" dirty="0"/>
              <a:t>Men det finns ett alternativ!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2D72BB7D-E43B-4A6B-8B0E-A2AFEF5A7EBA}"/>
              </a:ext>
            </a:extLst>
          </p:cNvPr>
          <p:cNvSpPr txBox="1"/>
          <p:nvPr/>
        </p:nvSpPr>
        <p:spPr>
          <a:xfrm>
            <a:off x="7106604" y="3762764"/>
            <a:ext cx="1668966" cy="64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defRPr/>
            </a:pPr>
            <a:r>
              <a:rPr lang="sv-SE" sz="2200" b="1" dirty="0">
                <a:solidFill>
                  <a:prstClr val="black"/>
                </a:solidFill>
                <a:latin typeface="Calibri"/>
              </a:rPr>
              <a:t>Evig</a:t>
            </a:r>
          </a:p>
          <a:p>
            <a:pPr algn="ctr">
              <a:lnSpc>
                <a:spcPts val="2100"/>
              </a:lnSpc>
              <a:defRPr/>
            </a:pPr>
            <a:r>
              <a:rPr lang="sv-SE" sz="2200" b="1" dirty="0">
                <a:solidFill>
                  <a:prstClr val="black"/>
                </a:solidFill>
                <a:latin typeface="Calibri"/>
              </a:rPr>
              <a:t>destination</a:t>
            </a:r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DBBAE7C8-D7F8-4B65-B68A-3010441FFF51}"/>
              </a:ext>
            </a:extLst>
          </p:cNvPr>
          <p:cNvGrpSpPr/>
          <p:nvPr/>
        </p:nvGrpSpPr>
        <p:grpSpPr>
          <a:xfrm>
            <a:off x="6814410" y="2748024"/>
            <a:ext cx="2257990" cy="1946543"/>
            <a:chOff x="6814410" y="2748024"/>
            <a:chExt cx="2257990" cy="1946543"/>
          </a:xfrm>
        </p:grpSpPr>
        <p:sp>
          <p:nvSpPr>
            <p:cNvPr id="34" name="Likbent triangel 33">
              <a:extLst>
                <a:ext uri="{FF2B5EF4-FFF2-40B4-BE49-F238E27FC236}">
                  <a16:creationId xmlns:a16="http://schemas.microsoft.com/office/drawing/2014/main" id="{4D30A886-9D8A-4F4C-9D0C-2207AEA867F5}"/>
                </a:ext>
              </a:extLst>
            </p:cNvPr>
            <p:cNvSpPr/>
            <p:nvPr/>
          </p:nvSpPr>
          <p:spPr>
            <a:xfrm>
              <a:off x="6814410" y="2748024"/>
              <a:ext cx="2257990" cy="1946543"/>
            </a:xfrm>
            <a:prstGeom prst="triangle">
              <a:avLst/>
            </a:prstGeom>
            <a:gradFill flip="none" rotWithShape="1">
              <a:gsLst>
                <a:gs pos="0">
                  <a:schemeClr val="accent2"/>
                </a:gs>
                <a:gs pos="23000">
                  <a:schemeClr val="accent2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43AA8770-495F-4940-BC48-AB00F2094247}"/>
                </a:ext>
              </a:extLst>
            </p:cNvPr>
            <p:cNvSpPr txBox="1"/>
            <p:nvPr/>
          </p:nvSpPr>
          <p:spPr>
            <a:xfrm>
              <a:off x="7716551" y="3032775"/>
              <a:ext cx="47275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sv-SE" dirty="0">
                  <a:solidFill>
                    <a:schemeClr val="accent5">
                      <a:lumMod val="75000"/>
                    </a:schemeClr>
                  </a:solidFill>
                </a:rPr>
                <a:t>Ut-</a:t>
              </a:r>
              <a:br>
                <a:rPr lang="sv-SE" dirty="0">
                  <a:solidFill>
                    <a:schemeClr val="accent5">
                      <a:lumMod val="75000"/>
                    </a:schemeClr>
                  </a:solidFill>
                </a:rPr>
              </a:br>
              <a:r>
                <a:rPr lang="sv-SE" dirty="0">
                  <a:solidFill>
                    <a:schemeClr val="accent5">
                      <a:lumMod val="75000"/>
                    </a:schemeClr>
                  </a:solidFill>
                </a:rPr>
                <a:t>rotas</a:t>
              </a:r>
              <a:endParaRPr lang="LID4096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1" name="textruta 40">
              <a:extLst>
                <a:ext uri="{FF2B5EF4-FFF2-40B4-BE49-F238E27FC236}">
                  <a16:creationId xmlns:a16="http://schemas.microsoft.com/office/drawing/2014/main" id="{D0FC13EB-0612-4E9E-8290-CA2A90A17E84}"/>
                </a:ext>
              </a:extLst>
            </p:cNvPr>
            <p:cNvSpPr txBox="1"/>
            <p:nvPr/>
          </p:nvSpPr>
          <p:spPr>
            <a:xfrm>
              <a:off x="7055120" y="4374171"/>
              <a:ext cx="53963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dirty="0">
                  <a:solidFill>
                    <a:schemeClr val="accent5">
                      <a:lumMod val="75000"/>
                    </a:schemeClr>
                  </a:solidFill>
                </a:rPr>
                <a:t>Kuvas</a:t>
              </a:r>
              <a:endParaRPr lang="LID4096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2" name="textruta 41">
              <a:extLst>
                <a:ext uri="{FF2B5EF4-FFF2-40B4-BE49-F238E27FC236}">
                  <a16:creationId xmlns:a16="http://schemas.microsoft.com/office/drawing/2014/main" id="{D8A210F6-0C8C-44DB-B7DB-36049A9E849B}"/>
                </a:ext>
              </a:extLst>
            </p:cNvPr>
            <p:cNvSpPr txBox="1"/>
            <p:nvPr/>
          </p:nvSpPr>
          <p:spPr>
            <a:xfrm>
              <a:off x="7972627" y="4374171"/>
              <a:ext cx="886461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dirty="0">
                  <a:solidFill>
                    <a:schemeClr val="accent5">
                      <a:lumMod val="75000"/>
                    </a:schemeClr>
                  </a:solidFill>
                </a:rPr>
                <a:t>Ombildas</a:t>
              </a:r>
              <a:endParaRPr lang="LID4096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B87536B9-B0AD-4498-9394-F2C0CD97AD5B}"/>
                </a:ext>
              </a:extLst>
            </p:cNvPr>
            <p:cNvSpPr txBox="1"/>
            <p:nvPr/>
          </p:nvSpPr>
          <p:spPr>
            <a:xfrm>
              <a:off x="7247785" y="3921844"/>
              <a:ext cx="1391241" cy="37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00"/>
                </a:lnSpc>
                <a:defRPr/>
              </a:pPr>
              <a:r>
                <a:rPr lang="sv-SE" sz="2400" b="1" dirty="0">
                  <a:solidFill>
                    <a:schemeClr val="accent5">
                      <a:lumMod val="75000"/>
                    </a:schemeClr>
                  </a:solidFill>
                  <a:latin typeface="Calibri"/>
                </a:rPr>
                <a:t>Ondskan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6136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4" grpId="0"/>
      <p:bldP spid="5" grpId="0"/>
      <p:bldP spid="6" grpId="0"/>
      <p:bldP spid="7" grpId="0"/>
      <p:bldP spid="9" grpId="0"/>
      <p:bldP spid="10" grpId="0"/>
      <p:bldP spid="17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8B2CF01-F372-4A7A-B6C0-85CB19E1E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4000"/>
            <a:ext cx="12192001" cy="619496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808D1D5-FBB3-44CE-A594-56F773FB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Odödlighetslärans framväxt</a:t>
            </a:r>
            <a:endParaRPr lang="LID4096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E34DF83-B125-4859-A83B-C8457FED1E9E}"/>
              </a:ext>
            </a:extLst>
          </p:cNvPr>
          <p:cNvSpPr txBox="1"/>
          <p:nvPr/>
        </p:nvSpPr>
        <p:spPr>
          <a:xfrm>
            <a:off x="380999" y="3222262"/>
            <a:ext cx="4638677" cy="366254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180000" rtlCol="0">
            <a:spAutoFit/>
          </a:bodyPr>
          <a:lstStyle/>
          <a:p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Introducerades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 av 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djävulen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sv-SE" sz="2000" dirty="0">
                <a:solidFill>
                  <a:srgbClr val="C00000"/>
                </a:solidFill>
              </a:rPr>
              <a:t>Ni kommer visst </a:t>
            </a:r>
            <a:r>
              <a:rPr lang="sv-SE" sz="2000" i="1" u="sng" dirty="0">
                <a:solidFill>
                  <a:srgbClr val="C00000"/>
                </a:solidFill>
              </a:rPr>
              <a:t>inte att dö</a:t>
            </a:r>
            <a:r>
              <a:rPr lang="sv-SE" sz="2000" dirty="0">
                <a:solidFill>
                  <a:srgbClr val="C00000"/>
                </a:solidFill>
              </a:rPr>
              <a:t>… och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ni </a:t>
            </a:r>
            <a:r>
              <a:rPr lang="sv-SE" sz="2000" i="1" u="sng" dirty="0">
                <a:solidFill>
                  <a:srgbClr val="C00000"/>
                </a:solidFill>
              </a:rPr>
              <a:t>blir som Gud</a:t>
            </a:r>
            <a:r>
              <a:rPr lang="sv-SE" sz="2000" dirty="0">
                <a:solidFill>
                  <a:srgbClr val="C00000"/>
                </a:solidFill>
              </a:rPr>
              <a:t>.</a:t>
            </a:r>
            <a:r>
              <a:rPr lang="sv-SE" sz="2000" dirty="0"/>
              <a:t> </a:t>
            </a:r>
            <a:r>
              <a:rPr lang="sv-SE" sz="1600" dirty="0"/>
              <a:t>(1 Mos 3:4-5)</a:t>
            </a:r>
          </a:p>
          <a:p>
            <a:pPr>
              <a:spcBef>
                <a:spcPts val="1200"/>
              </a:spcBef>
            </a:pPr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Formaliserades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 av 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Platon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sv-SE" sz="2000" dirty="0"/>
              <a:t>Själen är odödlig och fånge i kroppen.</a:t>
            </a:r>
          </a:p>
          <a:p>
            <a:r>
              <a:rPr lang="sv-SE" sz="2000" dirty="0"/>
              <a:t>I döden separeras själen från kroppen.</a:t>
            </a:r>
          </a:p>
          <a:p>
            <a:pPr>
              <a:spcBef>
                <a:spcPts val="1200"/>
              </a:spcBef>
            </a:pPr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Vidareutvecklades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 av 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gnostikerna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sv-SE" sz="2000" dirty="0"/>
              <a:t>Det andliga/himmelska är finare </a:t>
            </a:r>
            <a:br>
              <a:rPr lang="sv-SE" sz="2000" dirty="0"/>
            </a:br>
            <a:r>
              <a:rPr lang="sv-SE" sz="2000" dirty="0"/>
              <a:t>än det kroppsliga/jordiska.</a:t>
            </a:r>
          </a:p>
          <a:p>
            <a:endParaRPr lang="sv-SE" sz="200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7684A02-D42A-4D45-9D1E-2BF0E9CB4E24}"/>
              </a:ext>
            </a:extLst>
          </p:cNvPr>
          <p:cNvSpPr txBox="1"/>
          <p:nvPr/>
        </p:nvSpPr>
        <p:spPr>
          <a:xfrm>
            <a:off x="6800851" y="3222262"/>
            <a:ext cx="5181600" cy="33547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lIns="18000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”Kristnades”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 av 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kyrkofäder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sv-SE" sz="2000" dirty="0"/>
              <a:t>Tolkade Skriften i ljuset av grekisk filosofi.</a:t>
            </a:r>
          </a:p>
          <a:p>
            <a:pPr>
              <a:spcBef>
                <a:spcPts val="1200"/>
              </a:spcBef>
            </a:pPr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Kulminerade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 genom 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Augustinus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sv-SE" sz="2000" dirty="0"/>
              <a:t>Allegoriserade stora delar av Bibeln för att få den att passa den grekiska synen.</a:t>
            </a:r>
          </a:p>
          <a:p>
            <a:pPr>
              <a:spcBef>
                <a:spcPts val="1200"/>
              </a:spcBef>
            </a:pPr>
            <a:r>
              <a:rPr lang="sv-SE" sz="2400" b="1" i="1" dirty="0">
                <a:solidFill>
                  <a:schemeClr val="accent6">
                    <a:lumMod val="75000"/>
                  </a:schemeClr>
                </a:solidFill>
              </a:rPr>
              <a:t>Vidarefördes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 av 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reformationen</a:t>
            </a:r>
            <a:r>
              <a:rPr lang="sv-SE" sz="24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sv-SE" sz="2000" dirty="0"/>
              <a:t>Tog bort många av lärans </a:t>
            </a:r>
            <a:r>
              <a:rPr lang="sv-SE" sz="2000" i="1" u="sng" dirty="0"/>
              <a:t>effekter</a:t>
            </a:r>
            <a:r>
              <a:rPr lang="sv-SE" sz="2000" dirty="0"/>
              <a:t> (skärseld, helgondyrkan, reliker) men inte dess </a:t>
            </a:r>
            <a:r>
              <a:rPr lang="sv-SE" sz="2000" i="1" u="sng" dirty="0"/>
              <a:t>grund</a:t>
            </a:r>
            <a:r>
              <a:rPr lang="sv-SE" sz="2000" dirty="0"/>
              <a:t> (odödligheten).</a:t>
            </a:r>
            <a:endParaRPr lang="LID4096" sz="20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6B7EB60-BF70-44BC-8F18-3C3127F320AF}"/>
              </a:ext>
            </a:extLst>
          </p:cNvPr>
          <p:cNvSpPr txBox="1"/>
          <p:nvPr/>
        </p:nvSpPr>
        <p:spPr>
          <a:xfrm>
            <a:off x="3394291" y="1200268"/>
            <a:ext cx="6217069" cy="1123712"/>
          </a:xfrm>
          <a:prstGeom prst="wedgeRoundRectCallout">
            <a:avLst>
              <a:gd name="adj1" fmla="val -39725"/>
              <a:gd name="adj2" fmla="val 177339"/>
              <a:gd name="adj3" fmla="val 16667"/>
            </a:avLst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525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Samma lögn eftersom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Gud ensam är odödlig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Tim 6:16)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55600" lvl="0" indent="-173038"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solidFill>
                  <a:prstClr val="black"/>
                </a:solidFill>
              </a:rPr>
              <a:t>”Du är inte beroende av Gud”.</a:t>
            </a:r>
          </a:p>
          <a:p>
            <a:pPr marL="355600" lvl="0" indent="-173038">
              <a:buFont typeface="Arial" panose="020B0604020202020204" pitchFamily="34" charset="0"/>
              <a:buChar char="•"/>
              <a:defRPr/>
            </a:pPr>
            <a:r>
              <a:rPr lang="sv-SE" sz="2000" dirty="0">
                <a:solidFill>
                  <a:prstClr val="black"/>
                </a:solidFill>
                <a:latin typeface="Calibri"/>
              </a:rPr>
              <a:t>”Du hör hemma på ett högre (andligt) plan.”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55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  <p:bldP spid="9" grpId="0" uiExpand="1" build="p" bldLvl="2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4DC7EB0-5188-42C4-9DEB-D904346563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t="14173" r="12428" b="13338"/>
          <a:stretch/>
        </p:blipFill>
        <p:spPr>
          <a:xfrm>
            <a:off x="8249920" y="2899367"/>
            <a:ext cx="3931100" cy="398550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808D1D5-FBB3-44CE-A594-56F773FB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Bibelns syn på (villkorlig) odödlighet</a:t>
            </a:r>
            <a:endParaRPr lang="LID4096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83E985-0A60-430A-9216-0E39269F1E56}"/>
              </a:ext>
            </a:extLst>
          </p:cNvPr>
          <p:cNvSpPr/>
          <p:nvPr/>
        </p:nvSpPr>
        <p:spPr>
          <a:xfrm>
            <a:off x="0" y="689743"/>
            <a:ext cx="12192000" cy="6170920"/>
          </a:xfrm>
          <a:prstGeom prst="rect">
            <a:avLst/>
          </a:prstGeom>
        </p:spPr>
        <p:txBody>
          <a:bodyPr wrap="square" lIns="216000" rIns="72000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</a:rPr>
              <a:t>Gud ensam är odödlig.</a:t>
            </a:r>
            <a:r>
              <a:rPr lang="sv-SE" sz="2000" dirty="0"/>
              <a:t> </a:t>
            </a:r>
            <a:r>
              <a:rPr lang="sv-SE" sz="1600" dirty="0"/>
              <a:t>(1 Tim 6:16) </a:t>
            </a:r>
            <a:r>
              <a:rPr lang="sv-SE" sz="2000" dirty="0"/>
              <a:t>Människan har alltså inte en </a:t>
            </a:r>
            <a:r>
              <a:rPr lang="sv-SE" sz="2000" i="1" u="sng" dirty="0"/>
              <a:t>inneboende</a:t>
            </a:r>
            <a:r>
              <a:rPr lang="sv-SE" sz="2000" dirty="0"/>
              <a:t> odödlighet.</a:t>
            </a:r>
            <a:endParaRPr lang="sv-SE" sz="2000" dirty="0">
              <a:highlight>
                <a:srgbClr val="FFFF00"/>
              </a:highlight>
            </a:endParaRPr>
          </a:p>
          <a:p>
            <a:pPr>
              <a:spcBef>
                <a:spcPts val="1200"/>
              </a:spcBef>
            </a:pPr>
            <a:r>
              <a:rPr lang="sv-SE" sz="2000" dirty="0"/>
              <a:t>Gud ger av sitt liv åt människan och varnar: </a:t>
            </a:r>
            <a:r>
              <a:rPr lang="sv-SE" sz="2000" dirty="0">
                <a:solidFill>
                  <a:srgbClr val="C00000"/>
                </a:solidFill>
              </a:rPr>
              <a:t>Den dag du äter av [kunskapens träd] ska du </a:t>
            </a:r>
            <a:r>
              <a:rPr lang="sv-SE" sz="2000" i="1" u="sng" dirty="0">
                <a:solidFill>
                  <a:srgbClr val="C00000"/>
                </a:solidFill>
              </a:rPr>
              <a:t>döden dö</a:t>
            </a:r>
            <a:r>
              <a:rPr lang="sv-SE" sz="2000" dirty="0">
                <a:solidFill>
                  <a:srgbClr val="C00000"/>
                </a:solidFill>
              </a:rPr>
              <a:t>.</a:t>
            </a:r>
            <a:endParaRPr lang="sv-SE" sz="1600" dirty="0"/>
          </a:p>
          <a:p>
            <a:pPr marL="449263" indent="-271463">
              <a:buFont typeface="Arial" panose="020B0604020202020204" pitchFamily="34" charset="0"/>
              <a:buChar char="•"/>
            </a:pPr>
            <a:r>
              <a:rPr lang="sv-SE" sz="2000" dirty="0"/>
              <a:t>”Död” betyder </a:t>
            </a:r>
            <a:r>
              <a:rPr lang="sv-SE" sz="2000" i="1" u="sng" dirty="0"/>
              <a:t>död</a:t>
            </a:r>
            <a:r>
              <a:rPr lang="sv-SE" sz="2000" dirty="0"/>
              <a:t>, inte </a:t>
            </a:r>
            <a:r>
              <a:rPr lang="sv-SE" sz="2000" i="1" u="sng" dirty="0"/>
              <a:t>liv</a:t>
            </a:r>
            <a:r>
              <a:rPr lang="sv-SE" sz="2000" dirty="0"/>
              <a:t> i evig plåga. Så enkelt är det!</a:t>
            </a:r>
          </a:p>
          <a:p>
            <a:pPr marL="449263" indent="-271463">
              <a:buFont typeface="Arial" panose="020B0604020202020204" pitchFamily="34" charset="0"/>
              <a:buChar char="•"/>
            </a:pPr>
            <a:r>
              <a:rPr lang="sv-SE" sz="2000" dirty="0"/>
              <a:t>Kan inte vara ”andlig död” eftersom varningen gäller fysisk död: </a:t>
            </a:r>
            <a:r>
              <a:rPr lang="sv-SE" sz="2000" i="1" u="sng" dirty="0">
                <a:solidFill>
                  <a:srgbClr val="C00000"/>
                </a:solidFill>
              </a:rPr>
              <a:t>Jord</a:t>
            </a:r>
            <a:r>
              <a:rPr lang="sv-SE" sz="2000" dirty="0">
                <a:solidFill>
                  <a:srgbClr val="C00000"/>
                </a:solidFill>
              </a:rPr>
              <a:t> ska du åter bli.</a:t>
            </a:r>
            <a:r>
              <a:rPr lang="sv-SE" sz="2000" dirty="0">
                <a:solidFill>
                  <a:prstClr val="black"/>
                </a:solidFill>
              </a:rPr>
              <a:t> </a:t>
            </a:r>
            <a:r>
              <a:rPr lang="sv-SE" sz="1600" dirty="0">
                <a:solidFill>
                  <a:prstClr val="black"/>
                </a:solidFill>
              </a:rPr>
              <a:t>(1 Mos 3:19)</a:t>
            </a:r>
          </a:p>
          <a:p>
            <a:pPr>
              <a:spcBef>
                <a:spcPts val="1200"/>
              </a:spcBef>
            </a:pPr>
            <a:r>
              <a:rPr lang="sv-SE" sz="2000" dirty="0"/>
              <a:t>Odödligheten är Guds </a:t>
            </a:r>
            <a:r>
              <a:rPr lang="sv-SE" sz="2000" b="1" i="1" dirty="0">
                <a:solidFill>
                  <a:srgbClr val="0070C0"/>
                </a:solidFill>
              </a:rPr>
              <a:t>gåva</a:t>
            </a:r>
            <a:r>
              <a:rPr lang="sv-SE" sz="2000" dirty="0"/>
              <a:t> och gäller enbart de frälsta. (Kallas </a:t>
            </a:r>
            <a:r>
              <a:rPr lang="sv-SE" sz="2000" i="1" u="sng" dirty="0"/>
              <a:t>villkorlig</a:t>
            </a:r>
            <a:r>
              <a:rPr lang="sv-SE" sz="2000" dirty="0"/>
              <a:t> odödlighet.)</a:t>
            </a:r>
            <a:endParaRPr lang="sv-SE" sz="2000" dirty="0">
              <a:highlight>
                <a:srgbClr val="FFFF00"/>
              </a:highlight>
            </a:endParaRPr>
          </a:p>
          <a:p>
            <a:pPr>
              <a:spcBef>
                <a:spcPts val="1200"/>
              </a:spcBef>
            </a:pPr>
            <a:r>
              <a:rPr lang="sv-SE" sz="2000" dirty="0">
                <a:solidFill>
                  <a:prstClr val="black"/>
                </a:solidFill>
              </a:rPr>
              <a:t>Odödligheten gäller </a:t>
            </a:r>
            <a:r>
              <a:rPr lang="sv-SE" sz="2000" b="1" i="1" dirty="0">
                <a:solidFill>
                  <a:srgbClr val="0070C0"/>
                </a:solidFill>
              </a:rPr>
              <a:t>hela</a:t>
            </a:r>
            <a:r>
              <a:rPr lang="sv-SE" sz="2000" dirty="0">
                <a:solidFill>
                  <a:prstClr val="black"/>
                </a:solidFill>
              </a:rPr>
              <a:t> människan (inte en kroppslös själ eller ande), och ges vid </a:t>
            </a:r>
            <a:r>
              <a:rPr lang="sv-SE" sz="2000" dirty="0"/>
              <a:t>den framtida </a:t>
            </a:r>
            <a:r>
              <a:rPr lang="sv-SE" sz="2000" b="1" i="1" dirty="0">
                <a:solidFill>
                  <a:srgbClr val="0070C0"/>
                </a:solidFill>
              </a:rPr>
              <a:t>uppståndelsen</a:t>
            </a:r>
            <a:r>
              <a:rPr lang="sv-SE" sz="2000" dirty="0"/>
              <a:t>.</a:t>
            </a:r>
          </a:p>
          <a:p>
            <a:pPr marL="444500" lvl="0" indent="-263525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Mina dödas </a:t>
            </a:r>
            <a:r>
              <a:rPr lang="sv-SE" sz="2000" i="1" u="sng" dirty="0">
                <a:solidFill>
                  <a:srgbClr val="C00000"/>
                </a:solidFill>
              </a:rPr>
              <a:t>kroppar</a:t>
            </a:r>
            <a:r>
              <a:rPr lang="sv-SE" sz="2000" dirty="0">
                <a:solidFill>
                  <a:srgbClr val="C00000"/>
                </a:solidFill>
              </a:rPr>
              <a:t> ska uppstå.</a:t>
            </a:r>
            <a:r>
              <a:rPr lang="sv-SE" sz="2000" dirty="0"/>
              <a:t> </a:t>
            </a:r>
            <a:r>
              <a:rPr lang="sv-SE" sz="1600" dirty="0"/>
              <a:t>(Jes 26:19)</a:t>
            </a:r>
          </a:p>
          <a:p>
            <a:pPr marL="444500" indent="-263525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C00000"/>
                </a:solidFill>
              </a:rPr>
              <a:t>Min </a:t>
            </a:r>
            <a:r>
              <a:rPr lang="sv-SE" sz="2000" i="1" u="sng" dirty="0">
                <a:solidFill>
                  <a:srgbClr val="C00000"/>
                </a:solidFill>
              </a:rPr>
              <a:t>kropp</a:t>
            </a:r>
            <a:r>
              <a:rPr lang="sv-SE" sz="2000" dirty="0">
                <a:solidFill>
                  <a:srgbClr val="C00000"/>
                </a:solidFill>
              </a:rPr>
              <a:t> ska vila i det hoppet att du inte ska lämna mig i graven. </a:t>
            </a:r>
            <a:r>
              <a:rPr lang="sv-SE" sz="1600" dirty="0">
                <a:solidFill>
                  <a:prstClr val="black"/>
                </a:solidFill>
              </a:rPr>
              <a:t>(Apg 2:26-27)</a:t>
            </a:r>
            <a:endParaRPr lang="LID4096" sz="1600" dirty="0"/>
          </a:p>
          <a:p>
            <a:pPr>
              <a:spcBef>
                <a:spcPts val="1200"/>
              </a:spcBef>
            </a:pPr>
            <a:r>
              <a:rPr lang="sv-SE" sz="2000" dirty="0"/>
              <a:t>Alla döda ska dock uppstå: </a:t>
            </a:r>
            <a:r>
              <a:rPr lang="sv-SE" sz="2000" dirty="0">
                <a:solidFill>
                  <a:srgbClr val="C00000"/>
                </a:solidFill>
              </a:rPr>
              <a:t>De många som sover i mullen </a:t>
            </a:r>
            <a:r>
              <a:rPr lang="sv-SE" sz="2000" i="1" u="sng" dirty="0">
                <a:solidFill>
                  <a:srgbClr val="C00000"/>
                </a:solidFill>
              </a:rPr>
              <a:t>ska vakna</a:t>
            </a:r>
            <a:r>
              <a:rPr lang="sv-SE" sz="2000" dirty="0">
                <a:solidFill>
                  <a:srgbClr val="C00000"/>
                </a:solidFill>
              </a:rPr>
              <a:t>, några till 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i="1" u="sng" dirty="0">
                <a:solidFill>
                  <a:srgbClr val="C00000"/>
                </a:solidFill>
              </a:rPr>
              <a:t>evigt liv</a:t>
            </a:r>
            <a:r>
              <a:rPr lang="sv-SE" sz="2000" dirty="0">
                <a:solidFill>
                  <a:srgbClr val="C00000"/>
                </a:solidFill>
              </a:rPr>
              <a:t> </a:t>
            </a:r>
            <a:r>
              <a:rPr lang="sv-SE" sz="2000" dirty="0">
                <a:solidFill>
                  <a:srgbClr val="C00000"/>
                </a:solidFill>
                <a:highlight>
                  <a:srgbClr val="FFFFFF"/>
                </a:highlight>
              </a:rPr>
              <a:t>och andra till… </a:t>
            </a:r>
            <a:r>
              <a:rPr lang="sv-SE" sz="2000" i="1" u="sng" dirty="0">
                <a:solidFill>
                  <a:srgbClr val="C00000"/>
                </a:solidFill>
                <a:highlight>
                  <a:srgbClr val="FFFFFF"/>
                </a:highlight>
              </a:rPr>
              <a:t>evig skam</a:t>
            </a:r>
            <a:r>
              <a:rPr lang="sv-SE" sz="2000" dirty="0">
                <a:solidFill>
                  <a:srgbClr val="C00000"/>
                </a:solidFill>
                <a:highlight>
                  <a:srgbClr val="FFFFFF"/>
                </a:highlight>
              </a:rPr>
              <a:t>. </a:t>
            </a:r>
            <a:r>
              <a:rPr lang="sv-SE" sz="1600" dirty="0">
                <a:highlight>
                  <a:srgbClr val="FFFFFF"/>
                </a:highlight>
              </a:rPr>
              <a:t>(Dan 12:2)</a:t>
            </a:r>
          </a:p>
          <a:p>
            <a:pPr marL="444500" indent="-2635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Guds barn till </a:t>
            </a:r>
            <a:r>
              <a:rPr lang="sv-SE" sz="2000" i="1" u="sng" dirty="0"/>
              <a:t>evigt liv</a:t>
            </a:r>
            <a:r>
              <a:rPr lang="sv-SE" sz="2000" dirty="0"/>
              <a:t>:</a:t>
            </a:r>
            <a:r>
              <a:rPr lang="sv-SE" sz="2000" dirty="0">
                <a:solidFill>
                  <a:srgbClr val="C00000"/>
                </a:solidFill>
              </a:rPr>
              <a:t> Var och en som… tror på [Sonen] ska ha evigt liv,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och jag </a:t>
            </a:r>
            <a:r>
              <a:rPr lang="sv-SE" sz="2000" dirty="0">
                <a:solidFill>
                  <a:srgbClr val="C00000"/>
                </a:solidFill>
                <a:highlight>
                  <a:srgbClr val="FFFFFF"/>
                </a:highlight>
              </a:rPr>
              <a:t>ska låta honom </a:t>
            </a:r>
            <a:r>
              <a:rPr lang="sv-SE" sz="2000" i="1" u="sng" dirty="0">
                <a:solidFill>
                  <a:srgbClr val="C00000"/>
                </a:solidFill>
                <a:highlight>
                  <a:srgbClr val="FFFFFF"/>
                </a:highlight>
              </a:rPr>
              <a:t>uppstå</a:t>
            </a:r>
            <a:r>
              <a:rPr lang="sv-SE" sz="2000" dirty="0">
                <a:solidFill>
                  <a:srgbClr val="C00000"/>
                </a:solidFill>
                <a:highlight>
                  <a:srgbClr val="FFFFFF"/>
                </a:highlight>
              </a:rPr>
              <a:t>.</a:t>
            </a:r>
            <a:r>
              <a:rPr lang="sv-SE" sz="2000" dirty="0">
                <a:highlight>
                  <a:srgbClr val="FFFFFF"/>
                </a:highlight>
              </a:rPr>
              <a:t> </a:t>
            </a:r>
            <a:r>
              <a:rPr lang="sv-SE" sz="1600" dirty="0">
                <a:highlight>
                  <a:srgbClr val="FFFFFF"/>
                </a:highlight>
              </a:rPr>
              <a:t>(Joh 3:15)</a:t>
            </a:r>
            <a:endParaRPr lang="sv-SE" sz="2000" dirty="0">
              <a:highlight>
                <a:srgbClr val="FFFFFF"/>
              </a:highlight>
            </a:endParaRPr>
          </a:p>
          <a:p>
            <a:pPr marL="444500" indent="-2635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v-SE" sz="2000" dirty="0"/>
              <a:t>Guds fiender till </a:t>
            </a:r>
            <a:r>
              <a:rPr lang="sv-SE" sz="2000" i="1" u="sng" dirty="0"/>
              <a:t>evig död</a:t>
            </a:r>
            <a:r>
              <a:rPr lang="sv-SE" sz="2000" dirty="0"/>
              <a:t>. </a:t>
            </a:r>
            <a:r>
              <a:rPr lang="sv-SE" sz="2000" dirty="0">
                <a:solidFill>
                  <a:srgbClr val="C00000"/>
                </a:solidFill>
              </a:rPr>
              <a:t>De som har gjort ont ska </a:t>
            </a:r>
            <a:r>
              <a:rPr lang="sv-SE" sz="2000" i="1" u="sng" dirty="0">
                <a:solidFill>
                  <a:srgbClr val="C00000"/>
                </a:solidFill>
              </a:rPr>
              <a:t>uppstå</a:t>
            </a:r>
            <a:r>
              <a:rPr lang="sv-SE" sz="2000" dirty="0">
                <a:solidFill>
                  <a:srgbClr val="C00000"/>
                </a:solidFill>
              </a:rPr>
              <a:t> till dom.</a:t>
            </a:r>
            <a:r>
              <a:rPr lang="sv-SE" sz="2000" dirty="0"/>
              <a:t> </a:t>
            </a:r>
            <a:r>
              <a:rPr lang="sv-SE" sz="1600" dirty="0"/>
              <a:t>(Joh 5:29)</a:t>
            </a:r>
          </a:p>
          <a:p>
            <a:pPr>
              <a:spcBef>
                <a:spcPts val="1200"/>
              </a:spcBef>
            </a:pPr>
            <a:r>
              <a:rPr lang="sv-SE" sz="2000" dirty="0"/>
              <a:t>Därför:</a:t>
            </a:r>
          </a:p>
          <a:p>
            <a:pPr marL="444500" indent="-263525" algn="just">
              <a:buFont typeface="Arial" panose="020B0604020202020204" pitchFamily="34" charset="0"/>
              <a:buChar char="•"/>
            </a:pPr>
            <a:r>
              <a:rPr lang="sv-SE" sz="2000" dirty="0"/>
              <a:t>Det kristna </a:t>
            </a:r>
            <a:r>
              <a:rPr lang="sv-SE" sz="2000" i="1" u="sng" dirty="0"/>
              <a:t>hoppet</a:t>
            </a:r>
            <a:r>
              <a:rPr lang="sv-SE" sz="2000" dirty="0"/>
              <a:t> är kroppens uppståndelse (inte själens odödlighet).</a:t>
            </a:r>
          </a:p>
          <a:p>
            <a:pPr marL="444500" indent="-263525">
              <a:buFont typeface="Arial" panose="020B0604020202020204" pitchFamily="34" charset="0"/>
              <a:buChar char="•"/>
            </a:pPr>
            <a:r>
              <a:rPr lang="sv-SE" sz="2000" dirty="0"/>
              <a:t>Det kristna </a:t>
            </a:r>
            <a:r>
              <a:rPr lang="sv-SE" sz="2000" i="1" u="sng" dirty="0"/>
              <a:t>hotet</a:t>
            </a:r>
            <a:r>
              <a:rPr lang="sv-SE" sz="2000" dirty="0"/>
              <a:t> är evig död (inte evig plåga).</a:t>
            </a:r>
          </a:p>
          <a:p>
            <a:pPr marL="444500" indent="-263525">
              <a:buFont typeface="Arial" panose="020B0604020202020204" pitchFamily="34" charset="0"/>
              <a:buChar char="•"/>
            </a:pPr>
            <a:r>
              <a:rPr lang="sv-SE" sz="2000" dirty="0"/>
              <a:t>Frågan är inte </a:t>
            </a:r>
            <a:r>
              <a:rPr lang="sv-SE" sz="2000" i="1" u="sng" dirty="0"/>
              <a:t>var</a:t>
            </a:r>
            <a:r>
              <a:rPr lang="sv-SE" sz="2000" dirty="0"/>
              <a:t> utan vi ska leva för alltid utan </a:t>
            </a:r>
            <a:r>
              <a:rPr lang="sv-SE" sz="2000" i="1" u="sng" dirty="0"/>
              <a:t>om</a:t>
            </a:r>
            <a:r>
              <a:rPr lang="sv-SE" sz="2000" dirty="0"/>
              <a:t> vi ska leva för alltid.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7541F20F-59C6-4921-939C-5C8CB23531B0}"/>
              </a:ext>
            </a:extLst>
          </p:cNvPr>
          <p:cNvSpPr txBox="1"/>
          <p:nvPr/>
        </p:nvSpPr>
        <p:spPr>
          <a:xfrm>
            <a:off x="9426490" y="1407187"/>
            <a:ext cx="12821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/>
              <a:t>(1 Mos 2:17)</a:t>
            </a:r>
            <a:endParaRPr lang="LID4096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52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1" grpId="0" uiExpan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0B7B8EA4-2B85-4CFD-9D08-52117D60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Traditionell helvetessyn</a:t>
            </a:r>
            <a:endParaRPr lang="sv-SE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6" name="Bildobjekt 15" descr="En bild som visar inomhus&#10;&#10;Automatiskt genererad beskrivning">
            <a:extLst>
              <a:ext uri="{FF2B5EF4-FFF2-40B4-BE49-F238E27FC236}">
                <a16:creationId xmlns:a16="http://schemas.microsoft.com/office/drawing/2014/main" id="{F433C8FD-8C02-42A8-8CB4-EC07144E6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893" y="960097"/>
            <a:ext cx="4049032" cy="5669614"/>
          </a:xfrm>
          <a:prstGeom prst="rect">
            <a:avLst/>
          </a:prstGeom>
        </p:spPr>
      </p:pic>
      <p:pic>
        <p:nvPicPr>
          <p:cNvPr id="17" name="Bildobjekt 16" descr="En bild som visar inomhus&#10;&#10;Automatiskt genererad beskrivning">
            <a:extLst>
              <a:ext uri="{FF2B5EF4-FFF2-40B4-BE49-F238E27FC236}">
                <a16:creationId xmlns:a16="http://schemas.microsoft.com/office/drawing/2014/main" id="{F012391F-0A0D-4A2F-949A-43C913008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5" y="960168"/>
            <a:ext cx="4049032" cy="56683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9008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9A850692-6198-46F0-A1FA-10F727257697}"/>
              </a:ext>
            </a:extLst>
          </p:cNvPr>
          <p:cNvSpPr txBox="1"/>
          <p:nvPr/>
        </p:nvSpPr>
        <p:spPr>
          <a:xfrm>
            <a:off x="-2" y="726335"/>
            <a:ext cx="12192002" cy="612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sv-SE" dirty="0"/>
              <a:t>Jesus talade om </a:t>
            </a:r>
            <a:r>
              <a:rPr lang="sv-SE" b="1" i="1" dirty="0"/>
              <a:t>Gehenna</a:t>
            </a:r>
            <a:r>
              <a:rPr lang="sv-SE" dirty="0"/>
              <a:t> (översätts ”helvete” i Bibel2000 och ”hell” i KJV):</a:t>
            </a:r>
          </a:p>
          <a:p>
            <a:pPr marL="355600" indent="-2635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Det är bättre för dig att en del av din kropp går förlorad än att hela din kropp kastas i </a:t>
            </a:r>
            <a:r>
              <a:rPr lang="sv-SE" b="1" i="1" dirty="0">
                <a:solidFill>
                  <a:srgbClr val="C00000"/>
                </a:solidFill>
              </a:rPr>
              <a:t>Gehenna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(Matt 5:29)</a:t>
            </a:r>
          </a:p>
          <a:p>
            <a:pPr marL="355600" indent="-2635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Ormar, huggormsyngel, hur ska ni kunna undgå att dömas till </a:t>
            </a:r>
            <a:r>
              <a:rPr lang="sv-SE" b="1" i="1" dirty="0">
                <a:solidFill>
                  <a:srgbClr val="C00000"/>
                </a:solidFill>
              </a:rPr>
              <a:t>Gehenna</a:t>
            </a:r>
            <a:r>
              <a:rPr lang="sv-SE" dirty="0">
                <a:solidFill>
                  <a:srgbClr val="C00000"/>
                </a:solidFill>
              </a:rPr>
              <a:t>? </a:t>
            </a:r>
            <a:r>
              <a:rPr lang="sv-SE" sz="1400" dirty="0"/>
              <a:t>(Matt 23:33)</a:t>
            </a:r>
          </a:p>
          <a:p>
            <a:pPr marL="355600" indent="-26352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Var inte rädda för dem som dödar </a:t>
            </a:r>
            <a:r>
              <a:rPr lang="sv-SE" i="1" u="sng" dirty="0">
                <a:solidFill>
                  <a:srgbClr val="C00000"/>
                </a:solidFill>
              </a:rPr>
              <a:t>kroppen</a:t>
            </a:r>
            <a:r>
              <a:rPr lang="sv-SE" dirty="0">
                <a:solidFill>
                  <a:srgbClr val="C00000"/>
                </a:solidFill>
              </a:rPr>
              <a:t>… Frukta… honom som kan fördärva </a:t>
            </a:r>
            <a:r>
              <a:rPr lang="sv-SE" i="1" u="sng" dirty="0">
                <a:solidFill>
                  <a:srgbClr val="C00000"/>
                </a:solidFill>
              </a:rPr>
              <a:t>både själ och kropp</a:t>
            </a:r>
            <a:r>
              <a:rPr lang="sv-SE" dirty="0">
                <a:solidFill>
                  <a:srgbClr val="C00000"/>
                </a:solidFill>
              </a:rPr>
              <a:t> i </a:t>
            </a:r>
            <a:r>
              <a:rPr lang="sv-SE" b="1" i="1" dirty="0">
                <a:solidFill>
                  <a:srgbClr val="C00000"/>
                </a:solidFill>
              </a:rPr>
              <a:t>Gehenna</a:t>
            </a:r>
            <a:r>
              <a:rPr lang="sv-SE" dirty="0">
                <a:solidFill>
                  <a:srgbClr val="C00000"/>
                </a:solidFill>
              </a:rPr>
              <a:t>.</a:t>
            </a:r>
            <a:endParaRPr lang="sv-SE" sz="1400" dirty="0"/>
          </a:p>
          <a:p>
            <a:pPr>
              <a:spcBef>
                <a:spcPts val="1200"/>
              </a:spcBef>
            </a:pPr>
            <a:r>
              <a:rPr lang="sv-SE" b="1" i="1" dirty="0"/>
              <a:t>Gehenna</a:t>
            </a:r>
            <a:r>
              <a:rPr lang="sv-SE" dirty="0"/>
              <a:t> (hebr. </a:t>
            </a:r>
            <a:r>
              <a:rPr lang="sv-SE" b="1" i="1" dirty="0"/>
              <a:t>Hinnoms sons dal</a:t>
            </a:r>
            <a:r>
              <a:rPr lang="sv-SE" dirty="0"/>
              <a:t>) var en plats utanför Jerusalem ökänd </a:t>
            </a:r>
            <a:r>
              <a:rPr lang="sv-SE" sz="1800" b="0" i="0" u="none" strike="noStrike" kern="1200" baseline="0" dirty="0">
                <a:solidFill>
                  <a:schemeClr val="tx1"/>
                </a:solidFill>
              </a:rPr>
              <a:t>för sin historia:</a:t>
            </a:r>
            <a:endParaRPr lang="sv-SE" sz="1800" b="0" i="0" u="none" strike="noStrike" kern="1200" baseline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355600" marR="0" lvl="0" indent="-263525" algn="l" defTabSz="914400" rtl="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v-SE" sz="1800" b="0" i="0" u="none" strike="noStrike" kern="1200" baseline="0" dirty="0">
                <a:solidFill>
                  <a:schemeClr val="tx1"/>
                </a:solidFill>
              </a:rPr>
              <a:t>En barnofferplats: </a:t>
            </a:r>
            <a:r>
              <a:rPr lang="sv-SE" sz="1800" dirty="0">
                <a:solidFill>
                  <a:srgbClr val="C00000"/>
                </a:solidFill>
              </a:rPr>
              <a:t>Ahas tände offereld i </a:t>
            </a:r>
            <a:r>
              <a:rPr lang="sv-SE" sz="1800" b="1" i="1" dirty="0">
                <a:solidFill>
                  <a:srgbClr val="C00000"/>
                </a:solidFill>
              </a:rPr>
              <a:t>Hinnoms sons dal</a:t>
            </a:r>
            <a:r>
              <a:rPr lang="sv-SE" sz="1800" dirty="0">
                <a:solidFill>
                  <a:srgbClr val="C00000"/>
                </a:solidFill>
              </a:rPr>
              <a:t> och brände sina barn i </a:t>
            </a:r>
            <a:r>
              <a:rPr lang="sv-SE" sz="1800" i="1" u="sng" dirty="0">
                <a:solidFill>
                  <a:srgbClr val="C00000"/>
                </a:solidFill>
              </a:rPr>
              <a:t>eld</a:t>
            </a:r>
            <a:r>
              <a:rPr lang="sv-SE" sz="1800" dirty="0">
                <a:solidFill>
                  <a:srgbClr val="C00000"/>
                </a:solidFill>
              </a:rPr>
              <a:t>.</a:t>
            </a:r>
            <a:r>
              <a:rPr lang="sv-SE" sz="1800" dirty="0"/>
              <a:t> </a:t>
            </a:r>
            <a:r>
              <a:rPr lang="sv-SE" sz="1400" dirty="0"/>
              <a:t>(2 Krön 28:3)</a:t>
            </a: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sz="1800" dirty="0"/>
              <a:t>En likbränningsplats när Gud dödade 185 000 assyrier under kung Hiskias tid: </a:t>
            </a:r>
            <a:br>
              <a:rPr lang="sv-SE" sz="1800" dirty="0"/>
            </a:br>
            <a:r>
              <a:rPr lang="sv-SE" sz="1800" dirty="0">
                <a:solidFill>
                  <a:srgbClr val="C00000"/>
                </a:solidFill>
              </a:rPr>
              <a:t>För en </a:t>
            </a:r>
            <a:r>
              <a:rPr lang="sv-SE" sz="1800" i="1" u="sng" dirty="0">
                <a:solidFill>
                  <a:srgbClr val="C00000"/>
                </a:solidFill>
              </a:rPr>
              <a:t>eldsgrop</a:t>
            </a:r>
            <a:r>
              <a:rPr lang="sv-SE" sz="1800" dirty="0">
                <a:solidFill>
                  <a:srgbClr val="C00000"/>
                </a:solidFill>
              </a:rPr>
              <a:t> </a:t>
            </a:r>
            <a:r>
              <a:rPr lang="sv-SE" sz="1800" dirty="0"/>
              <a:t>[en offerplats i </a:t>
            </a:r>
            <a:r>
              <a:rPr lang="sv-SE" sz="1800" b="1" i="1" dirty="0"/>
              <a:t>Hinnoms sons dal</a:t>
            </a:r>
            <a:r>
              <a:rPr lang="sv-SE" sz="1800" dirty="0"/>
              <a:t> </a:t>
            </a:r>
            <a:r>
              <a:rPr lang="sv-SE" sz="1400" dirty="0"/>
              <a:t>enl. Jer 7:31</a:t>
            </a:r>
            <a:r>
              <a:rPr lang="sv-SE" sz="1800" dirty="0"/>
              <a:t>]</a:t>
            </a:r>
            <a:r>
              <a:rPr lang="sv-SE" sz="1800" dirty="0">
                <a:solidFill>
                  <a:srgbClr val="C00000"/>
                </a:solidFill>
              </a:rPr>
              <a:t> är beredd sedan länge, även för [Assur]. </a:t>
            </a:r>
            <a:r>
              <a:rPr lang="sv-SE" sz="1400" dirty="0"/>
              <a:t>(Jes 30:33)</a:t>
            </a: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ea typeface="Times New Roman" panose="02020603050405020304" pitchFamily="18" charset="0"/>
                <a:cs typeface="Calibri" panose="020F0502020204030204" pitchFamily="34" charset="0"/>
              </a:rPr>
              <a:t>(Troligen) en sopstation under Jesu tid där </a:t>
            </a:r>
            <a:r>
              <a:rPr lang="sv-SE" i="1" u="sng" dirty="0">
                <a:ea typeface="Times New Roman" panose="02020603050405020304" pitchFamily="18" charset="0"/>
                <a:cs typeface="Calibri" panose="020F0502020204030204" pitchFamily="34" charset="0"/>
              </a:rPr>
              <a:t>elden</a:t>
            </a:r>
            <a:r>
              <a:rPr lang="sv-SE" i="1" dirty="0">
                <a:ea typeface="Times New Roman" panose="02020603050405020304" pitchFamily="18" charset="0"/>
                <a:cs typeface="Calibri" panose="020F0502020204030204" pitchFamily="34" charset="0"/>
              </a:rPr>
              <a:t> brann dag och natt</a:t>
            </a:r>
            <a:r>
              <a:rPr lang="sv-SE" dirty="0"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sv-SE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dirty="0">
                <a:ea typeface="Calibri" panose="020F0502020204030204" pitchFamily="34" charset="0"/>
                <a:cs typeface="Calibri" panose="020F0502020204030204" pitchFamily="34" charset="0"/>
              </a:rPr>
              <a:t>Blir en mall för Guds dödsdom över syndare i sluttiden: </a:t>
            </a:r>
            <a:r>
              <a:rPr lang="sv-SE" sz="1800" dirty="0">
                <a:solidFill>
                  <a:srgbClr val="C00000"/>
                </a:solidFill>
              </a:rPr>
              <a:t>De ska gå ut och se </a:t>
            </a:r>
            <a:r>
              <a:rPr lang="sv-SE" sz="1800" i="1" u="sng" dirty="0">
                <a:solidFill>
                  <a:srgbClr val="C00000"/>
                </a:solidFill>
              </a:rPr>
              <a:t>liken</a:t>
            </a:r>
            <a:r>
              <a:rPr lang="sv-SE" sz="1800" dirty="0">
                <a:solidFill>
                  <a:srgbClr val="C00000"/>
                </a:solidFill>
              </a:rPr>
              <a:t> </a:t>
            </a:r>
            <a:r>
              <a:rPr lang="sv-SE" sz="1800" dirty="0"/>
              <a:t>[inte plågade människor]</a:t>
            </a:r>
            <a:r>
              <a:rPr lang="sv-SE" sz="1800" dirty="0">
                <a:solidFill>
                  <a:srgbClr val="C00000"/>
                </a:solidFill>
              </a:rPr>
              <a:t> av de människor som gjorde uppror mot mig. Deras </a:t>
            </a:r>
            <a:r>
              <a:rPr lang="sv-SE" sz="1800" i="1" u="sng" dirty="0">
                <a:solidFill>
                  <a:srgbClr val="C00000"/>
                </a:solidFill>
              </a:rPr>
              <a:t>mask ska inte dö</a:t>
            </a:r>
            <a:r>
              <a:rPr lang="sv-SE" sz="1800" dirty="0">
                <a:solidFill>
                  <a:srgbClr val="C00000"/>
                </a:solidFill>
              </a:rPr>
              <a:t> </a:t>
            </a:r>
            <a:r>
              <a:rPr lang="sv-SE" sz="1800" dirty="0"/>
              <a:t>[maskar har inte evigt liv!]</a:t>
            </a:r>
            <a:r>
              <a:rPr lang="sv-SE" sz="1800" dirty="0">
                <a:solidFill>
                  <a:srgbClr val="C00000"/>
                </a:solidFill>
              </a:rPr>
              <a:t> och deras </a:t>
            </a:r>
            <a:r>
              <a:rPr lang="sv-SE" sz="1800" i="1" u="sng" dirty="0">
                <a:solidFill>
                  <a:srgbClr val="C00000"/>
                </a:solidFill>
              </a:rPr>
              <a:t>eld ska inte släckas</a:t>
            </a:r>
            <a:r>
              <a:rPr lang="sv-SE" sz="1800" dirty="0">
                <a:solidFill>
                  <a:srgbClr val="C00000"/>
                </a:solidFill>
              </a:rPr>
              <a:t> </a:t>
            </a:r>
            <a:r>
              <a:rPr lang="sv-SE" sz="1800" dirty="0"/>
              <a:t>[av någon människa =&gt; Guds vrede är slutgiltig]</a:t>
            </a:r>
            <a:r>
              <a:rPr lang="sv-SE" sz="1800" dirty="0">
                <a:solidFill>
                  <a:srgbClr val="C00000"/>
                </a:solidFill>
              </a:rPr>
              <a:t>. De ska vara en </a:t>
            </a:r>
            <a:r>
              <a:rPr lang="sv-SE" sz="1800" i="1" u="sng" dirty="0">
                <a:solidFill>
                  <a:srgbClr val="C00000"/>
                </a:solidFill>
              </a:rPr>
              <a:t>vämjelse</a:t>
            </a:r>
            <a:r>
              <a:rPr lang="sv-SE" sz="1800" dirty="0">
                <a:solidFill>
                  <a:srgbClr val="C00000"/>
                </a:solidFill>
              </a:rPr>
              <a:t> </a:t>
            </a:r>
            <a:r>
              <a:rPr lang="sv-SE" sz="1800" dirty="0"/>
              <a:t>[inte medlidande]</a:t>
            </a:r>
            <a:r>
              <a:rPr lang="sv-SE" sz="1800" dirty="0">
                <a:solidFill>
                  <a:srgbClr val="C00000"/>
                </a:solidFill>
              </a:rPr>
              <a:t> för alla människor.</a:t>
            </a:r>
            <a:r>
              <a:rPr lang="sv-SE" sz="1800" dirty="0"/>
              <a:t> </a:t>
            </a:r>
            <a:r>
              <a:rPr lang="sv-SE" sz="1400" dirty="0"/>
              <a:t>(Jes 66:24)</a:t>
            </a:r>
          </a:p>
          <a:p>
            <a:pPr marL="355600">
              <a:spcBef>
                <a:spcPts val="600"/>
              </a:spcBef>
              <a:defRPr/>
            </a:pPr>
            <a:r>
              <a:rPr lang="sv-SE" dirty="0"/>
              <a:t>Citeras av Jesus: </a:t>
            </a:r>
            <a:r>
              <a:rPr lang="sv-SE" b="1" i="1" dirty="0">
                <a:solidFill>
                  <a:srgbClr val="C00000"/>
                </a:solidFill>
              </a:rPr>
              <a:t>Gehenna</a:t>
            </a:r>
            <a:r>
              <a:rPr lang="sv-SE" dirty="0">
                <a:solidFill>
                  <a:srgbClr val="C00000"/>
                </a:solidFill>
              </a:rPr>
              <a:t>, där deras </a:t>
            </a:r>
            <a:r>
              <a:rPr lang="sv-SE" i="1" u="sng" dirty="0">
                <a:solidFill>
                  <a:srgbClr val="C00000"/>
                </a:solidFill>
              </a:rPr>
              <a:t>mask inte dör</a:t>
            </a:r>
            <a:r>
              <a:rPr lang="sv-SE" dirty="0">
                <a:solidFill>
                  <a:srgbClr val="C00000"/>
                </a:solidFill>
              </a:rPr>
              <a:t> och </a:t>
            </a:r>
            <a:r>
              <a:rPr lang="sv-SE" i="1" u="sng" dirty="0">
                <a:solidFill>
                  <a:srgbClr val="C00000"/>
                </a:solidFill>
              </a:rPr>
              <a:t>elden inte släcks</a:t>
            </a:r>
            <a:r>
              <a:rPr lang="sv-SE" dirty="0">
                <a:solidFill>
                  <a:srgbClr val="C00000"/>
                </a:solidFill>
              </a:rPr>
              <a:t>. Var och en ska </a:t>
            </a:r>
            <a:r>
              <a:rPr lang="sv-SE" i="1" u="sng" dirty="0">
                <a:solidFill>
                  <a:srgbClr val="C00000"/>
                </a:solidFill>
              </a:rPr>
              <a:t>saltas med eld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(Mark 9:48-49)</a:t>
            </a:r>
          </a:p>
          <a:p>
            <a:pPr marL="720725" lvl="1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dirty="0"/>
              <a:t>Vare sig </a:t>
            </a:r>
            <a:r>
              <a:rPr lang="sv-SE" i="1" u="sng" dirty="0"/>
              <a:t>maskarna</a:t>
            </a:r>
            <a:r>
              <a:rPr lang="sv-SE" dirty="0"/>
              <a:t> eller </a:t>
            </a:r>
            <a:r>
              <a:rPr lang="sv-SE" i="1" u="sng" dirty="0"/>
              <a:t>elden</a:t>
            </a:r>
            <a:r>
              <a:rPr lang="sv-SE" dirty="0"/>
              <a:t> kan stoppas av någon </a:t>
            </a:r>
            <a:br>
              <a:rPr lang="sv-SE" dirty="0"/>
            </a:br>
            <a:r>
              <a:rPr lang="sv-SE" dirty="0"/>
              <a:t>utomstående. De förtär till dess bränslet tar slut.</a:t>
            </a:r>
          </a:p>
          <a:p>
            <a:pPr marL="720725" lvl="1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dirty="0"/>
              <a:t>”</a:t>
            </a:r>
            <a:r>
              <a:rPr lang="sv-SE" i="1" u="sng" dirty="0"/>
              <a:t>Salt</a:t>
            </a:r>
            <a:r>
              <a:rPr lang="sv-SE" dirty="0"/>
              <a:t> med eld” är ett idiom grundat i bruket att strö salt över </a:t>
            </a:r>
            <a:br>
              <a:rPr lang="sv-SE" dirty="0"/>
            </a:br>
            <a:r>
              <a:rPr lang="sv-SE" dirty="0"/>
              <a:t>en förstörd plats för att göra förödelsen permanent.</a:t>
            </a:r>
          </a:p>
          <a:p>
            <a:pPr marL="355600" indent="-263525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sv-SE" dirty="0"/>
              <a:t>Kommer att restaureras: </a:t>
            </a:r>
            <a:r>
              <a:rPr lang="sv-SE" dirty="0">
                <a:solidFill>
                  <a:srgbClr val="C00000"/>
                </a:solidFill>
              </a:rPr>
              <a:t>Hela dalen där man har lagt lik och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aska... ska vara helgade åt Herren.</a:t>
            </a:r>
            <a:r>
              <a:rPr lang="sv-SE" dirty="0"/>
              <a:t> </a:t>
            </a:r>
            <a:r>
              <a:rPr lang="sv-SE" sz="1400" dirty="0"/>
              <a:t>(Jer 31:40)</a:t>
            </a:r>
            <a:endParaRPr lang="sv-SE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objekt 3" descr="En bild som visar karta&#10;&#10;Automatiskt genererad beskrivning">
            <a:extLst>
              <a:ext uri="{FF2B5EF4-FFF2-40B4-BE49-F238E27FC236}">
                <a16:creationId xmlns:a16="http://schemas.microsoft.com/office/drawing/2014/main" id="{5CD1D2FE-6DC2-4CC1-9A10-49D3A624E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3" y="2493804"/>
            <a:ext cx="3937104" cy="41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DD629BC-22AA-4DDA-9170-56C84CCF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Gehenna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96C5CE1-554A-422C-9BE7-81A5965CD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916"/>
          <a:stretch/>
        </p:blipFill>
        <p:spPr>
          <a:xfrm>
            <a:off x="4965173" y="2508697"/>
            <a:ext cx="6746634" cy="41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DAB20EEE-25BF-4C31-9245-A62547B0C681}"/>
              </a:ext>
            </a:extLst>
          </p:cNvPr>
          <p:cNvSpPr txBox="1"/>
          <p:nvPr/>
        </p:nvSpPr>
        <p:spPr>
          <a:xfrm>
            <a:off x="3555548" y="1997919"/>
            <a:ext cx="4765761" cy="1021556"/>
          </a:xfrm>
          <a:prstGeom prst="wedgeRoundRectCallout">
            <a:avLst>
              <a:gd name="adj1" fmla="val 39653"/>
              <a:gd name="adj2" fmla="val -659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Bekräftar att Jesus inte ser själen som odödlig.</a:t>
            </a:r>
          </a:p>
          <a:p>
            <a:r>
              <a:rPr lang="sv-SE" dirty="0"/>
              <a:t>Jesus gör distinktionen för att visa att endast Gud styr den </a:t>
            </a:r>
            <a:r>
              <a:rPr lang="sv-SE" i="1" u="sng" dirty="0"/>
              <a:t>slutgiltiga</a:t>
            </a:r>
            <a:r>
              <a:rPr lang="sv-SE" dirty="0"/>
              <a:t> destinationen.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1A6B5238-B96A-4D75-873E-1797D8C2DD13}"/>
              </a:ext>
            </a:extLst>
          </p:cNvPr>
          <p:cNvSpPr/>
          <p:nvPr/>
        </p:nvSpPr>
        <p:spPr>
          <a:xfrm rot="1374911">
            <a:off x="1024718" y="5541026"/>
            <a:ext cx="2269710" cy="88108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3FD0B08B-A4A1-4FAF-8996-0D2646FE64D4}"/>
              </a:ext>
            </a:extLst>
          </p:cNvPr>
          <p:cNvSpPr txBox="1"/>
          <p:nvPr/>
        </p:nvSpPr>
        <p:spPr>
          <a:xfrm>
            <a:off x="10048875" y="1772593"/>
            <a:ext cx="1123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/>
              <a:t>(Matt 10:28)</a:t>
            </a:r>
            <a:endParaRPr lang="LID4096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6712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8698 0.195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979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48724 0.1979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2" y="988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bldLvl="2" animBg="1"/>
      <p:bldP spid="12" grpId="0" animBg="1"/>
      <p:bldP spid="12" grpId="1" animBg="1"/>
      <p:bldP spid="6" grpId="0" animBg="1"/>
      <p:bldP spid="6" grpId="1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ljus&#10;&#10;Automatiskt genererad beskrivning">
            <a:extLst>
              <a:ext uri="{FF2B5EF4-FFF2-40B4-BE49-F238E27FC236}">
                <a16:creationId xmlns:a16="http://schemas.microsoft.com/office/drawing/2014/main" id="{A8E3A840-17D5-4218-8BD8-7095520D34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 b="28443"/>
          <a:stretch/>
        </p:blipFill>
        <p:spPr>
          <a:xfrm>
            <a:off x="0" y="4416042"/>
            <a:ext cx="12192000" cy="231813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DD629BC-22AA-4DDA-9170-56C84CCF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Bibelns två dödar</a:t>
            </a:r>
          </a:p>
        </p:txBody>
      </p:sp>
      <p:graphicFrame>
        <p:nvGraphicFramePr>
          <p:cNvPr id="3" name="Tabell 5">
            <a:extLst>
              <a:ext uri="{FF2B5EF4-FFF2-40B4-BE49-F238E27FC236}">
                <a16:creationId xmlns:a16="http://schemas.microsoft.com/office/drawing/2014/main" id="{4AA9F219-6C0B-426C-874C-6FF30CF9D45F}"/>
              </a:ext>
            </a:extLst>
          </p:cNvPr>
          <p:cNvGraphicFramePr>
            <a:graphicFrameLocks noGrp="1"/>
          </p:cNvGraphicFramePr>
          <p:nvPr/>
        </p:nvGraphicFramePr>
        <p:xfrm>
          <a:off x="214491" y="1372497"/>
          <a:ext cx="11763018" cy="3235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0608">
                  <a:extLst>
                    <a:ext uri="{9D8B030D-6E8A-4147-A177-3AD203B41FA5}">
                      <a16:colId xmlns:a16="http://schemas.microsoft.com/office/drawing/2014/main" val="202136118"/>
                    </a:ext>
                  </a:extLst>
                </a:gridCol>
                <a:gridCol w="5136205">
                  <a:extLst>
                    <a:ext uri="{9D8B030D-6E8A-4147-A177-3AD203B41FA5}">
                      <a16:colId xmlns:a16="http://schemas.microsoft.com/office/drawing/2014/main" val="1158698409"/>
                    </a:ext>
                  </a:extLst>
                </a:gridCol>
                <a:gridCol w="5136205">
                  <a:extLst>
                    <a:ext uri="{9D8B030D-6E8A-4147-A177-3AD203B41FA5}">
                      <a16:colId xmlns:a16="http://schemas.microsoft.com/office/drawing/2014/main" val="5516806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LID4096" sz="1800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Den första döden</a:t>
                      </a:r>
                    </a:p>
                    <a:p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Människan måste </a:t>
                      </a:r>
                      <a:r>
                        <a:rPr lang="sv-SE" sz="1800" b="1" i="1" u="none" dirty="0">
                          <a:solidFill>
                            <a:srgbClr val="C00000"/>
                          </a:solidFill>
                        </a:rPr>
                        <a:t>dö</a:t>
                      </a:r>
                      <a:r>
                        <a:rPr lang="sv-SE" sz="1800" b="1" i="1" dirty="0">
                          <a:solidFill>
                            <a:srgbClr val="C00000"/>
                          </a:solidFill>
                        </a:rPr>
                        <a:t> en gång</a:t>
                      </a: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 </a:t>
                      </a:r>
                      <a:br>
                        <a:rPr lang="sv-SE" sz="1800" dirty="0">
                          <a:solidFill>
                            <a:srgbClr val="C00000"/>
                          </a:solidFill>
                        </a:rPr>
                      </a:b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och </a:t>
                      </a:r>
                      <a:r>
                        <a:rPr lang="sv-SE" sz="1800" i="1" u="sng" dirty="0">
                          <a:solidFill>
                            <a:srgbClr val="C00000"/>
                          </a:solidFill>
                        </a:rPr>
                        <a:t>sedan</a:t>
                      </a: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 dömas. </a:t>
                      </a:r>
                      <a:r>
                        <a:rPr lang="sv-SE" sz="1400" dirty="0"/>
                        <a:t>(Hebr 9:27)</a:t>
                      </a:r>
                      <a:endParaRPr lang="LID4096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000" b="1" dirty="0">
                          <a:solidFill>
                            <a:srgbClr val="00B050"/>
                          </a:solidFill>
                        </a:rPr>
                        <a:t>Den andra döden</a:t>
                      </a:r>
                    </a:p>
                    <a:p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Detta, det vill säga </a:t>
                      </a:r>
                      <a:r>
                        <a:rPr lang="sv-SE" sz="1800" i="1" u="sng" dirty="0">
                          <a:solidFill>
                            <a:srgbClr val="C00000"/>
                          </a:solidFill>
                        </a:rPr>
                        <a:t>eldsjön</a:t>
                      </a: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, är </a:t>
                      </a:r>
                      <a:br>
                        <a:rPr lang="sv-SE" sz="1800" dirty="0">
                          <a:solidFill>
                            <a:srgbClr val="C00000"/>
                          </a:solidFill>
                        </a:rPr>
                      </a:b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den </a:t>
                      </a:r>
                      <a:r>
                        <a:rPr lang="sv-SE" sz="1800" b="1" i="1" u="none" dirty="0">
                          <a:solidFill>
                            <a:srgbClr val="C00000"/>
                          </a:solidFill>
                        </a:rPr>
                        <a:t>andra döden</a:t>
                      </a: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. </a:t>
                      </a:r>
                      <a:r>
                        <a:rPr lang="sv-SE" sz="1400" dirty="0"/>
                        <a:t>(Upp 20:14)</a:t>
                      </a:r>
                      <a:endParaRPr lang="LID4096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00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dirty="0"/>
                        <a:t>Benämningar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i="1" dirty="0"/>
                        <a:t>Hebr</a:t>
                      </a:r>
                      <a:r>
                        <a:rPr lang="sv-SE" sz="1800" dirty="0"/>
                        <a:t>. </a:t>
                      </a:r>
                      <a:r>
                        <a:rPr lang="sv-SE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Sheol</a:t>
                      </a:r>
                      <a:r>
                        <a:rPr lang="sv-SE" sz="1800" b="0" dirty="0"/>
                        <a:t>, </a:t>
                      </a:r>
                      <a:r>
                        <a:rPr lang="sv-SE" sz="1800" i="1" dirty="0"/>
                        <a:t>Grek</a:t>
                      </a:r>
                      <a:r>
                        <a:rPr lang="sv-SE" sz="1800" dirty="0"/>
                        <a:t>. </a:t>
                      </a:r>
                      <a:r>
                        <a:rPr lang="sv-SE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Hades</a:t>
                      </a:r>
                    </a:p>
                    <a:p>
                      <a:r>
                        <a:rPr lang="sv-SE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Graven, Dödsriket</a:t>
                      </a:r>
                      <a:endParaRPr lang="LID4096" sz="1800" b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i="1" dirty="0"/>
                        <a:t>Hebr</a:t>
                      </a:r>
                      <a:r>
                        <a:rPr lang="sv-SE" sz="1800" dirty="0"/>
                        <a:t>. </a:t>
                      </a:r>
                      <a:r>
                        <a:rPr lang="sv-SE" sz="1800" b="1" dirty="0">
                          <a:solidFill>
                            <a:srgbClr val="00B050"/>
                          </a:solidFill>
                        </a:rPr>
                        <a:t>Hinnoms sons dal</a:t>
                      </a:r>
                      <a:r>
                        <a:rPr lang="sv-SE" sz="1800" b="0" dirty="0"/>
                        <a:t>, </a:t>
                      </a:r>
                      <a:r>
                        <a:rPr lang="sv-SE" sz="1800" i="1" dirty="0"/>
                        <a:t>Grek</a:t>
                      </a:r>
                      <a:r>
                        <a:rPr lang="sv-SE" sz="1800" dirty="0"/>
                        <a:t>. </a:t>
                      </a:r>
                      <a:r>
                        <a:rPr lang="sv-SE" sz="1800" b="1" dirty="0">
                          <a:solidFill>
                            <a:srgbClr val="00B050"/>
                          </a:solidFill>
                        </a:rPr>
                        <a:t>Gehenna</a:t>
                      </a:r>
                    </a:p>
                    <a:p>
                      <a:r>
                        <a:rPr lang="sv-SE" sz="1800" b="1" dirty="0">
                          <a:solidFill>
                            <a:srgbClr val="00B050"/>
                          </a:solidFill>
                        </a:rPr>
                        <a:t>Eldsjön, Den eviga elden</a:t>
                      </a:r>
                      <a:endParaRPr lang="LID4096" sz="1800" b="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996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dirty="0"/>
                        <a:t>Vad det </a:t>
                      </a:r>
                      <a:r>
                        <a:rPr lang="sv-SE" sz="1800" i="1" u="sng" dirty="0"/>
                        <a:t>är</a:t>
                      </a:r>
                      <a:endParaRPr lang="LID4096" sz="1800" i="1" u="sng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Människans ”vanliga” död.</a:t>
                      </a:r>
                      <a:endParaRPr lang="sv-SE" sz="1800" dirty="0">
                        <a:highlight>
                          <a:srgbClr val="FFFF00"/>
                        </a:highlight>
                      </a:endParaRPr>
                    </a:p>
                    <a:p>
                      <a:r>
                        <a:rPr lang="sv-SE" sz="1800" dirty="0"/>
                        <a:t>Medveteandelöst: </a:t>
                      </a: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I döden tänker ingen på dig.</a:t>
                      </a:r>
                      <a:r>
                        <a:rPr lang="sv-SE" sz="1800" dirty="0"/>
                        <a:t> </a:t>
                      </a:r>
                      <a:r>
                        <a:rPr lang="sv-SE" sz="1400" dirty="0"/>
                        <a:t>(Ps 6:6)</a:t>
                      </a:r>
                      <a:endParaRPr lang="LID4096" sz="18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dirty="0"/>
                        <a:t>Metafor: Geografisk plats ökänd för sin historia.</a:t>
                      </a:r>
                    </a:p>
                    <a:p>
                      <a:r>
                        <a:rPr lang="sv-SE" sz="1800" dirty="0"/>
                        <a:t>Reellt: Sluttillståndet för de ogudaktiga.</a:t>
                      </a:r>
                      <a:endParaRPr lang="LID4096" sz="18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01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dirty="0"/>
                        <a:t>Vad det </a:t>
                      </a:r>
                      <a:r>
                        <a:rPr lang="sv-SE" sz="1800" i="1" u="sng" dirty="0"/>
                        <a:t>blir</a:t>
                      </a:r>
                      <a:endParaRPr lang="LID4096" sz="1800" i="1" u="sng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Döden och </a:t>
                      </a:r>
                      <a:r>
                        <a:rPr lang="sv-SE" sz="1800" b="0" i="0" strike="sng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helvetet</a:t>
                      </a:r>
                      <a:r>
                        <a:rPr lang="sv-SE" sz="18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800" b="0" i="1" u="sng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hades</a:t>
                      </a:r>
                      <a:r>
                        <a:rPr lang="sv-SE" sz="18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v-S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sv-SE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grek</a:t>
                      </a:r>
                      <a:r>
                        <a:rPr lang="sv-SE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 </a:t>
                      </a:r>
                      <a:br>
                        <a:rPr lang="sv-SE" sz="18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sv-SE" sz="18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kastades i eldsjön. </a:t>
                      </a:r>
                      <a:r>
                        <a:rPr lang="sv-SE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(Upp 20:14)</a:t>
                      </a:r>
                      <a:endParaRPr lang="LID4096" sz="18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Hela dalen där man har lagt lik… </a:t>
                      </a:r>
                      <a:br>
                        <a:rPr lang="sv-SE" sz="1800" dirty="0">
                          <a:solidFill>
                            <a:srgbClr val="C00000"/>
                          </a:solidFill>
                        </a:rPr>
                      </a:b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ska vara helgad åt Herren. </a:t>
                      </a:r>
                      <a:r>
                        <a:rPr lang="sv-SE" sz="1400" dirty="0"/>
                        <a:t>(Jer 31:40)</a:t>
                      </a:r>
                      <a:endParaRPr lang="LID4096" sz="18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895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800" i="0" u="none" dirty="0"/>
                        <a:t>Sluttillståndet</a:t>
                      </a:r>
                      <a:endParaRPr lang="LID4096" sz="1800" i="0" u="none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Sonen ska själv underordna sig den som har lagt allt under honom, så att </a:t>
                      </a:r>
                      <a:r>
                        <a:rPr lang="sv-SE" sz="1800" i="1" u="sng" dirty="0">
                          <a:solidFill>
                            <a:srgbClr val="C00000"/>
                          </a:solidFill>
                        </a:rPr>
                        <a:t>Gud blir allt i alla</a:t>
                      </a:r>
                      <a:r>
                        <a:rPr lang="sv-SE" sz="1800" dirty="0">
                          <a:solidFill>
                            <a:srgbClr val="C00000"/>
                          </a:solidFill>
                        </a:rPr>
                        <a:t>. </a:t>
                      </a:r>
                      <a:r>
                        <a:rPr lang="sv-SE" sz="1400" dirty="0"/>
                        <a:t>(1 Kor 15:28)</a:t>
                      </a:r>
                      <a:endParaRPr lang="LID4096" sz="18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ID4096" sz="18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417369"/>
                  </a:ext>
                </a:extLst>
              </a:tr>
            </a:tbl>
          </a:graphicData>
        </a:graphic>
      </p:graphicFrame>
      <p:sp>
        <p:nvSpPr>
          <p:cNvPr id="29" name="Rektangel 28">
            <a:extLst>
              <a:ext uri="{FF2B5EF4-FFF2-40B4-BE49-F238E27FC236}">
                <a16:creationId xmlns:a16="http://schemas.microsoft.com/office/drawing/2014/main" id="{7D96C7CD-7A4F-4877-B16D-E8F71B43C680}"/>
              </a:ext>
            </a:extLst>
          </p:cNvPr>
          <p:cNvSpPr/>
          <p:nvPr/>
        </p:nvSpPr>
        <p:spPr>
          <a:xfrm>
            <a:off x="6875110" y="3638087"/>
            <a:ext cx="5046753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BD4CC4E9-BF7D-4A41-98E6-3B0CFDEE80AD}"/>
              </a:ext>
            </a:extLst>
          </p:cNvPr>
          <p:cNvSpPr/>
          <p:nvPr/>
        </p:nvSpPr>
        <p:spPr>
          <a:xfrm>
            <a:off x="6875110" y="2993179"/>
            <a:ext cx="5046753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57E04548-082C-40B7-B0D9-DDE4B3A5092A}"/>
              </a:ext>
            </a:extLst>
          </p:cNvPr>
          <p:cNvSpPr/>
          <p:nvPr/>
        </p:nvSpPr>
        <p:spPr>
          <a:xfrm>
            <a:off x="6875110" y="2348270"/>
            <a:ext cx="5046753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AB7DFF0C-2728-429F-8406-F9AF8AA8D14A}"/>
              </a:ext>
            </a:extLst>
          </p:cNvPr>
          <p:cNvSpPr/>
          <p:nvPr/>
        </p:nvSpPr>
        <p:spPr>
          <a:xfrm>
            <a:off x="1772711" y="3630899"/>
            <a:ext cx="5046753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83637FA3-6644-4E78-B844-CB326379405A}"/>
              </a:ext>
            </a:extLst>
          </p:cNvPr>
          <p:cNvSpPr/>
          <p:nvPr/>
        </p:nvSpPr>
        <p:spPr>
          <a:xfrm>
            <a:off x="1772711" y="2985991"/>
            <a:ext cx="5046753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8A4CCF94-91D2-4277-803A-2A8E0D6D11B9}"/>
              </a:ext>
            </a:extLst>
          </p:cNvPr>
          <p:cNvSpPr/>
          <p:nvPr/>
        </p:nvSpPr>
        <p:spPr>
          <a:xfrm>
            <a:off x="1772711" y="2341082"/>
            <a:ext cx="5046753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8" name="Bildobjekt 17" descr="En bild som visar text&#10;&#10;Automatiskt genererad beskrivning">
            <a:extLst>
              <a:ext uri="{FF2B5EF4-FFF2-40B4-BE49-F238E27FC236}">
                <a16:creationId xmlns:a16="http://schemas.microsoft.com/office/drawing/2014/main" id="{88D0EC83-4F43-4156-A283-CD96F511D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84" y="1089440"/>
            <a:ext cx="1573311" cy="1312829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4E987A23-91A1-4773-90D9-8AF03EA4F8D1}"/>
              </a:ext>
            </a:extLst>
          </p:cNvPr>
          <p:cNvSpPr/>
          <p:nvPr/>
        </p:nvSpPr>
        <p:spPr>
          <a:xfrm>
            <a:off x="1772711" y="4271658"/>
            <a:ext cx="10058575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8631444-0ACC-4695-B99C-D9BF611761F6}"/>
              </a:ext>
            </a:extLst>
          </p:cNvPr>
          <p:cNvSpPr/>
          <p:nvPr/>
        </p:nvSpPr>
        <p:spPr>
          <a:xfrm>
            <a:off x="4259724" y="3142041"/>
            <a:ext cx="5160501" cy="12695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2000" b="1" dirty="0"/>
              <a:t>SFB översätter:</a:t>
            </a:r>
          </a:p>
          <a:p>
            <a:pPr marL="82550"/>
            <a: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Gehenna</a:t>
            </a:r>
            <a:r>
              <a:rPr lang="sv-SE" sz="2000" dirty="0"/>
              <a:t> = </a:t>
            </a:r>
            <a:r>
              <a:rPr lang="sv-SE" sz="2000" i="1" dirty="0"/>
              <a:t>Gehenna</a:t>
            </a:r>
            <a:r>
              <a:rPr lang="sv-SE" sz="2000" dirty="0"/>
              <a:t> (bra!)</a:t>
            </a:r>
          </a:p>
          <a:p>
            <a:pPr marL="82550"/>
            <a: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Sheol</a:t>
            </a:r>
            <a:r>
              <a:rPr lang="sv-SE" sz="2000" dirty="0"/>
              <a:t> = </a:t>
            </a:r>
            <a:r>
              <a:rPr lang="sv-SE" sz="2000" i="1" dirty="0"/>
              <a:t>Dödsriket</a:t>
            </a:r>
            <a:r>
              <a:rPr lang="sv-SE" sz="2000" dirty="0"/>
              <a:t>/</a:t>
            </a:r>
            <a:r>
              <a:rPr lang="sv-SE" sz="2000" i="1" dirty="0"/>
              <a:t>Graven</a:t>
            </a:r>
            <a:r>
              <a:rPr lang="sv-SE" sz="2000" dirty="0"/>
              <a:t> (bra!)</a:t>
            </a:r>
          </a:p>
          <a:p>
            <a:pPr marL="82550"/>
            <a:r>
              <a:rPr lang="sv-S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Hades</a:t>
            </a:r>
            <a:r>
              <a:rPr lang="sv-SE" sz="2000" i="1" dirty="0"/>
              <a:t> </a:t>
            </a:r>
            <a:r>
              <a:rPr lang="sv-SE" sz="2000" dirty="0"/>
              <a:t>= </a:t>
            </a:r>
            <a:r>
              <a:rPr lang="sv-SE" sz="2000" i="1" dirty="0"/>
              <a:t>Helvetet</a:t>
            </a:r>
            <a:r>
              <a:rPr lang="sv-SE" sz="2000" dirty="0"/>
              <a:t>, utom i Apg 2: </a:t>
            </a:r>
            <a:r>
              <a:rPr lang="sv-SE" sz="2000" i="1" dirty="0"/>
              <a:t>dödsriket</a:t>
            </a:r>
            <a:r>
              <a:rPr lang="sv-SE" sz="2000" dirty="0"/>
              <a:t> (eh?) </a:t>
            </a:r>
            <a:endParaRPr lang="LID4096" sz="20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2883C63-361B-4867-B315-6C695D2DA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855" y="1457426"/>
            <a:ext cx="1844007" cy="827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186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D629BC-22AA-4DDA-9170-56C84CCF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Slutet för de ogudaktiga är utplåning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DB90F95-1EE9-4333-B424-95E3E5EBEA07}"/>
              </a:ext>
            </a:extLst>
          </p:cNvPr>
          <p:cNvSpPr txBox="1"/>
          <p:nvPr/>
        </p:nvSpPr>
        <p:spPr>
          <a:xfrm>
            <a:off x="-2" y="684000"/>
            <a:ext cx="12192002" cy="6217087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Alternativen till evigt liv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Syndens lön är </a:t>
            </a:r>
            <a:r>
              <a:rPr lang="sv-SE" b="1" i="1" dirty="0">
                <a:solidFill>
                  <a:srgbClr val="C00000"/>
                </a:solidFill>
              </a:rPr>
              <a:t>döden</a:t>
            </a:r>
            <a:r>
              <a:rPr lang="sv-SE" dirty="0">
                <a:solidFill>
                  <a:srgbClr val="C00000"/>
                </a:solidFill>
              </a:rPr>
              <a:t>, men Guds gåva är </a:t>
            </a:r>
            <a:r>
              <a:rPr lang="sv-SE" i="1" u="sng" dirty="0">
                <a:solidFill>
                  <a:srgbClr val="C00000"/>
                </a:solidFill>
              </a:rPr>
              <a:t>evigt liv</a:t>
            </a:r>
            <a:r>
              <a:rPr lang="sv-SE" dirty="0">
                <a:solidFill>
                  <a:srgbClr val="C00000"/>
                </a:solidFill>
              </a:rPr>
              <a:t> i Kristus Jesus.</a:t>
            </a:r>
            <a:r>
              <a:rPr lang="sv-SE" dirty="0"/>
              <a:t> </a:t>
            </a:r>
            <a:r>
              <a:rPr lang="sv-SE" sz="1400" dirty="0"/>
              <a:t>(Rom 6:23)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Var och en som tror på [Guds Son] ska inte gå </a:t>
            </a:r>
            <a:r>
              <a:rPr lang="sv-SE" b="1" i="1" dirty="0">
                <a:solidFill>
                  <a:srgbClr val="C00000"/>
                </a:solidFill>
              </a:rPr>
              <a:t>förlorad</a:t>
            </a:r>
            <a:r>
              <a:rPr lang="sv-SE" dirty="0">
                <a:solidFill>
                  <a:srgbClr val="C00000"/>
                </a:solidFill>
              </a:rPr>
              <a:t> utan ha </a:t>
            </a:r>
            <a:r>
              <a:rPr lang="sv-SE" i="1" u="sng" dirty="0">
                <a:solidFill>
                  <a:srgbClr val="C00000"/>
                </a:solidFill>
              </a:rPr>
              <a:t>evigt liv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(Joh 3:16)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Den port är vid… som leder till </a:t>
            </a:r>
            <a:r>
              <a:rPr lang="sv-SE" b="1" i="1" dirty="0">
                <a:solidFill>
                  <a:srgbClr val="C00000"/>
                </a:solidFill>
              </a:rPr>
              <a:t>fördärvet</a:t>
            </a:r>
            <a:r>
              <a:rPr lang="sv-SE" dirty="0">
                <a:solidFill>
                  <a:srgbClr val="C00000"/>
                </a:solidFill>
              </a:rPr>
              <a:t>... Mer den port är trång…  som leder till </a:t>
            </a:r>
            <a:r>
              <a:rPr lang="sv-SE" i="1" u="sng" dirty="0">
                <a:solidFill>
                  <a:srgbClr val="C00000"/>
                </a:solidFill>
              </a:rPr>
              <a:t>livet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(Matt 7:13-14) </a:t>
            </a:r>
            <a:endParaRPr lang="sv-SE" dirty="0"/>
          </a:p>
          <a:p>
            <a:pPr>
              <a:spcBef>
                <a:spcPts val="1200"/>
              </a:spcBef>
            </a:pPr>
            <a:r>
              <a:rPr kumimoji="0" lang="sv-SE" altLang="LID4096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Jesu tre perspektiv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b="1" i="1" dirty="0"/>
              <a:t>Uteslutning</a:t>
            </a:r>
            <a:r>
              <a:rPr lang="sv-SE" altLang="LID4096" dirty="0"/>
              <a:t>: </a:t>
            </a:r>
            <a:r>
              <a:rPr lang="sv-SE" altLang="LID4096" i="1" u="sng" dirty="0">
                <a:solidFill>
                  <a:srgbClr val="C00000"/>
                </a:solidFill>
              </a:rPr>
              <a:t>Gå bort</a:t>
            </a:r>
            <a:r>
              <a:rPr lang="sv-SE" altLang="LID4096" dirty="0">
                <a:solidFill>
                  <a:srgbClr val="C00000"/>
                </a:solidFill>
              </a:rPr>
              <a:t> från mig, ni förbrytare. </a:t>
            </a:r>
            <a:r>
              <a:rPr lang="sv-SE" altLang="LID4096" sz="1400" dirty="0"/>
              <a:t>(Matt 7:23)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b="1" i="1" dirty="0"/>
              <a:t>Lidande</a:t>
            </a:r>
            <a:r>
              <a:rPr kumimoji="0" lang="sv-SE" altLang="LID4096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kumimoji="0" lang="sv-SE" altLang="LID4096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Dessa ska gå bort till evigt </a:t>
            </a:r>
            <a:r>
              <a:rPr kumimoji="0" lang="sv-SE" altLang="LID4096" i="1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straff</a:t>
            </a:r>
            <a:r>
              <a:rPr kumimoji="0" lang="sv-SE" altLang="LID4096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 </a:t>
            </a:r>
            <a:r>
              <a:rPr kumimoji="0" lang="sv-SE" altLang="LID4096" sz="1400" i="0" u="none" strike="noStrike" cap="none" normalizeH="0" baseline="0" dirty="0">
                <a:ln>
                  <a:noFill/>
                </a:ln>
                <a:effectLst/>
              </a:rPr>
              <a:t>(Matt 25:46)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b="1" i="1" dirty="0"/>
              <a:t>Utplåning</a:t>
            </a:r>
            <a:r>
              <a:rPr lang="sv-SE" altLang="LID4096" dirty="0"/>
              <a:t>: </a:t>
            </a:r>
            <a:r>
              <a:rPr lang="sv-SE" altLang="LID4096" dirty="0">
                <a:solidFill>
                  <a:srgbClr val="C00000"/>
                </a:solidFill>
              </a:rPr>
              <a:t>Vindarna blåste och slog mot huset, och det </a:t>
            </a:r>
            <a:r>
              <a:rPr lang="sv-SE" altLang="LID4096" i="1" u="sng" dirty="0">
                <a:solidFill>
                  <a:srgbClr val="C00000"/>
                </a:solidFill>
              </a:rPr>
              <a:t>föll samman</a:t>
            </a:r>
            <a:r>
              <a:rPr lang="sv-SE" altLang="LID4096" dirty="0">
                <a:solidFill>
                  <a:srgbClr val="C00000"/>
                </a:solidFill>
              </a:rPr>
              <a:t>. Och dess fall var stort. </a:t>
            </a:r>
            <a:r>
              <a:rPr lang="sv-SE" altLang="LID4096" sz="1400" dirty="0"/>
              <a:t>(Matt 7:27)</a:t>
            </a:r>
            <a:endParaRPr lang="sv-SE" altLang="LID4096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kumimoji="0" lang="sv-SE" altLang="LID4096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Slutet för de ogudaktiga beskrivs </a:t>
            </a:r>
            <a:r>
              <a:rPr kumimoji="0" lang="sv-SE" altLang="LID4096" b="1" i="1" u="sng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alltid</a:t>
            </a:r>
            <a:r>
              <a:rPr kumimoji="0" lang="sv-SE" altLang="LID4096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 med olika aspekter av förintelse, </a:t>
            </a:r>
            <a:r>
              <a:rPr kumimoji="0" lang="sv-SE" altLang="LID4096" b="1" i="1" u="sng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aldrig</a:t>
            </a:r>
            <a:r>
              <a:rPr kumimoji="0" lang="sv-SE" altLang="LID4096" b="1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  <a:t> som evig plåga: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strike="noStrike" dirty="0">
                <a:solidFill>
                  <a:srgbClr val="C00000"/>
                </a:solidFill>
              </a:rPr>
              <a:t>Varje träd som inte bär god frukt </a:t>
            </a:r>
            <a:r>
              <a:rPr lang="sv-SE" b="1" i="1" strike="noStrike" dirty="0">
                <a:solidFill>
                  <a:srgbClr val="C00000"/>
                </a:solidFill>
              </a:rPr>
              <a:t>huggs bort </a:t>
            </a:r>
            <a:r>
              <a:rPr lang="sv-SE" strike="noStrike" dirty="0">
                <a:solidFill>
                  <a:srgbClr val="C00000"/>
                </a:solidFill>
              </a:rPr>
              <a:t>och </a:t>
            </a:r>
            <a:r>
              <a:rPr lang="sv-SE" b="1" i="1" strike="noStrike" dirty="0">
                <a:solidFill>
                  <a:srgbClr val="C00000"/>
                </a:solidFill>
              </a:rPr>
              <a:t>kastas i elden</a:t>
            </a:r>
            <a:r>
              <a:rPr lang="sv-SE" strike="noStrike" dirty="0">
                <a:solidFill>
                  <a:srgbClr val="C00000"/>
                </a:solidFill>
              </a:rPr>
              <a:t>.</a:t>
            </a:r>
            <a:r>
              <a:rPr lang="sv-SE" strike="noStrike" dirty="0"/>
              <a:t> </a:t>
            </a:r>
            <a:r>
              <a:rPr lang="sv-SE" sz="1400" strike="noStrike" dirty="0"/>
              <a:t>(Matt 3:10)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kumimoji="0" lang="sv-SE" altLang="LID4096" b="0" i="0" u="non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Bind [ogräset] i knippen för att </a:t>
            </a:r>
            <a:r>
              <a:rPr kumimoji="0" lang="sv-SE" altLang="LID4096" b="1" i="1" u="non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brännas</a:t>
            </a:r>
            <a:r>
              <a:rPr kumimoji="0" lang="sv-SE" altLang="LID4096" b="0" i="0" u="non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 </a:t>
            </a:r>
            <a:r>
              <a:rPr kumimoji="0" lang="sv-SE" altLang="LID4096" sz="1400" b="0" i="0" u="non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(Matt 13:30)</a:t>
            </a:r>
            <a:endParaRPr kumimoji="0" lang="sv-SE" altLang="LID4096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Vredens kärl färdiga att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förstöras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 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(Rom 9:22) 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C00000"/>
                </a:solidFill>
              </a:rPr>
              <a:t>De gudlösa människorna ska dömas och </a:t>
            </a:r>
            <a:r>
              <a:rPr lang="sv-SE" b="1" i="1" dirty="0">
                <a:solidFill>
                  <a:srgbClr val="C00000"/>
                </a:solidFill>
              </a:rPr>
              <a:t>gå under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(2 Pet 3:7)</a:t>
            </a:r>
            <a:endParaRPr kumimoji="0" lang="sv-SE" altLang="LID4096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dirty="0">
                <a:solidFill>
                  <a:srgbClr val="C00000"/>
                </a:solidFill>
              </a:rPr>
              <a:t>Gud ska </a:t>
            </a:r>
            <a:r>
              <a:rPr lang="sv-SE" altLang="LID4096" b="1" i="1" dirty="0">
                <a:solidFill>
                  <a:srgbClr val="C00000"/>
                </a:solidFill>
              </a:rPr>
              <a:t>förgöra</a:t>
            </a:r>
            <a:r>
              <a:rPr lang="sv-SE" altLang="LID4096" dirty="0">
                <a:solidFill>
                  <a:srgbClr val="C00000"/>
                </a:solidFill>
              </a:rPr>
              <a:t> dem.</a:t>
            </a:r>
            <a:r>
              <a:rPr lang="sv-SE" altLang="LID4096" dirty="0"/>
              <a:t> </a:t>
            </a:r>
            <a:r>
              <a:rPr lang="sv-SE" altLang="LID4096" sz="1400" dirty="0"/>
              <a:t>(Ps 94:23)</a:t>
            </a:r>
            <a:endParaRPr kumimoji="0" lang="sv-SE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Må syndare </a:t>
            </a:r>
            <a:r>
              <a:rPr kumimoji="0" lang="LID4096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försvinna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från jorden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och inga gudlösa </a:t>
            </a:r>
            <a:r>
              <a:rPr kumimoji="0" lang="LID4096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mer finnas till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(Ps 104:35)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dirty="0">
                <a:solidFill>
                  <a:srgbClr val="C00000"/>
                </a:solidFill>
              </a:rPr>
              <a:t>D</a:t>
            </a:r>
            <a:r>
              <a:rPr lang="LID4096" altLang="LID4096" dirty="0">
                <a:solidFill>
                  <a:srgbClr val="C00000"/>
                </a:solidFill>
              </a:rPr>
              <a:t>e ska bli som om</a:t>
            </a:r>
            <a:r>
              <a:rPr lang="sv-SE" altLang="LID4096" dirty="0">
                <a:solidFill>
                  <a:srgbClr val="C00000"/>
                </a:solidFill>
              </a:rPr>
              <a:t> </a:t>
            </a:r>
            <a:r>
              <a:rPr lang="LID4096" altLang="LID4096" dirty="0">
                <a:solidFill>
                  <a:srgbClr val="C00000"/>
                </a:solidFill>
              </a:rPr>
              <a:t>de </a:t>
            </a:r>
            <a:r>
              <a:rPr lang="LID4096" altLang="LID4096" b="1" i="1" dirty="0">
                <a:solidFill>
                  <a:srgbClr val="C00000"/>
                </a:solidFill>
              </a:rPr>
              <a:t>aldrig funnits</a:t>
            </a:r>
            <a:r>
              <a:rPr lang="LID4096" altLang="LID4096" dirty="0">
                <a:solidFill>
                  <a:srgbClr val="C00000"/>
                </a:solidFill>
              </a:rPr>
              <a:t>.</a:t>
            </a:r>
            <a:r>
              <a:rPr lang="LID4096" altLang="LID4096" dirty="0"/>
              <a:t> </a:t>
            </a:r>
            <a:r>
              <a:rPr lang="sv-SE" altLang="LID4096" sz="1400" dirty="0"/>
              <a:t>(Ob 1:16)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De är som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agnar som skingras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för vinden.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effectLst/>
              </a:rPr>
              <a:t>(Ps 1:4)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D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e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ska </a:t>
            </a:r>
            <a:r>
              <a:rPr kumimoji="0" lang="LID4096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bli stoft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under era fötter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effectLst/>
              </a:rPr>
              <a:t>(Mal 4:3)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Som vax smälter för eld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förgås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de gudlösa inför Gud. 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effectLst/>
              </a:rPr>
              <a:t>(Ps 68:3)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dirty="0">
                <a:solidFill>
                  <a:srgbClr val="C00000"/>
                </a:solidFill>
              </a:rPr>
              <a:t>M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al ska </a:t>
            </a:r>
            <a:r>
              <a:rPr kumimoji="0" lang="sv-SE" altLang="LID4096" b="1" i="1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förtära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dem som en klädnad, mott ska </a:t>
            </a:r>
            <a:r>
              <a:rPr kumimoji="0" lang="sv-SE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äta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dem som ylle.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effectLst/>
              </a:rPr>
              <a:t> (Jes 51:8)</a:t>
            </a: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Herrens ansikte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är emot dem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… för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att </a:t>
            </a:r>
            <a:r>
              <a:rPr kumimoji="0" lang="LID4096" altLang="LID4096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utplåna minnet</a:t>
            </a:r>
            <a:r>
              <a:rPr kumimoji="0" lang="LID4096" altLang="LID4096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av dem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.</a:t>
            </a:r>
            <a:r>
              <a:rPr kumimoji="0" lang="sv-SE" altLang="LID4096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sv-SE" altLang="LID4096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(Ps 34:17)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2484B4C-6865-421E-B88B-CCAED283B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2526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altLang="LID4096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Palatino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CABCE69-FB61-4F6F-8FA6-47E703C26B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32" y="3759201"/>
            <a:ext cx="4644268" cy="30988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A58F29A4-ED28-432B-9927-F2E69C50E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32" y="3759201"/>
            <a:ext cx="4644268" cy="3098800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03B7F353-D9B5-46C7-88A4-183C86987945}"/>
              </a:ext>
            </a:extLst>
          </p:cNvPr>
          <p:cNvSpPr txBox="1"/>
          <p:nvPr/>
        </p:nvSpPr>
        <p:spPr>
          <a:xfrm>
            <a:off x="86395" y="2212088"/>
            <a:ext cx="2358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b="1" i="1" dirty="0"/>
              <a:t>Uteslutning</a:t>
            </a:r>
            <a:r>
              <a:rPr lang="sv-SE" altLang="LID4096" dirty="0"/>
              <a:t>:</a:t>
            </a:r>
            <a:endParaRPr lang="sv-SE" altLang="LID4096" sz="1400" dirty="0"/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b="1" i="1" dirty="0"/>
              <a:t>Lidande</a:t>
            </a:r>
            <a:r>
              <a:rPr kumimoji="0" lang="sv-SE" altLang="LID4096" i="0" u="none" strike="noStrike" cap="none" normalizeH="0" baseline="0" dirty="0">
                <a:ln>
                  <a:noFill/>
                </a:ln>
                <a:effectLst/>
              </a:rPr>
              <a:t>:</a:t>
            </a:r>
            <a:endParaRPr kumimoji="0" lang="sv-SE" altLang="LID4096" sz="1400" i="0" u="none" strike="noStrike" cap="none" normalizeH="0" baseline="0" dirty="0">
              <a:ln>
                <a:noFill/>
              </a:ln>
              <a:effectLst/>
            </a:endParaRPr>
          </a:p>
          <a:p>
            <a:pPr marL="271463" indent="-180975">
              <a:buFont typeface="Arial" panose="020B0604020202020204" pitchFamily="34" charset="0"/>
              <a:buChar char="•"/>
            </a:pPr>
            <a:r>
              <a:rPr lang="sv-SE" altLang="LID4096" b="1" i="1" dirty="0"/>
              <a:t>Utplåning</a:t>
            </a:r>
            <a:r>
              <a:rPr lang="sv-SE" altLang="LID4096" dirty="0"/>
              <a:t>:</a:t>
            </a:r>
            <a:endParaRPr lang="LID4096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23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P spid="15" grpId="0" build="allAtOnce"/>
      <p:bldP spid="15" grpId="1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natur, dal, kanjon, ravin&#10;&#10;Automatiskt genererad beskrivning">
            <a:extLst>
              <a:ext uri="{FF2B5EF4-FFF2-40B4-BE49-F238E27FC236}">
                <a16:creationId xmlns:a16="http://schemas.microsoft.com/office/drawing/2014/main" id="{C38552AD-496C-45DF-ABE4-680E0A0EF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118"/>
            <a:ext cx="12192000" cy="617788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5ED7D5D-BD1A-42ED-B816-B4A812860B49}"/>
              </a:ext>
            </a:extLst>
          </p:cNvPr>
          <p:cNvSpPr txBox="1"/>
          <p:nvPr/>
        </p:nvSpPr>
        <p:spPr>
          <a:xfrm>
            <a:off x="0" y="725027"/>
            <a:ext cx="12096750" cy="609397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>
              <a:lnSpc>
                <a:spcPts val="2000"/>
              </a:lnSpc>
              <a:spcBef>
                <a:spcPts val="800"/>
              </a:spcBef>
              <a:tabLst>
                <a:tab pos="1524000" algn="l"/>
              </a:tabLst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Evig eld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v-SE" dirty="0"/>
              <a:t>(nästa bild)</a:t>
            </a:r>
          </a:p>
          <a:p>
            <a:pPr marL="182563">
              <a:lnSpc>
                <a:spcPts val="2000"/>
              </a:lnSpc>
              <a:tabLst>
                <a:tab pos="809625" algn="l"/>
              </a:tabLst>
            </a:pPr>
            <a:r>
              <a:rPr lang="sv-SE" dirty="0"/>
              <a:t>Jesus:	</a:t>
            </a:r>
            <a:r>
              <a:rPr lang="sv-SE" dirty="0">
                <a:solidFill>
                  <a:srgbClr val="C00000"/>
                </a:solidFill>
              </a:rPr>
              <a:t>Det är bättre för dig att gå in i livet stympad… än att… kastas i den </a:t>
            </a:r>
            <a:r>
              <a:rPr lang="sv-SE" i="1" u="sng" dirty="0">
                <a:solidFill>
                  <a:srgbClr val="C00000"/>
                </a:solidFill>
              </a:rPr>
              <a:t>eviga elden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(Matt 18:8)</a:t>
            </a:r>
            <a:endParaRPr lang="sv-SE" dirty="0"/>
          </a:p>
          <a:p>
            <a:pPr marL="182563">
              <a:lnSpc>
                <a:spcPts val="2000"/>
              </a:lnSpc>
              <a:tabLst>
                <a:tab pos="809625" algn="l"/>
              </a:tabLst>
            </a:pPr>
            <a:r>
              <a:rPr lang="sv-SE" dirty="0">
                <a:solidFill>
                  <a:srgbClr val="C00000"/>
                </a:solidFill>
              </a:rPr>
              <a:t>	Gå bort från mig, ni förbannade, till den </a:t>
            </a:r>
            <a:r>
              <a:rPr lang="sv-SE" i="1" u="sng" dirty="0">
                <a:solidFill>
                  <a:srgbClr val="C00000"/>
                </a:solidFill>
              </a:rPr>
              <a:t>eviga elden</a:t>
            </a:r>
            <a:r>
              <a:rPr lang="sv-SE" dirty="0">
                <a:solidFill>
                  <a:srgbClr val="C00000"/>
                </a:solidFill>
              </a:rPr>
              <a:t>. </a:t>
            </a:r>
            <a:r>
              <a:rPr lang="sv-SE" sz="1400" dirty="0"/>
              <a:t>(Matt 25:41)</a:t>
            </a:r>
            <a:endParaRPr lang="sv-SE" dirty="0"/>
          </a:p>
          <a:p>
            <a:pPr marL="182563">
              <a:lnSpc>
                <a:spcPts val="2000"/>
              </a:lnSpc>
            </a:pPr>
            <a:r>
              <a:rPr lang="sv-SE" dirty="0"/>
              <a:t>Prototypen för evig eld brinner inte idag: </a:t>
            </a:r>
            <a:r>
              <a:rPr lang="sv-SE" dirty="0">
                <a:solidFill>
                  <a:srgbClr val="C00000"/>
                </a:solidFill>
              </a:rPr>
              <a:t>Sodom och Gomorra… står som varnande exempel och får </a:t>
            </a:r>
            <a:br>
              <a:rPr lang="sv-SE" dirty="0">
                <a:solidFill>
                  <a:srgbClr val="C00000"/>
                </a:solidFill>
              </a:rPr>
            </a:br>
            <a:r>
              <a:rPr lang="sv-SE" dirty="0">
                <a:solidFill>
                  <a:srgbClr val="C00000"/>
                </a:solidFill>
              </a:rPr>
              <a:t>sitt straff i </a:t>
            </a:r>
            <a:r>
              <a:rPr lang="sv-SE" i="1" u="sng" dirty="0">
                <a:solidFill>
                  <a:srgbClr val="C00000"/>
                </a:solidFill>
              </a:rPr>
              <a:t>evig eld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(Jud 1:7) </a:t>
            </a:r>
            <a:r>
              <a:rPr lang="sv-SE" dirty="0"/>
              <a:t>Det är elden som leder till död och inte döden till eld.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800"/>
              </a:spcBef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srgbClr val="007AFF">
                    <a:lumMod val="75000"/>
                  </a:srgbClr>
                </a:solidFill>
                <a:effectLst/>
                <a:uLnTx/>
                <a:uFillTx/>
              </a:rPr>
              <a:t>Osläckbar eld</a:t>
            </a:r>
          </a:p>
          <a:p>
            <a:pPr marL="180975" marR="0" lvl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Agnar</a:t>
            </a:r>
            <a:r>
              <a:rPr kumimoji="0" lang="sv-SE" b="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na ska han bränna upp i en </a:t>
            </a:r>
            <a:r>
              <a:rPr kumimoji="0" lang="sv-SE" b="0" i="0" strike="sng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eld som aldrig slocknar</a:t>
            </a:r>
            <a:r>
              <a:rPr kumimoji="0" lang="sv-SE" b="0" i="0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osläckbar eld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(Matt 3:12)</a:t>
            </a: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”Eld som inte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kan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släckas”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 SKB. Elden brinner inte för alltid, men den kan inte stoppas av någon människa.</a:t>
            </a:r>
            <a:endParaRPr lang="sv-SE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800"/>
              </a:spcBef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srgbClr val="007AFF">
                    <a:lumMod val="75000"/>
                  </a:srgbClr>
                </a:solidFill>
                <a:effectLst/>
                <a:uLnTx/>
                <a:uFillTx/>
              </a:rPr>
              <a:t>Eldsjön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Om någon inte fanns skriven i livets bok kastades han i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eldsjön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(Upp 20:15)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Detsamma som 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den andra döden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(Upp 20:14)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Ett svårt straff, men inte utan slut. Eld förintar, den förtär till dess bränslet är slut.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800"/>
              </a:spcBef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srgbClr val="007AFF">
                    <a:lumMod val="75000"/>
                  </a:srgbClr>
                </a:solidFill>
                <a:effectLst/>
                <a:uLnTx/>
                <a:uFillTx/>
              </a:rPr>
              <a:t>För alltid uppstigande rök</a:t>
            </a: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Röken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från deras plåga stiger i evigheters evighet.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(Upp 14:11)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Rök är</a:t>
            </a:r>
            <a:r>
              <a:rPr kumimoji="0" lang="sv-SE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tt vittnesbörd om en </a:t>
            </a:r>
            <a:r>
              <a:rPr kumimoji="0" lang="sv-SE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fullbordad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förstörelse.</a:t>
            </a: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Anspelar på röken från Sodom (som inte finns mer) och Babylon (som ödelades 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på en enda timme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Upp 18:19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</a:p>
          <a:p>
            <a:pPr>
              <a:lnSpc>
                <a:spcPts val="2000"/>
              </a:lnSpc>
              <a:spcBef>
                <a:spcPts val="800"/>
              </a:spcBef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Evigt straff</a:t>
            </a:r>
            <a:endParaRPr lang="sv-SE" sz="1600" dirty="0"/>
          </a:p>
          <a:p>
            <a:pPr marL="182563">
              <a:lnSpc>
                <a:spcPts val="2000"/>
              </a:lnSpc>
            </a:pPr>
            <a:r>
              <a:rPr lang="sv-SE" i="1" u="sng" dirty="0"/>
              <a:t>Konsekvenserna</a:t>
            </a:r>
            <a:r>
              <a:rPr lang="sv-SE" dirty="0"/>
              <a:t> av synden är eviga, inte plågan.</a:t>
            </a:r>
          </a:p>
          <a:p>
            <a:pPr>
              <a:lnSpc>
                <a:spcPts val="2000"/>
              </a:lnSpc>
              <a:spcBef>
                <a:spcPts val="800"/>
              </a:spcBef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Mörker, gråt och tandagnisslan</a:t>
            </a:r>
          </a:p>
          <a:p>
            <a:pPr marL="182563">
              <a:lnSpc>
                <a:spcPts val="2000"/>
              </a:lnSpc>
            </a:pPr>
            <a:r>
              <a:rPr lang="sv-SE" dirty="0">
                <a:solidFill>
                  <a:srgbClr val="C00000"/>
                </a:solidFill>
              </a:rPr>
              <a:t>Kasta ut honom i </a:t>
            </a:r>
            <a:r>
              <a:rPr lang="sv-SE" i="1" u="sng" dirty="0">
                <a:solidFill>
                  <a:srgbClr val="C00000"/>
                </a:solidFill>
              </a:rPr>
              <a:t>mörkret</a:t>
            </a:r>
            <a:r>
              <a:rPr lang="sv-SE" dirty="0">
                <a:solidFill>
                  <a:srgbClr val="C00000"/>
                </a:solidFill>
              </a:rPr>
              <a:t> här utanför! Där ska man </a:t>
            </a:r>
            <a:r>
              <a:rPr lang="sv-SE" i="1" u="sng" dirty="0">
                <a:solidFill>
                  <a:srgbClr val="C00000"/>
                </a:solidFill>
              </a:rPr>
              <a:t>gråta</a:t>
            </a:r>
            <a:r>
              <a:rPr lang="sv-SE" dirty="0">
                <a:solidFill>
                  <a:srgbClr val="C00000"/>
                </a:solidFill>
              </a:rPr>
              <a:t> och </a:t>
            </a:r>
            <a:r>
              <a:rPr lang="sv-SE" i="1" u="sng" dirty="0">
                <a:solidFill>
                  <a:srgbClr val="C00000"/>
                </a:solidFill>
              </a:rPr>
              <a:t>gnissla tänder</a:t>
            </a:r>
            <a:r>
              <a:rPr lang="sv-SE" dirty="0">
                <a:solidFill>
                  <a:srgbClr val="C00000"/>
                </a:solidFill>
              </a:rPr>
              <a:t>.</a:t>
            </a:r>
            <a:r>
              <a:rPr lang="sv-SE" dirty="0"/>
              <a:t> </a:t>
            </a:r>
            <a:r>
              <a:rPr lang="sv-SE" sz="1400" dirty="0"/>
              <a:t>(Matt 22:13)</a:t>
            </a:r>
            <a:endParaRPr lang="sv-SE" dirty="0"/>
          </a:p>
          <a:p>
            <a:pPr marL="182563">
              <a:lnSpc>
                <a:spcPts val="2000"/>
              </a:lnSpc>
            </a:pPr>
            <a:r>
              <a:rPr lang="sv-SE" dirty="0"/>
              <a:t>Symboler: Mörker =&gt; Förkastande </a:t>
            </a:r>
            <a:r>
              <a:rPr lang="sv-SE" sz="1400" dirty="0"/>
              <a:t>(Ps 107:10)</a:t>
            </a:r>
            <a:r>
              <a:rPr lang="sv-SE" dirty="0"/>
              <a:t>; Gråt =&gt; Ånger/Sorg </a:t>
            </a:r>
            <a:r>
              <a:rPr lang="sv-SE" sz="1400" dirty="0"/>
              <a:t>(Matt 2:18)</a:t>
            </a:r>
            <a:r>
              <a:rPr lang="sv-SE" dirty="0"/>
              <a:t>; Tandagnisslan =&gt; Raseri </a:t>
            </a:r>
            <a:r>
              <a:rPr lang="sv-SE" sz="1400" dirty="0"/>
              <a:t>(Apg 7:54)</a:t>
            </a:r>
            <a:r>
              <a:rPr lang="sv-SE" dirty="0"/>
              <a:t>.</a:t>
            </a:r>
          </a:p>
          <a:p>
            <a:pPr marL="182563">
              <a:lnSpc>
                <a:spcPts val="2000"/>
              </a:lnSpc>
            </a:pPr>
            <a:r>
              <a:rPr lang="sv-SE" dirty="0"/>
              <a:t>Scenen är kungasonens bröllop, symboliserande Lammets bröllop i Nya Jerusalem. De utan bröllopskläder förvisas.</a:t>
            </a:r>
          </a:p>
          <a:p>
            <a:pPr>
              <a:lnSpc>
                <a:spcPts val="2000"/>
              </a:lnSpc>
              <a:spcBef>
                <a:spcPts val="800"/>
              </a:spcBef>
            </a:pPr>
            <a:r>
              <a:rPr lang="sv-SE" b="1" dirty="0">
                <a:solidFill>
                  <a:schemeClr val="accent6">
                    <a:lumMod val="75000"/>
                  </a:schemeClr>
                </a:solidFill>
              </a:rPr>
              <a:t>Gud är rättvis: Lidandet är sannolikt individuellt vad gäller dess typ, intensitet och varaktighet, men det är aldrig evigt.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9328972-9312-4775-9B19-A44A1C70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Andra uttryck för Guds slutgiltiga dom</a:t>
            </a:r>
            <a:endParaRPr lang="LID4096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0531721-C946-4B5D-B2EC-A37A43B74037}"/>
              </a:ext>
            </a:extLst>
          </p:cNvPr>
          <p:cNvSpPr txBox="1"/>
          <p:nvPr/>
        </p:nvSpPr>
        <p:spPr>
          <a:xfrm>
            <a:off x="10143234" y="6211669"/>
            <a:ext cx="2048766" cy="646331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</a:rPr>
              <a:t>Johan Martin, 1851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The Last Judgement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969A8F3-E4E9-45F2-811F-8026494D9D1E}"/>
              </a:ext>
            </a:extLst>
          </p:cNvPr>
          <p:cNvSpPr txBox="1"/>
          <p:nvPr/>
        </p:nvSpPr>
        <p:spPr>
          <a:xfrm>
            <a:off x="0" y="725027"/>
            <a:ext cx="12096750" cy="496546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>
              <a:lnSpc>
                <a:spcPts val="2000"/>
              </a:lnSpc>
              <a:spcBef>
                <a:spcPts val="800"/>
              </a:spcBef>
              <a:tabLst>
                <a:tab pos="1524000" algn="l"/>
              </a:tabLst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Evig eld</a:t>
            </a:r>
            <a:endParaRPr lang="sv-SE" dirty="0"/>
          </a:p>
          <a:p>
            <a:pPr marL="182563">
              <a:lnSpc>
                <a:spcPts val="2000"/>
              </a:lnSpc>
              <a:tabLst>
                <a:tab pos="809625" algn="l"/>
              </a:tabLst>
            </a:pP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pPr marL="182563">
              <a:lnSpc>
                <a:spcPts val="2000"/>
              </a:lnSpc>
              <a:tabLst>
                <a:tab pos="809625" algn="l"/>
              </a:tabLst>
            </a:pP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pPr marL="182563">
              <a:lnSpc>
                <a:spcPts val="2000"/>
              </a:lnSpc>
            </a:pPr>
            <a:r>
              <a:rPr lang="sv-SE" dirty="0">
                <a:solidFill>
                  <a:schemeClr val="bg1"/>
                </a:solidFill>
              </a:rPr>
              <a:t> 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800"/>
              </a:spcBef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srgbClr val="007AFF">
                    <a:lumMod val="75000"/>
                  </a:srgbClr>
                </a:solidFill>
                <a:effectLst/>
                <a:uLnTx/>
                <a:uFillTx/>
              </a:rPr>
              <a:t>Osläckbar eld</a:t>
            </a:r>
          </a:p>
          <a:p>
            <a:pPr marL="180975" marR="0" lvl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endParaRPr lang="sv-SE" sz="20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800"/>
              </a:spcBef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srgbClr val="007AFF">
                    <a:lumMod val="75000"/>
                  </a:srgbClr>
                </a:solidFill>
                <a:effectLst/>
                <a:uLnTx/>
                <a:uFillTx/>
              </a:rPr>
              <a:t>Eldsjön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800"/>
              </a:spcBef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srgbClr val="007AFF">
                    <a:lumMod val="75000"/>
                  </a:srgbClr>
                </a:solidFill>
                <a:effectLst/>
                <a:uLnTx/>
                <a:uFillTx/>
              </a:rPr>
              <a:t>För alltid uppstigande rök</a:t>
            </a: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182563" marR="0" lvl="0" indent="0" algn="l" defTabSz="914400" rtl="0" eaLnBrk="1" fontAlgn="auto" latinLnBrk="0" hangingPunct="1">
              <a:lnSpc>
                <a:spcPts val="2000"/>
              </a:lnSpc>
              <a:buClrTx/>
              <a:buSzTx/>
              <a:buFontTx/>
              <a:buNone/>
              <a:tabLst/>
              <a:defRPr/>
            </a:pP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>
              <a:lnSpc>
                <a:spcPts val="2000"/>
              </a:lnSpc>
              <a:spcBef>
                <a:spcPts val="800"/>
              </a:spcBef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Evigt straff</a:t>
            </a:r>
            <a:endParaRPr lang="sv-SE" sz="1200" dirty="0">
              <a:highlight>
                <a:srgbClr val="FFFF00"/>
              </a:highlight>
            </a:endParaRPr>
          </a:p>
          <a:p>
            <a:pPr marL="182563">
              <a:lnSpc>
                <a:spcPts val="2000"/>
              </a:lnSpc>
            </a:pPr>
            <a:endParaRPr lang="sv-SE" dirty="0"/>
          </a:p>
          <a:p>
            <a:pPr>
              <a:lnSpc>
                <a:spcPts val="2000"/>
              </a:lnSpc>
              <a:spcBef>
                <a:spcPts val="800"/>
              </a:spcBef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Mörker, gråt och tandagnisslan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058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61|32.3|95.6|31.8|32.1|52.7|41.6|8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0.4|15|85.2|62.4|127.3|4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6.5|14.1|77.9|8.4|83.9|53.5|5.7|80.1|13.5|50.9|75.8|41.3|76.2|113.6|2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52.6|29|15.6|40.8|55.9|38|22.3|21.4|2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1.8|56.1|37.1|26.8|58|9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54.4|31.2|54.6|33|115.8|48.3|11.1|5.9|24.8|9.5|8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3.5|18.2|8.5|22.5|46.7|53.3|42|42.5|16.2|118.5|29|49.7|3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41.7|96|71.9|9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2.6|11.1|9.8|18.5|21.8|8.8|17.8|19.1|18.3|6|4.1|4.3|4.4|2.5|6.3|3.6|4.5|3.4|6.1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3|8.5|65|115|98|36.3|75|73.6|2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33.4|32.3|65.8|36.4|81|41.7"/>
</p:tagLst>
</file>

<file path=ppt/theme/theme1.xml><?xml version="1.0" encoding="utf-8"?>
<a:theme xmlns:a="http://schemas.openxmlformats.org/drawingml/2006/main" name="2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6EC103C-D003-434C-B355-E65F9B3DBA30}">
  <we:reference id="wa104380121" version="2.0.0.0" store="sv-SE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9282</TotalTime>
  <Words>3838</Words>
  <Application>Microsoft Office PowerPoint</Application>
  <PresentationFormat>Bredbild</PresentationFormat>
  <Paragraphs>329</Paragraphs>
  <Slides>13</Slides>
  <Notes>13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9" baseType="lpstr">
      <vt:lpstr>Arial</vt:lpstr>
      <vt:lpstr>Calibri</vt:lpstr>
      <vt:lpstr>Maiandra GD</vt:lpstr>
      <vt:lpstr>MV Boli</vt:lpstr>
      <vt:lpstr>Palatino</vt:lpstr>
      <vt:lpstr>2_Office-tema</vt:lpstr>
      <vt:lpstr>PowerPoint-presentation</vt:lpstr>
      <vt:lpstr>Tre synsätt på slutstationen</vt:lpstr>
      <vt:lpstr>Odödlighetslärans framväxt</vt:lpstr>
      <vt:lpstr>Bibelns syn på (villkorlig) odödlighet</vt:lpstr>
      <vt:lpstr>Traditionell helvetessyn</vt:lpstr>
      <vt:lpstr>Gehenna</vt:lpstr>
      <vt:lpstr>Bibelns två dödar</vt:lpstr>
      <vt:lpstr>Slutet för de ogudaktiga är utplåning</vt:lpstr>
      <vt:lpstr>Andra uttryck för Guds slutgiltiga dom</vt:lpstr>
      <vt:lpstr>Varför kallas elden ”evig”?</vt:lpstr>
      <vt:lpstr>Korset: det starkaste uttrycket för Guds vrede</vt:lpstr>
      <vt:lpstr>Den rike mannen och Lasarus (Luk 16:19-31)</vt:lpstr>
      <vt:lpstr>Plåga i evigheters evigheter? (Upp 14:9-11)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Anders Gärdeborn</dc:creator>
  <cp:lastModifiedBy>Anders Gärdeborn</cp:lastModifiedBy>
  <cp:revision>700</cp:revision>
  <dcterms:created xsi:type="dcterms:W3CDTF">2014-07-20T14:06:11Z</dcterms:created>
  <dcterms:modified xsi:type="dcterms:W3CDTF">2021-02-27T16:07:37Z</dcterms:modified>
</cp:coreProperties>
</file>